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2" r:id="rId3"/>
    <p:sldId id="334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59" r:id="rId17"/>
    <p:sldId id="346" r:id="rId18"/>
    <p:sldId id="347" r:id="rId19"/>
    <p:sldId id="349" r:id="rId20"/>
    <p:sldId id="350" r:id="rId21"/>
    <p:sldId id="351" r:id="rId22"/>
    <p:sldId id="353" r:id="rId23"/>
    <p:sldId id="352" r:id="rId24"/>
    <p:sldId id="354" r:id="rId25"/>
    <p:sldId id="355" r:id="rId26"/>
    <p:sldId id="356" r:id="rId27"/>
    <p:sldId id="357" r:id="rId28"/>
    <p:sldId id="360" r:id="rId29"/>
    <p:sldId id="358" r:id="rId30"/>
    <p:sldId id="361" r:id="rId31"/>
    <p:sldId id="266" r:id="rId32"/>
    <p:sldId id="362" r:id="rId33"/>
    <p:sldId id="364" r:id="rId34"/>
    <p:sldId id="363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3" r:id="rId63"/>
    <p:sldId id="392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23" r:id="rId89"/>
    <p:sldId id="418" r:id="rId90"/>
    <p:sldId id="419" r:id="rId91"/>
    <p:sldId id="420" r:id="rId92"/>
    <p:sldId id="421" r:id="rId93"/>
    <p:sldId id="422" r:id="rId94"/>
    <p:sldId id="424" r:id="rId95"/>
    <p:sldId id="425" r:id="rId96"/>
    <p:sldId id="427" r:id="rId97"/>
    <p:sldId id="426" r:id="rId98"/>
    <p:sldId id="428" r:id="rId99"/>
    <p:sldId id="429" r:id="rId100"/>
    <p:sldId id="430" r:id="rId101"/>
    <p:sldId id="431" r:id="rId102"/>
    <p:sldId id="432" r:id="rId103"/>
    <p:sldId id="434" r:id="rId104"/>
    <p:sldId id="435" r:id="rId105"/>
    <p:sldId id="433" r:id="rId106"/>
    <p:sldId id="436" r:id="rId107"/>
    <p:sldId id="437" r:id="rId108"/>
    <p:sldId id="438" r:id="rId109"/>
    <p:sldId id="439" r:id="rId110"/>
    <p:sldId id="440" r:id="rId111"/>
    <p:sldId id="441" r:id="rId112"/>
    <p:sldId id="442" r:id="rId113"/>
    <p:sldId id="443" r:id="rId114"/>
    <p:sldId id="444" r:id="rId115"/>
    <p:sldId id="445" r:id="rId116"/>
    <p:sldId id="447" r:id="rId117"/>
    <p:sldId id="446" r:id="rId118"/>
    <p:sldId id="448" r:id="rId119"/>
    <p:sldId id="449" r:id="rId120"/>
    <p:sldId id="450" r:id="rId121"/>
    <p:sldId id="451" r:id="rId122"/>
    <p:sldId id="455" r:id="rId123"/>
    <p:sldId id="452" r:id="rId124"/>
    <p:sldId id="456" r:id="rId125"/>
    <p:sldId id="453" r:id="rId126"/>
    <p:sldId id="454" r:id="rId127"/>
    <p:sldId id="457" r:id="rId128"/>
    <p:sldId id="330" r:id="rId129"/>
    <p:sldId id="458" r:id="rId130"/>
    <p:sldId id="310" r:id="rId131"/>
    <p:sldId id="460" r:id="rId132"/>
    <p:sldId id="331" r:id="rId133"/>
    <p:sldId id="461" r:id="rId134"/>
    <p:sldId id="459" r:id="rId135"/>
    <p:sldId id="462" r:id="rId136"/>
    <p:sldId id="463" r:id="rId137"/>
    <p:sldId id="464" r:id="rId138"/>
    <p:sldId id="465" r:id="rId139"/>
    <p:sldId id="466" r:id="rId140"/>
    <p:sldId id="467" r:id="rId141"/>
    <p:sldId id="468" r:id="rId142"/>
    <p:sldId id="469" r:id="rId143"/>
    <p:sldId id="473" r:id="rId144"/>
    <p:sldId id="472" r:id="rId145"/>
    <p:sldId id="474" r:id="rId146"/>
    <p:sldId id="471" r:id="rId147"/>
    <p:sldId id="470" r:id="rId148"/>
    <p:sldId id="476" r:id="rId149"/>
    <p:sldId id="475" r:id="rId150"/>
    <p:sldId id="477" r:id="rId151"/>
    <p:sldId id="478" r:id="rId152"/>
    <p:sldId id="479" r:id="rId153"/>
    <p:sldId id="480" r:id="rId154"/>
    <p:sldId id="481" r:id="rId155"/>
    <p:sldId id="486" r:id="rId156"/>
    <p:sldId id="485" r:id="rId157"/>
    <p:sldId id="487" r:id="rId158"/>
    <p:sldId id="482" r:id="rId159"/>
    <p:sldId id="483" r:id="rId160"/>
    <p:sldId id="484" r:id="rId161"/>
    <p:sldId id="488" r:id="rId162"/>
    <p:sldId id="489" r:id="rId163"/>
    <p:sldId id="494" r:id="rId164"/>
    <p:sldId id="493" r:id="rId165"/>
    <p:sldId id="495" r:id="rId166"/>
    <p:sldId id="504" r:id="rId167"/>
    <p:sldId id="496" r:id="rId168"/>
    <p:sldId id="497" r:id="rId169"/>
    <p:sldId id="498" r:id="rId170"/>
    <p:sldId id="499" r:id="rId171"/>
    <p:sldId id="500" r:id="rId172"/>
    <p:sldId id="501" r:id="rId173"/>
    <p:sldId id="490" r:id="rId174"/>
    <p:sldId id="502" r:id="rId175"/>
    <p:sldId id="503" r:id="rId176"/>
    <p:sldId id="505" r:id="rId177"/>
    <p:sldId id="506" r:id="rId178"/>
    <p:sldId id="507" r:id="rId179"/>
    <p:sldId id="508" r:id="rId180"/>
    <p:sldId id="509" r:id="rId181"/>
    <p:sldId id="510" r:id="rId182"/>
    <p:sldId id="511" r:id="rId183"/>
    <p:sldId id="512" r:id="rId184"/>
    <p:sldId id="513" r:id="rId185"/>
    <p:sldId id="514" r:id="rId186"/>
    <p:sldId id="515" r:id="rId187"/>
    <p:sldId id="516" r:id="rId188"/>
    <p:sldId id="517" r:id="rId189"/>
    <p:sldId id="518" r:id="rId190"/>
    <p:sldId id="519" r:id="rId191"/>
    <p:sldId id="520" r:id="rId192"/>
    <p:sldId id="326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8/23/2016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ตัวอย่างการเก็บข้อมูล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15616" y="234888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สมพร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616138" y="2137434"/>
            <a:ext cx="566772" cy="4321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2627784" y="234888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อรุณรุ่ง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724128" y="328498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211960" y="328498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724128" y="52292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4139952" y="234888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5652120" y="234888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187624" y="328498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อมร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5724128" y="422108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2699792" y="328498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แก้วตา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1800" y="6093296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 </a:t>
            </a:r>
            <a:r>
              <a:rPr lang="th-TH" dirty="0" smtClean="0"/>
              <a:t>หมายถึง </a:t>
            </a:r>
            <a:r>
              <a:rPr lang="en-GB" dirty="0" smtClean="0"/>
              <a:t>NULL</a:t>
            </a:r>
            <a:endParaRPr lang="en-US" dirty="0"/>
          </a:p>
        </p:txBody>
      </p:sp>
      <p:sp>
        <p:nvSpPr>
          <p:cNvPr id="35" name="รูปแบบอิสระ 34"/>
          <p:cNvSpPr/>
          <p:nvPr/>
        </p:nvSpPr>
        <p:spPr>
          <a:xfrm>
            <a:off x="888274" y="2612571"/>
            <a:ext cx="5917475" cy="1045029"/>
          </a:xfrm>
          <a:custGeom>
            <a:avLst/>
            <a:gdLst>
              <a:gd name="connsiteX0" fmla="*/ 5212080 w 5917475"/>
              <a:gd name="connsiteY0" fmla="*/ 0 h 1045029"/>
              <a:gd name="connsiteX1" fmla="*/ 5917475 w 5917475"/>
              <a:gd name="connsiteY1" fmla="*/ 0 h 1045029"/>
              <a:gd name="connsiteX2" fmla="*/ 5904412 w 5917475"/>
              <a:gd name="connsiteY2" fmla="*/ 548640 h 1045029"/>
              <a:gd name="connsiteX3" fmla="*/ 0 w 5917475"/>
              <a:gd name="connsiteY3" fmla="*/ 548640 h 1045029"/>
              <a:gd name="connsiteX4" fmla="*/ 0 w 5917475"/>
              <a:gd name="connsiteY4" fmla="*/ 1045029 h 1045029"/>
              <a:gd name="connsiteX5" fmla="*/ 287383 w 5917475"/>
              <a:gd name="connsiteY5" fmla="*/ 1045029 h 10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7475" h="1045029">
                <a:moveTo>
                  <a:pt x="5212080" y="0"/>
                </a:moveTo>
                <a:lnTo>
                  <a:pt x="5917475" y="0"/>
                </a:lnTo>
                <a:lnTo>
                  <a:pt x="5904412" y="548640"/>
                </a:lnTo>
                <a:lnTo>
                  <a:pt x="0" y="548640"/>
                </a:lnTo>
                <a:lnTo>
                  <a:pt x="0" y="1045029"/>
                </a:lnTo>
                <a:lnTo>
                  <a:pt x="287383" y="104502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211960" y="422108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1187624" y="422108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อุดม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699792" y="422108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แสนดี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4211960" y="52292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20,000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1187624" y="52292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ฤดี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699792" y="52292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ใจดี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888274" y="3513909"/>
            <a:ext cx="5878286" cy="1018902"/>
          </a:xfrm>
          <a:custGeom>
            <a:avLst/>
            <a:gdLst>
              <a:gd name="connsiteX0" fmla="*/ 5251269 w 5878286"/>
              <a:gd name="connsiteY0" fmla="*/ 0 h 1018902"/>
              <a:gd name="connsiteX1" fmla="*/ 5878286 w 5878286"/>
              <a:gd name="connsiteY1" fmla="*/ 0 h 1018902"/>
              <a:gd name="connsiteX2" fmla="*/ 5878286 w 5878286"/>
              <a:gd name="connsiteY2" fmla="*/ 509451 h 1018902"/>
              <a:gd name="connsiteX3" fmla="*/ 0 w 5878286"/>
              <a:gd name="connsiteY3" fmla="*/ 535577 h 1018902"/>
              <a:gd name="connsiteX4" fmla="*/ 0 w 5878286"/>
              <a:gd name="connsiteY4" fmla="*/ 1018902 h 1018902"/>
              <a:gd name="connsiteX5" fmla="*/ 287383 w 5878286"/>
              <a:gd name="connsiteY5" fmla="*/ 1018902 h 10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8286" h="1018902">
                <a:moveTo>
                  <a:pt x="5251269" y="0"/>
                </a:moveTo>
                <a:lnTo>
                  <a:pt x="5878286" y="0"/>
                </a:lnTo>
                <a:lnTo>
                  <a:pt x="5878286" y="509451"/>
                </a:lnTo>
                <a:lnTo>
                  <a:pt x="0" y="535577"/>
                </a:lnTo>
                <a:lnTo>
                  <a:pt x="0" y="1018902"/>
                </a:lnTo>
                <a:lnTo>
                  <a:pt x="287383" y="1018902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รูปแบบอิสระ 24"/>
          <p:cNvSpPr/>
          <p:nvPr/>
        </p:nvSpPr>
        <p:spPr>
          <a:xfrm>
            <a:off x="927463" y="4480560"/>
            <a:ext cx="5826034" cy="1058091"/>
          </a:xfrm>
          <a:custGeom>
            <a:avLst/>
            <a:gdLst>
              <a:gd name="connsiteX0" fmla="*/ 5251268 w 5826034"/>
              <a:gd name="connsiteY0" fmla="*/ 0 h 1058091"/>
              <a:gd name="connsiteX1" fmla="*/ 5826034 w 5826034"/>
              <a:gd name="connsiteY1" fmla="*/ 0 h 1058091"/>
              <a:gd name="connsiteX2" fmla="*/ 5826034 w 5826034"/>
              <a:gd name="connsiteY2" fmla="*/ 548640 h 1058091"/>
              <a:gd name="connsiteX3" fmla="*/ 0 w 5826034"/>
              <a:gd name="connsiteY3" fmla="*/ 522514 h 1058091"/>
              <a:gd name="connsiteX4" fmla="*/ 0 w 5826034"/>
              <a:gd name="connsiteY4" fmla="*/ 1058091 h 1058091"/>
              <a:gd name="connsiteX5" fmla="*/ 248194 w 5826034"/>
              <a:gd name="connsiteY5" fmla="*/ 1045029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6034" h="1058091">
                <a:moveTo>
                  <a:pt x="5251268" y="0"/>
                </a:moveTo>
                <a:lnTo>
                  <a:pt x="5826034" y="0"/>
                </a:lnTo>
                <a:lnTo>
                  <a:pt x="5826034" y="548640"/>
                </a:lnTo>
                <a:lnTo>
                  <a:pt x="0" y="522514"/>
                </a:lnTo>
                <a:lnTo>
                  <a:pt x="0" y="1058091"/>
                </a:lnTo>
                <a:lnTo>
                  <a:pt x="248194" y="104502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ก่อนการลบจะต้องระบุ </a:t>
            </a:r>
            <a:r>
              <a:rPr lang="en-GB" dirty="0" smtClean="0"/>
              <a:t>LOCP, LOC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70892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2636912"/>
            <a:ext cx="87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</a:t>
            </a:r>
            <a:endParaRPr lang="en-US" sz="2000" b="1" dirty="0"/>
          </a:p>
        </p:txBody>
      </p:sp>
      <p:cxnSp>
        <p:nvCxnSpPr>
          <p:cNvPr id="34" name="ลูกศรเชื่อมต่อแบบตรง 33"/>
          <p:cNvCxnSpPr>
            <a:stCxn id="29" idx="2"/>
          </p:cNvCxnSpPr>
          <p:nvPr/>
        </p:nvCxnSpPr>
        <p:spPr>
          <a:xfrm>
            <a:off x="1914270" y="3037022"/>
            <a:ext cx="425482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28" idx="2"/>
          </p:cNvCxnSpPr>
          <p:nvPr/>
        </p:nvCxnSpPr>
        <p:spPr>
          <a:xfrm>
            <a:off x="5261009" y="3078252"/>
            <a:ext cx="24709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การลบเกิดขึ้น </a:t>
            </a:r>
            <a:r>
              <a:rPr lang="en-GB" dirty="0" smtClean="0"/>
              <a:t>2 </a:t>
            </a:r>
            <a:r>
              <a:rPr lang="th-TH" dirty="0" smtClean="0"/>
              <a:t>กรณี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ลบโนดแรก</a:t>
            </a:r>
          </a:p>
          <a:p>
            <a:pPr lvl="1"/>
            <a:r>
              <a:rPr lang="en-GB" dirty="0" smtClean="0"/>
              <a:t>LOCP = NULL, LOC = START</a:t>
            </a:r>
            <a:endParaRPr lang="th-TH" dirty="0" smtClean="0"/>
          </a:p>
          <a:p>
            <a:r>
              <a:rPr lang="th-TH" dirty="0" smtClean="0"/>
              <a:t>ลบโนดอื่นๆ </a:t>
            </a:r>
            <a:endParaRPr lang="en-GB" dirty="0" smtClean="0"/>
          </a:p>
          <a:p>
            <a:pPr lvl="1"/>
            <a:r>
              <a:rPr lang="en-GB" dirty="0" smtClean="0"/>
              <a:t>LOCP, LOC </a:t>
            </a:r>
            <a:r>
              <a:rPr lang="th-TH" dirty="0" smtClean="0"/>
              <a:t>ไม่เท่ากับ </a:t>
            </a:r>
            <a:r>
              <a:rPr lang="en-GB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LOCP=NULL, LOC=START</a:t>
            </a:r>
            <a:r>
              <a:rPr lang="th-TH" dirty="0" smtClean="0"/>
              <a:t> (ก่อนลบ)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270892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7584" y="2204864"/>
            <a:ext cx="170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LOCP=NULL</a:t>
            </a:r>
            <a:endParaRPr lang="en-US" sz="2000" b="1" dirty="0"/>
          </a:p>
        </p:txBody>
      </p:sp>
      <p:cxnSp>
        <p:nvCxnSpPr>
          <p:cNvPr id="36" name="ลูกศรเชื่อมต่อแบบตรง 35"/>
          <p:cNvCxnSpPr>
            <a:stCxn id="28" idx="2"/>
          </p:cNvCxnSpPr>
          <p:nvPr/>
        </p:nvCxnSpPr>
        <p:spPr>
          <a:xfrm>
            <a:off x="2164665" y="3078252"/>
            <a:ext cx="24709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LOCP=NULL, LOC=START (</a:t>
            </a:r>
            <a:r>
              <a:rPr lang="th-TH" dirty="0" smtClean="0"/>
              <a:t>ขณะลบ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270892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7584" y="2204864"/>
            <a:ext cx="170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LOCP=NULL</a:t>
            </a:r>
            <a:endParaRPr lang="en-US" sz="2000" b="1" dirty="0"/>
          </a:p>
        </p:txBody>
      </p:sp>
      <p:cxnSp>
        <p:nvCxnSpPr>
          <p:cNvPr id="36" name="ลูกศรเชื่อมต่อแบบตรง 35"/>
          <p:cNvCxnSpPr>
            <a:stCxn id="28" idx="2"/>
          </p:cNvCxnSpPr>
          <p:nvPr/>
        </p:nvCxnSpPr>
        <p:spPr>
          <a:xfrm>
            <a:off x="2164665" y="3078252"/>
            <a:ext cx="24709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9752" y="5013176"/>
            <a:ext cx="320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START=LINK[START]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รูปแบบอิสระ 31"/>
          <p:cNvSpPr/>
          <p:nvPr/>
        </p:nvSpPr>
        <p:spPr>
          <a:xfrm>
            <a:off x="418011" y="3017520"/>
            <a:ext cx="4088675" cy="1371600"/>
          </a:xfrm>
          <a:custGeom>
            <a:avLst/>
            <a:gdLst>
              <a:gd name="connsiteX0" fmla="*/ 0 w 4088675"/>
              <a:gd name="connsiteY0" fmla="*/ 0 h 1371600"/>
              <a:gd name="connsiteX1" fmla="*/ 0 w 4088675"/>
              <a:gd name="connsiteY1" fmla="*/ 1371600 h 1371600"/>
              <a:gd name="connsiteX2" fmla="*/ 3827418 w 4088675"/>
              <a:gd name="connsiteY2" fmla="*/ 1371600 h 1371600"/>
              <a:gd name="connsiteX3" fmla="*/ 3827418 w 4088675"/>
              <a:gd name="connsiteY3" fmla="*/ 1136469 h 1371600"/>
              <a:gd name="connsiteX4" fmla="*/ 4088675 w 4088675"/>
              <a:gd name="connsiteY4" fmla="*/ 1136469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675" h="1371600">
                <a:moveTo>
                  <a:pt x="0" y="0"/>
                </a:moveTo>
                <a:lnTo>
                  <a:pt x="0" y="1371600"/>
                </a:lnTo>
                <a:lnTo>
                  <a:pt x="3827418" y="1371600"/>
                </a:lnTo>
                <a:lnTo>
                  <a:pt x="3827418" y="1136469"/>
                </a:lnTo>
                <a:lnTo>
                  <a:pt x="4088675" y="1136469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LOCP=NULL, LOC=START (</a:t>
            </a:r>
            <a:r>
              <a:rPr lang="th-TH" dirty="0" smtClean="0"/>
              <a:t>หลังลบ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รูปแบบอิสระ 31"/>
          <p:cNvSpPr/>
          <p:nvPr/>
        </p:nvSpPr>
        <p:spPr>
          <a:xfrm>
            <a:off x="418011" y="3017520"/>
            <a:ext cx="4088675" cy="1371600"/>
          </a:xfrm>
          <a:custGeom>
            <a:avLst/>
            <a:gdLst>
              <a:gd name="connsiteX0" fmla="*/ 0 w 4088675"/>
              <a:gd name="connsiteY0" fmla="*/ 0 h 1371600"/>
              <a:gd name="connsiteX1" fmla="*/ 0 w 4088675"/>
              <a:gd name="connsiteY1" fmla="*/ 1371600 h 1371600"/>
              <a:gd name="connsiteX2" fmla="*/ 3827418 w 4088675"/>
              <a:gd name="connsiteY2" fmla="*/ 1371600 h 1371600"/>
              <a:gd name="connsiteX3" fmla="*/ 3827418 w 4088675"/>
              <a:gd name="connsiteY3" fmla="*/ 1136469 h 1371600"/>
              <a:gd name="connsiteX4" fmla="*/ 4088675 w 4088675"/>
              <a:gd name="connsiteY4" fmla="*/ 1136469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675" h="1371600">
                <a:moveTo>
                  <a:pt x="0" y="0"/>
                </a:moveTo>
                <a:lnTo>
                  <a:pt x="0" y="1371600"/>
                </a:lnTo>
                <a:lnTo>
                  <a:pt x="3827418" y="1371600"/>
                </a:lnTo>
                <a:lnTo>
                  <a:pt x="3827418" y="1136469"/>
                </a:lnTo>
                <a:lnTo>
                  <a:pt x="4088675" y="1136469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LOCP, LOC</a:t>
            </a:r>
            <a:r>
              <a:rPr lang="th-TH" dirty="0" smtClean="0"/>
              <a:t> ไม่เป็น </a:t>
            </a:r>
            <a:r>
              <a:rPr lang="en-GB" dirty="0" smtClean="0"/>
              <a:t>NULL(</a:t>
            </a:r>
            <a:r>
              <a:rPr lang="th-TH" dirty="0" smtClean="0"/>
              <a:t>ก่อนลบ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70892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2636912"/>
            <a:ext cx="87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</a:t>
            </a:r>
            <a:endParaRPr lang="en-US" sz="2000" b="1" dirty="0"/>
          </a:p>
        </p:txBody>
      </p:sp>
      <p:cxnSp>
        <p:nvCxnSpPr>
          <p:cNvPr id="34" name="ลูกศรเชื่อมต่อแบบตรง 33"/>
          <p:cNvCxnSpPr>
            <a:stCxn id="29" idx="2"/>
          </p:cNvCxnSpPr>
          <p:nvPr/>
        </p:nvCxnSpPr>
        <p:spPr>
          <a:xfrm>
            <a:off x="1914270" y="3037022"/>
            <a:ext cx="425482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28" idx="2"/>
          </p:cNvCxnSpPr>
          <p:nvPr/>
        </p:nvCxnSpPr>
        <p:spPr>
          <a:xfrm>
            <a:off x="5261009" y="3078252"/>
            <a:ext cx="24709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LOCP, LOC</a:t>
            </a:r>
            <a:r>
              <a:rPr lang="th-TH" dirty="0" smtClean="0"/>
              <a:t> ไม่เป็น </a:t>
            </a:r>
            <a:r>
              <a:rPr lang="en-GB" dirty="0" smtClean="0"/>
              <a:t>NULL(</a:t>
            </a:r>
            <a:r>
              <a:rPr lang="th-TH" dirty="0" smtClean="0"/>
              <a:t>ขณะลบ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70892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2636912"/>
            <a:ext cx="87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</a:t>
            </a:r>
            <a:endParaRPr lang="en-US" sz="2000" b="1" dirty="0"/>
          </a:p>
        </p:txBody>
      </p:sp>
      <p:cxnSp>
        <p:nvCxnSpPr>
          <p:cNvPr id="34" name="ลูกศรเชื่อมต่อแบบตรง 33"/>
          <p:cNvCxnSpPr>
            <a:stCxn id="29" idx="2"/>
          </p:cNvCxnSpPr>
          <p:nvPr/>
        </p:nvCxnSpPr>
        <p:spPr>
          <a:xfrm>
            <a:off x="1914270" y="3037022"/>
            <a:ext cx="425482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28" idx="2"/>
          </p:cNvCxnSpPr>
          <p:nvPr/>
        </p:nvCxnSpPr>
        <p:spPr>
          <a:xfrm>
            <a:off x="5261009" y="3078252"/>
            <a:ext cx="24709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รูปแบบอิสระ 30"/>
          <p:cNvSpPr/>
          <p:nvPr/>
        </p:nvSpPr>
        <p:spPr>
          <a:xfrm>
            <a:off x="2886891" y="3265714"/>
            <a:ext cx="4180115" cy="470263"/>
          </a:xfrm>
          <a:custGeom>
            <a:avLst/>
            <a:gdLst>
              <a:gd name="connsiteX0" fmla="*/ 0 w 4180115"/>
              <a:gd name="connsiteY0" fmla="*/ 470263 h 470263"/>
              <a:gd name="connsiteX1" fmla="*/ 0 w 4180115"/>
              <a:gd name="connsiteY1" fmla="*/ 0 h 470263"/>
              <a:gd name="connsiteX2" fmla="*/ 4180115 w 4180115"/>
              <a:gd name="connsiteY2" fmla="*/ 26126 h 470263"/>
              <a:gd name="connsiteX3" fmla="*/ 4180115 w 4180115"/>
              <a:gd name="connsiteY3" fmla="*/ 457200 h 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0115" h="470263">
                <a:moveTo>
                  <a:pt x="0" y="470263"/>
                </a:moveTo>
                <a:lnTo>
                  <a:pt x="0" y="0"/>
                </a:lnTo>
                <a:lnTo>
                  <a:pt x="4180115" y="26126"/>
                </a:lnTo>
                <a:lnTo>
                  <a:pt x="4180115" y="45720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59832" y="5157192"/>
            <a:ext cx="453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LINK[LOCP] = LINK[LOC]</a:t>
            </a:r>
            <a:endParaRPr lang="en-US" sz="2800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LOCP, LOC</a:t>
            </a:r>
            <a:r>
              <a:rPr lang="th-TH" dirty="0" smtClean="0"/>
              <a:t> ไม่เป็น </a:t>
            </a:r>
            <a:r>
              <a:rPr lang="en-GB" dirty="0" smtClean="0"/>
              <a:t>NULL(</a:t>
            </a:r>
            <a:r>
              <a:rPr lang="th-TH" dirty="0" smtClean="0"/>
              <a:t>หลังลบ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รูปแบบอิสระ 30"/>
          <p:cNvSpPr/>
          <p:nvPr/>
        </p:nvSpPr>
        <p:spPr>
          <a:xfrm>
            <a:off x="2886891" y="3265714"/>
            <a:ext cx="4180115" cy="470263"/>
          </a:xfrm>
          <a:custGeom>
            <a:avLst/>
            <a:gdLst>
              <a:gd name="connsiteX0" fmla="*/ 0 w 4180115"/>
              <a:gd name="connsiteY0" fmla="*/ 470263 h 470263"/>
              <a:gd name="connsiteX1" fmla="*/ 0 w 4180115"/>
              <a:gd name="connsiteY1" fmla="*/ 0 h 470263"/>
              <a:gd name="connsiteX2" fmla="*/ 4180115 w 4180115"/>
              <a:gd name="connsiteY2" fmla="*/ 26126 h 470263"/>
              <a:gd name="connsiteX3" fmla="*/ 4180115 w 4180115"/>
              <a:gd name="connsiteY3" fmla="*/ 457200 h 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0115" h="470263">
                <a:moveTo>
                  <a:pt x="0" y="470263"/>
                </a:moveTo>
                <a:lnTo>
                  <a:pt x="0" y="0"/>
                </a:lnTo>
                <a:lnTo>
                  <a:pt x="4180115" y="26126"/>
                </a:lnTo>
                <a:lnTo>
                  <a:pt x="4180115" y="45720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DEL </a:t>
            </a:r>
            <a:r>
              <a:rPr lang="en-US" dirty="0" smtClean="0"/>
              <a:t>Item in a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INFOR, LINK, START, LOCP, LOC</a:t>
            </a:r>
          </a:p>
          <a:p>
            <a:r>
              <a:rPr lang="en-GB" dirty="0" smtClean="0"/>
              <a:t>Output : Node LOC is deleted from LIST.</a:t>
            </a:r>
          </a:p>
          <a:p>
            <a:r>
              <a:rPr lang="en-GB" dirty="0" smtClean="0"/>
              <a:t>    IF LOC = NULL Then</a:t>
            </a:r>
          </a:p>
          <a:p>
            <a:r>
              <a:rPr lang="en-GB" dirty="0" smtClean="0"/>
              <a:t>         START= LINK[START]</a:t>
            </a:r>
          </a:p>
          <a:p>
            <a:r>
              <a:rPr lang="en-GB" dirty="0" smtClean="0"/>
              <a:t>     Else</a:t>
            </a:r>
          </a:p>
          <a:p>
            <a:r>
              <a:rPr lang="en-GB" dirty="0" smtClean="0"/>
              <a:t>         LINK[LOCP] = LINK[LOC]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Exit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</a:t>
            </a:r>
            <a:r>
              <a:rPr lang="th-TH" dirty="0" err="1" smtClean="0"/>
              <a:t>ทางอิมพ</a:t>
            </a:r>
            <a:r>
              <a:rPr lang="th-TH" dirty="0" smtClean="0"/>
              <a:t>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Node {</a:t>
            </a:r>
          </a:p>
          <a:p>
            <a:r>
              <a:rPr lang="en-US" dirty="0" smtClean="0"/>
              <a:t>    Object INFOR;</a:t>
            </a:r>
          </a:p>
          <a:p>
            <a:r>
              <a:rPr lang="en-US" dirty="0" smtClean="0"/>
              <a:t>    Node LINK=null;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508104" y="1916832"/>
            <a:ext cx="210489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64288" y="1916832"/>
            <a:ext cx="43204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3347864" y="2276872"/>
            <a:ext cx="28083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5" idx="2"/>
          </p:cNvCxnSpPr>
          <p:nvPr/>
        </p:nvCxnSpPr>
        <p:spPr>
          <a:xfrm flipH="1">
            <a:off x="3779912" y="2564904"/>
            <a:ext cx="360040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flipH="1">
            <a:off x="3347864" y="1988840"/>
            <a:ext cx="21602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linklistimplementation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</a:t>
            </a:r>
          </a:p>
          <a:p>
            <a:r>
              <a:rPr lang="en-US" dirty="0" smtClean="0"/>
              <a:t> * @author ComSCIv3400</a:t>
            </a:r>
          </a:p>
          <a:p>
            <a:r>
              <a:rPr lang="en-US" dirty="0" smtClean="0"/>
              <a:t> */</a:t>
            </a:r>
          </a:p>
          <a:p>
            <a:r>
              <a:rPr lang="en-US" dirty="0" smtClean="0"/>
              <a:t>public class Algor58DEL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Node LOCP=B; </a:t>
            </a:r>
          </a:p>
          <a:p>
            <a:r>
              <a:rPr lang="en-US" dirty="0" smtClean="0"/>
              <a:t>        Node LOC=C;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DEL(LOCP,LOC, START);         //Call DEL()...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public static void DEL(Node LOCP, Node LOC, Node START){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5.8 Delete </a:t>
            </a:r>
          </a:p>
          <a:p>
            <a:r>
              <a:rPr lang="en-US" dirty="0" smtClean="0"/>
              <a:t>        if(LOCP==null) {</a:t>
            </a:r>
          </a:p>
          <a:p>
            <a:r>
              <a:rPr lang="en-US" dirty="0" smtClean="0"/>
              <a:t>          START = START.LINK;  //insert first Node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LOCP.LINK = LOC.LINK;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public class Algor58DEL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Node LOCP=B; </a:t>
            </a:r>
          </a:p>
          <a:p>
            <a:r>
              <a:rPr lang="en-US" dirty="0" smtClean="0"/>
              <a:t>        Node LOC=C;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DEL(LOCP,LOC, START);         //Call DEL()...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public static void DEL(Node LOCP, Node LOC, Node START){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5.8 Delete </a:t>
            </a:r>
          </a:p>
          <a:p>
            <a:r>
              <a:rPr lang="en-US" dirty="0" smtClean="0"/>
              <a:t>        if(LOCP==null) {</a:t>
            </a:r>
          </a:p>
          <a:p>
            <a:r>
              <a:rPr lang="en-US" dirty="0" smtClean="0"/>
              <a:t>          START = START.LINK;  //insert first Node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LOCP.LINK = LOC.LINK;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</a:t>
            </a:r>
          </a:p>
          <a:p>
            <a:r>
              <a:rPr lang="th-TH" dirty="0" smtClean="0"/>
              <a:t>ทดลองเขียนโปรแกรมลบโนดตามที่ต้องการ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การหาตำแหน่ง </a:t>
            </a:r>
            <a:r>
              <a:rPr lang="en-GB" dirty="0" smtClean="0"/>
              <a:t>LOCP, LOC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</a:t>
            </a:r>
            <a:r>
              <a:rPr lang="th-TH" dirty="0" err="1" smtClean="0"/>
              <a:t>พอยเตอร์</a:t>
            </a:r>
            <a:r>
              <a:rPr lang="th-TH" dirty="0" smtClean="0"/>
              <a:t> </a:t>
            </a:r>
            <a:r>
              <a:rPr lang="en-GB" dirty="0" smtClean="0"/>
              <a:t>SAVE </a:t>
            </a:r>
            <a:r>
              <a:rPr lang="th-TH" dirty="0" smtClean="0"/>
              <a:t>เพื่อท่องและคืนค่าเป็น </a:t>
            </a:r>
            <a:r>
              <a:rPr lang="en-GB" dirty="0" smtClean="0"/>
              <a:t>LOCP</a:t>
            </a:r>
          </a:p>
          <a:p>
            <a:r>
              <a:rPr lang="th-TH" dirty="0" smtClean="0"/>
              <a:t>ใช้</a:t>
            </a:r>
            <a:r>
              <a:rPr lang="th-TH" dirty="0" err="1" smtClean="0"/>
              <a:t>พอยเตอร์</a:t>
            </a:r>
            <a:r>
              <a:rPr lang="th-TH" dirty="0" smtClean="0"/>
              <a:t> </a:t>
            </a:r>
            <a:r>
              <a:rPr lang="en-GB" dirty="0" smtClean="0"/>
              <a:t>PTR </a:t>
            </a:r>
            <a:r>
              <a:rPr lang="th-TH" dirty="0" smtClean="0"/>
              <a:t>เพื่อท่องและคืนค่าเป็น </a:t>
            </a:r>
            <a:r>
              <a:rPr lang="en-GB" dirty="0" smtClean="0"/>
              <a:t>LOC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1703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31640" y="479715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843808" y="479715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580134" y="433367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644008" y="479715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56176" y="479715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092280" y="479715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604448" y="479715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275856" y="508518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588224" y="508518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6056" y="37890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PTR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717032"/>
            <a:ext cx="79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SAVE</a:t>
            </a:r>
            <a:endParaRPr lang="en-US" sz="2000" b="1" dirty="0"/>
          </a:p>
        </p:txBody>
      </p:sp>
      <p:cxnSp>
        <p:nvCxnSpPr>
          <p:cNvPr id="16" name="ลูกศรเชื่อมต่อแบบตรง 15"/>
          <p:cNvCxnSpPr>
            <a:stCxn id="15" idx="2"/>
          </p:cNvCxnSpPr>
          <p:nvPr/>
        </p:nvCxnSpPr>
        <p:spPr>
          <a:xfrm>
            <a:off x="2015710" y="4117142"/>
            <a:ext cx="468058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stCxn id="14" idx="2"/>
          </p:cNvCxnSpPr>
          <p:nvPr/>
        </p:nvCxnSpPr>
        <p:spPr>
          <a:xfrm>
            <a:off x="5395214" y="4158372"/>
            <a:ext cx="256906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FINB Find </a:t>
            </a:r>
            <a:r>
              <a:rPr lang="en-US" dirty="0" smtClean="0"/>
              <a:t>Item in a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INFOR, LINK, START, LOCP, LOC, SAVE, PTR, ITEM</a:t>
            </a:r>
          </a:p>
          <a:p>
            <a:r>
              <a:rPr lang="en-GB" dirty="0" smtClean="0"/>
              <a:t>Output : LOCP, LOC.</a:t>
            </a:r>
          </a:p>
          <a:p>
            <a:r>
              <a:rPr lang="en-GB" dirty="0" smtClean="0"/>
              <a:t>    IF START = NULL Then</a:t>
            </a:r>
          </a:p>
          <a:p>
            <a:r>
              <a:rPr lang="en-GB" dirty="0" smtClean="0"/>
              <a:t>        LOCP= LOC=NULL</a:t>
            </a:r>
          </a:p>
          <a:p>
            <a:r>
              <a:rPr lang="en-GB" dirty="0" smtClean="0"/>
              <a:t>        Return LOCP, LOC</a:t>
            </a:r>
          </a:p>
          <a:p>
            <a:r>
              <a:rPr lang="en-GB" dirty="0" smtClean="0"/>
              <a:t>     End IF</a:t>
            </a:r>
          </a:p>
          <a:p>
            <a:r>
              <a:rPr lang="en-GB" dirty="0" smtClean="0"/>
              <a:t>    IF INFOR[START]=ITEM Then</a:t>
            </a:r>
          </a:p>
          <a:p>
            <a:r>
              <a:rPr lang="en-GB" dirty="0" smtClean="0"/>
              <a:t>         LOCP=NULL, </a:t>
            </a:r>
          </a:p>
          <a:p>
            <a:r>
              <a:rPr lang="en-GB" dirty="0" smtClean="0"/>
              <a:t>         LOC = START</a:t>
            </a:r>
          </a:p>
          <a:p>
            <a:r>
              <a:rPr lang="en-GB" dirty="0" smtClean="0"/>
              <a:t>         Return LOCP, LOC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SAVE=START, PTR=LINK[START]</a:t>
            </a:r>
          </a:p>
          <a:p>
            <a:r>
              <a:rPr lang="en-GB" dirty="0" smtClean="0"/>
              <a:t>    While PTR!=NULL DO</a:t>
            </a:r>
          </a:p>
          <a:p>
            <a:r>
              <a:rPr lang="en-GB" dirty="0" smtClean="0"/>
              <a:t>         IF INFOR[PTR]=ITEM Then</a:t>
            </a:r>
          </a:p>
          <a:p>
            <a:r>
              <a:rPr lang="en-GB" dirty="0" smtClean="0"/>
              <a:t>              LOCP=SAVE, LOC=PTR</a:t>
            </a:r>
          </a:p>
          <a:p>
            <a:r>
              <a:rPr lang="en-GB" dirty="0" smtClean="0"/>
              <a:t>              Return LOCP, LOC</a:t>
            </a:r>
          </a:p>
          <a:p>
            <a:r>
              <a:rPr lang="en-GB" dirty="0" smtClean="0"/>
              <a:t>         End IF</a:t>
            </a:r>
          </a:p>
          <a:p>
            <a:r>
              <a:rPr lang="en-GB" dirty="0" smtClean="0"/>
              <a:t>              SAVE=PTR, PTR=LINK[PTR]</a:t>
            </a:r>
          </a:p>
          <a:p>
            <a:r>
              <a:rPr lang="en-GB" dirty="0" smtClean="0"/>
              <a:t>     End While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Exit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Full Deletion </a:t>
            </a:r>
            <a:r>
              <a:rPr lang="en-US" dirty="0" smtClean="0"/>
              <a:t>Item in a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INFOR, LINK, START, LOCP, LOC, ITEM</a:t>
            </a:r>
          </a:p>
          <a:p>
            <a:r>
              <a:rPr lang="en-GB" dirty="0" smtClean="0"/>
              <a:t>Output : Item at LOC is deleted from LIST.</a:t>
            </a:r>
          </a:p>
          <a:p>
            <a:r>
              <a:rPr lang="en-GB" dirty="0" smtClean="0"/>
              <a:t>   Call FINB(LIST, INFOR, LINK, START, LOCP, LOC, SAVE, PTR, ITEM)</a:t>
            </a:r>
          </a:p>
          <a:p>
            <a:r>
              <a:rPr lang="en-GB" dirty="0" smtClean="0"/>
              <a:t>    IF LOC=NULL Then</a:t>
            </a:r>
          </a:p>
          <a:p>
            <a:r>
              <a:rPr lang="en-GB" dirty="0" smtClean="0"/>
              <a:t>         Write ITEM is not exist in LIST</a:t>
            </a:r>
          </a:p>
          <a:p>
            <a:r>
              <a:rPr lang="en-GB" dirty="0" smtClean="0"/>
              <a:t>          Return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IF LOCP=NULL  Then</a:t>
            </a:r>
          </a:p>
          <a:p>
            <a:r>
              <a:rPr lang="en-GB" dirty="0" smtClean="0"/>
              <a:t>         START=LINK[START]</a:t>
            </a:r>
          </a:p>
          <a:p>
            <a:r>
              <a:rPr lang="en-GB" dirty="0" smtClean="0"/>
              <a:t>    Else</a:t>
            </a:r>
          </a:p>
          <a:p>
            <a:r>
              <a:rPr lang="en-GB" dirty="0" smtClean="0"/>
              <a:t>         LINK[LOCP]=LINK[LOC]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Exit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17376"/>
            <a:ext cx="8229600" cy="6063952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linklistimplementation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</a:t>
            </a:r>
          </a:p>
          <a:p>
            <a:r>
              <a:rPr lang="en-US" dirty="0" smtClean="0"/>
              <a:t> * @author ComSCIv3400</a:t>
            </a:r>
          </a:p>
          <a:p>
            <a:r>
              <a:rPr lang="en-US" dirty="0" smtClean="0"/>
              <a:t> */</a:t>
            </a:r>
          </a:p>
          <a:p>
            <a:r>
              <a:rPr lang="en-US" dirty="0" smtClean="0"/>
              <a:t>public class Algor59to10TFINDB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static Node LOCP=null; </a:t>
            </a:r>
          </a:p>
          <a:p>
            <a:r>
              <a:rPr lang="en-US" dirty="0" smtClean="0"/>
              <a:t>        static Node LOC=null;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        </a:t>
            </a:r>
          </a:p>
          <a:p>
            <a:r>
              <a:rPr lang="en-US" dirty="0" smtClean="0"/>
              <a:t>        DEL(70);         //Call INSLOC()...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public static void DEL(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5.8 Delete </a:t>
            </a:r>
          </a:p>
          <a:p>
            <a:r>
              <a:rPr lang="en-US" dirty="0" smtClean="0"/>
              <a:t>       FINDB(ITEM);</a:t>
            </a:r>
          </a:p>
          <a:p>
            <a:r>
              <a:rPr lang="en-US" dirty="0" smtClean="0"/>
              <a:t>        if(LOCP==null) {</a:t>
            </a:r>
          </a:p>
          <a:p>
            <a:r>
              <a:rPr lang="en-US" dirty="0" smtClean="0"/>
              <a:t>          START = START.LINK;  //insert first Node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LOCP.LINK = LOC.LINK;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public static </a:t>
            </a:r>
            <a:r>
              <a:rPr lang="en-US" dirty="0" err="1" smtClean="0"/>
              <a:t>boolean</a:t>
            </a:r>
            <a:r>
              <a:rPr lang="en-US" dirty="0" smtClean="0"/>
              <a:t> FINDB(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Node SAVE=null;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if(START==null) { LOC=null; LOCP=null; return true;}</a:t>
            </a:r>
          </a:p>
          <a:p>
            <a:r>
              <a:rPr lang="en-US" dirty="0" smtClean="0"/>
              <a:t>        if((</a:t>
            </a:r>
            <a:r>
              <a:rPr lang="en-US" dirty="0" err="1" smtClean="0"/>
              <a:t>int</a:t>
            </a:r>
            <a:r>
              <a:rPr lang="en-US" dirty="0" smtClean="0"/>
              <a:t>)START.INFOR==ITEM) { LOC=START; LOCP=null; return true;}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SAVE=START; PTR=START.LINK;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 { </a:t>
            </a:r>
          </a:p>
          <a:p>
            <a:r>
              <a:rPr lang="en-US" dirty="0" smtClean="0"/>
              <a:t>           LOC = PTR; LOCP=SAVE; </a:t>
            </a:r>
          </a:p>
          <a:p>
            <a:r>
              <a:rPr lang="en-US" dirty="0" smtClean="0"/>
              <a:t>           return true; </a:t>
            </a:r>
          </a:p>
          <a:p>
            <a:r>
              <a:rPr lang="en-US" dirty="0" smtClean="0"/>
              <a:t>          }  </a:t>
            </a:r>
          </a:p>
          <a:p>
            <a:r>
              <a:rPr lang="en-US" dirty="0" smtClean="0"/>
              <a:t>          SAVE=PTR;</a:t>
            </a:r>
          </a:p>
          <a:p>
            <a:r>
              <a:rPr lang="en-US" dirty="0" smtClean="0"/>
              <a:t>          PTR=PTR.LINK;               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LOC=null;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        if(LOC ==null){ 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           return false;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            return true;</a:t>
            </a:r>
          </a:p>
          <a:p>
            <a:r>
              <a:rPr lang="en-US" dirty="0" smtClean="0"/>
              <a:t>                }             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public class Algor59to10TFINDB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static Node LOCP=null; </a:t>
            </a:r>
          </a:p>
          <a:p>
            <a:r>
              <a:rPr lang="en-US" dirty="0" smtClean="0"/>
              <a:t>        static Node LOC=null;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        </a:t>
            </a:r>
          </a:p>
          <a:p>
            <a:r>
              <a:rPr lang="en-US" dirty="0" smtClean="0"/>
              <a:t>        DEL(70);         //Call INSLOC()...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Node {</a:t>
            </a:r>
          </a:p>
          <a:p>
            <a:r>
              <a:rPr lang="en-US" dirty="0" smtClean="0"/>
              <a:t>    String name=null;</a:t>
            </a:r>
          </a:p>
          <a:p>
            <a:r>
              <a:rPr lang="en-GB" dirty="0" smtClean="0"/>
              <a:t>    String surname=null;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 salary=null;</a:t>
            </a:r>
            <a:endParaRPr lang="en-US" dirty="0" smtClean="0"/>
          </a:p>
          <a:p>
            <a:r>
              <a:rPr lang="en-US" dirty="0" smtClean="0"/>
              <a:t>    Node LINK=null;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60432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948264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923928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436096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รูปแบบอิสระ 7"/>
          <p:cNvSpPr/>
          <p:nvPr/>
        </p:nvSpPr>
        <p:spPr>
          <a:xfrm>
            <a:off x="3213463" y="1619794"/>
            <a:ext cx="653143" cy="431075"/>
          </a:xfrm>
          <a:custGeom>
            <a:avLst/>
            <a:gdLst>
              <a:gd name="connsiteX0" fmla="*/ 653143 w 653143"/>
              <a:gd name="connsiteY0" fmla="*/ 13063 h 431075"/>
              <a:gd name="connsiteX1" fmla="*/ 0 w 653143"/>
              <a:gd name="connsiteY1" fmla="*/ 0 h 431075"/>
              <a:gd name="connsiteX2" fmla="*/ 0 w 653143"/>
              <a:gd name="connsiteY2" fmla="*/ 431075 h 43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431075">
                <a:moveTo>
                  <a:pt x="653143" y="13063"/>
                </a:moveTo>
                <a:lnTo>
                  <a:pt x="0" y="0"/>
                </a:lnTo>
                <a:lnTo>
                  <a:pt x="0" y="431075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รูปแบบอิสระ 8"/>
          <p:cNvSpPr/>
          <p:nvPr/>
        </p:nvSpPr>
        <p:spPr>
          <a:xfrm>
            <a:off x="3905794" y="1802674"/>
            <a:ext cx="927463" cy="914400"/>
          </a:xfrm>
          <a:custGeom>
            <a:avLst/>
            <a:gdLst>
              <a:gd name="connsiteX0" fmla="*/ 927463 w 927463"/>
              <a:gd name="connsiteY0" fmla="*/ 0 h 914400"/>
              <a:gd name="connsiteX1" fmla="*/ 927463 w 927463"/>
              <a:gd name="connsiteY1" fmla="*/ 914400 h 914400"/>
              <a:gd name="connsiteX2" fmla="*/ 0 w 92746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463" h="914400">
                <a:moveTo>
                  <a:pt x="927463" y="0"/>
                </a:moveTo>
                <a:lnTo>
                  <a:pt x="927463" y="914400"/>
                </a:lnTo>
                <a:lnTo>
                  <a:pt x="0" y="9144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รูปแบบอิสระ 9"/>
          <p:cNvSpPr/>
          <p:nvPr/>
        </p:nvSpPr>
        <p:spPr>
          <a:xfrm>
            <a:off x="4258491" y="1789611"/>
            <a:ext cx="2063932" cy="1449978"/>
          </a:xfrm>
          <a:custGeom>
            <a:avLst/>
            <a:gdLst>
              <a:gd name="connsiteX0" fmla="*/ 2063932 w 2063932"/>
              <a:gd name="connsiteY0" fmla="*/ 0 h 1449978"/>
              <a:gd name="connsiteX1" fmla="*/ 2063932 w 2063932"/>
              <a:gd name="connsiteY1" fmla="*/ 1436915 h 1449978"/>
              <a:gd name="connsiteX2" fmla="*/ 0 w 2063932"/>
              <a:gd name="connsiteY2" fmla="*/ 1449978 h 14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932" h="1449978">
                <a:moveTo>
                  <a:pt x="2063932" y="0"/>
                </a:moveTo>
                <a:lnTo>
                  <a:pt x="2063932" y="1436915"/>
                </a:lnTo>
                <a:lnTo>
                  <a:pt x="0" y="1449978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รูปแบบอิสระ 10"/>
          <p:cNvSpPr/>
          <p:nvPr/>
        </p:nvSpPr>
        <p:spPr>
          <a:xfrm>
            <a:off x="3500846" y="1802674"/>
            <a:ext cx="4193177" cy="1881052"/>
          </a:xfrm>
          <a:custGeom>
            <a:avLst/>
            <a:gdLst>
              <a:gd name="connsiteX0" fmla="*/ 4193177 w 4193177"/>
              <a:gd name="connsiteY0" fmla="*/ 0 h 1881052"/>
              <a:gd name="connsiteX1" fmla="*/ 4193177 w 4193177"/>
              <a:gd name="connsiteY1" fmla="*/ 1867989 h 1881052"/>
              <a:gd name="connsiteX2" fmla="*/ 0 w 4193177"/>
              <a:gd name="connsiteY2" fmla="*/ 1881052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3177" h="1881052">
                <a:moveTo>
                  <a:pt x="4193177" y="0"/>
                </a:moveTo>
                <a:lnTo>
                  <a:pt x="4193177" y="1867989"/>
                </a:lnTo>
                <a:lnTo>
                  <a:pt x="0" y="1881052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รูปแบบอิสระ 11"/>
          <p:cNvSpPr/>
          <p:nvPr/>
        </p:nvSpPr>
        <p:spPr>
          <a:xfrm>
            <a:off x="3722914" y="1802674"/>
            <a:ext cx="4963886" cy="2390503"/>
          </a:xfrm>
          <a:custGeom>
            <a:avLst/>
            <a:gdLst>
              <a:gd name="connsiteX0" fmla="*/ 4963886 w 4963886"/>
              <a:gd name="connsiteY0" fmla="*/ 0 h 2390503"/>
              <a:gd name="connsiteX1" fmla="*/ 4963886 w 4963886"/>
              <a:gd name="connsiteY1" fmla="*/ 2390503 h 2390503"/>
              <a:gd name="connsiteX2" fmla="*/ 0 w 4963886"/>
              <a:gd name="connsiteY2" fmla="*/ 2390503 h 239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886" h="2390503">
                <a:moveTo>
                  <a:pt x="4963886" y="0"/>
                </a:moveTo>
                <a:lnTo>
                  <a:pt x="4963886" y="2390503"/>
                </a:lnTo>
                <a:lnTo>
                  <a:pt x="0" y="2390503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public static void DEL(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5.8 Delete </a:t>
            </a:r>
          </a:p>
          <a:p>
            <a:r>
              <a:rPr lang="en-US" dirty="0" smtClean="0"/>
              <a:t>       FINDB(ITEM);</a:t>
            </a:r>
          </a:p>
          <a:p>
            <a:r>
              <a:rPr lang="en-US" dirty="0" smtClean="0"/>
              <a:t>        if(LOCP==null) {</a:t>
            </a:r>
          </a:p>
          <a:p>
            <a:r>
              <a:rPr lang="en-US" dirty="0" smtClean="0"/>
              <a:t>          START = START.LINK;  //insert first Node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LOCP.LINK = LOC.LINK;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 public static </a:t>
            </a:r>
            <a:r>
              <a:rPr lang="en-US" dirty="0" err="1" smtClean="0"/>
              <a:t>boolean</a:t>
            </a:r>
            <a:r>
              <a:rPr lang="en-US" dirty="0" smtClean="0"/>
              <a:t> FINDB(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Node SAVE=null;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if(START==null) { LOC=null; LOCP=null; return true;}</a:t>
            </a:r>
          </a:p>
          <a:p>
            <a:r>
              <a:rPr lang="en-US" dirty="0" smtClean="0"/>
              <a:t>        if((</a:t>
            </a:r>
            <a:r>
              <a:rPr lang="en-US" dirty="0" err="1" smtClean="0"/>
              <a:t>int</a:t>
            </a:r>
            <a:r>
              <a:rPr lang="en-US" dirty="0" smtClean="0"/>
              <a:t>)START.INFOR==ITEM) { LOC=START; LOCP=null; return true;}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SAVE=START; PTR=START.LINK;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 { </a:t>
            </a:r>
          </a:p>
          <a:p>
            <a:r>
              <a:rPr lang="en-US" dirty="0" smtClean="0"/>
              <a:t>           LOC = PTR; LOCP=SAVE; </a:t>
            </a:r>
          </a:p>
          <a:p>
            <a:r>
              <a:rPr lang="en-US" dirty="0" smtClean="0"/>
              <a:t>           return true; </a:t>
            </a:r>
          </a:p>
          <a:p>
            <a:r>
              <a:rPr lang="en-US" dirty="0" smtClean="0"/>
              <a:t>          }  </a:t>
            </a:r>
          </a:p>
          <a:p>
            <a:r>
              <a:rPr lang="en-US" dirty="0" smtClean="0"/>
              <a:t>          SAVE=PTR;</a:t>
            </a:r>
          </a:p>
          <a:p>
            <a:r>
              <a:rPr lang="en-US" dirty="0" smtClean="0"/>
              <a:t>          PTR=PTR.LINK;               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LOC=null;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        if(LOC ==null){ 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           return false;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            return true;</a:t>
            </a:r>
          </a:p>
          <a:p>
            <a:r>
              <a:rPr lang="en-US" dirty="0" smtClean="0"/>
              <a:t>                }     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รันโปรแกรมทดสอบการทำงานของอัลกอริทึม</a:t>
            </a:r>
          </a:p>
          <a:p>
            <a:r>
              <a:rPr lang="th-TH" dirty="0" smtClean="0"/>
              <a:t>ทดลองเขียนโปรแกรมตามที่โจทย์กำหนด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ลิงค์ลิสต์แบบมีโนดนำ และวงกลม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th-TH" sz="3200" dirty="0" smtClean="0"/>
              <a:t> (</a:t>
            </a:r>
            <a:r>
              <a:rPr lang="en-US" sz="3200" dirty="0" smtClean="0"/>
              <a:t>Header Link Lists and Circular Link Lists</a:t>
            </a:r>
            <a:r>
              <a:rPr lang="th-TH" sz="3200" dirty="0" smtClean="0"/>
              <a:t>)</a:t>
            </a:r>
            <a:endParaRPr lang="en-US" sz="32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Grounded Link Lists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Circular Link Lists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4032" t="67547" r="34422" b="23594"/>
          <a:stretch>
            <a:fillRect/>
          </a:stretch>
        </p:blipFill>
        <p:spPr bwMode="auto">
          <a:xfrm>
            <a:off x="539552" y="2564904"/>
            <a:ext cx="82089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4032" t="78375" r="34422" b="11782"/>
          <a:stretch>
            <a:fillRect/>
          </a:stretch>
        </p:blipFill>
        <p:spPr bwMode="auto">
          <a:xfrm>
            <a:off x="683568" y="4869160"/>
            <a:ext cx="82089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Traversing Circular Link Lists</a:t>
            </a:r>
          </a:p>
          <a:p>
            <a:r>
              <a:rPr lang="en-GB" dirty="0" smtClean="0"/>
              <a:t>Input : LIST, PTR, START</a:t>
            </a:r>
          </a:p>
          <a:p>
            <a:r>
              <a:rPr lang="en-GB" dirty="0" smtClean="0"/>
              <a:t>Output : All nodes in LIST are traversed</a:t>
            </a:r>
          </a:p>
          <a:p>
            <a:r>
              <a:rPr lang="en-GB" dirty="0" smtClean="0"/>
              <a:t>PTR=START</a:t>
            </a:r>
          </a:p>
          <a:p>
            <a:r>
              <a:rPr lang="en-GB" dirty="0" smtClean="0"/>
              <a:t> While PTR!</a:t>
            </a:r>
            <a:r>
              <a:rPr lang="en-US" dirty="0" smtClean="0"/>
              <a:t>=START</a:t>
            </a:r>
            <a:r>
              <a:rPr lang="en-GB" dirty="0" smtClean="0"/>
              <a:t> Do</a:t>
            </a:r>
          </a:p>
          <a:p>
            <a:r>
              <a:rPr lang="en-GB" dirty="0" smtClean="0"/>
              <a:t>     Process INFOR[PTR]</a:t>
            </a:r>
          </a:p>
          <a:p>
            <a:r>
              <a:rPr lang="en-GB" dirty="0" smtClean="0"/>
              <a:t>     PTR=LINK[PTR]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smtClean="0"/>
              <a:t>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Algor511TraversingList {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Node START=new Node();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NodeA</a:t>
            </a:r>
            <a:r>
              <a:rPr lang="en-US" dirty="0" smtClean="0"/>
              <a:t> = new Node();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NodeB</a:t>
            </a:r>
            <a:r>
              <a:rPr lang="en-US" dirty="0" smtClean="0"/>
              <a:t> = new Node(); </a:t>
            </a:r>
            <a:r>
              <a:rPr lang="en-US" dirty="0" err="1" smtClean="0"/>
              <a:t>NodeB.INFOR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NodeC</a:t>
            </a:r>
            <a:r>
              <a:rPr lang="en-US" dirty="0" smtClean="0"/>
              <a:t> = new Node(); </a:t>
            </a:r>
            <a:r>
              <a:rPr lang="en-US" dirty="0" err="1" smtClean="0"/>
              <a:t>NodeC.INFOR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START.LINK = </a:t>
            </a:r>
            <a:r>
              <a:rPr lang="en-US" dirty="0" err="1" smtClean="0"/>
              <a:t>NodeA</a:t>
            </a:r>
            <a:r>
              <a:rPr lang="en-US" dirty="0" smtClean="0"/>
              <a:t>;  </a:t>
            </a:r>
            <a:r>
              <a:rPr lang="en-US" dirty="0" err="1" smtClean="0"/>
              <a:t>NodeA.LINK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  </a:t>
            </a:r>
            <a:r>
              <a:rPr lang="en-US" dirty="0" err="1" smtClean="0"/>
              <a:t>NodeB.LINK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NodeC.LINK</a:t>
            </a:r>
            <a:r>
              <a:rPr lang="en-US" dirty="0" smtClean="0"/>
              <a:t> = START;      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PTR=START.LINK;</a:t>
            </a:r>
          </a:p>
          <a:p>
            <a:r>
              <a:rPr lang="en-US" dirty="0" smtClean="0"/>
              <a:t>        while(PTR!=START){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</a:t>
            </a:r>
          </a:p>
          <a:p>
            <a:r>
              <a:rPr lang="th-TH" dirty="0" smtClean="0"/>
              <a:t>เขียนโปรแกรมสร้างโนดนำพิเศษ และสร้างการท่องตามโจทย์กำหนด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การค้นหาลิสต์ที่มีโนดนำ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SRCHL Searching in Circular Link Lists</a:t>
            </a:r>
          </a:p>
          <a:p>
            <a:r>
              <a:rPr lang="en-GB" dirty="0" smtClean="0"/>
              <a:t>Input : LIST, PTR, START, INFOR, LINK,LOC,ITEM</a:t>
            </a:r>
          </a:p>
          <a:p>
            <a:r>
              <a:rPr lang="en-GB" dirty="0" smtClean="0"/>
              <a:t>Output : LOC</a:t>
            </a:r>
          </a:p>
          <a:p>
            <a:r>
              <a:rPr lang="en-GB" dirty="0" smtClean="0"/>
              <a:t>PTR=LINK[START]</a:t>
            </a:r>
          </a:p>
          <a:p>
            <a:r>
              <a:rPr lang="en-GB" dirty="0" smtClean="0"/>
              <a:t> While INFOR[PTR]!= ITEM and PTR!</a:t>
            </a:r>
            <a:r>
              <a:rPr lang="en-US" dirty="0" smtClean="0"/>
              <a:t>=START</a:t>
            </a:r>
            <a:r>
              <a:rPr lang="en-GB" dirty="0" smtClean="0"/>
              <a:t> Do</a:t>
            </a:r>
          </a:p>
          <a:p>
            <a:r>
              <a:rPr lang="en-GB" dirty="0" smtClean="0"/>
              <a:t>      PTR=LINK[PTR]</a:t>
            </a:r>
          </a:p>
          <a:p>
            <a:r>
              <a:rPr lang="en-GB" dirty="0" smtClean="0"/>
              <a:t>  End While</a:t>
            </a:r>
          </a:p>
          <a:p>
            <a:r>
              <a:rPr lang="en-GB" dirty="0" smtClean="0"/>
              <a:t>  IF INFOR[PTR]=ITEM Then</a:t>
            </a:r>
          </a:p>
          <a:p>
            <a:r>
              <a:rPr lang="en-GB" dirty="0" smtClean="0"/>
              <a:t>      LOC=PTR</a:t>
            </a:r>
          </a:p>
          <a:p>
            <a:r>
              <a:rPr lang="en-GB" dirty="0" smtClean="0"/>
              <a:t>  Else</a:t>
            </a:r>
          </a:p>
          <a:p>
            <a:r>
              <a:rPr lang="en-GB" dirty="0" smtClean="0"/>
              <a:t>      LOC=NULL</a:t>
            </a:r>
          </a:p>
          <a:p>
            <a:r>
              <a:rPr lang="en-GB" dirty="0" smtClean="0"/>
              <a:t>  End IF</a:t>
            </a:r>
          </a:p>
          <a:p>
            <a:r>
              <a:rPr lang="en-GB" dirty="0" smtClean="0"/>
              <a:t>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ตัวอย่างการสร้างโนดและบรรจุข้อมูล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การสร้างโนดด้วยภาษาจาวา</a:t>
            </a:r>
            <a:endParaRPr lang="en-GB" dirty="0" smtClean="0"/>
          </a:p>
          <a:p>
            <a:pPr lvl="1"/>
            <a:r>
              <a:rPr lang="en-GB" dirty="0" smtClean="0"/>
              <a:t>Node </a:t>
            </a:r>
            <a:r>
              <a:rPr lang="en-GB" dirty="0" err="1" smtClean="0"/>
              <a:t>NodeA</a:t>
            </a:r>
            <a:r>
              <a:rPr lang="en-GB" dirty="0" smtClean="0"/>
              <a:t> = new Node();</a:t>
            </a:r>
            <a:endParaRPr lang="th-TH" dirty="0" smtClean="0"/>
          </a:p>
          <a:p>
            <a:r>
              <a:rPr lang="th-TH" dirty="0" smtClean="0"/>
              <a:t>บรรจุข้อมูล</a:t>
            </a:r>
          </a:p>
          <a:p>
            <a:pPr lvl="1"/>
            <a:r>
              <a:rPr lang="en-GB" dirty="0" err="1" smtClean="0"/>
              <a:t>NodeA.INFOR</a:t>
            </a:r>
            <a:r>
              <a:rPr lang="en-GB" dirty="0" smtClean="0"/>
              <a:t> = 50;</a:t>
            </a: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83330" y="4653136"/>
            <a:ext cx="210489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139514" y="4653136"/>
            <a:ext cx="43204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149080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NodeA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ค้นหาตำแหน่งที่ต้องการลบ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FINDBHL Searching Node in Circular Link Lists</a:t>
            </a:r>
          </a:p>
          <a:p>
            <a:r>
              <a:rPr lang="en-GB" dirty="0" smtClean="0"/>
              <a:t>Input : LIST, PTR, START, INFOR, LINK,LOC, LOCP, ITEM</a:t>
            </a:r>
          </a:p>
          <a:p>
            <a:r>
              <a:rPr lang="en-GB" dirty="0" smtClean="0"/>
              <a:t>Output : LOC, LOCP</a:t>
            </a:r>
          </a:p>
          <a:p>
            <a:r>
              <a:rPr lang="en-US" dirty="0" smtClean="0"/>
              <a:t>  SAVE=START;</a:t>
            </a:r>
          </a:p>
          <a:p>
            <a:r>
              <a:rPr lang="en-US" dirty="0" smtClean="0"/>
              <a:t>  PTR=LINK[START]</a:t>
            </a:r>
          </a:p>
          <a:p>
            <a:r>
              <a:rPr lang="en-US" dirty="0" smtClean="0"/>
              <a:t>  While INFOR[PTR]!=ITEM and PTR!=START  Do</a:t>
            </a:r>
          </a:p>
          <a:p>
            <a:r>
              <a:rPr lang="en-US" dirty="0" smtClean="0"/>
              <a:t>      SAVE=PTR;</a:t>
            </a:r>
          </a:p>
          <a:p>
            <a:r>
              <a:rPr lang="en-US" dirty="0" smtClean="0"/>
              <a:t>      PTR=PTR.LINK;</a:t>
            </a:r>
          </a:p>
          <a:p>
            <a:r>
              <a:rPr lang="en-US" dirty="0" smtClean="0"/>
              <a:t>    End While </a:t>
            </a:r>
          </a:p>
          <a:p>
            <a:r>
              <a:rPr lang="en-US" dirty="0" smtClean="0"/>
              <a:t>    IF INFOR[PTR]=ITEM Then</a:t>
            </a:r>
          </a:p>
          <a:p>
            <a:r>
              <a:rPr lang="en-US" dirty="0" smtClean="0"/>
              <a:t>      LOC=PTR;</a:t>
            </a:r>
          </a:p>
          <a:p>
            <a:r>
              <a:rPr lang="en-US" dirty="0" smtClean="0"/>
              <a:t>      LOCP=SAVE;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LOC=NULL  </a:t>
            </a:r>
          </a:p>
          <a:p>
            <a:r>
              <a:rPr lang="en-US" dirty="0" smtClean="0"/>
              <a:t>       LOCP=SAVE;</a:t>
            </a:r>
          </a:p>
          <a:p>
            <a:r>
              <a:rPr lang="en-US" dirty="0" smtClean="0"/>
              <a:t>    End IF</a:t>
            </a:r>
          </a:p>
          <a:p>
            <a:r>
              <a:rPr lang="en-GB" dirty="0" smtClean="0"/>
              <a:t>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การลบข้อมูล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Delete Node in Circular Link Lists</a:t>
            </a:r>
          </a:p>
          <a:p>
            <a:r>
              <a:rPr lang="en-GB" dirty="0" smtClean="0"/>
              <a:t>Input : LIST, PTR, START, INFOR, LINK,LOC,ITEM</a:t>
            </a:r>
          </a:p>
          <a:p>
            <a:r>
              <a:rPr lang="en-GB" dirty="0" smtClean="0"/>
              <a:t>Output : Node LOC is deleted form LIST.</a:t>
            </a:r>
          </a:p>
          <a:p>
            <a:r>
              <a:rPr lang="en-US" dirty="0" smtClean="0"/>
              <a:t>   FINDBHL(ITEM);</a:t>
            </a:r>
          </a:p>
          <a:p>
            <a:r>
              <a:rPr lang="en-US" dirty="0" smtClean="0"/>
              <a:t>     IF LOC=NULL  Then</a:t>
            </a:r>
          </a:p>
          <a:p>
            <a:r>
              <a:rPr lang="en-US" dirty="0" smtClean="0"/>
              <a:t>      Print ITEM is not in List</a:t>
            </a:r>
          </a:p>
          <a:p>
            <a:r>
              <a:rPr lang="en-US" dirty="0" smtClean="0"/>
              <a:t>     Else</a:t>
            </a:r>
          </a:p>
          <a:p>
            <a:r>
              <a:rPr lang="en-US" dirty="0" smtClean="0"/>
              <a:t>         LINK[LOCP] = LINK[LOC]   </a:t>
            </a:r>
          </a:p>
          <a:p>
            <a:r>
              <a:rPr lang="en-US" dirty="0" smtClean="0"/>
              <a:t>     End IF </a:t>
            </a:r>
          </a:p>
          <a:p>
            <a:r>
              <a:rPr lang="en-GB" dirty="0" smtClean="0"/>
              <a:t>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linklistimplementation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</a:t>
            </a:r>
          </a:p>
          <a:p>
            <a:r>
              <a:rPr lang="en-US" dirty="0" smtClean="0"/>
              <a:t> * @author ComSCIv3400</a:t>
            </a:r>
          </a:p>
          <a:p>
            <a:r>
              <a:rPr lang="en-US" dirty="0" smtClean="0"/>
              <a:t> */</a:t>
            </a:r>
          </a:p>
          <a:p>
            <a:r>
              <a:rPr lang="en-US" dirty="0" smtClean="0"/>
              <a:t>public class Algor51234 {</a:t>
            </a:r>
          </a:p>
          <a:p>
            <a:r>
              <a:rPr lang="en-US" dirty="0" smtClean="0"/>
              <a:t>        static Node START=new Node();</a:t>
            </a:r>
          </a:p>
          <a:p>
            <a:r>
              <a:rPr lang="en-US" dirty="0" smtClean="0"/>
              <a:t>        static Node LOC=</a:t>
            </a:r>
            <a:r>
              <a:rPr lang="en-US" dirty="0" err="1" smtClean="0"/>
              <a:t>null,LOCP</a:t>
            </a:r>
            <a:r>
              <a:rPr lang="en-US" dirty="0" smtClean="0"/>
              <a:t>=null, SAVE=null, PTR=null;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NodeA</a:t>
            </a:r>
            <a:r>
              <a:rPr lang="en-US" dirty="0" smtClean="0"/>
              <a:t> = new Node();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NodeB</a:t>
            </a:r>
            <a:r>
              <a:rPr lang="en-US" dirty="0" smtClean="0"/>
              <a:t> = new Node(); </a:t>
            </a:r>
            <a:r>
              <a:rPr lang="en-US" dirty="0" err="1" smtClean="0"/>
              <a:t>NodeB.INFOR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NodeC</a:t>
            </a:r>
            <a:r>
              <a:rPr lang="en-US" dirty="0" smtClean="0"/>
              <a:t> = new Node(); </a:t>
            </a:r>
            <a:r>
              <a:rPr lang="en-US" dirty="0" err="1" smtClean="0"/>
              <a:t>NodeC.INFOR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START.LINK = </a:t>
            </a:r>
            <a:r>
              <a:rPr lang="en-US" dirty="0" err="1" smtClean="0"/>
              <a:t>NodeA</a:t>
            </a:r>
            <a:r>
              <a:rPr lang="en-US" dirty="0" smtClean="0"/>
              <a:t>;  </a:t>
            </a:r>
            <a:r>
              <a:rPr lang="en-US" dirty="0" err="1" smtClean="0"/>
              <a:t>NodeA.LINK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  </a:t>
            </a:r>
            <a:r>
              <a:rPr lang="en-US" dirty="0" err="1" smtClean="0"/>
              <a:t>NodeB.LINK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NodeC.LINK</a:t>
            </a:r>
            <a:r>
              <a:rPr lang="en-US" dirty="0" smtClean="0"/>
              <a:t> = START;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</a:t>
            </a:r>
            <a:r>
              <a:rPr lang="en-US" dirty="0" smtClean="0"/>
              <a:t>();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if(SRCHL(40)!=null) {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th-TH" dirty="0" smtClean="0"/>
              <a:t>พบข้อมูลในลิสต์"); } //ตัวอย่างการค้นหา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DELLOCHL(30); //</a:t>
            </a:r>
            <a:r>
              <a:rPr lang="th-TH" dirty="0" smtClean="0"/>
              <a:t>ลบข้อมูล</a:t>
            </a:r>
          </a:p>
          <a:p>
            <a:r>
              <a:rPr lang="th-TH" dirty="0" smtClean="0"/>
              <a:t>        </a:t>
            </a:r>
            <a:r>
              <a:rPr lang="en-US" dirty="0" err="1" smtClean="0"/>
              <a:t>showData</a:t>
            </a:r>
            <a:r>
              <a:rPr lang="en-US" dirty="0" smtClean="0"/>
              <a:t>();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}   </a:t>
            </a:r>
          </a:p>
          <a:p>
            <a:r>
              <a:rPr lang="th-TH" dirty="0" smtClean="0"/>
              <a:t>    //</a:t>
            </a:r>
            <a:r>
              <a:rPr lang="en-US" dirty="0" smtClean="0"/>
              <a:t>end main    </a:t>
            </a:r>
          </a:p>
          <a:p>
            <a:r>
              <a:rPr lang="en-US" dirty="0" smtClean="0"/>
              <a:t>  public static void </a:t>
            </a:r>
            <a:r>
              <a:rPr lang="en-US" dirty="0" err="1" smtClean="0"/>
              <a:t>showData</a:t>
            </a:r>
            <a:r>
              <a:rPr lang="en-US" dirty="0" smtClean="0"/>
              <a:t>(){ 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PTR=START.LINK; </a:t>
            </a:r>
          </a:p>
          <a:p>
            <a:r>
              <a:rPr lang="en-US" dirty="0" smtClean="0"/>
              <a:t>        while(PTR!=START){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public static Node SRCHL(</a:t>
            </a:r>
            <a:r>
              <a:rPr lang="en-US" dirty="0" err="1" smtClean="0"/>
              <a:t>int</a:t>
            </a:r>
            <a:r>
              <a:rPr lang="en-US" dirty="0" smtClean="0"/>
              <a:t> ITEM){   //Algorithm 5.12       </a:t>
            </a:r>
          </a:p>
          <a:p>
            <a:r>
              <a:rPr lang="en-US" dirty="0" smtClean="0"/>
              <a:t>       PTR=START.LINK;</a:t>
            </a:r>
          </a:p>
          <a:p>
            <a:r>
              <a:rPr lang="en-US" dirty="0" smtClean="0"/>
              <a:t>      while((</a:t>
            </a:r>
            <a:r>
              <a:rPr lang="en-US" dirty="0" err="1" smtClean="0"/>
              <a:t>int</a:t>
            </a:r>
            <a:r>
              <a:rPr lang="en-US" dirty="0" smtClean="0"/>
              <a:t>)PTR.INFOR!=ITEM){</a:t>
            </a:r>
          </a:p>
          <a:p>
            <a:r>
              <a:rPr lang="en-US" dirty="0" smtClean="0"/>
              <a:t>          PTR=PTR.LINK;</a:t>
            </a:r>
          </a:p>
          <a:p>
            <a:r>
              <a:rPr lang="en-US" dirty="0" smtClean="0"/>
              <a:t>      } </a:t>
            </a:r>
          </a:p>
          <a:p>
            <a:r>
              <a:rPr lang="en-US" dirty="0" smtClean="0"/>
              <a:t>  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 </a:t>
            </a:r>
          </a:p>
          <a:p>
            <a:r>
              <a:rPr lang="en-US" dirty="0" smtClean="0"/>
              <a:t>          LOC=PTR;</a:t>
            </a:r>
          </a:p>
          <a:p>
            <a:r>
              <a:rPr lang="en-US" dirty="0" smtClean="0"/>
              <a:t>      return LOC;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public static void FINDBHL(</a:t>
            </a:r>
            <a:r>
              <a:rPr lang="en-US" dirty="0" err="1" smtClean="0"/>
              <a:t>int</a:t>
            </a:r>
            <a:r>
              <a:rPr lang="en-US" dirty="0" smtClean="0"/>
              <a:t> ITEM) { //Algorithm 5.13       </a:t>
            </a:r>
          </a:p>
          <a:p>
            <a:r>
              <a:rPr lang="en-US" dirty="0" smtClean="0"/>
              <a:t>    SAVE=START;</a:t>
            </a:r>
          </a:p>
          <a:p>
            <a:r>
              <a:rPr lang="en-US" dirty="0" smtClean="0"/>
              <a:t>    PTR=START.LINK;</a:t>
            </a:r>
          </a:p>
          <a:p>
            <a:r>
              <a:rPr lang="en-US" dirty="0" smtClean="0"/>
              <a:t>    while(((</a:t>
            </a:r>
            <a:r>
              <a:rPr lang="en-US" dirty="0" err="1" smtClean="0"/>
              <a:t>int</a:t>
            </a:r>
            <a:r>
              <a:rPr lang="en-US" dirty="0" smtClean="0"/>
              <a:t>)PTR.INFOR!=ITEM)&amp;&amp; (PTR!=START)){</a:t>
            </a:r>
          </a:p>
          <a:p>
            <a:r>
              <a:rPr lang="en-US" dirty="0" smtClean="0"/>
              <a:t>      SAVE=PTR;</a:t>
            </a:r>
          </a:p>
          <a:p>
            <a:r>
              <a:rPr lang="en-US" dirty="0" smtClean="0"/>
              <a:t>      PTR=PTR.LINK;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)PTR.INFOR==ITEM){</a:t>
            </a:r>
          </a:p>
          <a:p>
            <a:r>
              <a:rPr lang="en-US" dirty="0" smtClean="0"/>
              <a:t>      LOC=PTR;</a:t>
            </a:r>
          </a:p>
          <a:p>
            <a:r>
              <a:rPr lang="en-US" dirty="0" smtClean="0"/>
              <a:t>      LOCP=SAVE;</a:t>
            </a:r>
          </a:p>
          <a:p>
            <a:r>
              <a:rPr lang="en-US" dirty="0" smtClean="0"/>
              <a:t>    }else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LOC=null;  </a:t>
            </a:r>
          </a:p>
          <a:p>
            <a:r>
              <a:rPr lang="en-US" dirty="0" smtClean="0"/>
              <a:t>       LOCP=SAVE;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public static void DELLOCHL(</a:t>
            </a:r>
            <a:r>
              <a:rPr lang="en-US" dirty="0" err="1" smtClean="0"/>
              <a:t>int</a:t>
            </a:r>
            <a:r>
              <a:rPr lang="en-US" dirty="0" smtClean="0"/>
              <a:t> ITEM){ //Algorithm 5.14       </a:t>
            </a:r>
          </a:p>
          <a:p>
            <a:r>
              <a:rPr lang="en-US" dirty="0" smtClean="0"/>
              <a:t>     FINDBHL(ITEM);</a:t>
            </a:r>
          </a:p>
          <a:p>
            <a:r>
              <a:rPr lang="en-US" dirty="0" smtClean="0"/>
              <a:t>     if(LOC==null)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th-TH" dirty="0" smtClean="0"/>
              <a:t>ข้อมูล:"+</a:t>
            </a:r>
            <a:r>
              <a:rPr lang="en-US" dirty="0" smtClean="0"/>
              <a:t>ITEM+" </a:t>
            </a:r>
            <a:r>
              <a:rPr lang="th-TH" dirty="0" smtClean="0"/>
              <a:t>ไม่อยู่ใน </a:t>
            </a:r>
            <a:r>
              <a:rPr lang="en-US" dirty="0" smtClean="0"/>
              <a:t>List");</a:t>
            </a:r>
          </a:p>
          <a:p>
            <a:r>
              <a:rPr lang="en-US" dirty="0" smtClean="0"/>
              <a:t>     }else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LOCP.LINK = LOC.LINK;   </a:t>
            </a:r>
          </a:p>
          <a:p>
            <a:r>
              <a:rPr lang="en-US" dirty="0" smtClean="0"/>
              <a:t>     }        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public class Algor51234 {</a:t>
            </a:r>
          </a:p>
          <a:p>
            <a:r>
              <a:rPr lang="en-US" dirty="0" smtClean="0"/>
              <a:t>        static Node START=new Node();</a:t>
            </a:r>
          </a:p>
          <a:p>
            <a:r>
              <a:rPr lang="en-US" dirty="0" smtClean="0"/>
              <a:t>        static Node LOC=</a:t>
            </a:r>
            <a:r>
              <a:rPr lang="en-US" dirty="0" err="1" smtClean="0"/>
              <a:t>null,LOCP</a:t>
            </a:r>
            <a:r>
              <a:rPr lang="en-US" dirty="0" smtClean="0"/>
              <a:t>=null, SAVE=null, PTR=null;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NodeA</a:t>
            </a:r>
            <a:r>
              <a:rPr lang="en-US" dirty="0" smtClean="0"/>
              <a:t> = new Node();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NodeB</a:t>
            </a:r>
            <a:r>
              <a:rPr lang="en-US" dirty="0" smtClean="0"/>
              <a:t> = new Node(); </a:t>
            </a:r>
            <a:r>
              <a:rPr lang="en-US" dirty="0" err="1" smtClean="0"/>
              <a:t>NodeB.INFOR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NodeC</a:t>
            </a:r>
            <a:r>
              <a:rPr lang="en-US" dirty="0" smtClean="0"/>
              <a:t> = new Node(); </a:t>
            </a:r>
            <a:r>
              <a:rPr lang="en-US" dirty="0" err="1" smtClean="0"/>
              <a:t>NodeC.INFOR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START.LINK = </a:t>
            </a:r>
            <a:r>
              <a:rPr lang="en-US" dirty="0" err="1" smtClean="0"/>
              <a:t>NodeA</a:t>
            </a:r>
            <a:r>
              <a:rPr lang="en-US" dirty="0" smtClean="0"/>
              <a:t>;  </a:t>
            </a:r>
            <a:r>
              <a:rPr lang="en-US" dirty="0" err="1" smtClean="0"/>
              <a:t>NodeA.LINK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  </a:t>
            </a:r>
            <a:r>
              <a:rPr lang="en-US" dirty="0" err="1" smtClean="0"/>
              <a:t>NodeB.LINK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NodeC.LINK</a:t>
            </a:r>
            <a:r>
              <a:rPr lang="en-US" dirty="0" smtClean="0"/>
              <a:t> = START;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</a:t>
            </a:r>
            <a:r>
              <a:rPr lang="en-US" dirty="0" smtClean="0"/>
              <a:t>();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if(SRCHL(40)!=null) {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th-TH" dirty="0" smtClean="0"/>
              <a:t>พบข้อมูลในลิสต์"); } //ตัวอย่างการค้นหา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DELLOCHL(30); //</a:t>
            </a:r>
            <a:r>
              <a:rPr lang="th-TH" dirty="0" smtClean="0"/>
              <a:t>ลบข้อมูล</a:t>
            </a:r>
          </a:p>
          <a:p>
            <a:r>
              <a:rPr lang="th-TH" dirty="0" smtClean="0"/>
              <a:t>        </a:t>
            </a:r>
            <a:r>
              <a:rPr lang="en-US" dirty="0" err="1" smtClean="0"/>
              <a:t>showData</a:t>
            </a:r>
            <a:r>
              <a:rPr lang="en-US" dirty="0" smtClean="0"/>
              <a:t>();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}   </a:t>
            </a:r>
          </a:p>
          <a:p>
            <a:r>
              <a:rPr lang="th-TH" dirty="0" smtClean="0"/>
              <a:t>    //</a:t>
            </a:r>
            <a:r>
              <a:rPr lang="en-US" dirty="0" smtClean="0"/>
              <a:t>end main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public static void </a:t>
            </a:r>
            <a:r>
              <a:rPr lang="en-US" dirty="0" err="1" smtClean="0"/>
              <a:t>showData</a:t>
            </a:r>
            <a:r>
              <a:rPr lang="en-US" dirty="0" smtClean="0"/>
              <a:t>(){  //</a:t>
            </a:r>
            <a:r>
              <a:rPr lang="th-TH" dirty="0" smtClean="0"/>
              <a:t>แสดงข้อมูล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PTR=START.LINK; </a:t>
            </a:r>
          </a:p>
          <a:p>
            <a:r>
              <a:rPr lang="en-US" dirty="0" smtClean="0"/>
              <a:t>        while(PTR!=START){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public static Node SRCHL(</a:t>
            </a:r>
            <a:r>
              <a:rPr lang="en-US" dirty="0" err="1" smtClean="0"/>
              <a:t>int</a:t>
            </a:r>
            <a:r>
              <a:rPr lang="en-US" dirty="0" smtClean="0"/>
              <a:t> ITEM){   //Algorithm 5.12       </a:t>
            </a:r>
          </a:p>
          <a:p>
            <a:r>
              <a:rPr lang="en-US" dirty="0" smtClean="0"/>
              <a:t>       PTR=START.LINK;</a:t>
            </a:r>
          </a:p>
          <a:p>
            <a:r>
              <a:rPr lang="en-US" dirty="0" smtClean="0"/>
              <a:t>      while((</a:t>
            </a:r>
            <a:r>
              <a:rPr lang="en-US" dirty="0" err="1" smtClean="0"/>
              <a:t>int</a:t>
            </a:r>
            <a:r>
              <a:rPr lang="en-US" dirty="0" smtClean="0"/>
              <a:t>)PTR.INFOR!=ITEM){</a:t>
            </a:r>
          </a:p>
          <a:p>
            <a:r>
              <a:rPr lang="en-US" dirty="0" smtClean="0"/>
              <a:t>          PTR=PTR.LINK;</a:t>
            </a:r>
          </a:p>
          <a:p>
            <a:r>
              <a:rPr lang="en-US" dirty="0" smtClean="0"/>
              <a:t>      } </a:t>
            </a:r>
          </a:p>
          <a:p>
            <a:r>
              <a:rPr lang="en-US" dirty="0" smtClean="0"/>
              <a:t>  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 </a:t>
            </a:r>
          </a:p>
          <a:p>
            <a:r>
              <a:rPr lang="en-US" dirty="0" smtClean="0"/>
              <a:t>          LOC=PTR;</a:t>
            </a:r>
          </a:p>
          <a:p>
            <a:r>
              <a:rPr lang="en-US" dirty="0" smtClean="0"/>
              <a:t>      return LOC;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public static void FINDBHL(</a:t>
            </a:r>
            <a:r>
              <a:rPr lang="en-US" dirty="0" err="1" smtClean="0"/>
              <a:t>int</a:t>
            </a:r>
            <a:r>
              <a:rPr lang="en-US" dirty="0" smtClean="0"/>
              <a:t> ITEM) { //Algorithm 5.13       </a:t>
            </a:r>
          </a:p>
          <a:p>
            <a:r>
              <a:rPr lang="en-US" dirty="0" smtClean="0"/>
              <a:t>    SAVE=START;</a:t>
            </a:r>
          </a:p>
          <a:p>
            <a:r>
              <a:rPr lang="en-US" dirty="0" smtClean="0"/>
              <a:t>    PTR=START.LINK;</a:t>
            </a:r>
          </a:p>
          <a:p>
            <a:r>
              <a:rPr lang="en-US" dirty="0" smtClean="0"/>
              <a:t>    while(((</a:t>
            </a:r>
            <a:r>
              <a:rPr lang="en-US" dirty="0" err="1" smtClean="0"/>
              <a:t>int</a:t>
            </a:r>
            <a:r>
              <a:rPr lang="en-US" dirty="0" smtClean="0"/>
              <a:t>)PTR.INFOR!=ITEM)&amp;&amp; (PTR!=START)){</a:t>
            </a:r>
          </a:p>
          <a:p>
            <a:r>
              <a:rPr lang="en-US" dirty="0" smtClean="0"/>
              <a:t>      SAVE=PTR;</a:t>
            </a:r>
          </a:p>
          <a:p>
            <a:r>
              <a:rPr lang="en-US" dirty="0" smtClean="0"/>
              <a:t>      PTR=PTR.LINK;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if((</a:t>
            </a:r>
            <a:r>
              <a:rPr lang="en-US" dirty="0" err="1" smtClean="0"/>
              <a:t>int</a:t>
            </a:r>
            <a:r>
              <a:rPr lang="en-US" dirty="0" smtClean="0"/>
              <a:t>)PTR.INFOR==ITEM){</a:t>
            </a:r>
          </a:p>
          <a:p>
            <a:r>
              <a:rPr lang="en-US" dirty="0" smtClean="0"/>
              <a:t>      LOC=PTR;</a:t>
            </a:r>
          </a:p>
          <a:p>
            <a:r>
              <a:rPr lang="en-US" dirty="0" smtClean="0"/>
              <a:t>      LOCP=SAVE;</a:t>
            </a:r>
          </a:p>
          <a:p>
            <a:r>
              <a:rPr lang="en-US" dirty="0" smtClean="0"/>
              <a:t>    }else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LOC=null;  </a:t>
            </a:r>
          </a:p>
          <a:p>
            <a:r>
              <a:rPr lang="en-US" dirty="0" smtClean="0"/>
              <a:t>       LOCP=SAVE;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การสร้างเป็นลิงค์ลิสต์ 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ลูกศรเชื่อมต่อแบบตรง 9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n-US" dirty="0" smtClean="0"/>
              <a:t> public static void DELLOCHL(</a:t>
            </a:r>
            <a:r>
              <a:rPr lang="en-US" dirty="0" err="1" smtClean="0"/>
              <a:t>int</a:t>
            </a:r>
            <a:r>
              <a:rPr lang="en-US" dirty="0" smtClean="0"/>
              <a:t> ITEM){ //Algorithm 5.14       </a:t>
            </a:r>
          </a:p>
          <a:p>
            <a:r>
              <a:rPr lang="en-US" dirty="0" smtClean="0"/>
              <a:t>     FINDBHL(ITEM);</a:t>
            </a:r>
          </a:p>
          <a:p>
            <a:r>
              <a:rPr lang="en-US" dirty="0" smtClean="0"/>
              <a:t>     if(LOC==null)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th-TH" dirty="0" smtClean="0"/>
              <a:t>ข้อมูล:"+</a:t>
            </a:r>
            <a:r>
              <a:rPr lang="en-US" dirty="0" smtClean="0"/>
              <a:t>ITEM+" </a:t>
            </a:r>
            <a:r>
              <a:rPr lang="th-TH" dirty="0" smtClean="0"/>
              <a:t>ไม่อยู่ใน </a:t>
            </a:r>
            <a:r>
              <a:rPr lang="en-US" dirty="0" smtClean="0"/>
              <a:t>List");</a:t>
            </a:r>
          </a:p>
          <a:p>
            <a:r>
              <a:rPr lang="en-US" dirty="0" smtClean="0"/>
              <a:t>     }else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LOCP.LINK = LOC.LINK;   </a:t>
            </a:r>
          </a:p>
          <a:p>
            <a:r>
              <a:rPr lang="en-US" dirty="0" smtClean="0"/>
              <a:t>     }        </a:t>
            </a:r>
          </a:p>
          <a:p>
            <a:r>
              <a:rPr lang="en-US" dirty="0" smtClean="0"/>
              <a:t>  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ลิงค์ลิสต์แบบสองทาง (</a:t>
            </a:r>
            <a:r>
              <a:rPr lang="en-GB" dirty="0" smtClean="0"/>
              <a:t>TWO-Way Link Lists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แต่ละโนดประกอบด้วย  </a:t>
            </a:r>
            <a:r>
              <a:rPr lang="en-GB" dirty="0" smtClean="0"/>
              <a:t>3 </a:t>
            </a:r>
            <a:r>
              <a:rPr lang="th-TH" dirty="0" smtClean="0"/>
              <a:t>ส่วน</a:t>
            </a:r>
          </a:p>
          <a:p>
            <a:pPr lvl="1"/>
            <a:r>
              <a:rPr lang="th-TH" dirty="0" smtClean="0"/>
              <a:t>ข้อมูล </a:t>
            </a:r>
            <a:r>
              <a:rPr lang="en-GB" dirty="0" smtClean="0"/>
              <a:t>(Information--INFOR)</a:t>
            </a:r>
          </a:p>
          <a:p>
            <a:pPr lvl="1"/>
            <a:r>
              <a:rPr lang="th-TH" dirty="0" err="1" smtClean="0"/>
              <a:t>พอยเตอร์</a:t>
            </a:r>
            <a:r>
              <a:rPr lang="th-TH" dirty="0" smtClean="0"/>
              <a:t>ชี้ไปโนดต่อไป (</a:t>
            </a:r>
            <a:r>
              <a:rPr lang="en-GB" dirty="0" smtClean="0"/>
              <a:t>Forward Pointer –FORW)</a:t>
            </a:r>
          </a:p>
          <a:p>
            <a:pPr lvl="1"/>
            <a:r>
              <a:rPr lang="th-TH" dirty="0" err="1" smtClean="0"/>
              <a:t>พอยเตอร์</a:t>
            </a:r>
            <a:r>
              <a:rPr lang="th-TH" dirty="0" smtClean="0"/>
              <a:t>ชี้กลับไปโนดก่อนหน้า (</a:t>
            </a:r>
            <a:r>
              <a:rPr lang="en-GB" dirty="0" smtClean="0"/>
              <a:t>Backward Pointer—BACK)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มุมมองลิงค์ลิสต์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195736" y="2132856"/>
            <a:ext cx="2736304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32040" y="2132856"/>
            <a:ext cx="43204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9163" y="5157192"/>
            <a:ext cx="34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/>
              <a:t>ข้อมูลในโนด (</a:t>
            </a:r>
            <a:r>
              <a:rPr lang="en-GB" sz="3600" dirty="0" smtClean="0"/>
              <a:t>Information</a:t>
            </a:r>
            <a:r>
              <a:rPr lang="th-TH" sz="3600" dirty="0" smtClean="0"/>
              <a:t>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99833" y="4509120"/>
            <a:ext cx="3744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ตัวเชื่อมไปยังโนดต่อไป</a:t>
            </a:r>
            <a:r>
              <a:rPr lang="en-GB" sz="3600" dirty="0" smtClean="0"/>
              <a:t> </a:t>
            </a:r>
          </a:p>
          <a:p>
            <a:r>
              <a:rPr lang="en-GB" sz="3600" dirty="0" smtClean="0"/>
              <a:t>(Forward Pointer)</a:t>
            </a:r>
            <a:endParaRPr lang="en-US" sz="3600" dirty="0"/>
          </a:p>
        </p:txBody>
      </p:sp>
      <p:cxnSp>
        <p:nvCxnSpPr>
          <p:cNvPr id="11" name="ลูกศรเชื่อมต่อแบบตรง 10"/>
          <p:cNvCxnSpPr>
            <a:stCxn id="6" idx="0"/>
          </p:cNvCxnSpPr>
          <p:nvPr/>
        </p:nvCxnSpPr>
        <p:spPr>
          <a:xfrm flipH="1" flipV="1">
            <a:off x="3923928" y="3140968"/>
            <a:ext cx="65575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7" idx="0"/>
          </p:cNvCxnSpPr>
          <p:nvPr/>
        </p:nvCxnSpPr>
        <p:spPr>
          <a:xfrm flipH="1" flipV="1">
            <a:off x="5220072" y="2852936"/>
            <a:ext cx="2051845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1052736"/>
            <a:ext cx="20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โนด (</a:t>
            </a:r>
            <a:r>
              <a:rPr lang="en-GB" sz="3600" dirty="0" smtClean="0"/>
              <a:t>Node</a:t>
            </a:r>
            <a:r>
              <a:rPr lang="th-TH" sz="3600" dirty="0" smtClean="0"/>
              <a:t>)</a:t>
            </a:r>
            <a:endParaRPr lang="en-US" sz="3600" dirty="0"/>
          </a:p>
        </p:txBody>
      </p:sp>
      <p:cxnSp>
        <p:nvCxnSpPr>
          <p:cNvPr id="18" name="ลูกศรเชื่อมต่อแบบตรง 17"/>
          <p:cNvCxnSpPr>
            <a:stCxn id="14" idx="1"/>
          </p:cNvCxnSpPr>
          <p:nvPr/>
        </p:nvCxnSpPr>
        <p:spPr>
          <a:xfrm flipH="1">
            <a:off x="4427984" y="1375902"/>
            <a:ext cx="1584176" cy="61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2195736" y="2132856"/>
            <a:ext cx="43204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501008"/>
            <a:ext cx="4042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ตัวเชื่อมไปยังโนดก่อนหน้า</a:t>
            </a:r>
            <a:r>
              <a:rPr lang="en-GB" sz="3600" dirty="0" smtClean="0"/>
              <a:t> </a:t>
            </a:r>
          </a:p>
          <a:p>
            <a:r>
              <a:rPr lang="en-GB" sz="3600" dirty="0" smtClean="0"/>
              <a:t>(Backward Pointer)</a:t>
            </a:r>
            <a:endParaRPr lang="en-US" sz="3600" dirty="0"/>
          </a:p>
        </p:txBody>
      </p:sp>
      <p:cxnSp>
        <p:nvCxnSpPr>
          <p:cNvPr id="21" name="ลูกศรเชื่อมต่อแบบตรง 20"/>
          <p:cNvCxnSpPr/>
          <p:nvPr/>
        </p:nvCxnSpPr>
        <p:spPr>
          <a:xfrm flipV="1">
            <a:off x="1331640" y="2708920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DNode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Object INFOR;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DNode</a:t>
            </a:r>
            <a:r>
              <a:rPr lang="en-US" dirty="0" smtClean="0"/>
              <a:t> BACK=null;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DNode</a:t>
            </a:r>
            <a:r>
              <a:rPr lang="en-US" dirty="0" smtClean="0"/>
              <a:t> FORW=null;    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ทดลองเขียนโปรแกรมเพื่อสร้างโนด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คำศัพท์ที่เกี่ยวข้อง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LAST</a:t>
            </a:r>
          </a:p>
          <a:p>
            <a:r>
              <a:rPr lang="en-GB" dirty="0" smtClean="0"/>
              <a:t>FORW</a:t>
            </a:r>
          </a:p>
          <a:p>
            <a:r>
              <a:rPr lang="en-GB" dirty="0" smtClean="0"/>
              <a:t>BACK</a:t>
            </a:r>
          </a:p>
          <a:p>
            <a:r>
              <a:rPr lang="en-GB" dirty="0" smtClean="0"/>
              <a:t>INFOR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มุมมองข้อมูลในลิงค์ลิสต์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289351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3563888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076056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084168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596336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ลูกศรเชื่อมต่อแบบตรง 14"/>
          <p:cNvCxnSpPr/>
          <p:nvPr/>
        </p:nvCxnSpPr>
        <p:spPr>
          <a:xfrm>
            <a:off x="2987824" y="35010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5364088" y="35010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1187624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563888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6084168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ลูกศรเชื่อมต่อแบบตรง 23"/>
          <p:cNvCxnSpPr/>
          <p:nvPr/>
        </p:nvCxnSpPr>
        <p:spPr>
          <a:xfrm flipH="1">
            <a:off x="3131840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 flipH="1">
            <a:off x="5508104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0392" y="2348880"/>
            <a:ext cx="729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LAST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รูปแบบอิสระ 30"/>
          <p:cNvSpPr/>
          <p:nvPr/>
        </p:nvSpPr>
        <p:spPr>
          <a:xfrm>
            <a:off x="8033657" y="2730137"/>
            <a:ext cx="431074" cy="940526"/>
          </a:xfrm>
          <a:custGeom>
            <a:avLst/>
            <a:gdLst>
              <a:gd name="connsiteX0" fmla="*/ 431074 w 431074"/>
              <a:gd name="connsiteY0" fmla="*/ 0 h 940526"/>
              <a:gd name="connsiteX1" fmla="*/ 431074 w 431074"/>
              <a:gd name="connsiteY1" fmla="*/ 940526 h 940526"/>
              <a:gd name="connsiteX2" fmla="*/ 0 w 431074"/>
              <a:gd name="connsiteY2" fmla="*/ 940526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" h="940526">
                <a:moveTo>
                  <a:pt x="431074" y="0"/>
                </a:moveTo>
                <a:lnTo>
                  <a:pt x="431074" y="940526"/>
                </a:lnTo>
                <a:lnTo>
                  <a:pt x="0" y="940526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การดำเนินการกับลิสต์แบบสองทาง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การท่องลิงค์ลิสต์</a:t>
            </a:r>
          </a:p>
          <a:p>
            <a:r>
              <a:rPr lang="th-TH" dirty="0" smtClean="0"/>
              <a:t>การค้นหาข้อมูล</a:t>
            </a:r>
          </a:p>
          <a:p>
            <a:r>
              <a:rPr lang="th-TH" dirty="0" smtClean="0"/>
              <a:t>การแทรกข้อมูล</a:t>
            </a:r>
          </a:p>
          <a:p>
            <a:r>
              <a:rPr lang="th-TH" dirty="0" smtClean="0"/>
              <a:t>การลบข้อมูล</a:t>
            </a: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การท่องลิงค์ลิสต์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ใช้อัลกอริทึมการท่องตามปกติที่ใช้ในลิสต์แบบทางเดียว แต่สามารถ</a:t>
            </a:r>
          </a:p>
          <a:p>
            <a:pPr lvl="1"/>
            <a:r>
              <a:rPr lang="th-TH" dirty="0" smtClean="0"/>
              <a:t>ท่องจาก </a:t>
            </a:r>
            <a:r>
              <a:rPr lang="en-GB" dirty="0" smtClean="0"/>
              <a:t>START </a:t>
            </a:r>
            <a:r>
              <a:rPr lang="th-TH" dirty="0" smtClean="0"/>
              <a:t>จนถึง </a:t>
            </a:r>
            <a:r>
              <a:rPr lang="en-GB" dirty="0" smtClean="0"/>
              <a:t>LAST</a:t>
            </a:r>
          </a:p>
          <a:p>
            <a:pPr lvl="1"/>
            <a:r>
              <a:rPr lang="th-TH" dirty="0" smtClean="0"/>
              <a:t>ท่องจาก </a:t>
            </a:r>
            <a:r>
              <a:rPr lang="en-GB" dirty="0" smtClean="0"/>
              <a:t>LAST </a:t>
            </a:r>
            <a:r>
              <a:rPr lang="th-TH" dirty="0" smtClean="0"/>
              <a:t>ย้อนมาจนถึง </a:t>
            </a:r>
            <a:r>
              <a:rPr lang="en-GB" dirty="0" smtClean="0"/>
              <a:t>START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       Node START;</a:t>
            </a:r>
          </a:p>
          <a:p>
            <a:r>
              <a:rPr lang="en-US" sz="2800" dirty="0" smtClean="0"/>
              <a:t>        Node </a:t>
            </a:r>
            <a:r>
              <a:rPr lang="en-US" sz="2800" dirty="0" err="1" smtClean="0"/>
              <a:t>NodeA</a:t>
            </a:r>
            <a:r>
              <a:rPr lang="en-US" sz="2800" dirty="0" smtClean="0"/>
              <a:t> = new Node();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NodeA.INFOR</a:t>
            </a:r>
            <a:r>
              <a:rPr lang="en-US" sz="2800" dirty="0" smtClean="0"/>
              <a:t> = 50;</a:t>
            </a:r>
          </a:p>
          <a:p>
            <a:r>
              <a:rPr lang="en-US" sz="2800" dirty="0" smtClean="0"/>
              <a:t>        Node </a:t>
            </a:r>
            <a:r>
              <a:rPr lang="en-US" sz="2800" dirty="0" err="1" smtClean="0"/>
              <a:t>NodeB</a:t>
            </a:r>
            <a:r>
              <a:rPr lang="en-US" sz="2800" dirty="0" smtClean="0"/>
              <a:t> = new Node();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NodeB.INFOR</a:t>
            </a:r>
            <a:r>
              <a:rPr lang="en-US" sz="2800" dirty="0" smtClean="0"/>
              <a:t> = 12;</a:t>
            </a:r>
          </a:p>
          <a:p>
            <a:r>
              <a:rPr lang="en-US" sz="2800" dirty="0" smtClean="0"/>
              <a:t>        Node </a:t>
            </a:r>
            <a:r>
              <a:rPr lang="en-US" sz="2800" dirty="0" err="1" smtClean="0"/>
              <a:t>NodeC</a:t>
            </a:r>
            <a:r>
              <a:rPr lang="en-US" sz="2800" dirty="0" smtClean="0"/>
              <a:t> = new Node();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NodeC.INFOR</a:t>
            </a:r>
            <a:r>
              <a:rPr lang="en-US" sz="2800" dirty="0" smtClean="0"/>
              <a:t> = 56;</a:t>
            </a:r>
          </a:p>
          <a:p>
            <a:r>
              <a:rPr lang="en-US" sz="2800" dirty="0" smtClean="0"/>
              <a:t>        START.LINK = </a:t>
            </a:r>
            <a:r>
              <a:rPr lang="en-US" sz="2800" dirty="0" err="1" smtClean="0"/>
              <a:t>NodeA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NodeA.LINK</a:t>
            </a:r>
            <a:r>
              <a:rPr lang="en-US" sz="2800" dirty="0" smtClean="0"/>
              <a:t> = </a:t>
            </a:r>
            <a:r>
              <a:rPr lang="en-US" sz="2800" dirty="0" err="1" smtClean="0"/>
              <a:t>NodeB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        </a:t>
            </a:r>
            <a:r>
              <a:rPr lang="en-US" dirty="0" err="1" smtClean="0"/>
              <a:t>NodeB.LINK</a:t>
            </a:r>
            <a:r>
              <a:rPr lang="en-US" dirty="0" smtClean="0"/>
              <a:t>=</a:t>
            </a:r>
            <a:r>
              <a:rPr lang="en-US" dirty="0" err="1" smtClean="0"/>
              <a:t>NodeC</a:t>
            </a: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0648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547664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059832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96158" y="877294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923928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436096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ลูกศรเชื่อมต่อแบบตรง 9"/>
          <p:cNvCxnSpPr>
            <a:stCxn id="6" idx="3"/>
            <a:endCxn id="8" idx="1"/>
          </p:cNvCxnSpPr>
          <p:nvPr/>
        </p:nvCxnSpPr>
        <p:spPr>
          <a:xfrm>
            <a:off x="3491880" y="16288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>
            <a:stCxn id="9" idx="3"/>
          </p:cNvCxnSpPr>
          <p:nvPr/>
        </p:nvCxnSpPr>
        <p:spPr>
          <a:xfrm>
            <a:off x="5868144" y="16288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6372200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884368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908720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5109" y="971436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908720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NodeC</a:t>
            </a:r>
            <a:endParaRPr 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th-TH" dirty="0" err="1" smtClean="0"/>
              <a:t>การอิมพ</a:t>
            </a:r>
            <a:r>
              <a:rPr lang="th-TH" dirty="0" smtClean="0"/>
              <a:t>ลี</a:t>
            </a:r>
            <a:r>
              <a:rPr lang="th-TH" dirty="0" err="1" smtClean="0"/>
              <a:t>เมนต์</a:t>
            </a:r>
            <a:r>
              <a:rPr lang="th-TH" dirty="0" smtClean="0"/>
              <a:t>การท่องลิสต์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linklistimpdoublelist</a:t>
            </a:r>
            <a:r>
              <a:rPr lang="en-US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public class Algor51TraversingList {</a:t>
            </a:r>
          </a:p>
          <a:p>
            <a:r>
              <a:rPr lang="en-US" sz="4400" dirty="0" smtClean="0"/>
              <a:t>  static </a:t>
            </a:r>
            <a:r>
              <a:rPr lang="en-US" sz="4400" dirty="0" err="1" smtClean="0"/>
              <a:t>DNode</a:t>
            </a:r>
            <a:r>
              <a:rPr lang="en-US" sz="4400" dirty="0" smtClean="0"/>
              <a:t> START;</a:t>
            </a:r>
          </a:p>
          <a:p>
            <a:r>
              <a:rPr lang="en-US" sz="4400" dirty="0" smtClean="0"/>
              <a:t>  static </a:t>
            </a:r>
            <a:r>
              <a:rPr lang="en-US" sz="4400" dirty="0" err="1" smtClean="0"/>
              <a:t>DNode</a:t>
            </a:r>
            <a:r>
              <a:rPr lang="en-US" sz="4400" dirty="0" smtClean="0"/>
              <a:t> LAST;</a:t>
            </a:r>
          </a:p>
          <a:p>
            <a:r>
              <a:rPr lang="en-US" sz="4400" dirty="0" smtClean="0"/>
              <a:t>  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{            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NodeA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NodeA.INFOR</a:t>
            </a:r>
            <a:r>
              <a:rPr lang="en-US" sz="4400" dirty="0" smtClean="0"/>
              <a:t> = 10;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NodeB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NodeB.INFOR</a:t>
            </a:r>
            <a:r>
              <a:rPr lang="en-US" sz="4400" dirty="0" smtClean="0"/>
              <a:t> = 20;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NodeC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NodeC.INFOR</a:t>
            </a:r>
            <a:r>
              <a:rPr lang="en-US" sz="4400" dirty="0" smtClean="0"/>
              <a:t> = 30;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NodeD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NodeD.INFOR</a:t>
            </a:r>
            <a:r>
              <a:rPr lang="en-US" sz="4400" dirty="0" smtClean="0"/>
              <a:t> = 40;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NodeE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NodeE.INFOR</a:t>
            </a:r>
            <a:r>
              <a:rPr lang="en-US" sz="4400" dirty="0" smtClean="0"/>
              <a:t> = 50;</a:t>
            </a:r>
          </a:p>
          <a:p>
            <a:r>
              <a:rPr lang="en-US" sz="4400" dirty="0" smtClean="0"/>
              <a:t>        START = </a:t>
            </a:r>
            <a:r>
              <a:rPr lang="en-US" sz="4400" dirty="0" err="1" smtClean="0"/>
              <a:t>NodeA</a:t>
            </a:r>
            <a:r>
              <a:rPr lang="en-US" sz="4400" dirty="0" smtClean="0"/>
              <a:t>;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NodeA.FORW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NodeB</a:t>
            </a:r>
            <a:r>
              <a:rPr lang="en-US" sz="4400" dirty="0" smtClean="0"/>
              <a:t>; </a:t>
            </a:r>
            <a:r>
              <a:rPr lang="en-US" sz="4400" dirty="0" err="1" smtClean="0"/>
              <a:t>NodeB.BACK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NodeA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NodeB.FORW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NodeC</a:t>
            </a:r>
            <a:r>
              <a:rPr lang="en-US" sz="4400" dirty="0" smtClean="0"/>
              <a:t>; </a:t>
            </a:r>
            <a:r>
              <a:rPr lang="en-US" sz="4400" dirty="0" err="1" smtClean="0"/>
              <a:t>NodeC.BACK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NodeB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NodeC.FORW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NodeD</a:t>
            </a:r>
            <a:r>
              <a:rPr lang="en-US" sz="4400" dirty="0" smtClean="0"/>
              <a:t>; </a:t>
            </a:r>
            <a:r>
              <a:rPr lang="en-US" sz="4400" dirty="0" err="1" smtClean="0"/>
              <a:t>NodeD.BACK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NodeC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NodeD.FORW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NodeE</a:t>
            </a:r>
            <a:r>
              <a:rPr lang="en-US" sz="4400" dirty="0" smtClean="0"/>
              <a:t>; </a:t>
            </a:r>
            <a:r>
              <a:rPr lang="en-US" sz="4400" dirty="0" err="1" smtClean="0"/>
              <a:t>NodeE.BACK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NodeD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NodeE.FORW</a:t>
            </a:r>
            <a:r>
              <a:rPr lang="en-US" sz="4400" dirty="0" smtClean="0"/>
              <a:t> =null; LAST=</a:t>
            </a:r>
            <a:r>
              <a:rPr lang="en-US" sz="4400" dirty="0" err="1" smtClean="0"/>
              <a:t>NodeE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("Forward Traversing:");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ForwardTraversingList</a:t>
            </a:r>
            <a:r>
              <a:rPr lang="en-US" sz="4400" dirty="0" smtClean="0"/>
              <a:t>();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("Backward Traversing:");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BackwardTraversingList</a:t>
            </a:r>
            <a:r>
              <a:rPr lang="en-US" sz="4400" dirty="0" smtClean="0"/>
              <a:t>();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//end main </a:t>
            </a:r>
          </a:p>
          <a:p>
            <a:r>
              <a:rPr lang="en-US" sz="4400" dirty="0" smtClean="0"/>
              <a:t>  </a:t>
            </a:r>
          </a:p>
          <a:p>
            <a:r>
              <a:rPr lang="en-US" sz="4400" dirty="0" smtClean="0"/>
              <a:t>  public static void </a:t>
            </a:r>
            <a:r>
              <a:rPr lang="en-US" sz="4400" dirty="0" err="1" smtClean="0"/>
              <a:t>ForwardTraversingList</a:t>
            </a:r>
            <a:r>
              <a:rPr lang="en-US" sz="4400" dirty="0" smtClean="0"/>
              <a:t>(){    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PTR=null;</a:t>
            </a:r>
          </a:p>
          <a:p>
            <a:r>
              <a:rPr lang="en-US" sz="4400" dirty="0" smtClean="0"/>
              <a:t>        PTR=START;</a:t>
            </a:r>
          </a:p>
          <a:p>
            <a:r>
              <a:rPr lang="en-US" sz="4400" dirty="0" smtClean="0"/>
              <a:t>        while(PTR!=null){</a:t>
            </a:r>
          </a:p>
          <a:p>
            <a:r>
              <a:rPr lang="en-US" sz="4400" dirty="0" smtClean="0"/>
              <a:t>   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(PTR.INFOR);  //Apply PROCESS to INFOR[PTR]</a:t>
            </a:r>
          </a:p>
          <a:p>
            <a:r>
              <a:rPr lang="en-US" sz="4400" dirty="0" smtClean="0"/>
              <a:t>            PTR=PTR.FORW;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}</a:t>
            </a:r>
          </a:p>
          <a:p>
            <a:r>
              <a:rPr lang="en-US" sz="4400" dirty="0" smtClean="0"/>
              <a:t>public static void </a:t>
            </a:r>
            <a:r>
              <a:rPr lang="en-US" sz="4400" dirty="0" err="1" smtClean="0"/>
              <a:t>BackwardTraversingList</a:t>
            </a:r>
            <a:r>
              <a:rPr lang="en-US" sz="4400" dirty="0" smtClean="0"/>
              <a:t>(){    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PTR=null;</a:t>
            </a:r>
          </a:p>
          <a:p>
            <a:r>
              <a:rPr lang="en-US" sz="4400" dirty="0" smtClean="0"/>
              <a:t>        PTR=LAST;</a:t>
            </a:r>
          </a:p>
          <a:p>
            <a:r>
              <a:rPr lang="en-US" sz="4400" dirty="0" smtClean="0"/>
              <a:t>        while(PTR!=null){</a:t>
            </a:r>
          </a:p>
          <a:p>
            <a:r>
              <a:rPr lang="en-US" sz="4400" dirty="0" smtClean="0"/>
              <a:t>   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(PTR.INFOR);  //Apply PROCESS to INFOR[PTR]</a:t>
            </a:r>
          </a:p>
          <a:p>
            <a:r>
              <a:rPr lang="en-US" sz="4400" dirty="0" smtClean="0"/>
              <a:t>            PTR=PTR.BACK;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}</a:t>
            </a:r>
          </a:p>
          <a:p>
            <a:r>
              <a:rPr lang="en-US" sz="4400" dirty="0" smtClean="0"/>
              <a:t>}</a:t>
            </a:r>
          </a:p>
          <a:p>
            <a:endParaRPr lang="en-US" sz="4400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Algor51TraversingList {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DNode</a:t>
            </a:r>
            <a:r>
              <a:rPr lang="en-US" dirty="0" smtClean="0"/>
              <a:t> START;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DNode</a:t>
            </a:r>
            <a:r>
              <a:rPr lang="en-US" dirty="0" smtClean="0"/>
              <a:t> LAST;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=null; LAST=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("Forward Traversing:");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("Backward Traversing:");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BackwardTraversingList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//end main 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public static void </a:t>
            </a:r>
            <a:r>
              <a:rPr lang="en-US" dirty="0" err="1" smtClean="0"/>
              <a:t>ForwardTraversingList</a:t>
            </a:r>
            <a:r>
              <a:rPr lang="en-US" dirty="0" smtClean="0"/>
              <a:t>(){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public static void </a:t>
            </a:r>
            <a:r>
              <a:rPr lang="en-US" dirty="0" err="1" smtClean="0"/>
              <a:t>BackwardTraversingList</a:t>
            </a:r>
            <a:r>
              <a:rPr lang="en-US" dirty="0" smtClean="0"/>
              <a:t>(){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PTR=LAST;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PTR=PTR.BACK;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ทดลองรันโปรแกรม</a:t>
            </a:r>
            <a:r>
              <a:rPr lang="th-TH" dirty="0" err="1" smtClean="0"/>
              <a:t>ตามอัล</a:t>
            </a:r>
            <a:r>
              <a:rPr lang="th-TH" dirty="0" smtClean="0"/>
              <a:t>กอรึทึมตัวอย่าง</a:t>
            </a:r>
          </a:p>
          <a:p>
            <a:r>
              <a:rPr lang="th-TH" dirty="0" smtClean="0"/>
              <a:t>เขียนโปรแกรมตามที่กำหนด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การค้นหา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การค้นหาข้อมูลในลิสต์ ยังคงใช้อัลกอริทึมการค้นหาที่ผ่านมาได้</a:t>
            </a:r>
          </a:p>
          <a:p>
            <a:pPr lvl="1"/>
            <a:r>
              <a:rPr lang="th-TH" dirty="0" smtClean="0"/>
              <a:t>เริ่มค้นโดยเอา</a:t>
            </a:r>
            <a:r>
              <a:rPr lang="th-TH" dirty="0" err="1" smtClean="0"/>
              <a:t>พอยเตอร์</a:t>
            </a:r>
            <a:r>
              <a:rPr lang="th-TH" dirty="0" smtClean="0"/>
              <a:t> </a:t>
            </a:r>
            <a:r>
              <a:rPr lang="en-GB" dirty="0" smtClean="0"/>
              <a:t>PTR </a:t>
            </a:r>
            <a:r>
              <a:rPr lang="th-TH" dirty="0" smtClean="0"/>
              <a:t>ชี้ที่ </a:t>
            </a:r>
            <a:r>
              <a:rPr lang="en-GB" dirty="0" smtClean="0"/>
              <a:t>START </a:t>
            </a:r>
            <a:r>
              <a:rPr lang="th-TH" dirty="0" smtClean="0"/>
              <a:t>และท่องเปรียบเทียบ</a:t>
            </a:r>
          </a:p>
          <a:p>
            <a:pPr lvl="1"/>
            <a:r>
              <a:rPr lang="th-TH" dirty="0" smtClean="0"/>
              <a:t>หรือหากต้องการค้นย้อนกลับจาก </a:t>
            </a:r>
            <a:r>
              <a:rPr lang="en-GB" dirty="0" smtClean="0"/>
              <a:t>LAST </a:t>
            </a:r>
            <a:r>
              <a:rPr lang="th-TH" dirty="0" smtClean="0"/>
              <a:t>ก็สามารถดำเนินการได้</a:t>
            </a:r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th-TH" dirty="0" err="1" smtClean="0"/>
              <a:t>การอิมพ</a:t>
            </a:r>
            <a:r>
              <a:rPr lang="th-TH" dirty="0" smtClean="0"/>
              <a:t>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linklistimpdoublelist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Algor52SEARCH {</a:t>
            </a:r>
          </a:p>
          <a:p>
            <a:r>
              <a:rPr lang="en-US" dirty="0" smtClean="0"/>
              <a:t>        static </a:t>
            </a:r>
            <a:r>
              <a:rPr lang="en-US" dirty="0" err="1" smtClean="0"/>
              <a:t>DNode</a:t>
            </a:r>
            <a:r>
              <a:rPr lang="en-US" dirty="0" smtClean="0"/>
              <a:t> START, LAST;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60;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NodeF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NodeF.INFOR</a:t>
            </a:r>
            <a:r>
              <a:rPr lang="en-US" dirty="0" smtClean="0"/>
              <a:t> = 70;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NodeG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NodeG.INFOR</a:t>
            </a:r>
            <a:r>
              <a:rPr lang="en-US" dirty="0" smtClean="0"/>
              <a:t> = 80;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NodeH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NodeH.INFOR</a:t>
            </a:r>
            <a:r>
              <a:rPr lang="en-US" dirty="0" smtClean="0"/>
              <a:t> = 90;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NodeI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NodeI.INFOR</a:t>
            </a:r>
            <a:r>
              <a:rPr lang="en-US" dirty="0" smtClean="0"/>
              <a:t> = 100;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</a:t>
            </a:r>
            <a:r>
              <a:rPr lang="en-US" dirty="0" err="1" smtClean="0"/>
              <a:t>NodeF</a:t>
            </a:r>
            <a:r>
              <a:rPr lang="en-US" dirty="0" smtClean="0"/>
              <a:t>; </a:t>
            </a:r>
            <a:r>
              <a:rPr lang="en-US" dirty="0" err="1" smtClean="0"/>
              <a:t>NodeF.BACK</a:t>
            </a:r>
            <a:r>
              <a:rPr lang="en-US" dirty="0" smtClean="0"/>
              <a:t>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NodeF.FORW</a:t>
            </a:r>
            <a:r>
              <a:rPr lang="en-US" dirty="0" smtClean="0"/>
              <a:t> =</a:t>
            </a:r>
            <a:r>
              <a:rPr lang="en-US" dirty="0" err="1" smtClean="0"/>
              <a:t>NodeG</a:t>
            </a:r>
            <a:r>
              <a:rPr lang="en-US" dirty="0" smtClean="0"/>
              <a:t>; </a:t>
            </a:r>
            <a:r>
              <a:rPr lang="en-US" dirty="0" err="1" smtClean="0"/>
              <a:t>NodeG.BACK</a:t>
            </a:r>
            <a:r>
              <a:rPr lang="en-US" dirty="0" smtClean="0"/>
              <a:t> = </a:t>
            </a:r>
            <a:r>
              <a:rPr lang="en-US" dirty="0" err="1" smtClean="0"/>
              <a:t>NodeF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NodeG.FORW</a:t>
            </a:r>
            <a:r>
              <a:rPr lang="en-US" dirty="0" smtClean="0"/>
              <a:t> =</a:t>
            </a:r>
            <a:r>
              <a:rPr lang="en-US" dirty="0" err="1" smtClean="0"/>
              <a:t>NodeH</a:t>
            </a:r>
            <a:r>
              <a:rPr lang="en-US" dirty="0" smtClean="0"/>
              <a:t>; </a:t>
            </a:r>
            <a:r>
              <a:rPr lang="en-US" dirty="0" err="1" smtClean="0"/>
              <a:t>NodeH.BACK</a:t>
            </a:r>
            <a:r>
              <a:rPr lang="en-US" dirty="0" smtClean="0"/>
              <a:t> = </a:t>
            </a:r>
            <a:r>
              <a:rPr lang="en-US" dirty="0" err="1" smtClean="0"/>
              <a:t>NodeG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NodeH.FORW</a:t>
            </a:r>
            <a:r>
              <a:rPr lang="en-US" dirty="0" smtClean="0"/>
              <a:t> =</a:t>
            </a:r>
            <a:r>
              <a:rPr lang="en-US" dirty="0" err="1" smtClean="0"/>
              <a:t>NodeI</a:t>
            </a:r>
            <a:r>
              <a:rPr lang="en-US" dirty="0" smtClean="0"/>
              <a:t>; </a:t>
            </a:r>
            <a:r>
              <a:rPr lang="en-US" dirty="0" err="1" smtClean="0"/>
              <a:t>NodeI.BACK</a:t>
            </a:r>
            <a:r>
              <a:rPr lang="en-US" dirty="0" smtClean="0"/>
              <a:t> = </a:t>
            </a:r>
            <a:r>
              <a:rPr lang="en-US" dirty="0" err="1" smtClean="0"/>
              <a:t>NodeH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NodeI.FORW</a:t>
            </a:r>
            <a:r>
              <a:rPr lang="en-US" dirty="0" smtClean="0"/>
              <a:t> =null;  LAST = </a:t>
            </a:r>
            <a:r>
              <a:rPr lang="en-US" dirty="0" err="1" smtClean="0"/>
              <a:t>NodeH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//Search Data</a:t>
            </a:r>
          </a:p>
          <a:p>
            <a:r>
              <a:rPr lang="en-US" dirty="0" smtClean="0"/>
              <a:t>        SEARCH(30);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public static void SEARCH(</a:t>
            </a:r>
            <a:r>
              <a:rPr lang="en-US" dirty="0" err="1" smtClean="0"/>
              <a:t>int</a:t>
            </a:r>
            <a:r>
              <a:rPr lang="en-US" dirty="0" smtClean="0"/>
              <a:t> ITEM){  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5.2 SEARCH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LOC=null;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if(ITEM==(</a:t>
            </a:r>
            <a:r>
              <a:rPr lang="en-US" dirty="0" err="1" smtClean="0"/>
              <a:t>int</a:t>
            </a:r>
            <a:r>
              <a:rPr lang="en-US" dirty="0" smtClean="0"/>
              <a:t>)PTR.INFOR) {</a:t>
            </a:r>
          </a:p>
          <a:p>
            <a:r>
              <a:rPr lang="en-US" dirty="0" smtClean="0"/>
              <a:t>              LOC = PTR;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}else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if(LOC ==null)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158</a:t>
            </a:fld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public class Algor52SEARCH {</a:t>
            </a:r>
          </a:p>
          <a:p>
            <a:r>
              <a:rPr lang="en-US" dirty="0" smtClean="0"/>
              <a:t>        static </a:t>
            </a:r>
            <a:r>
              <a:rPr lang="en-US" dirty="0" err="1" smtClean="0"/>
              <a:t>DNode</a:t>
            </a:r>
            <a:r>
              <a:rPr lang="en-US" dirty="0" smtClean="0"/>
              <a:t> START, LAST;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60;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NodeF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NodeF.INFOR</a:t>
            </a:r>
            <a:r>
              <a:rPr lang="en-US" dirty="0" smtClean="0"/>
              <a:t> = 70;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NodeG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NodeG.INFOR</a:t>
            </a:r>
            <a:r>
              <a:rPr lang="en-US" dirty="0" smtClean="0"/>
              <a:t> = 80;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NodeH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NodeH.INFOR</a:t>
            </a:r>
            <a:r>
              <a:rPr lang="en-US" dirty="0" smtClean="0"/>
              <a:t> = 90;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NodeI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NodeI.INFOR</a:t>
            </a:r>
            <a:r>
              <a:rPr lang="en-US" dirty="0" smtClean="0"/>
              <a:t> = 100;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</a:t>
            </a:r>
            <a:r>
              <a:rPr lang="en-US" dirty="0" err="1" smtClean="0"/>
              <a:t>NodeF</a:t>
            </a:r>
            <a:r>
              <a:rPr lang="en-US" dirty="0" smtClean="0"/>
              <a:t>; </a:t>
            </a:r>
            <a:r>
              <a:rPr lang="en-US" dirty="0" err="1" smtClean="0"/>
              <a:t>NodeF.BACK</a:t>
            </a:r>
            <a:r>
              <a:rPr lang="en-US" dirty="0" smtClean="0"/>
              <a:t>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NodeF.FORW</a:t>
            </a:r>
            <a:r>
              <a:rPr lang="en-US" dirty="0" smtClean="0"/>
              <a:t> =</a:t>
            </a:r>
            <a:r>
              <a:rPr lang="en-US" dirty="0" err="1" smtClean="0"/>
              <a:t>NodeG</a:t>
            </a:r>
            <a:r>
              <a:rPr lang="en-US" dirty="0" smtClean="0"/>
              <a:t>; </a:t>
            </a:r>
            <a:r>
              <a:rPr lang="en-US" dirty="0" err="1" smtClean="0"/>
              <a:t>NodeG.BACK</a:t>
            </a:r>
            <a:r>
              <a:rPr lang="en-US" dirty="0" smtClean="0"/>
              <a:t> = </a:t>
            </a:r>
            <a:r>
              <a:rPr lang="en-US" dirty="0" err="1" smtClean="0"/>
              <a:t>NodeF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NodeG.FORW</a:t>
            </a:r>
            <a:r>
              <a:rPr lang="en-US" dirty="0" smtClean="0"/>
              <a:t> =</a:t>
            </a:r>
            <a:r>
              <a:rPr lang="en-US" dirty="0" err="1" smtClean="0"/>
              <a:t>NodeH</a:t>
            </a:r>
            <a:r>
              <a:rPr lang="en-US" dirty="0" smtClean="0"/>
              <a:t>; </a:t>
            </a:r>
            <a:r>
              <a:rPr lang="en-US" dirty="0" err="1" smtClean="0"/>
              <a:t>NodeH.BACK</a:t>
            </a:r>
            <a:r>
              <a:rPr lang="en-US" dirty="0" smtClean="0"/>
              <a:t> = </a:t>
            </a:r>
            <a:r>
              <a:rPr lang="en-US" dirty="0" err="1" smtClean="0"/>
              <a:t>NodeG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NodeH.FORW</a:t>
            </a:r>
            <a:r>
              <a:rPr lang="en-US" dirty="0" smtClean="0"/>
              <a:t> =</a:t>
            </a:r>
            <a:r>
              <a:rPr lang="en-US" dirty="0" err="1" smtClean="0"/>
              <a:t>NodeI</a:t>
            </a:r>
            <a:r>
              <a:rPr lang="en-US" dirty="0" smtClean="0"/>
              <a:t>; </a:t>
            </a:r>
            <a:r>
              <a:rPr lang="en-US" dirty="0" err="1" smtClean="0"/>
              <a:t>NodeI.BACK</a:t>
            </a:r>
            <a:r>
              <a:rPr lang="en-US" dirty="0" smtClean="0"/>
              <a:t> = </a:t>
            </a:r>
            <a:r>
              <a:rPr lang="en-US" dirty="0" err="1" smtClean="0"/>
              <a:t>NodeH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NodeI.FORW</a:t>
            </a:r>
            <a:r>
              <a:rPr lang="en-US" dirty="0" smtClean="0"/>
              <a:t> =null;  LAST = </a:t>
            </a:r>
            <a:r>
              <a:rPr lang="en-US" dirty="0" err="1" smtClean="0"/>
              <a:t>NodeH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//Search Data</a:t>
            </a:r>
          </a:p>
          <a:p>
            <a:r>
              <a:rPr lang="en-US" dirty="0" smtClean="0"/>
              <a:t>        SEARCH(30);</a:t>
            </a:r>
          </a:p>
          <a:p>
            <a:r>
              <a:rPr lang="en-US" dirty="0" smtClean="0"/>
              <a:t>        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159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public static void SEARCH(</a:t>
            </a:r>
            <a:r>
              <a:rPr lang="en-US" dirty="0" err="1" smtClean="0"/>
              <a:t>int</a:t>
            </a:r>
            <a:r>
              <a:rPr lang="en-US" dirty="0" smtClean="0"/>
              <a:t> ITEM){  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5.2 SEARCH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LOC=null;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if(ITEM==(</a:t>
            </a:r>
            <a:r>
              <a:rPr lang="en-US" dirty="0" err="1" smtClean="0"/>
              <a:t>int</a:t>
            </a:r>
            <a:r>
              <a:rPr lang="en-US" dirty="0" smtClean="0"/>
              <a:t>)PTR.INFOR) {</a:t>
            </a:r>
          </a:p>
          <a:p>
            <a:r>
              <a:rPr lang="en-US" dirty="0" smtClean="0"/>
              <a:t>              LOC = PTR;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}else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if(LOC ==null)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การแทรกโนดใหม่ในลิสต์แบบสองทาง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การแทรกจะต้องคำนึง</a:t>
            </a:r>
            <a:r>
              <a:rPr lang="th-TH" dirty="0" err="1" smtClean="0"/>
              <a:t>พ้อยเตอร์</a:t>
            </a:r>
            <a:r>
              <a:rPr lang="th-TH" dirty="0" smtClean="0"/>
              <a:t>ที่ชี้ไปข้างหน้าและย้อนกลับ </a:t>
            </a:r>
          </a:p>
          <a:p>
            <a:r>
              <a:rPr lang="th-TH" dirty="0" smtClean="0"/>
              <a:t>โดยกำหนดให้โนดก่อนจะตำแหน่งแทรก เป็นโนด </a:t>
            </a:r>
            <a:r>
              <a:rPr lang="en-GB" dirty="0" smtClean="0"/>
              <a:t>A </a:t>
            </a:r>
            <a:r>
              <a:rPr lang="th-TH" dirty="0" smtClean="0"/>
              <a:t>และ หลังการแทรกคือโนด </a:t>
            </a:r>
            <a:r>
              <a:rPr lang="en-GB" dirty="0" smtClean="0"/>
              <a:t>B</a:t>
            </a:r>
          </a:p>
          <a:p>
            <a:pPr lvl="1"/>
            <a:r>
              <a:rPr lang="th-TH" dirty="0" smtClean="0"/>
              <a:t>กำหนดตำแหน่งเป็น </a:t>
            </a:r>
            <a:r>
              <a:rPr lang="en-GB" dirty="0" smtClean="0"/>
              <a:t>LOCA </a:t>
            </a:r>
            <a:r>
              <a:rPr lang="th-TH" dirty="0" smtClean="0"/>
              <a:t>และ </a:t>
            </a:r>
            <a:r>
              <a:rPr lang="en-GB" dirty="0" smtClean="0"/>
              <a:t>LOCB</a:t>
            </a:r>
            <a:r>
              <a:rPr lang="th-TH" dirty="0" smtClean="0"/>
              <a:t> ตามลำดับ</a:t>
            </a:r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แสดงแนวคิดกำหนดตัวแปรก่อนแทรก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187624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99792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ตัวเชื่อมต่อหักมุม 7"/>
          <p:cNvCxnSpPr>
            <a:stCxn id="19" idx="2"/>
            <a:endCxn id="20" idx="1"/>
          </p:cNvCxnSpPr>
          <p:nvPr/>
        </p:nvCxnSpPr>
        <p:spPr>
          <a:xfrm rot="16200000" flipH="1">
            <a:off x="436118" y="3541590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22"/>
          <p:cNvSpPr/>
          <p:nvPr/>
        </p:nvSpPr>
        <p:spPr>
          <a:xfrm>
            <a:off x="356388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07605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608416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759633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ลูกศรเชื่อมต่อแบบตรง 26"/>
          <p:cNvCxnSpPr/>
          <p:nvPr/>
        </p:nvCxnSpPr>
        <p:spPr>
          <a:xfrm>
            <a:off x="2987824" y="41490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/>
          <p:nvPr/>
        </p:nvCxnSpPr>
        <p:spPr>
          <a:xfrm>
            <a:off x="5364088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1187624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356388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608416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flipH="1">
            <a:off x="3131840" y="44371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 flipH="1">
            <a:off x="5508104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0392" y="2996952"/>
            <a:ext cx="729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LAST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รูปแบบอิสระ 34"/>
          <p:cNvSpPr/>
          <p:nvPr/>
        </p:nvSpPr>
        <p:spPr>
          <a:xfrm>
            <a:off x="8033657" y="3378209"/>
            <a:ext cx="431074" cy="940526"/>
          </a:xfrm>
          <a:custGeom>
            <a:avLst/>
            <a:gdLst>
              <a:gd name="connsiteX0" fmla="*/ 431074 w 431074"/>
              <a:gd name="connsiteY0" fmla="*/ 0 h 940526"/>
              <a:gd name="connsiteX1" fmla="*/ 431074 w 431074"/>
              <a:gd name="connsiteY1" fmla="*/ 940526 h 940526"/>
              <a:gd name="connsiteX2" fmla="*/ 0 w 431074"/>
              <a:gd name="connsiteY2" fmla="*/ 940526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" h="940526">
                <a:moveTo>
                  <a:pt x="431074" y="0"/>
                </a:moveTo>
                <a:lnTo>
                  <a:pt x="431074" y="940526"/>
                </a:lnTo>
                <a:lnTo>
                  <a:pt x="0" y="940526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91680" y="486916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Node 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39952" y="486916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Node 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91680" y="3068960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1960" y="3068960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LOCB</a:t>
            </a:r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ขณะดำเนินการแทรก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FORW[LOCA] = NEW</a:t>
            </a:r>
          </a:p>
          <a:p>
            <a:r>
              <a:rPr lang="en-GB" dirty="0" smtClean="0"/>
              <a:t>FORW[NEW] = LOCB</a:t>
            </a:r>
          </a:p>
          <a:p>
            <a:r>
              <a:rPr lang="en-GB" dirty="0" smtClean="0"/>
              <a:t>BACK[LOCB] = NEW</a:t>
            </a:r>
          </a:p>
          <a:p>
            <a:r>
              <a:rPr lang="en-GB" dirty="0" smtClean="0"/>
              <a:t>BACK[NEW] = LOCA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แสดงแนวคิดขณะแทรก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187624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99792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ตัวเชื่อมต่อหักมุม 7"/>
          <p:cNvCxnSpPr>
            <a:stCxn id="19" idx="2"/>
            <a:endCxn id="20" idx="1"/>
          </p:cNvCxnSpPr>
          <p:nvPr/>
        </p:nvCxnSpPr>
        <p:spPr>
          <a:xfrm rot="16200000" flipH="1">
            <a:off x="436118" y="3541590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22"/>
          <p:cNvSpPr/>
          <p:nvPr/>
        </p:nvSpPr>
        <p:spPr>
          <a:xfrm>
            <a:off x="356388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07605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608416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759633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ลูกศรเชื่อมต่อแบบตรง 26"/>
          <p:cNvCxnSpPr/>
          <p:nvPr/>
        </p:nvCxnSpPr>
        <p:spPr>
          <a:xfrm>
            <a:off x="2987824" y="4149080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/>
          <p:nvPr/>
        </p:nvCxnSpPr>
        <p:spPr>
          <a:xfrm>
            <a:off x="5364088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1187624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356388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608416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flipH="1">
            <a:off x="3131840" y="4437112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 flipH="1">
            <a:off x="5508104" y="44371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0392" y="2996952"/>
            <a:ext cx="729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LAST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รูปแบบอิสระ 34"/>
          <p:cNvSpPr/>
          <p:nvPr/>
        </p:nvSpPr>
        <p:spPr>
          <a:xfrm>
            <a:off x="8033657" y="3378209"/>
            <a:ext cx="431074" cy="940526"/>
          </a:xfrm>
          <a:custGeom>
            <a:avLst/>
            <a:gdLst>
              <a:gd name="connsiteX0" fmla="*/ 431074 w 431074"/>
              <a:gd name="connsiteY0" fmla="*/ 0 h 940526"/>
              <a:gd name="connsiteX1" fmla="*/ 431074 w 431074"/>
              <a:gd name="connsiteY1" fmla="*/ 940526 h 940526"/>
              <a:gd name="connsiteX2" fmla="*/ 0 w 431074"/>
              <a:gd name="connsiteY2" fmla="*/ 940526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" h="940526">
                <a:moveTo>
                  <a:pt x="431074" y="0"/>
                </a:moveTo>
                <a:lnTo>
                  <a:pt x="431074" y="940526"/>
                </a:lnTo>
                <a:lnTo>
                  <a:pt x="0" y="940526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691680" y="3068960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1960" y="3068960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LOCB</a:t>
            </a:r>
            <a:endParaRPr lang="en-US" dirty="0"/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3203848" y="53732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716016" y="53732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3203848" y="53732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1880" y="6021288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52120" y="5229200"/>
            <a:ext cx="249234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FORW[LOCA] = NEW</a:t>
            </a:r>
          </a:p>
          <a:p>
            <a:r>
              <a:rPr lang="en-GB" dirty="0" smtClean="0"/>
              <a:t>FORW[NEW] = LOCB</a:t>
            </a:r>
          </a:p>
          <a:p>
            <a:r>
              <a:rPr lang="en-GB" dirty="0" smtClean="0"/>
              <a:t>BACK[LOCB] = NEW</a:t>
            </a:r>
          </a:p>
          <a:p>
            <a:r>
              <a:rPr lang="en-GB" dirty="0" smtClean="0"/>
              <a:t>BACK[NEW] = LOCA</a:t>
            </a:r>
          </a:p>
        </p:txBody>
      </p:sp>
      <p:sp>
        <p:nvSpPr>
          <p:cNvPr id="45" name="รูปแบบอิสระ 44"/>
          <p:cNvSpPr/>
          <p:nvPr/>
        </p:nvSpPr>
        <p:spPr>
          <a:xfrm>
            <a:off x="2769326" y="4454434"/>
            <a:ext cx="434522" cy="1350830"/>
          </a:xfrm>
          <a:custGeom>
            <a:avLst/>
            <a:gdLst>
              <a:gd name="connsiteX0" fmla="*/ 0 w 222068"/>
              <a:gd name="connsiteY0" fmla="*/ 0 h 1371600"/>
              <a:gd name="connsiteX1" fmla="*/ 0 w 222068"/>
              <a:gd name="connsiteY1" fmla="*/ 1371600 h 1371600"/>
              <a:gd name="connsiteX2" fmla="*/ 222068 w 2220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068" h="1371600">
                <a:moveTo>
                  <a:pt x="0" y="0"/>
                </a:moveTo>
                <a:lnTo>
                  <a:pt x="0" y="1371600"/>
                </a:lnTo>
                <a:lnTo>
                  <a:pt x="222068" y="1371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ลูกศรเชื่อมต่อแบบตรง 49"/>
          <p:cNvCxnSpPr/>
          <p:nvPr/>
        </p:nvCxnSpPr>
        <p:spPr>
          <a:xfrm flipH="1" flipV="1">
            <a:off x="4644008" y="465313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51"/>
          <p:cNvCxnSpPr/>
          <p:nvPr/>
        </p:nvCxnSpPr>
        <p:spPr>
          <a:xfrm>
            <a:off x="3779912" y="443711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รูปแบบอิสระ 52"/>
          <p:cNvSpPr/>
          <p:nvPr/>
        </p:nvSpPr>
        <p:spPr>
          <a:xfrm>
            <a:off x="2991394" y="4598126"/>
            <a:ext cx="365760" cy="953588"/>
          </a:xfrm>
          <a:custGeom>
            <a:avLst/>
            <a:gdLst>
              <a:gd name="connsiteX0" fmla="*/ 365760 w 365760"/>
              <a:gd name="connsiteY0" fmla="*/ 953588 h 953588"/>
              <a:gd name="connsiteX1" fmla="*/ 0 w 365760"/>
              <a:gd name="connsiteY1" fmla="*/ 953588 h 953588"/>
              <a:gd name="connsiteX2" fmla="*/ 0 w 365760"/>
              <a:gd name="connsiteY2" fmla="*/ 0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953588">
                <a:moveTo>
                  <a:pt x="365760" y="953588"/>
                </a:moveTo>
                <a:lnTo>
                  <a:pt x="0" y="953588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แสดงแนวคิดขณะแทรก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79512" y="31409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1691680" y="31409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444208" y="31409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7956376" y="31409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ลูกศรเชื่อมต่อแบบตรง 26"/>
          <p:cNvCxnSpPr/>
          <p:nvPr/>
        </p:nvCxnSpPr>
        <p:spPr>
          <a:xfrm>
            <a:off x="2051720" y="3212976"/>
            <a:ext cx="439248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179512" y="31409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6444208" y="31409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flipH="1">
            <a:off x="2051720" y="3573016"/>
            <a:ext cx="453650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3568" y="2204864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92280" y="2204864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LOCB</a:t>
            </a:r>
            <a:endParaRPr lang="en-US" dirty="0"/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3203848" y="53732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716016" y="53732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3203848" y="53732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1880" y="6021288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12160" y="692696"/>
            <a:ext cx="249234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FORW[LOCA] = NEW</a:t>
            </a:r>
          </a:p>
          <a:p>
            <a:r>
              <a:rPr lang="en-GB" dirty="0" smtClean="0"/>
              <a:t>FORW[NEW] = LOCB</a:t>
            </a:r>
          </a:p>
          <a:p>
            <a:r>
              <a:rPr lang="en-GB" dirty="0" smtClean="0"/>
              <a:t>BACK[LOCB] = NEW</a:t>
            </a:r>
          </a:p>
          <a:p>
            <a:r>
              <a:rPr lang="en-GB" dirty="0" smtClean="0"/>
              <a:t>BACK[NEW] = LOCA</a:t>
            </a:r>
          </a:p>
        </p:txBody>
      </p:sp>
      <p:sp>
        <p:nvSpPr>
          <p:cNvPr id="56" name="รูปแบบอิสระ 55"/>
          <p:cNvSpPr/>
          <p:nvPr/>
        </p:nvSpPr>
        <p:spPr>
          <a:xfrm>
            <a:off x="2024743" y="3278777"/>
            <a:ext cx="1175657" cy="2246812"/>
          </a:xfrm>
          <a:custGeom>
            <a:avLst/>
            <a:gdLst>
              <a:gd name="connsiteX0" fmla="*/ 0 w 1175657"/>
              <a:gd name="connsiteY0" fmla="*/ 0 h 2246812"/>
              <a:gd name="connsiteX1" fmla="*/ 613954 w 1175657"/>
              <a:gd name="connsiteY1" fmla="*/ 13063 h 2246812"/>
              <a:gd name="connsiteX2" fmla="*/ 613954 w 1175657"/>
              <a:gd name="connsiteY2" fmla="*/ 2246812 h 2246812"/>
              <a:gd name="connsiteX3" fmla="*/ 1175657 w 1175657"/>
              <a:gd name="connsiteY3" fmla="*/ 2246812 h 224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57" h="2246812">
                <a:moveTo>
                  <a:pt x="0" y="0"/>
                </a:moveTo>
                <a:lnTo>
                  <a:pt x="613954" y="13063"/>
                </a:lnTo>
                <a:lnTo>
                  <a:pt x="613954" y="2246812"/>
                </a:lnTo>
                <a:lnTo>
                  <a:pt x="1175657" y="224681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รูปแบบอิสระ 56"/>
          <p:cNvSpPr/>
          <p:nvPr/>
        </p:nvSpPr>
        <p:spPr>
          <a:xfrm>
            <a:off x="2142309" y="3513909"/>
            <a:ext cx="1175657" cy="2286000"/>
          </a:xfrm>
          <a:custGeom>
            <a:avLst/>
            <a:gdLst>
              <a:gd name="connsiteX0" fmla="*/ 1175657 w 1175657"/>
              <a:gd name="connsiteY0" fmla="*/ 2286000 h 2286000"/>
              <a:gd name="connsiteX1" fmla="*/ 182880 w 1175657"/>
              <a:gd name="connsiteY1" fmla="*/ 2286000 h 2286000"/>
              <a:gd name="connsiteX2" fmla="*/ 195942 w 1175657"/>
              <a:gd name="connsiteY2" fmla="*/ 0 h 2286000"/>
              <a:gd name="connsiteX3" fmla="*/ 0 w 1175657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57" h="2286000">
                <a:moveTo>
                  <a:pt x="1175657" y="2286000"/>
                </a:moveTo>
                <a:lnTo>
                  <a:pt x="182880" y="2286000"/>
                </a:lnTo>
                <a:lnTo>
                  <a:pt x="195942" y="0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รูปแบบอิสระ 57"/>
          <p:cNvSpPr/>
          <p:nvPr/>
        </p:nvSpPr>
        <p:spPr>
          <a:xfrm>
            <a:off x="4963886" y="3239589"/>
            <a:ext cx="1489165" cy="2286000"/>
          </a:xfrm>
          <a:custGeom>
            <a:avLst/>
            <a:gdLst>
              <a:gd name="connsiteX0" fmla="*/ 0 w 1489165"/>
              <a:gd name="connsiteY0" fmla="*/ 2286000 h 2286000"/>
              <a:gd name="connsiteX1" fmla="*/ 627017 w 1489165"/>
              <a:gd name="connsiteY1" fmla="*/ 2286000 h 2286000"/>
              <a:gd name="connsiteX2" fmla="*/ 627017 w 1489165"/>
              <a:gd name="connsiteY2" fmla="*/ 0 h 2286000"/>
              <a:gd name="connsiteX3" fmla="*/ 1489165 w 1489165"/>
              <a:gd name="connsiteY3" fmla="*/ 13062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9165" h="2286000">
                <a:moveTo>
                  <a:pt x="0" y="2286000"/>
                </a:moveTo>
                <a:lnTo>
                  <a:pt x="627017" y="2286000"/>
                </a:lnTo>
                <a:lnTo>
                  <a:pt x="627017" y="0"/>
                </a:lnTo>
                <a:lnTo>
                  <a:pt x="1489165" y="1306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รูปแบบอิสระ 58"/>
          <p:cNvSpPr/>
          <p:nvPr/>
        </p:nvSpPr>
        <p:spPr>
          <a:xfrm>
            <a:off x="5159829" y="3631474"/>
            <a:ext cx="1436914" cy="2220686"/>
          </a:xfrm>
          <a:custGeom>
            <a:avLst/>
            <a:gdLst>
              <a:gd name="connsiteX0" fmla="*/ 1436914 w 1436914"/>
              <a:gd name="connsiteY0" fmla="*/ 0 h 2220686"/>
              <a:gd name="connsiteX1" fmla="*/ 744582 w 1436914"/>
              <a:gd name="connsiteY1" fmla="*/ 0 h 2220686"/>
              <a:gd name="connsiteX2" fmla="*/ 744582 w 1436914"/>
              <a:gd name="connsiteY2" fmla="*/ 2220686 h 2220686"/>
              <a:gd name="connsiteX3" fmla="*/ 0 w 1436914"/>
              <a:gd name="connsiteY3" fmla="*/ 222068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2220686">
                <a:moveTo>
                  <a:pt x="1436914" y="0"/>
                </a:moveTo>
                <a:lnTo>
                  <a:pt x="744582" y="0"/>
                </a:lnTo>
                <a:lnTo>
                  <a:pt x="744582" y="2220686"/>
                </a:lnTo>
                <a:lnTo>
                  <a:pt x="0" y="222068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699792" y="37890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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92080" y="37890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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38334" y="44278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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79712" y="47251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</a:t>
            </a:r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539552" y="620688"/>
            <a:ext cx="8229600" cy="55598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</a:t>
            </a:r>
            <a:r>
              <a:rPr kumimoji="0" lang="th-TH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INSTWL Insert Nod in </a:t>
            </a:r>
            <a:r>
              <a:rPr lang="en-GB" sz="2600" noProof="0" dirty="0" smtClean="0"/>
              <a:t>Two-</a:t>
            </a:r>
            <a:r>
              <a:rPr lang="en-GB" sz="2600" dirty="0" smtClean="0"/>
              <a:t>ways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Lists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: LIST, START, INFOR, FORW,BACK,LOC, NEW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: Node LOC is inserted into LIST.</a:t>
            </a:r>
          </a:p>
          <a:p>
            <a:r>
              <a:rPr lang="en-GB" sz="2600" dirty="0" smtClean="0"/>
              <a:t>     </a:t>
            </a:r>
            <a:r>
              <a:rPr lang="en-GB" sz="2800" dirty="0" smtClean="0"/>
              <a:t>FORW[LOCA] = NEW</a:t>
            </a:r>
          </a:p>
          <a:p>
            <a:r>
              <a:rPr lang="en-GB" sz="2800" dirty="0" smtClean="0"/>
              <a:t>     FORW[NEW] = LOCB</a:t>
            </a:r>
          </a:p>
          <a:p>
            <a:r>
              <a:rPr lang="en-GB" sz="2800" dirty="0" smtClean="0"/>
              <a:t>     BACK[LOCB] = NEW</a:t>
            </a:r>
          </a:p>
          <a:p>
            <a:r>
              <a:rPr lang="en-GB" sz="2800" dirty="0" smtClean="0"/>
              <a:t>     BACK[NEW] = LOCA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linklistimpdoublelist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Algor516INSTWL {</a:t>
            </a:r>
          </a:p>
          <a:p>
            <a:r>
              <a:rPr lang="en-US" dirty="0" smtClean="0"/>
              <a:t>      static </a:t>
            </a:r>
            <a:r>
              <a:rPr lang="en-US" dirty="0" err="1" smtClean="0"/>
              <a:t>DNode</a:t>
            </a:r>
            <a:r>
              <a:rPr lang="en-US" dirty="0" smtClean="0"/>
              <a:t> START;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DNode</a:t>
            </a:r>
            <a:r>
              <a:rPr lang="en-US" dirty="0" smtClean="0"/>
              <a:t> LAST;</a:t>
            </a:r>
          </a:p>
          <a:p>
            <a:endParaRPr lang="en-US" dirty="0" smtClean="0"/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NodeF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NodeF.INFOR</a:t>
            </a:r>
            <a:r>
              <a:rPr lang="en-US" dirty="0" smtClean="0"/>
              <a:t> = 35; //New Node to be inserted.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=null; LAST=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Inserting:");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INSTWL(</a:t>
            </a:r>
            <a:r>
              <a:rPr lang="en-US" dirty="0" err="1" smtClean="0"/>
              <a:t>NodeC,NodeD</a:t>
            </a:r>
            <a:r>
              <a:rPr lang="en-US" dirty="0" smtClean="0"/>
              <a:t>, </a:t>
            </a:r>
            <a:r>
              <a:rPr lang="en-US" dirty="0" err="1" smtClean="0"/>
              <a:t>NodeF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("After Inserting:");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//end main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public static void INSTWL(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LOCA,DNode</a:t>
            </a:r>
            <a:r>
              <a:rPr lang="en-US" dirty="0" smtClean="0"/>
              <a:t> LOCB, </a:t>
            </a:r>
            <a:r>
              <a:rPr lang="en-US" dirty="0" err="1" smtClean="0"/>
              <a:t>DNode</a:t>
            </a:r>
            <a:r>
              <a:rPr lang="en-US" dirty="0" smtClean="0"/>
              <a:t> NEW){      </a:t>
            </a:r>
          </a:p>
          <a:p>
            <a:r>
              <a:rPr lang="en-US" dirty="0" smtClean="0"/>
              <a:t>       LOCA.FORW = NEW; NEW.FORW = LOCB;</a:t>
            </a:r>
          </a:p>
          <a:p>
            <a:r>
              <a:rPr lang="en-US" dirty="0" smtClean="0"/>
              <a:t>       LOCB.BACK = NEW; NEW.BACK = LOCA;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</a:t>
            </a:r>
            <a:r>
              <a:rPr lang="en-US" dirty="0" err="1" smtClean="0"/>
              <a:t>ForwardTraversingList</a:t>
            </a:r>
            <a:r>
              <a:rPr lang="en-US" dirty="0" smtClean="0"/>
              <a:t>(){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168</a:t>
            </a:fld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Algor516INSTWL {</a:t>
            </a:r>
          </a:p>
          <a:p>
            <a:r>
              <a:rPr lang="en-US" dirty="0" smtClean="0"/>
              <a:t>      static </a:t>
            </a:r>
            <a:r>
              <a:rPr lang="en-US" dirty="0" err="1" smtClean="0"/>
              <a:t>DNode</a:t>
            </a:r>
            <a:r>
              <a:rPr lang="en-US" dirty="0" smtClean="0"/>
              <a:t> START;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DNode</a:t>
            </a:r>
            <a:r>
              <a:rPr lang="en-US" dirty="0" smtClean="0"/>
              <a:t> LAST;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169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การดำเนินการกับลิงค์ลิสต์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การท่อง</a:t>
            </a:r>
          </a:p>
          <a:p>
            <a:r>
              <a:rPr lang="th-TH" dirty="0" smtClean="0"/>
              <a:t>การเพิ่ม</a:t>
            </a:r>
          </a:p>
          <a:p>
            <a:r>
              <a:rPr lang="th-TH" dirty="0" smtClean="0"/>
              <a:t>การลบ</a:t>
            </a:r>
            <a:endParaRPr lang="en-US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NodeF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NodeF.INFOR</a:t>
            </a:r>
            <a:r>
              <a:rPr lang="en-US" dirty="0" smtClean="0"/>
              <a:t> = 35; //New Node to be inserted.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=null; LAST=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Inserting:");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INSTWL(</a:t>
            </a:r>
            <a:r>
              <a:rPr lang="en-US" dirty="0" err="1" smtClean="0"/>
              <a:t>NodeC,NodeD</a:t>
            </a:r>
            <a:r>
              <a:rPr lang="en-US" dirty="0" smtClean="0"/>
              <a:t>, </a:t>
            </a:r>
            <a:r>
              <a:rPr lang="en-US" dirty="0" err="1" smtClean="0"/>
              <a:t>NodeF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("After Inserting:");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//end main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170</a:t>
            </a:fld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public static void INSTWL(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LOCA,DNode</a:t>
            </a:r>
            <a:r>
              <a:rPr lang="en-US" dirty="0" smtClean="0"/>
              <a:t> LOCB, </a:t>
            </a:r>
            <a:r>
              <a:rPr lang="en-US" dirty="0" err="1" smtClean="0"/>
              <a:t>DNode</a:t>
            </a:r>
            <a:r>
              <a:rPr lang="en-US" dirty="0" smtClean="0"/>
              <a:t> NEW){      </a:t>
            </a:r>
          </a:p>
          <a:p>
            <a:r>
              <a:rPr lang="en-US" dirty="0" smtClean="0"/>
              <a:t>       LOCA.FORW = NEW; NEW.FORW = LOCB;</a:t>
            </a:r>
          </a:p>
          <a:p>
            <a:r>
              <a:rPr lang="en-US" dirty="0" smtClean="0"/>
              <a:t>       LOCB.BACK = NEW; NEW.BACK = LOCA;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</a:t>
            </a:r>
            <a:r>
              <a:rPr lang="en-US" dirty="0" err="1" smtClean="0"/>
              <a:t>ForwardTraversingList</a:t>
            </a:r>
            <a:r>
              <a:rPr lang="en-US" dirty="0" smtClean="0"/>
              <a:t>(){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171</a:t>
            </a:fld>
            <a:endParaRPr lang="en-US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รันโปรแกรมทดสอบตามอัลกอริทึม</a:t>
            </a:r>
          </a:p>
          <a:p>
            <a:r>
              <a:rPr lang="th-TH" dirty="0" smtClean="0"/>
              <a:t>เขียนโปรแกรมตามที่กำหนด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การลบโนดของลิสต์แบบสองทาง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นำเอา</a:t>
            </a:r>
            <a:r>
              <a:rPr lang="th-TH" dirty="0" err="1" smtClean="0"/>
              <a:t>พอยเตอร์</a:t>
            </a:r>
            <a:r>
              <a:rPr lang="th-TH" dirty="0" smtClean="0"/>
              <a:t>โนดที่อยู่หลังลบโนดที่จะลบชี้ข้ามกลับไปยังโนดที่อยู่ก่อนหน้าโนดที่จะลบ</a:t>
            </a:r>
          </a:p>
          <a:p>
            <a:r>
              <a:rPr lang="th-TH" dirty="0" smtClean="0"/>
              <a:t>นำเอา</a:t>
            </a:r>
            <a:r>
              <a:rPr lang="th-TH" dirty="0" err="1" smtClean="0"/>
              <a:t>พอยเตอร์</a:t>
            </a:r>
            <a:r>
              <a:rPr lang="th-TH" dirty="0" smtClean="0"/>
              <a:t>โนดก่อนที่จะลบชี้ข้ามไปยังโนดหลังโนดที่จะลบ</a:t>
            </a:r>
          </a:p>
          <a:p>
            <a:pPr lvl="1"/>
            <a:r>
              <a:rPr lang="th-TH" dirty="0" smtClean="0"/>
              <a:t> </a:t>
            </a:r>
            <a:r>
              <a:rPr lang="en-GB" dirty="0" smtClean="0"/>
              <a:t>FORW[BACK[LOC]] = FORW[LOC]</a:t>
            </a:r>
          </a:p>
          <a:p>
            <a:pPr lvl="1"/>
            <a:r>
              <a:rPr lang="en-GB" dirty="0" smtClean="0"/>
              <a:t>BACK[FORW[LOC]] = BACK[LOC]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แสดงแนวคิดขณะลบโนด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187624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99792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ตัวเชื่อมต่อหักมุม 7"/>
          <p:cNvCxnSpPr>
            <a:stCxn id="19" idx="2"/>
            <a:endCxn id="20" idx="1"/>
          </p:cNvCxnSpPr>
          <p:nvPr/>
        </p:nvCxnSpPr>
        <p:spPr>
          <a:xfrm rot="16200000" flipH="1">
            <a:off x="436118" y="3541590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22"/>
          <p:cNvSpPr/>
          <p:nvPr/>
        </p:nvSpPr>
        <p:spPr>
          <a:xfrm>
            <a:off x="356388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07605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6084168" y="40050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      </a:t>
            </a:r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7596336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ลูกศรเชื่อมต่อแบบตรง 26"/>
          <p:cNvCxnSpPr/>
          <p:nvPr/>
        </p:nvCxnSpPr>
        <p:spPr>
          <a:xfrm>
            <a:off x="2987824" y="4149080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/>
          <p:nvPr/>
        </p:nvCxnSpPr>
        <p:spPr>
          <a:xfrm>
            <a:off x="5364088" y="4149080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1187624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356388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6084168" y="40050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flipH="1">
            <a:off x="3131840" y="4437112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 flipH="1">
            <a:off x="5508104" y="4437112"/>
            <a:ext cx="7200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0392" y="2996952"/>
            <a:ext cx="729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LAST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รูปแบบอิสระ 34"/>
          <p:cNvSpPr/>
          <p:nvPr/>
        </p:nvSpPr>
        <p:spPr>
          <a:xfrm>
            <a:off x="8033657" y="3378209"/>
            <a:ext cx="431074" cy="940526"/>
          </a:xfrm>
          <a:custGeom>
            <a:avLst/>
            <a:gdLst>
              <a:gd name="connsiteX0" fmla="*/ 431074 w 431074"/>
              <a:gd name="connsiteY0" fmla="*/ 0 h 940526"/>
              <a:gd name="connsiteX1" fmla="*/ 431074 w 431074"/>
              <a:gd name="connsiteY1" fmla="*/ 940526 h 940526"/>
              <a:gd name="connsiteX2" fmla="*/ 0 w 431074"/>
              <a:gd name="connsiteY2" fmla="*/ 940526 h 9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" h="940526">
                <a:moveTo>
                  <a:pt x="431074" y="0"/>
                </a:moveTo>
                <a:lnTo>
                  <a:pt x="431074" y="940526"/>
                </a:lnTo>
                <a:lnTo>
                  <a:pt x="0" y="940526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51920" y="5589240"/>
            <a:ext cx="428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 smtClean="0"/>
              <a:t>FORW[BACK[LOC]] = FORW[LOC]</a:t>
            </a:r>
          </a:p>
          <a:p>
            <a:pPr lvl="1"/>
            <a:r>
              <a:rPr lang="en-GB" dirty="0" smtClean="0"/>
              <a:t>BACK[FORW[LOC]] = BACK[LOC]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1960" y="2564904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</a:t>
            </a:r>
            <a:endParaRPr lang="en-US" dirty="0"/>
          </a:p>
        </p:txBody>
      </p:sp>
      <p:sp>
        <p:nvSpPr>
          <p:cNvPr id="41" name="รูปแบบอิสระ 40"/>
          <p:cNvSpPr/>
          <p:nvPr/>
        </p:nvSpPr>
        <p:spPr>
          <a:xfrm>
            <a:off x="2886891" y="3422469"/>
            <a:ext cx="3474720" cy="705394"/>
          </a:xfrm>
          <a:custGeom>
            <a:avLst/>
            <a:gdLst>
              <a:gd name="connsiteX0" fmla="*/ 0 w 3474720"/>
              <a:gd name="connsiteY0" fmla="*/ 705394 h 705394"/>
              <a:gd name="connsiteX1" fmla="*/ 0 w 3474720"/>
              <a:gd name="connsiteY1" fmla="*/ 0 h 705394"/>
              <a:gd name="connsiteX2" fmla="*/ 3474720 w 3474720"/>
              <a:gd name="connsiteY2" fmla="*/ 13062 h 705394"/>
              <a:gd name="connsiteX3" fmla="*/ 3474720 w 3474720"/>
              <a:gd name="connsiteY3" fmla="*/ 587828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705394">
                <a:moveTo>
                  <a:pt x="0" y="705394"/>
                </a:moveTo>
                <a:lnTo>
                  <a:pt x="0" y="0"/>
                </a:lnTo>
                <a:lnTo>
                  <a:pt x="3474720" y="13062"/>
                </a:lnTo>
                <a:lnTo>
                  <a:pt x="3474720" y="587828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รูปแบบอิสระ 41"/>
          <p:cNvSpPr/>
          <p:nvPr/>
        </p:nvSpPr>
        <p:spPr>
          <a:xfrm>
            <a:off x="2899954" y="4428309"/>
            <a:ext cx="3461657" cy="679268"/>
          </a:xfrm>
          <a:custGeom>
            <a:avLst/>
            <a:gdLst>
              <a:gd name="connsiteX0" fmla="*/ 3448595 w 3461657"/>
              <a:gd name="connsiteY0" fmla="*/ 0 h 679268"/>
              <a:gd name="connsiteX1" fmla="*/ 3461657 w 3461657"/>
              <a:gd name="connsiteY1" fmla="*/ 679268 h 679268"/>
              <a:gd name="connsiteX2" fmla="*/ 0 w 3461657"/>
              <a:gd name="connsiteY2" fmla="*/ 679268 h 679268"/>
              <a:gd name="connsiteX3" fmla="*/ 0 w 3461657"/>
              <a:gd name="connsiteY3" fmla="*/ 156754 h 6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679268">
                <a:moveTo>
                  <a:pt x="3448595" y="0"/>
                </a:moveTo>
                <a:lnTo>
                  <a:pt x="3461657" y="679268"/>
                </a:lnTo>
                <a:lnTo>
                  <a:pt x="0" y="679268"/>
                </a:lnTo>
                <a:lnTo>
                  <a:pt x="0" y="156754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51920" y="33569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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27984" y="47971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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67944" y="55892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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67944" y="58679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</a:t>
            </a:r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539552" y="620688"/>
            <a:ext cx="8229600" cy="55598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</a:t>
            </a:r>
            <a:r>
              <a:rPr kumimoji="0" lang="th-TH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DELTWL Deletion Nod in </a:t>
            </a:r>
            <a:r>
              <a:rPr lang="en-GB" sz="2600" noProof="0" dirty="0" smtClean="0"/>
              <a:t>Two-</a:t>
            </a:r>
            <a:r>
              <a:rPr lang="en-GB" sz="2600" dirty="0" smtClean="0"/>
              <a:t>ways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Lists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: LIST, START, INFOR, FORW,BACK,LOC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: Node LOC is deleted form LIST.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GB" sz="2600" dirty="0" smtClean="0"/>
              <a:t>  FORW[BACK[LOC]] = FORW[LOC]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GB" sz="2600" dirty="0" smtClean="0"/>
              <a:t>  BACK[FORW[LOC]] = BACK[LOC]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linklistimpdoublelist</a:t>
            </a:r>
            <a:r>
              <a:rPr lang="en-US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public class Algor515DELTWL {</a:t>
            </a:r>
          </a:p>
          <a:p>
            <a:r>
              <a:rPr lang="en-US" sz="4400" dirty="0" smtClean="0"/>
              <a:t>      static </a:t>
            </a:r>
            <a:r>
              <a:rPr lang="en-US" sz="4400" dirty="0" err="1" smtClean="0"/>
              <a:t>DNode</a:t>
            </a:r>
            <a:r>
              <a:rPr lang="en-US" sz="4400" dirty="0" smtClean="0"/>
              <a:t> START;</a:t>
            </a:r>
          </a:p>
          <a:p>
            <a:r>
              <a:rPr lang="en-US" sz="4400" dirty="0" smtClean="0"/>
              <a:t>  static </a:t>
            </a:r>
            <a:r>
              <a:rPr lang="en-US" sz="4400" dirty="0" err="1" smtClean="0"/>
              <a:t>DNode</a:t>
            </a:r>
            <a:r>
              <a:rPr lang="en-US" sz="4400" dirty="0" smtClean="0"/>
              <a:t> LAST;</a:t>
            </a:r>
          </a:p>
          <a:p>
            <a:endParaRPr lang="en-US" sz="4400" dirty="0" smtClean="0"/>
          </a:p>
          <a:p>
            <a:r>
              <a:rPr lang="en-US" sz="4400" dirty="0" smtClean="0"/>
              <a:t>  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{            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NodeA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NodeA.INFOR</a:t>
            </a:r>
            <a:r>
              <a:rPr lang="en-US" sz="4400" dirty="0" smtClean="0"/>
              <a:t> = 10;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NodeB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NodeB.INFOR</a:t>
            </a:r>
            <a:r>
              <a:rPr lang="en-US" sz="4400" dirty="0" smtClean="0"/>
              <a:t> = 20;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NodeC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NodeC.INFOR</a:t>
            </a:r>
            <a:r>
              <a:rPr lang="en-US" sz="4400" dirty="0" smtClean="0"/>
              <a:t> = 30;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NodeD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NodeD.INFOR</a:t>
            </a:r>
            <a:r>
              <a:rPr lang="en-US" sz="4400" dirty="0" smtClean="0"/>
              <a:t> = 40;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</a:t>
            </a:r>
            <a:r>
              <a:rPr lang="en-US" sz="4400" dirty="0" err="1" smtClean="0"/>
              <a:t>NodeE</a:t>
            </a:r>
            <a:r>
              <a:rPr lang="en-US" sz="4400" dirty="0" smtClean="0"/>
              <a:t> = new </a:t>
            </a:r>
            <a:r>
              <a:rPr lang="en-US" sz="4400" dirty="0" err="1" smtClean="0"/>
              <a:t>DNode</a:t>
            </a:r>
            <a:r>
              <a:rPr lang="en-US" sz="4400" dirty="0" smtClean="0"/>
              <a:t>(); </a:t>
            </a:r>
            <a:r>
              <a:rPr lang="en-US" sz="4400" dirty="0" err="1" smtClean="0"/>
              <a:t>NodeE.INFOR</a:t>
            </a:r>
            <a:r>
              <a:rPr lang="en-US" sz="4400" dirty="0" smtClean="0"/>
              <a:t> = 50;</a:t>
            </a:r>
          </a:p>
          <a:p>
            <a:r>
              <a:rPr lang="en-US" sz="4400" dirty="0" smtClean="0"/>
              <a:t>        START = </a:t>
            </a:r>
            <a:r>
              <a:rPr lang="en-US" sz="4400" dirty="0" err="1" smtClean="0"/>
              <a:t>NodeA</a:t>
            </a:r>
            <a:r>
              <a:rPr lang="en-US" sz="4400" dirty="0" smtClean="0"/>
              <a:t>;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NodeA.FORW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NodeB</a:t>
            </a:r>
            <a:r>
              <a:rPr lang="en-US" sz="4400" dirty="0" smtClean="0"/>
              <a:t>; </a:t>
            </a:r>
            <a:r>
              <a:rPr lang="en-US" sz="4400" dirty="0" err="1" smtClean="0"/>
              <a:t>NodeB.BACK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NodeA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NodeB.FORW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NodeC</a:t>
            </a:r>
            <a:r>
              <a:rPr lang="en-US" sz="4400" dirty="0" smtClean="0"/>
              <a:t>; </a:t>
            </a:r>
            <a:r>
              <a:rPr lang="en-US" sz="4400" dirty="0" err="1" smtClean="0"/>
              <a:t>NodeC.BACK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NodeB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NodeC.FORW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NodeD</a:t>
            </a:r>
            <a:r>
              <a:rPr lang="en-US" sz="4400" dirty="0" smtClean="0"/>
              <a:t>; </a:t>
            </a:r>
            <a:r>
              <a:rPr lang="en-US" sz="4400" dirty="0" err="1" smtClean="0"/>
              <a:t>NodeD.BACK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NodeC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NodeD.FORW</a:t>
            </a:r>
            <a:r>
              <a:rPr lang="en-US" sz="4400" dirty="0" smtClean="0"/>
              <a:t> =</a:t>
            </a:r>
            <a:r>
              <a:rPr lang="en-US" sz="4400" dirty="0" err="1" smtClean="0"/>
              <a:t>NodeE</a:t>
            </a:r>
            <a:r>
              <a:rPr lang="en-US" sz="4400" dirty="0" smtClean="0"/>
              <a:t>; </a:t>
            </a:r>
            <a:r>
              <a:rPr lang="en-US" sz="4400" dirty="0" err="1" smtClean="0"/>
              <a:t>NodeE.BACK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NodeD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NodeE.FORW</a:t>
            </a:r>
            <a:r>
              <a:rPr lang="en-US" sz="4400" dirty="0" smtClean="0"/>
              <a:t> =null; LAST=</a:t>
            </a:r>
            <a:r>
              <a:rPr lang="en-US" sz="4400" dirty="0" err="1" smtClean="0"/>
              <a:t>NodeE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("Before Deleting:");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ForwardTraversingList</a:t>
            </a:r>
            <a:r>
              <a:rPr lang="en-US" sz="4400" dirty="0" smtClean="0"/>
              <a:t>();</a:t>
            </a:r>
          </a:p>
          <a:p>
            <a:r>
              <a:rPr lang="en-US" sz="4400" dirty="0" smtClean="0"/>
              <a:t>        DELTWL(</a:t>
            </a:r>
            <a:r>
              <a:rPr lang="en-US" sz="4400" dirty="0" err="1" smtClean="0"/>
              <a:t>NodeC</a:t>
            </a:r>
            <a:r>
              <a:rPr lang="en-US" sz="4400" dirty="0" smtClean="0"/>
              <a:t>);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("After Deleting:");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ForwardTraversingList</a:t>
            </a:r>
            <a:r>
              <a:rPr lang="en-US" sz="4400" dirty="0" smtClean="0"/>
              <a:t>();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//end main</a:t>
            </a:r>
          </a:p>
          <a:p>
            <a:r>
              <a:rPr lang="en-US" sz="4400" dirty="0" smtClean="0"/>
              <a:t>  </a:t>
            </a:r>
          </a:p>
          <a:p>
            <a:r>
              <a:rPr lang="en-US" sz="4400" dirty="0" smtClean="0"/>
              <a:t>    public static void DELTWL(</a:t>
            </a:r>
            <a:r>
              <a:rPr lang="en-US" sz="4400" dirty="0" err="1" smtClean="0"/>
              <a:t>DNode</a:t>
            </a:r>
            <a:r>
              <a:rPr lang="en-US" sz="4400" dirty="0" smtClean="0"/>
              <a:t> LOC){      </a:t>
            </a:r>
          </a:p>
          <a:p>
            <a:r>
              <a:rPr lang="en-US" sz="4400" dirty="0" smtClean="0"/>
              <a:t>       LOC.BACK.FORW = LOC.FORW;</a:t>
            </a:r>
          </a:p>
          <a:p>
            <a:r>
              <a:rPr lang="en-US" sz="4400" dirty="0" smtClean="0"/>
              <a:t>       LOC.FORW.BACK = LOC.BACK;</a:t>
            </a:r>
          </a:p>
          <a:p>
            <a:r>
              <a:rPr lang="en-US" sz="4400" dirty="0" smtClean="0"/>
              <a:t>    }</a:t>
            </a:r>
          </a:p>
          <a:p>
            <a:r>
              <a:rPr lang="en-US" sz="4400" dirty="0" smtClean="0"/>
              <a:t>    </a:t>
            </a:r>
          </a:p>
          <a:p>
            <a:r>
              <a:rPr lang="en-US" sz="4400" dirty="0" smtClean="0"/>
              <a:t>    public static void </a:t>
            </a:r>
            <a:r>
              <a:rPr lang="en-US" sz="4400" dirty="0" err="1" smtClean="0"/>
              <a:t>ForwardTraversingList</a:t>
            </a:r>
            <a:r>
              <a:rPr lang="en-US" sz="4400" dirty="0" smtClean="0"/>
              <a:t>(){     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DNode</a:t>
            </a:r>
            <a:r>
              <a:rPr lang="en-US" sz="4400" dirty="0" smtClean="0"/>
              <a:t> PTR=null;</a:t>
            </a:r>
          </a:p>
          <a:p>
            <a:r>
              <a:rPr lang="en-US" sz="4400" dirty="0" smtClean="0"/>
              <a:t>        PTR=START;</a:t>
            </a:r>
          </a:p>
          <a:p>
            <a:r>
              <a:rPr lang="en-US" sz="4400" dirty="0" smtClean="0"/>
              <a:t>        while(PTR!=null){</a:t>
            </a:r>
          </a:p>
          <a:p>
            <a:r>
              <a:rPr lang="en-US" sz="4400" dirty="0" smtClean="0"/>
              <a:t>   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(PTR.INFOR);  //Apply PROCESS to INFOR[PTR]</a:t>
            </a:r>
          </a:p>
          <a:p>
            <a:r>
              <a:rPr lang="en-US" sz="4400" dirty="0" smtClean="0"/>
              <a:t>            PTR=PTR.FORW;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}   </a:t>
            </a:r>
          </a:p>
          <a:p>
            <a:r>
              <a:rPr lang="en-US" sz="4400" dirty="0" smtClean="0"/>
              <a:t>}</a:t>
            </a:r>
          </a:p>
          <a:p>
            <a:endParaRPr lang="en-US" sz="4400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177</a:t>
            </a:fld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Algor515DELTWL {</a:t>
            </a:r>
          </a:p>
          <a:p>
            <a:r>
              <a:rPr lang="en-US" dirty="0" smtClean="0"/>
              <a:t> static </a:t>
            </a:r>
            <a:r>
              <a:rPr lang="en-US" dirty="0" err="1" smtClean="0"/>
              <a:t>DNode</a:t>
            </a:r>
            <a:r>
              <a:rPr lang="en-US" dirty="0" smtClean="0"/>
              <a:t> START;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DNode</a:t>
            </a:r>
            <a:r>
              <a:rPr lang="en-US" dirty="0" smtClean="0"/>
              <a:t> LAST;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NodeA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NodeA.INFOR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NodeB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NodeB.INFOR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NodeC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NodeC.INFOR</a:t>
            </a:r>
            <a:r>
              <a:rPr lang="en-US" dirty="0" smtClean="0"/>
              <a:t> = 30;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NodeD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NodeD.INFOR</a:t>
            </a:r>
            <a:r>
              <a:rPr lang="en-US" dirty="0" smtClean="0"/>
              <a:t> = 40;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err="1" smtClean="0"/>
              <a:t>NodeE</a:t>
            </a:r>
            <a:r>
              <a:rPr lang="en-US" dirty="0" smtClean="0"/>
              <a:t> = new </a:t>
            </a:r>
            <a:r>
              <a:rPr lang="en-US" dirty="0" err="1" smtClean="0"/>
              <a:t>DNode</a:t>
            </a:r>
            <a:r>
              <a:rPr lang="en-US" dirty="0" smtClean="0"/>
              <a:t>(); </a:t>
            </a:r>
            <a:r>
              <a:rPr lang="en-US" dirty="0" err="1" smtClean="0"/>
              <a:t>NodeE.INFOR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        START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NodeA.FORW</a:t>
            </a:r>
            <a:r>
              <a:rPr lang="en-US" dirty="0" smtClean="0"/>
              <a:t> =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NodeB.BACK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NodeB.FORW</a:t>
            </a:r>
            <a:r>
              <a:rPr lang="en-US" dirty="0" smtClean="0"/>
              <a:t> =</a:t>
            </a:r>
            <a:r>
              <a:rPr lang="en-US" dirty="0" err="1" smtClean="0"/>
              <a:t>NodeC</a:t>
            </a:r>
            <a:r>
              <a:rPr lang="en-US" dirty="0" smtClean="0"/>
              <a:t>; </a:t>
            </a:r>
            <a:r>
              <a:rPr lang="en-US" dirty="0" err="1" smtClean="0"/>
              <a:t>NodeC.BACK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NodeC.FORW</a:t>
            </a:r>
            <a:r>
              <a:rPr lang="en-US" dirty="0" smtClean="0"/>
              <a:t> =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NodeD.BACK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NodeD.FORW</a:t>
            </a:r>
            <a:r>
              <a:rPr lang="en-US" dirty="0" smtClean="0"/>
              <a:t> =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NodeE.BACK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NodeE.FORW</a:t>
            </a:r>
            <a:r>
              <a:rPr lang="en-US" dirty="0" smtClean="0"/>
              <a:t> =null; LAST=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Deleting:");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DELTWL(</a:t>
            </a:r>
            <a:r>
              <a:rPr lang="en-US" dirty="0" err="1" smtClean="0"/>
              <a:t>NodeC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("After Deleting:");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ForwardTraversingList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//end main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179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การท่องลิงค์ลิสต์(</a:t>
            </a:r>
            <a:r>
              <a:rPr lang="en-GB" dirty="0" smtClean="0"/>
              <a:t>Traversing a Link Lists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เริ่มต้นด้วยการนำเอา</a:t>
            </a:r>
            <a:r>
              <a:rPr lang="th-TH" dirty="0" err="1" smtClean="0"/>
              <a:t>พอยเตอร์</a:t>
            </a:r>
            <a:r>
              <a:rPr lang="th-TH" dirty="0" smtClean="0"/>
              <a:t> </a:t>
            </a:r>
            <a:r>
              <a:rPr lang="en-GB" dirty="0" smtClean="0"/>
              <a:t>PTR </a:t>
            </a:r>
            <a:r>
              <a:rPr lang="th-TH" dirty="0" smtClean="0"/>
              <a:t>ไปชี้ที่ </a:t>
            </a:r>
            <a:r>
              <a:rPr lang="en-GB" dirty="0" smtClean="0"/>
              <a:t>START</a:t>
            </a:r>
          </a:p>
          <a:p>
            <a:r>
              <a:rPr lang="th-TH" dirty="0" smtClean="0"/>
              <a:t>แล้วตามเข้าไปดำเนินการกับ </a:t>
            </a:r>
            <a:r>
              <a:rPr lang="en-GB" dirty="0" smtClean="0"/>
              <a:t>INFOR</a:t>
            </a:r>
            <a:r>
              <a:rPr lang="th-TH" dirty="0" smtClean="0"/>
              <a:t> ในแต่ละโนด</a:t>
            </a:r>
          </a:p>
          <a:p>
            <a:r>
              <a:rPr lang="th-TH" dirty="0" smtClean="0"/>
              <a:t>หลังจากนั้นตามลิงค์ </a:t>
            </a:r>
            <a:r>
              <a:rPr lang="en-GB" dirty="0" smtClean="0"/>
              <a:t>LINK </a:t>
            </a:r>
            <a:r>
              <a:rPr lang="th-TH" dirty="0" smtClean="0"/>
              <a:t>ของแต่ละโนดไป จนกระทั่ง </a:t>
            </a:r>
            <a:r>
              <a:rPr lang="en-GB" dirty="0" smtClean="0"/>
              <a:t>LINK </a:t>
            </a:r>
            <a:r>
              <a:rPr lang="th-TH" dirty="0" smtClean="0"/>
              <a:t>เป็น </a:t>
            </a:r>
            <a:r>
              <a:rPr lang="en-GB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static void DELTWL(</a:t>
            </a:r>
            <a:r>
              <a:rPr lang="en-US" dirty="0" err="1" smtClean="0"/>
              <a:t>DNode</a:t>
            </a:r>
            <a:r>
              <a:rPr lang="en-US" dirty="0" smtClean="0"/>
              <a:t> LOC){      </a:t>
            </a:r>
          </a:p>
          <a:p>
            <a:r>
              <a:rPr lang="en-US" dirty="0" smtClean="0"/>
              <a:t>       LOC.BACK.FORW = LOC.FORW;</a:t>
            </a:r>
          </a:p>
          <a:p>
            <a:r>
              <a:rPr lang="en-US" dirty="0" smtClean="0"/>
              <a:t>       LOC.FORW.BACK = LOC.BACK;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</a:t>
            </a:r>
            <a:r>
              <a:rPr lang="en-US" dirty="0" err="1" smtClean="0"/>
              <a:t>ForwardTraversingList</a:t>
            </a:r>
            <a:r>
              <a:rPr lang="en-US" dirty="0" smtClean="0"/>
              <a:t>(){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DNode</a:t>
            </a:r>
            <a:r>
              <a:rPr lang="en-US" dirty="0" smtClean="0"/>
              <a:t>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  //Apply PROCESS to INFOR[PTR]</a:t>
            </a:r>
          </a:p>
          <a:p>
            <a:r>
              <a:rPr lang="en-US" dirty="0" smtClean="0"/>
              <a:t>            PTR=PTR.FORW;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A1E-0BF4-403A-9940-F4E2ECA7D8C6}" type="slidenum">
              <a:rPr lang="en-US" smtClean="0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รันโปรแกรมทดสอบตามอัลกอริทึม</a:t>
            </a:r>
          </a:p>
          <a:p>
            <a:r>
              <a:rPr lang="th-TH" dirty="0" smtClean="0"/>
              <a:t>เขียนโปรแกรมตามที่กำหนด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 err="1" smtClean="0"/>
              <a:t>LinkedList</a:t>
            </a:r>
            <a:r>
              <a:rPr lang="en-GB" dirty="0" smtClean="0"/>
              <a:t> ADT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java.util.LinkedList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5E0-8797-464C-84FC-236DAE4BDFDB}" type="slidenum">
              <a:rPr lang="en-US" smtClean="0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674" t="54750" r="33315" b="3907"/>
          <a:stretch>
            <a:fillRect/>
          </a:stretch>
        </p:blipFill>
        <p:spPr bwMode="auto">
          <a:xfrm>
            <a:off x="467544" y="260648"/>
            <a:ext cx="33843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0674" t="54750" r="33315" b="2923"/>
          <a:stretch>
            <a:fillRect/>
          </a:stretch>
        </p:blipFill>
        <p:spPr bwMode="auto">
          <a:xfrm>
            <a:off x="467544" y="3212976"/>
            <a:ext cx="33843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40674" t="54750" r="33315" b="3907"/>
          <a:stretch>
            <a:fillRect/>
          </a:stretch>
        </p:blipFill>
        <p:spPr bwMode="auto">
          <a:xfrm>
            <a:off x="4788024" y="260648"/>
            <a:ext cx="33843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40673" t="54750" r="33869" b="3907"/>
          <a:stretch>
            <a:fillRect/>
          </a:stretch>
        </p:blipFill>
        <p:spPr bwMode="auto">
          <a:xfrm>
            <a:off x="4788024" y="3212976"/>
            <a:ext cx="331236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implLinkLists1 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("test");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Nok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kai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Jat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184</a:t>
            </a:fld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720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SimpleJavaLinkedListExample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//add elements to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(3);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(4);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(5);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LinkedList</a:t>
            </a:r>
            <a:r>
              <a:rPr lang="en-US" dirty="0" smtClean="0"/>
              <a:t> contains : " + 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myList.getFirst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myList.peek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185</a:t>
            </a:fld>
            <a:endParaRPr 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class SimpleJavaLinkedListExample1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LinkedList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(3);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(4);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(5);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myList.indexOf</a:t>
            </a:r>
            <a:r>
              <a:rPr lang="en-US" dirty="0" smtClean="0"/>
              <a:t>(3));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myList.get</a:t>
            </a:r>
            <a:r>
              <a:rPr lang="en-US" dirty="0" smtClean="0"/>
              <a:t>(</a:t>
            </a:r>
            <a:r>
              <a:rPr lang="en-US" dirty="0" err="1" smtClean="0"/>
              <a:t>myList.indexOf</a:t>
            </a:r>
            <a:r>
              <a:rPr lang="en-US" dirty="0" smtClean="0"/>
              <a:t>(3)));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186</a:t>
            </a:fld>
            <a:endParaRPr lang="en-US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3157"/>
            <a:ext cx="8229600" cy="7134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class SimpleJavaLinkedListExample2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LinkedList</a:t>
            </a:r>
            <a:r>
              <a:rPr lang="en-US" dirty="0" smtClean="0"/>
              <a:t>();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(4);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(9);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myList.add</a:t>
            </a:r>
            <a:r>
              <a:rPr lang="en-US" dirty="0" smtClean="0"/>
              <a:t>(5);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187</a:t>
            </a:fld>
            <a:endParaRPr 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912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java.util.Iterator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ListExample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     // List Example implement with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        List&lt;String&gt; </a:t>
            </a:r>
            <a:r>
              <a:rPr lang="en-US" dirty="0" err="1" smtClean="0"/>
              <a:t>ls</a:t>
            </a:r>
            <a:r>
              <a:rPr lang="en-US" dirty="0" smtClean="0"/>
              <a:t>=new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ls.add</a:t>
            </a:r>
            <a:r>
              <a:rPr lang="en-US" dirty="0" smtClean="0"/>
              <a:t>("one");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ls.add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ls.add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ls.add</a:t>
            </a:r>
            <a:r>
              <a:rPr lang="en-US" dirty="0" smtClean="0"/>
              <a:t>("four");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Iterator</a:t>
            </a:r>
            <a:r>
              <a:rPr lang="en-US" dirty="0" smtClean="0"/>
              <a:t> it=</a:t>
            </a:r>
            <a:r>
              <a:rPr lang="en-US" dirty="0" err="1" smtClean="0"/>
              <a:t>ls.iterator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while(</a:t>
            </a:r>
            <a:r>
              <a:rPr lang="en-US" dirty="0" err="1" smtClean="0"/>
              <a:t>it.hasNext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String value=(String)</a:t>
            </a:r>
            <a:r>
              <a:rPr lang="en-US" dirty="0" err="1" smtClean="0"/>
              <a:t>it.next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("Value :"+value);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188</a:t>
            </a:fld>
            <a:endParaRPr 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implLinkListsSort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("test");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Nok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kai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Jat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Sorting:"+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("After Sorting:"+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189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การท่องลิงค์ลิสต์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ลูกศรเชื่อมต่อแบบตรง 9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2204864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 </a:t>
            </a:r>
            <a:r>
              <a:rPr lang="en-GB" dirty="0" smtClean="0"/>
              <a:t>PRT=START</a:t>
            </a:r>
            <a:endParaRPr lang="en-US" dirty="0"/>
          </a:p>
        </p:txBody>
      </p:sp>
      <p:cxnSp>
        <p:nvCxnSpPr>
          <p:cNvPr id="18" name="ลูกศรเชื่อมต่อแบบตรง 17"/>
          <p:cNvCxnSpPr>
            <a:stCxn id="14" idx="1"/>
          </p:cNvCxnSpPr>
          <p:nvPr/>
        </p:nvCxnSpPr>
        <p:spPr>
          <a:xfrm flipH="1">
            <a:off x="1403648" y="2389530"/>
            <a:ext cx="432048" cy="13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2204864"/>
            <a:ext cx="276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</a:t>
            </a:r>
            <a:r>
              <a:rPr lang="en-US" dirty="0" smtClean="0"/>
              <a:t>PROCESS  INFOR[PTR]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285293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</a:t>
            </a:r>
            <a:r>
              <a:rPr lang="en-US" dirty="0" smtClean="0"/>
              <a:t>PTR=LINK[PTR]</a:t>
            </a:r>
            <a:endParaRPr lang="en-US" dirty="0"/>
          </a:p>
        </p:txBody>
      </p:sp>
      <p:cxnSp>
        <p:nvCxnSpPr>
          <p:cNvPr id="22" name="ลูกศรเชื่อมต่อแบบตรง 21"/>
          <p:cNvCxnSpPr>
            <a:stCxn id="19" idx="1"/>
          </p:cNvCxnSpPr>
          <p:nvPr/>
        </p:nvCxnSpPr>
        <p:spPr>
          <a:xfrm flipH="1">
            <a:off x="2411760" y="2389530"/>
            <a:ext cx="1440160" cy="1255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20" idx="1"/>
          </p:cNvCxnSpPr>
          <p:nvPr/>
        </p:nvCxnSpPr>
        <p:spPr>
          <a:xfrm flipH="1">
            <a:off x="3491880" y="3037602"/>
            <a:ext cx="504056" cy="75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3768" y="5589240"/>
            <a:ext cx="6340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/>
              <a:t>ดำเนินการ </a:t>
            </a:r>
            <a:r>
              <a:rPr lang="en-US" sz="2800" b="1" dirty="0" smtClean="0">
                <a:sym typeface="Wingdings"/>
              </a:rPr>
              <a:t>  </a:t>
            </a:r>
            <a:r>
              <a:rPr lang="th-TH" sz="2800" b="1" dirty="0" smtClean="0">
                <a:sym typeface="Wingdings"/>
              </a:rPr>
              <a:t>จนกระทั่ง </a:t>
            </a:r>
            <a:r>
              <a:rPr lang="en-GB" sz="2800" b="1" dirty="0" smtClean="0">
                <a:sym typeface="Wingdings"/>
              </a:rPr>
              <a:t>LINK[PRT]=NULL</a:t>
            </a:r>
            <a:endParaRPr lang="en-US" sz="2800" b="1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implLinkListsIns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("test");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Nok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kai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Jat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Inserting:"+</a:t>
            </a:r>
            <a:r>
              <a:rPr lang="en-US" dirty="0" err="1" smtClean="0"/>
              <a:t>myList</a:t>
            </a:r>
            <a:r>
              <a:rPr lang="en-US" dirty="0" smtClean="0"/>
              <a:t>);    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("Boy");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("Zombies");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Inserting:"+</a:t>
            </a:r>
            <a:r>
              <a:rPr lang="en-US" dirty="0" err="1" smtClean="0"/>
              <a:t>myList</a:t>
            </a:r>
            <a:r>
              <a:rPr lang="en-US" dirty="0" smtClean="0"/>
              <a:t>);      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190</a:t>
            </a:fld>
            <a:endParaRPr 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JavaADT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java.util.LinkedList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implLinkListsRmv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LinkedList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("test");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Nok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kai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myList.add</a:t>
            </a:r>
            <a:r>
              <a:rPr lang="en-US" dirty="0" smtClean="0"/>
              <a:t>("</a:t>
            </a:r>
            <a:r>
              <a:rPr lang="en-US" dirty="0" err="1" smtClean="0"/>
              <a:t>Jat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Removing:"+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myList.remove</a:t>
            </a:r>
            <a:r>
              <a:rPr lang="en-US" dirty="0" smtClean="0"/>
              <a:t>(</a:t>
            </a:r>
            <a:r>
              <a:rPr lang="en-US" dirty="0" err="1" smtClean="0"/>
              <a:t>myList.indexOf</a:t>
            </a:r>
            <a:r>
              <a:rPr lang="en-US" dirty="0" smtClean="0"/>
              <a:t>("</a:t>
            </a:r>
            <a:r>
              <a:rPr lang="en-US" dirty="0" err="1" smtClean="0"/>
              <a:t>Nok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("After Removing:"+</a:t>
            </a:r>
            <a:r>
              <a:rPr lang="en-US" dirty="0" err="1" smtClean="0"/>
              <a:t>myList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CECD5E0-8797-464C-84FC-236DAE4BDFDB}" type="slidenum">
              <a:rPr lang="en-US" smtClean="0"/>
              <a:pPr/>
              <a:t>191</a:t>
            </a:fld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Seymour </a:t>
            </a:r>
            <a:r>
              <a:rPr lang="en-US" dirty="0" err="1" smtClean="0"/>
              <a:t>Lipschutz</a:t>
            </a:r>
            <a:r>
              <a:rPr lang="en-US" dirty="0" smtClean="0"/>
              <a:t>:</a:t>
            </a:r>
            <a:r>
              <a:rPr lang="th-TH" dirty="0" smtClean="0"/>
              <a:t>แปลโดย อุดม จีนประดับ และ ดร.สมคิด  </a:t>
            </a:r>
            <a:r>
              <a:rPr lang="th-TH" dirty="0" err="1" smtClean="0"/>
              <a:t>เรืองธ</a:t>
            </a:r>
            <a:r>
              <a:rPr lang="th-TH" dirty="0" smtClean="0"/>
              <a:t>นะสกุลไทย. </a:t>
            </a:r>
            <a:r>
              <a:rPr lang="th-TH" b="1" dirty="0" smtClean="0"/>
              <a:t>ทฤษฎีและตัวอย่างโจทย์ โครงสร้างข้อมูล</a:t>
            </a:r>
            <a:r>
              <a:rPr lang="en-GB" b="1" dirty="0" smtClean="0"/>
              <a:t>---</a:t>
            </a:r>
            <a:r>
              <a:rPr lang="en-US" b="1" dirty="0" smtClean="0"/>
              <a:t>Theory and problem of Data Structures</a:t>
            </a:r>
            <a:r>
              <a:rPr lang="en-US" dirty="0" smtClean="0"/>
              <a:t>. </a:t>
            </a:r>
            <a:r>
              <a:rPr lang="th-TH" dirty="0" smtClean="0"/>
              <a:t>กรุงเทพฯ </a:t>
            </a:r>
            <a:r>
              <a:rPr lang="en-GB" dirty="0" smtClean="0"/>
              <a:t>:  </a:t>
            </a:r>
            <a:r>
              <a:rPr lang="th-TH" dirty="0" smtClean="0"/>
              <a:t>แมคกรอ</a:t>
            </a:r>
            <a:r>
              <a:rPr lang="en-GB" dirty="0" smtClean="0"/>
              <a:t>-</a:t>
            </a:r>
            <a:r>
              <a:rPr lang="th-TH" dirty="0" err="1" smtClean="0"/>
              <a:t>ฮิล</a:t>
            </a:r>
            <a:r>
              <a:rPr lang="th-TH" dirty="0" smtClean="0"/>
              <a:t> อินเตอร์</a:t>
            </a:r>
            <a:r>
              <a:rPr lang="th-TH" dirty="0" err="1" smtClean="0"/>
              <a:t>เนชั่นแนล</a:t>
            </a:r>
            <a:r>
              <a:rPr lang="th-TH" dirty="0" smtClean="0"/>
              <a:t> เอ็น</a:t>
            </a:r>
            <a:r>
              <a:rPr lang="th-TH" dirty="0" err="1" smtClean="0"/>
              <a:t>เตอร์ไพรส์</a:t>
            </a:r>
            <a:r>
              <a:rPr lang="th-TH" dirty="0" smtClean="0"/>
              <a:t>, อิงค์,</a:t>
            </a:r>
            <a:r>
              <a:rPr lang="en-US" dirty="0" smtClean="0"/>
              <a:t> (2540).</a:t>
            </a:r>
            <a:endParaRPr lang="th-TH" dirty="0" smtClean="0"/>
          </a:p>
          <a:p>
            <a:r>
              <a:rPr lang="th-TH" dirty="0" err="1" smtClean="0"/>
              <a:t>เชาว</a:t>
            </a:r>
            <a:r>
              <a:rPr lang="th-TH" dirty="0" smtClean="0"/>
              <a:t>ลิต  ขันคำ. (2554)</a:t>
            </a:r>
            <a:r>
              <a:rPr lang="en-US" dirty="0" smtClean="0"/>
              <a:t>.</a:t>
            </a:r>
            <a:r>
              <a:rPr lang="th-TH" dirty="0" smtClean="0"/>
              <a:t> </a:t>
            </a:r>
            <a:r>
              <a:rPr lang="th-TH" b="1" dirty="0" smtClean="0"/>
              <a:t>การเขียนโปรแกรมภาษาคอมพิวเตอร์</a:t>
            </a:r>
            <a:r>
              <a:rPr lang="en-US" dirty="0" smtClean="0"/>
              <a:t>. </a:t>
            </a:r>
            <a:r>
              <a:rPr lang="th-TH" dirty="0" smtClean="0"/>
              <a:t>ฉะเชิงเทรา </a:t>
            </a:r>
            <a:r>
              <a:rPr lang="en-US" dirty="0" smtClean="0"/>
              <a:t>: </a:t>
            </a:r>
            <a:r>
              <a:rPr lang="th-TH" dirty="0" smtClean="0"/>
              <a:t>มหาวิทยาลัยราช</a:t>
            </a:r>
            <a:r>
              <a:rPr lang="th-TH" dirty="0" err="1" smtClean="0"/>
              <a:t>ภัฏ</a:t>
            </a:r>
            <a:r>
              <a:rPr lang="th-TH" dirty="0" smtClean="0"/>
              <a:t>ราชนครินทร์.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รายการโยง (</a:t>
            </a:r>
            <a:r>
              <a:rPr lang="en-US" dirty="0" smtClean="0"/>
              <a:t>Link Lists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เป็นข้อมูลแบบรายการต่อเนื่อง</a:t>
            </a:r>
          </a:p>
          <a:p>
            <a:r>
              <a:rPr lang="th-TH" dirty="0" smtClean="0"/>
              <a:t>เชื่อมโยงจากรายการที่หนึ่ง ไปจนถึงรายการสุดท้าย</a:t>
            </a:r>
          </a:p>
          <a:p>
            <a:r>
              <a:rPr lang="th-TH" dirty="0" smtClean="0"/>
              <a:t>ข้อมูลแต่ละรายการเรียกว่า โนด (</a:t>
            </a:r>
            <a:r>
              <a:rPr lang="en-GB" dirty="0" smtClean="0"/>
              <a:t>Node)</a:t>
            </a:r>
            <a:endParaRPr lang="th-TH" dirty="0" smtClean="0"/>
          </a:p>
          <a:p>
            <a:r>
              <a:rPr lang="th-TH" dirty="0" smtClean="0"/>
              <a:t>การเชื่อมโยงต่อกันใช้ตัวเชื่อมโยง ลิงค์</a:t>
            </a:r>
            <a:r>
              <a:rPr lang="en-GB" dirty="0" smtClean="0"/>
              <a:t> (</a:t>
            </a:r>
            <a:r>
              <a:rPr lang="en-US" dirty="0" smtClean="0"/>
              <a:t>Link</a:t>
            </a:r>
            <a:r>
              <a:rPr lang="en-GB" dirty="0" smtClean="0"/>
              <a:t>)</a:t>
            </a:r>
            <a:endParaRPr lang="th-TH" dirty="0" smtClean="0"/>
          </a:p>
          <a:p>
            <a:r>
              <a:rPr lang="th-TH" dirty="0" smtClean="0"/>
              <a:t>การเชื่อมโยงสามารถเชื่อมโยงได้ทั้งทางเดียว และสองทาง</a:t>
            </a:r>
          </a:p>
          <a:p>
            <a:r>
              <a:rPr lang="th-TH" dirty="0" smtClean="0"/>
              <a:t>ข้อดี สามารถเพิ่ม ลบ ข้อมูลแต่ละรายการได้โดยง่าย</a:t>
            </a:r>
          </a:p>
          <a:p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Traversing Link Lists</a:t>
            </a:r>
          </a:p>
          <a:p>
            <a:r>
              <a:rPr lang="en-GB" dirty="0" smtClean="0"/>
              <a:t>Input : LIST, PTR, START</a:t>
            </a:r>
          </a:p>
          <a:p>
            <a:r>
              <a:rPr lang="en-GB" dirty="0" smtClean="0"/>
              <a:t>Output : All nodes in LIST are traversed</a:t>
            </a:r>
          </a:p>
          <a:p>
            <a:r>
              <a:rPr lang="en-GB" dirty="0" smtClean="0"/>
              <a:t>PTR=START</a:t>
            </a:r>
          </a:p>
          <a:p>
            <a:r>
              <a:rPr lang="en-GB" dirty="0" smtClean="0"/>
              <a:t> While PTR!</a:t>
            </a:r>
            <a:r>
              <a:rPr lang="en-US" dirty="0" smtClean="0"/>
              <a:t>=</a:t>
            </a:r>
            <a:r>
              <a:rPr lang="en-GB" dirty="0" smtClean="0"/>
              <a:t>NULL Do</a:t>
            </a:r>
          </a:p>
          <a:p>
            <a:r>
              <a:rPr lang="en-GB" dirty="0" smtClean="0"/>
              <a:t>     Process INFOR[PTR]</a:t>
            </a:r>
          </a:p>
          <a:p>
            <a:r>
              <a:rPr lang="en-GB" dirty="0" smtClean="0"/>
              <a:t>     PTR=LINK[PTR]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smtClean="0"/>
              <a:t>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3728" y="198884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PTR=START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1"/>
          </p:cNvCxnSpPr>
          <p:nvPr/>
        </p:nvCxnSpPr>
        <p:spPr>
          <a:xfrm flipH="1">
            <a:off x="1259632" y="2173506"/>
            <a:ext cx="864096" cy="1687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9912" y="2204864"/>
            <a:ext cx="39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US" dirty="0" smtClean="0"/>
              <a:t>50 </a:t>
            </a:r>
            <a:endParaRPr lang="en-US" dirty="0"/>
          </a:p>
        </p:txBody>
      </p:sp>
      <p:cxnSp>
        <p:nvCxnSpPr>
          <p:cNvPr id="35" name="ลูกศรเชื่อมต่อแบบตรง 34"/>
          <p:cNvCxnSpPr>
            <a:stCxn id="32" idx="1"/>
          </p:cNvCxnSpPr>
          <p:nvPr/>
        </p:nvCxnSpPr>
        <p:spPr>
          <a:xfrm flipH="1">
            <a:off x="2339752" y="2389530"/>
            <a:ext cx="1440160" cy="132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4008" y="278092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cxnSp>
        <p:nvCxnSpPr>
          <p:cNvPr id="39" name="ลูกศรเชื่อมต่อแบบตรง 38"/>
          <p:cNvCxnSpPr>
            <a:stCxn id="36" idx="1"/>
            <a:endCxn id="6" idx="3"/>
          </p:cNvCxnSpPr>
          <p:nvPr/>
        </p:nvCxnSpPr>
        <p:spPr>
          <a:xfrm flipH="1">
            <a:off x="3419872" y="2965594"/>
            <a:ext cx="1224136" cy="89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3728" y="19888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2"/>
            <a:endCxn id="8" idx="0"/>
          </p:cNvCxnSpPr>
          <p:nvPr/>
        </p:nvCxnSpPr>
        <p:spPr>
          <a:xfrm>
            <a:off x="2426856" y="2358172"/>
            <a:ext cx="2181148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9912" y="2204864"/>
            <a:ext cx="385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GB" dirty="0" smtClean="0">
                <a:sym typeface="Wingdings" pitchFamily="2" charset="2"/>
              </a:rPr>
              <a:t>12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ลูกศรเชื่อมต่อแบบตรง 34"/>
          <p:cNvCxnSpPr/>
          <p:nvPr/>
        </p:nvCxnSpPr>
        <p:spPr>
          <a:xfrm>
            <a:off x="4139952" y="2492896"/>
            <a:ext cx="828092" cy="1183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4008" y="278092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37" name="ลูกศรเชื่อมต่อแบบตรง 36"/>
          <p:cNvCxnSpPr>
            <a:stCxn id="36" idx="2"/>
            <a:endCxn id="18" idx="1"/>
          </p:cNvCxnSpPr>
          <p:nvPr/>
        </p:nvCxnSpPr>
        <p:spPr>
          <a:xfrm>
            <a:off x="5567498" y="3150260"/>
            <a:ext cx="732694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2040" y="28529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3"/>
          </p:cNvCxnSpPr>
          <p:nvPr/>
        </p:nvCxnSpPr>
        <p:spPr>
          <a:xfrm>
            <a:off x="5538296" y="3037602"/>
            <a:ext cx="1049928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9912" y="2204864"/>
            <a:ext cx="390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US" dirty="0" smtClean="0">
                <a:sym typeface="Wingdings" pitchFamily="2" charset="2"/>
              </a:rPr>
              <a:t>56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ลูกศรเชื่อมต่อแบบตรง 34"/>
          <p:cNvCxnSpPr/>
          <p:nvPr/>
        </p:nvCxnSpPr>
        <p:spPr>
          <a:xfrm>
            <a:off x="5724128" y="2420888"/>
            <a:ext cx="129614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2240" y="285293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37" name="ลูกศรเชื่อมต่อแบบตรง 36"/>
          <p:cNvCxnSpPr>
            <a:stCxn id="36" idx="2"/>
          </p:cNvCxnSpPr>
          <p:nvPr/>
        </p:nvCxnSpPr>
        <p:spPr>
          <a:xfrm>
            <a:off x="7655730" y="3222268"/>
            <a:ext cx="732694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536" y="429309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3"/>
          </p:cNvCxnSpPr>
          <p:nvPr/>
        </p:nvCxnSpPr>
        <p:spPr>
          <a:xfrm>
            <a:off x="1001792" y="4477762"/>
            <a:ext cx="1049928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1720" y="2852936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GB" dirty="0" smtClean="0">
                <a:sym typeface="Wingdings" pitchFamily="2" charset="2"/>
              </a:rPr>
              <a:t>66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3888" y="436510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31" name="ลูกศรเชื่อมต่อแบบตรง 30"/>
          <p:cNvCxnSpPr>
            <a:stCxn id="32" idx="2"/>
            <a:endCxn id="20" idx="0"/>
          </p:cNvCxnSpPr>
          <p:nvPr/>
        </p:nvCxnSpPr>
        <p:spPr>
          <a:xfrm flipH="1">
            <a:off x="2231740" y="3222268"/>
            <a:ext cx="1781222" cy="164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/>
          <p:nvPr/>
        </p:nvCxnSpPr>
        <p:spPr>
          <a:xfrm>
            <a:off x="3779912" y="47251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71800" y="443711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3"/>
          </p:cNvCxnSpPr>
          <p:nvPr/>
        </p:nvCxnSpPr>
        <p:spPr>
          <a:xfrm>
            <a:off x="3378056" y="4621778"/>
            <a:ext cx="617880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1720" y="2852936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GB" dirty="0" smtClean="0">
                <a:sym typeface="Wingdings" pitchFamily="2" charset="2"/>
              </a:rPr>
              <a:t>42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12160" y="429309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31" name="ลูกศรเชื่อมต่อแบบตรง 30"/>
          <p:cNvCxnSpPr>
            <a:stCxn id="32" idx="2"/>
          </p:cNvCxnSpPr>
          <p:nvPr/>
        </p:nvCxnSpPr>
        <p:spPr>
          <a:xfrm>
            <a:off x="4012962" y="3222268"/>
            <a:ext cx="775062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/>
          <p:nvPr/>
        </p:nvCxnSpPr>
        <p:spPr>
          <a:xfrm>
            <a:off x="6228184" y="458112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ตัวอย่างการท่องลิงค์ลิสต์ตามอัลกอริทึม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2080" y="43651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0" name="ลูกศรเชื่อมต่อแบบตรง 29"/>
          <p:cNvCxnSpPr>
            <a:stCxn id="25" idx="3"/>
          </p:cNvCxnSpPr>
          <p:nvPr/>
        </p:nvCxnSpPr>
        <p:spPr>
          <a:xfrm>
            <a:off x="5898336" y="4549770"/>
            <a:ext cx="617880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9872" y="2708920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  INFOR[PTR]-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th-TH" dirty="0" smtClean="0">
                <a:sym typeface="Wingdings" pitchFamily="2" charset="2"/>
              </a:rPr>
              <a:t>ดำเนินการ กับ </a:t>
            </a:r>
            <a:r>
              <a:rPr lang="en-GB" dirty="0" smtClean="0">
                <a:sym typeface="Wingdings" pitchFamily="2" charset="2"/>
              </a:rPr>
              <a:t>42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92280" y="429309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78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Yes, End While Loop</a:t>
            </a:r>
            <a:endParaRPr lang="en-US" dirty="0"/>
          </a:p>
        </p:txBody>
      </p:sp>
      <p:cxnSp>
        <p:nvCxnSpPr>
          <p:cNvPr id="34" name="ลูกศรเชื่อมต่อแบบตรง 33"/>
          <p:cNvCxnSpPr/>
          <p:nvPr/>
        </p:nvCxnSpPr>
        <p:spPr>
          <a:xfrm>
            <a:off x="8100392" y="45091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>
            <a:stCxn id="32" idx="2"/>
            <a:endCxn id="10" idx="0"/>
          </p:cNvCxnSpPr>
          <p:nvPr/>
        </p:nvCxnSpPr>
        <p:spPr>
          <a:xfrm>
            <a:off x="5381114" y="3078252"/>
            <a:ext cx="1747170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Node START=null;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Node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Node();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NodeA.INFOR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Node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Node();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NodeB.INFOR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Node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Node();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NodeC.INFOR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56;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START.LINK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NodeA.LINK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NodeB.LINK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60648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547664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059832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ตัวเชื่อมต่อหักมุม 7"/>
          <p:cNvCxnSpPr>
            <a:stCxn id="5" idx="2"/>
            <a:endCxn id="6" idx="1"/>
          </p:cNvCxnSpPr>
          <p:nvPr/>
        </p:nvCxnSpPr>
        <p:spPr>
          <a:xfrm rot="16200000" flipH="1">
            <a:off x="796158" y="877294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3923928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436096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ลูกศรเชื่อมต่อแบบตรง 10"/>
          <p:cNvCxnSpPr>
            <a:stCxn id="7" idx="3"/>
            <a:endCxn id="9" idx="1"/>
          </p:cNvCxnSpPr>
          <p:nvPr/>
        </p:nvCxnSpPr>
        <p:spPr>
          <a:xfrm>
            <a:off x="3491880" y="16288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>
            <a:stCxn id="10" idx="3"/>
          </p:cNvCxnSpPr>
          <p:nvPr/>
        </p:nvCxnSpPr>
        <p:spPr>
          <a:xfrm>
            <a:off x="5868144" y="16288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ผืนผ้า 12"/>
          <p:cNvSpPr/>
          <p:nvPr/>
        </p:nvSpPr>
        <p:spPr>
          <a:xfrm>
            <a:off x="6372200" y="1340768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7884368" y="1340768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908720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5109" y="971436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2240" y="908720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NodeC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public class Algor51TraversingList {</a:t>
            </a:r>
          </a:p>
          <a:p>
            <a:r>
              <a:rPr lang="en-US" sz="1600" dirty="0" smtClean="0"/>
              <a:t>      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  <a:r>
              <a:rPr lang="th-TH" sz="1600" dirty="0" smtClean="0"/>
              <a:t>           </a:t>
            </a:r>
            <a:r>
              <a:rPr lang="en-US" sz="1600" dirty="0" smtClean="0"/>
              <a:t>Node START</a:t>
            </a:r>
            <a:r>
              <a:rPr lang="en-GB" sz="1600" dirty="0" smtClean="0"/>
              <a:t>=null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Node </a:t>
            </a:r>
            <a:r>
              <a:rPr lang="en-US" sz="1600" dirty="0" err="1" smtClean="0"/>
              <a:t>NodeA</a:t>
            </a:r>
            <a:r>
              <a:rPr lang="en-US" sz="1600" dirty="0" smtClean="0"/>
              <a:t> = new Node();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err="1" smtClean="0"/>
              <a:t>NodeA.INFOR</a:t>
            </a:r>
            <a:r>
              <a:rPr lang="en-US" sz="1600" dirty="0" smtClean="0"/>
              <a:t> = 50;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Node </a:t>
            </a:r>
            <a:r>
              <a:rPr lang="en-US" sz="1600" dirty="0" err="1" smtClean="0"/>
              <a:t>NodeB</a:t>
            </a:r>
            <a:r>
              <a:rPr lang="en-US" sz="1600" dirty="0" smtClean="0"/>
              <a:t> = new Node();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err="1" smtClean="0"/>
              <a:t>NodeB.INFOR</a:t>
            </a:r>
            <a:r>
              <a:rPr lang="en-US" sz="1600" dirty="0" smtClean="0"/>
              <a:t> = 12;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Node </a:t>
            </a:r>
            <a:r>
              <a:rPr lang="en-US" sz="1600" dirty="0" err="1" smtClean="0"/>
              <a:t>NodeC</a:t>
            </a:r>
            <a:r>
              <a:rPr lang="en-US" sz="1600" dirty="0" smtClean="0"/>
              <a:t> = new Node();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err="1" smtClean="0"/>
              <a:t>NodeC.INFOR</a:t>
            </a:r>
            <a:r>
              <a:rPr lang="en-US" sz="1600" dirty="0" smtClean="0"/>
              <a:t> = 56;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START.LINK = </a:t>
            </a:r>
            <a:r>
              <a:rPr lang="en-US" sz="1600" dirty="0" err="1" smtClean="0"/>
              <a:t>NodeA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err="1" smtClean="0"/>
              <a:t>NodeA.LINK</a:t>
            </a:r>
            <a:r>
              <a:rPr lang="en-US" sz="1600" dirty="0" smtClean="0"/>
              <a:t> = </a:t>
            </a:r>
            <a:r>
              <a:rPr lang="en-US" sz="1600" dirty="0" err="1" smtClean="0"/>
              <a:t>NodeB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err="1" smtClean="0"/>
              <a:t>NodeB.LINK</a:t>
            </a:r>
            <a:r>
              <a:rPr lang="en-US" sz="1600" dirty="0" smtClean="0"/>
              <a:t>=</a:t>
            </a:r>
            <a:r>
              <a:rPr lang="en-US" sz="1600" dirty="0" err="1" smtClean="0"/>
              <a:t>NodeC</a:t>
            </a:r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Node PTR=null;</a:t>
            </a:r>
          </a:p>
          <a:p>
            <a:r>
              <a:rPr lang="en-US" sz="1600" dirty="0" smtClean="0"/>
              <a:t>        </a:t>
            </a:r>
            <a:r>
              <a:rPr lang="th-TH" sz="1600" dirty="0" smtClean="0"/>
              <a:t>   </a:t>
            </a:r>
            <a:r>
              <a:rPr lang="en-US" sz="1600" dirty="0" smtClean="0"/>
              <a:t>PTR=START;</a:t>
            </a:r>
          </a:p>
          <a:p>
            <a:r>
              <a:rPr lang="en-US" sz="1600" dirty="0" smtClean="0"/>
              <a:t>        while(PTR!=null){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(PTR.INFOR);  //Apply PROCESS to INFOR[PTR]</a:t>
            </a:r>
          </a:p>
          <a:p>
            <a:r>
              <a:rPr lang="en-US" sz="1600" dirty="0" smtClean="0"/>
              <a:t>            PTR=PTR.LINK;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คำบรรยายภาพแบบสี่เหลี่ยมมุมมน 4"/>
          <p:cNvSpPr/>
          <p:nvPr/>
        </p:nvSpPr>
        <p:spPr>
          <a:xfrm>
            <a:off x="6372200" y="1628800"/>
            <a:ext cx="2448272" cy="1296144"/>
          </a:xfrm>
          <a:prstGeom prst="wedgeRoundRectCallout">
            <a:avLst>
              <a:gd name="adj1" fmla="val -63731"/>
              <a:gd name="adj2" fmla="val 352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ส่วนการกำหนดค่าให้กับโนด</a:t>
            </a:r>
            <a:endParaRPr lang="en-US" dirty="0"/>
          </a:p>
        </p:txBody>
      </p:sp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7740352" y="3789040"/>
            <a:ext cx="1656184" cy="1080120"/>
          </a:xfrm>
          <a:prstGeom prst="wedgeRoundRectCallout">
            <a:avLst>
              <a:gd name="adj1" fmla="val -68946"/>
              <a:gd name="adj2" fmla="val 17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อัลกอริทึมหลัก</a:t>
            </a:r>
            <a:endParaRPr lang="en-US" dirty="0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5004048" y="1124744"/>
            <a:ext cx="1152128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เล็บปีกกาขวา 7"/>
          <p:cNvSpPr/>
          <p:nvPr/>
        </p:nvSpPr>
        <p:spPr>
          <a:xfrm>
            <a:off x="6876256" y="3573016"/>
            <a:ext cx="792088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มุมมองลิงค์ลิสต์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195736" y="2132856"/>
            <a:ext cx="2736304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932040" y="2132856"/>
            <a:ext cx="43204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581128"/>
            <a:ext cx="34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/>
              <a:t>ข้อมูลในโนด (</a:t>
            </a:r>
            <a:r>
              <a:rPr lang="en-GB" sz="3600" dirty="0" smtClean="0"/>
              <a:t>Information</a:t>
            </a:r>
            <a:r>
              <a:rPr lang="th-TH" sz="3600" dirty="0" smtClean="0"/>
              <a:t>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726963" y="4509120"/>
            <a:ext cx="3289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ตัวเชื่อมไปยังโนดต่อไป</a:t>
            </a:r>
            <a:r>
              <a:rPr lang="en-GB" sz="3600" dirty="0" smtClean="0"/>
              <a:t> </a:t>
            </a:r>
          </a:p>
          <a:p>
            <a:r>
              <a:rPr lang="en-GB" sz="3600" dirty="0" smtClean="0"/>
              <a:t>(Link Pointer)</a:t>
            </a:r>
            <a:endParaRPr lang="en-US" sz="3600" dirty="0"/>
          </a:p>
        </p:txBody>
      </p:sp>
      <p:cxnSp>
        <p:nvCxnSpPr>
          <p:cNvPr id="11" name="ลูกศรเชื่อมต่อแบบตรง 10"/>
          <p:cNvCxnSpPr>
            <a:stCxn id="6" idx="0"/>
          </p:cNvCxnSpPr>
          <p:nvPr/>
        </p:nvCxnSpPr>
        <p:spPr>
          <a:xfrm flipV="1">
            <a:off x="2620107" y="2924944"/>
            <a:ext cx="727757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7" idx="0"/>
          </p:cNvCxnSpPr>
          <p:nvPr/>
        </p:nvCxnSpPr>
        <p:spPr>
          <a:xfrm flipH="1" flipV="1">
            <a:off x="5148064" y="2780928"/>
            <a:ext cx="2223741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1052736"/>
            <a:ext cx="209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โนด (</a:t>
            </a:r>
            <a:r>
              <a:rPr lang="en-GB" sz="3600" dirty="0" smtClean="0"/>
              <a:t>Node</a:t>
            </a:r>
            <a:r>
              <a:rPr lang="th-TH" sz="3600" dirty="0" smtClean="0"/>
              <a:t>)</a:t>
            </a:r>
            <a:endParaRPr lang="en-US" sz="3600" dirty="0"/>
          </a:p>
        </p:txBody>
      </p:sp>
      <p:cxnSp>
        <p:nvCxnSpPr>
          <p:cNvPr id="18" name="ลูกศรเชื่อมต่อแบบตรง 17"/>
          <p:cNvCxnSpPr>
            <a:stCxn id="14" idx="1"/>
          </p:cNvCxnSpPr>
          <p:nvPr/>
        </p:nvCxnSpPr>
        <p:spPr>
          <a:xfrm flipH="1">
            <a:off x="4427984" y="1375902"/>
            <a:ext cx="1584176" cy="61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</a:t>
            </a:r>
          </a:p>
          <a:p>
            <a:r>
              <a:rPr lang="th-TH" dirty="0" smtClean="0"/>
              <a:t>ดัดแปลงให้เข้ากับโจทย์ที่นักศึกษากำหนดเอง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การค้นหาในลิงค์ลิสต์ </a:t>
            </a:r>
            <a:r>
              <a:rPr lang="th-TH" sz="4400" dirty="0" smtClean="0"/>
              <a:t>(</a:t>
            </a:r>
            <a:r>
              <a:rPr lang="en-GB" sz="4400" dirty="0" smtClean="0"/>
              <a:t>Searching a Link Lists</a:t>
            </a:r>
            <a:r>
              <a:rPr lang="th-TH" sz="4400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หลักการค้นหา คือ</a:t>
            </a:r>
          </a:p>
          <a:p>
            <a:pPr lvl="1"/>
            <a:r>
              <a:rPr lang="th-TH" dirty="0" smtClean="0"/>
              <a:t>กำหนดค่าเริ่มต้น จาก โนดแรก </a:t>
            </a:r>
          </a:p>
          <a:p>
            <a:pPr lvl="2"/>
            <a:r>
              <a:rPr lang="th-TH" dirty="0" smtClean="0"/>
              <a:t>เทียบข้อมูลว่า เท่ากับ ข้อมูลในโนดหรือไม่</a:t>
            </a:r>
          </a:p>
          <a:p>
            <a:pPr lvl="3"/>
            <a:r>
              <a:rPr lang="th-TH" dirty="0" smtClean="0"/>
              <a:t>หากเท่ากัน ให้รายงานตำแหน่งโนดนั้น แล้วออกจากการค้นหา</a:t>
            </a:r>
          </a:p>
          <a:p>
            <a:pPr lvl="3"/>
            <a:r>
              <a:rPr lang="th-TH" dirty="0" smtClean="0"/>
              <a:t>หากไม่เท่ากัน ให้เลื่อน</a:t>
            </a:r>
            <a:r>
              <a:rPr lang="th-TH" dirty="0" err="1" smtClean="0"/>
              <a:t>พอยเตอร์</a:t>
            </a:r>
            <a:r>
              <a:rPr lang="th-TH" dirty="0" smtClean="0"/>
              <a:t> ไปยังโนดถัดไป </a:t>
            </a:r>
          </a:p>
          <a:p>
            <a:pPr lvl="2"/>
            <a:r>
              <a:rPr lang="th-TH" dirty="0" smtClean="0"/>
              <a:t>ดำเนินการจนกระทั่ง</a:t>
            </a:r>
            <a:r>
              <a:rPr lang="th-TH" dirty="0" err="1" smtClean="0"/>
              <a:t>พอยเตอร์</a:t>
            </a:r>
            <a:r>
              <a:rPr lang="th-TH" dirty="0" smtClean="0"/>
              <a:t>ที่ชี้ต่อไปนั้น เป็นค่า </a:t>
            </a:r>
            <a:r>
              <a:rPr lang="en-GB" dirty="0" smtClean="0"/>
              <a:t>null </a:t>
            </a:r>
            <a:r>
              <a:rPr lang="en-US" dirty="0" smtClean="0"/>
              <a:t>(</a:t>
            </a:r>
            <a:r>
              <a:rPr lang="th-TH" dirty="0" smtClean="0"/>
              <a:t>ตัวสุดท้าย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แนวทางของอัลกอริทึม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 </a:t>
            </a:r>
            <a:r>
              <a:rPr lang="en-GB" dirty="0" smtClean="0"/>
              <a:t>ITEM </a:t>
            </a:r>
            <a:r>
              <a:rPr lang="th-TH" dirty="0" smtClean="0"/>
              <a:t>คือข้อมูลที่ต้องการค้นหา</a:t>
            </a:r>
          </a:p>
          <a:p>
            <a:r>
              <a:rPr lang="en-GB" dirty="0" smtClean="0"/>
              <a:t>LOC </a:t>
            </a:r>
            <a:r>
              <a:rPr lang="th-TH" dirty="0" smtClean="0"/>
              <a:t>คือตำแหน่งที่พบ กำหนดค่าเริ่มต้นเป็น </a:t>
            </a:r>
            <a:r>
              <a:rPr lang="en-GB" dirty="0" smtClean="0"/>
              <a:t>NULL</a:t>
            </a:r>
          </a:p>
          <a:p>
            <a:r>
              <a:rPr lang="th-TH" dirty="0" smtClean="0"/>
              <a:t>กำหนด </a:t>
            </a:r>
            <a:r>
              <a:rPr lang="en-GB" dirty="0" smtClean="0"/>
              <a:t>PTR=START</a:t>
            </a:r>
          </a:p>
          <a:p>
            <a:r>
              <a:rPr lang="th-TH" dirty="0" smtClean="0"/>
              <a:t>วนดำเนินการ ในขณะที่ </a:t>
            </a:r>
            <a:r>
              <a:rPr lang="en-GB" dirty="0" smtClean="0"/>
              <a:t>PTR!=NULL</a:t>
            </a:r>
          </a:p>
          <a:p>
            <a:pPr lvl="1"/>
            <a:r>
              <a:rPr lang="th-TH" dirty="0" smtClean="0"/>
              <a:t>เทียบ </a:t>
            </a:r>
            <a:r>
              <a:rPr lang="en-GB" dirty="0" smtClean="0"/>
              <a:t>ITEM = INFOR[PTR] </a:t>
            </a:r>
            <a:r>
              <a:rPr lang="th-TH" dirty="0" smtClean="0"/>
              <a:t>หรือไม่</a:t>
            </a:r>
          </a:p>
          <a:p>
            <a:pPr lvl="2"/>
            <a:r>
              <a:rPr lang="th-TH" dirty="0" smtClean="0"/>
              <a:t>หากเท่ากัน </a:t>
            </a:r>
            <a:r>
              <a:rPr lang="en-GB" dirty="0" smtClean="0"/>
              <a:t>LOC=PTR</a:t>
            </a:r>
          </a:p>
          <a:p>
            <a:pPr lvl="2"/>
            <a:r>
              <a:rPr lang="th-TH" dirty="0" smtClean="0"/>
              <a:t>หากไม่เท่ากัน </a:t>
            </a:r>
            <a:r>
              <a:rPr lang="en-GB" dirty="0" smtClean="0"/>
              <a:t>PTR=LINK[PTR]</a:t>
            </a:r>
          </a:p>
          <a:p>
            <a:pPr lvl="2"/>
            <a:r>
              <a:rPr lang="th-TH" dirty="0" smtClean="0"/>
              <a:t>วนกลับไปดำเนินการ</a:t>
            </a:r>
            <a:endParaRPr lang="en-GB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US" dirty="0" smtClean="0"/>
              <a:t>SEARCH Item in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PTR, START, LOC, ITEM</a:t>
            </a:r>
          </a:p>
          <a:p>
            <a:r>
              <a:rPr lang="en-GB" dirty="0" smtClean="0"/>
              <a:t>Output : LOC</a:t>
            </a:r>
          </a:p>
          <a:p>
            <a:r>
              <a:rPr lang="en-GB" dirty="0" smtClean="0"/>
              <a:t>PTR=START</a:t>
            </a:r>
          </a:p>
          <a:p>
            <a:r>
              <a:rPr lang="en-GB" dirty="0" smtClean="0"/>
              <a:t> While PTR!</a:t>
            </a:r>
            <a:r>
              <a:rPr lang="en-US" dirty="0" smtClean="0"/>
              <a:t>=</a:t>
            </a:r>
            <a:r>
              <a:rPr lang="en-GB" dirty="0" smtClean="0"/>
              <a:t>NULL Do</a:t>
            </a:r>
          </a:p>
          <a:p>
            <a:r>
              <a:rPr lang="en-GB" dirty="0" smtClean="0"/>
              <a:t>    IF ITEM= INFOR[PTR]  Then </a:t>
            </a:r>
          </a:p>
          <a:p>
            <a:r>
              <a:rPr lang="en-GB" dirty="0" smtClean="0"/>
              <a:t>          LOC = PTR</a:t>
            </a:r>
          </a:p>
          <a:p>
            <a:r>
              <a:rPr lang="en-GB" dirty="0" smtClean="0"/>
              <a:t>          Return LOC</a:t>
            </a:r>
          </a:p>
          <a:p>
            <a:r>
              <a:rPr lang="en-GB" dirty="0" smtClean="0"/>
              <a:t>    Else</a:t>
            </a:r>
          </a:p>
          <a:p>
            <a:r>
              <a:rPr lang="en-GB" dirty="0" smtClean="0"/>
              <a:t>          PTR=LINK[PTR]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     LOC=NULL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smtClean="0"/>
              <a:t>Return LOC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680" y="23488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331640" y="263691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227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227687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680" y="23488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331640" y="263691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7704" y="2852936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95936" y="321297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  <a:endCxn id="19" idx="0"/>
          </p:cNvCxnSpPr>
          <p:nvPr/>
        </p:nvCxnSpPr>
        <p:spPr>
          <a:xfrm flipH="1">
            <a:off x="2231740" y="3222268"/>
            <a:ext cx="1069423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stCxn id="40" idx="1"/>
          </p:cNvCxnSpPr>
          <p:nvPr/>
        </p:nvCxnSpPr>
        <p:spPr>
          <a:xfrm flipH="1">
            <a:off x="3563888" y="3397642"/>
            <a:ext cx="43204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1772816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1960" y="22768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4067944" y="263691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55976" y="2852936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44208" y="321297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4644008" y="3222268"/>
            <a:ext cx="1105427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stCxn id="40" idx="1"/>
          </p:cNvCxnSpPr>
          <p:nvPr/>
        </p:nvCxnSpPr>
        <p:spPr>
          <a:xfrm flipH="1">
            <a:off x="6012160" y="3397642"/>
            <a:ext cx="43204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1772816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9992" y="30689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4860032" y="3356992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4008" y="2708920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97020" y="227687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>
            <a:off x="6037467" y="3078252"/>
            <a:ext cx="982805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stCxn id="40" idx="1"/>
            <a:endCxn id="34" idx="1"/>
          </p:cNvCxnSpPr>
          <p:nvPr/>
        </p:nvCxnSpPr>
        <p:spPr>
          <a:xfrm>
            <a:off x="7297020" y="2461538"/>
            <a:ext cx="1219963" cy="1378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1772816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3728" y="292494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835696" y="3212976"/>
            <a:ext cx="50405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47864" y="2924944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2200" y="278092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2411760" y="3294276"/>
            <a:ext cx="2329563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/>
          <p:nvPr/>
        </p:nvCxnSpPr>
        <p:spPr>
          <a:xfrm flipH="1">
            <a:off x="3635896" y="3140968"/>
            <a:ext cx="280831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1772816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3728" y="292494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2339752" y="3212976"/>
            <a:ext cx="19442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47864" y="2924944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4716017" y="3294276"/>
            <a:ext cx="36014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2852936"/>
            <a:ext cx="161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LOC=PTR</a:t>
            </a:r>
          </a:p>
          <a:p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LOC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มุมมองลิงค์ลิสต์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289351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3563888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076056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084168" y="335699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596336" y="335699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ลูกศรเชื่อมต่อแบบตรง 14"/>
          <p:cNvCxnSpPr>
            <a:stCxn id="6" idx="3"/>
            <a:endCxn id="10" idx="1"/>
          </p:cNvCxnSpPr>
          <p:nvPr/>
        </p:nvCxnSpPr>
        <p:spPr>
          <a:xfrm>
            <a:off x="3131840" y="36450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stCxn id="11" idx="3"/>
          </p:cNvCxnSpPr>
          <p:nvPr/>
        </p:nvCxnSpPr>
        <p:spPr>
          <a:xfrm>
            <a:off x="5508104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กรณีไม่พบ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3728" y="292494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2339752" y="3212976"/>
            <a:ext cx="424847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47864" y="2924944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ITEM=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2200" y="278092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8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Yes,  Exit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>
            <a:off x="4741323" y="3294276"/>
            <a:ext cx="2422965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endCxn id="25" idx="0"/>
          </p:cNvCxnSpPr>
          <p:nvPr/>
        </p:nvCxnSpPr>
        <p:spPr>
          <a:xfrm>
            <a:off x="6444208" y="3140968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1772816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ITEM=</a:t>
            </a:r>
            <a:r>
              <a:rPr lang="en-GB" sz="3200" dirty="0" smtClean="0"/>
              <a:t>90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6156176" y="5733256"/>
            <a:ext cx="1811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LOC=NULL</a:t>
            </a:r>
          </a:p>
          <a:p>
            <a:r>
              <a:rPr lang="en-GB" sz="2400" b="1" dirty="0" smtClean="0"/>
              <a:t>Return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 smtClean="0"/>
              <a:t>package </a:t>
            </a:r>
            <a:r>
              <a:rPr lang="en-US" sz="4400" dirty="0" err="1" smtClean="0"/>
              <a:t>linklistimplementation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public class Algor52SEARCH {</a:t>
            </a:r>
          </a:p>
          <a:p>
            <a:r>
              <a:rPr lang="en-US" sz="4400" dirty="0" smtClean="0"/>
              <a:t>        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{</a:t>
            </a:r>
          </a:p>
          <a:p>
            <a:r>
              <a:rPr lang="en-US" sz="4400" dirty="0" smtClean="0"/>
              <a:t>        Node START = new Node(); START.INFOR = 10;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NodeA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NodeA.INFOR</a:t>
            </a:r>
            <a:r>
              <a:rPr lang="en-US" sz="4400" dirty="0" smtClean="0"/>
              <a:t> = 20;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NodeB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NodeB.INFOR</a:t>
            </a:r>
            <a:r>
              <a:rPr lang="en-US" sz="4400" dirty="0" smtClean="0"/>
              <a:t> = 30;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NodeC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NodeC.INFOR</a:t>
            </a:r>
            <a:r>
              <a:rPr lang="en-US" sz="4400" dirty="0" smtClean="0"/>
              <a:t> = 40;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NodeD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NodeD.INFOR</a:t>
            </a:r>
            <a:r>
              <a:rPr lang="en-US" sz="4400" dirty="0" smtClean="0"/>
              <a:t> = 50;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NodeE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NodeE.INFOR</a:t>
            </a:r>
            <a:r>
              <a:rPr lang="en-US" sz="4400" dirty="0" smtClean="0"/>
              <a:t> = 60;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NodeF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NodeF.INFOR</a:t>
            </a:r>
            <a:r>
              <a:rPr lang="en-US" sz="4400" dirty="0" smtClean="0"/>
              <a:t> = 70;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NodeG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NodeG.INFOR</a:t>
            </a:r>
            <a:r>
              <a:rPr lang="en-US" sz="4400" dirty="0" smtClean="0"/>
              <a:t> = 80;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NodeH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NodeH.INFOR</a:t>
            </a:r>
            <a:r>
              <a:rPr lang="en-US" sz="4400" dirty="0" smtClean="0"/>
              <a:t> = 90;</a:t>
            </a:r>
          </a:p>
          <a:p>
            <a:r>
              <a:rPr lang="en-US" sz="4400" dirty="0" smtClean="0"/>
              <a:t>        Node </a:t>
            </a:r>
            <a:r>
              <a:rPr lang="en-US" sz="4400" dirty="0" err="1" smtClean="0"/>
              <a:t>NodeI</a:t>
            </a:r>
            <a:r>
              <a:rPr lang="en-US" sz="4400" dirty="0" smtClean="0"/>
              <a:t> = new Node(); </a:t>
            </a:r>
            <a:r>
              <a:rPr lang="en-US" sz="4400" dirty="0" err="1" smtClean="0"/>
              <a:t>NodeI.INFOR</a:t>
            </a:r>
            <a:r>
              <a:rPr lang="en-US" sz="4400" dirty="0" smtClean="0"/>
              <a:t> = 100;</a:t>
            </a:r>
          </a:p>
          <a:p>
            <a:r>
              <a:rPr lang="en-US" sz="4400" dirty="0" smtClean="0"/>
              <a:t>        START.LINK = </a:t>
            </a:r>
            <a:r>
              <a:rPr lang="en-US" sz="4400" dirty="0" err="1" smtClean="0"/>
              <a:t>NodeA</a:t>
            </a:r>
            <a:r>
              <a:rPr lang="en-US" sz="4400" dirty="0" smtClean="0"/>
              <a:t>; </a:t>
            </a:r>
            <a:r>
              <a:rPr lang="en-US" sz="4400" dirty="0" err="1" smtClean="0"/>
              <a:t>NodeA.LINK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NodeB</a:t>
            </a:r>
            <a:r>
              <a:rPr lang="en-US" sz="4400" dirty="0" smtClean="0"/>
              <a:t>; </a:t>
            </a:r>
            <a:r>
              <a:rPr lang="en-US" sz="4400" dirty="0" err="1" smtClean="0"/>
              <a:t>NodeB.LINK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NodeC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NodeC.LINK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NodeD</a:t>
            </a:r>
            <a:r>
              <a:rPr lang="en-US" sz="4400" dirty="0" smtClean="0"/>
              <a:t>; </a:t>
            </a:r>
            <a:r>
              <a:rPr lang="en-US" sz="4400" dirty="0" err="1" smtClean="0"/>
              <a:t>NodeD.LINK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NodeE</a:t>
            </a:r>
            <a:r>
              <a:rPr lang="en-US" sz="4400" dirty="0" smtClean="0"/>
              <a:t>; </a:t>
            </a:r>
            <a:r>
              <a:rPr lang="en-US" sz="4400" dirty="0" err="1" smtClean="0"/>
              <a:t>NodeE.LINK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NodeF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NodeF.LINK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NodeG</a:t>
            </a:r>
            <a:r>
              <a:rPr lang="en-US" sz="4400" dirty="0" smtClean="0"/>
              <a:t>; </a:t>
            </a:r>
            <a:r>
              <a:rPr lang="en-US" sz="4400" dirty="0" err="1" smtClean="0"/>
              <a:t>NodeG.LINK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NodeH</a:t>
            </a:r>
            <a:r>
              <a:rPr lang="en-US" sz="4400" dirty="0" smtClean="0"/>
              <a:t>; </a:t>
            </a:r>
            <a:r>
              <a:rPr lang="en-US" sz="4400" dirty="0" err="1" smtClean="0"/>
              <a:t>NodeH.LINK</a:t>
            </a:r>
            <a:r>
              <a:rPr lang="en-US" sz="4400" dirty="0" smtClean="0"/>
              <a:t> = </a:t>
            </a:r>
            <a:r>
              <a:rPr lang="en-US" sz="4400" dirty="0" err="1" smtClean="0"/>
              <a:t>NodeI</a:t>
            </a:r>
            <a:r>
              <a:rPr lang="en-US" sz="4400" dirty="0" smtClean="0"/>
              <a:t>;</a:t>
            </a:r>
            <a:endParaRPr lang="th-TH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     //</a:t>
            </a:r>
            <a:r>
              <a:rPr lang="en-US" sz="4400" dirty="0" err="1" smtClean="0"/>
              <a:t>Algorrithm</a:t>
            </a:r>
            <a:r>
              <a:rPr lang="en-US" sz="4400" dirty="0" smtClean="0"/>
              <a:t> 5.2 SEARCH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int</a:t>
            </a:r>
            <a:r>
              <a:rPr lang="en-US" sz="4400" dirty="0" smtClean="0"/>
              <a:t> ITEM = 140;</a:t>
            </a:r>
          </a:p>
          <a:p>
            <a:r>
              <a:rPr lang="en-US" sz="4400" dirty="0" smtClean="0"/>
              <a:t>        Node LOC=null;</a:t>
            </a:r>
          </a:p>
          <a:p>
            <a:r>
              <a:rPr lang="en-US" sz="4400" dirty="0" smtClean="0"/>
              <a:t>        Node PTR=null;</a:t>
            </a:r>
          </a:p>
          <a:p>
            <a:r>
              <a:rPr lang="en-US" sz="4400" dirty="0" smtClean="0"/>
              <a:t>        PTR=START;</a:t>
            </a:r>
          </a:p>
          <a:p>
            <a:r>
              <a:rPr lang="en-US" sz="4400" dirty="0" smtClean="0"/>
              <a:t>        while(PTR!=null){</a:t>
            </a:r>
          </a:p>
          <a:p>
            <a:r>
              <a:rPr lang="en-US" sz="4400" dirty="0" smtClean="0"/>
              <a:t>          if(ITEM==(</a:t>
            </a:r>
            <a:r>
              <a:rPr lang="en-US" sz="4400" dirty="0" err="1" smtClean="0"/>
              <a:t>int</a:t>
            </a:r>
            <a:r>
              <a:rPr lang="en-US" sz="4400" dirty="0" smtClean="0"/>
              <a:t>)PTR.INFOR) {</a:t>
            </a:r>
          </a:p>
          <a:p>
            <a:r>
              <a:rPr lang="en-US" sz="4400" dirty="0" smtClean="0"/>
              <a:t>              LOC = PTR;</a:t>
            </a:r>
          </a:p>
          <a:p>
            <a:r>
              <a:rPr lang="en-US" sz="4400" dirty="0" smtClean="0"/>
              <a:t>              break;</a:t>
            </a:r>
          </a:p>
          <a:p>
            <a:r>
              <a:rPr lang="en-US" sz="4400" dirty="0" smtClean="0"/>
              <a:t>          }else</a:t>
            </a:r>
          </a:p>
          <a:p>
            <a:r>
              <a:rPr lang="en-US" sz="4400" dirty="0" smtClean="0"/>
              <a:t>            PTR=PTR.LINK;</a:t>
            </a:r>
          </a:p>
          <a:p>
            <a:r>
              <a:rPr lang="en-US" sz="4400" dirty="0" smtClean="0"/>
              <a:t>        }</a:t>
            </a:r>
          </a:p>
          <a:p>
            <a:r>
              <a:rPr lang="en-US" sz="4400" dirty="0" smtClean="0"/>
              <a:t>        //Show Result;</a:t>
            </a:r>
          </a:p>
          <a:p>
            <a:r>
              <a:rPr lang="en-US" sz="4400" dirty="0" smtClean="0"/>
              <a:t>        if(LOC ==null) </a:t>
            </a:r>
          </a:p>
          <a:p>
            <a:r>
              <a:rPr lang="en-US" sz="4400" dirty="0" smtClean="0"/>
              <a:t>   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("Not found.");</a:t>
            </a:r>
          </a:p>
          <a:p>
            <a:r>
              <a:rPr lang="en-US" sz="4400" dirty="0" smtClean="0"/>
              <a:t>        else</a:t>
            </a:r>
          </a:p>
          <a:p>
            <a:r>
              <a:rPr lang="en-US" sz="4400" dirty="0" smtClean="0"/>
              <a:t>   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("Found.");</a:t>
            </a:r>
          </a:p>
          <a:p>
            <a:r>
              <a:rPr lang="en-US" sz="4400" dirty="0" smtClean="0"/>
              <a:t>    }</a:t>
            </a:r>
          </a:p>
          <a:p>
            <a:endParaRPr lang="en-US" sz="4400" dirty="0" smtClean="0"/>
          </a:p>
          <a:p>
            <a:r>
              <a:rPr lang="en-US" sz="4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public class Algor52SEARCH {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Node START = new Node(); START.INFOR = 10;</a:t>
            </a:r>
          </a:p>
          <a:p>
            <a:r>
              <a:rPr lang="en-US" dirty="0" smtClean="0"/>
              <a:t>        Node </a:t>
            </a:r>
            <a:r>
              <a:rPr lang="en-US" dirty="0" err="1" smtClean="0"/>
              <a:t>NodeA</a:t>
            </a:r>
            <a:r>
              <a:rPr lang="en-US" dirty="0" smtClean="0"/>
              <a:t> = new Node(); </a:t>
            </a:r>
            <a:r>
              <a:rPr lang="en-US" dirty="0" err="1" smtClean="0"/>
              <a:t>NodeA.INFOR</a:t>
            </a:r>
            <a:r>
              <a:rPr lang="en-US" dirty="0" smtClean="0"/>
              <a:t> = 20;</a:t>
            </a:r>
          </a:p>
          <a:p>
            <a:r>
              <a:rPr lang="en-US" dirty="0" smtClean="0"/>
              <a:t>        </a:t>
            </a:r>
            <a:r>
              <a:rPr lang="th-TH" dirty="0" smtClean="0"/>
              <a:t>...</a:t>
            </a:r>
            <a:endParaRPr lang="en-US" dirty="0" smtClean="0"/>
          </a:p>
          <a:p>
            <a:r>
              <a:rPr lang="en-US" dirty="0" smtClean="0"/>
              <a:t>        Node </a:t>
            </a:r>
            <a:r>
              <a:rPr lang="en-US" dirty="0" err="1" smtClean="0"/>
              <a:t>NodeI</a:t>
            </a:r>
            <a:r>
              <a:rPr lang="en-US" dirty="0" smtClean="0"/>
              <a:t> = new Node(); </a:t>
            </a:r>
            <a:r>
              <a:rPr lang="en-US" dirty="0" err="1" smtClean="0"/>
              <a:t>NodeI.INFOR</a:t>
            </a:r>
            <a:r>
              <a:rPr lang="en-US" dirty="0" smtClean="0"/>
              <a:t> = 100;</a:t>
            </a:r>
          </a:p>
          <a:p>
            <a:r>
              <a:rPr lang="en-US" dirty="0" smtClean="0"/>
              <a:t>        START.LINK = </a:t>
            </a:r>
            <a:r>
              <a:rPr lang="en-US" dirty="0" err="1" smtClean="0"/>
              <a:t>NodeA</a:t>
            </a:r>
            <a:r>
              <a:rPr lang="en-US" dirty="0" smtClean="0"/>
              <a:t>; </a:t>
            </a:r>
            <a:r>
              <a:rPr lang="en-US" dirty="0" err="1" smtClean="0"/>
              <a:t>NodeA.LINK</a:t>
            </a:r>
            <a:r>
              <a:rPr lang="en-US" dirty="0" smtClean="0"/>
              <a:t> = </a:t>
            </a:r>
            <a:r>
              <a:rPr lang="en-US" dirty="0" err="1" smtClean="0"/>
              <a:t>NodeB</a:t>
            </a:r>
            <a:r>
              <a:rPr lang="en-US" dirty="0" smtClean="0"/>
              <a:t>; </a:t>
            </a:r>
            <a:r>
              <a:rPr lang="en-US" dirty="0" err="1" smtClean="0"/>
              <a:t>NodeB.LINK</a:t>
            </a:r>
            <a:r>
              <a:rPr lang="en-US" dirty="0" smtClean="0"/>
              <a:t> = </a:t>
            </a:r>
            <a:r>
              <a:rPr lang="en-US" dirty="0" err="1" smtClean="0"/>
              <a:t>NodeC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NodeC.LINK</a:t>
            </a:r>
            <a:r>
              <a:rPr lang="en-US" dirty="0" smtClean="0"/>
              <a:t> = </a:t>
            </a:r>
            <a:r>
              <a:rPr lang="en-US" dirty="0" err="1" smtClean="0"/>
              <a:t>NodeD</a:t>
            </a:r>
            <a:r>
              <a:rPr lang="en-US" dirty="0" smtClean="0"/>
              <a:t>; </a:t>
            </a:r>
            <a:r>
              <a:rPr lang="en-US" dirty="0" err="1" smtClean="0"/>
              <a:t>NodeD.LINK</a:t>
            </a:r>
            <a:r>
              <a:rPr lang="en-US" dirty="0" smtClean="0"/>
              <a:t> = </a:t>
            </a:r>
            <a:r>
              <a:rPr lang="en-US" dirty="0" err="1" smtClean="0"/>
              <a:t>NodeE</a:t>
            </a:r>
            <a:r>
              <a:rPr lang="en-US" dirty="0" smtClean="0"/>
              <a:t>; </a:t>
            </a:r>
            <a:r>
              <a:rPr lang="en-US" dirty="0" err="1" smtClean="0"/>
              <a:t>NodeE.LINK</a:t>
            </a:r>
            <a:r>
              <a:rPr lang="en-US" dirty="0" smtClean="0"/>
              <a:t> = </a:t>
            </a:r>
            <a:r>
              <a:rPr lang="en-US" dirty="0" err="1" smtClean="0"/>
              <a:t>NodeF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NodeF.LINK</a:t>
            </a:r>
            <a:r>
              <a:rPr lang="en-US" dirty="0" smtClean="0"/>
              <a:t> = </a:t>
            </a:r>
            <a:r>
              <a:rPr lang="en-US" dirty="0" err="1" smtClean="0"/>
              <a:t>NodeG</a:t>
            </a:r>
            <a:r>
              <a:rPr lang="en-US" dirty="0" smtClean="0"/>
              <a:t>; </a:t>
            </a:r>
            <a:r>
              <a:rPr lang="en-US" dirty="0" err="1" smtClean="0"/>
              <a:t>NodeG.LINK</a:t>
            </a:r>
            <a:r>
              <a:rPr lang="en-US" dirty="0" smtClean="0"/>
              <a:t> = </a:t>
            </a:r>
            <a:r>
              <a:rPr lang="en-US" dirty="0" err="1" smtClean="0"/>
              <a:t>NodeH</a:t>
            </a:r>
            <a:r>
              <a:rPr lang="en-US" dirty="0" smtClean="0"/>
              <a:t>; </a:t>
            </a:r>
            <a:r>
              <a:rPr lang="en-US" dirty="0" err="1" smtClean="0"/>
              <a:t>NodeH.LINK</a:t>
            </a:r>
            <a:r>
              <a:rPr lang="en-US" dirty="0" smtClean="0"/>
              <a:t> = </a:t>
            </a:r>
            <a:r>
              <a:rPr lang="en-US" dirty="0" err="1" smtClean="0"/>
              <a:t>NodeI</a:t>
            </a:r>
            <a:r>
              <a:rPr lang="en-US" dirty="0" smtClean="0"/>
              <a:t>;</a:t>
            </a:r>
            <a:endParaRPr lang="th-TH" dirty="0" smtClean="0"/>
          </a:p>
          <a:p>
            <a:endParaRPr lang="en-US" dirty="0" smtClean="0"/>
          </a:p>
          <a:p>
            <a:endParaRPr lang="th-TH" dirty="0" smtClean="0"/>
          </a:p>
          <a:p>
            <a:endParaRPr lang="th-TH" dirty="0" smtClean="0"/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5.2 SEARCH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 = 140;</a:t>
            </a:r>
          </a:p>
          <a:p>
            <a:r>
              <a:rPr lang="en-US" dirty="0" smtClean="0"/>
              <a:t>        Node LOC=null;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if(ITEM==(</a:t>
            </a:r>
            <a:r>
              <a:rPr lang="en-US" dirty="0" err="1" smtClean="0"/>
              <a:t>int</a:t>
            </a:r>
            <a:r>
              <a:rPr lang="en-US" dirty="0" smtClean="0"/>
              <a:t>)PTR.INFOR) {</a:t>
            </a:r>
          </a:p>
          <a:p>
            <a:r>
              <a:rPr lang="en-US" dirty="0" smtClean="0"/>
              <a:t>              LOC = PTR;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}else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if(LOC ==null)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คำบรรยายภาพแบบสี่เหลี่ยมมุมมน 3"/>
          <p:cNvSpPr/>
          <p:nvPr/>
        </p:nvSpPr>
        <p:spPr>
          <a:xfrm>
            <a:off x="6588224" y="1628800"/>
            <a:ext cx="2232248" cy="589156"/>
          </a:xfrm>
          <a:prstGeom prst="wedgeRoundRectCallout">
            <a:avLst>
              <a:gd name="adj1" fmla="val -62732"/>
              <a:gd name="adj2" fmla="val 4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ส่วนการกำหนดค่าให้กับโนด</a:t>
            </a:r>
            <a:endParaRPr lang="en-US" dirty="0"/>
          </a:p>
        </p:txBody>
      </p:sp>
      <p:sp>
        <p:nvSpPr>
          <p:cNvPr id="5" name="คำบรรยายภาพแบบสี่เหลี่ยมมุมมน 4"/>
          <p:cNvSpPr/>
          <p:nvPr/>
        </p:nvSpPr>
        <p:spPr>
          <a:xfrm>
            <a:off x="6156176" y="4149080"/>
            <a:ext cx="1656184" cy="490964"/>
          </a:xfrm>
          <a:prstGeom prst="wedgeRoundRectCallout">
            <a:avLst>
              <a:gd name="adj1" fmla="val -68946"/>
              <a:gd name="adj2" fmla="val 17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อัลกอริทึมหลัก</a:t>
            </a:r>
            <a:endParaRPr lang="en-US" dirty="0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5364088" y="980728"/>
            <a:ext cx="115212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644008" y="2780928"/>
            <a:ext cx="792088" cy="338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</a:t>
            </a:r>
          </a:p>
          <a:p>
            <a:r>
              <a:rPr lang="th-TH" dirty="0" smtClean="0"/>
              <a:t>เขียนโปรแกรมเพิ่มเติมตามโจทย์ที่กำหนด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การค้นหาลิงค์ลิสต์ที่มีการจัดเรียง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การค้นหาใช้หลักการท่องไป แล้วเปรียบเทียบเช่นเดียวกันกับแบบไม่มีการจัดเรียง</a:t>
            </a:r>
          </a:p>
          <a:p>
            <a:r>
              <a:rPr lang="th-TH" dirty="0" smtClean="0"/>
              <a:t>เมื่อพบก็รายงานตำแหน่งที่พบ แล้วจบการค้นหา</a:t>
            </a:r>
          </a:p>
          <a:p>
            <a:r>
              <a:rPr lang="th-TH" dirty="0" smtClean="0"/>
              <a:t>แต่เมื่อยังไม่พบจะต้องค้นไป จนกระทั่ง พบตัวที่มากกว่า หรือน้อยกว่า แล้วแต่ว่าการจัดเรียงนั้นเรียงข้อมูลแบบใด</a:t>
            </a:r>
          </a:p>
          <a:p>
            <a:r>
              <a:rPr lang="th-TH" dirty="0" smtClean="0"/>
              <a:t>และหากยังไม่พบให้ค้นไปจนกระทั่งตัวสุดท้าย แล้วรายงานว่าไม่พบข้อมูล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 </a:t>
            </a:r>
            <a:r>
              <a:rPr lang="en-GB" dirty="0" smtClean="0"/>
              <a:t>PTR=START</a:t>
            </a:r>
          </a:p>
          <a:p>
            <a:r>
              <a:rPr lang="th-TH" dirty="0" smtClean="0"/>
              <a:t>วนทำงานในขณะที่  </a:t>
            </a:r>
            <a:r>
              <a:rPr lang="en-GB" dirty="0" smtClean="0"/>
              <a:t>PTR</a:t>
            </a:r>
            <a:r>
              <a:rPr lang="en-US" dirty="0" smtClean="0"/>
              <a:t>!= </a:t>
            </a:r>
            <a:r>
              <a:rPr lang="en-GB" dirty="0" smtClean="0"/>
              <a:t>NULL</a:t>
            </a:r>
          </a:p>
          <a:p>
            <a:pPr lvl="1"/>
            <a:r>
              <a:rPr lang="th-TH" dirty="0" smtClean="0"/>
              <a:t>ถ้า </a:t>
            </a:r>
            <a:r>
              <a:rPr lang="en-GB" dirty="0" smtClean="0"/>
              <a:t>ITEM&lt;INFOR[PTR] </a:t>
            </a:r>
            <a:r>
              <a:rPr lang="th-TH" dirty="0" smtClean="0"/>
              <a:t>เลื่อนตัวชี้ต่อไป </a:t>
            </a:r>
            <a:r>
              <a:rPr lang="en-GB" dirty="0" smtClean="0"/>
              <a:t>PTR=LINK[PTR]</a:t>
            </a:r>
          </a:p>
          <a:p>
            <a:pPr lvl="1"/>
            <a:r>
              <a:rPr lang="th-TH" dirty="0" smtClean="0"/>
              <a:t>ถ้า </a:t>
            </a:r>
            <a:r>
              <a:rPr lang="en-GB" dirty="0" smtClean="0"/>
              <a:t>ITEM=INFOR[PTR] </a:t>
            </a:r>
            <a:r>
              <a:rPr lang="th-TH" dirty="0" smtClean="0"/>
              <a:t>กำหนด </a:t>
            </a:r>
            <a:r>
              <a:rPr lang="en-GB" dirty="0" smtClean="0"/>
              <a:t>LOC=PTR </a:t>
            </a:r>
            <a:r>
              <a:rPr lang="th-TH" dirty="0" smtClean="0"/>
              <a:t>และจบการค้น</a:t>
            </a:r>
          </a:p>
          <a:p>
            <a:pPr lvl="1"/>
            <a:r>
              <a:rPr lang="th-TH" dirty="0" smtClean="0"/>
              <a:t>แต่ถ้ายังไม่ใช่ ให้กำหนด </a:t>
            </a:r>
            <a:r>
              <a:rPr lang="en-GB" dirty="0" smtClean="0"/>
              <a:t>LOC=NULL </a:t>
            </a:r>
            <a:r>
              <a:rPr lang="th-TH" dirty="0" smtClean="0"/>
              <a:t>และจบการค้นเพราะว่า ตัวที่ค้นเกินค่าที่กำหนดไว้แล้ว (น้อยกว่าหรือมากกว่าค่าที่ต้องการค้นแล้ว)</a:t>
            </a:r>
          </a:p>
          <a:p>
            <a:r>
              <a:rPr lang="th-TH" dirty="0" smtClean="0"/>
              <a:t>หากออกจากลูป แล้วยังไม่เข้ากรณีใดๆ ที่ผ่านมา ให้กำหนด </a:t>
            </a:r>
            <a:r>
              <a:rPr lang="en-GB" dirty="0" smtClean="0"/>
              <a:t>LOC=NULL </a:t>
            </a:r>
            <a:r>
              <a:rPr lang="th-TH" dirty="0" smtClean="0"/>
              <a:t>แสดงว่าการค้นหาค่า </a:t>
            </a:r>
            <a:r>
              <a:rPr lang="en-GB" dirty="0" smtClean="0"/>
              <a:t>ITEM </a:t>
            </a:r>
            <a:r>
              <a:rPr lang="th-TH" dirty="0" smtClean="0"/>
              <a:t>นั้นยังน้อยกว่าหรือมากกว่าค่าใน </a:t>
            </a:r>
            <a:r>
              <a:rPr lang="en-GB" dirty="0" smtClean="0"/>
              <a:t>LIST</a:t>
            </a:r>
          </a:p>
          <a:p>
            <a:pPr lvl="1"/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US" dirty="0" smtClean="0"/>
              <a:t>SEARCH Item in Sorted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PTR, START, LOC, ITEM</a:t>
            </a:r>
          </a:p>
          <a:p>
            <a:r>
              <a:rPr lang="en-GB" dirty="0" smtClean="0"/>
              <a:t>Output : LOC</a:t>
            </a:r>
          </a:p>
          <a:p>
            <a:r>
              <a:rPr lang="en-GB" dirty="0" smtClean="0"/>
              <a:t>PTR=START</a:t>
            </a:r>
          </a:p>
          <a:p>
            <a:r>
              <a:rPr lang="en-GB" dirty="0" smtClean="0"/>
              <a:t> While PTR!</a:t>
            </a:r>
            <a:r>
              <a:rPr lang="en-US" dirty="0" smtClean="0"/>
              <a:t>=</a:t>
            </a:r>
            <a:r>
              <a:rPr lang="en-GB" dirty="0" smtClean="0"/>
              <a:t>NULL Do</a:t>
            </a:r>
          </a:p>
          <a:p>
            <a:r>
              <a:rPr lang="en-GB" dirty="0" smtClean="0"/>
              <a:t>    IF ITEM &lt; INFOR[PTR]  Then </a:t>
            </a:r>
          </a:p>
          <a:p>
            <a:r>
              <a:rPr lang="en-GB" dirty="0" smtClean="0"/>
              <a:t>         PTR=LINK[PTR]</a:t>
            </a:r>
          </a:p>
          <a:p>
            <a:r>
              <a:rPr lang="en-GB" dirty="0" smtClean="0"/>
              <a:t>    Else</a:t>
            </a:r>
          </a:p>
          <a:p>
            <a:r>
              <a:rPr lang="en-GB" dirty="0" smtClean="0"/>
              <a:t>           IF ITEM=INFOR[PTR] Then</a:t>
            </a:r>
          </a:p>
          <a:p>
            <a:r>
              <a:rPr lang="en-GB" dirty="0" smtClean="0"/>
              <a:t>                LOC = PTR</a:t>
            </a:r>
          </a:p>
          <a:p>
            <a:r>
              <a:rPr lang="en-GB" dirty="0" smtClean="0"/>
              <a:t>                Return LOC</a:t>
            </a:r>
          </a:p>
          <a:p>
            <a:r>
              <a:rPr lang="en-GB" dirty="0" smtClean="0"/>
              <a:t>           Else</a:t>
            </a:r>
          </a:p>
          <a:p>
            <a:r>
              <a:rPr lang="en-GB" dirty="0" smtClean="0"/>
              <a:t>               LOC=NULL</a:t>
            </a:r>
          </a:p>
          <a:p>
            <a:r>
              <a:rPr lang="en-GB" dirty="0" smtClean="0"/>
              <a:t>               Return LOC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     LOC=NULL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smtClean="0"/>
              <a:t>Return LOC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680" y="23488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331640" y="263691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227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227687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680" y="23488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331640" y="263691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227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227687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07704" y="2852936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ITEM&lt; INFOR[PTR]? , 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95936" y="321297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2267744" y="3222268"/>
            <a:ext cx="1044127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stCxn id="40" idx="1"/>
          </p:cNvCxnSpPr>
          <p:nvPr/>
        </p:nvCxnSpPr>
        <p:spPr>
          <a:xfrm flipH="1">
            <a:off x="3563888" y="3397642"/>
            <a:ext cx="43204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คำศัพท์ที่เกี่ยวข้องในเนื้อของบทนี้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Node</a:t>
            </a:r>
          </a:p>
          <a:p>
            <a:r>
              <a:rPr lang="en-GB" dirty="0" smtClean="0"/>
              <a:t>Link</a:t>
            </a:r>
          </a:p>
          <a:p>
            <a:r>
              <a:rPr lang="en-GB" dirty="0" smtClean="0"/>
              <a:t>INFOR</a:t>
            </a:r>
          </a:p>
          <a:p>
            <a:r>
              <a:rPr lang="en-GB" dirty="0" smtClean="0"/>
              <a:t>PTR</a:t>
            </a:r>
          </a:p>
          <a:p>
            <a:r>
              <a:rPr lang="en-GB" dirty="0" smtClean="0"/>
              <a:t>NULL</a:t>
            </a:r>
          </a:p>
          <a:p>
            <a:r>
              <a:rPr lang="en-GB" dirty="0" smtClean="0"/>
              <a:t>One-way</a:t>
            </a:r>
          </a:p>
          <a:p>
            <a:r>
              <a:rPr lang="en-GB" dirty="0" smtClean="0"/>
              <a:t>Two-ways</a:t>
            </a:r>
          </a:p>
          <a:p>
            <a:r>
              <a:rPr lang="en-GB" dirty="0" smtClean="0"/>
              <a:t>Start</a:t>
            </a:r>
          </a:p>
          <a:p>
            <a:r>
              <a:rPr lang="en-GB" dirty="0" smtClean="0"/>
              <a:t>Last</a:t>
            </a:r>
          </a:p>
          <a:p>
            <a:r>
              <a:rPr lang="en-GB" dirty="0" smtClean="0"/>
              <a:t>Head</a:t>
            </a:r>
          </a:p>
          <a:p>
            <a:r>
              <a:rPr lang="en-GB" dirty="0" smtClean="0"/>
              <a:t>AVAIL</a:t>
            </a:r>
          </a:p>
          <a:p>
            <a:r>
              <a:rPr lang="en-GB" dirty="0" smtClean="0"/>
              <a:t>LOC</a:t>
            </a:r>
          </a:p>
          <a:p>
            <a:r>
              <a:rPr lang="en-GB" dirty="0" smtClean="0"/>
              <a:t>LOCA</a:t>
            </a:r>
          </a:p>
          <a:p>
            <a:r>
              <a:rPr lang="en-GB" dirty="0" smtClean="0"/>
              <a:t>LOCB</a:t>
            </a:r>
          </a:p>
          <a:p>
            <a:r>
              <a:rPr lang="en-GB" dirty="0" smtClean="0"/>
              <a:t>SAVE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1124" y="23488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3877148" y="2636912"/>
            <a:ext cx="467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24128" y="191683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7148" y="2852936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ITEM&lt; INFOR[PTR]? , 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5380" y="321297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4716016" y="3222268"/>
            <a:ext cx="565299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stCxn id="40" idx="1"/>
          </p:cNvCxnSpPr>
          <p:nvPr/>
        </p:nvCxnSpPr>
        <p:spPr>
          <a:xfrm>
            <a:off x="5965380" y="3397642"/>
            <a:ext cx="11878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20072" y="28529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5724128" y="3068960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24128" y="191683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08104" y="2348880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ITEM&lt; INFOR[PTR]? , 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299695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PTR=NULL</a:t>
            </a:r>
            <a:r>
              <a:rPr lang="en-GB" dirty="0" smtClean="0"/>
              <a:t>?     </a:t>
            </a:r>
            <a:r>
              <a:rPr lang="en-US" dirty="0" smtClean="0"/>
              <a:t>No,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>
            <a:off x="6912271" y="2718212"/>
            <a:ext cx="35993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/>
          <p:nvPr/>
        </p:nvCxnSpPr>
        <p:spPr>
          <a:xfrm>
            <a:off x="8244408" y="3284984"/>
            <a:ext cx="11878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 (พบ)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680" y="2924944"/>
            <a:ext cx="6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835696" y="3140968"/>
            <a:ext cx="36004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ITEM=42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24128" y="191683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79712" y="2420888"/>
            <a:ext cx="28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ITEM&lt;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63888" y="285293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ITEM=INFOR[PTR], Yes, LOC=PTR,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LOC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Exit</a:t>
            </a:r>
            <a:r>
              <a:rPr lang="en-US" dirty="0" smtClean="0"/>
              <a:t> 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2267745" y="2790220"/>
            <a:ext cx="1116134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</a:t>
            </a:r>
            <a:r>
              <a:rPr lang="en-GB" dirty="0" smtClean="0"/>
              <a:t> (</a:t>
            </a:r>
            <a:r>
              <a:rPr lang="th-TH" dirty="0" smtClean="0"/>
              <a:t>ไม่พบ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28529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 flipH="1">
            <a:off x="1619672" y="3140968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19168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ITEM=50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4128" y="191683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2348880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ITEM&lt; INFOR[PTR]? , 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780928"/>
            <a:ext cx="548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ITEM=INFOR [PTR], No, LOC=NULL, Return LOC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1680" y="594928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Exit </a:t>
            </a:r>
            <a:r>
              <a:rPr lang="en-US" dirty="0" smtClean="0"/>
              <a:t>Loop While</a:t>
            </a:r>
            <a:endParaRPr lang="en-US" dirty="0"/>
          </a:p>
        </p:txBody>
      </p:sp>
      <p:cxnSp>
        <p:nvCxnSpPr>
          <p:cNvPr id="42" name="ลูกศรเชื่อมต่อแบบตรง 41"/>
          <p:cNvCxnSpPr>
            <a:stCxn id="39" idx="2"/>
          </p:cNvCxnSpPr>
          <p:nvPr/>
        </p:nvCxnSpPr>
        <p:spPr>
          <a:xfrm flipH="1">
            <a:off x="2339753" y="2718212"/>
            <a:ext cx="889402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แนวทางการค้นตามอัลกอริทึม(ไม่พบ)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ตัวเชื่อมต่อหักมุม 7"/>
          <p:cNvCxnSpPr>
            <a:stCxn id="18" idx="2"/>
            <a:endCxn id="19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0" idx="3"/>
            <a:endCxn id="22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3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รูปแบบอิสระ 3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ลูกศรเชื่อมต่อแบบตรง 34"/>
          <p:cNvCxnSpPr>
            <a:stCxn id="31" idx="3"/>
            <a:endCxn id="3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33" idx="3"/>
            <a:endCxn id="24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8" y="28529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PTR</a:t>
            </a:r>
            <a:endParaRPr lang="en-US" dirty="0"/>
          </a:p>
        </p:txBody>
      </p:sp>
      <p:cxnSp>
        <p:nvCxnSpPr>
          <p:cNvPr id="38" name="ลูกศรเชื่อมต่อแบบตรง 37"/>
          <p:cNvCxnSpPr/>
          <p:nvPr/>
        </p:nvCxnSpPr>
        <p:spPr>
          <a:xfrm>
            <a:off x="3347864" y="3068960"/>
            <a:ext cx="316835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191683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ITEM=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4128" y="1916832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LOC=NULL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422108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1840" y="2348880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ITEM&lt; INFOR[PTR]? , 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56176" y="26369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PTR=LINK[PTR]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1640" y="5877272"/>
            <a:ext cx="743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PTR=NULL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  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Yes, Exit Loop While, LOC=NULL, Return LOC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ลูกศรเชื่อมต่อแบบตรง 41"/>
          <p:cNvCxnSpPr/>
          <p:nvPr/>
        </p:nvCxnSpPr>
        <p:spPr>
          <a:xfrm>
            <a:off x="4572000" y="2708920"/>
            <a:ext cx="2556273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endCxn id="25" idx="0"/>
          </p:cNvCxnSpPr>
          <p:nvPr/>
        </p:nvCxnSpPr>
        <p:spPr>
          <a:xfrm>
            <a:off x="7020272" y="2924944"/>
            <a:ext cx="108012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public class Algor53SRCHSL {</a:t>
            </a:r>
          </a:p>
          <a:p>
            <a:r>
              <a:rPr lang="en-US" sz="4000" dirty="0" smtClean="0"/>
              <a:t>    </a:t>
            </a:r>
          </a:p>
          <a:p>
            <a:r>
              <a:rPr lang="en-US" sz="4000" dirty="0" smtClean="0"/>
              <a:t>    public static void main(String[] </a:t>
            </a:r>
            <a:r>
              <a:rPr lang="en-US" sz="4000" dirty="0" err="1" smtClean="0"/>
              <a:t>args</a:t>
            </a:r>
            <a:r>
              <a:rPr lang="en-US" sz="4000" dirty="0" smtClean="0"/>
              <a:t>) {</a:t>
            </a:r>
          </a:p>
          <a:p>
            <a:r>
              <a:rPr lang="en-US" sz="4000" dirty="0" smtClean="0"/>
              <a:t>            SEARCH(40);</a:t>
            </a:r>
          </a:p>
          <a:p>
            <a:r>
              <a:rPr lang="en-US" sz="4000" dirty="0" smtClean="0"/>
              <a:t>    }//end main</a:t>
            </a:r>
            <a:endParaRPr lang="th-TH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   //Method of Algorithm 5.2</a:t>
            </a:r>
          </a:p>
          <a:p>
            <a:r>
              <a:rPr lang="en-US" sz="4000" dirty="0" smtClean="0"/>
              <a:t>    public static void SEARCH(</a:t>
            </a:r>
            <a:r>
              <a:rPr lang="en-US" sz="4000" dirty="0" err="1" smtClean="0"/>
              <a:t>int</a:t>
            </a:r>
            <a:r>
              <a:rPr lang="en-US" sz="4000" dirty="0" smtClean="0"/>
              <a:t> item) { </a:t>
            </a:r>
          </a:p>
          <a:p>
            <a:r>
              <a:rPr lang="en-US" sz="4000" dirty="0" smtClean="0"/>
              <a:t>        Node START = new Node(); START.INFOR = 100;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NodeA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NodeA.INFOR</a:t>
            </a:r>
            <a:r>
              <a:rPr lang="en-US" sz="4000" dirty="0" smtClean="0"/>
              <a:t> = 90;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NodeB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NodeB.INFOR</a:t>
            </a:r>
            <a:r>
              <a:rPr lang="en-US" sz="4000" dirty="0" smtClean="0"/>
              <a:t> = 80;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NodeC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NodeC.INFOR</a:t>
            </a:r>
            <a:r>
              <a:rPr lang="en-US" sz="4000" dirty="0" smtClean="0"/>
              <a:t> = 70;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NodeD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NodeD.INFOR</a:t>
            </a:r>
            <a:r>
              <a:rPr lang="en-US" sz="4000" dirty="0" smtClean="0"/>
              <a:t> = 60;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NodeE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NodeE.INFOR</a:t>
            </a:r>
            <a:r>
              <a:rPr lang="en-US" sz="4000" dirty="0" smtClean="0"/>
              <a:t> = 50;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NodeF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NodeF.INFOR</a:t>
            </a:r>
            <a:r>
              <a:rPr lang="en-US" sz="4000" dirty="0" smtClean="0"/>
              <a:t> = 40;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NodeG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NodeG.INFOR</a:t>
            </a:r>
            <a:r>
              <a:rPr lang="en-US" sz="4000" dirty="0" smtClean="0"/>
              <a:t> = 30;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NodeH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NodeH.INFOR</a:t>
            </a:r>
            <a:r>
              <a:rPr lang="en-US" sz="4000" dirty="0" smtClean="0"/>
              <a:t> = 20;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NodeI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NodeI.INFOR</a:t>
            </a:r>
            <a:r>
              <a:rPr lang="en-US" sz="4000" dirty="0" smtClean="0"/>
              <a:t> = 10;</a:t>
            </a:r>
            <a:endParaRPr lang="th-TH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       START.LINK = </a:t>
            </a:r>
            <a:r>
              <a:rPr lang="en-US" sz="4000" dirty="0" err="1" smtClean="0"/>
              <a:t>NodeA</a:t>
            </a:r>
            <a:r>
              <a:rPr lang="en-US" sz="4000" dirty="0" smtClean="0"/>
              <a:t>; </a:t>
            </a:r>
            <a:r>
              <a:rPr lang="en-US" sz="4000" dirty="0" err="1" smtClean="0"/>
              <a:t>NodeA.LINK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NodeB</a:t>
            </a:r>
            <a:r>
              <a:rPr lang="en-US" sz="4000" dirty="0" smtClean="0"/>
              <a:t>; </a:t>
            </a:r>
            <a:r>
              <a:rPr lang="en-US" sz="4000" dirty="0" err="1" smtClean="0"/>
              <a:t>NodeB.LINK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NodeC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        </a:t>
            </a:r>
            <a:r>
              <a:rPr lang="en-US" sz="4000" dirty="0" err="1" smtClean="0"/>
              <a:t>NodeC.LINK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NodeD</a:t>
            </a:r>
            <a:r>
              <a:rPr lang="en-US" sz="4000" dirty="0" smtClean="0"/>
              <a:t>; </a:t>
            </a:r>
            <a:r>
              <a:rPr lang="en-US" sz="4000" dirty="0" err="1" smtClean="0"/>
              <a:t>NodeD.LINK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NodeE</a:t>
            </a:r>
            <a:r>
              <a:rPr lang="en-US" sz="4000" dirty="0" smtClean="0"/>
              <a:t>; </a:t>
            </a:r>
            <a:r>
              <a:rPr lang="en-US" sz="4000" dirty="0" err="1" smtClean="0"/>
              <a:t>NodeE.LINK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NodeF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        </a:t>
            </a:r>
            <a:r>
              <a:rPr lang="en-US" sz="4000" dirty="0" err="1" smtClean="0"/>
              <a:t>NodeF.LINK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NodeG</a:t>
            </a:r>
            <a:r>
              <a:rPr lang="en-US" sz="4000" dirty="0" smtClean="0"/>
              <a:t>; </a:t>
            </a:r>
            <a:r>
              <a:rPr lang="en-US" sz="4000" dirty="0" err="1" smtClean="0"/>
              <a:t>NodeG.LINK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NodeH</a:t>
            </a:r>
            <a:r>
              <a:rPr lang="en-US" sz="4000" dirty="0" smtClean="0"/>
              <a:t>; </a:t>
            </a:r>
            <a:r>
              <a:rPr lang="en-US" sz="4000" dirty="0" err="1" smtClean="0"/>
              <a:t>NodeH.LINK</a:t>
            </a:r>
            <a:r>
              <a:rPr lang="en-US" sz="4000" dirty="0" smtClean="0"/>
              <a:t> = </a:t>
            </a:r>
            <a:r>
              <a:rPr lang="en-US" sz="4000" dirty="0" err="1" smtClean="0"/>
              <a:t>NodeI</a:t>
            </a:r>
            <a:r>
              <a:rPr lang="en-US" sz="4000" dirty="0" smtClean="0"/>
              <a:t>;</a:t>
            </a:r>
            <a:endParaRPr lang="th-TH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       //</a:t>
            </a:r>
            <a:r>
              <a:rPr lang="en-US" sz="4000" dirty="0" err="1" smtClean="0"/>
              <a:t>Algorrithm</a:t>
            </a:r>
            <a:r>
              <a:rPr lang="en-US" sz="4000" dirty="0" smtClean="0"/>
              <a:t> 5.2 SEARCH</a:t>
            </a:r>
          </a:p>
          <a:p>
            <a:r>
              <a:rPr lang="en-US" sz="4000" dirty="0" smtClean="0"/>
              <a:t>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ITEM = item;</a:t>
            </a:r>
          </a:p>
          <a:p>
            <a:r>
              <a:rPr lang="en-US" sz="4000" dirty="0" smtClean="0"/>
              <a:t>        Node LOC=null;</a:t>
            </a:r>
          </a:p>
          <a:p>
            <a:r>
              <a:rPr lang="en-US" sz="4000" dirty="0" smtClean="0"/>
              <a:t>        Node PTR=null;</a:t>
            </a:r>
          </a:p>
          <a:p>
            <a:r>
              <a:rPr lang="en-US" sz="4000" dirty="0" smtClean="0"/>
              <a:t>        PTR=START;</a:t>
            </a:r>
          </a:p>
          <a:p>
            <a:r>
              <a:rPr lang="en-US" sz="4000" dirty="0" smtClean="0"/>
              <a:t>        while(PTR!=null){        </a:t>
            </a:r>
          </a:p>
          <a:p>
            <a:r>
              <a:rPr lang="en-US" sz="4000" dirty="0" smtClean="0"/>
              <a:t>          if(ITEM&lt;(</a:t>
            </a:r>
            <a:r>
              <a:rPr lang="en-US" sz="4000" dirty="0" err="1" smtClean="0"/>
              <a:t>int</a:t>
            </a:r>
            <a:r>
              <a:rPr lang="en-US" sz="4000" dirty="0" smtClean="0"/>
              <a:t>)PTR.INFOR) {</a:t>
            </a:r>
          </a:p>
          <a:p>
            <a:r>
              <a:rPr lang="en-US" sz="4000" dirty="0" smtClean="0"/>
              <a:t>              PTR=PTR.LINK; </a:t>
            </a:r>
          </a:p>
          <a:p>
            <a:r>
              <a:rPr lang="en-US" sz="4000" dirty="0" smtClean="0"/>
              <a:t>          }else</a:t>
            </a:r>
          </a:p>
          <a:p>
            <a:r>
              <a:rPr lang="en-US" sz="4000" dirty="0" smtClean="0"/>
              <a:t>            if(ITEM==(</a:t>
            </a:r>
            <a:r>
              <a:rPr lang="en-US" sz="4000" dirty="0" err="1" smtClean="0"/>
              <a:t>int</a:t>
            </a:r>
            <a:r>
              <a:rPr lang="en-US" sz="4000" dirty="0" smtClean="0"/>
              <a:t>)PTR.INFOR){</a:t>
            </a:r>
          </a:p>
          <a:p>
            <a:r>
              <a:rPr lang="en-US" sz="4000" dirty="0" smtClean="0"/>
              <a:t>                LOC = PTR;</a:t>
            </a:r>
          </a:p>
          <a:p>
            <a:r>
              <a:rPr lang="en-US" sz="4000" dirty="0" smtClean="0"/>
              <a:t>                break;</a:t>
            </a:r>
          </a:p>
          <a:p>
            <a:r>
              <a:rPr lang="en-US" sz="4000" dirty="0" smtClean="0"/>
              <a:t>            }else{</a:t>
            </a:r>
          </a:p>
          <a:p>
            <a:r>
              <a:rPr lang="en-US" sz="4000" dirty="0" smtClean="0"/>
              <a:t>                LOC=null;</a:t>
            </a:r>
          </a:p>
          <a:p>
            <a:r>
              <a:rPr lang="en-US" sz="4000" dirty="0" smtClean="0"/>
              <a:t>                break;</a:t>
            </a:r>
          </a:p>
          <a:p>
            <a:r>
              <a:rPr lang="en-US" sz="4000" dirty="0" smtClean="0"/>
              <a:t>            }             </a:t>
            </a:r>
          </a:p>
          <a:p>
            <a:r>
              <a:rPr lang="en-US" sz="4000" dirty="0" smtClean="0"/>
              <a:t>        }//end while</a:t>
            </a:r>
          </a:p>
          <a:p>
            <a:r>
              <a:rPr lang="en-US" sz="4000" dirty="0" smtClean="0"/>
              <a:t>        //Show Result;</a:t>
            </a:r>
          </a:p>
          <a:p>
            <a:r>
              <a:rPr lang="en-US" sz="4000" dirty="0" smtClean="0"/>
              <a:t>        if(LOC ==null) </a:t>
            </a:r>
          </a:p>
          <a:p>
            <a:r>
              <a:rPr lang="en-US" sz="4000" dirty="0" smtClean="0"/>
              <a:t>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("Not found.");</a:t>
            </a:r>
          </a:p>
          <a:p>
            <a:r>
              <a:rPr lang="en-US" sz="4000" dirty="0" smtClean="0"/>
              <a:t>        else</a:t>
            </a:r>
          </a:p>
          <a:p>
            <a:r>
              <a:rPr lang="en-US" sz="4000" dirty="0" smtClean="0"/>
              <a:t>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("Found.");</a:t>
            </a:r>
          </a:p>
          <a:p>
            <a:r>
              <a:rPr lang="en-US" sz="4000" dirty="0" smtClean="0"/>
              <a:t>    }</a:t>
            </a:r>
          </a:p>
          <a:p>
            <a:endParaRPr lang="en-US" sz="4000" dirty="0" smtClean="0"/>
          </a:p>
          <a:p>
            <a:r>
              <a:rPr lang="en-US" sz="4000" dirty="0" smtClean="0"/>
              <a:t>}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4000" dirty="0" smtClean="0"/>
              <a:t>public static void SEARCH(</a:t>
            </a:r>
            <a:r>
              <a:rPr lang="en-US" sz="4000" dirty="0" err="1" smtClean="0"/>
              <a:t>int</a:t>
            </a:r>
            <a:r>
              <a:rPr lang="en-US" sz="4000" dirty="0" smtClean="0"/>
              <a:t> item) { </a:t>
            </a:r>
          </a:p>
          <a:p>
            <a:r>
              <a:rPr lang="en-US" sz="4000" dirty="0" smtClean="0"/>
              <a:t>        Node START = new Node(); START.INFOR = 100;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NodeA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NodeA.INFOR</a:t>
            </a:r>
            <a:r>
              <a:rPr lang="en-US" sz="4000" dirty="0" smtClean="0"/>
              <a:t> = 90;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NodeB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NodeB.INFOR</a:t>
            </a:r>
            <a:r>
              <a:rPr lang="en-US" sz="4000" dirty="0" smtClean="0"/>
              <a:t> = 80;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NodeC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NodeC.INFOR</a:t>
            </a:r>
            <a:r>
              <a:rPr lang="en-US" sz="4000" dirty="0" smtClean="0"/>
              <a:t> = 70;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NodeD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NodeD.INFOR</a:t>
            </a:r>
            <a:r>
              <a:rPr lang="en-US" sz="4000" dirty="0" smtClean="0"/>
              <a:t> = 60;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NodeE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NodeE.INFOR</a:t>
            </a:r>
            <a:r>
              <a:rPr lang="en-US" sz="4000" dirty="0" smtClean="0"/>
              <a:t> = 50;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NodeF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NodeF.INFOR</a:t>
            </a:r>
            <a:r>
              <a:rPr lang="en-US" sz="4000" dirty="0" smtClean="0"/>
              <a:t> = 40;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NodeG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NodeG.INFOR</a:t>
            </a:r>
            <a:r>
              <a:rPr lang="en-US" sz="4000" dirty="0" smtClean="0"/>
              <a:t> = 30;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NodeH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NodeH.INFOR</a:t>
            </a:r>
            <a:r>
              <a:rPr lang="en-US" sz="4000" dirty="0" smtClean="0"/>
              <a:t> = 20;</a:t>
            </a:r>
          </a:p>
          <a:p>
            <a:r>
              <a:rPr lang="en-US" sz="4000" dirty="0" smtClean="0"/>
              <a:t>        Node </a:t>
            </a:r>
            <a:r>
              <a:rPr lang="en-US" sz="4000" dirty="0" err="1" smtClean="0"/>
              <a:t>NodeI</a:t>
            </a:r>
            <a:r>
              <a:rPr lang="en-US" sz="4000" dirty="0" smtClean="0"/>
              <a:t> = new Node(); </a:t>
            </a:r>
            <a:r>
              <a:rPr lang="en-US" sz="4000" dirty="0" err="1" smtClean="0"/>
              <a:t>NodeI.INFOR</a:t>
            </a:r>
            <a:r>
              <a:rPr lang="en-US" sz="4000" dirty="0" smtClean="0"/>
              <a:t> = 10;</a:t>
            </a:r>
            <a:endParaRPr lang="th-TH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       </a:t>
            </a:r>
            <a:r>
              <a:rPr lang="en-US" sz="3300" dirty="0" smtClean="0"/>
              <a:t>START.LINK = </a:t>
            </a:r>
            <a:r>
              <a:rPr lang="en-US" sz="3300" dirty="0" err="1" smtClean="0"/>
              <a:t>NodeA</a:t>
            </a:r>
            <a:r>
              <a:rPr lang="en-US" sz="3300" dirty="0" smtClean="0"/>
              <a:t>; </a:t>
            </a:r>
            <a:r>
              <a:rPr lang="en-US" sz="3300" dirty="0" err="1" smtClean="0"/>
              <a:t>NodeA.LINK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NodeB</a:t>
            </a:r>
            <a:r>
              <a:rPr lang="en-US" sz="3300" dirty="0" smtClean="0"/>
              <a:t>; </a:t>
            </a:r>
            <a:r>
              <a:rPr lang="en-US" sz="3300" dirty="0" err="1" smtClean="0"/>
              <a:t>NodeB.LINK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NodeC</a:t>
            </a:r>
            <a:r>
              <a:rPr lang="en-US" sz="3300" dirty="0" smtClean="0"/>
              <a:t>;</a:t>
            </a:r>
          </a:p>
          <a:p>
            <a:r>
              <a:rPr lang="en-US" sz="3300" dirty="0" smtClean="0"/>
              <a:t>        </a:t>
            </a:r>
            <a:r>
              <a:rPr lang="en-US" sz="3300" dirty="0" err="1" smtClean="0"/>
              <a:t>NodeC.LINK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NodeD</a:t>
            </a:r>
            <a:r>
              <a:rPr lang="en-US" sz="3300" dirty="0" smtClean="0"/>
              <a:t>; </a:t>
            </a:r>
            <a:r>
              <a:rPr lang="en-US" sz="3300" dirty="0" err="1" smtClean="0"/>
              <a:t>NodeD.LINK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NodeE</a:t>
            </a:r>
            <a:r>
              <a:rPr lang="en-US" sz="3300" dirty="0" smtClean="0"/>
              <a:t>; </a:t>
            </a:r>
            <a:r>
              <a:rPr lang="en-US" sz="3300" dirty="0" err="1" smtClean="0"/>
              <a:t>NodeE.LINK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NodeF</a:t>
            </a:r>
            <a:r>
              <a:rPr lang="en-US" sz="3300" dirty="0" smtClean="0"/>
              <a:t>;</a:t>
            </a:r>
          </a:p>
          <a:p>
            <a:r>
              <a:rPr lang="en-US" sz="3300" dirty="0" smtClean="0"/>
              <a:t>        </a:t>
            </a:r>
            <a:r>
              <a:rPr lang="en-US" sz="3300" dirty="0" err="1" smtClean="0"/>
              <a:t>NodeF.LINK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NodeG</a:t>
            </a:r>
            <a:r>
              <a:rPr lang="en-US" sz="3300" dirty="0" smtClean="0"/>
              <a:t>; </a:t>
            </a:r>
            <a:r>
              <a:rPr lang="en-US" sz="3300" dirty="0" err="1" smtClean="0"/>
              <a:t>NodeG.LINK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NodeH</a:t>
            </a:r>
            <a:r>
              <a:rPr lang="en-US" sz="3300" dirty="0" smtClean="0"/>
              <a:t>; </a:t>
            </a:r>
            <a:r>
              <a:rPr lang="en-US" sz="3300" dirty="0" err="1" smtClean="0"/>
              <a:t>NodeH.LINK</a:t>
            </a:r>
            <a:r>
              <a:rPr lang="en-US" sz="3300" dirty="0" smtClean="0"/>
              <a:t> = </a:t>
            </a:r>
            <a:r>
              <a:rPr lang="en-US" sz="3300" dirty="0" err="1" smtClean="0"/>
              <a:t>NodeI</a:t>
            </a:r>
            <a:r>
              <a:rPr lang="en-US" sz="3300" dirty="0" smtClean="0"/>
              <a:t>;</a:t>
            </a:r>
            <a:endParaRPr lang="th-TH" sz="3300" dirty="0" smtClean="0"/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th-TH" sz="4000" dirty="0" smtClean="0"/>
              <a:t>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ITEM = item;</a:t>
            </a:r>
          </a:p>
          <a:p>
            <a:r>
              <a:rPr lang="en-US" sz="4000" dirty="0" smtClean="0"/>
              <a:t>        Node LOC=null;</a:t>
            </a:r>
          </a:p>
          <a:p>
            <a:r>
              <a:rPr lang="en-US" sz="4000" dirty="0" smtClean="0"/>
              <a:t>        Node PTR=null;</a:t>
            </a:r>
          </a:p>
          <a:p>
            <a:r>
              <a:rPr lang="en-US" sz="4000" dirty="0" smtClean="0"/>
              <a:t>        PTR=START;</a:t>
            </a:r>
          </a:p>
          <a:p>
            <a:r>
              <a:rPr lang="en-US" sz="4000" dirty="0" smtClean="0"/>
              <a:t>        while(PTR!=null){        </a:t>
            </a:r>
          </a:p>
          <a:p>
            <a:r>
              <a:rPr lang="en-US" sz="4000" dirty="0" smtClean="0"/>
              <a:t>          if(ITEM&lt;(</a:t>
            </a:r>
            <a:r>
              <a:rPr lang="en-US" sz="4000" dirty="0" err="1" smtClean="0"/>
              <a:t>int</a:t>
            </a:r>
            <a:r>
              <a:rPr lang="en-US" sz="4000" dirty="0" smtClean="0"/>
              <a:t>)PTR.INFOR) {</a:t>
            </a:r>
          </a:p>
          <a:p>
            <a:r>
              <a:rPr lang="en-US" sz="4000" dirty="0" smtClean="0"/>
              <a:t>              PTR=PTR.LINK; </a:t>
            </a:r>
          </a:p>
          <a:p>
            <a:r>
              <a:rPr lang="en-US" sz="4000" dirty="0" smtClean="0"/>
              <a:t>          }else</a:t>
            </a:r>
          </a:p>
          <a:p>
            <a:r>
              <a:rPr lang="en-US" sz="4000" dirty="0" smtClean="0"/>
              <a:t>            if(ITEM==(</a:t>
            </a:r>
            <a:r>
              <a:rPr lang="en-US" sz="4000" dirty="0" err="1" smtClean="0"/>
              <a:t>int</a:t>
            </a:r>
            <a:r>
              <a:rPr lang="en-US" sz="4000" dirty="0" smtClean="0"/>
              <a:t>)PTR.INFOR){</a:t>
            </a:r>
          </a:p>
          <a:p>
            <a:r>
              <a:rPr lang="en-US" sz="4000" dirty="0" smtClean="0"/>
              <a:t>                LOC = PTR;</a:t>
            </a:r>
          </a:p>
          <a:p>
            <a:r>
              <a:rPr lang="en-US" sz="4000" dirty="0" smtClean="0"/>
              <a:t>                break;</a:t>
            </a:r>
          </a:p>
          <a:p>
            <a:r>
              <a:rPr lang="en-US" sz="4000" dirty="0" smtClean="0"/>
              <a:t>            }else{</a:t>
            </a:r>
          </a:p>
          <a:p>
            <a:r>
              <a:rPr lang="en-US" sz="4000" dirty="0" smtClean="0"/>
              <a:t>                LOC=null;</a:t>
            </a:r>
          </a:p>
          <a:p>
            <a:r>
              <a:rPr lang="en-US" sz="4000" dirty="0" smtClean="0"/>
              <a:t>                break;</a:t>
            </a:r>
          </a:p>
          <a:p>
            <a:r>
              <a:rPr lang="en-US" sz="4000" dirty="0" smtClean="0"/>
              <a:t>            }             </a:t>
            </a:r>
          </a:p>
          <a:p>
            <a:r>
              <a:rPr lang="en-US" sz="4000" dirty="0" smtClean="0"/>
              <a:t>        }//end while</a:t>
            </a:r>
          </a:p>
          <a:p>
            <a:r>
              <a:rPr lang="en-US" sz="4000" dirty="0" smtClean="0"/>
              <a:t>        //Show Result;</a:t>
            </a:r>
          </a:p>
          <a:p>
            <a:r>
              <a:rPr lang="en-US" sz="4000" dirty="0" smtClean="0"/>
              <a:t>        if(LOC ==null) </a:t>
            </a:r>
          </a:p>
          <a:p>
            <a:r>
              <a:rPr lang="en-US" sz="4000" dirty="0" smtClean="0"/>
              <a:t>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("Not found.");</a:t>
            </a:r>
          </a:p>
          <a:p>
            <a:r>
              <a:rPr lang="en-US" sz="4000" dirty="0" smtClean="0"/>
              <a:t>        else</a:t>
            </a:r>
          </a:p>
          <a:p>
            <a:r>
              <a:rPr lang="en-US" sz="4000" dirty="0" smtClean="0"/>
              <a:t>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("Found.");</a:t>
            </a:r>
          </a:p>
          <a:p>
            <a:r>
              <a:rPr lang="en-US" sz="4000" dirty="0" smtClean="0"/>
              <a:t>    }</a:t>
            </a:r>
          </a:p>
          <a:p>
            <a:endParaRPr lang="en-US" sz="4000" dirty="0" smtClean="0"/>
          </a:p>
          <a:p>
            <a:r>
              <a:rPr lang="en-US" sz="4000" dirty="0" smtClean="0"/>
              <a:t>}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</a:t>
            </a:r>
          </a:p>
          <a:p>
            <a:r>
              <a:rPr lang="th-TH" dirty="0" smtClean="0"/>
              <a:t>เขียนโปรแกรมเพิ่มเติมตามโจทย์กำหนด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ประเภทของลิงค์ลิสต์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One-way Link Lists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Two-ways Link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544" y="4725144"/>
            <a:ext cx="863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403648" y="58052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2915816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ตัวเชื่อมต่อหักมุม 7"/>
          <p:cNvCxnSpPr>
            <a:stCxn id="14" idx="2"/>
            <a:endCxn id="15" idx="1"/>
          </p:cNvCxnSpPr>
          <p:nvPr/>
        </p:nvCxnSpPr>
        <p:spPr>
          <a:xfrm rot="16200000" flipH="1">
            <a:off x="652142" y="5341790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3779912" y="58052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5292080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300192" y="580526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7812360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ลูกศรเชื่อมต่อแบบตรง 21"/>
          <p:cNvCxnSpPr>
            <a:stCxn id="16" idx="3"/>
            <a:endCxn id="18" idx="1"/>
          </p:cNvCxnSpPr>
          <p:nvPr/>
        </p:nvCxnSpPr>
        <p:spPr>
          <a:xfrm>
            <a:off x="3347864" y="60932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stCxn id="19" idx="3"/>
          </p:cNvCxnSpPr>
          <p:nvPr/>
        </p:nvCxnSpPr>
        <p:spPr>
          <a:xfrm>
            <a:off x="5724128" y="60932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/>
          <p:cNvSpPr/>
          <p:nvPr/>
        </p:nvSpPr>
        <p:spPr>
          <a:xfrm>
            <a:off x="1187624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3779912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6300192" y="580526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 flipH="1">
            <a:off x="3347864" y="62373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/>
          <p:cNvCxnSpPr/>
          <p:nvPr/>
        </p:nvCxnSpPr>
        <p:spPr>
          <a:xfrm flipH="1">
            <a:off x="5724128" y="62373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การแทรกข้อมูลลงในลิงค์ลิสต์ </a:t>
            </a:r>
            <a:r>
              <a:rPr lang="th-TH" sz="2700" dirty="0" smtClean="0"/>
              <a:t>(</a:t>
            </a:r>
            <a:r>
              <a:rPr lang="en-GB" sz="2700" dirty="0" smtClean="0"/>
              <a:t>Insertion into A Link Lists</a:t>
            </a:r>
            <a:r>
              <a:rPr lang="th-TH" sz="2700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การแทรกข้อมูลในลิสต์สามารถดำเนินการได้อย่างรวดเร็วโดย</a:t>
            </a:r>
          </a:p>
          <a:p>
            <a:pPr lvl="1"/>
            <a:r>
              <a:rPr lang="th-TH" dirty="0"/>
              <a:t>เอาพอยเตอร์ของโนดใหม่ไปชี้ยัง</a:t>
            </a:r>
            <a:r>
              <a:rPr lang="th-TH" dirty="0" smtClean="0"/>
              <a:t>โนดต้องการแทรกชี้อยู่ เปลี่ยน</a:t>
            </a:r>
            <a:r>
              <a:rPr lang="th-TH" dirty="0" smtClean="0"/>
              <a:t>พอยเตอร์ที่เคยชี้ไปยังโนดถัดไป ให้มาชี้ยัง</a:t>
            </a:r>
            <a:r>
              <a:rPr lang="th-TH" smtClean="0"/>
              <a:t>โนด</a:t>
            </a:r>
            <a:r>
              <a:rPr lang="th-TH" smtClean="0"/>
              <a:t>ใหม่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84984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436510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436510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901630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436510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436510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436510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436510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653136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6531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3275856" y="573325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88024" y="573325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รูปแบบอิสระ 16"/>
          <p:cNvSpPr/>
          <p:nvPr/>
        </p:nvSpPr>
        <p:spPr>
          <a:xfrm>
            <a:off x="2991394" y="4676503"/>
            <a:ext cx="287383" cy="1149531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รูปแบบอิสระ 17"/>
          <p:cNvSpPr/>
          <p:nvPr/>
        </p:nvSpPr>
        <p:spPr>
          <a:xfrm>
            <a:off x="4310743" y="4807131"/>
            <a:ext cx="1619794" cy="1280160"/>
          </a:xfrm>
          <a:custGeom>
            <a:avLst/>
            <a:gdLst>
              <a:gd name="connsiteX0" fmla="*/ 796834 w 1619794"/>
              <a:gd name="connsiteY0" fmla="*/ 1280160 h 1280160"/>
              <a:gd name="connsiteX1" fmla="*/ 1619794 w 1619794"/>
              <a:gd name="connsiteY1" fmla="*/ 1280160 h 1280160"/>
              <a:gd name="connsiteX2" fmla="*/ 1619794 w 1619794"/>
              <a:gd name="connsiteY2" fmla="*/ 613955 h 1280160"/>
              <a:gd name="connsiteX3" fmla="*/ 0 w 1619794"/>
              <a:gd name="connsiteY3" fmla="*/ 600892 h 1280160"/>
              <a:gd name="connsiteX4" fmla="*/ 13063 w 1619794"/>
              <a:gd name="connsiteY4" fmla="*/ 0 h 1280160"/>
              <a:gd name="connsiteX5" fmla="*/ 182880 w 1619794"/>
              <a:gd name="connsiteY5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794" h="1280160">
                <a:moveTo>
                  <a:pt x="796834" y="1280160"/>
                </a:moveTo>
                <a:lnTo>
                  <a:pt x="1619794" y="1280160"/>
                </a:lnTo>
                <a:lnTo>
                  <a:pt x="1619794" y="613955"/>
                </a:lnTo>
                <a:lnTo>
                  <a:pt x="0" y="600892"/>
                </a:lnTo>
                <a:lnTo>
                  <a:pt x="13063" y="0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67744" y="602128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โนด ใหม่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19872" y="32849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ตำแหน่งที่จะแทรก</a:t>
            </a:r>
            <a:endParaRPr lang="en-US" dirty="0"/>
          </a:p>
        </p:txBody>
      </p:sp>
      <p:cxnSp>
        <p:nvCxnSpPr>
          <p:cNvPr id="22" name="ลูกศรเชื่อมต่อแบบตรง 21"/>
          <p:cNvCxnSpPr>
            <a:stCxn id="20" idx="2"/>
          </p:cNvCxnSpPr>
          <p:nvPr/>
        </p:nvCxnSpPr>
        <p:spPr>
          <a:xfrm flipH="1">
            <a:off x="3923928" y="3654316"/>
            <a:ext cx="179785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วิธีการแทรกข้อมูล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แทรกที่ต้นลิสต์</a:t>
            </a:r>
          </a:p>
          <a:p>
            <a:r>
              <a:rPr lang="th-TH" dirty="0" smtClean="0"/>
              <a:t>แทรกในตำแหน่งที่ต้องการ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2965526"/>
            <a:ext cx="998820" cy="5041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3717032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1259632" y="472514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771800" y="472514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รูปแบบอิสระ 15"/>
          <p:cNvSpPr/>
          <p:nvPr/>
        </p:nvSpPr>
        <p:spPr>
          <a:xfrm>
            <a:off x="467544" y="2708920"/>
            <a:ext cx="720080" cy="2160240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501317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โนด ใหม่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79712" y="206084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ตำแหน่งที่จะแทรก</a:t>
            </a:r>
            <a:endParaRPr lang="en-US" dirty="0"/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H="1">
            <a:off x="1043608" y="2420888"/>
            <a:ext cx="151216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รูปแบบอิสระ 24"/>
          <p:cNvSpPr/>
          <p:nvPr/>
        </p:nvSpPr>
        <p:spPr>
          <a:xfrm>
            <a:off x="1018903" y="3905794"/>
            <a:ext cx="2508068" cy="1097280"/>
          </a:xfrm>
          <a:custGeom>
            <a:avLst/>
            <a:gdLst>
              <a:gd name="connsiteX0" fmla="*/ 2011680 w 2508068"/>
              <a:gd name="connsiteY0" fmla="*/ 1097280 h 1097280"/>
              <a:gd name="connsiteX1" fmla="*/ 2508068 w 2508068"/>
              <a:gd name="connsiteY1" fmla="*/ 1097280 h 1097280"/>
              <a:gd name="connsiteX2" fmla="*/ 2508068 w 2508068"/>
              <a:gd name="connsiteY2" fmla="*/ 718457 h 1097280"/>
              <a:gd name="connsiteX3" fmla="*/ 0 w 2508068"/>
              <a:gd name="connsiteY3" fmla="*/ 718457 h 1097280"/>
              <a:gd name="connsiteX4" fmla="*/ 0 w 2508068"/>
              <a:gd name="connsiteY4" fmla="*/ 13063 h 1097280"/>
              <a:gd name="connsiteX5" fmla="*/ 182880 w 2508068"/>
              <a:gd name="connsiteY5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068" h="1097280">
                <a:moveTo>
                  <a:pt x="2011680" y="1097280"/>
                </a:moveTo>
                <a:lnTo>
                  <a:pt x="2508068" y="1097280"/>
                </a:lnTo>
                <a:lnTo>
                  <a:pt x="2508068" y="718457"/>
                </a:lnTo>
                <a:lnTo>
                  <a:pt x="0" y="718457"/>
                </a:lnTo>
                <a:lnTo>
                  <a:pt x="0" y="13063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แทรกยังตำแหน่งที่ที่ต้องการ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3275856" y="508518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88024" y="508518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รูปแบบอิสระ 15"/>
          <p:cNvSpPr/>
          <p:nvPr/>
        </p:nvSpPr>
        <p:spPr>
          <a:xfrm>
            <a:off x="2991394" y="4028431"/>
            <a:ext cx="287383" cy="1149531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รูปแบบอิสระ 16"/>
          <p:cNvSpPr/>
          <p:nvPr/>
        </p:nvSpPr>
        <p:spPr>
          <a:xfrm>
            <a:off x="4310743" y="4159059"/>
            <a:ext cx="1619794" cy="1280160"/>
          </a:xfrm>
          <a:custGeom>
            <a:avLst/>
            <a:gdLst>
              <a:gd name="connsiteX0" fmla="*/ 796834 w 1619794"/>
              <a:gd name="connsiteY0" fmla="*/ 1280160 h 1280160"/>
              <a:gd name="connsiteX1" fmla="*/ 1619794 w 1619794"/>
              <a:gd name="connsiteY1" fmla="*/ 1280160 h 1280160"/>
              <a:gd name="connsiteX2" fmla="*/ 1619794 w 1619794"/>
              <a:gd name="connsiteY2" fmla="*/ 613955 h 1280160"/>
              <a:gd name="connsiteX3" fmla="*/ 0 w 1619794"/>
              <a:gd name="connsiteY3" fmla="*/ 600892 h 1280160"/>
              <a:gd name="connsiteX4" fmla="*/ 13063 w 1619794"/>
              <a:gd name="connsiteY4" fmla="*/ 0 h 1280160"/>
              <a:gd name="connsiteX5" fmla="*/ 182880 w 1619794"/>
              <a:gd name="connsiteY5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794" h="1280160">
                <a:moveTo>
                  <a:pt x="796834" y="1280160"/>
                </a:moveTo>
                <a:lnTo>
                  <a:pt x="1619794" y="1280160"/>
                </a:lnTo>
                <a:lnTo>
                  <a:pt x="1619794" y="613955"/>
                </a:lnTo>
                <a:lnTo>
                  <a:pt x="0" y="600892"/>
                </a:lnTo>
                <a:lnTo>
                  <a:pt x="13063" y="0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537321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โนด ใหม่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9872" y="263691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ตำแหน่งที่จะแทรก</a:t>
            </a:r>
            <a:endParaRPr lang="en-US" dirty="0"/>
          </a:p>
        </p:txBody>
      </p:sp>
      <p:cxnSp>
        <p:nvCxnSpPr>
          <p:cNvPr id="20" name="ลูกศรเชื่อมต่อแบบตรง 19"/>
          <p:cNvCxnSpPr>
            <a:stCxn id="19" idx="2"/>
          </p:cNvCxnSpPr>
          <p:nvPr/>
        </p:nvCxnSpPr>
        <p:spPr>
          <a:xfrm flipH="1">
            <a:off x="3923928" y="3006244"/>
            <a:ext cx="179785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1680" y="3140968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Node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3140968"/>
            <a:ext cx="91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Node B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แนวทางอัลกอริทึมการแทรกต้นลิสต์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th-TH" dirty="0" smtClean="0"/>
              <a:t>คือโนดใหม่</a:t>
            </a:r>
            <a:endParaRPr lang="en-GB" dirty="0" smtClean="0"/>
          </a:p>
          <a:p>
            <a:r>
              <a:rPr lang="th-TH" dirty="0" smtClean="0"/>
              <a:t>กำหนด </a:t>
            </a:r>
            <a:r>
              <a:rPr lang="en-GB" dirty="0" smtClean="0"/>
              <a:t>INFOR[NEW]=ITEM</a:t>
            </a:r>
          </a:p>
          <a:p>
            <a:r>
              <a:rPr lang="th-TH" dirty="0" smtClean="0"/>
              <a:t>กำหนด </a:t>
            </a:r>
            <a:r>
              <a:rPr lang="en-GB" dirty="0" smtClean="0"/>
              <a:t>LINK[NEW] = START</a:t>
            </a:r>
          </a:p>
          <a:p>
            <a:r>
              <a:rPr lang="th-TH" dirty="0" smtClean="0"/>
              <a:t>กำหนด </a:t>
            </a:r>
            <a:r>
              <a:rPr lang="en-GB" dirty="0" smtClean="0"/>
              <a:t>START=NEW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2965526"/>
            <a:ext cx="998820" cy="5041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3717032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1259632" y="472514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771800" y="472514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รูปแบบอิสระ 15"/>
          <p:cNvSpPr/>
          <p:nvPr/>
        </p:nvSpPr>
        <p:spPr>
          <a:xfrm>
            <a:off x="467544" y="2708920"/>
            <a:ext cx="720080" cy="2160240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55892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18" name="ลูกศรเชื่อมต่อแบบตรง 17"/>
          <p:cNvCxnSpPr/>
          <p:nvPr/>
        </p:nvCxnSpPr>
        <p:spPr>
          <a:xfrm flipH="1">
            <a:off x="539552" y="2420888"/>
            <a:ext cx="201622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รูปแบบอิสระ 18"/>
          <p:cNvSpPr/>
          <p:nvPr/>
        </p:nvSpPr>
        <p:spPr>
          <a:xfrm>
            <a:off x="1018903" y="3905794"/>
            <a:ext cx="2508068" cy="1097280"/>
          </a:xfrm>
          <a:custGeom>
            <a:avLst/>
            <a:gdLst>
              <a:gd name="connsiteX0" fmla="*/ 2011680 w 2508068"/>
              <a:gd name="connsiteY0" fmla="*/ 1097280 h 1097280"/>
              <a:gd name="connsiteX1" fmla="*/ 2508068 w 2508068"/>
              <a:gd name="connsiteY1" fmla="*/ 1097280 h 1097280"/>
              <a:gd name="connsiteX2" fmla="*/ 2508068 w 2508068"/>
              <a:gd name="connsiteY2" fmla="*/ 718457 h 1097280"/>
              <a:gd name="connsiteX3" fmla="*/ 0 w 2508068"/>
              <a:gd name="connsiteY3" fmla="*/ 718457 h 1097280"/>
              <a:gd name="connsiteX4" fmla="*/ 0 w 2508068"/>
              <a:gd name="connsiteY4" fmla="*/ 13063 h 1097280"/>
              <a:gd name="connsiteX5" fmla="*/ 182880 w 2508068"/>
              <a:gd name="connsiteY5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068" h="1097280">
                <a:moveTo>
                  <a:pt x="2011680" y="1097280"/>
                </a:moveTo>
                <a:lnTo>
                  <a:pt x="2508068" y="1097280"/>
                </a:lnTo>
                <a:lnTo>
                  <a:pt x="2508068" y="718457"/>
                </a:lnTo>
                <a:lnTo>
                  <a:pt x="0" y="718457"/>
                </a:lnTo>
                <a:lnTo>
                  <a:pt x="0" y="13063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ลูกศรเชื่อมต่อแบบตรง 20"/>
          <p:cNvCxnSpPr>
            <a:stCxn id="17" idx="3"/>
          </p:cNvCxnSpPr>
          <p:nvPr/>
        </p:nvCxnSpPr>
        <p:spPr>
          <a:xfrm flipV="1">
            <a:off x="1047124" y="5373216"/>
            <a:ext cx="284516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1960" y="5229200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LINK[NEW]=START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7784" y="2060848"/>
            <a:ext cx="17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START=NEW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ลูกศรเชื่อมต่อแบบตรง 25"/>
          <p:cNvCxnSpPr>
            <a:stCxn id="22" idx="1"/>
          </p:cNvCxnSpPr>
          <p:nvPr/>
        </p:nvCxnSpPr>
        <p:spPr>
          <a:xfrm flipH="1" flipV="1">
            <a:off x="3563888" y="4941168"/>
            <a:ext cx="648072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Insert </a:t>
            </a:r>
            <a:r>
              <a:rPr lang="en-US" dirty="0" smtClean="0"/>
              <a:t>Item at first Node of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START, NEW, ITEM</a:t>
            </a:r>
          </a:p>
          <a:p>
            <a:r>
              <a:rPr lang="en-GB" dirty="0" smtClean="0"/>
              <a:t>Output : ITEM is inserted into LIST at the first node.</a:t>
            </a:r>
          </a:p>
          <a:p>
            <a:r>
              <a:rPr lang="en-GB" dirty="0" smtClean="0"/>
              <a:t>    INFOR[NEW]=ITEM</a:t>
            </a:r>
          </a:p>
          <a:p>
            <a:r>
              <a:rPr lang="en-GB" dirty="0" smtClean="0"/>
              <a:t>    LINK[NEW]=START</a:t>
            </a:r>
          </a:p>
          <a:p>
            <a:r>
              <a:rPr lang="en-GB" dirty="0" smtClean="0"/>
              <a:t>    START=NEW</a:t>
            </a:r>
          </a:p>
          <a:p>
            <a:r>
              <a:rPr lang="en-GB" dirty="0" smtClean="0"/>
              <a:t>    Exit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public class Algor54INSFIRST {</a:t>
            </a:r>
            <a:endParaRPr lang="th-TH" dirty="0" smtClean="0"/>
          </a:p>
          <a:p>
            <a:endParaRPr lang="en-US" dirty="0" smtClean="0"/>
          </a:p>
          <a:p>
            <a:r>
              <a:rPr lang="en-US" dirty="0" smtClean="0"/>
              <a:t>        static Node START = new Node(); </a:t>
            </a:r>
            <a:endParaRPr lang="th-TH" dirty="0" smtClean="0"/>
          </a:p>
          <a:p>
            <a:endParaRPr lang="th-TH" dirty="0" smtClean="0"/>
          </a:p>
          <a:p>
            <a:endParaRPr lang="en-US" dirty="0" smtClean="0"/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INSTFIRST(20);  </a:t>
            </a:r>
          </a:p>
          <a:p>
            <a:r>
              <a:rPr lang="en-US" dirty="0" smtClean="0"/>
              <a:t>        INSTFIRST(30);  </a:t>
            </a:r>
          </a:p>
          <a:p>
            <a:r>
              <a:rPr lang="en-US" dirty="0" smtClean="0"/>
              <a:t>        INSTFIRST(40);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public static void INSTFIRST(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5.4 SEARCH  if AVAIL = NULL step. 1       </a:t>
            </a:r>
          </a:p>
          <a:p>
            <a:r>
              <a:rPr lang="en-US" dirty="0" smtClean="0"/>
              <a:t>        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NEW.LINK = START;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public class Algor54INSFIRST {</a:t>
            </a:r>
            <a:endParaRPr lang="th-TH" dirty="0" smtClean="0"/>
          </a:p>
          <a:p>
            <a:endParaRPr lang="en-US" dirty="0" smtClean="0"/>
          </a:p>
          <a:p>
            <a:r>
              <a:rPr lang="en-US" dirty="0" smtClean="0"/>
              <a:t>        static Node START = new Node(); </a:t>
            </a:r>
            <a:endParaRPr lang="th-TH" dirty="0" smtClean="0"/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        START.INFOR = 10;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        INSTFIRST(20);  </a:t>
            </a:r>
          </a:p>
          <a:p>
            <a:pPr lvl="1"/>
            <a:r>
              <a:rPr lang="en-US" dirty="0" smtClean="0"/>
              <a:t>        INSTFIRST(30);  </a:t>
            </a:r>
          </a:p>
          <a:p>
            <a:pPr lvl="1"/>
            <a:r>
              <a:rPr lang="en-US" dirty="0" smtClean="0"/>
              <a:t>        INSTFIRST(40);  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ลิงค์ลิสต์ทางเดียว(</a:t>
            </a:r>
            <a:r>
              <a:rPr lang="en-GB" dirty="0" smtClean="0"/>
              <a:t>One-way Link Lists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เรียกแต่ละรายการข้อมูลว่า </a:t>
            </a:r>
            <a:r>
              <a:rPr lang="en-US" dirty="0" smtClean="0"/>
              <a:t>Node </a:t>
            </a:r>
            <a:r>
              <a:rPr lang="th-TH" dirty="0" smtClean="0"/>
              <a:t>ประกอบด้วย </a:t>
            </a:r>
            <a:r>
              <a:rPr lang="en-GB" dirty="0" smtClean="0"/>
              <a:t> 2 </a:t>
            </a:r>
            <a:r>
              <a:rPr lang="th-TH" dirty="0" smtClean="0"/>
              <a:t>ส่วนคือ</a:t>
            </a:r>
          </a:p>
          <a:p>
            <a:pPr lvl="1"/>
            <a:r>
              <a:rPr lang="th-TH" dirty="0" smtClean="0"/>
              <a:t>ส่วนข้อมูล เรียกว่า </a:t>
            </a:r>
            <a:r>
              <a:rPr lang="en-GB" dirty="0" smtClean="0"/>
              <a:t>Information </a:t>
            </a:r>
            <a:r>
              <a:rPr lang="th-TH" dirty="0" smtClean="0"/>
              <a:t>ของแต่</a:t>
            </a:r>
            <a:r>
              <a:rPr lang="th-TH" dirty="0" err="1" smtClean="0"/>
              <a:t>ละอิ</a:t>
            </a:r>
            <a:r>
              <a:rPr lang="th-TH" dirty="0" smtClean="0"/>
              <a:t>ลิ</a:t>
            </a:r>
            <a:r>
              <a:rPr lang="th-TH" dirty="0" err="1" smtClean="0"/>
              <a:t>เมนต์</a:t>
            </a:r>
            <a:endParaRPr lang="th-TH" dirty="0" smtClean="0"/>
          </a:p>
          <a:p>
            <a:pPr lvl="1"/>
            <a:r>
              <a:rPr lang="th-TH" dirty="0" smtClean="0"/>
              <a:t>ส่วนลิงค์ฟิลด์ </a:t>
            </a:r>
            <a:r>
              <a:rPr lang="en-US" dirty="0" smtClean="0"/>
              <a:t>(</a:t>
            </a:r>
            <a:r>
              <a:rPr lang="en-GB" dirty="0" smtClean="0"/>
              <a:t>Link Field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411760" y="4221088"/>
            <a:ext cx="210489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946" y="5301208"/>
            <a:ext cx="34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/>
              <a:t>ข้อมูลในโนด (</a:t>
            </a:r>
            <a:r>
              <a:rPr lang="en-GB" sz="3600" dirty="0" smtClean="0"/>
              <a:t>Information</a:t>
            </a:r>
            <a:r>
              <a:rPr lang="th-TH" sz="3600" dirty="0" smtClean="0"/>
              <a:t>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54317" y="5229200"/>
            <a:ext cx="3289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ตัวเชื่อมไปยังโนดต่อไป</a:t>
            </a:r>
            <a:r>
              <a:rPr lang="en-GB" sz="3600" dirty="0" smtClean="0"/>
              <a:t> </a:t>
            </a:r>
          </a:p>
          <a:p>
            <a:r>
              <a:rPr lang="en-GB" sz="3600" dirty="0" smtClean="0"/>
              <a:t>(Link </a:t>
            </a:r>
            <a:r>
              <a:rPr lang="en-US" sz="3600" dirty="0" smtClean="0"/>
              <a:t>Field</a:t>
            </a:r>
            <a:r>
              <a:rPr lang="en-GB" sz="3600" dirty="0" smtClean="0"/>
              <a:t>)</a:t>
            </a:r>
            <a:endParaRPr lang="en-US" sz="3600" dirty="0"/>
          </a:p>
        </p:txBody>
      </p:sp>
      <p:cxnSp>
        <p:nvCxnSpPr>
          <p:cNvPr id="7" name="ลูกศรเชื่อมต่อแบบตรง 6"/>
          <p:cNvCxnSpPr>
            <a:stCxn id="5" idx="0"/>
          </p:cNvCxnSpPr>
          <p:nvPr/>
        </p:nvCxnSpPr>
        <p:spPr>
          <a:xfrm flipV="1">
            <a:off x="2747461" y="4725144"/>
            <a:ext cx="67241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>
            <a:stCxn id="6" idx="0"/>
            <a:endCxn id="11" idx="3"/>
          </p:cNvCxnSpPr>
          <p:nvPr/>
        </p:nvCxnSpPr>
        <p:spPr>
          <a:xfrm flipH="1" flipV="1">
            <a:off x="4499992" y="4545124"/>
            <a:ext cx="2999167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4067944" y="4221088"/>
            <a:ext cx="43204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501008"/>
            <a:ext cx="72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7" name="ลูกศรเชื่อมต่อแบบตรง 16"/>
          <p:cNvCxnSpPr>
            <a:stCxn id="15" idx="3"/>
          </p:cNvCxnSpPr>
          <p:nvPr/>
        </p:nvCxnSpPr>
        <p:spPr>
          <a:xfrm>
            <a:off x="1765088" y="3685674"/>
            <a:ext cx="79068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public static void INSTFIRST(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5.4 SEARCH  if AVAIL = NULL step. 1       </a:t>
            </a:r>
          </a:p>
          <a:p>
            <a:r>
              <a:rPr lang="en-US" dirty="0" smtClean="0"/>
              <a:t>        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NEW.LINK = START;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รันโปรแกรมทดสอบตามอัลกอริทึม</a:t>
            </a:r>
          </a:p>
          <a:p>
            <a:r>
              <a:rPr lang="th-TH" dirty="0" smtClean="0"/>
              <a:t>สร้างลิสต์ของตนเองตามที่กำหนด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แทรกข้อมูลลงในลิสต์ตามตำแหน่งที่ต้องการ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แนวทางการแทรกคือ ต้องกำหนดโนดที่ต้องการแทรก ก่อน กำหนดให้เป็น </a:t>
            </a:r>
            <a:r>
              <a:rPr lang="en-GB" dirty="0" smtClean="0"/>
              <a:t>LOC </a:t>
            </a:r>
            <a:r>
              <a:rPr lang="th-TH" dirty="0" smtClean="0"/>
              <a:t>ชี้ตำแหน่งของโนดที่จะแทรกข้อมูลเข้าไปต่อท้าย</a:t>
            </a:r>
          </a:p>
          <a:p>
            <a:r>
              <a:rPr lang="th-TH" dirty="0" smtClean="0"/>
              <a:t>ตรวจสอบว่า </a:t>
            </a:r>
            <a:r>
              <a:rPr lang="en-GB" dirty="0" smtClean="0"/>
              <a:t>LOC=NULL </a:t>
            </a:r>
            <a:r>
              <a:rPr lang="th-TH" dirty="0" smtClean="0"/>
              <a:t>หรือไม่ หากเป็น </a:t>
            </a:r>
            <a:r>
              <a:rPr lang="en-GB" dirty="0" smtClean="0"/>
              <a:t>NULL</a:t>
            </a:r>
          </a:p>
          <a:p>
            <a:pPr lvl="1"/>
            <a:r>
              <a:rPr lang="th-TH" dirty="0" smtClean="0"/>
              <a:t>แสดงว่า ให้แทรกต้นลิสต์</a:t>
            </a:r>
            <a:r>
              <a:rPr lang="en-GB" dirty="0" smtClean="0"/>
              <a:t> </a:t>
            </a:r>
          </a:p>
          <a:p>
            <a:pPr lvl="2"/>
            <a:r>
              <a:rPr lang="th-TH" dirty="0" smtClean="0"/>
              <a:t>กำหนด </a:t>
            </a:r>
            <a:r>
              <a:rPr lang="en-GB" dirty="0" smtClean="0"/>
              <a:t>LINK[NEW]=START</a:t>
            </a:r>
          </a:p>
          <a:p>
            <a:pPr lvl="2"/>
            <a:r>
              <a:rPr lang="en-GB" dirty="0" smtClean="0"/>
              <a:t>START=NEW</a:t>
            </a:r>
            <a:endParaRPr lang="th-TH" dirty="0" smtClean="0"/>
          </a:p>
          <a:p>
            <a:pPr lvl="1"/>
            <a:r>
              <a:rPr lang="th-TH" dirty="0" smtClean="0"/>
              <a:t>หากไม่เป็น </a:t>
            </a:r>
            <a:r>
              <a:rPr lang="en-GB" dirty="0" smtClean="0"/>
              <a:t>NULL</a:t>
            </a:r>
          </a:p>
          <a:p>
            <a:pPr lvl="1"/>
            <a:r>
              <a:rPr lang="th-TH" dirty="0" smtClean="0"/>
              <a:t>กำหนด  </a:t>
            </a:r>
            <a:r>
              <a:rPr lang="en-GB" dirty="0" smtClean="0"/>
              <a:t>LINK[NEW]=LINK[LOC]</a:t>
            </a:r>
          </a:p>
          <a:p>
            <a:pPr lvl="1"/>
            <a:r>
              <a:rPr lang="en-GB" dirty="0" smtClean="0"/>
              <a:t>LINK[LOC]=NEW</a:t>
            </a:r>
            <a:endParaRPr lang="th-TH" dirty="0" smtClean="0"/>
          </a:p>
          <a:p>
            <a:pPr lvl="2"/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เมื่อตำแหน่งเหมาะสมเป็นต้นลิสต์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2965526"/>
            <a:ext cx="998820" cy="5041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42900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42900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3717032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1259632" y="472514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771800" y="472514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รูปแบบอิสระ 15"/>
          <p:cNvSpPr/>
          <p:nvPr/>
        </p:nvSpPr>
        <p:spPr>
          <a:xfrm>
            <a:off x="467544" y="2708920"/>
            <a:ext cx="720080" cy="2160240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5013176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79712" y="2060848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/>
              <a:t>ตำแหน่งที่จะแทรกอย่างเหมาะสม</a:t>
            </a:r>
            <a:endParaRPr lang="en-US" sz="2800" dirty="0"/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H="1">
            <a:off x="1043608" y="2420888"/>
            <a:ext cx="151216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รูปแบบอิสระ 24"/>
          <p:cNvSpPr/>
          <p:nvPr/>
        </p:nvSpPr>
        <p:spPr>
          <a:xfrm>
            <a:off x="1018903" y="3905794"/>
            <a:ext cx="2508068" cy="1097280"/>
          </a:xfrm>
          <a:custGeom>
            <a:avLst/>
            <a:gdLst>
              <a:gd name="connsiteX0" fmla="*/ 2011680 w 2508068"/>
              <a:gd name="connsiteY0" fmla="*/ 1097280 h 1097280"/>
              <a:gd name="connsiteX1" fmla="*/ 2508068 w 2508068"/>
              <a:gd name="connsiteY1" fmla="*/ 1097280 h 1097280"/>
              <a:gd name="connsiteX2" fmla="*/ 2508068 w 2508068"/>
              <a:gd name="connsiteY2" fmla="*/ 718457 h 1097280"/>
              <a:gd name="connsiteX3" fmla="*/ 0 w 2508068"/>
              <a:gd name="connsiteY3" fmla="*/ 718457 h 1097280"/>
              <a:gd name="connsiteX4" fmla="*/ 0 w 2508068"/>
              <a:gd name="connsiteY4" fmla="*/ 13063 h 1097280"/>
              <a:gd name="connsiteX5" fmla="*/ 182880 w 2508068"/>
              <a:gd name="connsiteY5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068" h="1097280">
                <a:moveTo>
                  <a:pt x="2011680" y="1097280"/>
                </a:moveTo>
                <a:lnTo>
                  <a:pt x="2508068" y="1097280"/>
                </a:lnTo>
                <a:lnTo>
                  <a:pt x="2508068" y="718457"/>
                </a:lnTo>
                <a:lnTo>
                  <a:pt x="0" y="718457"/>
                </a:lnTo>
                <a:lnTo>
                  <a:pt x="0" y="13063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87624" y="5877272"/>
            <a:ext cx="656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LOC=NULL, LINK[NEW]=START, START=NEW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แทรกยังตำแหน่งที่ต้องการ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/>
          <p:cNvSpPr/>
          <p:nvPr/>
        </p:nvSpPr>
        <p:spPr>
          <a:xfrm>
            <a:off x="3275856" y="5085184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88024" y="5085184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รูปแบบอิสระ 15"/>
          <p:cNvSpPr/>
          <p:nvPr/>
        </p:nvSpPr>
        <p:spPr>
          <a:xfrm>
            <a:off x="2991394" y="4028431"/>
            <a:ext cx="287383" cy="1149531"/>
          </a:xfrm>
          <a:custGeom>
            <a:avLst/>
            <a:gdLst>
              <a:gd name="connsiteX0" fmla="*/ 0 w 287383"/>
              <a:gd name="connsiteY0" fmla="*/ 0 h 1149531"/>
              <a:gd name="connsiteX1" fmla="*/ 13063 w 287383"/>
              <a:gd name="connsiteY1" fmla="*/ 1149531 h 1149531"/>
              <a:gd name="connsiteX2" fmla="*/ 287383 w 287383"/>
              <a:gd name="connsiteY2" fmla="*/ 1149531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149531">
                <a:moveTo>
                  <a:pt x="0" y="0"/>
                </a:moveTo>
                <a:lnTo>
                  <a:pt x="13063" y="1149531"/>
                </a:lnTo>
                <a:lnTo>
                  <a:pt x="287383" y="114953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รูปแบบอิสระ 16"/>
          <p:cNvSpPr/>
          <p:nvPr/>
        </p:nvSpPr>
        <p:spPr>
          <a:xfrm>
            <a:off x="4310743" y="4159059"/>
            <a:ext cx="1619794" cy="1280160"/>
          </a:xfrm>
          <a:custGeom>
            <a:avLst/>
            <a:gdLst>
              <a:gd name="connsiteX0" fmla="*/ 796834 w 1619794"/>
              <a:gd name="connsiteY0" fmla="*/ 1280160 h 1280160"/>
              <a:gd name="connsiteX1" fmla="*/ 1619794 w 1619794"/>
              <a:gd name="connsiteY1" fmla="*/ 1280160 h 1280160"/>
              <a:gd name="connsiteX2" fmla="*/ 1619794 w 1619794"/>
              <a:gd name="connsiteY2" fmla="*/ 613955 h 1280160"/>
              <a:gd name="connsiteX3" fmla="*/ 0 w 1619794"/>
              <a:gd name="connsiteY3" fmla="*/ 600892 h 1280160"/>
              <a:gd name="connsiteX4" fmla="*/ 13063 w 1619794"/>
              <a:gd name="connsiteY4" fmla="*/ 0 h 1280160"/>
              <a:gd name="connsiteX5" fmla="*/ 182880 w 1619794"/>
              <a:gd name="connsiteY5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794" h="1280160">
                <a:moveTo>
                  <a:pt x="796834" y="1280160"/>
                </a:moveTo>
                <a:lnTo>
                  <a:pt x="1619794" y="1280160"/>
                </a:lnTo>
                <a:lnTo>
                  <a:pt x="1619794" y="613955"/>
                </a:lnTo>
                <a:lnTo>
                  <a:pt x="0" y="600892"/>
                </a:lnTo>
                <a:lnTo>
                  <a:pt x="13063" y="0"/>
                </a:lnTo>
                <a:lnTo>
                  <a:pt x="18288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5373216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636912"/>
            <a:ext cx="371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/>
              <a:t>ตำแหน่งที่จะแทรกอย่างเหมาะสม หลัง </a:t>
            </a:r>
            <a:r>
              <a:rPr lang="en-GB" sz="2000" b="1" dirty="0" smtClean="0"/>
              <a:t>LOC</a:t>
            </a:r>
            <a:endParaRPr lang="en-US" sz="2000" b="1" dirty="0"/>
          </a:p>
        </p:txBody>
      </p:sp>
      <p:cxnSp>
        <p:nvCxnSpPr>
          <p:cNvPr id="20" name="ลูกศรเชื่อมต่อแบบตรง 19"/>
          <p:cNvCxnSpPr>
            <a:stCxn id="19" idx="2"/>
          </p:cNvCxnSpPr>
          <p:nvPr/>
        </p:nvCxnSpPr>
        <p:spPr>
          <a:xfrm flipH="1">
            <a:off x="3923938" y="3037022"/>
            <a:ext cx="778396" cy="75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1680" y="31409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7704" y="5877272"/>
            <a:ext cx="52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LINK[NEW]=LINK[LOC], LINK[LOC]=NEW</a:t>
            </a:r>
            <a:endParaRPr lang="en-US" sz="20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Insert </a:t>
            </a:r>
            <a:r>
              <a:rPr lang="en-US" dirty="0" smtClean="0"/>
              <a:t>Item at LOC in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START, NEW, ITEM, LOC</a:t>
            </a:r>
          </a:p>
          <a:p>
            <a:r>
              <a:rPr lang="en-GB" dirty="0" smtClean="0"/>
              <a:t>Output : ITEM is inserted into LIST after LOC node.</a:t>
            </a:r>
          </a:p>
          <a:p>
            <a:r>
              <a:rPr lang="en-GB" dirty="0" smtClean="0"/>
              <a:t>    INFOR[NEW]=ITEM</a:t>
            </a:r>
          </a:p>
          <a:p>
            <a:r>
              <a:rPr lang="en-GB" dirty="0" smtClean="0"/>
              <a:t>    IF LOC = NULL Then</a:t>
            </a:r>
          </a:p>
          <a:p>
            <a:r>
              <a:rPr lang="en-GB" dirty="0" smtClean="0"/>
              <a:t>         LINK[NEW]=START</a:t>
            </a:r>
          </a:p>
          <a:p>
            <a:r>
              <a:rPr lang="en-GB" dirty="0" smtClean="0"/>
              <a:t>         START=NEW</a:t>
            </a:r>
          </a:p>
          <a:p>
            <a:r>
              <a:rPr lang="en-GB" dirty="0" smtClean="0"/>
              <a:t>    Else</a:t>
            </a:r>
          </a:p>
          <a:p>
            <a:r>
              <a:rPr lang="en-GB" dirty="0" smtClean="0"/>
              <a:t>         LINK[NEW] = LINK[LOC]</a:t>
            </a:r>
          </a:p>
          <a:p>
            <a:r>
              <a:rPr lang="en-GB" dirty="0" smtClean="0"/>
              <a:t>         LINK[LOC] = NEW</a:t>
            </a:r>
          </a:p>
          <a:p>
            <a:r>
              <a:rPr lang="en-GB" dirty="0" smtClean="0"/>
              <a:t>    End IF</a:t>
            </a:r>
          </a:p>
          <a:p>
            <a:r>
              <a:rPr lang="en-GB" dirty="0" smtClean="0"/>
              <a:t>    Exit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public class Algor55INLOC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100;</a:t>
            </a:r>
          </a:p>
          <a:p>
            <a:r>
              <a:rPr lang="en-US" dirty="0" smtClean="0"/>
              <a:t>        Node A = new Node(); A.INFOR = 90; START.LINK = A;        </a:t>
            </a:r>
          </a:p>
          <a:p>
            <a:r>
              <a:rPr lang="en-US" dirty="0" smtClean="0"/>
              <a:t>        Node B = new Node(); B.INFOR = 80; A.LINK = B;</a:t>
            </a:r>
          </a:p>
          <a:p>
            <a:r>
              <a:rPr lang="en-US" dirty="0" smtClean="0"/>
              <a:t>        Node C = new Node(); C.INFOR = 70; B.LINK = C;</a:t>
            </a:r>
          </a:p>
          <a:p>
            <a:r>
              <a:rPr lang="en-US" dirty="0" smtClean="0"/>
              <a:t>        Node D = new Node(); D.INFOR = 60; C.LINK = D;</a:t>
            </a:r>
          </a:p>
          <a:p>
            <a:r>
              <a:rPr lang="en-US" dirty="0" smtClean="0"/>
              <a:t>        Node E = new Node(); E.INFOR = 50;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INSTFIRST(70,65);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public static void INSTLOC(</a:t>
            </a:r>
            <a:r>
              <a:rPr lang="en-US" dirty="0" err="1" smtClean="0"/>
              <a:t>int</a:t>
            </a:r>
            <a:r>
              <a:rPr lang="en-US" dirty="0" smtClean="0"/>
              <a:t> loc, 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5.5 SEARCH  if AVAIL = NULL step. 1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Node LOC=SEARCH(loc); //</a:t>
            </a:r>
            <a:r>
              <a:rPr lang="th-TH" dirty="0" smtClean="0"/>
              <a:t>ค้นหาข้อมูลที่จะแทรก        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if(LOC==null) {</a:t>
            </a:r>
          </a:p>
          <a:p>
            <a:r>
              <a:rPr lang="en-US" dirty="0" smtClean="0"/>
              <a:t>        NEW.LINK = START;  //insert first Node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NEW.LINK = LOC.LINK;</a:t>
            </a:r>
          </a:p>
          <a:p>
            <a:r>
              <a:rPr lang="en-US" dirty="0" smtClean="0"/>
              <a:t>          LOC.LINK = NEW;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public static Node SEARCH(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Node LOC=null;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if(ITEM==(</a:t>
            </a:r>
            <a:r>
              <a:rPr lang="en-US" dirty="0" err="1" smtClean="0"/>
              <a:t>int</a:t>
            </a:r>
            <a:r>
              <a:rPr lang="en-US" dirty="0" smtClean="0"/>
              <a:t>)PTR.INFOR) {</a:t>
            </a:r>
          </a:p>
          <a:p>
            <a:r>
              <a:rPr lang="en-US" dirty="0" smtClean="0"/>
              <a:t>              LOC = PTR;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}else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if(LOC ==null)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return LOC;   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Algor55INLOC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100;</a:t>
            </a:r>
          </a:p>
          <a:p>
            <a:r>
              <a:rPr lang="en-US" dirty="0" smtClean="0"/>
              <a:t>        Node A = new Node(); A.INFOR = 90; START.LINK = A;        </a:t>
            </a:r>
          </a:p>
          <a:p>
            <a:r>
              <a:rPr lang="en-US" dirty="0" smtClean="0"/>
              <a:t>        Node B = new Node(); B.INFOR = 80; A.LINK = B;</a:t>
            </a:r>
          </a:p>
          <a:p>
            <a:r>
              <a:rPr lang="en-US" dirty="0" smtClean="0"/>
              <a:t>        Node C = new Node(); C.INFOR = 70; B.LINK = C;</a:t>
            </a:r>
          </a:p>
          <a:p>
            <a:r>
              <a:rPr lang="en-US" dirty="0" smtClean="0"/>
              <a:t>        Node D = new Node(); D.INFOR = 60; C.LINK = D;</a:t>
            </a:r>
          </a:p>
          <a:p>
            <a:r>
              <a:rPr lang="en-US" dirty="0" smtClean="0"/>
              <a:t>        Node E = new Node(); E.INFOR = 50;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INSTFIRST(70,65);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คุณลักษณะทั่วไป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1800" y="6093296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 </a:t>
            </a:r>
            <a:r>
              <a:rPr lang="th-TH" dirty="0" smtClean="0"/>
              <a:t>หมายถึง </a:t>
            </a:r>
            <a:r>
              <a:rPr lang="en-GB" dirty="0" smtClean="0"/>
              <a:t>NULL</a:t>
            </a:r>
            <a:endParaRPr lang="en-US" dirty="0"/>
          </a:p>
        </p:txBody>
      </p:sp>
      <p:sp>
        <p:nvSpPr>
          <p:cNvPr id="25" name="รูปแบบอิสระ 24"/>
          <p:cNvSpPr/>
          <p:nvPr/>
        </p:nvSpPr>
        <p:spPr>
          <a:xfrm>
            <a:off x="1018903" y="3853543"/>
            <a:ext cx="7511143" cy="1319348"/>
          </a:xfrm>
          <a:custGeom>
            <a:avLst/>
            <a:gdLst>
              <a:gd name="connsiteX0" fmla="*/ 7093131 w 7511143"/>
              <a:gd name="connsiteY0" fmla="*/ 0 h 1319348"/>
              <a:gd name="connsiteX1" fmla="*/ 7511143 w 7511143"/>
              <a:gd name="connsiteY1" fmla="*/ 0 h 1319348"/>
              <a:gd name="connsiteX2" fmla="*/ 7485017 w 7511143"/>
              <a:gd name="connsiteY2" fmla="*/ 653143 h 1319348"/>
              <a:gd name="connsiteX3" fmla="*/ 0 w 7511143"/>
              <a:gd name="connsiteY3" fmla="*/ 705394 h 1319348"/>
              <a:gd name="connsiteX4" fmla="*/ 0 w 7511143"/>
              <a:gd name="connsiteY4" fmla="*/ 1319348 h 1319348"/>
              <a:gd name="connsiteX5" fmla="*/ 457200 w 7511143"/>
              <a:gd name="connsiteY5" fmla="*/ 1319348 h 131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1143" h="1319348">
                <a:moveTo>
                  <a:pt x="7093131" y="0"/>
                </a:moveTo>
                <a:lnTo>
                  <a:pt x="7511143" y="0"/>
                </a:lnTo>
                <a:lnTo>
                  <a:pt x="7485017" y="653143"/>
                </a:lnTo>
                <a:lnTo>
                  <a:pt x="0" y="705394"/>
                </a:lnTo>
                <a:lnTo>
                  <a:pt x="0" y="1319348"/>
                </a:lnTo>
                <a:lnTo>
                  <a:pt x="457200" y="1319348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public static void INST</a:t>
            </a:r>
            <a:r>
              <a:rPr lang="en-GB" dirty="0" smtClean="0"/>
              <a:t>LOC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loc, 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5.5 SEARCH  if AVAIL = NULL step. 1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Node LOC=SEARCH(loc); //</a:t>
            </a:r>
            <a:r>
              <a:rPr lang="th-TH" dirty="0" smtClean="0"/>
              <a:t>ค้นหาข้อมูลที่จะแทรก        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if(LOC==null) {</a:t>
            </a:r>
          </a:p>
          <a:p>
            <a:r>
              <a:rPr lang="en-US" dirty="0" smtClean="0"/>
              <a:t>        NEW.LINK = START;  //insert first Node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NEW.LINK = LOC.LINK;</a:t>
            </a:r>
          </a:p>
          <a:p>
            <a:r>
              <a:rPr lang="en-US" dirty="0" smtClean="0"/>
              <a:t>          LOC.LINK = NEW;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public static Node SEARCH(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Node LOC=null;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if(ITEM==(</a:t>
            </a:r>
            <a:r>
              <a:rPr lang="en-US" dirty="0" err="1" smtClean="0"/>
              <a:t>int</a:t>
            </a:r>
            <a:r>
              <a:rPr lang="en-US" dirty="0" smtClean="0"/>
              <a:t>)PTR.INFOR) {</a:t>
            </a:r>
          </a:p>
          <a:p>
            <a:r>
              <a:rPr lang="en-US" dirty="0" smtClean="0"/>
              <a:t>              LOC = PTR;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}else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if(LOC ==null)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return LOC;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รันโปรแกรมทดสอบตามอัลกอริทึมตัวอย่าง</a:t>
            </a:r>
          </a:p>
          <a:p>
            <a:r>
              <a:rPr lang="th-TH" dirty="0" smtClean="0"/>
              <a:t>ทดลองเขียนโปรแกรมตามที่กำหนด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การแทรกโนดในลิสต์ที่มีการจัดเรียงไว้แล้ว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ต้องค้นหาตำแหน่งที่จะแทรกให้พบก่อน </a:t>
            </a:r>
            <a:r>
              <a:rPr lang="en-GB" dirty="0" smtClean="0"/>
              <a:t>LOC  </a:t>
            </a:r>
          </a:p>
          <a:p>
            <a:pPr lvl="1"/>
            <a:r>
              <a:rPr lang="th-TH" dirty="0" smtClean="0"/>
              <a:t>โดยการใช้</a:t>
            </a:r>
            <a:r>
              <a:rPr lang="th-TH" dirty="0" err="1" smtClean="0"/>
              <a:t>พอยเตอร์</a:t>
            </a:r>
            <a:r>
              <a:rPr lang="th-TH" dirty="0" smtClean="0"/>
              <a:t>สองตัวค้นหาเข้าไปในลิสต์ </a:t>
            </a:r>
            <a:r>
              <a:rPr lang="en-GB" dirty="0" smtClean="0"/>
              <a:t>PTR, SAVE </a:t>
            </a:r>
            <a:endParaRPr lang="th-TH" dirty="0" smtClean="0"/>
          </a:p>
          <a:p>
            <a:pPr lvl="1"/>
            <a:r>
              <a:rPr lang="th-TH" dirty="0" smtClean="0"/>
              <a:t>เมื่อค้นเข้าไปจนพบ ตำแหน่งที่ต้องการกำหนด </a:t>
            </a:r>
            <a:r>
              <a:rPr lang="en-GB" dirty="0" smtClean="0"/>
              <a:t>LOC=SAVE </a:t>
            </a:r>
            <a:r>
              <a:rPr lang="th-TH" dirty="0" smtClean="0"/>
              <a:t>เพื่อคืนค่า </a:t>
            </a:r>
            <a:r>
              <a:rPr lang="en-GB" dirty="0" smtClean="0"/>
              <a:t>LOC</a:t>
            </a:r>
          </a:p>
          <a:p>
            <a:r>
              <a:rPr lang="th-TH" dirty="0" smtClean="0"/>
              <a:t>จากนั้นเรียกใช้งานอัลกอริทึมการแทรก ณ ตำแหน่งที่ต้องการให้ทำงาน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ค้นหาตำแหน่งที่ต้องการ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ถ้า </a:t>
            </a:r>
            <a:r>
              <a:rPr lang="en-GB" dirty="0" smtClean="0"/>
              <a:t>ITEM=45</a:t>
            </a:r>
            <a:r>
              <a:rPr lang="th-TH" dirty="0" smtClean="0"/>
              <a:t>  ตำแหน่งที่เหมาะสมระหว่าง </a:t>
            </a:r>
            <a:r>
              <a:rPr lang="en-GB" dirty="0" smtClean="0"/>
              <a:t>40 </a:t>
            </a:r>
            <a:r>
              <a:rPr lang="th-TH" dirty="0" smtClean="0"/>
              <a:t>กับ </a:t>
            </a:r>
            <a:r>
              <a:rPr lang="en-GB" dirty="0" smtClean="0"/>
              <a:t>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3140968"/>
            <a:ext cx="72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3140" y="5445224"/>
            <a:ext cx="551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/>
              <a:t>ตำแหน่งที่จะแทรกต่อท้าย </a:t>
            </a:r>
            <a:r>
              <a:rPr lang="en-GB" sz="2800" b="1" dirty="0" smtClean="0"/>
              <a:t>LOC=SAVE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44208" y="306896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PTR</a:t>
            </a:r>
            <a:endParaRPr lang="en-US" sz="2000" b="1" dirty="0"/>
          </a:p>
        </p:txBody>
      </p:sp>
      <p:cxnSp>
        <p:nvCxnSpPr>
          <p:cNvPr id="24" name="ลูกศรเชื่อมต่อแบบตรง 23"/>
          <p:cNvCxnSpPr>
            <a:stCxn id="18" idx="3"/>
          </p:cNvCxnSpPr>
          <p:nvPr/>
        </p:nvCxnSpPr>
        <p:spPr>
          <a:xfrm>
            <a:off x="4002915" y="3325634"/>
            <a:ext cx="569085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25" idx="2"/>
          </p:cNvCxnSpPr>
          <p:nvPr/>
        </p:nvCxnSpPr>
        <p:spPr>
          <a:xfrm>
            <a:off x="6789014" y="3469070"/>
            <a:ext cx="51929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Find </a:t>
            </a:r>
            <a:r>
              <a:rPr lang="en-US" dirty="0" smtClean="0"/>
              <a:t>LOC in a sorted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START, SAVE, ITEM, LOC</a:t>
            </a:r>
          </a:p>
          <a:p>
            <a:r>
              <a:rPr lang="en-GB" dirty="0" smtClean="0"/>
              <a:t>Output : LOC</a:t>
            </a:r>
          </a:p>
          <a:p>
            <a:r>
              <a:rPr lang="en-GB" dirty="0" smtClean="0"/>
              <a:t>    </a:t>
            </a:r>
            <a:r>
              <a:rPr lang="en-US" dirty="0" smtClean="0"/>
              <a:t> IF START=NULL Then </a:t>
            </a:r>
          </a:p>
          <a:p>
            <a:r>
              <a:rPr lang="en-US" dirty="0" smtClean="0"/>
              <a:t>          LOC=NULL   </a:t>
            </a:r>
          </a:p>
          <a:p>
            <a:r>
              <a:rPr lang="en-US" dirty="0" smtClean="0"/>
              <a:t>          Return LOC</a:t>
            </a:r>
          </a:p>
          <a:p>
            <a:r>
              <a:rPr lang="en-GB" dirty="0" smtClean="0"/>
              <a:t>     End IF</a:t>
            </a:r>
            <a:endParaRPr lang="en-US" dirty="0" smtClean="0"/>
          </a:p>
          <a:p>
            <a:r>
              <a:rPr lang="en-US" dirty="0" smtClean="0"/>
              <a:t>     IF ITEM&lt; INFOR[START] Then</a:t>
            </a:r>
          </a:p>
          <a:p>
            <a:r>
              <a:rPr lang="en-US" dirty="0" smtClean="0"/>
              <a:t>           LOC=NULL</a:t>
            </a:r>
          </a:p>
          <a:p>
            <a:r>
              <a:rPr lang="en-US" dirty="0" smtClean="0"/>
              <a:t>           Return LOC</a:t>
            </a:r>
          </a:p>
          <a:p>
            <a:r>
              <a:rPr lang="en-GB" dirty="0" smtClean="0"/>
              <a:t>      End IF</a:t>
            </a:r>
            <a:endParaRPr lang="en-US" dirty="0" smtClean="0"/>
          </a:p>
          <a:p>
            <a:r>
              <a:rPr lang="en-US" dirty="0" smtClean="0"/>
              <a:t>        SAVE=START,  PTR=LINK[START]</a:t>
            </a:r>
          </a:p>
          <a:p>
            <a:r>
              <a:rPr lang="en-US" dirty="0" smtClean="0"/>
              <a:t>        While PTR!=NULL  Do</a:t>
            </a:r>
          </a:p>
          <a:p>
            <a:r>
              <a:rPr lang="en-US" dirty="0" smtClean="0"/>
              <a:t>           IF ITEM&lt; INFOR[PTR] Then </a:t>
            </a:r>
          </a:p>
          <a:p>
            <a:r>
              <a:rPr lang="en-US" dirty="0" smtClean="0"/>
              <a:t>                 LOC = SAVE; </a:t>
            </a:r>
          </a:p>
          <a:p>
            <a:r>
              <a:rPr lang="en-US" dirty="0" smtClean="0"/>
              <a:t>                 Return LOC; </a:t>
            </a:r>
          </a:p>
          <a:p>
            <a:r>
              <a:rPr lang="en-US" dirty="0" smtClean="0"/>
              <a:t>            End IF  </a:t>
            </a:r>
          </a:p>
          <a:p>
            <a:r>
              <a:rPr lang="en-US" dirty="0" smtClean="0"/>
              <a:t>             SAVE=PTR;</a:t>
            </a:r>
          </a:p>
          <a:p>
            <a:r>
              <a:rPr lang="en-US" dirty="0" smtClean="0"/>
              <a:t>              PTR=LINK[PTR]                   </a:t>
            </a:r>
          </a:p>
          <a:p>
            <a:r>
              <a:rPr lang="en-US" dirty="0" smtClean="0"/>
              <a:t>        End While</a:t>
            </a:r>
          </a:p>
          <a:p>
            <a:r>
              <a:rPr lang="en-US" dirty="0" smtClean="0"/>
              <a:t>        LOC=SAVE;</a:t>
            </a:r>
          </a:p>
          <a:p>
            <a:r>
              <a:rPr lang="en-GB" dirty="0" smtClean="0"/>
              <a:t>      Return LOC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Algorithm </a:t>
            </a:r>
            <a:r>
              <a:rPr lang="th-TH" dirty="0" smtClean="0"/>
              <a:t> </a:t>
            </a:r>
            <a:r>
              <a:rPr lang="en-GB" dirty="0" smtClean="0"/>
              <a:t>Find </a:t>
            </a:r>
            <a:r>
              <a:rPr lang="en-US" dirty="0" smtClean="0"/>
              <a:t>LOC in a sorted </a:t>
            </a:r>
            <a:r>
              <a:rPr lang="en-GB" dirty="0" smtClean="0"/>
              <a:t>Link Lists</a:t>
            </a:r>
          </a:p>
          <a:p>
            <a:r>
              <a:rPr lang="en-GB" dirty="0" smtClean="0"/>
              <a:t>Input : LIST, START, SAVE, ITEM, LOC</a:t>
            </a:r>
          </a:p>
          <a:p>
            <a:r>
              <a:rPr lang="en-GB" dirty="0" smtClean="0"/>
              <a:t>Output : LOC</a:t>
            </a:r>
          </a:p>
          <a:p>
            <a:r>
              <a:rPr lang="en-GB" dirty="0" smtClean="0"/>
              <a:t>    </a:t>
            </a:r>
            <a:r>
              <a:rPr lang="en-US" dirty="0" smtClean="0"/>
              <a:t> IF START=NULL Then </a:t>
            </a:r>
          </a:p>
          <a:p>
            <a:r>
              <a:rPr lang="en-US" dirty="0" smtClean="0"/>
              <a:t>          LOC=NULL   </a:t>
            </a:r>
          </a:p>
          <a:p>
            <a:r>
              <a:rPr lang="en-US" dirty="0" smtClean="0"/>
              <a:t>          Return LOC</a:t>
            </a:r>
          </a:p>
          <a:p>
            <a:r>
              <a:rPr lang="en-GB" dirty="0" smtClean="0"/>
              <a:t>     End IF</a:t>
            </a:r>
            <a:endParaRPr lang="en-US" dirty="0" smtClean="0"/>
          </a:p>
          <a:p>
            <a:r>
              <a:rPr lang="en-US" dirty="0" smtClean="0"/>
              <a:t>     IF ITEM&lt; INFOR[START] Then</a:t>
            </a:r>
          </a:p>
          <a:p>
            <a:r>
              <a:rPr lang="en-US" dirty="0" smtClean="0"/>
              <a:t>           LOC=NULL</a:t>
            </a:r>
          </a:p>
          <a:p>
            <a:r>
              <a:rPr lang="en-US" dirty="0" smtClean="0"/>
              <a:t>           Return LOC</a:t>
            </a:r>
          </a:p>
          <a:p>
            <a:r>
              <a:rPr lang="en-GB" dirty="0" smtClean="0"/>
              <a:t>      End IF</a:t>
            </a:r>
            <a:endParaRPr lang="en-US" dirty="0" smtClean="0"/>
          </a:p>
          <a:p>
            <a:r>
              <a:rPr lang="en-US" dirty="0" smtClean="0"/>
              <a:t>        SAVE=START,  PTR=LINK[START]</a:t>
            </a:r>
          </a:p>
          <a:p>
            <a:r>
              <a:rPr lang="en-US" dirty="0" smtClean="0"/>
              <a:t>        While PTR!=NULL  Do</a:t>
            </a:r>
          </a:p>
          <a:p>
            <a:r>
              <a:rPr lang="en-US" dirty="0" smtClean="0"/>
              <a:t>           IF ITEM&lt; INFOR[PTR] Then </a:t>
            </a:r>
          </a:p>
          <a:p>
            <a:r>
              <a:rPr lang="en-US" dirty="0" smtClean="0"/>
              <a:t>                 LOC = SAVE; </a:t>
            </a:r>
          </a:p>
          <a:p>
            <a:r>
              <a:rPr lang="en-US" dirty="0" smtClean="0"/>
              <a:t>                 Return LOC; </a:t>
            </a:r>
          </a:p>
          <a:p>
            <a:r>
              <a:rPr lang="en-US" dirty="0" smtClean="0"/>
              <a:t>            End IF  </a:t>
            </a:r>
          </a:p>
          <a:p>
            <a:r>
              <a:rPr lang="en-US" dirty="0" smtClean="0"/>
              <a:t>             SAVE=PTR;</a:t>
            </a:r>
          </a:p>
          <a:p>
            <a:r>
              <a:rPr lang="en-US" dirty="0" smtClean="0"/>
              <a:t>              PTR=LINK[PTR]                   </a:t>
            </a:r>
          </a:p>
          <a:p>
            <a:r>
              <a:rPr lang="en-US" dirty="0" smtClean="0"/>
              <a:t>        End While</a:t>
            </a:r>
          </a:p>
          <a:p>
            <a:r>
              <a:rPr lang="en-US" dirty="0" smtClean="0"/>
              <a:t>        LOC=SAVE;</a:t>
            </a:r>
          </a:p>
          <a:p>
            <a:r>
              <a:rPr lang="en-GB" dirty="0" smtClean="0"/>
              <a:t>      Return LOC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1DD3-09BF-444B-81D2-5412712886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56176" y="1700808"/>
            <a:ext cx="14157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กรณีไม่มีข้อมูลลิสต์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2852936"/>
            <a:ext cx="22445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กรณีข้อมูลที่ค้นน้อยกว่าโนดแรก</a:t>
            </a:r>
            <a:endParaRPr lang="en-US" dirty="0"/>
          </a:p>
        </p:txBody>
      </p:sp>
      <p:cxnSp>
        <p:nvCxnSpPr>
          <p:cNvPr id="8" name="ลูกศรเชื่อมต่อแบบตรง 7"/>
          <p:cNvCxnSpPr>
            <a:stCxn id="5" idx="1"/>
          </p:cNvCxnSpPr>
          <p:nvPr/>
        </p:nvCxnSpPr>
        <p:spPr>
          <a:xfrm flipH="1" flipV="1">
            <a:off x="3131840" y="1700808"/>
            <a:ext cx="302433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stCxn id="6" idx="1"/>
          </p:cNvCxnSpPr>
          <p:nvPr/>
        </p:nvCxnSpPr>
        <p:spPr>
          <a:xfrm flipH="1" flipV="1">
            <a:off x="3923928" y="2708920"/>
            <a:ext cx="2232248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อัลกอริทึมแทรกตำแหน่งที่ต้องการ (ข้อมูลเรียงแล้ว)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เรียก </a:t>
            </a:r>
            <a:r>
              <a:rPr lang="en-GB" dirty="0" smtClean="0"/>
              <a:t>Find </a:t>
            </a:r>
            <a:r>
              <a:rPr lang="en-US" dirty="0" smtClean="0"/>
              <a:t>LOC in a sorted </a:t>
            </a:r>
            <a:r>
              <a:rPr lang="en-GB" dirty="0" smtClean="0"/>
              <a:t>Link Lists</a:t>
            </a:r>
            <a:r>
              <a:rPr lang="th-TH" dirty="0" smtClean="0"/>
              <a:t> ให้ทำงาน</a:t>
            </a:r>
            <a:endParaRPr lang="en-GB" dirty="0" smtClean="0"/>
          </a:p>
          <a:p>
            <a:r>
              <a:rPr lang="th-TH" dirty="0" smtClean="0"/>
              <a:t>เรียก </a:t>
            </a:r>
            <a:r>
              <a:rPr lang="en-GB" dirty="0" smtClean="0"/>
              <a:t>Insert </a:t>
            </a:r>
            <a:r>
              <a:rPr lang="en-US" dirty="0" smtClean="0"/>
              <a:t>Item at LOC in </a:t>
            </a:r>
            <a:r>
              <a:rPr lang="en-GB" dirty="0" smtClean="0"/>
              <a:t>Link Lists</a:t>
            </a:r>
            <a:r>
              <a:rPr lang="th-TH" dirty="0" smtClean="0"/>
              <a:t> ให้ทำงาน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อิม</a:t>
            </a:r>
            <a:r>
              <a:rPr lang="th-TH" dirty="0" smtClean="0"/>
              <a:t>พลี</a:t>
            </a:r>
            <a:r>
              <a:rPr lang="th-TH" dirty="0" err="1" smtClean="0"/>
              <a:t>เมนต์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ตัวอย่างการเก็บข้อมูล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896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987824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724150" y="3109542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3851920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64088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372200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884368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419872" y="3861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579613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6300192" y="3573016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812360" y="3573016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47565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98782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995936" y="4869160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508104" y="4869160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รูปแบบอิสระ 23"/>
          <p:cNvSpPr/>
          <p:nvPr/>
        </p:nvSpPr>
        <p:spPr>
          <a:xfrm>
            <a:off x="1319349" y="3840480"/>
            <a:ext cx="7197634" cy="1267097"/>
          </a:xfrm>
          <a:custGeom>
            <a:avLst/>
            <a:gdLst>
              <a:gd name="connsiteX0" fmla="*/ 6831874 w 7197634"/>
              <a:gd name="connsiteY0" fmla="*/ 0 h 1267097"/>
              <a:gd name="connsiteX1" fmla="*/ 7197634 w 7197634"/>
              <a:gd name="connsiteY1" fmla="*/ 0 h 1267097"/>
              <a:gd name="connsiteX2" fmla="*/ 7197634 w 7197634"/>
              <a:gd name="connsiteY2" fmla="*/ 509451 h 1267097"/>
              <a:gd name="connsiteX3" fmla="*/ 0 w 7197634"/>
              <a:gd name="connsiteY3" fmla="*/ 640080 h 1267097"/>
              <a:gd name="connsiteX4" fmla="*/ 13062 w 7197634"/>
              <a:gd name="connsiteY4" fmla="*/ 1267097 h 1267097"/>
              <a:gd name="connsiteX5" fmla="*/ 143691 w 7197634"/>
              <a:gd name="connsiteY5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7634" h="1267097">
                <a:moveTo>
                  <a:pt x="6831874" y="0"/>
                </a:moveTo>
                <a:lnTo>
                  <a:pt x="7197634" y="0"/>
                </a:lnTo>
                <a:lnTo>
                  <a:pt x="7197634" y="509451"/>
                </a:lnTo>
                <a:lnTo>
                  <a:pt x="0" y="640080"/>
                </a:lnTo>
                <a:lnTo>
                  <a:pt x="13062" y="1267097"/>
                </a:lnTo>
                <a:lnTo>
                  <a:pt x="143691" y="126709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ลูกศรเชื่อมต่อแบบตรง 25"/>
          <p:cNvCxnSpPr>
            <a:stCxn id="21" idx="3"/>
            <a:endCxn id="22" idx="1"/>
          </p:cNvCxnSpPr>
          <p:nvPr/>
        </p:nvCxnSpPr>
        <p:spPr>
          <a:xfrm>
            <a:off x="3419872" y="51571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23" idx="3"/>
            <a:endCxn id="10" idx="1"/>
          </p:cNvCxnSpPr>
          <p:nvPr/>
        </p:nvCxnSpPr>
        <p:spPr>
          <a:xfrm>
            <a:off x="594015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1800" y="6093296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 </a:t>
            </a:r>
            <a:r>
              <a:rPr lang="th-TH" dirty="0" smtClean="0"/>
              <a:t>หมายถึง </a:t>
            </a:r>
            <a:r>
              <a:rPr lang="en-GB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linklistimplementation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</a:t>
            </a:r>
          </a:p>
          <a:p>
            <a:r>
              <a:rPr lang="en-US" dirty="0" smtClean="0"/>
              <a:t> * @author ComSCIv3400</a:t>
            </a:r>
          </a:p>
          <a:p>
            <a:r>
              <a:rPr lang="en-US" dirty="0" smtClean="0"/>
              <a:t> */</a:t>
            </a:r>
          </a:p>
          <a:p>
            <a:r>
              <a:rPr lang="en-US" dirty="0" smtClean="0"/>
              <a:t>public class Algor56TO57FINDA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Node LOC=FINDA(70); //</a:t>
            </a:r>
            <a:r>
              <a:rPr lang="th-TH" dirty="0" smtClean="0"/>
              <a:t>ค้นหาข้อมูลที่จะแทรก        //</a:t>
            </a:r>
            <a:r>
              <a:rPr lang="en-US" dirty="0" smtClean="0"/>
              <a:t>call FINDA(...)</a:t>
            </a:r>
          </a:p>
          <a:p>
            <a:r>
              <a:rPr lang="en-US" dirty="0" smtClean="0"/>
              <a:t>        INSLOC(LOC,75);         //Call INSLOC()...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public static void INSLOC(Node LOC, 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5.5 SEARCH  if AVAIL = NULL step. 1                 </a:t>
            </a:r>
          </a:p>
          <a:p>
            <a:r>
              <a:rPr lang="en-US" dirty="0" smtClean="0"/>
              <a:t>        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if(LOC==null) {</a:t>
            </a:r>
          </a:p>
          <a:p>
            <a:r>
              <a:rPr lang="en-US" dirty="0" smtClean="0"/>
              <a:t>        NEW.LINK = START;  //insert first Node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NEW.LINK = LOC.LINK;</a:t>
            </a:r>
          </a:p>
          <a:p>
            <a:r>
              <a:rPr lang="en-US" dirty="0" smtClean="0"/>
              <a:t>          LOC.LINK = NEW;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public static Node FINDA(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Node LOC=null;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Node SAVE=null;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if(START==null) { LOC=null; return LOC;}</a:t>
            </a:r>
          </a:p>
          <a:p>
            <a:r>
              <a:rPr lang="en-US" dirty="0" smtClean="0"/>
              <a:t>        if(ITEM&lt;(</a:t>
            </a:r>
            <a:r>
              <a:rPr lang="en-US" dirty="0" err="1" smtClean="0"/>
              <a:t>int</a:t>
            </a:r>
            <a:r>
              <a:rPr lang="en-US" dirty="0" smtClean="0"/>
              <a:t>)PTR.INFOR) { LOC=null; return LOC; }</a:t>
            </a:r>
          </a:p>
          <a:p>
            <a:r>
              <a:rPr lang="en-US" dirty="0" smtClean="0"/>
              <a:t>        SAVE=START; PTR=START.LINK;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if(ITEM&lt;(</a:t>
            </a:r>
            <a:r>
              <a:rPr lang="en-US" dirty="0" err="1" smtClean="0"/>
              <a:t>int</a:t>
            </a:r>
            <a:r>
              <a:rPr lang="en-US" dirty="0" smtClean="0"/>
              <a:t>)PTR.INFOR) { </a:t>
            </a:r>
          </a:p>
          <a:p>
            <a:r>
              <a:rPr lang="en-US" dirty="0" smtClean="0"/>
              <a:t>           LOC = SAVE; </a:t>
            </a:r>
          </a:p>
          <a:p>
            <a:r>
              <a:rPr lang="en-US" dirty="0" smtClean="0"/>
              <a:t>           return LOC; </a:t>
            </a:r>
          </a:p>
          <a:p>
            <a:r>
              <a:rPr lang="en-US" dirty="0" smtClean="0"/>
              <a:t>          }  </a:t>
            </a:r>
          </a:p>
          <a:p>
            <a:r>
              <a:rPr lang="en-US" dirty="0" smtClean="0"/>
              <a:t>          SAVE=PTR;</a:t>
            </a:r>
          </a:p>
          <a:p>
            <a:r>
              <a:rPr lang="en-US" dirty="0" smtClean="0"/>
              <a:t>          PTR=PTR.LINK;               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LOC=SAVE;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        if(LOC ==null) 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return LOC;   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public static void </a:t>
            </a:r>
            <a:r>
              <a:rPr lang="en-US" dirty="0" err="1" smtClean="0"/>
              <a:t>showDatainList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(PTR.INFOR);</a:t>
            </a:r>
          </a:p>
          <a:p>
            <a:r>
              <a:rPr lang="en-US" dirty="0" smtClean="0"/>
              <a:t>            PTR=PTR.LINK;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public class Algor56TO57FINDA {</a:t>
            </a:r>
          </a:p>
          <a:p>
            <a:r>
              <a:rPr lang="en-US" dirty="0" smtClean="0"/>
              <a:t>        static Node START = new Node();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START.INFOR = 50;</a:t>
            </a:r>
          </a:p>
          <a:p>
            <a:r>
              <a:rPr lang="en-US" dirty="0" smtClean="0"/>
              <a:t>        Node A = new Node(); A.INFOR = 60; START.LINK = A;        </a:t>
            </a:r>
          </a:p>
          <a:p>
            <a:r>
              <a:rPr lang="en-US" dirty="0" smtClean="0"/>
              <a:t>        Node B = new Node(); B.INFOR = 70; A.LINK = B;</a:t>
            </a:r>
          </a:p>
          <a:p>
            <a:r>
              <a:rPr lang="en-US" dirty="0" smtClean="0"/>
              <a:t>        Node C = new Node(); C.INFOR = 80; B.LINK = C;</a:t>
            </a:r>
          </a:p>
          <a:p>
            <a:r>
              <a:rPr lang="en-US" dirty="0" smtClean="0"/>
              <a:t>        Node D = new Node(); D.INFOR = 90; C.LINK = D;</a:t>
            </a:r>
          </a:p>
          <a:p>
            <a:r>
              <a:rPr lang="en-US" dirty="0" smtClean="0"/>
              <a:t>        Node E = new Node(); E.INFOR = 100; D.LINK =E;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</a:t>
            </a:r>
            <a:r>
              <a:rPr lang="en-US" dirty="0" err="1" smtClean="0"/>
              <a:t>Befor</a:t>
            </a:r>
            <a:r>
              <a:rPr lang="en-US" dirty="0" smtClean="0"/>
              <a:t>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Node LOC=FINDA(70); //</a:t>
            </a:r>
            <a:r>
              <a:rPr lang="th-TH" dirty="0" smtClean="0"/>
              <a:t>ค้นหาข้อมูลที่จะแทรก        //</a:t>
            </a:r>
            <a:r>
              <a:rPr lang="en-US" dirty="0" smtClean="0"/>
              <a:t>call FINDA(...)</a:t>
            </a:r>
          </a:p>
          <a:p>
            <a:r>
              <a:rPr lang="en-US" dirty="0" smtClean="0"/>
              <a:t>        INSLOC(LOC,75);         //Call INSLOC()...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("Data After INSERT:");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showDatainList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public static void INSLOC(Node LOC, </a:t>
            </a:r>
            <a:r>
              <a:rPr lang="en-US" dirty="0" err="1" smtClean="0"/>
              <a:t>int</a:t>
            </a:r>
            <a:r>
              <a:rPr lang="en-US" dirty="0" smtClean="0"/>
              <a:t> item){   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Algorrithm</a:t>
            </a:r>
            <a:r>
              <a:rPr lang="en-US" dirty="0" smtClean="0"/>
              <a:t> 5.5 SEARCH  if AVAIL = NULL step. 1                 </a:t>
            </a:r>
          </a:p>
          <a:p>
            <a:r>
              <a:rPr lang="en-US" dirty="0" smtClean="0"/>
              <a:t>        Node NEW=new Node();   //step. 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ITEM=item;</a:t>
            </a:r>
          </a:p>
          <a:p>
            <a:r>
              <a:rPr lang="en-US" dirty="0" smtClean="0"/>
              <a:t>        NEW.INFOR = item;</a:t>
            </a:r>
          </a:p>
          <a:p>
            <a:r>
              <a:rPr lang="en-US" dirty="0" smtClean="0"/>
              <a:t>        if(LOC==null) {</a:t>
            </a:r>
          </a:p>
          <a:p>
            <a:r>
              <a:rPr lang="en-US" dirty="0" smtClean="0"/>
              <a:t>        NEW.LINK = START;  //insert first Node</a:t>
            </a:r>
          </a:p>
          <a:p>
            <a:r>
              <a:rPr lang="en-US" dirty="0" smtClean="0"/>
              <a:t>        START=NEW;</a:t>
            </a:r>
          </a:p>
          <a:p>
            <a:r>
              <a:rPr lang="en-US" dirty="0" smtClean="0"/>
              <a:t>        }else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NEW.LINK = LOC.LINK;</a:t>
            </a:r>
          </a:p>
          <a:p>
            <a:r>
              <a:rPr lang="en-US" dirty="0" smtClean="0"/>
              <a:t>          LOC.LINK = NEW;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public static Node FINDA(</a:t>
            </a:r>
            <a:r>
              <a:rPr lang="en-US" dirty="0" err="1" smtClean="0"/>
              <a:t>int</a:t>
            </a:r>
            <a:r>
              <a:rPr lang="en-US" dirty="0" smtClean="0"/>
              <a:t> ITEM){</a:t>
            </a:r>
          </a:p>
          <a:p>
            <a:r>
              <a:rPr lang="en-US" dirty="0" smtClean="0"/>
              <a:t>        Node LOC=null;</a:t>
            </a:r>
          </a:p>
          <a:p>
            <a:r>
              <a:rPr lang="en-US" dirty="0" smtClean="0"/>
              <a:t>        Node PTR=null;</a:t>
            </a:r>
          </a:p>
          <a:p>
            <a:r>
              <a:rPr lang="en-US" dirty="0" smtClean="0"/>
              <a:t>        Node SAVE=null;</a:t>
            </a:r>
          </a:p>
          <a:p>
            <a:r>
              <a:rPr lang="en-US" dirty="0" smtClean="0"/>
              <a:t>        PTR=START;</a:t>
            </a:r>
          </a:p>
          <a:p>
            <a:r>
              <a:rPr lang="en-US" dirty="0" smtClean="0"/>
              <a:t>        if(START==null) { LOC=null; return LOC;}</a:t>
            </a:r>
          </a:p>
          <a:p>
            <a:r>
              <a:rPr lang="en-US" dirty="0" smtClean="0"/>
              <a:t>        if(ITEM&lt;(</a:t>
            </a:r>
            <a:r>
              <a:rPr lang="en-US" dirty="0" err="1" smtClean="0"/>
              <a:t>int</a:t>
            </a:r>
            <a:r>
              <a:rPr lang="en-US" dirty="0" smtClean="0"/>
              <a:t>)PTR.INFOR) { LOC=null; return LOC; }</a:t>
            </a:r>
          </a:p>
          <a:p>
            <a:r>
              <a:rPr lang="en-US" dirty="0" smtClean="0"/>
              <a:t>        SAVE=START; PTR=START.LINK;</a:t>
            </a:r>
          </a:p>
          <a:p>
            <a:r>
              <a:rPr lang="en-US" dirty="0" smtClean="0"/>
              <a:t>        while(PTR!=null){</a:t>
            </a:r>
          </a:p>
          <a:p>
            <a:r>
              <a:rPr lang="en-US" dirty="0" smtClean="0"/>
              <a:t>          if(ITEM&lt;(</a:t>
            </a:r>
            <a:r>
              <a:rPr lang="en-US" dirty="0" err="1" smtClean="0"/>
              <a:t>int</a:t>
            </a:r>
            <a:r>
              <a:rPr lang="en-US" dirty="0" smtClean="0"/>
              <a:t>)PTR.INFOR) { </a:t>
            </a:r>
          </a:p>
          <a:p>
            <a:r>
              <a:rPr lang="en-US" dirty="0" smtClean="0"/>
              <a:t>           LOC = SAVE; </a:t>
            </a:r>
          </a:p>
          <a:p>
            <a:r>
              <a:rPr lang="en-US" dirty="0" smtClean="0"/>
              <a:t>           return LOC; </a:t>
            </a:r>
          </a:p>
          <a:p>
            <a:r>
              <a:rPr lang="en-US" dirty="0" smtClean="0"/>
              <a:t>          }  </a:t>
            </a:r>
          </a:p>
          <a:p>
            <a:r>
              <a:rPr lang="en-US" dirty="0" smtClean="0"/>
              <a:t>          SAVE=PTR;</a:t>
            </a:r>
          </a:p>
          <a:p>
            <a:r>
              <a:rPr lang="en-US" dirty="0" smtClean="0"/>
              <a:t>          PTR=PTR.LINK;               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LOC=SAVE;</a:t>
            </a:r>
          </a:p>
          <a:p>
            <a:r>
              <a:rPr lang="en-US" dirty="0" smtClean="0"/>
              <a:t>        //Show Result;</a:t>
            </a:r>
          </a:p>
          <a:p>
            <a:r>
              <a:rPr lang="en-US" dirty="0" smtClean="0"/>
              <a:t>                if(LOC ==null) 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found.");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("Found.");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return LOC;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กิจกรรมนักศึกษา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รันโปรแกรมทดสอบตามอัลกอริทึม</a:t>
            </a:r>
          </a:p>
          <a:p>
            <a:r>
              <a:rPr lang="th-TH" dirty="0" smtClean="0"/>
              <a:t>ทดลองเขียนโปรแกรมตามที่โจทย์กำหนด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การลบข้อมูลออกจากลิงค์ลิสต์ ()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การลบข่อมูลโนดออกจากลิงค์ลิสต์ สามารถดำเนินการได้โดยเอา</a:t>
            </a:r>
            <a:r>
              <a:rPr lang="th-TH" dirty="0" err="1" smtClean="0"/>
              <a:t>พอยเตอร์</a:t>
            </a:r>
            <a:r>
              <a:rPr lang="th-TH" dirty="0" smtClean="0"/>
              <a:t>ของโนดที่อยู่ก่อนหน้าที่จะลบ ชี้ข้ามไปยังโนดต่อไปที่โนดจะลบชี้อยู่ เพียงเท่านี้ โนดก็จะถูกลบไป</a:t>
            </a:r>
          </a:p>
          <a:p>
            <a:r>
              <a:rPr lang="th-TH" dirty="0" smtClean="0"/>
              <a:t>หลังจากนั้นหากต้องมีการคืนค่าหน่วยความจำก็สามารถดำเนินการได้ตามแต่การนำไป</a:t>
            </a:r>
            <a:r>
              <a:rPr lang="th-TH" dirty="0" err="1" smtClean="0"/>
              <a:t>อิมพ</a:t>
            </a:r>
            <a:r>
              <a:rPr lang="th-TH" dirty="0" smtClean="0"/>
              <a:t>ลี</a:t>
            </a:r>
            <a:r>
              <a:rPr lang="th-TH" dirty="0" err="1" smtClean="0"/>
              <a:t>เมนต์</a:t>
            </a:r>
            <a:r>
              <a:rPr lang="th-TH" dirty="0" smtClean="0"/>
              <a:t> เช่น ในภาษาซีอาจต้องคืนหน่วยความจำ แต่ในภาษาจาวาอาจไม่ต้องคืนเพราะมีระบบจัดการหน่วยความจำอยู่แล้ว เป็นต้น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แสดงแนวคิดการลบ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th-TH" dirty="0" smtClean="0"/>
              <a:t>ก่อนลบ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479715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โนดที่ต้องการลบ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4725144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/>
              <a:t>โนดก่อนหน้า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472514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โนดหลังโนดที่จะลบ</a:t>
            </a:r>
            <a:endParaRPr lang="en-US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แสดงแนวคิดการลบ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ขณะลบ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479715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โนดที่ต้องการลบ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4725144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/>
              <a:t>โนดก่อนหน้า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472514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โนดหลังโนดที่จะลบ</a:t>
            </a:r>
            <a:endParaRPr lang="en-US" b="1" dirty="0"/>
          </a:p>
        </p:txBody>
      </p:sp>
      <p:sp>
        <p:nvSpPr>
          <p:cNvPr id="22" name="รูปแบบอิสระ 21"/>
          <p:cNvSpPr/>
          <p:nvPr/>
        </p:nvSpPr>
        <p:spPr>
          <a:xfrm>
            <a:off x="2952206" y="3069771"/>
            <a:ext cx="3984171" cy="757646"/>
          </a:xfrm>
          <a:custGeom>
            <a:avLst/>
            <a:gdLst>
              <a:gd name="connsiteX0" fmla="*/ 0 w 3984171"/>
              <a:gd name="connsiteY0" fmla="*/ 679269 h 757646"/>
              <a:gd name="connsiteX1" fmla="*/ 0 w 3984171"/>
              <a:gd name="connsiteY1" fmla="*/ 0 h 757646"/>
              <a:gd name="connsiteX2" fmla="*/ 3801291 w 3984171"/>
              <a:gd name="connsiteY2" fmla="*/ 0 h 757646"/>
              <a:gd name="connsiteX3" fmla="*/ 3801291 w 3984171"/>
              <a:gd name="connsiteY3" fmla="*/ 757646 h 757646"/>
              <a:gd name="connsiteX4" fmla="*/ 3984171 w 3984171"/>
              <a:gd name="connsiteY4" fmla="*/ 73152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171" h="757646">
                <a:moveTo>
                  <a:pt x="0" y="679269"/>
                </a:moveTo>
                <a:lnTo>
                  <a:pt x="0" y="0"/>
                </a:lnTo>
                <a:lnTo>
                  <a:pt x="3801291" y="0"/>
                </a:lnTo>
                <a:lnTo>
                  <a:pt x="3801291" y="757646"/>
                </a:lnTo>
                <a:lnTo>
                  <a:pt x="3984171" y="73152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4008" y="27089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ใช้</a:t>
            </a:r>
            <a:r>
              <a:rPr lang="th-TH" b="1" dirty="0" err="1" smtClean="0"/>
              <a:t>พอยเตอร์</a:t>
            </a:r>
            <a:r>
              <a:rPr lang="th-TH" b="1" dirty="0" smtClean="0"/>
              <a:t>ชี้ข้ามไป</a:t>
            </a:r>
            <a:endParaRPr lang="en-US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แสดงแนวคิดการลบ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หลังลบ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ตัวแปรที่เกี่ยวข้องกับการลบ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63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n>
                  <a:solidFill>
                    <a:schemeClr val="tx1"/>
                  </a:solidFill>
                </a:ln>
              </a:rPr>
              <a:t>START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8762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9979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ตัวเชื่อมต่อหักมุม 7"/>
          <p:cNvCxnSpPr>
            <a:stCxn id="4" idx="2"/>
            <a:endCxn id="5" idx="1"/>
          </p:cNvCxnSpPr>
          <p:nvPr/>
        </p:nvCxnSpPr>
        <p:spPr>
          <a:xfrm rot="16200000" flipH="1">
            <a:off x="436118" y="3253558"/>
            <a:ext cx="998820" cy="504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499992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12160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48264" y="3717032"/>
            <a:ext cx="151216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460432" y="3717032"/>
            <a:ext cx="4320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6" idx="3"/>
            <a:endCxn id="8" idx="1"/>
          </p:cNvCxnSpPr>
          <p:nvPr/>
        </p:nvCxnSpPr>
        <p:spPr>
          <a:xfrm>
            <a:off x="3131840" y="4005064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9" idx="3"/>
          </p:cNvCxnSpPr>
          <p:nvPr/>
        </p:nvCxnSpPr>
        <p:spPr>
          <a:xfrm>
            <a:off x="6444208" y="4005064"/>
            <a:ext cx="50405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4797152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4725144"/>
            <a:ext cx="87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LOCP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4725144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LINK[LOC]</a:t>
            </a:r>
            <a:endParaRPr lang="en-US" b="1" dirty="0"/>
          </a:p>
        </p:txBody>
      </p:sp>
      <p:sp>
        <p:nvSpPr>
          <p:cNvPr id="22" name="รูปแบบอิสระ 21"/>
          <p:cNvSpPr/>
          <p:nvPr/>
        </p:nvSpPr>
        <p:spPr>
          <a:xfrm>
            <a:off x="2952206" y="3069771"/>
            <a:ext cx="3984171" cy="757646"/>
          </a:xfrm>
          <a:custGeom>
            <a:avLst/>
            <a:gdLst>
              <a:gd name="connsiteX0" fmla="*/ 0 w 3984171"/>
              <a:gd name="connsiteY0" fmla="*/ 679269 h 757646"/>
              <a:gd name="connsiteX1" fmla="*/ 0 w 3984171"/>
              <a:gd name="connsiteY1" fmla="*/ 0 h 757646"/>
              <a:gd name="connsiteX2" fmla="*/ 3801291 w 3984171"/>
              <a:gd name="connsiteY2" fmla="*/ 0 h 757646"/>
              <a:gd name="connsiteX3" fmla="*/ 3801291 w 3984171"/>
              <a:gd name="connsiteY3" fmla="*/ 757646 h 757646"/>
              <a:gd name="connsiteX4" fmla="*/ 3984171 w 3984171"/>
              <a:gd name="connsiteY4" fmla="*/ 73152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171" h="757646">
                <a:moveTo>
                  <a:pt x="0" y="679269"/>
                </a:moveTo>
                <a:lnTo>
                  <a:pt x="0" y="0"/>
                </a:lnTo>
                <a:lnTo>
                  <a:pt x="3801291" y="0"/>
                </a:lnTo>
                <a:lnTo>
                  <a:pt x="3801291" y="757646"/>
                </a:lnTo>
                <a:lnTo>
                  <a:pt x="3984171" y="73152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4008" y="27089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ใช้</a:t>
            </a:r>
            <a:r>
              <a:rPr lang="th-TH" b="1" dirty="0" err="1" smtClean="0"/>
              <a:t>พอยเตอร์</a:t>
            </a:r>
            <a:r>
              <a:rPr lang="th-TH" b="1" dirty="0" smtClean="0"/>
              <a:t>ชี้ข้ามไป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1114</TotalTime>
  <Words>11004</Words>
  <Application>Microsoft Office PowerPoint</Application>
  <PresentationFormat>On-screen Show (4:3)</PresentationFormat>
  <Paragraphs>2522</Paragraphs>
  <Slides>192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9" baseType="lpstr">
      <vt:lpstr>Browallia New</vt:lpstr>
      <vt:lpstr>Calibri</vt:lpstr>
      <vt:lpstr>Constantia</vt:lpstr>
      <vt:lpstr>Cordia New</vt:lpstr>
      <vt:lpstr>Wingdings</vt:lpstr>
      <vt:lpstr>Wingdings 2</vt:lpstr>
      <vt:lpstr>ไหลเวียน</vt:lpstr>
      <vt:lpstr>Lists</vt:lpstr>
      <vt:lpstr>รายการโยง (Link Lists)</vt:lpstr>
      <vt:lpstr>มุมมองลิงค์ลิสต์</vt:lpstr>
      <vt:lpstr>มุมมองลิงค์ลิสต์</vt:lpstr>
      <vt:lpstr>คำศัพท์ที่เกี่ยวข้องในเนื้อของบทนี้</vt:lpstr>
      <vt:lpstr>ประเภทของลิงค์ลิสต์</vt:lpstr>
      <vt:lpstr>ลิงค์ลิสต์ทางเดียว(One-way Link Lists)</vt:lpstr>
      <vt:lpstr>คุณลักษณะทั่วไป</vt:lpstr>
      <vt:lpstr>ตัวอย่างการเก็บข้อมูล</vt:lpstr>
      <vt:lpstr>ตัวอย่างการเก็บข้อมูล</vt:lpstr>
      <vt:lpstr>แนวทางอิมพลีเมนต์</vt:lpstr>
      <vt:lpstr>PowerPoint Presentation</vt:lpstr>
      <vt:lpstr>ตัวอย่างการสร้างโนดและบรรจุข้อมูล</vt:lpstr>
      <vt:lpstr>การสร้างเป็นลิงค์ลิสต์ </vt:lpstr>
      <vt:lpstr>PowerPoint Presentation</vt:lpstr>
      <vt:lpstr>กิจกรรมนักศึกษา</vt:lpstr>
      <vt:lpstr>การดำเนินการกับลิงค์ลิสต์</vt:lpstr>
      <vt:lpstr>การท่องลิงค์ลิสต์(Traversing a Link Lists)</vt:lpstr>
      <vt:lpstr>การท่องลิงค์ลิสต์</vt:lpstr>
      <vt:lpstr>PowerPoint Presentation</vt:lpstr>
      <vt:lpstr>ตัวอย่างการท่องลิงค์ลิสต์ตามอัลกอริทึม</vt:lpstr>
      <vt:lpstr>ตัวอย่างการท่องลิงค์ลิสต์ตามอัลกอริทึม</vt:lpstr>
      <vt:lpstr>ตัวอย่างการท่องลิงค์ลิสต์ตามอัลกอริทึม</vt:lpstr>
      <vt:lpstr>ตัวอย่างการท่องลิงค์ลิสต์ตามอัลกอริทึม</vt:lpstr>
      <vt:lpstr>ตัวอย่างการท่องลิงค์ลิสต์ตามอัลกอริทึม</vt:lpstr>
      <vt:lpstr>ตัวอย่างการท่องลิงค์ลิสต์ตามอัลกอริทึม</vt:lpstr>
      <vt:lpstr>อิมพลีเมนต์</vt:lpstr>
      <vt:lpstr>PowerPoint Presentation</vt:lpstr>
      <vt:lpstr>PowerPoint Presentation</vt:lpstr>
      <vt:lpstr>กิจกรรมนักศึกษา</vt:lpstr>
      <vt:lpstr>การค้นหาในลิงค์ลิสต์ (Searching a Link Lists)</vt:lpstr>
      <vt:lpstr>แนวทางของอัลกอริทึม</vt:lpstr>
      <vt:lpstr>PowerPoint Presentation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อิมพลีเมนต์</vt:lpstr>
      <vt:lpstr>PowerPoint Presentation</vt:lpstr>
      <vt:lpstr>PowerPoint Presentation</vt:lpstr>
      <vt:lpstr>กิจกรรมนักศึกษา</vt:lpstr>
      <vt:lpstr>การค้นหาลิงค์ลิสต์ที่มีการจัดเรียง</vt:lpstr>
      <vt:lpstr>แนวทางอัลกอริทึม</vt:lpstr>
      <vt:lpstr>PowerPoint Presentation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</vt:lpstr>
      <vt:lpstr>แนวทางการค้นตามอัลกอริทึม (พบ)</vt:lpstr>
      <vt:lpstr>แนวทางการค้นตามอัลกอริทึม (ไม่พบ)</vt:lpstr>
      <vt:lpstr>แนวทางการค้นตามอัลกอริทึม(ไม่พบ)</vt:lpstr>
      <vt:lpstr>อิมพลีเมนต์</vt:lpstr>
      <vt:lpstr>PowerPoint Presentation</vt:lpstr>
      <vt:lpstr>PowerPoint Presentation</vt:lpstr>
      <vt:lpstr>PowerPoint Presentation</vt:lpstr>
      <vt:lpstr>กิจกรรมนักศึกษา</vt:lpstr>
      <vt:lpstr>การแทรกข้อมูลลงในลิงค์ลิสต์ (Insertion into A Link Lists)</vt:lpstr>
      <vt:lpstr>วิธีการแทรกข้อมูล</vt:lpstr>
      <vt:lpstr>PowerPoint Presentation</vt:lpstr>
      <vt:lpstr>แทรกยังตำแหน่งที่ที่ต้องการ</vt:lpstr>
      <vt:lpstr>แนวทางอัลกอริทึมการแทรกต้นลิสต์</vt:lpstr>
      <vt:lpstr>PowerPoint Presentation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แทรกข้อมูลลงในลิสต์ตามตำแหน่งที่ต้องการ</vt:lpstr>
      <vt:lpstr>เมื่อตำแหน่งเหมาะสมเป็นต้นลิสต์</vt:lpstr>
      <vt:lpstr>แทรกยังตำแหน่งที่ต้องการ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การแทรกโนดในลิสต์ที่มีการจัดเรียงไว้แล้ว</vt:lpstr>
      <vt:lpstr>ค้นหาตำแหน่งที่ต้องการ</vt:lpstr>
      <vt:lpstr>PowerPoint Presentation</vt:lpstr>
      <vt:lpstr>PowerPoint Presentation</vt:lpstr>
      <vt:lpstr>อัลกอริทึมแทรกตำแหน่งที่ต้องการ (ข้อมูลเรียงแล้ว)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การลบข้อมูลออกจากลิงค์ลิสต์ ()</vt:lpstr>
      <vt:lpstr>แสดงแนวคิดการลบ</vt:lpstr>
      <vt:lpstr>แสดงแนวคิดการลบ</vt:lpstr>
      <vt:lpstr>แสดงแนวคิดการลบ</vt:lpstr>
      <vt:lpstr>ตัวแปรที่เกี่ยวข้องกับการลบ</vt:lpstr>
      <vt:lpstr>ก่อนการลบจะต้องระบุ LOCP, LOC</vt:lpstr>
      <vt:lpstr>การลบเกิดขึ้น 2 กรณี</vt:lpstr>
      <vt:lpstr>LOCP=NULL, LOC=START (ก่อนลบ)</vt:lpstr>
      <vt:lpstr>LOCP=NULL, LOC=START (ขณะลบ)</vt:lpstr>
      <vt:lpstr>LOCP=NULL, LOC=START (หลังลบ)</vt:lpstr>
      <vt:lpstr>LOCP, LOC ไม่เป็น NULL(ก่อนลบ)</vt:lpstr>
      <vt:lpstr>LOCP, LOC ไม่เป็น NULL(ขณะลบ)</vt:lpstr>
      <vt:lpstr>LOCP, LOC ไม่เป็น NULL(หลังลบ)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กิจกรรมนักศึกษา</vt:lpstr>
      <vt:lpstr>การหาตำแหน่ง LOCP, LOC</vt:lpstr>
      <vt:lpstr>PowerPoint Presentation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ลิงค์ลิสต์แบบมีโนดนำ และวงกลม  (Header Link Lists and Circular Link Lists)</vt:lpstr>
      <vt:lpstr>PowerPoint Presentation</vt:lpstr>
      <vt:lpstr>อิมพลีเมนต์</vt:lpstr>
      <vt:lpstr>PowerPoint Presentation</vt:lpstr>
      <vt:lpstr>กิจกรรมนักศึกษา</vt:lpstr>
      <vt:lpstr>การค้นหาลิสต์ที่มีโนดนำ</vt:lpstr>
      <vt:lpstr>PowerPoint Presentation</vt:lpstr>
      <vt:lpstr>ค้นหาตำแหน่งที่ต้องการลบ</vt:lpstr>
      <vt:lpstr>PowerPoint Presentation</vt:lpstr>
      <vt:lpstr>การลบข้อมูล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ลิงค์ลิสต์แบบสองทาง (TWO-Way Link Lists</vt:lpstr>
      <vt:lpstr>มุมมองลิงค์ลิสต์</vt:lpstr>
      <vt:lpstr>อิมพลีเมนต์</vt:lpstr>
      <vt:lpstr>PowerPoint Presentation</vt:lpstr>
      <vt:lpstr>กิจกรรมนักศึกษา</vt:lpstr>
      <vt:lpstr>คำศัพท์ที่เกี่ยวข้อง</vt:lpstr>
      <vt:lpstr>มุมมองข้อมูลในลิงค์ลิสต์</vt:lpstr>
      <vt:lpstr>การดำเนินการกับลิสต์แบบสองทาง</vt:lpstr>
      <vt:lpstr>การท่องลิงค์ลิสต์</vt:lpstr>
      <vt:lpstr>ตัวอย่างการอิมพลีเมนต์การท่องลิสต์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การค้นหา</vt:lpstr>
      <vt:lpstr>ตัวอย่างการอิมพลีเมนต์</vt:lpstr>
      <vt:lpstr>PowerPoint Presentation</vt:lpstr>
      <vt:lpstr>PowerPoint Presentation</vt:lpstr>
      <vt:lpstr>PowerPoint Presentation</vt:lpstr>
      <vt:lpstr>การแทรกโนดใหม่ในลิสต์แบบสองทาง</vt:lpstr>
      <vt:lpstr>แสดงแนวคิดกำหนดตัวแปรก่อนแทรก</vt:lpstr>
      <vt:lpstr>ขณะดำเนินการแทรก</vt:lpstr>
      <vt:lpstr>แสดงแนวคิดขณะแทรก</vt:lpstr>
      <vt:lpstr>แสดงแนวคิดขณะแทรก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การลบโนดของลิสต์แบบสองทาง</vt:lpstr>
      <vt:lpstr>แสดงแนวคิดขณะลบโนด</vt:lpstr>
      <vt:lpstr>PowerPoint Presentation</vt:lpstr>
      <vt:lpstr>อิมพลีเมนต์</vt:lpstr>
      <vt:lpstr>PowerPoint Presentation</vt:lpstr>
      <vt:lpstr>PowerPoint Presentation</vt:lpstr>
      <vt:lpstr>PowerPoint Presentation</vt:lpstr>
      <vt:lpstr>PowerPoint Presentation</vt:lpstr>
      <vt:lpstr>กิจกรรมนักศึกษา</vt:lpstr>
      <vt:lpstr>Java LinkedList ADT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ComSCIv3400</dc:creator>
  <cp:lastModifiedBy>PC</cp:lastModifiedBy>
  <cp:revision>168</cp:revision>
  <dcterms:created xsi:type="dcterms:W3CDTF">2013-10-08T04:58:23Z</dcterms:created>
  <dcterms:modified xsi:type="dcterms:W3CDTF">2016-08-23T01:54:05Z</dcterms:modified>
</cp:coreProperties>
</file>