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615B7D7-4322-4E40-B468-A798AE443C40}">
  <a:tblStyle styleName="Table_0" styleId="{9615B7D7-4322-4E40-B468-A798AE443C4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media/image12.png" Type="http://schemas.openxmlformats.org/officeDocument/2006/relationships/image" Id="rId12"/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png" Type="http://schemas.openxmlformats.org/officeDocument/2006/relationships/image" Id="rId10"/><Relationship Target="../media/image04.png" Type="http://schemas.openxmlformats.org/officeDocument/2006/relationships/image" Id="rId4"/><Relationship Target="../media/image10.png" Type="http://schemas.openxmlformats.org/officeDocument/2006/relationships/image" Id="rId11"/><Relationship Target="../media/image05.png" Type="http://schemas.openxmlformats.org/officeDocument/2006/relationships/image" Id="rId3"/><Relationship Target="../media/image06.png" Type="http://schemas.openxmlformats.org/officeDocument/2006/relationships/image" Id="rId9"/><Relationship Target="../media/image09.png" Type="http://schemas.openxmlformats.org/officeDocument/2006/relationships/image" Id="rId6"/><Relationship Target="../media/image01.png" Type="http://schemas.openxmlformats.org/officeDocument/2006/relationships/image" Id="rId5"/><Relationship Target="../media/image07.png" Type="http://schemas.openxmlformats.org/officeDocument/2006/relationships/image" Id="rId8"/><Relationship Target="../media/image03.png" Type="http://schemas.openxmlformats.org/officeDocument/2006/relationships/image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1.png" Type="http://schemas.openxmlformats.org/officeDocument/2006/relationships/image" Id="rId4"/><Relationship Target="../media/image1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>
            <a:off y="1598725" x="1636100"/>
            <a:ext cy="1157250" cx="596071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1" i="0">
                <a:ln w="19050" cap="flat">
                  <a:solidFill>
                    <a:srgbClr val="00FF00"/>
                  </a:solidFill>
                  <a:prstDash val="solid"/>
                  <a:round/>
                  <a:headEnd w="med" len="med" type="none"/>
                  <a:tailEnd w="med" len="med" type="none"/>
                </a:ln>
                <a:solidFill>
                  <a:srgbClr val="434343"/>
                </a:solidFill>
                <a:latin typeface="Arial"/>
              </a:rPr>
              <a:t>OneClick</a:t>
            </a:r>
          </a:p>
        </p:txBody>
      </p:sp>
      <p:sp>
        <p:nvSpPr>
          <p:cNvPr id="24" name="Shape 24"/>
          <p:cNvSpPr/>
          <p:nvPr/>
        </p:nvSpPr>
        <p:spPr>
          <a:xfrm>
            <a:off y="3363449" x="2505625"/>
            <a:ext cy="359550" cx="3724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w="19050" cap="flat">
                  <a:solidFill>
                    <a:srgbClr val="B6D7A8"/>
                  </a:solidFill>
                  <a:prstDash val="solid"/>
                  <a:round/>
                  <a:headEnd w="med" len="med" type="none"/>
                  <a:tailEnd w="med" len="med" type="none"/>
                </a:ln>
                <a:solidFill>
                  <a:srgbClr val="434343"/>
                </a:solidFill>
                <a:latin typeface="Arial"/>
              </a:rPr>
              <a:t>Overview &amp; 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subTitle"/>
          </p:nvPr>
        </p:nvSpPr>
        <p:spPr>
          <a:xfrm>
            <a:off y="1381403" x="748175"/>
            <a:ext cy="34491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Original and New</a:t>
            </a:r>
          </a:p>
          <a:p>
            <a:pPr algn="l"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New One Click Flow</a:t>
            </a:r>
          </a:p>
          <a:p>
            <a:pPr algn="l"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New Build Flow Verification</a:t>
            </a:r>
          </a:p>
          <a:p>
            <a:pPr algn="l"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New Execute Flow Verification</a:t>
            </a:r>
          </a:p>
          <a:p>
            <a:pPr algn="l"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Demo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y="463450" x="685800"/>
            <a:ext cy="871499" cx="4135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/>
              <a:t>OneClick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Problem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Do not update test result to ZION in section 01_PackageVerification.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็Full storage problem.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Can’t specific log destination path.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More requirements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Need to processing build on local machine instead of on telnet.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Need to manage log files to be new structure.</a:t>
            </a:r>
          </a:p>
          <a:p>
            <a:pPr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Need to collect logs history.</a:t>
            </a: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happen in Original OneClick !?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news ?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0477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Mapdrive to share all packages and scripts.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New structure of packages, scripts and log files.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Renovate Build Script to processing without telnet.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Have log historical directory.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55050" x="320970"/>
            <a:ext cy="2183624" cx="4170375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4" name="Shape 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681449" x="4641500"/>
            <a:ext cy="2151234" cx="4170374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2622075"/>
            <a:ext cy="4863700" cx="383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23850" x="1990725"/>
            <a:ext cy="4495800" cx="51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47662" x="2133600"/>
            <a:ext cy="4448175" cx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52400" x="2672825"/>
            <a:ext cy="4863700" cx="3879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57187" x="2009775"/>
            <a:ext cy="4429125" cx="51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152400" x="2590024"/>
            <a:ext cy="4848111" cx="38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152400" x="2686975"/>
            <a:ext cy="4915698" cx="37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163137" x="2590013"/>
            <a:ext cy="4817217" cx="38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766762" x="1952625"/>
            <a:ext cy="3609975" cx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182550" x="2661987"/>
            <a:ext cy="4855387" cx="38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1925" x="311774"/>
            <a:ext cy="3356773" cx="496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548699" x="311777"/>
            <a:ext cy="1460100" cx="496947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y="221300" x="5491150"/>
            <a:ext cy="4439700" cx="344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lang="en"/>
              <a:t>Build Flow Verification </a:t>
            </a:r>
          </a:p>
          <a:p>
            <a:pPr rtl="0" lvl="0">
              <a:spcBef>
                <a:spcPts val="0"/>
              </a:spcBef>
              <a:buNone/>
            </a:pPr>
            <a:r>
              <a:rPr u="sng" b="1" lang="en"/>
              <a:t>AT Section</a:t>
            </a:r>
            <a:r>
              <a:rPr lang="en"/>
              <a:t> “01_PackageVerification”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Platforms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W08E-32 (M45)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W08E-64 (M46)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W81P-32 (M33)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W7P-64 (M36)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70" name="Shape 70"/>
          <p:cNvGraphicFramePr/>
          <p:nvPr/>
        </p:nvGraphicFramePr>
        <p:xfrm>
          <a:off y="12285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{9615B7D7-4322-4E40-B468-A798AE443C40}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Machine/Test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Pure Mapdrive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Pure Local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Package on Local &amp;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Script on Mapdrive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W08E_32 [45]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44.6 Minutes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8.61 Minutes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8.09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Minutes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W08E_64 [46]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42 Minutes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7.56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Minutes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7.18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Minutes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W18P_32 [33]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 Minutes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3.09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Minutes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3.05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Minutes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W7P_64 [36]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16.6 Minutes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4.72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Minutes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4.48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Minutes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71" name="Shape 71"/>
          <p:cNvSpPr txBox="1"/>
          <p:nvPr/>
        </p:nvSpPr>
        <p:spPr>
          <a:xfrm>
            <a:off y="623250" x="952500"/>
            <a:ext cy="445199" cx="743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lang="en"/>
              <a:t>Build Flow Verification AT Section</a:t>
            </a:r>
            <a:r>
              <a:rPr lang="en"/>
              <a:t> “01_PackageVerification”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/>
        </p:nvSpPr>
        <p:spPr>
          <a:xfrm>
            <a:off y="1360425" x="1970375"/>
            <a:ext cy="2344375" cx="51678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w="19050" cap="flat">
                  <a:solidFill>
                    <a:srgbClr val="FFFF00"/>
                  </a:solidFill>
                  <a:prstDash val="solid"/>
                  <a:round/>
                  <a:headEnd w="med" len="med" type="none"/>
                  <a:tailEnd w="med" len="med" type="none"/>
                </a:ln>
                <a:solidFill>
                  <a:srgbClr val="434343"/>
                </a:solidFill>
                <a:latin typeface="Arial"/>
              </a:rPr>
              <a:t>Thankyou</a:t>
            </a:r>
            <a:br>
              <a:rPr b="0" i="0">
                <a:ln w="19050" cap="flat">
                  <a:solidFill>
                    <a:srgbClr val="FFFF00"/>
                  </a:solidFill>
                  <a:prstDash val="solid"/>
                  <a:round/>
                  <a:headEnd w="med" len="med" type="none"/>
                  <a:tailEnd w="med" len="med" type="none"/>
                </a:ln>
                <a:solidFill>
                  <a:srgbClr val="434343"/>
                </a:solidFill>
                <a:latin typeface="Arial"/>
              </a:rPr>
            </a:br>
            <a:r>
              <a:rPr b="0" i="0">
                <a:ln w="19050" cap="flat">
                  <a:solidFill>
                    <a:srgbClr val="FFFF00"/>
                  </a:solidFill>
                  <a:prstDash val="solid"/>
                  <a:round/>
                  <a:headEnd w="med" len="med" type="none"/>
                  <a:tailEnd w="med" len="med" type="none"/>
                </a:ln>
                <a:solidFill>
                  <a:srgbClr val="434343"/>
                </a:solidFill>
                <a:latin typeface="Arial"/>
              </a:rPr>
              <a:t>Q &amp; 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