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40FA4-262B-4F68-9AB5-BD083E325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61A718-9078-42A1-AFEF-77B93EE2E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506AC7-231F-4686-8F73-3DC6D128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D18-8A24-45FB-98D6-323542CDC02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B407DC-3F45-4361-A29D-B2BD03BF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D98B44-81C2-4BBC-8206-64B9F85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DA5-1B0B-4503-BEE2-DFCB6B23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1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FD7D0-4A57-4978-A338-B14CDD50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EE6A2A-1FF3-412D-93FC-9F720C16A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405ED0-F4FB-494C-988A-743B8675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D18-8A24-45FB-98D6-323542CDC02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EB723-3A2E-4C2A-8BBE-53E11F61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502FB-B05A-4F18-8E6E-A23E322D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DA5-1B0B-4503-BEE2-DFCB6B23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59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492F36-F364-4219-99DC-EA2DE0776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2CDB27C-13F3-4FFA-9FBD-DBCD9D820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D22492-F773-4A93-80F3-98577D2E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D18-8A24-45FB-98D6-323542CDC02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3CF5BB-E025-4C49-B316-325FB7FD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A22B01-EB3F-4C5A-8275-C32EED54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DA5-1B0B-4503-BEE2-DFCB6B23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57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FA43D-5E4C-42C2-A8A4-F281ED26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816240-5BAF-4D47-8599-9471FFCA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B9EB4B-2520-425A-B585-7A4AB38D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D18-8A24-45FB-98D6-323542CDC02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23D35F-4F7E-458B-80DE-CA0C45DB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43147A-9BFE-4BBA-93CD-55FEE858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DA5-1B0B-4503-BEE2-DFCB6B23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20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035B7-E543-4A52-AE64-826D8B9B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9013AB-B43B-4862-B699-8DFE92F83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704956-43E5-4920-A47A-94642D12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D18-8A24-45FB-98D6-323542CDC02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0A3AE9-043F-4341-AE75-D14119FD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623CFC-D5B8-47B0-A291-441F3FB5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DA5-1B0B-4503-BEE2-DFCB6B23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85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9645C-BB18-4102-9F05-AAA18E43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56AD3-FD98-451E-9196-8CF6ED4B2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5739F8-CC53-4242-805F-B5D3A21FD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A0C9C7-0340-48D3-8CFD-AD367346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D18-8A24-45FB-98D6-323542CDC02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3C90FD-85BF-4C13-B4D3-93E26B0A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4F647C-1BB4-4396-AB23-0544D2F8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DA5-1B0B-4503-BEE2-DFCB6B23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17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170DE2-0E61-41C2-AAD1-A2DD32D7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A5C0F7-3284-4C27-B567-2F12F76F1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D312FE-8AC0-4DDC-B668-F92E9F83C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923A56-6A4E-4672-AA7F-DB32F9A25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EB92BB-4A41-47F6-A6FF-6A3A936C7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62455C-C24A-4557-869A-F3FEB885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D18-8A24-45FB-98D6-323542CDC02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2479A7-A911-47BD-98FA-2F44F6BE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62E42A-992F-4952-A87B-0C892C0B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DA5-1B0B-4503-BEE2-DFCB6B23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06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D8ED7-C4AC-4274-B1A5-401085A3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85CC125-CB8E-47D7-A78B-B5B7EF5C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D18-8A24-45FB-98D6-323542CDC02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E2AC3A-49B3-4AC4-969B-E086B6D37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F01874-4667-400B-AB7E-6A2E63EC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DA5-1B0B-4503-BEE2-DFCB6B23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04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DB5632-4947-4DCB-8B3C-99955179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D18-8A24-45FB-98D6-323542CDC02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7F50480-A18F-4092-95C9-54F53C7D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00D154-788F-4EF2-BE03-9E050736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DA5-1B0B-4503-BEE2-DFCB6B23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811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09826-0781-475F-91F2-9B3E3313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7834F-6914-4F12-A840-7DBBCB79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1C4BCD-2FAD-45EA-91C4-B3CA5FB7D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6B9111-091C-4AFB-8E54-0667A368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D18-8A24-45FB-98D6-323542CDC02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F4B82F-27E6-4A46-BDB4-B0EAFC37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C8771A-B294-4D53-B3D7-8E7211C0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DA5-1B0B-4503-BEE2-DFCB6B23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23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BC68B4-E136-4D1A-ACAF-80824B8C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FE6FBF-F0EB-44A1-AA00-B85E586D7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5E0352-097E-42C5-A3AF-3D2C6731C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7569C5-A2B4-4E94-88FA-A1086D53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C6D18-8A24-45FB-98D6-323542CDC02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884417-9905-4352-B606-A4DB11C5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702C20-4FC5-4E19-B093-3D816A3A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DDA5-1B0B-4503-BEE2-DFCB6B23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AD7F5-849A-4EF0-A7EC-17BD1301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42185-E8FF-4483-9C30-D1497572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7D551-F9A3-496D-8AA2-DD9E275EE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C6D18-8A24-45FB-98D6-323542CDC023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2431CC-9D47-44DF-9850-507CAE03F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12D0A4-CC64-4FA2-93F8-AFFC50E72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DDA5-1B0B-4503-BEE2-DFCB6B2311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2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E40B9-40DE-4849-B4FA-AF14895E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Метрика Precision: Теория, расчет и практическое применение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FFF1FF-C247-40CA-9A7F-2C0D430CA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971" y="5516789"/>
            <a:ext cx="7162801" cy="828027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Выполнили: </a:t>
            </a:r>
          </a:p>
          <a:p>
            <a:pPr algn="l"/>
            <a:r>
              <a:rPr lang="ru-RU" dirty="0"/>
              <a:t>Карпенко А.А., Нестерович А.Л., Ласточкин В.С.</a:t>
            </a:r>
          </a:p>
        </p:txBody>
      </p:sp>
    </p:spTree>
    <p:extLst>
      <p:ext uri="{BB962C8B-B14F-4D97-AF65-F5344CB8AC3E}">
        <p14:creationId xmlns:p14="http://schemas.microsoft.com/office/powerpoint/2010/main" val="169923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65715-0FA2-4F7B-A267-292DACB7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 в метрику </a:t>
            </a:r>
            <a:r>
              <a:rPr lang="en-US" dirty="0"/>
              <a:t>Precision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59160D-B3BD-429F-B77F-E2CCC6E56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Метрика </a:t>
            </a:r>
            <a:r>
              <a:rPr lang="ru-RU" dirty="0" err="1"/>
              <a:t>precision</a:t>
            </a:r>
            <a:r>
              <a:rPr lang="ru-RU" dirty="0"/>
              <a:t> используется в задачах машинного обучения и информационного поиска для оценки качества классификационных моделей. Она показывает, </a:t>
            </a:r>
            <a:r>
              <a:rPr lang="ru-RU" b="1" dirty="0"/>
              <a:t>какая доля объектов, предсказанных как положительные, действительно являются правильными</a:t>
            </a:r>
            <a:r>
              <a:rPr lang="ru-RU" dirty="0"/>
              <a:t>. Precision особенно важна в случаях, когда ложноположительные результаты недопустимы, например, при обнаружении мошенничества, медицинской диагностике или при фильтрации спама. </a:t>
            </a:r>
          </a:p>
        </p:txBody>
      </p:sp>
    </p:spTree>
    <p:extLst>
      <p:ext uri="{BB962C8B-B14F-4D97-AF65-F5344CB8AC3E}">
        <p14:creationId xmlns:p14="http://schemas.microsoft.com/office/powerpoint/2010/main" val="317266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FFFCE-CA02-44C5-873A-63C98966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Определение и формула </a:t>
            </a:r>
            <a:r>
              <a:rPr lang="en-US" dirty="0"/>
              <a:t>Precision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98A53-317B-4D7F-93C0-EA4141DF8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Precision, или точность, определяется как отношение количества правильно предсказанных положительных объектов, то есть </a:t>
            </a:r>
            <a:r>
              <a:rPr lang="ru-RU" dirty="0" err="1"/>
              <a:t>True</a:t>
            </a:r>
            <a:r>
              <a:rPr lang="ru-RU" dirty="0"/>
              <a:t> </a:t>
            </a:r>
            <a:r>
              <a:rPr lang="ru-RU" dirty="0" err="1"/>
              <a:t>Positives</a:t>
            </a:r>
            <a:r>
              <a:rPr lang="ru-RU" dirty="0"/>
              <a:t>, к сумме всех объектов, предсказанных как положительные, то есть </a:t>
            </a:r>
            <a:r>
              <a:rPr lang="ru-RU" dirty="0" err="1"/>
              <a:t>True</a:t>
            </a:r>
            <a:r>
              <a:rPr lang="ru-RU" dirty="0"/>
              <a:t> </a:t>
            </a:r>
            <a:r>
              <a:rPr lang="ru-RU" dirty="0" err="1"/>
              <a:t>Positives</a:t>
            </a:r>
            <a:r>
              <a:rPr lang="ru-RU" dirty="0"/>
              <a:t> плюс </a:t>
            </a:r>
            <a:r>
              <a:rPr lang="ru-RU" dirty="0" err="1"/>
              <a:t>False</a:t>
            </a:r>
            <a:r>
              <a:rPr lang="ru-RU" dirty="0"/>
              <a:t> </a:t>
            </a:r>
            <a:r>
              <a:rPr lang="ru-RU" dirty="0" err="1"/>
              <a:t>Positives</a:t>
            </a:r>
            <a:r>
              <a:rPr lang="ru-RU" dirty="0"/>
              <a:t>. Это выражается формулой: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CE2DA9-FF88-455D-AE41-9350A6DD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45" y="3309621"/>
            <a:ext cx="9707435" cy="32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5C7AB-3D53-41B5-B86C-F9145FDD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расчета </a:t>
            </a:r>
            <a:r>
              <a:rPr lang="en-US" dirty="0"/>
              <a:t>Precision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2BBD6-2EC1-4588-B87B-19E343E21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практический пример. Допустим, у нас есть система, классифицирующая электронные письма как спам или не спам. Система правильно определила 80 писем как спам (TP = 80) и ошибочно определила 20 нормальных писем как спам (FP = 20). В этом случае вычисляем </a:t>
            </a:r>
            <a:r>
              <a:rPr lang="ru-RU" dirty="0" err="1"/>
              <a:t>precision</a:t>
            </a:r>
            <a:r>
              <a:rPr lang="ru-RU" dirty="0"/>
              <a:t> следующим образом:</a:t>
            </a:r>
          </a:p>
          <a:p>
            <a:r>
              <a:rPr lang="ru-RU" dirty="0"/>
              <a:t>Precision = 80 / (80 + 20) = 80 / 100 = 0,8.</a:t>
            </a:r>
          </a:p>
          <a:p>
            <a:r>
              <a:rPr lang="ru-RU" dirty="0"/>
              <a:t>Это означает, что 80 процентов писем, отнесенных к спаму, действительно являются спамом. Такая оценка позволяет понять, насколько система надежна при определении положительного класса.»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736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4B1AE-ED23-41FE-AE3E-0B1DDCEE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Применение Precision в практических задачах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1C19F03-D5DC-4DA3-8F01-DFC0ED500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Метрика </a:t>
            </a:r>
            <a:r>
              <a:rPr lang="ru-RU" dirty="0" err="1"/>
              <a:t>precision</a:t>
            </a:r>
            <a:r>
              <a:rPr lang="ru-RU" dirty="0"/>
              <a:t> имеет практическое значение в разнообразных областях. Например, в информационном поиске она помогает оценить, насколько релевантные результаты выдаются пользователю, а в медицине — насколько точно определены случаи заболевания. При обнаружении мошеннических операций высокая точность позволяет минимизировать количество ложных тревог, что существенно снижает риски для бизнеса и пользователей. Важно помнить, что </a:t>
            </a:r>
            <a:r>
              <a:rPr lang="ru-RU" dirty="0" err="1"/>
              <a:t>precision</a:t>
            </a:r>
            <a:r>
              <a:rPr lang="ru-RU" dirty="0"/>
              <a:t> не учитывает ложные отрицания, поэтому для комплексной оценки часто используют метрику </a:t>
            </a:r>
            <a:r>
              <a:rPr lang="ru-RU" dirty="0" err="1"/>
              <a:t>recall</a:t>
            </a:r>
            <a:r>
              <a:rPr lang="ru-RU" dirty="0"/>
              <a:t> и комбинируют их в F1-score.</a:t>
            </a:r>
          </a:p>
        </p:txBody>
      </p:sp>
    </p:spTree>
    <p:extLst>
      <p:ext uri="{BB962C8B-B14F-4D97-AF65-F5344CB8AC3E}">
        <p14:creationId xmlns:p14="http://schemas.microsoft.com/office/powerpoint/2010/main" val="193658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57E47-4525-4626-B743-093705D2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 расчета Precision на Python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5245E1DE-F3C1-452B-A23B-E8B5307B0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Есть два подхода: использование библиотеки </a:t>
            </a:r>
            <a:r>
              <a:rPr lang="ru-RU" b="1" dirty="0" err="1"/>
              <a:t>scikit-learn</a:t>
            </a:r>
            <a:r>
              <a:rPr lang="ru-RU" dirty="0"/>
              <a:t> и </a:t>
            </a:r>
            <a:r>
              <a:rPr lang="ru-RU" b="1" dirty="0"/>
              <a:t>ручной расчет</a:t>
            </a:r>
            <a:r>
              <a:rPr lang="ru-RU" dirty="0"/>
              <a:t>. Для автоматического расчета удобно применять функцию </a:t>
            </a:r>
            <a:r>
              <a:rPr lang="ru-RU" i="1" dirty="0" err="1"/>
              <a:t>precision_score</a:t>
            </a:r>
            <a:r>
              <a:rPr lang="ru-RU" i="1" dirty="0"/>
              <a:t> </a:t>
            </a:r>
            <a:r>
              <a:rPr lang="ru-RU" dirty="0"/>
              <a:t>из модуля </a:t>
            </a:r>
            <a:r>
              <a:rPr lang="ru-RU" i="1" dirty="0" err="1"/>
              <a:t>sklearn.metrics</a:t>
            </a:r>
            <a:r>
              <a:rPr lang="ru-RU" dirty="0"/>
              <a:t>. Здесь мы используем массивы истинных значений и предсказаний, после чего функция рассчитывает точность по формуле.</a:t>
            </a:r>
          </a:p>
          <a:p>
            <a:r>
              <a:rPr lang="ru-RU" dirty="0"/>
              <a:t>В качестве альтернативы можно посчитать TP и FP вручную, суммируя случаи, когда истинное значение и предсказание равны единице, и случаи, когда истинное значение ноль, а предсказание единица. Оба подхода дают одинаковый результат и позволяют оценить качество модели.»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91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57E47-4525-4626-B743-093705D2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вычисления </a:t>
            </a:r>
            <a:r>
              <a:rPr lang="ru-RU" dirty="0" err="1"/>
              <a:t>precision</a:t>
            </a:r>
            <a:r>
              <a:rPr lang="ru-RU" dirty="0"/>
              <a:t> с использованием </a:t>
            </a:r>
            <a:r>
              <a:rPr lang="ru-RU" dirty="0" err="1"/>
              <a:t>Scikit-learn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A8BFE5-4FD9-4125-A612-06F65FCD5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78"/>
          <a:stretch/>
        </p:blipFill>
        <p:spPr>
          <a:xfrm>
            <a:off x="3077719" y="2752531"/>
            <a:ext cx="6419593" cy="30283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1B42C6-DE27-472D-BB9F-2102C9E89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03" y="1674243"/>
            <a:ext cx="9030346" cy="3947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AFA2EC-32AB-454A-B95F-541EC3B9C7AE}"/>
              </a:ext>
            </a:extLst>
          </p:cNvPr>
          <p:cNvSpPr txBox="1"/>
          <p:nvPr/>
        </p:nvSpPr>
        <p:spPr>
          <a:xfrm>
            <a:off x="1304903" y="600619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Precision (с использованием </a:t>
            </a:r>
            <a:r>
              <a:rPr lang="ru-RU" dirty="0" err="1"/>
              <a:t>Scikit-learn</a:t>
            </a:r>
            <a:r>
              <a:rPr lang="ru-RU" dirty="0"/>
              <a:t>): 0.8</a:t>
            </a:r>
          </a:p>
        </p:txBody>
      </p:sp>
    </p:spTree>
    <p:extLst>
      <p:ext uri="{BB962C8B-B14F-4D97-AF65-F5344CB8AC3E}">
        <p14:creationId xmlns:p14="http://schemas.microsoft.com/office/powerpoint/2010/main" val="381587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57E47-4525-4626-B743-093705D2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2. Ручной расчет </a:t>
            </a:r>
            <a:r>
              <a:rPr lang="en-US" dirty="0"/>
              <a:t>precision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9E76E3-7DA8-4F41-A80A-8616AC1E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5951"/>
            <a:ext cx="7706801" cy="7906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998BB4-DEC3-4756-8327-9DD3F77A3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50" y="3293707"/>
            <a:ext cx="6210949" cy="24319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9D01AE-1825-4346-B2E4-6F931B601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5733" y="3288785"/>
            <a:ext cx="368668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036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424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Метрика Precision: Теория, расчет и практическое применение</vt:lpstr>
      <vt:lpstr>Введение в метрику Precision</vt:lpstr>
      <vt:lpstr>Определение и формула Precision</vt:lpstr>
      <vt:lpstr>Пример расчета Precision</vt:lpstr>
      <vt:lpstr>Применение Precision в практических задачах</vt:lpstr>
      <vt:lpstr>Реализация расчета Precision на Python</vt:lpstr>
      <vt:lpstr>Пример вычисления precision с использованием Scikit-learn</vt:lpstr>
      <vt:lpstr>2. Ручной расчет precision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Метрика Precision: Теория, расчет и практическое применение</dc:title>
  <dc:creator>Анастасия</dc:creator>
  <cp:lastModifiedBy>Анастасия</cp:lastModifiedBy>
  <cp:revision>7</cp:revision>
  <dcterms:created xsi:type="dcterms:W3CDTF">2025-04-09T10:05:28Z</dcterms:created>
  <dcterms:modified xsi:type="dcterms:W3CDTF">2025-04-09T10:25:06Z</dcterms:modified>
</cp:coreProperties>
</file>