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  <p:embeddedFont>
      <p:font typeface="Alfa Slab One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0950C6E-C9CF-4387-BC83-5B6FBDD0DE45}">
  <a:tblStyle styleId="{40950C6E-C9CF-4387-BC83-5B6FBDD0DE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bold.fntdata"/><Relationship Id="rId13" Type="http://schemas.openxmlformats.org/officeDocument/2006/relationships/slide" Target="slides/slide8.xml"/><Relationship Id="rId35" Type="http://schemas.openxmlformats.org/officeDocument/2006/relationships/font" Target="fonts/AlfaSlabOne-regular.fntdata"/><Relationship Id="rId12" Type="http://schemas.openxmlformats.org/officeDocument/2006/relationships/slide" Target="slides/slide7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c28c46fb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c28c46fb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c28c46fb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c28c46fb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c28c46fb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c28c46fb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c28c46fb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c28c46fb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c28c46fb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c28c46fb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c28c46fb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c28c46fb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c28c46fb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c28c46fb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c28c46fb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c28c46fb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c28c46fb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c28c46fb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c28c46fb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c28c46fb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c28c46fb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c28c46fb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c28c46fb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c28c46fb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c28c46fb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c28c46fb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bc2cc1eec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bc2cc1ee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bc2cc1eec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bc2cc1eec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bc2cc1eec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bc2cc1eec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bc2cc1ee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bc2cc1ee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bc2cc1ee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bc2cc1ee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c28c46fb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c28c46fb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c28c46fb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c28c46fb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c28c46fb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c28c46fb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c28c46fb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c28c46fb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c28c46fb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c28c46fb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72172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th"/>
              <a:t>ระบบจัดการเเจกจ่ายงาน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th"/>
              <a:t>ให้คนงาน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29157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th"/>
              <a:t>กลุ่มที่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2288700" cy="32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UC 3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ตรวจ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สอบ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สินค้า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625" y="654575"/>
            <a:ext cx="7705376" cy="374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228600" y="264050"/>
            <a:ext cx="42699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UC 4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ออก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ใบเสร็จ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7" name="Google Shape;117;p23"/>
          <p:cNvGraphicFramePr/>
          <p:nvPr/>
        </p:nvGraphicFramePr>
        <p:xfrm>
          <a:off x="2238375" y="34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{40950C6E-C9CF-4387-BC83-5B6FBDD0DE45}</a:tableStyleId>
              </a:tblPr>
              <a:tblGrid>
                <a:gridCol w="1209675"/>
                <a:gridCol w="1914525"/>
                <a:gridCol w="2819400"/>
              </a:tblGrid>
              <a:tr h="15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Process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Actor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System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1.กดปุ่ม create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9.เลือกbuy order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10. กดปุ่ม ok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2. เเสดงหน้าต่างขึ้นมา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3.นำข้อมูล buy orderมาเก็บโดย SELECT * FROM ‘buyorder’ 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4.นำข้อมูล receipt มาเก็บโดย SELECT * FROM ‘receipt’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5.ค้นหา buy order ที่เสร็จสมบูรณ์เเล้ว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6.ค้นหาเเละลบ buy order ที่ทำ receipt เเล้ว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7.คำนวณหมายเลข receiptID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8.ส่งข้อมูลมาเเสดง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11.ส่งข้อมูลไปตรวจสอบ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12.บันทึกข้อมูล INSERT INTO ‘receipt’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13.สร้าง txt file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14.ปิดหน้าต่างที่ทำเสร็จ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2288700" cy="32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"/>
              <a:t>UC 4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"/>
              <a:t>ออก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"/>
              <a:t>ใบเสร็จ</a:t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75" y="142675"/>
            <a:ext cx="7384151" cy="485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6070200" cy="32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UC 5 เพิ่ม product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9" name="Google Shape;129;p25"/>
          <p:cNvGraphicFramePr/>
          <p:nvPr/>
        </p:nvGraphicFramePr>
        <p:xfrm>
          <a:off x="752475" y="115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{40950C6E-C9CF-4387-BC83-5B6FBDD0DE45}</a:tableStyleId>
              </a:tblPr>
              <a:tblGrid>
                <a:gridCol w="2049500"/>
                <a:gridCol w="2506450"/>
                <a:gridCol w="3107000"/>
              </a:tblGrid>
              <a:tr h="33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/>
                        <a:t>Process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/>
                        <a:t>Actor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/>
                        <a:t>System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45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/>
                        <a:t>1.กดปุ่ม ADD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/>
                        <a:t>4.กรอก name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/>
                        <a:t>5.เลือก type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/>
                        <a:t>6.เลือก rank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/>
                        <a:t>7.กรอก description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/>
                        <a:t>8.เลือก picture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/>
                        <a:t>9 กดปุ่ม ok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/>
                        <a:t>12.กดปุ่ม ok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/>
                        <a:t>2.เปิดหน้าต่างมาให้กรอกข้อมูล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/>
                        <a:t>3.ระบบจะทำการSELECT * FROM ‘Product’ เพื่อทำการเก็บข้อมูลไว้อ่าน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/>
                        <a:t>10.ระบบส่งข้อมูลไปcheck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/>
                        <a:t>11.เเสดง pop up เเสดงรายละเอียดข้อมูล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/>
                        <a:t>13.INSERT INTO ‘product’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/>
                        <a:t>14.ปิด pop up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216450" y="235475"/>
            <a:ext cx="72702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"/>
              <a:t>UC 5 เพิ่ม product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50" y="1000550"/>
            <a:ext cx="8800075" cy="38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4984200" cy="32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UC 6 เพิ่ม employee</a:t>
            </a:r>
            <a:endParaRPr/>
          </a:p>
        </p:txBody>
      </p:sp>
      <p:graphicFrame>
        <p:nvGraphicFramePr>
          <p:cNvPr id="141" name="Google Shape;141;p27"/>
          <p:cNvGraphicFramePr/>
          <p:nvPr/>
        </p:nvGraphicFramePr>
        <p:xfrm>
          <a:off x="259513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{40950C6E-C9CF-4387-BC83-5B6FBDD0DE45}</a:tableStyleId>
              </a:tblPr>
              <a:tblGrid>
                <a:gridCol w="1912975"/>
                <a:gridCol w="3574400"/>
                <a:gridCol w="3137600"/>
              </a:tblGrid>
              <a:tr h="35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/>
                        <a:t>Process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/>
                        <a:t>Actor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/>
                        <a:t>System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45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/>
                        <a:t>1.กดปุ่ม ADD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/>
                        <a:t>5.กรอก name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/>
                        <a:t>6.กรอก phone number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/>
                        <a:t>7.กรอก password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/>
                        <a:t>8.ติ๊ก skill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/>
                        <a:t>9 กดปุ่ม ok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/>
                        <a:t>12.กดปุ่ม ok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/>
                        <a:t>2.เปิดหน้าต่างมาให้กรอกข้อมูล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/>
                        <a:t>3.SELECT * FROM ‘employee’ เพื่อทำการเก็บข้อมูลไว้อ่าน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/>
                        <a:t>4.คำนวณ employee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/>
                        <a:t>10.ระบบส่งข้อมูลไปcheck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/>
                        <a:t>11.เเสดง pop up เเสดงรายละเอียดข้อมูล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/>
                        <a:t>13.INSERT INTO ‘employee’.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/>
                        <a:t>14.ปิด pop up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168825" y="245000"/>
            <a:ext cx="6594000" cy="32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"/>
              <a:t>UC 6 เพิ่ม employee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350" y="892028"/>
            <a:ext cx="7686676" cy="40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2812500" cy="32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"/>
              <a:t>UC 7 Log 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3" name="Google Shape;153;p29"/>
          <p:cNvGraphicFramePr/>
          <p:nvPr/>
        </p:nvGraphicFramePr>
        <p:xfrm>
          <a:off x="1400175" y="160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{40950C6E-C9CF-4387-BC83-5B6FBDD0DE45}</a:tableStyleId>
              </a:tblPr>
              <a:tblGrid>
                <a:gridCol w="1688375"/>
                <a:gridCol w="2963050"/>
                <a:gridCol w="2325725"/>
              </a:tblGrid>
              <a:tr h="41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/>
                        <a:t>Process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/>
                        <a:t>Actor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/>
                        <a:t>System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98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/>
                        <a:t>1.กรอก username, password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/>
                        <a:t>2.กดปุ่ม Login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/>
                        <a:t>3.ระบบจะทำการSELECT * FROM ‘employee’ เพื่อทำการเก็บข้อมูลไว้อ่าน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/>
                        <a:t>4.ตรวจสอบข้อมูล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/>
                        <a:t>5.เรียกหน้าผู้ใช้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292650" y="273575"/>
            <a:ext cx="4346100" cy="32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"/>
              <a:t>UC 7 Log 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75" y="914400"/>
            <a:ext cx="8392899" cy="399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445025"/>
            <a:ext cx="6975000" cy="32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"/>
              <a:t>UC 8 รับ work order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5" name="Google Shape;165;p31"/>
          <p:cNvGraphicFramePr/>
          <p:nvPr/>
        </p:nvGraphicFramePr>
        <p:xfrm>
          <a:off x="873675" y="1458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{40950C6E-C9CF-4387-BC83-5B6FBDD0DE45}</a:tableStyleId>
              </a:tblPr>
              <a:tblGrid>
                <a:gridCol w="1973975"/>
                <a:gridCol w="2118150"/>
                <a:gridCol w="2827875"/>
              </a:tblGrid>
              <a:tr h="38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Process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Actor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System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</a:txBody>
                  <a:tcPr marT="63500" marB="63500" marR="63500" marL="63500"/>
                </a:tc>
              </a:tr>
              <a:tr h="249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2.กดปุ่ม edit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4.เลือก accept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5.กดปุ่ม ok 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1.นำข้อมูลมาเเสดงในตารางจากการ SELECT * FROM ‘workorder’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3.เเสดง pop up รับงาน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6. UPDATE ‘workorder’ 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7.ปิด pop up รับงาน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55650" y="532925"/>
            <a:ext cx="3454500" cy="26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"/>
              <a:t>Activity Diagram /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"/>
              <a:t>Business Process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000" y="415700"/>
            <a:ext cx="5834675" cy="439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445025"/>
            <a:ext cx="2288700" cy="32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"/>
              <a:t>UC 8 รับ work order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625" y="219075"/>
            <a:ext cx="6894624" cy="462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445025"/>
            <a:ext cx="2288700" cy="32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"/>
              <a:t>UC 9 ส่งงาน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7" name="Google Shape;177;p33"/>
          <p:cNvGraphicFramePr/>
          <p:nvPr/>
        </p:nvGraphicFramePr>
        <p:xfrm>
          <a:off x="942975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{40950C6E-C9CF-4387-BC83-5B6FBDD0DE45}</a:tableStyleId>
              </a:tblPr>
              <a:tblGrid>
                <a:gridCol w="1821475"/>
                <a:gridCol w="2250100"/>
                <a:gridCol w="2638875"/>
              </a:tblGrid>
              <a:tr h="35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Process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Actor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System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</a:txBody>
                  <a:tcPr marT="63500" marB="63500" marR="63500" marL="63500"/>
                </a:tc>
              </a:tr>
              <a:tr h="318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4.กดปุ่ม edit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6.ใส่รูปภาพ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7.เลือกสถานะ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8.กดปุ่ม ok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12.กดปุ่ม ok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1.SELECT *  FROM ‘workorder’มาเก็บไว้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2. เลือกที่ตรงกับ ID ลูกน้อง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3.ส่งข้อมูลมาเเสดง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5.เเสดงหน้าต่าง update 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9.ส่งข้อมูลไปตรวจสอบ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10.UPDATE ‘workorder’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11.เเสดง pop up ข้อมูล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13.ปิด pop up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521250" y="196450"/>
            <a:ext cx="2288700" cy="32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"/>
              <a:t>UC 9 ส่งงาน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50" y="762000"/>
            <a:ext cx="7981949" cy="433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311700" y="445025"/>
            <a:ext cx="2197800" cy="4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ER-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"/>
              <a:t>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900" y="152400"/>
            <a:ext cx="6329698" cy="4563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ตัวอย่าง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การออก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th"/>
              <a:t>ใบรายงาน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024" y="321925"/>
            <a:ext cx="4815151" cy="466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ตัวอย่าง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การออก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ใบรายงาน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1650" y="294350"/>
            <a:ext cx="4159475" cy="426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2572800" cy="4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"/>
              <a:t>Use Case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900" y="152400"/>
            <a:ext cx="5954703" cy="4605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"/>
              <a:t>Use Case CRUD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740125" y="13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{40950C6E-C9CF-4387-BC83-5B6FBDD0DE45}</a:tableStyleId>
              </a:tblPr>
              <a:tblGrid>
                <a:gridCol w="1586350"/>
                <a:gridCol w="1101250"/>
                <a:gridCol w="1140575"/>
                <a:gridCol w="1061900"/>
                <a:gridCol w="1114375"/>
                <a:gridCol w="1048825"/>
              </a:tblGrid>
              <a:tr h="35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UC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employee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work order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product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buy order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receipt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35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ทำใบสั่งซื้อ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R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C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</a:tr>
              <a:tr h="35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ทำ work order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R 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C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R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R U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</a:tr>
              <a:tr h="35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ตรวจสอบสินค้า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R U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R U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R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R U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</a:tr>
              <a:tr h="35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ออกใบเสร็จ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R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R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C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35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เพิ่ม Product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R C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</a:tr>
              <a:tr h="35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เพิ่ม Employee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R C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</a:tr>
              <a:tr h="35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Log in 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R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</a:tr>
              <a:tr h="35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รับ work order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R U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R U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R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R U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</a:tr>
              <a:tr h="35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ส่งงาน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R U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R U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R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/>
                        <a:t>R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"/>
              <a:t>UC 1 ทำใบสั่งซื้อ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1" name="Google Shape;81;p17"/>
          <p:cNvGraphicFramePr/>
          <p:nvPr/>
        </p:nvGraphicFramePr>
        <p:xfrm>
          <a:off x="210300" y="107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{40950C6E-C9CF-4387-BC83-5B6FBDD0DE45}</a:tableStyleId>
              </a:tblPr>
              <a:tblGrid>
                <a:gridCol w="2552450"/>
                <a:gridCol w="2293475"/>
                <a:gridCol w="3977675"/>
              </a:tblGrid>
              <a:tr h="28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Process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Actor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System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</a:txBody>
                  <a:tcPr marT="63500" marB="63500" marR="63500" marL="63500"/>
                </a:tc>
              </a:tr>
              <a:tr h="287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1. กดปุ่ม Add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5. เลือก type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7. เลือก product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8. กรอกราคา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9. กรอกจำนวน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10. เลือกวันที่ต้องส่ง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11. กดปุ่ม ok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14. กดปุ่ม ok 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2. แสดงหน้าต่างกรอกข้อมูล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3. SELECT * FROM ‘buyorder’ มาคำนวณ orderID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4. SELECT * FROM ‘product’ มาเเสดงให้เลือก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6. เเสดง product ให้เลือก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12.ส่งข้อมูลไปตรวจสอบ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13.เเสดง pop up ข้อมูล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15. INSERT INTO ‘buyorder’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16. ปิด pop up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2288700" cy="32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UC 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"/>
              <a:t>ทำใบสั่งซื้อ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550" y="0"/>
            <a:ext cx="56879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0" y="235475"/>
            <a:ext cx="42699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UC 2 ทำ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work order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3" name="Google Shape;93;p19"/>
          <p:cNvGraphicFramePr/>
          <p:nvPr/>
        </p:nvGraphicFramePr>
        <p:xfrm>
          <a:off x="2509925" y="44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{40950C6E-C9CF-4387-BC83-5B6FBDD0DE45}</a:tableStyleId>
              </a:tblPr>
              <a:tblGrid>
                <a:gridCol w="854975"/>
                <a:gridCol w="1396750"/>
                <a:gridCol w="393975"/>
                <a:gridCol w="3826650"/>
              </a:tblGrid>
              <a:tr h="30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Process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</a:txBody>
                  <a:tcPr marT="63500" marB="63500" marR="63500" marL="63500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Actor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</a:txBody>
                  <a:tcPr marT="63500" marB="63500" marR="63500" marL="63500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System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</a:txBody>
                  <a:tcPr marT="63500" marB="63500" marR="63500" marL="63500"/>
                </a:tc>
              </a:tr>
              <a:tr h="466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</a:txBody>
                  <a:tcPr marT="63500" marB="63500" marR="63500" marL="63500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1.กดปุ่ม Create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7.เลือก buyorder 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12.เลือก employee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13.เลือก due date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14 กดปุ่ม ok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17.กดปุ่ม ok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</a:txBody>
                  <a:tcPr marT="63500" marB="63500" marR="63500" marL="63500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2.เเสดงหน้าต่างให้กรอกข้อมูลต่างๆ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3. SELECT * FROM ‘workorder’ มาเก็บไว้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4.คำนวณ workorderID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5..SELECT * FROM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‘buyorder’ มาเก็บไว้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6..ส่งข้อมูลมาเเสดง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8ส่งข้อมูลไปค้นหา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9.SELECT * FROM ‘product’ มาเก็บไว้เช็คกับ employee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10. SELECT * FROM ‘employee’ เเละ SELECT * FROM ‘skill’ มาเช็คว่ามี skill พอหรือไม่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11.ส่งข้อมูลมาเเสดง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15.ส่งข้อมูลไปตรวจสอบ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16.เเสดง pop up ข้อมูล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18.INSERT INTO ‘workorder’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19.UPDATE ‘employee’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20.ปิด pop up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2288700" cy="32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UC 2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ทำ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work order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039" y="0"/>
            <a:ext cx="566868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95250" y="225950"/>
            <a:ext cx="42699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h"/>
              <a:t>UC 3 ตรวจสอบสินค้า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5" name="Google Shape;105;p21"/>
          <p:cNvGraphicFramePr/>
          <p:nvPr/>
        </p:nvGraphicFramePr>
        <p:xfrm>
          <a:off x="304800" y="105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{40950C6E-C9CF-4387-BC83-5B6FBDD0DE45}</a:tableStyleId>
              </a:tblPr>
              <a:tblGrid>
                <a:gridCol w="2516225"/>
                <a:gridCol w="2913025"/>
                <a:gridCol w="2833800"/>
              </a:tblGrid>
              <a:tr h="43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Process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Actor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System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</a:txBody>
                  <a:tcPr marT="63500" marB="63500" marR="63500" marL="63500"/>
                </a:tc>
              </a:tr>
              <a:tr h="329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1.กดปุ่ม edit ที่ work order 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4.เลือกสถานะเป็น pass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5.กดปุ่ม ok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2.เปิดหน้าต่าง work check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3.getWorkList มาให้ใช้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6.ส่งข้อมูลไปตรวจสอบ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7. ระบบทำการ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UPDATE ‘workorder’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UPDATE ‘employee’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UPDATE ‘buyorder’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300">
                          <a:latin typeface="TH SarabunPSK"/>
                          <a:ea typeface="TH SarabunPSK"/>
                          <a:cs typeface="TH SarabunPSK"/>
                          <a:sym typeface="TH SarabunPSK"/>
                        </a:rPr>
                        <a:t>8.ปิดหน้าต่าง work check</a:t>
                      </a:r>
                      <a:endParaRPr sz="1300">
                        <a:latin typeface="TH SarabunPSK"/>
                        <a:ea typeface="TH SarabunPSK"/>
                        <a:cs typeface="TH SarabunPSK"/>
                        <a:sym typeface="TH SarabunPSK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