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4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EA103-4989-F147-9C64-51980CCD1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854" y="1991043"/>
            <a:ext cx="8791575" cy="2387600"/>
          </a:xfrm>
        </p:spPr>
        <p:txBody>
          <a:bodyPr/>
          <a:lstStyle/>
          <a:p>
            <a:r>
              <a:rPr lang="ru-RU" b="1" dirty="0"/>
              <a:t>Классические задачи исследования операций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46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C34F4-CFE6-784D-9D40-435FBD3A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5A782-5273-D946-9189-EBDB13B0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Постановку задачи в общем виде можно сформулировать так: требуется найти минимум линейной формы, выражающей число израсходованных листов материала (листов и т. п.) по всем </a:t>
            </a:r>
            <a:r>
              <a:rPr lang="en-US" dirty="0"/>
              <a:t>j-</a:t>
            </a:r>
            <a:r>
              <a:rPr lang="ru-RU" dirty="0"/>
              <a:t>м способам их раскроя: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условии, что переменные удовлетворяют ограничению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601702-32E6-3043-85E4-B014CE12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3684528"/>
            <a:ext cx="2093911" cy="6716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C0C0F0-FBC5-6E42-8087-89BD2244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4716200"/>
            <a:ext cx="2093911" cy="7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0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A833B-358C-EB4A-9D32-380139EE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B213E-870C-7046-9C17-CFDC1A9D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означает, что соблюдена комплектность: все необходимые заготовки сделаны в достаточном количестве, </a:t>
            </a:r>
            <a:r>
              <a:rPr lang="en-US" dirty="0" err="1"/>
              <a:t>Rj</a:t>
            </a:r>
            <a:r>
              <a:rPr lang="en-US" dirty="0"/>
              <a:t> ( </a:t>
            </a:r>
            <a:r>
              <a:rPr lang="en-US" dirty="0" err="1"/>
              <a:t>Aij</a:t>
            </a:r>
            <a:r>
              <a:rPr lang="en-US" dirty="0"/>
              <a:t> – </a:t>
            </a:r>
            <a:r>
              <a:rPr lang="ru-RU" dirty="0"/>
              <a:t>число заготовок </a:t>
            </a:r>
            <a:r>
              <a:rPr lang="en-US" dirty="0"/>
              <a:t>I </a:t>
            </a:r>
            <a:r>
              <a:rPr lang="ru-RU" dirty="0"/>
              <a:t>типа при </a:t>
            </a:r>
          </a:p>
          <a:p>
            <a:pPr marL="0" indent="0">
              <a:buNone/>
            </a:pPr>
            <a:r>
              <a:rPr lang="en-US" dirty="0"/>
              <a:t>j</a:t>
            </a:r>
            <a:r>
              <a:rPr lang="ru-RU" dirty="0"/>
              <a:t>-м способе раскроя,</a:t>
            </a:r>
            <a:r>
              <a:rPr lang="en-US" dirty="0"/>
              <a:t> </a:t>
            </a:r>
            <a:r>
              <a:rPr lang="en-US" dirty="0" err="1"/>
              <a:t>Xj</a:t>
            </a:r>
            <a:r>
              <a:rPr lang="en-US" dirty="0"/>
              <a:t> </a:t>
            </a:r>
            <a:r>
              <a:rPr lang="ru-RU" dirty="0"/>
              <a:t>— число листов, раскроенных </a:t>
            </a:r>
            <a:r>
              <a:rPr lang="en-US" dirty="0"/>
              <a:t>j-</a:t>
            </a:r>
            <a:r>
              <a:rPr lang="ru-RU" dirty="0"/>
              <a:t>м способом). Наконец, принимается условие </a:t>
            </a:r>
            <a:r>
              <a:rPr lang="ru-RU" dirty="0" err="1"/>
              <a:t>неотрицательности</a:t>
            </a:r>
            <a:r>
              <a:rPr lang="ru-RU" dirty="0"/>
              <a:t>: </a:t>
            </a:r>
            <a:r>
              <a:rPr lang="en-US" dirty="0" err="1"/>
              <a:t>Xj</a:t>
            </a:r>
            <a:r>
              <a:rPr lang="en-US" dirty="0"/>
              <a:t> &gt; 0</a:t>
            </a:r>
            <a:r>
              <a:rPr lang="ru-RU" dirty="0"/>
              <a:t> , т. е. число листов не может быть отрицательно.</a:t>
            </a:r>
          </a:p>
        </p:txBody>
      </p:sp>
    </p:spTree>
    <p:extLst>
      <p:ext uri="{BB962C8B-B14F-4D97-AF65-F5344CB8AC3E}">
        <p14:creationId xmlns:p14="http://schemas.microsoft.com/office/powerpoint/2010/main" val="303821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D837E-4389-324B-9F8E-A6608716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20715-593E-794A-81E9-2B99C28E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Способы постановки и решения таких задач хорошо отработаны и их можно применять на любом предприятии. При правильной постановке задачи применение метода линейного программирования гарантирует сокращение отходов до минимально возможного. Часто на предприятиях отходы сокращаются в несколько раз.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8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A1F87-B36A-5D4D-A094-38AB9930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просмотр</a:t>
            </a:r>
          </a:p>
        </p:txBody>
      </p:sp>
    </p:spTree>
    <p:extLst>
      <p:ext uri="{BB962C8B-B14F-4D97-AF65-F5344CB8AC3E}">
        <p14:creationId xmlns:p14="http://schemas.microsoft.com/office/powerpoint/2010/main" val="42524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E2F72-8ED2-F64D-ADCB-DB5741C7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4BD3E-B312-5E42-894C-8D3F893F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 некоторые классические задачи, традиционно относящиеся к проблематике исследования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86680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47541-18ED-3C43-A925-0CC40FAE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диеты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0174C-FFD1-444B-8317-E88C1B17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Задача диеты (или задача о рационе) — задача линейного программирования, состоящая в определении такого рациона, который удовлетворял бы потребности человека или животного в питательных веществах при минимальной общей стоимости используемых продуктов. Это частный (наиболее распространенный) случай более общей задачи об оптимальном составе смеси.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60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45F30-71EC-784F-B1E2-C9626902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задачи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8D40EF-2716-EF45-B97B-E013EFF13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2582756"/>
            <a:ext cx="3019106" cy="136223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3B82D-5690-C34A-8528-105F720121FE}"/>
              </a:ext>
            </a:extLst>
          </p:cNvPr>
          <p:cNvSpPr txBox="1"/>
          <p:nvPr/>
        </p:nvSpPr>
        <p:spPr>
          <a:xfrm>
            <a:off x="1141413" y="2097088"/>
            <a:ext cx="990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Найти минимум суточных затрат на продукты питания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74333-6DA7-0D44-9BB6-14E8814F28D8}"/>
              </a:ext>
            </a:extLst>
          </p:cNvPr>
          <p:cNvSpPr txBox="1"/>
          <p:nvPr/>
        </p:nvSpPr>
        <p:spPr>
          <a:xfrm>
            <a:off x="1141414" y="4160520"/>
            <a:ext cx="990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 </a:t>
            </a:r>
            <a:r>
              <a:rPr lang="en-US" dirty="0"/>
              <a:t> </a:t>
            </a:r>
            <a:r>
              <a:rPr lang="en-US" dirty="0" err="1"/>
              <a:t>Cj</a:t>
            </a:r>
            <a:r>
              <a:rPr lang="en-US" dirty="0"/>
              <a:t> </a:t>
            </a:r>
            <a:r>
              <a:rPr lang="ru-RU" dirty="0"/>
              <a:t> - цена, а </a:t>
            </a:r>
            <a:r>
              <a:rPr lang="en-US" dirty="0" err="1"/>
              <a:t>Xj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количество продукта под номером  </a:t>
            </a:r>
            <a:r>
              <a:rPr lang="en-US" dirty="0"/>
              <a:t>J</a:t>
            </a:r>
            <a:r>
              <a:rPr lang="ru-RU" dirty="0"/>
              <a:t>, </a:t>
            </a:r>
            <a:r>
              <a:rPr lang="en-US" dirty="0"/>
              <a:t>n - </a:t>
            </a:r>
            <a:r>
              <a:rPr lang="ru-RU" dirty="0"/>
              <a:t>количество таких продуктов при условии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A5E59A-1E67-6F45-A33A-EE3AAA97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806850"/>
            <a:ext cx="3019107" cy="12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0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FD575-74DE-794D-AB23-F146EA13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6C091-1331-7A4B-A45A-86C837B2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т. е. в рационе должно содержаться не менее </a:t>
            </a:r>
            <a:r>
              <a:rPr lang="en-US" dirty="0"/>
              <a:t>Bi</a:t>
            </a:r>
            <a:r>
              <a:rPr lang="ru-RU" dirty="0"/>
              <a:t> питательного вещества с номером 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Aij</a:t>
            </a:r>
            <a:r>
              <a:rPr lang="ru-RU" dirty="0"/>
              <a:t> количество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вещества в единицею </a:t>
            </a:r>
            <a:r>
              <a:rPr lang="en-US" dirty="0"/>
              <a:t>J </a:t>
            </a:r>
            <a:r>
              <a:rPr lang="ru-RU" dirty="0"/>
              <a:t>продукта. кроме того, должно выполняться условие не отрицательности: </a:t>
            </a:r>
            <a:r>
              <a:rPr lang="en-US" dirty="0" err="1"/>
              <a:t>Xj</a:t>
            </a:r>
            <a:r>
              <a:rPr lang="en-US" dirty="0"/>
              <a:t>&gt;0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08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DBBF4-4492-3542-AA2D-7284FBE8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замены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E09AC-19B6-CF4C-97DB-3E03D319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Задача замены заключается в прогнозе затрат, связанных с обновлением оборудования, и в выработке наиболее экономичной стратегии проведения этой работы. Выработан ряд методов, позволяющих решать задачи замены двух типов:</a:t>
            </a:r>
          </a:p>
          <a:p>
            <a:r>
              <a:rPr lang="ru-RU" dirty="0"/>
              <a:t>а) производительность оборудования падает в процессе эксплуатации (вследствие износа), и оно устаревает морально в результате появления новых, более совершенных машин;</a:t>
            </a:r>
          </a:p>
          <a:p>
            <a:r>
              <a:rPr lang="ru-RU" dirty="0"/>
              <a:t>б) оборудование не устаревает, но в некоторый момент выбывает из строя (например, </a:t>
            </a:r>
            <a:r>
              <a:rPr lang="ru-RU" dirty="0" err="1"/>
              <a:t>электролампочки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28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08F31-EEEB-E846-9622-7B71E43B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случай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91EA9-114D-2D41-8E0A-44260B6F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первом случае сравниваются затраты на приобретение нового оборудования с издержками эксплуатации действующего и находится оптимальный момент замены. Для решения некоторых из таких задач применимы методы динамического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07444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FE106-D3FD-C14F-8D47-EB74D8D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случай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5E547-1C88-7B41-8894-E599E9F8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 втором случае определяют, какие именно единицы надо заменять и как часто производить замену, чтобы минимизировать общие затраты, связанные как с покупкой нового оборудования, так и с ущербом, который наносит неисправное оборудование до его замены. В этих задачах широко используются м а -тематико-статистические методы, так как выход из строя оборудования всегда имеет нерегулярный, вероятностный характер.</a:t>
            </a:r>
          </a:p>
        </p:txBody>
      </p:sp>
    </p:spTree>
    <p:extLst>
      <p:ext uri="{BB962C8B-B14F-4D97-AF65-F5344CB8AC3E}">
        <p14:creationId xmlns:p14="http://schemas.microsoft.com/office/powerpoint/2010/main" val="123283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07856-5365-5A44-932C-8A1EE0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раскрое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31DAC-6C65-3140-9240-0A6B59C1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Задача о раскрое — частный случай задач о комплексном использовании сырья, обычно сводящихся к методу линейного программирования. Выработанный математиками метод решения задачи о раскрое помогает с наименьшими отходами использовать прутки и листы металла, листы стекла, картона и других материалов при раскрое их на заданное количество деталей различных размеров.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155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32</TotalTime>
  <Words>461</Words>
  <Application>Microsoft Macintosh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Контур</vt:lpstr>
      <vt:lpstr>Классические задачи исследования операций </vt:lpstr>
      <vt:lpstr>Введение</vt:lpstr>
      <vt:lpstr>Задача диеты</vt:lpstr>
      <vt:lpstr>Модель задачи</vt:lpstr>
      <vt:lpstr>Модель задачи</vt:lpstr>
      <vt:lpstr>Задача замены</vt:lpstr>
      <vt:lpstr>Первый случай</vt:lpstr>
      <vt:lpstr>Второй случай</vt:lpstr>
      <vt:lpstr>Задача о раскрое</vt:lpstr>
      <vt:lpstr>Построение задачи</vt:lpstr>
      <vt:lpstr>Обозначения</vt:lpstr>
      <vt:lpstr>Заключение</vt:lpstr>
      <vt:lpstr>Спасибо за просмотр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Классические задачи исследования операций </dc:title>
  <dc:creator>Пользователь Microsoft Office</dc:creator>
  <cp:lastModifiedBy>Пользователь Microsoft Office</cp:lastModifiedBy>
  <cp:revision>4</cp:revision>
  <dcterms:created xsi:type="dcterms:W3CDTF">2018-02-24T08:59:13Z</dcterms:created>
  <dcterms:modified xsi:type="dcterms:W3CDTF">2018-02-24T09:32:01Z</dcterms:modified>
</cp:coreProperties>
</file>