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9" r:id="rId1"/>
  </p:sldMasterIdLst>
  <p:notesMasterIdLst>
    <p:notesMasterId r:id="rId60"/>
  </p:notesMasterIdLst>
  <p:handoutMasterIdLst>
    <p:handoutMasterId r:id="rId61"/>
  </p:handoutMasterIdLst>
  <p:sldIdLst>
    <p:sldId id="256" r:id="rId2"/>
    <p:sldId id="329" r:id="rId3"/>
    <p:sldId id="359" r:id="rId4"/>
    <p:sldId id="351" r:id="rId5"/>
    <p:sldId id="352" r:id="rId6"/>
    <p:sldId id="347" r:id="rId7"/>
    <p:sldId id="333" r:id="rId8"/>
    <p:sldId id="353" r:id="rId9"/>
    <p:sldId id="354" r:id="rId10"/>
    <p:sldId id="355" r:id="rId11"/>
    <p:sldId id="360" r:id="rId12"/>
    <p:sldId id="358" r:id="rId13"/>
    <p:sldId id="361" r:id="rId14"/>
    <p:sldId id="362" r:id="rId15"/>
    <p:sldId id="363" r:id="rId16"/>
    <p:sldId id="365" r:id="rId17"/>
    <p:sldId id="366" r:id="rId18"/>
    <p:sldId id="367" r:id="rId19"/>
    <p:sldId id="369" r:id="rId20"/>
    <p:sldId id="368" r:id="rId21"/>
    <p:sldId id="431" r:id="rId22"/>
    <p:sldId id="432" r:id="rId23"/>
    <p:sldId id="433" r:id="rId24"/>
    <p:sldId id="434" r:id="rId25"/>
    <p:sldId id="381" r:id="rId26"/>
    <p:sldId id="424" r:id="rId27"/>
    <p:sldId id="425" r:id="rId28"/>
    <p:sldId id="426" r:id="rId29"/>
    <p:sldId id="428" r:id="rId30"/>
    <p:sldId id="429" r:id="rId31"/>
    <p:sldId id="430" r:id="rId32"/>
    <p:sldId id="378" r:id="rId33"/>
    <p:sldId id="384" r:id="rId34"/>
    <p:sldId id="387" r:id="rId35"/>
    <p:sldId id="388" r:id="rId36"/>
    <p:sldId id="389" r:id="rId37"/>
    <p:sldId id="390" r:id="rId38"/>
    <p:sldId id="391" r:id="rId39"/>
    <p:sldId id="392" r:id="rId40"/>
    <p:sldId id="393" r:id="rId41"/>
    <p:sldId id="394" r:id="rId42"/>
    <p:sldId id="395" r:id="rId43"/>
    <p:sldId id="435" r:id="rId44"/>
    <p:sldId id="436" r:id="rId45"/>
    <p:sldId id="437" r:id="rId46"/>
    <p:sldId id="397" r:id="rId47"/>
    <p:sldId id="398" r:id="rId48"/>
    <p:sldId id="399" r:id="rId49"/>
    <p:sldId id="400" r:id="rId50"/>
    <p:sldId id="402" r:id="rId51"/>
    <p:sldId id="403" r:id="rId52"/>
    <p:sldId id="404" r:id="rId53"/>
    <p:sldId id="405" r:id="rId54"/>
    <p:sldId id="408" r:id="rId55"/>
    <p:sldId id="409" r:id="rId56"/>
    <p:sldId id="344" r:id="rId57"/>
    <p:sldId id="345" r:id="rId58"/>
    <p:sldId id="346" r:id="rId59"/>
  </p:sldIdLst>
  <p:sldSz cx="12192000" cy="6858000"/>
  <p:notesSz cx="6807200" cy="99393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FF9900"/>
    <a:srgbClr val="FF66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616" autoAdjust="0"/>
  </p:normalViewPr>
  <p:slideViewPr>
    <p:cSldViewPr snapToGrid="0">
      <p:cViewPr varScale="1">
        <p:scale>
          <a:sx n="66" d="100"/>
          <a:sy n="66" d="100"/>
        </p:scale>
        <p:origin x="1330" y="53"/>
      </p:cViewPr>
      <p:guideLst/>
    </p:cSldViewPr>
  </p:slideViewPr>
  <p:outlineViewPr>
    <p:cViewPr>
      <p:scale>
        <a:sx n="33" d="100"/>
        <a:sy n="33" d="100"/>
      </p:scale>
      <p:origin x="0" y="-12998"/>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1" d="100"/>
          <a:sy n="61" d="100"/>
        </p:scale>
        <p:origin x="3254"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50052" cy="498715"/>
          </a:xfrm>
          <a:prstGeom prst="rect">
            <a:avLst/>
          </a:prstGeom>
        </p:spPr>
        <p:txBody>
          <a:bodyPr vert="horz" lIns="91486" tIns="45743" rIns="91486" bIns="45743" rtlCol="0"/>
          <a:lstStyle>
            <a:lvl1pPr algn="l">
              <a:defRPr sz="1200"/>
            </a:lvl1pPr>
          </a:lstStyle>
          <a:p>
            <a:endParaRPr lang="zh-TW" altLang="en-US"/>
          </a:p>
        </p:txBody>
      </p:sp>
      <p:sp>
        <p:nvSpPr>
          <p:cNvPr id="3" name="日期版面配置區 2"/>
          <p:cNvSpPr>
            <a:spLocks noGrp="1"/>
          </p:cNvSpPr>
          <p:nvPr>
            <p:ph type="dt" sz="quarter" idx="1"/>
          </p:nvPr>
        </p:nvSpPr>
        <p:spPr>
          <a:xfrm>
            <a:off x="3855562" y="0"/>
            <a:ext cx="2950051" cy="498715"/>
          </a:xfrm>
          <a:prstGeom prst="rect">
            <a:avLst/>
          </a:prstGeom>
        </p:spPr>
        <p:txBody>
          <a:bodyPr vert="horz" lIns="91486" tIns="45743" rIns="91486" bIns="45743" rtlCol="0"/>
          <a:lstStyle>
            <a:lvl1pPr algn="r">
              <a:defRPr sz="1200"/>
            </a:lvl1pPr>
          </a:lstStyle>
          <a:p>
            <a:fld id="{111ABAFD-15BF-48EB-AE54-901829AE1CAD}" type="datetimeFigureOut">
              <a:rPr lang="zh-TW" altLang="en-US" smtClean="0"/>
              <a:t>2023/6/29</a:t>
            </a:fld>
            <a:endParaRPr lang="zh-TW" altLang="en-US"/>
          </a:p>
        </p:txBody>
      </p:sp>
      <p:sp>
        <p:nvSpPr>
          <p:cNvPr id="4" name="頁尾版面配置區 3"/>
          <p:cNvSpPr>
            <a:spLocks noGrp="1"/>
          </p:cNvSpPr>
          <p:nvPr>
            <p:ph type="ftr" sz="quarter" idx="2"/>
          </p:nvPr>
        </p:nvSpPr>
        <p:spPr>
          <a:xfrm>
            <a:off x="0" y="9440625"/>
            <a:ext cx="2950052" cy="498715"/>
          </a:xfrm>
          <a:prstGeom prst="rect">
            <a:avLst/>
          </a:prstGeom>
        </p:spPr>
        <p:txBody>
          <a:bodyPr vert="horz" lIns="91486" tIns="45743" rIns="91486" bIns="45743"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5562" y="9440625"/>
            <a:ext cx="2950051" cy="498715"/>
          </a:xfrm>
          <a:prstGeom prst="rect">
            <a:avLst/>
          </a:prstGeom>
        </p:spPr>
        <p:txBody>
          <a:bodyPr vert="horz" lIns="91486" tIns="45743" rIns="91486" bIns="45743" rtlCol="0" anchor="b"/>
          <a:lstStyle>
            <a:lvl1pPr algn="r">
              <a:defRPr sz="1200"/>
            </a:lvl1pPr>
          </a:lstStyle>
          <a:p>
            <a:fld id="{5C3FE7DD-4998-4065-9DF7-30452EA726D5}" type="slidenum">
              <a:rPr lang="zh-TW" altLang="en-US" smtClean="0"/>
              <a:t>‹#›</a:t>
            </a:fld>
            <a:endParaRPr lang="zh-TW" altLang="en-US"/>
          </a:p>
        </p:txBody>
      </p:sp>
    </p:spTree>
    <p:extLst>
      <p:ext uri="{BB962C8B-B14F-4D97-AF65-F5344CB8AC3E}">
        <p14:creationId xmlns:p14="http://schemas.microsoft.com/office/powerpoint/2010/main" val="11562730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50052" cy="498714"/>
          </a:xfrm>
          <a:prstGeom prst="rect">
            <a:avLst/>
          </a:prstGeom>
        </p:spPr>
        <p:txBody>
          <a:bodyPr vert="horz" lIns="91486" tIns="45743" rIns="91486" bIns="45743" rtlCol="0"/>
          <a:lstStyle>
            <a:lvl1pPr algn="l">
              <a:defRPr sz="1200"/>
            </a:lvl1pPr>
          </a:lstStyle>
          <a:p>
            <a:endParaRPr lang="zh-TW" altLang="en-US"/>
          </a:p>
        </p:txBody>
      </p:sp>
      <p:sp>
        <p:nvSpPr>
          <p:cNvPr id="3" name="日期版面配置區 2"/>
          <p:cNvSpPr>
            <a:spLocks noGrp="1"/>
          </p:cNvSpPr>
          <p:nvPr>
            <p:ph type="dt" idx="1"/>
          </p:nvPr>
        </p:nvSpPr>
        <p:spPr>
          <a:xfrm>
            <a:off x="3855561" y="0"/>
            <a:ext cx="2950051" cy="498714"/>
          </a:xfrm>
          <a:prstGeom prst="rect">
            <a:avLst/>
          </a:prstGeom>
        </p:spPr>
        <p:txBody>
          <a:bodyPr vert="horz" lIns="91486" tIns="45743" rIns="91486" bIns="45743" rtlCol="0"/>
          <a:lstStyle>
            <a:lvl1pPr algn="r">
              <a:defRPr sz="1200"/>
            </a:lvl1pPr>
          </a:lstStyle>
          <a:p>
            <a:fld id="{3C870714-14DA-49AC-A73E-9F4E347B99A0}" type="datetimeFigureOut">
              <a:rPr lang="zh-TW" altLang="en-US" smtClean="0"/>
              <a:t>2023/6/29</a:t>
            </a:fld>
            <a:endParaRPr lang="zh-TW" altLang="en-US"/>
          </a:p>
        </p:txBody>
      </p:sp>
      <p:sp>
        <p:nvSpPr>
          <p:cNvPr id="4" name="投影片圖像版面配置區 3"/>
          <p:cNvSpPr>
            <a:spLocks noGrp="1" noRot="1" noChangeAspect="1"/>
          </p:cNvSpPr>
          <p:nvPr>
            <p:ph type="sldImg" idx="2"/>
          </p:nvPr>
        </p:nvSpPr>
        <p:spPr>
          <a:xfrm>
            <a:off x="422275" y="1241425"/>
            <a:ext cx="5964238" cy="3354388"/>
          </a:xfrm>
          <a:prstGeom prst="rect">
            <a:avLst/>
          </a:prstGeom>
          <a:noFill/>
          <a:ln w="12700">
            <a:solidFill>
              <a:prstClr val="black"/>
            </a:solidFill>
          </a:ln>
        </p:spPr>
        <p:txBody>
          <a:bodyPr vert="horz" lIns="91486" tIns="45743" rIns="91486" bIns="45743" rtlCol="0" anchor="ctr"/>
          <a:lstStyle/>
          <a:p>
            <a:endParaRPr lang="zh-TW" altLang="en-US"/>
          </a:p>
        </p:txBody>
      </p:sp>
      <p:sp>
        <p:nvSpPr>
          <p:cNvPr id="5" name="備忘稿版面配置區 4"/>
          <p:cNvSpPr>
            <a:spLocks noGrp="1"/>
          </p:cNvSpPr>
          <p:nvPr>
            <p:ph type="body" sz="quarter" idx="3"/>
          </p:nvPr>
        </p:nvSpPr>
        <p:spPr>
          <a:xfrm>
            <a:off x="681515" y="4783843"/>
            <a:ext cx="5445760" cy="3913475"/>
          </a:xfrm>
          <a:prstGeom prst="rect">
            <a:avLst/>
          </a:prstGeom>
        </p:spPr>
        <p:txBody>
          <a:bodyPr vert="horz" lIns="91486" tIns="45743" rIns="91486" bIns="45743"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440625"/>
            <a:ext cx="2950052" cy="498714"/>
          </a:xfrm>
          <a:prstGeom prst="rect">
            <a:avLst/>
          </a:prstGeom>
        </p:spPr>
        <p:txBody>
          <a:bodyPr vert="horz" lIns="91486" tIns="45743" rIns="91486" bIns="45743"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5561" y="9440625"/>
            <a:ext cx="2950051" cy="498714"/>
          </a:xfrm>
          <a:prstGeom prst="rect">
            <a:avLst/>
          </a:prstGeom>
        </p:spPr>
        <p:txBody>
          <a:bodyPr vert="horz" lIns="91486" tIns="45743" rIns="91486" bIns="45743" rtlCol="0" anchor="b"/>
          <a:lstStyle>
            <a:lvl1pPr algn="r">
              <a:defRPr sz="1200"/>
            </a:lvl1pPr>
          </a:lstStyle>
          <a:p>
            <a:fld id="{45AFF287-C3B1-4128-88BC-BE47D2EA1F42}" type="slidenum">
              <a:rPr lang="zh-TW" altLang="en-US" smtClean="0"/>
              <a:t>‹#›</a:t>
            </a:fld>
            <a:endParaRPr lang="zh-TW" altLang="en-US"/>
          </a:p>
        </p:txBody>
      </p:sp>
    </p:spTree>
    <p:extLst>
      <p:ext uri="{BB962C8B-B14F-4D97-AF65-F5344CB8AC3E}">
        <p14:creationId xmlns:p14="http://schemas.microsoft.com/office/powerpoint/2010/main" val="1241574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1</a:t>
            </a:fld>
            <a:endParaRPr lang="zh-TW" altLang="en-US"/>
          </a:p>
        </p:txBody>
      </p:sp>
    </p:spTree>
    <p:extLst>
      <p:ext uri="{BB962C8B-B14F-4D97-AF65-F5344CB8AC3E}">
        <p14:creationId xmlns:p14="http://schemas.microsoft.com/office/powerpoint/2010/main" val="1043084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10</a:t>
            </a:fld>
            <a:endParaRPr lang="zh-TW" altLang="en-US"/>
          </a:p>
        </p:txBody>
      </p:sp>
    </p:spTree>
    <p:extLst>
      <p:ext uri="{BB962C8B-B14F-4D97-AF65-F5344CB8AC3E}">
        <p14:creationId xmlns:p14="http://schemas.microsoft.com/office/powerpoint/2010/main" val="4277420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11</a:t>
            </a:fld>
            <a:endParaRPr lang="zh-TW" altLang="en-US"/>
          </a:p>
        </p:txBody>
      </p:sp>
    </p:spTree>
    <p:extLst>
      <p:ext uri="{BB962C8B-B14F-4D97-AF65-F5344CB8AC3E}">
        <p14:creationId xmlns:p14="http://schemas.microsoft.com/office/powerpoint/2010/main" val="3121140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12</a:t>
            </a:fld>
            <a:endParaRPr lang="zh-TW" altLang="en-US"/>
          </a:p>
        </p:txBody>
      </p:sp>
    </p:spTree>
    <p:extLst>
      <p:ext uri="{BB962C8B-B14F-4D97-AF65-F5344CB8AC3E}">
        <p14:creationId xmlns:p14="http://schemas.microsoft.com/office/powerpoint/2010/main" val="4205667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13</a:t>
            </a:fld>
            <a:endParaRPr lang="zh-TW" altLang="en-US"/>
          </a:p>
        </p:txBody>
      </p:sp>
    </p:spTree>
    <p:extLst>
      <p:ext uri="{BB962C8B-B14F-4D97-AF65-F5344CB8AC3E}">
        <p14:creationId xmlns:p14="http://schemas.microsoft.com/office/powerpoint/2010/main" val="2206782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14</a:t>
            </a:fld>
            <a:endParaRPr lang="zh-TW" altLang="en-US"/>
          </a:p>
        </p:txBody>
      </p:sp>
    </p:spTree>
    <p:extLst>
      <p:ext uri="{BB962C8B-B14F-4D97-AF65-F5344CB8AC3E}">
        <p14:creationId xmlns:p14="http://schemas.microsoft.com/office/powerpoint/2010/main" val="2020572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15</a:t>
            </a:fld>
            <a:endParaRPr lang="zh-TW" altLang="en-US"/>
          </a:p>
        </p:txBody>
      </p:sp>
    </p:spTree>
    <p:extLst>
      <p:ext uri="{BB962C8B-B14F-4D97-AF65-F5344CB8AC3E}">
        <p14:creationId xmlns:p14="http://schemas.microsoft.com/office/powerpoint/2010/main" val="57373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16</a:t>
            </a:fld>
            <a:endParaRPr lang="zh-TW" altLang="en-US"/>
          </a:p>
        </p:txBody>
      </p:sp>
    </p:spTree>
    <p:extLst>
      <p:ext uri="{BB962C8B-B14F-4D97-AF65-F5344CB8AC3E}">
        <p14:creationId xmlns:p14="http://schemas.microsoft.com/office/powerpoint/2010/main" val="914952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17</a:t>
            </a:fld>
            <a:endParaRPr lang="zh-TW" altLang="en-US"/>
          </a:p>
        </p:txBody>
      </p:sp>
    </p:spTree>
    <p:extLst>
      <p:ext uri="{BB962C8B-B14F-4D97-AF65-F5344CB8AC3E}">
        <p14:creationId xmlns:p14="http://schemas.microsoft.com/office/powerpoint/2010/main" val="263779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18</a:t>
            </a:fld>
            <a:endParaRPr lang="zh-TW" altLang="en-US"/>
          </a:p>
        </p:txBody>
      </p:sp>
    </p:spTree>
    <p:extLst>
      <p:ext uri="{BB962C8B-B14F-4D97-AF65-F5344CB8AC3E}">
        <p14:creationId xmlns:p14="http://schemas.microsoft.com/office/powerpoint/2010/main" val="3972718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19</a:t>
            </a:fld>
            <a:endParaRPr lang="zh-TW" altLang="en-US"/>
          </a:p>
        </p:txBody>
      </p:sp>
    </p:spTree>
    <p:extLst>
      <p:ext uri="{BB962C8B-B14F-4D97-AF65-F5344CB8AC3E}">
        <p14:creationId xmlns:p14="http://schemas.microsoft.com/office/powerpoint/2010/main" val="3291353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2</a:t>
            </a:fld>
            <a:endParaRPr lang="zh-TW" altLang="en-US"/>
          </a:p>
        </p:txBody>
      </p:sp>
    </p:spTree>
    <p:extLst>
      <p:ext uri="{BB962C8B-B14F-4D97-AF65-F5344CB8AC3E}">
        <p14:creationId xmlns:p14="http://schemas.microsoft.com/office/powerpoint/2010/main" val="2942219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20</a:t>
            </a:fld>
            <a:endParaRPr lang="zh-TW" altLang="en-US"/>
          </a:p>
        </p:txBody>
      </p:sp>
    </p:spTree>
    <p:extLst>
      <p:ext uri="{BB962C8B-B14F-4D97-AF65-F5344CB8AC3E}">
        <p14:creationId xmlns:p14="http://schemas.microsoft.com/office/powerpoint/2010/main" val="3396527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21</a:t>
            </a:fld>
            <a:endParaRPr lang="zh-TW" altLang="en-US"/>
          </a:p>
        </p:txBody>
      </p:sp>
    </p:spTree>
    <p:extLst>
      <p:ext uri="{BB962C8B-B14F-4D97-AF65-F5344CB8AC3E}">
        <p14:creationId xmlns:p14="http://schemas.microsoft.com/office/powerpoint/2010/main" val="1009091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22</a:t>
            </a:fld>
            <a:endParaRPr lang="zh-TW" altLang="en-US"/>
          </a:p>
        </p:txBody>
      </p:sp>
    </p:spTree>
    <p:extLst>
      <p:ext uri="{BB962C8B-B14F-4D97-AF65-F5344CB8AC3E}">
        <p14:creationId xmlns:p14="http://schemas.microsoft.com/office/powerpoint/2010/main" val="502025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23</a:t>
            </a:fld>
            <a:endParaRPr lang="zh-TW" altLang="en-US"/>
          </a:p>
        </p:txBody>
      </p:sp>
    </p:spTree>
    <p:extLst>
      <p:ext uri="{BB962C8B-B14F-4D97-AF65-F5344CB8AC3E}">
        <p14:creationId xmlns:p14="http://schemas.microsoft.com/office/powerpoint/2010/main" val="2437739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24</a:t>
            </a:fld>
            <a:endParaRPr lang="zh-TW" altLang="en-US"/>
          </a:p>
        </p:txBody>
      </p:sp>
    </p:spTree>
    <p:extLst>
      <p:ext uri="{BB962C8B-B14F-4D97-AF65-F5344CB8AC3E}">
        <p14:creationId xmlns:p14="http://schemas.microsoft.com/office/powerpoint/2010/main" val="3506939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25</a:t>
            </a:fld>
            <a:endParaRPr lang="zh-TW" altLang="en-US"/>
          </a:p>
        </p:txBody>
      </p:sp>
    </p:spTree>
    <p:extLst>
      <p:ext uri="{BB962C8B-B14F-4D97-AF65-F5344CB8AC3E}">
        <p14:creationId xmlns:p14="http://schemas.microsoft.com/office/powerpoint/2010/main" val="3182222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26</a:t>
            </a:fld>
            <a:endParaRPr lang="zh-TW" altLang="en-US"/>
          </a:p>
        </p:txBody>
      </p:sp>
    </p:spTree>
    <p:extLst>
      <p:ext uri="{BB962C8B-B14F-4D97-AF65-F5344CB8AC3E}">
        <p14:creationId xmlns:p14="http://schemas.microsoft.com/office/powerpoint/2010/main" val="2487404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27</a:t>
            </a:fld>
            <a:endParaRPr lang="zh-TW" altLang="en-US"/>
          </a:p>
        </p:txBody>
      </p:sp>
    </p:spTree>
    <p:extLst>
      <p:ext uri="{BB962C8B-B14F-4D97-AF65-F5344CB8AC3E}">
        <p14:creationId xmlns:p14="http://schemas.microsoft.com/office/powerpoint/2010/main" val="2219882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28</a:t>
            </a:fld>
            <a:endParaRPr lang="zh-TW" altLang="en-US"/>
          </a:p>
        </p:txBody>
      </p:sp>
    </p:spTree>
    <p:extLst>
      <p:ext uri="{BB962C8B-B14F-4D97-AF65-F5344CB8AC3E}">
        <p14:creationId xmlns:p14="http://schemas.microsoft.com/office/powerpoint/2010/main" val="29608046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29</a:t>
            </a:fld>
            <a:endParaRPr lang="zh-TW" altLang="en-US"/>
          </a:p>
        </p:txBody>
      </p:sp>
    </p:spTree>
    <p:extLst>
      <p:ext uri="{BB962C8B-B14F-4D97-AF65-F5344CB8AC3E}">
        <p14:creationId xmlns:p14="http://schemas.microsoft.com/office/powerpoint/2010/main" val="1192013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3</a:t>
            </a:fld>
            <a:endParaRPr lang="zh-TW" altLang="en-US"/>
          </a:p>
        </p:txBody>
      </p:sp>
    </p:spTree>
    <p:extLst>
      <p:ext uri="{BB962C8B-B14F-4D97-AF65-F5344CB8AC3E}">
        <p14:creationId xmlns:p14="http://schemas.microsoft.com/office/powerpoint/2010/main" val="36804056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30</a:t>
            </a:fld>
            <a:endParaRPr lang="zh-TW" altLang="en-US"/>
          </a:p>
        </p:txBody>
      </p:sp>
    </p:spTree>
    <p:extLst>
      <p:ext uri="{BB962C8B-B14F-4D97-AF65-F5344CB8AC3E}">
        <p14:creationId xmlns:p14="http://schemas.microsoft.com/office/powerpoint/2010/main" val="7227961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31</a:t>
            </a:fld>
            <a:endParaRPr lang="zh-TW" altLang="en-US"/>
          </a:p>
        </p:txBody>
      </p:sp>
    </p:spTree>
    <p:extLst>
      <p:ext uri="{BB962C8B-B14F-4D97-AF65-F5344CB8AC3E}">
        <p14:creationId xmlns:p14="http://schemas.microsoft.com/office/powerpoint/2010/main" val="9639728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32</a:t>
            </a:fld>
            <a:endParaRPr lang="zh-TW" altLang="en-US"/>
          </a:p>
        </p:txBody>
      </p:sp>
    </p:spTree>
    <p:extLst>
      <p:ext uri="{BB962C8B-B14F-4D97-AF65-F5344CB8AC3E}">
        <p14:creationId xmlns:p14="http://schemas.microsoft.com/office/powerpoint/2010/main" val="24809136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33</a:t>
            </a:fld>
            <a:endParaRPr lang="zh-TW" altLang="en-US"/>
          </a:p>
        </p:txBody>
      </p:sp>
    </p:spTree>
    <p:extLst>
      <p:ext uri="{BB962C8B-B14F-4D97-AF65-F5344CB8AC3E}">
        <p14:creationId xmlns:p14="http://schemas.microsoft.com/office/powerpoint/2010/main" val="522346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34</a:t>
            </a:fld>
            <a:endParaRPr lang="zh-TW" altLang="en-US"/>
          </a:p>
        </p:txBody>
      </p:sp>
    </p:spTree>
    <p:extLst>
      <p:ext uri="{BB962C8B-B14F-4D97-AF65-F5344CB8AC3E}">
        <p14:creationId xmlns:p14="http://schemas.microsoft.com/office/powerpoint/2010/main" val="1723941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35</a:t>
            </a:fld>
            <a:endParaRPr lang="zh-TW" altLang="en-US"/>
          </a:p>
        </p:txBody>
      </p:sp>
    </p:spTree>
    <p:extLst>
      <p:ext uri="{BB962C8B-B14F-4D97-AF65-F5344CB8AC3E}">
        <p14:creationId xmlns:p14="http://schemas.microsoft.com/office/powerpoint/2010/main" val="7999527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36</a:t>
            </a:fld>
            <a:endParaRPr lang="zh-TW" altLang="en-US"/>
          </a:p>
        </p:txBody>
      </p:sp>
    </p:spTree>
    <p:extLst>
      <p:ext uri="{BB962C8B-B14F-4D97-AF65-F5344CB8AC3E}">
        <p14:creationId xmlns:p14="http://schemas.microsoft.com/office/powerpoint/2010/main" val="17349800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37</a:t>
            </a:fld>
            <a:endParaRPr lang="zh-TW" altLang="en-US"/>
          </a:p>
        </p:txBody>
      </p:sp>
    </p:spTree>
    <p:extLst>
      <p:ext uri="{BB962C8B-B14F-4D97-AF65-F5344CB8AC3E}">
        <p14:creationId xmlns:p14="http://schemas.microsoft.com/office/powerpoint/2010/main" val="24191758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38</a:t>
            </a:fld>
            <a:endParaRPr lang="zh-TW" altLang="en-US"/>
          </a:p>
        </p:txBody>
      </p:sp>
    </p:spTree>
    <p:extLst>
      <p:ext uri="{BB962C8B-B14F-4D97-AF65-F5344CB8AC3E}">
        <p14:creationId xmlns:p14="http://schemas.microsoft.com/office/powerpoint/2010/main" val="9185677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39</a:t>
            </a:fld>
            <a:endParaRPr lang="zh-TW" altLang="en-US"/>
          </a:p>
        </p:txBody>
      </p:sp>
    </p:spTree>
    <p:extLst>
      <p:ext uri="{BB962C8B-B14F-4D97-AF65-F5344CB8AC3E}">
        <p14:creationId xmlns:p14="http://schemas.microsoft.com/office/powerpoint/2010/main" val="1761261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4</a:t>
            </a:fld>
            <a:endParaRPr lang="zh-TW" altLang="en-US"/>
          </a:p>
        </p:txBody>
      </p:sp>
    </p:spTree>
    <p:extLst>
      <p:ext uri="{BB962C8B-B14F-4D97-AF65-F5344CB8AC3E}">
        <p14:creationId xmlns:p14="http://schemas.microsoft.com/office/powerpoint/2010/main" val="28460441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40</a:t>
            </a:fld>
            <a:endParaRPr lang="zh-TW" altLang="en-US"/>
          </a:p>
        </p:txBody>
      </p:sp>
    </p:spTree>
    <p:extLst>
      <p:ext uri="{BB962C8B-B14F-4D97-AF65-F5344CB8AC3E}">
        <p14:creationId xmlns:p14="http://schemas.microsoft.com/office/powerpoint/2010/main" val="37690597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41</a:t>
            </a:fld>
            <a:endParaRPr lang="zh-TW" altLang="en-US"/>
          </a:p>
        </p:txBody>
      </p:sp>
    </p:spTree>
    <p:extLst>
      <p:ext uri="{BB962C8B-B14F-4D97-AF65-F5344CB8AC3E}">
        <p14:creationId xmlns:p14="http://schemas.microsoft.com/office/powerpoint/2010/main" val="33204242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42</a:t>
            </a:fld>
            <a:endParaRPr lang="zh-TW" altLang="en-US"/>
          </a:p>
        </p:txBody>
      </p:sp>
    </p:spTree>
    <p:extLst>
      <p:ext uri="{BB962C8B-B14F-4D97-AF65-F5344CB8AC3E}">
        <p14:creationId xmlns:p14="http://schemas.microsoft.com/office/powerpoint/2010/main" val="40856690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43</a:t>
            </a:fld>
            <a:endParaRPr lang="zh-TW" altLang="en-US"/>
          </a:p>
        </p:txBody>
      </p:sp>
    </p:spTree>
    <p:extLst>
      <p:ext uri="{BB962C8B-B14F-4D97-AF65-F5344CB8AC3E}">
        <p14:creationId xmlns:p14="http://schemas.microsoft.com/office/powerpoint/2010/main" val="14719545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44</a:t>
            </a:fld>
            <a:endParaRPr lang="zh-TW" altLang="en-US"/>
          </a:p>
        </p:txBody>
      </p:sp>
    </p:spTree>
    <p:extLst>
      <p:ext uri="{BB962C8B-B14F-4D97-AF65-F5344CB8AC3E}">
        <p14:creationId xmlns:p14="http://schemas.microsoft.com/office/powerpoint/2010/main" val="32349356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45</a:t>
            </a:fld>
            <a:endParaRPr lang="zh-TW" altLang="en-US"/>
          </a:p>
        </p:txBody>
      </p:sp>
    </p:spTree>
    <p:extLst>
      <p:ext uri="{BB962C8B-B14F-4D97-AF65-F5344CB8AC3E}">
        <p14:creationId xmlns:p14="http://schemas.microsoft.com/office/powerpoint/2010/main" val="1452188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46</a:t>
            </a:fld>
            <a:endParaRPr lang="zh-TW" altLang="en-US"/>
          </a:p>
        </p:txBody>
      </p:sp>
    </p:spTree>
    <p:extLst>
      <p:ext uri="{BB962C8B-B14F-4D97-AF65-F5344CB8AC3E}">
        <p14:creationId xmlns:p14="http://schemas.microsoft.com/office/powerpoint/2010/main" val="2445579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47</a:t>
            </a:fld>
            <a:endParaRPr lang="zh-TW" altLang="en-US"/>
          </a:p>
        </p:txBody>
      </p:sp>
    </p:spTree>
    <p:extLst>
      <p:ext uri="{BB962C8B-B14F-4D97-AF65-F5344CB8AC3E}">
        <p14:creationId xmlns:p14="http://schemas.microsoft.com/office/powerpoint/2010/main" val="40500993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defTabSz="914857"/>
            <a:endParaRPr lang="en-US" altLang="zh-TW"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48</a:t>
            </a:fld>
            <a:endParaRPr lang="zh-TW" altLang="en-US"/>
          </a:p>
        </p:txBody>
      </p:sp>
    </p:spTree>
    <p:extLst>
      <p:ext uri="{BB962C8B-B14F-4D97-AF65-F5344CB8AC3E}">
        <p14:creationId xmlns:p14="http://schemas.microsoft.com/office/powerpoint/2010/main" val="31584032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49</a:t>
            </a:fld>
            <a:endParaRPr lang="zh-TW" altLang="en-US"/>
          </a:p>
        </p:txBody>
      </p:sp>
    </p:spTree>
    <p:extLst>
      <p:ext uri="{BB962C8B-B14F-4D97-AF65-F5344CB8AC3E}">
        <p14:creationId xmlns:p14="http://schemas.microsoft.com/office/powerpoint/2010/main" val="444104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5</a:t>
            </a:fld>
            <a:endParaRPr lang="zh-TW" altLang="en-US"/>
          </a:p>
        </p:txBody>
      </p:sp>
    </p:spTree>
    <p:extLst>
      <p:ext uri="{BB962C8B-B14F-4D97-AF65-F5344CB8AC3E}">
        <p14:creationId xmlns:p14="http://schemas.microsoft.com/office/powerpoint/2010/main" val="41171222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50</a:t>
            </a:fld>
            <a:endParaRPr lang="zh-TW" altLang="en-US"/>
          </a:p>
        </p:txBody>
      </p:sp>
    </p:spTree>
    <p:extLst>
      <p:ext uri="{BB962C8B-B14F-4D97-AF65-F5344CB8AC3E}">
        <p14:creationId xmlns:p14="http://schemas.microsoft.com/office/powerpoint/2010/main" val="35964260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51</a:t>
            </a:fld>
            <a:endParaRPr lang="zh-TW" altLang="en-US"/>
          </a:p>
        </p:txBody>
      </p:sp>
    </p:spTree>
    <p:extLst>
      <p:ext uri="{BB962C8B-B14F-4D97-AF65-F5344CB8AC3E}">
        <p14:creationId xmlns:p14="http://schemas.microsoft.com/office/powerpoint/2010/main" val="10918873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52</a:t>
            </a:fld>
            <a:endParaRPr lang="zh-TW" altLang="en-US"/>
          </a:p>
        </p:txBody>
      </p:sp>
    </p:spTree>
    <p:extLst>
      <p:ext uri="{BB962C8B-B14F-4D97-AF65-F5344CB8AC3E}">
        <p14:creationId xmlns:p14="http://schemas.microsoft.com/office/powerpoint/2010/main" val="24187696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53</a:t>
            </a:fld>
            <a:endParaRPr lang="zh-TW" altLang="en-US"/>
          </a:p>
        </p:txBody>
      </p:sp>
    </p:spTree>
    <p:extLst>
      <p:ext uri="{BB962C8B-B14F-4D97-AF65-F5344CB8AC3E}">
        <p14:creationId xmlns:p14="http://schemas.microsoft.com/office/powerpoint/2010/main" val="32456199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54</a:t>
            </a:fld>
            <a:endParaRPr lang="zh-TW" altLang="en-US"/>
          </a:p>
        </p:txBody>
      </p:sp>
    </p:spTree>
    <p:extLst>
      <p:ext uri="{BB962C8B-B14F-4D97-AF65-F5344CB8AC3E}">
        <p14:creationId xmlns:p14="http://schemas.microsoft.com/office/powerpoint/2010/main" val="6803856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55</a:t>
            </a:fld>
            <a:endParaRPr lang="zh-TW" altLang="en-US"/>
          </a:p>
        </p:txBody>
      </p:sp>
    </p:spTree>
    <p:extLst>
      <p:ext uri="{BB962C8B-B14F-4D97-AF65-F5344CB8AC3E}">
        <p14:creationId xmlns:p14="http://schemas.microsoft.com/office/powerpoint/2010/main" val="6897832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56</a:t>
            </a:fld>
            <a:endParaRPr lang="zh-TW" altLang="en-US"/>
          </a:p>
        </p:txBody>
      </p:sp>
    </p:spTree>
    <p:extLst>
      <p:ext uri="{BB962C8B-B14F-4D97-AF65-F5344CB8AC3E}">
        <p14:creationId xmlns:p14="http://schemas.microsoft.com/office/powerpoint/2010/main" val="37324999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57</a:t>
            </a:fld>
            <a:endParaRPr lang="zh-TW" altLang="en-US"/>
          </a:p>
        </p:txBody>
      </p:sp>
    </p:spTree>
    <p:extLst>
      <p:ext uri="{BB962C8B-B14F-4D97-AF65-F5344CB8AC3E}">
        <p14:creationId xmlns:p14="http://schemas.microsoft.com/office/powerpoint/2010/main" val="26452880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58</a:t>
            </a:fld>
            <a:endParaRPr lang="zh-TW" altLang="en-US"/>
          </a:p>
        </p:txBody>
      </p:sp>
    </p:spTree>
    <p:extLst>
      <p:ext uri="{BB962C8B-B14F-4D97-AF65-F5344CB8AC3E}">
        <p14:creationId xmlns:p14="http://schemas.microsoft.com/office/powerpoint/2010/main" val="1775777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6</a:t>
            </a:fld>
            <a:endParaRPr lang="zh-TW" altLang="en-US"/>
          </a:p>
        </p:txBody>
      </p:sp>
    </p:spTree>
    <p:extLst>
      <p:ext uri="{BB962C8B-B14F-4D97-AF65-F5344CB8AC3E}">
        <p14:creationId xmlns:p14="http://schemas.microsoft.com/office/powerpoint/2010/main" val="756888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7</a:t>
            </a:fld>
            <a:endParaRPr lang="zh-TW" altLang="en-US"/>
          </a:p>
        </p:txBody>
      </p:sp>
    </p:spTree>
    <p:extLst>
      <p:ext uri="{BB962C8B-B14F-4D97-AF65-F5344CB8AC3E}">
        <p14:creationId xmlns:p14="http://schemas.microsoft.com/office/powerpoint/2010/main" val="2167196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8</a:t>
            </a:fld>
            <a:endParaRPr lang="zh-TW" altLang="en-US"/>
          </a:p>
        </p:txBody>
      </p:sp>
    </p:spTree>
    <p:extLst>
      <p:ext uri="{BB962C8B-B14F-4D97-AF65-F5344CB8AC3E}">
        <p14:creationId xmlns:p14="http://schemas.microsoft.com/office/powerpoint/2010/main" val="3607520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10"/>
          </p:nvPr>
        </p:nvSpPr>
        <p:spPr/>
        <p:txBody>
          <a:bodyPr/>
          <a:lstStyle/>
          <a:p>
            <a:fld id="{45AFF287-C3B1-4128-88BC-BE47D2EA1F42}" type="slidenum">
              <a:rPr lang="zh-TW" altLang="en-US" smtClean="0"/>
              <a:t>9</a:t>
            </a:fld>
            <a:endParaRPr lang="zh-TW" altLang="en-US"/>
          </a:p>
        </p:txBody>
      </p:sp>
    </p:spTree>
    <p:extLst>
      <p:ext uri="{BB962C8B-B14F-4D97-AF65-F5344CB8AC3E}">
        <p14:creationId xmlns:p14="http://schemas.microsoft.com/office/powerpoint/2010/main" val="330979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5A8D10B4-594F-46FA-823F-ABEBFB94EFC8}" type="datetime1">
              <a:rPr lang="zh-TW" altLang="en-US" smtClean="0"/>
              <a:t>2023/6/29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6860B5-BC61-498F-91B0-316F0C0C5CC1}" type="slidenum">
              <a:rPr lang="zh-TW" altLang="en-US" smtClean="0"/>
              <a:t>‹#›</a:t>
            </a:fld>
            <a:endParaRPr lang="zh-TW" altLang="en-US"/>
          </a:p>
        </p:txBody>
      </p:sp>
    </p:spTree>
    <p:extLst>
      <p:ext uri="{BB962C8B-B14F-4D97-AF65-F5344CB8AC3E}">
        <p14:creationId xmlns:p14="http://schemas.microsoft.com/office/powerpoint/2010/main" val="2630212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69E7288-1647-4144-B6BA-4367CC5AA3B8}" type="datetime1">
              <a:rPr lang="zh-TW" altLang="en-US" smtClean="0"/>
              <a:t>2023/6/29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6860B5-BC61-498F-91B0-316F0C0C5CC1}" type="slidenum">
              <a:rPr lang="zh-TW" altLang="en-US" smtClean="0"/>
              <a:t>‹#›</a:t>
            </a:fld>
            <a:endParaRPr lang="zh-TW" altLang="en-US"/>
          </a:p>
        </p:txBody>
      </p:sp>
    </p:spTree>
    <p:extLst>
      <p:ext uri="{BB962C8B-B14F-4D97-AF65-F5344CB8AC3E}">
        <p14:creationId xmlns:p14="http://schemas.microsoft.com/office/powerpoint/2010/main" val="2589078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3FA0620-81B9-44CF-9EDD-E82E8A8E4167}" type="datetime1">
              <a:rPr lang="zh-TW" altLang="en-US" smtClean="0"/>
              <a:t>2023/6/29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6860B5-BC61-498F-91B0-316F0C0C5CC1}" type="slidenum">
              <a:rPr lang="zh-TW" altLang="en-US" smtClean="0"/>
              <a:t>‹#›</a:t>
            </a:fld>
            <a:endParaRPr lang="zh-TW" altLang="en-US"/>
          </a:p>
        </p:txBody>
      </p:sp>
    </p:spTree>
    <p:extLst>
      <p:ext uri="{BB962C8B-B14F-4D97-AF65-F5344CB8AC3E}">
        <p14:creationId xmlns:p14="http://schemas.microsoft.com/office/powerpoint/2010/main" val="286688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C2EEB2E-8518-4B01-8EA9-B7F096189DD0}" type="datetime1">
              <a:rPr lang="zh-TW" altLang="en-US" smtClean="0"/>
              <a:t>2023/6/29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6860B5-BC61-498F-91B0-316F0C0C5CC1}" type="slidenum">
              <a:rPr lang="zh-TW" altLang="en-US" smtClean="0"/>
              <a:pPr/>
              <a:t>‹#›</a:t>
            </a:fld>
            <a:endParaRPr lang="zh-TW" altLang="en-US" dirty="0"/>
          </a:p>
        </p:txBody>
      </p:sp>
    </p:spTree>
    <p:extLst>
      <p:ext uri="{BB962C8B-B14F-4D97-AF65-F5344CB8AC3E}">
        <p14:creationId xmlns:p14="http://schemas.microsoft.com/office/powerpoint/2010/main" val="3769918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0CDF95E-C39F-4FDC-8389-CDA23C9F1B0A}" type="datetime1">
              <a:rPr lang="zh-TW" altLang="en-US" smtClean="0"/>
              <a:t>2023/6/29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16860B5-BC61-498F-91B0-316F0C0C5CC1}" type="slidenum">
              <a:rPr lang="zh-TW" altLang="en-US" smtClean="0"/>
              <a:t>‹#›</a:t>
            </a:fld>
            <a:endParaRPr lang="zh-TW" altLang="en-US"/>
          </a:p>
        </p:txBody>
      </p:sp>
    </p:spTree>
    <p:extLst>
      <p:ext uri="{BB962C8B-B14F-4D97-AF65-F5344CB8AC3E}">
        <p14:creationId xmlns:p14="http://schemas.microsoft.com/office/powerpoint/2010/main" val="1452445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23BCFD76-CCA7-4064-B0AA-3842E8CCF26B}" type="datetime1">
              <a:rPr lang="zh-TW" altLang="en-US" smtClean="0"/>
              <a:t>2023/6/29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16860B5-BC61-498F-91B0-316F0C0C5CC1}" type="slidenum">
              <a:rPr lang="zh-TW" altLang="en-US" smtClean="0"/>
              <a:t>‹#›</a:t>
            </a:fld>
            <a:endParaRPr lang="zh-TW" altLang="en-US"/>
          </a:p>
        </p:txBody>
      </p:sp>
    </p:spTree>
    <p:extLst>
      <p:ext uri="{BB962C8B-B14F-4D97-AF65-F5344CB8AC3E}">
        <p14:creationId xmlns:p14="http://schemas.microsoft.com/office/powerpoint/2010/main" val="137133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AB40B4E3-6D48-45C4-A080-E631726D12DD}" type="datetime1">
              <a:rPr lang="zh-TW" altLang="en-US" smtClean="0"/>
              <a:t>2023/6/29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16860B5-BC61-498F-91B0-316F0C0C5CC1}" type="slidenum">
              <a:rPr lang="zh-TW" altLang="en-US" smtClean="0"/>
              <a:t>‹#›</a:t>
            </a:fld>
            <a:endParaRPr lang="zh-TW" altLang="en-US"/>
          </a:p>
        </p:txBody>
      </p:sp>
    </p:spTree>
    <p:extLst>
      <p:ext uri="{BB962C8B-B14F-4D97-AF65-F5344CB8AC3E}">
        <p14:creationId xmlns:p14="http://schemas.microsoft.com/office/powerpoint/2010/main" val="4108651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2004062-CBA4-4C92-8EB2-5DC3FBCA0FE3}" type="datetime1">
              <a:rPr lang="zh-TW" altLang="en-US" smtClean="0"/>
              <a:t>2023/6/29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16860B5-BC61-498F-91B0-316F0C0C5CC1}" type="slidenum">
              <a:rPr lang="zh-TW" altLang="en-US" smtClean="0"/>
              <a:t>‹#›</a:t>
            </a:fld>
            <a:endParaRPr lang="zh-TW" altLang="en-US"/>
          </a:p>
        </p:txBody>
      </p:sp>
    </p:spTree>
    <p:extLst>
      <p:ext uri="{BB962C8B-B14F-4D97-AF65-F5344CB8AC3E}">
        <p14:creationId xmlns:p14="http://schemas.microsoft.com/office/powerpoint/2010/main" val="235727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284DF-E0EE-428B-BAD9-1E06BC780EEE}" type="datetime1">
              <a:rPr lang="zh-TW" altLang="en-US" smtClean="0"/>
              <a:t>2023/6/29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16860B5-BC61-498F-91B0-316F0C0C5CC1}" type="slidenum">
              <a:rPr lang="zh-TW" altLang="en-US" smtClean="0"/>
              <a:t>‹#›</a:t>
            </a:fld>
            <a:endParaRPr lang="zh-TW" altLang="en-US"/>
          </a:p>
        </p:txBody>
      </p:sp>
    </p:spTree>
    <p:extLst>
      <p:ext uri="{BB962C8B-B14F-4D97-AF65-F5344CB8AC3E}">
        <p14:creationId xmlns:p14="http://schemas.microsoft.com/office/powerpoint/2010/main" val="91648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C1B20718-2B66-4B49-B7FD-53C6D14F45DC}" type="datetime1">
              <a:rPr lang="zh-TW" altLang="en-US" smtClean="0"/>
              <a:t>2023/6/29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16860B5-BC61-498F-91B0-316F0C0C5CC1}" type="slidenum">
              <a:rPr lang="zh-TW" altLang="en-US" smtClean="0"/>
              <a:t>‹#›</a:t>
            </a:fld>
            <a:endParaRPr lang="zh-TW" altLang="en-US"/>
          </a:p>
        </p:txBody>
      </p:sp>
    </p:spTree>
    <p:extLst>
      <p:ext uri="{BB962C8B-B14F-4D97-AF65-F5344CB8AC3E}">
        <p14:creationId xmlns:p14="http://schemas.microsoft.com/office/powerpoint/2010/main" val="225397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7A3E534-EB36-4FEC-BEED-BC93955C869B}" type="datetime1">
              <a:rPr lang="zh-TW" altLang="en-US" smtClean="0"/>
              <a:t>2023/6/29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16860B5-BC61-498F-91B0-316F0C0C5CC1}" type="slidenum">
              <a:rPr lang="zh-TW" altLang="en-US" smtClean="0"/>
              <a:t>‹#›</a:t>
            </a:fld>
            <a:endParaRPr lang="zh-TW" altLang="en-US"/>
          </a:p>
        </p:txBody>
      </p:sp>
    </p:spTree>
    <p:extLst>
      <p:ext uri="{BB962C8B-B14F-4D97-AF65-F5344CB8AC3E}">
        <p14:creationId xmlns:p14="http://schemas.microsoft.com/office/powerpoint/2010/main" val="3067457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7F53D-F854-46CD-85C1-4D30AE95CD04}" type="datetime1">
              <a:rPr lang="zh-TW" altLang="en-US" smtClean="0"/>
              <a:t>2023/6/29</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6860B5-BC61-498F-91B0-316F0C0C5CC1}" type="slidenum">
              <a:rPr lang="zh-TW" altLang="en-US" smtClean="0"/>
              <a:pPr/>
              <a:t>‹#›</a:t>
            </a:fld>
            <a:endParaRPr lang="zh-TW" altLang="en-US" dirty="0"/>
          </a:p>
        </p:txBody>
      </p:sp>
    </p:spTree>
    <p:extLst>
      <p:ext uri="{BB962C8B-B14F-4D97-AF65-F5344CB8AC3E}">
        <p14:creationId xmlns:p14="http://schemas.microsoft.com/office/powerpoint/2010/main" val="2321229957"/>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61.png"/><Relationship Id="rId9" Type="http://schemas.openxmlformats.org/officeDocument/2006/relationships/image" Target="../media/image79.png"/><Relationship Id="rId4" Type="http://schemas.openxmlformats.org/officeDocument/2006/relationships/image" Target="../media/image5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61.png"/><Relationship Id="rId4" Type="http://schemas.openxmlformats.org/officeDocument/2006/relationships/image" Target="../media/image52.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6.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8" Type="http://schemas.openxmlformats.org/officeDocument/2006/relationships/image" Target="../media/image310.png"/><Relationship Id="rId3" Type="http://schemas.openxmlformats.org/officeDocument/2006/relationships/image" Target="../media/image260.png"/><Relationship Id="rId7" Type="http://schemas.openxmlformats.org/officeDocument/2006/relationships/image" Target="../media/image30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80.png"/><Relationship Id="rId7"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0.png"/></Relationships>
</file>

<file path=ppt/slides/_rels/slide3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51.png"/><Relationship Id="rId7"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16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70.png"/></Relationships>
</file>

<file path=ppt/slides/_rels/slide4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5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3609504" y="4735903"/>
            <a:ext cx="3688111" cy="987889"/>
          </a:xfrm>
        </p:spPr>
        <p:txBody>
          <a:bodyPr>
            <a:noAutofit/>
          </a:bodyPr>
          <a:lstStyle/>
          <a:p>
            <a:pPr algn="l"/>
            <a:r>
              <a:rPr lang="zh-TW" altLang="en-US" sz="2400" b="1" dirty="0" smtClean="0">
                <a:solidFill>
                  <a:schemeClr val="tx1"/>
                </a:solidFill>
                <a:latin typeface="標楷體" panose="03000509000000000000" pitchFamily="65" charset="-120"/>
                <a:ea typeface="標楷體" panose="03000509000000000000" pitchFamily="65" charset="-120"/>
              </a:rPr>
              <a:t>指導教授： 鍾順平 教授</a:t>
            </a:r>
            <a:endParaRPr lang="en-US" altLang="zh-TW" sz="2400" b="1" dirty="0" smtClean="0">
              <a:solidFill>
                <a:schemeClr val="tx1"/>
              </a:solidFill>
              <a:latin typeface="標楷體" panose="03000509000000000000" pitchFamily="65" charset="-120"/>
              <a:ea typeface="標楷體" panose="03000509000000000000" pitchFamily="65" charset="-120"/>
            </a:endParaRPr>
          </a:p>
          <a:p>
            <a:pPr algn="just"/>
            <a:r>
              <a:rPr lang="zh-TW" altLang="en-US" sz="2400" b="1" dirty="0" smtClean="0">
                <a:solidFill>
                  <a:schemeClr val="tx1"/>
                </a:solidFill>
                <a:latin typeface="標楷體" panose="03000509000000000000" pitchFamily="65" charset="-120"/>
                <a:ea typeface="標楷體" panose="03000509000000000000" pitchFamily="65" charset="-120"/>
              </a:rPr>
              <a:t>研 究 生： </a:t>
            </a:r>
            <a:r>
              <a:rPr lang="zh-TW" altLang="en-US" b="1" dirty="0">
                <a:latin typeface="標楷體" panose="03000509000000000000" pitchFamily="65" charset="-120"/>
                <a:ea typeface="標楷體" panose="03000509000000000000" pitchFamily="65" charset="-120"/>
              </a:rPr>
              <a:t>鄭靖諼</a:t>
            </a:r>
            <a:endParaRPr lang="en-US" altLang="zh-TW" sz="2400" b="1" dirty="0" smtClean="0">
              <a:solidFill>
                <a:schemeClr val="tx1"/>
              </a:solidFill>
              <a:latin typeface="標楷體" panose="03000509000000000000" pitchFamily="65" charset="-120"/>
              <a:ea typeface="標楷體" panose="03000509000000000000" pitchFamily="65" charset="-120"/>
            </a:endParaRPr>
          </a:p>
        </p:txBody>
      </p:sp>
      <p:sp>
        <p:nvSpPr>
          <p:cNvPr id="5" name="文字方塊 4"/>
          <p:cNvSpPr txBox="1"/>
          <p:nvPr/>
        </p:nvSpPr>
        <p:spPr>
          <a:xfrm>
            <a:off x="972622" y="2184867"/>
            <a:ext cx="10358993" cy="1938992"/>
          </a:xfrm>
          <a:prstGeom prst="rect">
            <a:avLst/>
          </a:prstGeom>
          <a:noFill/>
        </p:spPr>
        <p:txBody>
          <a:bodyPr wrap="square" rtlCol="0">
            <a:spAutoFit/>
          </a:bodyPr>
          <a:lstStyle/>
          <a:p>
            <a:pPr algn="ctr"/>
            <a:r>
              <a:rPr lang="en-US" altLang="zh-TW" sz="4000" b="1" dirty="0">
                <a:solidFill>
                  <a:srgbClr val="002060"/>
                </a:solidFill>
                <a:latin typeface="Times New Roman" panose="02020603050405020304" pitchFamily="18" charset="0"/>
                <a:cs typeface="Times New Roman" panose="02020603050405020304" pitchFamily="18" charset="0"/>
              </a:rPr>
              <a:t>A </a:t>
            </a:r>
            <a:r>
              <a:rPr lang="en-US" altLang="zh-TW" sz="4000" b="1" dirty="0" smtClean="0">
                <a:solidFill>
                  <a:srgbClr val="002060"/>
                </a:solidFill>
                <a:latin typeface="Times New Roman" panose="02020603050405020304" pitchFamily="18" charset="0"/>
                <a:cs typeface="Times New Roman" panose="02020603050405020304" pitchFamily="18" charset="0"/>
              </a:rPr>
              <a:t>Study </a:t>
            </a:r>
            <a:r>
              <a:rPr lang="en-US" altLang="zh-TW" sz="4000" b="1" dirty="0">
                <a:solidFill>
                  <a:srgbClr val="002060"/>
                </a:solidFill>
                <a:latin typeface="Times New Roman" panose="02020603050405020304" pitchFamily="18" charset="0"/>
                <a:cs typeface="Times New Roman" panose="02020603050405020304" pitchFamily="18" charset="0"/>
              </a:rPr>
              <a:t>on the </a:t>
            </a:r>
            <a:r>
              <a:rPr lang="en-US" altLang="zh-TW" sz="4000" b="1" dirty="0" smtClean="0">
                <a:solidFill>
                  <a:srgbClr val="002060"/>
                </a:solidFill>
                <a:latin typeface="Times New Roman" panose="02020603050405020304" pitchFamily="18" charset="0"/>
                <a:cs typeface="Times New Roman" panose="02020603050405020304" pitchFamily="18" charset="0"/>
              </a:rPr>
              <a:t>Wireless Sensor </a:t>
            </a:r>
            <a:r>
              <a:rPr lang="en-US" altLang="zh-TW" sz="4000" b="1" dirty="0">
                <a:solidFill>
                  <a:srgbClr val="002060"/>
                </a:solidFill>
                <a:latin typeface="Times New Roman" panose="02020603050405020304" pitchFamily="18" charset="0"/>
                <a:cs typeface="Times New Roman" panose="02020603050405020304" pitchFamily="18" charset="0"/>
              </a:rPr>
              <a:t>N</a:t>
            </a:r>
            <a:r>
              <a:rPr lang="en-US" altLang="zh-TW" sz="4000" b="1" dirty="0" smtClean="0">
                <a:solidFill>
                  <a:srgbClr val="002060"/>
                </a:solidFill>
                <a:latin typeface="Times New Roman" panose="02020603050405020304" pitchFamily="18" charset="0"/>
                <a:cs typeface="Times New Roman" panose="02020603050405020304" pitchFamily="18" charset="0"/>
              </a:rPr>
              <a:t>etwork </a:t>
            </a:r>
            <a:r>
              <a:rPr lang="en-US" altLang="zh-TW" sz="4000" b="1" dirty="0">
                <a:solidFill>
                  <a:srgbClr val="002060"/>
                </a:solidFill>
                <a:latin typeface="Times New Roman" panose="02020603050405020304" pitchFamily="18" charset="0"/>
                <a:cs typeface="Times New Roman" panose="02020603050405020304" pitchFamily="18" charset="0"/>
              </a:rPr>
              <a:t>with </a:t>
            </a:r>
            <a:r>
              <a:rPr lang="en-US" altLang="zh-TW" sz="4000" b="1" dirty="0" smtClean="0">
                <a:solidFill>
                  <a:srgbClr val="002060"/>
                </a:solidFill>
                <a:latin typeface="Times New Roman" panose="02020603050405020304" pitchFamily="18" charset="0"/>
                <a:cs typeface="Times New Roman" panose="02020603050405020304" pitchFamily="18" charset="0"/>
              </a:rPr>
              <a:t>Energy </a:t>
            </a:r>
            <a:r>
              <a:rPr lang="en-US" altLang="zh-TW" sz="4000" b="1" dirty="0">
                <a:solidFill>
                  <a:srgbClr val="002060"/>
                </a:solidFill>
                <a:latin typeface="Times New Roman" panose="02020603050405020304" pitchFamily="18" charset="0"/>
                <a:cs typeface="Times New Roman" panose="02020603050405020304" pitchFamily="18" charset="0"/>
              </a:rPr>
              <a:t>H</a:t>
            </a:r>
            <a:r>
              <a:rPr lang="en-US" altLang="zh-TW" sz="4000" b="1" dirty="0" smtClean="0">
                <a:solidFill>
                  <a:srgbClr val="002060"/>
                </a:solidFill>
                <a:latin typeface="Times New Roman" panose="02020603050405020304" pitchFamily="18" charset="0"/>
                <a:cs typeface="Times New Roman" panose="02020603050405020304" pitchFamily="18" charset="0"/>
              </a:rPr>
              <a:t>arvesting</a:t>
            </a:r>
            <a:r>
              <a:rPr lang="en-US" altLang="zh-TW" sz="4000" b="1" dirty="0">
                <a:solidFill>
                  <a:srgbClr val="002060"/>
                </a:solidFill>
                <a:latin typeface="Times New Roman" panose="02020603050405020304" pitchFamily="18" charset="0"/>
                <a:cs typeface="Times New Roman" panose="02020603050405020304" pitchFamily="18" charset="0"/>
              </a:rPr>
              <a:t>, </a:t>
            </a:r>
            <a:r>
              <a:rPr lang="en-US" altLang="zh-TW" sz="4000" b="1" dirty="0" smtClean="0">
                <a:solidFill>
                  <a:srgbClr val="002060"/>
                </a:solidFill>
                <a:latin typeface="Times New Roman" panose="02020603050405020304" pitchFamily="18" charset="0"/>
                <a:cs typeface="Times New Roman" panose="02020603050405020304" pitchFamily="18" charset="0"/>
              </a:rPr>
              <a:t>Regular </a:t>
            </a:r>
            <a:r>
              <a:rPr lang="en-US" altLang="zh-TW" sz="4000" b="1" dirty="0">
                <a:solidFill>
                  <a:srgbClr val="002060"/>
                </a:solidFill>
                <a:latin typeface="Times New Roman" panose="02020603050405020304" pitchFamily="18" charset="0"/>
                <a:cs typeface="Times New Roman" panose="02020603050405020304" pitchFamily="18" charset="0"/>
              </a:rPr>
              <a:t>B</a:t>
            </a:r>
            <a:r>
              <a:rPr lang="en-US" altLang="zh-TW" sz="4000" b="1" dirty="0" smtClean="0">
                <a:solidFill>
                  <a:srgbClr val="002060"/>
                </a:solidFill>
                <a:latin typeface="Times New Roman" panose="02020603050405020304" pitchFamily="18" charset="0"/>
                <a:cs typeface="Times New Roman" panose="02020603050405020304" pitchFamily="18" charset="0"/>
              </a:rPr>
              <a:t>attery</a:t>
            </a:r>
            <a:r>
              <a:rPr lang="en-US" altLang="zh-TW" sz="4000" b="1" dirty="0">
                <a:solidFill>
                  <a:srgbClr val="002060"/>
                </a:solidFill>
                <a:latin typeface="Times New Roman" panose="02020603050405020304" pitchFamily="18" charset="0"/>
                <a:cs typeface="Times New Roman" panose="02020603050405020304" pitchFamily="18" charset="0"/>
              </a:rPr>
              <a:t>, and </a:t>
            </a:r>
            <a:r>
              <a:rPr lang="en-US" altLang="zh-TW" sz="4000" b="1" dirty="0" smtClean="0">
                <a:solidFill>
                  <a:srgbClr val="002060"/>
                </a:solidFill>
                <a:latin typeface="Times New Roman" panose="02020603050405020304" pitchFamily="18" charset="0"/>
                <a:cs typeface="Times New Roman" panose="02020603050405020304" pitchFamily="18" charset="0"/>
              </a:rPr>
              <a:t>Batch </a:t>
            </a:r>
            <a:r>
              <a:rPr lang="en-US" altLang="zh-TW" sz="4000" b="1" dirty="0">
                <a:solidFill>
                  <a:srgbClr val="002060"/>
                </a:solidFill>
                <a:latin typeface="Times New Roman" panose="02020603050405020304" pitchFamily="18" charset="0"/>
                <a:cs typeface="Times New Roman" panose="02020603050405020304" pitchFamily="18" charset="0"/>
              </a:rPr>
              <a:t>A</a:t>
            </a:r>
            <a:r>
              <a:rPr lang="en-US" altLang="zh-TW" sz="4000" b="1" dirty="0" smtClean="0">
                <a:solidFill>
                  <a:srgbClr val="002060"/>
                </a:solidFill>
                <a:latin typeface="Times New Roman" panose="02020603050405020304" pitchFamily="18" charset="0"/>
                <a:cs typeface="Times New Roman" panose="02020603050405020304" pitchFamily="18" charset="0"/>
              </a:rPr>
              <a:t>rrivals</a:t>
            </a:r>
            <a:endParaRPr lang="zh-TW" altLang="en-US" sz="4000" dirty="0"/>
          </a:p>
        </p:txBody>
      </p:sp>
      <p:sp>
        <p:nvSpPr>
          <p:cNvPr id="7" name="文字方塊 6"/>
          <p:cNvSpPr txBox="1"/>
          <p:nvPr/>
        </p:nvSpPr>
        <p:spPr>
          <a:xfrm>
            <a:off x="1555112" y="714090"/>
            <a:ext cx="7796892" cy="1323439"/>
          </a:xfrm>
          <a:prstGeom prst="rect">
            <a:avLst/>
          </a:prstGeom>
          <a:noFill/>
        </p:spPr>
        <p:txBody>
          <a:bodyPr wrap="square" rtlCol="0">
            <a:spAutoFit/>
          </a:bodyPr>
          <a:lstStyle/>
          <a:p>
            <a:pPr algn="ctr"/>
            <a:r>
              <a:rPr lang="zh-TW" altLang="en-US" sz="4000" b="1" dirty="0">
                <a:solidFill>
                  <a:srgbClr val="002060"/>
                </a:solidFill>
                <a:latin typeface="標楷體" panose="03000509000000000000" pitchFamily="65" charset="-120"/>
                <a:ea typeface="標楷體" panose="03000509000000000000" pitchFamily="65" charset="-120"/>
              </a:rPr>
              <a:t>具有能量收集</a:t>
            </a:r>
            <a:r>
              <a:rPr lang="en-US" altLang="zh-TW" sz="4000" b="1" dirty="0">
                <a:solidFill>
                  <a:srgbClr val="002060"/>
                </a:solidFill>
                <a:latin typeface="標楷體" panose="03000509000000000000" pitchFamily="65" charset="-120"/>
                <a:ea typeface="標楷體" panose="03000509000000000000" pitchFamily="65" charset="-120"/>
              </a:rPr>
              <a:t>, </a:t>
            </a:r>
            <a:r>
              <a:rPr lang="zh-TW" altLang="en-US" sz="4000" b="1" dirty="0">
                <a:solidFill>
                  <a:srgbClr val="002060"/>
                </a:solidFill>
                <a:latin typeface="標楷體" panose="03000509000000000000" pitchFamily="65" charset="-120"/>
                <a:ea typeface="標楷體" panose="03000509000000000000" pitchFamily="65" charset="-120"/>
              </a:rPr>
              <a:t>常規電池與批次抵達的無線感測器網路</a:t>
            </a:r>
            <a:r>
              <a:rPr lang="zh-TW" altLang="en-US" sz="4000" b="1" dirty="0" smtClean="0">
                <a:solidFill>
                  <a:srgbClr val="002060"/>
                </a:solidFill>
                <a:latin typeface="標楷體" panose="03000509000000000000" pitchFamily="65" charset="-120"/>
                <a:ea typeface="標楷體" panose="03000509000000000000" pitchFamily="65" charset="-120"/>
              </a:rPr>
              <a:t>研究</a:t>
            </a:r>
            <a:endParaRPr lang="zh-TW" altLang="en-US" sz="4000" dirty="0"/>
          </a:p>
        </p:txBody>
      </p:sp>
      <p:cxnSp>
        <p:nvCxnSpPr>
          <p:cNvPr id="12" name="直線接點 11"/>
          <p:cNvCxnSpPr/>
          <p:nvPr/>
        </p:nvCxnSpPr>
        <p:spPr>
          <a:xfrm>
            <a:off x="2403232" y="4211561"/>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
        <p:nvSpPr>
          <p:cNvPr id="13" name="文字方塊 12"/>
          <p:cNvSpPr txBox="1"/>
          <p:nvPr/>
        </p:nvSpPr>
        <p:spPr>
          <a:xfrm>
            <a:off x="3955635" y="6008508"/>
            <a:ext cx="2995848" cy="461665"/>
          </a:xfrm>
          <a:prstGeom prst="rect">
            <a:avLst/>
          </a:prstGeom>
          <a:noFill/>
        </p:spPr>
        <p:txBody>
          <a:bodyPr wrap="square" rtlCol="0">
            <a:spAutoFit/>
          </a:bodyPr>
          <a:lstStyle/>
          <a:p>
            <a:pPr algn="ctr"/>
            <a:r>
              <a:rPr lang="zh-TW" altLang="en-US" sz="2400" b="1" dirty="0">
                <a:latin typeface="標楷體" panose="03000509000000000000" pitchFamily="65" charset="-120"/>
                <a:ea typeface="標楷體" panose="03000509000000000000" pitchFamily="65" charset="-120"/>
              </a:rPr>
              <a:t>西元</a:t>
            </a:r>
            <a:r>
              <a:rPr lang="en-US" altLang="zh-TW" sz="2400" b="1" dirty="0" smtClean="0">
                <a:latin typeface="標楷體" panose="03000509000000000000" pitchFamily="65" charset="-120"/>
                <a:ea typeface="標楷體" panose="03000509000000000000" pitchFamily="65" charset="-120"/>
              </a:rPr>
              <a:t>2023</a:t>
            </a:r>
            <a:r>
              <a:rPr lang="zh-TW" altLang="en-US" sz="2400" b="1" dirty="0" smtClean="0">
                <a:latin typeface="標楷體" panose="03000509000000000000" pitchFamily="65" charset="-120"/>
                <a:ea typeface="標楷體" panose="03000509000000000000" pitchFamily="65" charset="-120"/>
              </a:rPr>
              <a:t>年</a:t>
            </a:r>
            <a:r>
              <a:rPr lang="en-US" altLang="zh-TW" sz="2400" b="1" dirty="0">
                <a:latin typeface="標楷體" panose="03000509000000000000" pitchFamily="65" charset="-120"/>
                <a:ea typeface="標楷體" panose="03000509000000000000" pitchFamily="65" charset="-120"/>
              </a:rPr>
              <a:t>07</a:t>
            </a:r>
            <a:r>
              <a:rPr lang="zh-TW" altLang="en-US" sz="2400" b="1" dirty="0" smtClean="0">
                <a:latin typeface="標楷體" panose="03000509000000000000" pitchFamily="65" charset="-120"/>
                <a:ea typeface="標楷體" panose="03000509000000000000" pitchFamily="65" charset="-120"/>
              </a:rPr>
              <a:t>月</a:t>
            </a:r>
            <a:r>
              <a:rPr lang="en-US" altLang="zh-TW" sz="2400" b="1" dirty="0" smtClean="0">
                <a:latin typeface="標楷體" panose="03000509000000000000" pitchFamily="65" charset="-120"/>
                <a:ea typeface="標楷體" panose="03000509000000000000" pitchFamily="65" charset="-120"/>
              </a:rPr>
              <a:t>12</a:t>
            </a:r>
            <a:r>
              <a:rPr lang="zh-TW" altLang="en-US" sz="2400" b="1" dirty="0" smtClean="0">
                <a:latin typeface="標楷體" panose="03000509000000000000" pitchFamily="65" charset="-120"/>
                <a:ea typeface="標楷體" panose="03000509000000000000" pitchFamily="65" charset="-120"/>
              </a:rPr>
              <a:t>日</a:t>
            </a:r>
            <a:endParaRPr lang="en-US" altLang="zh-TW" sz="2400" b="1" dirty="0">
              <a:latin typeface="標楷體" panose="03000509000000000000" pitchFamily="65" charset="-120"/>
              <a:ea typeface="標楷體" panose="03000509000000000000" pitchFamily="65" charset="-120"/>
            </a:endParaRPr>
          </a:p>
        </p:txBody>
      </p:sp>
      <p:pic>
        <p:nvPicPr>
          <p:cNvPr id="8" name="圖片 7" descr="一張含有 畫畫 的圖片&#10;&#10;自動產生的描述">
            <a:extLst>
              <a:ext uri="{FF2B5EF4-FFF2-40B4-BE49-F238E27FC236}">
                <a16:creationId xmlns:a16="http://schemas.microsoft.com/office/drawing/2014/main" id="{2D676393-9DCD-429E-BAD3-CCC9D6EC1A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70343" y="5594636"/>
            <a:ext cx="3587436" cy="1232883"/>
          </a:xfrm>
          <a:prstGeom prst="rect">
            <a:avLst/>
          </a:prstGeom>
        </p:spPr>
      </p:pic>
    </p:spTree>
    <p:extLst>
      <p:ext uri="{BB962C8B-B14F-4D97-AF65-F5344CB8AC3E}">
        <p14:creationId xmlns:p14="http://schemas.microsoft.com/office/powerpoint/2010/main" val="32424452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10</a:t>
            </a:fld>
            <a:endParaRPr lang="zh-TW" altLang="en-US" sz="1800" dirty="0">
              <a:solidFill>
                <a:schemeClr val="tx1"/>
              </a:solidFill>
            </a:endParaRPr>
          </a:p>
        </p:txBody>
      </p:sp>
      <p:sp>
        <p:nvSpPr>
          <p:cNvPr id="10" name="Rectangle 4"/>
          <p:cNvSpPr>
            <a:spLocks noChangeArrowheads="1"/>
          </p:cNvSpPr>
          <p:nvPr/>
        </p:nvSpPr>
        <p:spPr bwMode="auto">
          <a:xfrm>
            <a:off x="2595335" y="3771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2"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5" name="標題 1"/>
          <p:cNvSpPr txBox="1">
            <a:spLocks/>
          </p:cNvSpPr>
          <p:nvPr/>
        </p:nvSpPr>
        <p:spPr>
          <a:xfrm>
            <a:off x="222739" y="136527"/>
            <a:ext cx="60307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latin typeface="Times New Roman" panose="02020603050405020304" pitchFamily="18" charset="0"/>
                <a:cs typeface="Times New Roman" panose="02020603050405020304" pitchFamily="18" charset="0"/>
              </a:rPr>
              <a:t>System Model-</a:t>
            </a:r>
            <a:br>
              <a:rPr lang="en-US" altLang="zh-TW" b="1" dirty="0">
                <a:latin typeface="Times New Roman" panose="02020603050405020304" pitchFamily="18" charset="0"/>
                <a:cs typeface="Times New Roman" panose="02020603050405020304" pitchFamily="18" charset="0"/>
              </a:rPr>
            </a:br>
            <a:r>
              <a:rPr lang="en-US" altLang="zh-TW" b="1" dirty="0">
                <a:latin typeface="Times New Roman" panose="02020603050405020304" pitchFamily="18" charset="0"/>
                <a:cs typeface="Times New Roman" panose="02020603050405020304" pitchFamily="18" charset="0"/>
              </a:rPr>
              <a:t>One sensor node system</a:t>
            </a:r>
            <a:endParaRPr lang="zh-TW" altLang="en-US" sz="4000" b="1" dirty="0">
              <a:latin typeface="Times New Roman" panose="02020603050405020304" pitchFamily="18" charset="0"/>
              <a:cs typeface="Times New Roman" panose="02020603050405020304" pitchFamily="18" charset="0"/>
            </a:endParaRPr>
          </a:p>
        </p:txBody>
      </p:sp>
      <p:cxnSp>
        <p:nvCxnSpPr>
          <p:cNvPr id="16" name="直線接點 15"/>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
        <p:nvSpPr>
          <p:cNvPr id="17" name="文字方塊 16"/>
          <p:cNvSpPr txBox="1"/>
          <p:nvPr/>
        </p:nvSpPr>
        <p:spPr>
          <a:xfrm>
            <a:off x="222739" y="1679329"/>
            <a:ext cx="2372360" cy="461665"/>
          </a:xfrm>
          <a:prstGeom prst="rect">
            <a:avLst/>
          </a:prstGeom>
          <a:noFill/>
        </p:spPr>
        <p:txBody>
          <a:bodyPr wrap="square" rtlCol="0">
            <a:spAutoFit/>
          </a:bodyPr>
          <a:lstStyle/>
          <a:p>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Queueing model</a:t>
            </a:r>
            <a:r>
              <a:rPr lang="zh-TW" alt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a:t>
            </a:r>
            <a:endParaRPr lang="zh-TW"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919" y="1679329"/>
            <a:ext cx="8659440" cy="5124975"/>
          </a:xfrm>
          <a:prstGeom prst="rect">
            <a:avLst/>
          </a:prstGeom>
        </p:spPr>
      </p:pic>
    </p:spTree>
    <p:extLst>
      <p:ext uri="{BB962C8B-B14F-4D97-AF65-F5344CB8AC3E}">
        <p14:creationId xmlns:p14="http://schemas.microsoft.com/office/powerpoint/2010/main" val="402243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11</a:t>
            </a:fld>
            <a:endParaRPr lang="zh-TW" altLang="en-US" sz="1800" dirty="0">
              <a:solidFill>
                <a:schemeClr val="tx1"/>
              </a:solidFill>
            </a:endParaRPr>
          </a:p>
        </p:txBody>
      </p:sp>
      <p:sp>
        <p:nvSpPr>
          <p:cNvPr id="6" name="標題 1"/>
          <p:cNvSpPr txBox="1">
            <a:spLocks/>
          </p:cNvSpPr>
          <p:nvPr/>
        </p:nvSpPr>
        <p:spPr>
          <a:xfrm>
            <a:off x="205155" y="347542"/>
            <a:ext cx="2063262" cy="10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smtClean="0">
                <a:latin typeface="Times New Roman" panose="02020603050405020304" pitchFamily="18" charset="0"/>
                <a:cs typeface="Times New Roman" panose="02020603050405020304" pitchFamily="18" charset="0"/>
              </a:rPr>
              <a:t>Outline</a:t>
            </a:r>
            <a:endParaRPr lang="zh-TW" altLang="en-US" b="1" dirty="0">
              <a:latin typeface="Times New Roman" panose="02020603050405020304" pitchFamily="18" charset="0"/>
              <a:cs typeface="Times New Roman" panose="02020603050405020304" pitchFamily="18" charset="0"/>
            </a:endParaRPr>
          </a:p>
        </p:txBody>
      </p:sp>
      <p:cxnSp>
        <p:nvCxnSpPr>
          <p:cNvPr id="8" name="直線接點 7"/>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
        <p:nvSpPr>
          <p:cNvPr id="9" name="內容版面配置區 2"/>
          <p:cNvSpPr txBox="1">
            <a:spLocks/>
          </p:cNvSpPr>
          <p:nvPr/>
        </p:nvSpPr>
        <p:spPr>
          <a:xfrm>
            <a:off x="512888" y="176407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Motivation</a:t>
            </a:r>
          </a:p>
          <a:p>
            <a:r>
              <a:rPr lang="en-US" altLang="zh-TW" b="1" dirty="0" smtClean="0">
                <a:latin typeface="Times New Roman" panose="02020603050405020304" pitchFamily="18" charset="0"/>
                <a:cs typeface="Times New Roman" panose="02020603050405020304" pitchFamily="18" charset="0"/>
              </a:rPr>
              <a:t>System Model</a:t>
            </a:r>
          </a:p>
          <a:p>
            <a:pPr lvl="1"/>
            <a:r>
              <a:rPr lang="en-US" altLang="zh-TW" b="1" dirty="0">
                <a:solidFill>
                  <a:schemeClr val="bg1">
                    <a:lumMod val="50000"/>
                  </a:schemeClr>
                </a:solidFill>
                <a:latin typeface="Times New Roman" panose="02020603050405020304" pitchFamily="18" charset="0"/>
                <a:cs typeface="Times New Roman" panose="02020603050405020304" pitchFamily="18" charset="0"/>
              </a:rPr>
              <a:t>One sensor node system (Scenario </a:t>
            </a:r>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1)</a:t>
            </a:r>
            <a:endParaRPr lang="en-US" altLang="zh-TW"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TW" b="1" dirty="0">
                <a:latin typeface="Times New Roman" panose="02020603050405020304" pitchFamily="18" charset="0"/>
                <a:cs typeface="Times New Roman" panose="02020603050405020304" pitchFamily="18" charset="0"/>
              </a:rPr>
              <a:t>Three nodes network (Scenario </a:t>
            </a:r>
            <a:r>
              <a:rPr lang="en-US" altLang="zh-TW" b="1" dirty="0" smtClean="0">
                <a:latin typeface="Times New Roman" panose="02020603050405020304" pitchFamily="18" charset="0"/>
                <a:cs typeface="Times New Roman" panose="02020603050405020304" pitchFamily="18" charset="0"/>
              </a:rPr>
              <a:t>2)</a:t>
            </a:r>
            <a:endParaRPr lang="en-US" altLang="zh-TW" b="1" dirty="0">
              <a:latin typeface="Times New Roman" panose="02020603050405020304" pitchFamily="18" charset="0"/>
              <a:cs typeface="Times New Roman" panose="02020603050405020304" pitchFamily="18" charset="0"/>
            </a:endParaRPr>
          </a:p>
          <a:p>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Analytical Model</a:t>
            </a:r>
          </a:p>
          <a:p>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Numerical Results</a:t>
            </a:r>
          </a:p>
          <a:p>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Conclusions and Future Works</a:t>
            </a:r>
            <a:endParaRPr lang="zh-TW" altLang="zh-TW" b="1" dirty="0" smtClean="0">
              <a:solidFill>
                <a:schemeClr val="bg1">
                  <a:lumMod val="50000"/>
                </a:schemeClr>
              </a:solidFill>
              <a:latin typeface="Times New Roman" panose="02020603050405020304" pitchFamily="18" charset="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1877621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12</a:t>
            </a:fld>
            <a:endParaRPr lang="zh-TW" altLang="en-US" sz="1800" dirty="0">
              <a:solidFill>
                <a:schemeClr val="tx1"/>
              </a:solidFill>
            </a:endParaRPr>
          </a:p>
        </p:txBody>
      </p:sp>
      <mc:AlternateContent xmlns:mc="http://schemas.openxmlformats.org/markup-compatibility/2006" xmlns:a14="http://schemas.microsoft.com/office/drawing/2010/main">
        <mc:Choice Requires="a14">
          <p:sp>
            <p:nvSpPr>
              <p:cNvPr id="6" name="內容版面配置區 2"/>
              <p:cNvSpPr txBox="1">
                <a:spLocks/>
              </p:cNvSpPr>
              <p:nvPr/>
            </p:nvSpPr>
            <p:spPr>
              <a:xfrm>
                <a:off x="315263" y="1598238"/>
                <a:ext cx="7068688" cy="411872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360000"/>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Node 1 :  entry node</a:t>
                </a:r>
              </a:p>
              <a:p>
                <a:pPr marL="0" indent="0">
                  <a:buNone/>
                </a:pPr>
                <a:r>
                  <a:rPr lang="en-US" altLang="zh-TW"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Node </a:t>
                </a:r>
                <a:r>
                  <a:rPr lang="en-US" altLang="zh-TW" sz="2400" dirty="0">
                    <a:solidFill>
                      <a:schemeClr val="tx1">
                        <a:lumMod val="75000"/>
                        <a:lumOff val="25000"/>
                      </a:schemeClr>
                    </a:solidFill>
                    <a:latin typeface="Times New Roman" panose="02020603050405020304" pitchFamily="18" charset="0"/>
                    <a:cs typeface="Times New Roman" panose="02020603050405020304" pitchFamily="18" charset="0"/>
                  </a:rPr>
                  <a:t>2 :</a:t>
                </a:r>
                <a:r>
                  <a:rPr lang="zh-TW" altLang="en-US"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zh-TW" sz="2400" dirty="0">
                    <a:solidFill>
                      <a:schemeClr val="tx1">
                        <a:lumMod val="75000"/>
                        <a:lumOff val="25000"/>
                      </a:schemeClr>
                    </a:solidFill>
                    <a:latin typeface="Times New Roman" panose="02020603050405020304" pitchFamily="18" charset="0"/>
                    <a:cs typeface="Times New Roman" panose="02020603050405020304" pitchFamily="18" charset="0"/>
                  </a:rPr>
                  <a:t>exit node</a:t>
                </a:r>
              </a:p>
              <a:p>
                <a:pPr marL="0" indent="0">
                  <a:buNone/>
                </a:pPr>
                <a:r>
                  <a:rPr lang="en-US" altLang="zh-TW"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Node </a:t>
                </a:r>
                <a:r>
                  <a:rPr lang="en-US" altLang="zh-TW" sz="2400" dirty="0">
                    <a:solidFill>
                      <a:schemeClr val="tx1">
                        <a:lumMod val="75000"/>
                        <a:lumOff val="25000"/>
                      </a:schemeClr>
                    </a:solidFill>
                    <a:latin typeface="Times New Roman" panose="02020603050405020304" pitchFamily="18" charset="0"/>
                    <a:cs typeface="Times New Roman" panose="02020603050405020304" pitchFamily="18" charset="0"/>
                  </a:rPr>
                  <a:t>3 :  control node</a:t>
                </a:r>
              </a:p>
              <a:p>
                <a:pPr indent="-360000"/>
                <a:endPar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indent="-360000"/>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After </a:t>
                </a:r>
                <a:r>
                  <a:rPr lang="en-US" altLang="zh-TW" sz="2400" dirty="0">
                    <a:solidFill>
                      <a:schemeClr val="tx1">
                        <a:lumMod val="75000"/>
                        <a:lumOff val="25000"/>
                      </a:schemeClr>
                    </a:solidFill>
                    <a:latin typeface="Times New Roman" panose="02020603050405020304" pitchFamily="18" charset="0"/>
                    <a:cs typeface="Times New Roman" panose="02020603050405020304" pitchFamily="18" charset="0"/>
                  </a:rPr>
                  <a:t>a packet completes its </a:t>
                </a:r>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service at node </a:t>
                </a:r>
                <a14:m>
                  <m:oMath xmlns:m="http://schemas.openxmlformats.org/officeDocument/2006/math">
                    <m:r>
                      <a:rPr lang="en-US" altLang="zh-TW" sz="2400" i="1" smtClean="0">
                        <a:solidFill>
                          <a:srgbClr val="FF0000"/>
                        </a:solidFill>
                        <a:latin typeface="Cambria Math" panose="02040503050406030204" pitchFamily="18" charset="0"/>
                      </a:rPr>
                      <m:t>𝑖</m:t>
                    </m:r>
                  </m:oMath>
                </a14:m>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 it </a:t>
                </a:r>
                <a:r>
                  <a:rPr lang="en-US" altLang="zh-TW" sz="2400" dirty="0">
                    <a:solidFill>
                      <a:schemeClr val="tx1">
                        <a:lumMod val="75000"/>
                        <a:lumOff val="25000"/>
                      </a:schemeClr>
                    </a:solidFill>
                    <a:latin typeface="Times New Roman" panose="02020603050405020304" pitchFamily="18" charset="0"/>
                    <a:cs typeface="Times New Roman" panose="02020603050405020304" pitchFamily="18" charset="0"/>
                  </a:rPr>
                  <a:t>will </a:t>
                </a:r>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be routed </a:t>
                </a:r>
                <a:r>
                  <a:rPr lang="en-US" altLang="zh-TW" sz="2400" dirty="0">
                    <a:solidFill>
                      <a:schemeClr val="tx1">
                        <a:lumMod val="75000"/>
                        <a:lumOff val="25000"/>
                      </a:schemeClr>
                    </a:solidFill>
                    <a:latin typeface="Times New Roman" panose="02020603050405020304" pitchFamily="18" charset="0"/>
                    <a:cs typeface="Times New Roman" panose="02020603050405020304" pitchFamily="18" charset="0"/>
                  </a:rPr>
                  <a:t>to the next node</a:t>
                </a:r>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TW" sz="2400" i="1" smtClean="0">
                        <a:solidFill>
                          <a:srgbClr val="FF0000"/>
                        </a:solidFill>
                        <a:latin typeface="Cambria Math" panose="02040503050406030204" pitchFamily="18" charset="0"/>
                      </a:rPr>
                      <m:t>𝑗</m:t>
                    </m:r>
                  </m:oMath>
                </a14:m>
                <a:r>
                  <a:rPr lang="en-US" altLang="zh-TW" sz="2400" dirty="0">
                    <a:solidFill>
                      <a:schemeClr val="tx1">
                        <a:lumMod val="75000"/>
                        <a:lumOff val="25000"/>
                      </a:schemeClr>
                    </a:solidFill>
                    <a:latin typeface="Times New Roman" panose="02020603050405020304" pitchFamily="18" charset="0"/>
                    <a:cs typeface="Times New Roman" panose="02020603050405020304" pitchFamily="18" charset="0"/>
                  </a:rPr>
                  <a:t> according to the assigned </a:t>
                </a:r>
                <a:r>
                  <a:rPr lang="en-US" altLang="zh-TW" sz="2400" dirty="0" smtClean="0">
                    <a:solidFill>
                      <a:srgbClr val="FF0000"/>
                    </a:solidFill>
                    <a:latin typeface="Times New Roman" panose="02020603050405020304" pitchFamily="18" charset="0"/>
                    <a:cs typeface="Times New Roman" panose="02020603050405020304" pitchFamily="18" charset="0"/>
                  </a:rPr>
                  <a:t>routing probability </a:t>
                </a:r>
                <a14:m>
                  <m:oMath xmlns:m="http://schemas.openxmlformats.org/officeDocument/2006/math">
                    <m:sSub>
                      <m:sSubPr>
                        <m:ctrlPr>
                          <a:rPr lang="zh-TW" altLang="zh-TW" sz="2400" i="1" smtClean="0">
                            <a:solidFill>
                              <a:srgbClr val="FF0000"/>
                            </a:solidFill>
                            <a:latin typeface="Cambria Math" panose="02040503050406030204" pitchFamily="18" charset="0"/>
                          </a:rPr>
                        </m:ctrlPr>
                      </m:sSubPr>
                      <m:e>
                        <m:r>
                          <a:rPr lang="en-US" altLang="zh-TW" sz="2400" i="1">
                            <a:solidFill>
                              <a:srgbClr val="FF0000"/>
                            </a:solidFill>
                            <a:latin typeface="Cambria Math" panose="02040503050406030204" pitchFamily="18" charset="0"/>
                          </a:rPr>
                          <m:t>𝑟</m:t>
                        </m:r>
                      </m:e>
                      <m:sub>
                        <m:r>
                          <a:rPr lang="en-US" altLang="zh-TW" sz="2400" i="1">
                            <a:solidFill>
                              <a:srgbClr val="FF0000"/>
                            </a:solidFill>
                            <a:latin typeface="Cambria Math" panose="02040503050406030204" pitchFamily="18" charset="0"/>
                          </a:rPr>
                          <m:t>𝑖𝑗</m:t>
                        </m:r>
                      </m:sub>
                    </m:sSub>
                  </m:oMath>
                </a14:m>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 or directly leave the system, </a:t>
                </a:r>
                <a:r>
                  <a:rPr lang="en-US" altLang="zh-TW" sz="2400" dirty="0" smtClean="0">
                    <a:latin typeface="Times New Roman" panose="02020603050405020304" pitchFamily="18" charset="0"/>
                    <a:cs typeface="Times New Roman" panose="02020603050405020304" pitchFamily="18" charset="0"/>
                  </a:rPr>
                  <a:t>w</a:t>
                </a:r>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here </a:t>
                </a:r>
                <a14:m>
                  <m:oMath xmlns:m="http://schemas.openxmlformats.org/officeDocument/2006/math">
                    <m:r>
                      <a:rPr lang="en-US" altLang="zh-TW" sz="2400" i="1" smtClean="0">
                        <a:solidFill>
                          <a:schemeClr val="tx1">
                            <a:lumMod val="75000"/>
                            <a:lumOff val="25000"/>
                          </a:schemeClr>
                        </a:solidFill>
                        <a:latin typeface="Cambria Math" panose="02040503050406030204" pitchFamily="18" charset="0"/>
                      </a:rPr>
                      <m:t>𝑖</m:t>
                    </m:r>
                  </m:oMath>
                </a14:m>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a:t>
                </a:r>
                <a14:m>
                  <m:oMath xmlns:m="http://schemas.openxmlformats.org/officeDocument/2006/math">
                    <m:r>
                      <a:rPr lang="en-US" altLang="zh-TW" sz="2400" b="0" i="0" smtClean="0">
                        <a:solidFill>
                          <a:schemeClr val="tx1">
                            <a:lumMod val="75000"/>
                            <a:lumOff val="25000"/>
                          </a:schemeClr>
                        </a:solidFill>
                        <a:latin typeface="Cambria Math" panose="02040503050406030204" pitchFamily="18" charset="0"/>
                      </a:rPr>
                      <m:t>   </m:t>
                    </m:r>
                    <m:r>
                      <a:rPr lang="en-US" altLang="zh-TW" sz="2400" i="1">
                        <a:solidFill>
                          <a:schemeClr val="tx1">
                            <a:lumMod val="75000"/>
                            <a:lumOff val="25000"/>
                          </a:schemeClr>
                        </a:solidFill>
                        <a:latin typeface="Cambria Math" panose="02040503050406030204" pitchFamily="18" charset="0"/>
                      </a:rPr>
                      <m:t>𝑗</m:t>
                    </m:r>
                  </m:oMath>
                </a14:m>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TW" sz="2400" i="1">
                        <a:latin typeface="Cambria Math" panose="02040503050406030204" pitchFamily="18" charset="0"/>
                      </a:rPr>
                      <m:t>∈</m:t>
                    </m:r>
                  </m:oMath>
                </a14:m>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 1,2,3 and </a:t>
                </a:r>
                <a14:m>
                  <m:oMath xmlns:m="http://schemas.openxmlformats.org/officeDocument/2006/math">
                    <m:r>
                      <a:rPr lang="en-US" altLang="zh-TW" sz="2400" i="1" smtClean="0">
                        <a:solidFill>
                          <a:srgbClr val="FF0000"/>
                        </a:solidFill>
                        <a:latin typeface="Cambria Math" panose="02040503050406030204" pitchFamily="18" charset="0"/>
                      </a:rPr>
                      <m:t>𝑖</m:t>
                    </m:r>
                    <m:r>
                      <a:rPr lang="en-US" altLang="zh-TW" sz="2400" i="1" smtClean="0">
                        <a:solidFill>
                          <a:srgbClr val="FF0000"/>
                        </a:solidFill>
                        <a:latin typeface="Cambria Math" panose="02040503050406030204" pitchFamily="18" charset="0"/>
                      </a:rPr>
                      <m:t>≠</m:t>
                    </m:r>
                    <m:r>
                      <a:rPr lang="en-US" altLang="zh-TW" sz="2400" i="1" smtClean="0">
                        <a:solidFill>
                          <a:srgbClr val="FF0000"/>
                        </a:solidFill>
                        <a:latin typeface="Cambria Math" panose="02040503050406030204" pitchFamily="18" charset="0"/>
                      </a:rPr>
                      <m:t>𝑗</m:t>
                    </m:r>
                  </m:oMath>
                </a14:m>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 </a:t>
                </a:r>
              </a:p>
              <a:p>
                <a:pPr lvl="1" algn="just"/>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lvl="1" algn="just"/>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457200" lvl="1" indent="0" algn="just">
                  <a:buNone/>
                </a:pP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mc:Choice>
        <mc:Fallback xmlns="">
          <p:sp>
            <p:nvSpPr>
              <p:cNvPr id="6" name="內容版面配置區 2"/>
              <p:cNvSpPr txBox="1">
                <a:spLocks noRot="1" noChangeAspect="1" noMove="1" noResize="1" noEditPoints="1" noAdjustHandles="1" noChangeArrowheads="1" noChangeShapeType="1" noTextEdit="1"/>
              </p:cNvSpPr>
              <p:nvPr/>
            </p:nvSpPr>
            <p:spPr>
              <a:xfrm>
                <a:off x="315263" y="1598238"/>
                <a:ext cx="7068688" cy="4118723"/>
              </a:xfrm>
              <a:prstGeom prst="rect">
                <a:avLst/>
              </a:prstGeom>
              <a:blipFill>
                <a:blip r:embed="rId9"/>
                <a:stretch>
                  <a:fillRect l="-690" t="-1183" r="-2157"/>
                </a:stretch>
              </a:blipFill>
            </p:spPr>
            <p:txBody>
              <a:bodyPr/>
              <a:lstStyle/>
              <a:p>
                <a:r>
                  <a:rPr lang="zh-TW" altLang="en-US">
                    <a:noFill/>
                  </a:rPr>
                  <a:t> </a:t>
                </a:r>
              </a:p>
            </p:txBody>
          </p:sp>
        </mc:Fallback>
      </mc:AlternateContent>
      <p:sp>
        <p:nvSpPr>
          <p:cNvPr id="10" name="Rectangle 4"/>
          <p:cNvSpPr>
            <a:spLocks noChangeArrowheads="1"/>
          </p:cNvSpPr>
          <p:nvPr/>
        </p:nvSpPr>
        <p:spPr bwMode="auto">
          <a:xfrm>
            <a:off x="2595335" y="3771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9" name="Rectangle 2"/>
          <p:cNvSpPr>
            <a:spLocks noChangeArrowheads="1"/>
          </p:cNvSpPr>
          <p:nvPr/>
        </p:nvSpPr>
        <p:spPr bwMode="auto">
          <a:xfrm>
            <a:off x="6582368" y="29373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pSp>
        <p:nvGrpSpPr>
          <p:cNvPr id="15" name="群組 14"/>
          <p:cNvGrpSpPr/>
          <p:nvPr/>
        </p:nvGrpSpPr>
        <p:grpSpPr>
          <a:xfrm>
            <a:off x="8043843" y="1453297"/>
            <a:ext cx="3240360" cy="2516420"/>
            <a:chOff x="4223792" y="3483167"/>
            <a:chExt cx="3240360" cy="2516420"/>
          </a:xfrm>
        </p:grpSpPr>
        <p:sp>
          <p:nvSpPr>
            <p:cNvPr id="16" name="橢圓 15"/>
            <p:cNvSpPr/>
            <p:nvPr/>
          </p:nvSpPr>
          <p:spPr>
            <a:xfrm>
              <a:off x="5303912" y="3483167"/>
              <a:ext cx="1080120" cy="1080120"/>
            </a:xfrm>
            <a:prstGeom prst="ellipse">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solidFill>
                    <a:schemeClr val="bg1"/>
                  </a:solidFill>
                  <a:latin typeface="Times New Roman" panose="02020603050405020304" pitchFamily="18" charset="0"/>
                  <a:cs typeface="Times New Roman" panose="02020603050405020304" pitchFamily="18" charset="0"/>
                </a:rPr>
                <a:t>Node 3</a:t>
              </a:r>
              <a:endParaRPr lang="zh-TW" altLang="en-US" b="1" dirty="0">
                <a:solidFill>
                  <a:schemeClr val="bg1"/>
                </a:solidFill>
                <a:latin typeface="Times New Roman" panose="02020603050405020304" pitchFamily="18" charset="0"/>
                <a:cs typeface="Times New Roman" panose="02020603050405020304" pitchFamily="18" charset="0"/>
              </a:endParaRPr>
            </a:p>
          </p:txBody>
        </p:sp>
        <p:sp>
          <p:nvSpPr>
            <p:cNvPr id="17" name="橢圓 16"/>
            <p:cNvSpPr/>
            <p:nvPr/>
          </p:nvSpPr>
          <p:spPr>
            <a:xfrm>
              <a:off x="4223792" y="4919467"/>
              <a:ext cx="1080120" cy="1080120"/>
            </a:xfrm>
            <a:prstGeom prst="ellipse">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solidFill>
                    <a:schemeClr val="bg1"/>
                  </a:solidFill>
                  <a:latin typeface="Times New Roman" panose="02020603050405020304" pitchFamily="18" charset="0"/>
                  <a:cs typeface="Times New Roman" panose="02020603050405020304" pitchFamily="18" charset="0"/>
                </a:rPr>
                <a:t>Node 1</a:t>
              </a:r>
              <a:endParaRPr lang="zh-TW" altLang="en-US" b="1" dirty="0">
                <a:solidFill>
                  <a:schemeClr val="bg1"/>
                </a:solidFill>
                <a:latin typeface="Times New Roman" panose="02020603050405020304" pitchFamily="18" charset="0"/>
                <a:cs typeface="Times New Roman" panose="02020603050405020304" pitchFamily="18" charset="0"/>
              </a:endParaRPr>
            </a:p>
          </p:txBody>
        </p:sp>
        <p:sp>
          <p:nvSpPr>
            <p:cNvPr id="18" name="橢圓 17"/>
            <p:cNvSpPr/>
            <p:nvPr/>
          </p:nvSpPr>
          <p:spPr>
            <a:xfrm>
              <a:off x="6384032" y="4913677"/>
              <a:ext cx="1080120" cy="1080120"/>
            </a:xfrm>
            <a:prstGeom prst="ellipse">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solidFill>
                    <a:schemeClr val="bg1"/>
                  </a:solidFill>
                  <a:latin typeface="Times New Roman" panose="02020603050405020304" pitchFamily="18" charset="0"/>
                  <a:cs typeface="Times New Roman" panose="02020603050405020304" pitchFamily="18" charset="0"/>
                </a:rPr>
                <a:t>Node2</a:t>
              </a:r>
              <a:endParaRPr lang="zh-TW" altLang="en-US" b="1" dirty="0">
                <a:solidFill>
                  <a:schemeClr val="bg1"/>
                </a:solidFill>
                <a:latin typeface="Times New Roman" panose="02020603050405020304" pitchFamily="18" charset="0"/>
                <a:cs typeface="Times New Roman" panose="02020603050405020304" pitchFamily="18" charset="0"/>
              </a:endParaRPr>
            </a:p>
          </p:txBody>
        </p:sp>
        <p:cxnSp>
          <p:nvCxnSpPr>
            <p:cNvPr id="19" name="直線單箭頭接點 18"/>
            <p:cNvCxnSpPr/>
            <p:nvPr/>
          </p:nvCxnSpPr>
          <p:spPr>
            <a:xfrm flipV="1">
              <a:off x="4790228" y="4257928"/>
              <a:ext cx="540060" cy="626371"/>
            </a:xfrm>
            <a:prstGeom prst="straightConnector1">
              <a:avLst/>
            </a:prstGeom>
            <a:ln w="571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H="1">
              <a:off x="5007088" y="4440275"/>
              <a:ext cx="446212" cy="508570"/>
            </a:xfrm>
            <a:prstGeom prst="straightConnector1">
              <a:avLst/>
            </a:prstGeom>
            <a:ln w="571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H="1" flipV="1">
              <a:off x="6357656" y="4257928"/>
              <a:ext cx="540060" cy="620581"/>
            </a:xfrm>
            <a:prstGeom prst="straightConnector1">
              <a:avLst/>
            </a:prstGeom>
            <a:ln w="571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6225852" y="4431483"/>
              <a:ext cx="446212" cy="508570"/>
            </a:xfrm>
            <a:prstGeom prst="straightConnector1">
              <a:avLst/>
            </a:prstGeom>
            <a:ln w="571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17" idx="6"/>
              <a:endCxn id="18" idx="2"/>
            </p:cNvCxnSpPr>
            <p:nvPr/>
          </p:nvCxnSpPr>
          <p:spPr>
            <a:xfrm flipV="1">
              <a:off x="5303912" y="5453737"/>
              <a:ext cx="1080120" cy="5790"/>
            </a:xfrm>
            <a:prstGeom prst="straightConnector1">
              <a:avLst/>
            </a:prstGeom>
            <a:ln w="571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字方塊 23"/>
                <p:cNvSpPr txBox="1"/>
                <p:nvPr/>
              </p:nvSpPr>
              <p:spPr>
                <a:xfrm>
                  <a:off x="4503364" y="4350233"/>
                  <a:ext cx="5209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TW" altLang="zh-TW" i="1" smtClean="0">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𝑟</m:t>
                            </m:r>
                          </m:e>
                          <m:sub>
                            <m:r>
                              <a:rPr lang="en-US" altLang="zh-TW" b="0" i="1" smtClean="0">
                                <a:solidFill>
                                  <a:srgbClr val="FF0000"/>
                                </a:solidFill>
                                <a:latin typeface="Cambria Math" panose="02040503050406030204" pitchFamily="18" charset="0"/>
                              </a:rPr>
                              <m:t>13</m:t>
                            </m:r>
                          </m:sub>
                        </m:sSub>
                      </m:oMath>
                    </m:oMathPara>
                  </a14:m>
                  <a:endParaRPr lang="zh-TW" altLang="en-US"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4503364" y="4350233"/>
                  <a:ext cx="520976" cy="369332"/>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5543846" y="5013176"/>
                  <a:ext cx="5209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TW" altLang="zh-TW" i="1" smtClean="0">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𝑟</m:t>
                            </m:r>
                          </m:e>
                          <m:sub>
                            <m:r>
                              <a:rPr lang="en-US" altLang="zh-TW" b="0" i="1" smtClean="0">
                                <a:solidFill>
                                  <a:srgbClr val="FF0000"/>
                                </a:solidFill>
                                <a:latin typeface="Cambria Math" panose="02040503050406030204" pitchFamily="18" charset="0"/>
                              </a:rPr>
                              <m:t>12</m:t>
                            </m:r>
                          </m:sub>
                        </m:sSub>
                      </m:oMath>
                    </m:oMathPara>
                  </a14:m>
                  <a:endParaRPr lang="zh-TW" altLang="en-US"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5543846" y="5013176"/>
                  <a:ext cx="520976" cy="369332"/>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6682958" y="4350233"/>
                  <a:ext cx="5262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TW" altLang="zh-TW" i="1" smtClean="0">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𝑟</m:t>
                            </m:r>
                          </m:e>
                          <m:sub>
                            <m:r>
                              <a:rPr lang="en-US" altLang="zh-TW" b="0" i="1" smtClean="0">
                                <a:solidFill>
                                  <a:srgbClr val="FF0000"/>
                                </a:solidFill>
                                <a:latin typeface="Cambria Math" panose="02040503050406030204" pitchFamily="18" charset="0"/>
                              </a:rPr>
                              <m:t>23</m:t>
                            </m:r>
                          </m:sub>
                        </m:sSub>
                      </m:oMath>
                    </m:oMathPara>
                  </a14:m>
                  <a:endParaRPr lang="zh-TW" altLang="en-US"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6682958" y="4350233"/>
                  <a:ext cx="526298" cy="369332"/>
                </a:xfrm>
                <a:prstGeom prst="rect">
                  <a:avLst/>
                </a:prstGeom>
                <a:blipFill>
                  <a:blip r:embed="rId6"/>
                  <a:stretch>
                    <a:fillRect/>
                  </a:stretch>
                </a:blipFill>
              </p:spPr>
              <p:txBody>
                <a:bodyPr/>
                <a:lstStyle/>
                <a:p>
                  <a:r>
                    <a:rPr lang="zh-TW" altLang="en-US">
                      <a:noFill/>
                    </a:rPr>
                    <a:t> </a:t>
                  </a:r>
                </a:p>
              </p:txBody>
            </p:sp>
          </mc:Fallback>
        </mc:AlternateContent>
      </p:grpSp>
      <p:sp>
        <p:nvSpPr>
          <p:cNvPr id="27" name="標題 1"/>
          <p:cNvSpPr txBox="1">
            <a:spLocks/>
          </p:cNvSpPr>
          <p:nvPr/>
        </p:nvSpPr>
        <p:spPr>
          <a:xfrm>
            <a:off x="222739" y="136527"/>
            <a:ext cx="652975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latin typeface="Times New Roman" panose="02020603050405020304" pitchFamily="18" charset="0"/>
                <a:cs typeface="Times New Roman" panose="02020603050405020304" pitchFamily="18" charset="0"/>
              </a:rPr>
              <a:t>System Model-</a:t>
            </a:r>
            <a:br>
              <a:rPr lang="en-US" altLang="zh-TW" b="1" dirty="0">
                <a:latin typeface="Times New Roman" panose="02020603050405020304" pitchFamily="18" charset="0"/>
                <a:cs typeface="Times New Roman" panose="02020603050405020304" pitchFamily="18" charset="0"/>
              </a:rPr>
            </a:br>
            <a:r>
              <a:rPr lang="en-US" altLang="zh-TW" b="1" dirty="0">
                <a:latin typeface="Times New Roman" panose="02020603050405020304" pitchFamily="18" charset="0"/>
                <a:cs typeface="Times New Roman" panose="02020603050405020304" pitchFamily="18" charset="0"/>
              </a:rPr>
              <a:t>Three nodes network</a:t>
            </a:r>
            <a:endParaRPr lang="zh-TW" altLang="en-US" sz="4000" b="1" dirty="0">
              <a:latin typeface="Times New Roman" panose="02020603050405020304" pitchFamily="18" charset="0"/>
              <a:cs typeface="Times New Roman" panose="02020603050405020304" pitchFamily="18" charset="0"/>
            </a:endParaRPr>
          </a:p>
        </p:txBody>
      </p:sp>
      <p:cxnSp>
        <p:nvCxnSpPr>
          <p:cNvPr id="28" name="直線接點 27"/>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29" name="直線單箭頭接點 28"/>
          <p:cNvCxnSpPr/>
          <p:nvPr/>
        </p:nvCxnSpPr>
        <p:spPr>
          <a:xfrm flipV="1">
            <a:off x="7234753" y="3418077"/>
            <a:ext cx="803248" cy="5790"/>
          </a:xfrm>
          <a:prstGeom prst="straightConnector1">
            <a:avLst/>
          </a:prstGeom>
          <a:ln w="571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flipV="1">
            <a:off x="11305975" y="3426762"/>
            <a:ext cx="803248" cy="5790"/>
          </a:xfrm>
          <a:prstGeom prst="straightConnector1">
            <a:avLst/>
          </a:prstGeom>
          <a:ln w="571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526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13</a:t>
            </a:fld>
            <a:endParaRPr lang="zh-TW" altLang="en-US" sz="1800" dirty="0">
              <a:solidFill>
                <a:schemeClr val="tx1"/>
              </a:solidFill>
            </a:endParaRPr>
          </a:p>
        </p:txBody>
      </p:sp>
      <p:sp>
        <p:nvSpPr>
          <p:cNvPr id="11" name="內容版面配置區 2"/>
          <p:cNvSpPr txBox="1">
            <a:spLocks/>
          </p:cNvSpPr>
          <p:nvPr/>
        </p:nvSpPr>
        <p:spPr>
          <a:xfrm>
            <a:off x="319451" y="1595545"/>
            <a:ext cx="8061960" cy="332479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360000" algn="just"/>
            <a:r>
              <a:rPr lang="en-US" altLang="zh-TW" sz="2400" dirty="0">
                <a:latin typeface="Times New Roman" panose="02020603050405020304" pitchFamily="18" charset="0"/>
                <a:cs typeface="Times New Roman" panose="02020603050405020304" pitchFamily="18" charset="0"/>
              </a:rPr>
              <a:t>Some restrictions for the routing policy</a:t>
            </a:r>
            <a:r>
              <a:rPr lang="en-US" altLang="zh-TW" sz="2400" dirty="0" smtClean="0">
                <a:latin typeface="Times New Roman" panose="02020603050405020304" pitchFamily="18" charset="0"/>
                <a:cs typeface="Times New Roman" panose="02020603050405020304" pitchFamily="18" charset="0"/>
              </a:rPr>
              <a:t>:</a:t>
            </a:r>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 </a:t>
            </a:r>
          </a:p>
          <a:p>
            <a:pPr marL="457200" lvl="1" indent="0" algn="just">
              <a:spcBef>
                <a:spcPts val="1800"/>
              </a:spcBef>
              <a:buNone/>
            </a:pPr>
            <a:r>
              <a:rPr lang="en-US" altLang="zh-TW" sz="2400" dirty="0" smtClean="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(1) </a:t>
            </a:r>
            <a:r>
              <a:rPr lang="en-US" altLang="zh-TW" sz="2400" dirty="0" smtClean="0">
                <a:latin typeface="Times New Roman" panose="02020603050405020304" pitchFamily="18" charset="0"/>
                <a:cs typeface="Times New Roman" panose="02020603050405020304" pitchFamily="18" charset="0"/>
              </a:rPr>
              <a:t>Packets </a:t>
            </a:r>
            <a:r>
              <a:rPr lang="en-US" altLang="zh-TW" sz="2400" dirty="0">
                <a:latin typeface="Times New Roman" panose="02020603050405020304" pitchFamily="18" charset="0"/>
                <a:cs typeface="Times New Roman" panose="02020603050405020304" pitchFamily="18" charset="0"/>
              </a:rPr>
              <a:t>are not allowed to be routed from the exit node </a:t>
            </a:r>
            <a:r>
              <a:rPr lang="en-US" altLang="zh-TW" sz="2400" dirty="0" smtClean="0">
                <a:latin typeface="Times New Roman" panose="02020603050405020304" pitchFamily="18" charset="0"/>
                <a:cs typeface="Times New Roman" panose="02020603050405020304" pitchFamily="18" charset="0"/>
              </a:rPr>
              <a:t/>
            </a:r>
            <a:br>
              <a:rPr lang="en-US" altLang="zh-TW" sz="2400" dirty="0" smtClean="0">
                <a:latin typeface="Times New Roman" panose="02020603050405020304" pitchFamily="18" charset="0"/>
                <a:cs typeface="Times New Roman" panose="02020603050405020304" pitchFamily="18" charset="0"/>
              </a:rPr>
            </a:br>
            <a:r>
              <a:rPr lang="en-US" altLang="zh-TW" sz="2400" dirty="0" smtClean="0">
                <a:latin typeface="Times New Roman" panose="02020603050405020304" pitchFamily="18" charset="0"/>
                <a:cs typeface="Times New Roman" panose="02020603050405020304" pitchFamily="18" charset="0"/>
              </a:rPr>
              <a:t>      to </a:t>
            </a:r>
            <a:r>
              <a:rPr lang="en-US" altLang="zh-TW" sz="2400" dirty="0">
                <a:latin typeface="Times New Roman" panose="02020603050405020304" pitchFamily="18" charset="0"/>
                <a:cs typeface="Times New Roman" panose="02020603050405020304" pitchFamily="18" charset="0"/>
              </a:rPr>
              <a:t>the entry node</a:t>
            </a:r>
            <a:r>
              <a:rPr lang="en-US" altLang="zh-TW" sz="2400" dirty="0" smtClean="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a:t>
            </a:r>
          </a:p>
          <a:p>
            <a:pPr lvl="1" algn="just"/>
            <a:endParaRPr lang="en-US" altLang="zh-TW" sz="100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457200" lvl="1" indent="0">
              <a:buNone/>
            </a:pPr>
            <a:r>
              <a:rPr lang="en-US" altLang="zh-TW" sz="2400" dirty="0" smtClean="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(2) </a:t>
            </a:r>
            <a:r>
              <a:rPr lang="en-US" altLang="zh-TW" sz="2400" dirty="0" smtClean="0">
                <a:latin typeface="Times New Roman" panose="02020603050405020304" pitchFamily="18" charset="0"/>
                <a:cs typeface="Times New Roman" panose="02020603050405020304" pitchFamily="18" charset="0"/>
              </a:rPr>
              <a:t>Packets</a:t>
            </a:r>
            <a:r>
              <a:rPr lang="zh-TW" altLang="en-US" sz="2400" dirty="0" smtClean="0">
                <a:latin typeface="Times New Roman" panose="02020603050405020304" pitchFamily="18" charset="0"/>
                <a:cs typeface="Times New Roman" panose="02020603050405020304" pitchFamily="18" charset="0"/>
              </a:rPr>
              <a:t> </a:t>
            </a:r>
            <a:r>
              <a:rPr lang="en-US" altLang="zh-TW" sz="2400" dirty="0" smtClean="0">
                <a:latin typeface="Times New Roman" panose="02020603050405020304" pitchFamily="18" charset="0"/>
                <a:cs typeface="Times New Roman" panose="02020603050405020304" pitchFamily="18" charset="0"/>
              </a:rPr>
              <a:t>are only permitted to pass through the control </a:t>
            </a:r>
            <a:br>
              <a:rPr lang="en-US" altLang="zh-TW" sz="2400" dirty="0" smtClean="0">
                <a:latin typeface="Times New Roman" panose="02020603050405020304" pitchFamily="18" charset="0"/>
                <a:cs typeface="Times New Roman" panose="02020603050405020304" pitchFamily="18" charset="0"/>
              </a:rPr>
            </a:br>
            <a:r>
              <a:rPr lang="zh-TW" altLang="en-US" sz="2400" dirty="0" smtClean="0">
                <a:latin typeface="Times New Roman" panose="02020603050405020304" pitchFamily="18" charset="0"/>
                <a:cs typeface="Times New Roman" panose="02020603050405020304" pitchFamily="18" charset="0"/>
              </a:rPr>
              <a:t>      </a:t>
            </a:r>
            <a:r>
              <a:rPr lang="en-US" altLang="zh-TW" sz="2400" dirty="0" smtClean="0">
                <a:latin typeface="Times New Roman" panose="02020603050405020304" pitchFamily="18" charset="0"/>
                <a:cs typeface="Times New Roman" panose="02020603050405020304" pitchFamily="18" charset="0"/>
              </a:rPr>
              <a:t>node once. After this, they will be forwarded to the </a:t>
            </a:r>
            <a:br>
              <a:rPr lang="en-US" altLang="zh-TW" sz="2400" dirty="0" smtClean="0">
                <a:latin typeface="Times New Roman" panose="02020603050405020304" pitchFamily="18" charset="0"/>
                <a:cs typeface="Times New Roman" panose="02020603050405020304" pitchFamily="18" charset="0"/>
              </a:rPr>
            </a:br>
            <a:r>
              <a:rPr lang="zh-TW" altLang="en-US" sz="2400" dirty="0" smtClean="0">
                <a:latin typeface="Times New Roman" panose="02020603050405020304" pitchFamily="18" charset="0"/>
                <a:cs typeface="Times New Roman" panose="02020603050405020304" pitchFamily="18" charset="0"/>
              </a:rPr>
              <a:t>      </a:t>
            </a:r>
            <a:r>
              <a:rPr lang="en-US" altLang="zh-TW" sz="2400" dirty="0" smtClean="0">
                <a:latin typeface="Times New Roman" panose="02020603050405020304" pitchFamily="18" charset="0"/>
                <a:cs typeface="Times New Roman" panose="02020603050405020304" pitchFamily="18" charset="0"/>
              </a:rPr>
              <a:t>previous node and follow the correct path to the </a:t>
            </a:r>
            <a:br>
              <a:rPr lang="en-US" altLang="zh-TW" sz="2400" dirty="0" smtClean="0">
                <a:latin typeface="Times New Roman" panose="02020603050405020304" pitchFamily="18" charset="0"/>
                <a:cs typeface="Times New Roman" panose="02020603050405020304" pitchFamily="18" charset="0"/>
              </a:rPr>
            </a:br>
            <a:r>
              <a:rPr lang="en-US" altLang="zh-TW" sz="2400" dirty="0" smtClean="0">
                <a:latin typeface="Times New Roman" panose="02020603050405020304" pitchFamily="18" charset="0"/>
                <a:cs typeface="Times New Roman" panose="02020603050405020304" pitchFamily="18" charset="0"/>
              </a:rPr>
              <a:t>      exit node and leave successfully.</a:t>
            </a:r>
            <a:endParaRPr lang="en-US" altLang="zh-TW" sz="2400" dirty="0" smtClean="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 name="標題 1"/>
          <p:cNvSpPr txBox="1">
            <a:spLocks/>
          </p:cNvSpPr>
          <p:nvPr/>
        </p:nvSpPr>
        <p:spPr>
          <a:xfrm>
            <a:off x="222739" y="136527"/>
            <a:ext cx="652975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latin typeface="Times New Roman" panose="02020603050405020304" pitchFamily="18" charset="0"/>
                <a:cs typeface="Times New Roman" panose="02020603050405020304" pitchFamily="18" charset="0"/>
              </a:rPr>
              <a:t>System Model-</a:t>
            </a:r>
            <a:br>
              <a:rPr lang="en-US" altLang="zh-TW" b="1" dirty="0">
                <a:latin typeface="Times New Roman" panose="02020603050405020304" pitchFamily="18" charset="0"/>
                <a:cs typeface="Times New Roman" panose="02020603050405020304" pitchFamily="18" charset="0"/>
              </a:rPr>
            </a:br>
            <a:r>
              <a:rPr lang="en-US" altLang="zh-TW" b="1" dirty="0">
                <a:latin typeface="Times New Roman" panose="02020603050405020304" pitchFamily="18" charset="0"/>
                <a:cs typeface="Times New Roman" panose="02020603050405020304" pitchFamily="18" charset="0"/>
              </a:rPr>
              <a:t>Three nodes network</a:t>
            </a:r>
            <a:endParaRPr lang="zh-TW" altLang="en-US" sz="4000" b="1" dirty="0">
              <a:latin typeface="Times New Roman" panose="02020603050405020304" pitchFamily="18" charset="0"/>
              <a:cs typeface="Times New Roman" panose="02020603050405020304" pitchFamily="18" charset="0"/>
            </a:endParaRPr>
          </a:p>
        </p:txBody>
      </p:sp>
      <p:cxnSp>
        <p:nvCxnSpPr>
          <p:cNvPr id="8" name="直線接點 7"/>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grpSp>
        <p:nvGrpSpPr>
          <p:cNvPr id="10" name="群組 9"/>
          <p:cNvGrpSpPr/>
          <p:nvPr/>
        </p:nvGrpSpPr>
        <p:grpSpPr>
          <a:xfrm>
            <a:off x="8113440" y="3118812"/>
            <a:ext cx="3240360" cy="2516420"/>
            <a:chOff x="4223792" y="3483167"/>
            <a:chExt cx="3240360" cy="2516420"/>
          </a:xfrm>
        </p:grpSpPr>
        <p:sp>
          <p:nvSpPr>
            <p:cNvPr id="12" name="橢圓 11"/>
            <p:cNvSpPr/>
            <p:nvPr/>
          </p:nvSpPr>
          <p:spPr>
            <a:xfrm>
              <a:off x="5303912" y="3483167"/>
              <a:ext cx="1080120" cy="1080120"/>
            </a:xfrm>
            <a:prstGeom prst="ellipse">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solidFill>
                    <a:schemeClr val="bg1"/>
                  </a:solidFill>
                  <a:latin typeface="Times New Roman" panose="02020603050405020304" pitchFamily="18" charset="0"/>
                  <a:cs typeface="Times New Roman" panose="02020603050405020304" pitchFamily="18" charset="0"/>
                </a:rPr>
                <a:t>Node 3</a:t>
              </a:r>
              <a:endParaRPr lang="zh-TW" altLang="en-US" b="1" dirty="0">
                <a:solidFill>
                  <a:schemeClr val="bg1"/>
                </a:solidFill>
                <a:latin typeface="Times New Roman" panose="02020603050405020304" pitchFamily="18" charset="0"/>
                <a:cs typeface="Times New Roman" panose="02020603050405020304" pitchFamily="18" charset="0"/>
              </a:endParaRPr>
            </a:p>
          </p:txBody>
        </p:sp>
        <p:sp>
          <p:nvSpPr>
            <p:cNvPr id="13" name="橢圓 12"/>
            <p:cNvSpPr/>
            <p:nvPr/>
          </p:nvSpPr>
          <p:spPr>
            <a:xfrm>
              <a:off x="4223792" y="4919467"/>
              <a:ext cx="1080120" cy="1080120"/>
            </a:xfrm>
            <a:prstGeom prst="ellipse">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solidFill>
                    <a:schemeClr val="bg1"/>
                  </a:solidFill>
                  <a:latin typeface="Times New Roman" panose="02020603050405020304" pitchFamily="18" charset="0"/>
                  <a:cs typeface="Times New Roman" panose="02020603050405020304" pitchFamily="18" charset="0"/>
                </a:rPr>
                <a:t>Node 1</a:t>
              </a:r>
              <a:endParaRPr lang="zh-TW" altLang="en-US" b="1" dirty="0">
                <a:solidFill>
                  <a:schemeClr val="bg1"/>
                </a:solidFill>
                <a:latin typeface="Times New Roman" panose="02020603050405020304" pitchFamily="18" charset="0"/>
                <a:cs typeface="Times New Roman" panose="02020603050405020304" pitchFamily="18" charset="0"/>
              </a:endParaRPr>
            </a:p>
          </p:txBody>
        </p:sp>
        <p:sp>
          <p:nvSpPr>
            <p:cNvPr id="14" name="橢圓 13"/>
            <p:cNvSpPr/>
            <p:nvPr/>
          </p:nvSpPr>
          <p:spPr>
            <a:xfrm>
              <a:off x="6384032" y="4913677"/>
              <a:ext cx="1080120" cy="1080120"/>
            </a:xfrm>
            <a:prstGeom prst="ellipse">
              <a:avLst/>
            </a:prstGeom>
            <a:solidFill>
              <a:srgbClr val="0070C0"/>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smtClean="0">
                  <a:solidFill>
                    <a:schemeClr val="bg1"/>
                  </a:solidFill>
                  <a:latin typeface="Times New Roman" panose="02020603050405020304" pitchFamily="18" charset="0"/>
                  <a:cs typeface="Times New Roman" panose="02020603050405020304" pitchFamily="18" charset="0"/>
                </a:rPr>
                <a:t>Node2</a:t>
              </a:r>
              <a:endParaRPr lang="zh-TW" altLang="en-US" b="1" dirty="0">
                <a:solidFill>
                  <a:schemeClr val="bg1"/>
                </a:solidFill>
                <a:latin typeface="Times New Roman" panose="02020603050405020304" pitchFamily="18" charset="0"/>
                <a:cs typeface="Times New Roman" panose="02020603050405020304" pitchFamily="18" charset="0"/>
              </a:endParaRPr>
            </a:p>
          </p:txBody>
        </p:sp>
        <p:cxnSp>
          <p:nvCxnSpPr>
            <p:cNvPr id="15" name="直線單箭頭接點 14"/>
            <p:cNvCxnSpPr/>
            <p:nvPr/>
          </p:nvCxnSpPr>
          <p:spPr>
            <a:xfrm flipV="1">
              <a:off x="4790228" y="4257928"/>
              <a:ext cx="540060" cy="626371"/>
            </a:xfrm>
            <a:prstGeom prst="straightConnector1">
              <a:avLst/>
            </a:prstGeom>
            <a:ln w="571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H="1">
              <a:off x="5007088" y="4440275"/>
              <a:ext cx="446212" cy="508570"/>
            </a:xfrm>
            <a:prstGeom prst="straightConnector1">
              <a:avLst/>
            </a:prstGeom>
            <a:ln w="571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H="1" flipV="1">
              <a:off x="6357656" y="4257928"/>
              <a:ext cx="540060" cy="620581"/>
            </a:xfrm>
            <a:prstGeom prst="straightConnector1">
              <a:avLst/>
            </a:prstGeom>
            <a:ln w="571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6225852" y="4431483"/>
              <a:ext cx="446212" cy="508570"/>
            </a:xfrm>
            <a:prstGeom prst="straightConnector1">
              <a:avLst/>
            </a:prstGeom>
            <a:ln w="571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3" idx="6"/>
              <a:endCxn id="14" idx="2"/>
            </p:cNvCxnSpPr>
            <p:nvPr/>
          </p:nvCxnSpPr>
          <p:spPr>
            <a:xfrm flipV="1">
              <a:off x="5303912" y="5453737"/>
              <a:ext cx="1080120" cy="5790"/>
            </a:xfrm>
            <a:prstGeom prst="straightConnector1">
              <a:avLst/>
            </a:prstGeom>
            <a:ln w="571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字方塊 19"/>
                <p:cNvSpPr txBox="1"/>
                <p:nvPr/>
              </p:nvSpPr>
              <p:spPr>
                <a:xfrm>
                  <a:off x="4503364" y="4350233"/>
                  <a:ext cx="5209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TW" altLang="zh-TW" i="1" smtClean="0">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𝑟</m:t>
                            </m:r>
                          </m:e>
                          <m:sub>
                            <m:r>
                              <a:rPr lang="en-US" altLang="zh-TW" b="0" i="1" smtClean="0">
                                <a:solidFill>
                                  <a:srgbClr val="FF0000"/>
                                </a:solidFill>
                                <a:latin typeface="Cambria Math" panose="02040503050406030204" pitchFamily="18" charset="0"/>
                              </a:rPr>
                              <m:t>13</m:t>
                            </m:r>
                          </m:sub>
                        </m:sSub>
                      </m:oMath>
                    </m:oMathPara>
                  </a14:m>
                  <a:endParaRPr lang="zh-TW" altLang="en-US"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4503364" y="4350233"/>
                  <a:ext cx="520976" cy="369332"/>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5543846" y="5013176"/>
                  <a:ext cx="5209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TW" altLang="zh-TW" i="1" smtClean="0">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𝑟</m:t>
                            </m:r>
                          </m:e>
                          <m:sub>
                            <m:r>
                              <a:rPr lang="en-US" altLang="zh-TW" b="0" i="1" smtClean="0">
                                <a:solidFill>
                                  <a:srgbClr val="FF0000"/>
                                </a:solidFill>
                                <a:latin typeface="Cambria Math" panose="02040503050406030204" pitchFamily="18" charset="0"/>
                              </a:rPr>
                              <m:t>12</m:t>
                            </m:r>
                          </m:sub>
                        </m:sSub>
                      </m:oMath>
                    </m:oMathPara>
                  </a14:m>
                  <a:endParaRPr lang="zh-TW" altLang="en-US"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5543846" y="5013176"/>
                  <a:ext cx="520976" cy="369332"/>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6682958" y="4350233"/>
                  <a:ext cx="5262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TW" altLang="zh-TW" i="1" smtClean="0">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𝑟</m:t>
                            </m:r>
                          </m:e>
                          <m:sub>
                            <m:r>
                              <a:rPr lang="en-US" altLang="zh-TW" b="0" i="1" smtClean="0">
                                <a:solidFill>
                                  <a:srgbClr val="FF0000"/>
                                </a:solidFill>
                                <a:latin typeface="Cambria Math" panose="02040503050406030204" pitchFamily="18" charset="0"/>
                              </a:rPr>
                              <m:t>23</m:t>
                            </m:r>
                          </m:sub>
                        </m:sSub>
                      </m:oMath>
                    </m:oMathPara>
                  </a14:m>
                  <a:endParaRPr lang="zh-TW" altLang="en-US"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6682958" y="4350233"/>
                  <a:ext cx="526298" cy="369332"/>
                </a:xfrm>
                <a:prstGeom prst="rect">
                  <a:avLst/>
                </a:prstGeom>
                <a:blipFill>
                  <a:blip r:embed="rId6"/>
                  <a:stretch>
                    <a:fillRect/>
                  </a:stretch>
                </a:blipFill>
              </p:spPr>
              <p:txBody>
                <a:bodyPr/>
                <a:lstStyle/>
                <a:p>
                  <a:r>
                    <a:rPr lang="zh-TW" altLang="en-US">
                      <a:noFill/>
                    </a:rPr>
                    <a:t> </a:t>
                  </a:r>
                </a:p>
              </p:txBody>
            </p:sp>
          </mc:Fallback>
        </mc:AlternateContent>
      </p:grpSp>
      <p:cxnSp>
        <p:nvCxnSpPr>
          <p:cNvPr id="23" name="直線單箭頭接點 22"/>
          <p:cNvCxnSpPr/>
          <p:nvPr/>
        </p:nvCxnSpPr>
        <p:spPr>
          <a:xfrm flipV="1">
            <a:off x="7304350" y="5083592"/>
            <a:ext cx="803248" cy="5790"/>
          </a:xfrm>
          <a:prstGeom prst="straightConnector1">
            <a:avLst/>
          </a:prstGeom>
          <a:ln w="571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V="1">
            <a:off x="11375572" y="5092277"/>
            <a:ext cx="803248" cy="5790"/>
          </a:xfrm>
          <a:prstGeom prst="straightConnector1">
            <a:avLst/>
          </a:prstGeom>
          <a:ln w="571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459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a:xfrm>
            <a:off x="9352116" y="6363752"/>
            <a:ext cx="2743200" cy="365125"/>
          </a:xfrm>
        </p:spPr>
        <p:txBody>
          <a:bodyPr/>
          <a:lstStyle/>
          <a:p>
            <a:fld id="{316860B5-BC61-498F-91B0-316F0C0C5CC1}" type="slidenum">
              <a:rPr lang="zh-TW" altLang="en-US" sz="1800" smtClean="0">
                <a:solidFill>
                  <a:schemeClr val="tx1"/>
                </a:solidFill>
              </a:rPr>
              <a:t>14</a:t>
            </a:fld>
            <a:endParaRPr lang="zh-TW" altLang="en-US" sz="1800" dirty="0">
              <a:solidFill>
                <a:schemeClr val="tx1"/>
              </a:solidFill>
            </a:endParaRPr>
          </a:p>
        </p:txBody>
      </p:sp>
      <p:sp>
        <p:nvSpPr>
          <p:cNvPr id="10" name="Rectangle 4"/>
          <p:cNvSpPr>
            <a:spLocks noChangeArrowheads="1"/>
          </p:cNvSpPr>
          <p:nvPr/>
        </p:nvSpPr>
        <p:spPr bwMode="auto">
          <a:xfrm>
            <a:off x="2595335" y="3771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9" name="Rectangle 2"/>
          <p:cNvSpPr>
            <a:spLocks noChangeArrowheads="1"/>
          </p:cNvSpPr>
          <p:nvPr/>
        </p:nvSpPr>
        <p:spPr bwMode="auto">
          <a:xfrm>
            <a:off x="6246848" y="38428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2"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1" name="文字方塊 10"/>
          <p:cNvSpPr txBox="1"/>
          <p:nvPr/>
        </p:nvSpPr>
        <p:spPr>
          <a:xfrm>
            <a:off x="222739" y="1679329"/>
            <a:ext cx="2372360" cy="461665"/>
          </a:xfrm>
          <a:prstGeom prst="rect">
            <a:avLst/>
          </a:prstGeom>
          <a:noFill/>
        </p:spPr>
        <p:txBody>
          <a:bodyPr wrap="square" rtlCol="0">
            <a:spAutoFit/>
          </a:bodyPr>
          <a:lstStyle/>
          <a:p>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Queueing model</a:t>
            </a:r>
            <a:r>
              <a:rPr lang="zh-TW" altLang="en-US" sz="2400" dirty="0" smtClean="0">
                <a:solidFill>
                  <a:schemeClr val="tx1">
                    <a:lumMod val="75000"/>
                    <a:lumOff val="25000"/>
                  </a:schemeClr>
                </a:solidFill>
                <a:latin typeface="Times New Roman" panose="02020603050405020304" pitchFamily="18" charset="0"/>
                <a:cs typeface="Times New Roman" panose="02020603050405020304" pitchFamily="18" charset="0"/>
              </a:rPr>
              <a:t>：</a:t>
            </a:r>
            <a:endParaRPr lang="zh-TW" altLang="en-US"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 name="標題 1"/>
          <p:cNvSpPr txBox="1">
            <a:spLocks/>
          </p:cNvSpPr>
          <p:nvPr/>
        </p:nvSpPr>
        <p:spPr>
          <a:xfrm>
            <a:off x="222739" y="136527"/>
            <a:ext cx="652975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latin typeface="Times New Roman" panose="02020603050405020304" pitchFamily="18" charset="0"/>
                <a:cs typeface="Times New Roman" panose="02020603050405020304" pitchFamily="18" charset="0"/>
              </a:rPr>
              <a:t>System Model-</a:t>
            </a:r>
            <a:br>
              <a:rPr lang="en-US" altLang="zh-TW" b="1" dirty="0">
                <a:latin typeface="Times New Roman" panose="02020603050405020304" pitchFamily="18" charset="0"/>
                <a:cs typeface="Times New Roman" panose="02020603050405020304" pitchFamily="18" charset="0"/>
              </a:rPr>
            </a:br>
            <a:r>
              <a:rPr lang="en-US" altLang="zh-TW" b="1" dirty="0">
                <a:latin typeface="Times New Roman" panose="02020603050405020304" pitchFamily="18" charset="0"/>
                <a:cs typeface="Times New Roman" panose="02020603050405020304" pitchFamily="18" charset="0"/>
              </a:rPr>
              <a:t>Three nodes network</a:t>
            </a:r>
            <a:endParaRPr lang="zh-TW" altLang="en-US" sz="4000" b="1" dirty="0">
              <a:latin typeface="Times New Roman" panose="02020603050405020304" pitchFamily="18" charset="0"/>
              <a:cs typeface="Times New Roman" panose="02020603050405020304" pitchFamily="18" charset="0"/>
            </a:endParaRPr>
          </a:p>
        </p:txBody>
      </p:sp>
      <p:cxnSp>
        <p:nvCxnSpPr>
          <p:cNvPr id="16" name="直線接點 15"/>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5099" y="1545370"/>
            <a:ext cx="9169559" cy="5183507"/>
          </a:xfrm>
          <a:prstGeom prst="rect">
            <a:avLst/>
          </a:prstGeom>
        </p:spPr>
      </p:pic>
    </p:spTree>
    <p:extLst>
      <p:ext uri="{BB962C8B-B14F-4D97-AF65-F5344CB8AC3E}">
        <p14:creationId xmlns:p14="http://schemas.microsoft.com/office/powerpoint/2010/main" val="203039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15</a:t>
            </a:fld>
            <a:endParaRPr lang="zh-TW" altLang="en-US" sz="1800" dirty="0">
              <a:solidFill>
                <a:schemeClr val="tx1"/>
              </a:solidFill>
            </a:endParaRPr>
          </a:p>
        </p:txBody>
      </p:sp>
      <p:sp>
        <p:nvSpPr>
          <p:cNvPr id="6" name="標題 1"/>
          <p:cNvSpPr txBox="1">
            <a:spLocks/>
          </p:cNvSpPr>
          <p:nvPr/>
        </p:nvSpPr>
        <p:spPr>
          <a:xfrm>
            <a:off x="205155" y="347542"/>
            <a:ext cx="2063262" cy="10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smtClean="0">
                <a:latin typeface="Times New Roman" panose="02020603050405020304" pitchFamily="18" charset="0"/>
                <a:cs typeface="Times New Roman" panose="02020603050405020304" pitchFamily="18" charset="0"/>
              </a:rPr>
              <a:t>Outline</a:t>
            </a:r>
            <a:endParaRPr lang="zh-TW" altLang="en-US" b="1" dirty="0">
              <a:latin typeface="Times New Roman" panose="02020603050405020304" pitchFamily="18" charset="0"/>
              <a:cs typeface="Times New Roman" panose="02020603050405020304" pitchFamily="18" charset="0"/>
            </a:endParaRPr>
          </a:p>
        </p:txBody>
      </p:sp>
      <p:cxnSp>
        <p:nvCxnSpPr>
          <p:cNvPr id="8" name="直線接點 7"/>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
        <p:nvSpPr>
          <p:cNvPr id="11" name="內容版面配置區 2"/>
          <p:cNvSpPr>
            <a:spLocks noGrp="1"/>
          </p:cNvSpPr>
          <p:nvPr>
            <p:ph idx="1"/>
          </p:nvPr>
        </p:nvSpPr>
        <p:spPr>
          <a:xfrm>
            <a:off x="512888" y="1764079"/>
            <a:ext cx="10515600" cy="4351338"/>
          </a:xfrm>
        </p:spPr>
        <p:txBody>
          <a:bodyPr/>
          <a:lstStyle/>
          <a:p>
            <a:r>
              <a:rPr lang="en-US" altLang="zh-TW" b="1" dirty="0">
                <a:solidFill>
                  <a:schemeClr val="bg1">
                    <a:lumMod val="50000"/>
                  </a:schemeClr>
                </a:solidFill>
                <a:latin typeface="Times New Roman" panose="02020603050405020304" pitchFamily="18" charset="0"/>
                <a:cs typeface="Times New Roman" panose="02020603050405020304" pitchFamily="18" charset="0"/>
              </a:rPr>
              <a:t>Motivation</a:t>
            </a:r>
          </a:p>
          <a:p>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System Model</a:t>
            </a:r>
          </a:p>
          <a:p>
            <a:r>
              <a:rPr lang="en-US" altLang="zh-TW" b="1" dirty="0" smtClean="0">
                <a:latin typeface="Times New Roman" panose="02020603050405020304" pitchFamily="18" charset="0"/>
                <a:cs typeface="Times New Roman" panose="02020603050405020304" pitchFamily="18" charset="0"/>
              </a:rPr>
              <a:t>Analytical Model</a:t>
            </a:r>
          </a:p>
          <a:p>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Numerical </a:t>
            </a:r>
            <a:r>
              <a:rPr lang="en-US" altLang="zh-TW" b="1" dirty="0">
                <a:solidFill>
                  <a:schemeClr val="bg1">
                    <a:lumMod val="50000"/>
                  </a:schemeClr>
                </a:solidFill>
                <a:latin typeface="Times New Roman" panose="02020603050405020304" pitchFamily="18" charset="0"/>
                <a:cs typeface="Times New Roman" panose="02020603050405020304" pitchFamily="18" charset="0"/>
              </a:rPr>
              <a:t>Results</a:t>
            </a:r>
          </a:p>
          <a:p>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Conclusions </a:t>
            </a:r>
            <a:r>
              <a:rPr lang="en-US" altLang="zh-TW" b="1" dirty="0">
                <a:solidFill>
                  <a:schemeClr val="bg1">
                    <a:lumMod val="50000"/>
                  </a:schemeClr>
                </a:solidFill>
                <a:latin typeface="Times New Roman" panose="02020603050405020304" pitchFamily="18" charset="0"/>
                <a:cs typeface="Times New Roman" panose="02020603050405020304" pitchFamily="18" charset="0"/>
              </a:rPr>
              <a:t>and Future Works</a:t>
            </a:r>
            <a:endParaRPr lang="zh-TW" altLang="zh-TW" b="1" dirty="0">
              <a:solidFill>
                <a:schemeClr val="bg1">
                  <a:lumMod val="50000"/>
                </a:schemeClr>
              </a:solidFill>
              <a:latin typeface="Times New Roman" panose="02020603050405020304" pitchFamily="18" charset="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3376288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5155" y="222798"/>
            <a:ext cx="4331677" cy="1325563"/>
          </a:xfrm>
        </p:spPr>
        <p:txBody>
          <a:bodyPr/>
          <a:lstStyle/>
          <a:p>
            <a:r>
              <a:rPr lang="en-US" altLang="zh-TW" b="1" dirty="0" smtClean="0">
                <a:latin typeface="Times New Roman" panose="02020603050405020304" pitchFamily="18" charset="0"/>
                <a:cs typeface="Times New Roman" panose="02020603050405020304" pitchFamily="18" charset="0"/>
              </a:rPr>
              <a:t>Analytical Model</a:t>
            </a:r>
            <a:endParaRPr lang="zh-TW" altLang="en-US" b="1"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16</a:t>
            </a:fld>
            <a:endParaRPr lang="zh-TW" altLang="en-US" sz="1800" dirty="0">
              <a:solidFill>
                <a:schemeClr val="tx1"/>
              </a:solidFill>
            </a:endParaRPr>
          </a:p>
        </p:txBody>
      </p:sp>
      <mc:AlternateContent xmlns:mc="http://schemas.openxmlformats.org/markup-compatibility/2006" xmlns:a14="http://schemas.microsoft.com/office/drawing/2010/main">
        <mc:Choice Requires="a14">
          <p:sp>
            <p:nvSpPr>
              <p:cNvPr id="8" name="內容版面配置區 2"/>
              <p:cNvSpPr txBox="1">
                <a:spLocks/>
              </p:cNvSpPr>
              <p:nvPr/>
            </p:nvSpPr>
            <p:spPr>
              <a:xfrm>
                <a:off x="325643" y="1602768"/>
                <a:ext cx="10427545" cy="448151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a:spcAft>
                    <a:spcPts val="1800"/>
                  </a:spcAft>
                </a:pPr>
                <a:r>
                  <a:rPr lang="en-US" altLang="zh-TW" sz="2400" dirty="0" smtClean="0">
                    <a:latin typeface="Times New Roman" panose="02020603050405020304" pitchFamily="18" charset="0"/>
                    <a:cs typeface="Times New Roman" panose="02020603050405020304" pitchFamily="18" charset="0"/>
                  </a:rPr>
                  <a:t>The arrivals of (external) HP/LP </a:t>
                </a:r>
                <a:r>
                  <a:rPr lang="en-US" altLang="zh-TW" sz="2400" dirty="0">
                    <a:latin typeface="Times New Roman" panose="02020603050405020304" pitchFamily="18" charset="0"/>
                    <a:cs typeface="Times New Roman" panose="02020603050405020304" pitchFamily="18" charset="0"/>
                  </a:rPr>
                  <a:t>packets and energy units follow a Poisson process with respective arrival rates </a:t>
                </a:r>
                <a14:m>
                  <m:oMath xmlns:m="http://schemas.openxmlformats.org/officeDocument/2006/math">
                    <m:sSub>
                      <m:sSubPr>
                        <m:ctrlPr>
                          <a:rPr lang="zh-TW" altLang="zh-TW" sz="2400" b="1" i="1">
                            <a:latin typeface="Cambria Math" panose="02040503050406030204" pitchFamily="18" charset="0"/>
                          </a:rPr>
                        </m:ctrlPr>
                      </m:sSubPr>
                      <m:e>
                        <m:r>
                          <a:rPr lang="en-US" altLang="zh-TW" sz="2400" b="1" i="1">
                            <a:latin typeface="Cambria Math" panose="02040503050406030204" pitchFamily="18" charset="0"/>
                          </a:rPr>
                          <m:t>𝝀</m:t>
                        </m:r>
                      </m:e>
                      <m:sub>
                        <m:r>
                          <a:rPr lang="en-US" altLang="zh-TW" sz="2400" b="1" i="1">
                            <a:latin typeface="Cambria Math" panose="02040503050406030204" pitchFamily="18" charset="0"/>
                          </a:rPr>
                          <m:t>𝑯</m:t>
                        </m:r>
                      </m:sub>
                    </m:sSub>
                    <m:r>
                      <a:rPr lang="en-US" altLang="zh-TW" sz="2400" b="1" i="1" smtClean="0">
                        <a:latin typeface="Cambria Math" panose="02040503050406030204" pitchFamily="18" charset="0"/>
                      </a:rPr>
                      <m:t>/</m:t>
                    </m:r>
                    <m:sSub>
                      <m:sSubPr>
                        <m:ctrlPr>
                          <a:rPr lang="zh-TW" altLang="zh-TW" sz="2400" b="1" i="1">
                            <a:latin typeface="Cambria Math" panose="02040503050406030204" pitchFamily="18" charset="0"/>
                          </a:rPr>
                        </m:ctrlPr>
                      </m:sSubPr>
                      <m:e>
                        <m:r>
                          <a:rPr lang="en-US" altLang="zh-TW" sz="2400" b="1" i="1">
                            <a:latin typeface="Cambria Math" panose="02040503050406030204" pitchFamily="18" charset="0"/>
                          </a:rPr>
                          <m:t>𝝀</m:t>
                        </m:r>
                      </m:e>
                      <m:sub>
                        <m:r>
                          <a:rPr lang="en-US" altLang="zh-TW" sz="2400" b="1" i="1">
                            <a:latin typeface="Cambria Math" panose="02040503050406030204" pitchFamily="18" charset="0"/>
                          </a:rPr>
                          <m:t>𝑳</m:t>
                        </m:r>
                      </m:sub>
                    </m:sSub>
                    <m:r>
                      <a:rPr lang="en-US" altLang="zh-TW" sz="2400" b="1" i="1">
                        <a:latin typeface="Cambria Math" panose="02040503050406030204" pitchFamily="18" charset="0"/>
                      </a:rPr>
                      <m:t>/</m:t>
                    </m:r>
                    <m:sSub>
                      <m:sSubPr>
                        <m:ctrlPr>
                          <a:rPr lang="zh-TW" altLang="zh-TW" sz="2400" b="1" i="1">
                            <a:latin typeface="Cambria Math" panose="02040503050406030204" pitchFamily="18" charset="0"/>
                          </a:rPr>
                        </m:ctrlPr>
                      </m:sSubPr>
                      <m:e>
                        <m:r>
                          <a:rPr lang="en-US" altLang="zh-TW" sz="2400" b="1" i="1">
                            <a:latin typeface="Cambria Math" panose="02040503050406030204" pitchFamily="18" charset="0"/>
                          </a:rPr>
                          <m:t>𝝀</m:t>
                        </m:r>
                      </m:e>
                      <m:sub>
                        <m:r>
                          <a:rPr lang="en-US" altLang="zh-TW" sz="2400" b="1" i="1">
                            <a:latin typeface="Cambria Math" panose="02040503050406030204" pitchFamily="18" charset="0"/>
                          </a:rPr>
                          <m:t>𝑯</m:t>
                        </m:r>
                        <m:r>
                          <a:rPr lang="en-US" altLang="zh-TW" sz="2400" b="1" i="1" smtClean="0">
                            <a:latin typeface="Cambria Math" panose="02040503050406030204" pitchFamily="18" charset="0"/>
                          </a:rPr>
                          <m:t>𝟐</m:t>
                        </m:r>
                      </m:sub>
                    </m:sSub>
                    <m:r>
                      <a:rPr lang="en-US" altLang="zh-TW" sz="2400" b="1" i="1">
                        <a:latin typeface="Cambria Math" panose="02040503050406030204" pitchFamily="18" charset="0"/>
                      </a:rPr>
                      <m:t>/</m:t>
                    </m:r>
                    <m:sSub>
                      <m:sSubPr>
                        <m:ctrlPr>
                          <a:rPr lang="zh-TW" altLang="zh-TW" sz="2400" b="1" i="1">
                            <a:latin typeface="Cambria Math" panose="02040503050406030204" pitchFamily="18" charset="0"/>
                          </a:rPr>
                        </m:ctrlPr>
                      </m:sSubPr>
                      <m:e>
                        <m:r>
                          <a:rPr lang="en-US" altLang="zh-TW" sz="2400" b="1" i="1">
                            <a:latin typeface="Cambria Math" panose="02040503050406030204" pitchFamily="18" charset="0"/>
                          </a:rPr>
                          <m:t>𝝀</m:t>
                        </m:r>
                      </m:e>
                      <m:sub>
                        <m:r>
                          <a:rPr lang="en-US" altLang="zh-TW" sz="2400" b="1" i="1">
                            <a:latin typeface="Cambria Math" panose="02040503050406030204" pitchFamily="18" charset="0"/>
                          </a:rPr>
                          <m:t>𝑳</m:t>
                        </m:r>
                        <m:r>
                          <a:rPr lang="en-US" altLang="zh-TW" sz="2400" b="1" i="1" smtClean="0">
                            <a:latin typeface="Cambria Math" panose="02040503050406030204" pitchFamily="18" charset="0"/>
                          </a:rPr>
                          <m:t>𝟐</m:t>
                        </m:r>
                      </m:sub>
                    </m:sSub>
                  </m:oMath>
                </a14:m>
                <a:r>
                  <a:rPr lang="en-US" altLang="zh-TW" sz="2400" dirty="0" smtClean="0">
                    <a:latin typeface="Times New Roman" panose="02020603050405020304" pitchFamily="18" charset="0"/>
                    <a:cs typeface="Times New Roman" panose="02020603050405020304" pitchFamily="18" charset="0"/>
                  </a:rPr>
                  <a:t> and </a:t>
                </a:r>
                <a14:m>
                  <m:oMath xmlns:m="http://schemas.openxmlformats.org/officeDocument/2006/math">
                    <m:r>
                      <a:rPr lang="en-US" altLang="zh-TW" sz="2400" b="1" i="1">
                        <a:latin typeface="Cambria Math" panose="02040503050406030204" pitchFamily="18" charset="0"/>
                      </a:rPr>
                      <m:t>𝜷</m:t>
                    </m:r>
                  </m:oMath>
                </a14:m>
                <a:r>
                  <a:rPr lang="en-US" altLang="zh-TW" sz="2400" dirty="0" smtClean="0">
                    <a:latin typeface="Times New Roman" panose="02020603050405020304" pitchFamily="18" charset="0"/>
                    <a:cs typeface="Times New Roman" panose="02020603050405020304" pitchFamily="18" charset="0"/>
                  </a:rPr>
                  <a:t>.</a:t>
                </a:r>
              </a:p>
              <a:p>
                <a:pPr>
                  <a:spcAft>
                    <a:spcPts val="1800"/>
                  </a:spcAft>
                </a:pPr>
                <a:r>
                  <a:rPr lang="en-US" altLang="zh-TW" sz="2400" dirty="0" smtClean="0">
                    <a:latin typeface="Times New Roman" panose="02020603050405020304" pitchFamily="18" charset="0"/>
                    <a:cs typeface="Times New Roman" panose="02020603050405020304" pitchFamily="18" charset="0"/>
                  </a:rPr>
                  <a:t>For </a:t>
                </a:r>
                <a:r>
                  <a:rPr lang="en-US" altLang="zh-TW" sz="2400" dirty="0">
                    <a:latin typeface="Times New Roman" panose="02020603050405020304" pitchFamily="18" charset="0"/>
                    <a:cs typeface="Times New Roman" panose="02020603050405020304" pitchFamily="18" charset="0"/>
                  </a:rPr>
                  <a:t>each of </a:t>
                </a:r>
                <a:r>
                  <a:rPr lang="en-US" altLang="zh-TW" sz="2400" dirty="0" smtClean="0">
                    <a:latin typeface="Times New Roman" panose="02020603050405020304" pitchFamily="18" charset="0"/>
                    <a:cs typeface="Times New Roman" panose="02020603050405020304" pitchFamily="18" charset="0"/>
                  </a:rPr>
                  <a:t>HP/LP </a:t>
                </a:r>
                <a:r>
                  <a:rPr lang="en-US" altLang="zh-TW" sz="2400" dirty="0">
                    <a:latin typeface="Times New Roman" panose="02020603050405020304" pitchFamily="18" charset="0"/>
                    <a:cs typeface="Times New Roman" panose="02020603050405020304" pitchFamily="18" charset="0"/>
                  </a:rPr>
                  <a:t>packets waiting in the queue, their impatient time is determined by an exponential distribution with corresponding rates </a:t>
                </a:r>
                <a14:m>
                  <m:oMath xmlns:m="http://schemas.openxmlformats.org/officeDocument/2006/math">
                    <m:sSub>
                      <m:sSubPr>
                        <m:ctrlPr>
                          <a:rPr lang="zh-TW" altLang="zh-TW" sz="2400" b="1" i="1">
                            <a:latin typeface="Cambria Math" panose="02040503050406030204" pitchFamily="18" charset="0"/>
                          </a:rPr>
                        </m:ctrlPr>
                      </m:sSubPr>
                      <m:e>
                        <m:r>
                          <a:rPr lang="en-US" altLang="zh-TW" sz="2400" b="1" i="1">
                            <a:latin typeface="Cambria Math" panose="02040503050406030204" pitchFamily="18" charset="0"/>
                          </a:rPr>
                          <m:t>𝜶</m:t>
                        </m:r>
                      </m:e>
                      <m:sub>
                        <m:r>
                          <a:rPr lang="en-US" altLang="zh-TW" sz="2400" b="1" i="1">
                            <a:latin typeface="Cambria Math" panose="02040503050406030204" pitchFamily="18" charset="0"/>
                          </a:rPr>
                          <m:t>𝑯</m:t>
                        </m:r>
                      </m:sub>
                    </m:sSub>
                    <m:r>
                      <a:rPr lang="en-US" altLang="zh-TW" sz="2400" b="1" i="0" smtClean="0">
                        <a:latin typeface="Cambria Math" panose="02040503050406030204" pitchFamily="18" charset="0"/>
                      </a:rPr>
                      <m:t>/</m:t>
                    </m:r>
                    <m:sSub>
                      <m:sSubPr>
                        <m:ctrlPr>
                          <a:rPr lang="zh-TW" altLang="zh-TW" sz="2400" b="1" i="1">
                            <a:latin typeface="Cambria Math" panose="02040503050406030204" pitchFamily="18" charset="0"/>
                          </a:rPr>
                        </m:ctrlPr>
                      </m:sSubPr>
                      <m:e>
                        <m:r>
                          <a:rPr lang="en-US" altLang="zh-TW" sz="2400" b="1" i="1">
                            <a:latin typeface="Cambria Math" panose="02040503050406030204" pitchFamily="18" charset="0"/>
                          </a:rPr>
                          <m:t>𝜶</m:t>
                        </m:r>
                      </m:e>
                      <m:sub>
                        <m:r>
                          <a:rPr lang="en-US" altLang="zh-TW" sz="2400" b="1" i="1">
                            <a:latin typeface="Cambria Math" panose="02040503050406030204" pitchFamily="18" charset="0"/>
                          </a:rPr>
                          <m:t>𝑳</m:t>
                        </m:r>
                      </m:sub>
                    </m:sSub>
                  </m:oMath>
                </a14:m>
                <a:r>
                  <a:rPr lang="en-US" altLang="zh-TW" sz="2400" dirty="0" smtClean="0">
                    <a:latin typeface="Times New Roman" panose="02020603050405020304" pitchFamily="18" charset="0"/>
                    <a:cs typeface="Times New Roman" panose="02020603050405020304" pitchFamily="18" charset="0"/>
                  </a:rPr>
                  <a:t>.</a:t>
                </a:r>
              </a:p>
              <a:p>
                <a:pPr>
                  <a:spcAft>
                    <a:spcPts val="1800"/>
                  </a:spcAft>
                </a:pPr>
                <a:r>
                  <a:rPr lang="en-US" altLang="zh-TW" sz="2400" dirty="0">
                    <a:latin typeface="Times New Roman" panose="02020603050405020304" pitchFamily="18" charset="0"/>
                    <a:cs typeface="Times New Roman" panose="02020603050405020304" pitchFamily="18" charset="0"/>
                  </a:rPr>
                  <a:t>The service time for each of </a:t>
                </a:r>
                <a:r>
                  <a:rPr lang="en-US" altLang="zh-TW" sz="2400" dirty="0" smtClean="0">
                    <a:latin typeface="Times New Roman" panose="02020603050405020304" pitchFamily="18" charset="0"/>
                    <a:cs typeface="Times New Roman" panose="02020603050405020304" pitchFamily="18" charset="0"/>
                  </a:rPr>
                  <a:t>HP/LP </a:t>
                </a:r>
                <a:r>
                  <a:rPr lang="en-US" altLang="zh-TW" sz="2400" dirty="0">
                    <a:latin typeface="Times New Roman" panose="02020603050405020304" pitchFamily="18" charset="0"/>
                    <a:cs typeface="Times New Roman" panose="02020603050405020304" pitchFamily="18" charset="0"/>
                  </a:rPr>
                  <a:t>packets in the server is exponentially distributed with associated rates </a:t>
                </a:r>
                <a14:m>
                  <m:oMath xmlns:m="http://schemas.openxmlformats.org/officeDocument/2006/math">
                    <m:sSub>
                      <m:sSubPr>
                        <m:ctrlPr>
                          <a:rPr lang="zh-TW" altLang="zh-TW" sz="2400" b="1" i="1">
                            <a:latin typeface="Cambria Math" panose="02040503050406030204" pitchFamily="18" charset="0"/>
                          </a:rPr>
                        </m:ctrlPr>
                      </m:sSubPr>
                      <m:e>
                        <m:r>
                          <a:rPr lang="en-US" altLang="zh-TW" sz="2400" b="1" i="1">
                            <a:latin typeface="Cambria Math" panose="02040503050406030204" pitchFamily="18" charset="0"/>
                          </a:rPr>
                          <m:t>𝝁</m:t>
                        </m:r>
                      </m:e>
                      <m:sub>
                        <m:r>
                          <a:rPr lang="en-US" altLang="zh-TW" sz="2400" b="1" i="1">
                            <a:latin typeface="Cambria Math" panose="02040503050406030204" pitchFamily="18" charset="0"/>
                          </a:rPr>
                          <m:t>𝑯</m:t>
                        </m:r>
                      </m:sub>
                    </m:sSub>
                    <m:r>
                      <a:rPr lang="en-US" altLang="zh-TW" sz="2400" b="1" i="0" smtClean="0">
                        <a:latin typeface="Cambria Math" panose="02040503050406030204" pitchFamily="18" charset="0"/>
                      </a:rPr>
                      <m:t>/</m:t>
                    </m:r>
                    <m:sSub>
                      <m:sSubPr>
                        <m:ctrlPr>
                          <a:rPr lang="zh-TW" altLang="zh-TW" sz="2400" b="1" i="1">
                            <a:latin typeface="Cambria Math" panose="02040503050406030204" pitchFamily="18" charset="0"/>
                          </a:rPr>
                        </m:ctrlPr>
                      </m:sSubPr>
                      <m:e>
                        <m:r>
                          <a:rPr lang="en-US" altLang="zh-TW" sz="2400" b="1" i="1">
                            <a:latin typeface="Cambria Math" panose="02040503050406030204" pitchFamily="18" charset="0"/>
                          </a:rPr>
                          <m:t>𝝁</m:t>
                        </m:r>
                      </m:e>
                      <m:sub>
                        <m:r>
                          <a:rPr lang="en-US" altLang="zh-TW" sz="2400" b="1" i="1">
                            <a:latin typeface="Cambria Math" panose="02040503050406030204" pitchFamily="18" charset="0"/>
                          </a:rPr>
                          <m:t>𝑳</m:t>
                        </m:r>
                      </m:sub>
                    </m:sSub>
                  </m:oMath>
                </a14:m>
                <a:r>
                  <a:rPr lang="en-US" altLang="zh-TW" sz="2400" dirty="0" smtClean="0">
                    <a:latin typeface="Times New Roman" panose="02020603050405020304" pitchFamily="18" charset="0"/>
                    <a:cs typeface="Times New Roman" panose="02020603050405020304" pitchFamily="18" charset="0"/>
                  </a:rPr>
                  <a:t>.</a:t>
                </a:r>
              </a:p>
              <a:p>
                <a:r>
                  <a:rPr lang="en-US" altLang="zh-TW" sz="2400" dirty="0" smtClean="0">
                    <a:latin typeface="Times New Roman" panose="02020603050405020304" pitchFamily="18" charset="0"/>
                    <a:cs typeface="Times New Roman" panose="02020603050405020304" pitchFamily="18" charset="0"/>
                  </a:rPr>
                  <a:t>The </a:t>
                </a:r>
                <a:r>
                  <a:rPr lang="en-US" altLang="zh-TW" sz="2400" dirty="0">
                    <a:latin typeface="Times New Roman" panose="02020603050405020304" pitchFamily="18" charset="0"/>
                    <a:cs typeface="Times New Roman" panose="02020603050405020304" pitchFamily="18" charset="0"/>
                  </a:rPr>
                  <a:t>regular battery will be used based on </a:t>
                </a:r>
                <a:r>
                  <a:rPr lang="en-US" altLang="zh-TW" sz="2400" b="1" dirty="0">
                    <a:latin typeface="Times New Roman" panose="02020603050405020304" pitchFamily="18" charset="0"/>
                    <a:cs typeface="Times New Roman" panose="02020603050405020304" pitchFamily="18" charset="0"/>
                  </a:rPr>
                  <a:t>probabilities</a:t>
                </a:r>
                <a:r>
                  <a:rPr lang="en-US" altLang="zh-TW"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zh-TW" altLang="zh-TW" sz="2400" b="1" i="1">
                            <a:latin typeface="Cambria Math" panose="02040503050406030204" pitchFamily="18" charset="0"/>
                          </a:rPr>
                        </m:ctrlPr>
                      </m:sSubPr>
                      <m:e>
                        <m:r>
                          <a:rPr lang="en-US" altLang="zh-TW" sz="2400" b="1" i="1">
                            <a:latin typeface="Cambria Math" panose="02040503050406030204" pitchFamily="18" charset="0"/>
                          </a:rPr>
                          <m:t>𝜽</m:t>
                        </m:r>
                      </m:e>
                      <m:sub>
                        <m:r>
                          <a:rPr lang="en-US" altLang="zh-TW" sz="2400" b="1" i="1">
                            <a:latin typeface="Cambria Math" panose="02040503050406030204" pitchFamily="18" charset="0"/>
                          </a:rPr>
                          <m:t>𝑯</m:t>
                        </m:r>
                      </m:sub>
                    </m:sSub>
                    <m:r>
                      <a:rPr lang="en-US" altLang="zh-TW" sz="2400" b="1" i="0" smtClean="0">
                        <a:latin typeface="Cambria Math" panose="02040503050406030204" pitchFamily="18" charset="0"/>
                      </a:rPr>
                      <m:t>/</m:t>
                    </m:r>
                    <m:sSub>
                      <m:sSubPr>
                        <m:ctrlPr>
                          <a:rPr lang="zh-TW" altLang="zh-TW" sz="2400" b="1" i="1">
                            <a:latin typeface="Cambria Math" panose="02040503050406030204" pitchFamily="18" charset="0"/>
                          </a:rPr>
                        </m:ctrlPr>
                      </m:sSubPr>
                      <m:e>
                        <m:r>
                          <a:rPr lang="en-US" altLang="zh-TW" sz="2400" b="1" i="1">
                            <a:latin typeface="Cambria Math" panose="02040503050406030204" pitchFamily="18" charset="0"/>
                          </a:rPr>
                          <m:t>𝜽</m:t>
                        </m:r>
                      </m:e>
                      <m:sub>
                        <m:r>
                          <a:rPr lang="en-US" altLang="zh-TW" sz="2400" b="1" i="1">
                            <a:latin typeface="Cambria Math" panose="02040503050406030204" pitchFamily="18" charset="0"/>
                          </a:rPr>
                          <m:t>𝑳</m:t>
                        </m:r>
                      </m:sub>
                    </m:sSub>
                  </m:oMath>
                </a14:m>
                <a:r>
                  <a:rPr lang="en-US" altLang="zh-TW" sz="2400" dirty="0" smtClean="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when the amount of harvested energy available in the energy queue is insufficient to </a:t>
                </a:r>
                <a:r>
                  <a:rPr lang="en-US" altLang="zh-TW" sz="2400" dirty="0" smtClean="0">
                    <a:latin typeface="Times New Roman" panose="02020603050405020304" pitchFamily="18" charset="0"/>
                    <a:cs typeface="Times New Roman" panose="02020603050405020304" pitchFamily="18" charset="0"/>
                  </a:rPr>
                  <a:t>serve </a:t>
                </a:r>
                <a:r>
                  <a:rPr lang="en-US" altLang="zh-TW" sz="2400" dirty="0">
                    <a:latin typeface="Times New Roman" panose="02020603050405020304" pitchFamily="18" charset="0"/>
                    <a:cs typeface="Times New Roman" panose="02020603050405020304" pitchFamily="18" charset="0"/>
                  </a:rPr>
                  <a:t>an </a:t>
                </a:r>
                <a:r>
                  <a:rPr lang="en-US" altLang="zh-TW" sz="2400" dirty="0" smtClean="0">
                    <a:latin typeface="Times New Roman" panose="02020603050405020304" pitchFamily="18" charset="0"/>
                    <a:cs typeface="Times New Roman" panose="02020603050405020304" pitchFamily="18" charset="0"/>
                  </a:rPr>
                  <a:t>HP/LP </a:t>
                </a:r>
                <a:r>
                  <a:rPr lang="en-US" altLang="zh-TW" sz="2400" dirty="0">
                    <a:latin typeface="Times New Roman" panose="02020603050405020304" pitchFamily="18" charset="0"/>
                    <a:cs typeface="Times New Roman" panose="02020603050405020304" pitchFamily="18" charset="0"/>
                  </a:rPr>
                  <a:t>packet</a:t>
                </a:r>
                <a:r>
                  <a:rPr lang="en-US" altLang="zh-TW" sz="2400" dirty="0" smtClean="0">
                    <a:latin typeface="Times New Roman" panose="02020603050405020304" pitchFamily="18" charset="0"/>
                    <a:cs typeface="Times New Roman" panose="02020603050405020304" pitchFamily="18" charset="0"/>
                  </a:rPr>
                  <a:t>.</a:t>
                </a:r>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lvl="1" algn="just"/>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457200" lvl="1" indent="0" algn="just">
                  <a:buNone/>
                </a:pP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mc:Choice>
        <mc:Fallback xmlns="">
          <p:sp>
            <p:nvSpPr>
              <p:cNvPr id="8" name="內容版面配置區 2"/>
              <p:cNvSpPr txBox="1">
                <a:spLocks noRot="1" noChangeAspect="1" noMove="1" noResize="1" noEditPoints="1" noAdjustHandles="1" noChangeArrowheads="1" noChangeShapeType="1" noTextEdit="1"/>
              </p:cNvSpPr>
              <p:nvPr/>
            </p:nvSpPr>
            <p:spPr>
              <a:xfrm>
                <a:off x="325643" y="1602768"/>
                <a:ext cx="10427545" cy="4481512"/>
              </a:xfrm>
              <a:prstGeom prst="rect">
                <a:avLst/>
              </a:prstGeom>
              <a:blipFill>
                <a:blip r:embed="rId3"/>
                <a:stretch>
                  <a:fillRect l="-468" t="-1088" r="-526" b="-2449"/>
                </a:stretch>
              </a:blipFill>
            </p:spPr>
            <p:txBody>
              <a:bodyPr/>
              <a:lstStyle/>
              <a:p>
                <a:r>
                  <a:rPr lang="zh-TW" altLang="en-US">
                    <a:noFill/>
                  </a:rPr>
                  <a:t> </a:t>
                </a:r>
              </a:p>
            </p:txBody>
          </p:sp>
        </mc:Fallback>
      </mc:AlternateContent>
      <p:cxnSp>
        <p:nvCxnSpPr>
          <p:cNvPr id="10" name="直線接點 9"/>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3221703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17</a:t>
            </a:fld>
            <a:endParaRPr lang="zh-TW" altLang="en-US" sz="1800" dirty="0">
              <a:solidFill>
                <a:schemeClr val="tx1"/>
              </a:solidFill>
            </a:endParaRPr>
          </a:p>
        </p:txBody>
      </p:sp>
      <mc:AlternateContent xmlns:mc="http://schemas.openxmlformats.org/markup-compatibility/2006">
        <mc:Choice xmlns:a14="http://schemas.microsoft.com/office/drawing/2010/main" Requires="a14">
          <p:sp>
            <p:nvSpPr>
              <p:cNvPr id="11" name="內容版面配置區 2"/>
              <p:cNvSpPr txBox="1">
                <a:spLocks/>
              </p:cNvSpPr>
              <p:nvPr/>
            </p:nvSpPr>
            <p:spPr>
              <a:xfrm>
                <a:off x="319458" y="1586759"/>
                <a:ext cx="11580836" cy="484922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360000"/>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The system models of </a:t>
                </a:r>
                <a:r>
                  <a:rPr lang="en-US" altLang="zh-TW" sz="2400" b="1" dirty="0" smtClean="0">
                    <a:solidFill>
                      <a:schemeClr val="tx1">
                        <a:lumMod val="75000"/>
                        <a:lumOff val="25000"/>
                      </a:schemeClr>
                    </a:solidFill>
                    <a:latin typeface="Times New Roman" panose="02020603050405020304" pitchFamily="18" charset="0"/>
                    <a:cs typeface="Times New Roman" panose="02020603050405020304" pitchFamily="18" charset="0"/>
                  </a:rPr>
                  <a:t>scenario 1</a:t>
                </a:r>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 and </a:t>
                </a:r>
                <a:r>
                  <a:rPr lang="en-US" altLang="zh-TW" sz="2400" b="1" dirty="0">
                    <a:latin typeface="Times New Roman" panose="02020603050405020304" pitchFamily="18" charset="0"/>
                    <a:cs typeface="Times New Roman" panose="02020603050405020304" pitchFamily="18" charset="0"/>
                  </a:rPr>
                  <a:t>2</a:t>
                </a:r>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 are described based on a four-dimensional Markov chain with the state </a:t>
                </a:r>
                <a:r>
                  <a:rPr lang="en-US" altLang="zh-TW" sz="2400" b="1" dirty="0" smtClean="0">
                    <a:solidFill>
                      <a:schemeClr val="tx1">
                        <a:lumMod val="75000"/>
                        <a:lumOff val="25000"/>
                      </a:schemeClr>
                    </a:solidFill>
                    <a:latin typeface="Times New Roman" panose="02020603050405020304" pitchFamily="18" charset="0"/>
                    <a:cs typeface="Times New Roman" panose="02020603050405020304" pitchFamily="18" charset="0"/>
                  </a:rPr>
                  <a:t>(</a:t>
                </a:r>
                <a14:m>
                  <m:oMath xmlns:m="http://schemas.openxmlformats.org/officeDocument/2006/math">
                    <m:r>
                      <a:rPr lang="en-US" altLang="zh-TW" sz="2400" b="1" i="1">
                        <a:latin typeface="Cambria Math" panose="02040503050406030204" pitchFamily="18" charset="0"/>
                      </a:rPr>
                      <m:t>𝒊</m:t>
                    </m:r>
                    <m:r>
                      <a:rPr lang="en-US" altLang="zh-TW" sz="2400" b="1" i="1">
                        <a:latin typeface="Cambria Math" panose="02040503050406030204" pitchFamily="18" charset="0"/>
                      </a:rPr>
                      <m:t>, </m:t>
                    </m:r>
                    <m:r>
                      <a:rPr lang="en-US" altLang="zh-TW" sz="2400" b="1" i="1">
                        <a:latin typeface="Cambria Math" panose="02040503050406030204" pitchFamily="18" charset="0"/>
                      </a:rPr>
                      <m:t>𝒋</m:t>
                    </m:r>
                    <m:r>
                      <a:rPr lang="en-US" altLang="zh-TW" sz="2400" b="1" i="1">
                        <a:latin typeface="Cambria Math" panose="02040503050406030204" pitchFamily="18" charset="0"/>
                      </a:rPr>
                      <m:t>, </m:t>
                    </m:r>
                    <m:r>
                      <a:rPr lang="en-US" altLang="zh-TW" sz="2400" b="1" i="1">
                        <a:latin typeface="Cambria Math" panose="02040503050406030204" pitchFamily="18" charset="0"/>
                      </a:rPr>
                      <m:t>𝒙</m:t>
                    </m:r>
                    <m:r>
                      <a:rPr lang="en-US" altLang="zh-TW" sz="2400" b="1" i="1">
                        <a:latin typeface="Cambria Math" panose="02040503050406030204" pitchFamily="18" charset="0"/>
                      </a:rPr>
                      <m:t>, </m:t>
                    </m:r>
                    <m:r>
                      <a:rPr lang="en-US" altLang="zh-TW" sz="2400" b="1" i="1">
                        <a:latin typeface="Cambria Math" panose="02040503050406030204" pitchFamily="18" charset="0"/>
                      </a:rPr>
                      <m:t>𝒚</m:t>
                    </m:r>
                  </m:oMath>
                </a14:m>
                <a:r>
                  <a:rPr lang="en-US" altLang="zh-TW" sz="2400" b="1" dirty="0" smtClean="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a:t>
                </a:r>
              </a:p>
              <a:p>
                <a:pPr marL="298800" lvl="1" indent="0">
                  <a:buNone/>
                </a:pPr>
                <a:r>
                  <a:rPr lang="en-US" altLang="zh-TW" sz="2200" dirty="0" smtClean="0">
                    <a:latin typeface="Times New Roman" panose="02020603050405020304" pitchFamily="18" charset="0"/>
                    <a:cs typeface="Times New Roman" panose="02020603050405020304" pitchFamily="18" charset="0"/>
                  </a:rPr>
                  <a:t>(1)</a:t>
                </a:r>
                <a:r>
                  <a:rPr lang="en-US" altLang="zh-TW" sz="2200" dirty="0" smtClean="0"/>
                  <a:t> </a:t>
                </a:r>
                <a14:m>
                  <m:oMath xmlns:m="http://schemas.openxmlformats.org/officeDocument/2006/math">
                    <m:r>
                      <a:rPr lang="en-US" altLang="zh-TW" sz="2200" b="1" i="1">
                        <a:latin typeface="Cambria Math" panose="02040503050406030204" pitchFamily="18" charset="0"/>
                      </a:rPr>
                      <m:t>𝒊</m:t>
                    </m:r>
                  </m:oMath>
                </a14:m>
                <a:r>
                  <a:rPr lang="en-US" altLang="zh-TW" sz="2200" dirty="0">
                    <a:latin typeface="Times New Roman" panose="02020603050405020304" pitchFamily="18" charset="0"/>
                    <a:cs typeface="Times New Roman" panose="02020603050405020304" pitchFamily="18" charset="0"/>
                  </a:rPr>
                  <a:t> </a:t>
                </a:r>
                <a:r>
                  <a:rPr lang="en-US" altLang="zh-TW" sz="2200" dirty="0" smtClean="0">
                    <a:latin typeface="Times New Roman" panose="02020603050405020304" pitchFamily="18" charset="0"/>
                    <a:cs typeface="Times New Roman" panose="02020603050405020304" pitchFamily="18" charset="0"/>
                  </a:rPr>
                  <a:t>:  the </a:t>
                </a:r>
                <a:r>
                  <a:rPr lang="en-US" altLang="zh-TW" sz="2200" dirty="0">
                    <a:latin typeface="Times New Roman" panose="02020603050405020304" pitchFamily="18" charset="0"/>
                    <a:cs typeface="Times New Roman" panose="02020603050405020304" pitchFamily="18" charset="0"/>
                  </a:rPr>
                  <a:t>number of HP packets in the system.</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marL="298800" lvl="1" indent="0">
                  <a:spcBef>
                    <a:spcPts val="800"/>
                  </a:spcBef>
                  <a:buNone/>
                </a:pPr>
                <a:r>
                  <a:rPr lang="en-US" altLang="zh-TW" sz="2200" dirty="0" smtClean="0">
                    <a:latin typeface="Times New Roman" panose="02020603050405020304" pitchFamily="18" charset="0"/>
                    <a:cs typeface="Times New Roman" panose="02020603050405020304" pitchFamily="18" charset="0"/>
                  </a:rPr>
                  <a:t>(2)</a:t>
                </a:r>
                <a:r>
                  <a:rPr lang="en-US" altLang="zh-TW" sz="2200" dirty="0" smtClean="0"/>
                  <a:t> </a:t>
                </a:r>
                <a14:m>
                  <m:oMath xmlns:m="http://schemas.openxmlformats.org/officeDocument/2006/math">
                    <m:r>
                      <a:rPr lang="en-US" altLang="zh-TW" sz="2200" b="1" i="1">
                        <a:latin typeface="Cambria Math" panose="02040503050406030204" pitchFamily="18" charset="0"/>
                      </a:rPr>
                      <m:t>𝒋</m:t>
                    </m:r>
                  </m:oMath>
                </a14:m>
                <a:r>
                  <a:rPr lang="en-US" altLang="zh-TW" sz="2200" dirty="0">
                    <a:latin typeface="Times New Roman" panose="02020603050405020304" pitchFamily="18" charset="0"/>
                    <a:cs typeface="Times New Roman" panose="02020603050405020304" pitchFamily="18" charset="0"/>
                  </a:rPr>
                  <a:t> : </a:t>
                </a:r>
                <a:r>
                  <a:rPr lang="en-US" altLang="zh-TW" sz="2200" dirty="0" smtClean="0">
                    <a:latin typeface="Times New Roman" panose="02020603050405020304" pitchFamily="18" charset="0"/>
                    <a:cs typeface="Times New Roman" panose="02020603050405020304" pitchFamily="18" charset="0"/>
                  </a:rPr>
                  <a:t> the </a:t>
                </a:r>
                <a:r>
                  <a:rPr lang="en-US" altLang="zh-TW" sz="2200" dirty="0">
                    <a:latin typeface="Times New Roman" panose="02020603050405020304" pitchFamily="18" charset="0"/>
                    <a:cs typeface="Times New Roman" panose="02020603050405020304" pitchFamily="18" charset="0"/>
                  </a:rPr>
                  <a:t>number of LP packets in the system.</a:t>
                </a:r>
              </a:p>
              <a:p>
                <a:pPr marL="298800" indent="0">
                  <a:spcBef>
                    <a:spcPts val="800"/>
                  </a:spcBef>
                  <a:buNone/>
                </a:pPr>
                <a:r>
                  <a:rPr lang="en-US" altLang="zh-TW" sz="2200" dirty="0" smtClean="0">
                    <a:latin typeface="Times New Roman" panose="02020603050405020304" pitchFamily="18" charset="0"/>
                    <a:cs typeface="Times New Roman" panose="02020603050405020304" pitchFamily="18" charset="0"/>
                  </a:rPr>
                  <a:t>(3)</a:t>
                </a:r>
                <a:r>
                  <a:rPr lang="en-US" altLang="zh-TW" sz="2200" dirty="0" smtClean="0"/>
                  <a:t> </a:t>
                </a:r>
                <a14:m>
                  <m:oMath xmlns:m="http://schemas.openxmlformats.org/officeDocument/2006/math">
                    <m:r>
                      <a:rPr lang="en-US" altLang="zh-TW" sz="2200" b="1" i="1">
                        <a:latin typeface="Cambria Math" panose="02040503050406030204" pitchFamily="18" charset="0"/>
                      </a:rPr>
                      <m:t>𝒙</m:t>
                    </m:r>
                  </m:oMath>
                </a14:m>
                <a:r>
                  <a:rPr lang="en-US" altLang="zh-TW" sz="2200" dirty="0">
                    <a:latin typeface="Times New Roman" panose="02020603050405020304" pitchFamily="18" charset="0"/>
                    <a:cs typeface="Times New Roman" panose="02020603050405020304" pitchFamily="18" charset="0"/>
                  </a:rPr>
                  <a:t> : </a:t>
                </a:r>
                <a:r>
                  <a:rPr lang="en-US" altLang="zh-TW" sz="2200" dirty="0" smtClean="0">
                    <a:latin typeface="Times New Roman" panose="02020603050405020304" pitchFamily="18" charset="0"/>
                    <a:cs typeface="Times New Roman" panose="02020603050405020304" pitchFamily="18" charset="0"/>
                  </a:rPr>
                  <a:t> </a:t>
                </a:r>
                <a:r>
                  <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rPr>
                  <a:t>t</a:t>
                </a:r>
                <a:r>
                  <a:rPr lang="en-US" altLang="zh-TW" sz="2200" dirty="0" smtClean="0">
                    <a:latin typeface="Times New Roman" panose="02020603050405020304" pitchFamily="18" charset="0"/>
                    <a:cs typeface="Times New Roman" panose="02020603050405020304" pitchFamily="18" charset="0"/>
                  </a:rPr>
                  <a:t>he </a:t>
                </a:r>
                <a:r>
                  <a:rPr lang="en-US" altLang="zh-TW" sz="2200" dirty="0">
                    <a:latin typeface="Times New Roman" panose="02020603050405020304" pitchFamily="18" charset="0"/>
                    <a:cs typeface="Times New Roman" panose="02020603050405020304" pitchFamily="18" charset="0"/>
                  </a:rPr>
                  <a:t>number of harvested energy units in the energy queue</a:t>
                </a:r>
                <a:r>
                  <a:rPr lang="en-US" altLang="zh-TW" sz="2200" dirty="0" smtClean="0">
                    <a:latin typeface="Times New Roman" panose="02020603050405020304" pitchFamily="18" charset="0"/>
                    <a:cs typeface="Times New Roman" panose="02020603050405020304" pitchFamily="18" charset="0"/>
                  </a:rPr>
                  <a:t>.</a:t>
                </a:r>
              </a:p>
              <a:p>
                <a:pPr marL="298800" indent="0">
                  <a:spcBef>
                    <a:spcPts val="800"/>
                  </a:spcBef>
                  <a:buNone/>
                </a:pPr>
                <a:r>
                  <a:rPr lang="en-US" altLang="zh-TW" sz="2200" dirty="0" smtClean="0">
                    <a:latin typeface="Times New Roman" panose="02020603050405020304" pitchFamily="18" charset="0"/>
                    <a:cs typeface="Times New Roman" panose="02020603050405020304" pitchFamily="18" charset="0"/>
                  </a:rPr>
                  <a:t>(1)</a:t>
                </a:r>
                <a:r>
                  <a:rPr lang="en-US" altLang="zh-TW" sz="2200" dirty="0" smtClean="0"/>
                  <a:t> </a:t>
                </a:r>
                <a14:m>
                  <m:oMath xmlns:m="http://schemas.openxmlformats.org/officeDocument/2006/math">
                    <m:r>
                      <a:rPr lang="en-US" altLang="zh-TW" sz="2200" b="1" i="1">
                        <a:latin typeface="Cambria Math" panose="02040503050406030204" pitchFamily="18" charset="0"/>
                      </a:rPr>
                      <m:t>𝒚</m:t>
                    </m:r>
                  </m:oMath>
                </a14:m>
                <a:r>
                  <a:rPr lang="en-US" altLang="zh-TW" sz="2200" dirty="0">
                    <a:latin typeface="Times New Roman" panose="02020603050405020304" pitchFamily="18" charset="0"/>
                    <a:cs typeface="Times New Roman" panose="02020603050405020304" pitchFamily="18" charset="0"/>
                  </a:rPr>
                  <a:t> : </a:t>
                </a:r>
                <a:r>
                  <a:rPr lang="en-US" altLang="zh-TW" sz="2200" dirty="0" smtClean="0">
                    <a:latin typeface="Times New Roman" panose="02020603050405020304" pitchFamily="18" charset="0"/>
                    <a:cs typeface="Times New Roman" panose="02020603050405020304" pitchFamily="18" charset="0"/>
                  </a:rPr>
                  <a:t> the </a:t>
                </a:r>
                <a:r>
                  <a:rPr lang="en-US" altLang="zh-TW" sz="2200" dirty="0">
                    <a:latin typeface="Times New Roman" panose="02020603050405020304" pitchFamily="18" charset="0"/>
                    <a:cs typeface="Times New Roman" panose="02020603050405020304" pitchFamily="18" charset="0"/>
                  </a:rPr>
                  <a:t>server status and the </a:t>
                </a:r>
                <a:r>
                  <a:rPr lang="en-US" altLang="zh-TW" sz="2200" b="1" dirty="0">
                    <a:latin typeface="Times New Roman" panose="02020603050405020304" pitchFamily="18" charset="0"/>
                    <a:cs typeface="Times New Roman" panose="02020603050405020304" pitchFamily="18" charset="0"/>
                  </a:rPr>
                  <a:t>energy resource being used</a:t>
                </a:r>
                <a:r>
                  <a:rPr lang="en-US" altLang="zh-TW" sz="2200" dirty="0" smtClean="0">
                    <a:latin typeface="Times New Roman" panose="02020603050405020304" pitchFamily="18" charset="0"/>
                    <a:cs typeface="Times New Roman" panose="02020603050405020304" pitchFamily="18" charset="0"/>
                  </a:rPr>
                  <a:t>.</a:t>
                </a:r>
              </a:p>
              <a:p>
                <a:pPr marL="972000" indent="-180000">
                  <a:spcBef>
                    <a:spcPts val="600"/>
                  </a:spcBef>
                </a:pPr>
                <a:r>
                  <a:rPr lang="en-US" altLang="zh-TW" sz="19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TW" sz="1900" i="1">
                        <a:latin typeface="Cambria Math" panose="02040503050406030204" pitchFamily="18" charset="0"/>
                      </a:rPr>
                      <m:t>0</m:t>
                    </m:r>
                  </m:oMath>
                </a14:m>
                <a:r>
                  <a:rPr lang="en-US" altLang="zh-TW" sz="1900" dirty="0">
                    <a:latin typeface="Times New Roman" panose="02020603050405020304" pitchFamily="18" charset="0"/>
                    <a:cs typeface="Times New Roman" panose="02020603050405020304" pitchFamily="18" charset="0"/>
                  </a:rPr>
                  <a:t>" means the server is </a:t>
                </a:r>
                <a:r>
                  <a:rPr lang="en-US" altLang="zh-TW" sz="1900" b="1" dirty="0" smtClean="0">
                    <a:latin typeface="Times New Roman" panose="02020603050405020304" pitchFamily="18" charset="0"/>
                    <a:cs typeface="Times New Roman" panose="02020603050405020304" pitchFamily="18" charset="0"/>
                  </a:rPr>
                  <a:t>idle</a:t>
                </a:r>
                <a:r>
                  <a:rPr lang="en-US" altLang="zh-TW" sz="1900" dirty="0" smtClean="0">
                    <a:latin typeface="Times New Roman" panose="02020603050405020304" pitchFamily="18" charset="0"/>
                    <a:cs typeface="Times New Roman" panose="02020603050405020304" pitchFamily="18" charset="0"/>
                  </a:rPr>
                  <a:t>.</a:t>
                </a:r>
              </a:p>
              <a:p>
                <a:pPr marL="972000" indent="-180000"/>
                <a:r>
                  <a:rPr lang="en-US" altLang="zh-TW" sz="19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TW" sz="1900" i="1">
                        <a:latin typeface="Cambria Math" panose="02040503050406030204" pitchFamily="18" charset="0"/>
                      </a:rPr>
                      <m:t>1</m:t>
                    </m:r>
                  </m:oMath>
                </a14:m>
                <a:r>
                  <a:rPr lang="en-US" altLang="zh-TW" sz="1900" dirty="0">
                    <a:latin typeface="Times New Roman" panose="02020603050405020304" pitchFamily="18" charset="0"/>
                    <a:cs typeface="Times New Roman" panose="02020603050405020304" pitchFamily="18" charset="0"/>
                  </a:rPr>
                  <a:t>" means that an </a:t>
                </a:r>
                <a:r>
                  <a:rPr lang="en-US" altLang="zh-TW" sz="1900" b="1" dirty="0">
                    <a:latin typeface="Times New Roman" panose="02020603050405020304" pitchFamily="18" charset="0"/>
                    <a:cs typeface="Times New Roman" panose="02020603050405020304" pitchFamily="18" charset="0"/>
                  </a:rPr>
                  <a:t>LP</a:t>
                </a:r>
                <a:r>
                  <a:rPr lang="en-US" altLang="zh-TW" sz="1900" dirty="0">
                    <a:latin typeface="Times New Roman" panose="02020603050405020304" pitchFamily="18" charset="0"/>
                    <a:cs typeface="Times New Roman" panose="02020603050405020304" pitchFamily="18" charset="0"/>
                  </a:rPr>
                  <a:t> packet enters the server </a:t>
                </a:r>
                <a:r>
                  <a:rPr lang="en-US" altLang="zh-TW" sz="1900" dirty="0" smtClean="0">
                    <a:latin typeface="Times New Roman" panose="02020603050405020304" pitchFamily="18" charset="0"/>
                    <a:cs typeface="Times New Roman" panose="02020603050405020304" pitchFamily="18" charset="0"/>
                  </a:rPr>
                  <a:t>from </a:t>
                </a:r>
                <a:r>
                  <a:rPr lang="en-US" altLang="zh-TW" sz="1900" dirty="0">
                    <a:latin typeface="Times New Roman" panose="02020603050405020304" pitchFamily="18" charset="0"/>
                    <a:cs typeface="Times New Roman" panose="02020603050405020304" pitchFamily="18" charset="0"/>
                  </a:rPr>
                  <a:t>the </a:t>
                </a:r>
                <a:r>
                  <a:rPr lang="en-US" altLang="zh-TW" sz="1900" b="1" dirty="0">
                    <a:latin typeface="Times New Roman" panose="02020603050405020304" pitchFamily="18" charset="0"/>
                    <a:cs typeface="Times New Roman" panose="02020603050405020304" pitchFamily="18" charset="0"/>
                  </a:rPr>
                  <a:t>energy </a:t>
                </a:r>
                <a:r>
                  <a:rPr lang="en-US" altLang="zh-TW" sz="1900" b="1" dirty="0" smtClean="0">
                    <a:latin typeface="Times New Roman" panose="02020603050405020304" pitchFamily="18" charset="0"/>
                    <a:cs typeface="Times New Roman" panose="02020603050405020304" pitchFamily="18" charset="0"/>
                  </a:rPr>
                  <a:t>queue</a:t>
                </a:r>
                <a:r>
                  <a:rPr lang="en-US" altLang="zh-TW" sz="1900" dirty="0" smtClean="0">
                    <a:latin typeface="Times New Roman" panose="02020603050405020304" pitchFamily="18" charset="0"/>
                    <a:cs typeface="Times New Roman" panose="02020603050405020304" pitchFamily="18" charset="0"/>
                  </a:rPr>
                  <a:t>.</a:t>
                </a:r>
              </a:p>
              <a:p>
                <a:pPr marL="972000" indent="-180000"/>
                <a:r>
                  <a:rPr lang="en-US" altLang="zh-TW" sz="19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TW" sz="1900" i="1">
                        <a:latin typeface="Cambria Math" panose="02040503050406030204" pitchFamily="18" charset="0"/>
                      </a:rPr>
                      <m:t>2</m:t>
                    </m:r>
                  </m:oMath>
                </a14:m>
                <a:r>
                  <a:rPr lang="en-US" altLang="zh-TW" sz="1900" dirty="0">
                    <a:latin typeface="Times New Roman" panose="02020603050405020304" pitchFamily="18" charset="0"/>
                    <a:cs typeface="Times New Roman" panose="02020603050405020304" pitchFamily="18" charset="0"/>
                  </a:rPr>
                  <a:t>" means that an </a:t>
                </a:r>
                <a:r>
                  <a:rPr lang="en-US" altLang="zh-TW" sz="1900" b="1" dirty="0">
                    <a:latin typeface="Times New Roman" panose="02020603050405020304" pitchFamily="18" charset="0"/>
                    <a:cs typeface="Times New Roman" panose="02020603050405020304" pitchFamily="18" charset="0"/>
                  </a:rPr>
                  <a:t>HP</a:t>
                </a:r>
                <a:r>
                  <a:rPr lang="en-US" altLang="zh-TW" sz="1900" dirty="0">
                    <a:latin typeface="Times New Roman" panose="02020603050405020304" pitchFamily="18" charset="0"/>
                    <a:cs typeface="Times New Roman" panose="02020603050405020304" pitchFamily="18" charset="0"/>
                  </a:rPr>
                  <a:t> packet enters the server </a:t>
                </a:r>
                <a:r>
                  <a:rPr lang="en-US" altLang="zh-TW" sz="1900" dirty="0" smtClean="0">
                    <a:latin typeface="Times New Roman" panose="02020603050405020304" pitchFamily="18" charset="0"/>
                    <a:cs typeface="Times New Roman" panose="02020603050405020304" pitchFamily="18" charset="0"/>
                  </a:rPr>
                  <a:t>from </a:t>
                </a:r>
                <a:r>
                  <a:rPr lang="en-US" altLang="zh-TW" sz="1900" dirty="0">
                    <a:latin typeface="Times New Roman" panose="02020603050405020304" pitchFamily="18" charset="0"/>
                    <a:cs typeface="Times New Roman" panose="02020603050405020304" pitchFamily="18" charset="0"/>
                  </a:rPr>
                  <a:t>the </a:t>
                </a:r>
                <a:r>
                  <a:rPr lang="en-US" altLang="zh-TW" sz="1900" b="1" dirty="0">
                    <a:latin typeface="Times New Roman" panose="02020603050405020304" pitchFamily="18" charset="0"/>
                    <a:cs typeface="Times New Roman" panose="02020603050405020304" pitchFamily="18" charset="0"/>
                  </a:rPr>
                  <a:t>energy </a:t>
                </a:r>
                <a:r>
                  <a:rPr lang="en-US" altLang="zh-TW" sz="1900" b="1" dirty="0" smtClean="0">
                    <a:latin typeface="Times New Roman" panose="02020603050405020304" pitchFamily="18" charset="0"/>
                    <a:cs typeface="Times New Roman" panose="02020603050405020304" pitchFamily="18" charset="0"/>
                  </a:rPr>
                  <a:t>queue</a:t>
                </a:r>
                <a:r>
                  <a:rPr lang="en-US" altLang="zh-TW" sz="1900" dirty="0" smtClean="0">
                    <a:latin typeface="Times New Roman" panose="02020603050405020304" pitchFamily="18" charset="0"/>
                    <a:cs typeface="Times New Roman" panose="02020603050405020304" pitchFamily="18" charset="0"/>
                  </a:rPr>
                  <a:t>.</a:t>
                </a:r>
              </a:p>
              <a:p>
                <a:pPr marL="972000" indent="-180000"/>
                <a:r>
                  <a:rPr lang="en-US" altLang="zh-TW" dirty="0">
                    <a:latin typeface="Times New Roman" panose="02020603050405020304" pitchFamily="18" charset="0"/>
                    <a:cs typeface="Times New Roman" panose="02020603050405020304" pitchFamily="18" charset="0"/>
                  </a:rPr>
                  <a:t> </a:t>
                </a:r>
                <a:r>
                  <a:rPr lang="en-US" altLang="zh-TW" sz="19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TW" sz="1900" i="1">
                        <a:latin typeface="Cambria Math" panose="02040503050406030204" pitchFamily="18" charset="0"/>
                      </a:rPr>
                      <m:t>3</m:t>
                    </m:r>
                  </m:oMath>
                </a14:m>
                <a:r>
                  <a:rPr lang="en-US" altLang="zh-TW" sz="1900" dirty="0">
                    <a:latin typeface="Times New Roman" panose="02020603050405020304" pitchFamily="18" charset="0"/>
                    <a:cs typeface="Times New Roman" panose="02020603050405020304" pitchFamily="18" charset="0"/>
                  </a:rPr>
                  <a:t>" means that an </a:t>
                </a:r>
                <a:r>
                  <a:rPr lang="en-US" altLang="zh-TW" sz="1900" b="1" dirty="0">
                    <a:latin typeface="Times New Roman" panose="02020603050405020304" pitchFamily="18" charset="0"/>
                    <a:cs typeface="Times New Roman" panose="02020603050405020304" pitchFamily="18" charset="0"/>
                  </a:rPr>
                  <a:t>LP</a:t>
                </a:r>
                <a:r>
                  <a:rPr lang="en-US" altLang="zh-TW" sz="1900" dirty="0">
                    <a:latin typeface="Times New Roman" panose="02020603050405020304" pitchFamily="18" charset="0"/>
                    <a:cs typeface="Times New Roman" panose="02020603050405020304" pitchFamily="18" charset="0"/>
                  </a:rPr>
                  <a:t> packet enters the server </a:t>
                </a:r>
                <a:r>
                  <a:rPr lang="en-US" altLang="zh-TW" sz="1900" dirty="0" smtClean="0">
                    <a:latin typeface="Times New Roman" panose="02020603050405020304" pitchFamily="18" charset="0"/>
                    <a:cs typeface="Times New Roman" panose="02020603050405020304" pitchFamily="18" charset="0"/>
                  </a:rPr>
                  <a:t>from </a:t>
                </a:r>
                <a:r>
                  <a:rPr lang="en-US" altLang="zh-TW" sz="1900" dirty="0">
                    <a:latin typeface="Times New Roman" panose="02020603050405020304" pitchFamily="18" charset="0"/>
                    <a:cs typeface="Times New Roman" panose="02020603050405020304" pitchFamily="18" charset="0"/>
                  </a:rPr>
                  <a:t>the </a:t>
                </a:r>
                <a:r>
                  <a:rPr lang="en-US" altLang="zh-TW" sz="1900" b="1" dirty="0">
                    <a:latin typeface="Times New Roman" panose="02020603050405020304" pitchFamily="18" charset="0"/>
                    <a:cs typeface="Times New Roman" panose="02020603050405020304" pitchFamily="18" charset="0"/>
                  </a:rPr>
                  <a:t>regular </a:t>
                </a:r>
                <a:r>
                  <a:rPr lang="en-US" altLang="zh-TW" sz="1900" b="1" dirty="0" smtClean="0">
                    <a:latin typeface="Times New Roman" panose="02020603050405020304" pitchFamily="18" charset="0"/>
                    <a:cs typeface="Times New Roman" panose="02020603050405020304" pitchFamily="18" charset="0"/>
                  </a:rPr>
                  <a:t>battery</a:t>
                </a:r>
                <a:r>
                  <a:rPr lang="en-US" altLang="zh-TW" sz="1900" dirty="0" smtClean="0">
                    <a:latin typeface="Times New Roman" panose="02020603050405020304" pitchFamily="18" charset="0"/>
                    <a:cs typeface="Times New Roman" panose="02020603050405020304" pitchFamily="18" charset="0"/>
                  </a:rPr>
                  <a:t>.</a:t>
                </a:r>
              </a:p>
              <a:p>
                <a:pPr marL="972000" indent="-180000"/>
                <a:r>
                  <a:rPr lang="en-US" altLang="zh-TW" sz="19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TW" sz="1900" b="0" i="1" smtClean="0">
                        <a:latin typeface="Cambria Math" panose="02040503050406030204" pitchFamily="18" charset="0"/>
                      </a:rPr>
                      <m:t>4</m:t>
                    </m:r>
                  </m:oMath>
                </a14:m>
                <a:r>
                  <a:rPr lang="en-US" altLang="zh-TW" sz="1900" dirty="0" smtClean="0">
                    <a:latin typeface="Times New Roman" panose="02020603050405020304" pitchFamily="18" charset="0"/>
                    <a:cs typeface="Times New Roman" panose="02020603050405020304" pitchFamily="18" charset="0"/>
                  </a:rPr>
                  <a:t>" </a:t>
                </a:r>
                <a:r>
                  <a:rPr lang="en-US" altLang="zh-TW" sz="1900" dirty="0">
                    <a:latin typeface="Times New Roman" panose="02020603050405020304" pitchFamily="18" charset="0"/>
                    <a:cs typeface="Times New Roman" panose="02020603050405020304" pitchFamily="18" charset="0"/>
                  </a:rPr>
                  <a:t>means that an </a:t>
                </a:r>
                <a:r>
                  <a:rPr lang="en-US" altLang="zh-TW" sz="1900" b="1" dirty="0">
                    <a:latin typeface="Times New Roman" panose="02020603050405020304" pitchFamily="18" charset="0"/>
                    <a:cs typeface="Times New Roman" panose="02020603050405020304" pitchFamily="18" charset="0"/>
                  </a:rPr>
                  <a:t>HP</a:t>
                </a:r>
                <a:r>
                  <a:rPr lang="en-US" altLang="zh-TW" sz="1900" dirty="0">
                    <a:latin typeface="Times New Roman" panose="02020603050405020304" pitchFamily="18" charset="0"/>
                    <a:cs typeface="Times New Roman" panose="02020603050405020304" pitchFamily="18" charset="0"/>
                  </a:rPr>
                  <a:t> packet enters the server </a:t>
                </a:r>
                <a:r>
                  <a:rPr lang="en-US" altLang="zh-TW" sz="1900" dirty="0" smtClean="0">
                    <a:latin typeface="Times New Roman" panose="02020603050405020304" pitchFamily="18" charset="0"/>
                    <a:cs typeface="Times New Roman" panose="02020603050405020304" pitchFamily="18" charset="0"/>
                  </a:rPr>
                  <a:t>from </a:t>
                </a:r>
                <a:r>
                  <a:rPr lang="en-US" altLang="zh-TW" sz="1900" dirty="0">
                    <a:latin typeface="Times New Roman" panose="02020603050405020304" pitchFamily="18" charset="0"/>
                    <a:cs typeface="Times New Roman" panose="02020603050405020304" pitchFamily="18" charset="0"/>
                  </a:rPr>
                  <a:t>the </a:t>
                </a:r>
                <a:r>
                  <a:rPr lang="en-US" altLang="zh-TW" sz="1900" b="1" dirty="0">
                    <a:latin typeface="Times New Roman" panose="02020603050405020304" pitchFamily="18" charset="0"/>
                    <a:cs typeface="Times New Roman" panose="02020603050405020304" pitchFamily="18" charset="0"/>
                  </a:rPr>
                  <a:t>regular battery</a:t>
                </a:r>
                <a:r>
                  <a:rPr lang="en-US" altLang="zh-TW" sz="1900" dirty="0" smtClean="0">
                    <a:latin typeface="Times New Roman" panose="02020603050405020304" pitchFamily="18" charset="0"/>
                    <a:cs typeface="Times New Roman" panose="02020603050405020304" pitchFamily="18" charset="0"/>
                  </a:rPr>
                  <a:t>.</a:t>
                </a:r>
              </a:p>
              <a:p>
                <a:pPr marL="396000" indent="0">
                  <a:buNone/>
                </a:pPr>
                <a:endParaRPr lang="en-US" altLang="zh-TW" sz="1900" dirty="0" smtClean="0">
                  <a:latin typeface="Times New Roman" panose="02020603050405020304" pitchFamily="18" charset="0"/>
                  <a:cs typeface="Times New Roman" panose="02020603050405020304" pitchFamily="18" charset="0"/>
                </a:endParaRPr>
              </a:p>
              <a:p>
                <a:pPr marL="741600" indent="-349200"/>
                <a:endPar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p:sp>
            <p:nvSpPr>
              <p:cNvPr id="11" name="內容版面配置區 2"/>
              <p:cNvSpPr txBox="1">
                <a:spLocks noRot="1" noChangeAspect="1" noMove="1" noResize="1" noEditPoints="1" noAdjustHandles="1" noChangeArrowheads="1" noChangeShapeType="1" noTextEdit="1"/>
              </p:cNvSpPr>
              <p:nvPr/>
            </p:nvSpPr>
            <p:spPr>
              <a:xfrm>
                <a:off x="319458" y="1586759"/>
                <a:ext cx="11580836" cy="4849221"/>
              </a:xfrm>
              <a:prstGeom prst="rect">
                <a:avLst/>
              </a:prstGeom>
              <a:blipFill>
                <a:blip r:embed="rId3"/>
                <a:stretch>
                  <a:fillRect l="-421" t="-1005"/>
                </a:stretch>
              </a:blipFill>
            </p:spPr>
            <p:txBody>
              <a:bodyPr/>
              <a:lstStyle/>
              <a:p>
                <a:r>
                  <a:rPr lang="zh-TW" altLang="en-US">
                    <a:noFill/>
                  </a:rPr>
                  <a:t> </a:t>
                </a:r>
              </a:p>
            </p:txBody>
          </p:sp>
        </mc:Fallback>
      </mc:AlternateContent>
      <p:sp>
        <p:nvSpPr>
          <p:cNvPr id="6" name="標題 1"/>
          <p:cNvSpPr>
            <a:spLocks noGrp="1"/>
          </p:cNvSpPr>
          <p:nvPr>
            <p:ph type="title"/>
          </p:nvPr>
        </p:nvSpPr>
        <p:spPr>
          <a:xfrm>
            <a:off x="205155" y="222798"/>
            <a:ext cx="4331677" cy="1325563"/>
          </a:xfrm>
        </p:spPr>
        <p:txBody>
          <a:bodyPr/>
          <a:lstStyle/>
          <a:p>
            <a:r>
              <a:rPr lang="en-US" altLang="zh-TW" b="1" dirty="0" smtClean="0">
                <a:latin typeface="Times New Roman" panose="02020603050405020304" pitchFamily="18" charset="0"/>
                <a:cs typeface="Times New Roman" panose="02020603050405020304" pitchFamily="18" charset="0"/>
              </a:rPr>
              <a:t>Analytical Model</a:t>
            </a:r>
            <a:endParaRPr lang="zh-TW" altLang="en-US" b="1" dirty="0">
              <a:latin typeface="Times New Roman" panose="02020603050405020304" pitchFamily="18" charset="0"/>
              <a:cs typeface="Times New Roman" panose="02020603050405020304" pitchFamily="18" charset="0"/>
            </a:endParaRPr>
          </a:p>
        </p:txBody>
      </p:sp>
      <p:cxnSp>
        <p:nvCxnSpPr>
          <p:cNvPr id="7" name="直線接點 6"/>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838782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18</a:t>
            </a:fld>
            <a:endParaRPr lang="zh-TW" altLang="en-US" sz="1800" dirty="0">
              <a:solidFill>
                <a:schemeClr val="tx1"/>
              </a:solidFill>
            </a:endParaRPr>
          </a:p>
        </p:txBody>
      </p:sp>
      <mc:AlternateContent xmlns:mc="http://schemas.openxmlformats.org/markup-compatibility/2006" xmlns:a14="http://schemas.microsoft.com/office/drawing/2010/main">
        <mc:Choice Requires="a14">
          <p:sp>
            <p:nvSpPr>
              <p:cNvPr id="11" name="內容版面配置區 2"/>
              <p:cNvSpPr txBox="1">
                <a:spLocks/>
              </p:cNvSpPr>
              <p:nvPr/>
            </p:nvSpPr>
            <p:spPr>
              <a:xfrm>
                <a:off x="323948" y="1586759"/>
                <a:ext cx="10297159" cy="484922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360000"/>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The state space for scenario 1 and  each node in scenario 2 can be expressed as :</a:t>
                </a:r>
              </a:p>
              <a:p>
                <a:pPr marL="0" indent="0" algn="ctr">
                  <a:spcBef>
                    <a:spcPts val="1800"/>
                  </a:spcBef>
                  <a:buNone/>
                </a:pPr>
                <a:r>
                  <a:rPr lang="en-US" altLang="zh-TW" dirty="0" smtClean="0"/>
                  <a:t> </a:t>
                </a:r>
                <a14:m>
                  <m:oMath xmlns:m="http://schemas.openxmlformats.org/officeDocument/2006/math">
                    <m:r>
                      <a:rPr lang="en-US" altLang="zh-TW" sz="2000" i="1">
                        <a:latin typeface="Cambria Math" panose="02040503050406030204" pitchFamily="18" charset="0"/>
                      </a:rPr>
                      <m:t>𝑆</m:t>
                    </m:r>
                    <m:r>
                      <a:rPr lang="en-US" altLang="zh-TW" sz="2000" i="1">
                        <a:latin typeface="Cambria Math" panose="02040503050406030204" pitchFamily="18" charset="0"/>
                      </a:rPr>
                      <m:t>=</m:t>
                    </m:r>
                    <m:d>
                      <m:dPr>
                        <m:begChr m:val="{"/>
                        <m:endChr m:val="|"/>
                        <m:ctrlPr>
                          <a:rPr lang="zh-TW" altLang="zh-TW" sz="2000" i="1">
                            <a:latin typeface="Cambria Math" panose="02040503050406030204" pitchFamily="18" charset="0"/>
                          </a:rPr>
                        </m:ctrlPr>
                      </m:dPr>
                      <m:e>
                        <m:d>
                          <m:dPr>
                            <m:ctrlPr>
                              <a:rPr lang="zh-TW" altLang="zh-TW" sz="2000" i="1">
                                <a:latin typeface="Cambria Math" panose="02040503050406030204" pitchFamily="18" charset="0"/>
                              </a:rPr>
                            </m:ctrlPr>
                          </m:dPr>
                          <m:e>
                            <m:r>
                              <a:rPr lang="en-US" altLang="zh-TW" sz="2000" i="1">
                                <a:latin typeface="Cambria Math" panose="02040503050406030204" pitchFamily="18" charset="0"/>
                              </a:rPr>
                              <m:t>𝑖</m:t>
                            </m:r>
                            <m:r>
                              <a:rPr lang="en-US" altLang="zh-TW" sz="2000" i="1">
                                <a:latin typeface="Cambria Math" panose="02040503050406030204" pitchFamily="18" charset="0"/>
                              </a:rPr>
                              <m:t>,</m:t>
                            </m:r>
                            <m:r>
                              <a:rPr lang="en-US" altLang="zh-TW" sz="2000" i="1">
                                <a:latin typeface="Cambria Math" panose="02040503050406030204" pitchFamily="18" charset="0"/>
                              </a:rPr>
                              <m:t>𝑗</m:t>
                            </m:r>
                            <m:r>
                              <a:rPr lang="en-US" altLang="zh-TW" sz="2000" i="1">
                                <a:latin typeface="Cambria Math" panose="02040503050406030204" pitchFamily="18" charset="0"/>
                              </a:rPr>
                              <m:t>,</m:t>
                            </m:r>
                            <m:r>
                              <a:rPr lang="en-US" altLang="zh-TW" sz="2000" i="1">
                                <a:latin typeface="Cambria Math" panose="02040503050406030204" pitchFamily="18" charset="0"/>
                              </a:rPr>
                              <m:t>𝑥</m:t>
                            </m:r>
                            <m:r>
                              <a:rPr lang="en-US" altLang="zh-TW" sz="2000" i="1">
                                <a:latin typeface="Cambria Math" panose="02040503050406030204" pitchFamily="18" charset="0"/>
                              </a:rPr>
                              <m:t>,</m:t>
                            </m:r>
                            <m:r>
                              <a:rPr lang="en-US" altLang="zh-TW" sz="2000" i="1">
                                <a:latin typeface="Cambria Math" panose="02040503050406030204" pitchFamily="18" charset="0"/>
                              </a:rPr>
                              <m:t>𝑦</m:t>
                            </m:r>
                          </m:e>
                        </m:d>
                      </m:e>
                    </m:d>
                    <m:r>
                      <a:rPr lang="en-US" altLang="zh-TW" sz="2000" i="1">
                        <a:latin typeface="Cambria Math" panose="02040503050406030204" pitchFamily="18" charset="0"/>
                      </a:rPr>
                      <m:t> 0≤</m:t>
                    </m:r>
                    <m:r>
                      <a:rPr lang="en-US" altLang="zh-TW" sz="2000" i="1">
                        <a:latin typeface="Cambria Math" panose="02040503050406030204" pitchFamily="18" charset="0"/>
                      </a:rPr>
                      <m:t>𝑖</m:t>
                    </m:r>
                    <m:r>
                      <a:rPr lang="en-US" altLang="zh-TW" sz="2000" i="1">
                        <a:latin typeface="Cambria Math" panose="02040503050406030204" pitchFamily="18" charset="0"/>
                      </a:rPr>
                      <m:t>+</m:t>
                    </m:r>
                    <m:r>
                      <a:rPr lang="en-US" altLang="zh-TW" sz="2000" i="1">
                        <a:latin typeface="Cambria Math" panose="02040503050406030204" pitchFamily="18" charset="0"/>
                      </a:rPr>
                      <m:t>𝑗</m:t>
                    </m:r>
                    <m:r>
                      <a:rPr lang="en-US" altLang="zh-TW" sz="2000" i="1">
                        <a:latin typeface="Cambria Math" panose="02040503050406030204" pitchFamily="18" charset="0"/>
                      </a:rPr>
                      <m:t>≤</m:t>
                    </m:r>
                    <m:r>
                      <a:rPr lang="en-US" altLang="zh-TW" sz="2000" i="1">
                        <a:latin typeface="Cambria Math" panose="02040503050406030204" pitchFamily="18" charset="0"/>
                      </a:rPr>
                      <m:t>𝑁</m:t>
                    </m:r>
                    <m:r>
                      <a:rPr lang="en-US" altLang="zh-TW" sz="2000" i="1">
                        <a:latin typeface="Cambria Math" panose="02040503050406030204" pitchFamily="18" charset="0"/>
                      </a:rPr>
                      <m:t>, </m:t>
                    </m:r>
                    <m:r>
                      <a:rPr lang="en-US" altLang="zh-TW" sz="2000" i="1">
                        <a:latin typeface="Cambria Math" panose="02040503050406030204" pitchFamily="18" charset="0"/>
                      </a:rPr>
                      <m:t>𝑥</m:t>
                    </m:r>
                    <m:r>
                      <a:rPr lang="en-US" altLang="zh-TW" sz="2000" i="1">
                        <a:latin typeface="Cambria Math" panose="02040503050406030204" pitchFamily="18" charset="0"/>
                      </a:rPr>
                      <m:t>=0, </m:t>
                    </m:r>
                    <m:r>
                      <a:rPr lang="en-US" altLang="zh-TW" sz="2000" i="1">
                        <a:latin typeface="Cambria Math" panose="02040503050406030204" pitchFamily="18" charset="0"/>
                      </a:rPr>
                      <m:t>𝑦</m:t>
                    </m:r>
                    <m:r>
                      <a:rPr lang="en-US" altLang="zh-TW" sz="2000" i="1">
                        <a:latin typeface="Cambria Math" panose="02040503050406030204" pitchFamily="18" charset="0"/>
                      </a:rPr>
                      <m:t>=0;</m:t>
                    </m:r>
                  </m:oMath>
                </a14:m>
                <a:endParaRPr lang="zh-TW" altLang="zh-TW" sz="2000" dirty="0"/>
              </a:p>
              <a:p>
                <a:pPr marL="0" indent="0" algn="ctr">
                  <a:buNone/>
                </a:pPr>
                <a:r>
                  <a:rPr lang="en-US" altLang="zh-TW" sz="2000" dirty="0" smtClean="0"/>
                  <a:t>                              </a:t>
                </a:r>
                <a14:m>
                  <m:oMath xmlns:m="http://schemas.openxmlformats.org/officeDocument/2006/math">
                    <m:r>
                      <a:rPr lang="en-US" altLang="zh-TW" sz="2000" i="1" smtClean="0">
                        <a:solidFill>
                          <a:srgbClr val="FF0000"/>
                        </a:solidFill>
                        <a:latin typeface="Cambria Math" panose="02040503050406030204" pitchFamily="18" charset="0"/>
                      </a:rPr>
                      <m:t>𝑖</m:t>
                    </m:r>
                    <m:r>
                      <a:rPr lang="en-US" altLang="zh-TW" sz="2000" i="1" smtClean="0">
                        <a:solidFill>
                          <a:srgbClr val="FF0000"/>
                        </a:solidFill>
                        <a:latin typeface="Cambria Math" panose="02040503050406030204" pitchFamily="18" charset="0"/>
                      </a:rPr>
                      <m:t>+</m:t>
                    </m:r>
                    <m:r>
                      <a:rPr lang="en-US" altLang="zh-TW" sz="2000" i="1" smtClean="0">
                        <a:solidFill>
                          <a:srgbClr val="FF0000"/>
                        </a:solidFill>
                        <a:latin typeface="Cambria Math" panose="02040503050406030204" pitchFamily="18" charset="0"/>
                      </a:rPr>
                      <m:t>𝑗</m:t>
                    </m:r>
                    <m:r>
                      <a:rPr lang="en-US" altLang="zh-TW" sz="2000" i="1" smtClean="0">
                        <a:solidFill>
                          <a:srgbClr val="FF0000"/>
                        </a:solidFill>
                        <a:latin typeface="Cambria Math" panose="02040503050406030204" pitchFamily="18" charset="0"/>
                      </a:rPr>
                      <m:t>=0, 1≤</m:t>
                    </m:r>
                    <m:r>
                      <a:rPr lang="en-US" altLang="zh-TW" sz="2000" i="1" smtClean="0">
                        <a:solidFill>
                          <a:srgbClr val="FF0000"/>
                        </a:solidFill>
                        <a:latin typeface="Cambria Math" panose="02040503050406030204" pitchFamily="18" charset="0"/>
                      </a:rPr>
                      <m:t>𝑥</m:t>
                    </m:r>
                    <m:r>
                      <a:rPr lang="en-US" altLang="zh-TW" sz="2000" i="1" smtClean="0">
                        <a:solidFill>
                          <a:srgbClr val="FF0000"/>
                        </a:solidFill>
                        <a:latin typeface="Cambria Math" panose="02040503050406030204" pitchFamily="18" charset="0"/>
                      </a:rPr>
                      <m:t>≤</m:t>
                    </m:r>
                    <m:r>
                      <a:rPr lang="en-US" altLang="zh-TW" sz="2000" i="1" smtClean="0">
                        <a:solidFill>
                          <a:srgbClr val="FF0000"/>
                        </a:solidFill>
                        <a:latin typeface="Cambria Math" panose="02040503050406030204" pitchFamily="18" charset="0"/>
                      </a:rPr>
                      <m:t>𝐾</m:t>
                    </m:r>
                    <m:r>
                      <a:rPr lang="en-US" altLang="zh-TW" sz="2000" i="1">
                        <a:latin typeface="Cambria Math" panose="02040503050406030204" pitchFamily="18" charset="0"/>
                      </a:rPr>
                      <m:t>, </m:t>
                    </m:r>
                    <m:r>
                      <a:rPr lang="en-US" altLang="zh-TW" sz="2000" i="1" smtClean="0">
                        <a:solidFill>
                          <a:srgbClr val="FF0000"/>
                        </a:solidFill>
                        <a:latin typeface="Cambria Math" panose="02040503050406030204" pitchFamily="18" charset="0"/>
                      </a:rPr>
                      <m:t>𝑦</m:t>
                    </m:r>
                    <m:r>
                      <a:rPr lang="en-US" altLang="zh-TW" sz="2000" i="1" smtClean="0">
                        <a:solidFill>
                          <a:srgbClr val="FF0000"/>
                        </a:solidFill>
                        <a:latin typeface="Cambria Math" panose="02040503050406030204" pitchFamily="18" charset="0"/>
                      </a:rPr>
                      <m:t>=0;</m:t>
                    </m:r>
                  </m:oMath>
                </a14:m>
                <a:endParaRPr lang="zh-TW" altLang="zh-TW" sz="2000" dirty="0"/>
              </a:p>
              <a:p>
                <a:pPr marL="0" indent="0" algn="ctr">
                  <a:buNone/>
                </a:pPr>
                <a14:m>
                  <m:oMathPara xmlns:m="http://schemas.openxmlformats.org/officeDocument/2006/math">
                    <m:oMathParaPr>
                      <m:jc m:val="centerGroup"/>
                    </m:oMathParaPr>
                    <m:oMath xmlns:m="http://schemas.openxmlformats.org/officeDocument/2006/math">
                      <m:r>
                        <a:rPr lang="en-US" altLang="zh-TW" sz="2000">
                          <a:latin typeface="Cambria Math" panose="02040503050406030204" pitchFamily="18" charset="0"/>
                        </a:rPr>
                        <m:t>1≤</m:t>
                      </m:r>
                      <m:r>
                        <a:rPr lang="en-US" altLang="zh-TW" sz="2000" i="1">
                          <a:latin typeface="Cambria Math" panose="02040503050406030204" pitchFamily="18" charset="0"/>
                        </a:rPr>
                        <m:t>𝑖</m:t>
                      </m:r>
                      <m:r>
                        <a:rPr lang="en-US" altLang="zh-TW" sz="2000">
                          <a:latin typeface="Cambria Math" panose="02040503050406030204" pitchFamily="18" charset="0"/>
                        </a:rPr>
                        <m:t>+</m:t>
                      </m:r>
                      <m:r>
                        <a:rPr lang="en-US" altLang="zh-TW" sz="2000" i="1">
                          <a:latin typeface="Cambria Math" panose="02040503050406030204" pitchFamily="18" charset="0"/>
                        </a:rPr>
                        <m:t>𝑗</m:t>
                      </m:r>
                      <m:r>
                        <a:rPr lang="en-US" altLang="zh-TW" sz="2000">
                          <a:latin typeface="Cambria Math" panose="02040503050406030204" pitchFamily="18" charset="0"/>
                        </a:rPr>
                        <m:t>≤</m:t>
                      </m:r>
                      <m:r>
                        <a:rPr lang="en-US" altLang="zh-TW" sz="2000" i="1">
                          <a:latin typeface="Cambria Math" panose="02040503050406030204" pitchFamily="18" charset="0"/>
                        </a:rPr>
                        <m:t>𝑁</m:t>
                      </m:r>
                      <m:r>
                        <a:rPr lang="en-US" altLang="zh-TW" sz="2000">
                          <a:latin typeface="Cambria Math" panose="02040503050406030204" pitchFamily="18" charset="0"/>
                        </a:rPr>
                        <m:t>+1,</m:t>
                      </m:r>
                      <m:r>
                        <a:rPr lang="en-US" altLang="zh-TW" sz="2000" i="1">
                          <a:latin typeface="Cambria Math" panose="02040503050406030204" pitchFamily="18" charset="0"/>
                        </a:rPr>
                        <m:t>𝑗</m:t>
                      </m:r>
                      <m:r>
                        <a:rPr lang="en-US" altLang="zh-TW" sz="2000">
                          <a:latin typeface="Cambria Math" panose="02040503050406030204" pitchFamily="18" charset="0"/>
                        </a:rPr>
                        <m:t>≥1, 0≤</m:t>
                      </m:r>
                      <m:r>
                        <a:rPr lang="en-US" altLang="zh-TW" sz="2000" i="1">
                          <a:latin typeface="Cambria Math" panose="02040503050406030204" pitchFamily="18" charset="0"/>
                        </a:rPr>
                        <m:t>𝑥</m:t>
                      </m:r>
                      <m:r>
                        <a:rPr lang="en-US" altLang="zh-TW" sz="2000">
                          <a:latin typeface="Cambria Math" panose="02040503050406030204" pitchFamily="18" charset="0"/>
                        </a:rPr>
                        <m:t>≤</m:t>
                      </m:r>
                      <m:r>
                        <a:rPr lang="en-US" altLang="zh-TW" sz="2000" i="1">
                          <a:latin typeface="Cambria Math" panose="02040503050406030204" pitchFamily="18" charset="0"/>
                        </a:rPr>
                        <m:t>𝐾</m:t>
                      </m:r>
                      <m:r>
                        <a:rPr lang="en-US" altLang="zh-TW" sz="2000">
                          <a:latin typeface="Cambria Math" panose="02040503050406030204" pitchFamily="18" charset="0"/>
                        </a:rPr>
                        <m:t>, </m:t>
                      </m:r>
                      <m:r>
                        <a:rPr lang="en-US" altLang="zh-TW" sz="2000" i="1">
                          <a:latin typeface="Cambria Math" panose="02040503050406030204" pitchFamily="18" charset="0"/>
                        </a:rPr>
                        <m:t>𝑦</m:t>
                      </m:r>
                      <m:r>
                        <a:rPr lang="en-US" altLang="zh-TW" sz="2000">
                          <a:latin typeface="Cambria Math" panose="02040503050406030204" pitchFamily="18" charset="0"/>
                        </a:rPr>
                        <m:t>=1</m:t>
                      </m:r>
                      <m:r>
                        <a:rPr lang="zh-TW" altLang="zh-TW" sz="2000">
                          <a:latin typeface="Cambria Math" panose="02040503050406030204" pitchFamily="18" charset="0"/>
                        </a:rPr>
                        <m:t>、</m:t>
                      </m:r>
                      <m:r>
                        <a:rPr lang="en-US" altLang="zh-TW" sz="2000">
                          <a:latin typeface="Cambria Math" panose="02040503050406030204" pitchFamily="18" charset="0"/>
                        </a:rPr>
                        <m:t>3;</m:t>
                      </m:r>
                    </m:oMath>
                  </m:oMathPara>
                </a14:m>
                <a:endParaRPr lang="en-US" altLang="zh-TW" sz="2000" dirty="0" smtClean="0"/>
              </a:p>
              <a:p>
                <a:pPr marL="0" indent="0" algn="ctr">
                  <a:buNone/>
                </a:pPr>
                <a14:m>
                  <m:oMathPara xmlns:m="http://schemas.openxmlformats.org/officeDocument/2006/math">
                    <m:oMathParaPr>
                      <m:jc m:val="centerGroup"/>
                    </m:oMathParaPr>
                    <m:oMath xmlns:m="http://schemas.openxmlformats.org/officeDocument/2006/math">
                      <m:r>
                        <a:rPr lang="en-US" altLang="zh-TW" sz="2000">
                          <a:latin typeface="Cambria Math" panose="02040503050406030204" pitchFamily="18" charset="0"/>
                        </a:rPr>
                        <m:t>1≤</m:t>
                      </m:r>
                      <m:r>
                        <a:rPr lang="en-US" altLang="zh-TW" sz="2000" i="1">
                          <a:latin typeface="Cambria Math" panose="02040503050406030204" pitchFamily="18" charset="0"/>
                        </a:rPr>
                        <m:t>𝑖</m:t>
                      </m:r>
                      <m:r>
                        <a:rPr lang="en-US" altLang="zh-TW" sz="2000">
                          <a:latin typeface="Cambria Math" panose="02040503050406030204" pitchFamily="18" charset="0"/>
                        </a:rPr>
                        <m:t>+</m:t>
                      </m:r>
                      <m:r>
                        <a:rPr lang="en-US" altLang="zh-TW" sz="2000" i="1">
                          <a:latin typeface="Cambria Math" panose="02040503050406030204" pitchFamily="18" charset="0"/>
                        </a:rPr>
                        <m:t>𝑗</m:t>
                      </m:r>
                      <m:r>
                        <a:rPr lang="en-US" altLang="zh-TW" sz="2000">
                          <a:latin typeface="Cambria Math" panose="02040503050406030204" pitchFamily="18" charset="0"/>
                        </a:rPr>
                        <m:t>≤</m:t>
                      </m:r>
                      <m:r>
                        <a:rPr lang="en-US" altLang="zh-TW" sz="2000" i="1">
                          <a:latin typeface="Cambria Math" panose="02040503050406030204" pitchFamily="18" charset="0"/>
                        </a:rPr>
                        <m:t>𝑁</m:t>
                      </m:r>
                      <m:r>
                        <a:rPr lang="en-US" altLang="zh-TW" sz="2000">
                          <a:latin typeface="Cambria Math" panose="02040503050406030204" pitchFamily="18" charset="0"/>
                        </a:rPr>
                        <m:t>+1,</m:t>
                      </m:r>
                      <m:r>
                        <a:rPr lang="en-US" altLang="zh-TW" sz="2000" i="1">
                          <a:latin typeface="Cambria Math" panose="02040503050406030204" pitchFamily="18" charset="0"/>
                        </a:rPr>
                        <m:t>𝑖</m:t>
                      </m:r>
                      <m:r>
                        <a:rPr lang="en-US" altLang="zh-TW" sz="2000">
                          <a:latin typeface="Cambria Math" panose="02040503050406030204" pitchFamily="18" charset="0"/>
                        </a:rPr>
                        <m:t>≥1, 0≤</m:t>
                      </m:r>
                      <m:r>
                        <a:rPr lang="en-US" altLang="zh-TW" sz="2000" i="1">
                          <a:latin typeface="Cambria Math" panose="02040503050406030204" pitchFamily="18" charset="0"/>
                        </a:rPr>
                        <m:t>𝑥</m:t>
                      </m:r>
                      <m:r>
                        <a:rPr lang="en-US" altLang="zh-TW" sz="2000">
                          <a:latin typeface="Cambria Math" panose="02040503050406030204" pitchFamily="18" charset="0"/>
                        </a:rPr>
                        <m:t>≤</m:t>
                      </m:r>
                      <m:r>
                        <a:rPr lang="en-US" altLang="zh-TW" sz="2000" i="1">
                          <a:latin typeface="Cambria Math" panose="02040503050406030204" pitchFamily="18" charset="0"/>
                        </a:rPr>
                        <m:t>𝐾</m:t>
                      </m:r>
                      <m:r>
                        <a:rPr lang="en-US" altLang="zh-TW" sz="2000">
                          <a:latin typeface="Cambria Math" panose="02040503050406030204" pitchFamily="18" charset="0"/>
                        </a:rPr>
                        <m:t>, </m:t>
                      </m:r>
                      <m:r>
                        <a:rPr lang="en-US" altLang="zh-TW" sz="2000" i="1">
                          <a:latin typeface="Cambria Math" panose="02040503050406030204" pitchFamily="18" charset="0"/>
                        </a:rPr>
                        <m:t>𝑦</m:t>
                      </m:r>
                      <m:r>
                        <a:rPr lang="en-US" altLang="zh-TW" sz="2000">
                          <a:latin typeface="Cambria Math" panose="02040503050406030204" pitchFamily="18" charset="0"/>
                        </a:rPr>
                        <m:t>=2</m:t>
                      </m:r>
                      <m:r>
                        <a:rPr lang="zh-TW" altLang="zh-TW" sz="2000">
                          <a:latin typeface="Cambria Math" panose="02040503050406030204" pitchFamily="18" charset="0"/>
                        </a:rPr>
                        <m:t>、</m:t>
                      </m:r>
                      <m:r>
                        <a:rPr lang="en-US" altLang="zh-TW" sz="2000">
                          <a:latin typeface="Cambria Math" panose="02040503050406030204" pitchFamily="18" charset="0"/>
                        </a:rPr>
                        <m:t>4</m:t>
                      </m:r>
                      <m:r>
                        <a:rPr lang="en-US" altLang="zh-TW" sz="2400">
                          <a:latin typeface="Cambria Math" panose="02040503050406030204" pitchFamily="18" charset="0"/>
                        </a:rPr>
                        <m:t>}</m:t>
                      </m:r>
                    </m:oMath>
                  </m:oMathPara>
                </a14:m>
                <a:endParaRPr lang="zh-TW" altLang="zh-TW" sz="2000" dirty="0"/>
              </a:p>
              <a:p>
                <a:pPr marL="0" indent="0" algn="ctr">
                  <a:buNone/>
                </a:pPr>
                <a:endParaRPr lang="en-US" altLang="zh-TW" sz="2400" dirty="0"/>
              </a:p>
              <a:p>
                <a:pPr marL="0" indent="-349200"/>
                <a:r>
                  <a:rPr lang="en-US" altLang="zh-TW" sz="2400" dirty="0" smtClean="0">
                    <a:latin typeface="Times New Roman" panose="02020603050405020304" pitchFamily="18" charset="0"/>
                    <a:cs typeface="Times New Roman" panose="02020603050405020304" pitchFamily="18" charset="0"/>
                  </a:rPr>
                  <a:t>We obtain </a:t>
                </a:r>
                <a:r>
                  <a:rPr lang="en-US" altLang="zh-TW" sz="2400" dirty="0">
                    <a:latin typeface="Times New Roman" panose="02020603050405020304" pitchFamily="18" charset="0"/>
                    <a:cs typeface="Times New Roman" panose="02020603050405020304" pitchFamily="18" charset="0"/>
                  </a:rPr>
                  <a:t>the total number of feasible </a:t>
                </a:r>
                <a:r>
                  <a:rPr lang="en-US" altLang="zh-TW" sz="2400" dirty="0" smtClean="0">
                    <a:latin typeface="Times New Roman" panose="02020603050405020304" pitchFamily="18" charset="0"/>
                    <a:cs typeface="Times New Roman" panose="02020603050405020304" pitchFamily="18" charset="0"/>
                  </a:rPr>
                  <a:t>states</a:t>
                </a:r>
              </a:p>
              <a:p>
                <a:pPr marL="0" indent="0" algn="ctr">
                  <a:spcBef>
                    <a:spcPts val="1800"/>
                  </a:spcBef>
                  <a:buNone/>
                </a:pPr>
                <a:r>
                  <a:rPr lang="en-US" altLang="zh-TW" sz="2000" dirty="0" smtClean="0"/>
                  <a:t> </a:t>
                </a:r>
                <a14:m>
                  <m:oMath xmlns:m="http://schemas.openxmlformats.org/officeDocument/2006/math">
                    <m:d>
                      <m:dPr>
                        <m:begChr m:val="|"/>
                        <m:endChr m:val="|"/>
                        <m:ctrlPr>
                          <a:rPr lang="zh-TW" altLang="zh-TW" sz="2000" i="1">
                            <a:latin typeface="Cambria Math" panose="02040503050406030204" pitchFamily="18" charset="0"/>
                          </a:rPr>
                        </m:ctrlPr>
                      </m:dPr>
                      <m:e>
                        <m:r>
                          <a:rPr lang="en-US" altLang="zh-TW" sz="2000" i="1">
                            <a:latin typeface="Cambria Math" panose="02040503050406030204" pitchFamily="18" charset="0"/>
                          </a:rPr>
                          <m:t>𝑆</m:t>
                        </m:r>
                      </m:e>
                    </m:d>
                    <m:r>
                      <a:rPr lang="en-US" altLang="zh-TW" sz="2000" i="1">
                        <a:latin typeface="Cambria Math" panose="02040503050406030204" pitchFamily="18" charset="0"/>
                      </a:rPr>
                      <m:t>=</m:t>
                    </m:r>
                    <m:d>
                      <m:dPr>
                        <m:ctrlPr>
                          <a:rPr lang="zh-TW" altLang="zh-TW" sz="2000" i="1">
                            <a:latin typeface="Cambria Math" panose="02040503050406030204" pitchFamily="18" charset="0"/>
                          </a:rPr>
                        </m:ctrlPr>
                      </m:dPr>
                      <m:e>
                        <m:r>
                          <a:rPr lang="en-US" altLang="zh-TW" sz="2000" i="1">
                            <a:latin typeface="Cambria Math" panose="02040503050406030204" pitchFamily="18" charset="0"/>
                          </a:rPr>
                          <m:t>2</m:t>
                        </m:r>
                        <m:r>
                          <a:rPr lang="en-US" altLang="zh-TW" sz="2000" i="1">
                            <a:latin typeface="Cambria Math" panose="02040503050406030204" pitchFamily="18" charset="0"/>
                          </a:rPr>
                          <m:t>𝐾</m:t>
                        </m:r>
                        <m:r>
                          <a:rPr lang="en-US" altLang="zh-TW" sz="2000" i="1">
                            <a:latin typeface="Cambria Math" panose="02040503050406030204" pitchFamily="18" charset="0"/>
                          </a:rPr>
                          <m:t>+</m:t>
                        </m:r>
                        <m:f>
                          <m:fPr>
                            <m:ctrlPr>
                              <a:rPr lang="zh-TW" altLang="zh-TW" sz="2000" i="1">
                                <a:latin typeface="Cambria Math" panose="02040503050406030204" pitchFamily="18" charset="0"/>
                              </a:rPr>
                            </m:ctrlPr>
                          </m:fPr>
                          <m:num>
                            <m:r>
                              <a:rPr lang="en-US" altLang="zh-TW" sz="2000" i="1">
                                <a:latin typeface="Cambria Math" panose="02040503050406030204" pitchFamily="18" charset="0"/>
                              </a:rPr>
                              <m:t>5</m:t>
                            </m:r>
                          </m:num>
                          <m:den>
                            <m:r>
                              <a:rPr lang="en-US" altLang="zh-TW" sz="2000" i="1">
                                <a:latin typeface="Cambria Math" panose="02040503050406030204" pitchFamily="18" charset="0"/>
                              </a:rPr>
                              <m:t>2</m:t>
                            </m:r>
                          </m:den>
                        </m:f>
                      </m:e>
                    </m:d>
                    <m:sSup>
                      <m:sSupPr>
                        <m:ctrlPr>
                          <a:rPr lang="zh-TW" altLang="zh-TW" sz="2000" i="1">
                            <a:latin typeface="Cambria Math" panose="02040503050406030204" pitchFamily="18" charset="0"/>
                          </a:rPr>
                        </m:ctrlPr>
                      </m:sSupPr>
                      <m:e>
                        <m:r>
                          <a:rPr lang="en-US" altLang="zh-TW" sz="2000" i="1">
                            <a:latin typeface="Cambria Math" panose="02040503050406030204" pitchFamily="18" charset="0"/>
                          </a:rPr>
                          <m:t>𝑁</m:t>
                        </m:r>
                      </m:e>
                      <m:sup>
                        <m:r>
                          <a:rPr lang="en-US" altLang="zh-TW" sz="2000" i="1">
                            <a:latin typeface="Cambria Math" panose="02040503050406030204" pitchFamily="18" charset="0"/>
                          </a:rPr>
                          <m:t>2</m:t>
                        </m:r>
                      </m:sup>
                    </m:sSup>
                    <m:r>
                      <a:rPr lang="en-US" altLang="zh-TW" sz="2000" i="1">
                        <a:latin typeface="Cambria Math" panose="02040503050406030204" pitchFamily="18" charset="0"/>
                      </a:rPr>
                      <m:t>+</m:t>
                    </m:r>
                    <m:d>
                      <m:dPr>
                        <m:ctrlPr>
                          <a:rPr lang="zh-TW" altLang="zh-TW" sz="2000" i="1">
                            <a:latin typeface="Cambria Math" panose="02040503050406030204" pitchFamily="18" charset="0"/>
                          </a:rPr>
                        </m:ctrlPr>
                      </m:dPr>
                      <m:e>
                        <m:r>
                          <a:rPr lang="en-US" altLang="zh-TW" sz="2000">
                            <a:latin typeface="Cambria Math" panose="02040503050406030204" pitchFamily="18" charset="0"/>
                          </a:rPr>
                          <m:t>6</m:t>
                        </m:r>
                        <m:r>
                          <m:rPr>
                            <m:sty m:val="p"/>
                          </m:rPr>
                          <a:rPr lang="en-US" altLang="zh-TW" sz="2000">
                            <a:latin typeface="Cambria Math" panose="02040503050406030204" pitchFamily="18" charset="0"/>
                          </a:rPr>
                          <m:t>K</m:t>
                        </m:r>
                        <m:r>
                          <a:rPr lang="en-US" altLang="zh-TW" sz="2000">
                            <a:latin typeface="Cambria Math" panose="02040503050406030204" pitchFamily="18" charset="0"/>
                          </a:rPr>
                          <m:t>+</m:t>
                        </m:r>
                        <m:f>
                          <m:fPr>
                            <m:ctrlPr>
                              <a:rPr lang="zh-TW" altLang="zh-TW" sz="2000" i="1">
                                <a:latin typeface="Cambria Math" panose="02040503050406030204" pitchFamily="18" charset="0"/>
                              </a:rPr>
                            </m:ctrlPr>
                          </m:fPr>
                          <m:num>
                            <m:r>
                              <a:rPr lang="en-US" altLang="zh-TW" sz="2000" i="1">
                                <a:latin typeface="Cambria Math" panose="02040503050406030204" pitchFamily="18" charset="0"/>
                              </a:rPr>
                              <m:t>15</m:t>
                            </m:r>
                          </m:num>
                          <m:den>
                            <m:r>
                              <a:rPr lang="en-US" altLang="zh-TW" sz="2000" i="1">
                                <a:latin typeface="Cambria Math" panose="02040503050406030204" pitchFamily="18" charset="0"/>
                              </a:rPr>
                              <m:t>2</m:t>
                            </m:r>
                          </m:den>
                        </m:f>
                      </m:e>
                    </m:d>
                    <m:r>
                      <a:rPr lang="en-US" altLang="zh-TW" sz="2000" i="1">
                        <a:latin typeface="Cambria Math" panose="02040503050406030204" pitchFamily="18" charset="0"/>
                      </a:rPr>
                      <m:t>𝑁</m:t>
                    </m:r>
                    <m:r>
                      <a:rPr lang="en-US" altLang="zh-TW" sz="2000" i="1">
                        <a:latin typeface="Cambria Math" panose="02040503050406030204" pitchFamily="18" charset="0"/>
                      </a:rPr>
                      <m:t>+5</m:t>
                    </m:r>
                    <m:r>
                      <a:rPr lang="en-US" altLang="zh-TW" sz="2000" i="1">
                        <a:latin typeface="Cambria Math" panose="02040503050406030204" pitchFamily="18" charset="0"/>
                      </a:rPr>
                      <m:t>𝐾</m:t>
                    </m:r>
                    <m:r>
                      <a:rPr lang="en-US" altLang="zh-TW" sz="2000" i="1">
                        <a:latin typeface="Cambria Math" panose="02040503050406030204" pitchFamily="18" charset="0"/>
                      </a:rPr>
                      <m:t>+5</m:t>
                    </m:r>
                  </m:oMath>
                </a14:m>
                <a:endParaRPr lang="en-US" altLang="zh-TW" sz="2000" dirty="0">
                  <a:latin typeface="Times New Roman" panose="02020603050405020304" pitchFamily="18" charset="0"/>
                  <a:cs typeface="Times New Roman" panose="02020603050405020304" pitchFamily="18" charset="0"/>
                </a:endParaRPr>
              </a:p>
              <a:p>
                <a:pPr marL="0" indent="-349200"/>
                <a:endParaRPr lang="en-US" altLang="zh-TW" sz="1000" dirty="0">
                  <a:latin typeface="Times New Roman" panose="02020603050405020304" pitchFamily="18" charset="0"/>
                  <a:cs typeface="Times New Roman" panose="02020603050405020304" pitchFamily="18" charset="0"/>
                </a:endParaRPr>
              </a:p>
            </p:txBody>
          </p:sp>
        </mc:Choice>
        <mc:Fallback xmlns="">
          <p:sp>
            <p:nvSpPr>
              <p:cNvPr id="11" name="內容版面配置區 2"/>
              <p:cNvSpPr txBox="1">
                <a:spLocks noRot="1" noChangeAspect="1" noMove="1" noResize="1" noEditPoints="1" noAdjustHandles="1" noChangeArrowheads="1" noChangeShapeType="1" noTextEdit="1"/>
              </p:cNvSpPr>
              <p:nvPr/>
            </p:nvSpPr>
            <p:spPr>
              <a:xfrm>
                <a:off x="323948" y="1586759"/>
                <a:ext cx="10297159" cy="4849221"/>
              </a:xfrm>
              <a:prstGeom prst="rect">
                <a:avLst/>
              </a:prstGeom>
              <a:blipFill>
                <a:blip r:embed="rId3"/>
                <a:stretch>
                  <a:fillRect l="-474" t="-1005" r="-1066"/>
                </a:stretch>
              </a:blipFill>
            </p:spPr>
            <p:txBody>
              <a:bodyPr/>
              <a:lstStyle/>
              <a:p>
                <a:r>
                  <a:rPr lang="zh-TW" altLang="en-US">
                    <a:noFill/>
                  </a:rPr>
                  <a:t> </a:t>
                </a:r>
              </a:p>
            </p:txBody>
          </p:sp>
        </mc:Fallback>
      </mc:AlternateContent>
      <p:sp>
        <p:nvSpPr>
          <p:cNvPr id="6" name="標題 1"/>
          <p:cNvSpPr>
            <a:spLocks noGrp="1"/>
          </p:cNvSpPr>
          <p:nvPr>
            <p:ph type="title"/>
          </p:nvPr>
        </p:nvSpPr>
        <p:spPr>
          <a:xfrm>
            <a:off x="205155" y="222798"/>
            <a:ext cx="4331677" cy="1325563"/>
          </a:xfrm>
        </p:spPr>
        <p:txBody>
          <a:bodyPr/>
          <a:lstStyle/>
          <a:p>
            <a:r>
              <a:rPr lang="en-US" altLang="zh-TW" b="1" dirty="0" smtClean="0">
                <a:latin typeface="Times New Roman" panose="02020603050405020304" pitchFamily="18" charset="0"/>
                <a:cs typeface="Times New Roman" panose="02020603050405020304" pitchFamily="18" charset="0"/>
              </a:rPr>
              <a:t>Analytical Model</a:t>
            </a:r>
            <a:endParaRPr lang="zh-TW" altLang="en-US" b="1" dirty="0">
              <a:latin typeface="Times New Roman" panose="02020603050405020304" pitchFamily="18" charset="0"/>
              <a:cs typeface="Times New Roman" panose="02020603050405020304" pitchFamily="18" charset="0"/>
            </a:endParaRPr>
          </a:p>
        </p:txBody>
      </p:sp>
      <p:cxnSp>
        <p:nvCxnSpPr>
          <p:cNvPr id="7" name="直線接點 6"/>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9739649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2739" y="136527"/>
            <a:ext cx="6529753" cy="1325563"/>
          </a:xfrm>
        </p:spPr>
        <p:txBody>
          <a:bodyPr/>
          <a:lstStyle/>
          <a:p>
            <a:r>
              <a:rPr lang="en-US" altLang="zh-TW" b="1" dirty="0" smtClean="0">
                <a:latin typeface="Times New Roman" panose="02020603050405020304" pitchFamily="18" charset="0"/>
                <a:cs typeface="Times New Roman" panose="02020603050405020304" pitchFamily="18" charset="0"/>
              </a:rPr>
              <a:t>Analytical Model-</a:t>
            </a:r>
            <a:br>
              <a:rPr lang="en-US" altLang="zh-TW" b="1" dirty="0" smtClean="0">
                <a:latin typeface="Times New Roman" panose="02020603050405020304" pitchFamily="18" charset="0"/>
                <a:cs typeface="Times New Roman" panose="02020603050405020304" pitchFamily="18" charset="0"/>
              </a:rPr>
            </a:br>
            <a:r>
              <a:rPr lang="en-US" altLang="zh-TW" sz="4000" b="1" dirty="0">
                <a:latin typeface="Times New Roman" panose="02020603050405020304" pitchFamily="18" charset="0"/>
                <a:cs typeface="Times New Roman" panose="02020603050405020304" pitchFamily="18" charset="0"/>
              </a:rPr>
              <a:t>Identical energy requirement</a:t>
            </a:r>
            <a:endParaRPr lang="zh-TW" altLang="en-US" sz="4000" b="1"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19</a:t>
            </a:fld>
            <a:endParaRPr lang="zh-TW" altLang="en-US" sz="1800" dirty="0">
              <a:solidFill>
                <a:schemeClr val="tx1"/>
              </a:solidFill>
            </a:endParaRPr>
          </a:p>
        </p:txBody>
      </p:sp>
      <p:cxnSp>
        <p:nvCxnSpPr>
          <p:cNvPr id="12" name="直線接點 11"/>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
        <p:nvSpPr>
          <p:cNvPr id="11" name="內容版面配置區 2"/>
          <p:cNvSpPr txBox="1">
            <a:spLocks/>
          </p:cNvSpPr>
          <p:nvPr/>
        </p:nvSpPr>
        <p:spPr>
          <a:xfrm>
            <a:off x="332742" y="1577971"/>
            <a:ext cx="10297159" cy="5121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360000"/>
            <a:r>
              <a:rPr lang="en-US" altLang="zh-TW" sz="2400" dirty="0">
                <a:latin typeface="Times New Roman" panose="02020603050405020304" pitchFamily="18" charset="0"/>
                <a:cs typeface="Times New Roman" panose="02020603050405020304" pitchFamily="18" charset="0"/>
              </a:rPr>
              <a:t>According to the following </a:t>
            </a:r>
            <a:r>
              <a:rPr lang="en-US" altLang="zh-TW" sz="2400" dirty="0" smtClean="0">
                <a:latin typeface="Times New Roman" panose="02020603050405020304" pitchFamily="18" charset="0"/>
                <a:cs typeface="Times New Roman" panose="02020603050405020304" pitchFamily="18" charset="0"/>
              </a:rPr>
              <a:t>eleven</a:t>
            </a:r>
            <a:r>
              <a:rPr lang="en-US" altLang="zh-TW" sz="2400" b="1" dirty="0" smtClean="0">
                <a:latin typeface="Times New Roman" panose="02020603050405020304" pitchFamily="18" charset="0"/>
                <a:cs typeface="Times New Roman" panose="02020603050405020304" pitchFamily="18" charset="0"/>
              </a:rPr>
              <a:t> </a:t>
            </a:r>
            <a:r>
              <a:rPr lang="en-US" altLang="zh-TW" sz="2400" b="1" dirty="0">
                <a:latin typeface="Times New Roman" panose="02020603050405020304" pitchFamily="18" charset="0"/>
                <a:cs typeface="Times New Roman" panose="02020603050405020304" pitchFamily="18" charset="0"/>
              </a:rPr>
              <a:t>events</a:t>
            </a:r>
            <a:r>
              <a:rPr lang="en-US" altLang="zh-TW" sz="2400" dirty="0">
                <a:latin typeface="Times New Roman" panose="02020603050405020304" pitchFamily="18" charset="0"/>
                <a:cs typeface="Times New Roman" panose="02020603050405020304" pitchFamily="18" charset="0"/>
              </a:rPr>
              <a:t>, the total system states can be further divided into </a:t>
            </a:r>
            <a:r>
              <a:rPr lang="en-US" altLang="zh-TW" sz="2400" b="1" dirty="0" smtClean="0">
                <a:latin typeface="Times New Roman" panose="02020603050405020304" pitchFamily="18" charset="0"/>
                <a:cs typeface="Times New Roman" panose="02020603050405020304" pitchFamily="18" charset="0"/>
              </a:rPr>
              <a:t>190 types </a:t>
            </a:r>
            <a:r>
              <a:rPr lang="en-US" altLang="zh-TW" sz="2400" b="1" dirty="0">
                <a:latin typeface="Times New Roman" panose="02020603050405020304" pitchFamily="18" charset="0"/>
                <a:cs typeface="Times New Roman" panose="02020603050405020304" pitchFamily="18" charset="0"/>
              </a:rPr>
              <a:t>of state transitions</a:t>
            </a:r>
            <a:r>
              <a:rPr lang="en-US" altLang="zh-TW" sz="2400" dirty="0" smtClean="0">
                <a:latin typeface="Times New Roman" panose="02020603050405020304" pitchFamily="18" charset="0"/>
                <a:cs typeface="Times New Roman" panose="02020603050405020304" pitchFamily="18" charset="0"/>
              </a:rPr>
              <a:t>.</a:t>
            </a:r>
          </a:p>
          <a:p>
            <a:pPr marL="0" indent="0">
              <a:buNone/>
            </a:pPr>
            <a:r>
              <a:rPr lang="en-US" altLang="zh-TW" sz="2200" dirty="0" smtClean="0">
                <a:solidFill>
                  <a:schemeClr val="tx1">
                    <a:lumMod val="75000"/>
                    <a:lumOff val="25000"/>
                  </a:schemeClr>
                </a:solidFill>
                <a:latin typeface="Times New Roman" panose="02020603050405020304" pitchFamily="18" charset="0"/>
                <a:cs typeface="Times New Roman" panose="02020603050405020304" pitchFamily="18" charset="0"/>
              </a:rPr>
              <a:t>    (1) Batch arrival of </a:t>
            </a:r>
            <a:r>
              <a:rPr lang="en-US" altLang="zh-TW" sz="2200" dirty="0" smtClean="0">
                <a:latin typeface="Times New Roman" panose="02020603050405020304" pitchFamily="18" charset="0"/>
                <a:cs typeface="Times New Roman" panose="02020603050405020304" pitchFamily="18" charset="0"/>
              </a:rPr>
              <a:t>one-packet</a:t>
            </a:r>
            <a:r>
              <a:rPr lang="en-US" altLang="zh-TW" sz="22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zh-TW" sz="2200" dirty="0">
                <a:latin typeface="Times New Roman" panose="02020603050405020304" pitchFamily="18" charset="0"/>
                <a:cs typeface="Times New Roman" panose="02020603050405020304" pitchFamily="18" charset="0"/>
              </a:rPr>
              <a:t>HP    (3) Batch arrival of two-packet HP</a:t>
            </a:r>
          </a:p>
          <a:p>
            <a:pPr marL="0" indent="0">
              <a:buNone/>
            </a:pPr>
            <a:r>
              <a:rPr lang="en-US" altLang="zh-TW" sz="2200" dirty="0">
                <a:latin typeface="Times New Roman" panose="02020603050405020304" pitchFamily="18" charset="0"/>
                <a:cs typeface="Times New Roman" panose="02020603050405020304" pitchFamily="18" charset="0"/>
              </a:rPr>
              <a:t>    (2) Batch arrival of one-packet </a:t>
            </a:r>
            <a:r>
              <a:rPr lang="en-US" altLang="zh-TW" sz="2200" dirty="0" smtClean="0">
                <a:latin typeface="Times New Roman" panose="02020603050405020304" pitchFamily="18" charset="0"/>
                <a:cs typeface="Times New Roman" panose="02020603050405020304" pitchFamily="18" charset="0"/>
              </a:rPr>
              <a:t>LP    </a:t>
            </a:r>
            <a:r>
              <a:rPr lang="en-US" altLang="zh-TW" sz="2200" dirty="0">
                <a:latin typeface="Times New Roman" panose="02020603050405020304" pitchFamily="18" charset="0"/>
                <a:cs typeface="Times New Roman" panose="02020603050405020304" pitchFamily="18" charset="0"/>
              </a:rPr>
              <a:t>(4) Batch arrival of two-packet LP</a:t>
            </a:r>
          </a:p>
          <a:p>
            <a:pPr marL="0" indent="0">
              <a:buNone/>
            </a:pPr>
            <a:r>
              <a:rPr lang="en-US" altLang="zh-TW" sz="2200" dirty="0" smtClean="0">
                <a:latin typeface="Times New Roman" panose="02020603050405020304" pitchFamily="18" charset="0"/>
                <a:cs typeface="Times New Roman" panose="02020603050405020304" pitchFamily="18" charset="0"/>
              </a:rPr>
              <a:t>    (5) Energy arrival of harvesting energy</a:t>
            </a:r>
          </a:p>
          <a:p>
            <a:pPr marL="0" indent="0">
              <a:buNone/>
            </a:pPr>
            <a:r>
              <a:rPr lang="en-US" altLang="zh-TW" sz="2200" dirty="0" smtClean="0">
                <a:solidFill>
                  <a:schemeClr val="tx1">
                    <a:lumMod val="75000"/>
                    <a:lumOff val="25000"/>
                  </a:schemeClr>
                </a:solidFill>
                <a:latin typeface="Times New Roman" panose="02020603050405020304" pitchFamily="18" charset="0"/>
                <a:cs typeface="Times New Roman" panose="02020603050405020304" pitchFamily="18" charset="0"/>
              </a:rPr>
              <a:t>    (6) </a:t>
            </a:r>
            <a:r>
              <a:rPr lang="en-US" altLang="zh-TW" sz="2200" dirty="0" smtClean="0">
                <a:latin typeface="Times New Roman" panose="02020603050405020304" pitchFamily="18" charset="0"/>
                <a:cs typeface="Times New Roman" panose="02020603050405020304" pitchFamily="18" charset="0"/>
              </a:rPr>
              <a:t>Impatience of an HP packet in the packet queue</a:t>
            </a:r>
          </a:p>
          <a:p>
            <a:pPr marL="0" indent="0">
              <a:buNone/>
            </a:pPr>
            <a:r>
              <a:rPr lang="en-US" altLang="zh-TW" sz="2200" dirty="0" smtClean="0">
                <a:latin typeface="Times New Roman" panose="02020603050405020304" pitchFamily="18" charset="0"/>
                <a:cs typeface="Times New Roman" panose="02020603050405020304" pitchFamily="18" charset="0"/>
              </a:rPr>
              <a:t>    (7) Impatience </a:t>
            </a:r>
            <a:r>
              <a:rPr lang="en-US" altLang="zh-TW" sz="2200" dirty="0">
                <a:latin typeface="Times New Roman" panose="02020603050405020304" pitchFamily="18" charset="0"/>
                <a:cs typeface="Times New Roman" panose="02020603050405020304" pitchFamily="18" charset="0"/>
              </a:rPr>
              <a:t>of an LP packet in the packet </a:t>
            </a:r>
            <a:r>
              <a:rPr lang="en-US" altLang="zh-TW" sz="2200" dirty="0" smtClean="0">
                <a:latin typeface="Times New Roman" panose="02020603050405020304" pitchFamily="18" charset="0"/>
                <a:cs typeface="Times New Roman" panose="02020603050405020304" pitchFamily="18" charset="0"/>
              </a:rPr>
              <a:t>queue</a:t>
            </a:r>
          </a:p>
          <a:p>
            <a:pPr marL="0" indent="0">
              <a:buNone/>
            </a:pPr>
            <a:r>
              <a:rPr lang="en-US" altLang="zh-TW" sz="22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zh-TW" sz="2200" dirty="0" smtClean="0">
                <a:solidFill>
                  <a:schemeClr val="tx1">
                    <a:lumMod val="75000"/>
                    <a:lumOff val="25000"/>
                  </a:schemeClr>
                </a:solidFill>
                <a:latin typeface="Times New Roman" panose="02020603050405020304" pitchFamily="18" charset="0"/>
                <a:cs typeface="Times New Roman" panose="02020603050405020304" pitchFamily="18" charset="0"/>
              </a:rPr>
              <a:t>   (8) Departure of an HP packet by consuming the harvested energy</a:t>
            </a:r>
          </a:p>
          <a:p>
            <a:pPr marL="0" indent="0">
              <a:buNone/>
            </a:pPr>
            <a:r>
              <a:rPr lang="en-US" altLang="zh-TW" sz="2200" dirty="0" smtClean="0">
                <a:latin typeface="Times New Roman" panose="02020603050405020304" pitchFamily="18" charset="0"/>
                <a:cs typeface="Times New Roman" panose="02020603050405020304" pitchFamily="18" charset="0"/>
              </a:rPr>
              <a:t>    (9) Departure of an LP packet by consuming the harvested energy</a:t>
            </a:r>
          </a:p>
          <a:p>
            <a:pPr marL="0" indent="0">
              <a:buNone/>
            </a:pPr>
            <a:r>
              <a:rPr lang="en-US" altLang="zh-TW" sz="2200" dirty="0" smtClean="0">
                <a:solidFill>
                  <a:schemeClr val="tx1">
                    <a:lumMod val="75000"/>
                    <a:lumOff val="25000"/>
                  </a:schemeClr>
                </a:solidFill>
                <a:latin typeface="Times New Roman" panose="02020603050405020304" pitchFamily="18" charset="0"/>
                <a:cs typeface="Times New Roman" panose="02020603050405020304" pitchFamily="18" charset="0"/>
              </a:rPr>
              <a:t>    (10</a:t>
            </a:r>
            <a:r>
              <a:rPr lang="en-US" altLang="zh-TW" sz="2200" dirty="0" smtClean="0">
                <a:latin typeface="Times New Roman" panose="02020603050405020304" pitchFamily="18" charset="0"/>
                <a:cs typeface="Times New Roman" panose="02020603050405020304" pitchFamily="18" charset="0"/>
              </a:rPr>
              <a:t>) </a:t>
            </a:r>
            <a:r>
              <a:rPr lang="en-US" altLang="zh-TW" sz="2200" dirty="0">
                <a:latin typeface="Times New Roman" panose="02020603050405020304" pitchFamily="18" charset="0"/>
                <a:cs typeface="Times New Roman" panose="02020603050405020304" pitchFamily="18" charset="0"/>
              </a:rPr>
              <a:t>Departure of </a:t>
            </a:r>
            <a:r>
              <a:rPr lang="en-US" altLang="zh-TW" sz="2200" dirty="0" smtClean="0">
                <a:latin typeface="Times New Roman" panose="02020603050405020304" pitchFamily="18" charset="0"/>
                <a:cs typeface="Times New Roman" panose="02020603050405020304" pitchFamily="18" charset="0"/>
              </a:rPr>
              <a:t>an </a:t>
            </a:r>
            <a:r>
              <a:rPr lang="en-US" altLang="zh-TW" sz="2200" dirty="0">
                <a:latin typeface="Times New Roman" panose="02020603050405020304" pitchFamily="18" charset="0"/>
                <a:cs typeface="Times New Roman" panose="02020603050405020304" pitchFamily="18" charset="0"/>
              </a:rPr>
              <a:t>HP packet by consuming </a:t>
            </a:r>
            <a:r>
              <a:rPr lang="en-US" altLang="zh-TW" sz="2200" dirty="0" smtClean="0">
                <a:latin typeface="Times New Roman" panose="02020603050405020304" pitchFamily="18" charset="0"/>
                <a:cs typeface="Times New Roman" panose="02020603050405020304" pitchFamily="18" charset="0"/>
              </a:rPr>
              <a:t>the regular battery</a:t>
            </a:r>
          </a:p>
          <a:p>
            <a:pPr marL="0" indent="0">
              <a:buNone/>
            </a:pPr>
            <a:r>
              <a:rPr lang="en-US" altLang="zh-TW" sz="2200" dirty="0" smtClean="0">
                <a:latin typeface="Times New Roman" panose="02020603050405020304" pitchFamily="18" charset="0"/>
                <a:cs typeface="Times New Roman" panose="02020603050405020304" pitchFamily="18" charset="0"/>
              </a:rPr>
              <a:t>    (11) </a:t>
            </a:r>
            <a:r>
              <a:rPr lang="en-US" altLang="zh-TW" sz="2200" dirty="0">
                <a:latin typeface="Times New Roman" panose="02020603050405020304" pitchFamily="18" charset="0"/>
                <a:cs typeface="Times New Roman" panose="02020603050405020304" pitchFamily="18" charset="0"/>
              </a:rPr>
              <a:t>Departure of </a:t>
            </a:r>
            <a:r>
              <a:rPr lang="en-US" altLang="zh-TW" sz="2200" dirty="0" smtClean="0">
                <a:latin typeface="Times New Roman" panose="02020603050405020304" pitchFamily="18" charset="0"/>
                <a:cs typeface="Times New Roman" panose="02020603050405020304" pitchFamily="18" charset="0"/>
              </a:rPr>
              <a:t>an LP </a:t>
            </a:r>
            <a:r>
              <a:rPr lang="en-US" altLang="zh-TW" sz="2200" dirty="0">
                <a:latin typeface="Times New Roman" panose="02020603050405020304" pitchFamily="18" charset="0"/>
                <a:cs typeface="Times New Roman" panose="02020603050405020304" pitchFamily="18" charset="0"/>
              </a:rPr>
              <a:t>packet by consuming the regular battery</a:t>
            </a:r>
          </a:p>
          <a:p>
            <a:pPr marL="0" indent="0">
              <a:buNone/>
            </a:pPr>
            <a:endParaRPr lang="en-US" altLang="zh-TW" sz="2400" dirty="0">
              <a:latin typeface="Times New Roman" panose="02020603050405020304" pitchFamily="18" charset="0"/>
              <a:cs typeface="Times New Roman" panose="02020603050405020304" pitchFamily="18" charset="0"/>
            </a:endParaRPr>
          </a:p>
          <a:p>
            <a:pPr marL="0" indent="0">
              <a:buNone/>
            </a:pPr>
            <a:endPar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5" name="直線接點 4"/>
          <p:cNvCxnSpPr/>
          <p:nvPr/>
        </p:nvCxnSpPr>
        <p:spPr>
          <a:xfrm>
            <a:off x="502921" y="3799840"/>
            <a:ext cx="9956800" cy="1016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558800" y="4724400"/>
            <a:ext cx="9956800" cy="1016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589280" y="5659120"/>
            <a:ext cx="9956800" cy="1016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159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2</a:t>
            </a:fld>
            <a:endParaRPr lang="zh-TW" altLang="en-US" sz="1800" dirty="0">
              <a:solidFill>
                <a:schemeClr val="tx1"/>
              </a:solidFill>
            </a:endParaRPr>
          </a:p>
        </p:txBody>
      </p:sp>
      <p:sp>
        <p:nvSpPr>
          <p:cNvPr id="8" name="標題 1"/>
          <p:cNvSpPr txBox="1">
            <a:spLocks/>
          </p:cNvSpPr>
          <p:nvPr/>
        </p:nvSpPr>
        <p:spPr>
          <a:xfrm>
            <a:off x="205155" y="347542"/>
            <a:ext cx="2063262" cy="10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smtClean="0">
                <a:latin typeface="Times New Roman" panose="02020603050405020304" pitchFamily="18" charset="0"/>
                <a:cs typeface="Times New Roman" panose="02020603050405020304" pitchFamily="18" charset="0"/>
              </a:rPr>
              <a:t>Outline</a:t>
            </a:r>
            <a:endParaRPr lang="zh-TW" altLang="en-US" b="1" dirty="0">
              <a:latin typeface="Times New Roman" panose="02020603050405020304" pitchFamily="18" charset="0"/>
              <a:cs typeface="Times New Roman" panose="02020603050405020304" pitchFamily="18" charset="0"/>
            </a:endParaRPr>
          </a:p>
        </p:txBody>
      </p:sp>
      <p:cxnSp>
        <p:nvCxnSpPr>
          <p:cNvPr id="9" name="直線接點 8"/>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
        <p:nvSpPr>
          <p:cNvPr id="10" name="內容版面配置區 2"/>
          <p:cNvSpPr txBox="1">
            <a:spLocks/>
          </p:cNvSpPr>
          <p:nvPr/>
        </p:nvSpPr>
        <p:spPr>
          <a:xfrm>
            <a:off x="512888" y="176407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b="1" dirty="0" smtClean="0">
                <a:latin typeface="Times New Roman" panose="02020603050405020304" pitchFamily="18" charset="0"/>
                <a:cs typeface="Times New Roman" panose="02020603050405020304" pitchFamily="18" charset="0"/>
              </a:rPr>
              <a:t>Motivation</a:t>
            </a:r>
          </a:p>
          <a:p>
            <a:r>
              <a:rPr lang="en-US" altLang="zh-TW" b="1" dirty="0" smtClean="0">
                <a:latin typeface="Times New Roman" panose="02020603050405020304" pitchFamily="18" charset="0"/>
                <a:cs typeface="Times New Roman" panose="02020603050405020304" pitchFamily="18" charset="0"/>
              </a:rPr>
              <a:t>System Model</a:t>
            </a:r>
          </a:p>
          <a:p>
            <a:r>
              <a:rPr lang="en-US" altLang="zh-TW" b="1" dirty="0" smtClean="0">
                <a:latin typeface="Times New Roman" panose="02020603050405020304" pitchFamily="18" charset="0"/>
                <a:cs typeface="Times New Roman" panose="02020603050405020304" pitchFamily="18" charset="0"/>
              </a:rPr>
              <a:t>Analytical Model</a:t>
            </a:r>
          </a:p>
          <a:p>
            <a:r>
              <a:rPr lang="en-US" altLang="zh-TW" b="1" dirty="0" smtClean="0">
                <a:latin typeface="Times New Roman" panose="02020603050405020304" pitchFamily="18" charset="0"/>
                <a:cs typeface="Times New Roman" panose="02020603050405020304" pitchFamily="18" charset="0"/>
              </a:rPr>
              <a:t>Numerical Results</a:t>
            </a:r>
          </a:p>
          <a:p>
            <a:r>
              <a:rPr lang="en-US" altLang="zh-TW" b="1" dirty="0" smtClean="0">
                <a:latin typeface="Times New Roman" panose="02020603050405020304" pitchFamily="18" charset="0"/>
                <a:cs typeface="Times New Roman" panose="02020603050405020304" pitchFamily="18" charset="0"/>
              </a:rPr>
              <a:t>Conclusions and Future Works</a:t>
            </a:r>
            <a:endParaRPr lang="zh-TW" altLang="zh-TW" b="1" dirty="0" smtClean="0">
              <a:latin typeface="Times New Roman" panose="02020603050405020304" pitchFamily="18" charset="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35452075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2739" y="136527"/>
            <a:ext cx="9384248" cy="1325563"/>
          </a:xfrm>
        </p:spPr>
        <p:txBody>
          <a:bodyPr>
            <a:normAutofit/>
          </a:bodyPr>
          <a:lstStyle/>
          <a:p>
            <a:r>
              <a:rPr lang="en-US" altLang="zh-TW" b="1" dirty="0" smtClean="0">
                <a:latin typeface="Times New Roman" panose="02020603050405020304" pitchFamily="18" charset="0"/>
                <a:cs typeface="Times New Roman" panose="02020603050405020304" pitchFamily="18" charset="0"/>
              </a:rPr>
              <a:t>Analytical Model-</a:t>
            </a:r>
            <a:br>
              <a:rPr lang="en-US" altLang="zh-TW" b="1" dirty="0" smtClean="0">
                <a:latin typeface="Times New Roman" panose="02020603050405020304" pitchFamily="18" charset="0"/>
                <a:cs typeface="Times New Roman" panose="02020603050405020304" pitchFamily="18" charset="0"/>
              </a:rPr>
            </a:br>
            <a:r>
              <a:rPr lang="en-US" altLang="zh-TW" sz="4000" b="1" dirty="0">
                <a:latin typeface="Times New Roman" panose="02020603050405020304" pitchFamily="18" charset="0"/>
                <a:cs typeface="Times New Roman" panose="02020603050405020304" pitchFamily="18" charset="0"/>
              </a:rPr>
              <a:t>Scenario </a:t>
            </a:r>
            <a:r>
              <a:rPr lang="en-US" altLang="zh-TW" sz="4000" b="1" dirty="0" smtClean="0">
                <a:latin typeface="Times New Roman" panose="02020603050405020304" pitchFamily="18" charset="0"/>
                <a:cs typeface="Times New Roman" panose="02020603050405020304" pitchFamily="18" charset="0"/>
              </a:rPr>
              <a:t>1 State balance equations</a:t>
            </a:r>
            <a:endParaRPr lang="zh-TW" altLang="en-US" sz="4000" b="1"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20</a:t>
            </a:fld>
            <a:endParaRPr lang="zh-TW" altLang="en-US" sz="1800" dirty="0">
              <a:solidFill>
                <a:schemeClr val="tx1"/>
              </a:solidFill>
            </a:endParaRPr>
          </a:p>
        </p:txBody>
      </p:sp>
      <p:cxnSp>
        <p:nvCxnSpPr>
          <p:cNvPr id="12" name="直線接點 11"/>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11" name="內容版面配置區 2"/>
              <p:cNvSpPr txBox="1">
                <a:spLocks/>
              </p:cNvSpPr>
              <p:nvPr/>
            </p:nvSpPr>
            <p:spPr>
              <a:xfrm>
                <a:off x="332743" y="1577971"/>
                <a:ext cx="8195796" cy="48822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360000"/>
                <a:r>
                  <a:rPr lang="en-US" altLang="zh-TW" sz="2400" dirty="0"/>
                  <a:t>For</a:t>
                </a:r>
                <a:r>
                  <a:rPr lang="en-US" altLang="zh-TW" sz="2400" i="1" dirty="0"/>
                  <a:t> </a:t>
                </a:r>
                <a14:m>
                  <m:oMath xmlns:m="http://schemas.openxmlformats.org/officeDocument/2006/math">
                    <m:r>
                      <a:rPr lang="en-US" altLang="zh-TW" sz="2400" i="1">
                        <a:latin typeface="Cambria Math" panose="02040503050406030204" pitchFamily="18" charset="0"/>
                      </a:rPr>
                      <m:t>3≤</m:t>
                    </m:r>
                    <m:r>
                      <a:rPr lang="en-US" altLang="zh-TW" sz="2400" i="1">
                        <a:latin typeface="Cambria Math" panose="02040503050406030204" pitchFamily="18" charset="0"/>
                      </a:rPr>
                      <m:t>𝑖</m:t>
                    </m:r>
                    <m:r>
                      <a:rPr lang="en-US" altLang="zh-TW" sz="2400" i="1">
                        <a:latin typeface="Cambria Math" panose="02040503050406030204" pitchFamily="18" charset="0"/>
                      </a:rPr>
                      <m:t>≤</m:t>
                    </m:r>
                    <m:r>
                      <a:rPr lang="en-US" altLang="zh-TW" sz="2400" i="1">
                        <a:latin typeface="Cambria Math" panose="02040503050406030204" pitchFamily="18" charset="0"/>
                      </a:rPr>
                      <m:t>𝑁</m:t>
                    </m:r>
                    <m:r>
                      <a:rPr lang="en-US" altLang="zh-TW" sz="2400" i="1">
                        <a:latin typeface="Cambria Math" panose="02040503050406030204" pitchFamily="18" charset="0"/>
                      </a:rPr>
                      <m:t>−3</m:t>
                    </m:r>
                  </m:oMath>
                </a14:m>
                <a:r>
                  <a:rPr lang="en-US" altLang="zh-TW" sz="2400" dirty="0"/>
                  <a:t>,</a:t>
                </a:r>
                <a:r>
                  <a:rPr lang="en-US" altLang="zh-TW" sz="2400" i="1" dirty="0"/>
                  <a:t> </a:t>
                </a:r>
                <a14:m>
                  <m:oMath xmlns:m="http://schemas.openxmlformats.org/officeDocument/2006/math">
                    <m:r>
                      <a:rPr lang="en-US" altLang="zh-TW" sz="2400" i="1">
                        <a:latin typeface="Cambria Math" panose="02040503050406030204" pitchFamily="18" charset="0"/>
                      </a:rPr>
                      <m:t>𝑗</m:t>
                    </m:r>
                    <m:r>
                      <a:rPr lang="en-US" altLang="zh-TW" sz="2400" i="1">
                        <a:latin typeface="Cambria Math" panose="02040503050406030204" pitchFamily="18" charset="0"/>
                      </a:rPr>
                      <m:t>=</m:t>
                    </m:r>
                    <m:r>
                      <a:rPr lang="en-US" altLang="zh-TW" sz="2400" i="1">
                        <a:latin typeface="Cambria Math" panose="02040503050406030204" pitchFamily="18" charset="0"/>
                      </a:rPr>
                      <m:t>𝑁</m:t>
                    </m:r>
                    <m:r>
                      <a:rPr lang="zh-TW" altLang="en-US" sz="2400" i="1">
                        <a:latin typeface="Cambria Math" panose="02040503050406030204" pitchFamily="18" charset="0"/>
                      </a:rPr>
                      <m:t>−</m:t>
                    </m:r>
                    <m:r>
                      <a:rPr lang="en-US" altLang="zh-TW" sz="2400" i="1">
                        <a:latin typeface="Cambria Math" panose="02040503050406030204" pitchFamily="18" charset="0"/>
                      </a:rPr>
                      <m:t>𝑖</m:t>
                    </m:r>
                  </m:oMath>
                </a14:m>
                <a:r>
                  <a:rPr lang="en-US" altLang="zh-TW" sz="2400" dirty="0"/>
                  <a:t>,</a:t>
                </a:r>
                <a:r>
                  <a:rPr lang="en-US" altLang="zh-TW" sz="2400" i="1" dirty="0"/>
                  <a:t> </a:t>
                </a:r>
                <a14:m>
                  <m:oMath xmlns:m="http://schemas.openxmlformats.org/officeDocument/2006/math">
                    <m:r>
                      <a:rPr lang="en-US" altLang="zh-TW" sz="2400" i="1">
                        <a:latin typeface="Cambria Math" panose="02040503050406030204" pitchFamily="18" charset="0"/>
                      </a:rPr>
                      <m:t>𝑥</m:t>
                    </m:r>
                    <m:r>
                      <a:rPr lang="en-US" altLang="zh-TW" sz="2400" i="1">
                        <a:latin typeface="Cambria Math" panose="02040503050406030204" pitchFamily="18" charset="0"/>
                      </a:rPr>
                      <m:t>=0</m:t>
                    </m:r>
                  </m:oMath>
                </a14:m>
                <a:r>
                  <a:rPr lang="en-US" altLang="zh-TW" sz="2400" dirty="0"/>
                  <a:t>,</a:t>
                </a:r>
                <a:r>
                  <a:rPr lang="en-US" altLang="zh-TW" sz="2400" i="1" dirty="0"/>
                  <a:t> </a:t>
                </a:r>
                <a:r>
                  <a:rPr lang="en-US" altLang="zh-TW" sz="2400" dirty="0"/>
                  <a:t>and</a:t>
                </a:r>
                <a:r>
                  <a:rPr lang="en-US" altLang="zh-TW" sz="2400" i="1" dirty="0"/>
                  <a:t> </a:t>
                </a:r>
                <a14:m>
                  <m:oMath xmlns:m="http://schemas.openxmlformats.org/officeDocument/2006/math">
                    <m:r>
                      <a:rPr lang="en-US" altLang="zh-TW" sz="2400" i="1">
                        <a:latin typeface="Cambria Math" panose="02040503050406030204" pitchFamily="18" charset="0"/>
                      </a:rPr>
                      <m:t>𝑦</m:t>
                    </m:r>
                    <m:r>
                      <a:rPr lang="en-US" altLang="zh-TW" sz="2400" i="1">
                        <a:latin typeface="Cambria Math" panose="02040503050406030204" pitchFamily="18" charset="0"/>
                      </a:rPr>
                      <m:t>=</m:t>
                    </m:r>
                    <m:r>
                      <a:rPr lang="en-US" altLang="zh-TW" sz="2400">
                        <a:latin typeface="Cambria Math" panose="02040503050406030204" pitchFamily="18" charset="0"/>
                      </a:rPr>
                      <m:t>4</m:t>
                    </m:r>
                  </m:oMath>
                </a14:m>
                <a:r>
                  <a:rPr lang="en-US" altLang="zh-TW" sz="2400" dirty="0">
                    <a:latin typeface="Times New Roman" panose="02020603050405020304" pitchFamily="18" charset="0"/>
                    <a:cs typeface="Times New Roman" panose="02020603050405020304" pitchFamily="18" charset="0"/>
                  </a:rPr>
                  <a:t>    (Case 159)</a:t>
                </a:r>
              </a:p>
              <a:p>
                <a:pPr marL="0" indent="0">
                  <a:buNone/>
                </a:pPr>
                <a:endParaRPr lang="en-US" altLang="zh-TW" sz="2400" dirty="0">
                  <a:latin typeface="Times New Roman" panose="02020603050405020304" pitchFamily="18" charset="0"/>
                  <a:cs typeface="Times New Roman" panose="02020603050405020304" pitchFamily="18" charset="0"/>
                </a:endParaRPr>
              </a:p>
              <a:p>
                <a:pPr marL="0" indent="0">
                  <a:buNone/>
                </a:pPr>
                <a:endPar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xmlns="">
          <p:sp>
            <p:nvSpPr>
              <p:cNvPr id="11" name="內容版面配置區 2"/>
              <p:cNvSpPr txBox="1">
                <a:spLocks noRot="1" noChangeAspect="1" noMove="1" noResize="1" noEditPoints="1" noAdjustHandles="1" noChangeArrowheads="1" noChangeShapeType="1" noTextEdit="1"/>
              </p:cNvSpPr>
              <p:nvPr/>
            </p:nvSpPr>
            <p:spPr>
              <a:xfrm>
                <a:off x="332743" y="1577971"/>
                <a:ext cx="8195796" cy="488221"/>
              </a:xfrm>
              <a:prstGeom prst="rect">
                <a:avLst/>
              </a:prstGeom>
              <a:blipFill>
                <a:blip r:embed="rId3"/>
                <a:stretch>
                  <a:fillRect l="-595" t="-11250" r="-446" b="-22500"/>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 name="矩形 2"/>
              <p:cNvSpPr/>
              <p:nvPr/>
            </p:nvSpPr>
            <p:spPr>
              <a:xfrm>
                <a:off x="332744" y="2182073"/>
                <a:ext cx="10072898" cy="370890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TW" altLang="en-US" sz="2400">
                              <a:latin typeface="Cambria Math" panose="02040503050406030204" pitchFamily="18" charset="0"/>
                            </a:rPr>
                          </m:ctrlPr>
                        </m:dPr>
                        <m:e>
                          <m:sSub>
                            <m:sSubPr>
                              <m:ctrlPr>
                                <a:rPr lang="zh-TW" altLang="en-US" sz="2400">
                                  <a:latin typeface="Cambria Math" panose="02040503050406030204" pitchFamily="18" charset="0"/>
                                </a:rPr>
                              </m:ctrlPr>
                            </m:sSubPr>
                            <m:e>
                              <m:r>
                                <a:rPr lang="zh-TW" altLang="en-US" sz="2400" i="1">
                                  <a:latin typeface="Cambria Math" panose="02040503050406030204" pitchFamily="18" charset="0"/>
                                </a:rPr>
                                <m:t>𝜆</m:t>
                              </m:r>
                            </m:e>
                            <m:sub>
                              <m:r>
                                <a:rPr lang="zh-TW" altLang="en-US" sz="2400" i="1">
                                  <a:latin typeface="Cambria Math" panose="02040503050406030204" pitchFamily="18" charset="0"/>
                                </a:rPr>
                                <m:t>𝐻</m:t>
                              </m:r>
                            </m:sub>
                          </m:sSub>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𝜆</m:t>
                              </m:r>
                            </m:e>
                            <m:sub>
                              <m:r>
                                <a:rPr lang="zh-TW" altLang="en-US" sz="2400" i="1">
                                  <a:latin typeface="Cambria Math" panose="02040503050406030204" pitchFamily="18" charset="0"/>
                                </a:rPr>
                                <m:t>𝐿</m:t>
                              </m:r>
                            </m:sub>
                          </m:sSub>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𝜆</m:t>
                              </m:r>
                            </m:e>
                            <m:sub>
                              <m:r>
                                <a:rPr lang="zh-TW" altLang="en-US" sz="2400" i="1">
                                  <a:latin typeface="Cambria Math" panose="02040503050406030204" pitchFamily="18" charset="0"/>
                                </a:rPr>
                                <m:t>𝐻</m:t>
                              </m:r>
                              <m:r>
                                <a:rPr lang="zh-TW" altLang="en-US" sz="2400" i="0">
                                  <a:latin typeface="Cambria Math" panose="02040503050406030204" pitchFamily="18" charset="0"/>
                                </a:rPr>
                                <m:t>2</m:t>
                              </m:r>
                            </m:sub>
                          </m:sSub>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𝜆</m:t>
                              </m:r>
                            </m:e>
                            <m:sub>
                              <m:r>
                                <a:rPr lang="zh-TW" altLang="en-US" sz="2400" i="1">
                                  <a:latin typeface="Cambria Math" panose="02040503050406030204" pitchFamily="18" charset="0"/>
                                </a:rPr>
                                <m:t>𝐿</m:t>
                              </m:r>
                              <m:r>
                                <a:rPr lang="zh-TW" altLang="en-US" sz="2400" i="0">
                                  <a:latin typeface="Cambria Math" panose="02040503050406030204" pitchFamily="18" charset="0"/>
                                </a:rPr>
                                <m:t>2</m:t>
                              </m:r>
                            </m:sub>
                          </m:sSub>
                          <m:r>
                            <a:rPr lang="zh-TW" altLang="en-US" sz="2400" i="0">
                              <a:latin typeface="Cambria Math" panose="02040503050406030204" pitchFamily="18" charset="0"/>
                            </a:rPr>
                            <m:t>+</m:t>
                          </m:r>
                          <m:r>
                            <a:rPr lang="zh-TW" altLang="en-US" sz="2400" i="1">
                              <a:latin typeface="Cambria Math" panose="02040503050406030204" pitchFamily="18" charset="0"/>
                            </a:rPr>
                            <m:t>𝛽</m:t>
                          </m:r>
                          <m:r>
                            <a:rPr lang="zh-TW" altLang="en-US" sz="2400" i="0">
                              <a:latin typeface="Cambria Math" panose="02040503050406030204" pitchFamily="18" charset="0"/>
                            </a:rPr>
                            <m:t>+</m:t>
                          </m:r>
                          <m:d>
                            <m:dPr>
                              <m:ctrlPr>
                                <a:rPr lang="zh-TW" altLang="en-US" sz="2400" i="1">
                                  <a:latin typeface="Cambria Math" panose="02040503050406030204" pitchFamily="18" charset="0"/>
                                </a:rPr>
                              </m:ctrlPr>
                            </m:dPr>
                            <m:e>
                              <m:r>
                                <a:rPr lang="zh-TW" altLang="en-US" sz="2400" i="1">
                                  <a:latin typeface="Cambria Math" panose="02040503050406030204" pitchFamily="18" charset="0"/>
                                </a:rPr>
                                <m:t>𝑖</m:t>
                              </m:r>
                              <m:r>
                                <a:rPr lang="zh-TW" altLang="en-US" sz="2400" i="0">
                                  <a:latin typeface="Cambria Math" panose="02040503050406030204" pitchFamily="18" charset="0"/>
                                </a:rPr>
                                <m:t>−1</m:t>
                              </m:r>
                            </m:e>
                          </m:d>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𝛼</m:t>
                              </m:r>
                            </m:e>
                            <m:sub>
                              <m:r>
                                <a:rPr lang="zh-TW" altLang="en-US" sz="2400" i="1">
                                  <a:latin typeface="Cambria Math" panose="02040503050406030204" pitchFamily="18" charset="0"/>
                                </a:rPr>
                                <m:t>𝐻</m:t>
                              </m:r>
                            </m:sub>
                          </m:sSub>
                          <m:r>
                            <a:rPr lang="zh-TW" altLang="en-US" sz="2400" i="0">
                              <a:latin typeface="Cambria Math" panose="02040503050406030204" pitchFamily="18" charset="0"/>
                            </a:rPr>
                            <m:t>+</m:t>
                          </m:r>
                          <m:d>
                            <m:dPr>
                              <m:ctrlPr>
                                <a:rPr lang="zh-TW" altLang="en-US" sz="2400" i="1">
                                  <a:latin typeface="Cambria Math" panose="02040503050406030204" pitchFamily="18" charset="0"/>
                                </a:rPr>
                              </m:ctrlPr>
                            </m:dPr>
                            <m:e>
                              <m:r>
                                <a:rPr lang="zh-TW" altLang="en-US" sz="2400" i="1">
                                  <a:latin typeface="Cambria Math" panose="02040503050406030204" pitchFamily="18" charset="0"/>
                                </a:rPr>
                                <m:t>𝑁</m:t>
                              </m:r>
                              <m:r>
                                <a:rPr lang="zh-TW" altLang="en-US" sz="2400" i="0">
                                  <a:latin typeface="Cambria Math" panose="02040503050406030204" pitchFamily="18" charset="0"/>
                                </a:rPr>
                                <m:t>−</m:t>
                              </m:r>
                              <m:r>
                                <a:rPr lang="zh-TW" altLang="en-US" sz="2400" i="1">
                                  <a:latin typeface="Cambria Math" panose="02040503050406030204" pitchFamily="18" charset="0"/>
                                </a:rPr>
                                <m:t>𝑖</m:t>
                              </m:r>
                            </m:e>
                          </m:d>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𝛼</m:t>
                              </m:r>
                            </m:e>
                            <m:sub>
                              <m:r>
                                <a:rPr lang="zh-TW" altLang="en-US" sz="2400" i="1">
                                  <a:latin typeface="Cambria Math" panose="02040503050406030204" pitchFamily="18" charset="0"/>
                                </a:rPr>
                                <m:t>𝐿</m:t>
                              </m:r>
                            </m:sub>
                          </m:sSub>
                          <m:r>
                            <a:rPr lang="zh-TW" altLang="en-US" sz="2400" i="0">
                              <a:latin typeface="Cambria Math" panose="02040503050406030204" pitchFamily="18" charset="0"/>
                            </a:rPr>
                            <m:t>+</m:t>
                          </m:r>
                          <m:d>
                            <m:dPr>
                              <m:ctrlPr>
                                <a:rPr lang="zh-TW" altLang="en-US" sz="2400" i="1">
                                  <a:latin typeface="Cambria Math" panose="02040503050406030204" pitchFamily="18" charset="0"/>
                                </a:rPr>
                              </m:ctrlPr>
                            </m:dPr>
                            <m:e>
                              <m:r>
                                <a:rPr lang="zh-TW" altLang="en-US" sz="2400" i="0">
                                  <a:latin typeface="Cambria Math" panose="02040503050406030204" pitchFamily="18" charset="0"/>
                                </a:rPr>
                                <m:t>1−</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𝜃</m:t>
                                  </m:r>
                                </m:e>
                                <m:sub>
                                  <m:r>
                                    <a:rPr lang="zh-TW" altLang="en-US" sz="2400" i="1">
                                      <a:latin typeface="Cambria Math" panose="02040503050406030204" pitchFamily="18" charset="0"/>
                                    </a:rPr>
                                    <m:t>𝐻</m:t>
                                  </m:r>
                                </m:sub>
                              </m:sSub>
                            </m:e>
                          </m:d>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𝜇</m:t>
                              </m:r>
                            </m:e>
                            <m:sub>
                              <m:r>
                                <a:rPr lang="zh-TW" altLang="en-US" sz="2400" i="1">
                                  <a:latin typeface="Cambria Math" panose="02040503050406030204" pitchFamily="18" charset="0"/>
                                </a:rPr>
                                <m:t>𝐻</m:t>
                              </m:r>
                            </m:sub>
                          </m:sSub>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𝜃</m:t>
                              </m:r>
                            </m:e>
                            <m:sub>
                              <m:r>
                                <a:rPr lang="zh-TW" altLang="en-US" sz="2400" i="1">
                                  <a:latin typeface="Cambria Math" panose="02040503050406030204" pitchFamily="18" charset="0"/>
                                </a:rPr>
                                <m:t>𝐻</m:t>
                              </m:r>
                            </m:sub>
                          </m:sSub>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𝜇</m:t>
                              </m:r>
                            </m:e>
                            <m:sub>
                              <m:r>
                                <a:rPr lang="zh-TW" altLang="en-US" sz="2400" i="1">
                                  <a:latin typeface="Cambria Math" panose="02040503050406030204" pitchFamily="18" charset="0"/>
                                </a:rPr>
                                <m:t>𝐻</m:t>
                              </m:r>
                            </m:sub>
                          </m:sSub>
                        </m:e>
                      </m:d>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1">
                              <a:latin typeface="Cambria Math" panose="02040503050406030204" pitchFamily="18" charset="0"/>
                            </a:rPr>
                            <m:t>𝑖</m:t>
                          </m:r>
                          <m:r>
                            <a:rPr lang="zh-TW" altLang="en-US" sz="2400" i="0">
                              <a:latin typeface="Cambria Math" panose="02040503050406030204" pitchFamily="18" charset="0"/>
                            </a:rPr>
                            <m:t>, </m:t>
                          </m:r>
                          <m:r>
                            <a:rPr lang="zh-TW" altLang="en-US" sz="2400" i="1">
                              <a:latin typeface="Cambria Math" panose="02040503050406030204" pitchFamily="18" charset="0"/>
                            </a:rPr>
                            <m:t>𝑁</m:t>
                          </m:r>
                          <m:r>
                            <a:rPr lang="zh-TW" altLang="en-US" sz="2400" i="0">
                              <a:latin typeface="Cambria Math" panose="02040503050406030204" pitchFamily="18" charset="0"/>
                            </a:rPr>
                            <m:t>−</m:t>
                          </m:r>
                          <m:r>
                            <a:rPr lang="zh-TW" altLang="en-US" sz="2400" i="1">
                              <a:latin typeface="Cambria Math" panose="02040503050406030204" pitchFamily="18" charset="0"/>
                            </a:rPr>
                            <m:t>𝑖</m:t>
                          </m:r>
                          <m:r>
                            <a:rPr lang="zh-TW" altLang="en-US" sz="2400" i="0">
                              <a:latin typeface="Cambria Math" panose="02040503050406030204" pitchFamily="18" charset="0"/>
                            </a:rPr>
                            <m:t>, 0, 4</m:t>
                          </m:r>
                        </m:e>
                      </m:d>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𝜃</m:t>
                          </m:r>
                        </m:e>
                        <m:sub>
                          <m:r>
                            <a:rPr lang="zh-TW" altLang="en-US" sz="2400" i="1">
                              <a:latin typeface="Cambria Math" panose="02040503050406030204" pitchFamily="18" charset="0"/>
                            </a:rPr>
                            <m:t>𝐻</m:t>
                          </m:r>
                        </m:sub>
                      </m:sSub>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𝜆</m:t>
                          </m:r>
                        </m:e>
                        <m:sub>
                          <m:r>
                            <a:rPr lang="zh-TW" altLang="en-US" sz="2400" i="1">
                              <a:latin typeface="Cambria Math" panose="02040503050406030204" pitchFamily="18" charset="0"/>
                            </a:rPr>
                            <m:t>𝐻</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1">
                              <a:latin typeface="Cambria Math" panose="02040503050406030204" pitchFamily="18" charset="0"/>
                            </a:rPr>
                            <m:t>𝑖</m:t>
                          </m:r>
                          <m:r>
                            <a:rPr lang="zh-TW" altLang="en-US" sz="2400" i="0">
                              <a:latin typeface="Cambria Math" panose="02040503050406030204" pitchFamily="18" charset="0"/>
                            </a:rPr>
                            <m:t>−1, </m:t>
                          </m:r>
                          <m:r>
                            <a:rPr lang="zh-TW" altLang="en-US" sz="2400" i="1">
                              <a:latin typeface="Cambria Math" panose="02040503050406030204" pitchFamily="18" charset="0"/>
                            </a:rPr>
                            <m:t>𝑁</m:t>
                          </m:r>
                          <m:r>
                            <a:rPr lang="zh-TW" altLang="en-US" sz="2400" i="0">
                              <a:latin typeface="Cambria Math" panose="02040503050406030204" pitchFamily="18" charset="0"/>
                            </a:rPr>
                            <m:t>−</m:t>
                          </m:r>
                          <m:r>
                            <a:rPr lang="zh-TW" altLang="en-US" sz="2400" i="1">
                              <a:latin typeface="Cambria Math" panose="02040503050406030204" pitchFamily="18" charset="0"/>
                            </a:rPr>
                            <m:t>𝑖</m:t>
                          </m:r>
                          <m:r>
                            <a:rPr lang="zh-TW" altLang="en-US" sz="2400" i="0">
                              <a:latin typeface="Cambria Math" panose="02040503050406030204" pitchFamily="18" charset="0"/>
                            </a:rPr>
                            <m:t>, 0, 0</m:t>
                          </m:r>
                        </m:e>
                      </m:d>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𝜆</m:t>
                          </m:r>
                        </m:e>
                        <m:sub>
                          <m:r>
                            <a:rPr lang="zh-TW" altLang="en-US" sz="2400" i="1">
                              <a:latin typeface="Cambria Math" panose="02040503050406030204" pitchFamily="18" charset="0"/>
                            </a:rPr>
                            <m:t>𝐻</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1">
                              <a:latin typeface="Cambria Math" panose="02040503050406030204" pitchFamily="18" charset="0"/>
                            </a:rPr>
                            <m:t>𝑖</m:t>
                          </m:r>
                          <m:r>
                            <a:rPr lang="zh-TW" altLang="en-US" sz="2400" i="0">
                              <a:latin typeface="Cambria Math" panose="02040503050406030204" pitchFamily="18" charset="0"/>
                            </a:rPr>
                            <m:t>−1, </m:t>
                          </m:r>
                          <m:r>
                            <a:rPr lang="zh-TW" altLang="en-US" sz="2400" i="1">
                              <a:latin typeface="Cambria Math" panose="02040503050406030204" pitchFamily="18" charset="0"/>
                            </a:rPr>
                            <m:t>𝑁</m:t>
                          </m:r>
                          <m:r>
                            <a:rPr lang="zh-TW" altLang="en-US" sz="2400" i="0">
                              <a:latin typeface="Cambria Math" panose="02040503050406030204" pitchFamily="18" charset="0"/>
                            </a:rPr>
                            <m:t>−</m:t>
                          </m:r>
                          <m:r>
                            <a:rPr lang="zh-TW" altLang="en-US" sz="2400" i="1">
                              <a:latin typeface="Cambria Math" panose="02040503050406030204" pitchFamily="18" charset="0"/>
                            </a:rPr>
                            <m:t>𝑖</m:t>
                          </m:r>
                          <m:r>
                            <a:rPr lang="zh-TW" altLang="en-US" sz="2400" i="0">
                              <a:latin typeface="Cambria Math" panose="02040503050406030204" pitchFamily="18" charset="0"/>
                            </a:rPr>
                            <m:t>, 0, 4</m:t>
                          </m:r>
                        </m:e>
                      </m:d>
                      <m:r>
                        <a:rPr lang="zh-TW" altLang="en-US" sz="2400" i="0">
                          <a:latin typeface="Cambria Math" panose="02040503050406030204" pitchFamily="18" charset="0"/>
                        </a:rPr>
                        <m:t>+  </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𝜃</m:t>
                          </m:r>
                        </m:e>
                        <m:sub>
                          <m:r>
                            <a:rPr lang="zh-TW" altLang="en-US" sz="2400" i="1">
                              <a:latin typeface="Cambria Math" panose="02040503050406030204" pitchFamily="18" charset="0"/>
                            </a:rPr>
                            <m:t>𝐻</m:t>
                          </m:r>
                        </m:sub>
                      </m:sSub>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𝜆</m:t>
                          </m:r>
                        </m:e>
                        <m:sub>
                          <m:r>
                            <a:rPr lang="zh-TW" altLang="en-US" sz="2400" i="1">
                              <a:latin typeface="Cambria Math" panose="02040503050406030204" pitchFamily="18" charset="0"/>
                            </a:rPr>
                            <m:t>𝐿</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1">
                              <a:latin typeface="Cambria Math" panose="02040503050406030204" pitchFamily="18" charset="0"/>
                            </a:rPr>
                            <m:t>𝑖</m:t>
                          </m:r>
                          <m:r>
                            <a:rPr lang="zh-TW" altLang="en-US" sz="2400" i="0">
                              <a:latin typeface="Cambria Math" panose="02040503050406030204" pitchFamily="18" charset="0"/>
                            </a:rPr>
                            <m:t>, </m:t>
                          </m:r>
                          <m:r>
                            <a:rPr lang="zh-TW" altLang="en-US" sz="2400" i="1">
                              <a:latin typeface="Cambria Math" panose="02040503050406030204" pitchFamily="18" charset="0"/>
                            </a:rPr>
                            <m:t>𝑁</m:t>
                          </m:r>
                          <m:r>
                            <a:rPr lang="zh-TW" altLang="en-US" sz="2400" i="0">
                              <a:latin typeface="Cambria Math" panose="02040503050406030204" pitchFamily="18" charset="0"/>
                            </a:rPr>
                            <m:t>−</m:t>
                          </m:r>
                          <m:r>
                            <a:rPr lang="zh-TW" altLang="en-US" sz="2400" i="1">
                              <a:latin typeface="Cambria Math" panose="02040503050406030204" pitchFamily="18" charset="0"/>
                            </a:rPr>
                            <m:t>𝑖</m:t>
                          </m:r>
                          <m:r>
                            <a:rPr lang="zh-TW" altLang="en-US" sz="2400" i="0">
                              <a:latin typeface="Cambria Math" panose="02040503050406030204" pitchFamily="18" charset="0"/>
                            </a:rPr>
                            <m:t>−1, 0, 0</m:t>
                          </m:r>
                        </m:e>
                      </m:d>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𝜆</m:t>
                          </m:r>
                        </m:e>
                        <m:sub>
                          <m:r>
                            <a:rPr lang="zh-TW" altLang="en-US" sz="2400" i="1">
                              <a:latin typeface="Cambria Math" panose="02040503050406030204" pitchFamily="18" charset="0"/>
                            </a:rPr>
                            <m:t>𝐿</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1">
                              <a:latin typeface="Cambria Math" panose="02040503050406030204" pitchFamily="18" charset="0"/>
                            </a:rPr>
                            <m:t>𝑖</m:t>
                          </m:r>
                          <m:r>
                            <a:rPr lang="zh-TW" altLang="en-US" sz="2400" i="0">
                              <a:latin typeface="Cambria Math" panose="02040503050406030204" pitchFamily="18" charset="0"/>
                            </a:rPr>
                            <m:t>, </m:t>
                          </m:r>
                          <m:r>
                            <a:rPr lang="zh-TW" altLang="en-US" sz="2400" i="1">
                              <a:latin typeface="Cambria Math" panose="02040503050406030204" pitchFamily="18" charset="0"/>
                            </a:rPr>
                            <m:t>𝑁</m:t>
                          </m:r>
                          <m:r>
                            <a:rPr lang="zh-TW" altLang="en-US" sz="2400" i="0">
                              <a:latin typeface="Cambria Math" panose="02040503050406030204" pitchFamily="18" charset="0"/>
                            </a:rPr>
                            <m:t>−</m:t>
                          </m:r>
                          <m:r>
                            <a:rPr lang="zh-TW" altLang="en-US" sz="2400" i="1">
                              <a:latin typeface="Cambria Math" panose="02040503050406030204" pitchFamily="18" charset="0"/>
                            </a:rPr>
                            <m:t>𝑖</m:t>
                          </m:r>
                          <m:r>
                            <a:rPr lang="zh-TW" altLang="en-US" sz="2400" i="0">
                              <a:latin typeface="Cambria Math" panose="02040503050406030204" pitchFamily="18" charset="0"/>
                            </a:rPr>
                            <m:t>−1, 0, 4</m:t>
                          </m:r>
                        </m:e>
                      </m:d>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𝜃</m:t>
                          </m:r>
                        </m:e>
                        <m:sub>
                          <m:r>
                            <a:rPr lang="zh-TW" altLang="en-US" sz="2400" i="1">
                              <a:latin typeface="Cambria Math" panose="02040503050406030204" pitchFamily="18" charset="0"/>
                            </a:rPr>
                            <m:t>𝐻</m:t>
                          </m:r>
                        </m:sub>
                      </m:sSub>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𝜆</m:t>
                          </m:r>
                        </m:e>
                        <m:sub>
                          <m:r>
                            <a:rPr lang="zh-TW" altLang="en-US" sz="2400" i="1">
                              <a:latin typeface="Cambria Math" panose="02040503050406030204" pitchFamily="18" charset="0"/>
                            </a:rPr>
                            <m:t>𝐻</m:t>
                          </m:r>
                          <m:r>
                            <a:rPr lang="zh-TW" altLang="en-US" sz="2400" i="0">
                              <a:latin typeface="Cambria Math" panose="02040503050406030204" pitchFamily="18" charset="0"/>
                            </a:rPr>
                            <m:t>2</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1">
                              <a:latin typeface="Cambria Math" panose="02040503050406030204" pitchFamily="18" charset="0"/>
                            </a:rPr>
                            <m:t>𝑖</m:t>
                          </m:r>
                          <m:r>
                            <a:rPr lang="zh-TW" altLang="en-US" sz="2400" i="0">
                              <a:latin typeface="Cambria Math" panose="02040503050406030204" pitchFamily="18" charset="0"/>
                            </a:rPr>
                            <m:t>−2, </m:t>
                          </m:r>
                          <m:r>
                            <a:rPr lang="zh-TW" altLang="en-US" sz="2400" i="1">
                              <a:latin typeface="Cambria Math" panose="02040503050406030204" pitchFamily="18" charset="0"/>
                            </a:rPr>
                            <m:t>𝑁</m:t>
                          </m:r>
                          <m:r>
                            <a:rPr lang="zh-TW" altLang="en-US" sz="2400" i="0">
                              <a:latin typeface="Cambria Math" panose="02040503050406030204" pitchFamily="18" charset="0"/>
                            </a:rPr>
                            <m:t>−</m:t>
                          </m:r>
                          <m:r>
                            <a:rPr lang="zh-TW" altLang="en-US" sz="2400" i="1">
                              <a:latin typeface="Cambria Math" panose="02040503050406030204" pitchFamily="18" charset="0"/>
                            </a:rPr>
                            <m:t>𝑖</m:t>
                          </m:r>
                          <m:r>
                            <a:rPr lang="zh-TW" altLang="en-US" sz="2400" i="0">
                              <a:latin typeface="Cambria Math" panose="02040503050406030204" pitchFamily="18" charset="0"/>
                            </a:rPr>
                            <m:t>, 0, 0</m:t>
                          </m:r>
                        </m:e>
                      </m:d>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𝜆</m:t>
                          </m:r>
                        </m:e>
                        <m:sub>
                          <m:r>
                            <a:rPr lang="zh-TW" altLang="en-US" sz="2400" i="1">
                              <a:latin typeface="Cambria Math" panose="02040503050406030204" pitchFamily="18" charset="0"/>
                            </a:rPr>
                            <m:t>𝐻</m:t>
                          </m:r>
                          <m:r>
                            <a:rPr lang="zh-TW" altLang="en-US" sz="2400" i="0">
                              <a:latin typeface="Cambria Math" panose="02040503050406030204" pitchFamily="18" charset="0"/>
                            </a:rPr>
                            <m:t>2</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1">
                              <a:latin typeface="Cambria Math" panose="02040503050406030204" pitchFamily="18" charset="0"/>
                            </a:rPr>
                            <m:t>𝑖</m:t>
                          </m:r>
                          <m:r>
                            <a:rPr lang="zh-TW" altLang="en-US" sz="2400" i="0">
                              <a:latin typeface="Cambria Math" panose="02040503050406030204" pitchFamily="18" charset="0"/>
                            </a:rPr>
                            <m:t>−2, </m:t>
                          </m:r>
                          <m:r>
                            <a:rPr lang="zh-TW" altLang="en-US" sz="2400" i="1">
                              <a:latin typeface="Cambria Math" panose="02040503050406030204" pitchFamily="18" charset="0"/>
                            </a:rPr>
                            <m:t>𝑁</m:t>
                          </m:r>
                          <m:r>
                            <a:rPr lang="zh-TW" altLang="en-US" sz="2400" i="0">
                              <a:latin typeface="Cambria Math" panose="02040503050406030204" pitchFamily="18" charset="0"/>
                            </a:rPr>
                            <m:t>−</m:t>
                          </m:r>
                          <m:r>
                            <a:rPr lang="zh-TW" altLang="en-US" sz="2400" i="1">
                              <a:latin typeface="Cambria Math" panose="02040503050406030204" pitchFamily="18" charset="0"/>
                            </a:rPr>
                            <m:t>𝑖</m:t>
                          </m:r>
                          <m:r>
                            <a:rPr lang="zh-TW" altLang="en-US" sz="2400" i="0">
                              <a:latin typeface="Cambria Math" panose="02040503050406030204" pitchFamily="18" charset="0"/>
                            </a:rPr>
                            <m:t>, 0, 4</m:t>
                          </m:r>
                        </m:e>
                      </m:d>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𝜃</m:t>
                          </m:r>
                        </m:e>
                        <m:sub>
                          <m:r>
                            <a:rPr lang="zh-TW" altLang="en-US" sz="2400" i="1">
                              <a:latin typeface="Cambria Math" panose="02040503050406030204" pitchFamily="18" charset="0"/>
                            </a:rPr>
                            <m:t>𝐻</m:t>
                          </m:r>
                        </m:sub>
                      </m:sSub>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𝜆</m:t>
                          </m:r>
                        </m:e>
                        <m:sub>
                          <m:r>
                            <a:rPr lang="zh-TW" altLang="en-US" sz="2400" i="1">
                              <a:latin typeface="Cambria Math" panose="02040503050406030204" pitchFamily="18" charset="0"/>
                            </a:rPr>
                            <m:t>𝐻</m:t>
                          </m:r>
                          <m:r>
                            <a:rPr lang="zh-TW" altLang="en-US" sz="2400" i="0">
                              <a:latin typeface="Cambria Math" panose="02040503050406030204" pitchFamily="18" charset="0"/>
                            </a:rPr>
                            <m:t>2</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1">
                              <a:latin typeface="Cambria Math" panose="02040503050406030204" pitchFamily="18" charset="0"/>
                            </a:rPr>
                            <m:t>𝑖</m:t>
                          </m:r>
                          <m:r>
                            <a:rPr lang="zh-TW" altLang="en-US" sz="2400" i="0">
                              <a:latin typeface="Cambria Math" panose="02040503050406030204" pitchFamily="18" charset="0"/>
                            </a:rPr>
                            <m:t>−1, </m:t>
                          </m:r>
                          <m:r>
                            <a:rPr lang="zh-TW" altLang="en-US" sz="2400" i="1">
                              <a:latin typeface="Cambria Math" panose="02040503050406030204" pitchFamily="18" charset="0"/>
                            </a:rPr>
                            <m:t>𝑁</m:t>
                          </m:r>
                          <m:r>
                            <a:rPr lang="zh-TW" altLang="en-US" sz="2400" i="0">
                              <a:latin typeface="Cambria Math" panose="02040503050406030204" pitchFamily="18" charset="0"/>
                            </a:rPr>
                            <m:t>−</m:t>
                          </m:r>
                          <m:r>
                            <a:rPr lang="zh-TW" altLang="en-US" sz="2400" i="1">
                              <a:latin typeface="Cambria Math" panose="02040503050406030204" pitchFamily="18" charset="0"/>
                            </a:rPr>
                            <m:t>𝑖</m:t>
                          </m:r>
                          <m:r>
                            <a:rPr lang="zh-TW" altLang="en-US" sz="2400" i="0">
                              <a:latin typeface="Cambria Math" panose="02040503050406030204" pitchFamily="18" charset="0"/>
                            </a:rPr>
                            <m:t>, 0, 0</m:t>
                          </m:r>
                        </m:e>
                      </m:d>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𝜃</m:t>
                          </m:r>
                        </m:e>
                        <m:sub>
                          <m:r>
                            <a:rPr lang="zh-TW" altLang="en-US" sz="2400" i="1">
                              <a:latin typeface="Cambria Math" panose="02040503050406030204" pitchFamily="18" charset="0"/>
                            </a:rPr>
                            <m:t>𝐻</m:t>
                          </m:r>
                        </m:sub>
                      </m:sSub>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𝜆</m:t>
                          </m:r>
                        </m:e>
                        <m:sub>
                          <m:r>
                            <a:rPr lang="zh-TW" altLang="en-US" sz="2400" i="1">
                              <a:latin typeface="Cambria Math" panose="02040503050406030204" pitchFamily="18" charset="0"/>
                            </a:rPr>
                            <m:t>𝐿</m:t>
                          </m:r>
                          <m:r>
                            <a:rPr lang="zh-TW" altLang="en-US" sz="2400" i="0">
                              <a:latin typeface="Cambria Math" panose="02040503050406030204" pitchFamily="18" charset="0"/>
                            </a:rPr>
                            <m:t>2</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1">
                              <a:latin typeface="Cambria Math" panose="02040503050406030204" pitchFamily="18" charset="0"/>
                            </a:rPr>
                            <m:t>𝑖</m:t>
                          </m:r>
                          <m:r>
                            <a:rPr lang="zh-TW" altLang="en-US" sz="2400" i="0">
                              <a:latin typeface="Cambria Math" panose="02040503050406030204" pitchFamily="18" charset="0"/>
                            </a:rPr>
                            <m:t>, </m:t>
                          </m:r>
                          <m:r>
                            <a:rPr lang="zh-TW" altLang="en-US" sz="2400" i="1">
                              <a:latin typeface="Cambria Math" panose="02040503050406030204" pitchFamily="18" charset="0"/>
                            </a:rPr>
                            <m:t>𝑁</m:t>
                          </m:r>
                          <m:r>
                            <a:rPr lang="zh-TW" altLang="en-US" sz="2400" i="0">
                              <a:latin typeface="Cambria Math" panose="02040503050406030204" pitchFamily="18" charset="0"/>
                            </a:rPr>
                            <m:t>−</m:t>
                          </m:r>
                          <m:r>
                            <a:rPr lang="zh-TW" altLang="en-US" sz="2400" i="1">
                              <a:latin typeface="Cambria Math" panose="02040503050406030204" pitchFamily="18" charset="0"/>
                            </a:rPr>
                            <m:t>𝑖</m:t>
                          </m:r>
                          <m:r>
                            <a:rPr lang="zh-TW" altLang="en-US" sz="2400" i="0">
                              <a:latin typeface="Cambria Math" panose="02040503050406030204" pitchFamily="18" charset="0"/>
                            </a:rPr>
                            <m:t>−2, 0, 0</m:t>
                          </m:r>
                        </m:e>
                      </m:d>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𝜆</m:t>
                          </m:r>
                        </m:e>
                        <m:sub>
                          <m:r>
                            <a:rPr lang="zh-TW" altLang="en-US" sz="2400" i="1">
                              <a:latin typeface="Cambria Math" panose="02040503050406030204" pitchFamily="18" charset="0"/>
                            </a:rPr>
                            <m:t>𝐿</m:t>
                          </m:r>
                          <m:r>
                            <a:rPr lang="zh-TW" altLang="en-US" sz="2400" i="0">
                              <a:latin typeface="Cambria Math" panose="02040503050406030204" pitchFamily="18" charset="0"/>
                            </a:rPr>
                            <m:t>2</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1">
                              <a:latin typeface="Cambria Math" panose="02040503050406030204" pitchFamily="18" charset="0"/>
                            </a:rPr>
                            <m:t>𝑖</m:t>
                          </m:r>
                          <m:r>
                            <a:rPr lang="zh-TW" altLang="en-US" sz="2400" i="0">
                              <a:latin typeface="Cambria Math" panose="02040503050406030204" pitchFamily="18" charset="0"/>
                            </a:rPr>
                            <m:t>, </m:t>
                          </m:r>
                          <m:r>
                            <a:rPr lang="zh-TW" altLang="en-US" sz="2400" i="1">
                              <a:latin typeface="Cambria Math" panose="02040503050406030204" pitchFamily="18" charset="0"/>
                            </a:rPr>
                            <m:t>𝑁</m:t>
                          </m:r>
                          <m:r>
                            <a:rPr lang="zh-TW" altLang="en-US" sz="2400" i="0">
                              <a:latin typeface="Cambria Math" panose="02040503050406030204" pitchFamily="18" charset="0"/>
                            </a:rPr>
                            <m:t>−</m:t>
                          </m:r>
                          <m:r>
                            <a:rPr lang="zh-TW" altLang="en-US" sz="2400" i="1">
                              <a:latin typeface="Cambria Math" panose="02040503050406030204" pitchFamily="18" charset="0"/>
                            </a:rPr>
                            <m:t>𝑖</m:t>
                          </m:r>
                          <m:r>
                            <a:rPr lang="zh-TW" altLang="en-US" sz="2400" i="0">
                              <a:latin typeface="Cambria Math" panose="02040503050406030204" pitchFamily="18" charset="0"/>
                            </a:rPr>
                            <m:t>−2, 0, 4</m:t>
                          </m:r>
                        </m:e>
                      </m:d>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𝜃</m:t>
                          </m:r>
                        </m:e>
                        <m:sub>
                          <m:r>
                            <a:rPr lang="zh-TW" altLang="en-US" sz="2400" i="1">
                              <a:latin typeface="Cambria Math" panose="02040503050406030204" pitchFamily="18" charset="0"/>
                            </a:rPr>
                            <m:t>𝐻</m:t>
                          </m:r>
                        </m:sub>
                      </m:sSub>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𝜆</m:t>
                          </m:r>
                        </m:e>
                        <m:sub>
                          <m:r>
                            <a:rPr lang="zh-TW" altLang="en-US" sz="2400" i="1">
                              <a:latin typeface="Cambria Math" panose="02040503050406030204" pitchFamily="18" charset="0"/>
                            </a:rPr>
                            <m:t>𝐿</m:t>
                          </m:r>
                          <m:r>
                            <a:rPr lang="zh-TW" altLang="en-US" sz="2400" i="0">
                              <a:latin typeface="Cambria Math" panose="02040503050406030204" pitchFamily="18" charset="0"/>
                            </a:rPr>
                            <m:t>2</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1">
                              <a:latin typeface="Cambria Math" panose="02040503050406030204" pitchFamily="18" charset="0"/>
                            </a:rPr>
                            <m:t>𝑖</m:t>
                          </m:r>
                          <m:r>
                            <a:rPr lang="zh-TW" altLang="en-US" sz="2400" i="0">
                              <a:latin typeface="Cambria Math" panose="02040503050406030204" pitchFamily="18" charset="0"/>
                            </a:rPr>
                            <m:t>, </m:t>
                          </m:r>
                          <m:r>
                            <a:rPr lang="zh-TW" altLang="en-US" sz="2400" i="1">
                              <a:latin typeface="Cambria Math" panose="02040503050406030204" pitchFamily="18" charset="0"/>
                            </a:rPr>
                            <m:t>𝑁</m:t>
                          </m:r>
                          <m:r>
                            <a:rPr lang="zh-TW" altLang="en-US" sz="2400" i="0">
                              <a:latin typeface="Cambria Math" panose="02040503050406030204" pitchFamily="18" charset="0"/>
                            </a:rPr>
                            <m:t>−</m:t>
                          </m:r>
                          <m:r>
                            <a:rPr lang="zh-TW" altLang="en-US" sz="2400" i="1">
                              <a:latin typeface="Cambria Math" panose="02040503050406030204" pitchFamily="18" charset="0"/>
                            </a:rPr>
                            <m:t>𝑖</m:t>
                          </m:r>
                          <m:r>
                            <a:rPr lang="zh-TW" altLang="en-US" sz="2400" i="0">
                              <a:latin typeface="Cambria Math" panose="02040503050406030204" pitchFamily="18" charset="0"/>
                            </a:rPr>
                            <m:t>−1, 0, 0</m:t>
                          </m:r>
                        </m:e>
                      </m:d>
                      <m:r>
                        <a:rPr lang="zh-TW" altLang="en-US" sz="2400" i="0">
                          <a:latin typeface="Cambria Math" panose="02040503050406030204" pitchFamily="18" charset="0"/>
                        </a:rPr>
                        <m:t>+  </m:t>
                      </m:r>
                      <m:r>
                        <a:rPr lang="zh-TW" altLang="en-US" sz="2400" i="1">
                          <a:latin typeface="Cambria Math" panose="02040503050406030204" pitchFamily="18" charset="0"/>
                        </a:rPr>
                        <m:t>𝑖</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𝛼</m:t>
                          </m:r>
                        </m:e>
                        <m:sub>
                          <m:r>
                            <a:rPr lang="zh-TW" altLang="en-US" sz="2400" i="1">
                              <a:latin typeface="Cambria Math" panose="02040503050406030204" pitchFamily="18" charset="0"/>
                            </a:rPr>
                            <m:t>𝐻</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1">
                              <a:latin typeface="Cambria Math" panose="02040503050406030204" pitchFamily="18" charset="0"/>
                            </a:rPr>
                            <m:t>𝑖</m:t>
                          </m:r>
                          <m:r>
                            <a:rPr lang="zh-TW" altLang="en-US" sz="2400" i="0">
                              <a:latin typeface="Cambria Math" panose="02040503050406030204" pitchFamily="18" charset="0"/>
                            </a:rPr>
                            <m:t>+1, </m:t>
                          </m:r>
                          <m:r>
                            <a:rPr lang="zh-TW" altLang="en-US" sz="2400" i="1">
                              <a:latin typeface="Cambria Math" panose="02040503050406030204" pitchFamily="18" charset="0"/>
                            </a:rPr>
                            <m:t>𝑁</m:t>
                          </m:r>
                          <m:r>
                            <a:rPr lang="zh-TW" altLang="en-US" sz="2400" i="0">
                              <a:latin typeface="Cambria Math" panose="02040503050406030204" pitchFamily="18" charset="0"/>
                            </a:rPr>
                            <m:t>−</m:t>
                          </m:r>
                          <m:r>
                            <a:rPr lang="zh-TW" altLang="en-US" sz="2400" i="1">
                              <a:latin typeface="Cambria Math" panose="02040503050406030204" pitchFamily="18" charset="0"/>
                            </a:rPr>
                            <m:t>𝑖</m:t>
                          </m:r>
                          <m:r>
                            <a:rPr lang="zh-TW" altLang="en-US" sz="2400" i="0">
                              <a:latin typeface="Cambria Math" panose="02040503050406030204" pitchFamily="18" charset="0"/>
                            </a:rPr>
                            <m:t>, 0, 4</m:t>
                          </m:r>
                        </m:e>
                      </m:d>
                      <m:r>
                        <a:rPr lang="zh-TW" altLang="en-US" sz="2400" i="0">
                          <a:latin typeface="Cambria Math" panose="02040503050406030204" pitchFamily="18" charset="0"/>
                        </a:rPr>
                        <m:t>+</m:t>
                      </m:r>
                      <m:d>
                        <m:dPr>
                          <m:ctrlPr>
                            <a:rPr lang="zh-TW" altLang="en-US" sz="2400" i="1">
                              <a:latin typeface="Cambria Math" panose="02040503050406030204" pitchFamily="18" charset="0"/>
                            </a:rPr>
                          </m:ctrlPr>
                        </m:dPr>
                        <m:e>
                          <m:r>
                            <a:rPr lang="zh-TW" altLang="en-US" sz="2400" i="1">
                              <a:latin typeface="Cambria Math" panose="02040503050406030204" pitchFamily="18" charset="0"/>
                            </a:rPr>
                            <m:t>𝑁</m:t>
                          </m:r>
                          <m:r>
                            <a:rPr lang="zh-TW" altLang="en-US" sz="2400" i="0">
                              <a:latin typeface="Cambria Math" panose="02040503050406030204" pitchFamily="18" charset="0"/>
                            </a:rPr>
                            <m:t>−</m:t>
                          </m:r>
                          <m:r>
                            <a:rPr lang="zh-TW" altLang="en-US" sz="2400" i="1">
                              <a:latin typeface="Cambria Math" panose="02040503050406030204" pitchFamily="18" charset="0"/>
                            </a:rPr>
                            <m:t>𝑖</m:t>
                          </m:r>
                          <m:r>
                            <a:rPr lang="zh-TW" altLang="en-US" sz="2400" i="0">
                              <a:latin typeface="Cambria Math" panose="02040503050406030204" pitchFamily="18" charset="0"/>
                            </a:rPr>
                            <m:t>+1</m:t>
                          </m:r>
                        </m:e>
                      </m:d>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𝛼</m:t>
                          </m:r>
                        </m:e>
                        <m:sub>
                          <m:r>
                            <a:rPr lang="zh-TW" altLang="en-US" sz="2400" i="1">
                              <a:latin typeface="Cambria Math" panose="02040503050406030204" pitchFamily="18" charset="0"/>
                            </a:rPr>
                            <m:t>𝐿</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1">
                              <a:latin typeface="Cambria Math" panose="02040503050406030204" pitchFamily="18" charset="0"/>
                            </a:rPr>
                            <m:t>𝑖</m:t>
                          </m:r>
                          <m:r>
                            <a:rPr lang="zh-TW" altLang="en-US" sz="2400" i="0">
                              <a:latin typeface="Cambria Math" panose="02040503050406030204" pitchFamily="18" charset="0"/>
                            </a:rPr>
                            <m:t>, </m:t>
                          </m:r>
                          <m:r>
                            <a:rPr lang="zh-TW" altLang="en-US" sz="2400" i="1">
                              <a:latin typeface="Cambria Math" panose="02040503050406030204" pitchFamily="18" charset="0"/>
                            </a:rPr>
                            <m:t>𝑁</m:t>
                          </m:r>
                          <m:r>
                            <a:rPr lang="zh-TW" altLang="en-US" sz="2400" i="0">
                              <a:latin typeface="Cambria Math" panose="02040503050406030204" pitchFamily="18" charset="0"/>
                            </a:rPr>
                            <m:t>−</m:t>
                          </m:r>
                          <m:r>
                            <a:rPr lang="zh-TW" altLang="en-US" sz="2400" i="1">
                              <a:latin typeface="Cambria Math" panose="02040503050406030204" pitchFamily="18" charset="0"/>
                            </a:rPr>
                            <m:t>𝑖</m:t>
                          </m:r>
                          <m:r>
                            <a:rPr lang="zh-TW" altLang="en-US" sz="2400" i="0">
                              <a:latin typeface="Cambria Math" panose="02040503050406030204" pitchFamily="18" charset="0"/>
                            </a:rPr>
                            <m:t>+1, 0, 4</m:t>
                          </m:r>
                        </m:e>
                      </m:d>
                      <m:r>
                        <a:rPr lang="zh-TW" altLang="en-US" sz="2400" i="0">
                          <a:latin typeface="Cambria Math" panose="02040503050406030204" pitchFamily="18" charset="0"/>
                        </a:rPr>
                        <m:t>+  </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𝜃</m:t>
                          </m:r>
                        </m:e>
                        <m:sub>
                          <m:r>
                            <a:rPr lang="zh-TW" altLang="en-US" sz="2400" i="1">
                              <a:latin typeface="Cambria Math" panose="02040503050406030204" pitchFamily="18" charset="0"/>
                            </a:rPr>
                            <m:t>𝐻</m:t>
                          </m:r>
                        </m:sub>
                      </m:sSub>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𝜇</m:t>
                          </m:r>
                        </m:e>
                        <m:sub>
                          <m:r>
                            <a:rPr lang="zh-TW" altLang="en-US" sz="2400" i="1">
                              <a:latin typeface="Cambria Math" panose="02040503050406030204" pitchFamily="18" charset="0"/>
                            </a:rPr>
                            <m:t>𝐻</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1">
                              <a:latin typeface="Cambria Math" panose="02040503050406030204" pitchFamily="18" charset="0"/>
                            </a:rPr>
                            <m:t>𝑖</m:t>
                          </m:r>
                          <m:r>
                            <a:rPr lang="zh-TW" altLang="en-US" sz="2400" i="0">
                              <a:latin typeface="Cambria Math" panose="02040503050406030204" pitchFamily="18" charset="0"/>
                            </a:rPr>
                            <m:t>+1, </m:t>
                          </m:r>
                          <m:r>
                            <a:rPr lang="zh-TW" altLang="en-US" sz="2400" i="1">
                              <a:latin typeface="Cambria Math" panose="02040503050406030204" pitchFamily="18" charset="0"/>
                            </a:rPr>
                            <m:t>𝑁</m:t>
                          </m:r>
                          <m:r>
                            <a:rPr lang="zh-TW" altLang="en-US" sz="2400" i="0">
                              <a:latin typeface="Cambria Math" panose="02040503050406030204" pitchFamily="18" charset="0"/>
                            </a:rPr>
                            <m:t>−</m:t>
                          </m:r>
                          <m:r>
                            <a:rPr lang="zh-TW" altLang="en-US" sz="2400" i="1">
                              <a:latin typeface="Cambria Math" panose="02040503050406030204" pitchFamily="18" charset="0"/>
                            </a:rPr>
                            <m:t>𝑖</m:t>
                          </m:r>
                          <m:r>
                            <a:rPr lang="zh-TW" altLang="en-US" sz="2400" i="0">
                              <a:latin typeface="Cambria Math" panose="02040503050406030204" pitchFamily="18" charset="0"/>
                            </a:rPr>
                            <m:t>, 0, 2</m:t>
                          </m:r>
                        </m:e>
                      </m:d>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𝜃</m:t>
                          </m:r>
                        </m:e>
                        <m:sub>
                          <m:r>
                            <a:rPr lang="zh-TW" altLang="en-US" sz="2400" i="1">
                              <a:latin typeface="Cambria Math" panose="02040503050406030204" pitchFamily="18" charset="0"/>
                            </a:rPr>
                            <m:t>𝐻</m:t>
                          </m:r>
                        </m:sub>
                      </m:sSub>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𝜇</m:t>
                          </m:r>
                        </m:e>
                        <m:sub>
                          <m:r>
                            <a:rPr lang="zh-TW" altLang="en-US" sz="2400" i="1">
                              <a:latin typeface="Cambria Math" panose="02040503050406030204" pitchFamily="18" charset="0"/>
                            </a:rPr>
                            <m:t>𝐿</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1">
                              <a:latin typeface="Cambria Math" panose="02040503050406030204" pitchFamily="18" charset="0"/>
                            </a:rPr>
                            <m:t>𝑖</m:t>
                          </m:r>
                          <m:r>
                            <a:rPr lang="zh-TW" altLang="en-US" sz="2400" i="0">
                              <a:latin typeface="Cambria Math" panose="02040503050406030204" pitchFamily="18" charset="0"/>
                            </a:rPr>
                            <m:t>, </m:t>
                          </m:r>
                          <m:r>
                            <a:rPr lang="zh-TW" altLang="en-US" sz="2400" i="1">
                              <a:latin typeface="Cambria Math" panose="02040503050406030204" pitchFamily="18" charset="0"/>
                            </a:rPr>
                            <m:t>𝑁</m:t>
                          </m:r>
                          <m:r>
                            <a:rPr lang="zh-TW" altLang="en-US" sz="2400" i="0">
                              <a:latin typeface="Cambria Math" panose="02040503050406030204" pitchFamily="18" charset="0"/>
                            </a:rPr>
                            <m:t>−</m:t>
                          </m:r>
                          <m:r>
                            <a:rPr lang="zh-TW" altLang="en-US" sz="2400" i="1">
                              <a:latin typeface="Cambria Math" panose="02040503050406030204" pitchFamily="18" charset="0"/>
                            </a:rPr>
                            <m:t>𝑖</m:t>
                          </m:r>
                          <m:r>
                            <a:rPr lang="zh-TW" altLang="en-US" sz="2400" i="0">
                              <a:latin typeface="Cambria Math" panose="02040503050406030204" pitchFamily="18" charset="0"/>
                            </a:rPr>
                            <m:t>+1, 0, 1</m:t>
                          </m:r>
                        </m:e>
                      </m:d>
                      <m:r>
                        <a:rPr lang="zh-TW" altLang="en-US" sz="2400" i="0">
                          <a:latin typeface="Cambria Math" panose="02040503050406030204" pitchFamily="18" charset="0"/>
                        </a:rPr>
                        <m:t>+  </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𝜃</m:t>
                          </m:r>
                        </m:e>
                        <m:sub>
                          <m:r>
                            <a:rPr lang="zh-TW" altLang="en-US" sz="2400" i="1">
                              <a:latin typeface="Cambria Math" panose="02040503050406030204" pitchFamily="18" charset="0"/>
                            </a:rPr>
                            <m:t>𝐻</m:t>
                          </m:r>
                        </m:sub>
                      </m:sSub>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𝜇</m:t>
                          </m:r>
                        </m:e>
                        <m:sub>
                          <m:r>
                            <a:rPr lang="zh-TW" altLang="en-US" sz="2400" i="1">
                              <a:latin typeface="Cambria Math" panose="02040503050406030204" pitchFamily="18" charset="0"/>
                            </a:rPr>
                            <m:t>𝐻</m:t>
                          </m:r>
                        </m:sub>
                      </m:sSub>
                      <m:r>
                        <a:rPr lang="zh-TW" altLang="en-US" sz="2400" i="1">
                          <a:latin typeface="Cambria Math" panose="02040503050406030204" pitchFamily="18" charset="0"/>
                        </a:rPr>
                        <m:t>𝜋</m:t>
                      </m:r>
                      <m:r>
                        <a:rPr lang="zh-TW" altLang="en-US" sz="2400" i="0">
                          <a:latin typeface="Cambria Math" panose="02040503050406030204" pitchFamily="18" charset="0"/>
                        </a:rPr>
                        <m:t>(</m:t>
                      </m:r>
                      <m:r>
                        <a:rPr lang="zh-TW" altLang="en-US" sz="2400" i="1">
                          <a:latin typeface="Cambria Math" panose="02040503050406030204" pitchFamily="18" charset="0"/>
                        </a:rPr>
                        <m:t>𝑖</m:t>
                      </m:r>
                      <m:r>
                        <a:rPr lang="zh-TW" altLang="en-US" sz="2400" i="0">
                          <a:latin typeface="Cambria Math" panose="02040503050406030204" pitchFamily="18" charset="0"/>
                        </a:rPr>
                        <m:t>+1, </m:t>
                      </m:r>
                      <m:r>
                        <a:rPr lang="zh-TW" altLang="en-US" sz="2400" i="1">
                          <a:latin typeface="Cambria Math" panose="02040503050406030204" pitchFamily="18" charset="0"/>
                        </a:rPr>
                        <m:t>𝑁</m:t>
                      </m:r>
                      <m:r>
                        <a:rPr lang="zh-TW" altLang="en-US" sz="2400" i="0">
                          <a:latin typeface="Cambria Math" panose="02040503050406030204" pitchFamily="18" charset="0"/>
                        </a:rPr>
                        <m:t>−</m:t>
                      </m:r>
                      <m:r>
                        <a:rPr lang="zh-TW" altLang="en-US" sz="2400" i="1">
                          <a:latin typeface="Cambria Math" panose="02040503050406030204" pitchFamily="18" charset="0"/>
                        </a:rPr>
                        <m:t>𝑖</m:t>
                      </m:r>
                      <m:r>
                        <a:rPr lang="zh-TW" altLang="en-US" sz="2400" i="0">
                          <a:latin typeface="Cambria Math" panose="02040503050406030204" pitchFamily="18" charset="0"/>
                        </a:rPr>
                        <m:t>, 0, 4)+</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𝜃</m:t>
                          </m:r>
                        </m:e>
                        <m:sub>
                          <m:r>
                            <a:rPr lang="zh-TW" altLang="en-US" sz="2400" i="1">
                              <a:latin typeface="Cambria Math" panose="02040503050406030204" pitchFamily="18" charset="0"/>
                            </a:rPr>
                            <m:t>𝐻</m:t>
                          </m:r>
                        </m:sub>
                      </m:sSub>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𝜇</m:t>
                          </m:r>
                        </m:e>
                        <m:sub>
                          <m:r>
                            <a:rPr lang="zh-TW" altLang="en-US" sz="2400" i="1">
                              <a:latin typeface="Cambria Math" panose="02040503050406030204" pitchFamily="18" charset="0"/>
                            </a:rPr>
                            <m:t>𝐿</m:t>
                          </m:r>
                        </m:sub>
                      </m:sSub>
                      <m:r>
                        <a:rPr lang="zh-TW" altLang="en-US" sz="2400" i="1">
                          <a:latin typeface="Cambria Math" panose="02040503050406030204" pitchFamily="18" charset="0"/>
                        </a:rPr>
                        <m:t>𝜋</m:t>
                      </m:r>
                      <m:r>
                        <a:rPr lang="zh-TW" altLang="en-US" sz="2400" i="0">
                          <a:latin typeface="Cambria Math" panose="02040503050406030204" pitchFamily="18" charset="0"/>
                        </a:rPr>
                        <m:t>(</m:t>
                      </m:r>
                      <m:r>
                        <a:rPr lang="zh-TW" altLang="en-US" sz="2400" i="1">
                          <a:latin typeface="Cambria Math" panose="02040503050406030204" pitchFamily="18" charset="0"/>
                        </a:rPr>
                        <m:t>𝑖</m:t>
                      </m:r>
                      <m:r>
                        <a:rPr lang="zh-TW" altLang="en-US" sz="2400" i="0">
                          <a:latin typeface="Cambria Math" panose="02040503050406030204" pitchFamily="18" charset="0"/>
                        </a:rPr>
                        <m:t>, </m:t>
                      </m:r>
                      <m:r>
                        <a:rPr lang="zh-TW" altLang="en-US" sz="2400" i="1">
                          <a:latin typeface="Cambria Math" panose="02040503050406030204" pitchFamily="18" charset="0"/>
                        </a:rPr>
                        <m:t>𝑁</m:t>
                      </m:r>
                      <m:r>
                        <a:rPr lang="zh-TW" altLang="en-US" sz="2400" i="0">
                          <a:latin typeface="Cambria Math" panose="02040503050406030204" pitchFamily="18" charset="0"/>
                        </a:rPr>
                        <m:t>−</m:t>
                      </m:r>
                      <m:r>
                        <a:rPr lang="zh-TW" altLang="en-US" sz="2400" i="1">
                          <a:latin typeface="Cambria Math" panose="02040503050406030204" pitchFamily="18" charset="0"/>
                        </a:rPr>
                        <m:t>𝑖</m:t>
                      </m:r>
                      <m:r>
                        <a:rPr lang="zh-TW" altLang="en-US" sz="2400" i="0">
                          <a:latin typeface="Cambria Math" panose="02040503050406030204" pitchFamily="18" charset="0"/>
                        </a:rPr>
                        <m:t>+1, 0, 3).</m:t>
                      </m:r>
                    </m:oMath>
                  </m:oMathPara>
                </a14:m>
                <a:endParaRPr lang="zh-TW" altLang="en-US" sz="2400" dirty="0"/>
              </a:p>
            </p:txBody>
          </p:sp>
        </mc:Choice>
        <mc:Fallback>
          <p:sp>
            <p:nvSpPr>
              <p:cNvPr id="3" name="矩形 2"/>
              <p:cNvSpPr>
                <a:spLocks noRot="1" noChangeAspect="1" noMove="1" noResize="1" noEditPoints="1" noAdjustHandles="1" noChangeArrowheads="1" noChangeShapeType="1" noTextEdit="1"/>
              </p:cNvSpPr>
              <p:nvPr/>
            </p:nvSpPr>
            <p:spPr>
              <a:xfrm>
                <a:off x="332744" y="2182073"/>
                <a:ext cx="10072898" cy="3708900"/>
              </a:xfrm>
              <a:prstGeom prst="rect">
                <a:avLst/>
              </a:prstGeom>
              <a:blipFill>
                <a:blip r:embed="rId4"/>
                <a:stretch>
                  <a:fillRect l="-2966" t="-16118" b="-131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258026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2739" y="136527"/>
            <a:ext cx="9210628" cy="1325563"/>
          </a:xfrm>
        </p:spPr>
        <p:txBody>
          <a:bodyPr>
            <a:normAutofit/>
          </a:bodyPr>
          <a:lstStyle/>
          <a:p>
            <a:r>
              <a:rPr lang="en-US" altLang="zh-TW" b="1" dirty="0" smtClean="0">
                <a:latin typeface="Times New Roman" panose="02020603050405020304" pitchFamily="18" charset="0"/>
                <a:cs typeface="Times New Roman" panose="02020603050405020304" pitchFamily="18" charset="0"/>
              </a:rPr>
              <a:t>Analytical Model-</a:t>
            </a:r>
            <a:br>
              <a:rPr lang="en-US" altLang="zh-TW" b="1" dirty="0" smtClean="0">
                <a:latin typeface="Times New Roman" panose="02020603050405020304" pitchFamily="18" charset="0"/>
                <a:cs typeface="Times New Roman" panose="02020603050405020304" pitchFamily="18" charset="0"/>
              </a:rPr>
            </a:br>
            <a:r>
              <a:rPr lang="en-US" altLang="zh-TW" sz="4000" b="1" dirty="0">
                <a:latin typeface="Times New Roman" panose="02020603050405020304" pitchFamily="18" charset="0"/>
                <a:cs typeface="Times New Roman" panose="02020603050405020304" pitchFamily="18" charset="0"/>
              </a:rPr>
              <a:t>Scenario 1 State balance equations</a:t>
            </a:r>
            <a:endParaRPr lang="zh-TW" altLang="en-US" sz="4000" b="1"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21</a:t>
            </a:fld>
            <a:endParaRPr lang="zh-TW" altLang="en-US" sz="1800" dirty="0">
              <a:solidFill>
                <a:schemeClr val="tx1"/>
              </a:solidFill>
            </a:endParaRPr>
          </a:p>
        </p:txBody>
      </p:sp>
      <p:cxnSp>
        <p:nvCxnSpPr>
          <p:cNvPr id="12" name="直線接點 11"/>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11" name="內容版面配置區 2"/>
              <p:cNvSpPr txBox="1">
                <a:spLocks/>
              </p:cNvSpPr>
              <p:nvPr/>
            </p:nvSpPr>
            <p:spPr>
              <a:xfrm>
                <a:off x="332743" y="1577971"/>
                <a:ext cx="8195796" cy="48822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360000"/>
                <a:r>
                  <a:rPr lang="en-US" altLang="zh-TW" sz="2400" dirty="0"/>
                  <a:t>For</a:t>
                </a:r>
                <a:r>
                  <a:rPr lang="en-US" altLang="zh-TW" sz="2400" i="1" dirty="0"/>
                  <a:t> </a:t>
                </a:r>
                <a14:m>
                  <m:oMath xmlns:m="http://schemas.openxmlformats.org/officeDocument/2006/math">
                    <m:r>
                      <a:rPr lang="en-US" altLang="zh-TW" sz="2400" i="1">
                        <a:latin typeface="Cambria Math" panose="02040503050406030204" pitchFamily="18" charset="0"/>
                      </a:rPr>
                      <m:t>3≤</m:t>
                    </m:r>
                    <m:r>
                      <a:rPr lang="en-US" altLang="zh-TW" sz="2400" i="1">
                        <a:latin typeface="Cambria Math" panose="02040503050406030204" pitchFamily="18" charset="0"/>
                      </a:rPr>
                      <m:t>𝑖</m:t>
                    </m:r>
                    <m:r>
                      <a:rPr lang="en-US" altLang="zh-TW" sz="2400" i="1">
                        <a:latin typeface="Cambria Math" panose="02040503050406030204" pitchFamily="18" charset="0"/>
                      </a:rPr>
                      <m:t>≤</m:t>
                    </m:r>
                    <m:r>
                      <a:rPr lang="en-US" altLang="zh-TW" sz="2400" i="1">
                        <a:latin typeface="Cambria Math" panose="02040503050406030204" pitchFamily="18" charset="0"/>
                      </a:rPr>
                      <m:t>𝑁</m:t>
                    </m:r>
                    <m:r>
                      <a:rPr lang="en-US" altLang="zh-TW" sz="2400" i="1">
                        <a:latin typeface="Cambria Math" panose="02040503050406030204" pitchFamily="18" charset="0"/>
                      </a:rPr>
                      <m:t>−3</m:t>
                    </m:r>
                  </m:oMath>
                </a14:m>
                <a:r>
                  <a:rPr lang="en-US" altLang="zh-TW" sz="2400" dirty="0"/>
                  <a:t>,</a:t>
                </a:r>
                <a:r>
                  <a:rPr lang="en-US" altLang="zh-TW" sz="2400" i="1" dirty="0"/>
                  <a:t> </a:t>
                </a:r>
                <a14:m>
                  <m:oMath xmlns:m="http://schemas.openxmlformats.org/officeDocument/2006/math">
                    <m:r>
                      <a:rPr lang="en-US" altLang="zh-TW" sz="2400" i="1">
                        <a:latin typeface="Cambria Math" panose="02040503050406030204" pitchFamily="18" charset="0"/>
                      </a:rPr>
                      <m:t>𝑗</m:t>
                    </m:r>
                    <m:r>
                      <a:rPr lang="en-US" altLang="zh-TW" sz="2400" i="1">
                        <a:latin typeface="Cambria Math" panose="02040503050406030204" pitchFamily="18" charset="0"/>
                      </a:rPr>
                      <m:t>=</m:t>
                    </m:r>
                    <m:r>
                      <a:rPr lang="en-US" altLang="zh-TW" sz="2400" i="1">
                        <a:latin typeface="Cambria Math" panose="02040503050406030204" pitchFamily="18" charset="0"/>
                      </a:rPr>
                      <m:t>𝑁</m:t>
                    </m:r>
                    <m:r>
                      <a:rPr lang="zh-TW" altLang="en-US" sz="2400" i="1">
                        <a:latin typeface="Cambria Math" panose="02040503050406030204" pitchFamily="18" charset="0"/>
                      </a:rPr>
                      <m:t>−</m:t>
                    </m:r>
                    <m:r>
                      <a:rPr lang="en-US" altLang="zh-TW" sz="2400" i="1">
                        <a:latin typeface="Cambria Math" panose="02040503050406030204" pitchFamily="18" charset="0"/>
                      </a:rPr>
                      <m:t>𝑖</m:t>
                    </m:r>
                  </m:oMath>
                </a14:m>
                <a:r>
                  <a:rPr lang="en-US" altLang="zh-TW" sz="2400" dirty="0"/>
                  <a:t>,</a:t>
                </a:r>
                <a:r>
                  <a:rPr lang="en-US" altLang="zh-TW" sz="2400" i="1" dirty="0"/>
                  <a:t> </a:t>
                </a:r>
                <a14:m>
                  <m:oMath xmlns:m="http://schemas.openxmlformats.org/officeDocument/2006/math">
                    <m:r>
                      <a:rPr lang="en-US" altLang="zh-TW" sz="2400" i="1">
                        <a:latin typeface="Cambria Math" panose="02040503050406030204" pitchFamily="18" charset="0"/>
                      </a:rPr>
                      <m:t>𝑥</m:t>
                    </m:r>
                    <m:r>
                      <a:rPr lang="en-US" altLang="zh-TW" sz="2400" i="1">
                        <a:latin typeface="Cambria Math" panose="02040503050406030204" pitchFamily="18" charset="0"/>
                      </a:rPr>
                      <m:t>=0</m:t>
                    </m:r>
                  </m:oMath>
                </a14:m>
                <a:r>
                  <a:rPr lang="en-US" altLang="zh-TW" sz="2400" dirty="0"/>
                  <a:t>,</a:t>
                </a:r>
                <a:r>
                  <a:rPr lang="en-US" altLang="zh-TW" sz="2400" i="1" dirty="0"/>
                  <a:t> </a:t>
                </a:r>
                <a:r>
                  <a:rPr lang="en-US" altLang="zh-TW" sz="2400" dirty="0"/>
                  <a:t>and</a:t>
                </a:r>
                <a:r>
                  <a:rPr lang="en-US" altLang="zh-TW" sz="2400" i="1" dirty="0"/>
                  <a:t> </a:t>
                </a:r>
                <a14:m>
                  <m:oMath xmlns:m="http://schemas.openxmlformats.org/officeDocument/2006/math">
                    <m:r>
                      <a:rPr lang="en-US" altLang="zh-TW" sz="2400" i="1">
                        <a:latin typeface="Cambria Math" panose="02040503050406030204" pitchFamily="18" charset="0"/>
                      </a:rPr>
                      <m:t>𝑦</m:t>
                    </m:r>
                    <m:r>
                      <a:rPr lang="en-US" altLang="zh-TW" sz="2400" i="1">
                        <a:latin typeface="Cambria Math" panose="02040503050406030204" pitchFamily="18" charset="0"/>
                      </a:rPr>
                      <m:t>=</m:t>
                    </m:r>
                    <m:r>
                      <a:rPr lang="en-US" altLang="zh-TW" sz="2400">
                        <a:latin typeface="Cambria Math" panose="02040503050406030204" pitchFamily="18" charset="0"/>
                      </a:rPr>
                      <m:t>4</m:t>
                    </m:r>
                  </m:oMath>
                </a14:m>
                <a:r>
                  <a:rPr lang="en-US" altLang="zh-TW" sz="2400" dirty="0">
                    <a:latin typeface="Times New Roman" panose="02020603050405020304" pitchFamily="18" charset="0"/>
                    <a:cs typeface="Times New Roman" panose="02020603050405020304" pitchFamily="18" charset="0"/>
                  </a:rPr>
                  <a:t>    (Case 159)</a:t>
                </a:r>
              </a:p>
              <a:p>
                <a:pPr marL="0" indent="0">
                  <a:buNone/>
                </a:pPr>
                <a:endParaRPr lang="en-US" altLang="zh-TW" sz="2400" dirty="0">
                  <a:latin typeface="Times New Roman" panose="02020603050405020304" pitchFamily="18" charset="0"/>
                  <a:cs typeface="Times New Roman" panose="02020603050405020304" pitchFamily="18" charset="0"/>
                </a:endParaRPr>
              </a:p>
              <a:p>
                <a:pPr marL="0" indent="0">
                  <a:buNone/>
                </a:pPr>
                <a:endPar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xmlns="">
          <p:sp>
            <p:nvSpPr>
              <p:cNvPr id="11" name="內容版面配置區 2"/>
              <p:cNvSpPr txBox="1">
                <a:spLocks noRot="1" noChangeAspect="1" noMove="1" noResize="1" noEditPoints="1" noAdjustHandles="1" noChangeArrowheads="1" noChangeShapeType="1" noTextEdit="1"/>
              </p:cNvSpPr>
              <p:nvPr/>
            </p:nvSpPr>
            <p:spPr>
              <a:xfrm>
                <a:off x="332743" y="1577971"/>
                <a:ext cx="8195796" cy="488221"/>
              </a:xfrm>
              <a:prstGeom prst="rect">
                <a:avLst/>
              </a:prstGeom>
              <a:blipFill>
                <a:blip r:embed="rId3"/>
                <a:stretch>
                  <a:fillRect l="-595" t="-11250" r="-446" b="-22500"/>
                </a:stretch>
              </a:blipFill>
            </p:spPr>
            <p:txBody>
              <a:bodyPr/>
              <a:lstStyle/>
              <a:p>
                <a:r>
                  <a:rPr lang="zh-TW" altLang="en-US">
                    <a:noFill/>
                  </a:rPr>
                  <a:t> </a:t>
                </a:r>
              </a:p>
            </p:txBody>
          </p:sp>
        </mc:Fallback>
      </mc:AlternateContent>
      <p:pic>
        <p:nvPicPr>
          <p:cNvPr id="7" name="圖片 6" descr="case158"/>
          <p:cNvPicPr/>
          <p:nvPr/>
        </p:nvPicPr>
        <p:blipFill>
          <a:blip r:embed="rId4">
            <a:extLst>
              <a:ext uri="{28A0092B-C50C-407E-A947-70E740481C1C}">
                <a14:useLocalDpi xmlns:a14="http://schemas.microsoft.com/office/drawing/2010/main" val="0"/>
              </a:ext>
            </a:extLst>
          </a:blip>
          <a:srcRect/>
          <a:stretch>
            <a:fillRect/>
          </a:stretch>
        </p:blipFill>
        <p:spPr bwMode="auto">
          <a:xfrm>
            <a:off x="2042521" y="1968915"/>
            <a:ext cx="7597589" cy="4655283"/>
          </a:xfrm>
          <a:prstGeom prst="rect">
            <a:avLst/>
          </a:prstGeom>
          <a:noFill/>
          <a:ln>
            <a:noFill/>
          </a:ln>
        </p:spPr>
      </p:pic>
    </p:spTree>
    <p:extLst>
      <p:ext uri="{BB962C8B-B14F-4D97-AF65-F5344CB8AC3E}">
        <p14:creationId xmlns:p14="http://schemas.microsoft.com/office/powerpoint/2010/main" val="8017903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2739" y="136527"/>
            <a:ext cx="9384248" cy="1325563"/>
          </a:xfrm>
        </p:spPr>
        <p:txBody>
          <a:bodyPr>
            <a:normAutofit/>
          </a:bodyPr>
          <a:lstStyle/>
          <a:p>
            <a:r>
              <a:rPr lang="en-US" altLang="zh-TW" b="1" dirty="0" smtClean="0">
                <a:latin typeface="Times New Roman" panose="02020603050405020304" pitchFamily="18" charset="0"/>
                <a:cs typeface="Times New Roman" panose="02020603050405020304" pitchFamily="18" charset="0"/>
              </a:rPr>
              <a:t>Analytical Model-</a:t>
            </a:r>
            <a:br>
              <a:rPr lang="en-US" altLang="zh-TW" b="1" dirty="0" smtClean="0">
                <a:latin typeface="Times New Roman" panose="02020603050405020304" pitchFamily="18" charset="0"/>
                <a:cs typeface="Times New Roman" panose="02020603050405020304" pitchFamily="18" charset="0"/>
              </a:rPr>
            </a:br>
            <a:r>
              <a:rPr lang="en-US" altLang="zh-TW" sz="4000" b="1" dirty="0">
                <a:latin typeface="Times New Roman" panose="02020603050405020304" pitchFamily="18" charset="0"/>
                <a:cs typeface="Times New Roman" panose="02020603050405020304" pitchFamily="18" charset="0"/>
              </a:rPr>
              <a:t>Scenario </a:t>
            </a:r>
            <a:r>
              <a:rPr lang="en-US" altLang="zh-TW" sz="4000" b="1" dirty="0" smtClean="0">
                <a:latin typeface="Times New Roman" panose="02020603050405020304" pitchFamily="18" charset="0"/>
                <a:cs typeface="Times New Roman" panose="02020603050405020304" pitchFamily="18" charset="0"/>
              </a:rPr>
              <a:t>1 State balance equations</a:t>
            </a:r>
            <a:endParaRPr lang="zh-TW" altLang="en-US" sz="4000" b="1"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22</a:t>
            </a:fld>
            <a:endParaRPr lang="zh-TW" altLang="en-US" sz="1800" dirty="0">
              <a:solidFill>
                <a:schemeClr val="tx1"/>
              </a:solidFill>
            </a:endParaRPr>
          </a:p>
        </p:txBody>
      </p:sp>
      <p:cxnSp>
        <p:nvCxnSpPr>
          <p:cNvPr id="12" name="直線接點 11"/>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mc:Choice xmlns:a14="http://schemas.microsoft.com/office/drawing/2010/main" Requires="a14">
          <p:sp>
            <p:nvSpPr>
              <p:cNvPr id="11" name="內容版面配置區 2"/>
              <p:cNvSpPr txBox="1">
                <a:spLocks/>
              </p:cNvSpPr>
              <p:nvPr/>
            </p:nvSpPr>
            <p:spPr>
              <a:xfrm>
                <a:off x="414803" y="1828694"/>
                <a:ext cx="8949115" cy="48822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360000"/>
                <a:r>
                  <a:rPr lang="en-US" altLang="zh-TW" sz="2400" dirty="0"/>
                  <a:t>For</a:t>
                </a:r>
                <a:r>
                  <a:rPr lang="en-US" altLang="zh-TW" sz="2400" i="1" dirty="0"/>
                  <a:t> </a:t>
                </a:r>
                <a14:m>
                  <m:oMath xmlns:m="http://schemas.openxmlformats.org/officeDocument/2006/math">
                    <m:sSub>
                      <m:sSubPr>
                        <m:ctrlPr>
                          <a:rPr lang="zh-TW" altLang="zh-TW" sz="2400" i="1"/>
                        </m:ctrlPr>
                      </m:sSubPr>
                      <m:e>
                        <m:r>
                          <a:rPr lang="en-US" altLang="zh-TW" sz="2400" i="1"/>
                          <m:t>𝑖</m:t>
                        </m:r>
                      </m:e>
                      <m:sub>
                        <m:r>
                          <a:rPr lang="en-US" altLang="zh-TW" sz="2400" i="1"/>
                          <m:t>1</m:t>
                        </m:r>
                      </m:sub>
                    </m:sSub>
                    <m:r>
                      <a:rPr lang="en-US" altLang="zh-TW" sz="2400" i="1"/>
                      <m:t>=0</m:t>
                    </m:r>
                  </m:oMath>
                </a14:m>
                <a:r>
                  <a:rPr lang="en-US" altLang="zh-TW" sz="2400" dirty="0"/>
                  <a:t>,</a:t>
                </a:r>
                <a:r>
                  <a:rPr lang="en-US" altLang="zh-TW" sz="2400" i="1" dirty="0"/>
                  <a:t> </a:t>
                </a:r>
                <a14:m>
                  <m:oMath xmlns:m="http://schemas.openxmlformats.org/officeDocument/2006/math">
                    <m:r>
                      <a:rPr lang="en-US" altLang="zh-TW" sz="2400"/>
                      <m:t>3</m:t>
                    </m:r>
                    <m:r>
                      <a:rPr lang="en-US" altLang="zh-TW" sz="2400" i="1"/>
                      <m:t>≤</m:t>
                    </m:r>
                    <m:sSub>
                      <m:sSubPr>
                        <m:ctrlPr>
                          <a:rPr lang="zh-TW" altLang="zh-TW" sz="2400" i="1"/>
                        </m:ctrlPr>
                      </m:sSubPr>
                      <m:e>
                        <m:r>
                          <a:rPr lang="en-US" altLang="zh-TW" sz="2400" i="1"/>
                          <m:t>𝑗</m:t>
                        </m:r>
                      </m:e>
                      <m:sub>
                        <m:r>
                          <a:rPr lang="en-US" altLang="zh-TW" sz="2400" i="1"/>
                          <m:t>1</m:t>
                        </m:r>
                      </m:sub>
                    </m:sSub>
                    <m:r>
                      <a:rPr lang="en-US" altLang="zh-TW" sz="2400" i="1"/>
                      <m:t>≤</m:t>
                    </m:r>
                    <m:r>
                      <a:rPr lang="en-US" altLang="zh-TW" sz="2400" i="1"/>
                      <m:t>𝑁</m:t>
                    </m:r>
                    <m:r>
                      <a:rPr lang="en-US" altLang="zh-TW" sz="2400" i="1"/>
                      <m:t>−1</m:t>
                    </m:r>
                  </m:oMath>
                </a14:m>
                <a:r>
                  <a:rPr lang="en-US" altLang="zh-TW" sz="2400" dirty="0"/>
                  <a:t>,</a:t>
                </a:r>
                <a:r>
                  <a:rPr lang="en-US" altLang="zh-TW" sz="2400" i="1" dirty="0"/>
                  <a:t> </a:t>
                </a:r>
                <a14:m>
                  <m:oMath xmlns:m="http://schemas.openxmlformats.org/officeDocument/2006/math">
                    <m:sSub>
                      <m:sSubPr>
                        <m:ctrlPr>
                          <a:rPr lang="zh-TW" altLang="zh-TW" sz="2400" i="1"/>
                        </m:ctrlPr>
                      </m:sSubPr>
                      <m:e>
                        <m:r>
                          <a:rPr lang="en-US" altLang="zh-TW" sz="2400" i="1"/>
                          <m:t>𝑥</m:t>
                        </m:r>
                      </m:e>
                      <m:sub>
                        <m:r>
                          <a:rPr lang="en-US" altLang="zh-TW" sz="2400" i="1"/>
                          <m:t>1</m:t>
                        </m:r>
                      </m:sub>
                    </m:sSub>
                    <m:r>
                      <a:rPr lang="en-US" altLang="zh-TW" sz="2400" i="1"/>
                      <m:t>=0</m:t>
                    </m:r>
                  </m:oMath>
                </a14:m>
                <a:r>
                  <a:rPr lang="en-US" altLang="zh-TW" sz="2400" dirty="0"/>
                  <a:t>,</a:t>
                </a:r>
                <a:r>
                  <a:rPr lang="en-US" altLang="zh-TW" sz="2400" i="1" dirty="0"/>
                  <a:t> </a:t>
                </a:r>
                <a:r>
                  <a:rPr lang="en-US" altLang="zh-TW" sz="2400" dirty="0"/>
                  <a:t>and</a:t>
                </a:r>
                <a:r>
                  <a:rPr lang="en-US" altLang="zh-TW" sz="2400" i="1" dirty="0"/>
                  <a:t> </a:t>
                </a:r>
                <a14:m>
                  <m:oMath xmlns:m="http://schemas.openxmlformats.org/officeDocument/2006/math">
                    <m:sSub>
                      <m:sSubPr>
                        <m:ctrlPr>
                          <a:rPr lang="zh-TW" altLang="zh-TW" sz="2400" i="1"/>
                        </m:ctrlPr>
                      </m:sSubPr>
                      <m:e>
                        <m:r>
                          <a:rPr lang="en-US" altLang="zh-TW" sz="2400" i="1"/>
                          <m:t>𝑦</m:t>
                        </m:r>
                      </m:e>
                      <m:sub>
                        <m:r>
                          <a:rPr lang="en-US" altLang="zh-TW" sz="2400" i="1"/>
                          <m:t>1</m:t>
                        </m:r>
                      </m:sub>
                    </m:sSub>
                    <m:r>
                      <a:rPr lang="en-US" altLang="zh-TW" sz="2400" i="1"/>
                      <m:t>=</m:t>
                    </m:r>
                    <m:r>
                      <a:rPr lang="en-US" altLang="zh-TW" sz="2400"/>
                      <m:t>3</m:t>
                    </m:r>
                  </m:oMath>
                </a14:m>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zh-TW" sz="2400" dirty="0" smtClean="0">
                    <a:latin typeface="Times New Roman" panose="02020603050405020304" pitchFamily="18" charset="0"/>
                    <a:cs typeface="Times New Roman" panose="02020603050405020304" pitchFamily="18" charset="0"/>
                  </a:rPr>
                  <a:t>(</a:t>
                </a:r>
                <a:r>
                  <a:rPr lang="en-US" altLang="zh-TW" sz="2400" dirty="0">
                    <a:latin typeface="Times New Roman" panose="02020603050405020304" pitchFamily="18" charset="0"/>
                    <a:cs typeface="Times New Roman" panose="02020603050405020304" pitchFamily="18" charset="0"/>
                  </a:rPr>
                  <a:t>Case </a:t>
                </a:r>
                <a:r>
                  <a:rPr lang="en-US" altLang="zh-TW" sz="2400" dirty="0" smtClean="0">
                    <a:latin typeface="Times New Roman" panose="02020603050405020304" pitchFamily="18" charset="0"/>
                    <a:cs typeface="Times New Roman" panose="02020603050405020304" pitchFamily="18" charset="0"/>
                  </a:rPr>
                  <a:t>A103) </a:t>
                </a:r>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	</a:t>
                </a:r>
                <a:endPar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p:sp>
            <p:nvSpPr>
              <p:cNvPr id="11" name="內容版面配置區 2"/>
              <p:cNvSpPr txBox="1">
                <a:spLocks noRot="1" noChangeAspect="1" noMove="1" noResize="1" noEditPoints="1" noAdjustHandles="1" noChangeArrowheads="1" noChangeShapeType="1" noTextEdit="1"/>
              </p:cNvSpPr>
              <p:nvPr/>
            </p:nvSpPr>
            <p:spPr>
              <a:xfrm>
                <a:off x="414803" y="1828694"/>
                <a:ext cx="8949115" cy="488221"/>
              </a:xfrm>
              <a:prstGeom prst="rect">
                <a:avLst/>
              </a:prstGeom>
              <a:blipFill>
                <a:blip r:embed="rId3"/>
                <a:stretch>
                  <a:fillRect l="-545" t="-11250" b="-22500"/>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414802" y="2586423"/>
                <a:ext cx="8856519" cy="298729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TW" altLang="en-US" sz="2400">
                              <a:latin typeface="Cambria Math" panose="02040503050406030204" pitchFamily="18" charset="0"/>
                            </a:rPr>
                          </m:ctrlPr>
                        </m:dPr>
                        <m:e>
                          <m:sSub>
                            <m:sSubPr>
                              <m:ctrlPr>
                                <a:rPr lang="zh-TW" altLang="en-US" sz="2400">
                                  <a:latin typeface="Cambria Math" panose="02040503050406030204" pitchFamily="18" charset="0"/>
                                </a:rPr>
                              </m:ctrlPr>
                            </m:sSubPr>
                            <m:e>
                              <m:r>
                                <a:rPr lang="zh-TW" altLang="en-US" sz="2400" i="1">
                                  <a:latin typeface="Cambria Math" panose="02040503050406030204" pitchFamily="18" charset="0"/>
                                </a:rPr>
                                <m:t>𝜆</m:t>
                              </m:r>
                            </m:e>
                            <m:sub>
                              <m:r>
                                <a:rPr lang="zh-TW" altLang="en-US" sz="2400" i="1">
                                  <a:latin typeface="Cambria Math" panose="02040503050406030204" pitchFamily="18" charset="0"/>
                                </a:rPr>
                                <m:t>𝐻</m:t>
                              </m:r>
                              <m:r>
                                <a:rPr lang="zh-TW" altLang="en-US" sz="2400" i="0">
                                  <a:latin typeface="Cambria Math" panose="02040503050406030204" pitchFamily="18" charset="0"/>
                                </a:rPr>
                                <m:t>−1</m:t>
                              </m:r>
                            </m:sub>
                          </m:sSub>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𝜆</m:t>
                              </m:r>
                            </m:e>
                            <m:sub>
                              <m:r>
                                <a:rPr lang="zh-TW" altLang="en-US" sz="2400" i="1">
                                  <a:latin typeface="Cambria Math" panose="02040503050406030204" pitchFamily="18" charset="0"/>
                                </a:rPr>
                                <m:t>𝐿</m:t>
                              </m:r>
                              <m:r>
                                <a:rPr lang="zh-TW" altLang="en-US" sz="2400" i="0">
                                  <a:latin typeface="Cambria Math" panose="02040503050406030204" pitchFamily="18" charset="0"/>
                                </a:rPr>
                                <m:t>−1</m:t>
                              </m:r>
                            </m:sub>
                          </m:sSub>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𝜆</m:t>
                              </m:r>
                            </m:e>
                            <m:sub>
                              <m:r>
                                <a:rPr lang="zh-TW" altLang="en-US" sz="2400" i="1">
                                  <a:latin typeface="Cambria Math" panose="02040503050406030204" pitchFamily="18" charset="0"/>
                                </a:rPr>
                                <m:t>𝐻</m:t>
                              </m:r>
                              <m:r>
                                <a:rPr lang="zh-TW" altLang="en-US" sz="2400" i="0">
                                  <a:latin typeface="Cambria Math" panose="02040503050406030204" pitchFamily="18" charset="0"/>
                                </a:rPr>
                                <m:t>2</m:t>
                              </m:r>
                            </m:sub>
                          </m:sSub>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𝜆</m:t>
                              </m:r>
                            </m:e>
                            <m:sub>
                              <m:r>
                                <a:rPr lang="zh-TW" altLang="en-US" sz="2400" i="1">
                                  <a:latin typeface="Cambria Math" panose="02040503050406030204" pitchFamily="18" charset="0"/>
                                </a:rPr>
                                <m:t>𝐿</m:t>
                              </m:r>
                              <m:r>
                                <a:rPr lang="zh-TW" altLang="en-US" sz="2400" i="0">
                                  <a:latin typeface="Cambria Math" panose="02040503050406030204" pitchFamily="18" charset="0"/>
                                </a:rPr>
                                <m:t>2</m:t>
                              </m:r>
                            </m:sub>
                          </m:sSub>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𝛽</m:t>
                              </m:r>
                            </m:e>
                            <m:sub>
                              <m:r>
                                <a:rPr lang="zh-TW" altLang="en-US" sz="2400" i="0">
                                  <a:latin typeface="Cambria Math" panose="02040503050406030204" pitchFamily="18" charset="0"/>
                                </a:rPr>
                                <m:t>1</m:t>
                              </m:r>
                            </m:sub>
                          </m:sSub>
                          <m:r>
                            <a:rPr lang="zh-TW" altLang="en-US" sz="2400" i="0">
                              <a:latin typeface="Cambria Math" panose="02040503050406030204" pitchFamily="18" charset="0"/>
                            </a:rPr>
                            <m:t>+</m:t>
                          </m:r>
                          <m:d>
                            <m:dPr>
                              <m:ctrlPr>
                                <a:rPr lang="zh-TW" altLang="en-US" sz="2400" i="1">
                                  <a:latin typeface="Cambria Math" panose="02040503050406030204" pitchFamily="18" charset="0"/>
                                </a:rPr>
                              </m:ctrlPr>
                            </m:dPr>
                            <m:e>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𝑗</m:t>
                                  </m:r>
                                </m:e>
                                <m:sub>
                                  <m:r>
                                    <a:rPr lang="zh-TW" altLang="en-US" sz="2400" i="0">
                                      <a:latin typeface="Cambria Math" panose="02040503050406030204" pitchFamily="18" charset="0"/>
                                    </a:rPr>
                                    <m:t>1</m:t>
                                  </m:r>
                                </m:sub>
                              </m:sSub>
                              <m:r>
                                <a:rPr lang="zh-TW" altLang="en-US" sz="2400" i="0">
                                  <a:latin typeface="Cambria Math" panose="02040503050406030204" pitchFamily="18" charset="0"/>
                                </a:rPr>
                                <m:t>−1</m:t>
                              </m:r>
                            </m:e>
                          </m:d>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𝛼</m:t>
                              </m:r>
                            </m:e>
                            <m:sub>
                              <m:r>
                                <a:rPr lang="zh-TW" altLang="en-US" sz="2400" i="1">
                                  <a:latin typeface="Cambria Math" panose="02040503050406030204" pitchFamily="18" charset="0"/>
                                </a:rPr>
                                <m:t>𝐿</m:t>
                              </m:r>
                              <m:r>
                                <a:rPr lang="zh-TW" altLang="en-US" sz="2400" i="0">
                                  <a:latin typeface="Cambria Math" panose="02040503050406030204" pitchFamily="18" charset="0"/>
                                </a:rPr>
                                <m:t>1</m:t>
                              </m:r>
                            </m:sub>
                          </m:sSub>
                          <m:r>
                            <a:rPr lang="zh-TW" altLang="en-US" sz="2400" i="0">
                              <a:latin typeface="Cambria Math" panose="02040503050406030204" pitchFamily="18" charset="0"/>
                            </a:rPr>
                            <m:t>+</m:t>
                          </m:r>
                          <m:d>
                            <m:dPr>
                              <m:ctrlPr>
                                <a:rPr lang="zh-TW" altLang="en-US" sz="2400" i="1">
                                  <a:latin typeface="Cambria Math" panose="02040503050406030204" pitchFamily="18" charset="0"/>
                                </a:rPr>
                              </m:ctrlPr>
                            </m:dPr>
                            <m:e>
                              <m:r>
                                <a:rPr lang="zh-TW" altLang="en-US" sz="2400" i="0">
                                  <a:latin typeface="Cambria Math" panose="02040503050406030204" pitchFamily="18" charset="0"/>
                                </a:rPr>
                                <m:t>1−</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𝜃</m:t>
                                  </m:r>
                                </m:e>
                                <m:sub>
                                  <m:r>
                                    <a:rPr lang="zh-TW" altLang="en-US" sz="2400" i="1">
                                      <a:latin typeface="Cambria Math" panose="02040503050406030204" pitchFamily="18" charset="0"/>
                                    </a:rPr>
                                    <m:t>𝐿</m:t>
                                  </m:r>
                                  <m:r>
                                    <a:rPr lang="zh-TW" altLang="en-US" sz="2400" i="0">
                                      <a:latin typeface="Cambria Math" panose="02040503050406030204" pitchFamily="18" charset="0"/>
                                    </a:rPr>
                                    <m:t>1</m:t>
                                  </m:r>
                                </m:sub>
                              </m:sSub>
                            </m:e>
                          </m:d>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𝜇</m:t>
                              </m:r>
                            </m:e>
                            <m:sub>
                              <m:r>
                                <a:rPr lang="zh-TW" altLang="en-US" sz="2400" i="1">
                                  <a:latin typeface="Cambria Math" panose="02040503050406030204" pitchFamily="18" charset="0"/>
                                </a:rPr>
                                <m:t>𝐿</m:t>
                              </m:r>
                              <m:r>
                                <a:rPr lang="zh-TW" altLang="en-US" sz="2400" i="0">
                                  <a:latin typeface="Cambria Math" panose="02040503050406030204" pitchFamily="18" charset="0"/>
                                </a:rPr>
                                <m:t>1</m:t>
                              </m:r>
                            </m:sub>
                          </m:sSub>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𝜃</m:t>
                              </m:r>
                            </m:e>
                            <m:sub>
                              <m:r>
                                <a:rPr lang="zh-TW" altLang="en-US" sz="2400" i="1">
                                  <a:latin typeface="Cambria Math" panose="02040503050406030204" pitchFamily="18" charset="0"/>
                                </a:rPr>
                                <m:t>𝐿</m:t>
                              </m:r>
                              <m:r>
                                <a:rPr lang="zh-TW" altLang="en-US" sz="2400" i="0">
                                  <a:latin typeface="Cambria Math" panose="02040503050406030204" pitchFamily="18" charset="0"/>
                                </a:rPr>
                                <m:t>1</m:t>
                              </m:r>
                            </m:sub>
                          </m:sSub>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𝜇</m:t>
                              </m:r>
                            </m:e>
                            <m:sub>
                              <m:r>
                                <a:rPr lang="zh-TW" altLang="en-US" sz="2400" i="1">
                                  <a:latin typeface="Cambria Math" panose="02040503050406030204" pitchFamily="18" charset="0"/>
                                </a:rPr>
                                <m:t>𝐿</m:t>
                              </m:r>
                              <m:r>
                                <a:rPr lang="zh-TW" altLang="en-US" sz="2400" i="0">
                                  <a:latin typeface="Cambria Math" panose="02040503050406030204" pitchFamily="18" charset="0"/>
                                </a:rPr>
                                <m:t>1</m:t>
                              </m:r>
                            </m:sub>
                          </m:sSub>
                        </m:e>
                      </m:d>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0">
                              <a:latin typeface="Cambria Math" panose="02040503050406030204" pitchFamily="18" charset="0"/>
                            </a:rPr>
                            <m:t>0, </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𝑗</m:t>
                              </m:r>
                            </m:e>
                            <m:sub>
                              <m:r>
                                <a:rPr lang="zh-TW" altLang="en-US" sz="2400" i="0">
                                  <a:latin typeface="Cambria Math" panose="02040503050406030204" pitchFamily="18" charset="0"/>
                                </a:rPr>
                                <m:t>1</m:t>
                              </m:r>
                            </m:sub>
                          </m:sSub>
                          <m:r>
                            <a:rPr lang="zh-TW" altLang="en-US" sz="2400" i="0">
                              <a:latin typeface="Cambria Math" panose="02040503050406030204" pitchFamily="18" charset="0"/>
                            </a:rPr>
                            <m:t>, 0, 3</m:t>
                          </m:r>
                        </m:e>
                      </m:d>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𝜃</m:t>
                          </m:r>
                        </m:e>
                        <m:sub>
                          <m:r>
                            <a:rPr lang="zh-TW" altLang="en-US" sz="2400" i="1">
                              <a:latin typeface="Cambria Math" panose="02040503050406030204" pitchFamily="18" charset="0"/>
                            </a:rPr>
                            <m:t>𝐿</m:t>
                          </m:r>
                          <m:r>
                            <a:rPr lang="zh-TW" altLang="en-US" sz="2400" i="0">
                              <a:latin typeface="Cambria Math" panose="02040503050406030204" pitchFamily="18" charset="0"/>
                            </a:rPr>
                            <m:t>1</m:t>
                          </m:r>
                        </m:sub>
                      </m:sSub>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𝜆</m:t>
                          </m:r>
                        </m:e>
                        <m:sub>
                          <m:r>
                            <a:rPr lang="zh-TW" altLang="en-US" sz="2400" i="1">
                              <a:latin typeface="Cambria Math" panose="02040503050406030204" pitchFamily="18" charset="0"/>
                            </a:rPr>
                            <m:t>𝐿</m:t>
                          </m:r>
                          <m:r>
                            <a:rPr lang="zh-TW" altLang="en-US" sz="2400" i="0">
                              <a:latin typeface="Cambria Math" panose="02040503050406030204" pitchFamily="18" charset="0"/>
                            </a:rPr>
                            <m:t>−1</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0">
                              <a:latin typeface="Cambria Math" panose="02040503050406030204" pitchFamily="18" charset="0"/>
                            </a:rPr>
                            <m:t>0, </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𝑗</m:t>
                              </m:r>
                            </m:e>
                            <m:sub>
                              <m:r>
                                <a:rPr lang="zh-TW" altLang="en-US" sz="2400" i="0">
                                  <a:latin typeface="Cambria Math" panose="02040503050406030204" pitchFamily="18" charset="0"/>
                                </a:rPr>
                                <m:t>1</m:t>
                              </m:r>
                            </m:sub>
                          </m:sSub>
                          <m:r>
                            <a:rPr lang="zh-TW" altLang="en-US" sz="2400" i="0">
                              <a:latin typeface="Cambria Math" panose="02040503050406030204" pitchFamily="18" charset="0"/>
                            </a:rPr>
                            <m:t>−1, 0, 0</m:t>
                          </m:r>
                        </m:e>
                      </m:d>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𝜆</m:t>
                          </m:r>
                        </m:e>
                        <m:sub>
                          <m:r>
                            <a:rPr lang="zh-TW" altLang="en-US" sz="2400" i="1">
                              <a:latin typeface="Cambria Math" panose="02040503050406030204" pitchFamily="18" charset="0"/>
                            </a:rPr>
                            <m:t>𝐿</m:t>
                          </m:r>
                          <m:r>
                            <a:rPr lang="zh-TW" altLang="en-US" sz="2400" i="0">
                              <a:latin typeface="Cambria Math" panose="02040503050406030204" pitchFamily="18" charset="0"/>
                            </a:rPr>
                            <m:t>−1</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0">
                              <a:latin typeface="Cambria Math" panose="02040503050406030204" pitchFamily="18" charset="0"/>
                            </a:rPr>
                            <m:t>0, </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𝑗</m:t>
                              </m:r>
                            </m:e>
                            <m:sub>
                              <m:r>
                                <a:rPr lang="zh-TW" altLang="en-US" sz="2400" i="0">
                                  <a:latin typeface="Cambria Math" panose="02040503050406030204" pitchFamily="18" charset="0"/>
                                </a:rPr>
                                <m:t>1</m:t>
                              </m:r>
                            </m:sub>
                          </m:sSub>
                          <m:r>
                            <a:rPr lang="zh-TW" altLang="en-US" sz="2400" i="0">
                              <a:latin typeface="Cambria Math" panose="02040503050406030204" pitchFamily="18" charset="0"/>
                            </a:rPr>
                            <m:t>−1, 0, 3</m:t>
                          </m:r>
                        </m:e>
                      </m:d>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𝜃</m:t>
                          </m:r>
                        </m:e>
                        <m:sub>
                          <m:r>
                            <a:rPr lang="zh-TW" altLang="en-US" sz="2400" i="1">
                              <a:latin typeface="Cambria Math" panose="02040503050406030204" pitchFamily="18" charset="0"/>
                            </a:rPr>
                            <m:t>𝐿</m:t>
                          </m:r>
                          <m:r>
                            <a:rPr lang="zh-TW" altLang="en-US" sz="2400" i="0">
                              <a:latin typeface="Cambria Math" panose="02040503050406030204" pitchFamily="18" charset="0"/>
                            </a:rPr>
                            <m:t>1</m:t>
                          </m:r>
                        </m:sub>
                      </m:sSub>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𝜆</m:t>
                          </m:r>
                        </m:e>
                        <m:sub>
                          <m:r>
                            <a:rPr lang="zh-TW" altLang="en-US" sz="2400" i="1">
                              <a:latin typeface="Cambria Math" panose="02040503050406030204" pitchFamily="18" charset="0"/>
                            </a:rPr>
                            <m:t>𝐿</m:t>
                          </m:r>
                          <m:r>
                            <a:rPr lang="zh-TW" altLang="en-US" sz="2400" i="0">
                              <a:latin typeface="Cambria Math" panose="02040503050406030204" pitchFamily="18" charset="0"/>
                            </a:rPr>
                            <m:t>2</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0">
                              <a:latin typeface="Cambria Math" panose="02040503050406030204" pitchFamily="18" charset="0"/>
                            </a:rPr>
                            <m:t>0, </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𝑗</m:t>
                              </m:r>
                            </m:e>
                            <m:sub>
                              <m:r>
                                <a:rPr lang="zh-TW" altLang="en-US" sz="2400" i="0">
                                  <a:latin typeface="Cambria Math" panose="02040503050406030204" pitchFamily="18" charset="0"/>
                                </a:rPr>
                                <m:t>1</m:t>
                              </m:r>
                            </m:sub>
                          </m:sSub>
                          <m:r>
                            <a:rPr lang="zh-TW" altLang="en-US" sz="2400" i="0">
                              <a:latin typeface="Cambria Math" panose="02040503050406030204" pitchFamily="18" charset="0"/>
                            </a:rPr>
                            <m:t>−2, 0, 0</m:t>
                          </m:r>
                        </m:e>
                      </m:d>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𝜆</m:t>
                          </m:r>
                        </m:e>
                        <m:sub>
                          <m:r>
                            <a:rPr lang="zh-TW" altLang="en-US" sz="2400" i="1">
                              <a:latin typeface="Cambria Math" panose="02040503050406030204" pitchFamily="18" charset="0"/>
                            </a:rPr>
                            <m:t>𝐿</m:t>
                          </m:r>
                          <m:r>
                            <a:rPr lang="zh-TW" altLang="en-US" sz="2400" i="0">
                              <a:latin typeface="Cambria Math" panose="02040503050406030204" pitchFamily="18" charset="0"/>
                            </a:rPr>
                            <m:t>2</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0">
                              <a:latin typeface="Cambria Math" panose="02040503050406030204" pitchFamily="18" charset="0"/>
                            </a:rPr>
                            <m:t>0, </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𝑗</m:t>
                              </m:r>
                            </m:e>
                            <m:sub>
                              <m:r>
                                <a:rPr lang="zh-TW" altLang="en-US" sz="2400" i="0">
                                  <a:latin typeface="Cambria Math" panose="02040503050406030204" pitchFamily="18" charset="0"/>
                                </a:rPr>
                                <m:t>1</m:t>
                              </m:r>
                            </m:sub>
                          </m:sSub>
                          <m:r>
                            <a:rPr lang="zh-TW" altLang="en-US" sz="2400" i="0">
                              <a:latin typeface="Cambria Math" panose="02040503050406030204" pitchFamily="18" charset="0"/>
                            </a:rPr>
                            <m:t>−2, 0, 3</m:t>
                          </m:r>
                        </m:e>
                      </m:d>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𝛼</m:t>
                          </m:r>
                        </m:e>
                        <m:sub>
                          <m:r>
                            <a:rPr lang="zh-TW" altLang="en-US" sz="2400" i="1">
                              <a:latin typeface="Cambria Math" panose="02040503050406030204" pitchFamily="18" charset="0"/>
                            </a:rPr>
                            <m:t>𝐻</m:t>
                          </m:r>
                          <m:r>
                            <a:rPr lang="zh-TW" altLang="en-US" sz="2400" i="0">
                              <a:latin typeface="Cambria Math" panose="02040503050406030204" pitchFamily="18" charset="0"/>
                            </a:rPr>
                            <m:t>1</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0">
                              <a:latin typeface="Cambria Math" panose="02040503050406030204" pitchFamily="18" charset="0"/>
                            </a:rPr>
                            <m:t>1, </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𝑗</m:t>
                              </m:r>
                            </m:e>
                            <m:sub>
                              <m:r>
                                <a:rPr lang="zh-TW" altLang="en-US" sz="2400" i="0">
                                  <a:latin typeface="Cambria Math" panose="02040503050406030204" pitchFamily="18" charset="0"/>
                                </a:rPr>
                                <m:t>1</m:t>
                              </m:r>
                            </m:sub>
                          </m:sSub>
                          <m:r>
                            <a:rPr lang="zh-TW" altLang="en-US" sz="2400" i="0">
                              <a:latin typeface="Cambria Math" panose="02040503050406030204" pitchFamily="18" charset="0"/>
                            </a:rPr>
                            <m:t>, 0, 3</m:t>
                          </m:r>
                        </m:e>
                      </m:d>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𝜃</m:t>
                          </m:r>
                        </m:e>
                        <m:sub>
                          <m:r>
                            <a:rPr lang="zh-TW" altLang="en-US" sz="2400" i="1">
                              <a:latin typeface="Cambria Math" panose="02040503050406030204" pitchFamily="18" charset="0"/>
                            </a:rPr>
                            <m:t>𝐿</m:t>
                          </m:r>
                          <m:r>
                            <a:rPr lang="zh-TW" altLang="en-US" sz="2400" i="0">
                              <a:latin typeface="Cambria Math" panose="02040503050406030204" pitchFamily="18" charset="0"/>
                            </a:rPr>
                            <m:t>1</m:t>
                          </m:r>
                        </m:sub>
                      </m:sSub>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𝛼</m:t>
                          </m:r>
                        </m:e>
                        <m:sub>
                          <m:r>
                            <a:rPr lang="zh-TW" altLang="en-US" sz="2400" i="1">
                              <a:latin typeface="Cambria Math" panose="02040503050406030204" pitchFamily="18" charset="0"/>
                            </a:rPr>
                            <m:t>𝐻</m:t>
                          </m:r>
                          <m:r>
                            <a:rPr lang="zh-TW" altLang="en-US" sz="2400" i="0">
                              <a:latin typeface="Cambria Math" panose="02040503050406030204" pitchFamily="18" charset="0"/>
                            </a:rPr>
                            <m:t>1</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0">
                              <a:latin typeface="Cambria Math" panose="02040503050406030204" pitchFamily="18" charset="0"/>
                            </a:rPr>
                            <m:t>1, </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𝑗</m:t>
                              </m:r>
                            </m:e>
                            <m:sub>
                              <m:r>
                                <a:rPr lang="zh-TW" altLang="en-US" sz="2400" i="0">
                                  <a:latin typeface="Cambria Math" panose="02040503050406030204" pitchFamily="18" charset="0"/>
                                </a:rPr>
                                <m:t>1</m:t>
                              </m:r>
                            </m:sub>
                          </m:sSub>
                          <m:r>
                            <a:rPr lang="zh-TW" altLang="en-US" sz="2400" i="0">
                              <a:latin typeface="Cambria Math" panose="02040503050406030204" pitchFamily="18" charset="0"/>
                            </a:rPr>
                            <m:t>, 0, 0</m:t>
                          </m:r>
                        </m:e>
                      </m:d>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𝑗</m:t>
                          </m:r>
                        </m:e>
                        <m:sub>
                          <m:r>
                            <a:rPr lang="zh-TW" altLang="en-US" sz="2400" i="0">
                              <a:latin typeface="Cambria Math" panose="02040503050406030204" pitchFamily="18" charset="0"/>
                            </a:rPr>
                            <m:t>1</m:t>
                          </m:r>
                        </m:sub>
                      </m:sSub>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𝛼</m:t>
                          </m:r>
                        </m:e>
                        <m:sub>
                          <m:r>
                            <a:rPr lang="zh-TW" altLang="en-US" sz="2400" i="1">
                              <a:latin typeface="Cambria Math" panose="02040503050406030204" pitchFamily="18" charset="0"/>
                            </a:rPr>
                            <m:t>𝐿</m:t>
                          </m:r>
                          <m:r>
                            <a:rPr lang="zh-TW" altLang="en-US" sz="2400" i="0">
                              <a:latin typeface="Cambria Math" panose="02040503050406030204" pitchFamily="18" charset="0"/>
                            </a:rPr>
                            <m:t>1</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0">
                              <a:latin typeface="Cambria Math" panose="02040503050406030204" pitchFamily="18" charset="0"/>
                            </a:rPr>
                            <m:t>0, </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𝑗</m:t>
                              </m:r>
                            </m:e>
                            <m:sub>
                              <m:r>
                                <a:rPr lang="zh-TW" altLang="en-US" sz="2400" i="0">
                                  <a:latin typeface="Cambria Math" panose="02040503050406030204" pitchFamily="18" charset="0"/>
                                </a:rPr>
                                <m:t>1</m:t>
                              </m:r>
                            </m:sub>
                          </m:sSub>
                          <m:r>
                            <a:rPr lang="zh-TW" altLang="en-US" sz="2400" i="0">
                              <a:latin typeface="Cambria Math" panose="02040503050406030204" pitchFamily="18" charset="0"/>
                            </a:rPr>
                            <m:t>+1, 0, 3</m:t>
                          </m:r>
                        </m:e>
                      </m:d>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𝜃</m:t>
                          </m:r>
                        </m:e>
                        <m:sub>
                          <m:r>
                            <a:rPr lang="zh-TW" altLang="en-US" sz="2400" i="1">
                              <a:latin typeface="Cambria Math" panose="02040503050406030204" pitchFamily="18" charset="0"/>
                            </a:rPr>
                            <m:t>𝐿</m:t>
                          </m:r>
                          <m:r>
                            <a:rPr lang="zh-TW" altLang="en-US" sz="2400" i="0">
                              <a:latin typeface="Cambria Math" panose="02040503050406030204" pitchFamily="18" charset="0"/>
                            </a:rPr>
                            <m:t>1</m:t>
                          </m:r>
                        </m:sub>
                      </m:sSub>
                      <m:d>
                        <m:dPr>
                          <m:ctrlPr>
                            <a:rPr lang="zh-TW" altLang="en-US" sz="2400" i="1">
                              <a:latin typeface="Cambria Math" panose="02040503050406030204" pitchFamily="18" charset="0"/>
                            </a:rPr>
                          </m:ctrlPr>
                        </m:dPr>
                        <m:e>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𝑗</m:t>
                              </m:r>
                            </m:e>
                            <m:sub>
                              <m:r>
                                <a:rPr lang="zh-TW" altLang="en-US" sz="2400" i="0">
                                  <a:latin typeface="Cambria Math" panose="02040503050406030204" pitchFamily="18" charset="0"/>
                                </a:rPr>
                                <m:t>1</m:t>
                              </m:r>
                            </m:sub>
                          </m:sSub>
                          <m:r>
                            <a:rPr lang="zh-TW" altLang="en-US" sz="2400" i="0">
                              <a:latin typeface="Cambria Math" panose="02040503050406030204" pitchFamily="18" charset="0"/>
                            </a:rPr>
                            <m:t>+1</m:t>
                          </m:r>
                        </m:e>
                      </m:d>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𝛼</m:t>
                          </m:r>
                        </m:e>
                        <m:sub>
                          <m:r>
                            <a:rPr lang="zh-TW" altLang="en-US" sz="2400" i="1">
                              <a:latin typeface="Cambria Math" panose="02040503050406030204" pitchFamily="18" charset="0"/>
                            </a:rPr>
                            <m:t>𝐿</m:t>
                          </m:r>
                          <m:r>
                            <a:rPr lang="zh-TW" altLang="en-US" sz="2400" i="0">
                              <a:latin typeface="Cambria Math" panose="02040503050406030204" pitchFamily="18" charset="0"/>
                            </a:rPr>
                            <m:t>1</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0">
                              <a:latin typeface="Cambria Math" panose="02040503050406030204" pitchFamily="18" charset="0"/>
                            </a:rPr>
                            <m:t>0, </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𝑗</m:t>
                              </m:r>
                            </m:e>
                            <m:sub>
                              <m:r>
                                <a:rPr lang="zh-TW" altLang="en-US" sz="2400" i="0">
                                  <a:latin typeface="Cambria Math" panose="02040503050406030204" pitchFamily="18" charset="0"/>
                                </a:rPr>
                                <m:t>1</m:t>
                              </m:r>
                            </m:sub>
                          </m:sSub>
                          <m:r>
                            <a:rPr lang="zh-TW" altLang="en-US" sz="2400" i="0">
                              <a:latin typeface="Cambria Math" panose="02040503050406030204" pitchFamily="18" charset="0"/>
                            </a:rPr>
                            <m:t>+1, 0, 0</m:t>
                          </m:r>
                        </m:e>
                      </m:d>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𝜃</m:t>
                          </m:r>
                        </m:e>
                        <m:sub>
                          <m:r>
                            <a:rPr lang="zh-TW" altLang="en-US" sz="2400" i="1">
                              <a:latin typeface="Cambria Math" panose="02040503050406030204" pitchFamily="18" charset="0"/>
                            </a:rPr>
                            <m:t>𝐿</m:t>
                          </m:r>
                          <m:r>
                            <a:rPr lang="zh-TW" altLang="en-US" sz="2400" i="0">
                              <a:latin typeface="Cambria Math" panose="02040503050406030204" pitchFamily="18" charset="0"/>
                            </a:rPr>
                            <m:t>1</m:t>
                          </m:r>
                        </m:sub>
                      </m:sSub>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𝜇</m:t>
                          </m:r>
                        </m:e>
                        <m:sub>
                          <m:r>
                            <a:rPr lang="zh-TW" altLang="en-US" sz="2400" i="1">
                              <a:latin typeface="Cambria Math" panose="02040503050406030204" pitchFamily="18" charset="0"/>
                            </a:rPr>
                            <m:t>𝐻</m:t>
                          </m:r>
                          <m:r>
                            <a:rPr lang="zh-TW" altLang="en-US" sz="2400" i="0">
                              <a:latin typeface="Cambria Math" panose="02040503050406030204" pitchFamily="18" charset="0"/>
                            </a:rPr>
                            <m:t>1</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0">
                              <a:latin typeface="Cambria Math" panose="02040503050406030204" pitchFamily="18" charset="0"/>
                            </a:rPr>
                            <m:t>1, </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𝑗</m:t>
                              </m:r>
                            </m:e>
                            <m:sub>
                              <m:r>
                                <a:rPr lang="zh-TW" altLang="en-US" sz="2400" i="0">
                                  <a:latin typeface="Cambria Math" panose="02040503050406030204" pitchFamily="18" charset="0"/>
                                </a:rPr>
                                <m:t>1</m:t>
                              </m:r>
                            </m:sub>
                          </m:sSub>
                          <m:r>
                            <a:rPr lang="zh-TW" altLang="en-US" sz="2400" i="0">
                              <a:latin typeface="Cambria Math" panose="02040503050406030204" pitchFamily="18" charset="0"/>
                            </a:rPr>
                            <m:t>, 0, 2</m:t>
                          </m:r>
                        </m:e>
                      </m:d>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𝜃</m:t>
                          </m:r>
                        </m:e>
                        <m:sub>
                          <m:r>
                            <a:rPr lang="zh-TW" altLang="en-US" sz="2400" i="1">
                              <a:latin typeface="Cambria Math" panose="02040503050406030204" pitchFamily="18" charset="0"/>
                            </a:rPr>
                            <m:t>𝐿</m:t>
                          </m:r>
                          <m:r>
                            <a:rPr lang="zh-TW" altLang="en-US" sz="2400" i="0">
                              <a:latin typeface="Cambria Math" panose="02040503050406030204" pitchFamily="18" charset="0"/>
                            </a:rPr>
                            <m:t>1</m:t>
                          </m:r>
                        </m:sub>
                      </m:sSub>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𝜇</m:t>
                          </m:r>
                        </m:e>
                        <m:sub>
                          <m:r>
                            <a:rPr lang="zh-TW" altLang="en-US" sz="2400" i="1">
                              <a:latin typeface="Cambria Math" panose="02040503050406030204" pitchFamily="18" charset="0"/>
                            </a:rPr>
                            <m:t>𝐿</m:t>
                          </m:r>
                          <m:r>
                            <a:rPr lang="zh-TW" altLang="en-US" sz="2400" i="0">
                              <a:latin typeface="Cambria Math" panose="02040503050406030204" pitchFamily="18" charset="0"/>
                            </a:rPr>
                            <m:t>1</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0">
                              <a:latin typeface="Cambria Math" panose="02040503050406030204" pitchFamily="18" charset="0"/>
                            </a:rPr>
                            <m:t>0, </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𝑗</m:t>
                              </m:r>
                            </m:e>
                            <m:sub>
                              <m:r>
                                <a:rPr lang="zh-TW" altLang="en-US" sz="2400" i="0">
                                  <a:latin typeface="Cambria Math" panose="02040503050406030204" pitchFamily="18" charset="0"/>
                                </a:rPr>
                                <m:t>1</m:t>
                              </m:r>
                            </m:sub>
                          </m:sSub>
                          <m:r>
                            <a:rPr lang="zh-TW" altLang="en-US" sz="2400" i="0">
                              <a:latin typeface="Cambria Math" panose="02040503050406030204" pitchFamily="18" charset="0"/>
                            </a:rPr>
                            <m:t>+1, 0, 1</m:t>
                          </m:r>
                        </m:e>
                      </m:d>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𝜃</m:t>
                          </m:r>
                        </m:e>
                        <m:sub>
                          <m:r>
                            <a:rPr lang="zh-TW" altLang="en-US" sz="2400" i="1">
                              <a:latin typeface="Cambria Math" panose="02040503050406030204" pitchFamily="18" charset="0"/>
                            </a:rPr>
                            <m:t>𝐿</m:t>
                          </m:r>
                          <m:r>
                            <a:rPr lang="zh-TW" altLang="en-US" sz="2400" i="0">
                              <a:latin typeface="Cambria Math" panose="02040503050406030204" pitchFamily="18" charset="0"/>
                            </a:rPr>
                            <m:t>1</m:t>
                          </m:r>
                        </m:sub>
                      </m:sSub>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𝜇</m:t>
                          </m:r>
                        </m:e>
                        <m:sub>
                          <m:r>
                            <a:rPr lang="zh-TW" altLang="en-US" sz="2400" i="1">
                              <a:latin typeface="Cambria Math" panose="02040503050406030204" pitchFamily="18" charset="0"/>
                            </a:rPr>
                            <m:t>𝐻</m:t>
                          </m:r>
                          <m:r>
                            <a:rPr lang="zh-TW" altLang="en-US" sz="2400" i="0">
                              <a:latin typeface="Cambria Math" panose="02040503050406030204" pitchFamily="18" charset="0"/>
                            </a:rPr>
                            <m:t>1</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0">
                              <a:latin typeface="Cambria Math" panose="02040503050406030204" pitchFamily="18" charset="0"/>
                            </a:rPr>
                            <m:t>1,</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𝑗</m:t>
                              </m:r>
                            </m:e>
                            <m:sub>
                              <m:r>
                                <a:rPr lang="zh-TW" altLang="en-US" sz="2400" i="0">
                                  <a:latin typeface="Cambria Math" panose="02040503050406030204" pitchFamily="18" charset="0"/>
                                </a:rPr>
                                <m:t>1</m:t>
                              </m:r>
                            </m:sub>
                          </m:sSub>
                          <m:r>
                            <a:rPr lang="zh-TW" altLang="en-US" sz="2400" i="0">
                              <a:latin typeface="Cambria Math" panose="02040503050406030204" pitchFamily="18" charset="0"/>
                            </a:rPr>
                            <m:t>, 0, 4</m:t>
                          </m:r>
                        </m:e>
                      </m:d>
                      <m:r>
                        <a:rPr lang="zh-TW" altLang="en-US" sz="2400" i="0">
                          <a:latin typeface="Cambria Math" panose="02040503050406030204" pitchFamily="18" charset="0"/>
                        </a:rPr>
                        <m:t>+</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𝜃</m:t>
                          </m:r>
                        </m:e>
                        <m:sub>
                          <m:r>
                            <a:rPr lang="zh-TW" altLang="en-US" sz="2400" i="1">
                              <a:latin typeface="Cambria Math" panose="02040503050406030204" pitchFamily="18" charset="0"/>
                            </a:rPr>
                            <m:t>𝐿</m:t>
                          </m:r>
                          <m:r>
                            <a:rPr lang="zh-TW" altLang="en-US" sz="2400" i="0">
                              <a:latin typeface="Cambria Math" panose="02040503050406030204" pitchFamily="18" charset="0"/>
                            </a:rPr>
                            <m:t>1</m:t>
                          </m:r>
                        </m:sub>
                      </m:sSub>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𝜇</m:t>
                          </m:r>
                        </m:e>
                        <m:sub>
                          <m:r>
                            <a:rPr lang="zh-TW" altLang="en-US" sz="2400" i="1">
                              <a:latin typeface="Cambria Math" panose="02040503050406030204" pitchFamily="18" charset="0"/>
                            </a:rPr>
                            <m:t>𝐿</m:t>
                          </m:r>
                          <m:r>
                            <a:rPr lang="zh-TW" altLang="en-US" sz="2400" i="0">
                              <a:latin typeface="Cambria Math" panose="02040503050406030204" pitchFamily="18" charset="0"/>
                            </a:rPr>
                            <m:t>1</m:t>
                          </m:r>
                        </m:sub>
                      </m:sSub>
                      <m:r>
                        <a:rPr lang="zh-TW" altLang="en-US" sz="2400" i="1">
                          <a:latin typeface="Cambria Math" panose="02040503050406030204" pitchFamily="18" charset="0"/>
                        </a:rPr>
                        <m:t>𝜋</m:t>
                      </m:r>
                      <m:d>
                        <m:dPr>
                          <m:ctrlPr>
                            <a:rPr lang="zh-TW" altLang="en-US" sz="2400" i="1">
                              <a:latin typeface="Cambria Math" panose="02040503050406030204" pitchFamily="18" charset="0"/>
                            </a:rPr>
                          </m:ctrlPr>
                        </m:dPr>
                        <m:e>
                          <m:r>
                            <a:rPr lang="zh-TW" altLang="en-US" sz="2400" i="0">
                              <a:latin typeface="Cambria Math" panose="02040503050406030204" pitchFamily="18" charset="0"/>
                            </a:rPr>
                            <m:t>0, </m:t>
                          </m:r>
                          <m:sSub>
                            <m:sSubPr>
                              <m:ctrlPr>
                                <a:rPr lang="zh-TW" altLang="en-US" sz="2400" i="1">
                                  <a:latin typeface="Cambria Math" panose="02040503050406030204" pitchFamily="18" charset="0"/>
                                </a:rPr>
                              </m:ctrlPr>
                            </m:sSubPr>
                            <m:e>
                              <m:r>
                                <a:rPr lang="zh-TW" altLang="en-US" sz="2400" i="1">
                                  <a:latin typeface="Cambria Math" panose="02040503050406030204" pitchFamily="18" charset="0"/>
                                </a:rPr>
                                <m:t>𝑗</m:t>
                              </m:r>
                            </m:e>
                            <m:sub>
                              <m:r>
                                <a:rPr lang="zh-TW" altLang="en-US" sz="2400" i="0">
                                  <a:latin typeface="Cambria Math" panose="02040503050406030204" pitchFamily="18" charset="0"/>
                                </a:rPr>
                                <m:t>1</m:t>
                              </m:r>
                            </m:sub>
                          </m:sSub>
                          <m:r>
                            <a:rPr lang="zh-TW" altLang="en-US" sz="2400" i="0">
                              <a:latin typeface="Cambria Math" panose="02040503050406030204" pitchFamily="18" charset="0"/>
                            </a:rPr>
                            <m:t>+1, 0, 3</m:t>
                          </m:r>
                        </m:e>
                      </m:d>
                      <m:r>
                        <a:rPr lang="zh-TW" altLang="en-US" sz="2400" i="0">
                          <a:latin typeface="Cambria Math" panose="02040503050406030204" pitchFamily="18" charset="0"/>
                        </a:rPr>
                        <m:t>.</m:t>
                      </m:r>
                    </m:oMath>
                  </m:oMathPara>
                </a14:m>
                <a:endParaRPr lang="zh-TW" altLang="en-US" sz="2400" dirty="0"/>
              </a:p>
            </p:txBody>
          </p:sp>
        </mc:Choice>
        <mc:Fallback>
          <p:sp>
            <p:nvSpPr>
              <p:cNvPr id="5" name="矩形 4"/>
              <p:cNvSpPr>
                <a:spLocks noRot="1" noChangeAspect="1" noMove="1" noResize="1" noEditPoints="1" noAdjustHandles="1" noChangeArrowheads="1" noChangeShapeType="1" noTextEdit="1"/>
              </p:cNvSpPr>
              <p:nvPr/>
            </p:nvSpPr>
            <p:spPr>
              <a:xfrm>
                <a:off x="414802" y="2586423"/>
                <a:ext cx="8856519" cy="2987293"/>
              </a:xfrm>
              <a:prstGeom prst="rect">
                <a:avLst/>
              </a:prstGeom>
              <a:blipFill>
                <a:blip r:embed="rId4"/>
                <a:stretch>
                  <a:fillRect l="-3716" t="-20000" b="-183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281832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2739" y="136527"/>
            <a:ext cx="9384248" cy="1325563"/>
          </a:xfrm>
        </p:spPr>
        <p:txBody>
          <a:bodyPr>
            <a:normAutofit/>
          </a:bodyPr>
          <a:lstStyle/>
          <a:p>
            <a:r>
              <a:rPr lang="en-US" altLang="zh-TW" b="1" dirty="0" smtClean="0">
                <a:latin typeface="Times New Roman" panose="02020603050405020304" pitchFamily="18" charset="0"/>
                <a:cs typeface="Times New Roman" panose="02020603050405020304" pitchFamily="18" charset="0"/>
              </a:rPr>
              <a:t>Analytical Model-</a:t>
            </a:r>
            <a:br>
              <a:rPr lang="en-US" altLang="zh-TW" b="1" dirty="0" smtClean="0">
                <a:latin typeface="Times New Roman" panose="02020603050405020304" pitchFamily="18" charset="0"/>
                <a:cs typeface="Times New Roman" panose="02020603050405020304" pitchFamily="18" charset="0"/>
              </a:rPr>
            </a:br>
            <a:r>
              <a:rPr lang="en-US" altLang="zh-TW" sz="4000" b="1" dirty="0">
                <a:latin typeface="Times New Roman" panose="02020603050405020304" pitchFamily="18" charset="0"/>
                <a:cs typeface="Times New Roman" panose="02020603050405020304" pitchFamily="18" charset="0"/>
              </a:rPr>
              <a:t>Scenario </a:t>
            </a:r>
            <a:r>
              <a:rPr lang="en-US" altLang="zh-TW" sz="4000" b="1" dirty="0" smtClean="0">
                <a:latin typeface="Times New Roman" panose="02020603050405020304" pitchFamily="18" charset="0"/>
                <a:cs typeface="Times New Roman" panose="02020603050405020304" pitchFamily="18" charset="0"/>
              </a:rPr>
              <a:t>1 State balance equations</a:t>
            </a:r>
            <a:endParaRPr lang="zh-TW" altLang="en-US" sz="4000" b="1"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23</a:t>
            </a:fld>
            <a:endParaRPr lang="zh-TW" altLang="en-US" sz="1800" dirty="0">
              <a:solidFill>
                <a:schemeClr val="tx1"/>
              </a:solidFill>
            </a:endParaRPr>
          </a:p>
        </p:txBody>
      </p:sp>
      <p:cxnSp>
        <p:nvCxnSpPr>
          <p:cNvPr id="12" name="直線接點 11"/>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mc:Choice xmlns:a14="http://schemas.microsoft.com/office/drawing/2010/main" Requires="a14">
          <p:sp>
            <p:nvSpPr>
              <p:cNvPr id="11" name="內容版面配置區 2"/>
              <p:cNvSpPr txBox="1">
                <a:spLocks/>
              </p:cNvSpPr>
              <p:nvPr/>
            </p:nvSpPr>
            <p:spPr>
              <a:xfrm>
                <a:off x="414803" y="1828694"/>
                <a:ext cx="8949115" cy="48822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360000"/>
                <a:r>
                  <a:rPr lang="en-US" altLang="zh-TW" sz="2400" dirty="0"/>
                  <a:t>For</a:t>
                </a:r>
                <a:r>
                  <a:rPr lang="en-US" altLang="zh-TW" sz="2400" i="1" dirty="0"/>
                  <a:t> </a:t>
                </a:r>
                <a14:m>
                  <m:oMath xmlns:m="http://schemas.openxmlformats.org/officeDocument/2006/math">
                    <m:sSub>
                      <m:sSubPr>
                        <m:ctrlPr>
                          <a:rPr lang="zh-TW" altLang="zh-TW" sz="2400" i="1"/>
                        </m:ctrlPr>
                      </m:sSubPr>
                      <m:e>
                        <m:r>
                          <a:rPr lang="en-US" altLang="zh-TW" sz="2400" i="1"/>
                          <m:t>𝑖</m:t>
                        </m:r>
                      </m:e>
                      <m:sub>
                        <m:r>
                          <a:rPr lang="en-US" altLang="zh-TW" sz="2400" i="1"/>
                          <m:t>1</m:t>
                        </m:r>
                      </m:sub>
                    </m:sSub>
                    <m:r>
                      <a:rPr lang="en-US" altLang="zh-TW" sz="2400" i="1"/>
                      <m:t>=0</m:t>
                    </m:r>
                  </m:oMath>
                </a14:m>
                <a:r>
                  <a:rPr lang="en-US" altLang="zh-TW" sz="2400" dirty="0"/>
                  <a:t>,</a:t>
                </a:r>
                <a:r>
                  <a:rPr lang="en-US" altLang="zh-TW" sz="2400" i="1" dirty="0"/>
                  <a:t> </a:t>
                </a:r>
                <a14:m>
                  <m:oMath xmlns:m="http://schemas.openxmlformats.org/officeDocument/2006/math">
                    <m:r>
                      <a:rPr lang="en-US" altLang="zh-TW" sz="2400"/>
                      <m:t>3</m:t>
                    </m:r>
                    <m:r>
                      <a:rPr lang="en-US" altLang="zh-TW" sz="2400" i="1"/>
                      <m:t>≤</m:t>
                    </m:r>
                    <m:sSub>
                      <m:sSubPr>
                        <m:ctrlPr>
                          <a:rPr lang="zh-TW" altLang="zh-TW" sz="2400" i="1"/>
                        </m:ctrlPr>
                      </m:sSubPr>
                      <m:e>
                        <m:r>
                          <a:rPr lang="en-US" altLang="zh-TW" sz="2400" i="1"/>
                          <m:t>𝑗</m:t>
                        </m:r>
                      </m:e>
                      <m:sub>
                        <m:r>
                          <a:rPr lang="en-US" altLang="zh-TW" sz="2400" i="1"/>
                          <m:t>1</m:t>
                        </m:r>
                      </m:sub>
                    </m:sSub>
                    <m:r>
                      <a:rPr lang="en-US" altLang="zh-TW" sz="2400" i="1"/>
                      <m:t>≤</m:t>
                    </m:r>
                    <m:r>
                      <a:rPr lang="en-US" altLang="zh-TW" sz="2400" i="1"/>
                      <m:t>𝑁</m:t>
                    </m:r>
                    <m:r>
                      <a:rPr lang="en-US" altLang="zh-TW" sz="2400" i="1"/>
                      <m:t>−1</m:t>
                    </m:r>
                  </m:oMath>
                </a14:m>
                <a:r>
                  <a:rPr lang="en-US" altLang="zh-TW" sz="2400" dirty="0"/>
                  <a:t>,</a:t>
                </a:r>
                <a:r>
                  <a:rPr lang="en-US" altLang="zh-TW" sz="2400" i="1" dirty="0"/>
                  <a:t> </a:t>
                </a:r>
                <a14:m>
                  <m:oMath xmlns:m="http://schemas.openxmlformats.org/officeDocument/2006/math">
                    <m:sSub>
                      <m:sSubPr>
                        <m:ctrlPr>
                          <a:rPr lang="zh-TW" altLang="zh-TW" sz="2400" i="1"/>
                        </m:ctrlPr>
                      </m:sSubPr>
                      <m:e>
                        <m:r>
                          <a:rPr lang="en-US" altLang="zh-TW" sz="2400" i="1"/>
                          <m:t>𝑥</m:t>
                        </m:r>
                      </m:e>
                      <m:sub>
                        <m:r>
                          <a:rPr lang="en-US" altLang="zh-TW" sz="2400" i="1"/>
                          <m:t>1</m:t>
                        </m:r>
                      </m:sub>
                    </m:sSub>
                    <m:r>
                      <a:rPr lang="en-US" altLang="zh-TW" sz="2400" i="1"/>
                      <m:t>=0</m:t>
                    </m:r>
                  </m:oMath>
                </a14:m>
                <a:r>
                  <a:rPr lang="en-US" altLang="zh-TW" sz="2400" dirty="0"/>
                  <a:t>,</a:t>
                </a:r>
                <a:r>
                  <a:rPr lang="en-US" altLang="zh-TW" sz="2400" i="1" dirty="0"/>
                  <a:t> </a:t>
                </a:r>
                <a:r>
                  <a:rPr lang="en-US" altLang="zh-TW" sz="2400" dirty="0"/>
                  <a:t>and</a:t>
                </a:r>
                <a:r>
                  <a:rPr lang="en-US" altLang="zh-TW" sz="2400" i="1" dirty="0"/>
                  <a:t> </a:t>
                </a:r>
                <a14:m>
                  <m:oMath xmlns:m="http://schemas.openxmlformats.org/officeDocument/2006/math">
                    <m:sSub>
                      <m:sSubPr>
                        <m:ctrlPr>
                          <a:rPr lang="zh-TW" altLang="zh-TW" sz="2400" i="1"/>
                        </m:ctrlPr>
                      </m:sSubPr>
                      <m:e>
                        <m:r>
                          <a:rPr lang="en-US" altLang="zh-TW" sz="2400" i="1"/>
                          <m:t>𝑦</m:t>
                        </m:r>
                      </m:e>
                      <m:sub>
                        <m:r>
                          <a:rPr lang="en-US" altLang="zh-TW" sz="2400" i="1"/>
                          <m:t>1</m:t>
                        </m:r>
                      </m:sub>
                    </m:sSub>
                    <m:r>
                      <a:rPr lang="en-US" altLang="zh-TW" sz="2400" i="1"/>
                      <m:t>=</m:t>
                    </m:r>
                    <m:r>
                      <a:rPr lang="en-US" altLang="zh-TW" sz="2400"/>
                      <m:t>3</m:t>
                    </m:r>
                  </m:oMath>
                </a14:m>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zh-TW" sz="2400" dirty="0" smtClean="0">
                    <a:latin typeface="Times New Roman" panose="02020603050405020304" pitchFamily="18" charset="0"/>
                    <a:cs typeface="Times New Roman" panose="02020603050405020304" pitchFamily="18" charset="0"/>
                  </a:rPr>
                  <a:t>(</a:t>
                </a:r>
                <a:r>
                  <a:rPr lang="en-US" altLang="zh-TW" sz="2400" dirty="0">
                    <a:latin typeface="Times New Roman" panose="02020603050405020304" pitchFamily="18" charset="0"/>
                    <a:cs typeface="Times New Roman" panose="02020603050405020304" pitchFamily="18" charset="0"/>
                  </a:rPr>
                  <a:t>Case </a:t>
                </a:r>
                <a:r>
                  <a:rPr lang="en-US" altLang="zh-TW" sz="2400" dirty="0" smtClean="0">
                    <a:latin typeface="Times New Roman" panose="02020603050405020304" pitchFamily="18" charset="0"/>
                    <a:cs typeface="Times New Roman" panose="02020603050405020304" pitchFamily="18" charset="0"/>
                  </a:rPr>
                  <a:t>A103) </a:t>
                </a:r>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	</a:t>
                </a:r>
                <a:endPar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p:sp>
            <p:nvSpPr>
              <p:cNvPr id="11" name="內容版面配置區 2"/>
              <p:cNvSpPr txBox="1">
                <a:spLocks noRot="1" noChangeAspect="1" noMove="1" noResize="1" noEditPoints="1" noAdjustHandles="1" noChangeArrowheads="1" noChangeShapeType="1" noTextEdit="1"/>
              </p:cNvSpPr>
              <p:nvPr/>
            </p:nvSpPr>
            <p:spPr>
              <a:xfrm>
                <a:off x="414803" y="1828694"/>
                <a:ext cx="8949115" cy="488221"/>
              </a:xfrm>
              <a:prstGeom prst="rect">
                <a:avLst/>
              </a:prstGeom>
              <a:blipFill>
                <a:blip r:embed="rId3"/>
                <a:stretch>
                  <a:fillRect l="-545" t="-11250" b="-22500"/>
                </a:stretch>
              </a:blipFill>
            </p:spPr>
            <p:txBody>
              <a:bodyPr/>
              <a:lstStyle/>
              <a:p>
                <a:r>
                  <a:rPr lang="zh-TW" altLang="en-US">
                    <a:noFill/>
                  </a:rPr>
                  <a:t> </a:t>
                </a:r>
              </a:p>
            </p:txBody>
          </p:sp>
        </mc:Fallback>
      </mc:AlternateContent>
      <p:pic>
        <p:nvPicPr>
          <p:cNvPr id="7" name="圖片 6" descr="C:\Users\T2-401\AppData\Local\Microsoft\Windows\INetCache\Content.Word\case A103.drawio.png"/>
          <p:cNvPicPr/>
          <p:nvPr/>
        </p:nvPicPr>
        <p:blipFill>
          <a:blip r:embed="rId4">
            <a:extLst>
              <a:ext uri="{28A0092B-C50C-407E-A947-70E740481C1C}">
                <a14:useLocalDpi xmlns:a14="http://schemas.microsoft.com/office/drawing/2010/main" val="0"/>
              </a:ext>
            </a:extLst>
          </a:blip>
          <a:srcRect/>
          <a:stretch>
            <a:fillRect/>
          </a:stretch>
        </p:blipFill>
        <p:spPr bwMode="auto">
          <a:xfrm>
            <a:off x="1689823" y="2316915"/>
            <a:ext cx="6586076" cy="4404560"/>
          </a:xfrm>
          <a:prstGeom prst="rect">
            <a:avLst/>
          </a:prstGeom>
          <a:noFill/>
          <a:ln>
            <a:noFill/>
          </a:ln>
        </p:spPr>
      </p:pic>
    </p:spTree>
    <p:extLst>
      <p:ext uri="{BB962C8B-B14F-4D97-AF65-F5344CB8AC3E}">
        <p14:creationId xmlns:p14="http://schemas.microsoft.com/office/powerpoint/2010/main" val="2792312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24</a:t>
            </a:fld>
            <a:endParaRPr lang="zh-TW" altLang="en-US" sz="1800" dirty="0">
              <a:solidFill>
                <a:schemeClr val="tx1"/>
              </a:solidFill>
            </a:endParaRPr>
          </a:p>
        </p:txBody>
      </p:sp>
      <p:cxnSp>
        <p:nvCxnSpPr>
          <p:cNvPr id="12" name="直線接點 11"/>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9" name="內容版面配置區 2"/>
              <p:cNvSpPr txBox="1">
                <a:spLocks/>
              </p:cNvSpPr>
              <p:nvPr/>
            </p:nvSpPr>
            <p:spPr>
              <a:xfrm>
                <a:off x="319451" y="1535091"/>
                <a:ext cx="11043141" cy="506793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a:spcBef>
                    <a:spcPts val="0"/>
                  </a:spcBef>
                </a:pPr>
                <a:r>
                  <a:rPr lang="en-US" altLang="zh-TW" sz="2200" i="1" kern="100" dirty="0" smtClean="0">
                    <a:latin typeface="Times New Roman" panose="02020603050405020304" pitchFamily="18" charset="0"/>
                    <a:cs typeface="Times New Roman" panose="02020603050405020304" pitchFamily="18" charset="0"/>
                  </a:rPr>
                  <a:t>Step 1</a:t>
                </a:r>
                <a:r>
                  <a:rPr lang="en-US" altLang="zh-TW" sz="2200" kern="100" dirty="0" smtClean="0">
                    <a:latin typeface="Times New Roman" panose="02020603050405020304" pitchFamily="18" charset="0"/>
                    <a:cs typeface="Times New Roman" panose="02020603050405020304" pitchFamily="18" charset="0"/>
                  </a:rPr>
                  <a:t>: Choose a set of initial values for </a:t>
                </a:r>
                <a14:m>
                  <m:oMath xmlns:m="http://schemas.openxmlformats.org/officeDocument/2006/math">
                    <m:sSup>
                      <m:sSupPr>
                        <m:ctrlPr>
                          <a:rPr lang="zh-TW" altLang="zh-TW" sz="2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TW" sz="2200" i="1" kern="100">
                            <a:latin typeface="Cambria Math" panose="02040503050406030204" pitchFamily="18" charset="0"/>
                            <a:cs typeface="Times New Roman" panose="02020603050405020304" pitchFamily="18" charset="0"/>
                          </a:rPr>
                          <m:t>𝜋</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𝑖</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𝑗</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𝑥</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𝑦</m:t>
                        </m:r>
                        <m:r>
                          <a:rPr lang="en-US" altLang="zh-TW" sz="2200" i="1" kern="100">
                            <a:latin typeface="Cambria Math" panose="02040503050406030204" pitchFamily="18" charset="0"/>
                            <a:cs typeface="Times New Roman" panose="02020603050405020304" pitchFamily="18" charset="0"/>
                          </a:rPr>
                          <m:t>)</m:t>
                        </m:r>
                      </m:e>
                      <m:sup>
                        <m:r>
                          <a:rPr lang="en-US" altLang="zh-TW" sz="2200" i="1" kern="100">
                            <a:latin typeface="Cambria Math" panose="02040503050406030204" pitchFamily="18" charset="0"/>
                            <a:cs typeface="Times New Roman" panose="02020603050405020304" pitchFamily="18" charset="0"/>
                          </a:rPr>
                          <m:t>𝑜𝑙𝑑</m:t>
                        </m:r>
                      </m:sup>
                    </m:sSup>
                    <m:r>
                      <a:rPr lang="en-US" altLang="zh-TW" sz="2200" i="1" kern="100">
                        <a:latin typeface="Cambria Math" panose="02040503050406030204" pitchFamily="18" charset="0"/>
                        <a:cs typeface="Times New Roman" panose="02020603050405020304" pitchFamily="18" charset="0"/>
                      </a:rPr>
                      <m:t>=</m:t>
                    </m:r>
                    <m:f>
                      <m:fPr>
                        <m:ctrlPr>
                          <a:rPr lang="zh-TW" altLang="zh-TW" sz="22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2200" i="1" kern="100">
                            <a:latin typeface="Cambria Math" panose="02040503050406030204" pitchFamily="18" charset="0"/>
                            <a:cs typeface="Times New Roman" panose="02020603050405020304" pitchFamily="18" charset="0"/>
                          </a:rPr>
                          <m:t>1</m:t>
                        </m:r>
                      </m:num>
                      <m:den>
                        <m:d>
                          <m:dPr>
                            <m:begChr m:val="|"/>
                            <m:endChr m:val="|"/>
                            <m:ctrlPr>
                              <a:rPr lang="zh-TW" altLang="zh-TW" sz="22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200" i="1" kern="100">
                                <a:latin typeface="Cambria Math" panose="02040503050406030204" pitchFamily="18" charset="0"/>
                                <a:cs typeface="Times New Roman" panose="02020603050405020304" pitchFamily="18" charset="0"/>
                              </a:rPr>
                              <m:t>𝑠</m:t>
                            </m:r>
                          </m:e>
                        </m:d>
                      </m:den>
                    </m:f>
                  </m:oMath>
                </a14:m>
                <a:r>
                  <a:rPr lang="en-US" altLang="zh-TW" sz="2200" kern="100" dirty="0">
                    <a:latin typeface="Times New Roman" panose="02020603050405020304" pitchFamily="18" charset="0"/>
                    <a:cs typeface="Times New Roman" panose="02020603050405020304" pitchFamily="18" charset="0"/>
                  </a:rPr>
                  <a:t>, </a:t>
                </a:r>
                <a14:m>
                  <m:oMath xmlns:m="http://schemas.openxmlformats.org/officeDocument/2006/math">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𝑖</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𝑗</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𝑥</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𝑦</m:t>
                    </m:r>
                  </m:oMath>
                </a14:m>
                <a:r>
                  <a:rPr lang="en-US" altLang="zh-TW" sz="2200" kern="100" dirty="0">
                    <a:latin typeface="Times New Roman" panose="02020603050405020304" pitchFamily="18" charset="0"/>
                    <a:cs typeface="Times New Roman" panose="02020603050405020304" pitchFamily="18" charset="0"/>
                  </a:rPr>
                  <a:t>, where </a:t>
                </a:r>
                <a14:m>
                  <m:oMath xmlns:m="http://schemas.openxmlformats.org/officeDocument/2006/math">
                    <m:d>
                      <m:dPr>
                        <m:begChr m:val="|"/>
                        <m:endChr m:val="|"/>
                        <m:ctrlPr>
                          <a:rPr lang="zh-TW" altLang="zh-TW" sz="22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200" i="1" kern="100">
                            <a:latin typeface="Cambria Math" panose="02040503050406030204" pitchFamily="18" charset="0"/>
                            <a:cs typeface="Times New Roman" panose="02020603050405020304" pitchFamily="18" charset="0"/>
                          </a:rPr>
                          <m:t>𝑆</m:t>
                        </m:r>
                      </m:e>
                    </m:d>
                  </m:oMath>
                </a14:m>
                <a:r>
                  <a:rPr lang="en-US" altLang="zh-TW" sz="2200" kern="100" dirty="0">
                    <a:latin typeface="Times New Roman" panose="02020603050405020304" pitchFamily="18" charset="0"/>
                    <a:cs typeface="Times New Roman" panose="02020603050405020304" pitchFamily="18" charset="0"/>
                  </a:rPr>
                  <a:t> is </a:t>
                </a:r>
                <a:r>
                  <a:rPr lang="en-US" altLang="zh-TW" sz="2200" kern="100" dirty="0" smtClean="0">
                    <a:latin typeface="Times New Roman" panose="02020603050405020304" pitchFamily="18" charset="0"/>
                    <a:cs typeface="Times New Roman" panose="02020603050405020304" pitchFamily="18" charset="0"/>
                  </a:rPr>
                  <a:t>              </a:t>
                </a:r>
                <a:br>
                  <a:rPr lang="en-US" altLang="zh-TW" sz="2200" kern="100" dirty="0" smtClean="0">
                    <a:latin typeface="Times New Roman" panose="02020603050405020304" pitchFamily="18" charset="0"/>
                    <a:cs typeface="Times New Roman" panose="02020603050405020304" pitchFamily="18" charset="0"/>
                  </a:rPr>
                </a:br>
                <a:r>
                  <a:rPr lang="en-US" altLang="zh-TW" sz="2200" kern="100" dirty="0" smtClean="0">
                    <a:latin typeface="Times New Roman" panose="02020603050405020304" pitchFamily="18" charset="0"/>
                    <a:cs typeface="Times New Roman" panose="02020603050405020304" pitchFamily="18" charset="0"/>
                  </a:rPr>
                  <a:t>             the </a:t>
                </a:r>
                <a:r>
                  <a:rPr lang="en-US" altLang="zh-TW" sz="2200" kern="100" dirty="0">
                    <a:latin typeface="Times New Roman" panose="02020603050405020304" pitchFamily="18" charset="0"/>
                    <a:cs typeface="Times New Roman" panose="02020603050405020304" pitchFamily="18" charset="0"/>
                  </a:rPr>
                  <a:t>total number of feasible states</a:t>
                </a:r>
                <a:r>
                  <a:rPr lang="en-US" altLang="zh-TW" sz="2200" kern="100" dirty="0" smtClean="0">
                    <a:latin typeface="Times New Roman" panose="02020603050405020304" pitchFamily="18" charset="0"/>
                    <a:cs typeface="Times New Roman" panose="02020603050405020304" pitchFamily="18" charset="0"/>
                  </a:rPr>
                  <a:t>.</a:t>
                </a:r>
              </a:p>
              <a:p>
                <a:endParaRPr lang="en-US" altLang="zh-TW" sz="1000" kern="100" dirty="0" smtClean="0">
                  <a:latin typeface="Times New Roman" panose="02020603050405020304" pitchFamily="18" charset="0"/>
                  <a:cs typeface="Times New Roman" panose="02020603050405020304" pitchFamily="18" charset="0"/>
                </a:endParaRPr>
              </a:p>
              <a:p>
                <a:r>
                  <a:rPr lang="en-US" altLang="zh-TW" sz="2200" i="1" kern="100" dirty="0">
                    <a:latin typeface="Times New Roman" panose="02020603050405020304" pitchFamily="18" charset="0"/>
                    <a:cs typeface="Times New Roman" panose="02020603050405020304" pitchFamily="18" charset="0"/>
                  </a:rPr>
                  <a:t>Step 2</a:t>
                </a:r>
                <a:r>
                  <a:rPr lang="en-US" altLang="zh-TW" sz="2200" kern="100" dirty="0">
                    <a:latin typeface="Times New Roman" panose="02020603050405020304" pitchFamily="18" charset="0"/>
                    <a:cs typeface="Times New Roman" panose="02020603050405020304" pitchFamily="18" charset="0"/>
                  </a:rPr>
                  <a:t>: Substitute </a:t>
                </a:r>
                <a14:m>
                  <m:oMath xmlns:m="http://schemas.openxmlformats.org/officeDocument/2006/math">
                    <m:sSup>
                      <m:sSupPr>
                        <m:ctrlPr>
                          <a:rPr lang="zh-TW" altLang="zh-TW" sz="2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TW" sz="2200" i="1" kern="100">
                            <a:latin typeface="Cambria Math" panose="02040503050406030204" pitchFamily="18" charset="0"/>
                            <a:cs typeface="Times New Roman" panose="02020603050405020304" pitchFamily="18" charset="0"/>
                          </a:rPr>
                          <m:t>𝜋</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𝑖</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𝑗</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𝑥</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𝑦</m:t>
                        </m:r>
                        <m:r>
                          <a:rPr lang="en-US" altLang="zh-TW" sz="2200" i="1" kern="100">
                            <a:latin typeface="Cambria Math" panose="02040503050406030204" pitchFamily="18" charset="0"/>
                            <a:cs typeface="Times New Roman" panose="02020603050405020304" pitchFamily="18" charset="0"/>
                          </a:rPr>
                          <m:t>)</m:t>
                        </m:r>
                      </m:e>
                      <m:sup>
                        <m:r>
                          <a:rPr lang="en-US" altLang="zh-TW" sz="2200" i="1" kern="100">
                            <a:latin typeface="Cambria Math" panose="02040503050406030204" pitchFamily="18" charset="0"/>
                            <a:cs typeface="Times New Roman" panose="02020603050405020304" pitchFamily="18" charset="0"/>
                          </a:rPr>
                          <m:t>𝑜𝑙𝑑</m:t>
                        </m:r>
                      </m:sup>
                    </m:sSup>
                  </m:oMath>
                </a14:m>
                <a:r>
                  <a:rPr lang="en-US" altLang="zh-TW" sz="2200" kern="100" dirty="0">
                    <a:latin typeface="Times New Roman" panose="02020603050405020304" pitchFamily="18" charset="0"/>
                    <a:cs typeface="Times New Roman" panose="02020603050405020304" pitchFamily="18" charset="0"/>
                  </a:rPr>
                  <a:t> into state balance equations</a:t>
                </a:r>
                <a:r>
                  <a:rPr lang="en-US" altLang="zh-TW" sz="2200" kern="100" dirty="0" smtClean="0">
                    <a:latin typeface="Times New Roman" panose="02020603050405020304" pitchFamily="18" charset="0"/>
                    <a:cs typeface="Times New Roman" panose="02020603050405020304" pitchFamily="18" charset="0"/>
                  </a:rPr>
                  <a:t> </a:t>
                </a:r>
                <a:r>
                  <a:rPr lang="en-US" altLang="zh-TW" sz="2200" kern="100" dirty="0">
                    <a:latin typeface="Times New Roman" panose="02020603050405020304" pitchFamily="18" charset="0"/>
                    <a:cs typeface="Times New Roman" panose="02020603050405020304" pitchFamily="18" charset="0"/>
                  </a:rPr>
                  <a:t>to find </a:t>
                </a:r>
                <a14:m>
                  <m:oMath xmlns:m="http://schemas.openxmlformats.org/officeDocument/2006/math">
                    <m:sSup>
                      <m:sSupPr>
                        <m:ctrlPr>
                          <a:rPr lang="zh-TW" altLang="zh-TW" sz="2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TW" sz="2200" i="1" kern="100">
                            <a:latin typeface="Cambria Math" panose="02040503050406030204" pitchFamily="18" charset="0"/>
                            <a:cs typeface="Times New Roman" panose="02020603050405020304" pitchFamily="18" charset="0"/>
                          </a:rPr>
                          <m:t>𝜋</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𝑖</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𝑗</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𝑥</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𝑦</m:t>
                        </m:r>
                        <m:r>
                          <a:rPr lang="en-US" altLang="zh-TW" sz="2200" i="1" kern="100">
                            <a:latin typeface="Cambria Math" panose="02040503050406030204" pitchFamily="18" charset="0"/>
                            <a:cs typeface="Times New Roman" panose="02020603050405020304" pitchFamily="18" charset="0"/>
                          </a:rPr>
                          <m:t>)</m:t>
                        </m:r>
                      </m:e>
                      <m:sup>
                        <m:r>
                          <a:rPr lang="en-US" altLang="zh-TW" sz="2200" i="1" kern="100">
                            <a:latin typeface="Cambria Math" panose="02040503050406030204" pitchFamily="18" charset="0"/>
                            <a:cs typeface="Times New Roman" panose="02020603050405020304" pitchFamily="18" charset="0"/>
                          </a:rPr>
                          <m:t>𝑛𝑒𝑤</m:t>
                        </m:r>
                      </m:sup>
                    </m:sSup>
                  </m:oMath>
                </a14:m>
                <a:r>
                  <a:rPr lang="en-US" altLang="zh-TW" sz="2200" kern="100" dirty="0">
                    <a:latin typeface="Times New Roman" panose="02020603050405020304" pitchFamily="18" charset="0"/>
                    <a:cs typeface="Times New Roman" panose="02020603050405020304" pitchFamily="18" charset="0"/>
                  </a:rPr>
                  <a:t>, </a:t>
                </a:r>
              </a:p>
              <a:p>
                <a:pPr marL="0" indent="0">
                  <a:buNone/>
                </a:pPr>
                <a:r>
                  <a:rPr lang="en-US" altLang="zh-TW" sz="2200" kern="1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𝑖</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𝑗</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𝑥</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𝑦</m:t>
                    </m:r>
                  </m:oMath>
                </a14:m>
                <a:r>
                  <a:rPr lang="en-US" altLang="zh-TW" sz="2200" kern="100" dirty="0" smtClean="0">
                    <a:latin typeface="Times New Roman" panose="02020603050405020304" pitchFamily="18" charset="0"/>
                    <a:cs typeface="Times New Roman" panose="02020603050405020304" pitchFamily="18" charset="0"/>
                  </a:rPr>
                  <a:t>.</a:t>
                </a:r>
              </a:p>
              <a:p>
                <a:endParaRPr lang="en-US" altLang="zh-TW" sz="1000" kern="100" dirty="0" smtClean="0">
                  <a:latin typeface="Times New Roman" panose="02020603050405020304" pitchFamily="18" charset="0"/>
                  <a:cs typeface="Times New Roman" panose="02020603050405020304" pitchFamily="18" charset="0"/>
                </a:endParaRPr>
              </a:p>
              <a:p>
                <a:r>
                  <a:rPr lang="en-US" altLang="zh-TW" sz="2200" i="1" kern="100" dirty="0">
                    <a:latin typeface="Times New Roman" panose="02020603050405020304" pitchFamily="18" charset="0"/>
                    <a:cs typeface="Times New Roman" panose="02020603050405020304" pitchFamily="18" charset="0"/>
                  </a:rPr>
                  <a:t>Step 3</a:t>
                </a:r>
                <a:r>
                  <a:rPr lang="en-US" altLang="zh-TW" sz="2200" kern="100" dirty="0">
                    <a:latin typeface="Times New Roman" panose="02020603050405020304" pitchFamily="18" charset="0"/>
                    <a:cs typeface="Times New Roman" panose="02020603050405020304" pitchFamily="18" charset="0"/>
                  </a:rPr>
                  <a:t>: Normalize </a:t>
                </a:r>
                <a14:m>
                  <m:oMath xmlns:m="http://schemas.openxmlformats.org/officeDocument/2006/math">
                    <m:sSup>
                      <m:sSupPr>
                        <m:ctrlPr>
                          <a:rPr lang="zh-TW" altLang="zh-TW" sz="2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TW" sz="2200" i="1" kern="100">
                            <a:latin typeface="Cambria Math" panose="02040503050406030204" pitchFamily="18" charset="0"/>
                            <a:cs typeface="Times New Roman" panose="02020603050405020304" pitchFamily="18" charset="0"/>
                          </a:rPr>
                          <m:t>𝜋</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𝑖</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𝑗</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𝑥</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𝑦</m:t>
                        </m:r>
                        <m:r>
                          <a:rPr lang="en-US" altLang="zh-TW" sz="2200" i="1" kern="100">
                            <a:latin typeface="Cambria Math" panose="02040503050406030204" pitchFamily="18" charset="0"/>
                            <a:cs typeface="Times New Roman" panose="02020603050405020304" pitchFamily="18" charset="0"/>
                          </a:rPr>
                          <m:t>)</m:t>
                        </m:r>
                      </m:e>
                      <m:sup>
                        <m:r>
                          <a:rPr lang="en-US" altLang="zh-TW" sz="2200" i="1" kern="100">
                            <a:latin typeface="Cambria Math" panose="02040503050406030204" pitchFamily="18" charset="0"/>
                            <a:cs typeface="Times New Roman" panose="02020603050405020304" pitchFamily="18" charset="0"/>
                          </a:rPr>
                          <m:t>𝑛𝑒𝑤</m:t>
                        </m:r>
                      </m:sup>
                    </m:sSup>
                  </m:oMath>
                </a14:m>
                <a:r>
                  <a:rPr lang="en-US" altLang="zh-TW" sz="2200" kern="100" dirty="0">
                    <a:latin typeface="Times New Roman" panose="02020603050405020304" pitchFamily="18" charset="0"/>
                    <a:cs typeface="Times New Roman" panose="02020603050405020304" pitchFamily="18" charset="0"/>
                  </a:rPr>
                  <a:t>, </a:t>
                </a:r>
                <a14:m>
                  <m:oMath xmlns:m="http://schemas.openxmlformats.org/officeDocument/2006/math">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𝑖</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𝑗</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𝑥</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𝑦</m:t>
                    </m:r>
                  </m:oMath>
                </a14:m>
                <a:r>
                  <a:rPr lang="en-US" altLang="zh-TW" sz="2200" kern="100" dirty="0" smtClean="0">
                    <a:latin typeface="Times New Roman" panose="02020603050405020304" pitchFamily="18" charset="0"/>
                    <a:cs typeface="Times New Roman" panose="02020603050405020304" pitchFamily="18" charset="0"/>
                  </a:rPr>
                  <a:t>.</a:t>
                </a:r>
              </a:p>
              <a:p>
                <a:endParaRPr lang="en-US" altLang="zh-TW" sz="1000" kern="100" dirty="0" smtClean="0">
                  <a:latin typeface="Times New Roman" panose="02020603050405020304" pitchFamily="18" charset="0"/>
                  <a:cs typeface="Times New Roman" panose="02020603050405020304" pitchFamily="18" charset="0"/>
                </a:endParaRPr>
              </a:p>
              <a:p>
                <a:r>
                  <a:rPr lang="en-US" altLang="zh-TW" sz="2200" i="1" kern="100" dirty="0">
                    <a:latin typeface="Times New Roman" panose="02020603050405020304" pitchFamily="18" charset="0"/>
                    <a:cs typeface="Times New Roman" panose="02020603050405020304" pitchFamily="18" charset="0"/>
                  </a:rPr>
                  <a:t>Step 4</a:t>
                </a:r>
                <a:r>
                  <a:rPr lang="en-US" altLang="zh-TW" sz="2200" kern="100" dirty="0">
                    <a:latin typeface="Times New Roman" panose="02020603050405020304" pitchFamily="18" charset="0"/>
                    <a:cs typeface="Times New Roman" panose="02020603050405020304" pitchFamily="18" charset="0"/>
                  </a:rPr>
                  <a:t>: If </a:t>
                </a:r>
                <a14:m>
                  <m:oMath xmlns:m="http://schemas.openxmlformats.org/officeDocument/2006/math">
                    <m:rad>
                      <m:radPr>
                        <m:degHide m:val="on"/>
                        <m:ctrlPr>
                          <a:rPr lang="zh-TW" altLang="zh-TW" sz="2200" i="1" kern="100">
                            <a:latin typeface="Cambria Math" panose="02040503050406030204" pitchFamily="18" charset="0"/>
                            <a:ea typeface="Cambria Math" panose="02040503050406030204" pitchFamily="18" charset="0"/>
                            <a:cs typeface="Times New Roman" panose="02020603050405020304" pitchFamily="18" charset="0"/>
                          </a:rPr>
                        </m:ctrlPr>
                      </m:radPr>
                      <m:deg/>
                      <m:e>
                        <m:nary>
                          <m:naryPr>
                            <m:chr m:val="∑"/>
                            <m:limLoc m:val="undOvr"/>
                            <m:subHide m:val="on"/>
                            <m:supHide m:val="on"/>
                            <m:ctrlPr>
                              <a:rPr lang="zh-TW" altLang="zh-TW" sz="2200" i="1" kern="100">
                                <a:latin typeface="Cambria Math" panose="02040503050406030204" pitchFamily="18" charset="0"/>
                                <a:ea typeface="Cambria Math" panose="02040503050406030204" pitchFamily="18" charset="0"/>
                                <a:cs typeface="Times New Roman" panose="02020603050405020304" pitchFamily="18" charset="0"/>
                              </a:rPr>
                            </m:ctrlPr>
                          </m:naryPr>
                          <m:sub/>
                          <m:sup/>
                          <m:e>
                            <m:nary>
                              <m:naryPr>
                                <m:chr m:val="∑"/>
                                <m:limLoc m:val="undOvr"/>
                                <m:subHide m:val="on"/>
                                <m:supHide m:val="on"/>
                                <m:ctrlPr>
                                  <a:rPr lang="zh-TW" altLang="zh-TW" sz="2200" i="1" kern="100">
                                    <a:latin typeface="Cambria Math" panose="02040503050406030204" pitchFamily="18" charset="0"/>
                                    <a:ea typeface="Cambria Math" panose="02040503050406030204" pitchFamily="18" charset="0"/>
                                    <a:cs typeface="Times New Roman" panose="02020603050405020304" pitchFamily="18" charset="0"/>
                                  </a:rPr>
                                </m:ctrlPr>
                              </m:naryPr>
                              <m:sub/>
                              <m:sup/>
                              <m:e>
                                <m:nary>
                                  <m:naryPr>
                                    <m:chr m:val="∑"/>
                                    <m:limLoc m:val="undOvr"/>
                                    <m:subHide m:val="on"/>
                                    <m:supHide m:val="on"/>
                                    <m:ctrlPr>
                                      <a:rPr lang="zh-TW" altLang="zh-TW" sz="2200" i="1" kern="100">
                                        <a:latin typeface="Cambria Math" panose="02040503050406030204" pitchFamily="18" charset="0"/>
                                        <a:ea typeface="Cambria Math" panose="02040503050406030204" pitchFamily="18" charset="0"/>
                                        <a:cs typeface="Times New Roman" panose="02020603050405020304" pitchFamily="18" charset="0"/>
                                      </a:rPr>
                                    </m:ctrlPr>
                                  </m:naryPr>
                                  <m:sub/>
                                  <m:sup/>
                                  <m:e>
                                    <m:nary>
                                      <m:naryPr>
                                        <m:chr m:val="∑"/>
                                        <m:limLoc m:val="subSup"/>
                                        <m:supHide m:val="on"/>
                                        <m:ctrlPr>
                                          <a:rPr lang="zh-TW" altLang="zh-TW" sz="22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𝑖</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𝑗</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𝑥</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𝑦</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𝑆</m:t>
                                        </m:r>
                                      </m:sub>
                                      <m:sup/>
                                      <m:e>
                                        <m:sSup>
                                          <m:sSupPr>
                                            <m:ctrlPr>
                                              <a:rPr lang="zh-TW" altLang="zh-TW" sz="2200" i="1" kern="100">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TW" altLang="zh-TW" sz="2200" i="1" kern="10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TW" altLang="zh-TW" sz="2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TW" sz="2200" i="1" kern="100">
                                                        <a:latin typeface="Cambria Math" panose="02040503050406030204" pitchFamily="18" charset="0"/>
                                                        <a:cs typeface="Times New Roman" panose="02020603050405020304" pitchFamily="18" charset="0"/>
                                                      </a:rPr>
                                                      <m:t>𝜋</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𝑖</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𝑗</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𝑥</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𝑦</m:t>
                                                    </m:r>
                                                    <m:r>
                                                      <a:rPr lang="en-US" altLang="zh-TW" sz="2200" i="1" kern="100">
                                                        <a:latin typeface="Cambria Math" panose="02040503050406030204" pitchFamily="18" charset="0"/>
                                                        <a:cs typeface="Times New Roman" panose="02020603050405020304" pitchFamily="18" charset="0"/>
                                                      </a:rPr>
                                                      <m:t>)</m:t>
                                                    </m:r>
                                                  </m:e>
                                                  <m:sup>
                                                    <m:r>
                                                      <a:rPr lang="en-US" altLang="zh-TW" sz="2200" i="1" kern="100">
                                                        <a:latin typeface="Cambria Math" panose="02040503050406030204" pitchFamily="18" charset="0"/>
                                                        <a:cs typeface="Times New Roman" panose="02020603050405020304" pitchFamily="18" charset="0"/>
                                                      </a:rPr>
                                                      <m:t>𝑜𝑙𝑑</m:t>
                                                    </m:r>
                                                  </m:sup>
                                                </m:sSup>
                                                <m:r>
                                                  <a:rPr lang="en-US" altLang="zh-TW" sz="2200" i="1" kern="100">
                                                    <a:latin typeface="Cambria Math" panose="02040503050406030204" pitchFamily="18" charset="0"/>
                                                    <a:cs typeface="Times New Roman" panose="02020603050405020304" pitchFamily="18" charset="0"/>
                                                  </a:rPr>
                                                  <m:t>−</m:t>
                                                </m:r>
                                                <m:sSup>
                                                  <m:sSupPr>
                                                    <m:ctrlPr>
                                                      <a:rPr lang="zh-TW" altLang="zh-TW" sz="2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TW" sz="2200" i="1" kern="100">
                                                        <a:latin typeface="Cambria Math" panose="02040503050406030204" pitchFamily="18" charset="0"/>
                                                        <a:cs typeface="Times New Roman" panose="02020603050405020304" pitchFamily="18" charset="0"/>
                                                      </a:rPr>
                                                      <m:t>𝜋</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𝑖</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𝑗</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𝑥</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𝑦</m:t>
                                                    </m:r>
                                                    <m:r>
                                                      <a:rPr lang="en-US" altLang="zh-TW" sz="2200" i="1" kern="100">
                                                        <a:latin typeface="Cambria Math" panose="02040503050406030204" pitchFamily="18" charset="0"/>
                                                        <a:cs typeface="Times New Roman" panose="02020603050405020304" pitchFamily="18" charset="0"/>
                                                      </a:rPr>
                                                      <m:t>)</m:t>
                                                    </m:r>
                                                  </m:e>
                                                  <m:sup>
                                                    <m:r>
                                                      <a:rPr lang="en-US" altLang="zh-TW" sz="2200" i="1" kern="100">
                                                        <a:latin typeface="Cambria Math" panose="02040503050406030204" pitchFamily="18" charset="0"/>
                                                        <a:cs typeface="Times New Roman" panose="02020603050405020304" pitchFamily="18" charset="0"/>
                                                      </a:rPr>
                                                      <m:t>𝑛𝑒𝑤</m:t>
                                                    </m:r>
                                                  </m:sup>
                                                </m:sSup>
                                              </m:e>
                                            </m:d>
                                          </m:e>
                                          <m:sup>
                                            <m:r>
                                              <a:rPr lang="en-US" altLang="zh-TW" sz="2200" i="1" kern="100">
                                                <a:latin typeface="Cambria Math" panose="02040503050406030204" pitchFamily="18" charset="0"/>
                                                <a:cs typeface="Times New Roman" panose="02020603050405020304" pitchFamily="18" charset="0"/>
                                              </a:rPr>
                                              <m:t>2</m:t>
                                            </m:r>
                                          </m:sup>
                                        </m:sSup>
                                      </m:e>
                                    </m:nary>
                                  </m:e>
                                </m:nary>
                              </m:e>
                            </m:nary>
                          </m:e>
                        </m:nary>
                      </m:e>
                    </m:rad>
                    <m:r>
                      <a:rPr lang="en-US" altLang="zh-TW" sz="2200" i="1" kern="100">
                        <a:latin typeface="Cambria Math" panose="02040503050406030204" pitchFamily="18" charset="0"/>
                        <a:cs typeface="Times New Roman" panose="02020603050405020304" pitchFamily="18" charset="0"/>
                      </a:rPr>
                      <m:t>&lt;</m:t>
                    </m:r>
                    <m:r>
                      <a:rPr lang="en-US" altLang="zh-TW" sz="2200" i="1" kern="100">
                        <a:latin typeface="Cambria Math" panose="02040503050406030204" pitchFamily="18" charset="0"/>
                        <a:cs typeface="Times New Roman" panose="02020603050405020304" pitchFamily="18" charset="0"/>
                      </a:rPr>
                      <m:t>𝜀</m:t>
                    </m:r>
                  </m:oMath>
                </a14:m>
                <a:r>
                  <a:rPr lang="en-US" altLang="zh-TW" sz="2200" kern="100" dirty="0">
                    <a:latin typeface="Times New Roman" panose="02020603050405020304" pitchFamily="18" charset="0"/>
                    <a:cs typeface="Times New Roman" panose="02020603050405020304" pitchFamily="18" charset="0"/>
                  </a:rPr>
                  <a:t>, stop the iterative </a:t>
                </a:r>
                <a:r>
                  <a:rPr lang="en-US" altLang="zh-TW" sz="2200" kern="100" dirty="0" smtClean="0">
                    <a:latin typeface="Times New Roman" panose="02020603050405020304" pitchFamily="18" charset="0"/>
                    <a:cs typeface="Times New Roman" panose="02020603050405020304" pitchFamily="18" charset="0"/>
                  </a:rPr>
                  <a:t/>
                </a:r>
                <a:br>
                  <a:rPr lang="en-US" altLang="zh-TW" sz="2200" kern="100" dirty="0" smtClean="0">
                    <a:latin typeface="Times New Roman" panose="02020603050405020304" pitchFamily="18" charset="0"/>
                    <a:cs typeface="Times New Roman" panose="02020603050405020304" pitchFamily="18" charset="0"/>
                  </a:rPr>
                </a:br>
                <a:r>
                  <a:rPr lang="en-US" altLang="zh-TW" sz="2200" kern="100" dirty="0" smtClean="0">
                    <a:latin typeface="Times New Roman" panose="02020603050405020304" pitchFamily="18" charset="0"/>
                    <a:cs typeface="Times New Roman" panose="02020603050405020304" pitchFamily="18" charset="0"/>
                  </a:rPr>
                  <a:t>            algorithm</a:t>
                </a:r>
                <a:r>
                  <a:rPr lang="en-US" altLang="zh-TW" sz="2200" kern="100" dirty="0">
                    <a:latin typeface="Times New Roman" panose="02020603050405020304" pitchFamily="18" charset="0"/>
                    <a:cs typeface="Times New Roman" panose="02020603050405020304" pitchFamily="18" charset="0"/>
                  </a:rPr>
                  <a:t>, where </a:t>
                </a:r>
                <a14:m>
                  <m:oMath xmlns:m="http://schemas.openxmlformats.org/officeDocument/2006/math">
                    <m:r>
                      <a:rPr lang="en-US" altLang="zh-TW" sz="2200" i="1" kern="100">
                        <a:latin typeface="Cambria Math" panose="02040503050406030204" pitchFamily="18" charset="0"/>
                        <a:cs typeface="Times New Roman" panose="02020603050405020304" pitchFamily="18" charset="0"/>
                      </a:rPr>
                      <m:t>𝜀</m:t>
                    </m:r>
                  </m:oMath>
                </a14:m>
                <a:r>
                  <a:rPr lang="en-US" altLang="zh-TW" sz="2200" kern="100" dirty="0">
                    <a:latin typeface="Times New Roman" panose="02020603050405020304" pitchFamily="18" charset="0"/>
                    <a:cs typeface="Times New Roman" panose="02020603050405020304" pitchFamily="18" charset="0"/>
                  </a:rPr>
                  <a:t> is the stopping criterion. Otherwise, set </a:t>
                </a:r>
                <a14:m>
                  <m:oMath xmlns:m="http://schemas.openxmlformats.org/officeDocument/2006/math">
                    <m:sSup>
                      <m:sSupPr>
                        <m:ctrlPr>
                          <a:rPr lang="zh-TW" altLang="zh-TW" sz="2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TW" sz="2200" i="1" kern="100">
                            <a:latin typeface="Cambria Math" panose="02040503050406030204" pitchFamily="18" charset="0"/>
                            <a:cs typeface="Times New Roman" panose="02020603050405020304" pitchFamily="18" charset="0"/>
                          </a:rPr>
                          <m:t>𝜋</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𝑖</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𝑗</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𝑥</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𝑦</m:t>
                        </m:r>
                        <m:r>
                          <a:rPr lang="en-US" altLang="zh-TW" sz="2200" i="1" kern="100">
                            <a:latin typeface="Cambria Math" panose="02040503050406030204" pitchFamily="18" charset="0"/>
                            <a:cs typeface="Times New Roman" panose="02020603050405020304" pitchFamily="18" charset="0"/>
                          </a:rPr>
                          <m:t>)</m:t>
                        </m:r>
                      </m:e>
                      <m:sup>
                        <m:r>
                          <a:rPr lang="en-US" altLang="zh-TW" sz="2200" i="1" kern="100">
                            <a:latin typeface="Cambria Math" panose="02040503050406030204" pitchFamily="18" charset="0"/>
                            <a:cs typeface="Times New Roman" panose="02020603050405020304" pitchFamily="18" charset="0"/>
                          </a:rPr>
                          <m:t>𝑜𝑙𝑑</m:t>
                        </m:r>
                      </m:sup>
                    </m:sSup>
                    <m:r>
                      <a:rPr lang="en-US" altLang="zh-TW" sz="2200" i="1" kern="100">
                        <a:latin typeface="Cambria Math" panose="02040503050406030204" pitchFamily="18" charset="0"/>
                        <a:cs typeface="Times New Roman" panose="02020603050405020304" pitchFamily="18" charset="0"/>
                      </a:rPr>
                      <m:t>=</m:t>
                    </m:r>
                  </m:oMath>
                </a14:m>
                <a:endParaRPr lang="en-US" altLang="zh-TW" sz="2200" kern="100" dirty="0" smtClean="0">
                  <a:latin typeface="Times New Roman" panose="02020603050405020304" pitchFamily="18" charset="0"/>
                  <a:cs typeface="Times New Roman" panose="02020603050405020304" pitchFamily="18" charset="0"/>
                </a:endParaRPr>
              </a:p>
              <a:p>
                <a:pPr marL="0" indent="0">
                  <a:buNone/>
                </a:pPr>
                <a:r>
                  <a:rPr lang="en-US" altLang="zh-TW" sz="2200" i="1" kern="100" dirty="0" smtClean="0">
                    <a:latin typeface="Cambria Math" panose="02040503050406030204" pitchFamily="18" charset="0"/>
                    <a:cs typeface="Times New Roman" panose="02020603050405020304" pitchFamily="18" charset="0"/>
                  </a:rPr>
                  <a:t>                   </a:t>
                </a:r>
                <a14:m>
                  <m:oMath xmlns:m="http://schemas.openxmlformats.org/officeDocument/2006/math">
                    <m:sSup>
                      <m:sSupPr>
                        <m:ctrlPr>
                          <a:rPr lang="zh-TW" altLang="zh-TW" sz="22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TW" sz="2200" i="1" kern="100">
                            <a:latin typeface="Cambria Math" panose="02040503050406030204" pitchFamily="18" charset="0"/>
                            <a:cs typeface="Times New Roman" panose="02020603050405020304" pitchFamily="18" charset="0"/>
                          </a:rPr>
                          <m:t>𝜋</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𝑖</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𝑗</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𝑥</m:t>
                        </m:r>
                        <m:r>
                          <a:rPr lang="en-US" altLang="zh-TW" sz="2200" i="1" kern="100">
                            <a:latin typeface="Cambria Math" panose="02040503050406030204" pitchFamily="18" charset="0"/>
                            <a:cs typeface="Times New Roman" panose="02020603050405020304" pitchFamily="18" charset="0"/>
                          </a:rPr>
                          <m:t>,</m:t>
                        </m:r>
                        <m:r>
                          <a:rPr lang="en-US" altLang="zh-TW" sz="2200" i="1" kern="100">
                            <a:latin typeface="Cambria Math" panose="02040503050406030204" pitchFamily="18" charset="0"/>
                            <a:cs typeface="Times New Roman" panose="02020603050405020304" pitchFamily="18" charset="0"/>
                          </a:rPr>
                          <m:t>𝑦</m:t>
                        </m:r>
                        <m:r>
                          <a:rPr lang="en-US" altLang="zh-TW" sz="2200" i="1" kern="100">
                            <a:latin typeface="Cambria Math" panose="02040503050406030204" pitchFamily="18" charset="0"/>
                            <a:cs typeface="Times New Roman" panose="02020603050405020304" pitchFamily="18" charset="0"/>
                          </a:rPr>
                          <m:t>)</m:t>
                        </m:r>
                      </m:e>
                      <m:sup>
                        <m:r>
                          <a:rPr lang="en-US" altLang="zh-TW" sz="2200" i="1" kern="100">
                            <a:latin typeface="Cambria Math" panose="02040503050406030204" pitchFamily="18" charset="0"/>
                            <a:cs typeface="Times New Roman" panose="02020603050405020304" pitchFamily="18" charset="0"/>
                          </a:rPr>
                          <m:t>𝑛𝑒𝑤</m:t>
                        </m:r>
                      </m:sup>
                    </m:sSup>
                  </m:oMath>
                </a14:m>
                <a:r>
                  <a:rPr lang="en-US" altLang="zh-TW" sz="2200" kern="100" dirty="0">
                    <a:latin typeface="Times New Roman" panose="02020603050405020304" pitchFamily="18" charset="0"/>
                    <a:cs typeface="Times New Roman" panose="02020603050405020304" pitchFamily="18" charset="0"/>
                  </a:rPr>
                  <a:t>, and return to </a:t>
                </a:r>
                <a:r>
                  <a:rPr lang="en-US" altLang="zh-TW" sz="2200" i="1" kern="100" dirty="0">
                    <a:latin typeface="Times New Roman" panose="02020603050405020304" pitchFamily="18" charset="0"/>
                    <a:cs typeface="Times New Roman" panose="02020603050405020304" pitchFamily="18" charset="0"/>
                  </a:rPr>
                  <a:t>Step 2</a:t>
                </a:r>
                <a:r>
                  <a:rPr lang="en-US" altLang="zh-TW" sz="2200" kern="100" dirty="0">
                    <a:latin typeface="Times New Roman" panose="02020603050405020304" pitchFamily="18" charset="0"/>
                    <a:cs typeface="Times New Roman" panose="02020603050405020304" pitchFamily="18" charset="0"/>
                  </a:rPr>
                  <a:t>.</a:t>
                </a:r>
                <a:endParaRPr lang="zh-TW" altLang="zh-TW" sz="2200" kern="100" dirty="0">
                  <a:latin typeface="Calibri" panose="020F0502020204030204" pitchFamily="34" charset="0"/>
                  <a:cs typeface="Times New Roman" panose="02020603050405020304" pitchFamily="18" charset="0"/>
                </a:endParaRPr>
              </a:p>
              <a:p>
                <a:endParaRPr lang="zh-TW" altLang="zh-TW" sz="2400" kern="100" dirty="0">
                  <a:latin typeface="Calibri" panose="020F0502020204030204" pitchFamily="34" charset="0"/>
                  <a:cs typeface="Times New Roman" panose="02020603050405020304" pitchFamily="18" charset="0"/>
                </a:endParaRPr>
              </a:p>
              <a:p>
                <a:endParaRPr lang="zh-TW" altLang="zh-TW" sz="2400" kern="100" dirty="0">
                  <a:latin typeface="Calibri" panose="020F0502020204030204" pitchFamily="34" charset="0"/>
                  <a:cs typeface="Times New Roman" panose="02020603050405020304" pitchFamily="18" charset="0"/>
                </a:endParaRPr>
              </a:p>
              <a:p>
                <a:endParaRPr lang="en-US" altLang="zh-TW" sz="2400" dirty="0">
                  <a:latin typeface="Times New Roman" panose="02020603050405020304" pitchFamily="18" charset="0"/>
                  <a:cs typeface="Times New Roman" panose="02020603050405020304" pitchFamily="18" charset="0"/>
                </a:endParaRPr>
              </a:p>
              <a:p>
                <a:pPr marL="0" indent="0">
                  <a:buNone/>
                </a:pPr>
                <a:endPar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xmlns="">
          <p:sp>
            <p:nvSpPr>
              <p:cNvPr id="9" name="內容版面配置區 2"/>
              <p:cNvSpPr txBox="1">
                <a:spLocks noRot="1" noChangeAspect="1" noMove="1" noResize="1" noEditPoints="1" noAdjustHandles="1" noChangeArrowheads="1" noChangeShapeType="1" noTextEdit="1"/>
              </p:cNvSpPr>
              <p:nvPr/>
            </p:nvSpPr>
            <p:spPr>
              <a:xfrm>
                <a:off x="319451" y="1535091"/>
                <a:ext cx="11043141" cy="5067931"/>
              </a:xfrm>
              <a:prstGeom prst="rect">
                <a:avLst/>
              </a:prstGeom>
              <a:blipFill>
                <a:blip r:embed="rId3"/>
                <a:stretch>
                  <a:fillRect l="-331"/>
                </a:stretch>
              </a:blipFill>
            </p:spPr>
            <p:txBody>
              <a:bodyPr/>
              <a:lstStyle/>
              <a:p>
                <a:r>
                  <a:rPr lang="zh-TW" altLang="en-US">
                    <a:noFill/>
                  </a:rPr>
                  <a:t> </a:t>
                </a:r>
              </a:p>
            </p:txBody>
          </p:sp>
        </mc:Fallback>
      </mc:AlternateContent>
      <p:sp>
        <p:nvSpPr>
          <p:cNvPr id="10" name="標題 1"/>
          <p:cNvSpPr txBox="1">
            <a:spLocks/>
          </p:cNvSpPr>
          <p:nvPr/>
        </p:nvSpPr>
        <p:spPr>
          <a:xfrm>
            <a:off x="205154" y="347542"/>
            <a:ext cx="6048325" cy="10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smtClean="0">
                <a:latin typeface="Times New Roman" panose="02020603050405020304" pitchFamily="18" charset="0"/>
                <a:cs typeface="Times New Roman" panose="02020603050405020304" pitchFamily="18" charset="0"/>
              </a:rPr>
              <a:t>Iterative algorithm</a:t>
            </a:r>
            <a:endParaRPr lang="zh-TW"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03671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2739" y="136527"/>
            <a:ext cx="6529753" cy="1325563"/>
          </a:xfrm>
        </p:spPr>
        <p:txBody>
          <a:bodyPr/>
          <a:lstStyle/>
          <a:p>
            <a:r>
              <a:rPr lang="en-US" altLang="zh-TW" dirty="0" smtClean="0">
                <a:latin typeface="Times New Roman" panose="02020603050405020304" pitchFamily="18" charset="0"/>
                <a:cs typeface="Times New Roman" panose="02020603050405020304" pitchFamily="18" charset="0"/>
              </a:rPr>
              <a:t>Internal arrival rates for</a:t>
            </a:r>
            <a:r>
              <a:rPr lang="en-US" altLang="zh-TW" b="1" dirty="0" smtClean="0">
                <a:latin typeface="Times New Roman" panose="02020603050405020304" pitchFamily="18" charset="0"/>
                <a:cs typeface="Times New Roman" panose="02020603050405020304" pitchFamily="18" charset="0"/>
              </a:rPr>
              <a:t/>
            </a:r>
            <a:br>
              <a:rPr lang="en-US" altLang="zh-TW" b="1" dirty="0" smtClean="0">
                <a:latin typeface="Times New Roman" panose="02020603050405020304" pitchFamily="18" charset="0"/>
                <a:cs typeface="Times New Roman" panose="02020603050405020304" pitchFamily="18" charset="0"/>
              </a:rPr>
            </a:br>
            <a:r>
              <a:rPr lang="en-US" altLang="zh-TW" b="1" dirty="0">
                <a:latin typeface="Times New Roman" panose="02020603050405020304" pitchFamily="18" charset="0"/>
                <a:cs typeface="Times New Roman" panose="02020603050405020304" pitchFamily="18" charset="0"/>
              </a:rPr>
              <a:t>Three nodes network</a:t>
            </a:r>
            <a:endParaRPr lang="zh-TW" altLang="en-US" b="1"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25</a:t>
            </a:fld>
            <a:endParaRPr lang="zh-TW" altLang="en-US" sz="1800" dirty="0">
              <a:solidFill>
                <a:schemeClr val="tx1"/>
              </a:solidFill>
            </a:endParaRPr>
          </a:p>
        </p:txBody>
      </p:sp>
      <p:cxnSp>
        <p:nvCxnSpPr>
          <p:cNvPr id="12" name="直線接點 11"/>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
        <p:nvSpPr>
          <p:cNvPr id="11" name="內容版面配置區 2"/>
          <p:cNvSpPr txBox="1">
            <a:spLocks/>
          </p:cNvSpPr>
          <p:nvPr/>
        </p:nvSpPr>
        <p:spPr>
          <a:xfrm>
            <a:off x="332743" y="1577971"/>
            <a:ext cx="6419749" cy="444476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360000"/>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HP and LP packet arrival rates from node 1 to node </a:t>
            </a:r>
            <a:r>
              <a:rPr lang="en-US" altLang="zh-TW" sz="2000" dirty="0" smtClean="0">
                <a:latin typeface="Times New Roman" panose="02020603050405020304" pitchFamily="18" charset="0"/>
                <a:cs typeface="Times New Roman" panose="02020603050405020304" pitchFamily="18" charset="0"/>
              </a:rPr>
              <a:t>3</a:t>
            </a:r>
          </a:p>
          <a:p>
            <a:pPr indent="-360000"/>
            <a:endParaRPr lang="en-US" altLang="zh-TW" sz="2000" dirty="0">
              <a:latin typeface="Times New Roman" panose="02020603050405020304" pitchFamily="18" charset="0"/>
              <a:cs typeface="Times New Roman" panose="02020603050405020304" pitchFamily="18" charset="0"/>
            </a:endParaRPr>
          </a:p>
          <a:p>
            <a:pPr indent="-360000"/>
            <a:endParaRPr lang="en-US" altLang="zh-TW" sz="2000" dirty="0" smtClean="0">
              <a:latin typeface="Times New Roman" panose="02020603050405020304" pitchFamily="18" charset="0"/>
              <a:cs typeface="Times New Roman" panose="02020603050405020304" pitchFamily="18" charset="0"/>
            </a:endParaRPr>
          </a:p>
          <a:p>
            <a:pPr indent="-360000"/>
            <a:endParaRPr lang="en-US" altLang="zh-TW" sz="2000" dirty="0" smtClean="0">
              <a:latin typeface="Times New Roman" panose="02020603050405020304" pitchFamily="18" charset="0"/>
              <a:cs typeface="Times New Roman" panose="02020603050405020304" pitchFamily="18" charset="0"/>
            </a:endParaRPr>
          </a:p>
          <a:p>
            <a:pPr indent="-360000"/>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HP and LP packet arrival rates from node 3 to node </a:t>
            </a:r>
            <a:r>
              <a:rPr lang="en-US" altLang="zh-TW" sz="2000" dirty="0" smtClean="0">
                <a:latin typeface="Times New Roman" panose="02020603050405020304" pitchFamily="18" charset="0"/>
                <a:cs typeface="Times New Roman" panose="02020603050405020304" pitchFamily="18" charset="0"/>
              </a:rPr>
              <a:t>1</a:t>
            </a:r>
          </a:p>
          <a:p>
            <a:pPr indent="-360000"/>
            <a:endParaRPr lang="en-US" altLang="zh-TW" sz="2000" dirty="0">
              <a:latin typeface="Times New Roman" panose="02020603050405020304" pitchFamily="18" charset="0"/>
              <a:cs typeface="Times New Roman" panose="02020603050405020304" pitchFamily="18" charset="0"/>
            </a:endParaRPr>
          </a:p>
          <a:p>
            <a:pPr indent="-360000"/>
            <a:endParaRPr lang="en-US" altLang="zh-TW" sz="2000" dirty="0" smtClean="0">
              <a:latin typeface="Times New Roman" panose="02020603050405020304" pitchFamily="18" charset="0"/>
              <a:cs typeface="Times New Roman" panose="02020603050405020304" pitchFamily="18" charset="0"/>
            </a:endParaRPr>
          </a:p>
          <a:p>
            <a:pPr indent="-360000"/>
            <a:endParaRPr lang="en-US" altLang="zh-TW" sz="2000" dirty="0" smtClean="0">
              <a:latin typeface="Times New Roman" panose="02020603050405020304" pitchFamily="18" charset="0"/>
              <a:cs typeface="Times New Roman" panose="02020603050405020304" pitchFamily="18" charset="0"/>
            </a:endParaRPr>
          </a:p>
          <a:p>
            <a:pPr indent="-360000"/>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HP and LP packet arrival rates from node 1 to node 2</a:t>
            </a:r>
          </a:p>
          <a:p>
            <a:pPr marL="0" indent="0">
              <a:buNone/>
            </a:pPr>
            <a:endPar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矩形 6"/>
              <p:cNvSpPr/>
              <p:nvPr/>
            </p:nvSpPr>
            <p:spPr>
              <a:xfrm>
                <a:off x="833139" y="2162111"/>
                <a:ext cx="5443029" cy="7823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sz="2000" i="1" smtClean="0">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13</m:t>
                          </m:r>
                        </m:sub>
                      </m:sSub>
                      <m:r>
                        <a:rPr lang="zh-TW" altLang="en-US" sz="2000">
                          <a:solidFill>
                            <a:schemeClr val="tx1">
                              <a:lumMod val="75000"/>
                              <a:lumOff val="25000"/>
                            </a:schemeClr>
                          </a:solidFill>
                          <a:latin typeface="Cambria Math" panose="02040503050406030204" pitchFamily="18" charset="0"/>
                        </a:rPr>
                        <m:t>=</m:t>
                      </m:r>
                      <m:f>
                        <m:fPr>
                          <m:ctrlPr>
                            <a:rPr lang="zh-TW" altLang="en-US" sz="2000" i="1">
                              <a:solidFill>
                                <a:schemeClr val="tx1">
                                  <a:lumMod val="75000"/>
                                  <a:lumOff val="25000"/>
                                </a:schemeClr>
                              </a:solidFill>
                              <a:latin typeface="Cambria Math" panose="02040503050406030204" pitchFamily="18" charset="0"/>
                            </a:rPr>
                          </m:ctrlPr>
                        </m:fPr>
                        <m:num>
                          <m:r>
                            <a:rPr lang="en-US" altLang="zh-TW" sz="2000" b="0" i="1" smtClean="0">
                              <a:solidFill>
                                <a:schemeClr val="tx1">
                                  <a:lumMod val="75000"/>
                                  <a:lumOff val="25000"/>
                                </a:schemeClr>
                              </a:solidFill>
                              <a:latin typeface="Cambria Math" panose="02040503050406030204" pitchFamily="18" charset="0"/>
                            </a:rPr>
                            <m:t>(</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sub>
                          </m:sSub>
                          <m:r>
                            <a:rPr lang="en-US" altLang="zh-TW" sz="2000" b="0" i="1" smtClean="0">
                              <a:solidFill>
                                <a:schemeClr val="tx1">
                                  <a:lumMod val="75000"/>
                                  <a:lumOff val="25000"/>
                                </a:schemeClr>
                              </a:solidFill>
                              <a:latin typeface="Cambria Math" panose="02040503050406030204" pitchFamily="18" charset="0"/>
                            </a:rPr>
                            <m:t>+2</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en-US" altLang="zh-TW" sz="2000" b="0" i="1" smtClean="0">
                                  <a:solidFill>
                                    <a:schemeClr val="tx1">
                                      <a:lumMod val="75000"/>
                                      <a:lumOff val="25000"/>
                                    </a:schemeClr>
                                  </a:solidFill>
                                  <a:latin typeface="Cambria Math" panose="02040503050406030204" pitchFamily="18" charset="0"/>
                                </a:rPr>
                                <m:t>2</m:t>
                              </m:r>
                            </m:sub>
                          </m:sSub>
                          <m:r>
                            <a:rPr lang="en-US" altLang="zh-TW" sz="2000" b="0" i="0" smtClean="0">
                              <a:solidFill>
                                <a:schemeClr val="tx1">
                                  <a:lumMod val="75000"/>
                                  <a:lumOff val="25000"/>
                                </a:schemeClr>
                              </a:solidFill>
                              <a:latin typeface="Cambria Math" panose="02040503050406030204" pitchFamily="18" charset="0"/>
                            </a:rPr>
                            <m:t>)</m:t>
                          </m:r>
                          <m:r>
                            <a:rPr lang="zh-TW" altLang="en-US" sz="2000">
                              <a:solidFill>
                                <a:schemeClr val="tx1">
                                  <a:lumMod val="75000"/>
                                  <a:lumOff val="25000"/>
                                </a:schemeClr>
                              </a:solidFill>
                              <a:latin typeface="Cambria Math" panose="02040503050406030204" pitchFamily="18" charset="0"/>
                            </a:rPr>
                            <m:t>(1−</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𝑃</m:t>
                              </m:r>
                            </m:e>
                            <m:sub>
                              <m:r>
                                <a:rPr lang="zh-TW" altLang="en-US" sz="2000" i="1">
                                  <a:solidFill>
                                    <a:schemeClr val="tx1">
                                      <a:lumMod val="75000"/>
                                      <a:lumOff val="25000"/>
                                    </a:schemeClr>
                                  </a:solidFill>
                                  <a:latin typeface="Cambria Math" panose="02040503050406030204" pitchFamily="18" charset="0"/>
                                </a:rPr>
                                <m:t>𝑡𝑙</m:t>
                              </m:r>
                              <m:r>
                                <m:rPr>
                                  <m:lit/>
                                </m:rPr>
                                <a:rPr lang="zh-TW" altLang="en-US" sz="2000">
                                  <a:solidFill>
                                    <a:schemeClr val="tx1">
                                      <a:lumMod val="75000"/>
                                      <a:lumOff val="25000"/>
                                    </a:schemeClr>
                                  </a:solidFill>
                                  <a:latin typeface="Cambria Math" panose="02040503050406030204" pitchFamily="18" charset="0"/>
                                </a:rPr>
                                <m:t>_</m:t>
                              </m:r>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−1</m:t>
                              </m:r>
                            </m:sub>
                          </m:sSub>
                          <m:r>
                            <a:rPr lang="zh-TW" altLang="en-US" sz="2000">
                              <a:solidFill>
                                <a:schemeClr val="tx1">
                                  <a:lumMod val="75000"/>
                                  <a:lumOff val="25000"/>
                                </a:schemeClr>
                              </a:solidFill>
                              <a:latin typeface="Cambria Math" panose="02040503050406030204" pitchFamily="18" charset="0"/>
                            </a:rPr>
                            <m:t>)</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𝑟</m:t>
                              </m:r>
                            </m:e>
                            <m:sub>
                              <m:r>
                                <a:rPr lang="zh-TW" altLang="en-US" sz="2000">
                                  <a:solidFill>
                                    <a:schemeClr val="tx1">
                                      <a:lumMod val="75000"/>
                                      <a:lumOff val="25000"/>
                                    </a:schemeClr>
                                  </a:solidFill>
                                  <a:latin typeface="Cambria Math" panose="02040503050406030204" pitchFamily="18" charset="0"/>
                                </a:rPr>
                                <m:t>13</m:t>
                              </m:r>
                            </m:sub>
                          </m:sSub>
                        </m:num>
                        <m:den>
                          <m:d>
                            <m:dPr>
                              <m:ctrlPr>
                                <a:rPr lang="zh-TW" altLang="en-US" sz="2000" i="1">
                                  <a:solidFill>
                                    <a:schemeClr val="tx1">
                                      <a:lumMod val="75000"/>
                                      <a:lumOff val="25000"/>
                                    </a:schemeClr>
                                  </a:solidFill>
                                  <a:latin typeface="Cambria Math" panose="02040503050406030204" pitchFamily="18" charset="0"/>
                                </a:rPr>
                              </m:ctrlPr>
                            </m:dPr>
                            <m:e>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sub>
                              </m:sSub>
                              <m:r>
                                <a:rPr lang="en-US" altLang="zh-TW" sz="2000" i="1">
                                  <a:solidFill>
                                    <a:schemeClr val="tx1">
                                      <a:lumMod val="75000"/>
                                      <a:lumOff val="25000"/>
                                    </a:schemeClr>
                                  </a:solidFill>
                                  <a:latin typeface="Cambria Math" panose="02040503050406030204" pitchFamily="18" charset="0"/>
                                </a:rPr>
                                <m:t>+2</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en-US" altLang="zh-TW" sz="2000" i="1">
                                      <a:solidFill>
                                        <a:schemeClr val="tx1">
                                          <a:lumMod val="75000"/>
                                          <a:lumOff val="25000"/>
                                        </a:schemeClr>
                                      </a:solidFill>
                                      <a:latin typeface="Cambria Math" panose="02040503050406030204" pitchFamily="18" charset="0"/>
                                    </a:rPr>
                                    <m:t>2</m:t>
                                  </m:r>
                                </m:sub>
                              </m:sSub>
                              <m:r>
                                <a:rPr lang="zh-TW" altLang="en-US" sz="2000">
                                  <a:solidFill>
                                    <a:schemeClr val="tx1">
                                      <a:lumMod val="75000"/>
                                      <a:lumOff val="25000"/>
                                    </a:schemeClr>
                                  </a:solidFill>
                                  <a:latin typeface="Cambria Math" panose="02040503050406030204" pitchFamily="18" charset="0"/>
                                </a:rPr>
                                <m:t>+</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31</m:t>
                                  </m:r>
                                </m:sub>
                              </m:sSub>
                              <m:r>
                                <a:rPr lang="zh-TW" altLang="en-US" sz="2000">
                                  <a:solidFill>
                                    <a:schemeClr val="tx1">
                                      <a:lumMod val="75000"/>
                                      <a:lumOff val="25000"/>
                                    </a:schemeClr>
                                  </a:solidFill>
                                  <a:latin typeface="Cambria Math" panose="02040503050406030204" pitchFamily="18" charset="0"/>
                                </a:rPr>
                                <m:t>)(1−</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𝑃</m:t>
                                  </m:r>
                                </m:e>
                                <m:sub>
                                  <m:r>
                                    <a:rPr lang="zh-TW" altLang="en-US" sz="2000" i="1">
                                      <a:solidFill>
                                        <a:schemeClr val="tx1">
                                          <a:lumMod val="75000"/>
                                          <a:lumOff val="25000"/>
                                        </a:schemeClr>
                                      </a:solidFill>
                                      <a:latin typeface="Cambria Math" panose="02040503050406030204" pitchFamily="18" charset="0"/>
                                    </a:rPr>
                                    <m:t>𝑡𝑙</m:t>
                                  </m:r>
                                  <m:r>
                                    <m:rPr>
                                      <m:lit/>
                                    </m:rPr>
                                    <a:rPr lang="zh-TW" altLang="en-US" sz="2000">
                                      <a:solidFill>
                                        <a:schemeClr val="tx1">
                                          <a:lumMod val="75000"/>
                                          <a:lumOff val="25000"/>
                                        </a:schemeClr>
                                      </a:solidFill>
                                      <a:latin typeface="Cambria Math" panose="02040503050406030204" pitchFamily="18" charset="0"/>
                                    </a:rPr>
                                    <m:t>_</m:t>
                                  </m:r>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−1</m:t>
                                  </m:r>
                                </m:sub>
                              </m:sSub>
                            </m:e>
                          </m:d>
                        </m:den>
                      </m:f>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𝑇𝐻</m:t>
                          </m:r>
                        </m:e>
                        <m:sub>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−1</m:t>
                          </m:r>
                        </m:sub>
                      </m:sSub>
                    </m:oMath>
                  </m:oMathPara>
                </a14:m>
                <a:endPar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833139" y="2162111"/>
                <a:ext cx="5443029" cy="78239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833139" y="3800351"/>
                <a:ext cx="4806829" cy="8313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sz="2000" i="1" smtClean="0">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31</m:t>
                          </m:r>
                        </m:sub>
                      </m:sSub>
                      <m:r>
                        <a:rPr lang="zh-TW" altLang="en-US" sz="2000">
                          <a:solidFill>
                            <a:schemeClr val="tx1">
                              <a:lumMod val="75000"/>
                              <a:lumOff val="25000"/>
                            </a:schemeClr>
                          </a:solidFill>
                          <a:latin typeface="Cambria Math" panose="02040503050406030204" pitchFamily="18" charset="0"/>
                        </a:rPr>
                        <m:t>=</m:t>
                      </m:r>
                      <m:f>
                        <m:fPr>
                          <m:ctrlPr>
                            <a:rPr lang="zh-TW" altLang="en-US" sz="2000" i="1">
                              <a:solidFill>
                                <a:schemeClr val="tx1">
                                  <a:lumMod val="75000"/>
                                  <a:lumOff val="25000"/>
                                </a:schemeClr>
                              </a:solidFill>
                              <a:latin typeface="Cambria Math" panose="02040503050406030204" pitchFamily="18" charset="0"/>
                            </a:rPr>
                          </m:ctrlPr>
                        </m:fPr>
                        <m:num>
                          <m:d>
                            <m:dPr>
                              <m:begChr m:val=""/>
                              <m:ctrlPr>
                                <a:rPr lang="zh-TW" altLang="en-US" sz="2000" i="1">
                                  <a:solidFill>
                                    <a:schemeClr val="tx1">
                                      <a:lumMod val="75000"/>
                                      <a:lumOff val="25000"/>
                                    </a:schemeClr>
                                  </a:solidFill>
                                  <a:latin typeface="Cambria Math" panose="02040503050406030204" pitchFamily="18" charset="0"/>
                                </a:rPr>
                              </m:ctrlPr>
                            </m:dPr>
                            <m:e>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13</m:t>
                                  </m:r>
                                </m:sub>
                              </m:sSub>
                              <m:r>
                                <a:rPr lang="zh-TW" altLang="en-US" sz="2000">
                                  <a:solidFill>
                                    <a:schemeClr val="tx1">
                                      <a:lumMod val="75000"/>
                                      <a:lumOff val="25000"/>
                                    </a:schemeClr>
                                  </a:solidFill>
                                  <a:latin typeface="Cambria Math" panose="02040503050406030204" pitchFamily="18" charset="0"/>
                                </a:rPr>
                                <m:t>(1−</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𝑃</m:t>
                                  </m:r>
                                </m:e>
                                <m:sub>
                                  <m:r>
                                    <a:rPr lang="zh-TW" altLang="en-US" sz="2000" i="1">
                                      <a:solidFill>
                                        <a:schemeClr val="tx1">
                                          <a:lumMod val="75000"/>
                                          <a:lumOff val="25000"/>
                                        </a:schemeClr>
                                      </a:solidFill>
                                      <a:latin typeface="Cambria Math" panose="02040503050406030204" pitchFamily="18" charset="0"/>
                                    </a:rPr>
                                    <m:t>𝑡𝑙</m:t>
                                  </m:r>
                                  <m:r>
                                    <m:rPr>
                                      <m:lit/>
                                    </m:rPr>
                                    <a:rPr lang="zh-TW" altLang="en-US" sz="2000">
                                      <a:solidFill>
                                        <a:schemeClr val="tx1">
                                          <a:lumMod val="75000"/>
                                          <a:lumOff val="25000"/>
                                        </a:schemeClr>
                                      </a:solidFill>
                                      <a:latin typeface="Cambria Math" panose="02040503050406030204" pitchFamily="18" charset="0"/>
                                    </a:rPr>
                                    <m:t>_</m:t>
                                  </m:r>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−3</m:t>
                                  </m:r>
                                </m:sub>
                              </m:sSub>
                            </m:e>
                          </m:d>
                        </m:num>
                        <m:den>
                          <m:d>
                            <m:dPr>
                              <m:ctrlPr>
                                <a:rPr lang="zh-TW" altLang="en-US" sz="2000" i="1">
                                  <a:solidFill>
                                    <a:schemeClr val="tx1">
                                      <a:lumMod val="75000"/>
                                      <a:lumOff val="25000"/>
                                    </a:schemeClr>
                                  </a:solidFill>
                                  <a:latin typeface="Cambria Math" panose="02040503050406030204" pitchFamily="18" charset="0"/>
                                </a:rPr>
                              </m:ctrlPr>
                            </m:dPr>
                            <m:e>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13</m:t>
                                  </m:r>
                                </m:sub>
                              </m:sSub>
                              <m:r>
                                <a:rPr lang="zh-TW" altLang="en-US" sz="2000">
                                  <a:solidFill>
                                    <a:schemeClr val="tx1">
                                      <a:lumMod val="75000"/>
                                      <a:lumOff val="25000"/>
                                    </a:schemeClr>
                                  </a:solidFill>
                                  <a:latin typeface="Cambria Math" panose="02040503050406030204" pitchFamily="18" charset="0"/>
                                </a:rPr>
                                <m:t>+</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23</m:t>
                                  </m:r>
                                </m:sub>
                              </m:sSub>
                              <m:r>
                                <a:rPr lang="zh-TW" altLang="en-US" sz="2000">
                                  <a:solidFill>
                                    <a:schemeClr val="tx1">
                                      <a:lumMod val="75000"/>
                                      <a:lumOff val="25000"/>
                                    </a:schemeClr>
                                  </a:solidFill>
                                  <a:latin typeface="Cambria Math" panose="02040503050406030204" pitchFamily="18" charset="0"/>
                                </a:rPr>
                                <m:t>)(1−</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𝑃</m:t>
                                  </m:r>
                                </m:e>
                                <m:sub>
                                  <m:r>
                                    <a:rPr lang="zh-TW" altLang="en-US" sz="2000" i="1">
                                      <a:solidFill>
                                        <a:schemeClr val="tx1">
                                          <a:lumMod val="75000"/>
                                          <a:lumOff val="25000"/>
                                        </a:schemeClr>
                                      </a:solidFill>
                                      <a:latin typeface="Cambria Math" panose="02040503050406030204" pitchFamily="18" charset="0"/>
                                    </a:rPr>
                                    <m:t>𝑡𝑙</m:t>
                                  </m:r>
                                  <m:r>
                                    <m:rPr>
                                      <m:lit/>
                                    </m:rPr>
                                    <a:rPr lang="zh-TW" altLang="en-US" sz="2000">
                                      <a:solidFill>
                                        <a:schemeClr val="tx1">
                                          <a:lumMod val="75000"/>
                                          <a:lumOff val="25000"/>
                                        </a:schemeClr>
                                      </a:solidFill>
                                      <a:latin typeface="Cambria Math" panose="02040503050406030204" pitchFamily="18" charset="0"/>
                                    </a:rPr>
                                    <m:t>_</m:t>
                                  </m:r>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−3</m:t>
                                  </m:r>
                                </m:sub>
                              </m:sSub>
                            </m:e>
                          </m:d>
                        </m:den>
                      </m:f>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𝑇𝐻</m:t>
                          </m:r>
                        </m:e>
                        <m:sub>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−3</m:t>
                          </m:r>
                        </m:sub>
                      </m:sSub>
                    </m:oMath>
                  </m:oMathPara>
                </a14:m>
                <a:endParaRPr lang="zh-TW" altLang="en-US" sz="2000" dirty="0">
                  <a:solidFill>
                    <a:schemeClr val="tx1">
                      <a:lumMod val="75000"/>
                      <a:lumOff val="25000"/>
                    </a:schemeClr>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833139" y="3800351"/>
                <a:ext cx="4806829" cy="831381"/>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833139" y="5614725"/>
                <a:ext cx="7070141" cy="8313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zh-TW" sz="2000" i="1" smtClean="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𝜆</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12</m:t>
                          </m:r>
                        </m:sub>
                      </m:s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m:t>
                      </m:r>
                      <m:f>
                        <m:f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𝜆</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31</m:t>
                              </m:r>
                            </m:sub>
                          </m:sSub>
                          <m:d>
                            <m:d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m:t>
                              </m:r>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𝑃</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𝑡𝑙</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_</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m:t>
                                  </m:r>
                                </m:sub>
                              </m:sSub>
                            </m:e>
                          </m:d>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m:t>
                          </m:r>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b="0" i="1" smtClean="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𝜆</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sub>
                          </m:sSub>
                          <m:r>
                            <a:rPr lang="en-US" altLang="zh-TW" sz="2000" i="1">
                              <a:solidFill>
                                <a:schemeClr val="tx1">
                                  <a:lumMod val="75000"/>
                                  <a:lumOff val="25000"/>
                                </a:schemeClr>
                              </a:solidFill>
                              <a:latin typeface="Cambria Math" panose="02040503050406030204" pitchFamily="18" charset="0"/>
                            </a:rPr>
                            <m:t>+2</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en-US" altLang="zh-TW" sz="2000" i="1">
                                  <a:solidFill>
                                    <a:schemeClr val="tx1">
                                      <a:lumMod val="75000"/>
                                      <a:lumOff val="25000"/>
                                    </a:schemeClr>
                                  </a:solidFill>
                                  <a:latin typeface="Cambria Math" panose="02040503050406030204" pitchFamily="18" charset="0"/>
                                </a:rPr>
                                <m:t>2</m:t>
                              </m:r>
                            </m:sub>
                          </m:sSub>
                          <m:r>
                            <a:rPr lang="en-US" altLang="zh-TW" sz="2000" b="0" i="1" smtClean="0">
                              <a:solidFill>
                                <a:schemeClr val="tx1">
                                  <a:lumMod val="75000"/>
                                  <a:lumOff val="25000"/>
                                </a:schemeClr>
                              </a:solidFill>
                              <a:latin typeface="Cambria Math" panose="02040503050406030204" pitchFamily="18" charset="0"/>
                            </a:rPr>
                            <m:t>)</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m:t>
                          </m:r>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𝑃</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𝑡𝑙</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_</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m:t>
                              </m:r>
                            </m:sub>
                          </m:s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m:t>
                          </m:r>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𝑟</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12</m:t>
                              </m:r>
                            </m:sub>
                          </m:sSub>
                        </m:num>
                        <m:den>
                          <m:d>
                            <m:d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𝜆</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sub>
                              </m:sSub>
                              <m:r>
                                <a:rPr lang="en-US" altLang="zh-TW" sz="2000" i="1">
                                  <a:solidFill>
                                    <a:schemeClr val="tx1">
                                      <a:lumMod val="75000"/>
                                      <a:lumOff val="25000"/>
                                    </a:schemeClr>
                                  </a:solidFill>
                                  <a:latin typeface="Cambria Math" panose="02040503050406030204" pitchFamily="18" charset="0"/>
                                </a:rPr>
                                <m:t>+2</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en-US" altLang="zh-TW" sz="2000" i="1">
                                      <a:solidFill>
                                        <a:schemeClr val="tx1">
                                          <a:lumMod val="75000"/>
                                          <a:lumOff val="25000"/>
                                        </a:schemeClr>
                                      </a:solidFill>
                                      <a:latin typeface="Cambria Math" panose="02040503050406030204" pitchFamily="18" charset="0"/>
                                    </a:rPr>
                                    <m:t>2</m:t>
                                  </m:r>
                                </m:sub>
                              </m:s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m:t>
                              </m:r>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𝜆</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31</m:t>
                                  </m:r>
                                </m:sub>
                              </m:sSub>
                            </m:e>
                          </m:d>
                          <m:d>
                            <m:d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m:t>
                              </m:r>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𝑃</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𝑡𝑙</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_</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m:t>
                                  </m:r>
                                </m:sub>
                              </m:sSub>
                            </m:e>
                          </m:d>
                        </m:den>
                      </m:f>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𝑇𝐻</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m:t>
                          </m:r>
                        </m:sub>
                      </m:sSub>
                    </m:oMath>
                  </m:oMathPara>
                </a14:m>
                <a:endPar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833139" y="5614725"/>
                <a:ext cx="7070141" cy="831381"/>
              </a:xfrm>
              <a:prstGeom prst="rect">
                <a:avLst/>
              </a:prstGeom>
              <a:blipFill>
                <a:blip r:embed="rId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0812424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2739" y="136527"/>
            <a:ext cx="6529753" cy="1325563"/>
          </a:xfrm>
        </p:spPr>
        <p:txBody>
          <a:bodyPr/>
          <a:lstStyle/>
          <a:p>
            <a:r>
              <a:rPr lang="en-US" altLang="zh-TW" dirty="0" smtClean="0">
                <a:latin typeface="Times New Roman" panose="02020603050405020304" pitchFamily="18" charset="0"/>
                <a:cs typeface="Times New Roman" panose="02020603050405020304" pitchFamily="18" charset="0"/>
              </a:rPr>
              <a:t>Internal arrival rates for</a:t>
            </a:r>
            <a:r>
              <a:rPr lang="en-US" altLang="zh-TW" b="1" dirty="0" smtClean="0">
                <a:latin typeface="Times New Roman" panose="02020603050405020304" pitchFamily="18" charset="0"/>
                <a:cs typeface="Times New Roman" panose="02020603050405020304" pitchFamily="18" charset="0"/>
              </a:rPr>
              <a:t/>
            </a:r>
            <a:br>
              <a:rPr lang="en-US" altLang="zh-TW" b="1" dirty="0" smtClean="0">
                <a:latin typeface="Times New Roman" panose="02020603050405020304" pitchFamily="18" charset="0"/>
                <a:cs typeface="Times New Roman" panose="02020603050405020304" pitchFamily="18" charset="0"/>
              </a:rPr>
            </a:br>
            <a:r>
              <a:rPr lang="en-US" altLang="zh-TW" b="1" dirty="0">
                <a:latin typeface="Times New Roman" panose="02020603050405020304" pitchFamily="18" charset="0"/>
                <a:cs typeface="Times New Roman" panose="02020603050405020304" pitchFamily="18" charset="0"/>
              </a:rPr>
              <a:t>Three nodes network</a:t>
            </a:r>
            <a:endParaRPr lang="zh-TW" altLang="en-US" b="1"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26</a:t>
            </a:fld>
            <a:endParaRPr lang="zh-TW" altLang="en-US" sz="1800" dirty="0">
              <a:solidFill>
                <a:schemeClr val="tx1"/>
              </a:solidFill>
            </a:endParaRPr>
          </a:p>
        </p:txBody>
      </p:sp>
      <p:cxnSp>
        <p:nvCxnSpPr>
          <p:cNvPr id="12" name="直線接點 11"/>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
        <p:nvSpPr>
          <p:cNvPr id="11" name="內容版面配置區 2"/>
          <p:cNvSpPr txBox="1">
            <a:spLocks/>
          </p:cNvSpPr>
          <p:nvPr/>
        </p:nvSpPr>
        <p:spPr>
          <a:xfrm>
            <a:off x="332743" y="1577971"/>
            <a:ext cx="6419749" cy="444476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360000"/>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HP and LP packet arrival rates from node 1 to node </a:t>
            </a:r>
            <a:r>
              <a:rPr lang="en-US" altLang="zh-TW" sz="2000" dirty="0" smtClean="0">
                <a:latin typeface="Times New Roman" panose="02020603050405020304" pitchFamily="18" charset="0"/>
                <a:cs typeface="Times New Roman" panose="02020603050405020304" pitchFamily="18" charset="0"/>
              </a:rPr>
              <a:t>3</a:t>
            </a:r>
          </a:p>
          <a:p>
            <a:pPr indent="-360000"/>
            <a:endParaRPr lang="en-US" altLang="zh-TW" sz="2000" dirty="0">
              <a:latin typeface="Times New Roman" panose="02020603050405020304" pitchFamily="18" charset="0"/>
              <a:cs typeface="Times New Roman" panose="02020603050405020304" pitchFamily="18" charset="0"/>
            </a:endParaRPr>
          </a:p>
          <a:p>
            <a:pPr indent="-360000"/>
            <a:endParaRPr lang="en-US" altLang="zh-TW" sz="2000" dirty="0" smtClean="0">
              <a:latin typeface="Times New Roman" panose="02020603050405020304" pitchFamily="18" charset="0"/>
              <a:cs typeface="Times New Roman" panose="02020603050405020304" pitchFamily="18" charset="0"/>
            </a:endParaRPr>
          </a:p>
          <a:p>
            <a:pPr indent="-360000"/>
            <a:endParaRPr lang="en-US" altLang="zh-TW" sz="2000" dirty="0" smtClean="0">
              <a:latin typeface="Times New Roman" panose="02020603050405020304" pitchFamily="18" charset="0"/>
              <a:cs typeface="Times New Roman" panose="02020603050405020304" pitchFamily="18" charset="0"/>
            </a:endParaRPr>
          </a:p>
          <a:p>
            <a:pPr indent="-360000"/>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HP and LP packet arrival rates from node 3 to node </a:t>
            </a:r>
            <a:r>
              <a:rPr lang="en-US" altLang="zh-TW" sz="2000" dirty="0" smtClean="0">
                <a:latin typeface="Times New Roman" panose="02020603050405020304" pitchFamily="18" charset="0"/>
                <a:cs typeface="Times New Roman" panose="02020603050405020304" pitchFamily="18" charset="0"/>
              </a:rPr>
              <a:t>1</a:t>
            </a:r>
          </a:p>
          <a:p>
            <a:pPr indent="-360000"/>
            <a:endParaRPr lang="en-US" altLang="zh-TW" sz="2000" dirty="0">
              <a:latin typeface="Times New Roman" panose="02020603050405020304" pitchFamily="18" charset="0"/>
              <a:cs typeface="Times New Roman" panose="02020603050405020304" pitchFamily="18" charset="0"/>
            </a:endParaRPr>
          </a:p>
          <a:p>
            <a:pPr indent="-360000"/>
            <a:endParaRPr lang="en-US" altLang="zh-TW" sz="2000" dirty="0" smtClean="0">
              <a:latin typeface="Times New Roman" panose="02020603050405020304" pitchFamily="18" charset="0"/>
              <a:cs typeface="Times New Roman" panose="02020603050405020304" pitchFamily="18" charset="0"/>
            </a:endParaRPr>
          </a:p>
          <a:p>
            <a:pPr indent="-360000"/>
            <a:endParaRPr lang="en-US" altLang="zh-TW" sz="2000" dirty="0" smtClean="0">
              <a:latin typeface="Times New Roman" panose="02020603050405020304" pitchFamily="18" charset="0"/>
              <a:cs typeface="Times New Roman" panose="02020603050405020304" pitchFamily="18" charset="0"/>
            </a:endParaRPr>
          </a:p>
          <a:p>
            <a:pPr indent="-360000"/>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HP and LP packet arrival rates from node 1 to node 2</a:t>
            </a:r>
          </a:p>
          <a:p>
            <a:pPr marL="0" indent="0">
              <a:buNone/>
            </a:pPr>
            <a:endPar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矩形 6"/>
              <p:cNvSpPr/>
              <p:nvPr/>
            </p:nvSpPr>
            <p:spPr>
              <a:xfrm>
                <a:off x="833139" y="2162111"/>
                <a:ext cx="5443029" cy="7823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sz="2000" i="1" smtClean="0">
                              <a:solidFill>
                                <a:srgbClr val="FF0000"/>
                              </a:solidFill>
                              <a:latin typeface="Cambria Math" panose="02040503050406030204" pitchFamily="18" charset="0"/>
                            </a:rPr>
                          </m:ctrlPr>
                        </m:sSubPr>
                        <m:e>
                          <m:r>
                            <a:rPr lang="zh-TW" altLang="en-US" sz="2000" i="1">
                              <a:solidFill>
                                <a:srgbClr val="FF0000"/>
                              </a:solidFill>
                              <a:latin typeface="Cambria Math" panose="02040503050406030204" pitchFamily="18" charset="0"/>
                            </a:rPr>
                            <m:t>𝜆</m:t>
                          </m:r>
                        </m:e>
                        <m:sub>
                          <m:r>
                            <a:rPr lang="zh-TW" altLang="en-US" sz="2000" i="1">
                              <a:solidFill>
                                <a:srgbClr val="FF0000"/>
                              </a:solidFill>
                              <a:latin typeface="Cambria Math" panose="02040503050406030204" pitchFamily="18" charset="0"/>
                            </a:rPr>
                            <m:t>𝐻</m:t>
                          </m:r>
                          <m:r>
                            <a:rPr lang="zh-TW" altLang="en-US" sz="2000">
                              <a:solidFill>
                                <a:srgbClr val="FF0000"/>
                              </a:solidFill>
                              <a:latin typeface="Cambria Math" panose="02040503050406030204" pitchFamily="18" charset="0"/>
                            </a:rPr>
                            <m:t>13</m:t>
                          </m:r>
                        </m:sub>
                      </m:sSub>
                      <m:r>
                        <a:rPr lang="zh-TW" altLang="en-US" sz="2000">
                          <a:solidFill>
                            <a:srgbClr val="FF0000"/>
                          </a:solidFill>
                          <a:latin typeface="Cambria Math" panose="02040503050406030204" pitchFamily="18" charset="0"/>
                        </a:rPr>
                        <m:t>=</m:t>
                      </m:r>
                      <m:f>
                        <m:fPr>
                          <m:ctrlPr>
                            <a:rPr lang="zh-TW" altLang="en-US" sz="2000" i="1">
                              <a:solidFill>
                                <a:srgbClr val="FF0000"/>
                              </a:solidFill>
                              <a:latin typeface="Cambria Math" panose="02040503050406030204" pitchFamily="18" charset="0"/>
                            </a:rPr>
                          </m:ctrlPr>
                        </m:fPr>
                        <m:num>
                          <m:r>
                            <a:rPr lang="en-US" altLang="zh-TW" sz="2000" b="0" i="1" smtClean="0">
                              <a:solidFill>
                                <a:srgbClr val="FF0000"/>
                              </a:solidFill>
                              <a:latin typeface="Cambria Math" panose="02040503050406030204" pitchFamily="18" charset="0"/>
                            </a:rPr>
                            <m:t>(</m:t>
                          </m:r>
                          <m:sSub>
                            <m:sSubPr>
                              <m:ctrlPr>
                                <a:rPr lang="zh-TW" altLang="en-US" sz="2000" i="1">
                                  <a:solidFill>
                                    <a:srgbClr val="FF0000"/>
                                  </a:solidFill>
                                  <a:latin typeface="Cambria Math" panose="02040503050406030204" pitchFamily="18" charset="0"/>
                                </a:rPr>
                              </m:ctrlPr>
                            </m:sSubPr>
                            <m:e>
                              <m:r>
                                <a:rPr lang="zh-TW" altLang="en-US" sz="2000" i="1">
                                  <a:solidFill>
                                    <a:srgbClr val="FF0000"/>
                                  </a:solidFill>
                                  <a:latin typeface="Cambria Math" panose="02040503050406030204" pitchFamily="18" charset="0"/>
                                </a:rPr>
                                <m:t>𝜆</m:t>
                              </m:r>
                            </m:e>
                            <m:sub>
                              <m:r>
                                <a:rPr lang="zh-TW" altLang="en-US" sz="2000" i="1">
                                  <a:solidFill>
                                    <a:srgbClr val="FF0000"/>
                                  </a:solidFill>
                                  <a:latin typeface="Cambria Math" panose="02040503050406030204" pitchFamily="18" charset="0"/>
                                </a:rPr>
                                <m:t>𝐻</m:t>
                              </m:r>
                            </m:sub>
                          </m:sSub>
                          <m:r>
                            <a:rPr lang="en-US" altLang="zh-TW" sz="2000" b="0" i="1" smtClean="0">
                              <a:solidFill>
                                <a:srgbClr val="FF0000"/>
                              </a:solidFill>
                              <a:latin typeface="Cambria Math" panose="02040503050406030204" pitchFamily="18" charset="0"/>
                            </a:rPr>
                            <m:t>+2</m:t>
                          </m:r>
                          <m:sSub>
                            <m:sSubPr>
                              <m:ctrlPr>
                                <a:rPr lang="zh-TW" altLang="en-US" sz="2000" i="1">
                                  <a:solidFill>
                                    <a:srgbClr val="FF0000"/>
                                  </a:solidFill>
                                  <a:latin typeface="Cambria Math" panose="02040503050406030204" pitchFamily="18" charset="0"/>
                                </a:rPr>
                              </m:ctrlPr>
                            </m:sSubPr>
                            <m:e>
                              <m:r>
                                <a:rPr lang="zh-TW" altLang="en-US" sz="2000" i="1">
                                  <a:solidFill>
                                    <a:srgbClr val="FF0000"/>
                                  </a:solidFill>
                                  <a:latin typeface="Cambria Math" panose="02040503050406030204" pitchFamily="18" charset="0"/>
                                </a:rPr>
                                <m:t>𝜆</m:t>
                              </m:r>
                            </m:e>
                            <m:sub>
                              <m:r>
                                <a:rPr lang="zh-TW" altLang="en-US" sz="2000" i="1">
                                  <a:solidFill>
                                    <a:srgbClr val="FF0000"/>
                                  </a:solidFill>
                                  <a:latin typeface="Cambria Math" panose="02040503050406030204" pitchFamily="18" charset="0"/>
                                </a:rPr>
                                <m:t>𝐻</m:t>
                              </m:r>
                              <m:r>
                                <a:rPr lang="en-US" altLang="zh-TW" sz="2000" b="0" i="1" smtClean="0">
                                  <a:solidFill>
                                    <a:srgbClr val="FF0000"/>
                                  </a:solidFill>
                                  <a:latin typeface="Cambria Math" panose="02040503050406030204" pitchFamily="18" charset="0"/>
                                </a:rPr>
                                <m:t>2</m:t>
                              </m:r>
                            </m:sub>
                          </m:sSub>
                          <m:r>
                            <a:rPr lang="en-US" altLang="zh-TW" sz="2000" b="0" i="0" smtClean="0">
                              <a:solidFill>
                                <a:srgbClr val="FF0000"/>
                              </a:solidFill>
                              <a:latin typeface="Cambria Math" panose="02040503050406030204" pitchFamily="18" charset="0"/>
                            </a:rPr>
                            <m:t>)</m:t>
                          </m:r>
                          <m:r>
                            <a:rPr lang="zh-TW" altLang="en-US" sz="2000">
                              <a:solidFill>
                                <a:srgbClr val="FF0000"/>
                              </a:solidFill>
                              <a:latin typeface="Cambria Math" panose="02040503050406030204" pitchFamily="18" charset="0"/>
                            </a:rPr>
                            <m:t>(1−</m:t>
                          </m:r>
                          <m:sSub>
                            <m:sSubPr>
                              <m:ctrlPr>
                                <a:rPr lang="zh-TW" altLang="en-US" sz="2000" i="1">
                                  <a:solidFill>
                                    <a:srgbClr val="FF0000"/>
                                  </a:solidFill>
                                  <a:latin typeface="Cambria Math" panose="02040503050406030204" pitchFamily="18" charset="0"/>
                                </a:rPr>
                              </m:ctrlPr>
                            </m:sSubPr>
                            <m:e>
                              <m:r>
                                <a:rPr lang="zh-TW" altLang="en-US" sz="2000" i="1">
                                  <a:solidFill>
                                    <a:srgbClr val="FF0000"/>
                                  </a:solidFill>
                                  <a:latin typeface="Cambria Math" panose="02040503050406030204" pitchFamily="18" charset="0"/>
                                </a:rPr>
                                <m:t>𝑃</m:t>
                              </m:r>
                            </m:e>
                            <m:sub>
                              <m:r>
                                <a:rPr lang="zh-TW" altLang="en-US" sz="2000" i="1">
                                  <a:solidFill>
                                    <a:srgbClr val="FF0000"/>
                                  </a:solidFill>
                                  <a:latin typeface="Cambria Math" panose="02040503050406030204" pitchFamily="18" charset="0"/>
                                </a:rPr>
                                <m:t>𝑡𝑙</m:t>
                              </m:r>
                              <m:r>
                                <m:rPr>
                                  <m:lit/>
                                </m:rPr>
                                <a:rPr lang="zh-TW" altLang="en-US" sz="2000">
                                  <a:solidFill>
                                    <a:srgbClr val="FF0000"/>
                                  </a:solidFill>
                                  <a:latin typeface="Cambria Math" panose="02040503050406030204" pitchFamily="18" charset="0"/>
                                </a:rPr>
                                <m:t>_</m:t>
                              </m:r>
                              <m:r>
                                <a:rPr lang="zh-TW" altLang="en-US" sz="2000" i="1">
                                  <a:solidFill>
                                    <a:srgbClr val="FF0000"/>
                                  </a:solidFill>
                                  <a:latin typeface="Cambria Math" panose="02040503050406030204" pitchFamily="18" charset="0"/>
                                </a:rPr>
                                <m:t>𝐻</m:t>
                              </m:r>
                              <m:r>
                                <a:rPr lang="zh-TW" altLang="en-US" sz="2000">
                                  <a:solidFill>
                                    <a:srgbClr val="FF0000"/>
                                  </a:solidFill>
                                  <a:latin typeface="Cambria Math" panose="02040503050406030204" pitchFamily="18" charset="0"/>
                                </a:rPr>
                                <m:t>−1</m:t>
                              </m:r>
                            </m:sub>
                          </m:sSub>
                          <m:r>
                            <a:rPr lang="zh-TW" altLang="en-US" sz="2000">
                              <a:solidFill>
                                <a:srgbClr val="FF0000"/>
                              </a:solidFill>
                              <a:latin typeface="Cambria Math" panose="02040503050406030204" pitchFamily="18" charset="0"/>
                            </a:rPr>
                            <m:t>)</m:t>
                          </m:r>
                          <m:sSub>
                            <m:sSubPr>
                              <m:ctrlPr>
                                <a:rPr lang="zh-TW" altLang="en-US" sz="2000" i="1">
                                  <a:solidFill>
                                    <a:srgbClr val="FF0000"/>
                                  </a:solidFill>
                                  <a:latin typeface="Cambria Math" panose="02040503050406030204" pitchFamily="18" charset="0"/>
                                </a:rPr>
                              </m:ctrlPr>
                            </m:sSubPr>
                            <m:e>
                              <m:r>
                                <a:rPr lang="zh-TW" altLang="en-US" sz="2000" i="1">
                                  <a:solidFill>
                                    <a:srgbClr val="FF0000"/>
                                  </a:solidFill>
                                  <a:latin typeface="Cambria Math" panose="02040503050406030204" pitchFamily="18" charset="0"/>
                                </a:rPr>
                                <m:t>𝑟</m:t>
                              </m:r>
                            </m:e>
                            <m:sub>
                              <m:r>
                                <a:rPr lang="zh-TW" altLang="en-US" sz="2000">
                                  <a:solidFill>
                                    <a:srgbClr val="FF0000"/>
                                  </a:solidFill>
                                  <a:latin typeface="Cambria Math" panose="02040503050406030204" pitchFamily="18" charset="0"/>
                                </a:rPr>
                                <m:t>13</m:t>
                              </m:r>
                            </m:sub>
                          </m:sSub>
                        </m:num>
                        <m:den>
                          <m:d>
                            <m:dPr>
                              <m:ctrlPr>
                                <a:rPr lang="zh-TW" altLang="en-US" sz="2000" i="1">
                                  <a:solidFill>
                                    <a:srgbClr val="FF0000"/>
                                  </a:solidFill>
                                  <a:latin typeface="Cambria Math" panose="02040503050406030204" pitchFamily="18" charset="0"/>
                                </a:rPr>
                              </m:ctrlPr>
                            </m:dPr>
                            <m:e>
                              <m:sSub>
                                <m:sSubPr>
                                  <m:ctrlPr>
                                    <a:rPr lang="zh-TW" altLang="en-US" sz="2000" i="1">
                                      <a:solidFill>
                                        <a:srgbClr val="FF0000"/>
                                      </a:solidFill>
                                      <a:latin typeface="Cambria Math" panose="02040503050406030204" pitchFamily="18" charset="0"/>
                                    </a:rPr>
                                  </m:ctrlPr>
                                </m:sSubPr>
                                <m:e>
                                  <m:r>
                                    <a:rPr lang="zh-TW" altLang="en-US" sz="2000" i="1">
                                      <a:solidFill>
                                        <a:srgbClr val="FF0000"/>
                                      </a:solidFill>
                                      <a:latin typeface="Cambria Math" panose="02040503050406030204" pitchFamily="18" charset="0"/>
                                    </a:rPr>
                                    <m:t>𝜆</m:t>
                                  </m:r>
                                </m:e>
                                <m:sub>
                                  <m:r>
                                    <a:rPr lang="zh-TW" altLang="en-US" sz="2000" i="1">
                                      <a:solidFill>
                                        <a:srgbClr val="FF0000"/>
                                      </a:solidFill>
                                      <a:latin typeface="Cambria Math" panose="02040503050406030204" pitchFamily="18" charset="0"/>
                                    </a:rPr>
                                    <m:t>𝐻</m:t>
                                  </m:r>
                                </m:sub>
                              </m:sSub>
                              <m:r>
                                <a:rPr lang="en-US" altLang="zh-TW" sz="2000" i="1">
                                  <a:solidFill>
                                    <a:srgbClr val="FF0000"/>
                                  </a:solidFill>
                                  <a:latin typeface="Cambria Math" panose="02040503050406030204" pitchFamily="18" charset="0"/>
                                </a:rPr>
                                <m:t>+2</m:t>
                              </m:r>
                              <m:sSub>
                                <m:sSubPr>
                                  <m:ctrlPr>
                                    <a:rPr lang="zh-TW" altLang="en-US" sz="2000" i="1">
                                      <a:solidFill>
                                        <a:srgbClr val="FF0000"/>
                                      </a:solidFill>
                                      <a:latin typeface="Cambria Math" panose="02040503050406030204" pitchFamily="18" charset="0"/>
                                    </a:rPr>
                                  </m:ctrlPr>
                                </m:sSubPr>
                                <m:e>
                                  <m:r>
                                    <a:rPr lang="zh-TW" altLang="en-US" sz="2000" i="1">
                                      <a:solidFill>
                                        <a:srgbClr val="FF0000"/>
                                      </a:solidFill>
                                      <a:latin typeface="Cambria Math" panose="02040503050406030204" pitchFamily="18" charset="0"/>
                                    </a:rPr>
                                    <m:t>𝜆</m:t>
                                  </m:r>
                                </m:e>
                                <m:sub>
                                  <m:r>
                                    <a:rPr lang="zh-TW" altLang="en-US" sz="2000" i="1">
                                      <a:solidFill>
                                        <a:srgbClr val="FF0000"/>
                                      </a:solidFill>
                                      <a:latin typeface="Cambria Math" panose="02040503050406030204" pitchFamily="18" charset="0"/>
                                    </a:rPr>
                                    <m:t>𝐻</m:t>
                                  </m:r>
                                  <m:r>
                                    <a:rPr lang="en-US" altLang="zh-TW" sz="2000" i="1">
                                      <a:solidFill>
                                        <a:srgbClr val="FF0000"/>
                                      </a:solidFill>
                                      <a:latin typeface="Cambria Math" panose="02040503050406030204" pitchFamily="18" charset="0"/>
                                    </a:rPr>
                                    <m:t>2</m:t>
                                  </m:r>
                                </m:sub>
                              </m:sSub>
                              <m:r>
                                <a:rPr lang="zh-TW" altLang="en-US" sz="2000">
                                  <a:solidFill>
                                    <a:srgbClr val="FF0000"/>
                                  </a:solidFill>
                                  <a:latin typeface="Cambria Math" panose="02040503050406030204" pitchFamily="18" charset="0"/>
                                </a:rPr>
                                <m:t>+</m:t>
                              </m:r>
                              <m:sSub>
                                <m:sSubPr>
                                  <m:ctrlPr>
                                    <a:rPr lang="zh-TW" altLang="en-US" sz="2000" i="1">
                                      <a:solidFill>
                                        <a:srgbClr val="FF0000"/>
                                      </a:solidFill>
                                      <a:latin typeface="Cambria Math" panose="02040503050406030204" pitchFamily="18" charset="0"/>
                                    </a:rPr>
                                  </m:ctrlPr>
                                </m:sSubPr>
                                <m:e>
                                  <m:r>
                                    <a:rPr lang="zh-TW" altLang="en-US" sz="2000" i="1">
                                      <a:solidFill>
                                        <a:srgbClr val="FF0000"/>
                                      </a:solidFill>
                                      <a:latin typeface="Cambria Math" panose="02040503050406030204" pitchFamily="18" charset="0"/>
                                    </a:rPr>
                                    <m:t>𝜆</m:t>
                                  </m:r>
                                </m:e>
                                <m:sub>
                                  <m:r>
                                    <a:rPr lang="zh-TW" altLang="en-US" sz="2000" i="1">
                                      <a:solidFill>
                                        <a:srgbClr val="FF0000"/>
                                      </a:solidFill>
                                      <a:latin typeface="Cambria Math" panose="02040503050406030204" pitchFamily="18" charset="0"/>
                                    </a:rPr>
                                    <m:t>𝐻</m:t>
                                  </m:r>
                                  <m:r>
                                    <a:rPr lang="zh-TW" altLang="en-US" sz="2000">
                                      <a:solidFill>
                                        <a:srgbClr val="FF0000"/>
                                      </a:solidFill>
                                      <a:latin typeface="Cambria Math" panose="02040503050406030204" pitchFamily="18" charset="0"/>
                                    </a:rPr>
                                    <m:t>31</m:t>
                                  </m:r>
                                </m:sub>
                              </m:sSub>
                              <m:r>
                                <a:rPr lang="zh-TW" altLang="en-US" sz="2000">
                                  <a:solidFill>
                                    <a:srgbClr val="FF0000"/>
                                  </a:solidFill>
                                  <a:latin typeface="Cambria Math" panose="02040503050406030204" pitchFamily="18" charset="0"/>
                                </a:rPr>
                                <m:t>)(1−</m:t>
                              </m:r>
                              <m:sSub>
                                <m:sSubPr>
                                  <m:ctrlPr>
                                    <a:rPr lang="zh-TW" altLang="en-US" sz="2000" i="1">
                                      <a:solidFill>
                                        <a:srgbClr val="FF0000"/>
                                      </a:solidFill>
                                      <a:latin typeface="Cambria Math" panose="02040503050406030204" pitchFamily="18" charset="0"/>
                                    </a:rPr>
                                  </m:ctrlPr>
                                </m:sSubPr>
                                <m:e>
                                  <m:r>
                                    <a:rPr lang="zh-TW" altLang="en-US" sz="2000" i="1">
                                      <a:solidFill>
                                        <a:srgbClr val="FF0000"/>
                                      </a:solidFill>
                                      <a:latin typeface="Cambria Math" panose="02040503050406030204" pitchFamily="18" charset="0"/>
                                    </a:rPr>
                                    <m:t>𝑃</m:t>
                                  </m:r>
                                </m:e>
                                <m:sub>
                                  <m:r>
                                    <a:rPr lang="zh-TW" altLang="en-US" sz="2000" i="1">
                                      <a:solidFill>
                                        <a:srgbClr val="FF0000"/>
                                      </a:solidFill>
                                      <a:latin typeface="Cambria Math" panose="02040503050406030204" pitchFamily="18" charset="0"/>
                                    </a:rPr>
                                    <m:t>𝑡𝑙</m:t>
                                  </m:r>
                                  <m:r>
                                    <m:rPr>
                                      <m:lit/>
                                    </m:rPr>
                                    <a:rPr lang="zh-TW" altLang="en-US" sz="2000">
                                      <a:solidFill>
                                        <a:srgbClr val="FF0000"/>
                                      </a:solidFill>
                                      <a:latin typeface="Cambria Math" panose="02040503050406030204" pitchFamily="18" charset="0"/>
                                    </a:rPr>
                                    <m:t>_</m:t>
                                  </m:r>
                                  <m:r>
                                    <a:rPr lang="zh-TW" altLang="en-US" sz="2000" i="1">
                                      <a:solidFill>
                                        <a:srgbClr val="FF0000"/>
                                      </a:solidFill>
                                      <a:latin typeface="Cambria Math" panose="02040503050406030204" pitchFamily="18" charset="0"/>
                                    </a:rPr>
                                    <m:t>𝐻</m:t>
                                  </m:r>
                                  <m:r>
                                    <a:rPr lang="zh-TW" altLang="en-US" sz="2000">
                                      <a:solidFill>
                                        <a:srgbClr val="FF0000"/>
                                      </a:solidFill>
                                      <a:latin typeface="Cambria Math" panose="02040503050406030204" pitchFamily="18" charset="0"/>
                                    </a:rPr>
                                    <m:t>−1</m:t>
                                  </m:r>
                                </m:sub>
                              </m:sSub>
                            </m:e>
                          </m:d>
                        </m:den>
                      </m:f>
                      <m:sSub>
                        <m:sSubPr>
                          <m:ctrlPr>
                            <a:rPr lang="zh-TW" altLang="en-US" sz="2000" i="1">
                              <a:solidFill>
                                <a:srgbClr val="FF0000"/>
                              </a:solidFill>
                              <a:latin typeface="Cambria Math" panose="02040503050406030204" pitchFamily="18" charset="0"/>
                            </a:rPr>
                          </m:ctrlPr>
                        </m:sSubPr>
                        <m:e>
                          <m:r>
                            <a:rPr lang="zh-TW" altLang="en-US" sz="2000" i="1">
                              <a:solidFill>
                                <a:srgbClr val="FF0000"/>
                              </a:solidFill>
                              <a:latin typeface="Cambria Math" panose="02040503050406030204" pitchFamily="18" charset="0"/>
                            </a:rPr>
                            <m:t>𝑇𝐻</m:t>
                          </m:r>
                        </m:e>
                        <m:sub>
                          <m:r>
                            <a:rPr lang="zh-TW" altLang="en-US" sz="2000" i="1">
                              <a:solidFill>
                                <a:srgbClr val="FF0000"/>
                              </a:solidFill>
                              <a:latin typeface="Cambria Math" panose="02040503050406030204" pitchFamily="18" charset="0"/>
                            </a:rPr>
                            <m:t>𝐻</m:t>
                          </m:r>
                          <m:r>
                            <a:rPr lang="zh-TW" altLang="en-US" sz="2000">
                              <a:solidFill>
                                <a:srgbClr val="FF0000"/>
                              </a:solidFill>
                              <a:latin typeface="Cambria Math" panose="02040503050406030204" pitchFamily="18" charset="0"/>
                            </a:rPr>
                            <m:t>−1</m:t>
                          </m:r>
                        </m:sub>
                      </m:sSub>
                    </m:oMath>
                  </m:oMathPara>
                </a14:m>
                <a:endParaRPr lang="zh-TW" altLang="en-US" sz="20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833139" y="2162111"/>
                <a:ext cx="5443029" cy="78239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833139" y="3800351"/>
                <a:ext cx="4806829" cy="8313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sz="2000" i="1" smtClean="0">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31</m:t>
                          </m:r>
                        </m:sub>
                      </m:sSub>
                      <m:r>
                        <a:rPr lang="zh-TW" altLang="en-US" sz="2000">
                          <a:solidFill>
                            <a:schemeClr val="tx1">
                              <a:lumMod val="75000"/>
                              <a:lumOff val="25000"/>
                            </a:schemeClr>
                          </a:solidFill>
                          <a:latin typeface="Cambria Math" panose="02040503050406030204" pitchFamily="18" charset="0"/>
                        </a:rPr>
                        <m:t>=</m:t>
                      </m:r>
                      <m:f>
                        <m:fPr>
                          <m:ctrlPr>
                            <a:rPr lang="zh-TW" altLang="en-US" sz="2000" i="1">
                              <a:solidFill>
                                <a:schemeClr val="tx1">
                                  <a:lumMod val="75000"/>
                                  <a:lumOff val="25000"/>
                                </a:schemeClr>
                              </a:solidFill>
                              <a:latin typeface="Cambria Math" panose="02040503050406030204" pitchFamily="18" charset="0"/>
                            </a:rPr>
                          </m:ctrlPr>
                        </m:fPr>
                        <m:num>
                          <m:d>
                            <m:dPr>
                              <m:begChr m:val=""/>
                              <m:ctrlPr>
                                <a:rPr lang="zh-TW" altLang="en-US" sz="2000" i="1">
                                  <a:solidFill>
                                    <a:schemeClr val="tx1">
                                      <a:lumMod val="75000"/>
                                      <a:lumOff val="25000"/>
                                    </a:schemeClr>
                                  </a:solidFill>
                                  <a:latin typeface="Cambria Math" panose="02040503050406030204" pitchFamily="18" charset="0"/>
                                </a:rPr>
                              </m:ctrlPr>
                            </m:dPr>
                            <m:e>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13</m:t>
                                  </m:r>
                                </m:sub>
                              </m:sSub>
                              <m:r>
                                <a:rPr lang="zh-TW" altLang="en-US" sz="2000">
                                  <a:solidFill>
                                    <a:schemeClr val="tx1">
                                      <a:lumMod val="75000"/>
                                      <a:lumOff val="25000"/>
                                    </a:schemeClr>
                                  </a:solidFill>
                                  <a:latin typeface="Cambria Math" panose="02040503050406030204" pitchFamily="18" charset="0"/>
                                </a:rPr>
                                <m:t>(1−</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𝑃</m:t>
                                  </m:r>
                                </m:e>
                                <m:sub>
                                  <m:r>
                                    <a:rPr lang="zh-TW" altLang="en-US" sz="2000" i="1">
                                      <a:solidFill>
                                        <a:schemeClr val="tx1">
                                          <a:lumMod val="75000"/>
                                          <a:lumOff val="25000"/>
                                        </a:schemeClr>
                                      </a:solidFill>
                                      <a:latin typeface="Cambria Math" panose="02040503050406030204" pitchFamily="18" charset="0"/>
                                    </a:rPr>
                                    <m:t>𝑡𝑙</m:t>
                                  </m:r>
                                  <m:r>
                                    <m:rPr>
                                      <m:lit/>
                                    </m:rPr>
                                    <a:rPr lang="zh-TW" altLang="en-US" sz="2000">
                                      <a:solidFill>
                                        <a:schemeClr val="tx1">
                                          <a:lumMod val="75000"/>
                                          <a:lumOff val="25000"/>
                                        </a:schemeClr>
                                      </a:solidFill>
                                      <a:latin typeface="Cambria Math" panose="02040503050406030204" pitchFamily="18" charset="0"/>
                                    </a:rPr>
                                    <m:t>_</m:t>
                                  </m:r>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−3</m:t>
                                  </m:r>
                                </m:sub>
                              </m:sSub>
                            </m:e>
                          </m:d>
                        </m:num>
                        <m:den>
                          <m:d>
                            <m:dPr>
                              <m:ctrlPr>
                                <a:rPr lang="zh-TW" altLang="en-US" sz="2000" i="1">
                                  <a:solidFill>
                                    <a:schemeClr val="tx1">
                                      <a:lumMod val="75000"/>
                                      <a:lumOff val="25000"/>
                                    </a:schemeClr>
                                  </a:solidFill>
                                  <a:latin typeface="Cambria Math" panose="02040503050406030204" pitchFamily="18" charset="0"/>
                                </a:rPr>
                              </m:ctrlPr>
                            </m:dPr>
                            <m:e>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13</m:t>
                                  </m:r>
                                </m:sub>
                              </m:sSub>
                              <m:r>
                                <a:rPr lang="zh-TW" altLang="en-US" sz="2000">
                                  <a:solidFill>
                                    <a:schemeClr val="tx1">
                                      <a:lumMod val="75000"/>
                                      <a:lumOff val="25000"/>
                                    </a:schemeClr>
                                  </a:solidFill>
                                  <a:latin typeface="Cambria Math" panose="02040503050406030204" pitchFamily="18" charset="0"/>
                                </a:rPr>
                                <m:t>+</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23</m:t>
                                  </m:r>
                                </m:sub>
                              </m:sSub>
                              <m:r>
                                <a:rPr lang="zh-TW" altLang="en-US" sz="2000">
                                  <a:solidFill>
                                    <a:schemeClr val="tx1">
                                      <a:lumMod val="75000"/>
                                      <a:lumOff val="25000"/>
                                    </a:schemeClr>
                                  </a:solidFill>
                                  <a:latin typeface="Cambria Math" panose="02040503050406030204" pitchFamily="18" charset="0"/>
                                </a:rPr>
                                <m:t>)(1−</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𝑃</m:t>
                                  </m:r>
                                </m:e>
                                <m:sub>
                                  <m:r>
                                    <a:rPr lang="zh-TW" altLang="en-US" sz="2000" i="1">
                                      <a:solidFill>
                                        <a:schemeClr val="tx1">
                                          <a:lumMod val="75000"/>
                                          <a:lumOff val="25000"/>
                                        </a:schemeClr>
                                      </a:solidFill>
                                      <a:latin typeface="Cambria Math" panose="02040503050406030204" pitchFamily="18" charset="0"/>
                                    </a:rPr>
                                    <m:t>𝑡𝑙</m:t>
                                  </m:r>
                                  <m:r>
                                    <m:rPr>
                                      <m:lit/>
                                    </m:rPr>
                                    <a:rPr lang="zh-TW" altLang="en-US" sz="2000">
                                      <a:solidFill>
                                        <a:schemeClr val="tx1">
                                          <a:lumMod val="75000"/>
                                          <a:lumOff val="25000"/>
                                        </a:schemeClr>
                                      </a:solidFill>
                                      <a:latin typeface="Cambria Math" panose="02040503050406030204" pitchFamily="18" charset="0"/>
                                    </a:rPr>
                                    <m:t>_</m:t>
                                  </m:r>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−3</m:t>
                                  </m:r>
                                </m:sub>
                              </m:sSub>
                            </m:e>
                          </m:d>
                        </m:den>
                      </m:f>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𝑇𝐻</m:t>
                          </m:r>
                        </m:e>
                        <m:sub>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−3</m:t>
                          </m:r>
                        </m:sub>
                      </m:sSub>
                    </m:oMath>
                  </m:oMathPara>
                </a14:m>
                <a:endParaRPr lang="zh-TW" altLang="en-US" sz="2000" dirty="0">
                  <a:solidFill>
                    <a:schemeClr val="tx1">
                      <a:lumMod val="75000"/>
                      <a:lumOff val="25000"/>
                    </a:schemeClr>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833139" y="3800351"/>
                <a:ext cx="4806829" cy="831381"/>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833139" y="5614725"/>
                <a:ext cx="7070141" cy="8313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zh-TW" sz="2000" i="1" smtClean="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𝜆</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12</m:t>
                          </m:r>
                        </m:sub>
                      </m:s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m:t>
                      </m:r>
                      <m:f>
                        <m:f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𝜆</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31</m:t>
                              </m:r>
                            </m:sub>
                          </m:sSub>
                          <m:d>
                            <m:d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m:t>
                              </m:r>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𝑃</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𝑡𝑙</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_</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m:t>
                                  </m:r>
                                </m:sub>
                              </m:sSub>
                            </m:e>
                          </m:d>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m:t>
                          </m:r>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b="0" i="1" smtClean="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𝜆</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sub>
                          </m:sSub>
                          <m:r>
                            <a:rPr lang="en-US" altLang="zh-TW" sz="2000" i="1">
                              <a:solidFill>
                                <a:schemeClr val="tx1">
                                  <a:lumMod val="75000"/>
                                  <a:lumOff val="25000"/>
                                </a:schemeClr>
                              </a:solidFill>
                              <a:latin typeface="Cambria Math" panose="02040503050406030204" pitchFamily="18" charset="0"/>
                            </a:rPr>
                            <m:t>+2</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en-US" altLang="zh-TW" sz="2000" i="1">
                                  <a:solidFill>
                                    <a:schemeClr val="tx1">
                                      <a:lumMod val="75000"/>
                                      <a:lumOff val="25000"/>
                                    </a:schemeClr>
                                  </a:solidFill>
                                  <a:latin typeface="Cambria Math" panose="02040503050406030204" pitchFamily="18" charset="0"/>
                                </a:rPr>
                                <m:t>2</m:t>
                              </m:r>
                            </m:sub>
                          </m:sSub>
                          <m:r>
                            <a:rPr lang="en-US" altLang="zh-TW" sz="2000" b="0" i="1" smtClean="0">
                              <a:solidFill>
                                <a:schemeClr val="tx1">
                                  <a:lumMod val="75000"/>
                                  <a:lumOff val="25000"/>
                                </a:schemeClr>
                              </a:solidFill>
                              <a:latin typeface="Cambria Math" panose="02040503050406030204" pitchFamily="18" charset="0"/>
                            </a:rPr>
                            <m:t>)</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m:t>
                          </m:r>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𝑃</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𝑡𝑙</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_</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m:t>
                              </m:r>
                            </m:sub>
                          </m:s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m:t>
                          </m:r>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𝑟</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12</m:t>
                              </m:r>
                            </m:sub>
                          </m:sSub>
                        </m:num>
                        <m:den>
                          <m:d>
                            <m:d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𝜆</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sub>
                              </m:sSub>
                              <m:r>
                                <a:rPr lang="en-US" altLang="zh-TW" sz="2000" i="1">
                                  <a:solidFill>
                                    <a:schemeClr val="tx1">
                                      <a:lumMod val="75000"/>
                                      <a:lumOff val="25000"/>
                                    </a:schemeClr>
                                  </a:solidFill>
                                  <a:latin typeface="Cambria Math" panose="02040503050406030204" pitchFamily="18" charset="0"/>
                                </a:rPr>
                                <m:t>+2</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en-US" altLang="zh-TW" sz="2000" i="1">
                                      <a:solidFill>
                                        <a:schemeClr val="tx1">
                                          <a:lumMod val="75000"/>
                                          <a:lumOff val="25000"/>
                                        </a:schemeClr>
                                      </a:solidFill>
                                      <a:latin typeface="Cambria Math" panose="02040503050406030204" pitchFamily="18" charset="0"/>
                                    </a:rPr>
                                    <m:t>2</m:t>
                                  </m:r>
                                </m:sub>
                              </m:s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m:t>
                              </m:r>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𝜆</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31</m:t>
                                  </m:r>
                                </m:sub>
                              </m:sSub>
                            </m:e>
                          </m:d>
                          <m:d>
                            <m:d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m:t>
                              </m:r>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𝑃</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𝑡𝑙</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_</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m:t>
                                  </m:r>
                                </m:sub>
                              </m:sSub>
                            </m:e>
                          </m:d>
                        </m:den>
                      </m:f>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𝑇𝐻</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m:t>
                          </m:r>
                        </m:sub>
                      </m:sSub>
                    </m:oMath>
                  </m:oMathPara>
                </a14:m>
                <a:endPar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833139" y="5614725"/>
                <a:ext cx="7070141" cy="831381"/>
              </a:xfrm>
              <a:prstGeom prst="rect">
                <a:avLst/>
              </a:prstGeom>
              <a:blipFill>
                <a:blip r:embed="rId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6694146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2739" y="136527"/>
            <a:ext cx="6529753" cy="1325563"/>
          </a:xfrm>
        </p:spPr>
        <p:txBody>
          <a:bodyPr/>
          <a:lstStyle/>
          <a:p>
            <a:r>
              <a:rPr lang="en-US" altLang="zh-TW" dirty="0" smtClean="0">
                <a:latin typeface="Times New Roman" panose="02020603050405020304" pitchFamily="18" charset="0"/>
                <a:cs typeface="Times New Roman" panose="02020603050405020304" pitchFamily="18" charset="0"/>
              </a:rPr>
              <a:t>Internal arrival rates for</a:t>
            </a:r>
            <a:r>
              <a:rPr lang="en-US" altLang="zh-TW" b="1" dirty="0" smtClean="0">
                <a:latin typeface="Times New Roman" panose="02020603050405020304" pitchFamily="18" charset="0"/>
                <a:cs typeface="Times New Roman" panose="02020603050405020304" pitchFamily="18" charset="0"/>
              </a:rPr>
              <a:t/>
            </a:r>
            <a:br>
              <a:rPr lang="en-US" altLang="zh-TW" b="1" dirty="0" smtClean="0">
                <a:latin typeface="Times New Roman" panose="02020603050405020304" pitchFamily="18" charset="0"/>
                <a:cs typeface="Times New Roman" panose="02020603050405020304" pitchFamily="18" charset="0"/>
              </a:rPr>
            </a:br>
            <a:r>
              <a:rPr lang="en-US" altLang="zh-TW" b="1" dirty="0">
                <a:latin typeface="Times New Roman" panose="02020603050405020304" pitchFamily="18" charset="0"/>
                <a:cs typeface="Times New Roman" panose="02020603050405020304" pitchFamily="18" charset="0"/>
              </a:rPr>
              <a:t>Three nodes network</a:t>
            </a:r>
            <a:endParaRPr lang="zh-TW" altLang="en-US" b="1"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27</a:t>
            </a:fld>
            <a:endParaRPr lang="zh-TW" altLang="en-US" sz="1800" dirty="0">
              <a:solidFill>
                <a:schemeClr val="tx1"/>
              </a:solidFill>
            </a:endParaRPr>
          </a:p>
        </p:txBody>
      </p:sp>
      <p:cxnSp>
        <p:nvCxnSpPr>
          <p:cNvPr id="12" name="直線接點 11"/>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
        <p:nvSpPr>
          <p:cNvPr id="11" name="內容版面配置區 2"/>
          <p:cNvSpPr txBox="1">
            <a:spLocks/>
          </p:cNvSpPr>
          <p:nvPr/>
        </p:nvSpPr>
        <p:spPr>
          <a:xfrm>
            <a:off x="332743" y="1577971"/>
            <a:ext cx="6419749" cy="444476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360000"/>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HP and LP packet arrival rates from node 1 to node </a:t>
            </a:r>
            <a:r>
              <a:rPr lang="en-US" altLang="zh-TW" sz="2000" dirty="0" smtClean="0">
                <a:latin typeface="Times New Roman" panose="02020603050405020304" pitchFamily="18" charset="0"/>
                <a:cs typeface="Times New Roman" panose="02020603050405020304" pitchFamily="18" charset="0"/>
              </a:rPr>
              <a:t>3</a:t>
            </a:r>
          </a:p>
          <a:p>
            <a:pPr indent="-360000"/>
            <a:endParaRPr lang="en-US" altLang="zh-TW" sz="2000" dirty="0">
              <a:latin typeface="Times New Roman" panose="02020603050405020304" pitchFamily="18" charset="0"/>
              <a:cs typeface="Times New Roman" panose="02020603050405020304" pitchFamily="18" charset="0"/>
            </a:endParaRPr>
          </a:p>
          <a:p>
            <a:pPr indent="-360000"/>
            <a:endParaRPr lang="en-US" altLang="zh-TW" sz="2000" dirty="0" smtClean="0">
              <a:latin typeface="Times New Roman" panose="02020603050405020304" pitchFamily="18" charset="0"/>
              <a:cs typeface="Times New Roman" panose="02020603050405020304" pitchFamily="18" charset="0"/>
            </a:endParaRPr>
          </a:p>
          <a:p>
            <a:pPr indent="-360000"/>
            <a:endParaRPr lang="en-US" altLang="zh-TW" sz="2000" dirty="0" smtClean="0">
              <a:latin typeface="Times New Roman" panose="02020603050405020304" pitchFamily="18" charset="0"/>
              <a:cs typeface="Times New Roman" panose="02020603050405020304" pitchFamily="18" charset="0"/>
            </a:endParaRPr>
          </a:p>
          <a:p>
            <a:pPr indent="-360000"/>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HP and LP packet arrival rates from node 3 to node </a:t>
            </a:r>
            <a:r>
              <a:rPr lang="en-US" altLang="zh-TW" sz="2000" dirty="0" smtClean="0">
                <a:latin typeface="Times New Roman" panose="02020603050405020304" pitchFamily="18" charset="0"/>
                <a:cs typeface="Times New Roman" panose="02020603050405020304" pitchFamily="18" charset="0"/>
              </a:rPr>
              <a:t>1</a:t>
            </a:r>
          </a:p>
          <a:p>
            <a:pPr indent="-360000"/>
            <a:endParaRPr lang="en-US" altLang="zh-TW" sz="2000" dirty="0">
              <a:latin typeface="Times New Roman" panose="02020603050405020304" pitchFamily="18" charset="0"/>
              <a:cs typeface="Times New Roman" panose="02020603050405020304" pitchFamily="18" charset="0"/>
            </a:endParaRPr>
          </a:p>
          <a:p>
            <a:pPr indent="-360000"/>
            <a:endParaRPr lang="en-US" altLang="zh-TW" sz="2000" dirty="0" smtClean="0">
              <a:latin typeface="Times New Roman" panose="02020603050405020304" pitchFamily="18" charset="0"/>
              <a:cs typeface="Times New Roman" panose="02020603050405020304" pitchFamily="18" charset="0"/>
            </a:endParaRPr>
          </a:p>
          <a:p>
            <a:pPr indent="-360000"/>
            <a:endParaRPr lang="en-US" altLang="zh-TW" sz="2000" dirty="0" smtClean="0">
              <a:latin typeface="Times New Roman" panose="02020603050405020304" pitchFamily="18" charset="0"/>
              <a:cs typeface="Times New Roman" panose="02020603050405020304" pitchFamily="18" charset="0"/>
            </a:endParaRPr>
          </a:p>
          <a:p>
            <a:pPr indent="-360000"/>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HP and LP packet arrival rates from node 1 to node 2</a:t>
            </a:r>
          </a:p>
          <a:p>
            <a:pPr marL="0" indent="0">
              <a:buNone/>
            </a:pPr>
            <a:endPar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矩形 6"/>
              <p:cNvSpPr/>
              <p:nvPr/>
            </p:nvSpPr>
            <p:spPr>
              <a:xfrm>
                <a:off x="833139" y="2162111"/>
                <a:ext cx="5443029" cy="7823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sz="2000" i="1" smtClean="0">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13</m:t>
                          </m:r>
                        </m:sub>
                      </m:sSub>
                      <m:r>
                        <a:rPr lang="zh-TW" altLang="en-US" sz="2000">
                          <a:solidFill>
                            <a:schemeClr val="tx1">
                              <a:lumMod val="75000"/>
                              <a:lumOff val="25000"/>
                            </a:schemeClr>
                          </a:solidFill>
                          <a:latin typeface="Cambria Math" panose="02040503050406030204" pitchFamily="18" charset="0"/>
                        </a:rPr>
                        <m:t>=</m:t>
                      </m:r>
                      <m:f>
                        <m:fPr>
                          <m:ctrlPr>
                            <a:rPr lang="zh-TW" altLang="en-US" sz="2000" i="1">
                              <a:solidFill>
                                <a:schemeClr val="tx1">
                                  <a:lumMod val="75000"/>
                                  <a:lumOff val="25000"/>
                                </a:schemeClr>
                              </a:solidFill>
                              <a:latin typeface="Cambria Math" panose="02040503050406030204" pitchFamily="18" charset="0"/>
                            </a:rPr>
                          </m:ctrlPr>
                        </m:fPr>
                        <m:num>
                          <m:r>
                            <a:rPr lang="en-US" altLang="zh-TW" sz="2000" b="0" i="1" smtClean="0">
                              <a:solidFill>
                                <a:schemeClr val="tx1">
                                  <a:lumMod val="75000"/>
                                  <a:lumOff val="25000"/>
                                </a:schemeClr>
                              </a:solidFill>
                              <a:latin typeface="Cambria Math" panose="02040503050406030204" pitchFamily="18" charset="0"/>
                            </a:rPr>
                            <m:t>(</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sub>
                          </m:sSub>
                          <m:r>
                            <a:rPr lang="en-US" altLang="zh-TW" sz="2000" b="0" i="1" smtClean="0">
                              <a:solidFill>
                                <a:schemeClr val="tx1">
                                  <a:lumMod val="75000"/>
                                  <a:lumOff val="25000"/>
                                </a:schemeClr>
                              </a:solidFill>
                              <a:latin typeface="Cambria Math" panose="02040503050406030204" pitchFamily="18" charset="0"/>
                            </a:rPr>
                            <m:t>+2</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en-US" altLang="zh-TW" sz="2000" b="0" i="1" smtClean="0">
                                  <a:solidFill>
                                    <a:schemeClr val="tx1">
                                      <a:lumMod val="75000"/>
                                      <a:lumOff val="25000"/>
                                    </a:schemeClr>
                                  </a:solidFill>
                                  <a:latin typeface="Cambria Math" panose="02040503050406030204" pitchFamily="18" charset="0"/>
                                </a:rPr>
                                <m:t>2</m:t>
                              </m:r>
                            </m:sub>
                          </m:sSub>
                          <m:r>
                            <a:rPr lang="en-US" altLang="zh-TW" sz="2000" b="0" i="0" smtClean="0">
                              <a:solidFill>
                                <a:schemeClr val="tx1">
                                  <a:lumMod val="75000"/>
                                  <a:lumOff val="25000"/>
                                </a:schemeClr>
                              </a:solidFill>
                              <a:latin typeface="Cambria Math" panose="02040503050406030204" pitchFamily="18" charset="0"/>
                            </a:rPr>
                            <m:t>)</m:t>
                          </m:r>
                          <m:r>
                            <a:rPr lang="zh-TW" altLang="en-US" sz="2000">
                              <a:solidFill>
                                <a:schemeClr val="tx1">
                                  <a:lumMod val="75000"/>
                                  <a:lumOff val="25000"/>
                                </a:schemeClr>
                              </a:solidFill>
                              <a:latin typeface="Cambria Math" panose="02040503050406030204" pitchFamily="18" charset="0"/>
                            </a:rPr>
                            <m:t>(1−</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𝑃</m:t>
                              </m:r>
                            </m:e>
                            <m:sub>
                              <m:r>
                                <a:rPr lang="zh-TW" altLang="en-US" sz="2000" i="1">
                                  <a:solidFill>
                                    <a:schemeClr val="tx1">
                                      <a:lumMod val="75000"/>
                                      <a:lumOff val="25000"/>
                                    </a:schemeClr>
                                  </a:solidFill>
                                  <a:latin typeface="Cambria Math" panose="02040503050406030204" pitchFamily="18" charset="0"/>
                                </a:rPr>
                                <m:t>𝑡𝑙</m:t>
                              </m:r>
                              <m:r>
                                <m:rPr>
                                  <m:lit/>
                                </m:rPr>
                                <a:rPr lang="zh-TW" altLang="en-US" sz="2000">
                                  <a:solidFill>
                                    <a:schemeClr val="tx1">
                                      <a:lumMod val="75000"/>
                                      <a:lumOff val="25000"/>
                                    </a:schemeClr>
                                  </a:solidFill>
                                  <a:latin typeface="Cambria Math" panose="02040503050406030204" pitchFamily="18" charset="0"/>
                                </a:rPr>
                                <m:t>_</m:t>
                              </m:r>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−1</m:t>
                              </m:r>
                            </m:sub>
                          </m:sSub>
                          <m:r>
                            <a:rPr lang="zh-TW" altLang="en-US" sz="2000">
                              <a:solidFill>
                                <a:schemeClr val="tx1">
                                  <a:lumMod val="75000"/>
                                  <a:lumOff val="25000"/>
                                </a:schemeClr>
                              </a:solidFill>
                              <a:latin typeface="Cambria Math" panose="02040503050406030204" pitchFamily="18" charset="0"/>
                            </a:rPr>
                            <m:t>)</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𝑟</m:t>
                              </m:r>
                            </m:e>
                            <m:sub>
                              <m:r>
                                <a:rPr lang="zh-TW" altLang="en-US" sz="2000">
                                  <a:solidFill>
                                    <a:schemeClr val="tx1">
                                      <a:lumMod val="75000"/>
                                      <a:lumOff val="25000"/>
                                    </a:schemeClr>
                                  </a:solidFill>
                                  <a:latin typeface="Cambria Math" panose="02040503050406030204" pitchFamily="18" charset="0"/>
                                </a:rPr>
                                <m:t>13</m:t>
                              </m:r>
                            </m:sub>
                          </m:sSub>
                        </m:num>
                        <m:den>
                          <m:d>
                            <m:dPr>
                              <m:ctrlPr>
                                <a:rPr lang="zh-TW" altLang="en-US" sz="2000" i="1">
                                  <a:solidFill>
                                    <a:schemeClr val="tx1">
                                      <a:lumMod val="75000"/>
                                      <a:lumOff val="25000"/>
                                    </a:schemeClr>
                                  </a:solidFill>
                                  <a:latin typeface="Cambria Math" panose="02040503050406030204" pitchFamily="18" charset="0"/>
                                </a:rPr>
                              </m:ctrlPr>
                            </m:dPr>
                            <m:e>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sub>
                              </m:sSub>
                              <m:r>
                                <a:rPr lang="en-US" altLang="zh-TW" sz="2000" i="1">
                                  <a:solidFill>
                                    <a:schemeClr val="tx1">
                                      <a:lumMod val="75000"/>
                                      <a:lumOff val="25000"/>
                                    </a:schemeClr>
                                  </a:solidFill>
                                  <a:latin typeface="Cambria Math" panose="02040503050406030204" pitchFamily="18" charset="0"/>
                                </a:rPr>
                                <m:t>+2</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en-US" altLang="zh-TW" sz="2000" i="1">
                                      <a:solidFill>
                                        <a:schemeClr val="tx1">
                                          <a:lumMod val="75000"/>
                                          <a:lumOff val="25000"/>
                                        </a:schemeClr>
                                      </a:solidFill>
                                      <a:latin typeface="Cambria Math" panose="02040503050406030204" pitchFamily="18" charset="0"/>
                                    </a:rPr>
                                    <m:t>2</m:t>
                                  </m:r>
                                </m:sub>
                              </m:sSub>
                              <m:r>
                                <a:rPr lang="zh-TW" altLang="en-US" sz="2000">
                                  <a:solidFill>
                                    <a:schemeClr val="tx1">
                                      <a:lumMod val="75000"/>
                                      <a:lumOff val="25000"/>
                                    </a:schemeClr>
                                  </a:solidFill>
                                  <a:latin typeface="Cambria Math" panose="02040503050406030204" pitchFamily="18" charset="0"/>
                                </a:rPr>
                                <m:t>+</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31</m:t>
                                  </m:r>
                                </m:sub>
                              </m:sSub>
                              <m:r>
                                <a:rPr lang="zh-TW" altLang="en-US" sz="2000">
                                  <a:solidFill>
                                    <a:schemeClr val="tx1">
                                      <a:lumMod val="75000"/>
                                      <a:lumOff val="25000"/>
                                    </a:schemeClr>
                                  </a:solidFill>
                                  <a:latin typeface="Cambria Math" panose="02040503050406030204" pitchFamily="18" charset="0"/>
                                </a:rPr>
                                <m:t>)(1−</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𝑃</m:t>
                                  </m:r>
                                </m:e>
                                <m:sub>
                                  <m:r>
                                    <a:rPr lang="zh-TW" altLang="en-US" sz="2000" i="1">
                                      <a:solidFill>
                                        <a:schemeClr val="tx1">
                                          <a:lumMod val="75000"/>
                                          <a:lumOff val="25000"/>
                                        </a:schemeClr>
                                      </a:solidFill>
                                      <a:latin typeface="Cambria Math" panose="02040503050406030204" pitchFamily="18" charset="0"/>
                                    </a:rPr>
                                    <m:t>𝑡𝑙</m:t>
                                  </m:r>
                                  <m:r>
                                    <m:rPr>
                                      <m:lit/>
                                    </m:rPr>
                                    <a:rPr lang="zh-TW" altLang="en-US" sz="2000">
                                      <a:solidFill>
                                        <a:schemeClr val="tx1">
                                          <a:lumMod val="75000"/>
                                          <a:lumOff val="25000"/>
                                        </a:schemeClr>
                                      </a:solidFill>
                                      <a:latin typeface="Cambria Math" panose="02040503050406030204" pitchFamily="18" charset="0"/>
                                    </a:rPr>
                                    <m:t>_</m:t>
                                  </m:r>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−1</m:t>
                                  </m:r>
                                </m:sub>
                              </m:sSub>
                            </m:e>
                          </m:d>
                        </m:den>
                      </m:f>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𝑇𝐻</m:t>
                          </m:r>
                        </m:e>
                        <m:sub>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−1</m:t>
                          </m:r>
                        </m:sub>
                      </m:sSub>
                    </m:oMath>
                  </m:oMathPara>
                </a14:m>
                <a:endPar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833139" y="2162111"/>
                <a:ext cx="5443029" cy="78239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833139" y="3800351"/>
                <a:ext cx="4806829" cy="8313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sz="2000" i="1" smtClean="0">
                              <a:solidFill>
                                <a:srgbClr val="FF0000"/>
                              </a:solidFill>
                              <a:latin typeface="Cambria Math" panose="02040503050406030204" pitchFamily="18" charset="0"/>
                            </a:rPr>
                          </m:ctrlPr>
                        </m:sSubPr>
                        <m:e>
                          <m:r>
                            <a:rPr lang="zh-TW" altLang="en-US" sz="2000" i="1">
                              <a:solidFill>
                                <a:srgbClr val="FF0000"/>
                              </a:solidFill>
                              <a:latin typeface="Cambria Math" panose="02040503050406030204" pitchFamily="18" charset="0"/>
                            </a:rPr>
                            <m:t>𝜆</m:t>
                          </m:r>
                        </m:e>
                        <m:sub>
                          <m:r>
                            <a:rPr lang="zh-TW" altLang="en-US" sz="2000" i="1">
                              <a:solidFill>
                                <a:srgbClr val="FF0000"/>
                              </a:solidFill>
                              <a:latin typeface="Cambria Math" panose="02040503050406030204" pitchFamily="18" charset="0"/>
                            </a:rPr>
                            <m:t>𝐻</m:t>
                          </m:r>
                          <m:r>
                            <a:rPr lang="zh-TW" altLang="en-US" sz="2000">
                              <a:solidFill>
                                <a:srgbClr val="FF0000"/>
                              </a:solidFill>
                              <a:latin typeface="Cambria Math" panose="02040503050406030204" pitchFamily="18" charset="0"/>
                            </a:rPr>
                            <m:t>31</m:t>
                          </m:r>
                        </m:sub>
                      </m:sSub>
                      <m:r>
                        <a:rPr lang="zh-TW" altLang="en-US" sz="2000">
                          <a:solidFill>
                            <a:srgbClr val="FF0000"/>
                          </a:solidFill>
                          <a:latin typeface="Cambria Math" panose="02040503050406030204" pitchFamily="18" charset="0"/>
                        </a:rPr>
                        <m:t>=</m:t>
                      </m:r>
                      <m:f>
                        <m:fPr>
                          <m:ctrlPr>
                            <a:rPr lang="zh-TW" altLang="en-US" sz="2000" i="1">
                              <a:solidFill>
                                <a:srgbClr val="FF0000"/>
                              </a:solidFill>
                              <a:latin typeface="Cambria Math" panose="02040503050406030204" pitchFamily="18" charset="0"/>
                            </a:rPr>
                          </m:ctrlPr>
                        </m:fPr>
                        <m:num>
                          <m:d>
                            <m:dPr>
                              <m:begChr m:val=""/>
                              <m:ctrlPr>
                                <a:rPr lang="zh-TW" altLang="en-US" sz="2000" i="1">
                                  <a:solidFill>
                                    <a:srgbClr val="FF0000"/>
                                  </a:solidFill>
                                  <a:latin typeface="Cambria Math" panose="02040503050406030204" pitchFamily="18" charset="0"/>
                                </a:rPr>
                              </m:ctrlPr>
                            </m:dPr>
                            <m:e>
                              <m:sSub>
                                <m:sSubPr>
                                  <m:ctrlPr>
                                    <a:rPr lang="zh-TW" altLang="en-US" sz="2000" i="1">
                                      <a:solidFill>
                                        <a:srgbClr val="FF0000"/>
                                      </a:solidFill>
                                      <a:latin typeface="Cambria Math" panose="02040503050406030204" pitchFamily="18" charset="0"/>
                                    </a:rPr>
                                  </m:ctrlPr>
                                </m:sSubPr>
                                <m:e>
                                  <m:r>
                                    <a:rPr lang="zh-TW" altLang="en-US" sz="2000" i="1">
                                      <a:solidFill>
                                        <a:srgbClr val="FF0000"/>
                                      </a:solidFill>
                                      <a:latin typeface="Cambria Math" panose="02040503050406030204" pitchFamily="18" charset="0"/>
                                    </a:rPr>
                                    <m:t>𝜆</m:t>
                                  </m:r>
                                </m:e>
                                <m:sub>
                                  <m:r>
                                    <a:rPr lang="zh-TW" altLang="en-US" sz="2000" i="1">
                                      <a:solidFill>
                                        <a:srgbClr val="FF0000"/>
                                      </a:solidFill>
                                      <a:latin typeface="Cambria Math" panose="02040503050406030204" pitchFamily="18" charset="0"/>
                                    </a:rPr>
                                    <m:t>𝐻</m:t>
                                  </m:r>
                                  <m:r>
                                    <a:rPr lang="zh-TW" altLang="en-US" sz="2000">
                                      <a:solidFill>
                                        <a:srgbClr val="FF0000"/>
                                      </a:solidFill>
                                      <a:latin typeface="Cambria Math" panose="02040503050406030204" pitchFamily="18" charset="0"/>
                                    </a:rPr>
                                    <m:t>13</m:t>
                                  </m:r>
                                </m:sub>
                              </m:sSub>
                              <m:r>
                                <a:rPr lang="zh-TW" altLang="en-US" sz="2000">
                                  <a:solidFill>
                                    <a:srgbClr val="FF0000"/>
                                  </a:solidFill>
                                  <a:latin typeface="Cambria Math" panose="02040503050406030204" pitchFamily="18" charset="0"/>
                                </a:rPr>
                                <m:t>(1−</m:t>
                              </m:r>
                              <m:sSub>
                                <m:sSubPr>
                                  <m:ctrlPr>
                                    <a:rPr lang="zh-TW" altLang="en-US" sz="2000" i="1">
                                      <a:solidFill>
                                        <a:srgbClr val="FF0000"/>
                                      </a:solidFill>
                                      <a:latin typeface="Cambria Math" panose="02040503050406030204" pitchFamily="18" charset="0"/>
                                    </a:rPr>
                                  </m:ctrlPr>
                                </m:sSubPr>
                                <m:e>
                                  <m:r>
                                    <a:rPr lang="zh-TW" altLang="en-US" sz="2000" i="1">
                                      <a:solidFill>
                                        <a:srgbClr val="FF0000"/>
                                      </a:solidFill>
                                      <a:latin typeface="Cambria Math" panose="02040503050406030204" pitchFamily="18" charset="0"/>
                                    </a:rPr>
                                    <m:t>𝑃</m:t>
                                  </m:r>
                                </m:e>
                                <m:sub>
                                  <m:r>
                                    <a:rPr lang="zh-TW" altLang="en-US" sz="2000" i="1">
                                      <a:solidFill>
                                        <a:srgbClr val="FF0000"/>
                                      </a:solidFill>
                                      <a:latin typeface="Cambria Math" panose="02040503050406030204" pitchFamily="18" charset="0"/>
                                    </a:rPr>
                                    <m:t>𝑡𝑙</m:t>
                                  </m:r>
                                  <m:r>
                                    <m:rPr>
                                      <m:lit/>
                                    </m:rPr>
                                    <a:rPr lang="zh-TW" altLang="en-US" sz="2000">
                                      <a:solidFill>
                                        <a:srgbClr val="FF0000"/>
                                      </a:solidFill>
                                      <a:latin typeface="Cambria Math" panose="02040503050406030204" pitchFamily="18" charset="0"/>
                                    </a:rPr>
                                    <m:t>_</m:t>
                                  </m:r>
                                  <m:r>
                                    <a:rPr lang="zh-TW" altLang="en-US" sz="2000" i="1">
                                      <a:solidFill>
                                        <a:srgbClr val="FF0000"/>
                                      </a:solidFill>
                                      <a:latin typeface="Cambria Math" panose="02040503050406030204" pitchFamily="18" charset="0"/>
                                    </a:rPr>
                                    <m:t>𝐻</m:t>
                                  </m:r>
                                  <m:r>
                                    <a:rPr lang="zh-TW" altLang="en-US" sz="2000">
                                      <a:solidFill>
                                        <a:srgbClr val="FF0000"/>
                                      </a:solidFill>
                                      <a:latin typeface="Cambria Math" panose="02040503050406030204" pitchFamily="18" charset="0"/>
                                    </a:rPr>
                                    <m:t>−3</m:t>
                                  </m:r>
                                </m:sub>
                              </m:sSub>
                            </m:e>
                          </m:d>
                        </m:num>
                        <m:den>
                          <m:d>
                            <m:dPr>
                              <m:ctrlPr>
                                <a:rPr lang="zh-TW" altLang="en-US" sz="2000" i="1">
                                  <a:solidFill>
                                    <a:srgbClr val="FF0000"/>
                                  </a:solidFill>
                                  <a:latin typeface="Cambria Math" panose="02040503050406030204" pitchFamily="18" charset="0"/>
                                </a:rPr>
                              </m:ctrlPr>
                            </m:dPr>
                            <m:e>
                              <m:sSub>
                                <m:sSubPr>
                                  <m:ctrlPr>
                                    <a:rPr lang="zh-TW" altLang="en-US" sz="2000" i="1">
                                      <a:solidFill>
                                        <a:srgbClr val="FF0000"/>
                                      </a:solidFill>
                                      <a:latin typeface="Cambria Math" panose="02040503050406030204" pitchFamily="18" charset="0"/>
                                    </a:rPr>
                                  </m:ctrlPr>
                                </m:sSubPr>
                                <m:e>
                                  <m:r>
                                    <a:rPr lang="zh-TW" altLang="en-US" sz="2000" i="1">
                                      <a:solidFill>
                                        <a:srgbClr val="FF0000"/>
                                      </a:solidFill>
                                      <a:latin typeface="Cambria Math" panose="02040503050406030204" pitchFamily="18" charset="0"/>
                                    </a:rPr>
                                    <m:t>𝜆</m:t>
                                  </m:r>
                                </m:e>
                                <m:sub>
                                  <m:r>
                                    <a:rPr lang="zh-TW" altLang="en-US" sz="2000" i="1">
                                      <a:solidFill>
                                        <a:srgbClr val="FF0000"/>
                                      </a:solidFill>
                                      <a:latin typeface="Cambria Math" panose="02040503050406030204" pitchFamily="18" charset="0"/>
                                    </a:rPr>
                                    <m:t>𝐻</m:t>
                                  </m:r>
                                  <m:r>
                                    <a:rPr lang="zh-TW" altLang="en-US" sz="2000">
                                      <a:solidFill>
                                        <a:srgbClr val="FF0000"/>
                                      </a:solidFill>
                                      <a:latin typeface="Cambria Math" panose="02040503050406030204" pitchFamily="18" charset="0"/>
                                    </a:rPr>
                                    <m:t>13</m:t>
                                  </m:r>
                                </m:sub>
                              </m:sSub>
                              <m:r>
                                <a:rPr lang="zh-TW" altLang="en-US" sz="2000">
                                  <a:solidFill>
                                    <a:srgbClr val="FF0000"/>
                                  </a:solidFill>
                                  <a:latin typeface="Cambria Math" panose="02040503050406030204" pitchFamily="18" charset="0"/>
                                </a:rPr>
                                <m:t>+</m:t>
                              </m:r>
                              <m:sSub>
                                <m:sSubPr>
                                  <m:ctrlPr>
                                    <a:rPr lang="zh-TW" altLang="en-US" sz="2000" i="1">
                                      <a:solidFill>
                                        <a:srgbClr val="FF0000"/>
                                      </a:solidFill>
                                      <a:latin typeface="Cambria Math" panose="02040503050406030204" pitchFamily="18" charset="0"/>
                                    </a:rPr>
                                  </m:ctrlPr>
                                </m:sSubPr>
                                <m:e>
                                  <m:r>
                                    <a:rPr lang="zh-TW" altLang="en-US" sz="2000" i="1">
                                      <a:solidFill>
                                        <a:srgbClr val="FF0000"/>
                                      </a:solidFill>
                                      <a:latin typeface="Cambria Math" panose="02040503050406030204" pitchFamily="18" charset="0"/>
                                    </a:rPr>
                                    <m:t>𝜆</m:t>
                                  </m:r>
                                </m:e>
                                <m:sub>
                                  <m:r>
                                    <a:rPr lang="zh-TW" altLang="en-US" sz="2000" i="1">
                                      <a:solidFill>
                                        <a:srgbClr val="FF0000"/>
                                      </a:solidFill>
                                      <a:latin typeface="Cambria Math" panose="02040503050406030204" pitchFamily="18" charset="0"/>
                                    </a:rPr>
                                    <m:t>𝐻</m:t>
                                  </m:r>
                                  <m:r>
                                    <a:rPr lang="zh-TW" altLang="en-US" sz="2000">
                                      <a:solidFill>
                                        <a:srgbClr val="FF0000"/>
                                      </a:solidFill>
                                      <a:latin typeface="Cambria Math" panose="02040503050406030204" pitchFamily="18" charset="0"/>
                                    </a:rPr>
                                    <m:t>23</m:t>
                                  </m:r>
                                </m:sub>
                              </m:sSub>
                              <m:r>
                                <a:rPr lang="zh-TW" altLang="en-US" sz="2000">
                                  <a:solidFill>
                                    <a:srgbClr val="FF0000"/>
                                  </a:solidFill>
                                  <a:latin typeface="Cambria Math" panose="02040503050406030204" pitchFamily="18" charset="0"/>
                                </a:rPr>
                                <m:t>)(1−</m:t>
                              </m:r>
                              <m:sSub>
                                <m:sSubPr>
                                  <m:ctrlPr>
                                    <a:rPr lang="zh-TW" altLang="en-US" sz="2000" i="1">
                                      <a:solidFill>
                                        <a:srgbClr val="FF0000"/>
                                      </a:solidFill>
                                      <a:latin typeface="Cambria Math" panose="02040503050406030204" pitchFamily="18" charset="0"/>
                                    </a:rPr>
                                  </m:ctrlPr>
                                </m:sSubPr>
                                <m:e>
                                  <m:r>
                                    <a:rPr lang="zh-TW" altLang="en-US" sz="2000" i="1">
                                      <a:solidFill>
                                        <a:srgbClr val="FF0000"/>
                                      </a:solidFill>
                                      <a:latin typeface="Cambria Math" panose="02040503050406030204" pitchFamily="18" charset="0"/>
                                    </a:rPr>
                                    <m:t>𝑃</m:t>
                                  </m:r>
                                </m:e>
                                <m:sub>
                                  <m:r>
                                    <a:rPr lang="zh-TW" altLang="en-US" sz="2000" i="1">
                                      <a:solidFill>
                                        <a:srgbClr val="FF0000"/>
                                      </a:solidFill>
                                      <a:latin typeface="Cambria Math" panose="02040503050406030204" pitchFamily="18" charset="0"/>
                                    </a:rPr>
                                    <m:t>𝑡𝑙</m:t>
                                  </m:r>
                                  <m:r>
                                    <m:rPr>
                                      <m:lit/>
                                    </m:rPr>
                                    <a:rPr lang="zh-TW" altLang="en-US" sz="2000">
                                      <a:solidFill>
                                        <a:srgbClr val="FF0000"/>
                                      </a:solidFill>
                                      <a:latin typeface="Cambria Math" panose="02040503050406030204" pitchFamily="18" charset="0"/>
                                    </a:rPr>
                                    <m:t>_</m:t>
                                  </m:r>
                                  <m:r>
                                    <a:rPr lang="zh-TW" altLang="en-US" sz="2000" i="1">
                                      <a:solidFill>
                                        <a:srgbClr val="FF0000"/>
                                      </a:solidFill>
                                      <a:latin typeface="Cambria Math" panose="02040503050406030204" pitchFamily="18" charset="0"/>
                                    </a:rPr>
                                    <m:t>𝐻</m:t>
                                  </m:r>
                                  <m:r>
                                    <a:rPr lang="zh-TW" altLang="en-US" sz="2000">
                                      <a:solidFill>
                                        <a:srgbClr val="FF0000"/>
                                      </a:solidFill>
                                      <a:latin typeface="Cambria Math" panose="02040503050406030204" pitchFamily="18" charset="0"/>
                                    </a:rPr>
                                    <m:t>−3</m:t>
                                  </m:r>
                                </m:sub>
                              </m:sSub>
                            </m:e>
                          </m:d>
                        </m:den>
                      </m:f>
                      <m:sSub>
                        <m:sSubPr>
                          <m:ctrlPr>
                            <a:rPr lang="zh-TW" altLang="en-US" sz="2000" i="1">
                              <a:solidFill>
                                <a:srgbClr val="FF0000"/>
                              </a:solidFill>
                              <a:latin typeface="Cambria Math" panose="02040503050406030204" pitchFamily="18" charset="0"/>
                            </a:rPr>
                          </m:ctrlPr>
                        </m:sSubPr>
                        <m:e>
                          <m:r>
                            <a:rPr lang="zh-TW" altLang="en-US" sz="2000" i="1">
                              <a:solidFill>
                                <a:srgbClr val="FF0000"/>
                              </a:solidFill>
                              <a:latin typeface="Cambria Math" panose="02040503050406030204" pitchFamily="18" charset="0"/>
                            </a:rPr>
                            <m:t>𝑇𝐻</m:t>
                          </m:r>
                        </m:e>
                        <m:sub>
                          <m:r>
                            <a:rPr lang="zh-TW" altLang="en-US" sz="2000" i="1">
                              <a:solidFill>
                                <a:srgbClr val="FF0000"/>
                              </a:solidFill>
                              <a:latin typeface="Cambria Math" panose="02040503050406030204" pitchFamily="18" charset="0"/>
                            </a:rPr>
                            <m:t>𝐻</m:t>
                          </m:r>
                          <m:r>
                            <a:rPr lang="zh-TW" altLang="en-US" sz="2000">
                              <a:solidFill>
                                <a:srgbClr val="FF0000"/>
                              </a:solidFill>
                              <a:latin typeface="Cambria Math" panose="02040503050406030204" pitchFamily="18" charset="0"/>
                            </a:rPr>
                            <m:t>−3</m:t>
                          </m:r>
                        </m:sub>
                      </m:sSub>
                    </m:oMath>
                  </m:oMathPara>
                </a14:m>
                <a:endParaRPr lang="zh-TW" altLang="en-US" sz="2000" dirty="0">
                  <a:solidFill>
                    <a:srgbClr val="FF0000"/>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833139" y="3800351"/>
                <a:ext cx="4806829" cy="831381"/>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833139" y="5614725"/>
                <a:ext cx="7070141" cy="8313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zh-TW" sz="2000" i="1" smtClean="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𝜆</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12</m:t>
                          </m:r>
                        </m:sub>
                      </m:s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m:t>
                      </m:r>
                      <m:f>
                        <m:f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𝜆</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31</m:t>
                              </m:r>
                            </m:sub>
                          </m:sSub>
                          <m:d>
                            <m:d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m:t>
                              </m:r>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𝑃</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𝑡𝑙</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_</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m:t>
                                  </m:r>
                                </m:sub>
                              </m:sSub>
                            </m:e>
                          </m:d>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m:t>
                          </m:r>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b="0" i="1" smtClean="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𝜆</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sub>
                          </m:sSub>
                          <m:r>
                            <a:rPr lang="en-US" altLang="zh-TW" sz="2000" i="1">
                              <a:solidFill>
                                <a:schemeClr val="tx1">
                                  <a:lumMod val="75000"/>
                                  <a:lumOff val="25000"/>
                                </a:schemeClr>
                              </a:solidFill>
                              <a:latin typeface="Cambria Math" panose="02040503050406030204" pitchFamily="18" charset="0"/>
                            </a:rPr>
                            <m:t>+2</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en-US" altLang="zh-TW" sz="2000" i="1">
                                  <a:solidFill>
                                    <a:schemeClr val="tx1">
                                      <a:lumMod val="75000"/>
                                      <a:lumOff val="25000"/>
                                    </a:schemeClr>
                                  </a:solidFill>
                                  <a:latin typeface="Cambria Math" panose="02040503050406030204" pitchFamily="18" charset="0"/>
                                </a:rPr>
                                <m:t>2</m:t>
                              </m:r>
                            </m:sub>
                          </m:sSub>
                          <m:r>
                            <a:rPr lang="en-US" altLang="zh-TW" sz="2000" b="0" i="1" smtClean="0">
                              <a:solidFill>
                                <a:schemeClr val="tx1">
                                  <a:lumMod val="75000"/>
                                  <a:lumOff val="25000"/>
                                </a:schemeClr>
                              </a:solidFill>
                              <a:latin typeface="Cambria Math" panose="02040503050406030204" pitchFamily="18" charset="0"/>
                            </a:rPr>
                            <m:t>)</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m:t>
                          </m:r>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𝑃</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𝑡𝑙</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_</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m:t>
                              </m:r>
                            </m:sub>
                          </m:s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m:t>
                          </m:r>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𝑟</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12</m:t>
                              </m:r>
                            </m:sub>
                          </m:sSub>
                        </m:num>
                        <m:den>
                          <m:d>
                            <m:d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𝜆</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sub>
                              </m:sSub>
                              <m:r>
                                <a:rPr lang="en-US" altLang="zh-TW" sz="2000" i="1">
                                  <a:solidFill>
                                    <a:schemeClr val="tx1">
                                      <a:lumMod val="75000"/>
                                      <a:lumOff val="25000"/>
                                    </a:schemeClr>
                                  </a:solidFill>
                                  <a:latin typeface="Cambria Math" panose="02040503050406030204" pitchFamily="18" charset="0"/>
                                </a:rPr>
                                <m:t>+2</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en-US" altLang="zh-TW" sz="2000" i="1">
                                      <a:solidFill>
                                        <a:schemeClr val="tx1">
                                          <a:lumMod val="75000"/>
                                          <a:lumOff val="25000"/>
                                        </a:schemeClr>
                                      </a:solidFill>
                                      <a:latin typeface="Cambria Math" panose="02040503050406030204" pitchFamily="18" charset="0"/>
                                    </a:rPr>
                                    <m:t>2</m:t>
                                  </m:r>
                                </m:sub>
                              </m:s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m:t>
                              </m:r>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𝜆</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31</m:t>
                                  </m:r>
                                </m:sub>
                              </m:sSub>
                            </m:e>
                          </m:d>
                          <m:d>
                            <m:d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m:t>
                              </m:r>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𝑃</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𝑡𝑙</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_</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m:t>
                                  </m:r>
                                </m:sub>
                              </m:sSub>
                            </m:e>
                          </m:d>
                        </m:den>
                      </m:f>
                      <m:sSub>
                        <m:sSubPr>
                          <m:ctrlPr>
                            <a:rPr lang="zh-TW" altLang="zh-TW" sz="2000" i="1">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𝑇𝐻</m:t>
                          </m:r>
                        </m:e>
                        <m:sub>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𝐻</m:t>
                          </m:r>
                          <m:r>
                            <a:rPr lang="en-US" altLang="zh-TW" sz="2000" i="1">
                              <a:solidFill>
                                <a:schemeClr val="tx1">
                                  <a:lumMod val="75000"/>
                                  <a:lumOff val="25000"/>
                                </a:schemeClr>
                              </a:solidFill>
                              <a:latin typeface="Cambria Math" panose="02040503050406030204" pitchFamily="18" charset="0"/>
                              <a:cs typeface="Times New Roman" panose="02020603050405020304" pitchFamily="18" charset="0"/>
                            </a:rPr>
                            <m:t>−1</m:t>
                          </m:r>
                        </m:sub>
                      </m:sSub>
                    </m:oMath>
                  </m:oMathPara>
                </a14:m>
                <a:endPar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833139" y="5614725"/>
                <a:ext cx="7070141" cy="831381"/>
              </a:xfrm>
              <a:prstGeom prst="rect">
                <a:avLst/>
              </a:prstGeom>
              <a:blipFill>
                <a:blip r:embed="rId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547814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2739" y="136527"/>
            <a:ext cx="6529753" cy="1325563"/>
          </a:xfrm>
        </p:spPr>
        <p:txBody>
          <a:bodyPr/>
          <a:lstStyle/>
          <a:p>
            <a:r>
              <a:rPr lang="en-US" altLang="zh-TW" dirty="0" smtClean="0">
                <a:latin typeface="Times New Roman" panose="02020603050405020304" pitchFamily="18" charset="0"/>
                <a:cs typeface="Times New Roman" panose="02020603050405020304" pitchFamily="18" charset="0"/>
              </a:rPr>
              <a:t>Internal arrival rates for</a:t>
            </a:r>
            <a:r>
              <a:rPr lang="en-US" altLang="zh-TW" b="1" dirty="0" smtClean="0">
                <a:latin typeface="Times New Roman" panose="02020603050405020304" pitchFamily="18" charset="0"/>
                <a:cs typeface="Times New Roman" panose="02020603050405020304" pitchFamily="18" charset="0"/>
              </a:rPr>
              <a:t/>
            </a:r>
            <a:br>
              <a:rPr lang="en-US" altLang="zh-TW" b="1" dirty="0" smtClean="0">
                <a:latin typeface="Times New Roman" panose="02020603050405020304" pitchFamily="18" charset="0"/>
                <a:cs typeface="Times New Roman" panose="02020603050405020304" pitchFamily="18" charset="0"/>
              </a:rPr>
            </a:br>
            <a:r>
              <a:rPr lang="en-US" altLang="zh-TW" b="1" dirty="0">
                <a:latin typeface="Times New Roman" panose="02020603050405020304" pitchFamily="18" charset="0"/>
                <a:cs typeface="Times New Roman" panose="02020603050405020304" pitchFamily="18" charset="0"/>
              </a:rPr>
              <a:t>Three nodes network</a:t>
            </a:r>
            <a:endParaRPr lang="zh-TW" altLang="en-US" b="1"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28</a:t>
            </a:fld>
            <a:endParaRPr lang="zh-TW" altLang="en-US" sz="1800" dirty="0">
              <a:solidFill>
                <a:schemeClr val="tx1"/>
              </a:solidFill>
            </a:endParaRPr>
          </a:p>
        </p:txBody>
      </p:sp>
      <p:cxnSp>
        <p:nvCxnSpPr>
          <p:cNvPr id="12" name="直線接點 11"/>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
        <p:nvSpPr>
          <p:cNvPr id="11" name="內容版面配置區 2"/>
          <p:cNvSpPr txBox="1">
            <a:spLocks/>
          </p:cNvSpPr>
          <p:nvPr/>
        </p:nvSpPr>
        <p:spPr>
          <a:xfrm>
            <a:off x="332743" y="1577971"/>
            <a:ext cx="6419749" cy="444476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360000"/>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HP and LP packet arrival rates from node 1 to node </a:t>
            </a:r>
            <a:r>
              <a:rPr lang="en-US" altLang="zh-TW" sz="2000" dirty="0" smtClean="0">
                <a:latin typeface="Times New Roman" panose="02020603050405020304" pitchFamily="18" charset="0"/>
                <a:cs typeface="Times New Roman" panose="02020603050405020304" pitchFamily="18" charset="0"/>
              </a:rPr>
              <a:t>3</a:t>
            </a:r>
          </a:p>
          <a:p>
            <a:pPr indent="-360000"/>
            <a:endParaRPr lang="en-US" altLang="zh-TW" sz="2000" dirty="0">
              <a:latin typeface="Times New Roman" panose="02020603050405020304" pitchFamily="18" charset="0"/>
              <a:cs typeface="Times New Roman" panose="02020603050405020304" pitchFamily="18" charset="0"/>
            </a:endParaRPr>
          </a:p>
          <a:p>
            <a:pPr indent="-360000"/>
            <a:endParaRPr lang="en-US" altLang="zh-TW" sz="2000" dirty="0" smtClean="0">
              <a:latin typeface="Times New Roman" panose="02020603050405020304" pitchFamily="18" charset="0"/>
              <a:cs typeface="Times New Roman" panose="02020603050405020304" pitchFamily="18" charset="0"/>
            </a:endParaRPr>
          </a:p>
          <a:p>
            <a:pPr indent="-360000"/>
            <a:endParaRPr lang="en-US" altLang="zh-TW" sz="2000" dirty="0" smtClean="0">
              <a:latin typeface="Times New Roman" panose="02020603050405020304" pitchFamily="18" charset="0"/>
              <a:cs typeface="Times New Roman" panose="02020603050405020304" pitchFamily="18" charset="0"/>
            </a:endParaRPr>
          </a:p>
          <a:p>
            <a:pPr indent="-360000"/>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HP and LP packet arrival rates from node 3 to node </a:t>
            </a:r>
            <a:r>
              <a:rPr lang="en-US" altLang="zh-TW" sz="2000" dirty="0" smtClean="0">
                <a:latin typeface="Times New Roman" panose="02020603050405020304" pitchFamily="18" charset="0"/>
                <a:cs typeface="Times New Roman" panose="02020603050405020304" pitchFamily="18" charset="0"/>
              </a:rPr>
              <a:t>1</a:t>
            </a:r>
          </a:p>
          <a:p>
            <a:pPr indent="-360000"/>
            <a:endParaRPr lang="en-US" altLang="zh-TW" sz="2000" dirty="0">
              <a:latin typeface="Times New Roman" panose="02020603050405020304" pitchFamily="18" charset="0"/>
              <a:cs typeface="Times New Roman" panose="02020603050405020304" pitchFamily="18" charset="0"/>
            </a:endParaRPr>
          </a:p>
          <a:p>
            <a:pPr indent="-360000"/>
            <a:endParaRPr lang="en-US" altLang="zh-TW" sz="2000" dirty="0" smtClean="0">
              <a:latin typeface="Times New Roman" panose="02020603050405020304" pitchFamily="18" charset="0"/>
              <a:cs typeface="Times New Roman" panose="02020603050405020304" pitchFamily="18" charset="0"/>
            </a:endParaRPr>
          </a:p>
          <a:p>
            <a:pPr indent="-360000"/>
            <a:endParaRPr lang="en-US" altLang="zh-TW" sz="2000" dirty="0" smtClean="0">
              <a:latin typeface="Times New Roman" panose="02020603050405020304" pitchFamily="18" charset="0"/>
              <a:cs typeface="Times New Roman" panose="02020603050405020304" pitchFamily="18" charset="0"/>
            </a:endParaRPr>
          </a:p>
          <a:p>
            <a:pPr indent="-360000"/>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HP and LP packet arrival rates from node 1 to node 2</a:t>
            </a:r>
          </a:p>
          <a:p>
            <a:pPr marL="0" indent="0">
              <a:buNone/>
            </a:pPr>
            <a:endPar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矩形 6"/>
              <p:cNvSpPr/>
              <p:nvPr/>
            </p:nvSpPr>
            <p:spPr>
              <a:xfrm>
                <a:off x="833139" y="2162111"/>
                <a:ext cx="5443029" cy="7823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sz="2000" i="1" smtClean="0">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13</m:t>
                          </m:r>
                        </m:sub>
                      </m:sSub>
                      <m:r>
                        <a:rPr lang="zh-TW" altLang="en-US" sz="2000">
                          <a:solidFill>
                            <a:schemeClr val="tx1">
                              <a:lumMod val="75000"/>
                              <a:lumOff val="25000"/>
                            </a:schemeClr>
                          </a:solidFill>
                          <a:latin typeface="Cambria Math" panose="02040503050406030204" pitchFamily="18" charset="0"/>
                        </a:rPr>
                        <m:t>=</m:t>
                      </m:r>
                      <m:f>
                        <m:fPr>
                          <m:ctrlPr>
                            <a:rPr lang="zh-TW" altLang="en-US" sz="2000" i="1">
                              <a:solidFill>
                                <a:schemeClr val="tx1">
                                  <a:lumMod val="75000"/>
                                  <a:lumOff val="25000"/>
                                </a:schemeClr>
                              </a:solidFill>
                              <a:latin typeface="Cambria Math" panose="02040503050406030204" pitchFamily="18" charset="0"/>
                            </a:rPr>
                          </m:ctrlPr>
                        </m:fPr>
                        <m:num>
                          <m:r>
                            <a:rPr lang="en-US" altLang="zh-TW" sz="2000" b="0" i="1" smtClean="0">
                              <a:solidFill>
                                <a:schemeClr val="tx1">
                                  <a:lumMod val="75000"/>
                                  <a:lumOff val="25000"/>
                                </a:schemeClr>
                              </a:solidFill>
                              <a:latin typeface="Cambria Math" panose="02040503050406030204" pitchFamily="18" charset="0"/>
                            </a:rPr>
                            <m:t>(</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sub>
                          </m:sSub>
                          <m:r>
                            <a:rPr lang="en-US" altLang="zh-TW" sz="2000" b="0" i="1" smtClean="0">
                              <a:solidFill>
                                <a:schemeClr val="tx1">
                                  <a:lumMod val="75000"/>
                                  <a:lumOff val="25000"/>
                                </a:schemeClr>
                              </a:solidFill>
                              <a:latin typeface="Cambria Math" panose="02040503050406030204" pitchFamily="18" charset="0"/>
                            </a:rPr>
                            <m:t>+2</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en-US" altLang="zh-TW" sz="2000" b="0" i="1" smtClean="0">
                                  <a:solidFill>
                                    <a:schemeClr val="tx1">
                                      <a:lumMod val="75000"/>
                                      <a:lumOff val="25000"/>
                                    </a:schemeClr>
                                  </a:solidFill>
                                  <a:latin typeface="Cambria Math" panose="02040503050406030204" pitchFamily="18" charset="0"/>
                                </a:rPr>
                                <m:t>2</m:t>
                              </m:r>
                            </m:sub>
                          </m:sSub>
                          <m:r>
                            <a:rPr lang="en-US" altLang="zh-TW" sz="2000" b="0" i="0" smtClean="0">
                              <a:solidFill>
                                <a:schemeClr val="tx1">
                                  <a:lumMod val="75000"/>
                                  <a:lumOff val="25000"/>
                                </a:schemeClr>
                              </a:solidFill>
                              <a:latin typeface="Cambria Math" panose="02040503050406030204" pitchFamily="18" charset="0"/>
                            </a:rPr>
                            <m:t>)</m:t>
                          </m:r>
                          <m:r>
                            <a:rPr lang="zh-TW" altLang="en-US" sz="2000">
                              <a:solidFill>
                                <a:schemeClr val="tx1">
                                  <a:lumMod val="75000"/>
                                  <a:lumOff val="25000"/>
                                </a:schemeClr>
                              </a:solidFill>
                              <a:latin typeface="Cambria Math" panose="02040503050406030204" pitchFamily="18" charset="0"/>
                            </a:rPr>
                            <m:t>(1−</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𝑃</m:t>
                              </m:r>
                            </m:e>
                            <m:sub>
                              <m:r>
                                <a:rPr lang="zh-TW" altLang="en-US" sz="2000" i="1">
                                  <a:solidFill>
                                    <a:schemeClr val="tx1">
                                      <a:lumMod val="75000"/>
                                      <a:lumOff val="25000"/>
                                    </a:schemeClr>
                                  </a:solidFill>
                                  <a:latin typeface="Cambria Math" panose="02040503050406030204" pitchFamily="18" charset="0"/>
                                </a:rPr>
                                <m:t>𝑡𝑙</m:t>
                              </m:r>
                              <m:r>
                                <m:rPr>
                                  <m:lit/>
                                </m:rPr>
                                <a:rPr lang="zh-TW" altLang="en-US" sz="2000">
                                  <a:solidFill>
                                    <a:schemeClr val="tx1">
                                      <a:lumMod val="75000"/>
                                      <a:lumOff val="25000"/>
                                    </a:schemeClr>
                                  </a:solidFill>
                                  <a:latin typeface="Cambria Math" panose="02040503050406030204" pitchFamily="18" charset="0"/>
                                </a:rPr>
                                <m:t>_</m:t>
                              </m:r>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−1</m:t>
                              </m:r>
                            </m:sub>
                          </m:sSub>
                          <m:r>
                            <a:rPr lang="zh-TW" altLang="en-US" sz="2000">
                              <a:solidFill>
                                <a:schemeClr val="tx1">
                                  <a:lumMod val="75000"/>
                                  <a:lumOff val="25000"/>
                                </a:schemeClr>
                              </a:solidFill>
                              <a:latin typeface="Cambria Math" panose="02040503050406030204" pitchFamily="18" charset="0"/>
                            </a:rPr>
                            <m:t>)</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𝑟</m:t>
                              </m:r>
                            </m:e>
                            <m:sub>
                              <m:r>
                                <a:rPr lang="zh-TW" altLang="en-US" sz="2000">
                                  <a:solidFill>
                                    <a:schemeClr val="tx1">
                                      <a:lumMod val="75000"/>
                                      <a:lumOff val="25000"/>
                                    </a:schemeClr>
                                  </a:solidFill>
                                  <a:latin typeface="Cambria Math" panose="02040503050406030204" pitchFamily="18" charset="0"/>
                                </a:rPr>
                                <m:t>13</m:t>
                              </m:r>
                            </m:sub>
                          </m:sSub>
                        </m:num>
                        <m:den>
                          <m:d>
                            <m:dPr>
                              <m:ctrlPr>
                                <a:rPr lang="zh-TW" altLang="en-US" sz="2000" i="1">
                                  <a:solidFill>
                                    <a:schemeClr val="tx1">
                                      <a:lumMod val="75000"/>
                                      <a:lumOff val="25000"/>
                                    </a:schemeClr>
                                  </a:solidFill>
                                  <a:latin typeface="Cambria Math" panose="02040503050406030204" pitchFamily="18" charset="0"/>
                                </a:rPr>
                              </m:ctrlPr>
                            </m:dPr>
                            <m:e>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sub>
                              </m:sSub>
                              <m:r>
                                <a:rPr lang="en-US" altLang="zh-TW" sz="2000" i="1">
                                  <a:solidFill>
                                    <a:schemeClr val="tx1">
                                      <a:lumMod val="75000"/>
                                      <a:lumOff val="25000"/>
                                    </a:schemeClr>
                                  </a:solidFill>
                                  <a:latin typeface="Cambria Math" panose="02040503050406030204" pitchFamily="18" charset="0"/>
                                </a:rPr>
                                <m:t>+2</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en-US" altLang="zh-TW" sz="2000" i="1">
                                      <a:solidFill>
                                        <a:schemeClr val="tx1">
                                          <a:lumMod val="75000"/>
                                          <a:lumOff val="25000"/>
                                        </a:schemeClr>
                                      </a:solidFill>
                                      <a:latin typeface="Cambria Math" panose="02040503050406030204" pitchFamily="18" charset="0"/>
                                    </a:rPr>
                                    <m:t>2</m:t>
                                  </m:r>
                                </m:sub>
                              </m:sSub>
                              <m:r>
                                <a:rPr lang="zh-TW" altLang="en-US" sz="2000">
                                  <a:solidFill>
                                    <a:schemeClr val="tx1">
                                      <a:lumMod val="75000"/>
                                      <a:lumOff val="25000"/>
                                    </a:schemeClr>
                                  </a:solidFill>
                                  <a:latin typeface="Cambria Math" panose="02040503050406030204" pitchFamily="18" charset="0"/>
                                </a:rPr>
                                <m:t>+</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31</m:t>
                                  </m:r>
                                </m:sub>
                              </m:sSub>
                              <m:r>
                                <a:rPr lang="zh-TW" altLang="en-US" sz="2000">
                                  <a:solidFill>
                                    <a:schemeClr val="tx1">
                                      <a:lumMod val="75000"/>
                                      <a:lumOff val="25000"/>
                                    </a:schemeClr>
                                  </a:solidFill>
                                  <a:latin typeface="Cambria Math" panose="02040503050406030204" pitchFamily="18" charset="0"/>
                                </a:rPr>
                                <m:t>)(1−</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𝑃</m:t>
                                  </m:r>
                                </m:e>
                                <m:sub>
                                  <m:r>
                                    <a:rPr lang="zh-TW" altLang="en-US" sz="2000" i="1">
                                      <a:solidFill>
                                        <a:schemeClr val="tx1">
                                          <a:lumMod val="75000"/>
                                          <a:lumOff val="25000"/>
                                        </a:schemeClr>
                                      </a:solidFill>
                                      <a:latin typeface="Cambria Math" panose="02040503050406030204" pitchFamily="18" charset="0"/>
                                    </a:rPr>
                                    <m:t>𝑡𝑙</m:t>
                                  </m:r>
                                  <m:r>
                                    <m:rPr>
                                      <m:lit/>
                                    </m:rPr>
                                    <a:rPr lang="zh-TW" altLang="en-US" sz="2000">
                                      <a:solidFill>
                                        <a:schemeClr val="tx1">
                                          <a:lumMod val="75000"/>
                                          <a:lumOff val="25000"/>
                                        </a:schemeClr>
                                      </a:solidFill>
                                      <a:latin typeface="Cambria Math" panose="02040503050406030204" pitchFamily="18" charset="0"/>
                                    </a:rPr>
                                    <m:t>_</m:t>
                                  </m:r>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−1</m:t>
                                  </m:r>
                                </m:sub>
                              </m:sSub>
                            </m:e>
                          </m:d>
                        </m:den>
                      </m:f>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𝑇𝐻</m:t>
                          </m:r>
                        </m:e>
                        <m:sub>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−1</m:t>
                          </m:r>
                        </m:sub>
                      </m:sSub>
                    </m:oMath>
                  </m:oMathPara>
                </a14:m>
                <a:endPar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833139" y="2162111"/>
                <a:ext cx="5443029" cy="78239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833139" y="3800351"/>
                <a:ext cx="4806829" cy="8313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sz="2000" i="1" smtClean="0">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31</m:t>
                          </m:r>
                        </m:sub>
                      </m:sSub>
                      <m:r>
                        <a:rPr lang="zh-TW" altLang="en-US" sz="2000">
                          <a:solidFill>
                            <a:schemeClr val="tx1">
                              <a:lumMod val="75000"/>
                              <a:lumOff val="25000"/>
                            </a:schemeClr>
                          </a:solidFill>
                          <a:latin typeface="Cambria Math" panose="02040503050406030204" pitchFamily="18" charset="0"/>
                        </a:rPr>
                        <m:t>=</m:t>
                      </m:r>
                      <m:f>
                        <m:fPr>
                          <m:ctrlPr>
                            <a:rPr lang="zh-TW" altLang="en-US" sz="2000" i="1">
                              <a:solidFill>
                                <a:schemeClr val="tx1">
                                  <a:lumMod val="75000"/>
                                  <a:lumOff val="25000"/>
                                </a:schemeClr>
                              </a:solidFill>
                              <a:latin typeface="Cambria Math" panose="02040503050406030204" pitchFamily="18" charset="0"/>
                            </a:rPr>
                          </m:ctrlPr>
                        </m:fPr>
                        <m:num>
                          <m:d>
                            <m:dPr>
                              <m:begChr m:val=""/>
                              <m:ctrlPr>
                                <a:rPr lang="zh-TW" altLang="en-US" sz="2000" i="1">
                                  <a:solidFill>
                                    <a:schemeClr val="tx1">
                                      <a:lumMod val="75000"/>
                                      <a:lumOff val="25000"/>
                                    </a:schemeClr>
                                  </a:solidFill>
                                  <a:latin typeface="Cambria Math" panose="02040503050406030204" pitchFamily="18" charset="0"/>
                                </a:rPr>
                              </m:ctrlPr>
                            </m:dPr>
                            <m:e>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13</m:t>
                                  </m:r>
                                </m:sub>
                              </m:sSub>
                              <m:r>
                                <a:rPr lang="zh-TW" altLang="en-US" sz="2000">
                                  <a:solidFill>
                                    <a:schemeClr val="tx1">
                                      <a:lumMod val="75000"/>
                                      <a:lumOff val="25000"/>
                                    </a:schemeClr>
                                  </a:solidFill>
                                  <a:latin typeface="Cambria Math" panose="02040503050406030204" pitchFamily="18" charset="0"/>
                                </a:rPr>
                                <m:t>(1−</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𝑃</m:t>
                                  </m:r>
                                </m:e>
                                <m:sub>
                                  <m:r>
                                    <a:rPr lang="zh-TW" altLang="en-US" sz="2000" i="1">
                                      <a:solidFill>
                                        <a:schemeClr val="tx1">
                                          <a:lumMod val="75000"/>
                                          <a:lumOff val="25000"/>
                                        </a:schemeClr>
                                      </a:solidFill>
                                      <a:latin typeface="Cambria Math" panose="02040503050406030204" pitchFamily="18" charset="0"/>
                                    </a:rPr>
                                    <m:t>𝑡𝑙</m:t>
                                  </m:r>
                                  <m:r>
                                    <m:rPr>
                                      <m:lit/>
                                    </m:rPr>
                                    <a:rPr lang="zh-TW" altLang="en-US" sz="2000">
                                      <a:solidFill>
                                        <a:schemeClr val="tx1">
                                          <a:lumMod val="75000"/>
                                          <a:lumOff val="25000"/>
                                        </a:schemeClr>
                                      </a:solidFill>
                                      <a:latin typeface="Cambria Math" panose="02040503050406030204" pitchFamily="18" charset="0"/>
                                    </a:rPr>
                                    <m:t>_</m:t>
                                  </m:r>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−3</m:t>
                                  </m:r>
                                </m:sub>
                              </m:sSub>
                            </m:e>
                          </m:d>
                        </m:num>
                        <m:den>
                          <m:d>
                            <m:dPr>
                              <m:ctrlPr>
                                <a:rPr lang="zh-TW" altLang="en-US" sz="2000" i="1">
                                  <a:solidFill>
                                    <a:schemeClr val="tx1">
                                      <a:lumMod val="75000"/>
                                      <a:lumOff val="25000"/>
                                    </a:schemeClr>
                                  </a:solidFill>
                                  <a:latin typeface="Cambria Math" panose="02040503050406030204" pitchFamily="18" charset="0"/>
                                </a:rPr>
                              </m:ctrlPr>
                            </m:dPr>
                            <m:e>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13</m:t>
                                  </m:r>
                                </m:sub>
                              </m:sSub>
                              <m:r>
                                <a:rPr lang="zh-TW" altLang="en-US" sz="2000">
                                  <a:solidFill>
                                    <a:schemeClr val="tx1">
                                      <a:lumMod val="75000"/>
                                      <a:lumOff val="25000"/>
                                    </a:schemeClr>
                                  </a:solidFill>
                                  <a:latin typeface="Cambria Math" panose="02040503050406030204" pitchFamily="18" charset="0"/>
                                </a:rPr>
                                <m:t>+</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𝜆</m:t>
                                  </m:r>
                                </m:e>
                                <m:sub>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23</m:t>
                                  </m:r>
                                </m:sub>
                              </m:sSub>
                              <m:r>
                                <a:rPr lang="zh-TW" altLang="en-US" sz="2000">
                                  <a:solidFill>
                                    <a:schemeClr val="tx1">
                                      <a:lumMod val="75000"/>
                                      <a:lumOff val="25000"/>
                                    </a:schemeClr>
                                  </a:solidFill>
                                  <a:latin typeface="Cambria Math" panose="02040503050406030204" pitchFamily="18" charset="0"/>
                                </a:rPr>
                                <m:t>)(1−</m:t>
                              </m:r>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𝑃</m:t>
                                  </m:r>
                                </m:e>
                                <m:sub>
                                  <m:r>
                                    <a:rPr lang="zh-TW" altLang="en-US" sz="2000" i="1">
                                      <a:solidFill>
                                        <a:schemeClr val="tx1">
                                          <a:lumMod val="75000"/>
                                          <a:lumOff val="25000"/>
                                        </a:schemeClr>
                                      </a:solidFill>
                                      <a:latin typeface="Cambria Math" panose="02040503050406030204" pitchFamily="18" charset="0"/>
                                    </a:rPr>
                                    <m:t>𝑡𝑙</m:t>
                                  </m:r>
                                  <m:r>
                                    <m:rPr>
                                      <m:lit/>
                                    </m:rPr>
                                    <a:rPr lang="zh-TW" altLang="en-US" sz="2000">
                                      <a:solidFill>
                                        <a:schemeClr val="tx1">
                                          <a:lumMod val="75000"/>
                                          <a:lumOff val="25000"/>
                                        </a:schemeClr>
                                      </a:solidFill>
                                      <a:latin typeface="Cambria Math" panose="02040503050406030204" pitchFamily="18" charset="0"/>
                                    </a:rPr>
                                    <m:t>_</m:t>
                                  </m:r>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−3</m:t>
                                  </m:r>
                                </m:sub>
                              </m:sSub>
                            </m:e>
                          </m:d>
                        </m:den>
                      </m:f>
                      <m:sSub>
                        <m:sSubPr>
                          <m:ctrlPr>
                            <a:rPr lang="zh-TW" altLang="en-US" sz="2000" i="1">
                              <a:solidFill>
                                <a:schemeClr val="tx1">
                                  <a:lumMod val="75000"/>
                                  <a:lumOff val="25000"/>
                                </a:schemeClr>
                              </a:solidFill>
                              <a:latin typeface="Cambria Math" panose="02040503050406030204" pitchFamily="18" charset="0"/>
                            </a:rPr>
                          </m:ctrlPr>
                        </m:sSubPr>
                        <m:e>
                          <m:r>
                            <a:rPr lang="zh-TW" altLang="en-US" sz="2000" i="1">
                              <a:solidFill>
                                <a:schemeClr val="tx1">
                                  <a:lumMod val="75000"/>
                                  <a:lumOff val="25000"/>
                                </a:schemeClr>
                              </a:solidFill>
                              <a:latin typeface="Cambria Math" panose="02040503050406030204" pitchFamily="18" charset="0"/>
                            </a:rPr>
                            <m:t>𝑇𝐻</m:t>
                          </m:r>
                        </m:e>
                        <m:sub>
                          <m:r>
                            <a:rPr lang="zh-TW" altLang="en-US" sz="2000" i="1">
                              <a:solidFill>
                                <a:schemeClr val="tx1">
                                  <a:lumMod val="75000"/>
                                  <a:lumOff val="25000"/>
                                </a:schemeClr>
                              </a:solidFill>
                              <a:latin typeface="Cambria Math" panose="02040503050406030204" pitchFamily="18" charset="0"/>
                            </a:rPr>
                            <m:t>𝐻</m:t>
                          </m:r>
                          <m:r>
                            <a:rPr lang="zh-TW" altLang="en-US" sz="2000">
                              <a:solidFill>
                                <a:schemeClr val="tx1">
                                  <a:lumMod val="75000"/>
                                  <a:lumOff val="25000"/>
                                </a:schemeClr>
                              </a:solidFill>
                              <a:latin typeface="Cambria Math" panose="02040503050406030204" pitchFamily="18" charset="0"/>
                            </a:rPr>
                            <m:t>−3</m:t>
                          </m:r>
                        </m:sub>
                      </m:sSub>
                    </m:oMath>
                  </m:oMathPara>
                </a14:m>
                <a:endParaRPr lang="zh-TW" altLang="en-US" sz="2000" dirty="0">
                  <a:solidFill>
                    <a:schemeClr val="tx1">
                      <a:lumMod val="75000"/>
                      <a:lumOff val="25000"/>
                    </a:schemeClr>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833139" y="3800351"/>
                <a:ext cx="4806829" cy="831381"/>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833139" y="5614725"/>
                <a:ext cx="7070141" cy="8313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zh-TW" sz="20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cs typeface="Times New Roman" panose="02020603050405020304" pitchFamily="18" charset="0"/>
                            </a:rPr>
                            <m:t>𝜆</m:t>
                          </m:r>
                        </m:e>
                        <m:sub>
                          <m:r>
                            <a:rPr lang="en-US" altLang="zh-TW" sz="2000" i="1">
                              <a:solidFill>
                                <a:srgbClr val="FF0000"/>
                              </a:solidFill>
                              <a:latin typeface="Cambria Math" panose="02040503050406030204" pitchFamily="18" charset="0"/>
                              <a:cs typeface="Times New Roman" panose="02020603050405020304" pitchFamily="18" charset="0"/>
                            </a:rPr>
                            <m:t>𝐻</m:t>
                          </m:r>
                          <m:r>
                            <a:rPr lang="en-US" altLang="zh-TW" sz="2000" i="1">
                              <a:solidFill>
                                <a:srgbClr val="FF0000"/>
                              </a:solidFill>
                              <a:latin typeface="Cambria Math" panose="02040503050406030204" pitchFamily="18" charset="0"/>
                              <a:cs typeface="Times New Roman" panose="02020603050405020304" pitchFamily="18" charset="0"/>
                            </a:rPr>
                            <m:t>12</m:t>
                          </m:r>
                        </m:sub>
                      </m:sSub>
                      <m:r>
                        <a:rPr lang="en-US" altLang="zh-TW" sz="2000" i="1">
                          <a:solidFill>
                            <a:srgbClr val="FF0000"/>
                          </a:solidFill>
                          <a:latin typeface="Cambria Math" panose="02040503050406030204" pitchFamily="18" charset="0"/>
                          <a:cs typeface="Times New Roman" panose="02020603050405020304" pitchFamily="18" charset="0"/>
                        </a:rPr>
                        <m:t>=</m:t>
                      </m:r>
                      <m:f>
                        <m:f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cs typeface="Times New Roman" panose="02020603050405020304" pitchFamily="18" charset="0"/>
                                </a:rPr>
                                <m:t>𝜆</m:t>
                              </m:r>
                            </m:e>
                            <m:sub>
                              <m:r>
                                <a:rPr lang="en-US" altLang="zh-TW" sz="2000" i="1">
                                  <a:solidFill>
                                    <a:srgbClr val="FF0000"/>
                                  </a:solidFill>
                                  <a:latin typeface="Cambria Math" panose="02040503050406030204" pitchFamily="18" charset="0"/>
                                  <a:cs typeface="Times New Roman" panose="02020603050405020304" pitchFamily="18" charset="0"/>
                                </a:rPr>
                                <m:t>𝐻</m:t>
                              </m:r>
                              <m:r>
                                <a:rPr lang="en-US" altLang="zh-TW" sz="2000" i="1">
                                  <a:solidFill>
                                    <a:srgbClr val="FF0000"/>
                                  </a:solidFill>
                                  <a:latin typeface="Cambria Math" panose="02040503050406030204" pitchFamily="18" charset="0"/>
                                  <a:cs typeface="Times New Roman" panose="02020603050405020304" pitchFamily="18" charset="0"/>
                                </a:rPr>
                                <m:t>31</m:t>
                              </m:r>
                            </m:sub>
                          </m:sSub>
                          <m:d>
                            <m:d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000" i="1">
                                  <a:solidFill>
                                    <a:srgbClr val="FF0000"/>
                                  </a:solidFill>
                                  <a:latin typeface="Cambria Math" panose="02040503050406030204" pitchFamily="18" charset="0"/>
                                  <a:cs typeface="Times New Roman" panose="02020603050405020304" pitchFamily="18" charset="0"/>
                                </a:rPr>
                                <m:t>1−</m:t>
                              </m:r>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cs typeface="Times New Roman" panose="02020603050405020304" pitchFamily="18" charset="0"/>
                                    </a:rPr>
                                    <m:t>𝑃</m:t>
                                  </m:r>
                                </m:e>
                                <m:sub>
                                  <m:r>
                                    <a:rPr lang="en-US" altLang="zh-TW" sz="2000" i="1">
                                      <a:solidFill>
                                        <a:srgbClr val="FF0000"/>
                                      </a:solidFill>
                                      <a:latin typeface="Cambria Math" panose="02040503050406030204" pitchFamily="18" charset="0"/>
                                      <a:cs typeface="Times New Roman" panose="02020603050405020304" pitchFamily="18" charset="0"/>
                                    </a:rPr>
                                    <m:t>𝑡𝑙</m:t>
                                  </m:r>
                                  <m:r>
                                    <a:rPr lang="en-US" altLang="zh-TW" sz="2000" i="1">
                                      <a:solidFill>
                                        <a:srgbClr val="FF0000"/>
                                      </a:solidFill>
                                      <a:latin typeface="Cambria Math" panose="02040503050406030204" pitchFamily="18" charset="0"/>
                                      <a:cs typeface="Times New Roman" panose="02020603050405020304" pitchFamily="18" charset="0"/>
                                    </a:rPr>
                                    <m:t>_</m:t>
                                  </m:r>
                                  <m:r>
                                    <a:rPr lang="en-US" altLang="zh-TW" sz="2000" i="1">
                                      <a:solidFill>
                                        <a:srgbClr val="FF0000"/>
                                      </a:solidFill>
                                      <a:latin typeface="Cambria Math" panose="02040503050406030204" pitchFamily="18" charset="0"/>
                                      <a:cs typeface="Times New Roman" panose="02020603050405020304" pitchFamily="18" charset="0"/>
                                    </a:rPr>
                                    <m:t>𝐻</m:t>
                                  </m:r>
                                  <m:r>
                                    <a:rPr lang="en-US" altLang="zh-TW" sz="2000" i="1">
                                      <a:solidFill>
                                        <a:srgbClr val="FF0000"/>
                                      </a:solidFill>
                                      <a:latin typeface="Cambria Math" panose="02040503050406030204" pitchFamily="18" charset="0"/>
                                      <a:cs typeface="Times New Roman" panose="02020603050405020304" pitchFamily="18" charset="0"/>
                                    </a:rPr>
                                    <m:t>−1</m:t>
                                  </m:r>
                                </m:sub>
                              </m:sSub>
                            </m:e>
                          </m:d>
                          <m:r>
                            <a:rPr lang="en-US" altLang="zh-TW" sz="2000" i="1">
                              <a:solidFill>
                                <a:srgbClr val="FF0000"/>
                              </a:solidFill>
                              <a:latin typeface="Cambria Math" panose="02040503050406030204" pitchFamily="18" charset="0"/>
                              <a:cs typeface="Times New Roman" panose="02020603050405020304" pitchFamily="18" charset="0"/>
                            </a:rPr>
                            <m:t>+</m:t>
                          </m:r>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TW" sz="2000" i="1">
                                  <a:solidFill>
                                    <a:srgbClr val="FF0000"/>
                                  </a:solidFill>
                                  <a:latin typeface="Cambria Math" panose="02040503050406030204" pitchFamily="18" charset="0"/>
                                  <a:cs typeface="Times New Roman" panose="02020603050405020304" pitchFamily="18" charset="0"/>
                                </a:rPr>
                                <m:t>𝜆</m:t>
                              </m:r>
                            </m:e>
                            <m:sub>
                              <m:r>
                                <a:rPr lang="en-US" altLang="zh-TW" sz="2000" i="1">
                                  <a:solidFill>
                                    <a:srgbClr val="FF0000"/>
                                  </a:solidFill>
                                  <a:latin typeface="Cambria Math" panose="02040503050406030204" pitchFamily="18" charset="0"/>
                                  <a:cs typeface="Times New Roman" panose="02020603050405020304" pitchFamily="18" charset="0"/>
                                </a:rPr>
                                <m:t>𝐻</m:t>
                              </m:r>
                            </m:sub>
                          </m:sSub>
                          <m:r>
                            <a:rPr lang="en-US" altLang="zh-TW" sz="2000" i="1">
                              <a:solidFill>
                                <a:srgbClr val="FF0000"/>
                              </a:solidFill>
                              <a:latin typeface="Cambria Math" panose="02040503050406030204" pitchFamily="18" charset="0"/>
                            </a:rPr>
                            <m:t>+2</m:t>
                          </m:r>
                          <m:sSub>
                            <m:sSubPr>
                              <m:ctrlPr>
                                <a:rPr lang="zh-TW" altLang="en-US" sz="2000" i="1">
                                  <a:solidFill>
                                    <a:srgbClr val="FF0000"/>
                                  </a:solidFill>
                                  <a:latin typeface="Cambria Math" panose="02040503050406030204" pitchFamily="18" charset="0"/>
                                </a:rPr>
                              </m:ctrlPr>
                            </m:sSubPr>
                            <m:e>
                              <m:r>
                                <a:rPr lang="zh-TW" altLang="en-US" sz="2000" i="1">
                                  <a:solidFill>
                                    <a:srgbClr val="FF0000"/>
                                  </a:solidFill>
                                  <a:latin typeface="Cambria Math" panose="02040503050406030204" pitchFamily="18" charset="0"/>
                                </a:rPr>
                                <m:t>𝜆</m:t>
                              </m:r>
                            </m:e>
                            <m:sub>
                              <m:r>
                                <a:rPr lang="zh-TW" altLang="en-US" sz="2000" i="1">
                                  <a:solidFill>
                                    <a:srgbClr val="FF0000"/>
                                  </a:solidFill>
                                  <a:latin typeface="Cambria Math" panose="02040503050406030204" pitchFamily="18" charset="0"/>
                                </a:rPr>
                                <m:t>𝐻</m:t>
                              </m:r>
                              <m:r>
                                <a:rPr lang="en-US" altLang="zh-TW" sz="2000" i="1">
                                  <a:solidFill>
                                    <a:srgbClr val="FF0000"/>
                                  </a:solidFill>
                                  <a:latin typeface="Cambria Math" panose="02040503050406030204" pitchFamily="18" charset="0"/>
                                </a:rPr>
                                <m:t>2</m:t>
                              </m:r>
                            </m:sub>
                          </m:sSub>
                          <m:r>
                            <a:rPr lang="en-US" altLang="zh-TW" sz="2000" b="0" i="1" smtClean="0">
                              <a:solidFill>
                                <a:srgbClr val="FF0000"/>
                              </a:solidFill>
                              <a:latin typeface="Cambria Math" panose="02040503050406030204" pitchFamily="18" charset="0"/>
                            </a:rPr>
                            <m:t>)</m:t>
                          </m:r>
                          <m:r>
                            <a:rPr lang="en-US" altLang="zh-TW" sz="2000" i="1">
                              <a:solidFill>
                                <a:srgbClr val="FF0000"/>
                              </a:solidFill>
                              <a:latin typeface="Cambria Math" panose="02040503050406030204" pitchFamily="18" charset="0"/>
                              <a:cs typeface="Times New Roman" panose="02020603050405020304" pitchFamily="18" charset="0"/>
                            </a:rPr>
                            <m:t>(1−</m:t>
                          </m:r>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cs typeface="Times New Roman" panose="02020603050405020304" pitchFamily="18" charset="0"/>
                                </a:rPr>
                                <m:t>𝑃</m:t>
                              </m:r>
                            </m:e>
                            <m:sub>
                              <m:r>
                                <a:rPr lang="en-US" altLang="zh-TW" sz="2000" i="1">
                                  <a:solidFill>
                                    <a:srgbClr val="FF0000"/>
                                  </a:solidFill>
                                  <a:latin typeface="Cambria Math" panose="02040503050406030204" pitchFamily="18" charset="0"/>
                                  <a:cs typeface="Times New Roman" panose="02020603050405020304" pitchFamily="18" charset="0"/>
                                </a:rPr>
                                <m:t>𝑡𝑙</m:t>
                              </m:r>
                              <m:r>
                                <a:rPr lang="en-US" altLang="zh-TW" sz="2000" i="1">
                                  <a:solidFill>
                                    <a:srgbClr val="FF0000"/>
                                  </a:solidFill>
                                  <a:latin typeface="Cambria Math" panose="02040503050406030204" pitchFamily="18" charset="0"/>
                                  <a:cs typeface="Times New Roman" panose="02020603050405020304" pitchFamily="18" charset="0"/>
                                </a:rPr>
                                <m:t>_</m:t>
                              </m:r>
                              <m:r>
                                <a:rPr lang="en-US" altLang="zh-TW" sz="2000" i="1">
                                  <a:solidFill>
                                    <a:srgbClr val="FF0000"/>
                                  </a:solidFill>
                                  <a:latin typeface="Cambria Math" panose="02040503050406030204" pitchFamily="18" charset="0"/>
                                  <a:cs typeface="Times New Roman" panose="02020603050405020304" pitchFamily="18" charset="0"/>
                                </a:rPr>
                                <m:t>𝐻</m:t>
                              </m:r>
                              <m:r>
                                <a:rPr lang="en-US" altLang="zh-TW" sz="2000" i="1">
                                  <a:solidFill>
                                    <a:srgbClr val="FF0000"/>
                                  </a:solidFill>
                                  <a:latin typeface="Cambria Math" panose="02040503050406030204" pitchFamily="18" charset="0"/>
                                  <a:cs typeface="Times New Roman" panose="02020603050405020304" pitchFamily="18" charset="0"/>
                                </a:rPr>
                                <m:t>−1</m:t>
                              </m:r>
                            </m:sub>
                          </m:sSub>
                          <m:r>
                            <a:rPr lang="en-US" altLang="zh-TW" sz="2000" i="1">
                              <a:solidFill>
                                <a:srgbClr val="FF0000"/>
                              </a:solidFill>
                              <a:latin typeface="Cambria Math" panose="02040503050406030204" pitchFamily="18" charset="0"/>
                              <a:cs typeface="Times New Roman" panose="02020603050405020304" pitchFamily="18" charset="0"/>
                            </a:rPr>
                            <m:t>)</m:t>
                          </m:r>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cs typeface="Times New Roman" panose="02020603050405020304" pitchFamily="18" charset="0"/>
                                </a:rPr>
                                <m:t>𝑟</m:t>
                              </m:r>
                            </m:e>
                            <m:sub>
                              <m:r>
                                <a:rPr lang="en-US" altLang="zh-TW" sz="2000" i="1">
                                  <a:solidFill>
                                    <a:srgbClr val="FF0000"/>
                                  </a:solidFill>
                                  <a:latin typeface="Cambria Math" panose="02040503050406030204" pitchFamily="18" charset="0"/>
                                  <a:cs typeface="Times New Roman" panose="02020603050405020304" pitchFamily="18" charset="0"/>
                                </a:rPr>
                                <m:t>12</m:t>
                              </m:r>
                            </m:sub>
                          </m:sSub>
                        </m:num>
                        <m:den>
                          <m:d>
                            <m:d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cs typeface="Times New Roman" panose="02020603050405020304" pitchFamily="18" charset="0"/>
                                    </a:rPr>
                                    <m:t>𝜆</m:t>
                                  </m:r>
                                </m:e>
                                <m:sub>
                                  <m:r>
                                    <a:rPr lang="en-US" altLang="zh-TW" sz="2000" i="1">
                                      <a:solidFill>
                                        <a:srgbClr val="FF0000"/>
                                      </a:solidFill>
                                      <a:latin typeface="Cambria Math" panose="02040503050406030204" pitchFamily="18" charset="0"/>
                                      <a:cs typeface="Times New Roman" panose="02020603050405020304" pitchFamily="18" charset="0"/>
                                    </a:rPr>
                                    <m:t>𝐻</m:t>
                                  </m:r>
                                </m:sub>
                              </m:sSub>
                              <m:r>
                                <a:rPr lang="en-US" altLang="zh-TW" sz="2000" i="1">
                                  <a:solidFill>
                                    <a:srgbClr val="FF0000"/>
                                  </a:solidFill>
                                  <a:latin typeface="Cambria Math" panose="02040503050406030204" pitchFamily="18" charset="0"/>
                                </a:rPr>
                                <m:t>+2</m:t>
                              </m:r>
                              <m:sSub>
                                <m:sSubPr>
                                  <m:ctrlPr>
                                    <a:rPr lang="zh-TW" altLang="en-US" sz="2000" i="1">
                                      <a:solidFill>
                                        <a:srgbClr val="FF0000"/>
                                      </a:solidFill>
                                      <a:latin typeface="Cambria Math" panose="02040503050406030204" pitchFamily="18" charset="0"/>
                                    </a:rPr>
                                  </m:ctrlPr>
                                </m:sSubPr>
                                <m:e>
                                  <m:r>
                                    <a:rPr lang="zh-TW" altLang="en-US" sz="2000" i="1">
                                      <a:solidFill>
                                        <a:srgbClr val="FF0000"/>
                                      </a:solidFill>
                                      <a:latin typeface="Cambria Math" panose="02040503050406030204" pitchFamily="18" charset="0"/>
                                    </a:rPr>
                                    <m:t>𝜆</m:t>
                                  </m:r>
                                </m:e>
                                <m:sub>
                                  <m:r>
                                    <a:rPr lang="zh-TW" altLang="en-US" sz="2000" i="1">
                                      <a:solidFill>
                                        <a:srgbClr val="FF0000"/>
                                      </a:solidFill>
                                      <a:latin typeface="Cambria Math" panose="02040503050406030204" pitchFamily="18" charset="0"/>
                                    </a:rPr>
                                    <m:t>𝐻</m:t>
                                  </m:r>
                                  <m:r>
                                    <a:rPr lang="en-US" altLang="zh-TW" sz="2000" i="1">
                                      <a:solidFill>
                                        <a:srgbClr val="FF0000"/>
                                      </a:solidFill>
                                      <a:latin typeface="Cambria Math" panose="02040503050406030204" pitchFamily="18" charset="0"/>
                                    </a:rPr>
                                    <m:t>2</m:t>
                                  </m:r>
                                </m:sub>
                              </m:sSub>
                              <m:r>
                                <a:rPr lang="en-US" altLang="zh-TW" sz="2000" i="1">
                                  <a:solidFill>
                                    <a:srgbClr val="FF0000"/>
                                  </a:solidFill>
                                  <a:latin typeface="Cambria Math" panose="02040503050406030204" pitchFamily="18" charset="0"/>
                                  <a:cs typeface="Times New Roman" panose="02020603050405020304" pitchFamily="18" charset="0"/>
                                </a:rPr>
                                <m:t>+</m:t>
                              </m:r>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cs typeface="Times New Roman" panose="02020603050405020304" pitchFamily="18" charset="0"/>
                                    </a:rPr>
                                    <m:t>𝜆</m:t>
                                  </m:r>
                                </m:e>
                                <m:sub>
                                  <m:r>
                                    <a:rPr lang="en-US" altLang="zh-TW" sz="2000" i="1">
                                      <a:solidFill>
                                        <a:srgbClr val="FF0000"/>
                                      </a:solidFill>
                                      <a:latin typeface="Cambria Math" panose="02040503050406030204" pitchFamily="18" charset="0"/>
                                      <a:cs typeface="Times New Roman" panose="02020603050405020304" pitchFamily="18" charset="0"/>
                                    </a:rPr>
                                    <m:t>𝐻</m:t>
                                  </m:r>
                                  <m:r>
                                    <a:rPr lang="en-US" altLang="zh-TW" sz="2000" i="1">
                                      <a:solidFill>
                                        <a:srgbClr val="FF0000"/>
                                      </a:solidFill>
                                      <a:latin typeface="Cambria Math" panose="02040503050406030204" pitchFamily="18" charset="0"/>
                                      <a:cs typeface="Times New Roman" panose="02020603050405020304" pitchFamily="18" charset="0"/>
                                    </a:rPr>
                                    <m:t>31</m:t>
                                  </m:r>
                                </m:sub>
                              </m:sSub>
                            </m:e>
                          </m:d>
                          <m:d>
                            <m:d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000" i="1">
                                  <a:solidFill>
                                    <a:srgbClr val="FF0000"/>
                                  </a:solidFill>
                                  <a:latin typeface="Cambria Math" panose="02040503050406030204" pitchFamily="18" charset="0"/>
                                  <a:cs typeface="Times New Roman" panose="02020603050405020304" pitchFamily="18" charset="0"/>
                                </a:rPr>
                                <m:t>1−</m:t>
                              </m:r>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cs typeface="Times New Roman" panose="02020603050405020304" pitchFamily="18" charset="0"/>
                                    </a:rPr>
                                    <m:t>𝑃</m:t>
                                  </m:r>
                                </m:e>
                                <m:sub>
                                  <m:r>
                                    <a:rPr lang="en-US" altLang="zh-TW" sz="2000" i="1">
                                      <a:solidFill>
                                        <a:srgbClr val="FF0000"/>
                                      </a:solidFill>
                                      <a:latin typeface="Cambria Math" panose="02040503050406030204" pitchFamily="18" charset="0"/>
                                      <a:cs typeface="Times New Roman" panose="02020603050405020304" pitchFamily="18" charset="0"/>
                                    </a:rPr>
                                    <m:t>𝑡𝑙</m:t>
                                  </m:r>
                                  <m:r>
                                    <a:rPr lang="en-US" altLang="zh-TW" sz="2000" i="1">
                                      <a:solidFill>
                                        <a:srgbClr val="FF0000"/>
                                      </a:solidFill>
                                      <a:latin typeface="Cambria Math" panose="02040503050406030204" pitchFamily="18" charset="0"/>
                                      <a:cs typeface="Times New Roman" panose="02020603050405020304" pitchFamily="18" charset="0"/>
                                    </a:rPr>
                                    <m:t>_</m:t>
                                  </m:r>
                                  <m:r>
                                    <a:rPr lang="en-US" altLang="zh-TW" sz="2000" i="1">
                                      <a:solidFill>
                                        <a:srgbClr val="FF0000"/>
                                      </a:solidFill>
                                      <a:latin typeface="Cambria Math" panose="02040503050406030204" pitchFamily="18" charset="0"/>
                                      <a:cs typeface="Times New Roman" panose="02020603050405020304" pitchFamily="18" charset="0"/>
                                    </a:rPr>
                                    <m:t>𝐻</m:t>
                                  </m:r>
                                  <m:r>
                                    <a:rPr lang="en-US" altLang="zh-TW" sz="2000" i="1">
                                      <a:solidFill>
                                        <a:srgbClr val="FF0000"/>
                                      </a:solidFill>
                                      <a:latin typeface="Cambria Math" panose="02040503050406030204" pitchFamily="18" charset="0"/>
                                      <a:cs typeface="Times New Roman" panose="02020603050405020304" pitchFamily="18" charset="0"/>
                                    </a:rPr>
                                    <m:t>−1</m:t>
                                  </m:r>
                                </m:sub>
                              </m:sSub>
                            </m:e>
                          </m:d>
                        </m:den>
                      </m:f>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cs typeface="Times New Roman" panose="02020603050405020304" pitchFamily="18" charset="0"/>
                            </a:rPr>
                            <m:t>𝑇𝐻</m:t>
                          </m:r>
                        </m:e>
                        <m:sub>
                          <m:r>
                            <a:rPr lang="en-US" altLang="zh-TW" sz="2000" i="1">
                              <a:solidFill>
                                <a:srgbClr val="FF0000"/>
                              </a:solidFill>
                              <a:latin typeface="Cambria Math" panose="02040503050406030204" pitchFamily="18" charset="0"/>
                              <a:cs typeface="Times New Roman" panose="02020603050405020304" pitchFamily="18" charset="0"/>
                            </a:rPr>
                            <m:t>𝐻</m:t>
                          </m:r>
                          <m:r>
                            <a:rPr lang="en-US" altLang="zh-TW" sz="2000" i="1">
                              <a:solidFill>
                                <a:srgbClr val="FF0000"/>
                              </a:solidFill>
                              <a:latin typeface="Cambria Math" panose="02040503050406030204" pitchFamily="18" charset="0"/>
                              <a:cs typeface="Times New Roman" panose="02020603050405020304" pitchFamily="18" charset="0"/>
                            </a:rPr>
                            <m:t>−1</m:t>
                          </m:r>
                        </m:sub>
                      </m:sSub>
                    </m:oMath>
                  </m:oMathPara>
                </a14:m>
                <a:endParaRPr lang="zh-TW" altLang="en-US" sz="20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833139" y="5614725"/>
                <a:ext cx="7070141" cy="831381"/>
              </a:xfrm>
              <a:prstGeom prst="rect">
                <a:avLst/>
              </a:prstGeom>
              <a:blipFill>
                <a:blip r:embed="rId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565413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2739" y="136527"/>
            <a:ext cx="6529753" cy="1325563"/>
          </a:xfrm>
        </p:spPr>
        <p:txBody>
          <a:bodyPr/>
          <a:lstStyle/>
          <a:p>
            <a:r>
              <a:rPr lang="en-US" altLang="zh-TW" dirty="0" smtClean="0">
                <a:latin typeface="Times New Roman" panose="02020603050405020304" pitchFamily="18" charset="0"/>
                <a:cs typeface="Times New Roman" panose="02020603050405020304" pitchFamily="18" charset="0"/>
              </a:rPr>
              <a:t>Internal arrival rates for</a:t>
            </a:r>
            <a:r>
              <a:rPr lang="en-US" altLang="zh-TW" b="1" dirty="0" smtClean="0">
                <a:latin typeface="Times New Roman" panose="02020603050405020304" pitchFamily="18" charset="0"/>
                <a:cs typeface="Times New Roman" panose="02020603050405020304" pitchFamily="18" charset="0"/>
              </a:rPr>
              <a:t/>
            </a:r>
            <a:br>
              <a:rPr lang="en-US" altLang="zh-TW" b="1" dirty="0" smtClean="0">
                <a:latin typeface="Times New Roman" panose="02020603050405020304" pitchFamily="18" charset="0"/>
                <a:cs typeface="Times New Roman" panose="02020603050405020304" pitchFamily="18" charset="0"/>
              </a:rPr>
            </a:br>
            <a:r>
              <a:rPr lang="en-US" altLang="zh-TW" b="1" dirty="0">
                <a:latin typeface="Times New Roman" panose="02020603050405020304" pitchFamily="18" charset="0"/>
                <a:cs typeface="Times New Roman" panose="02020603050405020304" pitchFamily="18" charset="0"/>
              </a:rPr>
              <a:t>Three nodes network</a:t>
            </a:r>
            <a:endParaRPr lang="zh-TW" altLang="en-US" b="1"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29</a:t>
            </a:fld>
            <a:endParaRPr lang="zh-TW" altLang="en-US" sz="1800" dirty="0">
              <a:solidFill>
                <a:schemeClr val="tx1"/>
              </a:solidFill>
            </a:endParaRPr>
          </a:p>
        </p:txBody>
      </p:sp>
      <p:cxnSp>
        <p:nvCxnSpPr>
          <p:cNvPr id="12" name="直線接點 11"/>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11" name="內容版面配置區 2"/>
              <p:cNvSpPr txBox="1">
                <a:spLocks/>
              </p:cNvSpPr>
              <p:nvPr/>
            </p:nvSpPr>
            <p:spPr>
              <a:xfrm>
                <a:off x="332742" y="1577971"/>
                <a:ext cx="11554457" cy="444476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360000"/>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HP and LP packet arrival rates from node </a:t>
                </a:r>
                <a:r>
                  <a:rPr lang="en-US" altLang="zh-TW" sz="2000" dirty="0" smtClean="0">
                    <a:latin typeface="Times New Roman" panose="02020603050405020304" pitchFamily="18" charset="0"/>
                    <a:cs typeface="Times New Roman" panose="02020603050405020304" pitchFamily="18" charset="0"/>
                  </a:rPr>
                  <a:t>2 </a:t>
                </a:r>
                <a:r>
                  <a:rPr lang="en-US" altLang="zh-TW" sz="2000" dirty="0">
                    <a:latin typeface="Times New Roman" panose="02020603050405020304" pitchFamily="18" charset="0"/>
                    <a:cs typeface="Times New Roman" panose="02020603050405020304" pitchFamily="18" charset="0"/>
                  </a:rPr>
                  <a:t>to node </a:t>
                </a:r>
                <a:r>
                  <a:rPr lang="en-US" altLang="zh-TW" sz="2000" dirty="0" smtClean="0">
                    <a:latin typeface="Times New Roman" panose="02020603050405020304" pitchFamily="18" charset="0"/>
                    <a:cs typeface="Times New Roman" panose="02020603050405020304" pitchFamily="18" charset="0"/>
                  </a:rPr>
                  <a:t>3</a:t>
                </a:r>
              </a:p>
              <a:p>
                <a:pPr indent="-360000"/>
                <a:endParaRPr lang="en-US" altLang="zh-TW" sz="2000" dirty="0">
                  <a:latin typeface="Times New Roman" panose="02020603050405020304" pitchFamily="18" charset="0"/>
                  <a:cs typeface="Times New Roman" panose="02020603050405020304" pitchFamily="18" charset="0"/>
                </a:endParaRPr>
              </a:p>
              <a:p>
                <a:pPr indent="-360000"/>
                <a:endParaRPr lang="en-US" altLang="zh-TW" sz="2000" dirty="0" smtClean="0">
                  <a:latin typeface="Times New Roman" panose="02020603050405020304" pitchFamily="18" charset="0"/>
                  <a:cs typeface="Times New Roman" panose="02020603050405020304" pitchFamily="18" charset="0"/>
                </a:endParaRPr>
              </a:p>
              <a:p>
                <a:pPr marL="0" indent="0">
                  <a:buNone/>
                </a:pPr>
                <a:endParaRPr lang="en-US" altLang="zh-TW" sz="600" dirty="0" smtClean="0">
                  <a:latin typeface="Times New Roman" panose="02020603050405020304" pitchFamily="18" charset="0"/>
                  <a:cs typeface="Times New Roman" panose="02020603050405020304" pitchFamily="18" charset="0"/>
                </a:endParaRPr>
              </a:p>
              <a:p>
                <a:pPr indent="-360000"/>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HP and LP packet arrival rates from node 3 to node </a:t>
                </a:r>
                <a:r>
                  <a:rPr lang="en-US" altLang="zh-TW" sz="2000" dirty="0" smtClean="0">
                    <a:latin typeface="Times New Roman" panose="02020603050405020304" pitchFamily="18" charset="0"/>
                    <a:cs typeface="Times New Roman" panose="02020603050405020304" pitchFamily="18" charset="0"/>
                  </a:rPr>
                  <a:t>2</a:t>
                </a:r>
              </a:p>
              <a:p>
                <a:pPr indent="-360000"/>
                <a:endParaRPr lang="en-US" altLang="zh-TW" sz="2000" dirty="0">
                  <a:latin typeface="Times New Roman" panose="02020603050405020304" pitchFamily="18" charset="0"/>
                  <a:cs typeface="Times New Roman" panose="02020603050405020304" pitchFamily="18" charset="0"/>
                </a:endParaRPr>
              </a:p>
              <a:p>
                <a:pPr marL="0" indent="0">
                  <a:buNone/>
                </a:pPr>
                <a:endParaRPr lang="en-US" altLang="zh-TW" sz="2400" dirty="0" smtClean="0">
                  <a:latin typeface="Times New Roman" panose="02020603050405020304" pitchFamily="18" charset="0"/>
                  <a:cs typeface="Times New Roman" panose="02020603050405020304" pitchFamily="18" charset="0"/>
                </a:endParaRPr>
              </a:p>
              <a:p>
                <a:pPr indent="-360000"/>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HP and LP packet arrival </a:t>
                </a:r>
                <a:r>
                  <a:rPr lang="en-US" altLang="zh-TW" sz="2000" dirty="0" smtClean="0">
                    <a:latin typeface="Times New Roman" panose="02020603050405020304" pitchFamily="18" charset="0"/>
                    <a:cs typeface="Times New Roman" panose="02020603050405020304" pitchFamily="18" charset="0"/>
                  </a:rPr>
                  <a:t>rates with one packet / two packets per batch </a:t>
                </a:r>
                <a:r>
                  <a:rPr lang="en-US" altLang="zh-TW" sz="2000" dirty="0">
                    <a:latin typeface="Times New Roman" panose="02020603050405020304" pitchFamily="18" charset="0"/>
                    <a:cs typeface="Times New Roman" panose="02020603050405020304" pitchFamily="18" charset="0"/>
                  </a:rPr>
                  <a:t>for each node </a:t>
                </a:r>
                <a14:m>
                  <m:oMath xmlns:m="http://schemas.openxmlformats.org/officeDocument/2006/math">
                    <m:r>
                      <a:rPr lang="en-US" altLang="zh-TW" sz="2000" i="1">
                        <a:latin typeface="Cambria Math" panose="02040503050406030204" pitchFamily="18" charset="0"/>
                      </a:rPr>
                      <m:t>𝑛</m:t>
                    </m:r>
                  </m:oMath>
                </a14:m>
                <a:r>
                  <a:rPr lang="en-US" altLang="zh-TW"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𝜆</m:t>
                        </m:r>
                      </m:e>
                      <m:sub>
                        <m:r>
                          <a:rPr lang="en-US" altLang="zh-TW" sz="2000" i="1">
                            <a:latin typeface="Cambria Math" panose="02040503050406030204" pitchFamily="18" charset="0"/>
                          </a:rPr>
                          <m:t>𝐻</m:t>
                        </m:r>
                        <m:r>
                          <a:rPr lang="en-US" altLang="zh-TW" sz="2000" b="0" i="1" smtClean="0">
                            <a:latin typeface="Cambria Math" panose="02040503050406030204" pitchFamily="18" charset="0"/>
                          </a:rPr>
                          <m:t>−</m:t>
                        </m:r>
                        <m:r>
                          <a:rPr lang="en-US" altLang="zh-TW" sz="2000" i="1">
                            <a:latin typeface="Cambria Math" panose="02040503050406030204" pitchFamily="18" charset="0"/>
                          </a:rPr>
                          <m:t>𝑛</m:t>
                        </m:r>
                      </m:sub>
                    </m:sSub>
                  </m:oMath>
                </a14:m>
                <a:r>
                  <a:rPr lang="en-US" altLang="zh-TW"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𝜆</m:t>
                        </m:r>
                      </m:e>
                      <m:sub>
                        <m:r>
                          <a:rPr lang="en-US" altLang="zh-TW" sz="2000" i="1">
                            <a:latin typeface="Cambria Math" panose="02040503050406030204" pitchFamily="18" charset="0"/>
                          </a:rPr>
                          <m:t>𝐿</m:t>
                        </m:r>
                        <m:r>
                          <a:rPr lang="en-US" altLang="zh-TW" sz="2000" b="0" i="1" smtClean="0">
                            <a:latin typeface="Cambria Math" panose="02040503050406030204" pitchFamily="18" charset="0"/>
                          </a:rPr>
                          <m:t>−</m:t>
                        </m:r>
                        <m:r>
                          <a:rPr lang="en-US" altLang="zh-TW" sz="2000" i="1">
                            <a:latin typeface="Cambria Math" panose="02040503050406030204" pitchFamily="18" charset="0"/>
                          </a:rPr>
                          <m:t>𝑛</m:t>
                        </m:r>
                        <m:r>
                          <a:rPr lang="en-US" altLang="zh-TW" sz="2000" b="0" i="1" smtClean="0">
                            <a:latin typeface="Cambria Math" panose="02040503050406030204" pitchFamily="18" charset="0"/>
                          </a:rPr>
                          <m:t> </m:t>
                        </m:r>
                      </m:sub>
                    </m:sSub>
                    <m:r>
                      <a:rPr lang="en-US" altLang="zh-TW" sz="2000" b="0" i="1" smtClean="0">
                        <a:latin typeface="Cambria Math" panose="02040503050406030204" pitchFamily="18" charset="0"/>
                      </a:rPr>
                      <m:t>/</m:t>
                    </m:r>
                    <m:sSub>
                      <m:sSubPr>
                        <m:ctrlPr>
                          <a:rPr lang="zh-TW" altLang="zh-TW" sz="2000" i="1">
                            <a:latin typeface="Cambria Math" panose="02040503050406030204" pitchFamily="18" charset="0"/>
                          </a:rPr>
                        </m:ctrlPr>
                      </m:sSubPr>
                      <m:e>
                        <m:r>
                          <a:rPr lang="en-US" altLang="zh-TW" sz="2000" b="0" i="1" smtClean="0">
                            <a:latin typeface="Cambria Math" panose="02040503050406030204" pitchFamily="18" charset="0"/>
                          </a:rPr>
                          <m:t> </m:t>
                        </m:r>
                        <m:r>
                          <a:rPr lang="en-US" altLang="zh-TW" sz="2000" i="1">
                            <a:latin typeface="Cambria Math" panose="02040503050406030204" pitchFamily="18" charset="0"/>
                          </a:rPr>
                          <m:t>𝜆</m:t>
                        </m:r>
                      </m:e>
                      <m:sub>
                        <m:r>
                          <a:rPr lang="en-US" altLang="zh-TW" sz="2000" i="1">
                            <a:latin typeface="Cambria Math" panose="02040503050406030204" pitchFamily="18" charset="0"/>
                          </a:rPr>
                          <m:t>𝐻</m:t>
                        </m:r>
                        <m:r>
                          <a:rPr lang="en-US" altLang="zh-TW" sz="2000" b="0" i="1" smtClean="0">
                            <a:latin typeface="Cambria Math" panose="02040503050406030204" pitchFamily="18" charset="0"/>
                          </a:rPr>
                          <m:t>2</m:t>
                        </m:r>
                        <m:r>
                          <a:rPr lang="en-US" altLang="zh-TW" sz="2000" i="1">
                            <a:latin typeface="Cambria Math" panose="02040503050406030204" pitchFamily="18" charset="0"/>
                          </a:rPr>
                          <m:t>−</m:t>
                        </m:r>
                        <m:r>
                          <a:rPr lang="en-US" altLang="zh-TW" sz="2000" i="1">
                            <a:latin typeface="Cambria Math" panose="02040503050406030204" pitchFamily="18" charset="0"/>
                          </a:rPr>
                          <m:t>𝑛</m:t>
                        </m:r>
                      </m:sub>
                    </m:sSub>
                  </m:oMath>
                </a14:m>
                <a:r>
                  <a:rPr lang="en-US" altLang="zh-TW"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𝜆</m:t>
                        </m:r>
                      </m:e>
                      <m:sub>
                        <m:r>
                          <a:rPr lang="en-US" altLang="zh-TW" sz="2000" i="1">
                            <a:latin typeface="Cambria Math" panose="02040503050406030204" pitchFamily="18" charset="0"/>
                          </a:rPr>
                          <m:t>𝐿</m:t>
                        </m:r>
                        <m:r>
                          <a:rPr lang="en-US" altLang="zh-TW" sz="2000" b="0" i="1" smtClean="0">
                            <a:latin typeface="Cambria Math" panose="02040503050406030204" pitchFamily="18" charset="0"/>
                          </a:rPr>
                          <m:t>2</m:t>
                        </m:r>
                        <m:r>
                          <a:rPr lang="en-US" altLang="zh-TW" sz="2000" i="1">
                            <a:latin typeface="Cambria Math" panose="02040503050406030204" pitchFamily="18" charset="0"/>
                          </a:rPr>
                          <m:t>−</m:t>
                        </m:r>
                        <m:r>
                          <a:rPr lang="en-US" altLang="zh-TW" sz="2000" i="1">
                            <a:latin typeface="Cambria Math" panose="02040503050406030204" pitchFamily="18" charset="0"/>
                          </a:rPr>
                          <m:t>𝑛</m:t>
                        </m:r>
                      </m:sub>
                    </m:sSub>
                  </m:oMath>
                </a14:m>
                <a:endParaRPr lang="en-US" altLang="zh-TW" sz="2000" dirty="0" smtClean="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xmlns="">
          <p:sp>
            <p:nvSpPr>
              <p:cNvPr id="11" name="內容版面配置區 2"/>
              <p:cNvSpPr txBox="1">
                <a:spLocks noRot="1" noChangeAspect="1" noMove="1" noResize="1" noEditPoints="1" noAdjustHandles="1" noChangeArrowheads="1" noChangeShapeType="1" noTextEdit="1"/>
              </p:cNvSpPr>
              <p:nvPr/>
            </p:nvSpPr>
            <p:spPr>
              <a:xfrm>
                <a:off x="332742" y="1577971"/>
                <a:ext cx="11554457" cy="4444760"/>
              </a:xfrm>
              <a:prstGeom prst="rect">
                <a:avLst/>
              </a:prstGeom>
              <a:blipFill>
                <a:blip r:embed="rId3"/>
                <a:stretch>
                  <a:fillRect l="-264" t="-82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833139" y="2135863"/>
                <a:ext cx="7326942" cy="8313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zh-TW" sz="20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cs typeface="Times New Roman" panose="02020603050405020304" pitchFamily="18" charset="0"/>
                            </a:rPr>
                            <m:t>𝜆</m:t>
                          </m:r>
                        </m:e>
                        <m:sub>
                          <m:r>
                            <a:rPr lang="en-US" altLang="zh-TW" sz="2000" i="1">
                              <a:solidFill>
                                <a:srgbClr val="FF0000"/>
                              </a:solidFill>
                              <a:latin typeface="Cambria Math" panose="02040503050406030204" pitchFamily="18" charset="0"/>
                              <a:cs typeface="Times New Roman" panose="02020603050405020304" pitchFamily="18" charset="0"/>
                            </a:rPr>
                            <m:t>𝐻</m:t>
                          </m:r>
                          <m:r>
                            <a:rPr lang="en-US" altLang="zh-TW" sz="2000" i="1">
                              <a:solidFill>
                                <a:srgbClr val="FF0000"/>
                              </a:solidFill>
                              <a:latin typeface="Cambria Math" panose="02040503050406030204" pitchFamily="18" charset="0"/>
                              <a:cs typeface="Times New Roman" panose="02020603050405020304" pitchFamily="18" charset="0"/>
                            </a:rPr>
                            <m:t>23</m:t>
                          </m:r>
                        </m:sub>
                      </m:sSub>
                      <m:r>
                        <a:rPr lang="en-US" altLang="zh-TW" sz="2000" i="1">
                          <a:solidFill>
                            <a:srgbClr val="FF0000"/>
                          </a:solidFill>
                          <a:latin typeface="Cambria Math" panose="02040503050406030204" pitchFamily="18" charset="0"/>
                          <a:cs typeface="Times New Roman" panose="02020603050405020304" pitchFamily="18" charset="0"/>
                        </a:rPr>
                        <m:t>=</m:t>
                      </m:r>
                      <m:f>
                        <m:f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cs typeface="Times New Roman" panose="02020603050405020304" pitchFamily="18" charset="0"/>
                                </a:rPr>
                                <m:t>𝜆</m:t>
                              </m:r>
                            </m:e>
                            <m:sub>
                              <m:r>
                                <a:rPr lang="en-US" altLang="zh-TW" sz="2000" i="1">
                                  <a:solidFill>
                                    <a:srgbClr val="FF0000"/>
                                  </a:solidFill>
                                  <a:latin typeface="Cambria Math" panose="02040503050406030204" pitchFamily="18" charset="0"/>
                                  <a:cs typeface="Times New Roman" panose="02020603050405020304" pitchFamily="18" charset="0"/>
                                </a:rPr>
                                <m:t>𝐻</m:t>
                              </m:r>
                              <m:r>
                                <a:rPr lang="en-US" altLang="zh-TW" sz="2000" i="1">
                                  <a:solidFill>
                                    <a:srgbClr val="FF0000"/>
                                  </a:solidFill>
                                  <a:latin typeface="Cambria Math" panose="02040503050406030204" pitchFamily="18" charset="0"/>
                                  <a:cs typeface="Times New Roman" panose="02020603050405020304" pitchFamily="18" charset="0"/>
                                </a:rPr>
                                <m:t>12</m:t>
                              </m:r>
                            </m:sub>
                          </m:sSub>
                          <m:d>
                            <m:d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000" i="1">
                                  <a:solidFill>
                                    <a:srgbClr val="FF0000"/>
                                  </a:solidFill>
                                  <a:latin typeface="Cambria Math" panose="02040503050406030204" pitchFamily="18" charset="0"/>
                                  <a:cs typeface="Times New Roman" panose="02020603050405020304" pitchFamily="18" charset="0"/>
                                </a:rPr>
                                <m:t>1−</m:t>
                              </m:r>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cs typeface="Times New Roman" panose="02020603050405020304" pitchFamily="18" charset="0"/>
                                    </a:rPr>
                                    <m:t>𝑃</m:t>
                                  </m:r>
                                </m:e>
                                <m:sub>
                                  <m:r>
                                    <a:rPr lang="en-US" altLang="zh-TW" sz="2000" i="1">
                                      <a:solidFill>
                                        <a:srgbClr val="FF0000"/>
                                      </a:solidFill>
                                      <a:latin typeface="Cambria Math" panose="02040503050406030204" pitchFamily="18" charset="0"/>
                                      <a:cs typeface="Times New Roman" panose="02020603050405020304" pitchFamily="18" charset="0"/>
                                    </a:rPr>
                                    <m:t>𝑡𝑙</m:t>
                                  </m:r>
                                  <m:r>
                                    <a:rPr lang="en-US" altLang="zh-TW" sz="2000" i="1">
                                      <a:solidFill>
                                        <a:srgbClr val="FF0000"/>
                                      </a:solidFill>
                                      <a:latin typeface="Cambria Math" panose="02040503050406030204" pitchFamily="18" charset="0"/>
                                      <a:cs typeface="Times New Roman" panose="02020603050405020304" pitchFamily="18" charset="0"/>
                                    </a:rPr>
                                    <m:t>_</m:t>
                                  </m:r>
                                  <m:r>
                                    <a:rPr lang="en-US" altLang="zh-TW" sz="2000" i="1">
                                      <a:solidFill>
                                        <a:srgbClr val="FF0000"/>
                                      </a:solidFill>
                                      <a:latin typeface="Cambria Math" panose="02040503050406030204" pitchFamily="18" charset="0"/>
                                      <a:cs typeface="Times New Roman" panose="02020603050405020304" pitchFamily="18" charset="0"/>
                                    </a:rPr>
                                    <m:t>𝐻</m:t>
                                  </m:r>
                                  <m:r>
                                    <a:rPr lang="en-US" altLang="zh-TW" sz="2000" i="1">
                                      <a:solidFill>
                                        <a:srgbClr val="FF0000"/>
                                      </a:solidFill>
                                      <a:latin typeface="Cambria Math" panose="02040503050406030204" pitchFamily="18" charset="0"/>
                                      <a:cs typeface="Times New Roman" panose="02020603050405020304" pitchFamily="18" charset="0"/>
                                    </a:rPr>
                                    <m:t>−2</m:t>
                                  </m:r>
                                </m:sub>
                              </m:sSub>
                            </m:e>
                          </m:d>
                        </m:num>
                        <m:den>
                          <m:d>
                            <m:d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cs typeface="Times New Roman" panose="02020603050405020304" pitchFamily="18" charset="0"/>
                                    </a:rPr>
                                    <m:t>𝜆</m:t>
                                  </m:r>
                                </m:e>
                                <m:sub>
                                  <m:r>
                                    <a:rPr lang="en-US" altLang="zh-TW" sz="2000" i="1">
                                      <a:solidFill>
                                        <a:srgbClr val="FF0000"/>
                                      </a:solidFill>
                                      <a:latin typeface="Cambria Math" panose="02040503050406030204" pitchFamily="18" charset="0"/>
                                      <a:cs typeface="Times New Roman" panose="02020603050405020304" pitchFamily="18" charset="0"/>
                                    </a:rPr>
                                    <m:t>𝐻</m:t>
                                  </m:r>
                                  <m:r>
                                    <a:rPr lang="en-US" altLang="zh-TW" sz="2000" i="1">
                                      <a:solidFill>
                                        <a:srgbClr val="FF0000"/>
                                      </a:solidFill>
                                      <a:latin typeface="Cambria Math" panose="02040503050406030204" pitchFamily="18" charset="0"/>
                                      <a:cs typeface="Times New Roman" panose="02020603050405020304" pitchFamily="18" charset="0"/>
                                    </a:rPr>
                                    <m:t>12</m:t>
                                  </m:r>
                                </m:sub>
                              </m:sSub>
                              <m:r>
                                <a:rPr lang="en-US" altLang="zh-TW" sz="2000" i="1">
                                  <a:solidFill>
                                    <a:srgbClr val="FF0000"/>
                                  </a:solidFill>
                                  <a:latin typeface="Cambria Math" panose="02040503050406030204" pitchFamily="18" charset="0"/>
                                  <a:cs typeface="Times New Roman" panose="02020603050405020304" pitchFamily="18" charset="0"/>
                                </a:rPr>
                                <m:t>+</m:t>
                              </m:r>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cs typeface="Times New Roman" panose="02020603050405020304" pitchFamily="18" charset="0"/>
                                    </a:rPr>
                                    <m:t>𝜆</m:t>
                                  </m:r>
                                </m:e>
                                <m:sub>
                                  <m:r>
                                    <a:rPr lang="en-US" altLang="zh-TW" sz="2000" i="1">
                                      <a:solidFill>
                                        <a:srgbClr val="FF0000"/>
                                      </a:solidFill>
                                      <a:latin typeface="Cambria Math" panose="02040503050406030204" pitchFamily="18" charset="0"/>
                                      <a:cs typeface="Times New Roman" panose="02020603050405020304" pitchFamily="18" charset="0"/>
                                    </a:rPr>
                                    <m:t>𝐻</m:t>
                                  </m:r>
                                  <m:r>
                                    <a:rPr lang="en-US" altLang="zh-TW" sz="2000" i="1">
                                      <a:solidFill>
                                        <a:srgbClr val="FF0000"/>
                                      </a:solidFill>
                                      <a:latin typeface="Cambria Math" panose="02040503050406030204" pitchFamily="18" charset="0"/>
                                      <a:cs typeface="Times New Roman" panose="02020603050405020304" pitchFamily="18" charset="0"/>
                                    </a:rPr>
                                    <m:t>32</m:t>
                                  </m:r>
                                </m:sub>
                              </m:sSub>
                            </m:e>
                          </m:d>
                          <m:d>
                            <m:d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000" i="1">
                                  <a:solidFill>
                                    <a:srgbClr val="FF0000"/>
                                  </a:solidFill>
                                  <a:latin typeface="Cambria Math" panose="02040503050406030204" pitchFamily="18" charset="0"/>
                                  <a:cs typeface="Times New Roman" panose="02020603050405020304" pitchFamily="18" charset="0"/>
                                </a:rPr>
                                <m:t>1−</m:t>
                              </m:r>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cs typeface="Times New Roman" panose="02020603050405020304" pitchFamily="18" charset="0"/>
                                    </a:rPr>
                                    <m:t>𝑃</m:t>
                                  </m:r>
                                </m:e>
                                <m:sub>
                                  <m:r>
                                    <a:rPr lang="en-US" altLang="zh-TW" sz="2000" i="1">
                                      <a:solidFill>
                                        <a:srgbClr val="FF0000"/>
                                      </a:solidFill>
                                      <a:latin typeface="Cambria Math" panose="02040503050406030204" pitchFamily="18" charset="0"/>
                                      <a:cs typeface="Times New Roman" panose="02020603050405020304" pitchFamily="18" charset="0"/>
                                    </a:rPr>
                                    <m:t>𝑡𝑙</m:t>
                                  </m:r>
                                  <m:r>
                                    <a:rPr lang="en-US" altLang="zh-TW" sz="2000" i="1">
                                      <a:solidFill>
                                        <a:srgbClr val="FF0000"/>
                                      </a:solidFill>
                                      <a:latin typeface="Cambria Math" panose="02040503050406030204" pitchFamily="18" charset="0"/>
                                      <a:cs typeface="Times New Roman" panose="02020603050405020304" pitchFamily="18" charset="0"/>
                                    </a:rPr>
                                    <m:t>_</m:t>
                                  </m:r>
                                  <m:r>
                                    <a:rPr lang="en-US" altLang="zh-TW" sz="2000" i="1">
                                      <a:solidFill>
                                        <a:srgbClr val="FF0000"/>
                                      </a:solidFill>
                                      <a:latin typeface="Cambria Math" panose="02040503050406030204" pitchFamily="18" charset="0"/>
                                      <a:cs typeface="Times New Roman" panose="02020603050405020304" pitchFamily="18" charset="0"/>
                                    </a:rPr>
                                    <m:t>𝐻</m:t>
                                  </m:r>
                                  <m:r>
                                    <a:rPr lang="en-US" altLang="zh-TW" sz="2000" i="1">
                                      <a:solidFill>
                                        <a:srgbClr val="FF0000"/>
                                      </a:solidFill>
                                      <a:latin typeface="Cambria Math" panose="02040503050406030204" pitchFamily="18" charset="0"/>
                                      <a:cs typeface="Times New Roman" panose="02020603050405020304" pitchFamily="18" charset="0"/>
                                    </a:rPr>
                                    <m:t>−2</m:t>
                                  </m:r>
                                </m:sub>
                              </m:sSub>
                            </m:e>
                          </m:d>
                        </m:den>
                      </m:f>
                      <m:f>
                        <m:f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cs typeface="Times New Roman" panose="02020603050405020304" pitchFamily="18" charset="0"/>
                                </a:rPr>
                                <m:t>𝜆</m:t>
                              </m:r>
                            </m:e>
                            <m:sub>
                              <m:r>
                                <a:rPr lang="en-US" altLang="zh-TW" sz="2000" i="1">
                                  <a:solidFill>
                                    <a:srgbClr val="FF0000"/>
                                  </a:solidFill>
                                  <a:latin typeface="Cambria Math" panose="02040503050406030204" pitchFamily="18" charset="0"/>
                                  <a:cs typeface="Times New Roman" panose="02020603050405020304" pitchFamily="18" charset="0"/>
                                </a:rPr>
                                <m:t>𝐻</m:t>
                              </m:r>
                            </m:sub>
                          </m:sSub>
                          <m:r>
                            <a:rPr lang="en-US" altLang="zh-TW" sz="2000" b="0" i="1" smtClean="0">
                              <a:solidFill>
                                <a:srgbClr val="FF0000"/>
                              </a:solidFill>
                              <a:latin typeface="Cambria Math" panose="02040503050406030204" pitchFamily="18" charset="0"/>
                              <a:cs typeface="Times New Roman" panose="02020603050405020304" pitchFamily="18" charset="0"/>
                            </a:rPr>
                            <m:t>+2</m:t>
                          </m:r>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cs typeface="Times New Roman" panose="02020603050405020304" pitchFamily="18" charset="0"/>
                                </a:rPr>
                                <m:t>𝜆</m:t>
                              </m:r>
                            </m:e>
                            <m:sub>
                              <m:r>
                                <a:rPr lang="en-US" altLang="zh-TW" sz="2000" i="1">
                                  <a:solidFill>
                                    <a:srgbClr val="FF0000"/>
                                  </a:solidFill>
                                  <a:latin typeface="Cambria Math" panose="02040503050406030204" pitchFamily="18" charset="0"/>
                                  <a:cs typeface="Times New Roman" panose="02020603050405020304" pitchFamily="18" charset="0"/>
                                </a:rPr>
                                <m:t>𝐻</m:t>
                              </m:r>
                              <m:r>
                                <a:rPr lang="en-US" altLang="zh-TW" sz="2000" b="0" i="1" smtClean="0">
                                  <a:solidFill>
                                    <a:srgbClr val="FF0000"/>
                                  </a:solidFill>
                                  <a:latin typeface="Cambria Math" panose="02040503050406030204" pitchFamily="18" charset="0"/>
                                  <a:cs typeface="Times New Roman" panose="02020603050405020304" pitchFamily="18" charset="0"/>
                                </a:rPr>
                                <m:t>2</m:t>
                              </m:r>
                            </m:sub>
                          </m:sSub>
                          <m:r>
                            <a:rPr lang="en-US" altLang="zh-TW" sz="2000" b="0" i="1" smtClean="0">
                              <a:solidFill>
                                <a:srgbClr val="FF0000"/>
                              </a:solidFill>
                              <a:latin typeface="Cambria Math" panose="02040503050406030204" pitchFamily="18" charset="0"/>
                              <a:cs typeface="Times New Roman" panose="02020603050405020304" pitchFamily="18" charset="0"/>
                            </a:rPr>
                            <m:t>)</m:t>
                          </m:r>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cs typeface="Times New Roman" panose="02020603050405020304" pitchFamily="18" charset="0"/>
                                </a:rPr>
                                <m:t>𝑟</m:t>
                              </m:r>
                            </m:e>
                            <m:sub>
                              <m:r>
                                <a:rPr lang="en-US" altLang="zh-TW" sz="2000" i="1">
                                  <a:solidFill>
                                    <a:srgbClr val="FF0000"/>
                                  </a:solidFill>
                                  <a:latin typeface="Cambria Math" panose="02040503050406030204" pitchFamily="18" charset="0"/>
                                  <a:cs typeface="Times New Roman" panose="02020603050405020304" pitchFamily="18" charset="0"/>
                                </a:rPr>
                                <m:t>12</m:t>
                              </m:r>
                            </m:sub>
                          </m:sSub>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cs typeface="Times New Roman" panose="02020603050405020304" pitchFamily="18" charset="0"/>
                                </a:rPr>
                                <m:t>𝑟</m:t>
                              </m:r>
                            </m:e>
                            <m:sub>
                              <m:r>
                                <a:rPr lang="en-US" altLang="zh-TW" sz="2000" i="1">
                                  <a:solidFill>
                                    <a:srgbClr val="FF0000"/>
                                  </a:solidFill>
                                  <a:latin typeface="Cambria Math" panose="02040503050406030204" pitchFamily="18" charset="0"/>
                                  <a:cs typeface="Times New Roman" panose="02020603050405020304" pitchFamily="18" charset="0"/>
                                </a:rPr>
                                <m:t>23</m:t>
                              </m:r>
                            </m:sub>
                          </m:sSub>
                        </m:num>
                        <m:den>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cs typeface="Times New Roman" panose="02020603050405020304" pitchFamily="18" charset="0"/>
                                    </a:rPr>
                                    <m:t>𝜆</m:t>
                                  </m:r>
                                </m:e>
                                <m:sub>
                                  <m:r>
                                    <a:rPr lang="en-US" altLang="zh-TW" sz="2000" i="1">
                                      <a:solidFill>
                                        <a:srgbClr val="FF0000"/>
                                      </a:solidFill>
                                      <a:latin typeface="Cambria Math" panose="02040503050406030204" pitchFamily="18" charset="0"/>
                                      <a:cs typeface="Times New Roman" panose="02020603050405020304" pitchFamily="18" charset="0"/>
                                    </a:rPr>
                                    <m:t>𝐻</m:t>
                                  </m:r>
                                  <m:r>
                                    <a:rPr lang="en-US" altLang="zh-TW" sz="2000" i="1">
                                      <a:solidFill>
                                        <a:srgbClr val="FF0000"/>
                                      </a:solidFill>
                                      <a:latin typeface="Cambria Math" panose="02040503050406030204" pitchFamily="18" charset="0"/>
                                      <a:cs typeface="Times New Roman" panose="02020603050405020304" pitchFamily="18" charset="0"/>
                                    </a:rPr>
                                    <m:t>31</m:t>
                                  </m:r>
                                </m:sub>
                              </m:sSub>
                              <m:r>
                                <a:rPr lang="en-US" altLang="zh-TW" sz="2000" i="1">
                                  <a:solidFill>
                                    <a:srgbClr val="FF0000"/>
                                  </a:solidFill>
                                  <a:latin typeface="Cambria Math" panose="02040503050406030204" pitchFamily="18" charset="0"/>
                                  <a:cs typeface="Times New Roman" panose="02020603050405020304" pitchFamily="18" charset="0"/>
                                </a:rPr>
                                <m:t>+</m:t>
                              </m:r>
                              <m:r>
                                <a:rPr lang="en-US" altLang="zh-TW" sz="2000" b="0" i="1" smtClean="0">
                                  <a:solidFill>
                                    <a:srgbClr val="FF0000"/>
                                  </a:solidFill>
                                  <a:latin typeface="Cambria Math" panose="02040503050406030204" pitchFamily="18" charset="0"/>
                                  <a:cs typeface="Times New Roman" panose="02020603050405020304" pitchFamily="18" charset="0"/>
                                </a:rPr>
                                <m:t>(</m:t>
                              </m:r>
                              <m:r>
                                <a:rPr lang="en-US" altLang="zh-TW" sz="2000" i="1">
                                  <a:solidFill>
                                    <a:srgbClr val="FF0000"/>
                                  </a:solidFill>
                                  <a:latin typeface="Cambria Math" panose="02040503050406030204" pitchFamily="18" charset="0"/>
                                  <a:cs typeface="Times New Roman" panose="02020603050405020304" pitchFamily="18" charset="0"/>
                                </a:rPr>
                                <m:t>𝜆</m:t>
                              </m:r>
                            </m:e>
                            <m:sub>
                              <m:r>
                                <a:rPr lang="en-US" altLang="zh-TW" sz="2000" i="1">
                                  <a:solidFill>
                                    <a:srgbClr val="FF0000"/>
                                  </a:solidFill>
                                  <a:latin typeface="Cambria Math" panose="02040503050406030204" pitchFamily="18" charset="0"/>
                                  <a:cs typeface="Times New Roman" panose="02020603050405020304" pitchFamily="18" charset="0"/>
                                </a:rPr>
                                <m:t>𝐻</m:t>
                              </m:r>
                            </m:sub>
                          </m:sSub>
                          <m:r>
                            <a:rPr lang="en-US" altLang="zh-TW" sz="2000" b="0" i="1" smtClean="0">
                              <a:solidFill>
                                <a:srgbClr val="FF0000"/>
                              </a:solidFill>
                              <a:latin typeface="Cambria Math" panose="02040503050406030204" pitchFamily="18" charset="0"/>
                              <a:cs typeface="Times New Roman" panose="02020603050405020304" pitchFamily="18" charset="0"/>
                            </a:rPr>
                            <m:t>+2</m:t>
                          </m:r>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cs typeface="Times New Roman" panose="02020603050405020304" pitchFamily="18" charset="0"/>
                                </a:rPr>
                                <m:t>𝜆</m:t>
                              </m:r>
                            </m:e>
                            <m:sub>
                              <m:r>
                                <a:rPr lang="en-US" altLang="zh-TW" sz="2000" i="1">
                                  <a:solidFill>
                                    <a:srgbClr val="FF0000"/>
                                  </a:solidFill>
                                  <a:latin typeface="Cambria Math" panose="02040503050406030204" pitchFamily="18" charset="0"/>
                                  <a:cs typeface="Times New Roman" panose="02020603050405020304" pitchFamily="18" charset="0"/>
                                </a:rPr>
                                <m:t>𝐻</m:t>
                              </m:r>
                              <m:r>
                                <a:rPr lang="en-US" altLang="zh-TW" sz="2000" b="0" i="1" smtClean="0">
                                  <a:solidFill>
                                    <a:srgbClr val="FF0000"/>
                                  </a:solidFill>
                                  <a:latin typeface="Cambria Math" panose="02040503050406030204" pitchFamily="18" charset="0"/>
                                  <a:cs typeface="Times New Roman" panose="02020603050405020304" pitchFamily="18" charset="0"/>
                                </a:rPr>
                                <m:t>2</m:t>
                              </m:r>
                            </m:sub>
                          </m:sSub>
                          <m:r>
                            <a:rPr lang="en-US" altLang="zh-TW" sz="2000" b="0" i="1" smtClean="0">
                              <a:solidFill>
                                <a:srgbClr val="FF0000"/>
                              </a:solidFill>
                              <a:latin typeface="Cambria Math" panose="02040503050406030204" pitchFamily="18" charset="0"/>
                              <a:cs typeface="Times New Roman" panose="02020603050405020304" pitchFamily="18" charset="0"/>
                            </a:rPr>
                            <m:t>)</m:t>
                          </m:r>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cs typeface="Times New Roman" panose="02020603050405020304" pitchFamily="18" charset="0"/>
                                </a:rPr>
                                <m:t>𝑟</m:t>
                              </m:r>
                            </m:e>
                            <m:sub>
                              <m:r>
                                <a:rPr lang="en-US" altLang="zh-TW" sz="2000" i="1">
                                  <a:solidFill>
                                    <a:srgbClr val="FF0000"/>
                                  </a:solidFill>
                                  <a:latin typeface="Cambria Math" panose="02040503050406030204" pitchFamily="18" charset="0"/>
                                  <a:cs typeface="Times New Roman" panose="02020603050405020304" pitchFamily="18" charset="0"/>
                                </a:rPr>
                                <m:t>12</m:t>
                              </m:r>
                            </m:sub>
                          </m:sSub>
                        </m:den>
                      </m:f>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cs typeface="Times New Roman" panose="02020603050405020304" pitchFamily="18" charset="0"/>
                            </a:rPr>
                            <m:t>𝑇𝐻</m:t>
                          </m:r>
                        </m:e>
                        <m:sub>
                          <m:r>
                            <a:rPr lang="en-US" altLang="zh-TW" sz="2000" i="1">
                              <a:solidFill>
                                <a:srgbClr val="FF0000"/>
                              </a:solidFill>
                              <a:latin typeface="Cambria Math" panose="02040503050406030204" pitchFamily="18" charset="0"/>
                              <a:cs typeface="Times New Roman" panose="02020603050405020304" pitchFamily="18" charset="0"/>
                            </a:rPr>
                            <m:t>𝐻</m:t>
                          </m:r>
                          <m:r>
                            <a:rPr lang="en-US" altLang="zh-TW" sz="2000" i="1">
                              <a:solidFill>
                                <a:srgbClr val="FF0000"/>
                              </a:solidFill>
                              <a:latin typeface="Cambria Math" panose="02040503050406030204" pitchFamily="18" charset="0"/>
                              <a:cs typeface="Times New Roman" panose="02020603050405020304" pitchFamily="18" charset="0"/>
                            </a:rPr>
                            <m:t>−2</m:t>
                          </m:r>
                        </m:sub>
                      </m:sSub>
                    </m:oMath>
                  </m:oMathPara>
                </a14:m>
                <a:endParaRPr lang="zh-TW" altLang="en-US" sz="20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833139" y="2135863"/>
                <a:ext cx="7326942" cy="831381"/>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833139" y="3525136"/>
                <a:ext cx="4808111" cy="8313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zh-TW"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32</m:t>
                          </m:r>
                        </m:sub>
                      </m:sSub>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23</m:t>
                              </m:r>
                            </m:sub>
                          </m:sSub>
                          <m:d>
                            <m:d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𝑡𝑙</m:t>
                                  </m:r>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_</m:t>
                                  </m:r>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−3</m:t>
                                  </m:r>
                                </m:sub>
                              </m:sSub>
                            </m:e>
                          </m:d>
                        </m:num>
                        <m:den>
                          <m:d>
                            <m:d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13</m:t>
                                  </m:r>
                                </m:sub>
                              </m:sSub>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23</m:t>
                                  </m:r>
                                </m:sub>
                              </m:sSub>
                            </m:e>
                          </m:d>
                          <m:d>
                            <m:d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𝑡𝑙</m:t>
                                  </m:r>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_</m:t>
                                  </m:r>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−3</m:t>
                                  </m:r>
                                </m:sub>
                              </m:sSub>
                            </m:e>
                          </m:d>
                        </m:den>
                      </m:f>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𝑇𝐻</m:t>
                          </m:r>
                        </m:e>
                        <m:sub>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−3</m:t>
                          </m:r>
                        </m:sub>
                      </m:sSub>
                    </m:oMath>
                  </m:oMathPara>
                </a14:m>
                <a:endParaRPr lang="zh-TW" altLang="en-US" sz="2000" dirty="0">
                  <a:solidFill>
                    <a:schemeClr val="tx1"/>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833139" y="3525136"/>
                <a:ext cx="4808111" cy="831381"/>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833139" y="5379249"/>
                <a:ext cx="3223296" cy="976614"/>
              </a:xfrm>
              <a:prstGeom prst="rect">
                <a:avLst/>
              </a:prstGeom>
            </p:spPr>
            <p:txBody>
              <a:bodyPr wrap="square">
                <a:spAutoFit/>
              </a:bodyPr>
              <a:lstStyle/>
              <a:p>
                <a14:m>
                  <m:oMath xmlns:m="http://schemas.openxmlformats.org/officeDocument/2006/math">
                    <m:sSub>
                      <m:sSubPr>
                        <m:ctrlPr>
                          <a:rPr lang="zh-TW" altLang="zh-TW" i="1">
                            <a:latin typeface="Cambria Math" panose="02040503050406030204" pitchFamily="18" charset="0"/>
                          </a:rPr>
                        </m:ctrlPr>
                      </m:sSubPr>
                      <m:e>
                        <m:r>
                          <a:rPr lang="en-US" altLang="zh-TW" i="1">
                            <a:latin typeface="Cambria Math" panose="02040503050406030204" pitchFamily="18" charset="0"/>
                          </a:rPr>
                          <m:t>𝜆</m:t>
                        </m:r>
                      </m:e>
                      <m:sub>
                        <m:r>
                          <a:rPr lang="en-US" altLang="zh-TW" i="1">
                            <a:latin typeface="Cambria Math" panose="02040503050406030204" pitchFamily="18" charset="0"/>
                          </a:rPr>
                          <m:t>𝐻</m:t>
                        </m:r>
                        <m:r>
                          <a:rPr lang="zh-TW" altLang="en-US" i="1">
                            <a:latin typeface="Cambria Math" panose="02040503050406030204" pitchFamily="18" charset="0"/>
                          </a:rPr>
                          <m:t>−</m:t>
                        </m:r>
                        <m:r>
                          <a:rPr lang="en-US" altLang="zh-TW" i="1">
                            <a:latin typeface="Cambria Math" panose="02040503050406030204" pitchFamily="18" charset="0"/>
                          </a:rPr>
                          <m:t>𝑛</m:t>
                        </m:r>
                      </m:sub>
                    </m:sSub>
                    <m:r>
                      <a:rPr lang="en-US" altLang="zh-TW">
                        <a:latin typeface="Cambria Math" panose="02040503050406030204" pitchFamily="18" charset="0"/>
                      </a:rPr>
                      <m:t>=</m:t>
                    </m:r>
                    <m:d>
                      <m:dPr>
                        <m:begChr m:val="{"/>
                        <m:endChr m:val=""/>
                        <m:ctrlPr>
                          <a:rPr lang="zh-TW" altLang="zh-TW" i="1">
                            <a:latin typeface="Cambria Math" panose="02040503050406030204" pitchFamily="18" charset="0"/>
                          </a:rPr>
                        </m:ctrlPr>
                      </m:dPr>
                      <m:e>
                        <m:eqArr>
                          <m:eqArrPr>
                            <m:ctrlPr>
                              <a:rPr lang="zh-TW" altLang="zh-TW" i="1">
                                <a:latin typeface="Cambria Math" panose="02040503050406030204" pitchFamily="18" charset="0"/>
                              </a:rPr>
                            </m:ctrlPr>
                          </m:eqArrPr>
                          <m:e>
                            <m:sSub>
                              <m:sSubPr>
                                <m:ctrlPr>
                                  <a:rPr lang="zh-TW" altLang="zh-TW" i="1">
                                    <a:latin typeface="Cambria Math" panose="02040503050406030204" pitchFamily="18" charset="0"/>
                                  </a:rPr>
                                </m:ctrlPr>
                              </m:sSubPr>
                              <m:e>
                                <m:r>
                                  <a:rPr lang="en-US" altLang="zh-TW" i="1">
                                    <a:latin typeface="Cambria Math" panose="02040503050406030204" pitchFamily="18" charset="0"/>
                                  </a:rPr>
                                  <m:t>𝜆</m:t>
                                </m:r>
                              </m:e>
                              <m:sub>
                                <m:r>
                                  <a:rPr lang="en-US" altLang="zh-TW" i="1">
                                    <a:latin typeface="Cambria Math" panose="02040503050406030204" pitchFamily="18" charset="0"/>
                                  </a:rPr>
                                  <m:t>𝐻</m:t>
                                </m:r>
                              </m:sub>
                            </m:sSub>
                            <m:r>
                              <a:rPr lang="en-US" altLang="zh-TW">
                                <a:latin typeface="Cambria Math" panose="02040503050406030204" pitchFamily="18" charset="0"/>
                              </a:rPr>
                              <m:t>+</m:t>
                            </m:r>
                            <m:sSub>
                              <m:sSubPr>
                                <m:ctrlPr>
                                  <a:rPr lang="zh-TW" altLang="zh-TW" i="1">
                                    <a:latin typeface="Cambria Math" panose="02040503050406030204" pitchFamily="18" charset="0"/>
                                  </a:rPr>
                                </m:ctrlPr>
                              </m:sSubPr>
                              <m:e>
                                <m:r>
                                  <a:rPr lang="en-US" altLang="zh-TW" i="1">
                                    <a:latin typeface="Cambria Math" panose="02040503050406030204" pitchFamily="18" charset="0"/>
                                  </a:rPr>
                                  <m:t>𝜆</m:t>
                                </m:r>
                              </m:e>
                              <m:sub>
                                <m:r>
                                  <a:rPr lang="en-US" altLang="zh-TW" i="1">
                                    <a:latin typeface="Cambria Math" panose="02040503050406030204" pitchFamily="18" charset="0"/>
                                  </a:rPr>
                                  <m:t>𝐻</m:t>
                                </m:r>
                                <m:r>
                                  <a:rPr lang="en-US" altLang="zh-TW">
                                    <a:latin typeface="Cambria Math" panose="02040503050406030204" pitchFamily="18" charset="0"/>
                                  </a:rPr>
                                  <m:t>31</m:t>
                                </m:r>
                              </m:sub>
                            </m:sSub>
                            <m:r>
                              <a:rPr lang="en-US" altLang="zh-TW">
                                <a:latin typeface="Cambria Math" panose="02040503050406030204" pitchFamily="18" charset="0"/>
                              </a:rPr>
                              <m:t>, </m:t>
                            </m:r>
                            <m:r>
                              <a:rPr lang="en-US" altLang="zh-TW" i="1">
                                <a:latin typeface="Cambria Math" panose="02040503050406030204" pitchFamily="18" charset="0"/>
                              </a:rPr>
                              <m:t>𝑛</m:t>
                            </m:r>
                            <m:r>
                              <a:rPr lang="en-US" altLang="zh-TW">
                                <a:latin typeface="Cambria Math" panose="02040503050406030204" pitchFamily="18" charset="0"/>
                              </a:rPr>
                              <m:t>=1</m:t>
                            </m:r>
                          </m:e>
                          <m:e>
                            <m:sSub>
                              <m:sSubPr>
                                <m:ctrlPr>
                                  <a:rPr lang="zh-TW" altLang="zh-TW" i="1">
                                    <a:latin typeface="Cambria Math" panose="02040503050406030204" pitchFamily="18" charset="0"/>
                                  </a:rPr>
                                </m:ctrlPr>
                              </m:sSubPr>
                              <m:e>
                                <m:r>
                                  <a:rPr lang="en-US" altLang="zh-TW">
                                    <a:latin typeface="Cambria Math" panose="02040503050406030204" pitchFamily="18" charset="0"/>
                                  </a:rPr>
                                  <m:t> </m:t>
                                </m:r>
                                <m:r>
                                  <a:rPr lang="en-US" altLang="zh-TW" i="1">
                                    <a:latin typeface="Cambria Math" panose="02040503050406030204" pitchFamily="18" charset="0"/>
                                  </a:rPr>
                                  <m:t>𝜆</m:t>
                                </m:r>
                              </m:e>
                              <m:sub>
                                <m:r>
                                  <a:rPr lang="en-US" altLang="zh-TW" i="1">
                                    <a:latin typeface="Cambria Math" panose="02040503050406030204" pitchFamily="18" charset="0"/>
                                  </a:rPr>
                                  <m:t>𝐻</m:t>
                                </m:r>
                                <m:r>
                                  <a:rPr lang="en-US" altLang="zh-TW">
                                    <a:latin typeface="Cambria Math" panose="02040503050406030204" pitchFamily="18" charset="0"/>
                                  </a:rPr>
                                  <m:t>12</m:t>
                                </m:r>
                              </m:sub>
                            </m:sSub>
                            <m:r>
                              <a:rPr lang="en-US" altLang="zh-TW">
                                <a:latin typeface="Cambria Math" panose="02040503050406030204" pitchFamily="18" charset="0"/>
                              </a:rPr>
                              <m:t>+</m:t>
                            </m:r>
                            <m:sSub>
                              <m:sSubPr>
                                <m:ctrlPr>
                                  <a:rPr lang="zh-TW" altLang="zh-TW" i="1">
                                    <a:latin typeface="Cambria Math" panose="02040503050406030204" pitchFamily="18" charset="0"/>
                                  </a:rPr>
                                </m:ctrlPr>
                              </m:sSubPr>
                              <m:e>
                                <m:r>
                                  <a:rPr lang="en-US" altLang="zh-TW" i="1">
                                    <a:latin typeface="Cambria Math" panose="02040503050406030204" pitchFamily="18" charset="0"/>
                                  </a:rPr>
                                  <m:t>𝜆</m:t>
                                </m:r>
                              </m:e>
                              <m:sub>
                                <m:r>
                                  <a:rPr lang="en-US" altLang="zh-TW" i="1">
                                    <a:latin typeface="Cambria Math" panose="02040503050406030204" pitchFamily="18" charset="0"/>
                                  </a:rPr>
                                  <m:t>𝐻</m:t>
                                </m:r>
                                <m:r>
                                  <a:rPr lang="en-US" altLang="zh-TW">
                                    <a:latin typeface="Cambria Math" panose="02040503050406030204" pitchFamily="18" charset="0"/>
                                  </a:rPr>
                                  <m:t>32</m:t>
                                </m:r>
                              </m:sub>
                            </m:sSub>
                            <m:r>
                              <a:rPr lang="en-US" altLang="zh-TW">
                                <a:latin typeface="Cambria Math" panose="02040503050406030204" pitchFamily="18" charset="0"/>
                              </a:rPr>
                              <m:t>, </m:t>
                            </m:r>
                            <m:r>
                              <a:rPr lang="en-US" altLang="zh-TW" i="1">
                                <a:latin typeface="Cambria Math" panose="02040503050406030204" pitchFamily="18" charset="0"/>
                              </a:rPr>
                              <m:t>𝑛</m:t>
                            </m:r>
                            <m:r>
                              <a:rPr lang="en-US" altLang="zh-TW">
                                <a:latin typeface="Cambria Math" panose="02040503050406030204" pitchFamily="18" charset="0"/>
                              </a:rPr>
                              <m:t>=2</m:t>
                            </m:r>
                          </m:e>
                          <m:e>
                            <m:sSub>
                              <m:sSubPr>
                                <m:ctrlPr>
                                  <a:rPr lang="zh-TW" altLang="zh-TW" i="1">
                                    <a:latin typeface="Cambria Math" panose="02040503050406030204" pitchFamily="18" charset="0"/>
                                  </a:rPr>
                                </m:ctrlPr>
                              </m:sSubPr>
                              <m:e>
                                <m:r>
                                  <a:rPr lang="en-US" altLang="zh-TW">
                                    <a:latin typeface="Cambria Math" panose="02040503050406030204" pitchFamily="18" charset="0"/>
                                  </a:rPr>
                                  <m:t> </m:t>
                                </m:r>
                                <m:r>
                                  <a:rPr lang="en-US" altLang="zh-TW" i="1">
                                    <a:latin typeface="Cambria Math" panose="02040503050406030204" pitchFamily="18" charset="0"/>
                                  </a:rPr>
                                  <m:t>𝜆</m:t>
                                </m:r>
                              </m:e>
                              <m:sub>
                                <m:r>
                                  <a:rPr lang="en-US" altLang="zh-TW" i="1">
                                    <a:latin typeface="Cambria Math" panose="02040503050406030204" pitchFamily="18" charset="0"/>
                                  </a:rPr>
                                  <m:t>𝐻</m:t>
                                </m:r>
                                <m:r>
                                  <a:rPr lang="en-US" altLang="zh-TW">
                                    <a:latin typeface="Cambria Math" panose="02040503050406030204" pitchFamily="18" charset="0"/>
                                  </a:rPr>
                                  <m:t>13</m:t>
                                </m:r>
                              </m:sub>
                            </m:sSub>
                            <m:r>
                              <a:rPr lang="en-US" altLang="zh-TW">
                                <a:latin typeface="Cambria Math" panose="02040503050406030204" pitchFamily="18" charset="0"/>
                              </a:rPr>
                              <m:t>+</m:t>
                            </m:r>
                            <m:sSub>
                              <m:sSubPr>
                                <m:ctrlPr>
                                  <a:rPr lang="zh-TW" altLang="zh-TW" i="1">
                                    <a:latin typeface="Cambria Math" panose="02040503050406030204" pitchFamily="18" charset="0"/>
                                  </a:rPr>
                                </m:ctrlPr>
                              </m:sSubPr>
                              <m:e>
                                <m:r>
                                  <a:rPr lang="en-US" altLang="zh-TW" i="1">
                                    <a:latin typeface="Cambria Math" panose="02040503050406030204" pitchFamily="18" charset="0"/>
                                  </a:rPr>
                                  <m:t>𝜆</m:t>
                                </m:r>
                              </m:e>
                              <m:sub>
                                <m:r>
                                  <a:rPr lang="en-US" altLang="zh-TW" i="1">
                                    <a:latin typeface="Cambria Math" panose="02040503050406030204" pitchFamily="18" charset="0"/>
                                  </a:rPr>
                                  <m:t>𝐻</m:t>
                                </m:r>
                                <m:r>
                                  <a:rPr lang="en-US" altLang="zh-TW">
                                    <a:latin typeface="Cambria Math" panose="02040503050406030204" pitchFamily="18" charset="0"/>
                                  </a:rPr>
                                  <m:t>23</m:t>
                                </m:r>
                              </m:sub>
                            </m:sSub>
                            <m:r>
                              <a:rPr lang="en-US" altLang="zh-TW">
                                <a:latin typeface="Cambria Math" panose="02040503050406030204" pitchFamily="18" charset="0"/>
                              </a:rPr>
                              <m:t>, </m:t>
                            </m:r>
                            <m:r>
                              <a:rPr lang="en-US" altLang="zh-TW" i="1">
                                <a:latin typeface="Cambria Math" panose="02040503050406030204" pitchFamily="18" charset="0"/>
                              </a:rPr>
                              <m:t>𝑛</m:t>
                            </m:r>
                            <m:r>
                              <a:rPr lang="en-US" altLang="zh-TW">
                                <a:latin typeface="Cambria Math" panose="02040503050406030204" pitchFamily="18" charset="0"/>
                              </a:rPr>
                              <m:t>=3</m:t>
                            </m:r>
                          </m:e>
                        </m:eqArr>
                      </m:e>
                    </m:d>
                  </m:oMath>
                </a14:m>
                <a:r>
                  <a:rPr lang="zh-TW" alt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 </a:t>
                </a:r>
                <a:endPar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833139" y="5379249"/>
                <a:ext cx="3223296" cy="976614"/>
              </a:xfrm>
              <a:prstGeom prst="rect">
                <a:avLst/>
              </a:prstGeom>
              <a:blipFill>
                <a:blip r:embed="rId6"/>
                <a:stretch>
                  <a:fillRect/>
                </a:stretch>
              </a:blipFill>
            </p:spPr>
            <p:txBody>
              <a:bodyPr/>
              <a:lstStyle/>
              <a:p>
                <a:r>
                  <a:rPr lang="zh-TW" altLang="en-US">
                    <a:noFill/>
                  </a:rPr>
                  <a:t> </a:t>
                </a:r>
              </a:p>
            </p:txBody>
          </p:sp>
        </mc:Fallback>
      </mc:AlternateContent>
      <p:sp>
        <p:nvSpPr>
          <p:cNvPr id="5" name="矩形 4"/>
          <p:cNvSpPr/>
          <p:nvPr/>
        </p:nvSpPr>
        <p:spPr>
          <a:xfrm>
            <a:off x="4056435" y="5823386"/>
            <a:ext cx="242374" cy="369332"/>
          </a:xfrm>
          <a:prstGeom prst="rect">
            <a:avLst/>
          </a:prstGeom>
        </p:spPr>
        <p:txBody>
          <a:bodyPr wrap="none">
            <a:spAutoFit/>
          </a:bodyPr>
          <a:lstStyle/>
          <a:p>
            <a:r>
              <a:rPr lang="en-US" altLang="zh-TW" dirty="0">
                <a:latin typeface="Calibri" panose="020F0502020204030204" pitchFamily="34" charset="0"/>
                <a:cs typeface="Times New Roman" panose="02020603050405020304" pitchFamily="18" charset="0"/>
              </a:rPr>
              <a:t>,</a:t>
            </a:r>
            <a:endParaRPr lang="zh-TW" altLang="en-US" dirty="0"/>
          </a:p>
        </p:txBody>
      </p:sp>
      <mc:AlternateContent xmlns:mc="http://schemas.openxmlformats.org/markup-compatibility/2006" xmlns:a14="http://schemas.microsoft.com/office/drawing/2010/main">
        <mc:Choice Requires="a14">
          <p:sp>
            <p:nvSpPr>
              <p:cNvPr id="15" name="矩形 14"/>
              <p:cNvSpPr/>
              <p:nvPr/>
            </p:nvSpPr>
            <p:spPr>
              <a:xfrm>
                <a:off x="4056435" y="5356644"/>
                <a:ext cx="3223296" cy="9766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TW" altLang="zh-TW" i="1">
                              <a:latin typeface="Cambria Math" panose="02040503050406030204" pitchFamily="18" charset="0"/>
                            </a:rPr>
                          </m:ctrlPr>
                        </m:sSubPr>
                        <m:e>
                          <m:r>
                            <a:rPr lang="en-US" altLang="zh-TW" i="1">
                              <a:latin typeface="Cambria Math" panose="02040503050406030204" pitchFamily="18" charset="0"/>
                            </a:rPr>
                            <m:t>𝜆</m:t>
                          </m:r>
                        </m:e>
                        <m:sub>
                          <m:r>
                            <a:rPr lang="en-US" altLang="zh-TW" i="1">
                              <a:latin typeface="Cambria Math" panose="02040503050406030204" pitchFamily="18" charset="0"/>
                            </a:rPr>
                            <m:t>𝐻</m:t>
                          </m:r>
                          <m:r>
                            <a:rPr lang="en-US" altLang="zh-TW" i="1">
                              <a:latin typeface="Cambria Math" panose="02040503050406030204" pitchFamily="18" charset="0"/>
                            </a:rPr>
                            <m:t>2−</m:t>
                          </m:r>
                          <m:r>
                            <a:rPr lang="en-US" altLang="zh-TW" i="1">
                              <a:latin typeface="Cambria Math" panose="02040503050406030204" pitchFamily="18" charset="0"/>
                            </a:rPr>
                            <m:t>𝑛</m:t>
                          </m:r>
                        </m:sub>
                      </m:sSub>
                      <m:r>
                        <a:rPr lang="en-US" altLang="zh-TW">
                          <a:latin typeface="Cambria Math" panose="02040503050406030204" pitchFamily="18" charset="0"/>
                        </a:rPr>
                        <m:t>=</m:t>
                      </m:r>
                      <m:d>
                        <m:dPr>
                          <m:begChr m:val="{"/>
                          <m:endChr m:val=""/>
                          <m:ctrlPr>
                            <a:rPr lang="zh-TW" altLang="zh-TW" i="1">
                              <a:latin typeface="Cambria Math" panose="02040503050406030204" pitchFamily="18" charset="0"/>
                            </a:rPr>
                          </m:ctrlPr>
                        </m:dPr>
                        <m:e>
                          <m:eqArr>
                            <m:eqArrPr>
                              <m:ctrlPr>
                                <a:rPr lang="zh-TW" altLang="zh-TW" i="1">
                                  <a:latin typeface="Cambria Math" panose="02040503050406030204" pitchFamily="18" charset="0"/>
                                </a:rPr>
                              </m:ctrlPr>
                            </m:eqArrPr>
                            <m:e>
                              <m:sSub>
                                <m:sSubPr>
                                  <m:ctrlPr>
                                    <a:rPr lang="zh-TW" altLang="zh-TW" i="1">
                                      <a:latin typeface="Cambria Math" panose="02040503050406030204" pitchFamily="18" charset="0"/>
                                    </a:rPr>
                                  </m:ctrlPr>
                                </m:sSubPr>
                                <m:e>
                                  <m:r>
                                    <a:rPr lang="en-US" altLang="zh-TW" i="1">
                                      <a:latin typeface="Cambria Math" panose="02040503050406030204" pitchFamily="18" charset="0"/>
                                    </a:rPr>
                                    <m:t>𝜆</m:t>
                                  </m:r>
                                </m:e>
                                <m:sub>
                                  <m:r>
                                    <a:rPr lang="en-US" altLang="zh-TW" i="1">
                                      <a:latin typeface="Cambria Math" panose="02040503050406030204" pitchFamily="18" charset="0"/>
                                    </a:rPr>
                                    <m:t>𝐻</m:t>
                                  </m:r>
                                  <m:r>
                                    <a:rPr lang="en-US" altLang="zh-TW" i="1">
                                      <a:latin typeface="Cambria Math" panose="02040503050406030204" pitchFamily="18" charset="0"/>
                                    </a:rPr>
                                    <m:t>2</m:t>
                                  </m:r>
                                </m:sub>
                              </m:sSub>
                              <m:r>
                                <a:rPr lang="en-US" altLang="zh-TW">
                                  <a:latin typeface="Cambria Math" panose="02040503050406030204" pitchFamily="18" charset="0"/>
                                </a:rPr>
                                <m:t>, </m:t>
                              </m:r>
                              <m:r>
                                <a:rPr lang="en-US" altLang="zh-TW" i="1">
                                  <a:latin typeface="Cambria Math" panose="02040503050406030204" pitchFamily="18" charset="0"/>
                                </a:rPr>
                                <m:t>𝑛</m:t>
                              </m:r>
                              <m:r>
                                <a:rPr lang="en-US" altLang="zh-TW">
                                  <a:latin typeface="Cambria Math" panose="02040503050406030204" pitchFamily="18" charset="0"/>
                                </a:rPr>
                                <m:t>=1</m:t>
                              </m:r>
                            </m:e>
                            <m:e>
                              <m:r>
                                <a:rPr lang="en-US" altLang="zh-TW" i="1">
                                  <a:latin typeface="Cambria Math" panose="02040503050406030204" pitchFamily="18" charset="0"/>
                                </a:rPr>
                                <m:t>0</m:t>
                              </m:r>
                              <m:r>
                                <a:rPr lang="en-US" altLang="zh-TW">
                                  <a:latin typeface="Cambria Math" panose="02040503050406030204" pitchFamily="18" charset="0"/>
                                </a:rPr>
                                <m:t>, </m:t>
                              </m:r>
                              <m:r>
                                <a:rPr lang="en-US" altLang="zh-TW" i="1">
                                  <a:latin typeface="Cambria Math" panose="02040503050406030204" pitchFamily="18" charset="0"/>
                                </a:rPr>
                                <m:t>𝑛</m:t>
                              </m:r>
                              <m:r>
                                <a:rPr lang="en-US" altLang="zh-TW">
                                  <a:latin typeface="Cambria Math" panose="02040503050406030204" pitchFamily="18" charset="0"/>
                                </a:rPr>
                                <m:t>=2</m:t>
                              </m:r>
                            </m:e>
                            <m:e>
                              <m:r>
                                <a:rPr lang="en-US" altLang="zh-TW" i="1">
                                  <a:latin typeface="Cambria Math" panose="02040503050406030204" pitchFamily="18" charset="0"/>
                                </a:rPr>
                                <m:t>0</m:t>
                              </m:r>
                              <m:r>
                                <a:rPr lang="en-US" altLang="zh-TW">
                                  <a:latin typeface="Cambria Math" panose="02040503050406030204" pitchFamily="18" charset="0"/>
                                </a:rPr>
                                <m:t>, </m:t>
                              </m:r>
                              <m:r>
                                <a:rPr lang="en-US" altLang="zh-TW" i="1">
                                  <a:latin typeface="Cambria Math" panose="02040503050406030204" pitchFamily="18" charset="0"/>
                                </a:rPr>
                                <m:t>𝑛</m:t>
                              </m:r>
                              <m:r>
                                <a:rPr lang="en-US" altLang="zh-TW">
                                  <a:latin typeface="Cambria Math" panose="02040503050406030204" pitchFamily="18" charset="0"/>
                                </a:rPr>
                                <m:t>=3</m:t>
                              </m:r>
                            </m:e>
                          </m:eqArr>
                        </m:e>
                      </m:d>
                    </m:oMath>
                  </m:oMathPara>
                </a14:m>
                <a:endPar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xmlns="">
          <p:sp>
            <p:nvSpPr>
              <p:cNvPr id="15" name="矩形 14"/>
              <p:cNvSpPr>
                <a:spLocks noRot="1" noChangeAspect="1" noMove="1" noResize="1" noEditPoints="1" noAdjustHandles="1" noChangeArrowheads="1" noChangeShapeType="1" noTextEdit="1"/>
              </p:cNvSpPr>
              <p:nvPr/>
            </p:nvSpPr>
            <p:spPr>
              <a:xfrm>
                <a:off x="4056435" y="5356644"/>
                <a:ext cx="3223296" cy="976614"/>
              </a:xfrm>
              <a:prstGeom prst="rect">
                <a:avLst/>
              </a:prstGeom>
              <a:blipFill>
                <a:blip r:embed="rId7"/>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844002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3</a:t>
            </a:fld>
            <a:endParaRPr lang="zh-TW" altLang="en-US" sz="1800" dirty="0">
              <a:solidFill>
                <a:schemeClr val="tx1"/>
              </a:solidFill>
            </a:endParaRPr>
          </a:p>
        </p:txBody>
      </p:sp>
      <p:sp>
        <p:nvSpPr>
          <p:cNvPr id="12" name="標題 1"/>
          <p:cNvSpPr txBox="1">
            <a:spLocks/>
          </p:cNvSpPr>
          <p:nvPr/>
        </p:nvSpPr>
        <p:spPr>
          <a:xfrm>
            <a:off x="205155" y="347542"/>
            <a:ext cx="2063262" cy="10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smtClean="0">
                <a:latin typeface="Times New Roman" panose="02020603050405020304" pitchFamily="18" charset="0"/>
                <a:cs typeface="Times New Roman" panose="02020603050405020304" pitchFamily="18" charset="0"/>
              </a:rPr>
              <a:t>Outline</a:t>
            </a:r>
            <a:endParaRPr lang="zh-TW" altLang="en-US" b="1" dirty="0">
              <a:latin typeface="Times New Roman" panose="02020603050405020304" pitchFamily="18" charset="0"/>
              <a:cs typeface="Times New Roman" panose="02020603050405020304" pitchFamily="18" charset="0"/>
            </a:endParaRPr>
          </a:p>
        </p:txBody>
      </p:sp>
      <p:cxnSp>
        <p:nvCxnSpPr>
          <p:cNvPr id="13" name="直線接點 12"/>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
        <p:nvSpPr>
          <p:cNvPr id="14" name="內容版面配置區 2"/>
          <p:cNvSpPr txBox="1">
            <a:spLocks/>
          </p:cNvSpPr>
          <p:nvPr/>
        </p:nvSpPr>
        <p:spPr>
          <a:xfrm>
            <a:off x="512888" y="176407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b="1" dirty="0" smtClean="0">
                <a:latin typeface="Times New Roman" panose="02020603050405020304" pitchFamily="18" charset="0"/>
                <a:cs typeface="Times New Roman" panose="02020603050405020304" pitchFamily="18" charset="0"/>
              </a:rPr>
              <a:t>Motivation</a:t>
            </a:r>
          </a:p>
          <a:p>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System Model</a:t>
            </a:r>
          </a:p>
          <a:p>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Analytical Model</a:t>
            </a:r>
          </a:p>
          <a:p>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Numerical Results</a:t>
            </a:r>
          </a:p>
          <a:p>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Conclusions and Future Works</a:t>
            </a:r>
            <a:endParaRPr lang="zh-TW" altLang="zh-TW" b="1" dirty="0" smtClean="0">
              <a:solidFill>
                <a:schemeClr val="bg1">
                  <a:lumMod val="50000"/>
                </a:schemeClr>
              </a:solidFill>
              <a:latin typeface="Times New Roman" panose="02020603050405020304" pitchFamily="18" charset="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1271836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2739" y="136527"/>
            <a:ext cx="6529753" cy="1325563"/>
          </a:xfrm>
        </p:spPr>
        <p:txBody>
          <a:bodyPr/>
          <a:lstStyle/>
          <a:p>
            <a:r>
              <a:rPr lang="en-US" altLang="zh-TW" dirty="0" smtClean="0">
                <a:latin typeface="Times New Roman" panose="02020603050405020304" pitchFamily="18" charset="0"/>
                <a:cs typeface="Times New Roman" panose="02020603050405020304" pitchFamily="18" charset="0"/>
              </a:rPr>
              <a:t>Internal arrival rates for</a:t>
            </a:r>
            <a:r>
              <a:rPr lang="en-US" altLang="zh-TW" b="1" dirty="0" smtClean="0">
                <a:latin typeface="Times New Roman" panose="02020603050405020304" pitchFamily="18" charset="0"/>
                <a:cs typeface="Times New Roman" panose="02020603050405020304" pitchFamily="18" charset="0"/>
              </a:rPr>
              <a:t/>
            </a:r>
            <a:br>
              <a:rPr lang="en-US" altLang="zh-TW" b="1" dirty="0" smtClean="0">
                <a:latin typeface="Times New Roman" panose="02020603050405020304" pitchFamily="18" charset="0"/>
                <a:cs typeface="Times New Roman" panose="02020603050405020304" pitchFamily="18" charset="0"/>
              </a:rPr>
            </a:br>
            <a:r>
              <a:rPr lang="en-US" altLang="zh-TW" b="1" dirty="0">
                <a:latin typeface="Times New Roman" panose="02020603050405020304" pitchFamily="18" charset="0"/>
                <a:cs typeface="Times New Roman" panose="02020603050405020304" pitchFamily="18" charset="0"/>
              </a:rPr>
              <a:t>Three nodes network</a:t>
            </a:r>
            <a:endParaRPr lang="zh-TW" altLang="en-US" b="1"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30</a:t>
            </a:fld>
            <a:endParaRPr lang="zh-TW" altLang="en-US" sz="1800" dirty="0">
              <a:solidFill>
                <a:schemeClr val="tx1"/>
              </a:solidFill>
            </a:endParaRPr>
          </a:p>
        </p:txBody>
      </p:sp>
      <p:cxnSp>
        <p:nvCxnSpPr>
          <p:cNvPr id="12" name="直線接點 11"/>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11" name="內容版面配置區 2"/>
              <p:cNvSpPr txBox="1">
                <a:spLocks/>
              </p:cNvSpPr>
              <p:nvPr/>
            </p:nvSpPr>
            <p:spPr>
              <a:xfrm>
                <a:off x="332742" y="1577971"/>
                <a:ext cx="11554457" cy="444476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360000"/>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HP and LP packet arrival rates from node </a:t>
                </a:r>
                <a:r>
                  <a:rPr lang="en-US" altLang="zh-TW" sz="2000" dirty="0" smtClean="0">
                    <a:latin typeface="Times New Roman" panose="02020603050405020304" pitchFamily="18" charset="0"/>
                    <a:cs typeface="Times New Roman" panose="02020603050405020304" pitchFamily="18" charset="0"/>
                  </a:rPr>
                  <a:t>2 </a:t>
                </a:r>
                <a:r>
                  <a:rPr lang="en-US" altLang="zh-TW" sz="2000" dirty="0">
                    <a:latin typeface="Times New Roman" panose="02020603050405020304" pitchFamily="18" charset="0"/>
                    <a:cs typeface="Times New Roman" panose="02020603050405020304" pitchFamily="18" charset="0"/>
                  </a:rPr>
                  <a:t>to node </a:t>
                </a:r>
                <a:r>
                  <a:rPr lang="en-US" altLang="zh-TW" sz="2000" dirty="0" smtClean="0">
                    <a:latin typeface="Times New Roman" panose="02020603050405020304" pitchFamily="18" charset="0"/>
                    <a:cs typeface="Times New Roman" panose="02020603050405020304" pitchFamily="18" charset="0"/>
                  </a:rPr>
                  <a:t>3</a:t>
                </a:r>
              </a:p>
              <a:p>
                <a:pPr indent="-360000"/>
                <a:endParaRPr lang="en-US" altLang="zh-TW" sz="2000" dirty="0">
                  <a:latin typeface="Times New Roman" panose="02020603050405020304" pitchFamily="18" charset="0"/>
                  <a:cs typeface="Times New Roman" panose="02020603050405020304" pitchFamily="18" charset="0"/>
                </a:endParaRPr>
              </a:p>
              <a:p>
                <a:pPr indent="-360000"/>
                <a:endParaRPr lang="en-US" altLang="zh-TW" sz="2000" dirty="0" smtClean="0">
                  <a:latin typeface="Times New Roman" panose="02020603050405020304" pitchFamily="18" charset="0"/>
                  <a:cs typeface="Times New Roman" panose="02020603050405020304" pitchFamily="18" charset="0"/>
                </a:endParaRPr>
              </a:p>
              <a:p>
                <a:pPr marL="0" indent="0">
                  <a:buNone/>
                </a:pPr>
                <a:endParaRPr lang="en-US" altLang="zh-TW" sz="600" dirty="0" smtClean="0">
                  <a:latin typeface="Times New Roman" panose="02020603050405020304" pitchFamily="18" charset="0"/>
                  <a:cs typeface="Times New Roman" panose="02020603050405020304" pitchFamily="18" charset="0"/>
                </a:endParaRPr>
              </a:p>
              <a:p>
                <a:pPr indent="-360000"/>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HP and LP packet arrival rates from node 3 to node </a:t>
                </a:r>
                <a:r>
                  <a:rPr lang="en-US" altLang="zh-TW" sz="2000" dirty="0" smtClean="0">
                    <a:latin typeface="Times New Roman" panose="02020603050405020304" pitchFamily="18" charset="0"/>
                    <a:cs typeface="Times New Roman" panose="02020603050405020304" pitchFamily="18" charset="0"/>
                  </a:rPr>
                  <a:t>2</a:t>
                </a:r>
              </a:p>
              <a:p>
                <a:pPr indent="-360000"/>
                <a:endParaRPr lang="en-US" altLang="zh-TW" sz="2000" dirty="0">
                  <a:latin typeface="Times New Roman" panose="02020603050405020304" pitchFamily="18" charset="0"/>
                  <a:cs typeface="Times New Roman" panose="02020603050405020304" pitchFamily="18" charset="0"/>
                </a:endParaRPr>
              </a:p>
              <a:p>
                <a:pPr marL="0" indent="0">
                  <a:buNone/>
                </a:pPr>
                <a:endParaRPr lang="en-US" altLang="zh-TW" sz="2400" dirty="0" smtClean="0">
                  <a:latin typeface="Times New Roman" panose="02020603050405020304" pitchFamily="18" charset="0"/>
                  <a:cs typeface="Times New Roman" panose="02020603050405020304" pitchFamily="18" charset="0"/>
                </a:endParaRPr>
              </a:p>
              <a:p>
                <a:pPr indent="-360000"/>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HP and LP packet arrival </a:t>
                </a:r>
                <a:r>
                  <a:rPr lang="en-US" altLang="zh-TW" sz="2000" dirty="0" smtClean="0">
                    <a:latin typeface="Times New Roman" panose="02020603050405020304" pitchFamily="18" charset="0"/>
                    <a:cs typeface="Times New Roman" panose="02020603050405020304" pitchFamily="18" charset="0"/>
                  </a:rPr>
                  <a:t>rates with one packet / two packets per batch </a:t>
                </a:r>
                <a:r>
                  <a:rPr lang="en-US" altLang="zh-TW" sz="2000" dirty="0">
                    <a:latin typeface="Times New Roman" panose="02020603050405020304" pitchFamily="18" charset="0"/>
                    <a:cs typeface="Times New Roman" panose="02020603050405020304" pitchFamily="18" charset="0"/>
                  </a:rPr>
                  <a:t>for each node </a:t>
                </a:r>
                <a14:m>
                  <m:oMath xmlns:m="http://schemas.openxmlformats.org/officeDocument/2006/math">
                    <m:r>
                      <a:rPr lang="en-US" altLang="zh-TW" sz="2000" i="1">
                        <a:latin typeface="Cambria Math" panose="02040503050406030204" pitchFamily="18" charset="0"/>
                      </a:rPr>
                      <m:t>𝑛</m:t>
                    </m:r>
                  </m:oMath>
                </a14:m>
                <a:r>
                  <a:rPr lang="en-US" altLang="zh-TW"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𝜆</m:t>
                        </m:r>
                      </m:e>
                      <m:sub>
                        <m:r>
                          <a:rPr lang="en-US" altLang="zh-TW" sz="2000" i="1">
                            <a:latin typeface="Cambria Math" panose="02040503050406030204" pitchFamily="18" charset="0"/>
                          </a:rPr>
                          <m:t>𝐻</m:t>
                        </m:r>
                        <m:r>
                          <a:rPr lang="en-US" altLang="zh-TW" sz="2000" b="0" i="1" smtClean="0">
                            <a:latin typeface="Cambria Math" panose="02040503050406030204" pitchFamily="18" charset="0"/>
                          </a:rPr>
                          <m:t>−</m:t>
                        </m:r>
                        <m:r>
                          <a:rPr lang="en-US" altLang="zh-TW" sz="2000" i="1">
                            <a:latin typeface="Cambria Math" panose="02040503050406030204" pitchFamily="18" charset="0"/>
                          </a:rPr>
                          <m:t>𝑛</m:t>
                        </m:r>
                      </m:sub>
                    </m:sSub>
                  </m:oMath>
                </a14:m>
                <a:r>
                  <a:rPr lang="en-US" altLang="zh-TW"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𝜆</m:t>
                        </m:r>
                      </m:e>
                      <m:sub>
                        <m:r>
                          <a:rPr lang="en-US" altLang="zh-TW" sz="2000" i="1">
                            <a:latin typeface="Cambria Math" panose="02040503050406030204" pitchFamily="18" charset="0"/>
                          </a:rPr>
                          <m:t>𝐿</m:t>
                        </m:r>
                        <m:r>
                          <a:rPr lang="en-US" altLang="zh-TW" sz="2000" b="0" i="1" smtClean="0">
                            <a:latin typeface="Cambria Math" panose="02040503050406030204" pitchFamily="18" charset="0"/>
                          </a:rPr>
                          <m:t>−</m:t>
                        </m:r>
                        <m:r>
                          <a:rPr lang="en-US" altLang="zh-TW" sz="2000" i="1">
                            <a:latin typeface="Cambria Math" panose="02040503050406030204" pitchFamily="18" charset="0"/>
                          </a:rPr>
                          <m:t>𝑛</m:t>
                        </m:r>
                        <m:r>
                          <a:rPr lang="en-US" altLang="zh-TW" sz="2000" b="0" i="1" smtClean="0">
                            <a:latin typeface="Cambria Math" panose="02040503050406030204" pitchFamily="18" charset="0"/>
                          </a:rPr>
                          <m:t> </m:t>
                        </m:r>
                      </m:sub>
                    </m:sSub>
                    <m:r>
                      <a:rPr lang="en-US" altLang="zh-TW" sz="2000" b="0" i="1" smtClean="0">
                        <a:latin typeface="Cambria Math" panose="02040503050406030204" pitchFamily="18" charset="0"/>
                      </a:rPr>
                      <m:t>/</m:t>
                    </m:r>
                    <m:sSub>
                      <m:sSubPr>
                        <m:ctrlPr>
                          <a:rPr lang="zh-TW" altLang="zh-TW" sz="2000" i="1">
                            <a:latin typeface="Cambria Math" panose="02040503050406030204" pitchFamily="18" charset="0"/>
                          </a:rPr>
                        </m:ctrlPr>
                      </m:sSubPr>
                      <m:e>
                        <m:r>
                          <a:rPr lang="en-US" altLang="zh-TW" sz="2000" b="0" i="1" smtClean="0">
                            <a:latin typeface="Cambria Math" panose="02040503050406030204" pitchFamily="18" charset="0"/>
                          </a:rPr>
                          <m:t> </m:t>
                        </m:r>
                        <m:r>
                          <a:rPr lang="en-US" altLang="zh-TW" sz="2000" i="1">
                            <a:latin typeface="Cambria Math" panose="02040503050406030204" pitchFamily="18" charset="0"/>
                          </a:rPr>
                          <m:t>𝜆</m:t>
                        </m:r>
                      </m:e>
                      <m:sub>
                        <m:r>
                          <a:rPr lang="en-US" altLang="zh-TW" sz="2000" i="1">
                            <a:latin typeface="Cambria Math" panose="02040503050406030204" pitchFamily="18" charset="0"/>
                          </a:rPr>
                          <m:t>𝐻</m:t>
                        </m:r>
                        <m:r>
                          <a:rPr lang="en-US" altLang="zh-TW" sz="2000" b="0" i="1" smtClean="0">
                            <a:latin typeface="Cambria Math" panose="02040503050406030204" pitchFamily="18" charset="0"/>
                          </a:rPr>
                          <m:t>2</m:t>
                        </m:r>
                        <m:r>
                          <a:rPr lang="en-US" altLang="zh-TW" sz="2000" i="1">
                            <a:latin typeface="Cambria Math" panose="02040503050406030204" pitchFamily="18" charset="0"/>
                          </a:rPr>
                          <m:t>−</m:t>
                        </m:r>
                        <m:r>
                          <a:rPr lang="en-US" altLang="zh-TW" sz="2000" i="1">
                            <a:latin typeface="Cambria Math" panose="02040503050406030204" pitchFamily="18" charset="0"/>
                          </a:rPr>
                          <m:t>𝑛</m:t>
                        </m:r>
                      </m:sub>
                    </m:sSub>
                  </m:oMath>
                </a14:m>
                <a:r>
                  <a:rPr lang="en-US" altLang="zh-TW"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𝜆</m:t>
                        </m:r>
                      </m:e>
                      <m:sub>
                        <m:r>
                          <a:rPr lang="en-US" altLang="zh-TW" sz="2000" i="1">
                            <a:latin typeface="Cambria Math" panose="02040503050406030204" pitchFamily="18" charset="0"/>
                          </a:rPr>
                          <m:t>𝐿</m:t>
                        </m:r>
                        <m:r>
                          <a:rPr lang="en-US" altLang="zh-TW" sz="2000" b="0" i="1" smtClean="0">
                            <a:latin typeface="Cambria Math" panose="02040503050406030204" pitchFamily="18" charset="0"/>
                          </a:rPr>
                          <m:t>2</m:t>
                        </m:r>
                        <m:r>
                          <a:rPr lang="en-US" altLang="zh-TW" sz="2000" i="1">
                            <a:latin typeface="Cambria Math" panose="02040503050406030204" pitchFamily="18" charset="0"/>
                          </a:rPr>
                          <m:t>−</m:t>
                        </m:r>
                        <m:r>
                          <a:rPr lang="en-US" altLang="zh-TW" sz="2000" i="1">
                            <a:latin typeface="Cambria Math" panose="02040503050406030204" pitchFamily="18" charset="0"/>
                          </a:rPr>
                          <m:t>𝑛</m:t>
                        </m:r>
                      </m:sub>
                    </m:sSub>
                  </m:oMath>
                </a14:m>
                <a:endParaRPr lang="en-US" altLang="zh-TW" sz="2000" dirty="0" smtClean="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xmlns="">
          <p:sp>
            <p:nvSpPr>
              <p:cNvPr id="11" name="內容版面配置區 2"/>
              <p:cNvSpPr txBox="1">
                <a:spLocks noRot="1" noChangeAspect="1" noMove="1" noResize="1" noEditPoints="1" noAdjustHandles="1" noChangeArrowheads="1" noChangeShapeType="1" noTextEdit="1"/>
              </p:cNvSpPr>
              <p:nvPr/>
            </p:nvSpPr>
            <p:spPr>
              <a:xfrm>
                <a:off x="332742" y="1577971"/>
                <a:ext cx="11554457" cy="4444760"/>
              </a:xfrm>
              <a:prstGeom prst="rect">
                <a:avLst/>
              </a:prstGeom>
              <a:blipFill>
                <a:blip r:embed="rId3"/>
                <a:stretch>
                  <a:fillRect l="-264" t="-82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833139" y="2135863"/>
                <a:ext cx="7326942" cy="8313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zh-TW"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cs typeface="Times New Roman" panose="02020603050405020304" pitchFamily="18" charset="0"/>
                            </a:rPr>
                            <m:t>23</m:t>
                          </m:r>
                        </m:sub>
                      </m:sSub>
                      <m:r>
                        <a:rPr lang="en-US" altLang="zh-TW" sz="2000" i="1">
                          <a:solidFill>
                            <a:schemeClr val="tx1"/>
                          </a:solidFill>
                          <a:latin typeface="Cambria Math" panose="02040503050406030204" pitchFamily="18" charset="0"/>
                          <a:cs typeface="Times New Roman" panose="02020603050405020304" pitchFamily="18" charset="0"/>
                        </a:rPr>
                        <m:t>=</m:t>
                      </m:r>
                      <m:f>
                        <m:f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cs typeface="Times New Roman" panose="02020603050405020304" pitchFamily="18" charset="0"/>
                                </a:rPr>
                                <m:t>12</m:t>
                              </m:r>
                            </m:sub>
                          </m:sSub>
                          <m:d>
                            <m:d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000" i="1">
                                  <a:solidFill>
                                    <a:schemeClr val="tx1"/>
                                  </a:solidFill>
                                  <a:latin typeface="Cambria Math" panose="02040503050406030204" pitchFamily="18" charset="0"/>
                                  <a:cs typeface="Times New Roman" panose="02020603050405020304" pitchFamily="18" charset="0"/>
                                </a:rPr>
                                <m:t>1−</m:t>
                              </m:r>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𝑃</m:t>
                                  </m:r>
                                </m:e>
                                <m:sub>
                                  <m:r>
                                    <a:rPr lang="en-US" altLang="zh-TW" sz="2000" i="1">
                                      <a:solidFill>
                                        <a:schemeClr val="tx1"/>
                                      </a:solidFill>
                                      <a:latin typeface="Cambria Math" panose="02040503050406030204" pitchFamily="18" charset="0"/>
                                      <a:cs typeface="Times New Roman" panose="02020603050405020304" pitchFamily="18" charset="0"/>
                                    </a:rPr>
                                    <m:t>𝑡𝑙</m:t>
                                  </m:r>
                                  <m:r>
                                    <a:rPr lang="en-US" altLang="zh-TW" sz="2000" i="1">
                                      <a:solidFill>
                                        <a:schemeClr val="tx1"/>
                                      </a:solidFill>
                                      <a:latin typeface="Cambria Math" panose="02040503050406030204" pitchFamily="18" charset="0"/>
                                      <a:cs typeface="Times New Roman" panose="02020603050405020304" pitchFamily="18" charset="0"/>
                                    </a:rPr>
                                    <m:t>_</m:t>
                                  </m:r>
                                  <m:r>
                                    <a:rPr lang="en-US" altLang="zh-TW" sz="2000" i="1">
                                      <a:solidFill>
                                        <a:schemeClr val="tx1"/>
                                      </a:solidFill>
                                      <a:latin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cs typeface="Times New Roman" panose="02020603050405020304" pitchFamily="18" charset="0"/>
                                    </a:rPr>
                                    <m:t>−2</m:t>
                                  </m:r>
                                </m:sub>
                              </m:sSub>
                            </m:e>
                          </m:d>
                        </m:num>
                        <m:den>
                          <m:d>
                            <m:d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cs typeface="Times New Roman" panose="02020603050405020304" pitchFamily="18" charset="0"/>
                                    </a:rPr>
                                    <m:t>12</m:t>
                                  </m:r>
                                </m:sub>
                              </m:sSub>
                              <m:r>
                                <a:rPr lang="en-US" altLang="zh-TW" sz="2000" i="1">
                                  <a:solidFill>
                                    <a:schemeClr val="tx1"/>
                                  </a:solidFill>
                                  <a:latin typeface="Cambria Math" panose="02040503050406030204" pitchFamily="18" charset="0"/>
                                  <a:cs typeface="Times New Roman" panose="02020603050405020304" pitchFamily="18" charset="0"/>
                                </a:rPr>
                                <m:t>+</m:t>
                              </m:r>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cs typeface="Times New Roman" panose="02020603050405020304" pitchFamily="18" charset="0"/>
                                    </a:rPr>
                                    <m:t>32</m:t>
                                  </m:r>
                                </m:sub>
                              </m:sSub>
                            </m:e>
                          </m:d>
                          <m:d>
                            <m:d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000" i="1">
                                  <a:solidFill>
                                    <a:schemeClr val="tx1"/>
                                  </a:solidFill>
                                  <a:latin typeface="Cambria Math" panose="02040503050406030204" pitchFamily="18" charset="0"/>
                                  <a:cs typeface="Times New Roman" panose="02020603050405020304" pitchFamily="18" charset="0"/>
                                </a:rPr>
                                <m:t>1−</m:t>
                              </m:r>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𝑃</m:t>
                                  </m:r>
                                </m:e>
                                <m:sub>
                                  <m:r>
                                    <a:rPr lang="en-US" altLang="zh-TW" sz="2000" i="1">
                                      <a:solidFill>
                                        <a:schemeClr val="tx1"/>
                                      </a:solidFill>
                                      <a:latin typeface="Cambria Math" panose="02040503050406030204" pitchFamily="18" charset="0"/>
                                      <a:cs typeface="Times New Roman" panose="02020603050405020304" pitchFamily="18" charset="0"/>
                                    </a:rPr>
                                    <m:t>𝑡𝑙</m:t>
                                  </m:r>
                                  <m:r>
                                    <a:rPr lang="en-US" altLang="zh-TW" sz="2000" i="1">
                                      <a:solidFill>
                                        <a:schemeClr val="tx1"/>
                                      </a:solidFill>
                                      <a:latin typeface="Cambria Math" panose="02040503050406030204" pitchFamily="18" charset="0"/>
                                      <a:cs typeface="Times New Roman" panose="02020603050405020304" pitchFamily="18" charset="0"/>
                                    </a:rPr>
                                    <m:t>_</m:t>
                                  </m:r>
                                  <m:r>
                                    <a:rPr lang="en-US" altLang="zh-TW" sz="2000" i="1">
                                      <a:solidFill>
                                        <a:schemeClr val="tx1"/>
                                      </a:solidFill>
                                      <a:latin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cs typeface="Times New Roman" panose="02020603050405020304" pitchFamily="18" charset="0"/>
                                    </a:rPr>
                                    <m:t>−2</m:t>
                                  </m:r>
                                </m:sub>
                              </m:sSub>
                            </m:e>
                          </m:d>
                        </m:den>
                      </m:f>
                      <m:f>
                        <m:f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cs typeface="Times New Roman" panose="02020603050405020304" pitchFamily="18" charset="0"/>
                                </a:rPr>
                                <m:t>𝐻</m:t>
                              </m:r>
                            </m:sub>
                          </m:sSub>
                          <m:r>
                            <a:rPr lang="en-US" altLang="zh-TW" sz="2000" b="0" i="1" smtClean="0">
                              <a:solidFill>
                                <a:schemeClr val="tx1"/>
                              </a:solidFill>
                              <a:latin typeface="Cambria Math" panose="02040503050406030204" pitchFamily="18" charset="0"/>
                              <a:cs typeface="Times New Roman" panose="02020603050405020304" pitchFamily="18" charset="0"/>
                            </a:rPr>
                            <m:t>+2</m:t>
                          </m:r>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cs typeface="Times New Roman" panose="02020603050405020304" pitchFamily="18" charset="0"/>
                                </a:rPr>
                                <m:t>𝐻</m:t>
                              </m:r>
                              <m:r>
                                <a:rPr lang="en-US" altLang="zh-TW" sz="2000" b="0" i="1" smtClean="0">
                                  <a:solidFill>
                                    <a:schemeClr val="tx1"/>
                                  </a:solidFill>
                                  <a:latin typeface="Cambria Math" panose="02040503050406030204" pitchFamily="18" charset="0"/>
                                  <a:cs typeface="Times New Roman" panose="02020603050405020304" pitchFamily="18" charset="0"/>
                                </a:rPr>
                                <m:t>2</m:t>
                              </m:r>
                            </m:sub>
                          </m:sSub>
                          <m:r>
                            <a:rPr lang="en-US" altLang="zh-TW" sz="2000" b="0" i="1" smtClean="0">
                              <a:solidFill>
                                <a:schemeClr val="tx1"/>
                              </a:solidFill>
                              <a:latin typeface="Cambria Math" panose="02040503050406030204" pitchFamily="18" charset="0"/>
                              <a:cs typeface="Times New Roman" panose="02020603050405020304" pitchFamily="18" charset="0"/>
                            </a:rPr>
                            <m:t>)</m:t>
                          </m:r>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𝑟</m:t>
                              </m:r>
                            </m:e>
                            <m:sub>
                              <m:r>
                                <a:rPr lang="en-US" altLang="zh-TW" sz="2000" i="1">
                                  <a:solidFill>
                                    <a:schemeClr val="tx1"/>
                                  </a:solidFill>
                                  <a:latin typeface="Cambria Math" panose="02040503050406030204" pitchFamily="18" charset="0"/>
                                  <a:cs typeface="Times New Roman" panose="02020603050405020304" pitchFamily="18" charset="0"/>
                                </a:rPr>
                                <m:t>12</m:t>
                              </m:r>
                            </m:sub>
                          </m:sSub>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𝑟</m:t>
                              </m:r>
                            </m:e>
                            <m:sub>
                              <m:r>
                                <a:rPr lang="en-US" altLang="zh-TW" sz="2000" i="1">
                                  <a:solidFill>
                                    <a:schemeClr val="tx1"/>
                                  </a:solidFill>
                                  <a:latin typeface="Cambria Math" panose="02040503050406030204" pitchFamily="18" charset="0"/>
                                  <a:cs typeface="Times New Roman" panose="02020603050405020304" pitchFamily="18" charset="0"/>
                                </a:rPr>
                                <m:t>23</m:t>
                              </m:r>
                            </m:sub>
                          </m:sSub>
                        </m:num>
                        <m:den>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cs typeface="Times New Roman" panose="02020603050405020304" pitchFamily="18" charset="0"/>
                                    </a:rPr>
                                    <m:t>31</m:t>
                                  </m:r>
                                </m:sub>
                              </m:sSub>
                              <m:r>
                                <a:rPr lang="en-US" altLang="zh-TW" sz="2000" i="1">
                                  <a:solidFill>
                                    <a:schemeClr val="tx1"/>
                                  </a:solidFill>
                                  <a:latin typeface="Cambria Math" panose="02040503050406030204" pitchFamily="18" charset="0"/>
                                  <a:cs typeface="Times New Roman" panose="02020603050405020304" pitchFamily="18" charset="0"/>
                                </a:rPr>
                                <m:t>+</m:t>
                              </m:r>
                              <m:r>
                                <a:rPr lang="en-US" altLang="zh-TW" sz="2000" b="0" i="1" smtClean="0">
                                  <a:solidFill>
                                    <a:schemeClr val="tx1"/>
                                  </a:solidFill>
                                  <a:latin typeface="Cambria Math" panose="02040503050406030204" pitchFamily="18" charset="0"/>
                                  <a:cs typeface="Times New Roman" panose="02020603050405020304" pitchFamily="18" charset="0"/>
                                </a:rPr>
                                <m:t>(</m:t>
                              </m:r>
                              <m:r>
                                <a:rPr lang="en-US" altLang="zh-TW" sz="2000" i="1">
                                  <a:solidFill>
                                    <a:schemeClr val="tx1"/>
                                  </a:solidFill>
                                  <a:latin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cs typeface="Times New Roman" panose="02020603050405020304" pitchFamily="18" charset="0"/>
                                </a:rPr>
                                <m:t>𝐻</m:t>
                              </m:r>
                            </m:sub>
                          </m:sSub>
                          <m:r>
                            <a:rPr lang="en-US" altLang="zh-TW" sz="2000" b="0" i="1" smtClean="0">
                              <a:solidFill>
                                <a:schemeClr val="tx1"/>
                              </a:solidFill>
                              <a:latin typeface="Cambria Math" panose="02040503050406030204" pitchFamily="18" charset="0"/>
                              <a:cs typeface="Times New Roman" panose="02020603050405020304" pitchFamily="18" charset="0"/>
                            </a:rPr>
                            <m:t>+2</m:t>
                          </m:r>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cs typeface="Times New Roman" panose="02020603050405020304" pitchFamily="18" charset="0"/>
                                </a:rPr>
                                <m:t>𝐻</m:t>
                              </m:r>
                              <m:r>
                                <a:rPr lang="en-US" altLang="zh-TW" sz="2000" b="0" i="1" smtClean="0">
                                  <a:solidFill>
                                    <a:schemeClr val="tx1"/>
                                  </a:solidFill>
                                  <a:latin typeface="Cambria Math" panose="02040503050406030204" pitchFamily="18" charset="0"/>
                                  <a:cs typeface="Times New Roman" panose="02020603050405020304" pitchFamily="18" charset="0"/>
                                </a:rPr>
                                <m:t>2</m:t>
                              </m:r>
                            </m:sub>
                          </m:sSub>
                          <m:r>
                            <a:rPr lang="en-US" altLang="zh-TW" sz="2000" b="0" i="1" smtClean="0">
                              <a:solidFill>
                                <a:schemeClr val="tx1"/>
                              </a:solidFill>
                              <a:latin typeface="Cambria Math" panose="02040503050406030204" pitchFamily="18" charset="0"/>
                              <a:cs typeface="Times New Roman" panose="02020603050405020304" pitchFamily="18" charset="0"/>
                            </a:rPr>
                            <m:t>)</m:t>
                          </m:r>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𝑟</m:t>
                              </m:r>
                            </m:e>
                            <m:sub>
                              <m:r>
                                <a:rPr lang="en-US" altLang="zh-TW" sz="2000" i="1">
                                  <a:solidFill>
                                    <a:schemeClr val="tx1"/>
                                  </a:solidFill>
                                  <a:latin typeface="Cambria Math" panose="02040503050406030204" pitchFamily="18" charset="0"/>
                                  <a:cs typeface="Times New Roman" panose="02020603050405020304" pitchFamily="18" charset="0"/>
                                </a:rPr>
                                <m:t>12</m:t>
                              </m:r>
                            </m:sub>
                          </m:sSub>
                        </m:den>
                      </m:f>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𝑇𝐻</m:t>
                          </m:r>
                        </m:e>
                        <m:sub>
                          <m:r>
                            <a:rPr lang="en-US" altLang="zh-TW" sz="2000" i="1">
                              <a:solidFill>
                                <a:schemeClr val="tx1"/>
                              </a:solidFill>
                              <a:latin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cs typeface="Times New Roman" panose="02020603050405020304" pitchFamily="18" charset="0"/>
                            </a:rPr>
                            <m:t>−2</m:t>
                          </m:r>
                        </m:sub>
                      </m:sSub>
                    </m:oMath>
                  </m:oMathPara>
                </a14:m>
                <a:endParaRPr lang="zh-TW" altLang="en-US"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833139" y="2135863"/>
                <a:ext cx="7326942" cy="831381"/>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833139" y="3525136"/>
                <a:ext cx="4808111" cy="8313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zh-TW" sz="20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32</m:t>
                          </m:r>
                        </m:sub>
                      </m:sSub>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23</m:t>
                              </m:r>
                            </m:sub>
                          </m:sSub>
                          <m:d>
                            <m:d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𝑡𝑙</m:t>
                                  </m:r>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_</m:t>
                                  </m:r>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−3</m:t>
                                  </m:r>
                                </m:sub>
                              </m:sSub>
                            </m:e>
                          </m:d>
                        </m:num>
                        <m:den>
                          <m:d>
                            <m:d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13</m:t>
                                  </m:r>
                                </m:sub>
                              </m:sSub>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23</m:t>
                                  </m:r>
                                </m:sub>
                              </m:sSub>
                            </m:e>
                          </m:d>
                          <m:d>
                            <m:d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𝑡𝑙</m:t>
                                  </m:r>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_</m:t>
                                  </m:r>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−3</m:t>
                                  </m:r>
                                </m:sub>
                              </m:sSub>
                            </m:e>
                          </m:d>
                        </m:den>
                      </m:f>
                      <m:sSub>
                        <m:sSub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𝑇𝐻</m:t>
                          </m:r>
                        </m:e>
                        <m:sub>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−3</m:t>
                          </m:r>
                        </m:sub>
                      </m:sSub>
                    </m:oMath>
                  </m:oMathPara>
                </a14:m>
                <a:endParaRPr lang="zh-TW" altLang="en-US" sz="2000" dirty="0">
                  <a:solidFill>
                    <a:srgbClr val="FF0000"/>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833139" y="3525136"/>
                <a:ext cx="4808111" cy="831381"/>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833139" y="5379249"/>
                <a:ext cx="3223296" cy="976614"/>
              </a:xfrm>
              <a:prstGeom prst="rect">
                <a:avLst/>
              </a:prstGeom>
            </p:spPr>
            <p:txBody>
              <a:bodyPr wrap="square">
                <a:spAutoFit/>
              </a:bodyPr>
              <a:lstStyle/>
              <a:p>
                <a14:m>
                  <m:oMath xmlns:m="http://schemas.openxmlformats.org/officeDocument/2006/math">
                    <m:sSub>
                      <m:sSubPr>
                        <m:ctrlPr>
                          <a:rPr lang="zh-TW" altLang="zh-TW" i="1">
                            <a:latin typeface="Cambria Math" panose="02040503050406030204" pitchFamily="18" charset="0"/>
                          </a:rPr>
                        </m:ctrlPr>
                      </m:sSubPr>
                      <m:e>
                        <m:r>
                          <a:rPr lang="en-US" altLang="zh-TW" i="1">
                            <a:latin typeface="Cambria Math" panose="02040503050406030204" pitchFamily="18" charset="0"/>
                          </a:rPr>
                          <m:t>𝜆</m:t>
                        </m:r>
                      </m:e>
                      <m:sub>
                        <m:r>
                          <a:rPr lang="en-US" altLang="zh-TW" i="1">
                            <a:latin typeface="Cambria Math" panose="02040503050406030204" pitchFamily="18" charset="0"/>
                          </a:rPr>
                          <m:t>𝐻</m:t>
                        </m:r>
                        <m:r>
                          <a:rPr lang="zh-TW" altLang="en-US" i="1">
                            <a:latin typeface="Cambria Math" panose="02040503050406030204" pitchFamily="18" charset="0"/>
                          </a:rPr>
                          <m:t>−</m:t>
                        </m:r>
                        <m:r>
                          <a:rPr lang="en-US" altLang="zh-TW" i="1">
                            <a:latin typeface="Cambria Math" panose="02040503050406030204" pitchFamily="18" charset="0"/>
                          </a:rPr>
                          <m:t>𝑛</m:t>
                        </m:r>
                      </m:sub>
                    </m:sSub>
                    <m:r>
                      <a:rPr lang="en-US" altLang="zh-TW">
                        <a:latin typeface="Cambria Math" panose="02040503050406030204" pitchFamily="18" charset="0"/>
                      </a:rPr>
                      <m:t>=</m:t>
                    </m:r>
                    <m:d>
                      <m:dPr>
                        <m:begChr m:val="{"/>
                        <m:endChr m:val=""/>
                        <m:ctrlPr>
                          <a:rPr lang="zh-TW" altLang="zh-TW" i="1">
                            <a:latin typeface="Cambria Math" panose="02040503050406030204" pitchFamily="18" charset="0"/>
                          </a:rPr>
                        </m:ctrlPr>
                      </m:dPr>
                      <m:e>
                        <m:eqArr>
                          <m:eqArrPr>
                            <m:ctrlPr>
                              <a:rPr lang="zh-TW" altLang="zh-TW" i="1">
                                <a:latin typeface="Cambria Math" panose="02040503050406030204" pitchFamily="18" charset="0"/>
                              </a:rPr>
                            </m:ctrlPr>
                          </m:eqArrPr>
                          <m:e>
                            <m:sSub>
                              <m:sSubPr>
                                <m:ctrlPr>
                                  <a:rPr lang="zh-TW" altLang="zh-TW" i="1">
                                    <a:latin typeface="Cambria Math" panose="02040503050406030204" pitchFamily="18" charset="0"/>
                                  </a:rPr>
                                </m:ctrlPr>
                              </m:sSubPr>
                              <m:e>
                                <m:r>
                                  <a:rPr lang="en-US" altLang="zh-TW" i="1">
                                    <a:latin typeface="Cambria Math" panose="02040503050406030204" pitchFamily="18" charset="0"/>
                                  </a:rPr>
                                  <m:t>𝜆</m:t>
                                </m:r>
                              </m:e>
                              <m:sub>
                                <m:r>
                                  <a:rPr lang="en-US" altLang="zh-TW" i="1">
                                    <a:latin typeface="Cambria Math" panose="02040503050406030204" pitchFamily="18" charset="0"/>
                                  </a:rPr>
                                  <m:t>𝐻</m:t>
                                </m:r>
                              </m:sub>
                            </m:sSub>
                            <m:r>
                              <a:rPr lang="en-US" altLang="zh-TW">
                                <a:latin typeface="Cambria Math" panose="02040503050406030204" pitchFamily="18" charset="0"/>
                              </a:rPr>
                              <m:t>+</m:t>
                            </m:r>
                            <m:sSub>
                              <m:sSubPr>
                                <m:ctrlPr>
                                  <a:rPr lang="zh-TW" altLang="zh-TW" i="1">
                                    <a:latin typeface="Cambria Math" panose="02040503050406030204" pitchFamily="18" charset="0"/>
                                  </a:rPr>
                                </m:ctrlPr>
                              </m:sSubPr>
                              <m:e>
                                <m:r>
                                  <a:rPr lang="en-US" altLang="zh-TW" i="1">
                                    <a:latin typeface="Cambria Math" panose="02040503050406030204" pitchFamily="18" charset="0"/>
                                  </a:rPr>
                                  <m:t>𝜆</m:t>
                                </m:r>
                              </m:e>
                              <m:sub>
                                <m:r>
                                  <a:rPr lang="en-US" altLang="zh-TW" i="1">
                                    <a:latin typeface="Cambria Math" panose="02040503050406030204" pitchFamily="18" charset="0"/>
                                  </a:rPr>
                                  <m:t>𝐻</m:t>
                                </m:r>
                                <m:r>
                                  <a:rPr lang="en-US" altLang="zh-TW">
                                    <a:latin typeface="Cambria Math" panose="02040503050406030204" pitchFamily="18" charset="0"/>
                                  </a:rPr>
                                  <m:t>31</m:t>
                                </m:r>
                              </m:sub>
                            </m:sSub>
                            <m:r>
                              <a:rPr lang="en-US" altLang="zh-TW">
                                <a:latin typeface="Cambria Math" panose="02040503050406030204" pitchFamily="18" charset="0"/>
                              </a:rPr>
                              <m:t>, </m:t>
                            </m:r>
                            <m:r>
                              <a:rPr lang="en-US" altLang="zh-TW" i="1">
                                <a:latin typeface="Cambria Math" panose="02040503050406030204" pitchFamily="18" charset="0"/>
                              </a:rPr>
                              <m:t>𝑛</m:t>
                            </m:r>
                            <m:r>
                              <a:rPr lang="en-US" altLang="zh-TW">
                                <a:latin typeface="Cambria Math" panose="02040503050406030204" pitchFamily="18" charset="0"/>
                              </a:rPr>
                              <m:t>=1</m:t>
                            </m:r>
                          </m:e>
                          <m:e>
                            <m:sSub>
                              <m:sSubPr>
                                <m:ctrlPr>
                                  <a:rPr lang="zh-TW" altLang="zh-TW" i="1">
                                    <a:latin typeface="Cambria Math" panose="02040503050406030204" pitchFamily="18" charset="0"/>
                                  </a:rPr>
                                </m:ctrlPr>
                              </m:sSubPr>
                              <m:e>
                                <m:r>
                                  <a:rPr lang="en-US" altLang="zh-TW">
                                    <a:latin typeface="Cambria Math" panose="02040503050406030204" pitchFamily="18" charset="0"/>
                                  </a:rPr>
                                  <m:t> </m:t>
                                </m:r>
                                <m:r>
                                  <a:rPr lang="en-US" altLang="zh-TW" i="1">
                                    <a:latin typeface="Cambria Math" panose="02040503050406030204" pitchFamily="18" charset="0"/>
                                  </a:rPr>
                                  <m:t>𝜆</m:t>
                                </m:r>
                              </m:e>
                              <m:sub>
                                <m:r>
                                  <a:rPr lang="en-US" altLang="zh-TW" i="1">
                                    <a:latin typeface="Cambria Math" panose="02040503050406030204" pitchFamily="18" charset="0"/>
                                  </a:rPr>
                                  <m:t>𝐻</m:t>
                                </m:r>
                                <m:r>
                                  <a:rPr lang="en-US" altLang="zh-TW">
                                    <a:latin typeface="Cambria Math" panose="02040503050406030204" pitchFamily="18" charset="0"/>
                                  </a:rPr>
                                  <m:t>12</m:t>
                                </m:r>
                              </m:sub>
                            </m:sSub>
                            <m:r>
                              <a:rPr lang="en-US" altLang="zh-TW">
                                <a:latin typeface="Cambria Math" panose="02040503050406030204" pitchFamily="18" charset="0"/>
                              </a:rPr>
                              <m:t>+</m:t>
                            </m:r>
                            <m:sSub>
                              <m:sSubPr>
                                <m:ctrlPr>
                                  <a:rPr lang="zh-TW" altLang="zh-TW" i="1">
                                    <a:latin typeface="Cambria Math" panose="02040503050406030204" pitchFamily="18" charset="0"/>
                                  </a:rPr>
                                </m:ctrlPr>
                              </m:sSubPr>
                              <m:e>
                                <m:r>
                                  <a:rPr lang="en-US" altLang="zh-TW" i="1">
                                    <a:latin typeface="Cambria Math" panose="02040503050406030204" pitchFamily="18" charset="0"/>
                                  </a:rPr>
                                  <m:t>𝜆</m:t>
                                </m:r>
                              </m:e>
                              <m:sub>
                                <m:r>
                                  <a:rPr lang="en-US" altLang="zh-TW" i="1">
                                    <a:latin typeface="Cambria Math" panose="02040503050406030204" pitchFamily="18" charset="0"/>
                                  </a:rPr>
                                  <m:t>𝐻</m:t>
                                </m:r>
                                <m:r>
                                  <a:rPr lang="en-US" altLang="zh-TW">
                                    <a:latin typeface="Cambria Math" panose="02040503050406030204" pitchFamily="18" charset="0"/>
                                  </a:rPr>
                                  <m:t>32</m:t>
                                </m:r>
                              </m:sub>
                            </m:sSub>
                            <m:r>
                              <a:rPr lang="en-US" altLang="zh-TW">
                                <a:latin typeface="Cambria Math" panose="02040503050406030204" pitchFamily="18" charset="0"/>
                              </a:rPr>
                              <m:t>, </m:t>
                            </m:r>
                            <m:r>
                              <a:rPr lang="en-US" altLang="zh-TW" i="1">
                                <a:latin typeface="Cambria Math" panose="02040503050406030204" pitchFamily="18" charset="0"/>
                              </a:rPr>
                              <m:t>𝑛</m:t>
                            </m:r>
                            <m:r>
                              <a:rPr lang="en-US" altLang="zh-TW">
                                <a:latin typeface="Cambria Math" panose="02040503050406030204" pitchFamily="18" charset="0"/>
                              </a:rPr>
                              <m:t>=2</m:t>
                            </m:r>
                          </m:e>
                          <m:e>
                            <m:sSub>
                              <m:sSubPr>
                                <m:ctrlPr>
                                  <a:rPr lang="zh-TW" altLang="zh-TW" i="1">
                                    <a:latin typeface="Cambria Math" panose="02040503050406030204" pitchFamily="18" charset="0"/>
                                  </a:rPr>
                                </m:ctrlPr>
                              </m:sSubPr>
                              <m:e>
                                <m:r>
                                  <a:rPr lang="en-US" altLang="zh-TW">
                                    <a:latin typeface="Cambria Math" panose="02040503050406030204" pitchFamily="18" charset="0"/>
                                  </a:rPr>
                                  <m:t> </m:t>
                                </m:r>
                                <m:r>
                                  <a:rPr lang="en-US" altLang="zh-TW" i="1">
                                    <a:latin typeface="Cambria Math" panose="02040503050406030204" pitchFamily="18" charset="0"/>
                                  </a:rPr>
                                  <m:t>𝜆</m:t>
                                </m:r>
                              </m:e>
                              <m:sub>
                                <m:r>
                                  <a:rPr lang="en-US" altLang="zh-TW" i="1">
                                    <a:latin typeface="Cambria Math" panose="02040503050406030204" pitchFamily="18" charset="0"/>
                                  </a:rPr>
                                  <m:t>𝐻</m:t>
                                </m:r>
                                <m:r>
                                  <a:rPr lang="en-US" altLang="zh-TW">
                                    <a:latin typeface="Cambria Math" panose="02040503050406030204" pitchFamily="18" charset="0"/>
                                  </a:rPr>
                                  <m:t>13</m:t>
                                </m:r>
                              </m:sub>
                            </m:sSub>
                            <m:r>
                              <a:rPr lang="en-US" altLang="zh-TW">
                                <a:latin typeface="Cambria Math" panose="02040503050406030204" pitchFamily="18" charset="0"/>
                              </a:rPr>
                              <m:t>+</m:t>
                            </m:r>
                            <m:sSub>
                              <m:sSubPr>
                                <m:ctrlPr>
                                  <a:rPr lang="zh-TW" altLang="zh-TW" i="1">
                                    <a:latin typeface="Cambria Math" panose="02040503050406030204" pitchFamily="18" charset="0"/>
                                  </a:rPr>
                                </m:ctrlPr>
                              </m:sSubPr>
                              <m:e>
                                <m:r>
                                  <a:rPr lang="en-US" altLang="zh-TW" i="1">
                                    <a:latin typeface="Cambria Math" panose="02040503050406030204" pitchFamily="18" charset="0"/>
                                  </a:rPr>
                                  <m:t>𝜆</m:t>
                                </m:r>
                              </m:e>
                              <m:sub>
                                <m:r>
                                  <a:rPr lang="en-US" altLang="zh-TW" i="1">
                                    <a:latin typeface="Cambria Math" panose="02040503050406030204" pitchFamily="18" charset="0"/>
                                  </a:rPr>
                                  <m:t>𝐻</m:t>
                                </m:r>
                                <m:r>
                                  <a:rPr lang="en-US" altLang="zh-TW">
                                    <a:latin typeface="Cambria Math" panose="02040503050406030204" pitchFamily="18" charset="0"/>
                                  </a:rPr>
                                  <m:t>23</m:t>
                                </m:r>
                              </m:sub>
                            </m:sSub>
                            <m:r>
                              <a:rPr lang="en-US" altLang="zh-TW">
                                <a:latin typeface="Cambria Math" panose="02040503050406030204" pitchFamily="18" charset="0"/>
                              </a:rPr>
                              <m:t>, </m:t>
                            </m:r>
                            <m:r>
                              <a:rPr lang="en-US" altLang="zh-TW" i="1">
                                <a:latin typeface="Cambria Math" panose="02040503050406030204" pitchFamily="18" charset="0"/>
                              </a:rPr>
                              <m:t>𝑛</m:t>
                            </m:r>
                            <m:r>
                              <a:rPr lang="en-US" altLang="zh-TW">
                                <a:latin typeface="Cambria Math" panose="02040503050406030204" pitchFamily="18" charset="0"/>
                              </a:rPr>
                              <m:t>=3</m:t>
                            </m:r>
                          </m:e>
                        </m:eqArr>
                      </m:e>
                    </m:d>
                  </m:oMath>
                </a14:m>
                <a:r>
                  <a:rPr lang="zh-TW" altLang="en-US" sz="2000" dirty="0" smtClean="0">
                    <a:solidFill>
                      <a:schemeClr val="tx1">
                        <a:lumMod val="75000"/>
                        <a:lumOff val="25000"/>
                      </a:schemeClr>
                    </a:solidFill>
                    <a:latin typeface="Times New Roman" panose="02020603050405020304" pitchFamily="18" charset="0"/>
                    <a:cs typeface="Times New Roman" panose="02020603050405020304" pitchFamily="18" charset="0"/>
                  </a:rPr>
                  <a:t> </a:t>
                </a:r>
                <a:endPar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833139" y="5379249"/>
                <a:ext cx="3223296" cy="976614"/>
              </a:xfrm>
              <a:prstGeom prst="rect">
                <a:avLst/>
              </a:prstGeom>
              <a:blipFill>
                <a:blip r:embed="rId6"/>
                <a:stretch>
                  <a:fillRect/>
                </a:stretch>
              </a:blipFill>
            </p:spPr>
            <p:txBody>
              <a:bodyPr/>
              <a:lstStyle/>
              <a:p>
                <a:r>
                  <a:rPr lang="zh-TW" altLang="en-US">
                    <a:noFill/>
                  </a:rPr>
                  <a:t> </a:t>
                </a:r>
              </a:p>
            </p:txBody>
          </p:sp>
        </mc:Fallback>
      </mc:AlternateContent>
      <p:sp>
        <p:nvSpPr>
          <p:cNvPr id="5" name="矩形 4"/>
          <p:cNvSpPr/>
          <p:nvPr/>
        </p:nvSpPr>
        <p:spPr>
          <a:xfrm>
            <a:off x="4056435" y="5823386"/>
            <a:ext cx="242374" cy="369332"/>
          </a:xfrm>
          <a:prstGeom prst="rect">
            <a:avLst/>
          </a:prstGeom>
        </p:spPr>
        <p:txBody>
          <a:bodyPr wrap="none">
            <a:spAutoFit/>
          </a:bodyPr>
          <a:lstStyle/>
          <a:p>
            <a:r>
              <a:rPr lang="en-US" altLang="zh-TW" dirty="0">
                <a:latin typeface="Calibri" panose="020F0502020204030204" pitchFamily="34" charset="0"/>
                <a:cs typeface="Times New Roman" panose="02020603050405020304" pitchFamily="18" charset="0"/>
              </a:rPr>
              <a:t>,</a:t>
            </a:r>
            <a:endParaRPr lang="zh-TW" altLang="en-US" dirty="0"/>
          </a:p>
        </p:txBody>
      </p:sp>
      <mc:AlternateContent xmlns:mc="http://schemas.openxmlformats.org/markup-compatibility/2006" xmlns:a14="http://schemas.microsoft.com/office/drawing/2010/main">
        <mc:Choice Requires="a14">
          <p:sp>
            <p:nvSpPr>
              <p:cNvPr id="15" name="矩形 14"/>
              <p:cNvSpPr/>
              <p:nvPr/>
            </p:nvSpPr>
            <p:spPr>
              <a:xfrm>
                <a:off x="4056435" y="5356644"/>
                <a:ext cx="3223296" cy="9766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TW" altLang="zh-TW" i="1">
                              <a:latin typeface="Cambria Math" panose="02040503050406030204" pitchFamily="18" charset="0"/>
                            </a:rPr>
                          </m:ctrlPr>
                        </m:sSubPr>
                        <m:e>
                          <m:r>
                            <a:rPr lang="en-US" altLang="zh-TW" i="1">
                              <a:latin typeface="Cambria Math" panose="02040503050406030204" pitchFamily="18" charset="0"/>
                            </a:rPr>
                            <m:t>𝜆</m:t>
                          </m:r>
                        </m:e>
                        <m:sub>
                          <m:r>
                            <a:rPr lang="en-US" altLang="zh-TW" i="1">
                              <a:latin typeface="Cambria Math" panose="02040503050406030204" pitchFamily="18" charset="0"/>
                            </a:rPr>
                            <m:t>𝐻</m:t>
                          </m:r>
                          <m:r>
                            <a:rPr lang="en-US" altLang="zh-TW" i="1">
                              <a:latin typeface="Cambria Math" panose="02040503050406030204" pitchFamily="18" charset="0"/>
                            </a:rPr>
                            <m:t>2−</m:t>
                          </m:r>
                          <m:r>
                            <a:rPr lang="en-US" altLang="zh-TW" i="1">
                              <a:latin typeface="Cambria Math" panose="02040503050406030204" pitchFamily="18" charset="0"/>
                            </a:rPr>
                            <m:t>𝑛</m:t>
                          </m:r>
                        </m:sub>
                      </m:sSub>
                      <m:r>
                        <a:rPr lang="en-US" altLang="zh-TW">
                          <a:latin typeface="Cambria Math" panose="02040503050406030204" pitchFamily="18" charset="0"/>
                        </a:rPr>
                        <m:t>=</m:t>
                      </m:r>
                      <m:d>
                        <m:dPr>
                          <m:begChr m:val="{"/>
                          <m:endChr m:val=""/>
                          <m:ctrlPr>
                            <a:rPr lang="zh-TW" altLang="zh-TW" i="1">
                              <a:latin typeface="Cambria Math" panose="02040503050406030204" pitchFamily="18" charset="0"/>
                            </a:rPr>
                          </m:ctrlPr>
                        </m:dPr>
                        <m:e>
                          <m:eqArr>
                            <m:eqArrPr>
                              <m:ctrlPr>
                                <a:rPr lang="zh-TW" altLang="zh-TW" i="1">
                                  <a:latin typeface="Cambria Math" panose="02040503050406030204" pitchFamily="18" charset="0"/>
                                </a:rPr>
                              </m:ctrlPr>
                            </m:eqArrPr>
                            <m:e>
                              <m:sSub>
                                <m:sSubPr>
                                  <m:ctrlPr>
                                    <a:rPr lang="zh-TW" altLang="zh-TW" i="1">
                                      <a:latin typeface="Cambria Math" panose="02040503050406030204" pitchFamily="18" charset="0"/>
                                    </a:rPr>
                                  </m:ctrlPr>
                                </m:sSubPr>
                                <m:e>
                                  <m:r>
                                    <a:rPr lang="en-US" altLang="zh-TW" i="1">
                                      <a:latin typeface="Cambria Math" panose="02040503050406030204" pitchFamily="18" charset="0"/>
                                    </a:rPr>
                                    <m:t>𝜆</m:t>
                                  </m:r>
                                </m:e>
                                <m:sub>
                                  <m:r>
                                    <a:rPr lang="en-US" altLang="zh-TW" i="1">
                                      <a:latin typeface="Cambria Math" panose="02040503050406030204" pitchFamily="18" charset="0"/>
                                    </a:rPr>
                                    <m:t>𝐻</m:t>
                                  </m:r>
                                  <m:r>
                                    <a:rPr lang="en-US" altLang="zh-TW" i="1">
                                      <a:latin typeface="Cambria Math" panose="02040503050406030204" pitchFamily="18" charset="0"/>
                                    </a:rPr>
                                    <m:t>2</m:t>
                                  </m:r>
                                </m:sub>
                              </m:sSub>
                              <m:r>
                                <a:rPr lang="en-US" altLang="zh-TW">
                                  <a:latin typeface="Cambria Math" panose="02040503050406030204" pitchFamily="18" charset="0"/>
                                </a:rPr>
                                <m:t>, </m:t>
                              </m:r>
                              <m:r>
                                <a:rPr lang="en-US" altLang="zh-TW" i="1">
                                  <a:latin typeface="Cambria Math" panose="02040503050406030204" pitchFamily="18" charset="0"/>
                                </a:rPr>
                                <m:t>𝑛</m:t>
                              </m:r>
                              <m:r>
                                <a:rPr lang="en-US" altLang="zh-TW">
                                  <a:latin typeface="Cambria Math" panose="02040503050406030204" pitchFamily="18" charset="0"/>
                                </a:rPr>
                                <m:t>=1</m:t>
                              </m:r>
                            </m:e>
                            <m:e>
                              <m:r>
                                <a:rPr lang="en-US" altLang="zh-TW" i="1">
                                  <a:latin typeface="Cambria Math" panose="02040503050406030204" pitchFamily="18" charset="0"/>
                                </a:rPr>
                                <m:t>0</m:t>
                              </m:r>
                              <m:r>
                                <a:rPr lang="en-US" altLang="zh-TW">
                                  <a:latin typeface="Cambria Math" panose="02040503050406030204" pitchFamily="18" charset="0"/>
                                </a:rPr>
                                <m:t>, </m:t>
                              </m:r>
                              <m:r>
                                <a:rPr lang="en-US" altLang="zh-TW" i="1">
                                  <a:latin typeface="Cambria Math" panose="02040503050406030204" pitchFamily="18" charset="0"/>
                                </a:rPr>
                                <m:t>𝑛</m:t>
                              </m:r>
                              <m:r>
                                <a:rPr lang="en-US" altLang="zh-TW">
                                  <a:latin typeface="Cambria Math" panose="02040503050406030204" pitchFamily="18" charset="0"/>
                                </a:rPr>
                                <m:t>=2</m:t>
                              </m:r>
                            </m:e>
                            <m:e>
                              <m:r>
                                <a:rPr lang="en-US" altLang="zh-TW" i="1">
                                  <a:latin typeface="Cambria Math" panose="02040503050406030204" pitchFamily="18" charset="0"/>
                                </a:rPr>
                                <m:t>0</m:t>
                              </m:r>
                              <m:r>
                                <a:rPr lang="en-US" altLang="zh-TW">
                                  <a:latin typeface="Cambria Math" panose="02040503050406030204" pitchFamily="18" charset="0"/>
                                </a:rPr>
                                <m:t>, </m:t>
                              </m:r>
                              <m:r>
                                <a:rPr lang="en-US" altLang="zh-TW" i="1">
                                  <a:latin typeface="Cambria Math" panose="02040503050406030204" pitchFamily="18" charset="0"/>
                                </a:rPr>
                                <m:t>𝑛</m:t>
                              </m:r>
                              <m:r>
                                <a:rPr lang="en-US" altLang="zh-TW">
                                  <a:latin typeface="Cambria Math" panose="02040503050406030204" pitchFamily="18" charset="0"/>
                                </a:rPr>
                                <m:t>=3</m:t>
                              </m:r>
                            </m:e>
                          </m:eqArr>
                        </m:e>
                      </m:d>
                    </m:oMath>
                  </m:oMathPara>
                </a14:m>
                <a:endParaRPr lang="zh-TW"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xmlns="">
          <p:sp>
            <p:nvSpPr>
              <p:cNvPr id="15" name="矩形 14"/>
              <p:cNvSpPr>
                <a:spLocks noRot="1" noChangeAspect="1" noMove="1" noResize="1" noEditPoints="1" noAdjustHandles="1" noChangeArrowheads="1" noChangeShapeType="1" noTextEdit="1"/>
              </p:cNvSpPr>
              <p:nvPr/>
            </p:nvSpPr>
            <p:spPr>
              <a:xfrm>
                <a:off x="4056435" y="5356644"/>
                <a:ext cx="3223296" cy="976614"/>
              </a:xfrm>
              <a:prstGeom prst="rect">
                <a:avLst/>
              </a:prstGeom>
              <a:blipFill>
                <a:blip r:embed="rId7"/>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7601200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2739" y="136527"/>
            <a:ext cx="6529753" cy="1325563"/>
          </a:xfrm>
        </p:spPr>
        <p:txBody>
          <a:bodyPr/>
          <a:lstStyle/>
          <a:p>
            <a:r>
              <a:rPr lang="en-US" altLang="zh-TW" dirty="0" smtClean="0">
                <a:latin typeface="Times New Roman" panose="02020603050405020304" pitchFamily="18" charset="0"/>
                <a:cs typeface="Times New Roman" panose="02020603050405020304" pitchFamily="18" charset="0"/>
              </a:rPr>
              <a:t>Internal arrival rates for</a:t>
            </a:r>
            <a:r>
              <a:rPr lang="en-US" altLang="zh-TW" b="1" dirty="0" smtClean="0">
                <a:latin typeface="Times New Roman" panose="02020603050405020304" pitchFamily="18" charset="0"/>
                <a:cs typeface="Times New Roman" panose="02020603050405020304" pitchFamily="18" charset="0"/>
              </a:rPr>
              <a:t/>
            </a:r>
            <a:br>
              <a:rPr lang="en-US" altLang="zh-TW" b="1" dirty="0" smtClean="0">
                <a:latin typeface="Times New Roman" panose="02020603050405020304" pitchFamily="18" charset="0"/>
                <a:cs typeface="Times New Roman" panose="02020603050405020304" pitchFamily="18" charset="0"/>
              </a:rPr>
            </a:br>
            <a:r>
              <a:rPr lang="en-US" altLang="zh-TW" b="1" dirty="0">
                <a:latin typeface="Times New Roman" panose="02020603050405020304" pitchFamily="18" charset="0"/>
                <a:cs typeface="Times New Roman" panose="02020603050405020304" pitchFamily="18" charset="0"/>
              </a:rPr>
              <a:t>Three nodes network</a:t>
            </a:r>
            <a:endParaRPr lang="zh-TW" altLang="en-US" b="1"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31</a:t>
            </a:fld>
            <a:endParaRPr lang="zh-TW" altLang="en-US" sz="1800" dirty="0">
              <a:solidFill>
                <a:schemeClr val="tx1"/>
              </a:solidFill>
            </a:endParaRPr>
          </a:p>
        </p:txBody>
      </p:sp>
      <p:cxnSp>
        <p:nvCxnSpPr>
          <p:cNvPr id="12" name="直線接點 11"/>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11" name="內容版面配置區 2"/>
              <p:cNvSpPr txBox="1">
                <a:spLocks/>
              </p:cNvSpPr>
              <p:nvPr/>
            </p:nvSpPr>
            <p:spPr>
              <a:xfrm>
                <a:off x="332742" y="1577971"/>
                <a:ext cx="11554457" cy="444476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360000"/>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HP and LP packet arrival rates from node </a:t>
                </a:r>
                <a:r>
                  <a:rPr lang="en-US" altLang="zh-TW" sz="2000" dirty="0" smtClean="0">
                    <a:latin typeface="Times New Roman" panose="02020603050405020304" pitchFamily="18" charset="0"/>
                    <a:cs typeface="Times New Roman" panose="02020603050405020304" pitchFamily="18" charset="0"/>
                  </a:rPr>
                  <a:t>2 </a:t>
                </a:r>
                <a:r>
                  <a:rPr lang="en-US" altLang="zh-TW" sz="2000" dirty="0">
                    <a:latin typeface="Times New Roman" panose="02020603050405020304" pitchFamily="18" charset="0"/>
                    <a:cs typeface="Times New Roman" panose="02020603050405020304" pitchFamily="18" charset="0"/>
                  </a:rPr>
                  <a:t>to node </a:t>
                </a:r>
                <a:r>
                  <a:rPr lang="en-US" altLang="zh-TW" sz="2000" dirty="0" smtClean="0">
                    <a:latin typeface="Times New Roman" panose="02020603050405020304" pitchFamily="18" charset="0"/>
                    <a:cs typeface="Times New Roman" panose="02020603050405020304" pitchFamily="18" charset="0"/>
                  </a:rPr>
                  <a:t>3</a:t>
                </a:r>
              </a:p>
              <a:p>
                <a:pPr indent="-360000"/>
                <a:endParaRPr lang="en-US" altLang="zh-TW" sz="2000" dirty="0">
                  <a:latin typeface="Times New Roman" panose="02020603050405020304" pitchFamily="18" charset="0"/>
                  <a:cs typeface="Times New Roman" panose="02020603050405020304" pitchFamily="18" charset="0"/>
                </a:endParaRPr>
              </a:p>
              <a:p>
                <a:pPr indent="-360000"/>
                <a:endParaRPr lang="en-US" altLang="zh-TW" sz="2000" dirty="0" smtClean="0">
                  <a:latin typeface="Times New Roman" panose="02020603050405020304" pitchFamily="18" charset="0"/>
                  <a:cs typeface="Times New Roman" panose="02020603050405020304" pitchFamily="18" charset="0"/>
                </a:endParaRPr>
              </a:p>
              <a:p>
                <a:pPr marL="0" indent="0">
                  <a:buNone/>
                </a:pPr>
                <a:endParaRPr lang="en-US" altLang="zh-TW" sz="600" dirty="0" smtClean="0">
                  <a:latin typeface="Times New Roman" panose="02020603050405020304" pitchFamily="18" charset="0"/>
                  <a:cs typeface="Times New Roman" panose="02020603050405020304" pitchFamily="18" charset="0"/>
                </a:endParaRPr>
              </a:p>
              <a:p>
                <a:pPr indent="-360000"/>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HP and LP packet arrival rates from node 3 to node </a:t>
                </a:r>
                <a:r>
                  <a:rPr lang="en-US" altLang="zh-TW" sz="2000" dirty="0" smtClean="0">
                    <a:latin typeface="Times New Roman" panose="02020603050405020304" pitchFamily="18" charset="0"/>
                    <a:cs typeface="Times New Roman" panose="02020603050405020304" pitchFamily="18" charset="0"/>
                  </a:rPr>
                  <a:t>2</a:t>
                </a:r>
              </a:p>
              <a:p>
                <a:pPr indent="-360000"/>
                <a:endParaRPr lang="en-US" altLang="zh-TW" sz="2000" dirty="0">
                  <a:latin typeface="Times New Roman" panose="02020603050405020304" pitchFamily="18" charset="0"/>
                  <a:cs typeface="Times New Roman" panose="02020603050405020304" pitchFamily="18" charset="0"/>
                </a:endParaRPr>
              </a:p>
              <a:p>
                <a:pPr marL="0" indent="0">
                  <a:buNone/>
                </a:pPr>
                <a:endParaRPr lang="en-US" altLang="zh-TW" sz="2400" dirty="0" smtClean="0">
                  <a:latin typeface="Times New Roman" panose="02020603050405020304" pitchFamily="18" charset="0"/>
                  <a:cs typeface="Times New Roman" panose="02020603050405020304" pitchFamily="18" charset="0"/>
                </a:endParaRPr>
              </a:p>
              <a:p>
                <a:pPr indent="-360000"/>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HP and LP packet arrival </a:t>
                </a:r>
                <a:r>
                  <a:rPr lang="en-US" altLang="zh-TW" sz="2000" dirty="0" smtClean="0">
                    <a:latin typeface="Times New Roman" panose="02020603050405020304" pitchFamily="18" charset="0"/>
                    <a:cs typeface="Times New Roman" panose="02020603050405020304" pitchFamily="18" charset="0"/>
                  </a:rPr>
                  <a:t>rates with one packet / two packets per batch </a:t>
                </a:r>
                <a:r>
                  <a:rPr lang="en-US" altLang="zh-TW" sz="2000" dirty="0">
                    <a:latin typeface="Times New Roman" panose="02020603050405020304" pitchFamily="18" charset="0"/>
                    <a:cs typeface="Times New Roman" panose="02020603050405020304" pitchFamily="18" charset="0"/>
                  </a:rPr>
                  <a:t>for each node </a:t>
                </a:r>
                <a14:m>
                  <m:oMath xmlns:m="http://schemas.openxmlformats.org/officeDocument/2006/math">
                    <m:r>
                      <a:rPr lang="en-US" altLang="zh-TW" sz="2000" i="1">
                        <a:latin typeface="Cambria Math" panose="02040503050406030204" pitchFamily="18" charset="0"/>
                      </a:rPr>
                      <m:t>𝑛</m:t>
                    </m:r>
                  </m:oMath>
                </a14:m>
                <a:r>
                  <a:rPr lang="en-US" altLang="zh-TW"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𝜆</m:t>
                        </m:r>
                      </m:e>
                      <m:sub>
                        <m:r>
                          <a:rPr lang="en-US" altLang="zh-TW" sz="2000" i="1">
                            <a:latin typeface="Cambria Math" panose="02040503050406030204" pitchFamily="18" charset="0"/>
                          </a:rPr>
                          <m:t>𝐻</m:t>
                        </m:r>
                        <m:r>
                          <a:rPr lang="en-US" altLang="zh-TW" sz="2000" b="0" i="1" smtClean="0">
                            <a:latin typeface="Cambria Math" panose="02040503050406030204" pitchFamily="18" charset="0"/>
                          </a:rPr>
                          <m:t>−</m:t>
                        </m:r>
                        <m:r>
                          <a:rPr lang="en-US" altLang="zh-TW" sz="2000" i="1">
                            <a:latin typeface="Cambria Math" panose="02040503050406030204" pitchFamily="18" charset="0"/>
                          </a:rPr>
                          <m:t>𝑛</m:t>
                        </m:r>
                      </m:sub>
                    </m:sSub>
                  </m:oMath>
                </a14:m>
                <a:r>
                  <a:rPr lang="en-US" altLang="zh-TW"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𝜆</m:t>
                        </m:r>
                      </m:e>
                      <m:sub>
                        <m:r>
                          <a:rPr lang="en-US" altLang="zh-TW" sz="2000" i="1">
                            <a:latin typeface="Cambria Math" panose="02040503050406030204" pitchFamily="18" charset="0"/>
                          </a:rPr>
                          <m:t>𝐿</m:t>
                        </m:r>
                        <m:r>
                          <a:rPr lang="en-US" altLang="zh-TW" sz="2000" b="0" i="1" smtClean="0">
                            <a:latin typeface="Cambria Math" panose="02040503050406030204" pitchFamily="18" charset="0"/>
                          </a:rPr>
                          <m:t>−</m:t>
                        </m:r>
                        <m:r>
                          <a:rPr lang="en-US" altLang="zh-TW" sz="2000" i="1">
                            <a:latin typeface="Cambria Math" panose="02040503050406030204" pitchFamily="18" charset="0"/>
                          </a:rPr>
                          <m:t>𝑛</m:t>
                        </m:r>
                        <m:r>
                          <a:rPr lang="en-US" altLang="zh-TW" sz="2000" b="0" i="1" smtClean="0">
                            <a:latin typeface="Cambria Math" panose="02040503050406030204" pitchFamily="18" charset="0"/>
                          </a:rPr>
                          <m:t> </m:t>
                        </m:r>
                      </m:sub>
                    </m:sSub>
                    <m:r>
                      <a:rPr lang="en-US" altLang="zh-TW" sz="2000" b="0" i="1" smtClean="0">
                        <a:latin typeface="Cambria Math" panose="02040503050406030204" pitchFamily="18" charset="0"/>
                      </a:rPr>
                      <m:t>/</m:t>
                    </m:r>
                    <m:sSub>
                      <m:sSubPr>
                        <m:ctrlPr>
                          <a:rPr lang="zh-TW" altLang="zh-TW" sz="2000" i="1">
                            <a:latin typeface="Cambria Math" panose="02040503050406030204" pitchFamily="18" charset="0"/>
                          </a:rPr>
                        </m:ctrlPr>
                      </m:sSubPr>
                      <m:e>
                        <m:r>
                          <a:rPr lang="en-US" altLang="zh-TW" sz="2000" b="0" i="1" smtClean="0">
                            <a:latin typeface="Cambria Math" panose="02040503050406030204" pitchFamily="18" charset="0"/>
                          </a:rPr>
                          <m:t> </m:t>
                        </m:r>
                        <m:r>
                          <a:rPr lang="en-US" altLang="zh-TW" sz="2000" i="1">
                            <a:latin typeface="Cambria Math" panose="02040503050406030204" pitchFamily="18" charset="0"/>
                          </a:rPr>
                          <m:t>𝜆</m:t>
                        </m:r>
                      </m:e>
                      <m:sub>
                        <m:r>
                          <a:rPr lang="en-US" altLang="zh-TW" sz="2000" i="1">
                            <a:latin typeface="Cambria Math" panose="02040503050406030204" pitchFamily="18" charset="0"/>
                          </a:rPr>
                          <m:t>𝐻</m:t>
                        </m:r>
                        <m:r>
                          <a:rPr lang="en-US" altLang="zh-TW" sz="2000" b="0" i="1" smtClean="0">
                            <a:latin typeface="Cambria Math" panose="02040503050406030204" pitchFamily="18" charset="0"/>
                          </a:rPr>
                          <m:t>2</m:t>
                        </m:r>
                        <m:r>
                          <a:rPr lang="en-US" altLang="zh-TW" sz="2000" i="1">
                            <a:latin typeface="Cambria Math" panose="02040503050406030204" pitchFamily="18" charset="0"/>
                          </a:rPr>
                          <m:t>−</m:t>
                        </m:r>
                        <m:r>
                          <a:rPr lang="en-US" altLang="zh-TW" sz="2000" i="1">
                            <a:latin typeface="Cambria Math" panose="02040503050406030204" pitchFamily="18" charset="0"/>
                          </a:rPr>
                          <m:t>𝑛</m:t>
                        </m:r>
                      </m:sub>
                    </m:sSub>
                  </m:oMath>
                </a14:m>
                <a:r>
                  <a:rPr lang="en-US" altLang="zh-TW"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zh-TW" altLang="zh-TW" sz="2000" i="1">
                            <a:latin typeface="Cambria Math" panose="02040503050406030204" pitchFamily="18" charset="0"/>
                          </a:rPr>
                        </m:ctrlPr>
                      </m:sSubPr>
                      <m:e>
                        <m:r>
                          <a:rPr lang="en-US" altLang="zh-TW" sz="2000" i="1">
                            <a:latin typeface="Cambria Math" panose="02040503050406030204" pitchFamily="18" charset="0"/>
                          </a:rPr>
                          <m:t>𝜆</m:t>
                        </m:r>
                      </m:e>
                      <m:sub>
                        <m:r>
                          <a:rPr lang="en-US" altLang="zh-TW" sz="2000" i="1">
                            <a:latin typeface="Cambria Math" panose="02040503050406030204" pitchFamily="18" charset="0"/>
                          </a:rPr>
                          <m:t>𝐿</m:t>
                        </m:r>
                        <m:r>
                          <a:rPr lang="en-US" altLang="zh-TW" sz="2000" b="0" i="1" smtClean="0">
                            <a:latin typeface="Cambria Math" panose="02040503050406030204" pitchFamily="18" charset="0"/>
                          </a:rPr>
                          <m:t>2</m:t>
                        </m:r>
                        <m:r>
                          <a:rPr lang="en-US" altLang="zh-TW" sz="2000" i="1">
                            <a:latin typeface="Cambria Math" panose="02040503050406030204" pitchFamily="18" charset="0"/>
                          </a:rPr>
                          <m:t>−</m:t>
                        </m:r>
                        <m:r>
                          <a:rPr lang="en-US" altLang="zh-TW" sz="2000" i="1">
                            <a:latin typeface="Cambria Math" panose="02040503050406030204" pitchFamily="18" charset="0"/>
                          </a:rPr>
                          <m:t>𝑛</m:t>
                        </m:r>
                      </m:sub>
                    </m:sSub>
                  </m:oMath>
                </a14:m>
                <a:endParaRPr lang="en-US" altLang="zh-TW" sz="2000" dirty="0" smtClean="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xmlns="">
          <p:sp>
            <p:nvSpPr>
              <p:cNvPr id="11" name="內容版面配置區 2"/>
              <p:cNvSpPr txBox="1">
                <a:spLocks noRot="1" noChangeAspect="1" noMove="1" noResize="1" noEditPoints="1" noAdjustHandles="1" noChangeArrowheads="1" noChangeShapeType="1" noTextEdit="1"/>
              </p:cNvSpPr>
              <p:nvPr/>
            </p:nvSpPr>
            <p:spPr>
              <a:xfrm>
                <a:off x="332742" y="1577971"/>
                <a:ext cx="11554457" cy="4444760"/>
              </a:xfrm>
              <a:prstGeom prst="rect">
                <a:avLst/>
              </a:prstGeom>
              <a:blipFill>
                <a:blip r:embed="rId3"/>
                <a:stretch>
                  <a:fillRect l="-264" t="-82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833139" y="2135863"/>
                <a:ext cx="7326942" cy="8313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zh-TW"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cs typeface="Times New Roman" panose="02020603050405020304" pitchFamily="18" charset="0"/>
                            </a:rPr>
                            <m:t>23</m:t>
                          </m:r>
                        </m:sub>
                      </m:sSub>
                      <m:r>
                        <a:rPr lang="en-US" altLang="zh-TW" sz="2000" i="1">
                          <a:solidFill>
                            <a:schemeClr val="tx1"/>
                          </a:solidFill>
                          <a:latin typeface="Cambria Math" panose="02040503050406030204" pitchFamily="18" charset="0"/>
                          <a:cs typeface="Times New Roman" panose="02020603050405020304" pitchFamily="18" charset="0"/>
                        </a:rPr>
                        <m:t>=</m:t>
                      </m:r>
                      <m:f>
                        <m:f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cs typeface="Times New Roman" panose="02020603050405020304" pitchFamily="18" charset="0"/>
                                </a:rPr>
                                <m:t>12</m:t>
                              </m:r>
                            </m:sub>
                          </m:sSub>
                          <m:d>
                            <m:d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000" i="1">
                                  <a:solidFill>
                                    <a:schemeClr val="tx1"/>
                                  </a:solidFill>
                                  <a:latin typeface="Cambria Math" panose="02040503050406030204" pitchFamily="18" charset="0"/>
                                  <a:cs typeface="Times New Roman" panose="02020603050405020304" pitchFamily="18" charset="0"/>
                                </a:rPr>
                                <m:t>1−</m:t>
                              </m:r>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𝑃</m:t>
                                  </m:r>
                                </m:e>
                                <m:sub>
                                  <m:r>
                                    <a:rPr lang="en-US" altLang="zh-TW" sz="2000" i="1">
                                      <a:solidFill>
                                        <a:schemeClr val="tx1"/>
                                      </a:solidFill>
                                      <a:latin typeface="Cambria Math" panose="02040503050406030204" pitchFamily="18" charset="0"/>
                                      <a:cs typeface="Times New Roman" panose="02020603050405020304" pitchFamily="18" charset="0"/>
                                    </a:rPr>
                                    <m:t>𝑡𝑙</m:t>
                                  </m:r>
                                  <m:r>
                                    <a:rPr lang="en-US" altLang="zh-TW" sz="2000" i="1">
                                      <a:solidFill>
                                        <a:schemeClr val="tx1"/>
                                      </a:solidFill>
                                      <a:latin typeface="Cambria Math" panose="02040503050406030204" pitchFamily="18" charset="0"/>
                                      <a:cs typeface="Times New Roman" panose="02020603050405020304" pitchFamily="18" charset="0"/>
                                    </a:rPr>
                                    <m:t>_</m:t>
                                  </m:r>
                                  <m:r>
                                    <a:rPr lang="en-US" altLang="zh-TW" sz="2000" i="1">
                                      <a:solidFill>
                                        <a:schemeClr val="tx1"/>
                                      </a:solidFill>
                                      <a:latin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cs typeface="Times New Roman" panose="02020603050405020304" pitchFamily="18" charset="0"/>
                                    </a:rPr>
                                    <m:t>−2</m:t>
                                  </m:r>
                                </m:sub>
                              </m:sSub>
                            </m:e>
                          </m:d>
                        </m:num>
                        <m:den>
                          <m:d>
                            <m:d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cs typeface="Times New Roman" panose="02020603050405020304" pitchFamily="18" charset="0"/>
                                    </a:rPr>
                                    <m:t>12</m:t>
                                  </m:r>
                                </m:sub>
                              </m:sSub>
                              <m:r>
                                <a:rPr lang="en-US" altLang="zh-TW" sz="2000" i="1">
                                  <a:solidFill>
                                    <a:schemeClr val="tx1"/>
                                  </a:solidFill>
                                  <a:latin typeface="Cambria Math" panose="02040503050406030204" pitchFamily="18" charset="0"/>
                                  <a:cs typeface="Times New Roman" panose="02020603050405020304" pitchFamily="18" charset="0"/>
                                </a:rPr>
                                <m:t>+</m:t>
                              </m:r>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cs typeface="Times New Roman" panose="02020603050405020304" pitchFamily="18" charset="0"/>
                                    </a:rPr>
                                    <m:t>32</m:t>
                                  </m:r>
                                </m:sub>
                              </m:sSub>
                            </m:e>
                          </m:d>
                          <m:d>
                            <m:d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000" i="1">
                                  <a:solidFill>
                                    <a:schemeClr val="tx1"/>
                                  </a:solidFill>
                                  <a:latin typeface="Cambria Math" panose="02040503050406030204" pitchFamily="18" charset="0"/>
                                  <a:cs typeface="Times New Roman" panose="02020603050405020304" pitchFamily="18" charset="0"/>
                                </a:rPr>
                                <m:t>1−</m:t>
                              </m:r>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𝑃</m:t>
                                  </m:r>
                                </m:e>
                                <m:sub>
                                  <m:r>
                                    <a:rPr lang="en-US" altLang="zh-TW" sz="2000" i="1">
                                      <a:solidFill>
                                        <a:schemeClr val="tx1"/>
                                      </a:solidFill>
                                      <a:latin typeface="Cambria Math" panose="02040503050406030204" pitchFamily="18" charset="0"/>
                                      <a:cs typeface="Times New Roman" panose="02020603050405020304" pitchFamily="18" charset="0"/>
                                    </a:rPr>
                                    <m:t>𝑡𝑙</m:t>
                                  </m:r>
                                  <m:r>
                                    <a:rPr lang="en-US" altLang="zh-TW" sz="2000" i="1">
                                      <a:solidFill>
                                        <a:schemeClr val="tx1"/>
                                      </a:solidFill>
                                      <a:latin typeface="Cambria Math" panose="02040503050406030204" pitchFamily="18" charset="0"/>
                                      <a:cs typeface="Times New Roman" panose="02020603050405020304" pitchFamily="18" charset="0"/>
                                    </a:rPr>
                                    <m:t>_</m:t>
                                  </m:r>
                                  <m:r>
                                    <a:rPr lang="en-US" altLang="zh-TW" sz="2000" i="1">
                                      <a:solidFill>
                                        <a:schemeClr val="tx1"/>
                                      </a:solidFill>
                                      <a:latin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cs typeface="Times New Roman" panose="02020603050405020304" pitchFamily="18" charset="0"/>
                                    </a:rPr>
                                    <m:t>−2</m:t>
                                  </m:r>
                                </m:sub>
                              </m:sSub>
                            </m:e>
                          </m:d>
                        </m:den>
                      </m:f>
                      <m:f>
                        <m:f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TW"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cs typeface="Times New Roman" panose="02020603050405020304" pitchFamily="18" charset="0"/>
                                </a:rPr>
                                <m:t>𝐻</m:t>
                              </m:r>
                            </m:sub>
                          </m:sSub>
                          <m:r>
                            <a:rPr lang="en-US" altLang="zh-TW" sz="2000" b="0" i="1" smtClean="0">
                              <a:solidFill>
                                <a:schemeClr val="tx1"/>
                              </a:solidFill>
                              <a:latin typeface="Cambria Math" panose="02040503050406030204" pitchFamily="18" charset="0"/>
                              <a:cs typeface="Times New Roman" panose="02020603050405020304" pitchFamily="18" charset="0"/>
                            </a:rPr>
                            <m:t>+2</m:t>
                          </m:r>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cs typeface="Times New Roman" panose="02020603050405020304" pitchFamily="18" charset="0"/>
                                </a:rPr>
                                <m:t>𝐻</m:t>
                              </m:r>
                              <m:r>
                                <a:rPr lang="en-US" altLang="zh-TW" sz="2000" b="0" i="1" smtClean="0">
                                  <a:solidFill>
                                    <a:schemeClr val="tx1"/>
                                  </a:solidFill>
                                  <a:latin typeface="Cambria Math" panose="02040503050406030204" pitchFamily="18" charset="0"/>
                                  <a:cs typeface="Times New Roman" panose="02020603050405020304" pitchFamily="18" charset="0"/>
                                </a:rPr>
                                <m:t>2</m:t>
                              </m:r>
                            </m:sub>
                          </m:sSub>
                          <m:r>
                            <a:rPr lang="en-US" altLang="zh-TW" sz="2000" b="0" i="1" smtClean="0">
                              <a:solidFill>
                                <a:schemeClr val="tx1"/>
                              </a:solidFill>
                              <a:latin typeface="Cambria Math" panose="02040503050406030204" pitchFamily="18" charset="0"/>
                              <a:cs typeface="Times New Roman" panose="02020603050405020304" pitchFamily="18" charset="0"/>
                            </a:rPr>
                            <m:t>)</m:t>
                          </m:r>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𝑟</m:t>
                              </m:r>
                            </m:e>
                            <m:sub>
                              <m:r>
                                <a:rPr lang="en-US" altLang="zh-TW" sz="2000" i="1">
                                  <a:solidFill>
                                    <a:schemeClr val="tx1"/>
                                  </a:solidFill>
                                  <a:latin typeface="Cambria Math" panose="02040503050406030204" pitchFamily="18" charset="0"/>
                                  <a:cs typeface="Times New Roman" panose="02020603050405020304" pitchFamily="18" charset="0"/>
                                </a:rPr>
                                <m:t>12</m:t>
                              </m:r>
                            </m:sub>
                          </m:sSub>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𝑟</m:t>
                              </m:r>
                            </m:e>
                            <m:sub>
                              <m:r>
                                <a:rPr lang="en-US" altLang="zh-TW" sz="2000" i="1">
                                  <a:solidFill>
                                    <a:schemeClr val="tx1"/>
                                  </a:solidFill>
                                  <a:latin typeface="Cambria Math" panose="02040503050406030204" pitchFamily="18" charset="0"/>
                                  <a:cs typeface="Times New Roman" panose="02020603050405020304" pitchFamily="18" charset="0"/>
                                </a:rPr>
                                <m:t>23</m:t>
                              </m:r>
                            </m:sub>
                          </m:sSub>
                        </m:num>
                        <m:den>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cs typeface="Times New Roman" panose="02020603050405020304" pitchFamily="18" charset="0"/>
                                    </a:rPr>
                                    <m:t>31</m:t>
                                  </m:r>
                                </m:sub>
                              </m:sSub>
                              <m:r>
                                <a:rPr lang="en-US" altLang="zh-TW" sz="2000" i="1">
                                  <a:solidFill>
                                    <a:schemeClr val="tx1"/>
                                  </a:solidFill>
                                  <a:latin typeface="Cambria Math" panose="02040503050406030204" pitchFamily="18" charset="0"/>
                                  <a:cs typeface="Times New Roman" panose="02020603050405020304" pitchFamily="18" charset="0"/>
                                </a:rPr>
                                <m:t>+</m:t>
                              </m:r>
                              <m:r>
                                <a:rPr lang="en-US" altLang="zh-TW" sz="2000" b="0" i="1" smtClean="0">
                                  <a:solidFill>
                                    <a:schemeClr val="tx1"/>
                                  </a:solidFill>
                                  <a:latin typeface="Cambria Math" panose="02040503050406030204" pitchFamily="18" charset="0"/>
                                  <a:cs typeface="Times New Roman" panose="02020603050405020304" pitchFamily="18" charset="0"/>
                                </a:rPr>
                                <m:t>(</m:t>
                              </m:r>
                              <m:r>
                                <a:rPr lang="en-US" altLang="zh-TW" sz="2000" i="1">
                                  <a:solidFill>
                                    <a:schemeClr val="tx1"/>
                                  </a:solidFill>
                                  <a:latin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cs typeface="Times New Roman" panose="02020603050405020304" pitchFamily="18" charset="0"/>
                                </a:rPr>
                                <m:t>𝐻</m:t>
                              </m:r>
                            </m:sub>
                          </m:sSub>
                          <m:r>
                            <a:rPr lang="en-US" altLang="zh-TW" sz="2000" b="0" i="1" smtClean="0">
                              <a:solidFill>
                                <a:schemeClr val="tx1"/>
                              </a:solidFill>
                              <a:latin typeface="Cambria Math" panose="02040503050406030204" pitchFamily="18" charset="0"/>
                              <a:cs typeface="Times New Roman" panose="02020603050405020304" pitchFamily="18" charset="0"/>
                            </a:rPr>
                            <m:t>+2</m:t>
                          </m:r>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cs typeface="Times New Roman" panose="02020603050405020304" pitchFamily="18" charset="0"/>
                                </a:rPr>
                                <m:t>𝐻</m:t>
                              </m:r>
                              <m:r>
                                <a:rPr lang="en-US" altLang="zh-TW" sz="2000" b="0" i="1" smtClean="0">
                                  <a:solidFill>
                                    <a:schemeClr val="tx1"/>
                                  </a:solidFill>
                                  <a:latin typeface="Cambria Math" panose="02040503050406030204" pitchFamily="18" charset="0"/>
                                  <a:cs typeface="Times New Roman" panose="02020603050405020304" pitchFamily="18" charset="0"/>
                                </a:rPr>
                                <m:t>2</m:t>
                              </m:r>
                            </m:sub>
                          </m:sSub>
                          <m:r>
                            <a:rPr lang="en-US" altLang="zh-TW" sz="2000" b="0" i="1" smtClean="0">
                              <a:solidFill>
                                <a:schemeClr val="tx1"/>
                              </a:solidFill>
                              <a:latin typeface="Cambria Math" panose="02040503050406030204" pitchFamily="18" charset="0"/>
                              <a:cs typeface="Times New Roman" panose="02020603050405020304" pitchFamily="18" charset="0"/>
                            </a:rPr>
                            <m:t>)</m:t>
                          </m:r>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𝑟</m:t>
                              </m:r>
                            </m:e>
                            <m:sub>
                              <m:r>
                                <a:rPr lang="en-US" altLang="zh-TW" sz="2000" i="1">
                                  <a:solidFill>
                                    <a:schemeClr val="tx1"/>
                                  </a:solidFill>
                                  <a:latin typeface="Cambria Math" panose="02040503050406030204" pitchFamily="18" charset="0"/>
                                  <a:cs typeface="Times New Roman" panose="02020603050405020304" pitchFamily="18" charset="0"/>
                                </a:rPr>
                                <m:t>12</m:t>
                              </m:r>
                            </m:sub>
                          </m:sSub>
                        </m:den>
                      </m:f>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cs typeface="Times New Roman" panose="02020603050405020304" pitchFamily="18" charset="0"/>
                            </a:rPr>
                            <m:t>𝑇𝐻</m:t>
                          </m:r>
                        </m:e>
                        <m:sub>
                          <m:r>
                            <a:rPr lang="en-US" altLang="zh-TW" sz="2000" i="1">
                              <a:solidFill>
                                <a:schemeClr val="tx1"/>
                              </a:solidFill>
                              <a:latin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cs typeface="Times New Roman" panose="02020603050405020304" pitchFamily="18" charset="0"/>
                            </a:rPr>
                            <m:t>−2</m:t>
                          </m:r>
                        </m:sub>
                      </m:sSub>
                    </m:oMath>
                  </m:oMathPara>
                </a14:m>
                <a:endParaRPr lang="zh-TW" altLang="en-US"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833139" y="2135863"/>
                <a:ext cx="7326942" cy="831381"/>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833139" y="3525136"/>
                <a:ext cx="4808111" cy="8313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zh-TW"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32</m:t>
                          </m:r>
                        </m:sub>
                      </m:sSub>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23</m:t>
                              </m:r>
                            </m:sub>
                          </m:sSub>
                          <m:d>
                            <m:d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𝑡𝑙</m:t>
                                  </m:r>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_</m:t>
                                  </m:r>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−3</m:t>
                                  </m:r>
                                </m:sub>
                              </m:sSub>
                            </m:e>
                          </m:d>
                        </m:num>
                        <m:den>
                          <m:d>
                            <m:d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13</m:t>
                                  </m:r>
                                </m:sub>
                              </m:sSub>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23</m:t>
                                  </m:r>
                                </m:sub>
                              </m:sSub>
                            </m:e>
                          </m:d>
                          <m:d>
                            <m:d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𝑃</m:t>
                                  </m:r>
                                </m:e>
                                <m:sub>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𝑡𝑙</m:t>
                                  </m:r>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_</m:t>
                                  </m:r>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−3</m:t>
                                  </m:r>
                                </m:sub>
                              </m:sSub>
                            </m:e>
                          </m:d>
                        </m:den>
                      </m:f>
                      <m:sSub>
                        <m:sSubPr>
                          <m:ctrlPr>
                            <a:rPr lang="zh-TW"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𝑇𝐻</m:t>
                          </m:r>
                        </m:e>
                        <m:sub>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TW"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−3</m:t>
                          </m:r>
                        </m:sub>
                      </m:sSub>
                    </m:oMath>
                  </m:oMathPara>
                </a14:m>
                <a:endParaRPr lang="zh-TW" altLang="en-US" sz="2000" dirty="0">
                  <a:solidFill>
                    <a:schemeClr val="tx1"/>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833139" y="3525136"/>
                <a:ext cx="4808111" cy="831381"/>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833139" y="5379249"/>
                <a:ext cx="3223296" cy="976614"/>
              </a:xfrm>
              <a:prstGeom prst="rect">
                <a:avLst/>
              </a:prstGeom>
            </p:spPr>
            <p:txBody>
              <a:bodyPr wrap="square">
                <a:spAutoFit/>
              </a:bodyPr>
              <a:lstStyle/>
              <a:p>
                <a14:m>
                  <m:oMath xmlns:m="http://schemas.openxmlformats.org/officeDocument/2006/math">
                    <m:sSub>
                      <m:sSubPr>
                        <m:ctrlPr>
                          <a:rPr lang="zh-TW" altLang="zh-TW" i="1" smtClean="0">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𝜆</m:t>
                        </m:r>
                      </m:e>
                      <m:sub>
                        <m:r>
                          <a:rPr lang="en-US" altLang="zh-TW" i="1">
                            <a:solidFill>
                              <a:srgbClr val="FF0000"/>
                            </a:solidFill>
                            <a:latin typeface="Cambria Math" panose="02040503050406030204" pitchFamily="18" charset="0"/>
                          </a:rPr>
                          <m:t>𝐻</m:t>
                        </m:r>
                        <m:r>
                          <a:rPr lang="zh-TW" altLang="en-US"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𝑛</m:t>
                        </m:r>
                      </m:sub>
                    </m:sSub>
                    <m:r>
                      <a:rPr lang="en-US" altLang="zh-TW">
                        <a:solidFill>
                          <a:srgbClr val="FF0000"/>
                        </a:solidFill>
                        <a:latin typeface="Cambria Math" panose="02040503050406030204" pitchFamily="18" charset="0"/>
                      </a:rPr>
                      <m:t>=</m:t>
                    </m:r>
                    <m:d>
                      <m:dPr>
                        <m:begChr m:val="{"/>
                        <m:endChr m:val=""/>
                        <m:ctrlPr>
                          <a:rPr lang="zh-TW" altLang="zh-TW" i="1">
                            <a:solidFill>
                              <a:srgbClr val="FF0000"/>
                            </a:solidFill>
                            <a:latin typeface="Cambria Math" panose="02040503050406030204" pitchFamily="18" charset="0"/>
                          </a:rPr>
                        </m:ctrlPr>
                      </m:dPr>
                      <m:e>
                        <m:eqArr>
                          <m:eqArrPr>
                            <m:ctrlPr>
                              <a:rPr lang="zh-TW" altLang="zh-TW" i="1">
                                <a:solidFill>
                                  <a:srgbClr val="FF0000"/>
                                </a:solidFill>
                                <a:latin typeface="Cambria Math" panose="02040503050406030204" pitchFamily="18" charset="0"/>
                              </a:rPr>
                            </m:ctrlPr>
                          </m:eqArrPr>
                          <m:e>
                            <m:sSub>
                              <m:sSubPr>
                                <m:ctrlPr>
                                  <a:rPr lang="zh-TW" altLang="zh-TW" i="1">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𝜆</m:t>
                                </m:r>
                              </m:e>
                              <m:sub>
                                <m:r>
                                  <a:rPr lang="en-US" altLang="zh-TW" i="1">
                                    <a:solidFill>
                                      <a:srgbClr val="FF0000"/>
                                    </a:solidFill>
                                    <a:latin typeface="Cambria Math" panose="02040503050406030204" pitchFamily="18" charset="0"/>
                                  </a:rPr>
                                  <m:t>𝐻</m:t>
                                </m:r>
                              </m:sub>
                            </m:sSub>
                            <m:r>
                              <a:rPr lang="en-US" altLang="zh-TW">
                                <a:solidFill>
                                  <a:srgbClr val="FF0000"/>
                                </a:solidFill>
                                <a:latin typeface="Cambria Math" panose="02040503050406030204" pitchFamily="18" charset="0"/>
                              </a:rPr>
                              <m:t>+</m:t>
                            </m:r>
                            <m:sSub>
                              <m:sSubPr>
                                <m:ctrlPr>
                                  <a:rPr lang="zh-TW" altLang="zh-TW" i="1">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𝜆</m:t>
                                </m:r>
                              </m:e>
                              <m:sub>
                                <m:r>
                                  <a:rPr lang="en-US" altLang="zh-TW" i="1">
                                    <a:solidFill>
                                      <a:srgbClr val="FF0000"/>
                                    </a:solidFill>
                                    <a:latin typeface="Cambria Math" panose="02040503050406030204" pitchFamily="18" charset="0"/>
                                  </a:rPr>
                                  <m:t>𝐻</m:t>
                                </m:r>
                                <m:r>
                                  <a:rPr lang="en-US" altLang="zh-TW">
                                    <a:solidFill>
                                      <a:srgbClr val="FF0000"/>
                                    </a:solidFill>
                                    <a:latin typeface="Cambria Math" panose="02040503050406030204" pitchFamily="18" charset="0"/>
                                  </a:rPr>
                                  <m:t>31</m:t>
                                </m:r>
                              </m:sub>
                            </m:sSub>
                            <m:r>
                              <a:rPr lang="en-US" altLang="zh-TW">
                                <a:solidFill>
                                  <a:srgbClr val="FF0000"/>
                                </a:solidFill>
                                <a:latin typeface="Cambria Math" panose="02040503050406030204" pitchFamily="18" charset="0"/>
                              </a:rPr>
                              <m:t>, </m:t>
                            </m:r>
                            <m:r>
                              <a:rPr lang="en-US" altLang="zh-TW" i="1">
                                <a:solidFill>
                                  <a:srgbClr val="FF0000"/>
                                </a:solidFill>
                                <a:latin typeface="Cambria Math" panose="02040503050406030204" pitchFamily="18" charset="0"/>
                              </a:rPr>
                              <m:t>𝑛</m:t>
                            </m:r>
                            <m:r>
                              <a:rPr lang="en-US" altLang="zh-TW">
                                <a:solidFill>
                                  <a:srgbClr val="FF0000"/>
                                </a:solidFill>
                                <a:latin typeface="Cambria Math" panose="02040503050406030204" pitchFamily="18" charset="0"/>
                              </a:rPr>
                              <m:t>=1</m:t>
                            </m:r>
                          </m:e>
                          <m:e>
                            <m:sSub>
                              <m:sSubPr>
                                <m:ctrlPr>
                                  <a:rPr lang="zh-TW" altLang="zh-TW" i="1">
                                    <a:solidFill>
                                      <a:srgbClr val="FF0000"/>
                                    </a:solidFill>
                                    <a:latin typeface="Cambria Math" panose="02040503050406030204" pitchFamily="18" charset="0"/>
                                  </a:rPr>
                                </m:ctrlPr>
                              </m:sSubPr>
                              <m:e>
                                <m:r>
                                  <a:rPr lang="en-US" altLang="zh-TW">
                                    <a:solidFill>
                                      <a:srgbClr val="FF0000"/>
                                    </a:solidFill>
                                    <a:latin typeface="Cambria Math" panose="02040503050406030204" pitchFamily="18" charset="0"/>
                                  </a:rPr>
                                  <m:t> </m:t>
                                </m:r>
                                <m:r>
                                  <a:rPr lang="en-US" altLang="zh-TW" i="1">
                                    <a:solidFill>
                                      <a:srgbClr val="FF0000"/>
                                    </a:solidFill>
                                    <a:latin typeface="Cambria Math" panose="02040503050406030204" pitchFamily="18" charset="0"/>
                                  </a:rPr>
                                  <m:t>𝜆</m:t>
                                </m:r>
                              </m:e>
                              <m:sub>
                                <m:r>
                                  <a:rPr lang="en-US" altLang="zh-TW" i="1">
                                    <a:solidFill>
                                      <a:srgbClr val="FF0000"/>
                                    </a:solidFill>
                                    <a:latin typeface="Cambria Math" panose="02040503050406030204" pitchFamily="18" charset="0"/>
                                  </a:rPr>
                                  <m:t>𝐻</m:t>
                                </m:r>
                                <m:r>
                                  <a:rPr lang="en-US" altLang="zh-TW">
                                    <a:solidFill>
                                      <a:srgbClr val="FF0000"/>
                                    </a:solidFill>
                                    <a:latin typeface="Cambria Math" panose="02040503050406030204" pitchFamily="18" charset="0"/>
                                  </a:rPr>
                                  <m:t>12</m:t>
                                </m:r>
                              </m:sub>
                            </m:sSub>
                            <m:r>
                              <a:rPr lang="en-US" altLang="zh-TW">
                                <a:solidFill>
                                  <a:srgbClr val="FF0000"/>
                                </a:solidFill>
                                <a:latin typeface="Cambria Math" panose="02040503050406030204" pitchFamily="18" charset="0"/>
                              </a:rPr>
                              <m:t>+</m:t>
                            </m:r>
                            <m:sSub>
                              <m:sSubPr>
                                <m:ctrlPr>
                                  <a:rPr lang="zh-TW" altLang="zh-TW" i="1">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𝜆</m:t>
                                </m:r>
                              </m:e>
                              <m:sub>
                                <m:r>
                                  <a:rPr lang="en-US" altLang="zh-TW" i="1">
                                    <a:solidFill>
                                      <a:srgbClr val="FF0000"/>
                                    </a:solidFill>
                                    <a:latin typeface="Cambria Math" panose="02040503050406030204" pitchFamily="18" charset="0"/>
                                  </a:rPr>
                                  <m:t>𝐻</m:t>
                                </m:r>
                                <m:r>
                                  <a:rPr lang="en-US" altLang="zh-TW">
                                    <a:solidFill>
                                      <a:srgbClr val="FF0000"/>
                                    </a:solidFill>
                                    <a:latin typeface="Cambria Math" panose="02040503050406030204" pitchFamily="18" charset="0"/>
                                  </a:rPr>
                                  <m:t>32</m:t>
                                </m:r>
                              </m:sub>
                            </m:sSub>
                            <m:r>
                              <a:rPr lang="en-US" altLang="zh-TW">
                                <a:solidFill>
                                  <a:srgbClr val="FF0000"/>
                                </a:solidFill>
                                <a:latin typeface="Cambria Math" panose="02040503050406030204" pitchFamily="18" charset="0"/>
                              </a:rPr>
                              <m:t>, </m:t>
                            </m:r>
                            <m:r>
                              <a:rPr lang="en-US" altLang="zh-TW" i="1">
                                <a:solidFill>
                                  <a:srgbClr val="FF0000"/>
                                </a:solidFill>
                                <a:latin typeface="Cambria Math" panose="02040503050406030204" pitchFamily="18" charset="0"/>
                              </a:rPr>
                              <m:t>𝑛</m:t>
                            </m:r>
                            <m:r>
                              <a:rPr lang="en-US" altLang="zh-TW">
                                <a:solidFill>
                                  <a:srgbClr val="FF0000"/>
                                </a:solidFill>
                                <a:latin typeface="Cambria Math" panose="02040503050406030204" pitchFamily="18" charset="0"/>
                              </a:rPr>
                              <m:t>=2</m:t>
                            </m:r>
                          </m:e>
                          <m:e>
                            <m:sSub>
                              <m:sSubPr>
                                <m:ctrlPr>
                                  <a:rPr lang="zh-TW" altLang="zh-TW" i="1">
                                    <a:solidFill>
                                      <a:srgbClr val="FF0000"/>
                                    </a:solidFill>
                                    <a:latin typeface="Cambria Math" panose="02040503050406030204" pitchFamily="18" charset="0"/>
                                  </a:rPr>
                                </m:ctrlPr>
                              </m:sSubPr>
                              <m:e>
                                <m:r>
                                  <a:rPr lang="en-US" altLang="zh-TW">
                                    <a:solidFill>
                                      <a:srgbClr val="FF0000"/>
                                    </a:solidFill>
                                    <a:latin typeface="Cambria Math" panose="02040503050406030204" pitchFamily="18" charset="0"/>
                                  </a:rPr>
                                  <m:t> </m:t>
                                </m:r>
                                <m:r>
                                  <a:rPr lang="en-US" altLang="zh-TW" i="1">
                                    <a:solidFill>
                                      <a:srgbClr val="FF0000"/>
                                    </a:solidFill>
                                    <a:latin typeface="Cambria Math" panose="02040503050406030204" pitchFamily="18" charset="0"/>
                                  </a:rPr>
                                  <m:t>𝜆</m:t>
                                </m:r>
                              </m:e>
                              <m:sub>
                                <m:r>
                                  <a:rPr lang="en-US" altLang="zh-TW" i="1">
                                    <a:solidFill>
                                      <a:srgbClr val="FF0000"/>
                                    </a:solidFill>
                                    <a:latin typeface="Cambria Math" panose="02040503050406030204" pitchFamily="18" charset="0"/>
                                  </a:rPr>
                                  <m:t>𝐻</m:t>
                                </m:r>
                                <m:r>
                                  <a:rPr lang="en-US" altLang="zh-TW">
                                    <a:solidFill>
                                      <a:srgbClr val="FF0000"/>
                                    </a:solidFill>
                                    <a:latin typeface="Cambria Math" panose="02040503050406030204" pitchFamily="18" charset="0"/>
                                  </a:rPr>
                                  <m:t>13</m:t>
                                </m:r>
                              </m:sub>
                            </m:sSub>
                            <m:r>
                              <a:rPr lang="en-US" altLang="zh-TW">
                                <a:solidFill>
                                  <a:srgbClr val="FF0000"/>
                                </a:solidFill>
                                <a:latin typeface="Cambria Math" panose="02040503050406030204" pitchFamily="18" charset="0"/>
                              </a:rPr>
                              <m:t>+</m:t>
                            </m:r>
                            <m:sSub>
                              <m:sSubPr>
                                <m:ctrlPr>
                                  <a:rPr lang="zh-TW" altLang="zh-TW" i="1">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𝜆</m:t>
                                </m:r>
                              </m:e>
                              <m:sub>
                                <m:r>
                                  <a:rPr lang="en-US" altLang="zh-TW" i="1">
                                    <a:solidFill>
                                      <a:srgbClr val="FF0000"/>
                                    </a:solidFill>
                                    <a:latin typeface="Cambria Math" panose="02040503050406030204" pitchFamily="18" charset="0"/>
                                  </a:rPr>
                                  <m:t>𝐻</m:t>
                                </m:r>
                                <m:r>
                                  <a:rPr lang="en-US" altLang="zh-TW">
                                    <a:solidFill>
                                      <a:srgbClr val="FF0000"/>
                                    </a:solidFill>
                                    <a:latin typeface="Cambria Math" panose="02040503050406030204" pitchFamily="18" charset="0"/>
                                  </a:rPr>
                                  <m:t>23</m:t>
                                </m:r>
                              </m:sub>
                            </m:sSub>
                            <m:r>
                              <a:rPr lang="en-US" altLang="zh-TW">
                                <a:solidFill>
                                  <a:srgbClr val="FF0000"/>
                                </a:solidFill>
                                <a:latin typeface="Cambria Math" panose="02040503050406030204" pitchFamily="18" charset="0"/>
                              </a:rPr>
                              <m:t>, </m:t>
                            </m:r>
                            <m:r>
                              <a:rPr lang="en-US" altLang="zh-TW" i="1">
                                <a:solidFill>
                                  <a:srgbClr val="FF0000"/>
                                </a:solidFill>
                                <a:latin typeface="Cambria Math" panose="02040503050406030204" pitchFamily="18" charset="0"/>
                              </a:rPr>
                              <m:t>𝑛</m:t>
                            </m:r>
                            <m:r>
                              <a:rPr lang="en-US" altLang="zh-TW">
                                <a:solidFill>
                                  <a:srgbClr val="FF0000"/>
                                </a:solidFill>
                                <a:latin typeface="Cambria Math" panose="02040503050406030204" pitchFamily="18" charset="0"/>
                              </a:rPr>
                              <m:t>=3</m:t>
                            </m:r>
                          </m:e>
                        </m:eqArr>
                      </m:e>
                    </m:d>
                  </m:oMath>
                </a14:m>
                <a:r>
                  <a:rPr lang="zh-TW" altLang="en-US" sz="2000" dirty="0" smtClean="0">
                    <a:solidFill>
                      <a:srgbClr val="FF0000"/>
                    </a:solidFill>
                    <a:latin typeface="Times New Roman" panose="02020603050405020304" pitchFamily="18" charset="0"/>
                    <a:cs typeface="Times New Roman" panose="02020603050405020304" pitchFamily="18" charset="0"/>
                  </a:rPr>
                  <a:t> </a:t>
                </a:r>
                <a:endParaRPr lang="zh-TW" altLang="en-US" sz="20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833139" y="5379249"/>
                <a:ext cx="3223296" cy="976614"/>
              </a:xfrm>
              <a:prstGeom prst="rect">
                <a:avLst/>
              </a:prstGeom>
              <a:blipFill>
                <a:blip r:embed="rId6"/>
                <a:stretch>
                  <a:fillRect/>
                </a:stretch>
              </a:blipFill>
            </p:spPr>
            <p:txBody>
              <a:bodyPr/>
              <a:lstStyle/>
              <a:p>
                <a:r>
                  <a:rPr lang="zh-TW" altLang="en-US">
                    <a:noFill/>
                  </a:rPr>
                  <a:t> </a:t>
                </a:r>
              </a:p>
            </p:txBody>
          </p:sp>
        </mc:Fallback>
      </mc:AlternateContent>
      <p:sp>
        <p:nvSpPr>
          <p:cNvPr id="5" name="矩形 4"/>
          <p:cNvSpPr/>
          <p:nvPr/>
        </p:nvSpPr>
        <p:spPr>
          <a:xfrm>
            <a:off x="4056435" y="5823386"/>
            <a:ext cx="242374" cy="369332"/>
          </a:xfrm>
          <a:prstGeom prst="rect">
            <a:avLst/>
          </a:prstGeom>
        </p:spPr>
        <p:txBody>
          <a:bodyPr wrap="none">
            <a:spAutoFit/>
          </a:bodyPr>
          <a:lstStyle/>
          <a:p>
            <a:r>
              <a:rPr lang="en-US" altLang="zh-TW" dirty="0">
                <a:solidFill>
                  <a:srgbClr val="FF0000"/>
                </a:solidFill>
                <a:latin typeface="Calibri" panose="020F0502020204030204" pitchFamily="34" charset="0"/>
                <a:cs typeface="Times New Roman" panose="02020603050405020304" pitchFamily="18" charset="0"/>
              </a:rPr>
              <a:t>,</a:t>
            </a:r>
            <a:endParaRPr lang="zh-TW" altLang="en-US" dirty="0">
              <a:solidFill>
                <a:srgbClr val="FF0000"/>
              </a:solidFill>
            </a:endParaRPr>
          </a:p>
        </p:txBody>
      </p:sp>
      <mc:AlternateContent xmlns:mc="http://schemas.openxmlformats.org/markup-compatibility/2006" xmlns:a14="http://schemas.microsoft.com/office/drawing/2010/main">
        <mc:Choice Requires="a14">
          <p:sp>
            <p:nvSpPr>
              <p:cNvPr id="15" name="矩形 14"/>
              <p:cNvSpPr/>
              <p:nvPr/>
            </p:nvSpPr>
            <p:spPr>
              <a:xfrm>
                <a:off x="4056435" y="5356644"/>
                <a:ext cx="3223296" cy="9766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TW" altLang="zh-TW" i="1" smtClean="0">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𝜆</m:t>
                          </m:r>
                        </m:e>
                        <m:sub>
                          <m:r>
                            <a:rPr lang="en-US" altLang="zh-TW" i="1">
                              <a:solidFill>
                                <a:srgbClr val="FF0000"/>
                              </a:solidFill>
                              <a:latin typeface="Cambria Math" panose="02040503050406030204" pitchFamily="18" charset="0"/>
                            </a:rPr>
                            <m:t>𝐻</m:t>
                          </m:r>
                          <m:r>
                            <a:rPr lang="en-US" altLang="zh-TW" i="1">
                              <a:solidFill>
                                <a:srgbClr val="FF0000"/>
                              </a:solidFill>
                              <a:latin typeface="Cambria Math" panose="02040503050406030204" pitchFamily="18" charset="0"/>
                            </a:rPr>
                            <m:t>2−</m:t>
                          </m:r>
                          <m:r>
                            <a:rPr lang="en-US" altLang="zh-TW" i="1">
                              <a:solidFill>
                                <a:srgbClr val="FF0000"/>
                              </a:solidFill>
                              <a:latin typeface="Cambria Math" panose="02040503050406030204" pitchFamily="18" charset="0"/>
                            </a:rPr>
                            <m:t>𝑛</m:t>
                          </m:r>
                        </m:sub>
                      </m:sSub>
                      <m:r>
                        <a:rPr lang="en-US" altLang="zh-TW">
                          <a:solidFill>
                            <a:srgbClr val="FF0000"/>
                          </a:solidFill>
                          <a:latin typeface="Cambria Math" panose="02040503050406030204" pitchFamily="18" charset="0"/>
                        </a:rPr>
                        <m:t>=</m:t>
                      </m:r>
                      <m:d>
                        <m:dPr>
                          <m:begChr m:val="{"/>
                          <m:endChr m:val=""/>
                          <m:ctrlPr>
                            <a:rPr lang="zh-TW" altLang="zh-TW" i="1">
                              <a:solidFill>
                                <a:srgbClr val="FF0000"/>
                              </a:solidFill>
                              <a:latin typeface="Cambria Math" panose="02040503050406030204" pitchFamily="18" charset="0"/>
                            </a:rPr>
                          </m:ctrlPr>
                        </m:dPr>
                        <m:e>
                          <m:eqArr>
                            <m:eqArrPr>
                              <m:ctrlPr>
                                <a:rPr lang="zh-TW" altLang="zh-TW" i="1">
                                  <a:solidFill>
                                    <a:srgbClr val="FF0000"/>
                                  </a:solidFill>
                                  <a:latin typeface="Cambria Math" panose="02040503050406030204" pitchFamily="18" charset="0"/>
                                </a:rPr>
                              </m:ctrlPr>
                            </m:eqArrPr>
                            <m:e>
                              <m:sSub>
                                <m:sSubPr>
                                  <m:ctrlPr>
                                    <a:rPr lang="zh-TW" altLang="zh-TW" i="1">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𝜆</m:t>
                                  </m:r>
                                </m:e>
                                <m:sub>
                                  <m:r>
                                    <a:rPr lang="en-US" altLang="zh-TW" i="1">
                                      <a:solidFill>
                                        <a:srgbClr val="FF0000"/>
                                      </a:solidFill>
                                      <a:latin typeface="Cambria Math" panose="02040503050406030204" pitchFamily="18" charset="0"/>
                                    </a:rPr>
                                    <m:t>𝐻</m:t>
                                  </m:r>
                                  <m:r>
                                    <a:rPr lang="en-US" altLang="zh-TW" i="1">
                                      <a:solidFill>
                                        <a:srgbClr val="FF0000"/>
                                      </a:solidFill>
                                      <a:latin typeface="Cambria Math" panose="02040503050406030204" pitchFamily="18" charset="0"/>
                                    </a:rPr>
                                    <m:t>2</m:t>
                                  </m:r>
                                </m:sub>
                              </m:sSub>
                              <m:r>
                                <a:rPr lang="en-US" altLang="zh-TW">
                                  <a:solidFill>
                                    <a:srgbClr val="FF0000"/>
                                  </a:solidFill>
                                  <a:latin typeface="Cambria Math" panose="02040503050406030204" pitchFamily="18" charset="0"/>
                                </a:rPr>
                                <m:t>, </m:t>
                              </m:r>
                              <m:r>
                                <a:rPr lang="en-US" altLang="zh-TW" i="1">
                                  <a:solidFill>
                                    <a:srgbClr val="FF0000"/>
                                  </a:solidFill>
                                  <a:latin typeface="Cambria Math" panose="02040503050406030204" pitchFamily="18" charset="0"/>
                                </a:rPr>
                                <m:t>𝑛</m:t>
                              </m:r>
                              <m:r>
                                <a:rPr lang="en-US" altLang="zh-TW">
                                  <a:solidFill>
                                    <a:srgbClr val="FF0000"/>
                                  </a:solidFill>
                                  <a:latin typeface="Cambria Math" panose="02040503050406030204" pitchFamily="18" charset="0"/>
                                </a:rPr>
                                <m:t>=1</m:t>
                              </m:r>
                            </m:e>
                            <m:e>
                              <m:r>
                                <a:rPr lang="en-US" altLang="zh-TW" i="1">
                                  <a:solidFill>
                                    <a:srgbClr val="FF0000"/>
                                  </a:solidFill>
                                  <a:latin typeface="Cambria Math" panose="02040503050406030204" pitchFamily="18" charset="0"/>
                                </a:rPr>
                                <m:t>0</m:t>
                              </m:r>
                              <m:r>
                                <a:rPr lang="en-US" altLang="zh-TW">
                                  <a:solidFill>
                                    <a:srgbClr val="FF0000"/>
                                  </a:solidFill>
                                  <a:latin typeface="Cambria Math" panose="02040503050406030204" pitchFamily="18" charset="0"/>
                                </a:rPr>
                                <m:t>, </m:t>
                              </m:r>
                              <m:r>
                                <a:rPr lang="en-US" altLang="zh-TW" i="1">
                                  <a:solidFill>
                                    <a:srgbClr val="FF0000"/>
                                  </a:solidFill>
                                  <a:latin typeface="Cambria Math" panose="02040503050406030204" pitchFamily="18" charset="0"/>
                                </a:rPr>
                                <m:t>𝑛</m:t>
                              </m:r>
                              <m:r>
                                <a:rPr lang="en-US" altLang="zh-TW">
                                  <a:solidFill>
                                    <a:srgbClr val="FF0000"/>
                                  </a:solidFill>
                                  <a:latin typeface="Cambria Math" panose="02040503050406030204" pitchFamily="18" charset="0"/>
                                </a:rPr>
                                <m:t>=2</m:t>
                              </m:r>
                            </m:e>
                            <m:e>
                              <m:r>
                                <a:rPr lang="en-US" altLang="zh-TW" i="1">
                                  <a:solidFill>
                                    <a:srgbClr val="FF0000"/>
                                  </a:solidFill>
                                  <a:latin typeface="Cambria Math" panose="02040503050406030204" pitchFamily="18" charset="0"/>
                                </a:rPr>
                                <m:t>0</m:t>
                              </m:r>
                              <m:r>
                                <a:rPr lang="en-US" altLang="zh-TW">
                                  <a:solidFill>
                                    <a:srgbClr val="FF0000"/>
                                  </a:solidFill>
                                  <a:latin typeface="Cambria Math" panose="02040503050406030204" pitchFamily="18" charset="0"/>
                                </a:rPr>
                                <m:t>, </m:t>
                              </m:r>
                              <m:r>
                                <a:rPr lang="en-US" altLang="zh-TW" i="1">
                                  <a:solidFill>
                                    <a:srgbClr val="FF0000"/>
                                  </a:solidFill>
                                  <a:latin typeface="Cambria Math" panose="02040503050406030204" pitchFamily="18" charset="0"/>
                                </a:rPr>
                                <m:t>𝑛</m:t>
                              </m:r>
                              <m:r>
                                <a:rPr lang="en-US" altLang="zh-TW">
                                  <a:solidFill>
                                    <a:srgbClr val="FF0000"/>
                                  </a:solidFill>
                                  <a:latin typeface="Cambria Math" panose="02040503050406030204" pitchFamily="18" charset="0"/>
                                </a:rPr>
                                <m:t>=3</m:t>
                              </m:r>
                            </m:e>
                          </m:eqArr>
                        </m:e>
                      </m:d>
                    </m:oMath>
                  </m:oMathPara>
                </a14:m>
                <a:endParaRPr lang="zh-TW" altLang="en-US" sz="20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15" name="矩形 14"/>
              <p:cNvSpPr>
                <a:spLocks noRot="1" noChangeAspect="1" noMove="1" noResize="1" noEditPoints="1" noAdjustHandles="1" noChangeArrowheads="1" noChangeShapeType="1" noTextEdit="1"/>
              </p:cNvSpPr>
              <p:nvPr/>
            </p:nvSpPr>
            <p:spPr>
              <a:xfrm>
                <a:off x="4056435" y="5356644"/>
                <a:ext cx="3223296" cy="976614"/>
              </a:xfrm>
              <a:prstGeom prst="rect">
                <a:avLst/>
              </a:prstGeom>
              <a:blipFill>
                <a:blip r:embed="rId7"/>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1547858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5155" y="222798"/>
            <a:ext cx="6048325" cy="1325563"/>
          </a:xfrm>
        </p:spPr>
        <p:txBody>
          <a:bodyPr/>
          <a:lstStyle/>
          <a:p>
            <a:r>
              <a:rPr lang="en-US" altLang="zh-TW" b="1" dirty="0" smtClean="0">
                <a:latin typeface="Times New Roman" panose="02020603050405020304" pitchFamily="18" charset="0"/>
                <a:cs typeface="Times New Roman" panose="02020603050405020304" pitchFamily="18" charset="0"/>
              </a:rPr>
              <a:t>Performance Measures</a:t>
            </a:r>
            <a:endParaRPr lang="zh-TW" altLang="en-US" b="1"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32</a:t>
            </a:fld>
            <a:endParaRPr lang="zh-TW" altLang="en-US" sz="1800" dirty="0">
              <a:solidFill>
                <a:schemeClr val="tx1"/>
              </a:solidFill>
            </a:endParaRPr>
          </a:p>
        </p:txBody>
      </p:sp>
      <mc:AlternateContent xmlns:mc="http://schemas.openxmlformats.org/markup-compatibility/2006" xmlns:a14="http://schemas.microsoft.com/office/drawing/2010/main">
        <mc:Choice Requires="a14">
          <p:sp>
            <p:nvSpPr>
              <p:cNvPr id="8" name="內容版面配置區 2"/>
              <p:cNvSpPr txBox="1">
                <a:spLocks/>
              </p:cNvSpPr>
              <p:nvPr/>
            </p:nvSpPr>
            <p:spPr>
              <a:xfrm>
                <a:off x="325644" y="1602768"/>
                <a:ext cx="7200572" cy="448151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sz="2000" dirty="0" smtClean="0">
                    <a:latin typeface="Times New Roman" panose="02020603050405020304" pitchFamily="18" charset="0"/>
                    <a:cs typeface="Times New Roman" panose="02020603050405020304" pitchFamily="18" charset="0"/>
                  </a:rPr>
                  <a:t>The expected number of packets </a:t>
                </a:r>
                <a:r>
                  <a:rPr lang="en-US" altLang="zh-TW" sz="2000" dirty="0">
                    <a:latin typeface="Times New Roman" panose="02020603050405020304" pitchFamily="18" charset="0"/>
                    <a:cs typeface="Times New Roman" panose="02020603050405020304" pitchFamily="18" charset="0"/>
                  </a:rPr>
                  <a:t>in node </a:t>
                </a:r>
                <a14:m>
                  <m:oMath xmlns:m="http://schemas.openxmlformats.org/officeDocument/2006/math">
                    <m:r>
                      <a:rPr lang="en-US" altLang="zh-TW" sz="2000" i="1" smtClean="0">
                        <a:latin typeface="Cambria Math" panose="02040503050406030204" pitchFamily="18" charset="0"/>
                      </a:rPr>
                      <m:t>𝑛</m:t>
                    </m:r>
                  </m:oMath>
                </a14:m>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expected number of all </a:t>
                </a:r>
                <a:r>
                  <a:rPr lang="en-US" altLang="zh-TW" sz="2000" dirty="0" smtClean="0">
                    <a:latin typeface="Times New Roman" panose="02020603050405020304" pitchFamily="18" charset="0"/>
                    <a:cs typeface="Times New Roman" panose="02020603050405020304" pitchFamily="18" charset="0"/>
                  </a:rPr>
                  <a:t>packets </a:t>
                </a:r>
                <a:r>
                  <a:rPr lang="en-US" altLang="zh-TW" sz="2000" dirty="0">
                    <a:latin typeface="Times New Roman" panose="02020603050405020304" pitchFamily="18" charset="0"/>
                    <a:cs typeface="Times New Roman" panose="02020603050405020304" pitchFamily="18" charset="0"/>
                  </a:rPr>
                  <a:t>for the system</a:t>
                </a:r>
                <a:endParaRPr lang="en-US" altLang="zh-TW" sz="2000" dirty="0" smtClean="0">
                  <a:latin typeface="Times New Roman" panose="02020603050405020304" pitchFamily="18" charset="0"/>
                  <a:cs typeface="Times New Roman" panose="02020603050405020304" pitchFamily="18" charset="0"/>
                </a:endParaRPr>
              </a:p>
            </p:txBody>
          </p:sp>
        </mc:Choice>
        <mc:Fallback xmlns="">
          <p:sp>
            <p:nvSpPr>
              <p:cNvPr id="8" name="內容版面配置區 2"/>
              <p:cNvSpPr txBox="1">
                <a:spLocks noRot="1" noChangeAspect="1" noMove="1" noResize="1" noEditPoints="1" noAdjustHandles="1" noChangeArrowheads="1" noChangeShapeType="1" noTextEdit="1"/>
              </p:cNvSpPr>
              <p:nvPr/>
            </p:nvSpPr>
            <p:spPr>
              <a:xfrm>
                <a:off x="325644" y="1602768"/>
                <a:ext cx="7200572" cy="4481512"/>
              </a:xfrm>
              <a:prstGeom prst="rect">
                <a:avLst/>
              </a:prstGeom>
              <a:blipFill>
                <a:blip r:embed="rId3"/>
                <a:stretch>
                  <a:fillRect l="-338" t="-816"/>
                </a:stretch>
              </a:blipFill>
            </p:spPr>
            <p:txBody>
              <a:bodyPr/>
              <a:lstStyle/>
              <a:p>
                <a:r>
                  <a:rPr lang="zh-TW" altLang="en-US">
                    <a:noFill/>
                  </a:rPr>
                  <a:t> </a:t>
                </a:r>
              </a:p>
            </p:txBody>
          </p:sp>
        </mc:Fallback>
      </mc:AlternateContent>
      <p:cxnSp>
        <p:nvCxnSpPr>
          <p:cNvPr id="10" name="直線接點 9"/>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3" name="矩形 2"/>
              <p:cNvSpPr/>
              <p:nvPr/>
            </p:nvSpPr>
            <p:spPr>
              <a:xfrm>
                <a:off x="151619" y="2042094"/>
                <a:ext cx="6407439" cy="2518253"/>
              </a:xfrm>
              <a:prstGeom prst="rect">
                <a:avLst/>
              </a:prstGeom>
            </p:spPr>
            <p:txBody>
              <a:bodyPr wrap="square">
                <a:spAutoFit/>
              </a:bodyPr>
              <a:lstStyle/>
              <a:p>
                <a:pPr>
                  <a:spcAft>
                    <a:spcPts val="600"/>
                  </a:spcAft>
                </a:pPr>
                <a14:m>
                  <m:oMathPara xmlns:m="http://schemas.openxmlformats.org/officeDocument/2006/math">
                    <m:oMathParaPr>
                      <m:jc m:val="left"/>
                    </m:oMathParaPr>
                    <m:oMath xmlns:m="http://schemas.openxmlformats.org/officeDocument/2006/math">
                      <m:sSub>
                        <m:sSubPr>
                          <m:ctrlPr>
                            <a:rPr lang="zh-TW" altLang="zh-TW" sz="1600" i="1" smtClean="0">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𝐸</m:t>
                          </m:r>
                          <m:d>
                            <m:dPr>
                              <m:begChr m:val="["/>
                              <m:endChr m:val="]"/>
                              <m:ctrlPr>
                                <a:rPr lang="zh-TW" altLang="zh-TW" sz="1600" i="1">
                                  <a:solidFill>
                                    <a:schemeClr val="tx1">
                                      <a:lumMod val="75000"/>
                                      <a:lumOff val="25000"/>
                                    </a:schemeClr>
                                  </a:solidFill>
                                  <a:latin typeface="Cambria Math" panose="02040503050406030204" pitchFamily="18" charset="0"/>
                                </a:rPr>
                              </m:ctrlPr>
                            </m:dPr>
                            <m:e>
                              <m:r>
                                <a:rPr lang="en-US" altLang="zh-TW" sz="1600" i="1">
                                  <a:solidFill>
                                    <a:schemeClr val="tx1">
                                      <a:lumMod val="75000"/>
                                      <a:lumOff val="25000"/>
                                    </a:schemeClr>
                                  </a:solidFill>
                                  <a:latin typeface="Cambria Math" panose="02040503050406030204" pitchFamily="18" charset="0"/>
                                </a:rPr>
                                <m:t>𝑁</m:t>
                              </m:r>
                            </m:e>
                          </m:d>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m:t>
                      </m:r>
                      <m:nary>
                        <m:naryPr>
                          <m:chr m:val="∑"/>
                          <m:limLoc m:val="undOvr"/>
                          <m:ctrlPr>
                            <a:rPr lang="zh-TW" altLang="zh-TW" sz="1600" i="1">
                              <a:solidFill>
                                <a:schemeClr val="tx1">
                                  <a:lumMod val="75000"/>
                                  <a:lumOff val="25000"/>
                                </a:schemeClr>
                              </a:solidFill>
                              <a:latin typeface="Cambria Math" panose="02040503050406030204" pitchFamily="18" charset="0"/>
                            </a:rPr>
                          </m:ctrlPr>
                        </m:naryPr>
                        <m:sub>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=0</m:t>
                          </m:r>
                        </m:sub>
                        <m:sup>
                          <m:r>
                            <a:rPr lang="en-US" altLang="zh-TW" sz="1600" i="1">
                              <a:solidFill>
                                <a:schemeClr val="tx1">
                                  <a:lumMod val="75000"/>
                                  <a:lumOff val="25000"/>
                                </a:schemeClr>
                              </a:solidFill>
                              <a:latin typeface="Cambria Math" panose="02040503050406030204" pitchFamily="18" charset="0"/>
                            </a:rPr>
                            <m:t>𝑁</m:t>
                          </m:r>
                        </m:sup>
                        <m:e>
                          <m:nary>
                            <m:naryPr>
                              <m:chr m:val="∑"/>
                              <m:limLoc m:val="undOvr"/>
                              <m:ctrlPr>
                                <a:rPr lang="zh-TW" altLang="zh-TW" sz="1600" i="1">
                                  <a:solidFill>
                                    <a:schemeClr val="tx1">
                                      <a:lumMod val="75000"/>
                                      <a:lumOff val="25000"/>
                                    </a:schemeClr>
                                  </a:solidFill>
                                  <a:latin typeface="Cambria Math" panose="02040503050406030204" pitchFamily="18" charset="0"/>
                                </a:rPr>
                              </m:ctrlPr>
                            </m:naryPr>
                            <m:sub>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𝑗</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=0</m:t>
                              </m:r>
                            </m:sub>
                            <m:sup>
                              <m:r>
                                <a:rPr lang="en-US" altLang="zh-TW" sz="1600" i="1">
                                  <a:solidFill>
                                    <a:schemeClr val="tx1">
                                      <a:lumMod val="75000"/>
                                      <a:lumOff val="25000"/>
                                    </a:schemeClr>
                                  </a:solidFill>
                                  <a:latin typeface="Cambria Math" panose="02040503050406030204" pitchFamily="18" charset="0"/>
                                </a:rPr>
                                <m:t>𝑁</m:t>
                              </m:r>
                              <m:r>
                                <a:rPr lang="en-US" altLang="zh-TW" sz="1600" i="1">
                                  <a:solidFill>
                                    <a:schemeClr val="tx1">
                                      <a:lumMod val="75000"/>
                                      <a:lumOff val="25000"/>
                                    </a:schemeClr>
                                  </a:solidFill>
                                  <a:latin typeface="Cambria Math" panose="02040503050406030204" pitchFamily="18" charset="0"/>
                                </a:rPr>
                                <m:t>−</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sup>
                            <m:e>
                              <m:d>
                                <m:dPr>
                                  <m:ctrlPr>
                                    <a:rPr lang="zh-TW" altLang="zh-TW" sz="1600" i="1">
                                      <a:solidFill>
                                        <a:schemeClr val="tx1">
                                          <a:lumMod val="75000"/>
                                          <a:lumOff val="25000"/>
                                        </a:schemeClr>
                                      </a:solidFill>
                                      <a:latin typeface="Cambria Math" panose="02040503050406030204" pitchFamily="18" charset="0"/>
                                    </a:rPr>
                                  </m:ctrlPr>
                                </m:dPr>
                                <m:e>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𝑗</m:t>
                                      </m:r>
                                    </m:e>
                                    <m:sub>
                                      <m:r>
                                        <a:rPr lang="en-US" altLang="zh-TW" sz="1600" i="1">
                                          <a:solidFill>
                                            <a:schemeClr val="tx1">
                                              <a:lumMod val="75000"/>
                                              <a:lumOff val="25000"/>
                                            </a:schemeClr>
                                          </a:solidFill>
                                          <a:latin typeface="Cambria Math" panose="02040503050406030204" pitchFamily="18" charset="0"/>
                                        </a:rPr>
                                        <m:t>𝑛</m:t>
                                      </m:r>
                                    </m:sub>
                                  </m:sSub>
                                </m:e>
                              </m:d>
                              <m:r>
                                <a:rPr lang="en-US" altLang="zh-TW" sz="1600" i="1">
                                  <a:solidFill>
                                    <a:schemeClr val="tx1">
                                      <a:lumMod val="75000"/>
                                      <a:lumOff val="25000"/>
                                    </a:schemeClr>
                                  </a:solidFill>
                                  <a:latin typeface="Cambria Math" panose="02040503050406030204" pitchFamily="18" charset="0"/>
                                </a:rPr>
                                <m:t>𝜋</m:t>
                              </m:r>
                              <m:d>
                                <m:dPr>
                                  <m:ctrlPr>
                                    <a:rPr lang="zh-TW" altLang="zh-TW" sz="1600" i="1">
                                      <a:solidFill>
                                        <a:schemeClr val="tx1">
                                          <a:lumMod val="75000"/>
                                          <a:lumOff val="25000"/>
                                        </a:schemeClr>
                                      </a:solidFill>
                                      <a:latin typeface="Cambria Math" panose="02040503050406030204" pitchFamily="18" charset="0"/>
                                    </a:rPr>
                                  </m:ctrlPr>
                                </m:dPr>
                                <m:e>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𝑗</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0, 0</m:t>
                                  </m:r>
                                </m:e>
                              </m:d>
                            </m:e>
                          </m:nary>
                        </m:e>
                      </m:nary>
                    </m:oMath>
                  </m:oMathPara>
                </a14:m>
                <a:endParaRPr lang="en-US" altLang="zh-TW" sz="16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a:spcAft>
                    <a:spcPts val="600"/>
                  </a:spcAft>
                </a:pPr>
                <a14:m>
                  <m:oMathPara xmlns:m="http://schemas.openxmlformats.org/officeDocument/2006/math">
                    <m:oMathParaPr>
                      <m:jc m:val="centerGroup"/>
                    </m:oMathParaPr>
                    <m:oMath xmlns:m="http://schemas.openxmlformats.org/officeDocument/2006/math">
                      <m:r>
                        <a:rPr lang="en-US" altLang="zh-TW" sz="1600" b="0" i="1" smtClean="0">
                          <a:solidFill>
                            <a:schemeClr val="tx1">
                              <a:lumMod val="75000"/>
                              <a:lumOff val="25000"/>
                            </a:schemeClr>
                          </a:solidFill>
                          <a:latin typeface="Cambria Math" panose="02040503050406030204" pitchFamily="18" charset="0"/>
                        </a:rPr>
                        <m:t>  </m:t>
                      </m:r>
                      <m:r>
                        <a:rPr lang="en-US" altLang="zh-TW" sz="1600" i="1">
                          <a:solidFill>
                            <a:schemeClr val="tx1">
                              <a:lumMod val="75000"/>
                              <a:lumOff val="25000"/>
                            </a:schemeClr>
                          </a:solidFill>
                          <a:latin typeface="Cambria Math" panose="02040503050406030204" pitchFamily="18" charset="0"/>
                        </a:rPr>
                        <m:t>+</m:t>
                      </m:r>
                      <m:nary>
                        <m:naryPr>
                          <m:chr m:val="∑"/>
                          <m:limLoc m:val="undOvr"/>
                          <m:ctrlPr>
                            <a:rPr lang="zh-TW" altLang="zh-TW" sz="1600" i="1">
                              <a:solidFill>
                                <a:schemeClr val="tx1">
                                  <a:lumMod val="75000"/>
                                  <a:lumOff val="25000"/>
                                </a:schemeClr>
                              </a:solidFill>
                              <a:latin typeface="Cambria Math" panose="02040503050406030204" pitchFamily="18" charset="0"/>
                            </a:rPr>
                          </m:ctrlPr>
                        </m:naryPr>
                        <m:sub>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𝑥</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=0</m:t>
                          </m:r>
                        </m:sub>
                        <m:sup>
                          <m:r>
                            <a:rPr lang="en-US" altLang="zh-TW" sz="1600" i="1">
                              <a:solidFill>
                                <a:schemeClr val="tx1">
                                  <a:lumMod val="75000"/>
                                  <a:lumOff val="25000"/>
                                </a:schemeClr>
                              </a:solidFill>
                              <a:latin typeface="Cambria Math" panose="02040503050406030204" pitchFamily="18" charset="0"/>
                            </a:rPr>
                            <m:t>𝐾</m:t>
                          </m:r>
                        </m:sup>
                        <m:e>
                          <m:nary>
                            <m:naryPr>
                              <m:chr m:val="∑"/>
                              <m:limLoc m:val="undOvr"/>
                              <m:ctrlPr>
                                <a:rPr lang="zh-TW" altLang="zh-TW" sz="1600" i="1">
                                  <a:solidFill>
                                    <a:schemeClr val="tx1">
                                      <a:lumMod val="75000"/>
                                      <a:lumOff val="25000"/>
                                    </a:schemeClr>
                                  </a:solidFill>
                                  <a:latin typeface="Cambria Math" panose="02040503050406030204" pitchFamily="18" charset="0"/>
                                </a:rPr>
                              </m:ctrlPr>
                            </m:naryPr>
                            <m:sub>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=0</m:t>
                              </m:r>
                            </m:sub>
                            <m:sup>
                              <m:r>
                                <a:rPr lang="en-US" altLang="zh-TW" sz="1600" i="1">
                                  <a:solidFill>
                                    <a:schemeClr val="tx1">
                                      <a:lumMod val="75000"/>
                                      <a:lumOff val="25000"/>
                                    </a:schemeClr>
                                  </a:solidFill>
                                  <a:latin typeface="Cambria Math" panose="02040503050406030204" pitchFamily="18" charset="0"/>
                                </a:rPr>
                                <m:t>𝑁</m:t>
                              </m:r>
                            </m:sup>
                            <m:e>
                              <m:nary>
                                <m:naryPr>
                                  <m:chr m:val="∑"/>
                                  <m:limLoc m:val="undOvr"/>
                                  <m:ctrlPr>
                                    <a:rPr lang="zh-TW" altLang="zh-TW" sz="1600" i="1">
                                      <a:solidFill>
                                        <a:schemeClr val="tx1">
                                          <a:lumMod val="75000"/>
                                          <a:lumOff val="25000"/>
                                        </a:schemeClr>
                                      </a:solidFill>
                                      <a:latin typeface="Cambria Math" panose="02040503050406030204" pitchFamily="18" charset="0"/>
                                    </a:rPr>
                                  </m:ctrlPr>
                                </m:naryPr>
                                <m:sub>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𝑗</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=1</m:t>
                                  </m:r>
                                </m:sub>
                                <m:sup>
                                  <m:r>
                                    <a:rPr lang="en-US" altLang="zh-TW" sz="1600" i="1">
                                      <a:solidFill>
                                        <a:schemeClr val="tx1">
                                          <a:lumMod val="75000"/>
                                          <a:lumOff val="25000"/>
                                        </a:schemeClr>
                                      </a:solidFill>
                                      <a:latin typeface="Cambria Math" panose="02040503050406030204" pitchFamily="18" charset="0"/>
                                    </a:rPr>
                                    <m:t>𝑁</m:t>
                                  </m:r>
                                  <m:r>
                                    <a:rPr lang="en-US" altLang="zh-TW" sz="1600" i="1">
                                      <a:solidFill>
                                        <a:schemeClr val="tx1">
                                          <a:lumMod val="75000"/>
                                          <a:lumOff val="25000"/>
                                        </a:schemeClr>
                                      </a:solidFill>
                                      <a:latin typeface="Cambria Math" panose="02040503050406030204" pitchFamily="18" charset="0"/>
                                    </a:rPr>
                                    <m:t>+1−</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sup>
                                <m:e>
                                  <m:d>
                                    <m:dPr>
                                      <m:ctrlPr>
                                        <a:rPr lang="zh-TW" altLang="zh-TW" sz="1600" i="1">
                                          <a:solidFill>
                                            <a:schemeClr val="tx1">
                                              <a:lumMod val="75000"/>
                                              <a:lumOff val="25000"/>
                                            </a:schemeClr>
                                          </a:solidFill>
                                          <a:latin typeface="Cambria Math" panose="02040503050406030204" pitchFamily="18" charset="0"/>
                                        </a:rPr>
                                      </m:ctrlPr>
                                    </m:dPr>
                                    <m:e>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𝑗</m:t>
                                          </m:r>
                                        </m:e>
                                        <m:sub>
                                          <m:r>
                                            <a:rPr lang="en-US" altLang="zh-TW" sz="1600" i="1">
                                              <a:solidFill>
                                                <a:schemeClr val="tx1">
                                                  <a:lumMod val="75000"/>
                                                  <a:lumOff val="25000"/>
                                                </a:schemeClr>
                                              </a:solidFill>
                                              <a:latin typeface="Cambria Math" panose="02040503050406030204" pitchFamily="18" charset="0"/>
                                            </a:rPr>
                                            <m:t>𝑛</m:t>
                                          </m:r>
                                        </m:sub>
                                      </m:sSub>
                                    </m:e>
                                  </m:d>
                                  <m:d>
                                    <m:dPr>
                                      <m:begChr m:val="["/>
                                      <m:endChr m:val="]"/>
                                      <m:ctrlPr>
                                        <a:rPr lang="zh-TW" altLang="zh-TW" sz="1600" i="1">
                                          <a:solidFill>
                                            <a:schemeClr val="tx1">
                                              <a:lumMod val="75000"/>
                                              <a:lumOff val="25000"/>
                                            </a:schemeClr>
                                          </a:solidFill>
                                          <a:latin typeface="Cambria Math" panose="02040503050406030204" pitchFamily="18" charset="0"/>
                                        </a:rPr>
                                      </m:ctrlPr>
                                    </m:dPr>
                                    <m:e>
                                      <m:r>
                                        <a:rPr lang="en-US" altLang="zh-TW" sz="1600" i="1">
                                          <a:solidFill>
                                            <a:schemeClr val="tx1">
                                              <a:lumMod val="75000"/>
                                              <a:lumOff val="25000"/>
                                            </a:schemeClr>
                                          </a:solidFill>
                                          <a:latin typeface="Cambria Math" panose="02040503050406030204" pitchFamily="18" charset="0"/>
                                        </a:rPr>
                                        <m:t>𝜋</m:t>
                                      </m:r>
                                      <m:d>
                                        <m:dPr>
                                          <m:ctrlPr>
                                            <a:rPr lang="zh-TW" altLang="zh-TW" sz="1600" i="1">
                                              <a:solidFill>
                                                <a:schemeClr val="tx1">
                                                  <a:lumMod val="75000"/>
                                                  <a:lumOff val="25000"/>
                                                </a:schemeClr>
                                              </a:solidFill>
                                              <a:latin typeface="Cambria Math" panose="02040503050406030204" pitchFamily="18" charset="0"/>
                                            </a:rPr>
                                          </m:ctrlPr>
                                        </m:dPr>
                                        <m:e>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𝑗</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𝑥</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1</m:t>
                                          </m:r>
                                        </m:e>
                                      </m:d>
                                      <m:r>
                                        <a:rPr lang="en-US" altLang="zh-TW" sz="1600" i="1">
                                          <a:solidFill>
                                            <a:schemeClr val="tx1">
                                              <a:lumMod val="75000"/>
                                              <a:lumOff val="25000"/>
                                            </a:schemeClr>
                                          </a:solidFill>
                                          <a:latin typeface="Cambria Math" panose="02040503050406030204" pitchFamily="18" charset="0"/>
                                        </a:rPr>
                                        <m:t>+</m:t>
                                      </m:r>
                                      <m:r>
                                        <a:rPr lang="en-US" altLang="zh-TW" sz="1600" i="1">
                                          <a:solidFill>
                                            <a:schemeClr val="tx1">
                                              <a:lumMod val="75000"/>
                                              <a:lumOff val="25000"/>
                                            </a:schemeClr>
                                          </a:solidFill>
                                          <a:latin typeface="Cambria Math" panose="02040503050406030204" pitchFamily="18" charset="0"/>
                                        </a:rPr>
                                        <m:t>𝜋</m:t>
                                      </m:r>
                                      <m:d>
                                        <m:dPr>
                                          <m:ctrlPr>
                                            <a:rPr lang="zh-TW" altLang="zh-TW" sz="1600" i="1">
                                              <a:solidFill>
                                                <a:schemeClr val="tx1">
                                                  <a:lumMod val="75000"/>
                                                  <a:lumOff val="25000"/>
                                                </a:schemeClr>
                                              </a:solidFill>
                                              <a:latin typeface="Cambria Math" panose="02040503050406030204" pitchFamily="18" charset="0"/>
                                            </a:rPr>
                                          </m:ctrlPr>
                                        </m:dPr>
                                        <m:e>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𝑗</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𝑥</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3</m:t>
                                          </m:r>
                                        </m:e>
                                      </m:d>
                                    </m:e>
                                  </m:d>
                                </m:e>
                              </m:nary>
                            </m:e>
                          </m:nary>
                        </m:e>
                      </m:nary>
                    </m:oMath>
                  </m:oMathPara>
                </a14:m>
                <a:endParaRPr lang="en-US" altLang="zh-TW" sz="1600" dirty="0">
                  <a:solidFill>
                    <a:schemeClr val="tx1">
                      <a:lumMod val="75000"/>
                      <a:lumOff val="25000"/>
                    </a:schemeClr>
                  </a:solidFill>
                  <a:latin typeface="Times New Roman" panose="02020603050405020304" pitchFamily="18" charset="0"/>
                  <a:cs typeface="Times New Roman" panose="02020603050405020304" pitchFamily="18" charset="0"/>
                </a:endParaRPr>
              </a:p>
              <a:p>
                <a:pPr>
                  <a:spcAft>
                    <a:spcPts val="600"/>
                  </a:spcAft>
                </a:pPr>
                <a14:m>
                  <m:oMathPara xmlns:m="http://schemas.openxmlformats.org/officeDocument/2006/math">
                    <m:oMathParaPr>
                      <m:jc m:val="centerGroup"/>
                    </m:oMathParaPr>
                    <m:oMath xmlns:m="http://schemas.openxmlformats.org/officeDocument/2006/math">
                      <m:r>
                        <a:rPr lang="en-US" altLang="zh-TW" sz="1600" i="1">
                          <a:solidFill>
                            <a:schemeClr val="tx1">
                              <a:lumMod val="75000"/>
                              <a:lumOff val="25000"/>
                            </a:schemeClr>
                          </a:solidFill>
                          <a:latin typeface="Cambria Math" panose="02040503050406030204" pitchFamily="18" charset="0"/>
                        </a:rPr>
                        <m:t> +</m:t>
                      </m:r>
                      <m:nary>
                        <m:naryPr>
                          <m:chr m:val="∑"/>
                          <m:limLoc m:val="undOvr"/>
                          <m:ctrlPr>
                            <a:rPr lang="zh-TW" altLang="zh-TW" sz="1600" i="1">
                              <a:solidFill>
                                <a:schemeClr val="tx1">
                                  <a:lumMod val="75000"/>
                                  <a:lumOff val="25000"/>
                                </a:schemeClr>
                              </a:solidFill>
                              <a:latin typeface="Cambria Math" panose="02040503050406030204" pitchFamily="18" charset="0"/>
                            </a:rPr>
                          </m:ctrlPr>
                        </m:naryPr>
                        <m:sub>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𝑥</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=0</m:t>
                          </m:r>
                        </m:sub>
                        <m:sup>
                          <m:r>
                            <a:rPr lang="en-US" altLang="zh-TW" sz="1600" i="1">
                              <a:solidFill>
                                <a:schemeClr val="tx1">
                                  <a:lumMod val="75000"/>
                                  <a:lumOff val="25000"/>
                                </a:schemeClr>
                              </a:solidFill>
                              <a:latin typeface="Cambria Math" panose="02040503050406030204" pitchFamily="18" charset="0"/>
                            </a:rPr>
                            <m:t>𝐾</m:t>
                          </m:r>
                        </m:sup>
                        <m:e>
                          <m:nary>
                            <m:naryPr>
                              <m:chr m:val="∑"/>
                              <m:limLoc m:val="undOvr"/>
                              <m:ctrlPr>
                                <a:rPr lang="zh-TW" altLang="zh-TW" sz="1600" i="1">
                                  <a:solidFill>
                                    <a:schemeClr val="tx1">
                                      <a:lumMod val="75000"/>
                                      <a:lumOff val="25000"/>
                                    </a:schemeClr>
                                  </a:solidFill>
                                  <a:latin typeface="Cambria Math" panose="02040503050406030204" pitchFamily="18" charset="0"/>
                                </a:rPr>
                              </m:ctrlPr>
                            </m:naryPr>
                            <m:sub>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=1</m:t>
                              </m:r>
                            </m:sub>
                            <m:sup>
                              <m:r>
                                <a:rPr lang="en-US" altLang="zh-TW" sz="1600" i="1">
                                  <a:solidFill>
                                    <a:schemeClr val="tx1">
                                      <a:lumMod val="75000"/>
                                      <a:lumOff val="25000"/>
                                    </a:schemeClr>
                                  </a:solidFill>
                                  <a:latin typeface="Cambria Math" panose="02040503050406030204" pitchFamily="18" charset="0"/>
                                </a:rPr>
                                <m:t>𝑁</m:t>
                              </m:r>
                              <m:r>
                                <a:rPr lang="en-US" altLang="zh-TW" sz="1600" i="1">
                                  <a:solidFill>
                                    <a:schemeClr val="tx1">
                                      <a:lumMod val="75000"/>
                                      <a:lumOff val="25000"/>
                                    </a:schemeClr>
                                  </a:solidFill>
                                  <a:latin typeface="Cambria Math" panose="02040503050406030204" pitchFamily="18" charset="0"/>
                                </a:rPr>
                                <m:t>+1</m:t>
                              </m:r>
                            </m:sup>
                            <m:e>
                              <m:nary>
                                <m:naryPr>
                                  <m:chr m:val="∑"/>
                                  <m:limLoc m:val="undOvr"/>
                                  <m:ctrlPr>
                                    <a:rPr lang="zh-TW" altLang="zh-TW" sz="1600" i="1">
                                      <a:solidFill>
                                        <a:schemeClr val="tx1">
                                          <a:lumMod val="75000"/>
                                          <a:lumOff val="25000"/>
                                        </a:schemeClr>
                                      </a:solidFill>
                                      <a:latin typeface="Cambria Math" panose="02040503050406030204" pitchFamily="18" charset="0"/>
                                    </a:rPr>
                                  </m:ctrlPr>
                                </m:naryPr>
                                <m:sub>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𝑗</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=0</m:t>
                                  </m:r>
                                </m:sub>
                                <m:sup>
                                  <m:r>
                                    <a:rPr lang="en-US" altLang="zh-TW" sz="1600" i="1">
                                      <a:solidFill>
                                        <a:schemeClr val="tx1">
                                          <a:lumMod val="75000"/>
                                          <a:lumOff val="25000"/>
                                        </a:schemeClr>
                                      </a:solidFill>
                                      <a:latin typeface="Cambria Math" panose="02040503050406030204" pitchFamily="18" charset="0"/>
                                    </a:rPr>
                                    <m:t>𝑁</m:t>
                                  </m:r>
                                  <m:r>
                                    <a:rPr lang="en-US" altLang="zh-TW" sz="1600" i="1">
                                      <a:solidFill>
                                        <a:schemeClr val="tx1">
                                          <a:lumMod val="75000"/>
                                          <a:lumOff val="25000"/>
                                        </a:schemeClr>
                                      </a:solidFill>
                                      <a:latin typeface="Cambria Math" panose="02040503050406030204" pitchFamily="18" charset="0"/>
                                    </a:rPr>
                                    <m:t>+1−</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sup>
                                <m:e>
                                  <m:d>
                                    <m:dPr>
                                      <m:ctrlPr>
                                        <a:rPr lang="zh-TW" altLang="zh-TW" sz="1600" i="1">
                                          <a:solidFill>
                                            <a:schemeClr val="tx1">
                                              <a:lumMod val="75000"/>
                                              <a:lumOff val="25000"/>
                                            </a:schemeClr>
                                          </a:solidFill>
                                          <a:latin typeface="Cambria Math" panose="02040503050406030204" pitchFamily="18" charset="0"/>
                                        </a:rPr>
                                      </m:ctrlPr>
                                    </m:dPr>
                                    <m:e>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𝑗</m:t>
                                          </m:r>
                                        </m:e>
                                        <m:sub>
                                          <m:r>
                                            <a:rPr lang="en-US" altLang="zh-TW" sz="1600" i="1">
                                              <a:solidFill>
                                                <a:schemeClr val="tx1">
                                                  <a:lumMod val="75000"/>
                                                  <a:lumOff val="25000"/>
                                                </a:schemeClr>
                                              </a:solidFill>
                                              <a:latin typeface="Cambria Math" panose="02040503050406030204" pitchFamily="18" charset="0"/>
                                            </a:rPr>
                                            <m:t>𝑛</m:t>
                                          </m:r>
                                        </m:sub>
                                      </m:sSub>
                                    </m:e>
                                  </m:d>
                                  <m:d>
                                    <m:dPr>
                                      <m:begChr m:val="["/>
                                      <m:endChr m:val="]"/>
                                      <m:ctrlPr>
                                        <a:rPr lang="zh-TW" altLang="zh-TW" sz="1600" i="1">
                                          <a:solidFill>
                                            <a:schemeClr val="tx1">
                                              <a:lumMod val="75000"/>
                                              <a:lumOff val="25000"/>
                                            </a:schemeClr>
                                          </a:solidFill>
                                          <a:latin typeface="Cambria Math" panose="02040503050406030204" pitchFamily="18" charset="0"/>
                                        </a:rPr>
                                      </m:ctrlPr>
                                    </m:dPr>
                                    <m:e>
                                      <m:r>
                                        <a:rPr lang="en-US" altLang="zh-TW" sz="1600" i="1">
                                          <a:solidFill>
                                            <a:schemeClr val="tx1">
                                              <a:lumMod val="75000"/>
                                              <a:lumOff val="25000"/>
                                            </a:schemeClr>
                                          </a:solidFill>
                                          <a:latin typeface="Cambria Math" panose="02040503050406030204" pitchFamily="18" charset="0"/>
                                        </a:rPr>
                                        <m:t>𝜋</m:t>
                                      </m:r>
                                      <m:d>
                                        <m:dPr>
                                          <m:ctrlPr>
                                            <a:rPr lang="zh-TW" altLang="zh-TW" sz="1600" i="1">
                                              <a:solidFill>
                                                <a:schemeClr val="tx1">
                                                  <a:lumMod val="75000"/>
                                                  <a:lumOff val="25000"/>
                                                </a:schemeClr>
                                              </a:solidFill>
                                              <a:latin typeface="Cambria Math" panose="02040503050406030204" pitchFamily="18" charset="0"/>
                                            </a:rPr>
                                          </m:ctrlPr>
                                        </m:dPr>
                                        <m:e>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𝑗</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𝑥</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2</m:t>
                                          </m:r>
                                        </m:e>
                                      </m:d>
                                      <m:r>
                                        <a:rPr lang="en-US" altLang="zh-TW" sz="1600" i="1">
                                          <a:solidFill>
                                            <a:schemeClr val="tx1">
                                              <a:lumMod val="75000"/>
                                              <a:lumOff val="25000"/>
                                            </a:schemeClr>
                                          </a:solidFill>
                                          <a:latin typeface="Cambria Math" panose="02040503050406030204" pitchFamily="18" charset="0"/>
                                        </a:rPr>
                                        <m:t>+</m:t>
                                      </m:r>
                                      <m:r>
                                        <a:rPr lang="en-US" altLang="zh-TW" sz="1600" i="1">
                                          <a:solidFill>
                                            <a:schemeClr val="tx1">
                                              <a:lumMod val="75000"/>
                                              <a:lumOff val="25000"/>
                                            </a:schemeClr>
                                          </a:solidFill>
                                          <a:latin typeface="Cambria Math" panose="02040503050406030204" pitchFamily="18" charset="0"/>
                                        </a:rPr>
                                        <m:t>𝜋</m:t>
                                      </m:r>
                                      <m:d>
                                        <m:dPr>
                                          <m:ctrlPr>
                                            <a:rPr lang="zh-TW" altLang="zh-TW" sz="1600" i="1">
                                              <a:solidFill>
                                                <a:schemeClr val="tx1">
                                                  <a:lumMod val="75000"/>
                                                  <a:lumOff val="25000"/>
                                                </a:schemeClr>
                                              </a:solidFill>
                                              <a:latin typeface="Cambria Math" panose="02040503050406030204" pitchFamily="18" charset="0"/>
                                            </a:rPr>
                                          </m:ctrlPr>
                                        </m:dPr>
                                        <m:e>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𝑗</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𝑥</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4</m:t>
                                          </m:r>
                                        </m:e>
                                      </m:d>
                                    </m:e>
                                  </m:d>
                                </m:e>
                              </m:nary>
                            </m:e>
                          </m:nary>
                        </m:e>
                      </m:nary>
                    </m:oMath>
                  </m:oMathPara>
                </a14:m>
                <a:endParaRPr lang="zh-TW" altLang="en-US" sz="1600" dirty="0"/>
              </a:p>
            </p:txBody>
          </p:sp>
        </mc:Choice>
        <mc:Fallback xmlns="">
          <p:sp>
            <p:nvSpPr>
              <p:cNvPr id="3" name="矩形 2"/>
              <p:cNvSpPr>
                <a:spLocks noRot="1" noChangeAspect="1" noMove="1" noResize="1" noEditPoints="1" noAdjustHandles="1" noChangeArrowheads="1" noChangeShapeType="1" noTextEdit="1"/>
              </p:cNvSpPr>
              <p:nvPr/>
            </p:nvSpPr>
            <p:spPr>
              <a:xfrm>
                <a:off x="151619" y="2042094"/>
                <a:ext cx="6407439" cy="2518253"/>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780840" y="5144522"/>
                <a:ext cx="1854034" cy="7845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1600" i="1" smtClean="0">
                          <a:solidFill>
                            <a:schemeClr val="tx1">
                              <a:lumMod val="75000"/>
                              <a:lumOff val="25000"/>
                            </a:schemeClr>
                          </a:solidFill>
                          <a:latin typeface="Cambria Math" panose="02040503050406030204" pitchFamily="18" charset="0"/>
                        </a:rPr>
                        <m:t>𝐸</m:t>
                      </m:r>
                      <m:d>
                        <m:dPr>
                          <m:begChr m:val="["/>
                          <m:endChr m:val="]"/>
                          <m:ctrlPr>
                            <a:rPr lang="zh-TW" altLang="en-US" sz="1600" i="1">
                              <a:solidFill>
                                <a:schemeClr val="tx1">
                                  <a:lumMod val="75000"/>
                                  <a:lumOff val="25000"/>
                                </a:schemeClr>
                              </a:solidFill>
                              <a:latin typeface="Cambria Math" panose="02040503050406030204" pitchFamily="18" charset="0"/>
                            </a:rPr>
                          </m:ctrlPr>
                        </m:dPr>
                        <m:e>
                          <m:r>
                            <a:rPr lang="zh-TW" altLang="en-US" sz="1600" i="1">
                              <a:solidFill>
                                <a:schemeClr val="tx1">
                                  <a:lumMod val="75000"/>
                                  <a:lumOff val="25000"/>
                                </a:schemeClr>
                              </a:solidFill>
                              <a:latin typeface="Cambria Math" panose="02040503050406030204" pitchFamily="18" charset="0"/>
                            </a:rPr>
                            <m:t>𝑁</m:t>
                          </m:r>
                        </m:e>
                      </m:d>
                      <m:r>
                        <a:rPr lang="zh-TW" altLang="en-US" sz="1600" i="0">
                          <a:solidFill>
                            <a:schemeClr val="tx1">
                              <a:lumMod val="75000"/>
                              <a:lumOff val="25000"/>
                            </a:schemeClr>
                          </a:solidFill>
                          <a:latin typeface="Cambria Math" panose="02040503050406030204" pitchFamily="18" charset="0"/>
                        </a:rPr>
                        <m:t>=</m:t>
                      </m:r>
                      <m:nary>
                        <m:naryPr>
                          <m:chr m:val="∑"/>
                          <m:limLoc m:val="undOvr"/>
                          <m:ctrlPr>
                            <a:rPr lang="zh-TW" altLang="en-US" sz="1600" i="1">
                              <a:solidFill>
                                <a:schemeClr val="tx1">
                                  <a:lumMod val="75000"/>
                                  <a:lumOff val="25000"/>
                                </a:schemeClr>
                              </a:solidFill>
                              <a:latin typeface="Cambria Math" panose="02040503050406030204" pitchFamily="18" charset="0"/>
                            </a:rPr>
                          </m:ctrlPr>
                        </m:naryPr>
                        <m:sub>
                          <m:r>
                            <a:rPr lang="zh-TW" altLang="en-US" sz="1600" i="1">
                              <a:solidFill>
                                <a:schemeClr val="tx1">
                                  <a:lumMod val="75000"/>
                                  <a:lumOff val="25000"/>
                                </a:schemeClr>
                              </a:solidFill>
                              <a:latin typeface="Cambria Math" panose="02040503050406030204" pitchFamily="18" charset="0"/>
                            </a:rPr>
                            <m:t>𝑛</m:t>
                          </m:r>
                          <m:r>
                            <a:rPr lang="zh-TW" altLang="en-US" sz="1600" i="0">
                              <a:solidFill>
                                <a:schemeClr val="tx1">
                                  <a:lumMod val="75000"/>
                                  <a:lumOff val="25000"/>
                                </a:schemeClr>
                              </a:solidFill>
                              <a:latin typeface="Cambria Math" panose="02040503050406030204" pitchFamily="18" charset="0"/>
                            </a:rPr>
                            <m:t>=1</m:t>
                          </m:r>
                        </m:sub>
                        <m:sup>
                          <m:r>
                            <a:rPr lang="zh-TW" altLang="en-US" sz="1600" i="0">
                              <a:solidFill>
                                <a:schemeClr val="tx1">
                                  <a:lumMod val="75000"/>
                                  <a:lumOff val="25000"/>
                                </a:schemeClr>
                              </a:solidFill>
                              <a:latin typeface="Cambria Math" panose="02040503050406030204" pitchFamily="18" charset="0"/>
                            </a:rPr>
                            <m:t>3</m:t>
                          </m:r>
                        </m:sup>
                        <m:e>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𝐸</m:t>
                              </m:r>
                              <m:d>
                                <m:dPr>
                                  <m:begChr m:val="["/>
                                  <m:endChr m:val="]"/>
                                  <m:ctrlPr>
                                    <a:rPr lang="zh-TW" altLang="en-US" sz="1600" i="1">
                                      <a:solidFill>
                                        <a:schemeClr val="tx1">
                                          <a:lumMod val="75000"/>
                                          <a:lumOff val="25000"/>
                                        </a:schemeClr>
                                      </a:solidFill>
                                      <a:latin typeface="Cambria Math" panose="02040503050406030204" pitchFamily="18" charset="0"/>
                                    </a:rPr>
                                  </m:ctrlPr>
                                </m:dPr>
                                <m:e>
                                  <m:r>
                                    <a:rPr lang="zh-TW" altLang="en-US" sz="1600" i="1">
                                      <a:solidFill>
                                        <a:schemeClr val="tx1">
                                          <a:lumMod val="75000"/>
                                          <a:lumOff val="25000"/>
                                        </a:schemeClr>
                                      </a:solidFill>
                                      <a:latin typeface="Cambria Math" panose="02040503050406030204" pitchFamily="18" charset="0"/>
                                    </a:rPr>
                                    <m:t>𝑁</m:t>
                                  </m:r>
                                </m:e>
                              </m:d>
                            </m:e>
                            <m:sub>
                              <m:r>
                                <a:rPr lang="zh-TW" altLang="en-US" sz="1600" i="1">
                                  <a:solidFill>
                                    <a:schemeClr val="tx1">
                                      <a:lumMod val="75000"/>
                                      <a:lumOff val="25000"/>
                                    </a:schemeClr>
                                  </a:solidFill>
                                  <a:latin typeface="Cambria Math" panose="02040503050406030204" pitchFamily="18" charset="0"/>
                                </a:rPr>
                                <m:t>𝑛</m:t>
                              </m:r>
                            </m:sub>
                          </m:sSub>
                        </m:e>
                      </m:nary>
                      <m:r>
                        <a:rPr lang="zh-TW" altLang="en-US" sz="1600" i="0">
                          <a:latin typeface="Cambria Math" panose="02040503050406030204" pitchFamily="18" charset="0"/>
                        </a:rPr>
                        <m:t> </m:t>
                      </m:r>
                    </m:oMath>
                  </m:oMathPara>
                </a14:m>
                <a:endParaRPr lang="zh-TW" altLang="en-US" sz="1600" dirty="0"/>
              </a:p>
            </p:txBody>
          </p:sp>
        </mc:Choice>
        <mc:Fallback xmlns="">
          <p:sp>
            <p:nvSpPr>
              <p:cNvPr id="5" name="矩形 4"/>
              <p:cNvSpPr>
                <a:spLocks noRot="1" noChangeAspect="1" noMove="1" noResize="1" noEditPoints="1" noAdjustHandles="1" noChangeArrowheads="1" noChangeShapeType="1" noTextEdit="1"/>
              </p:cNvSpPr>
              <p:nvPr/>
            </p:nvSpPr>
            <p:spPr>
              <a:xfrm>
                <a:off x="780840" y="5144522"/>
                <a:ext cx="1854034" cy="78451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內容版面配置區 2"/>
              <p:cNvSpPr txBox="1">
                <a:spLocks/>
              </p:cNvSpPr>
              <p:nvPr/>
            </p:nvSpPr>
            <p:spPr>
              <a:xfrm>
                <a:off x="6603024" y="1605336"/>
                <a:ext cx="5499314" cy="362428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sz="2000" dirty="0" smtClean="0">
                    <a:latin typeface="Times New Roman" panose="02020603050405020304" pitchFamily="18" charset="0"/>
                    <a:cs typeface="Times New Roman" panose="02020603050405020304" pitchFamily="18" charset="0"/>
                  </a:rPr>
                  <a:t>The throughput of packets for </a:t>
                </a:r>
                <a:r>
                  <a:rPr lang="en-US" altLang="zh-TW" sz="2000" dirty="0">
                    <a:latin typeface="Times New Roman" panose="02020603050405020304" pitchFamily="18" charset="0"/>
                    <a:cs typeface="Times New Roman" panose="02020603050405020304" pitchFamily="18" charset="0"/>
                  </a:rPr>
                  <a:t>node </a:t>
                </a:r>
                <a14:m>
                  <m:oMath xmlns:m="http://schemas.openxmlformats.org/officeDocument/2006/math">
                    <m:r>
                      <a:rPr lang="en-US" altLang="zh-TW" sz="2000" i="1" smtClean="0">
                        <a:latin typeface="Cambria Math" panose="02040503050406030204" pitchFamily="18" charset="0"/>
                      </a:rPr>
                      <m:t>𝑛</m:t>
                    </m:r>
                  </m:oMath>
                </a14:m>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throughput</a:t>
                </a: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of all </a:t>
                </a:r>
                <a:r>
                  <a:rPr lang="en-US" altLang="zh-TW" sz="2000" dirty="0" smtClean="0">
                    <a:latin typeface="Times New Roman" panose="02020603050405020304" pitchFamily="18" charset="0"/>
                    <a:cs typeface="Times New Roman" panose="02020603050405020304" pitchFamily="18" charset="0"/>
                  </a:rPr>
                  <a:t>packets </a:t>
                </a:r>
                <a:r>
                  <a:rPr lang="en-US" altLang="zh-TW" sz="2000" dirty="0">
                    <a:latin typeface="Times New Roman" panose="02020603050405020304" pitchFamily="18" charset="0"/>
                    <a:cs typeface="Times New Roman" panose="02020603050405020304" pitchFamily="18" charset="0"/>
                  </a:rPr>
                  <a:t>for the system</a:t>
                </a:r>
                <a:endParaRPr lang="en-US" altLang="zh-TW" sz="2000" dirty="0" smtClean="0">
                  <a:latin typeface="Times New Roman" panose="02020603050405020304" pitchFamily="18" charset="0"/>
                  <a:cs typeface="Times New Roman" panose="02020603050405020304" pitchFamily="18" charset="0"/>
                </a:endParaRPr>
              </a:p>
            </p:txBody>
          </p:sp>
        </mc:Choice>
        <mc:Fallback xmlns="">
          <p:sp>
            <p:nvSpPr>
              <p:cNvPr id="18" name="內容版面配置區 2"/>
              <p:cNvSpPr txBox="1">
                <a:spLocks noRot="1" noChangeAspect="1" noMove="1" noResize="1" noEditPoints="1" noAdjustHandles="1" noChangeArrowheads="1" noChangeShapeType="1" noTextEdit="1"/>
              </p:cNvSpPr>
              <p:nvPr/>
            </p:nvSpPr>
            <p:spPr>
              <a:xfrm>
                <a:off x="6603024" y="1605336"/>
                <a:ext cx="5499314" cy="3624282"/>
              </a:xfrm>
              <a:prstGeom prst="rect">
                <a:avLst/>
              </a:prstGeom>
              <a:blipFill>
                <a:blip r:embed="rId6"/>
                <a:stretch>
                  <a:fillRect l="-443" t="-84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6919594" y="2074906"/>
                <a:ext cx="5342745" cy="1630511"/>
              </a:xfrm>
              <a:prstGeom prst="rect">
                <a:avLst/>
              </a:prstGeom>
            </p:spPr>
            <p:txBody>
              <a:bodyPr wrap="none">
                <a:spAutoFit/>
              </a:bodyPr>
              <a:lstStyle/>
              <a:p>
                <a:pPr>
                  <a:spcAft>
                    <a:spcPts val="600"/>
                  </a:spcAft>
                </a:pPr>
                <a14:m>
                  <m:oMathPara xmlns:m="http://schemas.openxmlformats.org/officeDocument/2006/math">
                    <m:oMathParaPr>
                      <m:jc m:val="centerGroup"/>
                    </m:oMathParaPr>
                    <m:oMath xmlns:m="http://schemas.openxmlformats.org/officeDocument/2006/math">
                      <m:sSub>
                        <m:sSubPr>
                          <m:ctrlPr>
                            <a:rPr lang="zh-TW" altLang="en-US" sz="1600" i="1" smtClean="0">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𝑇𝐻</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m:t>
                      </m:r>
                      <m:nary>
                        <m:naryPr>
                          <m:chr m:val="∑"/>
                          <m:limLoc m:val="undOvr"/>
                          <m:ctrlPr>
                            <a:rPr lang="zh-TW" altLang="en-US" sz="1600" i="1">
                              <a:solidFill>
                                <a:schemeClr val="tx1">
                                  <a:lumMod val="75000"/>
                                  <a:lumOff val="25000"/>
                                </a:schemeClr>
                              </a:solidFill>
                              <a:latin typeface="Cambria Math" panose="02040503050406030204" pitchFamily="18" charset="0"/>
                            </a:rPr>
                          </m:ctrlPr>
                        </m:naryPr>
                        <m:sub>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𝑥</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=0</m:t>
                          </m:r>
                        </m:sub>
                        <m:sup>
                          <m:r>
                            <a:rPr lang="zh-TW" altLang="en-US" sz="1600" i="1">
                              <a:solidFill>
                                <a:schemeClr val="tx1">
                                  <a:lumMod val="75000"/>
                                  <a:lumOff val="25000"/>
                                </a:schemeClr>
                              </a:solidFill>
                              <a:latin typeface="Cambria Math" panose="02040503050406030204" pitchFamily="18" charset="0"/>
                            </a:rPr>
                            <m:t>𝐾</m:t>
                          </m:r>
                        </m:sup>
                        <m:e>
                          <m:nary>
                            <m:naryPr>
                              <m:chr m:val="∑"/>
                              <m:limLoc m:val="undOvr"/>
                              <m:ctrlPr>
                                <a:rPr lang="zh-TW" altLang="en-US" sz="1600" i="1">
                                  <a:solidFill>
                                    <a:schemeClr val="tx1">
                                      <a:lumMod val="75000"/>
                                      <a:lumOff val="25000"/>
                                    </a:schemeClr>
                                  </a:solidFill>
                                  <a:latin typeface="Cambria Math" panose="02040503050406030204" pitchFamily="18" charset="0"/>
                                </a:rPr>
                              </m:ctrlPr>
                            </m:naryPr>
                            <m:sub>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𝑖</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=0</m:t>
                              </m:r>
                            </m:sub>
                            <m:sup>
                              <m:r>
                                <a:rPr lang="zh-TW" altLang="en-US" sz="1600" i="1">
                                  <a:solidFill>
                                    <a:schemeClr val="tx1">
                                      <a:lumMod val="75000"/>
                                      <a:lumOff val="25000"/>
                                    </a:schemeClr>
                                  </a:solidFill>
                                  <a:latin typeface="Cambria Math" panose="02040503050406030204" pitchFamily="18" charset="0"/>
                                </a:rPr>
                                <m:t>𝑁</m:t>
                              </m:r>
                            </m:sup>
                            <m:e>
                              <m:nary>
                                <m:naryPr>
                                  <m:chr m:val="∑"/>
                                  <m:limLoc m:val="undOvr"/>
                                  <m:ctrlPr>
                                    <a:rPr lang="zh-TW" altLang="en-US" sz="1600" i="1">
                                      <a:solidFill>
                                        <a:schemeClr val="tx1">
                                          <a:lumMod val="75000"/>
                                          <a:lumOff val="25000"/>
                                        </a:schemeClr>
                                      </a:solidFill>
                                      <a:latin typeface="Cambria Math" panose="02040503050406030204" pitchFamily="18" charset="0"/>
                                    </a:rPr>
                                  </m:ctrlPr>
                                </m:naryPr>
                                <m:sub>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𝑗</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=1</m:t>
                                  </m:r>
                                </m:sub>
                                <m:sup>
                                  <m:r>
                                    <a:rPr lang="zh-TW" altLang="en-US" sz="1600" i="1">
                                      <a:solidFill>
                                        <a:schemeClr val="tx1">
                                          <a:lumMod val="75000"/>
                                          <a:lumOff val="25000"/>
                                        </a:schemeClr>
                                      </a:solidFill>
                                      <a:latin typeface="Cambria Math" panose="02040503050406030204" pitchFamily="18" charset="0"/>
                                    </a:rPr>
                                    <m:t>𝑁</m:t>
                                  </m:r>
                                  <m:r>
                                    <a:rPr lang="zh-TW" altLang="en-US" sz="1600" i="0">
                                      <a:solidFill>
                                        <a:schemeClr val="tx1">
                                          <a:lumMod val="75000"/>
                                          <a:lumOff val="25000"/>
                                        </a:schemeClr>
                                      </a:solidFill>
                                      <a:latin typeface="Cambria Math" panose="02040503050406030204" pitchFamily="18" charset="0"/>
                                    </a:rPr>
                                    <m:t>+1−</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𝑖</m:t>
                                      </m:r>
                                    </m:e>
                                    <m:sub>
                                      <m:r>
                                        <a:rPr lang="zh-TW" altLang="en-US" sz="1600" i="1">
                                          <a:solidFill>
                                            <a:schemeClr val="tx1">
                                              <a:lumMod val="75000"/>
                                              <a:lumOff val="25000"/>
                                            </a:schemeClr>
                                          </a:solidFill>
                                          <a:latin typeface="Cambria Math" panose="02040503050406030204" pitchFamily="18" charset="0"/>
                                        </a:rPr>
                                        <m:t>𝑛</m:t>
                                      </m:r>
                                    </m:sub>
                                  </m:sSub>
                                </m:sup>
                                <m:e>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𝜇</m:t>
                                      </m:r>
                                    </m:e>
                                    <m:sub>
                                      <m:r>
                                        <a:rPr lang="zh-TW" altLang="en-US" sz="1600" i="1">
                                          <a:solidFill>
                                            <a:schemeClr val="tx1">
                                              <a:lumMod val="75000"/>
                                              <a:lumOff val="25000"/>
                                            </a:schemeClr>
                                          </a:solidFill>
                                          <a:latin typeface="Cambria Math" panose="02040503050406030204" pitchFamily="18" charset="0"/>
                                        </a:rPr>
                                        <m:t>𝐿𝑛</m:t>
                                      </m:r>
                                    </m:sub>
                                  </m:sSub>
                                  <m:d>
                                    <m:dPr>
                                      <m:begChr m:val="["/>
                                      <m:endChr m:val="]"/>
                                      <m:ctrlPr>
                                        <a:rPr lang="zh-TW" altLang="en-US" sz="1600" i="1">
                                          <a:solidFill>
                                            <a:schemeClr val="tx1">
                                              <a:lumMod val="75000"/>
                                              <a:lumOff val="25000"/>
                                            </a:schemeClr>
                                          </a:solidFill>
                                          <a:latin typeface="Cambria Math" panose="02040503050406030204" pitchFamily="18" charset="0"/>
                                        </a:rPr>
                                      </m:ctrlPr>
                                    </m:dPr>
                                    <m:e>
                                      <m:r>
                                        <a:rPr lang="zh-TW" altLang="en-US" sz="1600" i="1">
                                          <a:solidFill>
                                            <a:schemeClr val="tx1">
                                              <a:lumMod val="75000"/>
                                              <a:lumOff val="25000"/>
                                            </a:schemeClr>
                                          </a:solidFill>
                                          <a:latin typeface="Cambria Math" panose="02040503050406030204" pitchFamily="18" charset="0"/>
                                        </a:rPr>
                                        <m:t>𝜋</m:t>
                                      </m:r>
                                      <m:d>
                                        <m:dPr>
                                          <m:ctrlPr>
                                            <a:rPr lang="zh-TW" altLang="en-US" sz="1600" i="1">
                                              <a:solidFill>
                                                <a:schemeClr val="tx1">
                                                  <a:lumMod val="75000"/>
                                                  <a:lumOff val="25000"/>
                                                </a:schemeClr>
                                              </a:solidFill>
                                              <a:latin typeface="Cambria Math" panose="02040503050406030204" pitchFamily="18" charset="0"/>
                                            </a:rPr>
                                          </m:ctrlPr>
                                        </m:dPr>
                                        <m:e>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𝑖</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 </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𝑗</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 </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𝑥</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 1</m:t>
                                          </m:r>
                                        </m:e>
                                      </m:d>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𝜋</m:t>
                                      </m:r>
                                      <m:d>
                                        <m:dPr>
                                          <m:ctrlPr>
                                            <a:rPr lang="zh-TW" altLang="en-US" sz="1600" i="1">
                                              <a:solidFill>
                                                <a:schemeClr val="tx1">
                                                  <a:lumMod val="75000"/>
                                                  <a:lumOff val="25000"/>
                                                </a:schemeClr>
                                              </a:solidFill>
                                              <a:latin typeface="Cambria Math" panose="02040503050406030204" pitchFamily="18" charset="0"/>
                                            </a:rPr>
                                          </m:ctrlPr>
                                        </m:dPr>
                                        <m:e>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𝑖</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 </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𝑗</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 </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𝑥</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 3</m:t>
                                          </m:r>
                                        </m:e>
                                      </m:d>
                                    </m:e>
                                  </m:d>
                                </m:e>
                              </m:nary>
                            </m:e>
                          </m:nary>
                        </m:e>
                      </m:nary>
                    </m:oMath>
                  </m:oMathPara>
                </a14:m>
                <a:endParaRPr lang="en-US" altLang="zh-TW" sz="1600" i="1" dirty="0" smtClean="0">
                  <a:solidFill>
                    <a:schemeClr val="tx1">
                      <a:lumMod val="75000"/>
                      <a:lumOff val="25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TW" sz="1600" b="0" i="1" smtClean="0">
                          <a:solidFill>
                            <a:schemeClr val="tx1">
                              <a:lumMod val="75000"/>
                              <a:lumOff val="25000"/>
                            </a:schemeClr>
                          </a:solidFill>
                          <a:latin typeface="Cambria Math" panose="02040503050406030204" pitchFamily="18" charset="0"/>
                        </a:rPr>
                        <m:t>           </m:t>
                      </m:r>
                      <m:r>
                        <a:rPr lang="en-US" altLang="zh-TW" sz="1600" i="1">
                          <a:solidFill>
                            <a:schemeClr val="tx1">
                              <a:lumMod val="75000"/>
                              <a:lumOff val="25000"/>
                            </a:schemeClr>
                          </a:solidFill>
                          <a:latin typeface="Cambria Math" panose="02040503050406030204" pitchFamily="18" charset="0"/>
                        </a:rPr>
                        <m:t>+</m:t>
                      </m:r>
                      <m:nary>
                        <m:naryPr>
                          <m:chr m:val="∑"/>
                          <m:limLoc m:val="undOvr"/>
                          <m:ctrlPr>
                            <a:rPr lang="zh-TW" altLang="zh-TW" sz="1600" i="1">
                              <a:solidFill>
                                <a:schemeClr val="tx1">
                                  <a:lumMod val="75000"/>
                                  <a:lumOff val="25000"/>
                                </a:schemeClr>
                              </a:solidFill>
                              <a:latin typeface="Cambria Math" panose="02040503050406030204" pitchFamily="18" charset="0"/>
                            </a:rPr>
                          </m:ctrlPr>
                        </m:naryPr>
                        <m:sub>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𝑥</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=0</m:t>
                          </m:r>
                        </m:sub>
                        <m:sup>
                          <m:r>
                            <a:rPr lang="en-US" altLang="zh-TW" sz="1600" i="1">
                              <a:solidFill>
                                <a:schemeClr val="tx1">
                                  <a:lumMod val="75000"/>
                                  <a:lumOff val="25000"/>
                                </a:schemeClr>
                              </a:solidFill>
                              <a:latin typeface="Cambria Math" panose="02040503050406030204" pitchFamily="18" charset="0"/>
                            </a:rPr>
                            <m:t>𝐾</m:t>
                          </m:r>
                        </m:sup>
                        <m:e>
                          <m:nary>
                            <m:naryPr>
                              <m:chr m:val="∑"/>
                              <m:limLoc m:val="undOvr"/>
                              <m:ctrlPr>
                                <a:rPr lang="zh-TW" altLang="zh-TW" sz="1600" i="1">
                                  <a:solidFill>
                                    <a:schemeClr val="tx1">
                                      <a:lumMod val="75000"/>
                                      <a:lumOff val="25000"/>
                                    </a:schemeClr>
                                  </a:solidFill>
                                  <a:latin typeface="Cambria Math" panose="02040503050406030204" pitchFamily="18" charset="0"/>
                                </a:rPr>
                              </m:ctrlPr>
                            </m:naryPr>
                            <m:sub>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=1</m:t>
                              </m:r>
                            </m:sub>
                            <m:sup>
                              <m:r>
                                <a:rPr lang="en-US" altLang="zh-TW" sz="1600" i="1">
                                  <a:solidFill>
                                    <a:schemeClr val="tx1">
                                      <a:lumMod val="75000"/>
                                      <a:lumOff val="25000"/>
                                    </a:schemeClr>
                                  </a:solidFill>
                                  <a:latin typeface="Cambria Math" panose="02040503050406030204" pitchFamily="18" charset="0"/>
                                </a:rPr>
                                <m:t>𝑁</m:t>
                              </m:r>
                              <m:r>
                                <a:rPr lang="en-US" altLang="zh-TW" sz="1600" i="1">
                                  <a:solidFill>
                                    <a:schemeClr val="tx1">
                                      <a:lumMod val="75000"/>
                                      <a:lumOff val="25000"/>
                                    </a:schemeClr>
                                  </a:solidFill>
                                  <a:latin typeface="Cambria Math" panose="02040503050406030204" pitchFamily="18" charset="0"/>
                                </a:rPr>
                                <m:t>+1</m:t>
                              </m:r>
                            </m:sup>
                            <m:e>
                              <m:nary>
                                <m:naryPr>
                                  <m:chr m:val="∑"/>
                                  <m:limLoc m:val="undOvr"/>
                                  <m:ctrlPr>
                                    <a:rPr lang="zh-TW" altLang="zh-TW" sz="1600" i="1">
                                      <a:solidFill>
                                        <a:schemeClr val="tx1">
                                          <a:lumMod val="75000"/>
                                          <a:lumOff val="25000"/>
                                        </a:schemeClr>
                                      </a:solidFill>
                                      <a:latin typeface="Cambria Math" panose="02040503050406030204" pitchFamily="18" charset="0"/>
                                    </a:rPr>
                                  </m:ctrlPr>
                                </m:naryPr>
                                <m:sub>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𝑗</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=0</m:t>
                                  </m:r>
                                </m:sub>
                                <m:sup>
                                  <m:r>
                                    <a:rPr lang="en-US" altLang="zh-TW" sz="1600" i="1">
                                      <a:solidFill>
                                        <a:schemeClr val="tx1">
                                          <a:lumMod val="75000"/>
                                          <a:lumOff val="25000"/>
                                        </a:schemeClr>
                                      </a:solidFill>
                                      <a:latin typeface="Cambria Math" panose="02040503050406030204" pitchFamily="18" charset="0"/>
                                    </a:rPr>
                                    <m:t>𝑁</m:t>
                                  </m:r>
                                  <m:r>
                                    <a:rPr lang="en-US" altLang="zh-TW" sz="1600" i="1">
                                      <a:solidFill>
                                        <a:schemeClr val="tx1">
                                          <a:lumMod val="75000"/>
                                          <a:lumOff val="25000"/>
                                        </a:schemeClr>
                                      </a:solidFill>
                                      <a:latin typeface="Cambria Math" panose="02040503050406030204" pitchFamily="18" charset="0"/>
                                    </a:rPr>
                                    <m:t>+1−</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sup>
                                <m:e>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𝜇</m:t>
                                      </m:r>
                                    </m:e>
                                    <m:sub>
                                      <m:r>
                                        <a:rPr lang="en-US" altLang="zh-TW" sz="1600" i="1">
                                          <a:solidFill>
                                            <a:schemeClr val="tx1">
                                              <a:lumMod val="75000"/>
                                              <a:lumOff val="25000"/>
                                            </a:schemeClr>
                                          </a:solidFill>
                                          <a:latin typeface="Cambria Math" panose="02040503050406030204" pitchFamily="18" charset="0"/>
                                        </a:rPr>
                                        <m:t>𝐻𝑛</m:t>
                                      </m:r>
                                    </m:sub>
                                  </m:sSub>
                                  <m:d>
                                    <m:dPr>
                                      <m:begChr m:val="["/>
                                      <m:endChr m:val="]"/>
                                      <m:ctrlPr>
                                        <a:rPr lang="zh-TW" altLang="zh-TW" sz="1600" i="1">
                                          <a:solidFill>
                                            <a:schemeClr val="tx1">
                                              <a:lumMod val="75000"/>
                                              <a:lumOff val="25000"/>
                                            </a:schemeClr>
                                          </a:solidFill>
                                          <a:latin typeface="Cambria Math" panose="02040503050406030204" pitchFamily="18" charset="0"/>
                                        </a:rPr>
                                      </m:ctrlPr>
                                    </m:dPr>
                                    <m:e>
                                      <m:r>
                                        <a:rPr lang="en-US" altLang="zh-TW" sz="1600" i="1">
                                          <a:solidFill>
                                            <a:schemeClr val="tx1">
                                              <a:lumMod val="75000"/>
                                              <a:lumOff val="25000"/>
                                            </a:schemeClr>
                                          </a:solidFill>
                                          <a:latin typeface="Cambria Math" panose="02040503050406030204" pitchFamily="18" charset="0"/>
                                        </a:rPr>
                                        <m:t>𝜋</m:t>
                                      </m:r>
                                      <m:d>
                                        <m:dPr>
                                          <m:ctrlPr>
                                            <a:rPr lang="zh-TW" altLang="zh-TW" sz="1600" i="1">
                                              <a:solidFill>
                                                <a:schemeClr val="tx1">
                                                  <a:lumMod val="75000"/>
                                                  <a:lumOff val="25000"/>
                                                </a:schemeClr>
                                              </a:solidFill>
                                              <a:latin typeface="Cambria Math" panose="02040503050406030204" pitchFamily="18" charset="0"/>
                                            </a:rPr>
                                          </m:ctrlPr>
                                        </m:dPr>
                                        <m:e>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𝑗</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𝑥</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2</m:t>
                                          </m:r>
                                        </m:e>
                                      </m:d>
                                      <m:r>
                                        <a:rPr lang="en-US" altLang="zh-TW" sz="1600" i="1">
                                          <a:solidFill>
                                            <a:schemeClr val="tx1">
                                              <a:lumMod val="75000"/>
                                              <a:lumOff val="25000"/>
                                            </a:schemeClr>
                                          </a:solidFill>
                                          <a:latin typeface="Cambria Math" panose="02040503050406030204" pitchFamily="18" charset="0"/>
                                        </a:rPr>
                                        <m:t>+</m:t>
                                      </m:r>
                                      <m:r>
                                        <a:rPr lang="en-US" altLang="zh-TW" sz="1600" i="1">
                                          <a:solidFill>
                                            <a:schemeClr val="tx1">
                                              <a:lumMod val="75000"/>
                                              <a:lumOff val="25000"/>
                                            </a:schemeClr>
                                          </a:solidFill>
                                          <a:latin typeface="Cambria Math" panose="02040503050406030204" pitchFamily="18" charset="0"/>
                                        </a:rPr>
                                        <m:t>𝜋</m:t>
                                      </m:r>
                                      <m:d>
                                        <m:dPr>
                                          <m:ctrlPr>
                                            <a:rPr lang="zh-TW" altLang="zh-TW" sz="1600" i="1">
                                              <a:solidFill>
                                                <a:schemeClr val="tx1">
                                                  <a:lumMod val="75000"/>
                                                  <a:lumOff val="25000"/>
                                                </a:schemeClr>
                                              </a:solidFill>
                                              <a:latin typeface="Cambria Math" panose="02040503050406030204" pitchFamily="18" charset="0"/>
                                            </a:rPr>
                                          </m:ctrlPr>
                                        </m:dPr>
                                        <m:e>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𝑗</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𝑥</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4</m:t>
                                          </m:r>
                                        </m:e>
                                      </m:d>
                                    </m:e>
                                  </m:d>
                                </m:e>
                              </m:nary>
                            </m:e>
                          </m:nary>
                        </m:e>
                      </m:nary>
                    </m:oMath>
                  </m:oMathPara>
                </a14:m>
                <a:endParaRPr lang="zh-TW" altLang="en-US" sz="1600" dirty="0"/>
              </a:p>
            </p:txBody>
          </p:sp>
        </mc:Choice>
        <mc:Fallback xmlns="">
          <p:sp>
            <p:nvSpPr>
              <p:cNvPr id="20" name="矩形 19"/>
              <p:cNvSpPr>
                <a:spLocks noRot="1" noChangeAspect="1" noMove="1" noResize="1" noEditPoints="1" noAdjustHandles="1" noChangeArrowheads="1" noChangeShapeType="1" noTextEdit="1"/>
              </p:cNvSpPr>
              <p:nvPr/>
            </p:nvSpPr>
            <p:spPr>
              <a:xfrm>
                <a:off x="6919594" y="2074906"/>
                <a:ext cx="5342745" cy="1630511"/>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6943949" y="4770800"/>
                <a:ext cx="2559097"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TW" altLang="en-US" sz="1600" i="1" smtClean="0">
                              <a:solidFill>
                                <a:schemeClr val="tx1">
                                  <a:lumMod val="75000"/>
                                  <a:lumOff val="25000"/>
                                </a:schemeClr>
                              </a:solidFill>
                              <a:latin typeface="Cambria Math" panose="02040503050406030204" pitchFamily="18" charset="0"/>
                            </a:rPr>
                          </m:ctrlPr>
                        </m:dPr>
                        <m:e>
                          <m:r>
                            <a:rPr lang="zh-TW" altLang="en-US" sz="1600" i="1">
                              <a:solidFill>
                                <a:schemeClr val="tx1">
                                  <a:lumMod val="75000"/>
                                  <a:lumOff val="25000"/>
                                </a:schemeClr>
                              </a:solidFill>
                              <a:latin typeface="Cambria Math" panose="02040503050406030204" pitchFamily="18" charset="0"/>
                            </a:rPr>
                            <m:t>𝑇𝐻</m:t>
                          </m:r>
                          <m:r>
                            <a:rPr lang="zh-TW" altLang="en-US" sz="1600" i="0">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𝑇𝐻</m:t>
                              </m:r>
                            </m:e>
                            <m:sub>
                              <m:r>
                                <a:rPr lang="zh-TW" altLang="en-US" sz="1600" i="0">
                                  <a:solidFill>
                                    <a:schemeClr val="tx1">
                                      <a:lumMod val="75000"/>
                                      <a:lumOff val="25000"/>
                                    </a:schemeClr>
                                  </a:solidFill>
                                  <a:latin typeface="Cambria Math" panose="02040503050406030204" pitchFamily="18" charset="0"/>
                                </a:rPr>
                                <m:t>2</m:t>
                              </m:r>
                            </m:sub>
                          </m:sSub>
                          <m:r>
                            <a:rPr lang="zh-TW" altLang="en-US" sz="1600" i="0">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𝜆</m:t>
                              </m:r>
                            </m:e>
                            <m:sub>
                              <m:r>
                                <a:rPr lang="zh-TW" altLang="en-US" sz="1600" i="1">
                                  <a:solidFill>
                                    <a:schemeClr val="tx1">
                                      <a:lumMod val="75000"/>
                                      <a:lumOff val="25000"/>
                                    </a:schemeClr>
                                  </a:solidFill>
                                  <a:latin typeface="Cambria Math" panose="02040503050406030204" pitchFamily="18" charset="0"/>
                                </a:rPr>
                                <m:t>𝐻</m:t>
                              </m:r>
                              <m:r>
                                <a:rPr lang="zh-TW" altLang="en-US" sz="1600" i="0">
                                  <a:solidFill>
                                    <a:schemeClr val="tx1">
                                      <a:lumMod val="75000"/>
                                      <a:lumOff val="25000"/>
                                    </a:schemeClr>
                                  </a:solidFill>
                                  <a:latin typeface="Cambria Math" panose="02040503050406030204" pitchFamily="18" charset="0"/>
                                </a:rPr>
                                <m:t>23</m:t>
                              </m:r>
                            </m:sub>
                          </m:sSub>
                          <m:r>
                            <a:rPr lang="zh-TW" altLang="en-US" sz="1600" i="0">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𝜆</m:t>
                              </m:r>
                            </m:e>
                            <m:sub>
                              <m:r>
                                <a:rPr lang="zh-TW" altLang="en-US" sz="1600" i="1">
                                  <a:solidFill>
                                    <a:schemeClr val="tx1">
                                      <a:lumMod val="75000"/>
                                      <a:lumOff val="25000"/>
                                    </a:schemeClr>
                                  </a:solidFill>
                                  <a:latin typeface="Cambria Math" panose="02040503050406030204" pitchFamily="18" charset="0"/>
                                </a:rPr>
                                <m:t>𝐿</m:t>
                              </m:r>
                              <m:r>
                                <a:rPr lang="zh-TW" altLang="en-US" sz="1600" i="0">
                                  <a:solidFill>
                                    <a:schemeClr val="tx1">
                                      <a:lumMod val="75000"/>
                                      <a:lumOff val="25000"/>
                                    </a:schemeClr>
                                  </a:solidFill>
                                  <a:latin typeface="Cambria Math" panose="02040503050406030204" pitchFamily="18" charset="0"/>
                                </a:rPr>
                                <m:t>23</m:t>
                              </m:r>
                            </m:sub>
                          </m:sSub>
                        </m:e>
                      </m:d>
                    </m:oMath>
                  </m:oMathPara>
                </a14:m>
                <a:endParaRPr lang="zh-TW" altLang="en-US" sz="1600" dirty="0">
                  <a:solidFill>
                    <a:schemeClr val="tx1">
                      <a:lumMod val="75000"/>
                      <a:lumOff val="25000"/>
                    </a:schemeClr>
                  </a:solidFill>
                </a:endParaRPr>
              </a:p>
            </p:txBody>
          </p:sp>
        </mc:Choice>
        <mc:Fallback xmlns="">
          <p:sp>
            <p:nvSpPr>
              <p:cNvPr id="21" name="矩形 20"/>
              <p:cNvSpPr>
                <a:spLocks noRot="1" noChangeAspect="1" noMove="1" noResize="1" noEditPoints="1" noAdjustHandles="1" noChangeArrowheads="1" noChangeShapeType="1" noTextEdit="1"/>
              </p:cNvSpPr>
              <p:nvPr/>
            </p:nvSpPr>
            <p:spPr>
              <a:xfrm>
                <a:off x="6943949" y="4770800"/>
                <a:ext cx="2559097" cy="338554"/>
              </a:xfrm>
              <a:prstGeom prst="rect">
                <a:avLst/>
              </a:prstGeom>
              <a:blipFill>
                <a:blip r:embed="rId8"/>
                <a:stretch>
                  <a:fillRect t="-110909" r="-15714" b="-172727"/>
                </a:stretch>
              </a:blipFill>
            </p:spPr>
            <p:txBody>
              <a:bodyPr/>
              <a:lstStyle/>
              <a:p>
                <a:r>
                  <a:rPr lang="zh-TW" altLang="en-US">
                    <a:noFill/>
                  </a:rPr>
                  <a:t> </a:t>
                </a:r>
              </a:p>
            </p:txBody>
          </p:sp>
        </mc:Fallback>
      </mc:AlternateContent>
      <p:cxnSp>
        <p:nvCxnSpPr>
          <p:cNvPr id="7" name="直線接點 6"/>
          <p:cNvCxnSpPr/>
          <p:nvPr/>
        </p:nvCxnSpPr>
        <p:spPr>
          <a:xfrm>
            <a:off x="6567850" y="1635371"/>
            <a:ext cx="8792" cy="4879729"/>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6261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5155" y="222798"/>
            <a:ext cx="6048325" cy="1325563"/>
          </a:xfrm>
        </p:spPr>
        <p:txBody>
          <a:bodyPr/>
          <a:lstStyle/>
          <a:p>
            <a:r>
              <a:rPr lang="en-US" altLang="zh-TW" b="1" dirty="0" smtClean="0">
                <a:latin typeface="Times New Roman" panose="02020603050405020304" pitchFamily="18" charset="0"/>
                <a:cs typeface="Times New Roman" panose="02020603050405020304" pitchFamily="18" charset="0"/>
              </a:rPr>
              <a:t>Performance Measures</a:t>
            </a:r>
            <a:endParaRPr lang="zh-TW" altLang="en-US" b="1"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33</a:t>
            </a:fld>
            <a:endParaRPr lang="zh-TW" altLang="en-US" sz="1800" dirty="0">
              <a:solidFill>
                <a:schemeClr val="tx1"/>
              </a:solidFill>
            </a:endParaRPr>
          </a:p>
        </p:txBody>
      </p:sp>
      <mc:AlternateContent xmlns:mc="http://schemas.openxmlformats.org/markup-compatibility/2006" xmlns:a14="http://schemas.microsoft.com/office/drawing/2010/main">
        <mc:Choice Requires="a14">
          <p:sp>
            <p:nvSpPr>
              <p:cNvPr id="8" name="內容版面配置區 2"/>
              <p:cNvSpPr txBox="1">
                <a:spLocks/>
              </p:cNvSpPr>
              <p:nvPr/>
            </p:nvSpPr>
            <p:spPr>
              <a:xfrm>
                <a:off x="325643" y="1602768"/>
                <a:ext cx="10427545" cy="485078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sz="2000" dirty="0" smtClean="0">
                    <a:latin typeface="Times New Roman" panose="02020603050405020304" pitchFamily="18" charset="0"/>
                    <a:cs typeface="Times New Roman" panose="02020603050405020304" pitchFamily="18" charset="0"/>
                  </a:rPr>
                  <a:t>The blocking probability of each arrived packet for </a:t>
                </a:r>
                <a:r>
                  <a:rPr lang="en-US" altLang="zh-TW" sz="2000" dirty="0">
                    <a:latin typeface="Times New Roman" panose="02020603050405020304" pitchFamily="18" charset="0"/>
                    <a:cs typeface="Times New Roman" panose="02020603050405020304" pitchFamily="18" charset="0"/>
                  </a:rPr>
                  <a:t>node </a:t>
                </a:r>
                <a14:m>
                  <m:oMath xmlns:m="http://schemas.openxmlformats.org/officeDocument/2006/math">
                    <m:r>
                      <a:rPr lang="en-US" altLang="zh-TW" sz="2000" i="1" smtClean="0">
                        <a:latin typeface="Cambria Math" panose="02040503050406030204" pitchFamily="18" charset="0"/>
                      </a:rPr>
                      <m:t>𝑛</m:t>
                    </m:r>
                  </m:oMath>
                </a14:m>
                <a:r>
                  <a:rPr lang="en-US" altLang="zh-TW" sz="2000" dirty="0" smtClean="0">
                    <a:latin typeface="Times New Roman" panose="02020603050405020304" pitchFamily="18" charset="0"/>
                    <a:cs typeface="Times New Roman" panose="02020603050405020304" pitchFamily="18" charset="0"/>
                  </a:rPr>
                  <a:t/>
                </a:r>
                <a:br>
                  <a:rPr lang="en-US" altLang="zh-TW" sz="2000" dirty="0" smtClean="0">
                    <a:latin typeface="Times New Roman" panose="02020603050405020304" pitchFamily="18" charset="0"/>
                    <a:cs typeface="Times New Roman" panose="02020603050405020304" pitchFamily="18" charset="0"/>
                  </a:rPr>
                </a:b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regardless of priority</a:t>
                </a:r>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blocking probability of each arrived packet for </a:t>
                </a:r>
                <a:r>
                  <a:rPr lang="en-US" altLang="zh-TW" sz="2000" dirty="0" smtClean="0">
                    <a:latin typeface="Times New Roman" panose="02020603050405020304" pitchFamily="18" charset="0"/>
                    <a:cs typeface="Times New Roman" panose="02020603050405020304" pitchFamily="18" charset="0"/>
                  </a:rPr>
                  <a:t>the</a:t>
                </a:r>
                <a:br>
                  <a:rPr lang="en-US" altLang="zh-TW" sz="2000" dirty="0" smtClean="0">
                    <a:latin typeface="Times New Roman" panose="02020603050405020304" pitchFamily="18" charset="0"/>
                    <a:cs typeface="Times New Roman" panose="02020603050405020304" pitchFamily="18" charset="0"/>
                  </a:rPr>
                </a:b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system</a:t>
                </a:r>
                <a:endParaRPr lang="en-US" altLang="zh-TW" sz="2000" dirty="0" smtClean="0">
                  <a:latin typeface="Times New Roman" panose="02020603050405020304" pitchFamily="18" charset="0"/>
                  <a:cs typeface="Times New Roman" panose="02020603050405020304" pitchFamily="18" charset="0"/>
                </a:endParaRPr>
              </a:p>
            </p:txBody>
          </p:sp>
        </mc:Choice>
        <mc:Fallback xmlns="">
          <p:sp>
            <p:nvSpPr>
              <p:cNvPr id="8" name="內容版面配置區 2"/>
              <p:cNvSpPr txBox="1">
                <a:spLocks noRot="1" noChangeAspect="1" noMove="1" noResize="1" noEditPoints="1" noAdjustHandles="1" noChangeArrowheads="1" noChangeShapeType="1" noTextEdit="1"/>
              </p:cNvSpPr>
              <p:nvPr/>
            </p:nvSpPr>
            <p:spPr>
              <a:xfrm>
                <a:off x="325643" y="1602768"/>
                <a:ext cx="10427545" cy="4850786"/>
              </a:xfrm>
              <a:prstGeom prst="rect">
                <a:avLst/>
              </a:prstGeom>
              <a:blipFill>
                <a:blip r:embed="rId3"/>
                <a:stretch>
                  <a:fillRect l="-234" t="-754"/>
                </a:stretch>
              </a:blipFill>
            </p:spPr>
            <p:txBody>
              <a:bodyPr/>
              <a:lstStyle/>
              <a:p>
                <a:r>
                  <a:rPr lang="zh-TW" altLang="en-US">
                    <a:noFill/>
                  </a:rPr>
                  <a:t> </a:t>
                </a:r>
              </a:p>
            </p:txBody>
          </p:sp>
        </mc:Fallback>
      </mc:AlternateContent>
      <p:cxnSp>
        <p:nvCxnSpPr>
          <p:cNvPr id="10" name="直線接點 9"/>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6" name="矩形 5"/>
              <p:cNvSpPr/>
              <p:nvPr/>
            </p:nvSpPr>
            <p:spPr>
              <a:xfrm>
                <a:off x="682445" y="2346200"/>
                <a:ext cx="6054543" cy="2491644"/>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sSub>
                        <m:sSubPr>
                          <m:ctrlPr>
                            <a:rPr lang="zh-TW" altLang="en-US" sz="1600" i="1" smtClean="0">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𝑃</m:t>
                          </m:r>
                        </m:e>
                        <m:sub>
                          <m:r>
                            <a:rPr lang="zh-TW" altLang="en-US" sz="1600" i="1">
                              <a:solidFill>
                                <a:schemeClr val="tx1">
                                  <a:lumMod val="75000"/>
                                  <a:lumOff val="25000"/>
                                </a:schemeClr>
                              </a:solidFill>
                              <a:latin typeface="Cambria Math" panose="02040503050406030204" pitchFamily="18" charset="0"/>
                            </a:rPr>
                            <m:t>𝑏𝑙</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m:t>
                      </m:r>
                      <m:nary>
                        <m:naryPr>
                          <m:chr m:val="∑"/>
                          <m:limLoc m:val="undOvr"/>
                          <m:ctrlPr>
                            <a:rPr lang="zh-TW" altLang="en-US" sz="1600" i="1">
                              <a:solidFill>
                                <a:schemeClr val="tx1">
                                  <a:lumMod val="75000"/>
                                  <a:lumOff val="25000"/>
                                </a:schemeClr>
                              </a:solidFill>
                              <a:latin typeface="Cambria Math" panose="02040503050406030204" pitchFamily="18" charset="0"/>
                            </a:rPr>
                          </m:ctrlPr>
                        </m:naryPr>
                        <m:sub>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𝑖</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=0</m:t>
                          </m:r>
                        </m:sub>
                        <m:sup>
                          <m:r>
                            <a:rPr lang="zh-TW" altLang="en-US" sz="1600" i="1">
                              <a:solidFill>
                                <a:schemeClr val="tx1">
                                  <a:lumMod val="75000"/>
                                  <a:lumOff val="25000"/>
                                </a:schemeClr>
                              </a:solidFill>
                              <a:latin typeface="Cambria Math" panose="02040503050406030204" pitchFamily="18" charset="0"/>
                            </a:rPr>
                            <m:t>𝑁</m:t>
                          </m:r>
                        </m:sup>
                        <m:e>
                          <m:r>
                            <a:rPr lang="zh-TW" altLang="en-US" sz="1600" i="1">
                              <a:solidFill>
                                <a:schemeClr val="tx1">
                                  <a:lumMod val="75000"/>
                                  <a:lumOff val="25000"/>
                                </a:schemeClr>
                              </a:solidFill>
                              <a:latin typeface="Cambria Math" panose="02040503050406030204" pitchFamily="18" charset="0"/>
                            </a:rPr>
                            <m:t>𝜋</m:t>
                          </m:r>
                          <m:d>
                            <m:dPr>
                              <m:ctrlPr>
                                <a:rPr lang="zh-TW" altLang="en-US" sz="1600" i="1">
                                  <a:solidFill>
                                    <a:schemeClr val="tx1">
                                      <a:lumMod val="75000"/>
                                      <a:lumOff val="25000"/>
                                    </a:schemeClr>
                                  </a:solidFill>
                                  <a:latin typeface="Cambria Math" panose="02040503050406030204" pitchFamily="18" charset="0"/>
                                </a:rPr>
                              </m:ctrlPr>
                            </m:dPr>
                            <m:e>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𝑖</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 </m:t>
                              </m:r>
                              <m:r>
                                <a:rPr lang="zh-TW" altLang="en-US" sz="1600" i="1">
                                  <a:solidFill>
                                    <a:schemeClr val="tx1">
                                      <a:lumMod val="75000"/>
                                      <a:lumOff val="25000"/>
                                    </a:schemeClr>
                                  </a:solidFill>
                                  <a:latin typeface="Cambria Math" panose="02040503050406030204" pitchFamily="18" charset="0"/>
                                </a:rPr>
                                <m:t>𝑁</m:t>
                              </m:r>
                              <m:r>
                                <a:rPr lang="zh-TW" altLang="en-US" sz="1600" i="0">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𝑖</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 0, 0</m:t>
                              </m:r>
                            </m:e>
                          </m:d>
                        </m:e>
                      </m:nary>
                    </m:oMath>
                  </m:oMathPara>
                </a14:m>
                <a:endParaRPr lang="en-US" altLang="zh-TW" sz="1600" i="1"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a:spcAft>
                    <a:spcPts val="600"/>
                  </a:spcAft>
                </a:pPr>
                <a14:m>
                  <m:oMathPara xmlns:m="http://schemas.openxmlformats.org/officeDocument/2006/math">
                    <m:oMathParaPr>
                      <m:jc m:val="centerGroup"/>
                    </m:oMathParaPr>
                    <m:oMath xmlns:m="http://schemas.openxmlformats.org/officeDocument/2006/math">
                      <m:r>
                        <a:rPr lang="en-US" altLang="zh-TW" sz="1600" b="0" i="1" smtClean="0">
                          <a:solidFill>
                            <a:schemeClr val="tx1">
                              <a:lumMod val="75000"/>
                              <a:lumOff val="25000"/>
                            </a:schemeClr>
                          </a:solidFill>
                          <a:latin typeface="Cambria Math" panose="02040503050406030204" pitchFamily="18" charset="0"/>
                        </a:rPr>
                        <m:t>            </m:t>
                      </m:r>
                      <m:r>
                        <a:rPr lang="en-US" altLang="zh-TW" sz="1600" i="1">
                          <a:solidFill>
                            <a:schemeClr val="tx1">
                              <a:lumMod val="75000"/>
                              <a:lumOff val="25000"/>
                            </a:schemeClr>
                          </a:solidFill>
                          <a:latin typeface="Cambria Math" panose="02040503050406030204" pitchFamily="18" charset="0"/>
                        </a:rPr>
                        <m:t>+</m:t>
                      </m:r>
                      <m:nary>
                        <m:naryPr>
                          <m:chr m:val="∑"/>
                          <m:limLoc m:val="undOvr"/>
                          <m:ctrlPr>
                            <a:rPr lang="zh-TW" altLang="zh-TW" sz="1600" i="1">
                              <a:solidFill>
                                <a:schemeClr val="tx1">
                                  <a:lumMod val="75000"/>
                                  <a:lumOff val="25000"/>
                                </a:schemeClr>
                              </a:solidFill>
                              <a:latin typeface="Cambria Math" panose="02040503050406030204" pitchFamily="18" charset="0"/>
                            </a:rPr>
                          </m:ctrlPr>
                        </m:naryPr>
                        <m:sub>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𝑥</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=0</m:t>
                          </m:r>
                        </m:sub>
                        <m:sup>
                          <m:r>
                            <a:rPr lang="en-US" altLang="zh-TW" sz="1600" i="1">
                              <a:solidFill>
                                <a:schemeClr val="tx1">
                                  <a:lumMod val="75000"/>
                                  <a:lumOff val="25000"/>
                                </a:schemeClr>
                              </a:solidFill>
                              <a:latin typeface="Cambria Math" panose="02040503050406030204" pitchFamily="18" charset="0"/>
                            </a:rPr>
                            <m:t>𝐾</m:t>
                          </m:r>
                        </m:sup>
                        <m:e>
                          <m:nary>
                            <m:naryPr>
                              <m:chr m:val="∑"/>
                              <m:limLoc m:val="undOvr"/>
                              <m:ctrlPr>
                                <a:rPr lang="zh-TW" altLang="zh-TW" sz="1600" i="1">
                                  <a:solidFill>
                                    <a:schemeClr val="tx1">
                                      <a:lumMod val="75000"/>
                                      <a:lumOff val="25000"/>
                                    </a:schemeClr>
                                  </a:solidFill>
                                  <a:latin typeface="Cambria Math" panose="02040503050406030204" pitchFamily="18" charset="0"/>
                                </a:rPr>
                              </m:ctrlPr>
                            </m:naryPr>
                            <m:sub>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=0</m:t>
                              </m:r>
                            </m:sub>
                            <m:sup>
                              <m:r>
                                <a:rPr lang="en-US" altLang="zh-TW" sz="1600" i="1">
                                  <a:solidFill>
                                    <a:schemeClr val="tx1">
                                      <a:lumMod val="75000"/>
                                      <a:lumOff val="25000"/>
                                    </a:schemeClr>
                                  </a:solidFill>
                                  <a:latin typeface="Cambria Math" panose="02040503050406030204" pitchFamily="18" charset="0"/>
                                </a:rPr>
                                <m:t>𝑁</m:t>
                              </m:r>
                            </m:sup>
                            <m:e>
                              <m:d>
                                <m:dPr>
                                  <m:begChr m:val="["/>
                                  <m:endChr m:val="]"/>
                                  <m:ctrlPr>
                                    <a:rPr lang="zh-TW" altLang="zh-TW" sz="1600" i="1">
                                      <a:solidFill>
                                        <a:schemeClr val="tx1">
                                          <a:lumMod val="75000"/>
                                          <a:lumOff val="25000"/>
                                        </a:schemeClr>
                                      </a:solidFill>
                                      <a:latin typeface="Cambria Math" panose="02040503050406030204" pitchFamily="18" charset="0"/>
                                    </a:rPr>
                                  </m:ctrlPr>
                                </m:dPr>
                                <m:e>
                                  <m:r>
                                    <a:rPr lang="en-US" altLang="zh-TW" sz="1600" i="1">
                                      <a:solidFill>
                                        <a:schemeClr val="tx1">
                                          <a:lumMod val="75000"/>
                                          <a:lumOff val="25000"/>
                                        </a:schemeClr>
                                      </a:solidFill>
                                      <a:latin typeface="Cambria Math" panose="02040503050406030204" pitchFamily="18" charset="0"/>
                                    </a:rPr>
                                    <m:t>𝜋</m:t>
                                  </m:r>
                                  <m:d>
                                    <m:dPr>
                                      <m:ctrlPr>
                                        <a:rPr lang="zh-TW" altLang="zh-TW" sz="1600" i="1">
                                          <a:solidFill>
                                            <a:schemeClr val="tx1">
                                              <a:lumMod val="75000"/>
                                              <a:lumOff val="25000"/>
                                            </a:schemeClr>
                                          </a:solidFill>
                                          <a:latin typeface="Cambria Math" panose="02040503050406030204" pitchFamily="18" charset="0"/>
                                        </a:rPr>
                                      </m:ctrlPr>
                                    </m:dPr>
                                    <m:e>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m:t>
                                      </m:r>
                                      <m:r>
                                        <a:rPr lang="en-US" altLang="zh-TW" sz="1600" i="1">
                                          <a:solidFill>
                                            <a:schemeClr val="tx1">
                                              <a:lumMod val="75000"/>
                                              <a:lumOff val="25000"/>
                                            </a:schemeClr>
                                          </a:solidFill>
                                          <a:latin typeface="Cambria Math" panose="02040503050406030204" pitchFamily="18" charset="0"/>
                                        </a:rPr>
                                        <m:t>𝑁</m:t>
                                      </m:r>
                                      <m:r>
                                        <a:rPr lang="en-US" altLang="zh-TW" sz="1600" i="1">
                                          <a:solidFill>
                                            <a:schemeClr val="tx1">
                                              <a:lumMod val="75000"/>
                                              <a:lumOff val="25000"/>
                                            </a:schemeClr>
                                          </a:solidFill>
                                          <a:latin typeface="Cambria Math" panose="02040503050406030204" pitchFamily="18" charset="0"/>
                                        </a:rPr>
                                        <m:t>+1−</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𝑥</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1</m:t>
                                      </m:r>
                                    </m:e>
                                  </m:d>
                                  <m:r>
                                    <a:rPr lang="en-US" altLang="zh-TW" sz="1600" i="1">
                                      <a:solidFill>
                                        <a:schemeClr val="tx1">
                                          <a:lumMod val="75000"/>
                                          <a:lumOff val="25000"/>
                                        </a:schemeClr>
                                      </a:solidFill>
                                      <a:latin typeface="Cambria Math" panose="02040503050406030204" pitchFamily="18" charset="0"/>
                                    </a:rPr>
                                    <m:t>+</m:t>
                                  </m:r>
                                  <m:r>
                                    <a:rPr lang="en-US" altLang="zh-TW" sz="1600" i="1">
                                      <a:solidFill>
                                        <a:schemeClr val="tx1">
                                          <a:lumMod val="75000"/>
                                          <a:lumOff val="25000"/>
                                        </a:schemeClr>
                                      </a:solidFill>
                                      <a:latin typeface="Cambria Math" panose="02040503050406030204" pitchFamily="18" charset="0"/>
                                    </a:rPr>
                                    <m:t>𝜋</m:t>
                                  </m:r>
                                  <m:d>
                                    <m:dPr>
                                      <m:ctrlPr>
                                        <a:rPr lang="zh-TW" altLang="zh-TW" sz="1600" i="1">
                                          <a:solidFill>
                                            <a:schemeClr val="tx1">
                                              <a:lumMod val="75000"/>
                                              <a:lumOff val="25000"/>
                                            </a:schemeClr>
                                          </a:solidFill>
                                          <a:latin typeface="Cambria Math" panose="02040503050406030204" pitchFamily="18" charset="0"/>
                                        </a:rPr>
                                      </m:ctrlPr>
                                    </m:dPr>
                                    <m:e>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m:t>
                                      </m:r>
                                      <m:r>
                                        <a:rPr lang="en-US" altLang="zh-TW" sz="1600" i="1">
                                          <a:solidFill>
                                            <a:schemeClr val="tx1">
                                              <a:lumMod val="75000"/>
                                              <a:lumOff val="25000"/>
                                            </a:schemeClr>
                                          </a:solidFill>
                                          <a:latin typeface="Cambria Math" panose="02040503050406030204" pitchFamily="18" charset="0"/>
                                        </a:rPr>
                                        <m:t>𝑁</m:t>
                                      </m:r>
                                      <m:r>
                                        <a:rPr lang="en-US" altLang="zh-TW" sz="1600" i="1">
                                          <a:solidFill>
                                            <a:schemeClr val="tx1">
                                              <a:lumMod val="75000"/>
                                              <a:lumOff val="25000"/>
                                            </a:schemeClr>
                                          </a:solidFill>
                                          <a:latin typeface="Cambria Math" panose="02040503050406030204" pitchFamily="18" charset="0"/>
                                        </a:rPr>
                                        <m:t>+1−</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𝑥</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,3</m:t>
                                      </m:r>
                                    </m:e>
                                  </m:d>
                                </m:e>
                              </m:d>
                            </m:e>
                          </m:nary>
                        </m:e>
                      </m:nary>
                    </m:oMath>
                  </m:oMathPara>
                </a14:m>
                <a:endParaRPr lang="en-US" altLang="zh-TW" sz="1600" i="1"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a:spcAft>
                    <a:spcPts val="600"/>
                  </a:spcAft>
                </a:pPr>
                <a14:m>
                  <m:oMathPara xmlns:m="http://schemas.openxmlformats.org/officeDocument/2006/math">
                    <m:oMathParaPr>
                      <m:jc m:val="centerGroup"/>
                    </m:oMathParaPr>
                    <m:oMath xmlns:m="http://schemas.openxmlformats.org/officeDocument/2006/math">
                      <m:r>
                        <a:rPr lang="en-US" altLang="zh-TW" sz="1600" b="0" i="1" smtClean="0">
                          <a:solidFill>
                            <a:schemeClr val="tx1">
                              <a:lumMod val="75000"/>
                              <a:lumOff val="25000"/>
                            </a:schemeClr>
                          </a:solidFill>
                          <a:latin typeface="Cambria Math" panose="02040503050406030204" pitchFamily="18" charset="0"/>
                        </a:rPr>
                        <m:t>            </m:t>
                      </m:r>
                      <m:r>
                        <a:rPr lang="en-US" altLang="zh-TW" sz="1600" i="1">
                          <a:solidFill>
                            <a:schemeClr val="tx1">
                              <a:lumMod val="75000"/>
                              <a:lumOff val="25000"/>
                            </a:schemeClr>
                          </a:solidFill>
                          <a:latin typeface="Cambria Math" panose="02040503050406030204" pitchFamily="18" charset="0"/>
                        </a:rPr>
                        <m:t>+</m:t>
                      </m:r>
                      <m:nary>
                        <m:naryPr>
                          <m:chr m:val="∑"/>
                          <m:limLoc m:val="undOvr"/>
                          <m:ctrlPr>
                            <a:rPr lang="zh-TW" altLang="zh-TW" sz="1600" i="1">
                              <a:solidFill>
                                <a:schemeClr val="tx1">
                                  <a:lumMod val="75000"/>
                                  <a:lumOff val="25000"/>
                                </a:schemeClr>
                              </a:solidFill>
                              <a:latin typeface="Cambria Math" panose="02040503050406030204" pitchFamily="18" charset="0"/>
                            </a:rPr>
                          </m:ctrlPr>
                        </m:naryPr>
                        <m:sub>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𝑥</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=0</m:t>
                          </m:r>
                        </m:sub>
                        <m:sup>
                          <m:r>
                            <a:rPr lang="en-US" altLang="zh-TW" sz="1600" i="1">
                              <a:solidFill>
                                <a:schemeClr val="tx1">
                                  <a:lumMod val="75000"/>
                                  <a:lumOff val="25000"/>
                                </a:schemeClr>
                              </a:solidFill>
                              <a:latin typeface="Cambria Math" panose="02040503050406030204" pitchFamily="18" charset="0"/>
                            </a:rPr>
                            <m:t>𝐾</m:t>
                          </m:r>
                        </m:sup>
                        <m:e>
                          <m:nary>
                            <m:naryPr>
                              <m:chr m:val="∑"/>
                              <m:limLoc m:val="undOvr"/>
                              <m:ctrlPr>
                                <a:rPr lang="zh-TW" altLang="zh-TW" sz="1600" i="1">
                                  <a:solidFill>
                                    <a:schemeClr val="tx1">
                                      <a:lumMod val="75000"/>
                                      <a:lumOff val="25000"/>
                                    </a:schemeClr>
                                  </a:solidFill>
                                  <a:latin typeface="Cambria Math" panose="02040503050406030204" pitchFamily="18" charset="0"/>
                                </a:rPr>
                              </m:ctrlPr>
                            </m:naryPr>
                            <m:sub>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=1</m:t>
                              </m:r>
                            </m:sub>
                            <m:sup>
                              <m:r>
                                <a:rPr lang="en-US" altLang="zh-TW" sz="1600" i="1">
                                  <a:solidFill>
                                    <a:schemeClr val="tx1">
                                      <a:lumMod val="75000"/>
                                      <a:lumOff val="25000"/>
                                    </a:schemeClr>
                                  </a:solidFill>
                                  <a:latin typeface="Cambria Math" panose="02040503050406030204" pitchFamily="18" charset="0"/>
                                </a:rPr>
                                <m:t>𝑁</m:t>
                              </m:r>
                              <m:r>
                                <a:rPr lang="en-US" altLang="zh-TW" sz="1600" i="1">
                                  <a:solidFill>
                                    <a:schemeClr val="tx1">
                                      <a:lumMod val="75000"/>
                                      <a:lumOff val="25000"/>
                                    </a:schemeClr>
                                  </a:solidFill>
                                  <a:latin typeface="Cambria Math" panose="02040503050406030204" pitchFamily="18" charset="0"/>
                                </a:rPr>
                                <m:t>+1</m:t>
                              </m:r>
                            </m:sup>
                            <m:e>
                              <m:d>
                                <m:dPr>
                                  <m:begChr m:val="["/>
                                  <m:endChr m:val="]"/>
                                  <m:ctrlPr>
                                    <a:rPr lang="zh-TW" altLang="zh-TW" sz="1600" i="1">
                                      <a:solidFill>
                                        <a:schemeClr val="tx1">
                                          <a:lumMod val="75000"/>
                                          <a:lumOff val="25000"/>
                                        </a:schemeClr>
                                      </a:solidFill>
                                      <a:latin typeface="Cambria Math" panose="02040503050406030204" pitchFamily="18" charset="0"/>
                                    </a:rPr>
                                  </m:ctrlPr>
                                </m:dPr>
                                <m:e>
                                  <m:r>
                                    <a:rPr lang="en-US" altLang="zh-TW" sz="1600" i="1">
                                      <a:solidFill>
                                        <a:schemeClr val="tx1">
                                          <a:lumMod val="75000"/>
                                          <a:lumOff val="25000"/>
                                        </a:schemeClr>
                                      </a:solidFill>
                                      <a:latin typeface="Cambria Math" panose="02040503050406030204" pitchFamily="18" charset="0"/>
                                    </a:rPr>
                                    <m:t>𝜋</m:t>
                                  </m:r>
                                  <m:d>
                                    <m:dPr>
                                      <m:ctrlPr>
                                        <a:rPr lang="zh-TW" altLang="zh-TW" sz="1600" i="1">
                                          <a:solidFill>
                                            <a:schemeClr val="tx1">
                                              <a:lumMod val="75000"/>
                                              <a:lumOff val="25000"/>
                                            </a:schemeClr>
                                          </a:solidFill>
                                          <a:latin typeface="Cambria Math" panose="02040503050406030204" pitchFamily="18" charset="0"/>
                                        </a:rPr>
                                      </m:ctrlPr>
                                    </m:dPr>
                                    <m:e>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m:t>
                                      </m:r>
                                      <m:r>
                                        <a:rPr lang="en-US" altLang="zh-TW" sz="1600" i="1">
                                          <a:solidFill>
                                            <a:schemeClr val="tx1">
                                              <a:lumMod val="75000"/>
                                              <a:lumOff val="25000"/>
                                            </a:schemeClr>
                                          </a:solidFill>
                                          <a:latin typeface="Cambria Math" panose="02040503050406030204" pitchFamily="18" charset="0"/>
                                        </a:rPr>
                                        <m:t>𝑁</m:t>
                                      </m:r>
                                      <m:r>
                                        <a:rPr lang="en-US" altLang="zh-TW" sz="1600" i="1">
                                          <a:solidFill>
                                            <a:schemeClr val="tx1">
                                              <a:lumMod val="75000"/>
                                              <a:lumOff val="25000"/>
                                            </a:schemeClr>
                                          </a:solidFill>
                                          <a:latin typeface="Cambria Math" panose="02040503050406030204" pitchFamily="18" charset="0"/>
                                        </a:rPr>
                                        <m:t>+1−</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𝑥</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2</m:t>
                                      </m:r>
                                    </m:e>
                                  </m:d>
                                  <m:r>
                                    <a:rPr lang="en-US" altLang="zh-TW" sz="1600" i="1">
                                      <a:solidFill>
                                        <a:schemeClr val="tx1">
                                          <a:lumMod val="75000"/>
                                          <a:lumOff val="25000"/>
                                        </a:schemeClr>
                                      </a:solidFill>
                                      <a:latin typeface="Cambria Math" panose="02040503050406030204" pitchFamily="18" charset="0"/>
                                    </a:rPr>
                                    <m:t>+</m:t>
                                  </m:r>
                                  <m:r>
                                    <a:rPr lang="en-US" altLang="zh-TW" sz="1600" i="1">
                                      <a:solidFill>
                                        <a:schemeClr val="tx1">
                                          <a:lumMod val="75000"/>
                                          <a:lumOff val="25000"/>
                                        </a:schemeClr>
                                      </a:solidFill>
                                      <a:latin typeface="Cambria Math" panose="02040503050406030204" pitchFamily="18" charset="0"/>
                                    </a:rPr>
                                    <m:t>𝜋</m:t>
                                  </m:r>
                                  <m:d>
                                    <m:dPr>
                                      <m:ctrlPr>
                                        <a:rPr lang="zh-TW" altLang="zh-TW" sz="1600" i="1">
                                          <a:solidFill>
                                            <a:schemeClr val="tx1">
                                              <a:lumMod val="75000"/>
                                              <a:lumOff val="25000"/>
                                            </a:schemeClr>
                                          </a:solidFill>
                                          <a:latin typeface="Cambria Math" panose="02040503050406030204" pitchFamily="18" charset="0"/>
                                        </a:rPr>
                                      </m:ctrlPr>
                                    </m:dPr>
                                    <m:e>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m:t>
                                      </m:r>
                                      <m:r>
                                        <a:rPr lang="en-US" altLang="zh-TW" sz="1600" i="1">
                                          <a:solidFill>
                                            <a:schemeClr val="tx1">
                                              <a:lumMod val="75000"/>
                                              <a:lumOff val="25000"/>
                                            </a:schemeClr>
                                          </a:solidFill>
                                          <a:latin typeface="Cambria Math" panose="02040503050406030204" pitchFamily="18" charset="0"/>
                                        </a:rPr>
                                        <m:t>𝑁</m:t>
                                      </m:r>
                                      <m:r>
                                        <a:rPr lang="en-US" altLang="zh-TW" sz="1600" i="1">
                                          <a:solidFill>
                                            <a:schemeClr val="tx1">
                                              <a:lumMod val="75000"/>
                                              <a:lumOff val="25000"/>
                                            </a:schemeClr>
                                          </a:solidFill>
                                          <a:latin typeface="Cambria Math" panose="02040503050406030204" pitchFamily="18" charset="0"/>
                                        </a:rPr>
                                        <m:t>+1−</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𝑖</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𝑥</m:t>
                                          </m:r>
                                        </m:e>
                                        <m:sub>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 4</m:t>
                                      </m:r>
                                    </m:e>
                                  </m:d>
                                </m:e>
                              </m:d>
                            </m:e>
                          </m:nary>
                        </m:e>
                      </m:nary>
                    </m:oMath>
                  </m:oMathPara>
                </a14:m>
                <a:endParaRPr lang="zh-TW"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682445" y="2346200"/>
                <a:ext cx="6054543" cy="2491644"/>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682445" y="5725408"/>
                <a:ext cx="2957989" cy="6309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sz="1600" i="1" smtClean="0">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𝑃</m:t>
                          </m:r>
                        </m:e>
                        <m:sub>
                          <m:r>
                            <a:rPr lang="zh-TW" altLang="en-US" sz="1600" i="1">
                              <a:solidFill>
                                <a:schemeClr val="tx1">
                                  <a:lumMod val="75000"/>
                                  <a:lumOff val="25000"/>
                                </a:schemeClr>
                              </a:solidFill>
                              <a:latin typeface="Cambria Math" panose="02040503050406030204" pitchFamily="18" charset="0"/>
                            </a:rPr>
                            <m:t>𝑏𝑙</m:t>
                          </m:r>
                        </m:sub>
                      </m:sSub>
                      <m:r>
                        <a:rPr lang="zh-TW" altLang="en-US" sz="1600" i="0">
                          <a:solidFill>
                            <a:schemeClr val="tx1">
                              <a:lumMod val="75000"/>
                              <a:lumOff val="25000"/>
                            </a:schemeClr>
                          </a:solidFill>
                          <a:latin typeface="Cambria Math" panose="02040503050406030204" pitchFamily="18" charset="0"/>
                        </a:rPr>
                        <m:t>=</m:t>
                      </m:r>
                      <m:f>
                        <m:fPr>
                          <m:ctrlPr>
                            <a:rPr lang="zh-TW" altLang="en-US" sz="1600" i="1">
                              <a:solidFill>
                                <a:schemeClr val="tx1">
                                  <a:lumMod val="75000"/>
                                  <a:lumOff val="25000"/>
                                </a:schemeClr>
                              </a:solidFill>
                              <a:latin typeface="Cambria Math" panose="02040503050406030204" pitchFamily="18" charset="0"/>
                            </a:rPr>
                          </m:ctrlPr>
                        </m:fPr>
                        <m:num>
                          <m:nary>
                            <m:naryPr>
                              <m:chr m:val="∑"/>
                              <m:limLoc m:val="subSup"/>
                              <m:ctrlPr>
                                <a:rPr lang="zh-TW" altLang="en-US" sz="1600" i="1">
                                  <a:solidFill>
                                    <a:schemeClr val="tx1">
                                      <a:lumMod val="75000"/>
                                      <a:lumOff val="25000"/>
                                    </a:schemeClr>
                                  </a:solidFill>
                                  <a:latin typeface="Cambria Math" panose="02040503050406030204" pitchFamily="18" charset="0"/>
                                </a:rPr>
                              </m:ctrlPr>
                            </m:naryPr>
                            <m:sub>
                              <m:r>
                                <a:rPr lang="zh-TW" altLang="en-US" sz="1600" i="1">
                                  <a:solidFill>
                                    <a:schemeClr val="tx1">
                                      <a:lumMod val="75000"/>
                                      <a:lumOff val="25000"/>
                                    </a:schemeClr>
                                  </a:solidFill>
                                  <a:latin typeface="Cambria Math" panose="02040503050406030204" pitchFamily="18" charset="0"/>
                                </a:rPr>
                                <m:t>𝑛</m:t>
                              </m:r>
                              <m:r>
                                <a:rPr lang="zh-TW" altLang="en-US" sz="1600" i="0">
                                  <a:solidFill>
                                    <a:schemeClr val="tx1">
                                      <a:lumMod val="75000"/>
                                      <a:lumOff val="25000"/>
                                    </a:schemeClr>
                                  </a:solidFill>
                                  <a:latin typeface="Cambria Math" panose="02040503050406030204" pitchFamily="18" charset="0"/>
                                </a:rPr>
                                <m:t>=1</m:t>
                              </m:r>
                            </m:sub>
                            <m:sup>
                              <m:r>
                                <a:rPr lang="zh-TW" altLang="en-US" sz="1600" i="0">
                                  <a:solidFill>
                                    <a:schemeClr val="tx1">
                                      <a:lumMod val="75000"/>
                                      <a:lumOff val="25000"/>
                                    </a:schemeClr>
                                  </a:solidFill>
                                  <a:latin typeface="Cambria Math" panose="02040503050406030204" pitchFamily="18" charset="0"/>
                                </a:rPr>
                                <m:t>3</m:t>
                              </m:r>
                            </m:sup>
                            <m:e>
                              <m:d>
                                <m:dPr>
                                  <m:begChr m:val="["/>
                                  <m:endChr m:val="]"/>
                                  <m:ctrlPr>
                                    <a:rPr lang="zh-TW" altLang="en-US" sz="1600" i="1">
                                      <a:solidFill>
                                        <a:schemeClr val="tx1">
                                          <a:lumMod val="75000"/>
                                          <a:lumOff val="25000"/>
                                        </a:schemeClr>
                                      </a:solidFill>
                                      <a:latin typeface="Cambria Math" panose="02040503050406030204" pitchFamily="18" charset="0"/>
                                    </a:rPr>
                                  </m:ctrlPr>
                                </m:dPr>
                                <m:e>
                                  <m:d>
                                    <m:dPr>
                                      <m:ctrlPr>
                                        <a:rPr lang="zh-TW" altLang="en-US" sz="1600" i="1">
                                          <a:solidFill>
                                            <a:schemeClr val="tx1">
                                              <a:lumMod val="75000"/>
                                              <a:lumOff val="25000"/>
                                            </a:schemeClr>
                                          </a:solidFill>
                                          <a:latin typeface="Cambria Math" panose="02040503050406030204" pitchFamily="18" charset="0"/>
                                        </a:rPr>
                                      </m:ctrlPr>
                                    </m:dPr>
                                    <m:e>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𝜆</m:t>
                                          </m:r>
                                        </m:e>
                                        <m:sub>
                                          <m:r>
                                            <a:rPr lang="zh-TW" altLang="en-US" sz="1600" i="1">
                                              <a:solidFill>
                                                <a:schemeClr val="tx1">
                                                  <a:lumMod val="75000"/>
                                                  <a:lumOff val="25000"/>
                                                </a:schemeClr>
                                              </a:solidFill>
                                              <a:latin typeface="Cambria Math" panose="02040503050406030204" pitchFamily="18" charset="0"/>
                                            </a:rPr>
                                            <m:t>𝐻</m:t>
                                          </m:r>
                                          <m:r>
                                            <a:rPr lang="en-US" altLang="zh-TW" sz="1600" i="1">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𝜆</m:t>
                                          </m:r>
                                        </m:e>
                                        <m:sub>
                                          <m:r>
                                            <a:rPr lang="zh-TW" altLang="en-US" sz="1600" i="1">
                                              <a:solidFill>
                                                <a:schemeClr val="tx1">
                                                  <a:lumMod val="75000"/>
                                                  <a:lumOff val="25000"/>
                                                </a:schemeClr>
                                              </a:solidFill>
                                              <a:latin typeface="Cambria Math" panose="02040503050406030204" pitchFamily="18" charset="0"/>
                                            </a:rPr>
                                            <m:t>𝐿</m:t>
                                          </m:r>
                                          <m:r>
                                            <a:rPr lang="en-US" altLang="zh-TW" sz="1600" i="1">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e>
                                  </m:d>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𝑃</m:t>
                                      </m:r>
                                    </m:e>
                                    <m:sub>
                                      <m:r>
                                        <a:rPr lang="zh-TW" altLang="en-US" sz="1600" i="1">
                                          <a:solidFill>
                                            <a:schemeClr val="tx1">
                                              <a:lumMod val="75000"/>
                                              <a:lumOff val="25000"/>
                                            </a:schemeClr>
                                          </a:solidFill>
                                          <a:latin typeface="Cambria Math" panose="02040503050406030204" pitchFamily="18" charset="0"/>
                                        </a:rPr>
                                        <m:t>𝑏𝑙</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e>
                              </m:d>
                            </m:e>
                          </m:nary>
                        </m:num>
                        <m:den>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𝜆</m:t>
                              </m:r>
                            </m:e>
                            <m:sub>
                              <m:r>
                                <a:rPr lang="zh-TW" altLang="en-US" sz="1600" i="1">
                                  <a:solidFill>
                                    <a:schemeClr val="tx1">
                                      <a:lumMod val="75000"/>
                                      <a:lumOff val="25000"/>
                                    </a:schemeClr>
                                  </a:solidFill>
                                  <a:latin typeface="Cambria Math" panose="02040503050406030204" pitchFamily="18" charset="0"/>
                                </a:rPr>
                                <m:t>𝐻</m:t>
                              </m:r>
                            </m:sub>
                          </m:sSub>
                          <m:r>
                            <a:rPr lang="zh-TW" altLang="en-US" sz="1600" i="0">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𝜆</m:t>
                              </m:r>
                            </m:e>
                            <m:sub>
                              <m:r>
                                <a:rPr lang="zh-TW" altLang="en-US" sz="1600" i="1">
                                  <a:solidFill>
                                    <a:schemeClr val="tx1">
                                      <a:lumMod val="75000"/>
                                      <a:lumOff val="25000"/>
                                    </a:schemeClr>
                                  </a:solidFill>
                                  <a:latin typeface="Cambria Math" panose="02040503050406030204" pitchFamily="18" charset="0"/>
                                </a:rPr>
                                <m:t>𝐿</m:t>
                              </m:r>
                            </m:sub>
                          </m:sSub>
                          <m:r>
                            <a:rPr lang="en-US" altLang="zh-TW" sz="1600" i="1">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𝜆</m:t>
                              </m:r>
                            </m:e>
                            <m:sub>
                              <m:r>
                                <a:rPr lang="zh-TW" altLang="en-US" sz="1600" i="1">
                                  <a:solidFill>
                                    <a:schemeClr val="tx1">
                                      <a:lumMod val="75000"/>
                                      <a:lumOff val="25000"/>
                                    </a:schemeClr>
                                  </a:solidFill>
                                  <a:latin typeface="Cambria Math" panose="02040503050406030204" pitchFamily="18" charset="0"/>
                                </a:rPr>
                                <m:t>𝐻</m:t>
                              </m:r>
                              <m:r>
                                <a:rPr lang="en-US" altLang="zh-TW" sz="1600" i="1">
                                  <a:solidFill>
                                    <a:schemeClr val="tx1">
                                      <a:lumMod val="75000"/>
                                      <a:lumOff val="25000"/>
                                    </a:schemeClr>
                                  </a:solidFill>
                                  <a:latin typeface="Cambria Math" panose="02040503050406030204" pitchFamily="18" charset="0"/>
                                </a:rPr>
                                <m:t>2</m:t>
                              </m:r>
                            </m:sub>
                          </m:sSub>
                          <m:r>
                            <a:rPr lang="zh-TW" altLang="en-US" sz="1600">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𝜆</m:t>
                              </m:r>
                            </m:e>
                            <m:sub>
                              <m:r>
                                <a:rPr lang="zh-TW" altLang="en-US" sz="1600" i="1">
                                  <a:solidFill>
                                    <a:schemeClr val="tx1">
                                      <a:lumMod val="75000"/>
                                      <a:lumOff val="25000"/>
                                    </a:schemeClr>
                                  </a:solidFill>
                                  <a:latin typeface="Cambria Math" panose="02040503050406030204" pitchFamily="18" charset="0"/>
                                </a:rPr>
                                <m:t>𝐿</m:t>
                              </m:r>
                              <m:r>
                                <a:rPr lang="en-US" altLang="zh-TW" sz="1600" i="1">
                                  <a:solidFill>
                                    <a:schemeClr val="tx1">
                                      <a:lumMod val="75000"/>
                                      <a:lumOff val="25000"/>
                                    </a:schemeClr>
                                  </a:solidFill>
                                  <a:latin typeface="Cambria Math" panose="02040503050406030204" pitchFamily="18" charset="0"/>
                                </a:rPr>
                                <m:t>2</m:t>
                              </m:r>
                            </m:sub>
                          </m:sSub>
                        </m:den>
                      </m:f>
                    </m:oMath>
                  </m:oMathPara>
                </a14:m>
                <a:endParaRPr lang="zh-TW"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682445" y="5725408"/>
                <a:ext cx="2957989" cy="630942"/>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內容版面配置區 2"/>
              <p:cNvSpPr txBox="1">
                <a:spLocks/>
              </p:cNvSpPr>
              <p:nvPr/>
            </p:nvSpPr>
            <p:spPr>
              <a:xfrm>
                <a:off x="6953558" y="1605335"/>
                <a:ext cx="5064042" cy="350299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sz="2000" dirty="0" smtClean="0">
                    <a:latin typeface="Times New Roman" panose="02020603050405020304" pitchFamily="18" charset="0"/>
                    <a:cs typeface="Times New Roman" panose="02020603050405020304" pitchFamily="18" charset="0"/>
                  </a:rPr>
                  <a:t>The mean waiting time of packets in </a:t>
                </a:r>
                <a:r>
                  <a:rPr lang="en-US" altLang="zh-TW" sz="2000" dirty="0">
                    <a:latin typeface="Times New Roman" panose="02020603050405020304" pitchFamily="18" charset="0"/>
                    <a:cs typeface="Times New Roman" panose="02020603050405020304" pitchFamily="18" charset="0"/>
                  </a:rPr>
                  <a:t>node </a:t>
                </a:r>
                <a14:m>
                  <m:oMath xmlns:m="http://schemas.openxmlformats.org/officeDocument/2006/math">
                    <m:r>
                      <a:rPr lang="en-US" altLang="zh-TW" sz="2000" i="1" smtClean="0">
                        <a:latin typeface="Cambria Math" panose="02040503050406030204" pitchFamily="18" charset="0"/>
                      </a:rPr>
                      <m:t>𝑛</m:t>
                    </m:r>
                  </m:oMath>
                </a14:m>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pPr marL="0" indent="0">
                  <a:buNone/>
                </a:pPr>
                <a:endParaRPr lang="en-US" altLang="zh-TW" sz="2000" dirty="0" smtClean="0">
                  <a:latin typeface="Times New Roman" panose="02020603050405020304" pitchFamily="18" charset="0"/>
                  <a:cs typeface="Times New Roman" panose="02020603050405020304" pitchFamily="18" charset="0"/>
                </a:endParaRPr>
              </a:p>
              <a:p>
                <a:pPr marL="0" indent="0">
                  <a:buNone/>
                </a:pPr>
                <a:endParaRPr lang="en-US" altLang="zh-TW" sz="2000" dirty="0" smtClean="0">
                  <a:latin typeface="Times New Roman" panose="02020603050405020304" pitchFamily="18" charset="0"/>
                  <a:cs typeface="Times New Roman" panose="02020603050405020304" pitchFamily="18" charset="0"/>
                </a:endParaRPr>
              </a:p>
              <a:p>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mean waiting time of all </a:t>
                </a:r>
                <a:r>
                  <a:rPr lang="en-US" altLang="zh-TW" sz="2000" dirty="0" smtClean="0">
                    <a:latin typeface="Times New Roman" panose="02020603050405020304" pitchFamily="18" charset="0"/>
                    <a:cs typeface="Times New Roman" panose="02020603050405020304" pitchFamily="18" charset="0"/>
                  </a:rPr>
                  <a:t>packets </a:t>
                </a:r>
                <a:r>
                  <a:rPr lang="en-US" altLang="zh-TW" sz="2000" dirty="0">
                    <a:latin typeface="Times New Roman" panose="02020603050405020304" pitchFamily="18" charset="0"/>
                    <a:cs typeface="Times New Roman" panose="02020603050405020304" pitchFamily="18" charset="0"/>
                  </a:rPr>
                  <a:t>for the </a:t>
                </a:r>
                <a:r>
                  <a:rPr lang="en-US" altLang="zh-TW" sz="2000" dirty="0" smtClean="0">
                    <a:latin typeface="Times New Roman" panose="02020603050405020304" pitchFamily="18" charset="0"/>
                    <a:cs typeface="Times New Roman" panose="02020603050405020304" pitchFamily="18" charset="0"/>
                  </a:rPr>
                  <a:t>system</a:t>
                </a:r>
              </a:p>
              <a:p>
                <a:endParaRPr lang="en-US" altLang="zh-TW" sz="2000" dirty="0">
                  <a:latin typeface="Times New Roman" panose="02020603050405020304" pitchFamily="18" charset="0"/>
                  <a:cs typeface="Times New Roman" panose="02020603050405020304" pitchFamily="18" charset="0"/>
                </a:endParaRPr>
              </a:p>
              <a:p>
                <a:pPr marL="0" indent="0">
                  <a:buNone/>
                </a:pPr>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p:txBody>
          </p:sp>
        </mc:Choice>
        <mc:Fallback xmlns="">
          <p:sp>
            <p:nvSpPr>
              <p:cNvPr id="12" name="內容版面配置區 2"/>
              <p:cNvSpPr txBox="1">
                <a:spLocks noRot="1" noChangeAspect="1" noMove="1" noResize="1" noEditPoints="1" noAdjustHandles="1" noChangeArrowheads="1" noChangeShapeType="1" noTextEdit="1"/>
              </p:cNvSpPr>
              <p:nvPr/>
            </p:nvSpPr>
            <p:spPr>
              <a:xfrm>
                <a:off x="6953558" y="1605335"/>
                <a:ext cx="5064042" cy="3502995"/>
              </a:xfrm>
              <a:prstGeom prst="rect">
                <a:avLst/>
              </a:prstGeom>
              <a:blipFill>
                <a:blip r:embed="rId6"/>
                <a:stretch>
                  <a:fillRect l="-602" t="-870" r="-156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7917183" y="2059507"/>
                <a:ext cx="3228833" cy="6143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sz="1600" i="1" smtClean="0">
                              <a:solidFill>
                                <a:schemeClr val="tx1">
                                  <a:lumMod val="75000"/>
                                  <a:lumOff val="25000"/>
                                </a:schemeClr>
                              </a:solidFill>
                              <a:latin typeface="Cambria Math" panose="02040503050406030204" pitchFamily="18" charset="0"/>
                            </a:rPr>
                          </m:ctrlPr>
                        </m:sSubPr>
                        <m:e>
                          <m:d>
                            <m:dPr>
                              <m:begChr m:val=""/>
                              <m:endChr m:val="]"/>
                              <m:ctrlPr>
                                <a:rPr lang="zh-TW" altLang="en-US" sz="1600" i="1">
                                  <a:solidFill>
                                    <a:schemeClr val="tx1">
                                      <a:lumMod val="75000"/>
                                      <a:lumOff val="25000"/>
                                    </a:schemeClr>
                                  </a:solidFill>
                                  <a:latin typeface="Cambria Math" panose="02040503050406030204" pitchFamily="18" charset="0"/>
                                </a:rPr>
                              </m:ctrlPr>
                            </m:dPr>
                            <m:e>
                              <m:r>
                                <a:rPr lang="zh-TW" altLang="en-US" sz="1600" i="1">
                                  <a:solidFill>
                                    <a:schemeClr val="tx1">
                                      <a:lumMod val="75000"/>
                                      <a:lumOff val="25000"/>
                                    </a:schemeClr>
                                  </a:solidFill>
                                  <a:latin typeface="Cambria Math" panose="02040503050406030204" pitchFamily="18" charset="0"/>
                                </a:rPr>
                                <m:t>𝐸</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𝑊</m:t>
                              </m:r>
                            </m:e>
                          </m:d>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m:t>
                      </m:r>
                      <m:f>
                        <m:fPr>
                          <m:ctrlPr>
                            <a:rPr lang="zh-TW" altLang="en-US" sz="1600" i="1">
                              <a:solidFill>
                                <a:schemeClr val="tx1">
                                  <a:lumMod val="75000"/>
                                  <a:lumOff val="25000"/>
                                </a:schemeClr>
                              </a:solidFill>
                              <a:latin typeface="Cambria Math" panose="02040503050406030204" pitchFamily="18" charset="0"/>
                            </a:rPr>
                          </m:ctrlPr>
                        </m:fPr>
                        <m:num>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𝐸</m:t>
                              </m:r>
                              <m:d>
                                <m:dPr>
                                  <m:begChr m:val="["/>
                                  <m:endChr m:val="]"/>
                                  <m:ctrlPr>
                                    <a:rPr lang="zh-TW" altLang="en-US" sz="1600" i="1">
                                      <a:solidFill>
                                        <a:schemeClr val="tx1">
                                          <a:lumMod val="75000"/>
                                          <a:lumOff val="25000"/>
                                        </a:schemeClr>
                                      </a:solidFill>
                                      <a:latin typeface="Cambria Math" panose="02040503050406030204" pitchFamily="18" charset="0"/>
                                    </a:rPr>
                                  </m:ctrlPr>
                                </m:dPr>
                                <m:e>
                                  <m:r>
                                    <a:rPr lang="zh-TW" altLang="en-US" sz="1600" i="1">
                                      <a:solidFill>
                                        <a:schemeClr val="tx1">
                                          <a:lumMod val="75000"/>
                                          <a:lumOff val="25000"/>
                                        </a:schemeClr>
                                      </a:solidFill>
                                      <a:latin typeface="Cambria Math" panose="02040503050406030204" pitchFamily="18" charset="0"/>
                                    </a:rPr>
                                    <m:t>𝑁</m:t>
                                  </m:r>
                                </m:e>
                              </m:d>
                            </m:e>
                            <m:sub>
                              <m:r>
                                <a:rPr lang="zh-TW" altLang="en-US" sz="1600" i="1">
                                  <a:solidFill>
                                    <a:schemeClr val="tx1">
                                      <a:lumMod val="75000"/>
                                      <a:lumOff val="25000"/>
                                    </a:schemeClr>
                                  </a:solidFill>
                                  <a:latin typeface="Cambria Math" panose="02040503050406030204" pitchFamily="18" charset="0"/>
                                </a:rPr>
                                <m:t>𝑛</m:t>
                              </m:r>
                            </m:sub>
                          </m:sSub>
                        </m:num>
                        <m:den>
                          <m:d>
                            <m:dPr>
                              <m:ctrlPr>
                                <a:rPr lang="zh-TW" altLang="en-US" sz="1600" i="1">
                                  <a:solidFill>
                                    <a:schemeClr val="tx1">
                                      <a:lumMod val="75000"/>
                                      <a:lumOff val="25000"/>
                                    </a:schemeClr>
                                  </a:solidFill>
                                  <a:latin typeface="Cambria Math" panose="02040503050406030204" pitchFamily="18" charset="0"/>
                                </a:rPr>
                              </m:ctrlPr>
                            </m:dPr>
                            <m:e>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𝜆</m:t>
                                  </m:r>
                                </m:e>
                                <m:sub>
                                  <m:r>
                                    <a:rPr lang="zh-TW" altLang="en-US" sz="1600" i="1">
                                      <a:solidFill>
                                        <a:schemeClr val="tx1">
                                          <a:lumMod val="75000"/>
                                          <a:lumOff val="25000"/>
                                        </a:schemeClr>
                                      </a:solidFill>
                                      <a:latin typeface="Cambria Math" panose="02040503050406030204" pitchFamily="18" charset="0"/>
                                    </a:rPr>
                                    <m:t>𝐻</m:t>
                                  </m:r>
                                  <m:r>
                                    <a:rPr lang="en-US" altLang="zh-TW" sz="1600" i="1">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𝜆</m:t>
                                  </m:r>
                                </m:e>
                                <m:sub>
                                  <m:r>
                                    <a:rPr lang="zh-TW" altLang="en-US" sz="1600" i="1">
                                      <a:solidFill>
                                        <a:schemeClr val="tx1">
                                          <a:lumMod val="75000"/>
                                          <a:lumOff val="25000"/>
                                        </a:schemeClr>
                                      </a:solidFill>
                                      <a:latin typeface="Cambria Math" panose="02040503050406030204" pitchFamily="18" charset="0"/>
                                    </a:rPr>
                                    <m:t>𝐿</m:t>
                                  </m:r>
                                  <m:r>
                                    <a:rPr lang="en-US" altLang="zh-TW" sz="1600" i="1">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)(1−</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𝑃</m:t>
                                  </m:r>
                                </m:e>
                                <m:sub>
                                  <m:r>
                                    <a:rPr lang="zh-TW" altLang="en-US" sz="1600" i="1">
                                      <a:solidFill>
                                        <a:schemeClr val="tx1">
                                          <a:lumMod val="75000"/>
                                          <a:lumOff val="25000"/>
                                        </a:schemeClr>
                                      </a:solidFill>
                                      <a:latin typeface="Cambria Math" panose="02040503050406030204" pitchFamily="18" charset="0"/>
                                    </a:rPr>
                                    <m:t>𝑏𝑙</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e>
                          </m:d>
                        </m:den>
                      </m:f>
                    </m:oMath>
                  </m:oMathPara>
                </a14:m>
                <a:endParaRPr lang="zh-TW" altLang="en-US" sz="1600" dirty="0"/>
              </a:p>
            </p:txBody>
          </p:sp>
        </mc:Choice>
        <mc:Fallback xmlns="">
          <p:sp>
            <p:nvSpPr>
              <p:cNvPr id="13" name="矩形 12"/>
              <p:cNvSpPr>
                <a:spLocks noRot="1" noChangeAspect="1" noMove="1" noResize="1" noEditPoints="1" noAdjustHandles="1" noChangeArrowheads="1" noChangeShapeType="1" noTextEdit="1"/>
              </p:cNvSpPr>
              <p:nvPr/>
            </p:nvSpPr>
            <p:spPr>
              <a:xfrm>
                <a:off x="7917183" y="2059507"/>
                <a:ext cx="3228833" cy="614399"/>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8134907" y="3809943"/>
                <a:ext cx="3704156" cy="6143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1600" i="1" smtClean="0">
                          <a:solidFill>
                            <a:schemeClr val="tx1">
                              <a:lumMod val="75000"/>
                              <a:lumOff val="25000"/>
                            </a:schemeClr>
                          </a:solidFill>
                          <a:latin typeface="Cambria Math" panose="02040503050406030204" pitchFamily="18" charset="0"/>
                        </a:rPr>
                        <m:t>𝐸</m:t>
                      </m:r>
                      <m:d>
                        <m:dPr>
                          <m:begChr m:val="["/>
                          <m:endChr m:val="]"/>
                          <m:ctrlPr>
                            <a:rPr lang="zh-TW" altLang="en-US" sz="1600" i="1">
                              <a:solidFill>
                                <a:schemeClr val="tx1">
                                  <a:lumMod val="75000"/>
                                  <a:lumOff val="25000"/>
                                </a:schemeClr>
                              </a:solidFill>
                              <a:latin typeface="Cambria Math" panose="02040503050406030204" pitchFamily="18" charset="0"/>
                            </a:rPr>
                          </m:ctrlPr>
                        </m:dPr>
                        <m:e>
                          <m:r>
                            <a:rPr lang="zh-TW" altLang="en-US" sz="1600" i="1">
                              <a:solidFill>
                                <a:schemeClr val="tx1">
                                  <a:lumMod val="75000"/>
                                  <a:lumOff val="25000"/>
                                </a:schemeClr>
                              </a:solidFill>
                              <a:latin typeface="Cambria Math" panose="02040503050406030204" pitchFamily="18" charset="0"/>
                            </a:rPr>
                            <m:t>𝑊</m:t>
                          </m:r>
                        </m:e>
                      </m:d>
                      <m:r>
                        <a:rPr lang="zh-TW" altLang="en-US" sz="1600" i="0">
                          <a:solidFill>
                            <a:schemeClr val="tx1">
                              <a:lumMod val="75000"/>
                              <a:lumOff val="25000"/>
                            </a:schemeClr>
                          </a:solidFill>
                          <a:latin typeface="Cambria Math" panose="02040503050406030204" pitchFamily="18" charset="0"/>
                        </a:rPr>
                        <m:t>=</m:t>
                      </m:r>
                      <m:f>
                        <m:fPr>
                          <m:ctrlPr>
                            <a:rPr lang="zh-TW" altLang="en-US" sz="1600" i="1">
                              <a:solidFill>
                                <a:schemeClr val="tx1">
                                  <a:lumMod val="75000"/>
                                  <a:lumOff val="25000"/>
                                </a:schemeClr>
                              </a:solidFill>
                              <a:latin typeface="Cambria Math" panose="02040503050406030204" pitchFamily="18" charset="0"/>
                            </a:rPr>
                          </m:ctrlPr>
                        </m:fPr>
                        <m:num>
                          <m:r>
                            <a:rPr lang="zh-TW" altLang="en-US" sz="1600" i="1">
                              <a:solidFill>
                                <a:schemeClr val="tx1">
                                  <a:lumMod val="75000"/>
                                  <a:lumOff val="25000"/>
                                </a:schemeClr>
                              </a:solidFill>
                              <a:latin typeface="Cambria Math" panose="02040503050406030204" pitchFamily="18" charset="0"/>
                            </a:rPr>
                            <m:t>𝐸</m:t>
                          </m:r>
                          <m:d>
                            <m:dPr>
                              <m:begChr m:val="["/>
                              <m:endChr m:val="]"/>
                              <m:ctrlPr>
                                <a:rPr lang="zh-TW" altLang="en-US" sz="1600" i="1">
                                  <a:solidFill>
                                    <a:schemeClr val="tx1">
                                      <a:lumMod val="75000"/>
                                      <a:lumOff val="25000"/>
                                    </a:schemeClr>
                                  </a:solidFill>
                                  <a:latin typeface="Cambria Math" panose="02040503050406030204" pitchFamily="18" charset="0"/>
                                </a:rPr>
                              </m:ctrlPr>
                            </m:dPr>
                            <m:e>
                              <m:r>
                                <a:rPr lang="zh-TW" altLang="en-US" sz="1600" i="1">
                                  <a:solidFill>
                                    <a:schemeClr val="tx1">
                                      <a:lumMod val="75000"/>
                                      <a:lumOff val="25000"/>
                                    </a:schemeClr>
                                  </a:solidFill>
                                  <a:latin typeface="Cambria Math" panose="02040503050406030204" pitchFamily="18" charset="0"/>
                                </a:rPr>
                                <m:t>𝑁</m:t>
                              </m:r>
                            </m:e>
                          </m:d>
                        </m:num>
                        <m:den>
                          <m:d>
                            <m:dPr>
                              <m:ctrlPr>
                                <a:rPr lang="zh-TW" altLang="en-US" sz="1600" i="1">
                                  <a:solidFill>
                                    <a:schemeClr val="tx1">
                                      <a:lumMod val="75000"/>
                                      <a:lumOff val="25000"/>
                                    </a:schemeClr>
                                  </a:solidFill>
                                  <a:latin typeface="Cambria Math" panose="02040503050406030204" pitchFamily="18" charset="0"/>
                                </a:rPr>
                              </m:ctrlPr>
                            </m:dPr>
                            <m:e>
                              <m:sSub>
                                <m:sSubPr>
                                  <m:ctrlPr>
                                    <a:rPr lang="zh-TW" altLang="en-US"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𝜆</m:t>
                                  </m:r>
                                </m:e>
                                <m:sub>
                                  <m:r>
                                    <a:rPr lang="en-US" altLang="zh-TW" sz="1600" i="1">
                                      <a:solidFill>
                                        <a:schemeClr val="tx1">
                                          <a:lumMod val="75000"/>
                                          <a:lumOff val="25000"/>
                                        </a:schemeClr>
                                      </a:solidFill>
                                      <a:latin typeface="Cambria Math" panose="02040503050406030204" pitchFamily="18" charset="0"/>
                                    </a:rPr>
                                    <m:t>𝐻</m:t>
                                  </m:r>
                                </m:sub>
                              </m:sSub>
                              <m:r>
                                <a:rPr lang="en-US" altLang="zh-TW" sz="1600" i="1">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𝜆</m:t>
                                  </m:r>
                                </m:e>
                                <m:sub>
                                  <m:r>
                                    <a:rPr lang="en-US" altLang="zh-TW" sz="1600" i="1">
                                      <a:solidFill>
                                        <a:schemeClr val="tx1">
                                          <a:lumMod val="75000"/>
                                          <a:lumOff val="25000"/>
                                        </a:schemeClr>
                                      </a:solidFill>
                                      <a:latin typeface="Cambria Math" panose="02040503050406030204" pitchFamily="18" charset="0"/>
                                    </a:rPr>
                                    <m:t>𝐿</m:t>
                                  </m:r>
                                </m:sub>
                              </m:sSub>
                              <m:r>
                                <a:rPr lang="en-US" altLang="zh-TW" sz="1600" i="1">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𝜆</m:t>
                                  </m:r>
                                </m:e>
                                <m:sub>
                                  <m:r>
                                    <a:rPr lang="zh-TW" altLang="en-US" sz="1600" i="1">
                                      <a:solidFill>
                                        <a:schemeClr val="tx1">
                                          <a:lumMod val="75000"/>
                                          <a:lumOff val="25000"/>
                                        </a:schemeClr>
                                      </a:solidFill>
                                      <a:latin typeface="Cambria Math" panose="02040503050406030204" pitchFamily="18" charset="0"/>
                                    </a:rPr>
                                    <m:t>𝐻</m:t>
                                  </m:r>
                                  <m:r>
                                    <a:rPr lang="en-US" altLang="zh-TW" sz="1600" i="1">
                                      <a:solidFill>
                                        <a:schemeClr val="tx1">
                                          <a:lumMod val="75000"/>
                                          <a:lumOff val="25000"/>
                                        </a:schemeClr>
                                      </a:solidFill>
                                      <a:latin typeface="Cambria Math" panose="02040503050406030204" pitchFamily="18" charset="0"/>
                                    </a:rPr>
                                    <m:t>2</m:t>
                                  </m:r>
                                </m:sub>
                              </m:sSub>
                              <m:r>
                                <a:rPr lang="zh-TW" altLang="en-US" sz="1600">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𝜆</m:t>
                                  </m:r>
                                </m:e>
                                <m:sub>
                                  <m:r>
                                    <a:rPr lang="zh-TW" altLang="en-US" sz="1600" i="1">
                                      <a:solidFill>
                                        <a:schemeClr val="tx1">
                                          <a:lumMod val="75000"/>
                                          <a:lumOff val="25000"/>
                                        </a:schemeClr>
                                      </a:solidFill>
                                      <a:latin typeface="Cambria Math" panose="02040503050406030204" pitchFamily="18" charset="0"/>
                                    </a:rPr>
                                    <m:t>𝐿</m:t>
                                  </m:r>
                                  <m:r>
                                    <a:rPr lang="en-US" altLang="zh-TW" sz="1600" i="1">
                                      <a:solidFill>
                                        <a:schemeClr val="tx1">
                                          <a:lumMod val="75000"/>
                                          <a:lumOff val="25000"/>
                                        </a:schemeClr>
                                      </a:solidFill>
                                      <a:latin typeface="Cambria Math" panose="02040503050406030204" pitchFamily="18" charset="0"/>
                                    </a:rPr>
                                    <m:t>2</m:t>
                                  </m:r>
                                </m:sub>
                              </m:sSub>
                              <m:r>
                                <a:rPr lang="zh-TW" altLang="en-US" sz="1600">
                                  <a:solidFill>
                                    <a:schemeClr val="tx1">
                                      <a:lumMod val="75000"/>
                                      <a:lumOff val="25000"/>
                                    </a:schemeClr>
                                  </a:solidFill>
                                  <a:latin typeface="Cambria Math" panose="02040503050406030204" pitchFamily="18" charset="0"/>
                                </a:rPr>
                                <m:t>)(1−</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𝑃</m:t>
                                  </m:r>
                                </m:e>
                                <m:sub>
                                  <m:r>
                                    <a:rPr lang="zh-TW" altLang="en-US" sz="1600" i="1">
                                      <a:solidFill>
                                        <a:schemeClr val="tx1">
                                          <a:lumMod val="75000"/>
                                          <a:lumOff val="25000"/>
                                        </a:schemeClr>
                                      </a:solidFill>
                                      <a:latin typeface="Cambria Math" panose="02040503050406030204" pitchFamily="18" charset="0"/>
                                    </a:rPr>
                                    <m:t>𝑏𝑙</m:t>
                                  </m:r>
                                </m:sub>
                              </m:sSub>
                            </m:e>
                          </m:d>
                        </m:den>
                      </m:f>
                    </m:oMath>
                  </m:oMathPara>
                </a14:m>
                <a:endParaRPr lang="zh-TW" altLang="en-US" sz="1600" dirty="0">
                  <a:solidFill>
                    <a:schemeClr val="tx1">
                      <a:lumMod val="75000"/>
                      <a:lumOff val="25000"/>
                    </a:schemeClr>
                  </a:solidFill>
                </a:endParaRPr>
              </a:p>
            </p:txBody>
          </p:sp>
        </mc:Choice>
        <mc:Fallback xmlns="">
          <p:sp>
            <p:nvSpPr>
              <p:cNvPr id="14" name="矩形 13"/>
              <p:cNvSpPr>
                <a:spLocks noRot="1" noChangeAspect="1" noMove="1" noResize="1" noEditPoints="1" noAdjustHandles="1" noChangeArrowheads="1" noChangeShapeType="1" noTextEdit="1"/>
              </p:cNvSpPr>
              <p:nvPr/>
            </p:nvSpPr>
            <p:spPr>
              <a:xfrm>
                <a:off x="8134907" y="3809943"/>
                <a:ext cx="3704156" cy="614399"/>
              </a:xfrm>
              <a:prstGeom prst="rect">
                <a:avLst/>
              </a:prstGeom>
              <a:blipFill>
                <a:blip r:embed="rId8"/>
                <a:stretch>
                  <a:fillRect/>
                </a:stretch>
              </a:blipFill>
            </p:spPr>
            <p:txBody>
              <a:bodyPr/>
              <a:lstStyle/>
              <a:p>
                <a:r>
                  <a:rPr lang="zh-TW" altLang="en-US">
                    <a:noFill/>
                  </a:rPr>
                  <a:t> </a:t>
                </a:r>
              </a:p>
            </p:txBody>
          </p:sp>
        </mc:Fallback>
      </mc:AlternateContent>
      <p:cxnSp>
        <p:nvCxnSpPr>
          <p:cNvPr id="15" name="直線接點 14"/>
          <p:cNvCxnSpPr/>
          <p:nvPr/>
        </p:nvCxnSpPr>
        <p:spPr>
          <a:xfrm>
            <a:off x="6822831" y="1635371"/>
            <a:ext cx="0" cy="4818183"/>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4517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5155" y="222798"/>
            <a:ext cx="6048325" cy="1325563"/>
          </a:xfrm>
        </p:spPr>
        <p:txBody>
          <a:bodyPr/>
          <a:lstStyle/>
          <a:p>
            <a:r>
              <a:rPr lang="en-US" altLang="zh-TW" b="1" dirty="0" smtClean="0">
                <a:latin typeface="Times New Roman" panose="02020603050405020304" pitchFamily="18" charset="0"/>
                <a:cs typeface="Times New Roman" panose="02020603050405020304" pitchFamily="18" charset="0"/>
              </a:rPr>
              <a:t>Performance Measures</a:t>
            </a:r>
            <a:endParaRPr lang="zh-TW" altLang="en-US" b="1"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34</a:t>
            </a:fld>
            <a:endParaRPr lang="zh-TW" altLang="en-US" sz="1800" dirty="0">
              <a:solidFill>
                <a:schemeClr val="tx1"/>
              </a:solidFill>
            </a:endParaRPr>
          </a:p>
        </p:txBody>
      </p:sp>
      <mc:AlternateContent xmlns:mc="http://schemas.openxmlformats.org/markup-compatibility/2006" xmlns:a14="http://schemas.microsoft.com/office/drawing/2010/main">
        <mc:Choice Requires="a14">
          <p:sp>
            <p:nvSpPr>
              <p:cNvPr id="8" name="內容版面配置區 2"/>
              <p:cNvSpPr txBox="1">
                <a:spLocks/>
              </p:cNvSpPr>
              <p:nvPr/>
            </p:nvSpPr>
            <p:spPr>
              <a:xfrm>
                <a:off x="325643" y="1602768"/>
                <a:ext cx="10427545" cy="485078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impatient loss probability of </a:t>
                </a:r>
                <a:r>
                  <a:rPr lang="en-US" altLang="zh-TW" sz="2000" dirty="0" smtClean="0">
                    <a:latin typeface="Times New Roman" panose="02020603050405020304" pitchFamily="18" charset="0"/>
                    <a:cs typeface="Times New Roman" panose="02020603050405020304" pitchFamily="18" charset="0"/>
                  </a:rPr>
                  <a:t>arrived packets</a:t>
                </a:r>
                <a:br>
                  <a:rPr lang="en-US" altLang="zh-TW" sz="2000" dirty="0" smtClean="0">
                    <a:latin typeface="Times New Roman" panose="02020603050405020304" pitchFamily="18" charset="0"/>
                    <a:cs typeface="Times New Roman" panose="02020603050405020304" pitchFamily="18" charset="0"/>
                  </a:rPr>
                </a:br>
                <a:r>
                  <a:rPr lang="en-US" altLang="zh-TW" sz="2000" dirty="0" smtClean="0">
                    <a:latin typeface="Times New Roman" panose="02020603050405020304" pitchFamily="18" charset="0"/>
                    <a:cs typeface="Times New Roman" panose="02020603050405020304" pitchFamily="18" charset="0"/>
                  </a:rPr>
                  <a:t>for </a:t>
                </a:r>
                <a:r>
                  <a:rPr lang="en-US" altLang="zh-TW" sz="2000" dirty="0">
                    <a:latin typeface="Times New Roman" panose="02020603050405020304" pitchFamily="18" charset="0"/>
                    <a:cs typeface="Times New Roman" panose="02020603050405020304" pitchFamily="18" charset="0"/>
                  </a:rPr>
                  <a:t>node </a:t>
                </a:r>
                <a14:m>
                  <m:oMath xmlns:m="http://schemas.openxmlformats.org/officeDocument/2006/math">
                    <m:r>
                      <a:rPr lang="en-US" altLang="zh-TW" sz="2000" i="1">
                        <a:latin typeface="Cambria Math" panose="02040503050406030204" pitchFamily="18" charset="0"/>
                      </a:rPr>
                      <m:t>𝑛</m:t>
                    </m:r>
                  </m:oMath>
                </a14:m>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The impatient loss probability of arrived </a:t>
                </a:r>
                <a:r>
                  <a:rPr lang="en-US" altLang="zh-TW" sz="2000" dirty="0" smtClean="0">
                    <a:latin typeface="Times New Roman" panose="02020603050405020304" pitchFamily="18" charset="0"/>
                    <a:cs typeface="Times New Roman" panose="02020603050405020304" pitchFamily="18" charset="0"/>
                  </a:rPr>
                  <a:t>packets</a:t>
                </a:r>
                <a:br>
                  <a:rPr lang="en-US" altLang="zh-TW" sz="2000" dirty="0" smtClean="0">
                    <a:latin typeface="Times New Roman" panose="02020603050405020304" pitchFamily="18" charset="0"/>
                    <a:cs typeface="Times New Roman" panose="02020603050405020304" pitchFamily="18" charset="0"/>
                  </a:rPr>
                </a:br>
                <a:r>
                  <a:rPr lang="en-US" altLang="zh-TW" sz="2000" dirty="0" smtClean="0">
                    <a:latin typeface="Times New Roman" panose="02020603050405020304" pitchFamily="18" charset="0"/>
                    <a:cs typeface="Times New Roman" panose="02020603050405020304" pitchFamily="18" charset="0"/>
                  </a:rPr>
                  <a:t>for the system</a:t>
                </a:r>
                <a:endParaRPr lang="en-US" altLang="zh-TW" sz="2000" dirty="0">
                  <a:latin typeface="Times New Roman" panose="02020603050405020304" pitchFamily="18" charset="0"/>
                  <a:cs typeface="Times New Roman" panose="02020603050405020304" pitchFamily="18" charset="0"/>
                </a:endParaRPr>
              </a:p>
            </p:txBody>
          </p:sp>
        </mc:Choice>
        <mc:Fallback xmlns="">
          <p:sp>
            <p:nvSpPr>
              <p:cNvPr id="8" name="內容版面配置區 2"/>
              <p:cNvSpPr txBox="1">
                <a:spLocks noRot="1" noChangeAspect="1" noMove="1" noResize="1" noEditPoints="1" noAdjustHandles="1" noChangeArrowheads="1" noChangeShapeType="1" noTextEdit="1"/>
              </p:cNvSpPr>
              <p:nvPr/>
            </p:nvSpPr>
            <p:spPr>
              <a:xfrm>
                <a:off x="325643" y="1602768"/>
                <a:ext cx="10427545" cy="4850786"/>
              </a:xfrm>
              <a:prstGeom prst="rect">
                <a:avLst/>
              </a:prstGeom>
              <a:blipFill>
                <a:blip r:embed="rId3"/>
                <a:stretch>
                  <a:fillRect l="-234" t="-754"/>
                </a:stretch>
              </a:blipFill>
            </p:spPr>
            <p:txBody>
              <a:bodyPr/>
              <a:lstStyle/>
              <a:p>
                <a:r>
                  <a:rPr lang="zh-TW" altLang="en-US">
                    <a:noFill/>
                  </a:rPr>
                  <a:t> </a:t>
                </a:r>
              </a:p>
            </p:txBody>
          </p:sp>
        </mc:Fallback>
      </mc:AlternateContent>
      <p:cxnSp>
        <p:nvCxnSpPr>
          <p:cNvPr id="10" name="直線接點 9"/>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12" name="內容版面配置區 2"/>
              <p:cNvSpPr txBox="1">
                <a:spLocks/>
              </p:cNvSpPr>
              <p:nvPr/>
            </p:nvSpPr>
            <p:spPr>
              <a:xfrm>
                <a:off x="6349256" y="1602768"/>
                <a:ext cx="5842744" cy="350299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sz="2000" dirty="0">
                    <a:latin typeface="Times New Roman" panose="02020603050405020304" pitchFamily="18" charset="0"/>
                    <a:cs typeface="Times New Roman" panose="02020603050405020304" pitchFamily="18" charset="0"/>
                  </a:rPr>
                  <a:t>The impatient loss probability of </a:t>
                </a:r>
                <a:r>
                  <a:rPr lang="en-US" altLang="zh-TW" sz="2000" dirty="0" smtClean="0">
                    <a:latin typeface="Times New Roman" panose="02020603050405020304" pitchFamily="18" charset="0"/>
                    <a:cs typeface="Times New Roman" panose="02020603050405020304" pitchFamily="18" charset="0"/>
                  </a:rPr>
                  <a:t>admitted </a:t>
                </a:r>
                <a:r>
                  <a:rPr lang="en-US" altLang="zh-TW" sz="2000" dirty="0">
                    <a:latin typeface="Times New Roman" panose="02020603050405020304" pitchFamily="18" charset="0"/>
                    <a:cs typeface="Times New Roman" panose="02020603050405020304" pitchFamily="18" charset="0"/>
                  </a:rPr>
                  <a:t>packets</a:t>
                </a:r>
                <a:br>
                  <a:rPr lang="en-US" altLang="zh-TW" sz="2000" dirty="0">
                    <a:latin typeface="Times New Roman" panose="02020603050405020304" pitchFamily="18" charset="0"/>
                    <a:cs typeface="Times New Roman" panose="02020603050405020304" pitchFamily="18" charset="0"/>
                  </a:rPr>
                </a:br>
                <a:r>
                  <a:rPr lang="en-US" altLang="zh-TW" sz="2000" dirty="0">
                    <a:latin typeface="Times New Roman" panose="02020603050405020304" pitchFamily="18" charset="0"/>
                    <a:cs typeface="Times New Roman" panose="02020603050405020304" pitchFamily="18" charset="0"/>
                  </a:rPr>
                  <a:t>for node </a:t>
                </a:r>
                <a14:m>
                  <m:oMath xmlns:m="http://schemas.openxmlformats.org/officeDocument/2006/math">
                    <m:r>
                      <a:rPr lang="en-US" altLang="zh-TW" sz="2000" i="1">
                        <a:latin typeface="Cambria Math" panose="02040503050406030204" pitchFamily="18" charset="0"/>
                      </a:rPr>
                      <m:t>𝑛</m:t>
                    </m:r>
                  </m:oMath>
                </a14:m>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pPr marL="0" indent="0">
                  <a:buNone/>
                </a:pPr>
                <a:endParaRPr lang="en-US" altLang="zh-TW" sz="2000" dirty="0" smtClean="0">
                  <a:latin typeface="Times New Roman" panose="02020603050405020304" pitchFamily="18" charset="0"/>
                  <a:cs typeface="Times New Roman" panose="02020603050405020304" pitchFamily="18" charset="0"/>
                </a:endParaRPr>
              </a:p>
              <a:p>
                <a:pPr marL="0" indent="0">
                  <a:buNone/>
                </a:pPr>
                <a:endParaRPr lang="en-US" altLang="zh-TW" sz="2000" dirty="0" smtClean="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The impatient loss probability of admitted</a:t>
                </a: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packets</a:t>
                </a:r>
                <a:br>
                  <a:rPr lang="en-US" altLang="zh-TW" sz="2000" dirty="0">
                    <a:latin typeface="Times New Roman" panose="02020603050405020304" pitchFamily="18" charset="0"/>
                    <a:cs typeface="Times New Roman" panose="02020603050405020304" pitchFamily="18" charset="0"/>
                  </a:rPr>
                </a:br>
                <a:r>
                  <a:rPr lang="en-US" altLang="zh-TW" sz="2000" dirty="0">
                    <a:latin typeface="Times New Roman" panose="02020603050405020304" pitchFamily="18" charset="0"/>
                    <a:cs typeface="Times New Roman" panose="02020603050405020304" pitchFamily="18" charset="0"/>
                  </a:rPr>
                  <a:t>for the system</a:t>
                </a:r>
              </a:p>
              <a:p>
                <a:endParaRPr lang="en-US" altLang="zh-TW" sz="2000" dirty="0">
                  <a:latin typeface="Times New Roman" panose="02020603050405020304" pitchFamily="18" charset="0"/>
                  <a:cs typeface="Times New Roman" panose="02020603050405020304" pitchFamily="18" charset="0"/>
                </a:endParaRPr>
              </a:p>
              <a:p>
                <a:pPr marL="0" indent="0">
                  <a:buNone/>
                </a:pPr>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p:txBody>
          </p:sp>
        </mc:Choice>
        <mc:Fallback xmlns="">
          <p:sp>
            <p:nvSpPr>
              <p:cNvPr id="12" name="內容版面配置區 2"/>
              <p:cNvSpPr txBox="1">
                <a:spLocks noRot="1" noChangeAspect="1" noMove="1" noResize="1" noEditPoints="1" noAdjustHandles="1" noChangeArrowheads="1" noChangeShapeType="1" noTextEdit="1"/>
              </p:cNvSpPr>
              <p:nvPr/>
            </p:nvSpPr>
            <p:spPr>
              <a:xfrm>
                <a:off x="6349256" y="1602768"/>
                <a:ext cx="5842744" cy="3502995"/>
              </a:xfrm>
              <a:prstGeom prst="rect">
                <a:avLst/>
              </a:prstGeom>
              <a:blipFill>
                <a:blip r:embed="rId4"/>
                <a:stretch>
                  <a:fillRect l="-522" t="-1043"/>
                </a:stretch>
              </a:blipFill>
            </p:spPr>
            <p:txBody>
              <a:bodyPr/>
              <a:lstStyle/>
              <a:p>
                <a:r>
                  <a:rPr lang="zh-TW" altLang="en-US">
                    <a:noFill/>
                  </a:rPr>
                  <a:t> </a:t>
                </a:r>
              </a:p>
            </p:txBody>
          </p:sp>
        </mc:Fallback>
      </mc:AlternateContent>
      <p:cxnSp>
        <p:nvCxnSpPr>
          <p:cNvPr id="15" name="直線接點 14"/>
          <p:cNvCxnSpPr/>
          <p:nvPr/>
        </p:nvCxnSpPr>
        <p:spPr>
          <a:xfrm>
            <a:off x="6064088" y="1617785"/>
            <a:ext cx="5018" cy="4835769"/>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矩形 2"/>
              <p:cNvSpPr/>
              <p:nvPr/>
            </p:nvSpPr>
            <p:spPr>
              <a:xfrm>
                <a:off x="655121" y="2352463"/>
                <a:ext cx="4088747" cy="6802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sz="1600" i="1" smtClean="0">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𝑃</m:t>
                          </m:r>
                        </m:e>
                        <m:sub>
                          <m:r>
                            <a:rPr lang="zh-TW" altLang="en-US" sz="1600" i="1">
                              <a:solidFill>
                                <a:schemeClr val="tx1">
                                  <a:lumMod val="75000"/>
                                  <a:lumOff val="25000"/>
                                </a:schemeClr>
                              </a:solidFill>
                              <a:latin typeface="Cambria Math" panose="02040503050406030204" pitchFamily="18" charset="0"/>
                            </a:rPr>
                            <m:t>𝑖𝑚𝑝</m:t>
                          </m:r>
                          <m:d>
                            <m:dPr>
                              <m:ctrlPr>
                                <a:rPr lang="zh-TW" altLang="en-US" sz="1600" i="1">
                                  <a:solidFill>
                                    <a:schemeClr val="tx1">
                                      <a:lumMod val="75000"/>
                                      <a:lumOff val="25000"/>
                                    </a:schemeClr>
                                  </a:solidFill>
                                  <a:latin typeface="Cambria Math" panose="02040503050406030204" pitchFamily="18" charset="0"/>
                                </a:rPr>
                              </m:ctrlPr>
                            </m:dPr>
                            <m:e>
                              <m:r>
                                <a:rPr lang="zh-TW" altLang="en-US" sz="1600" i="1">
                                  <a:solidFill>
                                    <a:schemeClr val="tx1">
                                      <a:lumMod val="75000"/>
                                      <a:lumOff val="25000"/>
                                    </a:schemeClr>
                                  </a:solidFill>
                                  <a:latin typeface="Cambria Math" panose="02040503050406030204" pitchFamily="18" charset="0"/>
                                </a:rPr>
                                <m:t>𝑎𝑟𝑟</m:t>
                              </m:r>
                            </m:e>
                          </m:d>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m:t>
                      </m:r>
                      <m:f>
                        <m:fPr>
                          <m:ctrlPr>
                            <a:rPr lang="zh-TW" altLang="en-US" sz="1600" i="1">
                              <a:solidFill>
                                <a:schemeClr val="tx1">
                                  <a:lumMod val="75000"/>
                                  <a:lumOff val="25000"/>
                                </a:schemeClr>
                              </a:solidFill>
                              <a:latin typeface="Cambria Math" panose="02040503050406030204" pitchFamily="18" charset="0"/>
                            </a:rPr>
                          </m:ctrlPr>
                        </m:fPr>
                        <m:num>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𝛼</m:t>
                              </m:r>
                            </m:e>
                            <m:sub>
                              <m:r>
                                <a:rPr lang="zh-TW" altLang="en-US" sz="1600" i="1">
                                  <a:solidFill>
                                    <a:schemeClr val="tx1">
                                      <a:lumMod val="75000"/>
                                      <a:lumOff val="25000"/>
                                    </a:schemeClr>
                                  </a:solidFill>
                                  <a:latin typeface="Cambria Math" panose="02040503050406030204" pitchFamily="18" charset="0"/>
                                </a:rPr>
                                <m:t>𝐻𝑛</m:t>
                              </m:r>
                            </m:sub>
                          </m:sSub>
                          <m:sSub>
                            <m:sSubPr>
                              <m:ctrlPr>
                                <a:rPr lang="zh-TW" altLang="en-US" sz="1600" i="1">
                                  <a:solidFill>
                                    <a:schemeClr val="tx1">
                                      <a:lumMod val="75000"/>
                                      <a:lumOff val="25000"/>
                                    </a:schemeClr>
                                  </a:solidFill>
                                  <a:latin typeface="Cambria Math" panose="02040503050406030204" pitchFamily="18" charset="0"/>
                                </a:rPr>
                              </m:ctrlPr>
                            </m:sSubPr>
                            <m:e>
                              <m:d>
                                <m:dPr>
                                  <m:begChr m:val=""/>
                                  <m:endChr m:val="]"/>
                                  <m:ctrlPr>
                                    <a:rPr lang="zh-TW" altLang="en-US" sz="1600" i="1">
                                      <a:solidFill>
                                        <a:schemeClr val="tx1">
                                          <a:lumMod val="75000"/>
                                          <a:lumOff val="25000"/>
                                        </a:schemeClr>
                                      </a:solidFill>
                                      <a:latin typeface="Cambria Math" panose="02040503050406030204" pitchFamily="18" charset="0"/>
                                    </a:rPr>
                                  </m:ctrlPr>
                                </m:dPr>
                                <m:e>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𝐸</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𝑁</m:t>
                                      </m:r>
                                    </m:e>
                                    <m:sub>
                                      <m:r>
                                        <a:rPr lang="zh-TW" altLang="en-US" sz="1600" i="1">
                                          <a:solidFill>
                                            <a:schemeClr val="tx1">
                                              <a:lumMod val="75000"/>
                                              <a:lumOff val="25000"/>
                                            </a:schemeClr>
                                          </a:solidFill>
                                          <a:latin typeface="Cambria Math" panose="02040503050406030204" pitchFamily="18" charset="0"/>
                                        </a:rPr>
                                        <m:t>𝑞</m:t>
                                      </m:r>
                                    </m:sub>
                                  </m:sSub>
                                </m:e>
                              </m:d>
                            </m:e>
                            <m:sub>
                              <m:r>
                                <a:rPr lang="zh-TW" altLang="en-US" sz="1600" i="1">
                                  <a:solidFill>
                                    <a:schemeClr val="tx1">
                                      <a:lumMod val="75000"/>
                                      <a:lumOff val="25000"/>
                                    </a:schemeClr>
                                  </a:solidFill>
                                  <a:latin typeface="Cambria Math" panose="02040503050406030204" pitchFamily="18" charset="0"/>
                                </a:rPr>
                                <m:t>𝐻</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𝛼</m:t>
                              </m:r>
                            </m:e>
                            <m:sub>
                              <m:r>
                                <a:rPr lang="zh-TW" altLang="en-US" sz="1600" i="1">
                                  <a:solidFill>
                                    <a:schemeClr val="tx1">
                                      <a:lumMod val="75000"/>
                                      <a:lumOff val="25000"/>
                                    </a:schemeClr>
                                  </a:solidFill>
                                  <a:latin typeface="Cambria Math" panose="02040503050406030204" pitchFamily="18" charset="0"/>
                                </a:rPr>
                                <m:t>𝐿𝑛</m:t>
                              </m:r>
                            </m:sub>
                          </m:sSub>
                          <m:sSub>
                            <m:sSubPr>
                              <m:ctrlPr>
                                <a:rPr lang="zh-TW" altLang="en-US" sz="1600" i="1">
                                  <a:solidFill>
                                    <a:schemeClr val="tx1">
                                      <a:lumMod val="75000"/>
                                      <a:lumOff val="25000"/>
                                    </a:schemeClr>
                                  </a:solidFill>
                                  <a:latin typeface="Cambria Math" panose="02040503050406030204" pitchFamily="18" charset="0"/>
                                </a:rPr>
                              </m:ctrlPr>
                            </m:sSubPr>
                            <m:e>
                              <m:d>
                                <m:dPr>
                                  <m:begChr m:val=""/>
                                  <m:endChr m:val="]"/>
                                  <m:ctrlPr>
                                    <a:rPr lang="zh-TW" altLang="en-US" sz="1600" i="1">
                                      <a:solidFill>
                                        <a:schemeClr val="tx1">
                                          <a:lumMod val="75000"/>
                                          <a:lumOff val="25000"/>
                                        </a:schemeClr>
                                      </a:solidFill>
                                      <a:latin typeface="Cambria Math" panose="02040503050406030204" pitchFamily="18" charset="0"/>
                                    </a:rPr>
                                  </m:ctrlPr>
                                </m:dPr>
                                <m:e>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𝐸</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𝑁</m:t>
                                      </m:r>
                                    </m:e>
                                    <m:sub>
                                      <m:r>
                                        <a:rPr lang="zh-TW" altLang="en-US" sz="1600" i="1">
                                          <a:solidFill>
                                            <a:schemeClr val="tx1">
                                              <a:lumMod val="75000"/>
                                              <a:lumOff val="25000"/>
                                            </a:schemeClr>
                                          </a:solidFill>
                                          <a:latin typeface="Cambria Math" panose="02040503050406030204" pitchFamily="18" charset="0"/>
                                        </a:rPr>
                                        <m:t>𝑞</m:t>
                                      </m:r>
                                    </m:sub>
                                  </m:sSub>
                                </m:e>
                              </m:d>
                            </m:e>
                            <m:sub>
                              <m:r>
                                <a:rPr lang="zh-TW" altLang="en-US" sz="1600" i="1">
                                  <a:solidFill>
                                    <a:schemeClr val="tx1">
                                      <a:lumMod val="75000"/>
                                      <a:lumOff val="25000"/>
                                    </a:schemeClr>
                                  </a:solidFill>
                                  <a:latin typeface="Cambria Math" panose="02040503050406030204" pitchFamily="18" charset="0"/>
                                </a:rPr>
                                <m:t>𝐿</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num>
                        <m:den>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𝜆</m:t>
                              </m:r>
                            </m:e>
                            <m:sub>
                              <m:r>
                                <a:rPr lang="zh-TW" altLang="en-US" sz="1600" i="1">
                                  <a:solidFill>
                                    <a:schemeClr val="tx1">
                                      <a:lumMod val="75000"/>
                                      <a:lumOff val="25000"/>
                                    </a:schemeClr>
                                  </a:solidFill>
                                  <a:latin typeface="Cambria Math" panose="02040503050406030204" pitchFamily="18" charset="0"/>
                                </a:rPr>
                                <m:t>𝐻</m:t>
                              </m:r>
                              <m:r>
                                <a:rPr lang="en-US" altLang="zh-TW" sz="1600" i="1">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𝜆</m:t>
                              </m:r>
                            </m:e>
                            <m:sub>
                              <m:r>
                                <a:rPr lang="zh-TW" altLang="en-US" sz="1600" i="1">
                                  <a:solidFill>
                                    <a:schemeClr val="tx1">
                                      <a:lumMod val="75000"/>
                                      <a:lumOff val="25000"/>
                                    </a:schemeClr>
                                  </a:solidFill>
                                  <a:latin typeface="Cambria Math" panose="02040503050406030204" pitchFamily="18" charset="0"/>
                                </a:rPr>
                                <m:t>𝐿</m:t>
                              </m:r>
                              <m:r>
                                <a:rPr lang="en-US" altLang="zh-TW" sz="1600" i="1">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den>
                      </m:f>
                    </m:oMath>
                  </m:oMathPara>
                </a14:m>
                <a:endParaRPr lang="zh-TW"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655121" y="2352463"/>
                <a:ext cx="4088747" cy="680251"/>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655121" y="4506780"/>
                <a:ext cx="4556054" cy="7312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sz="1600" i="1" smtClean="0">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𝑃</m:t>
                          </m:r>
                        </m:e>
                        <m:sub>
                          <m:r>
                            <a:rPr lang="zh-TW" altLang="en-US" sz="1600" i="1">
                              <a:solidFill>
                                <a:schemeClr val="tx1">
                                  <a:lumMod val="75000"/>
                                  <a:lumOff val="25000"/>
                                </a:schemeClr>
                              </a:solidFill>
                              <a:latin typeface="Cambria Math" panose="02040503050406030204" pitchFamily="18" charset="0"/>
                            </a:rPr>
                            <m:t>𝑖𝑚𝑝</m:t>
                          </m:r>
                          <m:d>
                            <m:dPr>
                              <m:ctrlPr>
                                <a:rPr lang="zh-TW" altLang="en-US" sz="1600" i="1">
                                  <a:solidFill>
                                    <a:schemeClr val="tx1">
                                      <a:lumMod val="75000"/>
                                      <a:lumOff val="25000"/>
                                    </a:schemeClr>
                                  </a:solidFill>
                                  <a:latin typeface="Cambria Math" panose="02040503050406030204" pitchFamily="18" charset="0"/>
                                </a:rPr>
                              </m:ctrlPr>
                            </m:dPr>
                            <m:e>
                              <m:r>
                                <a:rPr lang="zh-TW" altLang="en-US" sz="1600" i="1">
                                  <a:solidFill>
                                    <a:schemeClr val="tx1">
                                      <a:lumMod val="75000"/>
                                      <a:lumOff val="25000"/>
                                    </a:schemeClr>
                                  </a:solidFill>
                                  <a:latin typeface="Cambria Math" panose="02040503050406030204" pitchFamily="18" charset="0"/>
                                </a:rPr>
                                <m:t>𝑎𝑟𝑟</m:t>
                              </m:r>
                            </m:e>
                          </m:d>
                        </m:sub>
                      </m:sSub>
                      <m:r>
                        <a:rPr lang="zh-TW" altLang="en-US" sz="1600" i="0">
                          <a:solidFill>
                            <a:schemeClr val="tx1">
                              <a:lumMod val="75000"/>
                              <a:lumOff val="25000"/>
                            </a:schemeClr>
                          </a:solidFill>
                          <a:latin typeface="Cambria Math" panose="02040503050406030204" pitchFamily="18" charset="0"/>
                        </a:rPr>
                        <m:t>=</m:t>
                      </m:r>
                      <m:f>
                        <m:fPr>
                          <m:ctrlPr>
                            <a:rPr lang="zh-TW" altLang="en-US" sz="1600" i="1">
                              <a:solidFill>
                                <a:schemeClr val="tx1">
                                  <a:lumMod val="75000"/>
                                  <a:lumOff val="25000"/>
                                </a:schemeClr>
                              </a:solidFill>
                              <a:latin typeface="Cambria Math" panose="02040503050406030204" pitchFamily="18" charset="0"/>
                            </a:rPr>
                          </m:ctrlPr>
                        </m:fPr>
                        <m:num>
                          <m:nary>
                            <m:naryPr>
                              <m:chr m:val="∑"/>
                              <m:limLoc m:val="undOvr"/>
                              <m:ctrlPr>
                                <a:rPr lang="zh-TW" altLang="en-US" sz="1600" i="1">
                                  <a:solidFill>
                                    <a:schemeClr val="tx1">
                                      <a:lumMod val="75000"/>
                                      <a:lumOff val="25000"/>
                                    </a:schemeClr>
                                  </a:solidFill>
                                  <a:latin typeface="Cambria Math" panose="02040503050406030204" pitchFamily="18" charset="0"/>
                                </a:rPr>
                              </m:ctrlPr>
                            </m:naryPr>
                            <m:sub>
                              <m:r>
                                <a:rPr lang="zh-TW" altLang="en-US" sz="1600" i="1">
                                  <a:solidFill>
                                    <a:schemeClr val="tx1">
                                      <a:lumMod val="75000"/>
                                      <a:lumOff val="25000"/>
                                    </a:schemeClr>
                                  </a:solidFill>
                                  <a:latin typeface="Cambria Math" panose="02040503050406030204" pitchFamily="18" charset="0"/>
                                </a:rPr>
                                <m:t>𝑛</m:t>
                              </m:r>
                              <m:r>
                                <a:rPr lang="zh-TW" altLang="en-US" sz="1600" i="0">
                                  <a:solidFill>
                                    <a:schemeClr val="tx1">
                                      <a:lumMod val="75000"/>
                                      <a:lumOff val="25000"/>
                                    </a:schemeClr>
                                  </a:solidFill>
                                  <a:latin typeface="Cambria Math" panose="02040503050406030204" pitchFamily="18" charset="0"/>
                                </a:rPr>
                                <m:t>=1</m:t>
                              </m:r>
                            </m:sub>
                            <m:sup>
                              <m:r>
                                <a:rPr lang="zh-TW" altLang="en-US" sz="1600" i="0">
                                  <a:solidFill>
                                    <a:schemeClr val="tx1">
                                      <a:lumMod val="75000"/>
                                      <a:lumOff val="25000"/>
                                    </a:schemeClr>
                                  </a:solidFill>
                                  <a:latin typeface="Cambria Math" panose="02040503050406030204" pitchFamily="18" charset="0"/>
                                </a:rPr>
                                <m:t>3</m:t>
                              </m:r>
                            </m:sup>
                            <m:e>
                              <m:d>
                                <m:dPr>
                                  <m:ctrlPr>
                                    <a:rPr lang="zh-TW" altLang="en-US" sz="1600" i="1">
                                      <a:solidFill>
                                        <a:schemeClr val="tx1">
                                          <a:lumMod val="75000"/>
                                          <a:lumOff val="25000"/>
                                        </a:schemeClr>
                                      </a:solidFill>
                                      <a:latin typeface="Cambria Math" panose="02040503050406030204" pitchFamily="18" charset="0"/>
                                    </a:rPr>
                                  </m:ctrlPr>
                                </m:dPr>
                                <m:e>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𝛼</m:t>
                                      </m:r>
                                    </m:e>
                                    <m:sub>
                                      <m:r>
                                        <a:rPr lang="zh-TW" altLang="en-US" sz="1600" i="1">
                                          <a:solidFill>
                                            <a:schemeClr val="tx1">
                                              <a:lumMod val="75000"/>
                                              <a:lumOff val="25000"/>
                                            </a:schemeClr>
                                          </a:solidFill>
                                          <a:latin typeface="Cambria Math" panose="02040503050406030204" pitchFamily="18" charset="0"/>
                                        </a:rPr>
                                        <m:t>𝐻𝑛</m:t>
                                      </m:r>
                                    </m:sub>
                                  </m:sSub>
                                  <m:sSub>
                                    <m:sSubPr>
                                      <m:ctrlPr>
                                        <a:rPr lang="zh-TW" altLang="en-US" sz="1600" i="1">
                                          <a:solidFill>
                                            <a:schemeClr val="tx1">
                                              <a:lumMod val="75000"/>
                                              <a:lumOff val="25000"/>
                                            </a:schemeClr>
                                          </a:solidFill>
                                          <a:latin typeface="Cambria Math" panose="02040503050406030204" pitchFamily="18" charset="0"/>
                                        </a:rPr>
                                      </m:ctrlPr>
                                    </m:sSubPr>
                                    <m:e>
                                      <m:d>
                                        <m:dPr>
                                          <m:begChr m:val=""/>
                                          <m:endChr m:val="]"/>
                                          <m:ctrlPr>
                                            <a:rPr lang="zh-TW" altLang="en-US" sz="1600" i="1">
                                              <a:solidFill>
                                                <a:schemeClr val="tx1">
                                                  <a:lumMod val="75000"/>
                                                  <a:lumOff val="25000"/>
                                                </a:schemeClr>
                                              </a:solidFill>
                                              <a:latin typeface="Cambria Math" panose="02040503050406030204" pitchFamily="18" charset="0"/>
                                            </a:rPr>
                                          </m:ctrlPr>
                                        </m:dPr>
                                        <m:e>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𝐸</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𝑁</m:t>
                                              </m:r>
                                            </m:e>
                                            <m:sub>
                                              <m:r>
                                                <a:rPr lang="zh-TW" altLang="en-US" sz="1600" i="1">
                                                  <a:solidFill>
                                                    <a:schemeClr val="tx1">
                                                      <a:lumMod val="75000"/>
                                                      <a:lumOff val="25000"/>
                                                    </a:schemeClr>
                                                  </a:solidFill>
                                                  <a:latin typeface="Cambria Math" panose="02040503050406030204" pitchFamily="18" charset="0"/>
                                                </a:rPr>
                                                <m:t>𝑞</m:t>
                                              </m:r>
                                            </m:sub>
                                          </m:sSub>
                                        </m:e>
                                      </m:d>
                                    </m:e>
                                    <m:sub>
                                      <m:r>
                                        <a:rPr lang="zh-TW" altLang="en-US" sz="1600" i="1">
                                          <a:solidFill>
                                            <a:schemeClr val="tx1">
                                              <a:lumMod val="75000"/>
                                              <a:lumOff val="25000"/>
                                            </a:schemeClr>
                                          </a:solidFill>
                                          <a:latin typeface="Cambria Math" panose="02040503050406030204" pitchFamily="18" charset="0"/>
                                        </a:rPr>
                                        <m:t>𝐻</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𝛼</m:t>
                                      </m:r>
                                    </m:e>
                                    <m:sub>
                                      <m:r>
                                        <a:rPr lang="zh-TW" altLang="en-US" sz="1600" i="1">
                                          <a:solidFill>
                                            <a:schemeClr val="tx1">
                                              <a:lumMod val="75000"/>
                                              <a:lumOff val="25000"/>
                                            </a:schemeClr>
                                          </a:solidFill>
                                          <a:latin typeface="Cambria Math" panose="02040503050406030204" pitchFamily="18" charset="0"/>
                                        </a:rPr>
                                        <m:t>𝐿𝑛</m:t>
                                      </m:r>
                                    </m:sub>
                                  </m:sSub>
                                  <m:sSub>
                                    <m:sSubPr>
                                      <m:ctrlPr>
                                        <a:rPr lang="zh-TW" altLang="en-US" sz="1600" i="1">
                                          <a:solidFill>
                                            <a:schemeClr val="tx1">
                                              <a:lumMod val="75000"/>
                                              <a:lumOff val="25000"/>
                                            </a:schemeClr>
                                          </a:solidFill>
                                          <a:latin typeface="Cambria Math" panose="02040503050406030204" pitchFamily="18" charset="0"/>
                                        </a:rPr>
                                      </m:ctrlPr>
                                    </m:sSubPr>
                                    <m:e>
                                      <m:d>
                                        <m:dPr>
                                          <m:begChr m:val=""/>
                                          <m:endChr m:val="]"/>
                                          <m:ctrlPr>
                                            <a:rPr lang="zh-TW" altLang="en-US" sz="1600" i="1">
                                              <a:solidFill>
                                                <a:schemeClr val="tx1">
                                                  <a:lumMod val="75000"/>
                                                  <a:lumOff val="25000"/>
                                                </a:schemeClr>
                                              </a:solidFill>
                                              <a:latin typeface="Cambria Math" panose="02040503050406030204" pitchFamily="18" charset="0"/>
                                            </a:rPr>
                                          </m:ctrlPr>
                                        </m:dPr>
                                        <m:e>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𝐸</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𝑁</m:t>
                                              </m:r>
                                            </m:e>
                                            <m:sub>
                                              <m:r>
                                                <a:rPr lang="zh-TW" altLang="en-US" sz="1600" i="1">
                                                  <a:solidFill>
                                                    <a:schemeClr val="tx1">
                                                      <a:lumMod val="75000"/>
                                                      <a:lumOff val="25000"/>
                                                    </a:schemeClr>
                                                  </a:solidFill>
                                                  <a:latin typeface="Cambria Math" panose="02040503050406030204" pitchFamily="18" charset="0"/>
                                                </a:rPr>
                                                <m:t>𝑞</m:t>
                                              </m:r>
                                            </m:sub>
                                          </m:sSub>
                                        </m:e>
                                      </m:d>
                                    </m:e>
                                    <m:sub>
                                      <m:r>
                                        <a:rPr lang="zh-TW" altLang="en-US" sz="1600" i="1">
                                          <a:solidFill>
                                            <a:schemeClr val="tx1">
                                              <a:lumMod val="75000"/>
                                              <a:lumOff val="25000"/>
                                            </a:schemeClr>
                                          </a:solidFill>
                                          <a:latin typeface="Cambria Math" panose="02040503050406030204" pitchFamily="18" charset="0"/>
                                        </a:rPr>
                                        <m:t>𝐿</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e>
                              </m:d>
                            </m:e>
                          </m:nary>
                        </m:num>
                        <m:den>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𝜆</m:t>
                              </m:r>
                            </m:e>
                            <m:sub>
                              <m:r>
                                <a:rPr lang="zh-TW" altLang="en-US" sz="1600" i="1">
                                  <a:solidFill>
                                    <a:schemeClr val="tx1">
                                      <a:lumMod val="75000"/>
                                      <a:lumOff val="25000"/>
                                    </a:schemeClr>
                                  </a:solidFill>
                                  <a:latin typeface="Cambria Math" panose="02040503050406030204" pitchFamily="18" charset="0"/>
                                </a:rPr>
                                <m:t>𝐻</m:t>
                              </m:r>
                            </m:sub>
                          </m:sSub>
                          <m:r>
                            <a:rPr lang="zh-TW" altLang="en-US" sz="1600" i="0">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𝜆</m:t>
                              </m:r>
                            </m:e>
                            <m:sub>
                              <m:r>
                                <a:rPr lang="zh-TW" altLang="en-US" sz="1600" i="1">
                                  <a:solidFill>
                                    <a:schemeClr val="tx1">
                                      <a:lumMod val="75000"/>
                                      <a:lumOff val="25000"/>
                                    </a:schemeClr>
                                  </a:solidFill>
                                  <a:latin typeface="Cambria Math" panose="02040503050406030204" pitchFamily="18" charset="0"/>
                                </a:rPr>
                                <m:t>𝐿</m:t>
                              </m:r>
                            </m:sub>
                          </m:sSub>
                          <m:r>
                            <a:rPr lang="en-US" altLang="zh-TW" sz="1600" i="1">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𝜆</m:t>
                              </m:r>
                            </m:e>
                            <m:sub>
                              <m:r>
                                <a:rPr lang="zh-TW" altLang="en-US" sz="1600" i="1">
                                  <a:solidFill>
                                    <a:schemeClr val="tx1">
                                      <a:lumMod val="75000"/>
                                      <a:lumOff val="25000"/>
                                    </a:schemeClr>
                                  </a:solidFill>
                                  <a:latin typeface="Cambria Math" panose="02040503050406030204" pitchFamily="18" charset="0"/>
                                </a:rPr>
                                <m:t>𝐻</m:t>
                              </m:r>
                              <m:r>
                                <a:rPr lang="en-US" altLang="zh-TW" sz="1600" i="1">
                                  <a:solidFill>
                                    <a:schemeClr val="tx1">
                                      <a:lumMod val="75000"/>
                                      <a:lumOff val="25000"/>
                                    </a:schemeClr>
                                  </a:solidFill>
                                  <a:latin typeface="Cambria Math" panose="02040503050406030204" pitchFamily="18" charset="0"/>
                                </a:rPr>
                                <m:t>2</m:t>
                              </m:r>
                            </m:sub>
                          </m:sSub>
                          <m:r>
                            <a:rPr lang="zh-TW" altLang="en-US" sz="1600">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𝜆</m:t>
                              </m:r>
                            </m:e>
                            <m:sub>
                              <m:r>
                                <a:rPr lang="zh-TW" altLang="en-US" sz="1600" i="1">
                                  <a:solidFill>
                                    <a:schemeClr val="tx1">
                                      <a:lumMod val="75000"/>
                                      <a:lumOff val="25000"/>
                                    </a:schemeClr>
                                  </a:solidFill>
                                  <a:latin typeface="Cambria Math" panose="02040503050406030204" pitchFamily="18" charset="0"/>
                                </a:rPr>
                                <m:t>𝐿</m:t>
                              </m:r>
                              <m:r>
                                <a:rPr lang="en-US" altLang="zh-TW" sz="1600" i="1">
                                  <a:solidFill>
                                    <a:schemeClr val="tx1">
                                      <a:lumMod val="75000"/>
                                      <a:lumOff val="25000"/>
                                    </a:schemeClr>
                                  </a:solidFill>
                                  <a:latin typeface="Cambria Math" panose="02040503050406030204" pitchFamily="18" charset="0"/>
                                </a:rPr>
                                <m:t>2</m:t>
                              </m:r>
                            </m:sub>
                          </m:sSub>
                        </m:den>
                      </m:f>
                    </m:oMath>
                  </m:oMathPara>
                </a14:m>
                <a:endParaRPr lang="zh-TW" altLang="en-US" sz="1600" dirty="0">
                  <a:solidFill>
                    <a:schemeClr val="tx1">
                      <a:lumMod val="75000"/>
                      <a:lumOff val="25000"/>
                    </a:schemeClr>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655121" y="4506780"/>
                <a:ext cx="4556054" cy="73129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6699883" y="2350348"/>
                <a:ext cx="4165115" cy="6823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sz="1600" i="1" smtClean="0">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𝑃</m:t>
                          </m:r>
                        </m:e>
                        <m:sub>
                          <m:r>
                            <a:rPr lang="zh-TW" altLang="en-US" sz="1600" i="1">
                              <a:solidFill>
                                <a:schemeClr val="tx1">
                                  <a:lumMod val="75000"/>
                                  <a:lumOff val="25000"/>
                                </a:schemeClr>
                              </a:solidFill>
                              <a:latin typeface="Cambria Math" panose="02040503050406030204" pitchFamily="18" charset="0"/>
                            </a:rPr>
                            <m:t>𝑖𝑚𝑝</m:t>
                          </m:r>
                          <m:d>
                            <m:dPr>
                              <m:ctrlPr>
                                <a:rPr lang="zh-TW" altLang="en-US" sz="1600" i="1">
                                  <a:solidFill>
                                    <a:schemeClr val="tx1">
                                      <a:lumMod val="75000"/>
                                      <a:lumOff val="25000"/>
                                    </a:schemeClr>
                                  </a:solidFill>
                                  <a:latin typeface="Cambria Math" panose="02040503050406030204" pitchFamily="18" charset="0"/>
                                </a:rPr>
                              </m:ctrlPr>
                            </m:dPr>
                            <m:e>
                              <m:r>
                                <a:rPr lang="zh-TW" altLang="en-US" sz="1600" i="1">
                                  <a:solidFill>
                                    <a:schemeClr val="tx1">
                                      <a:lumMod val="75000"/>
                                      <a:lumOff val="25000"/>
                                    </a:schemeClr>
                                  </a:solidFill>
                                  <a:latin typeface="Cambria Math" panose="02040503050406030204" pitchFamily="18" charset="0"/>
                                </a:rPr>
                                <m:t>𝑎𝑑𝑚</m:t>
                              </m:r>
                            </m:e>
                          </m:d>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m:t>
                      </m:r>
                      <m:f>
                        <m:fPr>
                          <m:ctrlPr>
                            <a:rPr lang="zh-TW" altLang="en-US" sz="1600" i="1">
                              <a:solidFill>
                                <a:schemeClr val="tx1">
                                  <a:lumMod val="75000"/>
                                  <a:lumOff val="25000"/>
                                </a:schemeClr>
                              </a:solidFill>
                              <a:latin typeface="Cambria Math" panose="02040503050406030204" pitchFamily="18" charset="0"/>
                            </a:rPr>
                          </m:ctrlPr>
                        </m:fPr>
                        <m:num>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𝛼</m:t>
                              </m:r>
                            </m:e>
                            <m:sub>
                              <m:r>
                                <a:rPr lang="zh-TW" altLang="en-US" sz="1600" i="1">
                                  <a:solidFill>
                                    <a:schemeClr val="tx1">
                                      <a:lumMod val="75000"/>
                                      <a:lumOff val="25000"/>
                                    </a:schemeClr>
                                  </a:solidFill>
                                  <a:latin typeface="Cambria Math" panose="02040503050406030204" pitchFamily="18" charset="0"/>
                                </a:rPr>
                                <m:t>𝐻𝑛</m:t>
                              </m:r>
                            </m:sub>
                          </m:sSub>
                          <m:sSub>
                            <m:sSubPr>
                              <m:ctrlPr>
                                <a:rPr lang="zh-TW" altLang="en-US" sz="1600" i="1">
                                  <a:solidFill>
                                    <a:schemeClr val="tx1">
                                      <a:lumMod val="75000"/>
                                      <a:lumOff val="25000"/>
                                    </a:schemeClr>
                                  </a:solidFill>
                                  <a:latin typeface="Cambria Math" panose="02040503050406030204" pitchFamily="18" charset="0"/>
                                </a:rPr>
                              </m:ctrlPr>
                            </m:sSubPr>
                            <m:e>
                              <m:d>
                                <m:dPr>
                                  <m:begChr m:val=""/>
                                  <m:endChr m:val="]"/>
                                  <m:ctrlPr>
                                    <a:rPr lang="zh-TW" altLang="en-US" sz="1600" i="1">
                                      <a:solidFill>
                                        <a:schemeClr val="tx1">
                                          <a:lumMod val="75000"/>
                                          <a:lumOff val="25000"/>
                                        </a:schemeClr>
                                      </a:solidFill>
                                      <a:latin typeface="Cambria Math" panose="02040503050406030204" pitchFamily="18" charset="0"/>
                                    </a:rPr>
                                  </m:ctrlPr>
                                </m:dPr>
                                <m:e>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𝐸</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𝑁</m:t>
                                      </m:r>
                                    </m:e>
                                    <m:sub>
                                      <m:r>
                                        <a:rPr lang="zh-TW" altLang="en-US" sz="1600" i="1">
                                          <a:solidFill>
                                            <a:schemeClr val="tx1">
                                              <a:lumMod val="75000"/>
                                              <a:lumOff val="25000"/>
                                            </a:schemeClr>
                                          </a:solidFill>
                                          <a:latin typeface="Cambria Math" panose="02040503050406030204" pitchFamily="18" charset="0"/>
                                        </a:rPr>
                                        <m:t>𝑞</m:t>
                                      </m:r>
                                    </m:sub>
                                  </m:sSub>
                                </m:e>
                              </m:d>
                            </m:e>
                            <m:sub>
                              <m:r>
                                <a:rPr lang="zh-TW" altLang="en-US" sz="1600" i="1">
                                  <a:solidFill>
                                    <a:schemeClr val="tx1">
                                      <a:lumMod val="75000"/>
                                      <a:lumOff val="25000"/>
                                    </a:schemeClr>
                                  </a:solidFill>
                                  <a:latin typeface="Cambria Math" panose="02040503050406030204" pitchFamily="18" charset="0"/>
                                </a:rPr>
                                <m:t>𝐻</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𝛼</m:t>
                              </m:r>
                            </m:e>
                            <m:sub>
                              <m:r>
                                <a:rPr lang="zh-TW" altLang="en-US" sz="1600" i="1">
                                  <a:solidFill>
                                    <a:schemeClr val="tx1">
                                      <a:lumMod val="75000"/>
                                      <a:lumOff val="25000"/>
                                    </a:schemeClr>
                                  </a:solidFill>
                                  <a:latin typeface="Cambria Math" panose="02040503050406030204" pitchFamily="18" charset="0"/>
                                </a:rPr>
                                <m:t>𝐿𝑛</m:t>
                              </m:r>
                            </m:sub>
                          </m:sSub>
                          <m:sSub>
                            <m:sSubPr>
                              <m:ctrlPr>
                                <a:rPr lang="zh-TW" altLang="en-US" sz="1600" i="1">
                                  <a:solidFill>
                                    <a:schemeClr val="tx1">
                                      <a:lumMod val="75000"/>
                                      <a:lumOff val="25000"/>
                                    </a:schemeClr>
                                  </a:solidFill>
                                  <a:latin typeface="Cambria Math" panose="02040503050406030204" pitchFamily="18" charset="0"/>
                                </a:rPr>
                              </m:ctrlPr>
                            </m:sSubPr>
                            <m:e>
                              <m:d>
                                <m:dPr>
                                  <m:begChr m:val=""/>
                                  <m:endChr m:val="]"/>
                                  <m:ctrlPr>
                                    <a:rPr lang="zh-TW" altLang="en-US" sz="1600" i="1">
                                      <a:solidFill>
                                        <a:schemeClr val="tx1">
                                          <a:lumMod val="75000"/>
                                          <a:lumOff val="25000"/>
                                        </a:schemeClr>
                                      </a:solidFill>
                                      <a:latin typeface="Cambria Math" panose="02040503050406030204" pitchFamily="18" charset="0"/>
                                    </a:rPr>
                                  </m:ctrlPr>
                                </m:dPr>
                                <m:e>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𝐸</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𝑁</m:t>
                                      </m:r>
                                    </m:e>
                                    <m:sub>
                                      <m:r>
                                        <a:rPr lang="zh-TW" altLang="en-US" sz="1600" i="1">
                                          <a:solidFill>
                                            <a:schemeClr val="tx1">
                                              <a:lumMod val="75000"/>
                                              <a:lumOff val="25000"/>
                                            </a:schemeClr>
                                          </a:solidFill>
                                          <a:latin typeface="Cambria Math" panose="02040503050406030204" pitchFamily="18" charset="0"/>
                                        </a:rPr>
                                        <m:t>𝑞</m:t>
                                      </m:r>
                                    </m:sub>
                                  </m:sSub>
                                </m:e>
                              </m:d>
                            </m:e>
                            <m:sub>
                              <m:r>
                                <a:rPr lang="zh-TW" altLang="en-US" sz="1600" i="1">
                                  <a:solidFill>
                                    <a:schemeClr val="tx1">
                                      <a:lumMod val="75000"/>
                                      <a:lumOff val="25000"/>
                                    </a:schemeClr>
                                  </a:solidFill>
                                  <a:latin typeface="Cambria Math" panose="02040503050406030204" pitchFamily="18" charset="0"/>
                                </a:rPr>
                                <m:t>𝐿</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num>
                        <m:den>
                          <m:d>
                            <m:dPr>
                              <m:ctrlPr>
                                <a:rPr lang="zh-TW" altLang="en-US" sz="1600" i="1" smtClean="0">
                                  <a:solidFill>
                                    <a:srgbClr val="FF0000"/>
                                  </a:solidFill>
                                  <a:latin typeface="Cambria Math" panose="02040503050406030204" pitchFamily="18" charset="0"/>
                                </a:rPr>
                              </m:ctrlPr>
                            </m:dPr>
                            <m:e>
                              <m:sSub>
                                <m:sSubPr>
                                  <m:ctrlPr>
                                    <a:rPr lang="zh-TW" altLang="en-US" sz="1600" i="1">
                                      <a:solidFill>
                                        <a:srgbClr val="FF0000"/>
                                      </a:solidFill>
                                      <a:latin typeface="Cambria Math" panose="02040503050406030204" pitchFamily="18" charset="0"/>
                                    </a:rPr>
                                  </m:ctrlPr>
                                </m:sSubPr>
                                <m:e>
                                  <m:r>
                                    <a:rPr lang="zh-TW" altLang="en-US" sz="1600" i="1">
                                      <a:solidFill>
                                        <a:srgbClr val="FF0000"/>
                                      </a:solidFill>
                                      <a:latin typeface="Cambria Math" panose="02040503050406030204" pitchFamily="18" charset="0"/>
                                    </a:rPr>
                                    <m:t>𝜆</m:t>
                                  </m:r>
                                </m:e>
                                <m:sub>
                                  <m:r>
                                    <a:rPr lang="zh-TW" altLang="en-US" sz="1600" i="1">
                                      <a:solidFill>
                                        <a:srgbClr val="FF0000"/>
                                      </a:solidFill>
                                      <a:latin typeface="Cambria Math" panose="02040503050406030204" pitchFamily="18" charset="0"/>
                                    </a:rPr>
                                    <m:t>𝐻</m:t>
                                  </m:r>
                                  <m:r>
                                    <a:rPr lang="en-US" altLang="zh-TW" sz="1600" i="1">
                                      <a:solidFill>
                                        <a:srgbClr val="FF0000"/>
                                      </a:solidFill>
                                      <a:latin typeface="Cambria Math" panose="02040503050406030204" pitchFamily="18" charset="0"/>
                                    </a:rPr>
                                    <m:t>−</m:t>
                                  </m:r>
                                  <m:r>
                                    <a:rPr lang="zh-TW" altLang="en-US" sz="1600" i="1">
                                      <a:solidFill>
                                        <a:srgbClr val="FF0000"/>
                                      </a:solidFill>
                                      <a:latin typeface="Cambria Math" panose="02040503050406030204" pitchFamily="18" charset="0"/>
                                    </a:rPr>
                                    <m:t>𝑛</m:t>
                                  </m:r>
                                </m:sub>
                              </m:sSub>
                              <m:r>
                                <a:rPr lang="zh-TW" altLang="en-US" sz="1600" i="0">
                                  <a:solidFill>
                                    <a:srgbClr val="FF0000"/>
                                  </a:solidFill>
                                  <a:latin typeface="Cambria Math" panose="02040503050406030204" pitchFamily="18" charset="0"/>
                                </a:rPr>
                                <m:t>+</m:t>
                              </m:r>
                              <m:sSub>
                                <m:sSubPr>
                                  <m:ctrlPr>
                                    <a:rPr lang="zh-TW" altLang="en-US" sz="1600" i="1">
                                      <a:solidFill>
                                        <a:srgbClr val="FF0000"/>
                                      </a:solidFill>
                                      <a:latin typeface="Cambria Math" panose="02040503050406030204" pitchFamily="18" charset="0"/>
                                    </a:rPr>
                                  </m:ctrlPr>
                                </m:sSubPr>
                                <m:e>
                                  <m:r>
                                    <a:rPr lang="zh-TW" altLang="en-US" sz="1600" i="1">
                                      <a:solidFill>
                                        <a:srgbClr val="FF0000"/>
                                      </a:solidFill>
                                      <a:latin typeface="Cambria Math" panose="02040503050406030204" pitchFamily="18" charset="0"/>
                                    </a:rPr>
                                    <m:t>𝜆</m:t>
                                  </m:r>
                                </m:e>
                                <m:sub>
                                  <m:r>
                                    <a:rPr lang="zh-TW" altLang="en-US" sz="1600" i="1">
                                      <a:solidFill>
                                        <a:srgbClr val="FF0000"/>
                                      </a:solidFill>
                                      <a:latin typeface="Cambria Math" panose="02040503050406030204" pitchFamily="18" charset="0"/>
                                    </a:rPr>
                                    <m:t>𝐿</m:t>
                                  </m:r>
                                  <m:r>
                                    <a:rPr lang="en-US" altLang="zh-TW" sz="1600" i="1">
                                      <a:solidFill>
                                        <a:srgbClr val="FF0000"/>
                                      </a:solidFill>
                                      <a:latin typeface="Cambria Math" panose="02040503050406030204" pitchFamily="18" charset="0"/>
                                    </a:rPr>
                                    <m:t>−</m:t>
                                  </m:r>
                                  <m:r>
                                    <a:rPr lang="zh-TW" altLang="en-US" sz="1600" i="1">
                                      <a:solidFill>
                                        <a:srgbClr val="FF0000"/>
                                      </a:solidFill>
                                      <a:latin typeface="Cambria Math" panose="02040503050406030204" pitchFamily="18" charset="0"/>
                                    </a:rPr>
                                    <m:t>𝑛</m:t>
                                  </m:r>
                                </m:sub>
                              </m:sSub>
                              <m:r>
                                <a:rPr lang="zh-TW" altLang="en-US" sz="1600" i="0">
                                  <a:solidFill>
                                    <a:srgbClr val="FF0000"/>
                                  </a:solidFill>
                                  <a:latin typeface="Cambria Math" panose="02040503050406030204" pitchFamily="18" charset="0"/>
                                </a:rPr>
                                <m:t>)(1−</m:t>
                              </m:r>
                              <m:sSub>
                                <m:sSubPr>
                                  <m:ctrlPr>
                                    <a:rPr lang="zh-TW" altLang="en-US" sz="1600" i="1">
                                      <a:solidFill>
                                        <a:srgbClr val="FF0000"/>
                                      </a:solidFill>
                                      <a:latin typeface="Cambria Math" panose="02040503050406030204" pitchFamily="18" charset="0"/>
                                    </a:rPr>
                                  </m:ctrlPr>
                                </m:sSubPr>
                                <m:e>
                                  <m:r>
                                    <a:rPr lang="zh-TW" altLang="en-US" sz="1600" i="1">
                                      <a:solidFill>
                                        <a:srgbClr val="FF0000"/>
                                      </a:solidFill>
                                      <a:latin typeface="Cambria Math" panose="02040503050406030204" pitchFamily="18" charset="0"/>
                                    </a:rPr>
                                    <m:t>𝑃</m:t>
                                  </m:r>
                                </m:e>
                                <m:sub>
                                  <m:r>
                                    <a:rPr lang="zh-TW" altLang="en-US" sz="1600" i="1">
                                      <a:solidFill>
                                        <a:srgbClr val="FF0000"/>
                                      </a:solidFill>
                                      <a:latin typeface="Cambria Math" panose="02040503050406030204" pitchFamily="18" charset="0"/>
                                    </a:rPr>
                                    <m:t>𝑏𝑙</m:t>
                                  </m:r>
                                  <m:r>
                                    <a:rPr lang="zh-TW" altLang="en-US" sz="1600" i="0">
                                      <a:solidFill>
                                        <a:srgbClr val="FF0000"/>
                                      </a:solidFill>
                                      <a:latin typeface="Cambria Math" panose="02040503050406030204" pitchFamily="18" charset="0"/>
                                    </a:rPr>
                                    <m:t>−</m:t>
                                  </m:r>
                                  <m:r>
                                    <a:rPr lang="zh-TW" altLang="en-US" sz="1600" i="1">
                                      <a:solidFill>
                                        <a:srgbClr val="FF0000"/>
                                      </a:solidFill>
                                      <a:latin typeface="Cambria Math" panose="02040503050406030204" pitchFamily="18" charset="0"/>
                                    </a:rPr>
                                    <m:t>𝑛</m:t>
                                  </m:r>
                                </m:sub>
                              </m:sSub>
                            </m:e>
                          </m:d>
                        </m:den>
                      </m:f>
                    </m:oMath>
                  </m:oMathPara>
                </a14:m>
                <a:endParaRPr lang="zh-TW" altLang="en-US" sz="1600" dirty="0">
                  <a:solidFill>
                    <a:schemeClr val="tx1">
                      <a:lumMod val="75000"/>
                      <a:lumOff val="25000"/>
                    </a:schemeClr>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6699883" y="2350348"/>
                <a:ext cx="4165115" cy="682366"/>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6699883" y="4503382"/>
                <a:ext cx="4632422" cy="7346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sz="1600" i="1" smtClean="0">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𝑃</m:t>
                          </m:r>
                        </m:e>
                        <m:sub>
                          <m:r>
                            <a:rPr lang="zh-TW" altLang="en-US" sz="1600" i="1">
                              <a:solidFill>
                                <a:schemeClr val="tx1">
                                  <a:lumMod val="75000"/>
                                  <a:lumOff val="25000"/>
                                </a:schemeClr>
                              </a:solidFill>
                              <a:latin typeface="Cambria Math" panose="02040503050406030204" pitchFamily="18" charset="0"/>
                            </a:rPr>
                            <m:t>𝑖𝑚𝑝</m:t>
                          </m:r>
                          <m:d>
                            <m:dPr>
                              <m:ctrlPr>
                                <a:rPr lang="zh-TW" altLang="en-US" sz="1600" i="1">
                                  <a:solidFill>
                                    <a:schemeClr val="tx1">
                                      <a:lumMod val="75000"/>
                                      <a:lumOff val="25000"/>
                                    </a:schemeClr>
                                  </a:solidFill>
                                  <a:latin typeface="Cambria Math" panose="02040503050406030204" pitchFamily="18" charset="0"/>
                                </a:rPr>
                              </m:ctrlPr>
                            </m:dPr>
                            <m:e>
                              <m:r>
                                <a:rPr lang="zh-TW" altLang="en-US" sz="1600" i="1">
                                  <a:solidFill>
                                    <a:schemeClr val="tx1">
                                      <a:lumMod val="75000"/>
                                      <a:lumOff val="25000"/>
                                    </a:schemeClr>
                                  </a:solidFill>
                                  <a:latin typeface="Cambria Math" panose="02040503050406030204" pitchFamily="18" charset="0"/>
                                </a:rPr>
                                <m:t>𝑎𝑑𝑚</m:t>
                              </m:r>
                            </m:e>
                          </m:d>
                        </m:sub>
                      </m:sSub>
                      <m:r>
                        <a:rPr lang="zh-TW" altLang="en-US" sz="1600" i="0">
                          <a:solidFill>
                            <a:schemeClr val="tx1">
                              <a:lumMod val="75000"/>
                              <a:lumOff val="25000"/>
                            </a:schemeClr>
                          </a:solidFill>
                          <a:latin typeface="Cambria Math" panose="02040503050406030204" pitchFamily="18" charset="0"/>
                        </a:rPr>
                        <m:t>=</m:t>
                      </m:r>
                      <m:f>
                        <m:fPr>
                          <m:ctrlPr>
                            <a:rPr lang="zh-TW" altLang="en-US" sz="1600" i="1">
                              <a:solidFill>
                                <a:schemeClr val="tx1">
                                  <a:lumMod val="75000"/>
                                  <a:lumOff val="25000"/>
                                </a:schemeClr>
                              </a:solidFill>
                              <a:latin typeface="Cambria Math" panose="02040503050406030204" pitchFamily="18" charset="0"/>
                            </a:rPr>
                          </m:ctrlPr>
                        </m:fPr>
                        <m:num>
                          <m:nary>
                            <m:naryPr>
                              <m:chr m:val="∑"/>
                              <m:limLoc m:val="undOvr"/>
                              <m:ctrlPr>
                                <a:rPr lang="zh-TW" altLang="en-US" sz="1600" i="1">
                                  <a:solidFill>
                                    <a:schemeClr val="tx1">
                                      <a:lumMod val="75000"/>
                                      <a:lumOff val="25000"/>
                                    </a:schemeClr>
                                  </a:solidFill>
                                  <a:latin typeface="Cambria Math" panose="02040503050406030204" pitchFamily="18" charset="0"/>
                                </a:rPr>
                              </m:ctrlPr>
                            </m:naryPr>
                            <m:sub>
                              <m:r>
                                <a:rPr lang="zh-TW" altLang="en-US" sz="1600" i="1">
                                  <a:solidFill>
                                    <a:schemeClr val="tx1">
                                      <a:lumMod val="75000"/>
                                      <a:lumOff val="25000"/>
                                    </a:schemeClr>
                                  </a:solidFill>
                                  <a:latin typeface="Cambria Math" panose="02040503050406030204" pitchFamily="18" charset="0"/>
                                </a:rPr>
                                <m:t>𝑛</m:t>
                              </m:r>
                              <m:r>
                                <a:rPr lang="zh-TW" altLang="en-US" sz="1600" i="0">
                                  <a:solidFill>
                                    <a:schemeClr val="tx1">
                                      <a:lumMod val="75000"/>
                                      <a:lumOff val="25000"/>
                                    </a:schemeClr>
                                  </a:solidFill>
                                  <a:latin typeface="Cambria Math" panose="02040503050406030204" pitchFamily="18" charset="0"/>
                                </a:rPr>
                                <m:t>=1</m:t>
                              </m:r>
                            </m:sub>
                            <m:sup>
                              <m:r>
                                <a:rPr lang="zh-TW" altLang="en-US" sz="1600" i="0">
                                  <a:solidFill>
                                    <a:schemeClr val="tx1">
                                      <a:lumMod val="75000"/>
                                      <a:lumOff val="25000"/>
                                    </a:schemeClr>
                                  </a:solidFill>
                                  <a:latin typeface="Cambria Math" panose="02040503050406030204" pitchFamily="18" charset="0"/>
                                </a:rPr>
                                <m:t>3</m:t>
                              </m:r>
                            </m:sup>
                            <m:e>
                              <m:d>
                                <m:dPr>
                                  <m:ctrlPr>
                                    <a:rPr lang="zh-TW" altLang="en-US" sz="1600" i="1">
                                      <a:solidFill>
                                        <a:schemeClr val="tx1">
                                          <a:lumMod val="75000"/>
                                          <a:lumOff val="25000"/>
                                        </a:schemeClr>
                                      </a:solidFill>
                                      <a:latin typeface="Cambria Math" panose="02040503050406030204" pitchFamily="18" charset="0"/>
                                    </a:rPr>
                                  </m:ctrlPr>
                                </m:dPr>
                                <m:e>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𝛼</m:t>
                                      </m:r>
                                    </m:e>
                                    <m:sub>
                                      <m:r>
                                        <a:rPr lang="zh-TW" altLang="en-US" sz="1600" i="1">
                                          <a:solidFill>
                                            <a:schemeClr val="tx1">
                                              <a:lumMod val="75000"/>
                                              <a:lumOff val="25000"/>
                                            </a:schemeClr>
                                          </a:solidFill>
                                          <a:latin typeface="Cambria Math" panose="02040503050406030204" pitchFamily="18" charset="0"/>
                                        </a:rPr>
                                        <m:t>𝐻𝑛</m:t>
                                      </m:r>
                                    </m:sub>
                                  </m:sSub>
                                  <m:sSub>
                                    <m:sSubPr>
                                      <m:ctrlPr>
                                        <a:rPr lang="zh-TW" altLang="en-US" sz="1600" i="1">
                                          <a:solidFill>
                                            <a:schemeClr val="tx1">
                                              <a:lumMod val="75000"/>
                                              <a:lumOff val="25000"/>
                                            </a:schemeClr>
                                          </a:solidFill>
                                          <a:latin typeface="Cambria Math" panose="02040503050406030204" pitchFamily="18" charset="0"/>
                                        </a:rPr>
                                      </m:ctrlPr>
                                    </m:sSubPr>
                                    <m:e>
                                      <m:d>
                                        <m:dPr>
                                          <m:begChr m:val=""/>
                                          <m:endChr m:val="]"/>
                                          <m:ctrlPr>
                                            <a:rPr lang="zh-TW" altLang="en-US" sz="1600" i="1">
                                              <a:solidFill>
                                                <a:schemeClr val="tx1">
                                                  <a:lumMod val="75000"/>
                                                  <a:lumOff val="25000"/>
                                                </a:schemeClr>
                                              </a:solidFill>
                                              <a:latin typeface="Cambria Math" panose="02040503050406030204" pitchFamily="18" charset="0"/>
                                            </a:rPr>
                                          </m:ctrlPr>
                                        </m:dPr>
                                        <m:e>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𝐸</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𝑁</m:t>
                                              </m:r>
                                            </m:e>
                                            <m:sub>
                                              <m:r>
                                                <a:rPr lang="zh-TW" altLang="en-US" sz="1600" i="1">
                                                  <a:solidFill>
                                                    <a:schemeClr val="tx1">
                                                      <a:lumMod val="75000"/>
                                                      <a:lumOff val="25000"/>
                                                    </a:schemeClr>
                                                  </a:solidFill>
                                                  <a:latin typeface="Cambria Math" panose="02040503050406030204" pitchFamily="18" charset="0"/>
                                                </a:rPr>
                                                <m:t>𝑞</m:t>
                                              </m:r>
                                            </m:sub>
                                          </m:sSub>
                                        </m:e>
                                      </m:d>
                                    </m:e>
                                    <m:sub>
                                      <m:r>
                                        <a:rPr lang="zh-TW" altLang="en-US" sz="1600" i="1">
                                          <a:solidFill>
                                            <a:schemeClr val="tx1">
                                              <a:lumMod val="75000"/>
                                              <a:lumOff val="25000"/>
                                            </a:schemeClr>
                                          </a:solidFill>
                                          <a:latin typeface="Cambria Math" panose="02040503050406030204" pitchFamily="18" charset="0"/>
                                        </a:rPr>
                                        <m:t>𝐻</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𝛼</m:t>
                                      </m:r>
                                    </m:e>
                                    <m:sub>
                                      <m:r>
                                        <a:rPr lang="zh-TW" altLang="en-US" sz="1600" i="1">
                                          <a:solidFill>
                                            <a:schemeClr val="tx1">
                                              <a:lumMod val="75000"/>
                                              <a:lumOff val="25000"/>
                                            </a:schemeClr>
                                          </a:solidFill>
                                          <a:latin typeface="Cambria Math" panose="02040503050406030204" pitchFamily="18" charset="0"/>
                                        </a:rPr>
                                        <m:t>𝐿𝑛</m:t>
                                      </m:r>
                                    </m:sub>
                                  </m:sSub>
                                  <m:sSub>
                                    <m:sSubPr>
                                      <m:ctrlPr>
                                        <a:rPr lang="zh-TW" altLang="en-US" sz="1600" i="1">
                                          <a:solidFill>
                                            <a:schemeClr val="tx1">
                                              <a:lumMod val="75000"/>
                                              <a:lumOff val="25000"/>
                                            </a:schemeClr>
                                          </a:solidFill>
                                          <a:latin typeface="Cambria Math" panose="02040503050406030204" pitchFamily="18" charset="0"/>
                                        </a:rPr>
                                      </m:ctrlPr>
                                    </m:sSubPr>
                                    <m:e>
                                      <m:d>
                                        <m:dPr>
                                          <m:begChr m:val=""/>
                                          <m:endChr m:val="]"/>
                                          <m:ctrlPr>
                                            <a:rPr lang="zh-TW" altLang="en-US" sz="1600" i="1">
                                              <a:solidFill>
                                                <a:schemeClr val="tx1">
                                                  <a:lumMod val="75000"/>
                                                  <a:lumOff val="25000"/>
                                                </a:schemeClr>
                                              </a:solidFill>
                                              <a:latin typeface="Cambria Math" panose="02040503050406030204" pitchFamily="18" charset="0"/>
                                            </a:rPr>
                                          </m:ctrlPr>
                                        </m:dPr>
                                        <m:e>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𝐸</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𝑁</m:t>
                                              </m:r>
                                            </m:e>
                                            <m:sub>
                                              <m:r>
                                                <a:rPr lang="zh-TW" altLang="en-US" sz="1600" i="1">
                                                  <a:solidFill>
                                                    <a:schemeClr val="tx1">
                                                      <a:lumMod val="75000"/>
                                                      <a:lumOff val="25000"/>
                                                    </a:schemeClr>
                                                  </a:solidFill>
                                                  <a:latin typeface="Cambria Math" panose="02040503050406030204" pitchFamily="18" charset="0"/>
                                                </a:rPr>
                                                <m:t>𝑞</m:t>
                                              </m:r>
                                            </m:sub>
                                          </m:sSub>
                                        </m:e>
                                      </m:d>
                                    </m:e>
                                    <m:sub>
                                      <m:r>
                                        <a:rPr lang="zh-TW" altLang="en-US" sz="1600" i="1">
                                          <a:solidFill>
                                            <a:schemeClr val="tx1">
                                              <a:lumMod val="75000"/>
                                              <a:lumOff val="25000"/>
                                            </a:schemeClr>
                                          </a:solidFill>
                                          <a:latin typeface="Cambria Math" panose="02040503050406030204" pitchFamily="18" charset="0"/>
                                        </a:rPr>
                                        <m:t>𝐿</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e>
                              </m:d>
                            </m:e>
                          </m:nary>
                        </m:num>
                        <m:den>
                          <m:d>
                            <m:dPr>
                              <m:ctrlPr>
                                <a:rPr lang="zh-TW" altLang="en-US" sz="1600" i="1" smtClean="0">
                                  <a:solidFill>
                                    <a:srgbClr val="FF0000"/>
                                  </a:solidFill>
                                  <a:latin typeface="Cambria Math" panose="02040503050406030204" pitchFamily="18" charset="0"/>
                                </a:rPr>
                              </m:ctrlPr>
                            </m:dPr>
                            <m:e>
                              <m:sSub>
                                <m:sSubPr>
                                  <m:ctrlPr>
                                    <a:rPr lang="zh-TW" altLang="en-US" sz="1600" i="1">
                                      <a:solidFill>
                                        <a:srgbClr val="FF0000"/>
                                      </a:solidFill>
                                      <a:latin typeface="Cambria Math" panose="02040503050406030204" pitchFamily="18" charset="0"/>
                                    </a:rPr>
                                  </m:ctrlPr>
                                </m:sSubPr>
                                <m:e>
                                  <m:r>
                                    <a:rPr lang="zh-TW" altLang="en-US" sz="1600" i="1">
                                      <a:solidFill>
                                        <a:srgbClr val="FF0000"/>
                                      </a:solidFill>
                                      <a:latin typeface="Cambria Math" panose="02040503050406030204" pitchFamily="18" charset="0"/>
                                    </a:rPr>
                                    <m:t>𝜆</m:t>
                                  </m:r>
                                </m:e>
                                <m:sub>
                                  <m:r>
                                    <a:rPr lang="zh-TW" altLang="en-US" sz="1600" i="1">
                                      <a:solidFill>
                                        <a:srgbClr val="FF0000"/>
                                      </a:solidFill>
                                      <a:latin typeface="Cambria Math" panose="02040503050406030204" pitchFamily="18" charset="0"/>
                                    </a:rPr>
                                    <m:t>𝐻</m:t>
                                  </m:r>
                                </m:sub>
                              </m:sSub>
                              <m:r>
                                <a:rPr lang="zh-TW" altLang="en-US" sz="1600" i="0">
                                  <a:solidFill>
                                    <a:srgbClr val="FF0000"/>
                                  </a:solidFill>
                                  <a:latin typeface="Cambria Math" panose="02040503050406030204" pitchFamily="18" charset="0"/>
                                </a:rPr>
                                <m:t>+</m:t>
                              </m:r>
                              <m:sSub>
                                <m:sSubPr>
                                  <m:ctrlPr>
                                    <a:rPr lang="zh-TW" altLang="en-US" sz="1600" i="1">
                                      <a:solidFill>
                                        <a:srgbClr val="FF0000"/>
                                      </a:solidFill>
                                      <a:latin typeface="Cambria Math" panose="02040503050406030204" pitchFamily="18" charset="0"/>
                                    </a:rPr>
                                  </m:ctrlPr>
                                </m:sSubPr>
                                <m:e>
                                  <m:r>
                                    <a:rPr lang="zh-TW" altLang="en-US" sz="1600" i="1">
                                      <a:solidFill>
                                        <a:srgbClr val="FF0000"/>
                                      </a:solidFill>
                                      <a:latin typeface="Cambria Math" panose="02040503050406030204" pitchFamily="18" charset="0"/>
                                    </a:rPr>
                                    <m:t>𝜆</m:t>
                                  </m:r>
                                </m:e>
                                <m:sub>
                                  <m:r>
                                    <a:rPr lang="zh-TW" altLang="en-US" sz="1600" i="1">
                                      <a:solidFill>
                                        <a:srgbClr val="FF0000"/>
                                      </a:solidFill>
                                      <a:latin typeface="Cambria Math" panose="02040503050406030204" pitchFamily="18" charset="0"/>
                                    </a:rPr>
                                    <m:t>𝐿</m:t>
                                  </m:r>
                                </m:sub>
                              </m:sSub>
                              <m:r>
                                <a:rPr lang="en-US" altLang="zh-TW" sz="1600" i="1">
                                  <a:solidFill>
                                    <a:srgbClr val="FF0000"/>
                                  </a:solidFill>
                                  <a:latin typeface="Cambria Math" panose="02040503050406030204" pitchFamily="18" charset="0"/>
                                </a:rPr>
                                <m:t>+</m:t>
                              </m:r>
                              <m:sSub>
                                <m:sSubPr>
                                  <m:ctrlPr>
                                    <a:rPr lang="zh-TW" altLang="en-US" sz="1600" i="1">
                                      <a:solidFill>
                                        <a:srgbClr val="FF0000"/>
                                      </a:solidFill>
                                      <a:latin typeface="Cambria Math" panose="02040503050406030204" pitchFamily="18" charset="0"/>
                                    </a:rPr>
                                  </m:ctrlPr>
                                </m:sSubPr>
                                <m:e>
                                  <m:r>
                                    <a:rPr lang="zh-TW" altLang="en-US" sz="1600" i="1">
                                      <a:solidFill>
                                        <a:srgbClr val="FF0000"/>
                                      </a:solidFill>
                                      <a:latin typeface="Cambria Math" panose="02040503050406030204" pitchFamily="18" charset="0"/>
                                    </a:rPr>
                                    <m:t>𝜆</m:t>
                                  </m:r>
                                </m:e>
                                <m:sub>
                                  <m:r>
                                    <a:rPr lang="zh-TW" altLang="en-US" sz="1600" i="1">
                                      <a:solidFill>
                                        <a:srgbClr val="FF0000"/>
                                      </a:solidFill>
                                      <a:latin typeface="Cambria Math" panose="02040503050406030204" pitchFamily="18" charset="0"/>
                                    </a:rPr>
                                    <m:t>𝐻</m:t>
                                  </m:r>
                                  <m:r>
                                    <a:rPr lang="en-US" altLang="zh-TW" sz="1600" i="1">
                                      <a:solidFill>
                                        <a:srgbClr val="FF0000"/>
                                      </a:solidFill>
                                      <a:latin typeface="Cambria Math" panose="02040503050406030204" pitchFamily="18" charset="0"/>
                                    </a:rPr>
                                    <m:t>2</m:t>
                                  </m:r>
                                </m:sub>
                              </m:sSub>
                              <m:r>
                                <a:rPr lang="zh-TW" altLang="en-US" sz="1600">
                                  <a:solidFill>
                                    <a:srgbClr val="FF0000"/>
                                  </a:solidFill>
                                  <a:latin typeface="Cambria Math" panose="02040503050406030204" pitchFamily="18" charset="0"/>
                                </a:rPr>
                                <m:t>+</m:t>
                              </m:r>
                              <m:sSub>
                                <m:sSubPr>
                                  <m:ctrlPr>
                                    <a:rPr lang="zh-TW" altLang="en-US" sz="1600" i="1">
                                      <a:solidFill>
                                        <a:srgbClr val="FF0000"/>
                                      </a:solidFill>
                                      <a:latin typeface="Cambria Math" panose="02040503050406030204" pitchFamily="18" charset="0"/>
                                    </a:rPr>
                                  </m:ctrlPr>
                                </m:sSubPr>
                                <m:e>
                                  <m:r>
                                    <a:rPr lang="zh-TW" altLang="en-US" sz="1600" i="1">
                                      <a:solidFill>
                                        <a:srgbClr val="FF0000"/>
                                      </a:solidFill>
                                      <a:latin typeface="Cambria Math" panose="02040503050406030204" pitchFamily="18" charset="0"/>
                                    </a:rPr>
                                    <m:t>𝜆</m:t>
                                  </m:r>
                                </m:e>
                                <m:sub>
                                  <m:r>
                                    <a:rPr lang="zh-TW" altLang="en-US" sz="1600" i="1">
                                      <a:solidFill>
                                        <a:srgbClr val="FF0000"/>
                                      </a:solidFill>
                                      <a:latin typeface="Cambria Math" panose="02040503050406030204" pitchFamily="18" charset="0"/>
                                    </a:rPr>
                                    <m:t>𝐿</m:t>
                                  </m:r>
                                  <m:r>
                                    <a:rPr lang="en-US" altLang="zh-TW" sz="1600" i="1">
                                      <a:solidFill>
                                        <a:srgbClr val="FF0000"/>
                                      </a:solidFill>
                                      <a:latin typeface="Cambria Math" panose="02040503050406030204" pitchFamily="18" charset="0"/>
                                    </a:rPr>
                                    <m:t>2</m:t>
                                  </m:r>
                                </m:sub>
                              </m:sSub>
                              <m:r>
                                <a:rPr lang="zh-TW" altLang="en-US" sz="1600" i="0">
                                  <a:solidFill>
                                    <a:srgbClr val="FF0000"/>
                                  </a:solidFill>
                                  <a:latin typeface="Cambria Math" panose="02040503050406030204" pitchFamily="18" charset="0"/>
                                </a:rPr>
                                <m:t>)(1−</m:t>
                              </m:r>
                              <m:sSub>
                                <m:sSubPr>
                                  <m:ctrlPr>
                                    <a:rPr lang="zh-TW" altLang="en-US" sz="1600" i="1">
                                      <a:solidFill>
                                        <a:srgbClr val="FF0000"/>
                                      </a:solidFill>
                                      <a:latin typeface="Cambria Math" panose="02040503050406030204" pitchFamily="18" charset="0"/>
                                    </a:rPr>
                                  </m:ctrlPr>
                                </m:sSubPr>
                                <m:e>
                                  <m:r>
                                    <a:rPr lang="zh-TW" altLang="en-US" sz="1600" i="1">
                                      <a:solidFill>
                                        <a:srgbClr val="FF0000"/>
                                      </a:solidFill>
                                      <a:latin typeface="Cambria Math" panose="02040503050406030204" pitchFamily="18" charset="0"/>
                                    </a:rPr>
                                    <m:t>𝑃</m:t>
                                  </m:r>
                                </m:e>
                                <m:sub>
                                  <m:r>
                                    <a:rPr lang="zh-TW" altLang="en-US" sz="1600" i="1">
                                      <a:solidFill>
                                        <a:srgbClr val="FF0000"/>
                                      </a:solidFill>
                                      <a:latin typeface="Cambria Math" panose="02040503050406030204" pitchFamily="18" charset="0"/>
                                    </a:rPr>
                                    <m:t>𝑏𝑙</m:t>
                                  </m:r>
                                </m:sub>
                              </m:sSub>
                            </m:e>
                          </m:d>
                        </m:den>
                      </m:f>
                    </m:oMath>
                  </m:oMathPara>
                </a14:m>
                <a:endParaRPr lang="zh-TW" altLang="en-US" sz="1600" dirty="0">
                  <a:solidFill>
                    <a:schemeClr val="tx1">
                      <a:lumMod val="75000"/>
                      <a:lumOff val="25000"/>
                    </a:schemeClr>
                  </a:solidFill>
                </a:endParaRPr>
              </a:p>
            </p:txBody>
          </p:sp>
        </mc:Choice>
        <mc:Fallback>
          <p:sp>
            <p:nvSpPr>
              <p:cNvPr id="11" name="矩形 10"/>
              <p:cNvSpPr>
                <a:spLocks noRot="1" noChangeAspect="1" noMove="1" noResize="1" noEditPoints="1" noAdjustHandles="1" noChangeArrowheads="1" noChangeShapeType="1" noTextEdit="1"/>
              </p:cNvSpPr>
              <p:nvPr/>
            </p:nvSpPr>
            <p:spPr>
              <a:xfrm>
                <a:off x="6699883" y="4503382"/>
                <a:ext cx="4632422" cy="734688"/>
              </a:xfrm>
              <a:prstGeom prst="rect">
                <a:avLst/>
              </a:prstGeom>
              <a:blipFill>
                <a:blip r:embed="rId8"/>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014129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5155" y="222798"/>
            <a:ext cx="6048325" cy="1325563"/>
          </a:xfrm>
        </p:spPr>
        <p:txBody>
          <a:bodyPr/>
          <a:lstStyle/>
          <a:p>
            <a:r>
              <a:rPr lang="en-US" altLang="zh-TW" b="1" dirty="0" smtClean="0">
                <a:latin typeface="Times New Roman" panose="02020603050405020304" pitchFamily="18" charset="0"/>
                <a:cs typeface="Times New Roman" panose="02020603050405020304" pitchFamily="18" charset="0"/>
              </a:rPr>
              <a:t>Performance Measures</a:t>
            </a:r>
            <a:endParaRPr lang="zh-TW" altLang="en-US" b="1"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35</a:t>
            </a:fld>
            <a:endParaRPr lang="zh-TW" altLang="en-US" sz="1800" dirty="0">
              <a:solidFill>
                <a:schemeClr val="tx1"/>
              </a:solidFill>
            </a:endParaRPr>
          </a:p>
        </p:txBody>
      </p:sp>
      <p:cxnSp>
        <p:nvCxnSpPr>
          <p:cNvPr id="10" name="直線接點 9"/>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20" name="直線接點 19"/>
          <p:cNvCxnSpPr>
            <a:endCxn id="9" idx="2"/>
          </p:cNvCxnSpPr>
          <p:nvPr/>
        </p:nvCxnSpPr>
        <p:spPr>
          <a:xfrm>
            <a:off x="5487144" y="1563355"/>
            <a:ext cx="52272" cy="4890199"/>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內容版面配置區 2"/>
              <p:cNvSpPr txBox="1">
                <a:spLocks/>
              </p:cNvSpPr>
              <p:nvPr/>
            </p:nvSpPr>
            <p:spPr>
              <a:xfrm>
                <a:off x="325643" y="1602768"/>
                <a:ext cx="10427545" cy="485078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sz="2000" dirty="0" smtClean="0">
                    <a:latin typeface="Times New Roman" panose="02020603050405020304" pitchFamily="18" charset="0"/>
                    <a:cs typeface="Times New Roman" panose="02020603050405020304" pitchFamily="18" charset="0"/>
                  </a:rPr>
                  <a:t>The total loss probability for </a:t>
                </a:r>
                <a:r>
                  <a:rPr lang="en-US" altLang="zh-TW" sz="2000" dirty="0">
                    <a:latin typeface="Times New Roman" panose="02020603050405020304" pitchFamily="18" charset="0"/>
                    <a:cs typeface="Times New Roman" panose="02020603050405020304" pitchFamily="18" charset="0"/>
                  </a:rPr>
                  <a:t>node </a:t>
                </a:r>
                <a14:m>
                  <m:oMath xmlns:m="http://schemas.openxmlformats.org/officeDocument/2006/math">
                    <m:r>
                      <a:rPr lang="en-US" altLang="zh-TW" sz="2000" i="1">
                        <a:latin typeface="Cambria Math" panose="02040503050406030204" pitchFamily="18" charset="0"/>
                      </a:rPr>
                      <m:t>𝑛</m:t>
                    </m:r>
                  </m:oMath>
                </a14:m>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The total loss probability for</a:t>
                </a:r>
                <a:r>
                  <a:rPr lang="en-US" altLang="zh-TW" sz="2000" dirty="0" smtClean="0">
                    <a:latin typeface="Times New Roman" panose="02020603050405020304" pitchFamily="18" charset="0"/>
                    <a:cs typeface="Times New Roman" panose="02020603050405020304" pitchFamily="18" charset="0"/>
                  </a:rPr>
                  <a:t> the system</a:t>
                </a:r>
                <a:endParaRPr lang="en-US" altLang="zh-TW" sz="2000" dirty="0">
                  <a:latin typeface="Times New Roman" panose="02020603050405020304" pitchFamily="18" charset="0"/>
                  <a:cs typeface="Times New Roman" panose="02020603050405020304" pitchFamily="18" charset="0"/>
                </a:endParaRPr>
              </a:p>
            </p:txBody>
          </p:sp>
        </mc:Choice>
        <mc:Fallback xmlns="">
          <p:sp>
            <p:nvSpPr>
              <p:cNvPr id="9" name="內容版面配置區 2"/>
              <p:cNvSpPr txBox="1">
                <a:spLocks noRot="1" noChangeAspect="1" noMove="1" noResize="1" noEditPoints="1" noAdjustHandles="1" noChangeArrowheads="1" noChangeShapeType="1" noTextEdit="1"/>
              </p:cNvSpPr>
              <p:nvPr/>
            </p:nvSpPr>
            <p:spPr>
              <a:xfrm>
                <a:off x="325643" y="1602768"/>
                <a:ext cx="10427545" cy="4850786"/>
              </a:xfrm>
              <a:prstGeom prst="rect">
                <a:avLst/>
              </a:prstGeom>
              <a:blipFill>
                <a:blip r:embed="rId3"/>
                <a:stretch>
                  <a:fillRect l="-234" t="-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內容版面配置區 2"/>
              <p:cNvSpPr txBox="1">
                <a:spLocks/>
              </p:cNvSpPr>
              <p:nvPr/>
            </p:nvSpPr>
            <p:spPr>
              <a:xfrm>
                <a:off x="5644662" y="1602768"/>
                <a:ext cx="6547338" cy="475358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sz="2000" dirty="0">
                    <a:latin typeface="Times New Roman" panose="02020603050405020304" pitchFamily="18" charset="0"/>
                    <a:cs typeface="Times New Roman" panose="02020603050405020304" pitchFamily="18" charset="0"/>
                  </a:rPr>
                  <a:t>The regular energy consumption ratio</a:t>
                </a: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of </a:t>
                </a:r>
                <a:r>
                  <a:rPr lang="en-US" altLang="zh-TW" sz="2000" dirty="0" smtClean="0">
                    <a:latin typeface="Times New Roman" panose="02020603050405020304" pitchFamily="18" charset="0"/>
                    <a:cs typeface="Times New Roman" panose="02020603050405020304" pitchFamily="18" charset="0"/>
                  </a:rPr>
                  <a:t>packets </a:t>
                </a:r>
                <a:br>
                  <a:rPr lang="en-US" altLang="zh-TW" sz="2000" dirty="0" smtClean="0">
                    <a:latin typeface="Times New Roman" panose="02020603050405020304" pitchFamily="18" charset="0"/>
                    <a:cs typeface="Times New Roman" panose="02020603050405020304" pitchFamily="18" charset="0"/>
                  </a:rPr>
                </a:br>
                <a:r>
                  <a:rPr lang="en-US" altLang="zh-TW" sz="2000" dirty="0" smtClean="0">
                    <a:latin typeface="Times New Roman" panose="02020603050405020304" pitchFamily="18" charset="0"/>
                    <a:cs typeface="Times New Roman" panose="02020603050405020304" pitchFamily="18" charset="0"/>
                  </a:rPr>
                  <a:t>for </a:t>
                </a:r>
                <a:r>
                  <a:rPr lang="en-US" altLang="zh-TW" sz="2000" dirty="0">
                    <a:latin typeface="Times New Roman" panose="02020603050405020304" pitchFamily="18" charset="0"/>
                    <a:cs typeface="Times New Roman" panose="02020603050405020304" pitchFamily="18" charset="0"/>
                  </a:rPr>
                  <a:t>node </a:t>
                </a:r>
                <a14:m>
                  <m:oMath xmlns:m="http://schemas.openxmlformats.org/officeDocument/2006/math">
                    <m:r>
                      <a:rPr lang="en-US" altLang="zh-TW" sz="2000" i="1">
                        <a:latin typeface="Cambria Math" panose="02040503050406030204" pitchFamily="18" charset="0"/>
                      </a:rPr>
                      <m:t>𝑛</m:t>
                    </m:r>
                  </m:oMath>
                </a14:m>
                <a:endParaRPr lang="en-US" altLang="zh-TW" sz="2000" dirty="0" smtClean="0">
                  <a:latin typeface="Times New Roman" panose="02020603050405020304" pitchFamily="18" charset="0"/>
                  <a:cs typeface="Times New Roman" panose="02020603050405020304" pitchFamily="18" charset="0"/>
                </a:endParaRPr>
              </a:p>
              <a:p>
                <a:pPr marL="0" indent="0">
                  <a:buNone/>
                </a:pPr>
                <a:endParaRPr lang="en-US" altLang="zh-TW" sz="2000" dirty="0" smtClean="0">
                  <a:latin typeface="Times New Roman" panose="02020603050405020304" pitchFamily="18" charset="0"/>
                  <a:cs typeface="Times New Roman" panose="02020603050405020304" pitchFamily="18" charset="0"/>
                </a:endParaRPr>
              </a:p>
              <a:p>
                <a:pPr marL="0" indent="0">
                  <a:buNone/>
                </a:pPr>
                <a:endParaRPr lang="en-US" altLang="zh-TW" sz="2000" dirty="0" smtClean="0">
                  <a:latin typeface="Times New Roman" panose="02020603050405020304" pitchFamily="18" charset="0"/>
                  <a:cs typeface="Times New Roman" panose="02020603050405020304" pitchFamily="18" charset="0"/>
                </a:endParaRPr>
              </a:p>
              <a:p>
                <a:pPr marL="0" indent="0">
                  <a:buNone/>
                </a:pPr>
                <a:endParaRPr lang="en-US" altLang="zh-TW" sz="2000" dirty="0">
                  <a:latin typeface="Times New Roman" panose="02020603050405020304" pitchFamily="18" charset="0"/>
                  <a:cs typeface="Times New Roman" panose="02020603050405020304" pitchFamily="18" charset="0"/>
                </a:endParaRPr>
              </a:p>
              <a:p>
                <a:pPr marL="0" indent="0">
                  <a:buNone/>
                </a:pPr>
                <a:endParaRPr lang="en-US" altLang="zh-TW" sz="2000" dirty="0" smtClean="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The regular energy consumption ratio of packets</a:t>
                </a:r>
                <a:br>
                  <a:rPr lang="en-US" altLang="zh-TW" sz="2000" dirty="0">
                    <a:latin typeface="Times New Roman" panose="02020603050405020304" pitchFamily="18" charset="0"/>
                    <a:cs typeface="Times New Roman" panose="02020603050405020304" pitchFamily="18" charset="0"/>
                  </a:rPr>
                </a:br>
                <a:r>
                  <a:rPr lang="en-US" altLang="zh-TW" sz="2000" dirty="0">
                    <a:latin typeface="Times New Roman" panose="02020603050405020304" pitchFamily="18" charset="0"/>
                    <a:cs typeface="Times New Roman" panose="02020603050405020304" pitchFamily="18" charset="0"/>
                  </a:rPr>
                  <a:t>for the system</a:t>
                </a:r>
              </a:p>
              <a:p>
                <a:endParaRPr lang="en-US" altLang="zh-TW" sz="2000" dirty="0">
                  <a:latin typeface="Times New Roman" panose="02020603050405020304" pitchFamily="18" charset="0"/>
                  <a:cs typeface="Times New Roman" panose="02020603050405020304" pitchFamily="18" charset="0"/>
                </a:endParaRPr>
              </a:p>
              <a:p>
                <a:pPr marL="0" indent="0">
                  <a:buNone/>
                </a:pPr>
                <a:endParaRPr lang="en-US" altLang="zh-TW" sz="2000" dirty="0">
                  <a:latin typeface="Times New Roman" panose="02020603050405020304" pitchFamily="18" charset="0"/>
                  <a:cs typeface="Times New Roman" panose="02020603050405020304" pitchFamily="18" charset="0"/>
                </a:endParaRPr>
              </a:p>
              <a:p>
                <a:endParaRPr lang="en-US" altLang="zh-TW" sz="2000" dirty="0" smtClean="0">
                  <a:latin typeface="Times New Roman" panose="02020603050405020304" pitchFamily="18" charset="0"/>
                  <a:cs typeface="Times New Roman" panose="02020603050405020304" pitchFamily="18" charset="0"/>
                </a:endParaRPr>
              </a:p>
            </p:txBody>
          </p:sp>
        </mc:Choice>
        <mc:Fallback xmlns="">
          <p:sp>
            <p:nvSpPr>
              <p:cNvPr id="11" name="內容版面配置區 2"/>
              <p:cNvSpPr txBox="1">
                <a:spLocks noRot="1" noChangeAspect="1" noMove="1" noResize="1" noEditPoints="1" noAdjustHandles="1" noChangeArrowheads="1" noChangeShapeType="1" noTextEdit="1"/>
              </p:cNvSpPr>
              <p:nvPr/>
            </p:nvSpPr>
            <p:spPr>
              <a:xfrm>
                <a:off x="5644662" y="1602768"/>
                <a:ext cx="6547338" cy="4753582"/>
              </a:xfrm>
              <a:prstGeom prst="rect">
                <a:avLst/>
              </a:prstGeom>
              <a:blipFill>
                <a:blip r:embed="rId4"/>
                <a:stretch>
                  <a:fillRect l="-466" t="-76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1345207" y="2117755"/>
                <a:ext cx="2507353" cy="722505"/>
              </a:xfrm>
              <a:prstGeom prst="rect">
                <a:avLst/>
              </a:prstGeom>
            </p:spPr>
            <p:txBody>
              <a:bodyPr wrap="none">
                <a:spAutoFit/>
              </a:bodyPr>
              <a:lstStyle/>
              <a:p>
                <a:pPr>
                  <a:spcAft>
                    <a:spcPts val="600"/>
                  </a:spcAft>
                </a:pPr>
                <a14:m>
                  <m:oMathPara xmlns:m="http://schemas.openxmlformats.org/officeDocument/2006/math">
                    <m:oMathParaPr>
                      <m:jc m:val="left"/>
                    </m:oMathParaPr>
                    <m:oMath xmlns:m="http://schemas.openxmlformats.org/officeDocument/2006/math">
                      <m:sSub>
                        <m:sSubPr>
                          <m:ctrlPr>
                            <a:rPr lang="zh-TW" altLang="zh-TW" sz="1600" i="1" smtClean="0">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𝑃</m:t>
                          </m:r>
                        </m:e>
                        <m:sub>
                          <m:r>
                            <a:rPr lang="en-US" altLang="zh-TW" sz="1600" i="1">
                              <a:solidFill>
                                <a:schemeClr val="tx1">
                                  <a:lumMod val="75000"/>
                                  <a:lumOff val="25000"/>
                                </a:schemeClr>
                              </a:solidFill>
                              <a:latin typeface="Cambria Math" panose="02040503050406030204" pitchFamily="18" charset="0"/>
                            </a:rPr>
                            <m:t>𝑡𝑙</m:t>
                          </m:r>
                          <m:r>
                            <a:rPr lang="en-US" altLang="zh-TW" sz="1600" i="1">
                              <a:solidFill>
                                <a:schemeClr val="tx1">
                                  <a:lumMod val="75000"/>
                                  <a:lumOff val="25000"/>
                                </a:schemeClr>
                              </a:solidFill>
                              <a:latin typeface="Cambria Math" panose="02040503050406030204" pitchFamily="18" charset="0"/>
                            </a:rPr>
                            <m:t>−</m:t>
                          </m:r>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=1−</m:t>
                      </m:r>
                      <m:d>
                        <m:dPr>
                          <m:ctrlPr>
                            <a:rPr lang="zh-TW" altLang="zh-TW" sz="1600" i="1">
                              <a:solidFill>
                                <a:schemeClr val="tx1">
                                  <a:lumMod val="75000"/>
                                  <a:lumOff val="25000"/>
                                </a:schemeClr>
                              </a:solidFill>
                              <a:latin typeface="Cambria Math" panose="02040503050406030204" pitchFamily="18" charset="0"/>
                            </a:rPr>
                          </m:ctrlPr>
                        </m:dPr>
                        <m:e>
                          <m:f>
                            <m:fPr>
                              <m:ctrlPr>
                                <a:rPr lang="zh-TW" altLang="zh-TW" sz="1600" i="1">
                                  <a:solidFill>
                                    <a:schemeClr val="tx1">
                                      <a:lumMod val="75000"/>
                                      <a:lumOff val="25000"/>
                                    </a:schemeClr>
                                  </a:solidFill>
                                  <a:latin typeface="Cambria Math" panose="02040503050406030204" pitchFamily="18" charset="0"/>
                                </a:rPr>
                              </m:ctrlPr>
                            </m:fPr>
                            <m:num>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𝑇𝐻</m:t>
                                  </m:r>
                                </m:e>
                                <m:sub>
                                  <m:r>
                                    <a:rPr lang="en-US" altLang="zh-TW" sz="1600" i="1">
                                      <a:solidFill>
                                        <a:schemeClr val="tx1">
                                          <a:lumMod val="75000"/>
                                          <a:lumOff val="25000"/>
                                        </a:schemeClr>
                                      </a:solidFill>
                                      <a:latin typeface="Cambria Math" panose="02040503050406030204" pitchFamily="18" charset="0"/>
                                    </a:rPr>
                                    <m:t>𝑛</m:t>
                                  </m:r>
                                </m:sub>
                              </m:sSub>
                            </m:num>
                            <m:den>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𝜆</m:t>
                                  </m:r>
                                </m:e>
                                <m:sub>
                                  <m:r>
                                    <a:rPr lang="en-US" altLang="zh-TW" sz="1600" i="1">
                                      <a:solidFill>
                                        <a:schemeClr val="tx1">
                                          <a:lumMod val="75000"/>
                                          <a:lumOff val="25000"/>
                                        </a:schemeClr>
                                      </a:solidFill>
                                      <a:latin typeface="Cambria Math" panose="02040503050406030204" pitchFamily="18" charset="0"/>
                                    </a:rPr>
                                    <m:t>𝐻</m:t>
                                  </m:r>
                                  <m:r>
                                    <a:rPr lang="en-US" altLang="zh-TW" sz="1600" i="1">
                                      <a:solidFill>
                                        <a:schemeClr val="tx1">
                                          <a:lumMod val="75000"/>
                                          <a:lumOff val="25000"/>
                                        </a:schemeClr>
                                      </a:solidFill>
                                      <a:latin typeface="Cambria Math" panose="02040503050406030204" pitchFamily="18" charset="0"/>
                                    </a:rPr>
                                    <m:t>−</m:t>
                                  </m:r>
                                  <m:r>
                                    <a:rPr lang="en-US" altLang="zh-TW" sz="1600" i="1">
                                      <a:solidFill>
                                        <a:schemeClr val="tx1">
                                          <a:lumMod val="75000"/>
                                          <a:lumOff val="25000"/>
                                        </a:schemeClr>
                                      </a:solidFill>
                                      <a:latin typeface="Cambria Math" panose="02040503050406030204" pitchFamily="18" charset="0"/>
                                    </a:rPr>
                                    <m:t>𝑛</m:t>
                                  </m:r>
                                </m:sub>
                              </m:sSub>
                              <m:r>
                                <a:rPr lang="en-US" altLang="zh-TW" sz="1600" i="1">
                                  <a:solidFill>
                                    <a:schemeClr val="tx1">
                                      <a:lumMod val="75000"/>
                                      <a:lumOff val="25000"/>
                                    </a:schemeClr>
                                  </a:solidFill>
                                  <a:latin typeface="Cambria Math" panose="02040503050406030204" pitchFamily="18" charset="0"/>
                                </a:rPr>
                                <m:t>+</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𝜆</m:t>
                                  </m:r>
                                </m:e>
                                <m:sub>
                                  <m:r>
                                    <a:rPr lang="en-US" altLang="zh-TW" sz="1600" i="1">
                                      <a:solidFill>
                                        <a:schemeClr val="tx1">
                                          <a:lumMod val="75000"/>
                                          <a:lumOff val="25000"/>
                                        </a:schemeClr>
                                      </a:solidFill>
                                      <a:latin typeface="Cambria Math" panose="02040503050406030204" pitchFamily="18" charset="0"/>
                                    </a:rPr>
                                    <m:t>𝐿</m:t>
                                  </m:r>
                                  <m:r>
                                    <a:rPr lang="en-US" altLang="zh-TW" sz="1600" i="1">
                                      <a:solidFill>
                                        <a:schemeClr val="tx1">
                                          <a:lumMod val="75000"/>
                                          <a:lumOff val="25000"/>
                                        </a:schemeClr>
                                      </a:solidFill>
                                      <a:latin typeface="Cambria Math" panose="02040503050406030204" pitchFamily="18" charset="0"/>
                                    </a:rPr>
                                    <m:t>−</m:t>
                                  </m:r>
                                  <m:r>
                                    <a:rPr lang="en-US" altLang="zh-TW" sz="1600" i="1">
                                      <a:solidFill>
                                        <a:schemeClr val="tx1">
                                          <a:lumMod val="75000"/>
                                          <a:lumOff val="25000"/>
                                        </a:schemeClr>
                                      </a:solidFill>
                                      <a:latin typeface="Cambria Math" panose="02040503050406030204" pitchFamily="18" charset="0"/>
                                    </a:rPr>
                                    <m:t>𝑛</m:t>
                                  </m:r>
                                </m:sub>
                              </m:sSub>
                            </m:den>
                          </m:f>
                        </m:e>
                      </m:d>
                    </m:oMath>
                  </m:oMathPara>
                </a14:m>
                <a:endParaRPr lang="zh-TW" altLang="en-US" sz="1600" dirty="0">
                  <a:solidFill>
                    <a:schemeClr val="tx1">
                      <a:lumMod val="75000"/>
                      <a:lumOff val="25000"/>
                    </a:schemeClr>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1345207" y="2117755"/>
                <a:ext cx="2507353" cy="722505"/>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1345207" y="4758970"/>
                <a:ext cx="3096682" cy="6455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zh-TW" sz="1600" i="1" smtClean="0">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𝑃</m:t>
                          </m:r>
                        </m:e>
                        <m:sub>
                          <m:r>
                            <a:rPr lang="en-US" altLang="zh-TW" sz="1600" i="1">
                              <a:solidFill>
                                <a:schemeClr val="tx1">
                                  <a:lumMod val="75000"/>
                                  <a:lumOff val="25000"/>
                                </a:schemeClr>
                              </a:solidFill>
                              <a:latin typeface="Cambria Math" panose="02040503050406030204" pitchFamily="18" charset="0"/>
                            </a:rPr>
                            <m:t>𝑡𝑙</m:t>
                          </m:r>
                        </m:sub>
                      </m:sSub>
                      <m:r>
                        <a:rPr lang="en-US" altLang="zh-TW" sz="1600" i="1">
                          <a:solidFill>
                            <a:schemeClr val="tx1">
                              <a:lumMod val="75000"/>
                              <a:lumOff val="25000"/>
                            </a:schemeClr>
                          </a:solidFill>
                          <a:latin typeface="Cambria Math" panose="02040503050406030204" pitchFamily="18" charset="0"/>
                        </a:rPr>
                        <m:t>=1−</m:t>
                      </m:r>
                      <m:d>
                        <m:dPr>
                          <m:ctrlPr>
                            <a:rPr lang="zh-TW" altLang="zh-TW" sz="1600" i="1">
                              <a:solidFill>
                                <a:schemeClr val="tx1">
                                  <a:lumMod val="75000"/>
                                  <a:lumOff val="25000"/>
                                </a:schemeClr>
                              </a:solidFill>
                              <a:latin typeface="Cambria Math" panose="02040503050406030204" pitchFamily="18" charset="0"/>
                            </a:rPr>
                          </m:ctrlPr>
                        </m:dPr>
                        <m:e>
                          <m:f>
                            <m:fPr>
                              <m:ctrlPr>
                                <a:rPr lang="zh-TW" altLang="zh-TW" sz="1600" i="1">
                                  <a:solidFill>
                                    <a:schemeClr val="tx1">
                                      <a:lumMod val="75000"/>
                                      <a:lumOff val="25000"/>
                                    </a:schemeClr>
                                  </a:solidFill>
                                  <a:latin typeface="Cambria Math" panose="02040503050406030204" pitchFamily="18" charset="0"/>
                                </a:rPr>
                              </m:ctrlPr>
                            </m:fPr>
                            <m:num>
                              <m:r>
                                <a:rPr lang="en-US" altLang="zh-TW" sz="1600" i="1">
                                  <a:solidFill>
                                    <a:schemeClr val="tx1">
                                      <a:lumMod val="75000"/>
                                      <a:lumOff val="25000"/>
                                    </a:schemeClr>
                                  </a:solidFill>
                                  <a:latin typeface="Cambria Math" panose="02040503050406030204" pitchFamily="18" charset="0"/>
                                </a:rPr>
                                <m:t>𝑇𝐻</m:t>
                              </m:r>
                            </m:num>
                            <m:den>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𝜆</m:t>
                                  </m:r>
                                </m:e>
                                <m:sub>
                                  <m:r>
                                    <a:rPr lang="en-US" altLang="zh-TW" sz="1600" i="1">
                                      <a:solidFill>
                                        <a:schemeClr val="tx1">
                                          <a:lumMod val="75000"/>
                                          <a:lumOff val="25000"/>
                                        </a:schemeClr>
                                      </a:solidFill>
                                      <a:latin typeface="Cambria Math" panose="02040503050406030204" pitchFamily="18" charset="0"/>
                                    </a:rPr>
                                    <m:t>𝐻</m:t>
                                  </m:r>
                                </m:sub>
                              </m:sSub>
                              <m:r>
                                <a:rPr lang="en-US" altLang="zh-TW" sz="1600" i="1">
                                  <a:solidFill>
                                    <a:schemeClr val="tx1">
                                      <a:lumMod val="75000"/>
                                      <a:lumOff val="25000"/>
                                    </a:schemeClr>
                                  </a:solidFill>
                                  <a:latin typeface="Cambria Math" panose="02040503050406030204" pitchFamily="18" charset="0"/>
                                </a:rPr>
                                <m:t>+</m:t>
                              </m:r>
                              <m:sSub>
                                <m:sSubPr>
                                  <m:ctrlPr>
                                    <a:rPr lang="zh-TW" altLang="zh-TW" sz="1600" i="1">
                                      <a:solidFill>
                                        <a:schemeClr val="tx1">
                                          <a:lumMod val="75000"/>
                                          <a:lumOff val="25000"/>
                                        </a:schemeClr>
                                      </a:solidFill>
                                      <a:latin typeface="Cambria Math" panose="02040503050406030204" pitchFamily="18" charset="0"/>
                                    </a:rPr>
                                  </m:ctrlPr>
                                </m:sSubPr>
                                <m:e>
                                  <m:r>
                                    <a:rPr lang="en-US" altLang="zh-TW" sz="1600" i="1">
                                      <a:solidFill>
                                        <a:schemeClr val="tx1">
                                          <a:lumMod val="75000"/>
                                          <a:lumOff val="25000"/>
                                        </a:schemeClr>
                                      </a:solidFill>
                                      <a:latin typeface="Cambria Math" panose="02040503050406030204" pitchFamily="18" charset="0"/>
                                    </a:rPr>
                                    <m:t>𝜆</m:t>
                                  </m:r>
                                </m:e>
                                <m:sub>
                                  <m:r>
                                    <a:rPr lang="en-US" altLang="zh-TW" sz="1600" i="1">
                                      <a:solidFill>
                                        <a:schemeClr val="tx1">
                                          <a:lumMod val="75000"/>
                                          <a:lumOff val="25000"/>
                                        </a:schemeClr>
                                      </a:solidFill>
                                      <a:latin typeface="Cambria Math" panose="02040503050406030204" pitchFamily="18" charset="0"/>
                                    </a:rPr>
                                    <m:t>𝐿</m:t>
                                  </m:r>
                                </m:sub>
                              </m:sSub>
                              <m:r>
                                <a:rPr lang="en-US" altLang="zh-TW" sz="1600" i="1">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𝜆</m:t>
                                  </m:r>
                                </m:e>
                                <m:sub>
                                  <m:r>
                                    <a:rPr lang="zh-TW" altLang="en-US" sz="1600" i="1">
                                      <a:solidFill>
                                        <a:schemeClr val="tx1">
                                          <a:lumMod val="75000"/>
                                          <a:lumOff val="25000"/>
                                        </a:schemeClr>
                                      </a:solidFill>
                                      <a:latin typeface="Cambria Math" panose="02040503050406030204" pitchFamily="18" charset="0"/>
                                    </a:rPr>
                                    <m:t>𝐻</m:t>
                                  </m:r>
                                  <m:r>
                                    <a:rPr lang="en-US" altLang="zh-TW" sz="1600" i="1">
                                      <a:solidFill>
                                        <a:schemeClr val="tx1">
                                          <a:lumMod val="75000"/>
                                          <a:lumOff val="25000"/>
                                        </a:schemeClr>
                                      </a:solidFill>
                                      <a:latin typeface="Cambria Math" panose="02040503050406030204" pitchFamily="18" charset="0"/>
                                    </a:rPr>
                                    <m:t>2</m:t>
                                  </m:r>
                                </m:sub>
                              </m:sSub>
                              <m:r>
                                <a:rPr lang="zh-TW" altLang="en-US" sz="1600">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𝜆</m:t>
                                  </m:r>
                                </m:e>
                                <m:sub>
                                  <m:r>
                                    <a:rPr lang="zh-TW" altLang="en-US" sz="1600" i="1">
                                      <a:solidFill>
                                        <a:schemeClr val="tx1">
                                          <a:lumMod val="75000"/>
                                          <a:lumOff val="25000"/>
                                        </a:schemeClr>
                                      </a:solidFill>
                                      <a:latin typeface="Cambria Math" panose="02040503050406030204" pitchFamily="18" charset="0"/>
                                    </a:rPr>
                                    <m:t>𝐿</m:t>
                                  </m:r>
                                  <m:r>
                                    <a:rPr lang="en-US" altLang="zh-TW" sz="1600" i="1">
                                      <a:solidFill>
                                        <a:schemeClr val="tx1">
                                          <a:lumMod val="75000"/>
                                          <a:lumOff val="25000"/>
                                        </a:schemeClr>
                                      </a:solidFill>
                                      <a:latin typeface="Cambria Math" panose="02040503050406030204" pitchFamily="18" charset="0"/>
                                    </a:rPr>
                                    <m:t>2</m:t>
                                  </m:r>
                                </m:sub>
                              </m:sSub>
                            </m:den>
                          </m:f>
                        </m:e>
                      </m:d>
                    </m:oMath>
                  </m:oMathPara>
                </a14:m>
                <a:endParaRPr lang="zh-TW"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xmlns="">
          <p:sp>
            <p:nvSpPr>
              <p:cNvPr id="15" name="矩形 14"/>
              <p:cNvSpPr>
                <a:spLocks noRot="1" noChangeAspect="1" noMove="1" noResize="1" noEditPoints="1" noAdjustHandles="1" noChangeArrowheads="1" noChangeShapeType="1" noTextEdit="1"/>
              </p:cNvSpPr>
              <p:nvPr/>
            </p:nvSpPr>
            <p:spPr>
              <a:xfrm>
                <a:off x="1345207" y="4758970"/>
                <a:ext cx="3096682" cy="645561"/>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7" name="矩形 16"/>
              <p:cNvSpPr/>
              <p:nvPr/>
            </p:nvSpPr>
            <p:spPr>
              <a:xfrm>
                <a:off x="6034454" y="2513569"/>
                <a:ext cx="5175738" cy="10790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TW" altLang="en-US" sz="1600" i="1" smtClean="0">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𝑅𝐸𝐶𝑅</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m:t>
                      </m:r>
                      <m:f>
                        <m:fPr>
                          <m:ctrlPr>
                            <a:rPr lang="zh-TW" altLang="en-US" sz="1600" i="1">
                              <a:solidFill>
                                <a:schemeClr val="tx1">
                                  <a:lumMod val="75000"/>
                                  <a:lumOff val="25000"/>
                                </a:schemeClr>
                              </a:solidFill>
                              <a:latin typeface="Cambria Math" panose="02040503050406030204" pitchFamily="18" charset="0"/>
                            </a:rPr>
                          </m:ctrlPr>
                        </m:fPr>
                        <m:num>
                          <m:eqArr>
                            <m:eqArrPr>
                              <m:ctrlPr>
                                <a:rPr lang="zh-TW" altLang="en-US" sz="1600" i="1" smtClean="0">
                                  <a:solidFill>
                                    <a:schemeClr val="tx1">
                                      <a:lumMod val="75000"/>
                                      <a:lumOff val="25000"/>
                                    </a:schemeClr>
                                  </a:solidFill>
                                  <a:latin typeface="Cambria Math" panose="02040503050406030204" pitchFamily="18" charset="0"/>
                                </a:rPr>
                              </m:ctrlPr>
                            </m:eqArrPr>
                            <m:e>
                              <m:r>
                                <a:rPr lang="en-US" altLang="zh-TW" sz="1600" b="0" i="1" smtClean="0">
                                  <a:solidFill>
                                    <a:schemeClr val="tx1">
                                      <a:lumMod val="75000"/>
                                      <a:lumOff val="25000"/>
                                    </a:schemeClr>
                                  </a:solidFill>
                                  <a:latin typeface="Cambria Math" panose="02040503050406030204" pitchFamily="18" charset="0"/>
                                </a:rPr>
                                <m:t>   </m:t>
                              </m:r>
                              <m:nary>
                                <m:naryPr>
                                  <m:chr m:val="∑"/>
                                  <m:limLoc m:val="undOvr"/>
                                  <m:ctrlPr>
                                    <a:rPr lang="zh-TW" altLang="en-US" sz="1600" i="1">
                                      <a:solidFill>
                                        <a:schemeClr val="tx1">
                                          <a:lumMod val="75000"/>
                                          <a:lumOff val="25000"/>
                                        </a:schemeClr>
                                      </a:solidFill>
                                      <a:latin typeface="Cambria Math" panose="02040503050406030204" pitchFamily="18" charset="0"/>
                                    </a:rPr>
                                  </m:ctrlPr>
                                </m:naryPr>
                                <m:sub>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𝑥</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=0</m:t>
                                  </m:r>
                                </m:sub>
                                <m:sup>
                                  <m:r>
                                    <a:rPr lang="zh-TW" altLang="en-US" sz="1600" i="1">
                                      <a:solidFill>
                                        <a:schemeClr val="tx1">
                                          <a:lumMod val="75000"/>
                                          <a:lumOff val="25000"/>
                                        </a:schemeClr>
                                      </a:solidFill>
                                      <a:latin typeface="Cambria Math" panose="02040503050406030204" pitchFamily="18" charset="0"/>
                                    </a:rPr>
                                    <m:t>𝐾</m:t>
                                  </m:r>
                                </m:sup>
                                <m:e>
                                  <m:nary>
                                    <m:naryPr>
                                      <m:chr m:val="∑"/>
                                      <m:limLoc m:val="subSup"/>
                                      <m:ctrlPr>
                                        <a:rPr lang="zh-TW" altLang="en-US" sz="1600" i="1">
                                          <a:solidFill>
                                            <a:schemeClr val="tx1">
                                              <a:lumMod val="75000"/>
                                              <a:lumOff val="25000"/>
                                            </a:schemeClr>
                                          </a:solidFill>
                                          <a:latin typeface="Cambria Math" panose="02040503050406030204" pitchFamily="18" charset="0"/>
                                        </a:rPr>
                                      </m:ctrlPr>
                                    </m:naryPr>
                                    <m:sub>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𝑖</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=1</m:t>
                                      </m:r>
                                    </m:sub>
                                    <m:sup>
                                      <m:r>
                                        <a:rPr lang="zh-TW" altLang="en-US" sz="1600" i="1">
                                          <a:solidFill>
                                            <a:schemeClr val="tx1">
                                              <a:lumMod val="75000"/>
                                              <a:lumOff val="25000"/>
                                            </a:schemeClr>
                                          </a:solidFill>
                                          <a:latin typeface="Cambria Math" panose="02040503050406030204" pitchFamily="18" charset="0"/>
                                        </a:rPr>
                                        <m:t>𝑁</m:t>
                                      </m:r>
                                      <m:r>
                                        <a:rPr lang="zh-TW" altLang="en-US" sz="1600" i="0">
                                          <a:solidFill>
                                            <a:schemeClr val="tx1">
                                              <a:lumMod val="75000"/>
                                              <a:lumOff val="25000"/>
                                            </a:schemeClr>
                                          </a:solidFill>
                                          <a:latin typeface="Cambria Math" panose="02040503050406030204" pitchFamily="18" charset="0"/>
                                        </a:rPr>
                                        <m:t>+1</m:t>
                                      </m:r>
                                    </m:sup>
                                    <m:e>
                                      <m:nary>
                                        <m:naryPr>
                                          <m:chr m:val="∑"/>
                                          <m:limLoc m:val="subSup"/>
                                          <m:ctrlPr>
                                            <a:rPr lang="zh-TW" altLang="en-US" sz="1600" i="1">
                                              <a:solidFill>
                                                <a:schemeClr val="tx1">
                                                  <a:lumMod val="75000"/>
                                                  <a:lumOff val="25000"/>
                                                </a:schemeClr>
                                              </a:solidFill>
                                              <a:latin typeface="Cambria Math" panose="02040503050406030204" pitchFamily="18" charset="0"/>
                                            </a:rPr>
                                          </m:ctrlPr>
                                        </m:naryPr>
                                        <m:sub>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𝑗</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=0</m:t>
                                          </m:r>
                                        </m:sub>
                                        <m:sup>
                                          <m:r>
                                            <a:rPr lang="zh-TW" altLang="en-US" sz="1600" i="1">
                                              <a:solidFill>
                                                <a:schemeClr val="tx1">
                                                  <a:lumMod val="75000"/>
                                                  <a:lumOff val="25000"/>
                                                </a:schemeClr>
                                              </a:solidFill>
                                              <a:latin typeface="Cambria Math" panose="02040503050406030204" pitchFamily="18" charset="0"/>
                                            </a:rPr>
                                            <m:t>𝑁</m:t>
                                          </m:r>
                                          <m:r>
                                            <a:rPr lang="zh-TW" altLang="en-US" sz="1600" i="0">
                                              <a:solidFill>
                                                <a:schemeClr val="tx1">
                                                  <a:lumMod val="75000"/>
                                                  <a:lumOff val="25000"/>
                                                </a:schemeClr>
                                              </a:solidFill>
                                              <a:latin typeface="Cambria Math" panose="02040503050406030204" pitchFamily="18" charset="0"/>
                                            </a:rPr>
                                            <m:t>+1−</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𝑖</m:t>
                                              </m:r>
                                            </m:e>
                                            <m:sub>
                                              <m:r>
                                                <a:rPr lang="zh-TW" altLang="en-US" sz="1600" i="1">
                                                  <a:solidFill>
                                                    <a:schemeClr val="tx1">
                                                      <a:lumMod val="75000"/>
                                                      <a:lumOff val="25000"/>
                                                    </a:schemeClr>
                                                  </a:solidFill>
                                                  <a:latin typeface="Cambria Math" panose="02040503050406030204" pitchFamily="18" charset="0"/>
                                                </a:rPr>
                                                <m:t>𝑛</m:t>
                                              </m:r>
                                            </m:sub>
                                          </m:sSub>
                                        </m:sup>
                                        <m:e>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𝜇</m:t>
                                              </m:r>
                                            </m:e>
                                            <m:sub>
                                              <m:r>
                                                <a:rPr lang="zh-TW" altLang="en-US" sz="1600" i="1">
                                                  <a:solidFill>
                                                    <a:schemeClr val="tx1">
                                                      <a:lumMod val="75000"/>
                                                      <a:lumOff val="25000"/>
                                                    </a:schemeClr>
                                                  </a:solidFill>
                                                  <a:latin typeface="Cambria Math" panose="02040503050406030204" pitchFamily="18" charset="0"/>
                                                </a:rPr>
                                                <m:t>𝐻𝑛</m:t>
                                              </m:r>
                                            </m:sub>
                                          </m:sSub>
                                          <m:r>
                                            <a:rPr lang="zh-TW" altLang="en-US" sz="1600" i="1">
                                              <a:solidFill>
                                                <a:schemeClr val="tx1">
                                                  <a:lumMod val="75000"/>
                                                  <a:lumOff val="25000"/>
                                                </a:schemeClr>
                                              </a:solidFill>
                                              <a:latin typeface="Cambria Math" panose="02040503050406030204" pitchFamily="18" charset="0"/>
                                            </a:rPr>
                                            <m:t>𝜋</m:t>
                                          </m:r>
                                          <m:d>
                                            <m:dPr>
                                              <m:ctrlPr>
                                                <a:rPr lang="zh-TW" altLang="en-US" sz="1600" i="1">
                                                  <a:solidFill>
                                                    <a:schemeClr val="tx1">
                                                      <a:lumMod val="75000"/>
                                                      <a:lumOff val="25000"/>
                                                    </a:schemeClr>
                                                  </a:solidFill>
                                                  <a:latin typeface="Cambria Math" panose="02040503050406030204" pitchFamily="18" charset="0"/>
                                                </a:rPr>
                                              </m:ctrlPr>
                                            </m:dPr>
                                            <m:e>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𝑖</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 </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𝑗</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 </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𝑥</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 4</m:t>
                                              </m:r>
                                            </m:e>
                                          </m:d>
                                        </m:e>
                                      </m:nary>
                                    </m:e>
                                  </m:nary>
                                </m:e>
                              </m:nary>
                            </m:e>
                            <m:e>
                              <m:r>
                                <a:rPr lang="zh-TW" altLang="en-US" sz="1600" i="0" smtClean="0">
                                  <a:solidFill>
                                    <a:schemeClr val="tx1">
                                      <a:lumMod val="75000"/>
                                      <a:lumOff val="25000"/>
                                    </a:schemeClr>
                                  </a:solidFill>
                                  <a:latin typeface="Cambria Math" panose="02040503050406030204" pitchFamily="18" charset="0"/>
                                </a:rPr>
                                <m:t>+</m:t>
                              </m:r>
                              <m:nary>
                                <m:naryPr>
                                  <m:chr m:val="∑"/>
                                  <m:limLoc m:val="undOvr"/>
                                  <m:ctrlPr>
                                    <a:rPr lang="zh-TW" altLang="en-US" sz="1600" i="1">
                                      <a:solidFill>
                                        <a:schemeClr val="tx1">
                                          <a:lumMod val="75000"/>
                                          <a:lumOff val="25000"/>
                                        </a:schemeClr>
                                      </a:solidFill>
                                      <a:latin typeface="Cambria Math" panose="02040503050406030204" pitchFamily="18" charset="0"/>
                                    </a:rPr>
                                  </m:ctrlPr>
                                </m:naryPr>
                                <m:sub>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𝑥</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=0</m:t>
                                  </m:r>
                                </m:sub>
                                <m:sup>
                                  <m:r>
                                    <a:rPr lang="zh-TW" altLang="en-US" sz="1600" i="1">
                                      <a:solidFill>
                                        <a:schemeClr val="tx1">
                                          <a:lumMod val="75000"/>
                                          <a:lumOff val="25000"/>
                                        </a:schemeClr>
                                      </a:solidFill>
                                      <a:latin typeface="Cambria Math" panose="02040503050406030204" pitchFamily="18" charset="0"/>
                                    </a:rPr>
                                    <m:t>𝐾</m:t>
                                  </m:r>
                                </m:sup>
                                <m:e>
                                  <m:nary>
                                    <m:naryPr>
                                      <m:chr m:val="∑"/>
                                      <m:limLoc m:val="undOvr"/>
                                      <m:ctrlPr>
                                        <a:rPr lang="zh-TW" altLang="en-US" sz="1600" i="1">
                                          <a:solidFill>
                                            <a:schemeClr val="tx1">
                                              <a:lumMod val="75000"/>
                                              <a:lumOff val="25000"/>
                                            </a:schemeClr>
                                          </a:solidFill>
                                          <a:latin typeface="Cambria Math" panose="02040503050406030204" pitchFamily="18" charset="0"/>
                                        </a:rPr>
                                      </m:ctrlPr>
                                    </m:naryPr>
                                    <m:sub>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𝑖</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=0</m:t>
                                      </m:r>
                                    </m:sub>
                                    <m:sup>
                                      <m:r>
                                        <a:rPr lang="zh-TW" altLang="en-US" sz="1600" i="1">
                                          <a:solidFill>
                                            <a:schemeClr val="tx1">
                                              <a:lumMod val="75000"/>
                                              <a:lumOff val="25000"/>
                                            </a:schemeClr>
                                          </a:solidFill>
                                          <a:latin typeface="Cambria Math" panose="02040503050406030204" pitchFamily="18" charset="0"/>
                                        </a:rPr>
                                        <m:t>𝑁</m:t>
                                      </m:r>
                                    </m:sup>
                                    <m:e>
                                      <m:nary>
                                        <m:naryPr>
                                          <m:chr m:val="∑"/>
                                          <m:limLoc m:val="undOvr"/>
                                          <m:ctrlPr>
                                            <a:rPr lang="zh-TW" altLang="en-US" sz="1600" i="1">
                                              <a:solidFill>
                                                <a:schemeClr val="tx1">
                                                  <a:lumMod val="75000"/>
                                                  <a:lumOff val="25000"/>
                                                </a:schemeClr>
                                              </a:solidFill>
                                              <a:latin typeface="Cambria Math" panose="02040503050406030204" pitchFamily="18" charset="0"/>
                                            </a:rPr>
                                          </m:ctrlPr>
                                        </m:naryPr>
                                        <m:sub>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𝑗</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=1</m:t>
                                          </m:r>
                                        </m:sub>
                                        <m:sup>
                                          <m:r>
                                            <a:rPr lang="zh-TW" altLang="en-US" sz="1600" i="1">
                                              <a:solidFill>
                                                <a:schemeClr val="tx1">
                                                  <a:lumMod val="75000"/>
                                                  <a:lumOff val="25000"/>
                                                </a:schemeClr>
                                              </a:solidFill>
                                              <a:latin typeface="Cambria Math" panose="02040503050406030204" pitchFamily="18" charset="0"/>
                                            </a:rPr>
                                            <m:t>𝑁</m:t>
                                          </m:r>
                                          <m:r>
                                            <a:rPr lang="zh-TW" altLang="en-US" sz="1600" i="0">
                                              <a:solidFill>
                                                <a:schemeClr val="tx1">
                                                  <a:lumMod val="75000"/>
                                                  <a:lumOff val="25000"/>
                                                </a:schemeClr>
                                              </a:solidFill>
                                              <a:latin typeface="Cambria Math" panose="02040503050406030204" pitchFamily="18" charset="0"/>
                                            </a:rPr>
                                            <m:t>+1−</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𝑖</m:t>
                                              </m:r>
                                            </m:e>
                                            <m:sub>
                                              <m:r>
                                                <a:rPr lang="zh-TW" altLang="en-US" sz="1600" i="1">
                                                  <a:solidFill>
                                                    <a:schemeClr val="tx1">
                                                      <a:lumMod val="75000"/>
                                                      <a:lumOff val="25000"/>
                                                    </a:schemeClr>
                                                  </a:solidFill>
                                                  <a:latin typeface="Cambria Math" panose="02040503050406030204" pitchFamily="18" charset="0"/>
                                                </a:rPr>
                                                <m:t>𝑛</m:t>
                                              </m:r>
                                            </m:sub>
                                          </m:sSub>
                                        </m:sup>
                                        <m:e>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𝜇</m:t>
                                              </m:r>
                                            </m:e>
                                            <m:sub>
                                              <m:r>
                                                <a:rPr lang="zh-TW" altLang="en-US" sz="1600" i="1">
                                                  <a:solidFill>
                                                    <a:schemeClr val="tx1">
                                                      <a:lumMod val="75000"/>
                                                      <a:lumOff val="25000"/>
                                                    </a:schemeClr>
                                                  </a:solidFill>
                                                  <a:latin typeface="Cambria Math" panose="02040503050406030204" pitchFamily="18" charset="0"/>
                                                </a:rPr>
                                                <m:t>𝐿𝑛</m:t>
                                              </m:r>
                                            </m:sub>
                                          </m:sSub>
                                          <m:r>
                                            <a:rPr lang="zh-TW" altLang="en-US" sz="1600" i="1">
                                              <a:solidFill>
                                                <a:schemeClr val="tx1">
                                                  <a:lumMod val="75000"/>
                                                  <a:lumOff val="25000"/>
                                                </a:schemeClr>
                                              </a:solidFill>
                                              <a:latin typeface="Cambria Math" panose="02040503050406030204" pitchFamily="18" charset="0"/>
                                            </a:rPr>
                                            <m:t>𝜋</m:t>
                                          </m:r>
                                          <m:d>
                                            <m:dPr>
                                              <m:ctrlPr>
                                                <a:rPr lang="zh-TW" altLang="en-US" sz="1600" i="1">
                                                  <a:solidFill>
                                                    <a:schemeClr val="tx1">
                                                      <a:lumMod val="75000"/>
                                                      <a:lumOff val="25000"/>
                                                    </a:schemeClr>
                                                  </a:solidFill>
                                                  <a:latin typeface="Cambria Math" panose="02040503050406030204" pitchFamily="18" charset="0"/>
                                                </a:rPr>
                                              </m:ctrlPr>
                                            </m:dPr>
                                            <m:e>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𝑖</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 </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𝑗</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 </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𝑥</m:t>
                                                  </m:r>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 3</m:t>
                                              </m:r>
                                            </m:e>
                                          </m:d>
                                        </m:e>
                                      </m:nary>
                                    </m:e>
                                  </m:nary>
                                </m:e>
                              </m:nary>
                            </m:e>
                          </m:eqArr>
                        </m:num>
                        <m:den>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𝑇𝐻</m:t>
                              </m:r>
                            </m:e>
                            <m:sub>
                              <m:r>
                                <a:rPr lang="zh-TW" altLang="en-US" sz="1600" i="1">
                                  <a:solidFill>
                                    <a:schemeClr val="tx1">
                                      <a:lumMod val="75000"/>
                                      <a:lumOff val="25000"/>
                                    </a:schemeClr>
                                  </a:solidFill>
                                  <a:latin typeface="Cambria Math" panose="02040503050406030204" pitchFamily="18" charset="0"/>
                                </a:rPr>
                                <m:t>𝐻</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𝑇𝐻</m:t>
                              </m:r>
                            </m:e>
                            <m:sub>
                              <m:r>
                                <a:rPr lang="zh-TW" altLang="en-US" sz="1600" i="1">
                                  <a:solidFill>
                                    <a:schemeClr val="tx1">
                                      <a:lumMod val="75000"/>
                                      <a:lumOff val="25000"/>
                                    </a:schemeClr>
                                  </a:solidFill>
                                  <a:latin typeface="Cambria Math" panose="02040503050406030204" pitchFamily="18" charset="0"/>
                                </a:rPr>
                                <m:t>𝐿</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den>
                      </m:f>
                    </m:oMath>
                  </m:oMathPara>
                </a14:m>
                <a:endParaRPr lang="zh-TW"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p:sp>
            <p:nvSpPr>
              <p:cNvPr id="17" name="矩形 16"/>
              <p:cNvSpPr>
                <a:spLocks noRot="1" noChangeAspect="1" noMove="1" noResize="1" noEditPoints="1" noAdjustHandles="1" noChangeArrowheads="1" noChangeShapeType="1" noTextEdit="1"/>
              </p:cNvSpPr>
              <p:nvPr/>
            </p:nvSpPr>
            <p:spPr>
              <a:xfrm>
                <a:off x="6034454" y="2513569"/>
                <a:ext cx="5175738" cy="1079013"/>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8" name="矩形 17"/>
              <p:cNvSpPr/>
              <p:nvPr/>
            </p:nvSpPr>
            <p:spPr>
              <a:xfrm>
                <a:off x="6034454" y="4979734"/>
                <a:ext cx="3828484" cy="6674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1600" i="1" smtClean="0">
                          <a:solidFill>
                            <a:schemeClr val="tx1">
                              <a:lumMod val="75000"/>
                              <a:lumOff val="25000"/>
                            </a:schemeClr>
                          </a:solidFill>
                          <a:latin typeface="Cambria Math" panose="02040503050406030204" pitchFamily="18" charset="0"/>
                        </a:rPr>
                        <m:t>𝑅𝐸𝐶𝑅</m:t>
                      </m:r>
                      <m:r>
                        <a:rPr lang="zh-TW" altLang="en-US" sz="1600" i="0">
                          <a:solidFill>
                            <a:schemeClr val="tx1">
                              <a:lumMod val="75000"/>
                              <a:lumOff val="25000"/>
                            </a:schemeClr>
                          </a:solidFill>
                          <a:latin typeface="Cambria Math" panose="02040503050406030204" pitchFamily="18" charset="0"/>
                        </a:rPr>
                        <m:t>=</m:t>
                      </m:r>
                      <m:f>
                        <m:fPr>
                          <m:ctrlPr>
                            <a:rPr lang="zh-TW" altLang="en-US" sz="1600" i="1">
                              <a:solidFill>
                                <a:schemeClr val="tx1">
                                  <a:lumMod val="75000"/>
                                  <a:lumOff val="25000"/>
                                </a:schemeClr>
                              </a:solidFill>
                              <a:latin typeface="Cambria Math" panose="02040503050406030204" pitchFamily="18" charset="0"/>
                            </a:rPr>
                          </m:ctrlPr>
                        </m:fPr>
                        <m:num>
                          <m:nary>
                            <m:naryPr>
                              <m:chr m:val="∑"/>
                              <m:limLoc m:val="subSup"/>
                              <m:ctrlPr>
                                <a:rPr lang="zh-TW" altLang="en-US" sz="1600" i="1">
                                  <a:solidFill>
                                    <a:schemeClr val="tx1">
                                      <a:lumMod val="75000"/>
                                      <a:lumOff val="25000"/>
                                    </a:schemeClr>
                                  </a:solidFill>
                                  <a:latin typeface="Cambria Math" panose="02040503050406030204" pitchFamily="18" charset="0"/>
                                </a:rPr>
                              </m:ctrlPr>
                            </m:naryPr>
                            <m:sub>
                              <m:r>
                                <a:rPr lang="zh-TW" altLang="en-US" sz="1600" i="1">
                                  <a:solidFill>
                                    <a:schemeClr val="tx1">
                                      <a:lumMod val="75000"/>
                                      <a:lumOff val="25000"/>
                                    </a:schemeClr>
                                  </a:solidFill>
                                  <a:latin typeface="Cambria Math" panose="02040503050406030204" pitchFamily="18" charset="0"/>
                                </a:rPr>
                                <m:t>𝑛</m:t>
                              </m:r>
                              <m:r>
                                <a:rPr lang="zh-TW" altLang="en-US" sz="1600" i="0">
                                  <a:solidFill>
                                    <a:schemeClr val="tx1">
                                      <a:lumMod val="75000"/>
                                      <a:lumOff val="25000"/>
                                    </a:schemeClr>
                                  </a:solidFill>
                                  <a:latin typeface="Cambria Math" panose="02040503050406030204" pitchFamily="18" charset="0"/>
                                </a:rPr>
                                <m:t>=1</m:t>
                              </m:r>
                            </m:sub>
                            <m:sup>
                              <m:r>
                                <a:rPr lang="zh-TW" altLang="en-US" sz="1600" i="0">
                                  <a:solidFill>
                                    <a:schemeClr val="tx1">
                                      <a:lumMod val="75000"/>
                                      <a:lumOff val="25000"/>
                                    </a:schemeClr>
                                  </a:solidFill>
                                  <a:latin typeface="Cambria Math" panose="02040503050406030204" pitchFamily="18" charset="0"/>
                                </a:rPr>
                                <m:t>3</m:t>
                              </m:r>
                            </m:sup>
                            <m:e>
                              <m:d>
                                <m:dPr>
                                  <m:begChr m:val=""/>
                                  <m:endChr m:val="]"/>
                                  <m:ctrlPr>
                                    <a:rPr lang="zh-TW" altLang="en-US" sz="1600" i="1">
                                      <a:solidFill>
                                        <a:schemeClr val="tx1">
                                          <a:lumMod val="75000"/>
                                          <a:lumOff val="25000"/>
                                        </a:schemeClr>
                                      </a:solidFill>
                                      <a:latin typeface="Cambria Math" panose="02040503050406030204" pitchFamily="18" charset="0"/>
                                    </a:rPr>
                                  </m:ctrlPr>
                                </m:dPr>
                                <m:e>
                                  <m:sSub>
                                    <m:sSubPr>
                                      <m:ctrlPr>
                                        <a:rPr lang="zh-TW" altLang="en-US" sz="1600" i="1">
                                          <a:solidFill>
                                            <a:schemeClr val="tx1">
                                              <a:lumMod val="75000"/>
                                              <a:lumOff val="25000"/>
                                            </a:schemeClr>
                                          </a:solidFill>
                                          <a:latin typeface="Cambria Math" panose="02040503050406030204" pitchFamily="18" charset="0"/>
                                        </a:rPr>
                                      </m:ctrlPr>
                                    </m:sSubPr>
                                    <m:e>
                                      <m:d>
                                        <m:dPr>
                                          <m:begChr m:val="["/>
                                          <m:endChr m:val=""/>
                                          <m:ctrlPr>
                                            <a:rPr lang="zh-TW" altLang="en-US" sz="1600" i="1">
                                              <a:solidFill>
                                                <a:schemeClr val="tx1">
                                                  <a:lumMod val="75000"/>
                                                  <a:lumOff val="25000"/>
                                                </a:schemeClr>
                                              </a:solidFill>
                                              <a:latin typeface="Cambria Math" panose="02040503050406030204" pitchFamily="18" charset="0"/>
                                            </a:rPr>
                                          </m:ctrlPr>
                                        </m:dPr>
                                        <m:e>
                                          <m:r>
                                            <a:rPr lang="zh-TW" altLang="en-US" sz="1600" i="1">
                                              <a:solidFill>
                                                <a:schemeClr val="tx1">
                                                  <a:lumMod val="75000"/>
                                                  <a:lumOff val="25000"/>
                                                </a:schemeClr>
                                              </a:solidFill>
                                              <a:latin typeface="Cambria Math" panose="02040503050406030204" pitchFamily="18" charset="0"/>
                                            </a:rPr>
                                            <m:t>𝑅𝐸𝐶𝑅</m:t>
                                          </m:r>
                                        </m:e>
                                      </m:d>
                                    </m:e>
                                    <m:sub>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𝑇𝐻</m:t>
                                      </m:r>
                                    </m:e>
                                    <m:sub>
                                      <m:r>
                                        <a:rPr lang="zh-TW" altLang="en-US" sz="1600" i="1">
                                          <a:solidFill>
                                            <a:schemeClr val="tx1">
                                              <a:lumMod val="75000"/>
                                              <a:lumOff val="25000"/>
                                            </a:schemeClr>
                                          </a:solidFill>
                                          <a:latin typeface="Cambria Math" panose="02040503050406030204" pitchFamily="18" charset="0"/>
                                        </a:rPr>
                                        <m:t>𝐻</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𝑇𝐻</m:t>
                                      </m:r>
                                    </m:e>
                                    <m:sub>
                                      <m:r>
                                        <a:rPr lang="zh-TW" altLang="en-US" sz="1600" i="1">
                                          <a:solidFill>
                                            <a:schemeClr val="tx1">
                                              <a:lumMod val="75000"/>
                                              <a:lumOff val="25000"/>
                                            </a:schemeClr>
                                          </a:solidFill>
                                          <a:latin typeface="Cambria Math" panose="02040503050406030204" pitchFamily="18" charset="0"/>
                                        </a:rPr>
                                        <m:t>𝐿</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m:t>
                                  </m:r>
                                </m:e>
                              </m:d>
                            </m:e>
                          </m:nary>
                        </m:num>
                        <m:den>
                          <m:nary>
                            <m:naryPr>
                              <m:chr m:val="∑"/>
                              <m:limLoc m:val="subSup"/>
                              <m:ctrlPr>
                                <a:rPr lang="zh-TW" altLang="en-US" sz="1600" i="1">
                                  <a:solidFill>
                                    <a:schemeClr val="tx1">
                                      <a:lumMod val="75000"/>
                                      <a:lumOff val="25000"/>
                                    </a:schemeClr>
                                  </a:solidFill>
                                  <a:latin typeface="Cambria Math" panose="02040503050406030204" pitchFamily="18" charset="0"/>
                                </a:rPr>
                              </m:ctrlPr>
                            </m:naryPr>
                            <m:sub>
                              <m:r>
                                <a:rPr lang="zh-TW" altLang="en-US" sz="1600" i="1">
                                  <a:solidFill>
                                    <a:schemeClr val="tx1">
                                      <a:lumMod val="75000"/>
                                      <a:lumOff val="25000"/>
                                    </a:schemeClr>
                                  </a:solidFill>
                                  <a:latin typeface="Cambria Math" panose="02040503050406030204" pitchFamily="18" charset="0"/>
                                </a:rPr>
                                <m:t>𝑛</m:t>
                              </m:r>
                              <m:r>
                                <a:rPr lang="zh-TW" altLang="en-US" sz="1600" i="0">
                                  <a:solidFill>
                                    <a:schemeClr val="tx1">
                                      <a:lumMod val="75000"/>
                                      <a:lumOff val="25000"/>
                                    </a:schemeClr>
                                  </a:solidFill>
                                  <a:latin typeface="Cambria Math" panose="02040503050406030204" pitchFamily="18" charset="0"/>
                                </a:rPr>
                                <m:t>=1</m:t>
                              </m:r>
                            </m:sub>
                            <m:sup>
                              <m:r>
                                <a:rPr lang="zh-TW" altLang="en-US" sz="1600" i="0">
                                  <a:solidFill>
                                    <a:schemeClr val="tx1">
                                      <a:lumMod val="75000"/>
                                      <a:lumOff val="25000"/>
                                    </a:schemeClr>
                                  </a:solidFill>
                                  <a:latin typeface="Cambria Math" panose="02040503050406030204" pitchFamily="18" charset="0"/>
                                </a:rPr>
                                <m:t>3</m:t>
                              </m:r>
                            </m:sup>
                            <m:e>
                              <m:d>
                                <m:dPr>
                                  <m:ctrlPr>
                                    <a:rPr lang="zh-TW" altLang="en-US" sz="1600" i="1">
                                      <a:solidFill>
                                        <a:schemeClr val="tx1">
                                          <a:lumMod val="75000"/>
                                          <a:lumOff val="25000"/>
                                        </a:schemeClr>
                                      </a:solidFill>
                                      <a:latin typeface="Cambria Math" panose="02040503050406030204" pitchFamily="18" charset="0"/>
                                    </a:rPr>
                                  </m:ctrlPr>
                                </m:dPr>
                                <m:e>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𝑇𝐻</m:t>
                                      </m:r>
                                    </m:e>
                                    <m:sub>
                                      <m:r>
                                        <a:rPr lang="zh-TW" altLang="en-US" sz="1600" i="1">
                                          <a:solidFill>
                                            <a:schemeClr val="tx1">
                                              <a:lumMod val="75000"/>
                                              <a:lumOff val="25000"/>
                                            </a:schemeClr>
                                          </a:solidFill>
                                          <a:latin typeface="Cambria Math" panose="02040503050406030204" pitchFamily="18" charset="0"/>
                                        </a:rPr>
                                        <m:t>𝐻</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r>
                                    <a:rPr lang="zh-TW" altLang="en-US" sz="1600" i="0">
                                      <a:solidFill>
                                        <a:schemeClr val="tx1">
                                          <a:lumMod val="75000"/>
                                          <a:lumOff val="25000"/>
                                        </a:schemeClr>
                                      </a:solidFill>
                                      <a:latin typeface="Cambria Math" panose="02040503050406030204" pitchFamily="18" charset="0"/>
                                    </a:rPr>
                                    <m:t>+</m:t>
                                  </m:r>
                                  <m:sSub>
                                    <m:sSubPr>
                                      <m:ctrlPr>
                                        <a:rPr lang="zh-TW" altLang="en-US" sz="1600" i="1">
                                          <a:solidFill>
                                            <a:schemeClr val="tx1">
                                              <a:lumMod val="75000"/>
                                              <a:lumOff val="25000"/>
                                            </a:schemeClr>
                                          </a:solidFill>
                                          <a:latin typeface="Cambria Math" panose="02040503050406030204" pitchFamily="18" charset="0"/>
                                        </a:rPr>
                                      </m:ctrlPr>
                                    </m:sSubPr>
                                    <m:e>
                                      <m:r>
                                        <a:rPr lang="zh-TW" altLang="en-US" sz="1600" i="1">
                                          <a:solidFill>
                                            <a:schemeClr val="tx1">
                                              <a:lumMod val="75000"/>
                                              <a:lumOff val="25000"/>
                                            </a:schemeClr>
                                          </a:solidFill>
                                          <a:latin typeface="Cambria Math" panose="02040503050406030204" pitchFamily="18" charset="0"/>
                                        </a:rPr>
                                        <m:t>𝑇𝐻</m:t>
                                      </m:r>
                                    </m:e>
                                    <m:sub>
                                      <m:r>
                                        <a:rPr lang="zh-TW" altLang="en-US" sz="1600" i="1">
                                          <a:solidFill>
                                            <a:schemeClr val="tx1">
                                              <a:lumMod val="75000"/>
                                              <a:lumOff val="25000"/>
                                            </a:schemeClr>
                                          </a:solidFill>
                                          <a:latin typeface="Cambria Math" panose="02040503050406030204" pitchFamily="18" charset="0"/>
                                        </a:rPr>
                                        <m:t>𝐿</m:t>
                                      </m:r>
                                      <m:r>
                                        <a:rPr lang="zh-TW" altLang="en-US" sz="1600" i="0">
                                          <a:solidFill>
                                            <a:schemeClr val="tx1">
                                              <a:lumMod val="75000"/>
                                              <a:lumOff val="25000"/>
                                            </a:schemeClr>
                                          </a:solidFill>
                                          <a:latin typeface="Cambria Math" panose="02040503050406030204" pitchFamily="18" charset="0"/>
                                        </a:rPr>
                                        <m:t>−</m:t>
                                      </m:r>
                                      <m:r>
                                        <a:rPr lang="zh-TW" altLang="en-US" sz="1600" i="1">
                                          <a:solidFill>
                                            <a:schemeClr val="tx1">
                                              <a:lumMod val="75000"/>
                                              <a:lumOff val="25000"/>
                                            </a:schemeClr>
                                          </a:solidFill>
                                          <a:latin typeface="Cambria Math" panose="02040503050406030204" pitchFamily="18" charset="0"/>
                                        </a:rPr>
                                        <m:t>𝑛</m:t>
                                      </m:r>
                                    </m:sub>
                                  </m:sSub>
                                </m:e>
                              </m:d>
                            </m:e>
                          </m:nary>
                        </m:den>
                      </m:f>
                    </m:oMath>
                  </m:oMathPara>
                </a14:m>
                <a:endParaRPr lang="zh-TW"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p:sp>
            <p:nvSpPr>
              <p:cNvPr id="18" name="矩形 17"/>
              <p:cNvSpPr>
                <a:spLocks noRot="1" noChangeAspect="1" noMove="1" noResize="1" noEditPoints="1" noAdjustHandles="1" noChangeArrowheads="1" noChangeShapeType="1" noTextEdit="1"/>
              </p:cNvSpPr>
              <p:nvPr/>
            </p:nvSpPr>
            <p:spPr>
              <a:xfrm>
                <a:off x="6034454" y="4979734"/>
                <a:ext cx="3828484" cy="667427"/>
              </a:xfrm>
              <a:prstGeom prst="rect">
                <a:avLst/>
              </a:prstGeom>
              <a:blipFill>
                <a:blip r:embed="rId8"/>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022420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5155" y="347542"/>
            <a:ext cx="2063262" cy="1088172"/>
          </a:xfrm>
        </p:spPr>
        <p:txBody>
          <a:bodyPr/>
          <a:lstStyle/>
          <a:p>
            <a:r>
              <a:rPr lang="en-US" altLang="zh-TW" b="1" dirty="0" smtClean="0">
                <a:latin typeface="Times New Roman" panose="02020603050405020304" pitchFamily="18" charset="0"/>
                <a:cs typeface="Times New Roman" panose="02020603050405020304" pitchFamily="18" charset="0"/>
              </a:rPr>
              <a:t>Outline</a:t>
            </a:r>
            <a:endParaRPr lang="zh-TW" altLang="en-US" b="1"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512888" y="1764079"/>
            <a:ext cx="10515600" cy="4351338"/>
          </a:xfrm>
        </p:spPr>
        <p:txBody>
          <a:bodyPr>
            <a:normAutofit/>
          </a:bodyPr>
          <a:lstStyle/>
          <a:p>
            <a:r>
              <a:rPr lang="en-US" altLang="zh-TW" b="1" dirty="0">
                <a:solidFill>
                  <a:schemeClr val="bg1">
                    <a:lumMod val="50000"/>
                  </a:schemeClr>
                </a:solidFill>
                <a:latin typeface="Times New Roman" panose="02020603050405020304" pitchFamily="18" charset="0"/>
                <a:cs typeface="Times New Roman" panose="02020603050405020304" pitchFamily="18" charset="0"/>
              </a:rPr>
              <a:t>Motivation</a:t>
            </a:r>
          </a:p>
          <a:p>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System Model</a:t>
            </a:r>
          </a:p>
          <a:p>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Analytical Model</a:t>
            </a:r>
          </a:p>
          <a:p>
            <a:r>
              <a:rPr lang="en-US" altLang="zh-TW" b="1" dirty="0" smtClean="0">
                <a:latin typeface="Times New Roman" panose="02020603050405020304" pitchFamily="18" charset="0"/>
                <a:cs typeface="Times New Roman" panose="02020603050405020304" pitchFamily="18" charset="0"/>
              </a:rPr>
              <a:t>Numerical Results</a:t>
            </a:r>
          </a:p>
          <a:p>
            <a:pPr lvl="1"/>
            <a:r>
              <a:rPr lang="en-US" altLang="zh-TW" b="1" dirty="0" smtClean="0">
                <a:latin typeface="Times New Roman" panose="02020603050405020304" pitchFamily="18" charset="0"/>
                <a:cs typeface="Times New Roman" panose="02020603050405020304" pitchFamily="18" charset="0"/>
              </a:rPr>
              <a:t>One sensor node (</a:t>
            </a:r>
            <a:r>
              <a:rPr lang="en-US" altLang="zh-TW" b="1" dirty="0">
                <a:latin typeface="Times New Roman" panose="02020603050405020304" pitchFamily="18" charset="0"/>
                <a:cs typeface="Times New Roman" panose="02020603050405020304" pitchFamily="18" charset="0"/>
              </a:rPr>
              <a:t>Scenario </a:t>
            </a:r>
            <a:r>
              <a:rPr lang="en-US" altLang="zh-TW" b="1" dirty="0" smtClean="0">
                <a:latin typeface="Times New Roman" panose="02020603050405020304" pitchFamily="18" charset="0"/>
                <a:cs typeface="Times New Roman" panose="02020603050405020304" pitchFamily="18" charset="0"/>
              </a:rPr>
              <a:t>1)</a:t>
            </a:r>
            <a:endParaRPr lang="en-US" altLang="zh-TW" b="1" dirty="0">
              <a:latin typeface="Times New Roman" panose="02020603050405020304" pitchFamily="18" charset="0"/>
              <a:cs typeface="Times New Roman" panose="02020603050405020304" pitchFamily="18" charset="0"/>
            </a:endParaRPr>
          </a:p>
          <a:p>
            <a:pPr lvl="1"/>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Three nodes network (Scenario 2)</a:t>
            </a:r>
          </a:p>
          <a:p>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Conclusions </a:t>
            </a:r>
            <a:r>
              <a:rPr lang="en-US" altLang="zh-TW" b="1" dirty="0">
                <a:solidFill>
                  <a:schemeClr val="bg1">
                    <a:lumMod val="50000"/>
                  </a:schemeClr>
                </a:solidFill>
                <a:latin typeface="Times New Roman" panose="02020603050405020304" pitchFamily="18" charset="0"/>
                <a:cs typeface="Times New Roman" panose="02020603050405020304" pitchFamily="18" charset="0"/>
              </a:rPr>
              <a:t>and Future Works</a:t>
            </a:r>
            <a:endParaRPr lang="zh-TW" altLang="zh-TW" b="1" dirty="0">
              <a:solidFill>
                <a:schemeClr val="bg1">
                  <a:lumMod val="50000"/>
                </a:schemeClr>
              </a:solidFill>
              <a:latin typeface="Times New Roman" panose="02020603050405020304" pitchFamily="18" charset="0"/>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36</a:t>
            </a:fld>
            <a:endParaRPr lang="zh-TW" altLang="en-US" sz="1800" dirty="0">
              <a:solidFill>
                <a:schemeClr val="tx1"/>
              </a:solidFill>
            </a:endParaRPr>
          </a:p>
        </p:txBody>
      </p:sp>
      <p:cxnSp>
        <p:nvCxnSpPr>
          <p:cNvPr id="8" name="直線接點 7"/>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7414184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37</a:t>
            </a:fld>
            <a:endParaRPr lang="zh-TW" altLang="en-US" sz="1800" dirty="0">
              <a:solidFill>
                <a:schemeClr val="tx1"/>
              </a:solidFill>
            </a:endParaRPr>
          </a:p>
        </p:txBody>
      </p:sp>
      <p:sp>
        <p:nvSpPr>
          <p:cNvPr id="7" name="標題 1"/>
          <p:cNvSpPr txBox="1">
            <a:spLocks/>
          </p:cNvSpPr>
          <p:nvPr/>
        </p:nvSpPr>
        <p:spPr>
          <a:xfrm>
            <a:off x="222739" y="136527"/>
            <a:ext cx="949276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smtClean="0">
                <a:latin typeface="Times New Roman" panose="02020603050405020304" pitchFamily="18" charset="0"/>
                <a:cs typeface="Times New Roman" panose="02020603050405020304" pitchFamily="18" charset="0"/>
              </a:rPr>
              <a:t>Numerical Results-</a:t>
            </a:r>
            <a:br>
              <a:rPr lang="en-US" altLang="zh-TW" b="1" dirty="0" smtClean="0">
                <a:latin typeface="Times New Roman" panose="02020603050405020304" pitchFamily="18" charset="0"/>
                <a:cs typeface="Times New Roman" panose="02020603050405020304" pitchFamily="18" charset="0"/>
              </a:rPr>
            </a:br>
            <a:r>
              <a:rPr lang="en-US" altLang="zh-TW" sz="4000" b="1" dirty="0">
                <a:latin typeface="Times New Roman" panose="02020603050405020304" pitchFamily="18" charset="0"/>
                <a:cs typeface="Times New Roman" panose="02020603050405020304" pitchFamily="18" charset="0"/>
              </a:rPr>
              <a:t>One sensor node </a:t>
            </a:r>
            <a:r>
              <a:rPr lang="en-US" altLang="zh-TW" sz="4000" b="1" dirty="0" smtClean="0">
                <a:latin typeface="Times New Roman" panose="02020603050405020304" pitchFamily="18" charset="0"/>
                <a:cs typeface="Times New Roman" panose="02020603050405020304" pitchFamily="18" charset="0"/>
              </a:rPr>
              <a:t>system (Scenario 1)</a:t>
            </a:r>
            <a:endParaRPr lang="zh-TW" altLang="en-US" sz="4000" b="1" dirty="0">
              <a:latin typeface="Times New Roman" panose="02020603050405020304" pitchFamily="18" charset="0"/>
              <a:cs typeface="Times New Roman" panose="02020603050405020304" pitchFamily="18" charset="0"/>
            </a:endParaRPr>
          </a:p>
        </p:txBody>
      </p:sp>
      <p:cxnSp>
        <p:nvCxnSpPr>
          <p:cNvPr id="9" name="直線接點 8"/>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mc:Choice xmlns:a14="http://schemas.microsoft.com/office/drawing/2010/main" Requires="a14">
          <p:sp>
            <p:nvSpPr>
              <p:cNvPr id="10" name="內容版面配置區 2"/>
              <p:cNvSpPr txBox="1">
                <a:spLocks/>
              </p:cNvSpPr>
              <p:nvPr/>
            </p:nvSpPr>
            <p:spPr>
              <a:xfrm>
                <a:off x="332742" y="1577971"/>
                <a:ext cx="10297159" cy="5121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360000"/>
                <a:r>
                  <a:rPr lang="en-US" altLang="zh-TW" sz="2400" dirty="0" smtClean="0">
                    <a:latin typeface="Times New Roman" panose="02020603050405020304" pitchFamily="18" charset="0"/>
                    <a:cs typeface="Times New Roman" panose="02020603050405020304" pitchFamily="18" charset="0"/>
                  </a:rPr>
                  <a:t>The </a:t>
                </a:r>
                <a:r>
                  <a:rPr lang="en-US" altLang="zh-TW" sz="2400" dirty="0">
                    <a:latin typeface="Times New Roman" panose="02020603050405020304" pitchFamily="18" charset="0"/>
                    <a:cs typeface="Times New Roman" panose="02020603050405020304" pitchFamily="18" charset="0"/>
                  </a:rPr>
                  <a:t>default values of the various system parameters</a:t>
                </a:r>
                <a:r>
                  <a:rPr lang="en-US" altLang="zh-TW" sz="2200" dirty="0" smtClean="0">
                    <a:solidFill>
                      <a:schemeClr val="tx1">
                        <a:lumMod val="75000"/>
                        <a:lumOff val="25000"/>
                      </a:schemeClr>
                    </a:solidFill>
                    <a:latin typeface="Times New Roman" panose="02020603050405020304" pitchFamily="18" charset="0"/>
                    <a:cs typeface="Times New Roman" panose="02020603050405020304" pitchFamily="18" charset="0"/>
                  </a:rPr>
                  <a:t>    </a:t>
                </a:r>
              </a:p>
              <a:p>
                <a:pPr marL="360000" indent="0">
                  <a:buNone/>
                </a:pPr>
                <a:r>
                  <a:rPr lang="en-US" altLang="zh-TW" sz="2200" dirty="0" smtClean="0"/>
                  <a:t>       </a:t>
                </a:r>
                <a14:m>
                  <m:oMath xmlns:m="http://schemas.openxmlformats.org/officeDocument/2006/math">
                    <m:r>
                      <a:rPr lang="en-US" altLang="zh-TW" sz="2200" i="1">
                        <a:latin typeface="Cambria Math" panose="02040503050406030204" pitchFamily="18" charset="0"/>
                      </a:rPr>
                      <m:t>𝑁</m:t>
                    </m:r>
                    <m:r>
                      <a:rPr lang="en-US" altLang="zh-TW" sz="2200" i="1">
                        <a:latin typeface="Cambria Math" panose="02040503050406030204" pitchFamily="18" charset="0"/>
                      </a:rPr>
                      <m:t>=9</m:t>
                    </m:r>
                  </m:oMath>
                </a14:m>
                <a:r>
                  <a:rPr lang="en-US" altLang="zh-TW" sz="2200" dirty="0">
                    <a:latin typeface="Times New Roman" panose="02020603050405020304" pitchFamily="18" charset="0"/>
                    <a:cs typeface="Times New Roman" panose="02020603050405020304" pitchFamily="18" charset="0"/>
                  </a:rPr>
                  <a:t> ,  </a:t>
                </a:r>
                <a14:m>
                  <m:oMath xmlns:m="http://schemas.openxmlformats.org/officeDocument/2006/math">
                    <m:r>
                      <a:rPr lang="en-US" altLang="zh-TW" sz="2200" i="1">
                        <a:latin typeface="Cambria Math" panose="02040503050406030204" pitchFamily="18" charset="0"/>
                      </a:rPr>
                      <m:t>𝐾</m:t>
                    </m:r>
                    <m:r>
                      <a:rPr lang="en-US" altLang="zh-TW" sz="2200" i="1">
                        <a:latin typeface="Cambria Math" panose="02040503050406030204" pitchFamily="18" charset="0"/>
                      </a:rPr>
                      <m:t>=100</m:t>
                    </m:r>
                  </m:oMath>
                </a14:m>
                <a:r>
                  <a:rPr lang="en-US" altLang="zh-TW" sz="2200" dirty="0" smtClean="0">
                    <a:solidFill>
                      <a:schemeClr val="tx1">
                        <a:lumMod val="75000"/>
                        <a:lumOff val="25000"/>
                      </a:schemeClr>
                    </a:solidFill>
                    <a:latin typeface="Times New Roman" panose="02020603050405020304" pitchFamily="18" charset="0"/>
                    <a:cs typeface="Times New Roman" panose="02020603050405020304" pitchFamily="18" charset="0"/>
                  </a:rPr>
                  <a:t> </a:t>
                </a:r>
              </a:p>
              <a:p>
                <a:pPr marL="360000" lvl="1" indent="0">
                  <a:buNone/>
                </a:pPr>
                <a:r>
                  <a:rPr lang="zh-TW" altLang="en-US" sz="2400" dirty="0" smtClean="0"/>
                  <a:t>  </a:t>
                </a:r>
                <a14:m>
                  <m:oMath xmlns:m="http://schemas.openxmlformats.org/officeDocument/2006/math">
                    <m:r>
                      <a:rPr lang="zh-TW" altLang="en-US" sz="2400" i="1" dirty="0">
                        <a:latin typeface="Cambria Math" panose="02040503050406030204" pitchFamily="18" charset="0"/>
                      </a:rPr>
                      <m:t> </m:t>
                    </m:r>
                    <m:r>
                      <a:rPr lang="zh-TW" altLang="en-US" sz="2400" i="1" dirty="0" smtClean="0">
                        <a:latin typeface="Cambria Math" panose="02040503050406030204" pitchFamily="18" charset="0"/>
                      </a:rPr>
                      <m:t> </m:t>
                    </m:r>
                    <m:r>
                      <a:rPr lang="zh-TW" altLang="en-US" sz="2400" i="1" dirty="0">
                        <a:latin typeface="Cambria Math" panose="02040503050406030204" pitchFamily="18" charset="0"/>
                      </a:rPr>
                      <m:t> </m:t>
                    </m:r>
                    <m:r>
                      <a:rPr lang="zh-TW" altLang="en-US" sz="2400" i="1" dirty="0" smtClean="0">
                        <a:latin typeface="Cambria Math" panose="02040503050406030204" pitchFamily="18" charset="0"/>
                      </a:rPr>
                      <m:t> </m:t>
                    </m:r>
                    <m:sSub>
                      <m:sSubPr>
                        <m:ctrlPr>
                          <a:rPr lang="zh-TW" altLang="zh-TW" sz="2400" i="1">
                            <a:latin typeface="Cambria Math" panose="02040503050406030204" pitchFamily="18" charset="0"/>
                          </a:rPr>
                        </m:ctrlPr>
                      </m:sSubPr>
                      <m:e>
                        <m:r>
                          <a:rPr lang="en-US" altLang="zh-TW" sz="2400" i="1">
                            <a:latin typeface="Cambria Math" panose="02040503050406030204" pitchFamily="18" charset="0"/>
                          </a:rPr>
                          <m:t>𝜆</m:t>
                        </m:r>
                      </m:e>
                      <m:sub>
                        <m:r>
                          <a:rPr lang="en-US" altLang="zh-TW" sz="2400" i="1">
                            <a:latin typeface="Cambria Math" panose="02040503050406030204" pitchFamily="18" charset="0"/>
                          </a:rPr>
                          <m:t>𝐻</m:t>
                        </m:r>
                      </m:sub>
                    </m:sSub>
                    <m:r>
                      <a:rPr lang="en-US" altLang="zh-TW" sz="2400" i="1">
                        <a:latin typeface="Cambria Math" panose="02040503050406030204" pitchFamily="18" charset="0"/>
                      </a:rPr>
                      <m:t>=0.</m:t>
                    </m:r>
                  </m:oMath>
                </a14:m>
                <a:r>
                  <a:rPr lang="en-US" altLang="zh-TW" sz="2400" dirty="0" smtClean="0">
                    <a:latin typeface="Times New Roman" panose="02020603050405020304" pitchFamily="18" charset="0"/>
                    <a:cs typeface="Times New Roman" panose="02020603050405020304" pitchFamily="18" charset="0"/>
                  </a:rPr>
                  <a:t>05</a:t>
                </a:r>
                <a:r>
                  <a:rPr lang="en-US" altLang="zh-TW"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zh-TW" altLang="zh-TW" sz="2400" i="1">
                            <a:latin typeface="Cambria Math" panose="02040503050406030204" pitchFamily="18" charset="0"/>
                          </a:rPr>
                        </m:ctrlPr>
                      </m:sSubPr>
                      <m:e>
                        <m:r>
                          <a:rPr lang="en-US" altLang="zh-TW" sz="2400" i="1">
                            <a:latin typeface="Cambria Math" panose="02040503050406030204" pitchFamily="18" charset="0"/>
                          </a:rPr>
                          <m:t>𝜆</m:t>
                        </m:r>
                      </m:e>
                      <m:sub>
                        <m:r>
                          <a:rPr lang="en-US" altLang="zh-TW" sz="2400" i="1">
                            <a:latin typeface="Cambria Math" panose="02040503050406030204" pitchFamily="18" charset="0"/>
                          </a:rPr>
                          <m:t>𝐿</m:t>
                        </m:r>
                      </m:sub>
                    </m:sSub>
                    <m:r>
                      <a:rPr lang="en-US" altLang="zh-TW" sz="2400" i="1">
                        <a:latin typeface="Cambria Math" panose="02040503050406030204" pitchFamily="18" charset="0"/>
                      </a:rPr>
                      <m:t>=0.25</m:t>
                    </m:r>
                  </m:oMath>
                </a14:m>
                <a:endParaRPr lang="en-US" altLang="zh-TW" sz="2400" i="1" dirty="0" smtClean="0">
                  <a:latin typeface="Cambria Math" panose="02040503050406030204" pitchFamily="18" charset="0"/>
                </a:endParaRPr>
              </a:p>
              <a:p>
                <a:pPr marL="360000" lvl="1" indent="0">
                  <a:buNone/>
                </a:pPr>
                <a14:m>
                  <m:oMath xmlns:m="http://schemas.openxmlformats.org/officeDocument/2006/math">
                    <m:r>
                      <a:rPr lang="zh-TW" altLang="en-US" sz="2400" i="1" dirty="0">
                        <a:latin typeface="Cambria Math" panose="02040503050406030204" pitchFamily="18" charset="0"/>
                      </a:rPr>
                      <m:t> </m:t>
                    </m:r>
                    <m:r>
                      <a:rPr lang="zh-TW" altLang="en-US" sz="2400" i="1" dirty="0" smtClean="0">
                        <a:latin typeface="Cambria Math" panose="02040503050406030204" pitchFamily="18" charset="0"/>
                      </a:rPr>
                      <m:t> </m:t>
                    </m:r>
                    <m:r>
                      <a:rPr lang="zh-TW" altLang="en-US" sz="2400" i="1" dirty="0">
                        <a:latin typeface="Cambria Math" panose="02040503050406030204" pitchFamily="18" charset="0"/>
                      </a:rPr>
                      <m:t> </m:t>
                    </m:r>
                    <m:r>
                      <a:rPr lang="zh-TW" altLang="en-US" sz="2400" i="1" dirty="0" smtClean="0">
                        <a:latin typeface="Cambria Math" panose="02040503050406030204" pitchFamily="18" charset="0"/>
                      </a:rPr>
                      <m:t> </m:t>
                    </m:r>
                    <m:r>
                      <a:rPr lang="zh-TW" altLang="en-US" sz="2400" i="1" dirty="0">
                        <a:latin typeface="Cambria Math" panose="02040503050406030204" pitchFamily="18" charset="0"/>
                      </a:rPr>
                      <m:t> </m:t>
                    </m:r>
                    <m:r>
                      <a:rPr lang="zh-TW" altLang="en-US" sz="2400" i="1" dirty="0" smtClean="0">
                        <a:latin typeface="Cambria Math" panose="02040503050406030204" pitchFamily="18" charset="0"/>
                      </a:rPr>
                      <m:t> </m:t>
                    </m:r>
                    <m:sSub>
                      <m:sSubPr>
                        <m:ctrlPr>
                          <a:rPr lang="zh-TW" altLang="zh-TW" sz="2200" i="1">
                            <a:latin typeface="Cambria Math" panose="02040503050406030204" pitchFamily="18" charset="0"/>
                          </a:rPr>
                        </m:ctrlPr>
                      </m:sSubPr>
                      <m:e>
                        <m:r>
                          <a:rPr lang="en-US" altLang="zh-TW" sz="2200" i="1">
                            <a:latin typeface="Cambria Math" panose="02040503050406030204" pitchFamily="18" charset="0"/>
                          </a:rPr>
                          <m:t>𝜆</m:t>
                        </m:r>
                      </m:e>
                      <m:sub>
                        <m:r>
                          <a:rPr lang="en-US" altLang="zh-TW" sz="2200" i="1">
                            <a:latin typeface="Cambria Math" panose="02040503050406030204" pitchFamily="18" charset="0"/>
                          </a:rPr>
                          <m:t>𝐻</m:t>
                        </m:r>
                        <m:r>
                          <a:rPr lang="en-US" altLang="zh-TW" sz="2200" i="1">
                            <a:latin typeface="Cambria Math" panose="02040503050406030204" pitchFamily="18" charset="0"/>
                          </a:rPr>
                          <m:t>2</m:t>
                        </m:r>
                      </m:sub>
                    </m:sSub>
                    <m:r>
                      <a:rPr lang="en-US" altLang="zh-TW" sz="2200" i="1">
                        <a:latin typeface="Cambria Math" panose="02040503050406030204" pitchFamily="18" charset="0"/>
                      </a:rPr>
                      <m:t>=0.0</m:t>
                    </m:r>
                  </m:oMath>
                </a14:m>
                <a:r>
                  <a:rPr lang="en-US" altLang="zh-TW" sz="2200" dirty="0" smtClean="0">
                    <a:latin typeface="Times New Roman" panose="02020603050405020304" pitchFamily="18" charset="0"/>
                    <a:cs typeface="Times New Roman" panose="02020603050405020304" pitchFamily="18" charset="0"/>
                  </a:rPr>
                  <a:t>25</a:t>
                </a:r>
                <a:r>
                  <a:rPr lang="en-US" altLang="zh-TW" sz="22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zh-TW" altLang="zh-TW" sz="2200" i="1">
                            <a:latin typeface="Cambria Math" panose="02040503050406030204" pitchFamily="18" charset="0"/>
                          </a:rPr>
                        </m:ctrlPr>
                      </m:sSubPr>
                      <m:e>
                        <m:r>
                          <a:rPr lang="en-US" altLang="zh-TW" sz="2200" i="1">
                            <a:latin typeface="Cambria Math" panose="02040503050406030204" pitchFamily="18" charset="0"/>
                          </a:rPr>
                          <m:t>𝜆</m:t>
                        </m:r>
                      </m:e>
                      <m:sub>
                        <m:r>
                          <a:rPr lang="en-US" altLang="zh-TW" sz="2200" i="1">
                            <a:latin typeface="Cambria Math" panose="02040503050406030204" pitchFamily="18" charset="0"/>
                          </a:rPr>
                          <m:t>𝐿</m:t>
                        </m:r>
                        <m:r>
                          <a:rPr lang="en-US" altLang="zh-TW" sz="2200" i="1">
                            <a:latin typeface="Cambria Math" panose="02040503050406030204" pitchFamily="18" charset="0"/>
                          </a:rPr>
                          <m:t>2</m:t>
                        </m:r>
                      </m:sub>
                    </m:sSub>
                    <m:r>
                      <a:rPr lang="en-US" altLang="zh-TW" sz="2200" i="1">
                        <a:latin typeface="Cambria Math" panose="02040503050406030204" pitchFamily="18" charset="0"/>
                      </a:rPr>
                      <m:t>=0.125</m:t>
                    </m:r>
                  </m:oMath>
                </a14:m>
                <a:r>
                  <a:rPr lang="en-US" altLang="zh-TW" sz="2200" dirty="0">
                    <a:latin typeface="Times New Roman" panose="02020603050405020304" pitchFamily="18" charset="0"/>
                    <a:cs typeface="Times New Roman" panose="02020603050405020304" pitchFamily="18" charset="0"/>
                  </a:rPr>
                  <a:t> ,  </a:t>
                </a:r>
                <a14:m>
                  <m:oMath xmlns:m="http://schemas.openxmlformats.org/officeDocument/2006/math">
                    <m:r>
                      <a:rPr lang="en-US" altLang="zh-TW" sz="2200" i="1">
                        <a:latin typeface="Cambria Math" panose="02040503050406030204" pitchFamily="18" charset="0"/>
                      </a:rPr>
                      <m:t>𝛽</m:t>
                    </m:r>
                    <m:r>
                      <a:rPr lang="en-US" altLang="zh-TW" sz="2200" i="1">
                        <a:latin typeface="Cambria Math" panose="02040503050406030204" pitchFamily="18" charset="0"/>
                      </a:rPr>
                      <m:t>=0.3</m:t>
                    </m:r>
                  </m:oMath>
                </a14:m>
                <a:endParaRPr lang="en-US" altLang="zh-TW" sz="22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360000" indent="0">
                  <a:buNone/>
                </a:pPr>
                <a:r>
                  <a:rPr lang="en-US" altLang="zh-TW" sz="2200" dirty="0" smtClean="0"/>
                  <a:t>      </a:t>
                </a:r>
                <a14:m>
                  <m:oMath xmlns:m="http://schemas.openxmlformats.org/officeDocument/2006/math">
                    <m:sSub>
                      <m:sSubPr>
                        <m:ctrlPr>
                          <a:rPr lang="zh-TW" altLang="zh-TW" sz="2200" i="1">
                            <a:latin typeface="Cambria Math" panose="02040503050406030204" pitchFamily="18" charset="0"/>
                          </a:rPr>
                        </m:ctrlPr>
                      </m:sSubPr>
                      <m:e>
                        <m:r>
                          <a:rPr lang="en-US" altLang="zh-TW" sz="2200" i="1">
                            <a:latin typeface="Cambria Math" panose="02040503050406030204" pitchFamily="18" charset="0"/>
                          </a:rPr>
                          <m:t>𝛼</m:t>
                        </m:r>
                      </m:e>
                      <m:sub>
                        <m:r>
                          <a:rPr lang="en-US" altLang="zh-TW" sz="2200" i="1">
                            <a:latin typeface="Cambria Math" panose="02040503050406030204" pitchFamily="18" charset="0"/>
                          </a:rPr>
                          <m:t>𝐻</m:t>
                        </m:r>
                      </m:sub>
                    </m:sSub>
                    <m:r>
                      <a:rPr lang="en-US" altLang="zh-TW" sz="2200" i="1">
                        <a:latin typeface="Cambria Math" panose="02040503050406030204" pitchFamily="18" charset="0"/>
                      </a:rPr>
                      <m:t>=0.02</m:t>
                    </m:r>
                  </m:oMath>
                </a14:m>
                <a:r>
                  <a:rPr lang="en-US" altLang="zh-TW" sz="22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zh-TW" altLang="zh-TW" sz="2200" i="1">
                            <a:latin typeface="Cambria Math" panose="02040503050406030204" pitchFamily="18" charset="0"/>
                          </a:rPr>
                        </m:ctrlPr>
                      </m:sSubPr>
                      <m:e>
                        <m:r>
                          <a:rPr lang="en-US" altLang="zh-TW" sz="2200" i="1">
                            <a:latin typeface="Cambria Math" panose="02040503050406030204" pitchFamily="18" charset="0"/>
                          </a:rPr>
                          <m:t>𝛼</m:t>
                        </m:r>
                      </m:e>
                      <m:sub>
                        <m:r>
                          <a:rPr lang="en-US" altLang="zh-TW" sz="2200" i="1">
                            <a:latin typeface="Cambria Math" panose="02040503050406030204" pitchFamily="18" charset="0"/>
                          </a:rPr>
                          <m:t>𝐿</m:t>
                        </m:r>
                      </m:sub>
                    </m:sSub>
                    <m:r>
                      <a:rPr lang="en-US" altLang="zh-TW" sz="2200" i="1">
                        <a:latin typeface="Cambria Math" panose="02040503050406030204" pitchFamily="18" charset="0"/>
                      </a:rPr>
                      <m:t>=0.01</m:t>
                    </m:r>
                  </m:oMath>
                </a14:m>
                <a:endParaRPr lang="en-US" altLang="zh-TW" sz="2200" dirty="0">
                  <a:latin typeface="Times New Roman" panose="02020603050405020304" pitchFamily="18" charset="0"/>
                  <a:cs typeface="Times New Roman" panose="02020603050405020304" pitchFamily="18" charset="0"/>
                </a:endParaRPr>
              </a:p>
              <a:p>
                <a:pPr marL="360000" indent="0">
                  <a:buNone/>
                </a:pPr>
                <a:r>
                  <a:rPr lang="en-US" altLang="zh-TW" sz="2200" dirty="0" smtClean="0"/>
                  <a:t>      </a:t>
                </a:r>
                <a14:m>
                  <m:oMath xmlns:m="http://schemas.openxmlformats.org/officeDocument/2006/math">
                    <m:sSub>
                      <m:sSubPr>
                        <m:ctrlPr>
                          <a:rPr lang="en-US" altLang="zh-TW" sz="2200" i="1">
                            <a:latin typeface="Cambria Math" panose="02040503050406030204" pitchFamily="18" charset="0"/>
                          </a:rPr>
                        </m:ctrlPr>
                      </m:sSubPr>
                      <m:e>
                        <m:r>
                          <a:rPr lang="en-US" altLang="zh-TW" sz="2200" i="1">
                            <a:latin typeface="Cambria Math" panose="02040503050406030204" pitchFamily="18" charset="0"/>
                          </a:rPr>
                          <m:t>𝜇</m:t>
                        </m:r>
                      </m:e>
                      <m:sub>
                        <m:r>
                          <a:rPr lang="en-US" altLang="zh-TW" sz="2200" i="1">
                            <a:latin typeface="Cambria Math" panose="02040503050406030204" pitchFamily="18" charset="0"/>
                          </a:rPr>
                          <m:t>𝐻</m:t>
                        </m:r>
                      </m:sub>
                    </m:sSub>
                    <m:r>
                      <a:rPr lang="en-US" altLang="zh-TW" sz="2200" i="1">
                        <a:latin typeface="Cambria Math" panose="02040503050406030204" pitchFamily="18" charset="0"/>
                      </a:rPr>
                      <m:t>=1</m:t>
                    </m:r>
                  </m:oMath>
                </a14:m>
                <a:r>
                  <a:rPr lang="en-US" altLang="zh-TW" sz="22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altLang="zh-TW" sz="2200" i="1">
                            <a:latin typeface="Cambria Math" panose="02040503050406030204" pitchFamily="18" charset="0"/>
                          </a:rPr>
                        </m:ctrlPr>
                      </m:sSubPr>
                      <m:e>
                        <m:r>
                          <a:rPr lang="en-US" altLang="zh-TW" sz="2200" i="1">
                            <a:latin typeface="Cambria Math" panose="02040503050406030204" pitchFamily="18" charset="0"/>
                          </a:rPr>
                          <m:t>𝜇</m:t>
                        </m:r>
                      </m:e>
                      <m:sub>
                        <m:r>
                          <a:rPr lang="en-US" altLang="zh-TW" sz="2200" i="1">
                            <a:latin typeface="Cambria Math" panose="02040503050406030204" pitchFamily="18" charset="0"/>
                          </a:rPr>
                          <m:t>𝐿</m:t>
                        </m:r>
                      </m:sub>
                    </m:sSub>
                    <m:r>
                      <a:rPr lang="en-US" altLang="zh-TW" sz="2200" i="1">
                        <a:latin typeface="Cambria Math" panose="02040503050406030204" pitchFamily="18" charset="0"/>
                      </a:rPr>
                      <m:t>=</m:t>
                    </m:r>
                    <m:r>
                      <a:rPr lang="en-US" altLang="zh-TW" sz="2200" i="1" smtClean="0">
                        <a:latin typeface="Cambria Math" panose="02040503050406030204" pitchFamily="18" charset="0"/>
                      </a:rPr>
                      <m:t>1</m:t>
                    </m:r>
                  </m:oMath>
                </a14:m>
                <a:endParaRPr lang="en-US" altLang="zh-TW" sz="2200" dirty="0" smtClean="0">
                  <a:latin typeface="Times New Roman" panose="02020603050405020304" pitchFamily="18" charset="0"/>
                  <a:cs typeface="Times New Roman" panose="02020603050405020304" pitchFamily="18" charset="0"/>
                </a:endParaRPr>
              </a:p>
              <a:p>
                <a:pPr marL="0"/>
                <a:r>
                  <a:rPr lang="en-US" altLang="zh-TW" sz="2200" dirty="0" smtClean="0">
                    <a:latin typeface="Times New Roman" panose="02020603050405020304" pitchFamily="18" charset="0"/>
                    <a:cs typeface="Times New Roman" panose="02020603050405020304" pitchFamily="18" charset="0"/>
                  </a:rPr>
                  <a:t>Energy request rate is defined as  </a:t>
                </a:r>
                <a14:m>
                  <m:oMath xmlns:m="http://schemas.openxmlformats.org/officeDocument/2006/math">
                    <m:sSub>
                      <m:sSubPr>
                        <m:ctrlPr>
                          <a:rPr lang="zh-TW" altLang="zh-TW" sz="2200" b="1" i="1">
                            <a:latin typeface="Cambria Math" panose="02040503050406030204" pitchFamily="18" charset="0"/>
                          </a:rPr>
                        </m:ctrlPr>
                      </m:sSubPr>
                      <m:e>
                        <m:r>
                          <a:rPr lang="en-US" altLang="zh-TW" sz="2200" b="1" i="1">
                            <a:latin typeface="Cambria Math" panose="02040503050406030204" pitchFamily="18" charset="0"/>
                          </a:rPr>
                          <m:t>𝝓</m:t>
                        </m:r>
                      </m:e>
                      <m:sub>
                        <m:r>
                          <a:rPr lang="en-US" altLang="zh-TW" sz="2200" b="1" i="1">
                            <a:latin typeface="Cambria Math" panose="02040503050406030204" pitchFamily="18" charset="0"/>
                          </a:rPr>
                          <m:t>𝒓𝒆𝒒</m:t>
                        </m:r>
                      </m:sub>
                    </m:sSub>
                    <m:r>
                      <a:rPr lang="en-US" altLang="zh-TW" sz="2200" b="1" i="1">
                        <a:latin typeface="Cambria Math" panose="02040503050406030204" pitchFamily="18" charset="0"/>
                      </a:rPr>
                      <m:t>=</m:t>
                    </m:r>
                    <m:sSub>
                      <m:sSubPr>
                        <m:ctrlPr>
                          <a:rPr lang="zh-TW" altLang="zh-TW" sz="2200" b="1" i="1">
                            <a:latin typeface="Cambria Math" panose="02040503050406030204" pitchFamily="18" charset="0"/>
                          </a:rPr>
                        </m:ctrlPr>
                      </m:sSubPr>
                      <m:e>
                        <m:r>
                          <a:rPr lang="en-US" altLang="zh-TW" sz="2200" b="1" i="1">
                            <a:latin typeface="Cambria Math" panose="02040503050406030204" pitchFamily="18" charset="0"/>
                          </a:rPr>
                          <m:t>(</m:t>
                        </m:r>
                        <m:r>
                          <a:rPr lang="en-US" altLang="zh-TW" sz="2200" b="1" i="1">
                            <a:latin typeface="Cambria Math" panose="02040503050406030204" pitchFamily="18" charset="0"/>
                          </a:rPr>
                          <m:t>𝝀</m:t>
                        </m:r>
                      </m:e>
                      <m:sub>
                        <m:r>
                          <a:rPr lang="en-US" altLang="zh-TW" sz="2200" b="1" i="1">
                            <a:latin typeface="Cambria Math" panose="02040503050406030204" pitchFamily="18" charset="0"/>
                          </a:rPr>
                          <m:t>𝑯</m:t>
                        </m:r>
                      </m:sub>
                    </m:sSub>
                    <m:r>
                      <a:rPr lang="en-US" altLang="zh-TW" sz="2200" b="1" i="1">
                        <a:latin typeface="Cambria Math" panose="02040503050406030204" pitchFamily="18" charset="0"/>
                      </a:rPr>
                      <m:t>+</m:t>
                    </m:r>
                    <m:sSub>
                      <m:sSubPr>
                        <m:ctrlPr>
                          <a:rPr lang="zh-TW" altLang="zh-TW" sz="2200" b="1" i="1">
                            <a:latin typeface="Cambria Math" panose="02040503050406030204" pitchFamily="18" charset="0"/>
                          </a:rPr>
                        </m:ctrlPr>
                      </m:sSubPr>
                      <m:e>
                        <m:r>
                          <a:rPr lang="en-US" altLang="zh-TW" sz="2200" b="1" i="1">
                            <a:latin typeface="Cambria Math" panose="02040503050406030204" pitchFamily="18" charset="0"/>
                          </a:rPr>
                          <m:t>𝝀</m:t>
                        </m:r>
                      </m:e>
                      <m:sub>
                        <m:r>
                          <a:rPr lang="en-US" altLang="zh-TW" sz="2200" b="1" i="1">
                            <a:latin typeface="Cambria Math" panose="02040503050406030204" pitchFamily="18" charset="0"/>
                          </a:rPr>
                          <m:t>𝑯</m:t>
                        </m:r>
                        <m:r>
                          <a:rPr lang="en-US" altLang="zh-TW" sz="2200" b="1" i="1">
                            <a:latin typeface="Cambria Math" panose="02040503050406030204" pitchFamily="18" charset="0"/>
                          </a:rPr>
                          <m:t>2</m:t>
                        </m:r>
                      </m:sub>
                    </m:sSub>
                    <m:r>
                      <a:rPr lang="en-US" altLang="zh-TW" sz="2200" b="1" i="1">
                        <a:latin typeface="Cambria Math" panose="02040503050406030204" pitchFamily="18" charset="0"/>
                      </a:rPr>
                      <m:t>)</m:t>
                    </m:r>
                    <m:sSub>
                      <m:sSubPr>
                        <m:ctrlPr>
                          <a:rPr lang="zh-TW" altLang="zh-TW" sz="2200" b="1" i="1">
                            <a:latin typeface="Cambria Math" panose="02040503050406030204" pitchFamily="18" charset="0"/>
                          </a:rPr>
                        </m:ctrlPr>
                      </m:sSubPr>
                      <m:e>
                        <m:r>
                          <a:rPr lang="en-US" altLang="zh-TW" sz="2200" b="1" i="1">
                            <a:latin typeface="Cambria Math" panose="02040503050406030204" pitchFamily="18" charset="0"/>
                          </a:rPr>
                          <m:t>𝒆</m:t>
                        </m:r>
                      </m:e>
                      <m:sub>
                        <m:r>
                          <a:rPr lang="en-US" altLang="zh-TW" sz="2200" b="1" i="1">
                            <a:latin typeface="Cambria Math" panose="02040503050406030204" pitchFamily="18" charset="0"/>
                          </a:rPr>
                          <m:t>𝑯</m:t>
                        </m:r>
                      </m:sub>
                    </m:sSub>
                    <m:r>
                      <a:rPr lang="en-US" altLang="zh-TW" sz="2200" b="1" i="1">
                        <a:latin typeface="Cambria Math" panose="02040503050406030204" pitchFamily="18" charset="0"/>
                      </a:rPr>
                      <m:t>+</m:t>
                    </m:r>
                    <m:sSub>
                      <m:sSubPr>
                        <m:ctrlPr>
                          <a:rPr lang="zh-TW" altLang="zh-TW" sz="2200" b="1" i="1">
                            <a:latin typeface="Cambria Math" panose="02040503050406030204" pitchFamily="18" charset="0"/>
                          </a:rPr>
                        </m:ctrlPr>
                      </m:sSubPr>
                      <m:e>
                        <m:r>
                          <a:rPr lang="en-US" altLang="zh-TW" sz="2200" b="1" i="1">
                            <a:latin typeface="Cambria Math" panose="02040503050406030204" pitchFamily="18" charset="0"/>
                          </a:rPr>
                          <m:t>(</m:t>
                        </m:r>
                        <m:r>
                          <a:rPr lang="en-US" altLang="zh-TW" sz="2200" b="1" i="1">
                            <a:latin typeface="Cambria Math" panose="02040503050406030204" pitchFamily="18" charset="0"/>
                          </a:rPr>
                          <m:t>𝝀</m:t>
                        </m:r>
                      </m:e>
                      <m:sub>
                        <m:r>
                          <a:rPr lang="en-US" altLang="zh-TW" sz="2200" b="1" i="1">
                            <a:latin typeface="Cambria Math" panose="02040503050406030204" pitchFamily="18" charset="0"/>
                          </a:rPr>
                          <m:t>𝑳</m:t>
                        </m:r>
                      </m:sub>
                    </m:sSub>
                    <m:r>
                      <a:rPr lang="en-US" altLang="zh-TW" sz="2200" b="1" i="1">
                        <a:latin typeface="Cambria Math" panose="02040503050406030204" pitchFamily="18" charset="0"/>
                      </a:rPr>
                      <m:t>+</m:t>
                    </m:r>
                    <m:sSub>
                      <m:sSubPr>
                        <m:ctrlPr>
                          <a:rPr lang="zh-TW" altLang="zh-TW" sz="2200" b="1" i="1">
                            <a:latin typeface="Cambria Math" panose="02040503050406030204" pitchFamily="18" charset="0"/>
                          </a:rPr>
                        </m:ctrlPr>
                      </m:sSubPr>
                      <m:e>
                        <m:r>
                          <a:rPr lang="en-US" altLang="zh-TW" sz="2200" b="1" i="1">
                            <a:latin typeface="Cambria Math" panose="02040503050406030204" pitchFamily="18" charset="0"/>
                          </a:rPr>
                          <m:t>𝝀</m:t>
                        </m:r>
                      </m:e>
                      <m:sub>
                        <m:r>
                          <a:rPr lang="en-US" altLang="zh-TW" sz="2200" b="1" i="1">
                            <a:latin typeface="Cambria Math" panose="02040503050406030204" pitchFamily="18" charset="0"/>
                          </a:rPr>
                          <m:t>𝑳</m:t>
                        </m:r>
                        <m:r>
                          <a:rPr lang="en-US" altLang="zh-TW" sz="2200" b="1" i="1">
                            <a:latin typeface="Cambria Math" panose="02040503050406030204" pitchFamily="18" charset="0"/>
                          </a:rPr>
                          <m:t>2</m:t>
                        </m:r>
                      </m:sub>
                    </m:sSub>
                    <m:r>
                      <a:rPr lang="en-US" altLang="zh-TW" sz="2200" b="1" i="1">
                        <a:latin typeface="Cambria Math" panose="02040503050406030204" pitchFamily="18" charset="0"/>
                      </a:rPr>
                      <m:t>)</m:t>
                    </m:r>
                    <m:sSub>
                      <m:sSubPr>
                        <m:ctrlPr>
                          <a:rPr lang="zh-TW" altLang="zh-TW" sz="2200" b="1" i="1">
                            <a:latin typeface="Cambria Math" panose="02040503050406030204" pitchFamily="18" charset="0"/>
                          </a:rPr>
                        </m:ctrlPr>
                      </m:sSubPr>
                      <m:e>
                        <m:r>
                          <a:rPr lang="en-US" altLang="zh-TW" sz="2200" b="1" i="1">
                            <a:latin typeface="Cambria Math" panose="02040503050406030204" pitchFamily="18" charset="0"/>
                          </a:rPr>
                          <m:t>𝒆</m:t>
                        </m:r>
                      </m:e>
                      <m:sub>
                        <m:r>
                          <a:rPr lang="en-US" altLang="zh-TW" sz="2200" b="1" i="1">
                            <a:latin typeface="Cambria Math" panose="02040503050406030204" pitchFamily="18" charset="0"/>
                          </a:rPr>
                          <m:t>𝑳</m:t>
                        </m:r>
                      </m:sub>
                    </m:sSub>
                  </m:oMath>
                </a14:m>
                <a:r>
                  <a:rPr lang="en-US" altLang="zh-TW" sz="2200" dirty="0" smtClean="0">
                    <a:latin typeface="Times New Roman" panose="02020603050405020304" pitchFamily="18" charset="0"/>
                    <a:cs typeface="Times New Roman" panose="02020603050405020304" pitchFamily="18" charset="0"/>
                  </a:rPr>
                  <a:t>.</a:t>
                </a:r>
              </a:p>
              <a:p>
                <a:pPr marL="0"/>
                <a:endParaRPr lang="en-US" altLang="zh-TW" sz="800" dirty="0" smtClean="0">
                  <a:latin typeface="Times New Roman" panose="02020603050405020304" pitchFamily="18" charset="0"/>
                  <a:cs typeface="Times New Roman" panose="02020603050405020304" pitchFamily="18" charset="0"/>
                </a:endParaRPr>
              </a:p>
              <a:p>
                <a:pPr marL="0"/>
                <a:r>
                  <a:rPr lang="en-US" altLang="zh-TW" sz="2200" dirty="0" smtClean="0">
                    <a:latin typeface="Times New Roman" panose="02020603050405020304" pitchFamily="18" charset="0"/>
                    <a:cs typeface="Times New Roman" panose="02020603050405020304" pitchFamily="18" charset="0"/>
                  </a:rPr>
                  <a:t>Effective service rate is defined as </a:t>
                </a:r>
                <a14:m>
                  <m:oMath xmlns:m="http://schemas.openxmlformats.org/officeDocument/2006/math">
                    <m:sSub>
                      <m:sSubPr>
                        <m:ctrlPr>
                          <a:rPr lang="zh-TW" altLang="zh-TW" sz="2200" b="1" i="1">
                            <a:latin typeface="Cambria Math" panose="02040503050406030204" pitchFamily="18" charset="0"/>
                          </a:rPr>
                        </m:ctrlPr>
                      </m:sSubPr>
                      <m:e>
                        <m:r>
                          <a:rPr lang="en-US" altLang="zh-TW" sz="2200" b="1" i="1">
                            <a:latin typeface="Cambria Math" panose="02040503050406030204" pitchFamily="18" charset="0"/>
                          </a:rPr>
                          <m:t>𝝁</m:t>
                        </m:r>
                      </m:e>
                      <m:sub>
                        <m:r>
                          <a:rPr lang="en-US" altLang="zh-TW" sz="2200" b="1" i="1">
                            <a:latin typeface="Cambria Math" panose="02040503050406030204" pitchFamily="18" charset="0"/>
                          </a:rPr>
                          <m:t>𝒆𝒇𝒇</m:t>
                        </m:r>
                      </m:sub>
                    </m:sSub>
                    <m:r>
                      <a:rPr lang="en-US" altLang="zh-TW" sz="2200" b="1" i="1">
                        <a:latin typeface="Cambria Math" panose="02040503050406030204" pitchFamily="18" charset="0"/>
                      </a:rPr>
                      <m:t>≤</m:t>
                    </m:r>
                    <m:r>
                      <a:rPr lang="en-US" altLang="zh-TW" sz="2200" b="1" i="1">
                        <a:latin typeface="Cambria Math" panose="02040503050406030204" pitchFamily="18" charset="0"/>
                      </a:rPr>
                      <m:t>𝒎𝒊𝒏</m:t>
                    </m:r>
                    <m:r>
                      <a:rPr lang="en-US" altLang="zh-TW" sz="2200" b="1" i="1" smtClean="0">
                        <a:latin typeface="Cambria Math" panose="02040503050406030204" pitchFamily="18" charset="0"/>
                      </a:rPr>
                      <m:t> </m:t>
                    </m:r>
                    <m:r>
                      <a:rPr lang="en-US" altLang="zh-TW" sz="2200" b="1" i="1">
                        <a:latin typeface="Cambria Math" panose="02040503050406030204" pitchFamily="18" charset="0"/>
                      </a:rPr>
                      <m:t>(</m:t>
                    </m:r>
                    <m:func>
                      <m:funcPr>
                        <m:ctrlPr>
                          <a:rPr lang="zh-TW" altLang="zh-TW" sz="2200" b="1" i="1">
                            <a:latin typeface="Cambria Math" panose="02040503050406030204" pitchFamily="18" charset="0"/>
                          </a:rPr>
                        </m:ctrlPr>
                      </m:funcPr>
                      <m:fName>
                        <m:r>
                          <a:rPr lang="en-US" altLang="zh-TW" sz="2200" b="1" i="1">
                            <a:latin typeface="Cambria Math" panose="02040503050406030204" pitchFamily="18" charset="0"/>
                          </a:rPr>
                          <m:t>𝒎𝒂𝒙</m:t>
                        </m:r>
                        <m:r>
                          <a:rPr lang="en-US" altLang="zh-TW" sz="2200" b="1" i="1">
                            <a:latin typeface="Cambria Math" panose="02040503050406030204" pitchFamily="18" charset="0"/>
                          </a:rPr>
                          <m:t> </m:t>
                        </m:r>
                      </m:fName>
                      <m:e>
                        <m:d>
                          <m:dPr>
                            <m:ctrlPr>
                              <a:rPr lang="zh-TW" altLang="zh-TW" sz="2200" b="1" i="1">
                                <a:latin typeface="Cambria Math" panose="02040503050406030204" pitchFamily="18" charset="0"/>
                              </a:rPr>
                            </m:ctrlPr>
                          </m:dPr>
                          <m:e>
                            <m:sSub>
                              <m:sSubPr>
                                <m:ctrlPr>
                                  <a:rPr lang="zh-TW" altLang="zh-TW" sz="2200" b="1" i="1">
                                    <a:latin typeface="Cambria Math" panose="02040503050406030204" pitchFamily="18" charset="0"/>
                                  </a:rPr>
                                </m:ctrlPr>
                              </m:sSubPr>
                              <m:e>
                                <m:r>
                                  <a:rPr lang="en-US" altLang="zh-TW" sz="2200" b="1" i="1">
                                    <a:latin typeface="Cambria Math" panose="02040503050406030204" pitchFamily="18" charset="0"/>
                                  </a:rPr>
                                  <m:t>𝝁</m:t>
                                </m:r>
                              </m:e>
                              <m:sub>
                                <m:r>
                                  <a:rPr lang="en-US" altLang="zh-TW" sz="2200" b="1" i="1">
                                    <a:latin typeface="Cambria Math" panose="02040503050406030204" pitchFamily="18" charset="0"/>
                                  </a:rPr>
                                  <m:t>𝑯</m:t>
                                </m:r>
                              </m:sub>
                            </m:sSub>
                            <m:r>
                              <a:rPr lang="en-US" altLang="zh-TW" sz="2200" b="1" i="1">
                                <a:latin typeface="Cambria Math" panose="02040503050406030204" pitchFamily="18" charset="0"/>
                              </a:rPr>
                              <m:t>, </m:t>
                            </m:r>
                            <m:sSub>
                              <m:sSubPr>
                                <m:ctrlPr>
                                  <a:rPr lang="zh-TW" altLang="zh-TW" sz="2200" b="1" i="1">
                                    <a:latin typeface="Cambria Math" panose="02040503050406030204" pitchFamily="18" charset="0"/>
                                  </a:rPr>
                                </m:ctrlPr>
                              </m:sSubPr>
                              <m:e>
                                <m:r>
                                  <a:rPr lang="en-US" altLang="zh-TW" sz="2200" b="1" i="1">
                                    <a:latin typeface="Cambria Math" panose="02040503050406030204" pitchFamily="18" charset="0"/>
                                  </a:rPr>
                                  <m:t>𝝁</m:t>
                                </m:r>
                              </m:e>
                              <m:sub>
                                <m:r>
                                  <a:rPr lang="en-US" altLang="zh-TW" sz="2200" b="1" i="1">
                                    <a:latin typeface="Cambria Math" panose="02040503050406030204" pitchFamily="18" charset="0"/>
                                  </a:rPr>
                                  <m:t>𝑳</m:t>
                                </m:r>
                              </m:sub>
                            </m:sSub>
                          </m:e>
                        </m:d>
                      </m:e>
                    </m:func>
                    <m:r>
                      <a:rPr lang="en-US" altLang="zh-TW" sz="2200" b="1" i="1">
                        <a:latin typeface="Cambria Math" panose="02040503050406030204" pitchFamily="18" charset="0"/>
                      </a:rPr>
                      <m:t>,  </m:t>
                    </m:r>
                    <m:r>
                      <a:rPr lang="en-US" altLang="zh-TW" sz="2200" b="1" i="1">
                        <a:latin typeface="Cambria Math" panose="02040503050406030204" pitchFamily="18" charset="0"/>
                      </a:rPr>
                      <m:t>𝜷</m:t>
                    </m:r>
                    <m:r>
                      <a:rPr lang="en-US" altLang="zh-TW" sz="2200" b="1" i="1">
                        <a:latin typeface="Cambria Math" panose="02040503050406030204" pitchFamily="18" charset="0"/>
                      </a:rPr>
                      <m:t>+</m:t>
                    </m:r>
                    <m:r>
                      <a:rPr lang="en-US" altLang="zh-TW" sz="2200" b="1" i="1">
                        <a:latin typeface="Cambria Math" panose="02040503050406030204" pitchFamily="18" charset="0"/>
                      </a:rPr>
                      <m:t>𝒎𝒂𝒙</m:t>
                    </m:r>
                    <m:r>
                      <a:rPr lang="en-US" altLang="zh-TW" sz="2200" b="1" i="1">
                        <a:latin typeface="Cambria Math" panose="02040503050406030204" pitchFamily="18" charset="0"/>
                      </a:rPr>
                      <m:t>(</m:t>
                    </m:r>
                    <m:sSub>
                      <m:sSubPr>
                        <m:ctrlPr>
                          <a:rPr lang="zh-TW" altLang="zh-TW" sz="2200" b="1" i="1">
                            <a:latin typeface="Cambria Math" panose="02040503050406030204" pitchFamily="18" charset="0"/>
                          </a:rPr>
                        </m:ctrlPr>
                      </m:sSubPr>
                      <m:e>
                        <m:r>
                          <a:rPr lang="en-US" altLang="zh-TW" sz="2200" b="1" i="1">
                            <a:latin typeface="Cambria Math" panose="02040503050406030204" pitchFamily="18" charset="0"/>
                          </a:rPr>
                          <m:t>𝜽</m:t>
                        </m:r>
                      </m:e>
                      <m:sub>
                        <m:r>
                          <a:rPr lang="en-US" altLang="zh-TW" sz="2200" b="1" i="1">
                            <a:latin typeface="Cambria Math" panose="02040503050406030204" pitchFamily="18" charset="0"/>
                          </a:rPr>
                          <m:t>𝑯</m:t>
                        </m:r>
                      </m:sub>
                    </m:sSub>
                    <m:r>
                      <a:rPr lang="en-US" altLang="zh-TW" sz="2200" b="1" i="1">
                        <a:latin typeface="Cambria Math" panose="02040503050406030204" pitchFamily="18" charset="0"/>
                      </a:rPr>
                      <m:t>, </m:t>
                    </m:r>
                    <m:sSub>
                      <m:sSubPr>
                        <m:ctrlPr>
                          <a:rPr lang="zh-TW" altLang="zh-TW" sz="2200" b="1" i="1">
                            <a:latin typeface="Cambria Math" panose="02040503050406030204" pitchFamily="18" charset="0"/>
                          </a:rPr>
                        </m:ctrlPr>
                      </m:sSubPr>
                      <m:e>
                        <m:r>
                          <a:rPr lang="en-US" altLang="zh-TW" sz="2200" b="1" i="1">
                            <a:latin typeface="Cambria Math" panose="02040503050406030204" pitchFamily="18" charset="0"/>
                          </a:rPr>
                          <m:t>𝜽</m:t>
                        </m:r>
                      </m:e>
                      <m:sub>
                        <m:r>
                          <a:rPr lang="en-US" altLang="zh-TW" sz="2200" b="1" i="1">
                            <a:latin typeface="Cambria Math" panose="02040503050406030204" pitchFamily="18" charset="0"/>
                          </a:rPr>
                          <m:t>𝑳</m:t>
                        </m:r>
                      </m:sub>
                    </m:sSub>
                    <m:r>
                      <a:rPr lang="en-US" altLang="zh-TW" sz="2200" b="1" i="1">
                        <a:latin typeface="Cambria Math" panose="02040503050406030204" pitchFamily="18" charset="0"/>
                      </a:rPr>
                      <m:t>))</m:t>
                    </m:r>
                  </m:oMath>
                </a14:m>
                <a:endParaRPr lang="en-US" altLang="zh-TW" sz="2200" b="1" i="1" dirty="0" smtClean="0">
                  <a:latin typeface="Times New Roman" panose="02020603050405020304" pitchFamily="18" charset="0"/>
                  <a:cs typeface="Times New Roman" panose="02020603050405020304" pitchFamily="18" charset="0"/>
                </a:endParaRPr>
              </a:p>
              <a:p>
                <a:endParaRPr lang="en-US" altLang="zh-TW" sz="800" dirty="0" smtClean="0">
                  <a:latin typeface="Times New Roman" panose="02020603050405020304" pitchFamily="18" charset="0"/>
                  <a:cs typeface="Times New Roman" panose="02020603050405020304" pitchFamily="18" charset="0"/>
                </a:endParaRPr>
              </a:p>
              <a:p>
                <a:r>
                  <a:rPr lang="en-US" altLang="zh-TW" sz="2200" dirty="0" smtClean="0">
                    <a:latin typeface="Times New Roman" panose="02020603050405020304" pitchFamily="18" charset="0"/>
                    <a:cs typeface="Times New Roman" panose="02020603050405020304" pitchFamily="18" charset="0"/>
                  </a:rPr>
                  <a:t>Next, </a:t>
                </a:r>
                <a:r>
                  <a:rPr lang="en-US" altLang="zh-TW" sz="2400" dirty="0">
                    <a:latin typeface="Times New Roman" panose="02020603050405020304" pitchFamily="18" charset="0"/>
                    <a:cs typeface="Times New Roman" panose="02020603050405020304" pitchFamily="18" charset="0"/>
                  </a:rPr>
                  <a:t>we </a:t>
                </a:r>
                <a:r>
                  <a:rPr lang="en-US" altLang="zh-TW" sz="2400" dirty="0" smtClean="0">
                    <a:latin typeface="Times New Roman" panose="02020603050405020304" pitchFamily="18" charset="0"/>
                    <a:cs typeface="Times New Roman" panose="02020603050405020304" pitchFamily="18" charset="0"/>
                  </a:rPr>
                  <a:t>use </a:t>
                </a:r>
                <a:r>
                  <a:rPr lang="en-US" altLang="zh-TW" sz="2400" dirty="0">
                    <a:latin typeface="Times New Roman" panose="02020603050405020304" pitchFamily="18" charset="0"/>
                    <a:cs typeface="Times New Roman" panose="02020603050405020304" pitchFamily="18" charset="0"/>
                  </a:rPr>
                  <a:t>the default parameters to determine suitable regular battery </a:t>
                </a:r>
                <a:r>
                  <a:rPr lang="en-US" altLang="zh-TW" sz="2400" dirty="0" smtClean="0">
                    <a:latin typeface="Times New Roman" panose="02020603050405020304" pitchFamily="18" charset="0"/>
                    <a:cs typeface="Times New Roman" panose="02020603050405020304" pitchFamily="18" charset="0"/>
                  </a:rPr>
                  <a:t>usage probabilities </a:t>
                </a:r>
                <a14:m>
                  <m:oMath xmlns:m="http://schemas.openxmlformats.org/officeDocument/2006/math">
                    <m:sSub>
                      <m:sSubPr>
                        <m:ctrlPr>
                          <a:rPr lang="zh-TW" altLang="zh-TW" sz="2400" i="1">
                            <a:latin typeface="Cambria Math" panose="02040503050406030204" pitchFamily="18" charset="0"/>
                          </a:rPr>
                        </m:ctrlPr>
                      </m:sSubPr>
                      <m:e>
                        <m:r>
                          <a:rPr lang="en-US" altLang="zh-TW" sz="2400" i="1">
                            <a:latin typeface="Cambria Math" panose="02040503050406030204" pitchFamily="18" charset="0"/>
                          </a:rPr>
                          <m:t>𝜃</m:t>
                        </m:r>
                      </m:e>
                      <m:sub>
                        <m:r>
                          <a:rPr lang="en-US" altLang="zh-TW" sz="2400" i="1">
                            <a:latin typeface="Cambria Math" panose="02040503050406030204" pitchFamily="18" charset="0"/>
                          </a:rPr>
                          <m:t>𝐻</m:t>
                        </m:r>
                      </m:sub>
                    </m:sSub>
                    <m:r>
                      <a:rPr lang="en-US" altLang="zh-TW" sz="2400" i="1">
                        <a:latin typeface="Cambria Math" panose="02040503050406030204" pitchFamily="18" charset="0"/>
                      </a:rPr>
                      <m:t>/</m:t>
                    </m:r>
                    <m:sSub>
                      <m:sSubPr>
                        <m:ctrlPr>
                          <a:rPr lang="zh-TW" altLang="zh-TW" sz="2400" i="1">
                            <a:latin typeface="Cambria Math" panose="02040503050406030204" pitchFamily="18" charset="0"/>
                          </a:rPr>
                        </m:ctrlPr>
                      </m:sSubPr>
                      <m:e>
                        <m:r>
                          <a:rPr lang="en-US" altLang="zh-TW" sz="2400" i="1">
                            <a:latin typeface="Cambria Math" panose="02040503050406030204" pitchFamily="18" charset="0"/>
                          </a:rPr>
                          <m:t>𝜃</m:t>
                        </m:r>
                      </m:e>
                      <m:sub>
                        <m:r>
                          <a:rPr lang="en-US" altLang="zh-TW" sz="2400" i="1">
                            <a:latin typeface="Cambria Math" panose="02040503050406030204" pitchFamily="18" charset="0"/>
                          </a:rPr>
                          <m:t>𝐿</m:t>
                        </m:r>
                      </m:sub>
                    </m:sSub>
                  </m:oMath>
                </a14:m>
                <a:r>
                  <a:rPr lang="en-US" altLang="zh-TW" sz="2400" dirty="0" smtClean="0">
                    <a:latin typeface="Times New Roman" panose="02020603050405020304" pitchFamily="18" charset="0"/>
                    <a:cs typeface="Times New Roman" panose="02020603050405020304" pitchFamily="18" charset="0"/>
                  </a:rPr>
                  <a:t>.</a:t>
                </a:r>
                <a:endParaRPr lang="en-US" altLang="zh-TW" sz="2400" dirty="0">
                  <a:latin typeface="Times New Roman" panose="02020603050405020304" pitchFamily="18" charset="0"/>
                  <a:cs typeface="Times New Roman" panose="02020603050405020304" pitchFamily="18" charset="0"/>
                </a:endParaRPr>
              </a:p>
              <a:p>
                <a:pPr marL="0" indent="0">
                  <a:buNone/>
                </a:pPr>
                <a:endPar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p:sp>
            <p:nvSpPr>
              <p:cNvPr id="10" name="內容版面配置區 2"/>
              <p:cNvSpPr txBox="1">
                <a:spLocks noRot="1" noChangeAspect="1" noMove="1" noResize="1" noEditPoints="1" noAdjustHandles="1" noChangeArrowheads="1" noChangeShapeType="1" noTextEdit="1"/>
              </p:cNvSpPr>
              <p:nvPr/>
            </p:nvSpPr>
            <p:spPr>
              <a:xfrm>
                <a:off x="332742" y="1577971"/>
                <a:ext cx="10297159" cy="5121773"/>
              </a:xfrm>
              <a:prstGeom prst="rect">
                <a:avLst/>
              </a:prstGeom>
              <a:blipFill>
                <a:blip r:embed="rId3"/>
                <a:stretch>
                  <a:fillRect l="-474" t="-952" b="-357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143760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696" y="1685270"/>
            <a:ext cx="6407393" cy="4803714"/>
          </a:xfrm>
          <a:prstGeom prst="rect">
            <a:avLst/>
          </a:prstGeom>
        </p:spPr>
      </p:pic>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38</a:t>
            </a:fld>
            <a:endParaRPr lang="zh-TW" altLang="en-US" sz="1800" dirty="0">
              <a:solidFill>
                <a:schemeClr val="tx1"/>
              </a:solidFill>
            </a:endParaRPr>
          </a:p>
        </p:txBody>
      </p:sp>
      <p:sp>
        <p:nvSpPr>
          <p:cNvPr id="7" name="標題 1"/>
          <p:cNvSpPr txBox="1">
            <a:spLocks/>
          </p:cNvSpPr>
          <p:nvPr/>
        </p:nvSpPr>
        <p:spPr>
          <a:xfrm>
            <a:off x="222739" y="136527"/>
            <a:ext cx="949276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smtClean="0">
                <a:latin typeface="Times New Roman" panose="02020603050405020304" pitchFamily="18" charset="0"/>
                <a:cs typeface="Times New Roman" panose="02020603050405020304" pitchFamily="18" charset="0"/>
              </a:rPr>
              <a:t>Numerical Results-</a:t>
            </a:r>
            <a:br>
              <a:rPr lang="en-US" altLang="zh-TW" b="1" dirty="0" smtClean="0">
                <a:latin typeface="Times New Roman" panose="02020603050405020304" pitchFamily="18" charset="0"/>
                <a:cs typeface="Times New Roman" panose="02020603050405020304" pitchFamily="18" charset="0"/>
              </a:rPr>
            </a:br>
            <a:r>
              <a:rPr lang="en-US" altLang="zh-TW" sz="4000" b="1" dirty="0">
                <a:latin typeface="Times New Roman" panose="02020603050405020304" pitchFamily="18" charset="0"/>
                <a:cs typeface="Times New Roman" panose="02020603050405020304" pitchFamily="18" charset="0"/>
              </a:rPr>
              <a:t>One sensor node </a:t>
            </a:r>
            <a:r>
              <a:rPr lang="en-US" altLang="zh-TW" sz="4000" b="1" dirty="0" smtClean="0">
                <a:latin typeface="Times New Roman" panose="02020603050405020304" pitchFamily="18" charset="0"/>
                <a:cs typeface="Times New Roman" panose="02020603050405020304" pitchFamily="18" charset="0"/>
              </a:rPr>
              <a:t>system (Scenario 1)</a:t>
            </a:r>
            <a:endParaRPr lang="zh-TW" altLang="en-US" sz="4000" b="1" dirty="0">
              <a:latin typeface="Times New Roman" panose="02020603050405020304" pitchFamily="18" charset="0"/>
              <a:cs typeface="Times New Roman" panose="02020603050405020304" pitchFamily="18" charset="0"/>
            </a:endParaRPr>
          </a:p>
        </p:txBody>
      </p:sp>
      <p:cxnSp>
        <p:nvCxnSpPr>
          <p:cNvPr id="9" name="直線接點 8"/>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14" name="直線單箭頭接點 13"/>
          <p:cNvCxnSpPr/>
          <p:nvPr/>
        </p:nvCxnSpPr>
        <p:spPr>
          <a:xfrm flipH="1">
            <a:off x="5554685" y="4866035"/>
            <a:ext cx="284480" cy="3454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5213839" y="5917379"/>
            <a:ext cx="355600" cy="2844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3948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39</a:t>
            </a:fld>
            <a:endParaRPr lang="zh-TW" altLang="en-US" sz="1800" dirty="0">
              <a:solidFill>
                <a:schemeClr val="tx1"/>
              </a:solidFill>
            </a:endParaRPr>
          </a:p>
        </p:txBody>
      </p:sp>
      <p:sp>
        <p:nvSpPr>
          <p:cNvPr id="7" name="標題 1"/>
          <p:cNvSpPr txBox="1">
            <a:spLocks/>
          </p:cNvSpPr>
          <p:nvPr/>
        </p:nvSpPr>
        <p:spPr>
          <a:xfrm>
            <a:off x="222739" y="136527"/>
            <a:ext cx="949276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smtClean="0">
                <a:latin typeface="Times New Roman" panose="02020603050405020304" pitchFamily="18" charset="0"/>
                <a:cs typeface="Times New Roman" panose="02020603050405020304" pitchFamily="18" charset="0"/>
              </a:rPr>
              <a:t>Numerical Results-</a:t>
            </a:r>
            <a:br>
              <a:rPr lang="en-US" altLang="zh-TW" b="1" dirty="0" smtClean="0">
                <a:latin typeface="Times New Roman" panose="02020603050405020304" pitchFamily="18" charset="0"/>
                <a:cs typeface="Times New Roman" panose="02020603050405020304" pitchFamily="18" charset="0"/>
              </a:rPr>
            </a:br>
            <a:r>
              <a:rPr lang="en-US" altLang="zh-TW" sz="4000" b="1" dirty="0">
                <a:latin typeface="Times New Roman" panose="02020603050405020304" pitchFamily="18" charset="0"/>
                <a:cs typeface="Times New Roman" panose="02020603050405020304" pitchFamily="18" charset="0"/>
              </a:rPr>
              <a:t>One sensor node </a:t>
            </a:r>
            <a:r>
              <a:rPr lang="en-US" altLang="zh-TW" sz="4000" b="1" dirty="0" smtClean="0">
                <a:latin typeface="Times New Roman" panose="02020603050405020304" pitchFamily="18" charset="0"/>
                <a:cs typeface="Times New Roman" panose="02020603050405020304" pitchFamily="18" charset="0"/>
              </a:rPr>
              <a:t>system (Scenario </a:t>
            </a:r>
            <a:r>
              <a:rPr lang="en-US" altLang="zh-TW" sz="4000" b="1" dirty="0" smtClean="0">
                <a:latin typeface="Times New Roman" panose="02020603050405020304" pitchFamily="18" charset="0"/>
                <a:cs typeface="Times New Roman" panose="02020603050405020304" pitchFamily="18" charset="0"/>
              </a:rPr>
              <a:t>1)</a:t>
            </a:r>
            <a:endParaRPr lang="zh-TW" altLang="en-US" sz="4000" b="1" dirty="0">
              <a:latin typeface="Times New Roman" panose="02020603050405020304" pitchFamily="18" charset="0"/>
              <a:cs typeface="Times New Roman" panose="02020603050405020304" pitchFamily="18" charset="0"/>
            </a:endParaRPr>
          </a:p>
        </p:txBody>
      </p:sp>
      <p:cxnSp>
        <p:nvCxnSpPr>
          <p:cNvPr id="9" name="直線接點 8"/>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mc:Choice xmlns:a14="http://schemas.microsoft.com/office/drawing/2010/main" Requires="a14">
          <p:sp>
            <p:nvSpPr>
              <p:cNvPr id="10" name="內容版面配置區 2"/>
              <p:cNvSpPr txBox="1">
                <a:spLocks/>
              </p:cNvSpPr>
              <p:nvPr/>
            </p:nvSpPr>
            <p:spPr>
              <a:xfrm>
                <a:off x="332742" y="1577971"/>
                <a:ext cx="10297159" cy="5121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360000"/>
                <a:r>
                  <a:rPr lang="en-US" altLang="zh-TW" sz="2400" dirty="0" smtClean="0">
                    <a:latin typeface="Times New Roman" panose="02020603050405020304" pitchFamily="18" charset="0"/>
                    <a:cs typeface="Times New Roman" panose="02020603050405020304" pitchFamily="18" charset="0"/>
                  </a:rPr>
                  <a:t>We select </a:t>
                </a:r>
                <a:r>
                  <a:rPr lang="en-US" altLang="zh-TW" sz="2400" dirty="0">
                    <a:latin typeface="Times New Roman" panose="02020603050405020304" pitchFamily="18" charset="0"/>
                    <a:cs typeface="Times New Roman" panose="02020603050405020304" pitchFamily="18" charset="0"/>
                  </a:rPr>
                  <a:t>the minimum </a:t>
                </a:r>
                <a14:m>
                  <m:oMath xmlns:m="http://schemas.openxmlformats.org/officeDocument/2006/math">
                    <m:sSub>
                      <m:sSubPr>
                        <m:ctrlPr>
                          <a:rPr lang="zh-TW" altLang="zh-TW" sz="2400" i="1">
                            <a:latin typeface="Cambria Math" panose="02040503050406030204" pitchFamily="18" charset="0"/>
                          </a:rPr>
                        </m:ctrlPr>
                      </m:sSubPr>
                      <m:e>
                        <m:r>
                          <a:rPr lang="en-US" altLang="zh-TW" sz="2400" i="1">
                            <a:latin typeface="Cambria Math" panose="02040503050406030204" pitchFamily="18" charset="0"/>
                          </a:rPr>
                          <m:t>𝜃</m:t>
                        </m:r>
                      </m:e>
                      <m:sub>
                        <m:r>
                          <a:rPr lang="en-US" altLang="zh-TW" sz="2400" i="1">
                            <a:latin typeface="Cambria Math" panose="02040503050406030204" pitchFamily="18" charset="0"/>
                          </a:rPr>
                          <m:t>𝐻</m:t>
                        </m:r>
                      </m:sub>
                    </m:sSub>
                    <m:r>
                      <a:rPr lang="en-US" altLang="zh-TW" sz="2400" i="1">
                        <a:latin typeface="Cambria Math" panose="02040503050406030204" pitchFamily="18" charset="0"/>
                      </a:rPr>
                      <m:t>/</m:t>
                    </m:r>
                    <m:sSub>
                      <m:sSubPr>
                        <m:ctrlPr>
                          <a:rPr lang="zh-TW" altLang="zh-TW" sz="2400" i="1">
                            <a:latin typeface="Cambria Math" panose="02040503050406030204" pitchFamily="18" charset="0"/>
                          </a:rPr>
                        </m:ctrlPr>
                      </m:sSubPr>
                      <m:e>
                        <m:r>
                          <a:rPr lang="en-US" altLang="zh-TW" sz="2400" i="1">
                            <a:latin typeface="Cambria Math" panose="02040503050406030204" pitchFamily="18" charset="0"/>
                          </a:rPr>
                          <m:t>𝜃</m:t>
                        </m:r>
                      </m:e>
                      <m:sub>
                        <m:r>
                          <a:rPr lang="en-US" altLang="zh-TW" sz="2400" i="1">
                            <a:latin typeface="Cambria Math" panose="02040503050406030204" pitchFamily="18" charset="0"/>
                          </a:rPr>
                          <m:t>𝐿</m:t>
                        </m:r>
                      </m:sub>
                    </m:sSub>
                  </m:oMath>
                </a14:m>
                <a:r>
                  <a:rPr lang="en-US" altLang="zh-TW" sz="2400" dirty="0">
                    <a:latin typeface="Times New Roman" panose="02020603050405020304" pitchFamily="18" charset="0"/>
                    <a:cs typeface="Times New Roman" panose="02020603050405020304" pitchFamily="18" charset="0"/>
                  </a:rPr>
                  <a:t> on the curve such that the upper bound is not violated as the suboptimal parameter value, that is</a:t>
                </a:r>
                <a:r>
                  <a:rPr lang="en-US" altLang="zh-TW" sz="2400" dirty="0" smtClean="0">
                    <a:latin typeface="Times New Roman" panose="02020603050405020304" pitchFamily="18" charset="0"/>
                    <a:cs typeface="Times New Roman" panose="02020603050405020304" pitchFamily="18" charset="0"/>
                  </a:rPr>
                  <a:t>,</a:t>
                </a:r>
                <a:br>
                  <a:rPr lang="en-US" altLang="zh-TW" sz="2400" dirty="0" smtClean="0">
                    <a:latin typeface="Times New Roman" panose="02020603050405020304" pitchFamily="18" charset="0"/>
                    <a:cs typeface="Times New Roman" panose="02020603050405020304" pitchFamily="18" charset="0"/>
                  </a:rPr>
                </a:br>
                <a14:m>
                  <m:oMath xmlns:m="http://schemas.openxmlformats.org/officeDocument/2006/math">
                    <m:sSub>
                      <m:sSubPr>
                        <m:ctrlPr>
                          <a:rPr lang="zh-TW" altLang="zh-TW" sz="2400" b="1" i="1" smtClean="0">
                            <a:solidFill>
                              <a:srgbClr val="FF0000"/>
                            </a:solidFill>
                            <a:latin typeface="Cambria Math" panose="02040503050406030204" pitchFamily="18" charset="0"/>
                          </a:rPr>
                        </m:ctrlPr>
                      </m:sSubPr>
                      <m:e>
                        <m:r>
                          <a:rPr lang="en-US" altLang="zh-TW" sz="2400" b="1" i="1">
                            <a:solidFill>
                              <a:srgbClr val="FF0000"/>
                            </a:solidFill>
                            <a:latin typeface="Cambria Math" panose="02040503050406030204" pitchFamily="18" charset="0"/>
                          </a:rPr>
                          <m:t>𝜽</m:t>
                        </m:r>
                      </m:e>
                      <m:sub>
                        <m:r>
                          <a:rPr lang="en-US" altLang="zh-TW" sz="2400" b="1" i="1">
                            <a:solidFill>
                              <a:srgbClr val="FF0000"/>
                            </a:solidFill>
                            <a:latin typeface="Cambria Math" panose="02040503050406030204" pitchFamily="18" charset="0"/>
                          </a:rPr>
                          <m:t>𝑯</m:t>
                        </m:r>
                      </m:sub>
                    </m:sSub>
                    <m:r>
                      <a:rPr lang="en-US" altLang="zh-TW" sz="2400" b="1" i="1">
                        <a:solidFill>
                          <a:srgbClr val="FF0000"/>
                        </a:solidFill>
                        <a:latin typeface="Cambria Math" panose="02040503050406030204" pitchFamily="18" charset="0"/>
                      </a:rPr>
                      <m:t>=</m:t>
                    </m:r>
                    <m:sSub>
                      <m:sSubPr>
                        <m:ctrlPr>
                          <a:rPr lang="zh-TW" altLang="zh-TW" sz="2400" b="1" i="1">
                            <a:solidFill>
                              <a:srgbClr val="FF0000"/>
                            </a:solidFill>
                            <a:latin typeface="Cambria Math" panose="02040503050406030204" pitchFamily="18" charset="0"/>
                          </a:rPr>
                        </m:ctrlPr>
                      </m:sSubPr>
                      <m:e>
                        <m:r>
                          <a:rPr lang="en-US" altLang="zh-TW" sz="2400" b="1" i="1">
                            <a:solidFill>
                              <a:srgbClr val="FF0000"/>
                            </a:solidFill>
                            <a:latin typeface="Cambria Math" panose="02040503050406030204" pitchFamily="18" charset="0"/>
                          </a:rPr>
                          <m:t>𝜽</m:t>
                        </m:r>
                      </m:e>
                      <m:sub>
                        <m:r>
                          <a:rPr lang="en-US" altLang="zh-TW" sz="2400" b="1" i="1">
                            <a:solidFill>
                              <a:srgbClr val="FF0000"/>
                            </a:solidFill>
                            <a:latin typeface="Cambria Math" panose="02040503050406030204" pitchFamily="18" charset="0"/>
                          </a:rPr>
                          <m:t>𝑳</m:t>
                        </m:r>
                      </m:sub>
                    </m:sSub>
                    <m:r>
                      <a:rPr lang="en-US" altLang="zh-TW" sz="2400" b="1" i="1">
                        <a:solidFill>
                          <a:srgbClr val="FF0000"/>
                        </a:solidFill>
                        <a:latin typeface="Cambria Math" panose="02040503050406030204" pitchFamily="18" charset="0"/>
                      </a:rPr>
                      <m:t>=</m:t>
                    </m:r>
                    <m:r>
                      <a:rPr lang="en-US" altLang="zh-TW" sz="2400" b="1" i="1">
                        <a:solidFill>
                          <a:srgbClr val="FF0000"/>
                        </a:solidFill>
                        <a:latin typeface="Cambria Math" panose="02040503050406030204" pitchFamily="18" charset="0"/>
                      </a:rPr>
                      <m:t>𝟎</m:t>
                    </m:r>
                    <m:r>
                      <a:rPr lang="en-US" altLang="zh-TW" sz="2400" b="1" i="1">
                        <a:solidFill>
                          <a:srgbClr val="FF0000"/>
                        </a:solidFill>
                        <a:latin typeface="Cambria Math" panose="02040503050406030204" pitchFamily="18" charset="0"/>
                      </a:rPr>
                      <m:t>.</m:t>
                    </m:r>
                    <m:r>
                      <a:rPr lang="en-US" altLang="zh-TW" sz="2400" b="1" i="1">
                        <a:solidFill>
                          <a:srgbClr val="FF0000"/>
                        </a:solidFill>
                        <a:latin typeface="Cambria Math" panose="02040503050406030204" pitchFamily="18" charset="0"/>
                      </a:rPr>
                      <m:t>𝟔</m:t>
                    </m:r>
                  </m:oMath>
                </a14:m>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    </a:t>
                </a:r>
              </a:p>
              <a:p>
                <a:endParaRPr lang="en-US" altLang="zh-TW" dirty="0" smtClean="0"/>
              </a:p>
              <a:p>
                <a:endParaRPr lang="en-US" altLang="zh-TW" dirty="0"/>
              </a:p>
              <a:p>
                <a:r>
                  <a:rPr lang="en-US" altLang="zh-TW" sz="2400" dirty="0" smtClean="0">
                    <a:latin typeface="Times New Roman" panose="02020603050405020304" pitchFamily="18" charset="0"/>
                    <a:cs typeface="Times New Roman" panose="02020603050405020304" pitchFamily="18" charset="0"/>
                  </a:rPr>
                  <a:t>Afterwards</a:t>
                </a:r>
                <a:r>
                  <a:rPr lang="en-US" altLang="zh-TW" sz="2400" dirty="0">
                    <a:latin typeface="Times New Roman" panose="02020603050405020304" pitchFamily="18" charset="0"/>
                    <a:cs typeface="Times New Roman" panose="02020603050405020304" pitchFamily="18" charset="0"/>
                  </a:rPr>
                  <a:t>, the influences of </a:t>
                </a:r>
                <a:r>
                  <a:rPr lang="en-US" altLang="zh-TW" sz="2400" b="1" dirty="0">
                    <a:latin typeface="Times New Roman" panose="02020603050405020304" pitchFamily="18" charset="0"/>
                    <a:cs typeface="Times New Roman" panose="02020603050405020304" pitchFamily="18" charset="0"/>
                  </a:rPr>
                  <a:t>HP packet arrival rate</a:t>
                </a:r>
                <a:r>
                  <a:rPr lang="en-US" altLang="zh-TW" sz="2400" dirty="0">
                    <a:latin typeface="Times New Roman" panose="02020603050405020304" pitchFamily="18" charset="0"/>
                    <a:cs typeface="Times New Roman" panose="02020603050405020304" pitchFamily="18" charset="0"/>
                  </a:rPr>
                  <a:t> on various performance measures are </a:t>
                </a:r>
                <a:r>
                  <a:rPr lang="en-US" altLang="zh-TW" sz="2400" dirty="0" smtClean="0">
                    <a:latin typeface="Times New Roman" panose="02020603050405020304" pitchFamily="18" charset="0"/>
                    <a:cs typeface="Times New Roman" panose="02020603050405020304" pitchFamily="18" charset="0"/>
                  </a:rPr>
                  <a:t>studied.</a:t>
                </a:r>
                <a:endPar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p:sp>
            <p:nvSpPr>
              <p:cNvPr id="10" name="內容版面配置區 2"/>
              <p:cNvSpPr txBox="1">
                <a:spLocks noRot="1" noChangeAspect="1" noMove="1" noResize="1" noEditPoints="1" noAdjustHandles="1" noChangeArrowheads="1" noChangeShapeType="1" noTextEdit="1"/>
              </p:cNvSpPr>
              <p:nvPr/>
            </p:nvSpPr>
            <p:spPr>
              <a:xfrm>
                <a:off x="332742" y="1577971"/>
                <a:ext cx="10297159" cy="5121773"/>
              </a:xfrm>
              <a:prstGeom prst="rect">
                <a:avLst/>
              </a:prstGeom>
              <a:blipFill>
                <a:blip r:embed="rId3"/>
                <a:stretch>
                  <a:fillRect l="-474" t="-95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62547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4</a:t>
            </a:fld>
            <a:endParaRPr lang="zh-TW" altLang="en-US" sz="1800" dirty="0">
              <a:solidFill>
                <a:schemeClr val="tx1"/>
              </a:solidFill>
            </a:endParaRPr>
          </a:p>
        </p:txBody>
      </p:sp>
      <p:sp>
        <p:nvSpPr>
          <p:cNvPr id="8" name="內容版面配置區 2"/>
          <p:cNvSpPr txBox="1">
            <a:spLocks/>
          </p:cNvSpPr>
          <p:nvPr/>
        </p:nvSpPr>
        <p:spPr>
          <a:xfrm>
            <a:off x="325642" y="1602384"/>
            <a:ext cx="10427545" cy="508392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sz="2400" dirty="0" smtClean="0">
                <a:solidFill>
                  <a:schemeClr val="tx1"/>
                </a:solidFill>
                <a:latin typeface="Times New Roman" panose="02020603050405020304" pitchFamily="18" charset="0"/>
                <a:cs typeface="Times New Roman" panose="02020603050405020304" pitchFamily="18" charset="0"/>
              </a:rPr>
              <a:t>The demand </a:t>
            </a:r>
            <a:r>
              <a:rPr lang="en-US" altLang="zh-TW" sz="2400" dirty="0">
                <a:solidFill>
                  <a:schemeClr val="tx1"/>
                </a:solidFill>
                <a:latin typeface="Times New Roman" panose="02020603050405020304" pitchFamily="18" charset="0"/>
                <a:cs typeface="Times New Roman" panose="02020603050405020304" pitchFamily="18" charset="0"/>
              </a:rPr>
              <a:t>for Wireless sensor networks (WSNs) continues to grow. </a:t>
            </a:r>
            <a:r>
              <a:rPr lang="en-US" altLang="zh-TW" sz="2400" dirty="0" smtClean="0">
                <a:solidFill>
                  <a:schemeClr val="tx1"/>
                </a:solidFill>
                <a:latin typeface="Times New Roman" panose="02020603050405020304" pitchFamily="18" charset="0"/>
                <a:cs typeface="Times New Roman" panose="02020603050405020304" pitchFamily="18" charset="0"/>
              </a:rPr>
              <a:t>WSN </a:t>
            </a:r>
            <a:r>
              <a:rPr lang="en-US" altLang="zh-TW" sz="2400" dirty="0">
                <a:solidFill>
                  <a:schemeClr val="tx1"/>
                </a:solidFill>
                <a:latin typeface="Times New Roman" panose="02020603050405020304" pitchFamily="18" charset="0"/>
                <a:cs typeface="Times New Roman" panose="02020603050405020304" pitchFamily="18" charset="0"/>
              </a:rPr>
              <a:t>has gained attention due to its real-time monitoring capabilities and various applications in the Internet of Things (</a:t>
            </a:r>
            <a:r>
              <a:rPr lang="en-US" altLang="zh-TW" sz="2400" dirty="0" err="1">
                <a:solidFill>
                  <a:schemeClr val="tx1"/>
                </a:solidFill>
                <a:latin typeface="Times New Roman" panose="02020603050405020304" pitchFamily="18" charset="0"/>
                <a:cs typeface="Times New Roman" panose="02020603050405020304" pitchFamily="18" charset="0"/>
              </a:rPr>
              <a:t>IoT</a:t>
            </a:r>
            <a:r>
              <a:rPr lang="en-US" altLang="zh-TW" sz="2400" dirty="0" smtClean="0">
                <a:solidFill>
                  <a:schemeClr val="tx1"/>
                </a:solidFill>
                <a:latin typeface="Times New Roman" panose="02020603050405020304" pitchFamily="18" charset="0"/>
                <a:cs typeface="Times New Roman" panose="02020603050405020304" pitchFamily="18" charset="0"/>
              </a:rPr>
              <a:t>). </a:t>
            </a:r>
          </a:p>
          <a:p>
            <a:pPr lvl="1"/>
            <a:r>
              <a:rPr lang="en-US" altLang="zh-TW" sz="2200" dirty="0">
                <a:solidFill>
                  <a:schemeClr val="tx1"/>
                </a:solidFill>
                <a:latin typeface="Times New Roman" panose="02020603050405020304" pitchFamily="18" charset="0"/>
                <a:cs typeface="Times New Roman" panose="02020603050405020304" pitchFamily="18" charset="0"/>
              </a:rPr>
              <a:t>collecting, storing, and processing environmental </a:t>
            </a:r>
            <a:r>
              <a:rPr lang="en-US" altLang="zh-TW" sz="2200" dirty="0" smtClean="0">
                <a:solidFill>
                  <a:schemeClr val="tx1"/>
                </a:solidFill>
                <a:latin typeface="Times New Roman" panose="02020603050405020304" pitchFamily="18" charset="0"/>
                <a:cs typeface="Times New Roman" panose="02020603050405020304" pitchFamily="18" charset="0"/>
              </a:rPr>
              <a:t>information</a:t>
            </a:r>
          </a:p>
          <a:p>
            <a:pPr lvl="1"/>
            <a:r>
              <a:rPr lang="en-US" altLang="zh-TW" sz="2200" dirty="0">
                <a:solidFill>
                  <a:schemeClr val="tx1"/>
                </a:solidFill>
                <a:latin typeface="Times New Roman" panose="02020603050405020304" pitchFamily="18" charset="0"/>
                <a:cs typeface="Times New Roman" panose="02020603050405020304" pitchFamily="18" charset="0"/>
              </a:rPr>
              <a:t>low power consumption, low cost, small size, and dynamic networking</a:t>
            </a:r>
            <a:endParaRPr lang="en-US" altLang="zh-TW" sz="2200" dirty="0" smtClean="0">
              <a:solidFill>
                <a:schemeClr val="tx1"/>
              </a:solidFill>
              <a:latin typeface="Times New Roman" panose="02020603050405020304" pitchFamily="18" charset="0"/>
              <a:cs typeface="Times New Roman" panose="02020603050405020304" pitchFamily="18" charset="0"/>
            </a:endParaRPr>
          </a:p>
          <a:p>
            <a:endParaRPr lang="en-US" altLang="zh-TW" sz="1000" dirty="0" smtClean="0">
              <a:solidFill>
                <a:schemeClr val="tx1"/>
              </a:solidFill>
              <a:latin typeface="Times New Roman" panose="02020603050405020304" pitchFamily="18" charset="0"/>
              <a:cs typeface="Times New Roman" panose="02020603050405020304" pitchFamily="18" charset="0"/>
            </a:endParaRPr>
          </a:p>
          <a:p>
            <a:r>
              <a:rPr lang="en-US" altLang="zh-TW" sz="2400" dirty="0">
                <a:solidFill>
                  <a:schemeClr val="tx1"/>
                </a:solidFill>
                <a:latin typeface="Times New Roman" panose="02020603050405020304" pitchFamily="18" charset="0"/>
                <a:cs typeface="Times New Roman" panose="02020603050405020304" pitchFamily="18" charset="0"/>
              </a:rPr>
              <a:t>WSNs face the challenge of limited battery life, particularly in hard-to-reach locations.</a:t>
            </a:r>
          </a:p>
          <a:p>
            <a:endParaRPr lang="en-US" altLang="zh-TW" sz="1000" dirty="0" smtClean="0">
              <a:solidFill>
                <a:schemeClr val="tx1"/>
              </a:solidFill>
              <a:latin typeface="Times New Roman" panose="02020603050405020304" pitchFamily="18" charset="0"/>
              <a:cs typeface="Times New Roman" panose="02020603050405020304" pitchFamily="18" charset="0"/>
            </a:endParaRPr>
          </a:p>
          <a:p>
            <a:r>
              <a:rPr lang="en-US" altLang="zh-TW" sz="2400" dirty="0" smtClean="0">
                <a:solidFill>
                  <a:schemeClr val="tx1"/>
                </a:solidFill>
                <a:latin typeface="Times New Roman" panose="02020603050405020304" pitchFamily="18" charset="0"/>
                <a:cs typeface="Times New Roman" panose="02020603050405020304" pitchFamily="18" charset="0"/>
              </a:rPr>
              <a:t>The </a:t>
            </a:r>
            <a:r>
              <a:rPr lang="en-US" altLang="zh-TW" sz="2400" dirty="0">
                <a:solidFill>
                  <a:schemeClr val="tx1"/>
                </a:solidFill>
                <a:latin typeface="Times New Roman" panose="02020603050405020304" pitchFamily="18" charset="0"/>
                <a:cs typeface="Times New Roman" panose="02020603050405020304" pitchFamily="18" charset="0"/>
              </a:rPr>
              <a:t>trade-off between </a:t>
            </a:r>
            <a:r>
              <a:rPr lang="en-US" altLang="zh-TW" sz="2400" dirty="0" smtClean="0">
                <a:solidFill>
                  <a:schemeClr val="tx1"/>
                </a:solidFill>
                <a:latin typeface="Times New Roman" panose="02020603050405020304" pitchFamily="18" charset="0"/>
                <a:cs typeface="Times New Roman" panose="02020603050405020304" pitchFamily="18" charset="0"/>
              </a:rPr>
              <a:t>energy </a:t>
            </a:r>
            <a:r>
              <a:rPr lang="en-US" altLang="zh-TW" sz="2400" dirty="0">
                <a:solidFill>
                  <a:schemeClr val="tx1"/>
                </a:solidFill>
                <a:latin typeface="Times New Roman" panose="02020603050405020304" pitchFamily="18" charset="0"/>
                <a:cs typeface="Times New Roman" panose="02020603050405020304" pitchFamily="18" charset="0"/>
              </a:rPr>
              <a:t>consumption and </a:t>
            </a:r>
            <a:r>
              <a:rPr lang="en-US" altLang="zh-TW" sz="2400" dirty="0" smtClean="0">
                <a:solidFill>
                  <a:schemeClr val="tx1"/>
                </a:solidFill>
                <a:latin typeface="Times New Roman" panose="02020603050405020304" pitchFamily="18" charset="0"/>
                <a:cs typeface="Times New Roman" panose="02020603050405020304" pitchFamily="18" charset="0"/>
              </a:rPr>
              <a:t>efficiency </a:t>
            </a:r>
            <a:r>
              <a:rPr lang="en-US" altLang="zh-TW" sz="2400" dirty="0">
                <a:solidFill>
                  <a:schemeClr val="tx1"/>
                </a:solidFill>
                <a:latin typeface="Times New Roman" panose="02020603050405020304" pitchFamily="18" charset="0"/>
                <a:cs typeface="Times New Roman" panose="02020603050405020304" pitchFamily="18" charset="0"/>
              </a:rPr>
              <a:t>becomes important</a:t>
            </a:r>
            <a:r>
              <a:rPr lang="en-US" altLang="zh-TW" sz="2400" dirty="0" smtClean="0">
                <a:solidFill>
                  <a:schemeClr val="tx1"/>
                </a:solidFill>
                <a:latin typeface="Times New Roman" panose="02020603050405020304" pitchFamily="18" charset="0"/>
                <a:cs typeface="Times New Roman" panose="02020603050405020304" pitchFamily="18" charset="0"/>
              </a:rPr>
              <a:t>.</a:t>
            </a:r>
          </a:p>
          <a:p>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lvl="1" algn="just"/>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457200" lvl="1" indent="0" algn="just">
              <a:buNone/>
            </a:pP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 name="標題 1"/>
          <p:cNvSpPr txBox="1">
            <a:spLocks/>
          </p:cNvSpPr>
          <p:nvPr/>
        </p:nvSpPr>
        <p:spPr>
          <a:xfrm>
            <a:off x="205154" y="347542"/>
            <a:ext cx="2652345" cy="108817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latin typeface="Times New Roman" panose="02020603050405020304" pitchFamily="18" charset="0"/>
                <a:cs typeface="Times New Roman" panose="02020603050405020304" pitchFamily="18" charset="0"/>
              </a:rPr>
              <a:t>Motivation</a:t>
            </a:r>
            <a:endParaRPr lang="zh-TW" altLang="en-US" b="1" dirty="0">
              <a:latin typeface="Times New Roman" panose="02020603050405020304" pitchFamily="18" charset="0"/>
              <a:cs typeface="Times New Roman" panose="02020603050405020304" pitchFamily="18" charset="0"/>
            </a:endParaRPr>
          </a:p>
        </p:txBody>
      </p:sp>
      <p:cxnSp>
        <p:nvCxnSpPr>
          <p:cNvPr id="10" name="直線接點 9"/>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6349988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40</a:t>
            </a:fld>
            <a:endParaRPr lang="zh-TW" altLang="en-US" sz="1800" dirty="0">
              <a:solidFill>
                <a:schemeClr val="tx1"/>
              </a:solidFill>
            </a:endParaRPr>
          </a:p>
        </p:txBody>
      </p:sp>
      <p:sp>
        <p:nvSpPr>
          <p:cNvPr id="7" name="標題 1"/>
          <p:cNvSpPr txBox="1">
            <a:spLocks/>
          </p:cNvSpPr>
          <p:nvPr/>
        </p:nvSpPr>
        <p:spPr>
          <a:xfrm>
            <a:off x="222739" y="136527"/>
            <a:ext cx="949276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smtClean="0">
                <a:latin typeface="Times New Roman" panose="02020603050405020304" pitchFamily="18" charset="0"/>
                <a:cs typeface="Times New Roman" panose="02020603050405020304" pitchFamily="18" charset="0"/>
              </a:rPr>
              <a:t>Numerical Results-</a:t>
            </a:r>
            <a:br>
              <a:rPr lang="en-US" altLang="zh-TW" b="1" dirty="0" smtClean="0">
                <a:latin typeface="Times New Roman" panose="02020603050405020304" pitchFamily="18" charset="0"/>
                <a:cs typeface="Times New Roman" panose="02020603050405020304" pitchFamily="18" charset="0"/>
              </a:rPr>
            </a:br>
            <a:r>
              <a:rPr lang="en-US" altLang="zh-TW" sz="3600" b="1" dirty="0">
                <a:latin typeface="Times New Roman" panose="02020603050405020304" pitchFamily="18" charset="0"/>
                <a:cs typeface="Times New Roman" panose="02020603050405020304" pitchFamily="18" charset="0"/>
              </a:rPr>
              <a:t>HP packet arrival </a:t>
            </a:r>
            <a:r>
              <a:rPr lang="en-US" altLang="zh-TW" sz="3600" b="1" dirty="0" smtClean="0">
                <a:latin typeface="Times New Roman" panose="02020603050405020304" pitchFamily="18" charset="0"/>
                <a:cs typeface="Times New Roman" panose="02020603050405020304" pitchFamily="18" charset="0"/>
              </a:rPr>
              <a:t>rate (</a:t>
            </a:r>
            <a:r>
              <a:rPr lang="en-US" altLang="zh-TW" sz="3600" b="1" dirty="0">
                <a:latin typeface="Times New Roman" panose="02020603050405020304" pitchFamily="18" charset="0"/>
                <a:cs typeface="Times New Roman" panose="02020603050405020304" pitchFamily="18" charset="0"/>
              </a:rPr>
              <a:t>Scenario </a:t>
            </a:r>
            <a:r>
              <a:rPr lang="en-US" altLang="zh-TW" sz="3600" b="1" dirty="0" smtClean="0">
                <a:latin typeface="Times New Roman" panose="02020603050405020304" pitchFamily="18" charset="0"/>
                <a:cs typeface="Times New Roman" panose="02020603050405020304" pitchFamily="18" charset="0"/>
              </a:rPr>
              <a:t>1)</a:t>
            </a:r>
            <a:endParaRPr lang="zh-TW" altLang="en-US" sz="3600" b="1" dirty="0">
              <a:latin typeface="Times New Roman" panose="02020603050405020304" pitchFamily="18" charset="0"/>
              <a:cs typeface="Times New Roman" panose="02020603050405020304" pitchFamily="18" charset="0"/>
            </a:endParaRPr>
          </a:p>
        </p:txBody>
      </p:sp>
      <p:cxnSp>
        <p:nvCxnSpPr>
          <p:cNvPr id="9" name="直線接點 8"/>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39" y="1749489"/>
            <a:ext cx="5911611" cy="4432019"/>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4350" y="1749908"/>
            <a:ext cx="5911052" cy="4431600"/>
          </a:xfrm>
          <a:prstGeom prst="rect">
            <a:avLst/>
          </a:prstGeom>
        </p:spPr>
      </p:pic>
    </p:spTree>
    <p:extLst>
      <p:ext uri="{BB962C8B-B14F-4D97-AF65-F5344CB8AC3E}">
        <p14:creationId xmlns:p14="http://schemas.microsoft.com/office/powerpoint/2010/main" val="8090849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41</a:t>
            </a:fld>
            <a:endParaRPr lang="zh-TW" altLang="en-US" sz="1800" dirty="0">
              <a:solidFill>
                <a:schemeClr val="tx1"/>
              </a:solidFill>
            </a:endParaRPr>
          </a:p>
        </p:txBody>
      </p:sp>
      <p:sp>
        <p:nvSpPr>
          <p:cNvPr id="7" name="標題 1"/>
          <p:cNvSpPr txBox="1">
            <a:spLocks/>
          </p:cNvSpPr>
          <p:nvPr/>
        </p:nvSpPr>
        <p:spPr>
          <a:xfrm>
            <a:off x="222739" y="136527"/>
            <a:ext cx="949276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smtClean="0">
                <a:latin typeface="Times New Roman" panose="02020603050405020304" pitchFamily="18" charset="0"/>
                <a:cs typeface="Times New Roman" panose="02020603050405020304" pitchFamily="18" charset="0"/>
              </a:rPr>
              <a:t>Numerical Results-</a:t>
            </a:r>
            <a:br>
              <a:rPr lang="en-US" altLang="zh-TW" b="1" dirty="0" smtClean="0">
                <a:latin typeface="Times New Roman" panose="02020603050405020304" pitchFamily="18" charset="0"/>
                <a:cs typeface="Times New Roman" panose="02020603050405020304" pitchFamily="18" charset="0"/>
              </a:rPr>
            </a:br>
            <a:r>
              <a:rPr lang="en-US" altLang="zh-TW" sz="3600" b="1" dirty="0">
                <a:latin typeface="Times New Roman" panose="02020603050405020304" pitchFamily="18" charset="0"/>
                <a:cs typeface="Times New Roman" panose="02020603050405020304" pitchFamily="18" charset="0"/>
              </a:rPr>
              <a:t>HP packet arrival </a:t>
            </a:r>
            <a:r>
              <a:rPr lang="en-US" altLang="zh-TW" sz="3600" b="1" dirty="0" smtClean="0">
                <a:latin typeface="Times New Roman" panose="02020603050405020304" pitchFamily="18" charset="0"/>
                <a:cs typeface="Times New Roman" panose="02020603050405020304" pitchFamily="18" charset="0"/>
              </a:rPr>
              <a:t>rate (</a:t>
            </a:r>
            <a:r>
              <a:rPr lang="en-US" altLang="zh-TW" sz="3600" b="1" dirty="0">
                <a:latin typeface="Times New Roman" panose="02020603050405020304" pitchFamily="18" charset="0"/>
                <a:cs typeface="Times New Roman" panose="02020603050405020304" pitchFamily="18" charset="0"/>
              </a:rPr>
              <a:t>Scenario </a:t>
            </a:r>
            <a:r>
              <a:rPr lang="en-US" altLang="zh-TW" sz="3600" b="1" dirty="0" smtClean="0">
                <a:latin typeface="Times New Roman" panose="02020603050405020304" pitchFamily="18" charset="0"/>
                <a:cs typeface="Times New Roman" panose="02020603050405020304" pitchFamily="18" charset="0"/>
              </a:rPr>
              <a:t>1)</a:t>
            </a:r>
            <a:endParaRPr lang="zh-TW" altLang="en-US" sz="3600" b="1" dirty="0">
              <a:latin typeface="Times New Roman" panose="02020603050405020304" pitchFamily="18" charset="0"/>
              <a:cs typeface="Times New Roman" panose="02020603050405020304" pitchFamily="18" charset="0"/>
            </a:endParaRPr>
          </a:p>
        </p:txBody>
      </p:sp>
      <p:cxnSp>
        <p:nvCxnSpPr>
          <p:cNvPr id="9" name="直線接點 8"/>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19" y="1740600"/>
            <a:ext cx="5911052" cy="4431600"/>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3236" y="1740600"/>
            <a:ext cx="5911052" cy="4431600"/>
          </a:xfrm>
          <a:prstGeom prst="rect">
            <a:avLst/>
          </a:prstGeom>
        </p:spPr>
      </p:pic>
    </p:spTree>
    <p:extLst>
      <p:ext uri="{BB962C8B-B14F-4D97-AF65-F5344CB8AC3E}">
        <p14:creationId xmlns:p14="http://schemas.microsoft.com/office/powerpoint/2010/main" val="23789734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42</a:t>
            </a:fld>
            <a:endParaRPr lang="zh-TW" altLang="en-US" sz="1800" dirty="0">
              <a:solidFill>
                <a:schemeClr val="tx1"/>
              </a:solidFill>
            </a:endParaRPr>
          </a:p>
        </p:txBody>
      </p:sp>
      <p:sp>
        <p:nvSpPr>
          <p:cNvPr id="7" name="標題 1"/>
          <p:cNvSpPr txBox="1">
            <a:spLocks/>
          </p:cNvSpPr>
          <p:nvPr/>
        </p:nvSpPr>
        <p:spPr>
          <a:xfrm>
            <a:off x="222739" y="136527"/>
            <a:ext cx="949276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smtClean="0">
                <a:latin typeface="Times New Roman" panose="02020603050405020304" pitchFamily="18" charset="0"/>
                <a:cs typeface="Times New Roman" panose="02020603050405020304" pitchFamily="18" charset="0"/>
              </a:rPr>
              <a:t>Numerical Results-</a:t>
            </a:r>
            <a:br>
              <a:rPr lang="en-US" altLang="zh-TW" b="1" dirty="0" smtClean="0">
                <a:latin typeface="Times New Roman" panose="02020603050405020304" pitchFamily="18" charset="0"/>
                <a:cs typeface="Times New Roman" panose="02020603050405020304" pitchFamily="18" charset="0"/>
              </a:rPr>
            </a:br>
            <a:r>
              <a:rPr lang="en-US" altLang="zh-TW" sz="3600" b="1" dirty="0">
                <a:latin typeface="Times New Roman" panose="02020603050405020304" pitchFamily="18" charset="0"/>
                <a:cs typeface="Times New Roman" panose="02020603050405020304" pitchFamily="18" charset="0"/>
              </a:rPr>
              <a:t>HP packet arrival </a:t>
            </a:r>
            <a:r>
              <a:rPr lang="en-US" altLang="zh-TW" sz="3600" b="1" dirty="0" smtClean="0">
                <a:latin typeface="Times New Roman" panose="02020603050405020304" pitchFamily="18" charset="0"/>
                <a:cs typeface="Times New Roman" panose="02020603050405020304" pitchFamily="18" charset="0"/>
              </a:rPr>
              <a:t>rate (</a:t>
            </a:r>
            <a:r>
              <a:rPr lang="en-US" altLang="zh-TW" sz="3600" b="1" dirty="0">
                <a:latin typeface="Times New Roman" panose="02020603050405020304" pitchFamily="18" charset="0"/>
                <a:cs typeface="Times New Roman" panose="02020603050405020304" pitchFamily="18" charset="0"/>
              </a:rPr>
              <a:t>Scenario </a:t>
            </a:r>
            <a:r>
              <a:rPr lang="en-US" altLang="zh-TW" sz="3600" b="1" dirty="0" smtClean="0">
                <a:latin typeface="Times New Roman" panose="02020603050405020304" pitchFamily="18" charset="0"/>
                <a:cs typeface="Times New Roman" panose="02020603050405020304" pitchFamily="18" charset="0"/>
              </a:rPr>
              <a:t>1)</a:t>
            </a:r>
            <a:endParaRPr lang="zh-TW" altLang="en-US" sz="3600" b="1" dirty="0">
              <a:latin typeface="Times New Roman" panose="02020603050405020304" pitchFamily="18" charset="0"/>
              <a:cs typeface="Times New Roman" panose="02020603050405020304" pitchFamily="18" charset="0"/>
            </a:endParaRPr>
          </a:p>
        </p:txBody>
      </p:sp>
      <p:cxnSp>
        <p:nvCxnSpPr>
          <p:cNvPr id="9" name="直線接點 8"/>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19" y="1693420"/>
            <a:ext cx="5911052" cy="4431600"/>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5931" y="1693420"/>
            <a:ext cx="5911052" cy="4431600"/>
          </a:xfrm>
          <a:prstGeom prst="rect">
            <a:avLst/>
          </a:prstGeom>
        </p:spPr>
      </p:pic>
    </p:spTree>
    <p:extLst>
      <p:ext uri="{BB962C8B-B14F-4D97-AF65-F5344CB8AC3E}">
        <p14:creationId xmlns:p14="http://schemas.microsoft.com/office/powerpoint/2010/main" val="775833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43</a:t>
            </a:fld>
            <a:endParaRPr lang="zh-TW" altLang="en-US" sz="1800" dirty="0">
              <a:solidFill>
                <a:schemeClr val="tx1"/>
              </a:solidFill>
            </a:endParaRPr>
          </a:p>
        </p:txBody>
      </p:sp>
      <p:sp>
        <p:nvSpPr>
          <p:cNvPr id="7" name="標題 1"/>
          <p:cNvSpPr txBox="1">
            <a:spLocks/>
          </p:cNvSpPr>
          <p:nvPr/>
        </p:nvSpPr>
        <p:spPr>
          <a:xfrm>
            <a:off x="222739" y="136527"/>
            <a:ext cx="10634314" cy="13255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smtClean="0">
                <a:latin typeface="Times New Roman" panose="02020603050405020304" pitchFamily="18" charset="0"/>
                <a:cs typeface="Times New Roman" panose="02020603050405020304" pitchFamily="18" charset="0"/>
              </a:rPr>
              <a:t>Numerical Results-</a:t>
            </a:r>
            <a:br>
              <a:rPr lang="en-US" altLang="zh-TW" b="1" dirty="0" smtClean="0">
                <a:latin typeface="Times New Roman" panose="02020603050405020304" pitchFamily="18" charset="0"/>
                <a:cs typeface="Times New Roman" panose="02020603050405020304" pitchFamily="18" charset="0"/>
              </a:rPr>
            </a:br>
            <a:r>
              <a:rPr lang="en-US" altLang="zh-TW" sz="3900" b="1" dirty="0" smtClean="0">
                <a:latin typeface="Times New Roman" panose="02020603050405020304" pitchFamily="18" charset="0"/>
                <a:cs typeface="Times New Roman" panose="02020603050405020304" pitchFamily="18" charset="0"/>
              </a:rPr>
              <a:t>Comparison </a:t>
            </a:r>
            <a:r>
              <a:rPr lang="en-US" altLang="zh-TW" sz="3900" b="1" dirty="0">
                <a:latin typeface="Times New Roman" panose="02020603050405020304" pitchFamily="18" charset="0"/>
                <a:cs typeface="Times New Roman" panose="02020603050405020304" pitchFamily="18" charset="0"/>
              </a:rPr>
              <a:t>of single and batch </a:t>
            </a:r>
            <a:r>
              <a:rPr lang="en-US" altLang="zh-TW" sz="3900" b="1" dirty="0" smtClean="0">
                <a:latin typeface="Times New Roman" panose="02020603050405020304" pitchFamily="18" charset="0"/>
                <a:cs typeface="Times New Roman" panose="02020603050405020304" pitchFamily="18" charset="0"/>
              </a:rPr>
              <a:t>arrivals (</a:t>
            </a:r>
            <a:r>
              <a:rPr lang="en-US" altLang="zh-TW" sz="3900" b="1" dirty="0">
                <a:latin typeface="Times New Roman" panose="02020603050405020304" pitchFamily="18" charset="0"/>
                <a:cs typeface="Times New Roman" panose="02020603050405020304" pitchFamily="18" charset="0"/>
              </a:rPr>
              <a:t>Scenario </a:t>
            </a:r>
            <a:r>
              <a:rPr lang="en-US" altLang="zh-TW" sz="3900" b="1" dirty="0" smtClean="0">
                <a:latin typeface="Times New Roman" panose="02020603050405020304" pitchFamily="18" charset="0"/>
                <a:cs typeface="Times New Roman" panose="02020603050405020304" pitchFamily="18" charset="0"/>
              </a:rPr>
              <a:t>1)</a:t>
            </a:r>
            <a:endParaRPr lang="zh-TW" altLang="en-US" sz="3900" b="1" dirty="0">
              <a:latin typeface="Times New Roman" panose="02020603050405020304" pitchFamily="18" charset="0"/>
              <a:cs typeface="Times New Roman" panose="02020603050405020304" pitchFamily="18" charset="0"/>
            </a:endParaRPr>
          </a:p>
        </p:txBody>
      </p:sp>
      <p:cxnSp>
        <p:nvCxnSpPr>
          <p:cNvPr id="9" name="直線接點 8"/>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88" y="1869514"/>
            <a:ext cx="5911052" cy="4431600"/>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454" y="1869508"/>
            <a:ext cx="5911052" cy="4431600"/>
          </a:xfrm>
          <a:prstGeom prst="rect">
            <a:avLst/>
          </a:prstGeom>
        </p:spPr>
      </p:pic>
    </p:spTree>
    <p:extLst>
      <p:ext uri="{BB962C8B-B14F-4D97-AF65-F5344CB8AC3E}">
        <p14:creationId xmlns:p14="http://schemas.microsoft.com/office/powerpoint/2010/main" val="37294291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44</a:t>
            </a:fld>
            <a:endParaRPr lang="zh-TW" altLang="en-US" sz="1800" dirty="0">
              <a:solidFill>
                <a:schemeClr val="tx1"/>
              </a:solidFill>
            </a:endParaRPr>
          </a:p>
        </p:txBody>
      </p:sp>
      <p:sp>
        <p:nvSpPr>
          <p:cNvPr id="7" name="標題 1"/>
          <p:cNvSpPr txBox="1">
            <a:spLocks/>
          </p:cNvSpPr>
          <p:nvPr/>
        </p:nvSpPr>
        <p:spPr>
          <a:xfrm>
            <a:off x="222739" y="136527"/>
            <a:ext cx="10634314" cy="13255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smtClean="0">
                <a:latin typeface="Times New Roman" panose="02020603050405020304" pitchFamily="18" charset="0"/>
                <a:cs typeface="Times New Roman" panose="02020603050405020304" pitchFamily="18" charset="0"/>
              </a:rPr>
              <a:t>Numerical Results-</a:t>
            </a:r>
            <a:br>
              <a:rPr lang="en-US" altLang="zh-TW" b="1" dirty="0" smtClean="0">
                <a:latin typeface="Times New Roman" panose="02020603050405020304" pitchFamily="18" charset="0"/>
                <a:cs typeface="Times New Roman" panose="02020603050405020304" pitchFamily="18" charset="0"/>
              </a:rPr>
            </a:br>
            <a:r>
              <a:rPr lang="en-US" altLang="zh-TW" sz="3900" b="1" dirty="0" smtClean="0">
                <a:latin typeface="Times New Roman" panose="02020603050405020304" pitchFamily="18" charset="0"/>
                <a:cs typeface="Times New Roman" panose="02020603050405020304" pitchFamily="18" charset="0"/>
              </a:rPr>
              <a:t>Comparison </a:t>
            </a:r>
            <a:r>
              <a:rPr lang="en-US" altLang="zh-TW" sz="3900" b="1" dirty="0">
                <a:latin typeface="Times New Roman" panose="02020603050405020304" pitchFamily="18" charset="0"/>
                <a:cs typeface="Times New Roman" panose="02020603050405020304" pitchFamily="18" charset="0"/>
              </a:rPr>
              <a:t>of single and batch </a:t>
            </a:r>
            <a:r>
              <a:rPr lang="en-US" altLang="zh-TW" sz="3900" b="1" dirty="0" smtClean="0">
                <a:latin typeface="Times New Roman" panose="02020603050405020304" pitchFamily="18" charset="0"/>
                <a:cs typeface="Times New Roman" panose="02020603050405020304" pitchFamily="18" charset="0"/>
              </a:rPr>
              <a:t>arrivals (</a:t>
            </a:r>
            <a:r>
              <a:rPr lang="en-US" altLang="zh-TW" sz="3900" b="1" dirty="0">
                <a:latin typeface="Times New Roman" panose="02020603050405020304" pitchFamily="18" charset="0"/>
                <a:cs typeface="Times New Roman" panose="02020603050405020304" pitchFamily="18" charset="0"/>
              </a:rPr>
              <a:t>Scenario </a:t>
            </a:r>
            <a:r>
              <a:rPr lang="en-US" altLang="zh-TW" sz="3900" b="1" dirty="0" smtClean="0">
                <a:latin typeface="Times New Roman" panose="02020603050405020304" pitchFamily="18" charset="0"/>
                <a:cs typeface="Times New Roman" panose="02020603050405020304" pitchFamily="18" charset="0"/>
              </a:rPr>
              <a:t>1)</a:t>
            </a:r>
            <a:endParaRPr lang="zh-TW" altLang="en-US" sz="3900" b="1" dirty="0">
              <a:latin typeface="Times New Roman" panose="02020603050405020304" pitchFamily="18" charset="0"/>
              <a:cs typeface="Times New Roman" panose="02020603050405020304" pitchFamily="18" charset="0"/>
            </a:endParaRPr>
          </a:p>
        </p:txBody>
      </p:sp>
      <p:cxnSp>
        <p:nvCxnSpPr>
          <p:cNvPr id="9" name="直線接點 8"/>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19" y="1765342"/>
            <a:ext cx="5911052" cy="4431600"/>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456" y="1765342"/>
            <a:ext cx="5911052" cy="4431600"/>
          </a:xfrm>
          <a:prstGeom prst="rect">
            <a:avLst/>
          </a:prstGeom>
        </p:spPr>
      </p:pic>
    </p:spTree>
    <p:extLst>
      <p:ext uri="{BB962C8B-B14F-4D97-AF65-F5344CB8AC3E}">
        <p14:creationId xmlns:p14="http://schemas.microsoft.com/office/powerpoint/2010/main" val="2182008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45</a:t>
            </a:fld>
            <a:endParaRPr lang="zh-TW" altLang="en-US" sz="1800" dirty="0">
              <a:solidFill>
                <a:schemeClr val="tx1"/>
              </a:solidFill>
            </a:endParaRPr>
          </a:p>
        </p:txBody>
      </p:sp>
      <p:sp>
        <p:nvSpPr>
          <p:cNvPr id="7" name="標題 1"/>
          <p:cNvSpPr txBox="1">
            <a:spLocks/>
          </p:cNvSpPr>
          <p:nvPr/>
        </p:nvSpPr>
        <p:spPr>
          <a:xfrm>
            <a:off x="222739" y="136527"/>
            <a:ext cx="10634314" cy="13255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smtClean="0">
                <a:latin typeface="Times New Roman" panose="02020603050405020304" pitchFamily="18" charset="0"/>
                <a:cs typeface="Times New Roman" panose="02020603050405020304" pitchFamily="18" charset="0"/>
              </a:rPr>
              <a:t>Numerical Results-</a:t>
            </a:r>
            <a:br>
              <a:rPr lang="en-US" altLang="zh-TW" b="1" dirty="0" smtClean="0">
                <a:latin typeface="Times New Roman" panose="02020603050405020304" pitchFamily="18" charset="0"/>
                <a:cs typeface="Times New Roman" panose="02020603050405020304" pitchFamily="18" charset="0"/>
              </a:rPr>
            </a:br>
            <a:r>
              <a:rPr lang="en-US" altLang="zh-TW" sz="3900" b="1" dirty="0" smtClean="0">
                <a:latin typeface="Times New Roman" panose="02020603050405020304" pitchFamily="18" charset="0"/>
                <a:cs typeface="Times New Roman" panose="02020603050405020304" pitchFamily="18" charset="0"/>
              </a:rPr>
              <a:t>Comparison </a:t>
            </a:r>
            <a:r>
              <a:rPr lang="en-US" altLang="zh-TW" sz="3900" b="1" dirty="0">
                <a:latin typeface="Times New Roman" panose="02020603050405020304" pitchFamily="18" charset="0"/>
                <a:cs typeface="Times New Roman" panose="02020603050405020304" pitchFamily="18" charset="0"/>
              </a:rPr>
              <a:t>of single and batch </a:t>
            </a:r>
            <a:r>
              <a:rPr lang="en-US" altLang="zh-TW" sz="3900" b="1" dirty="0" smtClean="0">
                <a:latin typeface="Times New Roman" panose="02020603050405020304" pitchFamily="18" charset="0"/>
                <a:cs typeface="Times New Roman" panose="02020603050405020304" pitchFamily="18" charset="0"/>
              </a:rPr>
              <a:t>arrivals (</a:t>
            </a:r>
            <a:r>
              <a:rPr lang="en-US" altLang="zh-TW" sz="3900" b="1" dirty="0">
                <a:latin typeface="Times New Roman" panose="02020603050405020304" pitchFamily="18" charset="0"/>
                <a:cs typeface="Times New Roman" panose="02020603050405020304" pitchFamily="18" charset="0"/>
              </a:rPr>
              <a:t>Scenario </a:t>
            </a:r>
            <a:r>
              <a:rPr lang="en-US" altLang="zh-TW" sz="3900" b="1" dirty="0" smtClean="0">
                <a:latin typeface="Times New Roman" panose="02020603050405020304" pitchFamily="18" charset="0"/>
                <a:cs typeface="Times New Roman" panose="02020603050405020304" pitchFamily="18" charset="0"/>
              </a:rPr>
              <a:t>1)</a:t>
            </a:r>
            <a:endParaRPr lang="zh-TW" altLang="en-US" sz="3900" b="1" dirty="0">
              <a:latin typeface="Times New Roman" panose="02020603050405020304" pitchFamily="18" charset="0"/>
              <a:cs typeface="Times New Roman" panose="02020603050405020304" pitchFamily="18" charset="0"/>
            </a:endParaRPr>
          </a:p>
        </p:txBody>
      </p:sp>
      <p:cxnSp>
        <p:nvCxnSpPr>
          <p:cNvPr id="9" name="直線接點 8"/>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19" y="1788490"/>
            <a:ext cx="5911052" cy="4431600"/>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0845" y="1788490"/>
            <a:ext cx="5911052" cy="4431600"/>
          </a:xfrm>
          <a:prstGeom prst="rect">
            <a:avLst/>
          </a:prstGeom>
        </p:spPr>
      </p:pic>
    </p:spTree>
    <p:extLst>
      <p:ext uri="{BB962C8B-B14F-4D97-AF65-F5344CB8AC3E}">
        <p14:creationId xmlns:p14="http://schemas.microsoft.com/office/powerpoint/2010/main" val="19199353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5155" y="347542"/>
            <a:ext cx="2063262" cy="1088172"/>
          </a:xfrm>
        </p:spPr>
        <p:txBody>
          <a:bodyPr/>
          <a:lstStyle/>
          <a:p>
            <a:r>
              <a:rPr lang="en-US" altLang="zh-TW" b="1" dirty="0" smtClean="0">
                <a:latin typeface="Times New Roman" panose="02020603050405020304" pitchFamily="18" charset="0"/>
                <a:cs typeface="Times New Roman" panose="02020603050405020304" pitchFamily="18" charset="0"/>
              </a:rPr>
              <a:t>Outline</a:t>
            </a:r>
            <a:endParaRPr lang="zh-TW" altLang="en-US" b="1"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512888" y="1764079"/>
            <a:ext cx="10515600" cy="4351338"/>
          </a:xfrm>
        </p:spPr>
        <p:txBody>
          <a:bodyPr>
            <a:normAutofit/>
          </a:bodyPr>
          <a:lstStyle/>
          <a:p>
            <a:r>
              <a:rPr lang="en-US" altLang="zh-TW" b="1" dirty="0">
                <a:solidFill>
                  <a:schemeClr val="bg1">
                    <a:lumMod val="50000"/>
                  </a:schemeClr>
                </a:solidFill>
                <a:latin typeface="Times New Roman" panose="02020603050405020304" pitchFamily="18" charset="0"/>
                <a:cs typeface="Times New Roman" panose="02020603050405020304" pitchFamily="18" charset="0"/>
              </a:rPr>
              <a:t>Motivation</a:t>
            </a:r>
          </a:p>
          <a:p>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System Model</a:t>
            </a:r>
          </a:p>
          <a:p>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Analytical Model</a:t>
            </a:r>
          </a:p>
          <a:p>
            <a:r>
              <a:rPr lang="en-US" altLang="zh-TW" b="1" dirty="0" smtClean="0">
                <a:latin typeface="Times New Roman" panose="02020603050405020304" pitchFamily="18" charset="0"/>
                <a:cs typeface="Times New Roman" panose="02020603050405020304" pitchFamily="18" charset="0"/>
              </a:rPr>
              <a:t>Numerical Results</a:t>
            </a:r>
          </a:p>
          <a:p>
            <a:pPr lvl="1"/>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One sensor node (</a:t>
            </a:r>
            <a:r>
              <a:rPr lang="en-US" altLang="zh-TW" b="1" dirty="0">
                <a:solidFill>
                  <a:schemeClr val="bg1">
                    <a:lumMod val="50000"/>
                  </a:schemeClr>
                </a:solidFill>
                <a:latin typeface="Times New Roman" panose="02020603050405020304" pitchFamily="18" charset="0"/>
                <a:cs typeface="Times New Roman" panose="02020603050405020304" pitchFamily="18" charset="0"/>
              </a:rPr>
              <a:t>Scenario </a:t>
            </a:r>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1)</a:t>
            </a:r>
            <a:endParaRPr lang="en-US" altLang="zh-TW"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TW" b="1" dirty="0" smtClean="0">
                <a:latin typeface="Times New Roman" panose="02020603050405020304" pitchFamily="18" charset="0"/>
                <a:cs typeface="Times New Roman" panose="02020603050405020304" pitchFamily="18" charset="0"/>
              </a:rPr>
              <a:t>Three nodes network (Scenario 2)</a:t>
            </a:r>
          </a:p>
          <a:p>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Conclusions </a:t>
            </a:r>
            <a:r>
              <a:rPr lang="en-US" altLang="zh-TW" b="1" dirty="0">
                <a:solidFill>
                  <a:schemeClr val="bg1">
                    <a:lumMod val="50000"/>
                  </a:schemeClr>
                </a:solidFill>
                <a:latin typeface="Times New Roman" panose="02020603050405020304" pitchFamily="18" charset="0"/>
                <a:cs typeface="Times New Roman" panose="02020603050405020304" pitchFamily="18" charset="0"/>
              </a:rPr>
              <a:t>and Future Works</a:t>
            </a:r>
            <a:endParaRPr lang="zh-TW" altLang="zh-TW" b="1" dirty="0">
              <a:solidFill>
                <a:schemeClr val="bg1">
                  <a:lumMod val="50000"/>
                </a:schemeClr>
              </a:solidFill>
              <a:latin typeface="Times New Roman" panose="02020603050405020304" pitchFamily="18" charset="0"/>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46</a:t>
            </a:fld>
            <a:endParaRPr lang="zh-TW" altLang="en-US" sz="1800" dirty="0">
              <a:solidFill>
                <a:schemeClr val="tx1"/>
              </a:solidFill>
            </a:endParaRPr>
          </a:p>
        </p:txBody>
      </p:sp>
      <p:cxnSp>
        <p:nvCxnSpPr>
          <p:cNvPr id="8" name="直線接點 7"/>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0920118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47</a:t>
            </a:fld>
            <a:endParaRPr lang="zh-TW" altLang="en-US" sz="1800" dirty="0">
              <a:solidFill>
                <a:schemeClr val="tx1"/>
              </a:solidFill>
            </a:endParaRPr>
          </a:p>
        </p:txBody>
      </p:sp>
      <p:sp>
        <p:nvSpPr>
          <p:cNvPr id="7" name="標題 1"/>
          <p:cNvSpPr txBox="1">
            <a:spLocks/>
          </p:cNvSpPr>
          <p:nvPr/>
        </p:nvSpPr>
        <p:spPr>
          <a:xfrm>
            <a:off x="222739" y="136527"/>
            <a:ext cx="949276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smtClean="0">
                <a:latin typeface="Times New Roman" panose="02020603050405020304" pitchFamily="18" charset="0"/>
                <a:cs typeface="Times New Roman" panose="02020603050405020304" pitchFamily="18" charset="0"/>
              </a:rPr>
              <a:t>Numerical Results-</a:t>
            </a:r>
            <a:br>
              <a:rPr lang="en-US" altLang="zh-TW" b="1" dirty="0" smtClean="0">
                <a:latin typeface="Times New Roman" panose="02020603050405020304" pitchFamily="18" charset="0"/>
                <a:cs typeface="Times New Roman" panose="02020603050405020304" pitchFamily="18" charset="0"/>
              </a:rPr>
            </a:br>
            <a:r>
              <a:rPr lang="en-US" altLang="zh-TW" sz="4000" b="1" dirty="0">
                <a:latin typeface="Times New Roman" panose="02020603050405020304" pitchFamily="18" charset="0"/>
                <a:cs typeface="Times New Roman" panose="02020603050405020304" pitchFamily="18" charset="0"/>
              </a:rPr>
              <a:t>Three nodes network</a:t>
            </a:r>
            <a:r>
              <a:rPr lang="en-US" altLang="zh-TW" sz="4000" b="1" dirty="0" smtClean="0">
                <a:latin typeface="Times New Roman" panose="02020603050405020304" pitchFamily="18" charset="0"/>
                <a:cs typeface="Times New Roman" panose="02020603050405020304" pitchFamily="18" charset="0"/>
              </a:rPr>
              <a:t> (Scenario 2)</a:t>
            </a:r>
            <a:endParaRPr lang="zh-TW" altLang="en-US" sz="4000" b="1" dirty="0">
              <a:latin typeface="Times New Roman" panose="02020603050405020304" pitchFamily="18" charset="0"/>
              <a:cs typeface="Times New Roman" panose="02020603050405020304" pitchFamily="18" charset="0"/>
            </a:endParaRPr>
          </a:p>
        </p:txBody>
      </p:sp>
      <p:cxnSp>
        <p:nvCxnSpPr>
          <p:cNvPr id="9" name="直線接點 8"/>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10" name="內容版面配置區 2"/>
              <p:cNvSpPr txBox="1">
                <a:spLocks/>
              </p:cNvSpPr>
              <p:nvPr/>
            </p:nvSpPr>
            <p:spPr>
              <a:xfrm>
                <a:off x="332742" y="1577971"/>
                <a:ext cx="11120118" cy="5121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360000"/>
                <a:r>
                  <a:rPr lang="en-US" altLang="zh-TW" sz="2200" dirty="0" smtClean="0">
                    <a:latin typeface="Times New Roman" panose="02020603050405020304" pitchFamily="18" charset="0"/>
                    <a:cs typeface="Times New Roman" panose="02020603050405020304" pitchFamily="18" charset="0"/>
                  </a:rPr>
                  <a:t>The </a:t>
                </a:r>
                <a:r>
                  <a:rPr lang="en-US" altLang="zh-TW" sz="2200" dirty="0">
                    <a:latin typeface="Times New Roman" panose="02020603050405020304" pitchFamily="18" charset="0"/>
                    <a:cs typeface="Times New Roman" panose="02020603050405020304" pitchFamily="18" charset="0"/>
                  </a:rPr>
                  <a:t>default values of the various system parameters</a:t>
                </a:r>
                <a:r>
                  <a:rPr lang="en-US" altLang="zh-TW" sz="2200" dirty="0" smtClean="0">
                    <a:solidFill>
                      <a:schemeClr val="tx1">
                        <a:lumMod val="75000"/>
                        <a:lumOff val="25000"/>
                      </a:schemeClr>
                    </a:solidFill>
                    <a:latin typeface="Times New Roman" panose="02020603050405020304" pitchFamily="18" charset="0"/>
                    <a:cs typeface="Times New Roman" panose="02020603050405020304" pitchFamily="18" charset="0"/>
                  </a:rPr>
                  <a:t>    </a:t>
                </a:r>
              </a:p>
              <a:p>
                <a:pPr marL="720000" indent="-360000"/>
                <a:r>
                  <a:rPr lang="en-US" altLang="zh-TW" sz="2200" dirty="0" smtClean="0">
                    <a:latin typeface="Times New Roman" panose="02020603050405020304" pitchFamily="18" charset="0"/>
                    <a:cs typeface="Times New Roman" panose="02020603050405020304" pitchFamily="18" charset="0"/>
                  </a:rPr>
                  <a:t>For the system :                                      </a:t>
                </a:r>
              </a:p>
              <a:p>
                <a:pPr marL="360000" indent="0">
                  <a:buNone/>
                </a:pPr>
                <a:r>
                  <a:rPr lang="en-US" altLang="zh-TW" sz="2200" dirty="0" smtClean="0"/>
                  <a:t>  </a:t>
                </a:r>
                <a14:m>
                  <m:oMath xmlns:m="http://schemas.openxmlformats.org/officeDocument/2006/math">
                    <m:sSub>
                      <m:sSubPr>
                        <m:ctrlPr>
                          <a:rPr lang="zh-TW" altLang="zh-TW" sz="2200" i="1">
                            <a:latin typeface="Cambria Math" panose="02040503050406030204" pitchFamily="18" charset="0"/>
                          </a:rPr>
                        </m:ctrlPr>
                      </m:sSubPr>
                      <m:e>
                        <m:r>
                          <a:rPr lang="en-US" altLang="zh-TW" sz="2200" i="1">
                            <a:latin typeface="Cambria Math" panose="02040503050406030204" pitchFamily="18" charset="0"/>
                          </a:rPr>
                          <m:t>𝜆</m:t>
                        </m:r>
                      </m:e>
                      <m:sub>
                        <m:r>
                          <a:rPr lang="en-US" altLang="zh-TW" sz="2200" i="1">
                            <a:latin typeface="Cambria Math" panose="02040503050406030204" pitchFamily="18" charset="0"/>
                          </a:rPr>
                          <m:t>𝐻</m:t>
                        </m:r>
                      </m:sub>
                    </m:sSub>
                    <m:r>
                      <a:rPr lang="en-US" altLang="zh-TW" sz="2200" i="1">
                        <a:latin typeface="Cambria Math" panose="02040503050406030204" pitchFamily="18" charset="0"/>
                      </a:rPr>
                      <m:t>=0.</m:t>
                    </m:r>
                    <m:r>
                      <a:rPr lang="en-US" altLang="zh-TW" sz="2200" b="0" i="1" smtClean="0">
                        <a:latin typeface="Cambria Math" panose="02040503050406030204" pitchFamily="18" charset="0"/>
                      </a:rPr>
                      <m:t>05</m:t>
                    </m:r>
                  </m:oMath>
                </a14:m>
                <a:r>
                  <a:rPr lang="en-US" altLang="zh-TW" sz="22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zh-TW" altLang="zh-TW" sz="2200" i="1">
                            <a:latin typeface="Cambria Math" panose="02040503050406030204" pitchFamily="18" charset="0"/>
                          </a:rPr>
                        </m:ctrlPr>
                      </m:sSubPr>
                      <m:e>
                        <m:r>
                          <a:rPr lang="en-US" altLang="zh-TW" sz="2200" i="1">
                            <a:latin typeface="Cambria Math" panose="02040503050406030204" pitchFamily="18" charset="0"/>
                          </a:rPr>
                          <m:t>𝜆</m:t>
                        </m:r>
                      </m:e>
                      <m:sub>
                        <m:r>
                          <a:rPr lang="en-US" altLang="zh-TW" sz="2200" i="1">
                            <a:latin typeface="Cambria Math" panose="02040503050406030204" pitchFamily="18" charset="0"/>
                          </a:rPr>
                          <m:t>𝐿</m:t>
                        </m:r>
                      </m:sub>
                    </m:sSub>
                    <m:r>
                      <a:rPr lang="en-US" altLang="zh-TW" sz="2200" i="1">
                        <a:latin typeface="Cambria Math" panose="02040503050406030204" pitchFamily="18" charset="0"/>
                      </a:rPr>
                      <m:t>=0.</m:t>
                    </m:r>
                    <m:r>
                      <a:rPr lang="en-US" altLang="zh-TW" sz="2200" b="0" i="1" smtClean="0">
                        <a:latin typeface="Cambria Math" panose="02040503050406030204" pitchFamily="18" charset="0"/>
                      </a:rPr>
                      <m:t>2</m:t>
                    </m:r>
                    <m:r>
                      <a:rPr lang="en-US" altLang="zh-TW" sz="2200" i="1">
                        <a:latin typeface="Cambria Math" panose="02040503050406030204" pitchFamily="18" charset="0"/>
                      </a:rPr>
                      <m:t>5</m:t>
                    </m:r>
                  </m:oMath>
                </a14:m>
                <a:endParaRPr lang="en-US" altLang="zh-TW" sz="22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360000" lvl="1" indent="0">
                  <a:buNone/>
                </a:pPr>
                <a:r>
                  <a:rPr lang="en-US" altLang="zh-TW" sz="2200" dirty="0" smtClean="0"/>
                  <a:t>  </a:t>
                </a:r>
                <a14:m>
                  <m:oMath xmlns:m="http://schemas.openxmlformats.org/officeDocument/2006/math">
                    <m:sSub>
                      <m:sSubPr>
                        <m:ctrlPr>
                          <a:rPr lang="zh-TW" altLang="zh-TW" sz="2200" i="1">
                            <a:latin typeface="Cambria Math" panose="02040503050406030204" pitchFamily="18" charset="0"/>
                          </a:rPr>
                        </m:ctrlPr>
                      </m:sSubPr>
                      <m:e>
                        <m:r>
                          <a:rPr lang="en-US" altLang="zh-TW" sz="2200" i="1">
                            <a:latin typeface="Cambria Math" panose="02040503050406030204" pitchFamily="18" charset="0"/>
                          </a:rPr>
                          <m:t>𝜆</m:t>
                        </m:r>
                      </m:e>
                      <m:sub>
                        <m:r>
                          <a:rPr lang="en-US" altLang="zh-TW" sz="2200" i="1">
                            <a:latin typeface="Cambria Math" panose="02040503050406030204" pitchFamily="18" charset="0"/>
                          </a:rPr>
                          <m:t>𝐻</m:t>
                        </m:r>
                        <m:r>
                          <a:rPr lang="en-US" altLang="zh-TW" sz="2200" b="0" i="1" smtClean="0">
                            <a:latin typeface="Cambria Math" panose="02040503050406030204" pitchFamily="18" charset="0"/>
                          </a:rPr>
                          <m:t>2</m:t>
                        </m:r>
                      </m:sub>
                    </m:sSub>
                    <m:r>
                      <a:rPr lang="en-US" altLang="zh-TW" sz="2200" i="1">
                        <a:latin typeface="Cambria Math" panose="02040503050406030204" pitchFamily="18" charset="0"/>
                      </a:rPr>
                      <m:t>=0.</m:t>
                    </m:r>
                    <m:r>
                      <a:rPr lang="en-US" altLang="zh-TW" sz="2200" b="0" i="1" smtClean="0">
                        <a:latin typeface="Cambria Math" panose="02040503050406030204" pitchFamily="18" charset="0"/>
                      </a:rPr>
                      <m:t>025</m:t>
                    </m:r>
                  </m:oMath>
                </a14:m>
                <a:r>
                  <a:rPr lang="en-US" altLang="zh-TW" sz="22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zh-TW" altLang="zh-TW" sz="2200" i="1">
                            <a:latin typeface="Cambria Math" panose="02040503050406030204" pitchFamily="18" charset="0"/>
                          </a:rPr>
                        </m:ctrlPr>
                      </m:sSubPr>
                      <m:e>
                        <m:r>
                          <a:rPr lang="en-US" altLang="zh-TW" sz="2200" i="1">
                            <a:latin typeface="Cambria Math" panose="02040503050406030204" pitchFamily="18" charset="0"/>
                          </a:rPr>
                          <m:t>𝜆</m:t>
                        </m:r>
                      </m:e>
                      <m:sub>
                        <m:r>
                          <a:rPr lang="en-US" altLang="zh-TW" sz="2200" i="1">
                            <a:latin typeface="Cambria Math" panose="02040503050406030204" pitchFamily="18" charset="0"/>
                          </a:rPr>
                          <m:t>𝐿</m:t>
                        </m:r>
                        <m:r>
                          <a:rPr lang="en-US" altLang="zh-TW" sz="2200" b="0" i="1" smtClean="0">
                            <a:latin typeface="Cambria Math" panose="02040503050406030204" pitchFamily="18" charset="0"/>
                          </a:rPr>
                          <m:t>2</m:t>
                        </m:r>
                      </m:sub>
                    </m:sSub>
                    <m:r>
                      <a:rPr lang="en-US" altLang="zh-TW" sz="2200" i="1">
                        <a:latin typeface="Cambria Math" panose="02040503050406030204" pitchFamily="18" charset="0"/>
                      </a:rPr>
                      <m:t>=0.</m:t>
                    </m:r>
                    <m:r>
                      <a:rPr lang="en-US" altLang="zh-TW" sz="2200" b="0" i="1" smtClean="0">
                        <a:latin typeface="Cambria Math" panose="02040503050406030204" pitchFamily="18" charset="0"/>
                      </a:rPr>
                      <m:t>12</m:t>
                    </m:r>
                    <m:r>
                      <a:rPr lang="en-US" altLang="zh-TW" sz="2200" i="1">
                        <a:latin typeface="Cambria Math" panose="02040503050406030204" pitchFamily="18" charset="0"/>
                      </a:rPr>
                      <m:t>5</m:t>
                    </m:r>
                  </m:oMath>
                </a14:m>
                <a:endParaRPr lang="en-US" altLang="zh-TW" sz="8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360000" lvl="1" indent="0">
                  <a:buNone/>
                </a:pPr>
                <a:r>
                  <a:rPr lang="en-US" altLang="zh-TW" sz="2200" dirty="0" smtClean="0"/>
                  <a:t>  </a:t>
                </a:r>
                <a14:m>
                  <m:oMath xmlns:m="http://schemas.openxmlformats.org/officeDocument/2006/math">
                    <m:sSub>
                      <m:sSubPr>
                        <m:ctrlPr>
                          <a:rPr lang="zh-TW" altLang="zh-TW" sz="2200" i="1">
                            <a:latin typeface="Cambria Math" panose="02040503050406030204" pitchFamily="18" charset="0"/>
                          </a:rPr>
                        </m:ctrlPr>
                      </m:sSubPr>
                      <m:e>
                        <m:r>
                          <a:rPr lang="en-US" altLang="zh-TW" sz="2200" i="1">
                            <a:latin typeface="Cambria Math" panose="02040503050406030204" pitchFamily="18" charset="0"/>
                          </a:rPr>
                          <m:t>𝑟</m:t>
                        </m:r>
                      </m:e>
                      <m:sub>
                        <m:r>
                          <a:rPr lang="en-US" altLang="zh-TW" sz="2200" i="1">
                            <a:latin typeface="Cambria Math" panose="02040503050406030204" pitchFamily="18" charset="0"/>
                          </a:rPr>
                          <m:t>13</m:t>
                        </m:r>
                      </m:sub>
                    </m:sSub>
                    <m:r>
                      <a:rPr lang="en-US" altLang="zh-TW" sz="2200" i="1">
                        <a:latin typeface="Cambria Math" panose="02040503050406030204" pitchFamily="18" charset="0"/>
                      </a:rPr>
                      <m:t>=</m:t>
                    </m:r>
                    <m:sSub>
                      <m:sSubPr>
                        <m:ctrlPr>
                          <a:rPr lang="zh-TW" altLang="zh-TW" sz="2200" i="1">
                            <a:latin typeface="Cambria Math" panose="02040503050406030204" pitchFamily="18" charset="0"/>
                          </a:rPr>
                        </m:ctrlPr>
                      </m:sSubPr>
                      <m:e>
                        <m:r>
                          <a:rPr lang="en-US" altLang="zh-TW" sz="2200" i="1">
                            <a:latin typeface="Cambria Math" panose="02040503050406030204" pitchFamily="18" charset="0"/>
                          </a:rPr>
                          <m:t>𝑟</m:t>
                        </m:r>
                      </m:e>
                      <m:sub>
                        <m:r>
                          <a:rPr lang="en-US" altLang="zh-TW" sz="2200" i="1">
                            <a:latin typeface="Cambria Math" panose="02040503050406030204" pitchFamily="18" charset="0"/>
                          </a:rPr>
                          <m:t>23</m:t>
                        </m:r>
                      </m:sub>
                    </m:sSub>
                    <m:r>
                      <a:rPr lang="en-US" altLang="zh-TW" sz="2200" i="1">
                        <a:latin typeface="Cambria Math" panose="02040503050406030204" pitchFamily="18" charset="0"/>
                      </a:rPr>
                      <m:t>=0.1</m:t>
                    </m:r>
                  </m:oMath>
                </a14:m>
                <a:endParaRPr lang="en-US" altLang="zh-TW" sz="2400" dirty="0" smtClean="0">
                  <a:latin typeface="Times New Roman" panose="02020603050405020304" pitchFamily="18" charset="0"/>
                  <a:cs typeface="Times New Roman" panose="02020603050405020304" pitchFamily="18" charset="0"/>
                </a:endParaRPr>
              </a:p>
              <a:p>
                <a:r>
                  <a:rPr lang="en-US" altLang="zh-TW" sz="2200" dirty="0">
                    <a:latin typeface="Times New Roman" panose="02020603050405020304" pitchFamily="18" charset="0"/>
                    <a:cs typeface="Times New Roman" panose="02020603050405020304" pitchFamily="18" charset="0"/>
                  </a:rPr>
                  <a:t>Energy request </a:t>
                </a:r>
                <a:r>
                  <a:rPr lang="en-US" altLang="zh-TW" sz="2200" dirty="0" smtClean="0">
                    <a:latin typeface="Times New Roman" panose="02020603050405020304" pitchFamily="18" charset="0"/>
                    <a:cs typeface="Times New Roman" panose="02020603050405020304" pitchFamily="18" charset="0"/>
                  </a:rPr>
                  <a:t>rate of each node </a:t>
                </a:r>
                <a:r>
                  <a:rPr lang="en-US" altLang="zh-TW" sz="2200" i="1" dirty="0" smtClean="0">
                    <a:latin typeface="Times New Roman" panose="02020603050405020304" pitchFamily="18" charset="0"/>
                    <a:cs typeface="Times New Roman" panose="02020603050405020304" pitchFamily="18" charset="0"/>
                  </a:rPr>
                  <a:t>n</a:t>
                </a:r>
                <a:r>
                  <a:rPr lang="en-US" altLang="zh-TW" sz="2200" dirty="0" smtClean="0">
                    <a:latin typeface="Times New Roman" panose="02020603050405020304" pitchFamily="18" charset="0"/>
                    <a:cs typeface="Times New Roman" panose="02020603050405020304" pitchFamily="18" charset="0"/>
                  </a:rPr>
                  <a:t> </a:t>
                </a:r>
                <a:r>
                  <a:rPr lang="en-US" altLang="zh-TW" sz="2200" dirty="0">
                    <a:latin typeface="Times New Roman" panose="02020603050405020304" pitchFamily="18" charset="0"/>
                    <a:cs typeface="Times New Roman" panose="02020603050405020304" pitchFamily="18" charset="0"/>
                  </a:rPr>
                  <a:t>is defined as </a:t>
                </a:r>
                <a:endParaRPr lang="en-US" altLang="zh-TW" sz="2200" dirty="0" smtClean="0">
                  <a:latin typeface="Times New Roman" panose="02020603050405020304" pitchFamily="18" charset="0"/>
                  <a:cs typeface="Times New Roman" panose="02020603050405020304" pitchFamily="18" charset="0"/>
                </a:endParaRPr>
              </a:p>
              <a:p>
                <a:pPr marL="0" indent="0">
                  <a:buNone/>
                </a:pPr>
                <a:r>
                  <a:rPr lang="en-US" altLang="zh-TW" sz="2200" dirty="0">
                    <a:latin typeface="Times New Roman" panose="02020603050405020304" pitchFamily="18" charset="0"/>
                    <a:cs typeface="Times New Roman" panose="02020603050405020304" pitchFamily="18" charset="0"/>
                  </a:rPr>
                  <a:t>	</a:t>
                </a:r>
                <a:r>
                  <a:rPr lang="en-US" altLang="zh-TW" sz="22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zh-TW" altLang="zh-TW" sz="2200" b="1" i="1">
                            <a:latin typeface="Cambria Math" panose="02040503050406030204" pitchFamily="18" charset="0"/>
                          </a:rPr>
                        </m:ctrlPr>
                      </m:sSubPr>
                      <m:e>
                        <m:r>
                          <a:rPr lang="en-US" altLang="zh-TW" sz="2200" b="1" i="1">
                            <a:latin typeface="Cambria Math" panose="02040503050406030204" pitchFamily="18" charset="0"/>
                          </a:rPr>
                          <m:t>𝝓</m:t>
                        </m:r>
                      </m:e>
                      <m:sub>
                        <m:r>
                          <a:rPr lang="en-US" altLang="zh-TW" sz="2200" b="1" i="1">
                            <a:latin typeface="Cambria Math" panose="02040503050406030204" pitchFamily="18" charset="0"/>
                          </a:rPr>
                          <m:t>𝒓𝒆𝒒</m:t>
                        </m:r>
                        <m:r>
                          <a:rPr lang="en-US" altLang="zh-TW" sz="2200" b="1" i="1">
                            <a:latin typeface="Cambria Math" panose="02040503050406030204" pitchFamily="18" charset="0"/>
                          </a:rPr>
                          <m:t>−</m:t>
                        </m:r>
                        <m:r>
                          <a:rPr lang="en-US" altLang="zh-TW" sz="2200" b="1" i="1">
                            <a:latin typeface="Cambria Math" panose="02040503050406030204" pitchFamily="18" charset="0"/>
                          </a:rPr>
                          <m:t>𝒏</m:t>
                        </m:r>
                      </m:sub>
                    </m:sSub>
                    <m:r>
                      <a:rPr lang="en-US" altLang="zh-TW" sz="2200" b="1" i="1">
                        <a:latin typeface="Cambria Math" panose="02040503050406030204" pitchFamily="18" charset="0"/>
                      </a:rPr>
                      <m:t>=</m:t>
                    </m:r>
                    <m:d>
                      <m:dPr>
                        <m:ctrlPr>
                          <a:rPr lang="en-US" altLang="zh-TW" sz="2200" b="1" i="1" smtClean="0">
                            <a:latin typeface="Cambria Math" panose="02040503050406030204" pitchFamily="18" charset="0"/>
                          </a:rPr>
                        </m:ctrlPr>
                      </m:dPr>
                      <m:e>
                        <m:sSub>
                          <m:sSubPr>
                            <m:ctrlPr>
                              <a:rPr lang="zh-TW" altLang="zh-TW" sz="2200" b="1" i="1" smtClean="0">
                                <a:latin typeface="Cambria Math" panose="02040503050406030204" pitchFamily="18" charset="0"/>
                              </a:rPr>
                            </m:ctrlPr>
                          </m:sSubPr>
                          <m:e>
                            <m:r>
                              <a:rPr lang="en-US" altLang="zh-TW" sz="2200" b="1" i="1">
                                <a:latin typeface="Cambria Math" panose="02040503050406030204" pitchFamily="18" charset="0"/>
                              </a:rPr>
                              <m:t>𝝀</m:t>
                            </m:r>
                          </m:e>
                          <m:sub>
                            <m:r>
                              <a:rPr lang="en-US" altLang="zh-TW" sz="2200" b="1" i="1">
                                <a:latin typeface="Cambria Math" panose="02040503050406030204" pitchFamily="18" charset="0"/>
                              </a:rPr>
                              <m:t>𝑯</m:t>
                            </m:r>
                            <m:r>
                              <a:rPr lang="en-US" altLang="zh-TW" sz="2200" b="1" i="1" smtClean="0">
                                <a:latin typeface="Cambria Math" panose="02040503050406030204" pitchFamily="18" charset="0"/>
                              </a:rPr>
                              <m:t>−</m:t>
                            </m:r>
                            <m:r>
                              <a:rPr lang="en-US" altLang="zh-TW" sz="2200" b="1" i="1" smtClean="0">
                                <a:latin typeface="Cambria Math" panose="02040503050406030204" pitchFamily="18" charset="0"/>
                              </a:rPr>
                              <m:t>𝒏</m:t>
                            </m:r>
                          </m:sub>
                        </m:sSub>
                        <m:r>
                          <a:rPr lang="en-US" altLang="zh-TW" sz="2200" b="1" i="1" smtClean="0">
                            <a:latin typeface="Cambria Math" panose="02040503050406030204" pitchFamily="18" charset="0"/>
                          </a:rPr>
                          <m:t>+</m:t>
                        </m:r>
                        <m:sSub>
                          <m:sSubPr>
                            <m:ctrlPr>
                              <a:rPr lang="zh-TW" altLang="zh-TW" sz="2200" b="1" i="1">
                                <a:latin typeface="Cambria Math" panose="02040503050406030204" pitchFamily="18" charset="0"/>
                              </a:rPr>
                            </m:ctrlPr>
                          </m:sSubPr>
                          <m:e>
                            <m:r>
                              <a:rPr lang="en-US" altLang="zh-TW" sz="2200" b="1" i="1">
                                <a:latin typeface="Cambria Math" panose="02040503050406030204" pitchFamily="18" charset="0"/>
                              </a:rPr>
                              <m:t>𝝀</m:t>
                            </m:r>
                          </m:e>
                          <m:sub>
                            <m:r>
                              <a:rPr lang="en-US" altLang="zh-TW" sz="2200" b="1" i="1">
                                <a:latin typeface="Cambria Math" panose="02040503050406030204" pitchFamily="18" charset="0"/>
                              </a:rPr>
                              <m:t>𝑯</m:t>
                            </m:r>
                            <m:r>
                              <a:rPr lang="en-US" altLang="zh-TW" sz="2200" b="1" i="1" smtClean="0">
                                <a:latin typeface="Cambria Math" panose="02040503050406030204" pitchFamily="18" charset="0"/>
                              </a:rPr>
                              <m:t>𝟐</m:t>
                            </m:r>
                            <m:r>
                              <a:rPr lang="en-US" altLang="zh-TW" sz="2200" b="1" i="1">
                                <a:latin typeface="Cambria Math" panose="02040503050406030204" pitchFamily="18" charset="0"/>
                              </a:rPr>
                              <m:t>−</m:t>
                            </m:r>
                            <m:r>
                              <a:rPr lang="en-US" altLang="zh-TW" sz="2200" b="1" i="1">
                                <a:latin typeface="Cambria Math" panose="02040503050406030204" pitchFamily="18" charset="0"/>
                              </a:rPr>
                              <m:t>𝒏</m:t>
                            </m:r>
                          </m:sub>
                        </m:sSub>
                      </m:e>
                    </m:d>
                    <m:sSub>
                      <m:sSubPr>
                        <m:ctrlPr>
                          <a:rPr lang="zh-TW" altLang="zh-TW" sz="2200" b="1" i="1">
                            <a:latin typeface="Cambria Math" panose="02040503050406030204" pitchFamily="18" charset="0"/>
                          </a:rPr>
                        </m:ctrlPr>
                      </m:sSubPr>
                      <m:e>
                        <m:r>
                          <a:rPr lang="en-US" altLang="zh-TW" sz="2200" b="1" i="1">
                            <a:latin typeface="Cambria Math" panose="02040503050406030204" pitchFamily="18" charset="0"/>
                          </a:rPr>
                          <m:t>𝒆</m:t>
                        </m:r>
                      </m:e>
                      <m:sub>
                        <m:r>
                          <a:rPr lang="en-US" altLang="zh-TW" sz="2200" b="1" i="1">
                            <a:latin typeface="Cambria Math" panose="02040503050406030204" pitchFamily="18" charset="0"/>
                          </a:rPr>
                          <m:t>𝑯</m:t>
                        </m:r>
                      </m:sub>
                    </m:sSub>
                    <m:r>
                      <a:rPr lang="en-US" altLang="zh-TW" sz="2200" b="1" i="1">
                        <a:latin typeface="Cambria Math" panose="02040503050406030204" pitchFamily="18" charset="0"/>
                      </a:rPr>
                      <m:t>+</m:t>
                    </m:r>
                    <m:r>
                      <a:rPr lang="en-US" altLang="zh-TW" sz="2200" b="1" i="1" smtClean="0">
                        <a:latin typeface="Cambria Math" panose="02040503050406030204" pitchFamily="18" charset="0"/>
                      </a:rPr>
                      <m:t>(</m:t>
                    </m:r>
                    <m:sSub>
                      <m:sSubPr>
                        <m:ctrlPr>
                          <a:rPr lang="zh-TW" altLang="zh-TW" sz="2200" b="1" i="1">
                            <a:latin typeface="Cambria Math" panose="02040503050406030204" pitchFamily="18" charset="0"/>
                          </a:rPr>
                        </m:ctrlPr>
                      </m:sSubPr>
                      <m:e>
                        <m:r>
                          <a:rPr lang="en-US" altLang="zh-TW" sz="2200" b="1" i="1">
                            <a:latin typeface="Cambria Math" panose="02040503050406030204" pitchFamily="18" charset="0"/>
                          </a:rPr>
                          <m:t>𝝀</m:t>
                        </m:r>
                      </m:e>
                      <m:sub>
                        <m:r>
                          <a:rPr lang="en-US" altLang="zh-TW" sz="2200" b="1" i="1">
                            <a:latin typeface="Cambria Math" panose="02040503050406030204" pitchFamily="18" charset="0"/>
                          </a:rPr>
                          <m:t>𝑳</m:t>
                        </m:r>
                        <m:r>
                          <a:rPr lang="en-US" altLang="zh-TW" sz="2200" b="1" i="1" smtClean="0">
                            <a:latin typeface="Cambria Math" panose="02040503050406030204" pitchFamily="18" charset="0"/>
                          </a:rPr>
                          <m:t>−</m:t>
                        </m:r>
                        <m:r>
                          <a:rPr lang="en-US" altLang="zh-TW" sz="2200" b="1" i="1" smtClean="0">
                            <a:latin typeface="Cambria Math" panose="02040503050406030204" pitchFamily="18" charset="0"/>
                          </a:rPr>
                          <m:t>𝒏</m:t>
                        </m:r>
                      </m:sub>
                    </m:sSub>
                    <m:r>
                      <a:rPr lang="en-US" altLang="zh-TW" sz="2200" b="1" i="1" smtClean="0">
                        <a:latin typeface="Cambria Math" panose="02040503050406030204" pitchFamily="18" charset="0"/>
                      </a:rPr>
                      <m:t>+</m:t>
                    </m:r>
                    <m:sSub>
                      <m:sSubPr>
                        <m:ctrlPr>
                          <a:rPr lang="zh-TW" altLang="zh-TW" sz="2200" b="1" i="1">
                            <a:latin typeface="Cambria Math" panose="02040503050406030204" pitchFamily="18" charset="0"/>
                          </a:rPr>
                        </m:ctrlPr>
                      </m:sSubPr>
                      <m:e>
                        <m:r>
                          <a:rPr lang="en-US" altLang="zh-TW" sz="2200" b="1" i="1">
                            <a:latin typeface="Cambria Math" panose="02040503050406030204" pitchFamily="18" charset="0"/>
                          </a:rPr>
                          <m:t>𝝀</m:t>
                        </m:r>
                      </m:e>
                      <m:sub>
                        <m:r>
                          <a:rPr lang="en-US" altLang="zh-TW" sz="2200" b="1" i="1">
                            <a:latin typeface="Cambria Math" panose="02040503050406030204" pitchFamily="18" charset="0"/>
                          </a:rPr>
                          <m:t>𝑳</m:t>
                        </m:r>
                        <m:r>
                          <a:rPr lang="en-US" altLang="zh-TW" sz="2200" b="1" i="1" smtClean="0">
                            <a:latin typeface="Cambria Math" panose="02040503050406030204" pitchFamily="18" charset="0"/>
                          </a:rPr>
                          <m:t>𝟐</m:t>
                        </m:r>
                        <m:r>
                          <a:rPr lang="en-US" altLang="zh-TW" sz="2200" b="1" i="1">
                            <a:latin typeface="Cambria Math" panose="02040503050406030204" pitchFamily="18" charset="0"/>
                          </a:rPr>
                          <m:t>−</m:t>
                        </m:r>
                        <m:r>
                          <a:rPr lang="en-US" altLang="zh-TW" sz="2200" b="1" i="1">
                            <a:latin typeface="Cambria Math" panose="02040503050406030204" pitchFamily="18" charset="0"/>
                          </a:rPr>
                          <m:t>𝒏</m:t>
                        </m:r>
                      </m:sub>
                    </m:sSub>
                    <m:r>
                      <a:rPr lang="en-US" altLang="zh-TW" sz="2200" b="1" i="1" smtClean="0">
                        <a:latin typeface="Cambria Math" panose="02040503050406030204" pitchFamily="18" charset="0"/>
                      </a:rPr>
                      <m:t>)</m:t>
                    </m:r>
                    <m:sSub>
                      <m:sSubPr>
                        <m:ctrlPr>
                          <a:rPr lang="zh-TW" altLang="zh-TW" sz="2200" b="1" i="1">
                            <a:latin typeface="Cambria Math" panose="02040503050406030204" pitchFamily="18" charset="0"/>
                          </a:rPr>
                        </m:ctrlPr>
                      </m:sSubPr>
                      <m:e>
                        <m:r>
                          <a:rPr lang="en-US" altLang="zh-TW" sz="2200" b="1" i="1">
                            <a:latin typeface="Cambria Math" panose="02040503050406030204" pitchFamily="18" charset="0"/>
                          </a:rPr>
                          <m:t>𝒆</m:t>
                        </m:r>
                      </m:e>
                      <m:sub>
                        <m:r>
                          <a:rPr lang="en-US" altLang="zh-TW" sz="2200" b="1" i="1">
                            <a:latin typeface="Cambria Math" panose="02040503050406030204" pitchFamily="18" charset="0"/>
                          </a:rPr>
                          <m:t>𝑳</m:t>
                        </m:r>
                      </m:sub>
                    </m:sSub>
                  </m:oMath>
                </a14:m>
                <a:r>
                  <a:rPr lang="en-US" altLang="zh-TW" sz="2200" dirty="0" smtClean="0">
                    <a:latin typeface="Times New Roman" panose="02020603050405020304" pitchFamily="18" charset="0"/>
                    <a:cs typeface="Times New Roman" panose="02020603050405020304" pitchFamily="18" charset="0"/>
                  </a:rPr>
                  <a:t>.</a:t>
                </a:r>
              </a:p>
              <a:p>
                <a:endParaRPr lang="en-US" altLang="zh-TW" sz="800" dirty="0">
                  <a:latin typeface="Times New Roman" panose="02020603050405020304" pitchFamily="18" charset="0"/>
                  <a:cs typeface="Times New Roman" panose="02020603050405020304" pitchFamily="18" charset="0"/>
                </a:endParaRPr>
              </a:p>
              <a:p>
                <a:pPr>
                  <a:spcBef>
                    <a:spcPts val="0"/>
                  </a:spcBef>
                </a:pPr>
                <a:r>
                  <a:rPr lang="en-US" altLang="zh-TW" sz="2200" dirty="0" smtClean="0">
                    <a:latin typeface="Times New Roman" panose="02020603050405020304" pitchFamily="18" charset="0"/>
                    <a:cs typeface="Times New Roman" panose="02020603050405020304" pitchFamily="18" charset="0"/>
                  </a:rPr>
                  <a:t>Effective service rate of each node </a:t>
                </a:r>
                <a:r>
                  <a:rPr lang="en-US" altLang="zh-TW" sz="2200" i="1" dirty="0" smtClean="0">
                    <a:latin typeface="Times New Roman" panose="02020603050405020304" pitchFamily="18" charset="0"/>
                    <a:cs typeface="Times New Roman" panose="02020603050405020304" pitchFamily="18" charset="0"/>
                  </a:rPr>
                  <a:t>n</a:t>
                </a:r>
                <a:r>
                  <a:rPr lang="en-US" altLang="zh-TW" sz="2200" dirty="0" smtClean="0">
                    <a:latin typeface="Times New Roman" panose="02020603050405020304" pitchFamily="18" charset="0"/>
                    <a:cs typeface="Times New Roman" panose="02020603050405020304" pitchFamily="18" charset="0"/>
                  </a:rPr>
                  <a:t> is </a:t>
                </a:r>
                <a:r>
                  <a:rPr lang="en-US" altLang="zh-TW" sz="2200" dirty="0">
                    <a:latin typeface="Times New Roman" panose="02020603050405020304" pitchFamily="18" charset="0"/>
                    <a:cs typeface="Times New Roman" panose="02020603050405020304" pitchFamily="18" charset="0"/>
                  </a:rPr>
                  <a:t>defined </a:t>
                </a:r>
                <a:r>
                  <a:rPr lang="en-US" altLang="zh-TW" sz="2200" dirty="0" smtClean="0">
                    <a:latin typeface="Times New Roman" panose="02020603050405020304" pitchFamily="18" charset="0"/>
                    <a:cs typeface="Times New Roman" panose="02020603050405020304" pitchFamily="18" charset="0"/>
                  </a:rPr>
                  <a:t>as</a:t>
                </a:r>
              </a:p>
              <a:p>
                <a:pPr marL="108000" indent="0">
                  <a:spcBef>
                    <a:spcPts val="600"/>
                  </a:spcBef>
                  <a:buNone/>
                </a:pPr>
                <a:r>
                  <a:rPr lang="zh-TW" altLang="en-US" sz="2200" b="1" dirty="0" smtClean="0"/>
                  <a:t>　</a:t>
                </a:r>
                <a14:m>
                  <m:oMath xmlns:m="http://schemas.openxmlformats.org/officeDocument/2006/math">
                    <m:sSub>
                      <m:sSubPr>
                        <m:ctrlPr>
                          <a:rPr lang="zh-TW" altLang="zh-TW" sz="2200" b="1" i="1">
                            <a:latin typeface="Cambria Math" panose="02040503050406030204" pitchFamily="18" charset="0"/>
                          </a:rPr>
                        </m:ctrlPr>
                      </m:sSubPr>
                      <m:e>
                        <m:r>
                          <a:rPr lang="en-US" altLang="zh-TW" sz="2200" b="1" i="1">
                            <a:latin typeface="Cambria Math" panose="02040503050406030204" pitchFamily="18" charset="0"/>
                          </a:rPr>
                          <m:t>𝝁</m:t>
                        </m:r>
                      </m:e>
                      <m:sub>
                        <m:r>
                          <a:rPr lang="en-US" altLang="zh-TW" sz="2200" b="1" i="1">
                            <a:latin typeface="Cambria Math" panose="02040503050406030204" pitchFamily="18" charset="0"/>
                          </a:rPr>
                          <m:t>𝒆𝒇𝒇</m:t>
                        </m:r>
                        <m:r>
                          <a:rPr lang="en-US" altLang="zh-TW" sz="2200" b="1" i="1" smtClean="0">
                            <a:latin typeface="Cambria Math" panose="02040503050406030204" pitchFamily="18" charset="0"/>
                          </a:rPr>
                          <m:t>−</m:t>
                        </m:r>
                        <m:r>
                          <a:rPr lang="en-US" altLang="zh-TW" sz="2200" b="1" i="1" smtClean="0">
                            <a:latin typeface="Cambria Math" panose="02040503050406030204" pitchFamily="18" charset="0"/>
                          </a:rPr>
                          <m:t>𝒏</m:t>
                        </m:r>
                      </m:sub>
                    </m:sSub>
                    <m:r>
                      <a:rPr lang="en-US" altLang="zh-TW" sz="2200" b="1" i="1">
                        <a:latin typeface="Cambria Math" panose="02040503050406030204" pitchFamily="18" charset="0"/>
                      </a:rPr>
                      <m:t>≤</m:t>
                    </m:r>
                    <m:r>
                      <a:rPr lang="en-US" altLang="zh-TW" sz="2200" b="1" i="1">
                        <a:latin typeface="Cambria Math" panose="02040503050406030204" pitchFamily="18" charset="0"/>
                      </a:rPr>
                      <m:t>𝒎𝒊𝒏</m:t>
                    </m:r>
                    <m:r>
                      <a:rPr lang="en-US" altLang="zh-TW" sz="2200" b="1" i="1">
                        <a:latin typeface="Cambria Math" panose="02040503050406030204" pitchFamily="18" charset="0"/>
                      </a:rPr>
                      <m:t> (</m:t>
                    </m:r>
                    <m:func>
                      <m:funcPr>
                        <m:ctrlPr>
                          <a:rPr lang="zh-TW" altLang="zh-TW" sz="2200" b="1" i="1">
                            <a:latin typeface="Cambria Math" panose="02040503050406030204" pitchFamily="18" charset="0"/>
                          </a:rPr>
                        </m:ctrlPr>
                      </m:funcPr>
                      <m:fName>
                        <m:r>
                          <a:rPr lang="en-US" altLang="zh-TW" sz="2200" b="1" i="1">
                            <a:latin typeface="Cambria Math" panose="02040503050406030204" pitchFamily="18" charset="0"/>
                          </a:rPr>
                          <m:t>𝒎𝒂𝒙</m:t>
                        </m:r>
                        <m:r>
                          <a:rPr lang="en-US" altLang="zh-TW" sz="2200" b="1" i="1">
                            <a:latin typeface="Cambria Math" panose="02040503050406030204" pitchFamily="18" charset="0"/>
                          </a:rPr>
                          <m:t> </m:t>
                        </m:r>
                      </m:fName>
                      <m:e>
                        <m:d>
                          <m:dPr>
                            <m:ctrlPr>
                              <a:rPr lang="zh-TW" altLang="zh-TW" sz="2200" b="1" i="1">
                                <a:latin typeface="Cambria Math" panose="02040503050406030204" pitchFamily="18" charset="0"/>
                              </a:rPr>
                            </m:ctrlPr>
                          </m:dPr>
                          <m:e>
                            <m:sSub>
                              <m:sSubPr>
                                <m:ctrlPr>
                                  <a:rPr lang="zh-TW" altLang="zh-TW" sz="2200" b="1" i="1">
                                    <a:latin typeface="Cambria Math" panose="02040503050406030204" pitchFamily="18" charset="0"/>
                                  </a:rPr>
                                </m:ctrlPr>
                              </m:sSubPr>
                              <m:e>
                                <m:r>
                                  <a:rPr lang="en-US" altLang="zh-TW" sz="2200" b="1" i="1">
                                    <a:latin typeface="Cambria Math" panose="02040503050406030204" pitchFamily="18" charset="0"/>
                                  </a:rPr>
                                  <m:t>𝝁</m:t>
                                </m:r>
                              </m:e>
                              <m:sub>
                                <m:r>
                                  <a:rPr lang="en-US" altLang="zh-TW" sz="2200" b="1" i="1">
                                    <a:latin typeface="Cambria Math" panose="02040503050406030204" pitchFamily="18" charset="0"/>
                                  </a:rPr>
                                  <m:t>𝑯</m:t>
                                </m:r>
                                <m:r>
                                  <a:rPr lang="en-US" altLang="zh-TW" sz="2200" b="1" i="1" smtClean="0">
                                    <a:latin typeface="Cambria Math" panose="02040503050406030204" pitchFamily="18" charset="0"/>
                                  </a:rPr>
                                  <m:t>𝒏</m:t>
                                </m:r>
                              </m:sub>
                            </m:sSub>
                            <m:r>
                              <a:rPr lang="en-US" altLang="zh-TW" sz="2200" b="1" i="1">
                                <a:latin typeface="Cambria Math" panose="02040503050406030204" pitchFamily="18" charset="0"/>
                              </a:rPr>
                              <m:t>, </m:t>
                            </m:r>
                            <m:sSub>
                              <m:sSubPr>
                                <m:ctrlPr>
                                  <a:rPr lang="zh-TW" altLang="zh-TW" sz="2200" b="1" i="1">
                                    <a:latin typeface="Cambria Math" panose="02040503050406030204" pitchFamily="18" charset="0"/>
                                  </a:rPr>
                                </m:ctrlPr>
                              </m:sSubPr>
                              <m:e>
                                <m:r>
                                  <a:rPr lang="en-US" altLang="zh-TW" sz="2200" b="1" i="1">
                                    <a:latin typeface="Cambria Math" panose="02040503050406030204" pitchFamily="18" charset="0"/>
                                  </a:rPr>
                                  <m:t>𝝁</m:t>
                                </m:r>
                              </m:e>
                              <m:sub>
                                <m:r>
                                  <a:rPr lang="en-US" altLang="zh-TW" sz="2200" b="1" i="1">
                                    <a:latin typeface="Cambria Math" panose="02040503050406030204" pitchFamily="18" charset="0"/>
                                  </a:rPr>
                                  <m:t>𝑳</m:t>
                                </m:r>
                                <m:r>
                                  <a:rPr lang="en-US" altLang="zh-TW" sz="2200" b="1" i="1" smtClean="0">
                                    <a:latin typeface="Cambria Math" panose="02040503050406030204" pitchFamily="18" charset="0"/>
                                  </a:rPr>
                                  <m:t>𝒏</m:t>
                                </m:r>
                              </m:sub>
                            </m:sSub>
                          </m:e>
                        </m:d>
                      </m:e>
                    </m:func>
                    <m:r>
                      <a:rPr lang="en-US" altLang="zh-TW" sz="2200" b="1" i="1">
                        <a:latin typeface="Cambria Math" panose="02040503050406030204" pitchFamily="18" charset="0"/>
                      </a:rPr>
                      <m:t>,  </m:t>
                    </m:r>
                    <m:sSub>
                      <m:sSubPr>
                        <m:ctrlPr>
                          <a:rPr lang="en-US" altLang="zh-TW" sz="2200" b="1" i="1" smtClean="0">
                            <a:latin typeface="Cambria Math" panose="02040503050406030204" pitchFamily="18" charset="0"/>
                          </a:rPr>
                        </m:ctrlPr>
                      </m:sSubPr>
                      <m:e>
                        <m:r>
                          <a:rPr lang="en-US" altLang="zh-TW" sz="2200" b="1" i="1">
                            <a:latin typeface="Cambria Math" panose="02040503050406030204" pitchFamily="18" charset="0"/>
                          </a:rPr>
                          <m:t>𝜷</m:t>
                        </m:r>
                      </m:e>
                      <m:sub>
                        <m:r>
                          <a:rPr lang="en-US" altLang="zh-TW" sz="2200" b="1" i="1" smtClean="0">
                            <a:latin typeface="Cambria Math" panose="02040503050406030204" pitchFamily="18" charset="0"/>
                          </a:rPr>
                          <m:t>𝒏</m:t>
                        </m:r>
                      </m:sub>
                    </m:sSub>
                    <m:r>
                      <a:rPr lang="en-US" altLang="zh-TW" sz="2200" b="1" i="1">
                        <a:latin typeface="Cambria Math" panose="02040503050406030204" pitchFamily="18" charset="0"/>
                      </a:rPr>
                      <m:t>+</m:t>
                    </m:r>
                    <m:r>
                      <a:rPr lang="en-US" altLang="zh-TW" sz="2200" b="1" i="1">
                        <a:latin typeface="Cambria Math" panose="02040503050406030204" pitchFamily="18" charset="0"/>
                      </a:rPr>
                      <m:t>𝒎𝒂𝒙</m:t>
                    </m:r>
                    <m:r>
                      <a:rPr lang="en-US" altLang="zh-TW" sz="2200" b="1" i="1">
                        <a:latin typeface="Cambria Math" panose="02040503050406030204" pitchFamily="18" charset="0"/>
                      </a:rPr>
                      <m:t>(</m:t>
                    </m:r>
                    <m:sSub>
                      <m:sSubPr>
                        <m:ctrlPr>
                          <a:rPr lang="zh-TW" altLang="zh-TW" sz="2200" b="1" i="1">
                            <a:latin typeface="Cambria Math" panose="02040503050406030204" pitchFamily="18" charset="0"/>
                          </a:rPr>
                        </m:ctrlPr>
                      </m:sSubPr>
                      <m:e>
                        <m:r>
                          <a:rPr lang="en-US" altLang="zh-TW" sz="2200" b="1" i="1">
                            <a:latin typeface="Cambria Math" panose="02040503050406030204" pitchFamily="18" charset="0"/>
                          </a:rPr>
                          <m:t>𝜽</m:t>
                        </m:r>
                      </m:e>
                      <m:sub>
                        <m:r>
                          <a:rPr lang="en-US" altLang="zh-TW" sz="2200" b="1" i="1">
                            <a:latin typeface="Cambria Math" panose="02040503050406030204" pitchFamily="18" charset="0"/>
                          </a:rPr>
                          <m:t>𝑯</m:t>
                        </m:r>
                        <m:r>
                          <a:rPr lang="en-US" altLang="zh-TW" sz="2200" b="1" i="1" smtClean="0">
                            <a:latin typeface="Cambria Math" panose="02040503050406030204" pitchFamily="18" charset="0"/>
                          </a:rPr>
                          <m:t>𝒏</m:t>
                        </m:r>
                      </m:sub>
                    </m:sSub>
                    <m:r>
                      <a:rPr lang="en-US" altLang="zh-TW" sz="2200" b="1" i="1">
                        <a:latin typeface="Cambria Math" panose="02040503050406030204" pitchFamily="18" charset="0"/>
                      </a:rPr>
                      <m:t>, </m:t>
                    </m:r>
                    <m:sSub>
                      <m:sSubPr>
                        <m:ctrlPr>
                          <a:rPr lang="zh-TW" altLang="zh-TW" sz="2200" b="1" i="1">
                            <a:latin typeface="Cambria Math" panose="02040503050406030204" pitchFamily="18" charset="0"/>
                          </a:rPr>
                        </m:ctrlPr>
                      </m:sSubPr>
                      <m:e>
                        <m:r>
                          <a:rPr lang="en-US" altLang="zh-TW" sz="2200" b="1" i="1">
                            <a:latin typeface="Cambria Math" panose="02040503050406030204" pitchFamily="18" charset="0"/>
                          </a:rPr>
                          <m:t>𝜽</m:t>
                        </m:r>
                      </m:e>
                      <m:sub>
                        <m:r>
                          <a:rPr lang="en-US" altLang="zh-TW" sz="2200" b="1" i="1">
                            <a:latin typeface="Cambria Math" panose="02040503050406030204" pitchFamily="18" charset="0"/>
                          </a:rPr>
                          <m:t>𝑳</m:t>
                        </m:r>
                        <m:r>
                          <a:rPr lang="en-US" altLang="zh-TW" sz="2200" b="1" i="1" smtClean="0">
                            <a:latin typeface="Cambria Math" panose="02040503050406030204" pitchFamily="18" charset="0"/>
                          </a:rPr>
                          <m:t>𝒏</m:t>
                        </m:r>
                      </m:sub>
                    </m:sSub>
                    <m:r>
                      <a:rPr lang="en-US" altLang="zh-TW" sz="2200" b="1" i="1">
                        <a:latin typeface="Cambria Math" panose="02040503050406030204" pitchFamily="18" charset="0"/>
                      </a:rPr>
                      <m:t>))</m:t>
                    </m:r>
                  </m:oMath>
                </a14:m>
                <a:endParaRPr lang="en-US" altLang="zh-TW" sz="800" dirty="0" smtClean="0">
                  <a:latin typeface="Times New Roman" panose="02020603050405020304" pitchFamily="18" charset="0"/>
                  <a:cs typeface="Times New Roman" panose="02020603050405020304" pitchFamily="18" charset="0"/>
                </a:endParaRPr>
              </a:p>
              <a:p>
                <a:pPr>
                  <a:spcBef>
                    <a:spcPts val="0"/>
                  </a:spcBef>
                </a:pPr>
                <a:endParaRPr lang="en-US" altLang="zh-TW" sz="800" dirty="0" smtClean="0">
                  <a:latin typeface="Times New Roman" panose="02020603050405020304" pitchFamily="18" charset="0"/>
                  <a:cs typeface="Times New Roman" panose="02020603050405020304" pitchFamily="18" charset="0"/>
                </a:endParaRPr>
              </a:p>
              <a:p>
                <a:pPr>
                  <a:spcBef>
                    <a:spcPts val="0"/>
                  </a:spcBef>
                </a:pPr>
                <a:endParaRPr lang="en-US" altLang="zh-TW" sz="800" dirty="0" smtClean="0">
                  <a:latin typeface="Times New Roman" panose="02020603050405020304" pitchFamily="18" charset="0"/>
                  <a:cs typeface="Times New Roman" panose="02020603050405020304" pitchFamily="18" charset="0"/>
                </a:endParaRPr>
              </a:p>
              <a:p>
                <a:pPr>
                  <a:spcBef>
                    <a:spcPts val="0"/>
                  </a:spcBef>
                </a:pPr>
                <a:r>
                  <a:rPr lang="en-US" altLang="zh-TW" sz="2200" dirty="0" smtClean="0">
                    <a:latin typeface="Times New Roman" panose="02020603050405020304" pitchFamily="18" charset="0"/>
                    <a:cs typeface="Times New Roman" panose="02020603050405020304" pitchFamily="18" charset="0"/>
                  </a:rPr>
                  <a:t>Next, </a:t>
                </a:r>
                <a:r>
                  <a:rPr lang="en-US" altLang="zh-TW" sz="2200" dirty="0">
                    <a:latin typeface="Times New Roman" panose="02020603050405020304" pitchFamily="18" charset="0"/>
                    <a:cs typeface="Times New Roman" panose="02020603050405020304" pitchFamily="18" charset="0"/>
                  </a:rPr>
                  <a:t>we </a:t>
                </a:r>
                <a:r>
                  <a:rPr lang="en-US" altLang="zh-TW" sz="2200" dirty="0" smtClean="0">
                    <a:latin typeface="Times New Roman" panose="02020603050405020304" pitchFamily="18" charset="0"/>
                    <a:cs typeface="Times New Roman" panose="02020603050405020304" pitchFamily="18" charset="0"/>
                  </a:rPr>
                  <a:t>use </a:t>
                </a:r>
                <a:r>
                  <a:rPr lang="en-US" altLang="zh-TW" sz="2200" dirty="0">
                    <a:latin typeface="Times New Roman" panose="02020603050405020304" pitchFamily="18" charset="0"/>
                    <a:cs typeface="Times New Roman" panose="02020603050405020304" pitchFamily="18" charset="0"/>
                  </a:rPr>
                  <a:t>the default parameters to determine suitable regular battery usage </a:t>
                </a:r>
                <a:r>
                  <a:rPr lang="en-US" altLang="zh-TW" sz="2200" dirty="0" smtClean="0">
                    <a:latin typeface="Times New Roman" panose="02020603050405020304" pitchFamily="18" charset="0"/>
                    <a:cs typeface="Times New Roman" panose="02020603050405020304" pitchFamily="18" charset="0"/>
                  </a:rPr>
                  <a:t>probabilities </a:t>
                </a:r>
                <a14:m>
                  <m:oMath xmlns:m="http://schemas.openxmlformats.org/officeDocument/2006/math">
                    <m:sSub>
                      <m:sSubPr>
                        <m:ctrlPr>
                          <a:rPr lang="zh-TW" altLang="zh-TW" sz="2200" i="1">
                            <a:latin typeface="Cambria Math" panose="02040503050406030204" pitchFamily="18" charset="0"/>
                          </a:rPr>
                        </m:ctrlPr>
                      </m:sSubPr>
                      <m:e>
                        <m:r>
                          <a:rPr lang="en-US" altLang="zh-TW" sz="2200" i="1">
                            <a:latin typeface="Cambria Math" panose="02040503050406030204" pitchFamily="18" charset="0"/>
                          </a:rPr>
                          <m:t>𝜃</m:t>
                        </m:r>
                      </m:e>
                      <m:sub>
                        <m:r>
                          <a:rPr lang="en-US" altLang="zh-TW" sz="2200" i="1">
                            <a:latin typeface="Cambria Math" panose="02040503050406030204" pitchFamily="18" charset="0"/>
                          </a:rPr>
                          <m:t>𝐻</m:t>
                        </m:r>
                      </m:sub>
                    </m:sSub>
                    <m:r>
                      <a:rPr lang="en-US" altLang="zh-TW" sz="2200" i="1">
                        <a:latin typeface="Cambria Math" panose="02040503050406030204" pitchFamily="18" charset="0"/>
                      </a:rPr>
                      <m:t>/</m:t>
                    </m:r>
                    <m:sSub>
                      <m:sSubPr>
                        <m:ctrlPr>
                          <a:rPr lang="zh-TW" altLang="zh-TW" sz="2200" i="1">
                            <a:latin typeface="Cambria Math" panose="02040503050406030204" pitchFamily="18" charset="0"/>
                          </a:rPr>
                        </m:ctrlPr>
                      </m:sSubPr>
                      <m:e>
                        <m:r>
                          <a:rPr lang="en-US" altLang="zh-TW" sz="2200" i="1">
                            <a:latin typeface="Cambria Math" panose="02040503050406030204" pitchFamily="18" charset="0"/>
                          </a:rPr>
                          <m:t>𝜃</m:t>
                        </m:r>
                      </m:e>
                      <m:sub>
                        <m:r>
                          <a:rPr lang="en-US" altLang="zh-TW" sz="2200" i="1">
                            <a:latin typeface="Cambria Math" panose="02040503050406030204" pitchFamily="18" charset="0"/>
                          </a:rPr>
                          <m:t>𝐿</m:t>
                        </m:r>
                      </m:sub>
                    </m:sSub>
                  </m:oMath>
                </a14:m>
                <a:r>
                  <a:rPr lang="en-US" altLang="zh-TW" sz="2200" dirty="0" smtClean="0">
                    <a:latin typeface="Times New Roman" panose="02020603050405020304" pitchFamily="18" charset="0"/>
                    <a:cs typeface="Times New Roman" panose="02020603050405020304" pitchFamily="18" charset="0"/>
                  </a:rPr>
                  <a:t>.</a:t>
                </a:r>
              </a:p>
              <a:p>
                <a:pPr marL="0" indent="0">
                  <a:buNone/>
                </a:pPr>
                <a:endParaRPr lang="en-US" altLang="zh-TW" sz="2400" dirty="0">
                  <a:latin typeface="Times New Roman" panose="02020603050405020304" pitchFamily="18" charset="0"/>
                  <a:cs typeface="Times New Roman" panose="02020603050405020304" pitchFamily="18" charset="0"/>
                </a:endParaRPr>
              </a:p>
              <a:p>
                <a:pPr marL="0" indent="0">
                  <a:buNone/>
                </a:pPr>
                <a:endPar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xmlns="">
          <p:sp>
            <p:nvSpPr>
              <p:cNvPr id="10" name="內容版面配置區 2"/>
              <p:cNvSpPr txBox="1">
                <a:spLocks noRot="1" noChangeAspect="1" noMove="1" noResize="1" noEditPoints="1" noAdjustHandles="1" noChangeArrowheads="1" noChangeShapeType="1" noTextEdit="1"/>
              </p:cNvSpPr>
              <p:nvPr/>
            </p:nvSpPr>
            <p:spPr>
              <a:xfrm>
                <a:off x="332742" y="1577971"/>
                <a:ext cx="11120118" cy="5121773"/>
              </a:xfrm>
              <a:prstGeom prst="rect">
                <a:avLst/>
              </a:prstGeom>
              <a:blipFill>
                <a:blip r:embed="rId3"/>
                <a:stretch>
                  <a:fillRect l="-384" t="-833" b="-345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內容版面配置區 2"/>
              <p:cNvSpPr txBox="1">
                <a:spLocks/>
              </p:cNvSpPr>
              <p:nvPr/>
            </p:nvSpPr>
            <p:spPr>
              <a:xfrm>
                <a:off x="3603774" y="2006450"/>
                <a:ext cx="5228941" cy="231788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720000" indent="-360000">
                  <a:spcBef>
                    <a:spcPts val="1200"/>
                  </a:spcBef>
                </a:pPr>
                <a:r>
                  <a:rPr lang="en-US" altLang="zh-TW" sz="2200" dirty="0" smtClean="0">
                    <a:latin typeface="Times New Roman" panose="02020603050405020304" pitchFamily="18" charset="0"/>
                    <a:cs typeface="Times New Roman" panose="02020603050405020304" pitchFamily="18" charset="0"/>
                  </a:rPr>
                  <a:t>For each node </a:t>
                </a:r>
                <a:r>
                  <a:rPr lang="en-US" altLang="zh-TW" sz="2200" i="1" dirty="0" smtClean="0">
                    <a:latin typeface="Times New Roman" panose="02020603050405020304" pitchFamily="18" charset="0"/>
                    <a:cs typeface="Times New Roman" panose="02020603050405020304" pitchFamily="18" charset="0"/>
                  </a:rPr>
                  <a:t>n</a:t>
                </a:r>
                <a:r>
                  <a:rPr lang="en-US" altLang="zh-TW" sz="2200" dirty="0" smtClean="0">
                    <a:latin typeface="Times New Roman" panose="02020603050405020304" pitchFamily="18" charset="0"/>
                    <a:cs typeface="Times New Roman" panose="02020603050405020304" pitchFamily="18" charset="0"/>
                  </a:rPr>
                  <a:t> :</a:t>
                </a:r>
                <a:endParaRPr lang="en-US" altLang="zh-TW" sz="22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360000" indent="0">
                  <a:buNone/>
                </a:pPr>
                <a:r>
                  <a:rPr lang="en-US" altLang="zh-TW" sz="2200" dirty="0" smtClean="0">
                    <a:solidFill>
                      <a:schemeClr val="tx1">
                        <a:lumMod val="75000"/>
                        <a:lumOff val="25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TW" sz="2200" i="1">
                        <a:latin typeface="Cambria Math" panose="02040503050406030204" pitchFamily="18" charset="0"/>
                      </a:rPr>
                      <m:t>𝑁</m:t>
                    </m:r>
                    <m:r>
                      <a:rPr lang="en-US" altLang="zh-TW" sz="2200" i="1">
                        <a:latin typeface="Cambria Math" panose="02040503050406030204" pitchFamily="18" charset="0"/>
                      </a:rPr>
                      <m:t>=9</m:t>
                    </m:r>
                  </m:oMath>
                </a14:m>
                <a:r>
                  <a:rPr lang="en-US" altLang="zh-TW" sz="2200" dirty="0">
                    <a:latin typeface="Times New Roman" panose="02020603050405020304" pitchFamily="18" charset="0"/>
                    <a:cs typeface="Times New Roman" panose="02020603050405020304" pitchFamily="18" charset="0"/>
                  </a:rPr>
                  <a:t> ,  </a:t>
                </a:r>
                <a14:m>
                  <m:oMath xmlns:m="http://schemas.openxmlformats.org/officeDocument/2006/math">
                    <m:r>
                      <a:rPr lang="en-US" altLang="zh-TW" sz="2200" i="1">
                        <a:latin typeface="Cambria Math" panose="02040503050406030204" pitchFamily="18" charset="0"/>
                      </a:rPr>
                      <m:t>𝐾</m:t>
                    </m:r>
                    <m:r>
                      <a:rPr lang="en-US" altLang="zh-TW" sz="2200" i="1">
                        <a:latin typeface="Cambria Math" panose="02040503050406030204" pitchFamily="18" charset="0"/>
                      </a:rPr>
                      <m:t>=100</m:t>
                    </m:r>
                    <m:r>
                      <m:rPr>
                        <m:nor/>
                      </m:rPr>
                      <a:rPr lang="en-US" altLang="zh-TW" sz="2200" b="0" i="0" smtClean="0">
                        <a:latin typeface="Cambria Math" panose="02040503050406030204" pitchFamily="18" charset="0"/>
                      </a:rPr>
                      <m:t> </m:t>
                    </m:r>
                    <m:r>
                      <m:rPr>
                        <m:nor/>
                      </m:rPr>
                      <a:rPr lang="en-US" altLang="zh-TW" sz="2200" dirty="0">
                        <a:latin typeface="Times New Roman" panose="02020603050405020304" pitchFamily="18" charset="0"/>
                        <a:cs typeface="Times New Roman" panose="02020603050405020304" pitchFamily="18" charset="0"/>
                      </a:rPr>
                      <m:t>,</m:t>
                    </m:r>
                    <m:r>
                      <m:rPr>
                        <m:nor/>
                      </m:rPr>
                      <a:rPr lang="en-US" altLang="zh-TW" sz="2200" b="0" i="0" dirty="0" smtClean="0">
                        <a:latin typeface="Times New Roman" panose="02020603050405020304" pitchFamily="18" charset="0"/>
                        <a:cs typeface="Times New Roman" panose="02020603050405020304" pitchFamily="18" charset="0"/>
                      </a:rPr>
                      <m:t>  </m:t>
                    </m:r>
                    <m:sSub>
                      <m:sSubPr>
                        <m:ctrlPr>
                          <a:rPr lang="en-US" altLang="zh-TW" sz="2200" i="1" smtClean="0">
                            <a:latin typeface="Cambria Math" panose="02040503050406030204" pitchFamily="18" charset="0"/>
                          </a:rPr>
                        </m:ctrlPr>
                      </m:sSubPr>
                      <m:e>
                        <m:r>
                          <a:rPr lang="en-US" altLang="zh-TW" sz="2200" i="1">
                            <a:latin typeface="Cambria Math" panose="02040503050406030204" pitchFamily="18" charset="0"/>
                          </a:rPr>
                          <m:t>𝛽</m:t>
                        </m:r>
                      </m:e>
                      <m:sub>
                        <m:r>
                          <a:rPr lang="en-US" altLang="zh-TW" sz="2200" b="0" i="1" smtClean="0">
                            <a:latin typeface="Cambria Math" panose="02040503050406030204" pitchFamily="18" charset="0"/>
                          </a:rPr>
                          <m:t>𝑛</m:t>
                        </m:r>
                      </m:sub>
                    </m:sSub>
                    <m:r>
                      <a:rPr lang="en-US" altLang="zh-TW" sz="2200" i="1">
                        <a:latin typeface="Cambria Math" panose="02040503050406030204" pitchFamily="18" charset="0"/>
                      </a:rPr>
                      <m:t>=0.3</m:t>
                    </m:r>
                  </m:oMath>
                </a14:m>
                <a:endParaRPr lang="en-US" altLang="zh-TW" sz="22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360000" indent="0">
                  <a:buNone/>
                </a:pPr>
                <a:r>
                  <a:rPr lang="en-US" altLang="zh-TW" sz="2200" dirty="0" smtClean="0"/>
                  <a:t>       </a:t>
                </a:r>
                <a14:m>
                  <m:oMath xmlns:m="http://schemas.openxmlformats.org/officeDocument/2006/math">
                    <m:sSub>
                      <m:sSubPr>
                        <m:ctrlPr>
                          <a:rPr lang="zh-TW" altLang="zh-TW" sz="2200" i="1">
                            <a:latin typeface="Cambria Math" panose="02040503050406030204" pitchFamily="18" charset="0"/>
                          </a:rPr>
                        </m:ctrlPr>
                      </m:sSubPr>
                      <m:e>
                        <m:r>
                          <a:rPr lang="en-US" altLang="zh-TW" sz="2200" i="1">
                            <a:latin typeface="Cambria Math" panose="02040503050406030204" pitchFamily="18" charset="0"/>
                          </a:rPr>
                          <m:t>𝛼</m:t>
                        </m:r>
                      </m:e>
                      <m:sub>
                        <m:r>
                          <a:rPr lang="en-US" altLang="zh-TW" sz="2200" i="1">
                            <a:latin typeface="Cambria Math" panose="02040503050406030204" pitchFamily="18" charset="0"/>
                          </a:rPr>
                          <m:t>𝐻</m:t>
                        </m:r>
                        <m:r>
                          <a:rPr lang="en-US" altLang="zh-TW" sz="2200" b="0" i="1" smtClean="0">
                            <a:latin typeface="Cambria Math" panose="02040503050406030204" pitchFamily="18" charset="0"/>
                          </a:rPr>
                          <m:t>𝑛</m:t>
                        </m:r>
                      </m:sub>
                    </m:sSub>
                    <m:r>
                      <a:rPr lang="en-US" altLang="zh-TW" sz="2200" i="1">
                        <a:latin typeface="Cambria Math" panose="02040503050406030204" pitchFamily="18" charset="0"/>
                      </a:rPr>
                      <m:t>=0.02</m:t>
                    </m:r>
                  </m:oMath>
                </a14:m>
                <a:r>
                  <a:rPr lang="en-US" altLang="zh-TW" sz="22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zh-TW" altLang="zh-TW" sz="2200" i="1">
                            <a:latin typeface="Cambria Math" panose="02040503050406030204" pitchFamily="18" charset="0"/>
                          </a:rPr>
                        </m:ctrlPr>
                      </m:sSubPr>
                      <m:e>
                        <m:r>
                          <a:rPr lang="en-US" altLang="zh-TW" sz="2200" i="1">
                            <a:latin typeface="Cambria Math" panose="02040503050406030204" pitchFamily="18" charset="0"/>
                          </a:rPr>
                          <m:t>𝛼</m:t>
                        </m:r>
                      </m:e>
                      <m:sub>
                        <m:r>
                          <a:rPr lang="en-US" altLang="zh-TW" sz="2200" i="1">
                            <a:latin typeface="Cambria Math" panose="02040503050406030204" pitchFamily="18" charset="0"/>
                          </a:rPr>
                          <m:t>𝐿</m:t>
                        </m:r>
                        <m:r>
                          <a:rPr lang="en-US" altLang="zh-TW" sz="2200" b="0" i="1" smtClean="0">
                            <a:latin typeface="Cambria Math" panose="02040503050406030204" pitchFamily="18" charset="0"/>
                          </a:rPr>
                          <m:t>𝑛</m:t>
                        </m:r>
                      </m:sub>
                    </m:sSub>
                    <m:r>
                      <a:rPr lang="en-US" altLang="zh-TW" sz="2200" i="1">
                        <a:latin typeface="Cambria Math" panose="02040503050406030204" pitchFamily="18" charset="0"/>
                      </a:rPr>
                      <m:t>=0.01</m:t>
                    </m:r>
                  </m:oMath>
                </a14:m>
                <a:endParaRPr lang="en-US" altLang="zh-TW" sz="2200" dirty="0">
                  <a:latin typeface="Times New Roman" panose="02020603050405020304" pitchFamily="18" charset="0"/>
                  <a:cs typeface="Times New Roman" panose="02020603050405020304" pitchFamily="18" charset="0"/>
                </a:endParaRPr>
              </a:p>
              <a:p>
                <a:pPr marL="360000" indent="0">
                  <a:buNone/>
                </a:pPr>
                <a:r>
                  <a:rPr lang="en-US" altLang="zh-TW" sz="2200" dirty="0" smtClean="0"/>
                  <a:t>       </a:t>
                </a:r>
                <a14:m>
                  <m:oMath xmlns:m="http://schemas.openxmlformats.org/officeDocument/2006/math">
                    <m:sSub>
                      <m:sSubPr>
                        <m:ctrlPr>
                          <a:rPr lang="en-US" altLang="zh-TW" sz="2200" i="1">
                            <a:latin typeface="Cambria Math" panose="02040503050406030204" pitchFamily="18" charset="0"/>
                          </a:rPr>
                        </m:ctrlPr>
                      </m:sSubPr>
                      <m:e>
                        <m:r>
                          <a:rPr lang="en-US" altLang="zh-TW" sz="2200" i="1">
                            <a:latin typeface="Cambria Math" panose="02040503050406030204" pitchFamily="18" charset="0"/>
                          </a:rPr>
                          <m:t>𝜇</m:t>
                        </m:r>
                      </m:e>
                      <m:sub>
                        <m:r>
                          <a:rPr lang="en-US" altLang="zh-TW" sz="2200" i="1">
                            <a:latin typeface="Cambria Math" panose="02040503050406030204" pitchFamily="18" charset="0"/>
                          </a:rPr>
                          <m:t>𝐻</m:t>
                        </m:r>
                        <m:r>
                          <a:rPr lang="en-US" altLang="zh-TW" sz="2200" b="0" i="1" smtClean="0">
                            <a:latin typeface="Cambria Math" panose="02040503050406030204" pitchFamily="18" charset="0"/>
                          </a:rPr>
                          <m:t>𝑛</m:t>
                        </m:r>
                      </m:sub>
                    </m:sSub>
                    <m:r>
                      <a:rPr lang="en-US" altLang="zh-TW" sz="2200" i="1">
                        <a:latin typeface="Cambria Math" panose="02040503050406030204" pitchFamily="18" charset="0"/>
                      </a:rPr>
                      <m:t>=</m:t>
                    </m:r>
                    <m:r>
                      <a:rPr lang="en-US" altLang="zh-TW" sz="2200" b="0" i="1" smtClean="0">
                        <a:latin typeface="Cambria Math" panose="02040503050406030204" pitchFamily="18" charset="0"/>
                      </a:rPr>
                      <m:t>1</m:t>
                    </m:r>
                  </m:oMath>
                </a14:m>
                <a:r>
                  <a:rPr lang="en-US" altLang="zh-TW" sz="22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altLang="zh-TW" sz="2200" i="1">
                            <a:latin typeface="Cambria Math" panose="02040503050406030204" pitchFamily="18" charset="0"/>
                          </a:rPr>
                        </m:ctrlPr>
                      </m:sSubPr>
                      <m:e>
                        <m:r>
                          <a:rPr lang="en-US" altLang="zh-TW" sz="2200" i="1">
                            <a:latin typeface="Cambria Math" panose="02040503050406030204" pitchFamily="18" charset="0"/>
                          </a:rPr>
                          <m:t>𝜇</m:t>
                        </m:r>
                      </m:e>
                      <m:sub>
                        <m:r>
                          <a:rPr lang="en-US" altLang="zh-TW" sz="2200" i="1">
                            <a:latin typeface="Cambria Math" panose="02040503050406030204" pitchFamily="18" charset="0"/>
                          </a:rPr>
                          <m:t>𝐿</m:t>
                        </m:r>
                        <m:r>
                          <a:rPr lang="en-US" altLang="zh-TW" sz="2200" b="0" i="1" smtClean="0">
                            <a:latin typeface="Cambria Math" panose="02040503050406030204" pitchFamily="18" charset="0"/>
                          </a:rPr>
                          <m:t>𝑛</m:t>
                        </m:r>
                      </m:sub>
                    </m:sSub>
                    <m:r>
                      <a:rPr lang="en-US" altLang="zh-TW" sz="2200" i="1">
                        <a:latin typeface="Cambria Math" panose="02040503050406030204" pitchFamily="18" charset="0"/>
                      </a:rPr>
                      <m:t>=1</m:t>
                    </m:r>
                  </m:oMath>
                </a14:m>
                <a:endParaRPr lang="en-US" altLang="zh-TW" sz="2200" dirty="0" smtClean="0">
                  <a:latin typeface="Times New Roman" panose="02020603050405020304" pitchFamily="18" charset="0"/>
                  <a:cs typeface="Times New Roman" panose="02020603050405020304" pitchFamily="18" charset="0"/>
                </a:endParaRPr>
              </a:p>
            </p:txBody>
          </p:sp>
        </mc:Choice>
        <mc:Fallback xmlns="">
          <p:sp>
            <p:nvSpPr>
              <p:cNvPr id="8" name="內容版面配置區 2"/>
              <p:cNvSpPr txBox="1">
                <a:spLocks noRot="1" noChangeAspect="1" noMove="1" noResize="1" noEditPoints="1" noAdjustHandles="1" noChangeArrowheads="1" noChangeShapeType="1" noTextEdit="1"/>
              </p:cNvSpPr>
              <p:nvPr/>
            </p:nvSpPr>
            <p:spPr>
              <a:xfrm>
                <a:off x="3603774" y="2006450"/>
                <a:ext cx="5228941" cy="2317884"/>
              </a:xfrm>
              <a:prstGeom prst="rect">
                <a:avLst/>
              </a:prstGeom>
              <a:blipFill>
                <a:blip r:embed="rId4"/>
                <a:stretch>
                  <a:fillRect t="-184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1407015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1587" y="1605095"/>
            <a:ext cx="6625718" cy="4967395"/>
          </a:xfrm>
          <a:prstGeom prst="rect">
            <a:avLst/>
          </a:prstGeom>
        </p:spPr>
      </p:pic>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48</a:t>
            </a:fld>
            <a:endParaRPr lang="zh-TW" altLang="en-US" sz="1800" dirty="0">
              <a:solidFill>
                <a:schemeClr val="tx1"/>
              </a:solidFill>
            </a:endParaRPr>
          </a:p>
        </p:txBody>
      </p:sp>
      <p:sp>
        <p:nvSpPr>
          <p:cNvPr id="7" name="標題 1"/>
          <p:cNvSpPr txBox="1">
            <a:spLocks/>
          </p:cNvSpPr>
          <p:nvPr/>
        </p:nvSpPr>
        <p:spPr>
          <a:xfrm>
            <a:off x="222739" y="136527"/>
            <a:ext cx="949276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smtClean="0">
                <a:latin typeface="Times New Roman" panose="02020603050405020304" pitchFamily="18" charset="0"/>
                <a:cs typeface="Times New Roman" panose="02020603050405020304" pitchFamily="18" charset="0"/>
              </a:rPr>
              <a:t>Numerical Results-</a:t>
            </a:r>
            <a:br>
              <a:rPr lang="en-US" altLang="zh-TW" b="1" dirty="0" smtClean="0">
                <a:latin typeface="Times New Roman" panose="02020603050405020304" pitchFamily="18" charset="0"/>
                <a:cs typeface="Times New Roman" panose="02020603050405020304" pitchFamily="18" charset="0"/>
              </a:rPr>
            </a:br>
            <a:r>
              <a:rPr lang="en-US" altLang="zh-TW" sz="4000" b="1" dirty="0">
                <a:latin typeface="Times New Roman" panose="02020603050405020304" pitchFamily="18" charset="0"/>
                <a:cs typeface="Times New Roman" panose="02020603050405020304" pitchFamily="18" charset="0"/>
              </a:rPr>
              <a:t>Three nodes network</a:t>
            </a:r>
            <a:r>
              <a:rPr lang="en-US" altLang="zh-TW" sz="4000" b="1" dirty="0" smtClean="0">
                <a:latin typeface="Times New Roman" panose="02020603050405020304" pitchFamily="18" charset="0"/>
                <a:cs typeface="Times New Roman" panose="02020603050405020304" pitchFamily="18" charset="0"/>
              </a:rPr>
              <a:t> (Scenario 2)</a:t>
            </a:r>
            <a:endParaRPr lang="zh-TW" altLang="en-US" sz="4000" b="1" dirty="0">
              <a:latin typeface="Times New Roman" panose="02020603050405020304" pitchFamily="18" charset="0"/>
              <a:cs typeface="Times New Roman" panose="02020603050405020304" pitchFamily="18" charset="0"/>
            </a:endParaRPr>
          </a:p>
        </p:txBody>
      </p:sp>
      <p:cxnSp>
        <p:nvCxnSpPr>
          <p:cNvPr id="9" name="直線接點 8"/>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14" name="直線單箭頭接點 13"/>
          <p:cNvCxnSpPr/>
          <p:nvPr/>
        </p:nvCxnSpPr>
        <p:spPr>
          <a:xfrm flipH="1">
            <a:off x="6483229" y="5140599"/>
            <a:ext cx="284480" cy="3454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6259207" y="5983086"/>
            <a:ext cx="443150" cy="37326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6317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49</a:t>
            </a:fld>
            <a:endParaRPr lang="zh-TW" altLang="en-US" sz="1800" dirty="0">
              <a:solidFill>
                <a:schemeClr val="tx1"/>
              </a:solidFill>
            </a:endParaRPr>
          </a:p>
        </p:txBody>
      </p:sp>
      <p:sp>
        <p:nvSpPr>
          <p:cNvPr id="7" name="標題 1"/>
          <p:cNvSpPr txBox="1">
            <a:spLocks/>
          </p:cNvSpPr>
          <p:nvPr/>
        </p:nvSpPr>
        <p:spPr>
          <a:xfrm>
            <a:off x="222739" y="136527"/>
            <a:ext cx="949276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smtClean="0">
                <a:latin typeface="Times New Roman" panose="02020603050405020304" pitchFamily="18" charset="0"/>
                <a:cs typeface="Times New Roman" panose="02020603050405020304" pitchFamily="18" charset="0"/>
              </a:rPr>
              <a:t>Numerical Results-</a:t>
            </a:r>
            <a:br>
              <a:rPr lang="en-US" altLang="zh-TW" b="1" dirty="0" smtClean="0">
                <a:latin typeface="Times New Roman" panose="02020603050405020304" pitchFamily="18" charset="0"/>
                <a:cs typeface="Times New Roman" panose="02020603050405020304" pitchFamily="18" charset="0"/>
              </a:rPr>
            </a:br>
            <a:r>
              <a:rPr lang="en-US" altLang="zh-TW" sz="4000" b="1" dirty="0">
                <a:latin typeface="Times New Roman" panose="02020603050405020304" pitchFamily="18" charset="0"/>
                <a:cs typeface="Times New Roman" panose="02020603050405020304" pitchFamily="18" charset="0"/>
              </a:rPr>
              <a:t>Three nodes network (Scenario </a:t>
            </a:r>
            <a:r>
              <a:rPr lang="en-US" altLang="zh-TW" sz="4000" b="1" dirty="0" smtClean="0">
                <a:latin typeface="Times New Roman" panose="02020603050405020304" pitchFamily="18" charset="0"/>
                <a:cs typeface="Times New Roman" panose="02020603050405020304" pitchFamily="18" charset="0"/>
              </a:rPr>
              <a:t>2)</a:t>
            </a:r>
            <a:endParaRPr lang="zh-TW" altLang="en-US" sz="4000" b="1" dirty="0">
              <a:latin typeface="Times New Roman" panose="02020603050405020304" pitchFamily="18" charset="0"/>
              <a:cs typeface="Times New Roman" panose="02020603050405020304" pitchFamily="18" charset="0"/>
            </a:endParaRPr>
          </a:p>
        </p:txBody>
      </p:sp>
      <p:cxnSp>
        <p:nvCxnSpPr>
          <p:cNvPr id="9" name="直線接點 8"/>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10" name="內容版面配置區 2"/>
              <p:cNvSpPr txBox="1">
                <a:spLocks/>
              </p:cNvSpPr>
              <p:nvPr/>
            </p:nvSpPr>
            <p:spPr>
              <a:xfrm>
                <a:off x="332742" y="1577971"/>
                <a:ext cx="10297159" cy="5121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360000"/>
                <a:r>
                  <a:rPr lang="en-US" altLang="zh-TW" sz="2400" dirty="0" smtClean="0">
                    <a:latin typeface="Times New Roman" panose="02020603050405020304" pitchFamily="18" charset="0"/>
                    <a:cs typeface="Times New Roman" panose="02020603050405020304" pitchFamily="18" charset="0"/>
                  </a:rPr>
                  <a:t>We select </a:t>
                </a:r>
                <a:r>
                  <a:rPr lang="en-US" altLang="zh-TW" sz="2400" dirty="0">
                    <a:latin typeface="Times New Roman" panose="02020603050405020304" pitchFamily="18" charset="0"/>
                    <a:cs typeface="Times New Roman" panose="02020603050405020304" pitchFamily="18" charset="0"/>
                  </a:rPr>
                  <a:t>the minimum </a:t>
                </a:r>
                <a14:m>
                  <m:oMath xmlns:m="http://schemas.openxmlformats.org/officeDocument/2006/math">
                    <m:sSub>
                      <m:sSubPr>
                        <m:ctrlPr>
                          <a:rPr lang="zh-TW" altLang="zh-TW" sz="2400" i="1">
                            <a:latin typeface="Cambria Math" panose="02040503050406030204" pitchFamily="18" charset="0"/>
                          </a:rPr>
                        </m:ctrlPr>
                      </m:sSubPr>
                      <m:e>
                        <m:r>
                          <a:rPr lang="en-US" altLang="zh-TW" sz="2400" i="1">
                            <a:latin typeface="Cambria Math" panose="02040503050406030204" pitchFamily="18" charset="0"/>
                          </a:rPr>
                          <m:t>𝜃</m:t>
                        </m:r>
                      </m:e>
                      <m:sub>
                        <m:r>
                          <a:rPr lang="en-US" altLang="zh-TW" sz="2400" i="1">
                            <a:latin typeface="Cambria Math" panose="02040503050406030204" pitchFamily="18" charset="0"/>
                          </a:rPr>
                          <m:t>𝐻</m:t>
                        </m:r>
                      </m:sub>
                    </m:sSub>
                    <m:r>
                      <a:rPr lang="en-US" altLang="zh-TW" sz="2400" i="1">
                        <a:latin typeface="Cambria Math" panose="02040503050406030204" pitchFamily="18" charset="0"/>
                      </a:rPr>
                      <m:t>/</m:t>
                    </m:r>
                    <m:sSub>
                      <m:sSubPr>
                        <m:ctrlPr>
                          <a:rPr lang="zh-TW" altLang="zh-TW" sz="2400" i="1">
                            <a:latin typeface="Cambria Math" panose="02040503050406030204" pitchFamily="18" charset="0"/>
                          </a:rPr>
                        </m:ctrlPr>
                      </m:sSubPr>
                      <m:e>
                        <m:r>
                          <a:rPr lang="en-US" altLang="zh-TW" sz="2400" i="1">
                            <a:latin typeface="Cambria Math" panose="02040503050406030204" pitchFamily="18" charset="0"/>
                          </a:rPr>
                          <m:t>𝜃</m:t>
                        </m:r>
                      </m:e>
                      <m:sub>
                        <m:r>
                          <a:rPr lang="en-US" altLang="zh-TW" sz="2400" i="1">
                            <a:latin typeface="Cambria Math" panose="02040503050406030204" pitchFamily="18" charset="0"/>
                          </a:rPr>
                          <m:t>𝐿</m:t>
                        </m:r>
                      </m:sub>
                    </m:sSub>
                  </m:oMath>
                </a14:m>
                <a:r>
                  <a:rPr lang="en-US" altLang="zh-TW" sz="2400" dirty="0">
                    <a:latin typeface="Times New Roman" panose="02020603050405020304" pitchFamily="18" charset="0"/>
                    <a:cs typeface="Times New Roman" panose="02020603050405020304" pitchFamily="18" charset="0"/>
                  </a:rPr>
                  <a:t> on the curve such that the upper bound is not violated as the suboptimal parameter value, that is</a:t>
                </a:r>
                <a:r>
                  <a:rPr lang="en-US" altLang="zh-TW" sz="2400" dirty="0" smtClean="0">
                    <a:latin typeface="Times New Roman" panose="02020603050405020304" pitchFamily="18" charset="0"/>
                    <a:cs typeface="Times New Roman" panose="02020603050405020304" pitchFamily="18" charset="0"/>
                  </a:rPr>
                  <a:t>,</a:t>
                </a:r>
                <a:br>
                  <a:rPr lang="en-US" altLang="zh-TW" sz="2400" dirty="0" smtClean="0">
                    <a:latin typeface="Times New Roman" panose="02020603050405020304" pitchFamily="18" charset="0"/>
                    <a:cs typeface="Times New Roman" panose="02020603050405020304" pitchFamily="18" charset="0"/>
                  </a:rPr>
                </a:br>
                <a14:m>
                  <m:oMath xmlns:m="http://schemas.openxmlformats.org/officeDocument/2006/math">
                    <m:sSub>
                      <m:sSubPr>
                        <m:ctrlPr>
                          <a:rPr lang="zh-TW" altLang="zh-TW" sz="2400" b="1" i="1" smtClean="0">
                            <a:solidFill>
                              <a:srgbClr val="FF0000"/>
                            </a:solidFill>
                            <a:latin typeface="Cambria Math" panose="02040503050406030204" pitchFamily="18" charset="0"/>
                          </a:rPr>
                        </m:ctrlPr>
                      </m:sSubPr>
                      <m:e>
                        <m:r>
                          <a:rPr lang="en-US" altLang="zh-TW" sz="2400" b="1" i="1">
                            <a:solidFill>
                              <a:srgbClr val="FF0000"/>
                            </a:solidFill>
                            <a:latin typeface="Cambria Math" panose="02040503050406030204" pitchFamily="18" charset="0"/>
                          </a:rPr>
                          <m:t>𝜽</m:t>
                        </m:r>
                      </m:e>
                      <m:sub>
                        <m:r>
                          <a:rPr lang="en-US" altLang="zh-TW" sz="2400" b="1" i="1">
                            <a:solidFill>
                              <a:srgbClr val="FF0000"/>
                            </a:solidFill>
                            <a:latin typeface="Cambria Math" panose="02040503050406030204" pitchFamily="18" charset="0"/>
                          </a:rPr>
                          <m:t>𝑯</m:t>
                        </m:r>
                      </m:sub>
                    </m:sSub>
                    <m:r>
                      <a:rPr lang="en-US" altLang="zh-TW" sz="2400" b="1" i="1">
                        <a:solidFill>
                          <a:srgbClr val="FF0000"/>
                        </a:solidFill>
                        <a:latin typeface="Cambria Math" panose="02040503050406030204" pitchFamily="18" charset="0"/>
                      </a:rPr>
                      <m:t>=</m:t>
                    </m:r>
                    <m:sSub>
                      <m:sSubPr>
                        <m:ctrlPr>
                          <a:rPr lang="zh-TW" altLang="zh-TW" sz="2400" b="1" i="1">
                            <a:solidFill>
                              <a:srgbClr val="FF0000"/>
                            </a:solidFill>
                            <a:latin typeface="Cambria Math" panose="02040503050406030204" pitchFamily="18" charset="0"/>
                          </a:rPr>
                        </m:ctrlPr>
                      </m:sSubPr>
                      <m:e>
                        <m:r>
                          <a:rPr lang="en-US" altLang="zh-TW" sz="2400" b="1" i="1">
                            <a:solidFill>
                              <a:srgbClr val="FF0000"/>
                            </a:solidFill>
                            <a:latin typeface="Cambria Math" panose="02040503050406030204" pitchFamily="18" charset="0"/>
                          </a:rPr>
                          <m:t>𝜽</m:t>
                        </m:r>
                      </m:e>
                      <m:sub>
                        <m:r>
                          <a:rPr lang="en-US" altLang="zh-TW" sz="2400" b="1" i="1">
                            <a:solidFill>
                              <a:srgbClr val="FF0000"/>
                            </a:solidFill>
                            <a:latin typeface="Cambria Math" panose="02040503050406030204" pitchFamily="18" charset="0"/>
                          </a:rPr>
                          <m:t>𝑳</m:t>
                        </m:r>
                      </m:sub>
                    </m:sSub>
                    <m:r>
                      <a:rPr lang="en-US" altLang="zh-TW" sz="2400" b="1" i="1">
                        <a:solidFill>
                          <a:srgbClr val="FF0000"/>
                        </a:solidFill>
                        <a:latin typeface="Cambria Math" panose="02040503050406030204" pitchFamily="18" charset="0"/>
                      </a:rPr>
                      <m:t>=</m:t>
                    </m:r>
                    <m:r>
                      <a:rPr lang="en-US" altLang="zh-TW" sz="2400" b="1" i="1">
                        <a:solidFill>
                          <a:srgbClr val="FF0000"/>
                        </a:solidFill>
                        <a:latin typeface="Cambria Math" panose="02040503050406030204" pitchFamily="18" charset="0"/>
                      </a:rPr>
                      <m:t>𝟎</m:t>
                    </m:r>
                    <m:r>
                      <a:rPr lang="en-US" altLang="zh-TW" sz="2400" b="1" i="1">
                        <a:solidFill>
                          <a:srgbClr val="FF0000"/>
                        </a:solidFill>
                        <a:latin typeface="Cambria Math" panose="02040503050406030204" pitchFamily="18" charset="0"/>
                      </a:rPr>
                      <m:t>.</m:t>
                    </m:r>
                    <m:r>
                      <a:rPr lang="en-US" altLang="zh-TW" sz="2400" b="1" i="1" smtClean="0">
                        <a:solidFill>
                          <a:srgbClr val="FF0000"/>
                        </a:solidFill>
                        <a:latin typeface="Cambria Math" panose="02040503050406030204" pitchFamily="18" charset="0"/>
                      </a:rPr>
                      <m:t>𝟖</m:t>
                    </m:r>
                  </m:oMath>
                </a14:m>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    </a:t>
                </a:r>
              </a:p>
              <a:p>
                <a:endParaRPr lang="en-US" altLang="zh-TW" dirty="0" smtClean="0"/>
              </a:p>
              <a:p>
                <a:endParaRPr lang="en-US" altLang="zh-TW" dirty="0"/>
              </a:p>
              <a:p>
                <a:r>
                  <a:rPr lang="en-US" altLang="zh-TW" sz="2400" dirty="0" smtClean="0">
                    <a:latin typeface="Times New Roman" panose="02020603050405020304" pitchFamily="18" charset="0"/>
                    <a:cs typeface="Times New Roman" panose="02020603050405020304" pitchFamily="18" charset="0"/>
                  </a:rPr>
                  <a:t>Afterwards</a:t>
                </a:r>
                <a:r>
                  <a:rPr lang="en-US" altLang="zh-TW" sz="2400" dirty="0">
                    <a:latin typeface="Times New Roman" panose="02020603050405020304" pitchFamily="18" charset="0"/>
                    <a:cs typeface="Times New Roman" panose="02020603050405020304" pitchFamily="18" charset="0"/>
                  </a:rPr>
                  <a:t>, the influences of </a:t>
                </a:r>
                <a:r>
                  <a:rPr lang="en-US" altLang="zh-TW" sz="2400" b="1" dirty="0">
                    <a:latin typeface="Times New Roman" panose="02020603050405020304" pitchFamily="18" charset="0"/>
                    <a:cs typeface="Times New Roman" panose="02020603050405020304" pitchFamily="18" charset="0"/>
                  </a:rPr>
                  <a:t>HP packet arrival rate</a:t>
                </a:r>
                <a:r>
                  <a:rPr lang="en-US" altLang="zh-TW" sz="2400" dirty="0">
                    <a:latin typeface="Times New Roman" panose="02020603050405020304" pitchFamily="18" charset="0"/>
                    <a:cs typeface="Times New Roman" panose="02020603050405020304" pitchFamily="18" charset="0"/>
                  </a:rPr>
                  <a:t> on various performance measures are </a:t>
                </a:r>
                <a:r>
                  <a:rPr lang="en-US" altLang="zh-TW" sz="2400" dirty="0" smtClean="0">
                    <a:latin typeface="Times New Roman" panose="02020603050405020304" pitchFamily="18" charset="0"/>
                    <a:cs typeface="Times New Roman" panose="02020603050405020304" pitchFamily="18" charset="0"/>
                  </a:rPr>
                  <a:t>studied</a:t>
                </a:r>
                <a:endPar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xmlns="">
          <p:sp>
            <p:nvSpPr>
              <p:cNvPr id="10" name="內容版面配置區 2"/>
              <p:cNvSpPr txBox="1">
                <a:spLocks noRot="1" noChangeAspect="1" noMove="1" noResize="1" noEditPoints="1" noAdjustHandles="1" noChangeArrowheads="1" noChangeShapeType="1" noTextEdit="1"/>
              </p:cNvSpPr>
              <p:nvPr/>
            </p:nvSpPr>
            <p:spPr>
              <a:xfrm>
                <a:off x="332742" y="1577971"/>
                <a:ext cx="10297159" cy="5121773"/>
              </a:xfrm>
              <a:prstGeom prst="rect">
                <a:avLst/>
              </a:prstGeom>
              <a:blipFill>
                <a:blip r:embed="rId3"/>
                <a:stretch>
                  <a:fillRect l="-474" t="-95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80551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5</a:t>
            </a:fld>
            <a:endParaRPr lang="zh-TW" altLang="en-US" sz="1800" dirty="0">
              <a:solidFill>
                <a:schemeClr val="tx1"/>
              </a:solidFill>
            </a:endParaRPr>
          </a:p>
        </p:txBody>
      </p:sp>
      <p:sp>
        <p:nvSpPr>
          <p:cNvPr id="7" name="內容版面配置區 2"/>
          <p:cNvSpPr txBox="1">
            <a:spLocks/>
          </p:cNvSpPr>
          <p:nvPr/>
        </p:nvSpPr>
        <p:spPr>
          <a:xfrm>
            <a:off x="325643" y="1602384"/>
            <a:ext cx="10427545" cy="500676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sz="2400" dirty="0" smtClean="0">
                <a:solidFill>
                  <a:schemeClr val="tx1"/>
                </a:solidFill>
                <a:latin typeface="Times New Roman" panose="02020603050405020304" pitchFamily="18" charset="0"/>
                <a:cs typeface="Times New Roman" panose="02020603050405020304" pitchFamily="18" charset="0"/>
              </a:rPr>
              <a:t>In [5], </a:t>
            </a:r>
            <a:r>
              <a:rPr lang="en-US" altLang="zh-TW" sz="2400" dirty="0">
                <a:solidFill>
                  <a:schemeClr val="tx1"/>
                </a:solidFill>
                <a:latin typeface="Times New Roman" panose="02020603050405020304" pitchFamily="18" charset="0"/>
                <a:cs typeface="Times New Roman" panose="02020603050405020304" pitchFamily="18" charset="0"/>
              </a:rPr>
              <a:t>a queue with </a:t>
            </a:r>
            <a:r>
              <a:rPr lang="en-US" altLang="zh-TW" sz="2400" dirty="0">
                <a:solidFill>
                  <a:srgbClr val="FF0000"/>
                </a:solidFill>
                <a:latin typeface="Times New Roman" panose="02020603050405020304" pitchFamily="18" charset="0"/>
                <a:cs typeface="Times New Roman" panose="02020603050405020304" pitchFamily="18" charset="0"/>
              </a:rPr>
              <a:t>non-preemptive</a:t>
            </a:r>
            <a:r>
              <a:rPr lang="en-US" altLang="zh-TW" sz="2400" dirty="0">
                <a:solidFill>
                  <a:schemeClr val="tx1"/>
                </a:solidFill>
                <a:latin typeface="Times New Roman" panose="02020603050405020304" pitchFamily="18" charset="0"/>
                <a:cs typeface="Times New Roman" panose="02020603050405020304" pitchFamily="18" charset="0"/>
              </a:rPr>
              <a:t> priority is considered in WSN considering multi-event environments containing mobile targets</a:t>
            </a:r>
            <a:r>
              <a:rPr lang="en-US" altLang="zh-TW" sz="2400" dirty="0" smtClean="0">
                <a:solidFill>
                  <a:schemeClr val="tx1"/>
                </a:solidFill>
                <a:latin typeface="Times New Roman" panose="02020603050405020304" pitchFamily="18" charset="0"/>
                <a:cs typeface="Times New Roman" panose="02020603050405020304" pitchFamily="18" charset="0"/>
              </a:rPr>
              <a:t>. </a:t>
            </a:r>
          </a:p>
          <a:p>
            <a:pPr indent="-360000"/>
            <a:endParaRPr lang="en-US" altLang="zh-TW" sz="1000" dirty="0" smtClean="0">
              <a:solidFill>
                <a:schemeClr val="tx1"/>
              </a:solidFill>
              <a:latin typeface="Times New Roman" panose="02020603050405020304" pitchFamily="18" charset="0"/>
              <a:cs typeface="Times New Roman" panose="02020603050405020304" pitchFamily="18" charset="0"/>
            </a:endParaRPr>
          </a:p>
          <a:p>
            <a:pPr>
              <a:spcAft>
                <a:spcPts val="800"/>
              </a:spcAft>
            </a:pPr>
            <a:r>
              <a:rPr lang="en-US" altLang="zh-TW" sz="2400" dirty="0">
                <a:solidFill>
                  <a:schemeClr val="tx1"/>
                </a:solidFill>
                <a:latin typeface="Times New Roman" panose="02020603050405020304" pitchFamily="18" charset="0"/>
                <a:cs typeface="Times New Roman" panose="02020603050405020304" pitchFamily="18" charset="0"/>
              </a:rPr>
              <a:t>In </a:t>
            </a:r>
            <a:r>
              <a:rPr lang="en-US" altLang="zh-TW" sz="2400" dirty="0" smtClean="0">
                <a:solidFill>
                  <a:schemeClr val="tx1"/>
                </a:solidFill>
                <a:latin typeface="Times New Roman" panose="02020603050405020304" pitchFamily="18" charset="0"/>
                <a:cs typeface="Times New Roman" panose="02020603050405020304" pitchFamily="18" charset="0"/>
              </a:rPr>
              <a:t>[10], due </a:t>
            </a:r>
            <a:r>
              <a:rPr lang="en-US" altLang="zh-TW" sz="2400" dirty="0">
                <a:solidFill>
                  <a:schemeClr val="tx1"/>
                </a:solidFill>
                <a:latin typeface="Times New Roman" panose="02020603050405020304" pitchFamily="18" charset="0"/>
                <a:cs typeface="Times New Roman" panose="02020603050405020304" pitchFamily="18" charset="0"/>
              </a:rPr>
              <a:t>to </a:t>
            </a:r>
            <a:r>
              <a:rPr lang="en-US" altLang="zh-TW" sz="2400" dirty="0">
                <a:solidFill>
                  <a:srgbClr val="FF0000"/>
                </a:solidFill>
                <a:latin typeface="Times New Roman" panose="02020603050405020304" pitchFamily="18" charset="0"/>
                <a:cs typeface="Times New Roman" panose="02020603050405020304" pitchFamily="18" charset="0"/>
              </a:rPr>
              <a:t>impatience</a:t>
            </a:r>
            <a:r>
              <a:rPr lang="en-US" altLang="zh-TW" sz="2400" dirty="0">
                <a:solidFill>
                  <a:schemeClr val="tx1"/>
                </a:solidFill>
                <a:latin typeface="Times New Roman" panose="02020603050405020304" pitchFamily="18" charset="0"/>
                <a:cs typeface="Times New Roman" panose="02020603050405020304" pitchFamily="18" charset="0"/>
              </a:rPr>
              <a:t>, packets in the queue may abandon the system before being serviced by the </a:t>
            </a:r>
            <a:r>
              <a:rPr lang="en-US" altLang="zh-TW" sz="2400" dirty="0" smtClean="0">
                <a:solidFill>
                  <a:schemeClr val="tx1"/>
                </a:solidFill>
                <a:latin typeface="Times New Roman" panose="02020603050405020304" pitchFamily="18" charset="0"/>
                <a:cs typeface="Times New Roman" panose="02020603050405020304" pitchFamily="18" charset="0"/>
              </a:rPr>
              <a:t>server.</a:t>
            </a:r>
            <a:endParaRPr lang="en-US" altLang="zh-TW" sz="2400" dirty="0">
              <a:solidFill>
                <a:schemeClr val="tx1"/>
              </a:solidFill>
              <a:latin typeface="Times New Roman" panose="02020603050405020304" pitchFamily="18" charset="0"/>
              <a:cs typeface="Times New Roman" panose="02020603050405020304" pitchFamily="18" charset="0"/>
            </a:endParaRPr>
          </a:p>
          <a:p>
            <a:pPr indent="-360000"/>
            <a:endParaRPr lang="en-US" altLang="zh-TW" sz="1000" dirty="0" smtClean="0">
              <a:solidFill>
                <a:schemeClr val="tx1"/>
              </a:solidFill>
              <a:latin typeface="Times New Roman" panose="02020603050405020304" pitchFamily="18" charset="0"/>
              <a:cs typeface="Times New Roman" panose="02020603050405020304" pitchFamily="18" charset="0"/>
            </a:endParaRPr>
          </a:p>
          <a:p>
            <a:pPr>
              <a:spcAft>
                <a:spcPts val="800"/>
              </a:spcAft>
            </a:pPr>
            <a:r>
              <a:rPr lang="en-US" altLang="zh-TW" sz="2400" dirty="0">
                <a:solidFill>
                  <a:schemeClr val="tx1"/>
                </a:solidFill>
                <a:latin typeface="Times New Roman" panose="02020603050405020304" pitchFamily="18" charset="0"/>
                <a:cs typeface="Times New Roman" panose="02020603050405020304" pitchFamily="18" charset="0"/>
              </a:rPr>
              <a:t>In order to make the system still operate when out of energy, it is mentioned in [15] that by adding a regular battery, the energy in the </a:t>
            </a:r>
            <a:r>
              <a:rPr lang="en-US" altLang="zh-TW" sz="2400" dirty="0">
                <a:solidFill>
                  <a:srgbClr val="FF0000"/>
                </a:solidFill>
                <a:latin typeface="Times New Roman" panose="02020603050405020304" pitchFamily="18" charset="0"/>
                <a:cs typeface="Times New Roman" panose="02020603050405020304" pitchFamily="18" charset="0"/>
              </a:rPr>
              <a:t>battery</a:t>
            </a:r>
            <a:r>
              <a:rPr lang="en-US" altLang="zh-TW" sz="2400" dirty="0">
                <a:solidFill>
                  <a:schemeClr val="tx1"/>
                </a:solidFill>
                <a:latin typeface="Times New Roman" panose="02020603050405020304" pitchFamily="18" charset="0"/>
                <a:cs typeface="Times New Roman" panose="02020603050405020304" pitchFamily="18" charset="0"/>
              </a:rPr>
              <a:t> can be used at a certain probability to achieve a balance between energy consumption and system operation</a:t>
            </a:r>
            <a:r>
              <a:rPr lang="en-US" altLang="zh-TW" sz="2400" dirty="0" smtClean="0">
                <a:solidFill>
                  <a:schemeClr val="tx1"/>
                </a:solidFill>
                <a:latin typeface="Times New Roman" panose="02020603050405020304" pitchFamily="18" charset="0"/>
                <a:cs typeface="Times New Roman" panose="02020603050405020304" pitchFamily="18" charset="0"/>
              </a:rPr>
              <a:t>.</a:t>
            </a:r>
          </a:p>
          <a:p>
            <a:pPr lvl="1" algn="just"/>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457200" lvl="1" indent="0" algn="just">
              <a:buNone/>
            </a:pP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 name="標題 1"/>
          <p:cNvSpPr txBox="1">
            <a:spLocks/>
          </p:cNvSpPr>
          <p:nvPr/>
        </p:nvSpPr>
        <p:spPr>
          <a:xfrm>
            <a:off x="205154" y="347542"/>
            <a:ext cx="2652345" cy="108817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latin typeface="Times New Roman" panose="02020603050405020304" pitchFamily="18" charset="0"/>
                <a:cs typeface="Times New Roman" panose="02020603050405020304" pitchFamily="18" charset="0"/>
              </a:rPr>
              <a:t>Motivation</a:t>
            </a:r>
            <a:endParaRPr lang="zh-TW" altLang="en-US" b="1" dirty="0">
              <a:latin typeface="Times New Roman" panose="02020603050405020304" pitchFamily="18" charset="0"/>
              <a:cs typeface="Times New Roman" panose="02020603050405020304" pitchFamily="18" charset="0"/>
            </a:endParaRPr>
          </a:p>
        </p:txBody>
      </p:sp>
      <p:cxnSp>
        <p:nvCxnSpPr>
          <p:cNvPr id="10" name="直線接點 9"/>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6467097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50</a:t>
            </a:fld>
            <a:endParaRPr lang="zh-TW" altLang="en-US" sz="1800" dirty="0">
              <a:solidFill>
                <a:schemeClr val="tx1"/>
              </a:solidFill>
            </a:endParaRPr>
          </a:p>
        </p:txBody>
      </p:sp>
      <p:sp>
        <p:nvSpPr>
          <p:cNvPr id="7" name="標題 1"/>
          <p:cNvSpPr txBox="1">
            <a:spLocks/>
          </p:cNvSpPr>
          <p:nvPr/>
        </p:nvSpPr>
        <p:spPr>
          <a:xfrm>
            <a:off x="222739" y="136527"/>
            <a:ext cx="949276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smtClean="0">
                <a:latin typeface="Times New Roman" panose="02020603050405020304" pitchFamily="18" charset="0"/>
                <a:cs typeface="Times New Roman" panose="02020603050405020304" pitchFamily="18" charset="0"/>
              </a:rPr>
              <a:t>Numerical Results-</a:t>
            </a:r>
            <a:br>
              <a:rPr lang="en-US" altLang="zh-TW" b="1" dirty="0" smtClean="0">
                <a:latin typeface="Times New Roman" panose="02020603050405020304" pitchFamily="18" charset="0"/>
                <a:cs typeface="Times New Roman" panose="02020603050405020304" pitchFamily="18" charset="0"/>
              </a:rPr>
            </a:br>
            <a:r>
              <a:rPr lang="en-US" altLang="zh-TW" sz="4000" b="1" dirty="0">
                <a:latin typeface="Times New Roman" panose="02020603050405020304" pitchFamily="18" charset="0"/>
                <a:cs typeface="Times New Roman" panose="02020603050405020304" pitchFamily="18" charset="0"/>
              </a:rPr>
              <a:t>HP packet arrival </a:t>
            </a:r>
            <a:r>
              <a:rPr lang="en-US" altLang="zh-TW" sz="4000" b="1" dirty="0" smtClean="0">
                <a:latin typeface="Times New Roman" panose="02020603050405020304" pitchFamily="18" charset="0"/>
                <a:cs typeface="Times New Roman" panose="02020603050405020304" pitchFamily="18" charset="0"/>
              </a:rPr>
              <a:t>rate (</a:t>
            </a:r>
            <a:r>
              <a:rPr lang="en-US" altLang="zh-TW" sz="4000" b="1" dirty="0">
                <a:latin typeface="Times New Roman" panose="02020603050405020304" pitchFamily="18" charset="0"/>
                <a:cs typeface="Times New Roman" panose="02020603050405020304" pitchFamily="18" charset="0"/>
              </a:rPr>
              <a:t>Scenario </a:t>
            </a:r>
            <a:r>
              <a:rPr lang="en-US" altLang="zh-TW" sz="4000" b="1" dirty="0" smtClean="0">
                <a:latin typeface="Times New Roman" panose="02020603050405020304" pitchFamily="18" charset="0"/>
                <a:cs typeface="Times New Roman" panose="02020603050405020304" pitchFamily="18" charset="0"/>
              </a:rPr>
              <a:t>2)</a:t>
            </a:r>
            <a:endParaRPr lang="zh-TW" altLang="en-US" sz="4000" b="1" dirty="0">
              <a:latin typeface="Times New Roman" panose="02020603050405020304" pitchFamily="18" charset="0"/>
              <a:cs typeface="Times New Roman" panose="02020603050405020304" pitchFamily="18" charset="0"/>
            </a:endParaRPr>
          </a:p>
        </p:txBody>
      </p:sp>
      <p:cxnSp>
        <p:nvCxnSpPr>
          <p:cNvPr id="9" name="直線接點 8"/>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19" y="1672502"/>
            <a:ext cx="6002286" cy="4500000"/>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2662" y="1672501"/>
            <a:ext cx="6002287" cy="4500000"/>
          </a:xfrm>
          <a:prstGeom prst="rect">
            <a:avLst/>
          </a:prstGeom>
        </p:spPr>
      </p:pic>
    </p:spTree>
    <p:extLst>
      <p:ext uri="{BB962C8B-B14F-4D97-AF65-F5344CB8AC3E}">
        <p14:creationId xmlns:p14="http://schemas.microsoft.com/office/powerpoint/2010/main" val="28221361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51</a:t>
            </a:fld>
            <a:endParaRPr lang="zh-TW" altLang="en-US" sz="1800" dirty="0">
              <a:solidFill>
                <a:schemeClr val="tx1"/>
              </a:solidFill>
            </a:endParaRPr>
          </a:p>
        </p:txBody>
      </p:sp>
      <p:sp>
        <p:nvSpPr>
          <p:cNvPr id="7" name="標題 1"/>
          <p:cNvSpPr txBox="1">
            <a:spLocks/>
          </p:cNvSpPr>
          <p:nvPr/>
        </p:nvSpPr>
        <p:spPr>
          <a:xfrm>
            <a:off x="222739" y="136527"/>
            <a:ext cx="949276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smtClean="0">
                <a:latin typeface="Times New Roman" panose="02020603050405020304" pitchFamily="18" charset="0"/>
                <a:cs typeface="Times New Roman" panose="02020603050405020304" pitchFamily="18" charset="0"/>
              </a:rPr>
              <a:t>Numerical Results-</a:t>
            </a:r>
            <a:br>
              <a:rPr lang="en-US" altLang="zh-TW" b="1" dirty="0" smtClean="0">
                <a:latin typeface="Times New Roman" panose="02020603050405020304" pitchFamily="18" charset="0"/>
                <a:cs typeface="Times New Roman" panose="02020603050405020304" pitchFamily="18" charset="0"/>
              </a:rPr>
            </a:br>
            <a:r>
              <a:rPr lang="en-US" altLang="zh-TW" sz="4000" b="1" dirty="0">
                <a:latin typeface="Times New Roman" panose="02020603050405020304" pitchFamily="18" charset="0"/>
                <a:cs typeface="Times New Roman" panose="02020603050405020304" pitchFamily="18" charset="0"/>
              </a:rPr>
              <a:t>HP packet arrival </a:t>
            </a:r>
            <a:r>
              <a:rPr lang="en-US" altLang="zh-TW" sz="4000" b="1" dirty="0" smtClean="0">
                <a:latin typeface="Times New Roman" panose="02020603050405020304" pitchFamily="18" charset="0"/>
                <a:cs typeface="Times New Roman" panose="02020603050405020304" pitchFamily="18" charset="0"/>
              </a:rPr>
              <a:t>rate (</a:t>
            </a:r>
            <a:r>
              <a:rPr lang="en-US" altLang="zh-TW" sz="4000" b="1" dirty="0">
                <a:latin typeface="Times New Roman" panose="02020603050405020304" pitchFamily="18" charset="0"/>
                <a:cs typeface="Times New Roman" panose="02020603050405020304" pitchFamily="18" charset="0"/>
              </a:rPr>
              <a:t>Scenario </a:t>
            </a:r>
            <a:r>
              <a:rPr lang="en-US" altLang="zh-TW" sz="4000" b="1" dirty="0" smtClean="0">
                <a:latin typeface="Times New Roman" panose="02020603050405020304" pitchFamily="18" charset="0"/>
                <a:cs typeface="Times New Roman" panose="02020603050405020304" pitchFamily="18" charset="0"/>
              </a:rPr>
              <a:t>2)</a:t>
            </a:r>
            <a:endParaRPr lang="zh-TW" altLang="en-US" sz="4000" b="1" dirty="0">
              <a:latin typeface="Times New Roman" panose="02020603050405020304" pitchFamily="18" charset="0"/>
              <a:cs typeface="Times New Roman" panose="02020603050405020304" pitchFamily="18" charset="0"/>
            </a:endParaRPr>
          </a:p>
        </p:txBody>
      </p:sp>
      <p:cxnSp>
        <p:nvCxnSpPr>
          <p:cNvPr id="9" name="直線接點 8"/>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19" y="1708357"/>
            <a:ext cx="6002288" cy="4500000"/>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0257" y="1708357"/>
            <a:ext cx="6002287" cy="4500000"/>
          </a:xfrm>
          <a:prstGeom prst="rect">
            <a:avLst/>
          </a:prstGeom>
        </p:spPr>
      </p:pic>
    </p:spTree>
    <p:extLst>
      <p:ext uri="{BB962C8B-B14F-4D97-AF65-F5344CB8AC3E}">
        <p14:creationId xmlns:p14="http://schemas.microsoft.com/office/powerpoint/2010/main" val="37103701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52</a:t>
            </a:fld>
            <a:endParaRPr lang="zh-TW" altLang="en-US" sz="1800" dirty="0">
              <a:solidFill>
                <a:schemeClr val="tx1"/>
              </a:solidFill>
            </a:endParaRPr>
          </a:p>
        </p:txBody>
      </p:sp>
      <p:sp>
        <p:nvSpPr>
          <p:cNvPr id="7" name="標題 1"/>
          <p:cNvSpPr txBox="1">
            <a:spLocks/>
          </p:cNvSpPr>
          <p:nvPr/>
        </p:nvSpPr>
        <p:spPr>
          <a:xfrm>
            <a:off x="222739" y="136527"/>
            <a:ext cx="949276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smtClean="0">
                <a:latin typeface="Times New Roman" panose="02020603050405020304" pitchFamily="18" charset="0"/>
                <a:cs typeface="Times New Roman" panose="02020603050405020304" pitchFamily="18" charset="0"/>
              </a:rPr>
              <a:t>Numerical Results-</a:t>
            </a:r>
            <a:br>
              <a:rPr lang="en-US" altLang="zh-TW" b="1" dirty="0" smtClean="0">
                <a:latin typeface="Times New Roman" panose="02020603050405020304" pitchFamily="18" charset="0"/>
                <a:cs typeface="Times New Roman" panose="02020603050405020304" pitchFamily="18" charset="0"/>
              </a:rPr>
            </a:br>
            <a:r>
              <a:rPr lang="en-US" altLang="zh-TW" sz="4000" b="1" dirty="0">
                <a:latin typeface="Times New Roman" panose="02020603050405020304" pitchFamily="18" charset="0"/>
                <a:cs typeface="Times New Roman" panose="02020603050405020304" pitchFamily="18" charset="0"/>
              </a:rPr>
              <a:t>HP packet arrival </a:t>
            </a:r>
            <a:r>
              <a:rPr lang="en-US" altLang="zh-TW" sz="4000" b="1" dirty="0" smtClean="0">
                <a:latin typeface="Times New Roman" panose="02020603050405020304" pitchFamily="18" charset="0"/>
                <a:cs typeface="Times New Roman" panose="02020603050405020304" pitchFamily="18" charset="0"/>
              </a:rPr>
              <a:t>rate (</a:t>
            </a:r>
            <a:r>
              <a:rPr lang="en-US" altLang="zh-TW" sz="4000" b="1" dirty="0">
                <a:latin typeface="Times New Roman" panose="02020603050405020304" pitchFamily="18" charset="0"/>
                <a:cs typeface="Times New Roman" panose="02020603050405020304" pitchFamily="18" charset="0"/>
              </a:rPr>
              <a:t>Scenario </a:t>
            </a:r>
            <a:r>
              <a:rPr lang="en-US" altLang="zh-TW" sz="4000" b="1" dirty="0" smtClean="0">
                <a:latin typeface="Times New Roman" panose="02020603050405020304" pitchFamily="18" charset="0"/>
                <a:cs typeface="Times New Roman" panose="02020603050405020304" pitchFamily="18" charset="0"/>
              </a:rPr>
              <a:t>2)</a:t>
            </a:r>
            <a:endParaRPr lang="zh-TW" altLang="en-US" sz="4000" b="1" dirty="0">
              <a:latin typeface="Times New Roman" panose="02020603050405020304" pitchFamily="18" charset="0"/>
              <a:cs typeface="Times New Roman" panose="02020603050405020304" pitchFamily="18" charset="0"/>
            </a:endParaRPr>
          </a:p>
        </p:txBody>
      </p:sp>
      <p:cxnSp>
        <p:nvCxnSpPr>
          <p:cNvPr id="9" name="直線接點 8"/>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78" y="1672502"/>
            <a:ext cx="6002287" cy="4500000"/>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5465" y="1672502"/>
            <a:ext cx="6002287" cy="4500000"/>
          </a:xfrm>
          <a:prstGeom prst="rect">
            <a:avLst/>
          </a:prstGeom>
        </p:spPr>
      </p:pic>
    </p:spTree>
    <p:extLst>
      <p:ext uri="{BB962C8B-B14F-4D97-AF65-F5344CB8AC3E}">
        <p14:creationId xmlns:p14="http://schemas.microsoft.com/office/powerpoint/2010/main" val="19821055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53</a:t>
            </a:fld>
            <a:endParaRPr lang="zh-TW" altLang="en-US" sz="1800" dirty="0">
              <a:solidFill>
                <a:schemeClr val="tx1"/>
              </a:solidFill>
            </a:endParaRPr>
          </a:p>
        </p:txBody>
      </p:sp>
      <p:sp>
        <p:nvSpPr>
          <p:cNvPr id="7" name="標題 1"/>
          <p:cNvSpPr txBox="1">
            <a:spLocks/>
          </p:cNvSpPr>
          <p:nvPr/>
        </p:nvSpPr>
        <p:spPr>
          <a:xfrm>
            <a:off x="222739" y="136527"/>
            <a:ext cx="949276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smtClean="0">
                <a:latin typeface="Times New Roman" panose="02020603050405020304" pitchFamily="18" charset="0"/>
                <a:cs typeface="Times New Roman" panose="02020603050405020304" pitchFamily="18" charset="0"/>
              </a:rPr>
              <a:t>Numerical Results-</a:t>
            </a:r>
            <a:br>
              <a:rPr lang="en-US" altLang="zh-TW" b="1" dirty="0" smtClean="0">
                <a:latin typeface="Times New Roman" panose="02020603050405020304" pitchFamily="18" charset="0"/>
                <a:cs typeface="Times New Roman" panose="02020603050405020304" pitchFamily="18" charset="0"/>
              </a:rPr>
            </a:br>
            <a:r>
              <a:rPr lang="en-US" altLang="zh-TW" sz="4000" b="1" dirty="0">
                <a:latin typeface="Times New Roman" panose="02020603050405020304" pitchFamily="18" charset="0"/>
                <a:cs typeface="Times New Roman" panose="02020603050405020304" pitchFamily="18" charset="0"/>
              </a:rPr>
              <a:t>HP packet arrival </a:t>
            </a:r>
            <a:r>
              <a:rPr lang="en-US" altLang="zh-TW" sz="4000" b="1" dirty="0" smtClean="0">
                <a:latin typeface="Times New Roman" panose="02020603050405020304" pitchFamily="18" charset="0"/>
                <a:cs typeface="Times New Roman" panose="02020603050405020304" pitchFamily="18" charset="0"/>
              </a:rPr>
              <a:t>rate (</a:t>
            </a:r>
            <a:r>
              <a:rPr lang="en-US" altLang="zh-TW" sz="4000" b="1" dirty="0">
                <a:latin typeface="Times New Roman" panose="02020603050405020304" pitchFamily="18" charset="0"/>
                <a:cs typeface="Times New Roman" panose="02020603050405020304" pitchFamily="18" charset="0"/>
              </a:rPr>
              <a:t>Scenario </a:t>
            </a:r>
            <a:r>
              <a:rPr lang="en-US" altLang="zh-TW" sz="4000" b="1" dirty="0" smtClean="0">
                <a:latin typeface="Times New Roman" panose="02020603050405020304" pitchFamily="18" charset="0"/>
                <a:cs typeface="Times New Roman" panose="02020603050405020304" pitchFamily="18" charset="0"/>
              </a:rPr>
              <a:t>2)</a:t>
            </a:r>
            <a:endParaRPr lang="zh-TW" altLang="en-US" sz="4000" b="1" dirty="0">
              <a:latin typeface="Times New Roman" panose="02020603050405020304" pitchFamily="18" charset="0"/>
              <a:cs typeface="Times New Roman" panose="02020603050405020304" pitchFamily="18" charset="0"/>
            </a:endParaRPr>
          </a:p>
        </p:txBody>
      </p:sp>
      <p:cxnSp>
        <p:nvCxnSpPr>
          <p:cNvPr id="9" name="直線接點 8"/>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04" y="1708357"/>
            <a:ext cx="6002287" cy="4500000"/>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5191" y="1708357"/>
            <a:ext cx="6002287" cy="4500000"/>
          </a:xfrm>
          <a:prstGeom prst="rect">
            <a:avLst/>
          </a:prstGeom>
        </p:spPr>
      </p:pic>
    </p:spTree>
    <p:extLst>
      <p:ext uri="{BB962C8B-B14F-4D97-AF65-F5344CB8AC3E}">
        <p14:creationId xmlns:p14="http://schemas.microsoft.com/office/powerpoint/2010/main" val="2782414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54</a:t>
            </a:fld>
            <a:endParaRPr lang="zh-TW" altLang="en-US" sz="1800" dirty="0">
              <a:solidFill>
                <a:schemeClr val="tx1"/>
              </a:solidFill>
            </a:endParaRPr>
          </a:p>
        </p:txBody>
      </p:sp>
      <p:sp>
        <p:nvSpPr>
          <p:cNvPr id="7" name="標題 1"/>
          <p:cNvSpPr txBox="1">
            <a:spLocks/>
          </p:cNvSpPr>
          <p:nvPr/>
        </p:nvSpPr>
        <p:spPr>
          <a:xfrm>
            <a:off x="222739" y="136527"/>
            <a:ext cx="949276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smtClean="0">
                <a:latin typeface="Times New Roman" panose="02020603050405020304" pitchFamily="18" charset="0"/>
                <a:cs typeface="Times New Roman" panose="02020603050405020304" pitchFamily="18" charset="0"/>
              </a:rPr>
              <a:t>Numerical Results-</a:t>
            </a:r>
            <a:br>
              <a:rPr lang="en-US" altLang="zh-TW" b="1" dirty="0" smtClean="0">
                <a:latin typeface="Times New Roman" panose="02020603050405020304" pitchFamily="18" charset="0"/>
                <a:cs typeface="Times New Roman" panose="02020603050405020304" pitchFamily="18" charset="0"/>
              </a:rPr>
            </a:br>
            <a:r>
              <a:rPr lang="en-US" altLang="zh-TW" sz="4000" b="1" dirty="0">
                <a:latin typeface="Times New Roman" panose="02020603050405020304" pitchFamily="18" charset="0"/>
                <a:cs typeface="Times New Roman" panose="02020603050405020304" pitchFamily="18" charset="0"/>
              </a:rPr>
              <a:t>HP packet arrival </a:t>
            </a:r>
            <a:r>
              <a:rPr lang="en-US" altLang="zh-TW" sz="4000" b="1" dirty="0" smtClean="0">
                <a:latin typeface="Times New Roman" panose="02020603050405020304" pitchFamily="18" charset="0"/>
                <a:cs typeface="Times New Roman" panose="02020603050405020304" pitchFamily="18" charset="0"/>
              </a:rPr>
              <a:t>rate (</a:t>
            </a:r>
            <a:r>
              <a:rPr lang="en-US" altLang="zh-TW" sz="4000" b="1" dirty="0">
                <a:latin typeface="Times New Roman" panose="02020603050405020304" pitchFamily="18" charset="0"/>
                <a:cs typeface="Times New Roman" panose="02020603050405020304" pitchFamily="18" charset="0"/>
              </a:rPr>
              <a:t>Scenario </a:t>
            </a:r>
            <a:r>
              <a:rPr lang="en-US" altLang="zh-TW" sz="4000" b="1" dirty="0" smtClean="0">
                <a:latin typeface="Times New Roman" panose="02020603050405020304" pitchFamily="18" charset="0"/>
                <a:cs typeface="Times New Roman" panose="02020603050405020304" pitchFamily="18" charset="0"/>
              </a:rPr>
              <a:t>2)</a:t>
            </a:r>
            <a:endParaRPr lang="zh-TW" altLang="en-US" sz="4000" b="1" dirty="0">
              <a:latin typeface="Times New Roman" panose="02020603050405020304" pitchFamily="18" charset="0"/>
              <a:cs typeface="Times New Roman" panose="02020603050405020304" pitchFamily="18" charset="0"/>
            </a:endParaRPr>
          </a:p>
        </p:txBody>
      </p:sp>
      <p:cxnSp>
        <p:nvCxnSpPr>
          <p:cNvPr id="9" name="直線接點 8"/>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19" y="1708357"/>
            <a:ext cx="6002287" cy="4500000"/>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8609" y="1708356"/>
            <a:ext cx="6002287" cy="4500000"/>
          </a:xfrm>
          <a:prstGeom prst="rect">
            <a:avLst/>
          </a:prstGeom>
        </p:spPr>
      </p:pic>
    </p:spTree>
    <p:extLst>
      <p:ext uri="{BB962C8B-B14F-4D97-AF65-F5344CB8AC3E}">
        <p14:creationId xmlns:p14="http://schemas.microsoft.com/office/powerpoint/2010/main" val="16837182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05155" y="347542"/>
            <a:ext cx="2063262" cy="1088172"/>
          </a:xfrm>
        </p:spPr>
        <p:txBody>
          <a:bodyPr/>
          <a:lstStyle/>
          <a:p>
            <a:r>
              <a:rPr lang="en-US" altLang="zh-TW" b="1" dirty="0" smtClean="0">
                <a:latin typeface="Times New Roman" panose="02020603050405020304" pitchFamily="18" charset="0"/>
                <a:cs typeface="Times New Roman" panose="02020603050405020304" pitchFamily="18" charset="0"/>
              </a:rPr>
              <a:t>Outline</a:t>
            </a:r>
            <a:endParaRPr lang="zh-TW" altLang="en-US" b="1"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512888" y="1764079"/>
            <a:ext cx="10515600" cy="4351338"/>
          </a:xfrm>
        </p:spPr>
        <p:txBody>
          <a:bodyPr>
            <a:normAutofit/>
          </a:bodyPr>
          <a:lstStyle/>
          <a:p>
            <a:r>
              <a:rPr lang="en-US" altLang="zh-TW" b="1" dirty="0">
                <a:solidFill>
                  <a:schemeClr val="bg1">
                    <a:lumMod val="50000"/>
                  </a:schemeClr>
                </a:solidFill>
                <a:latin typeface="Times New Roman" panose="02020603050405020304" pitchFamily="18" charset="0"/>
                <a:cs typeface="Times New Roman" panose="02020603050405020304" pitchFamily="18" charset="0"/>
              </a:rPr>
              <a:t>Motivation</a:t>
            </a:r>
          </a:p>
          <a:p>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System Model</a:t>
            </a:r>
          </a:p>
          <a:p>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Analytical Model</a:t>
            </a:r>
          </a:p>
          <a:p>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Numerical Results</a:t>
            </a:r>
          </a:p>
          <a:p>
            <a:r>
              <a:rPr lang="en-US" altLang="zh-TW" b="1" dirty="0" smtClean="0">
                <a:latin typeface="Times New Roman" panose="02020603050405020304" pitchFamily="18" charset="0"/>
                <a:cs typeface="Times New Roman" panose="02020603050405020304" pitchFamily="18" charset="0"/>
              </a:rPr>
              <a:t>Conclusions </a:t>
            </a:r>
            <a:r>
              <a:rPr lang="en-US" altLang="zh-TW" b="1" dirty="0">
                <a:latin typeface="Times New Roman" panose="02020603050405020304" pitchFamily="18" charset="0"/>
                <a:cs typeface="Times New Roman" panose="02020603050405020304" pitchFamily="18" charset="0"/>
              </a:rPr>
              <a:t>and Future Works</a:t>
            </a:r>
            <a:endParaRPr lang="zh-TW" altLang="zh-TW" b="1" dirty="0">
              <a:latin typeface="Times New Roman" panose="02020603050405020304" pitchFamily="18" charset="0"/>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55</a:t>
            </a:fld>
            <a:endParaRPr lang="zh-TW" altLang="en-US" sz="1800" dirty="0">
              <a:solidFill>
                <a:schemeClr val="tx1"/>
              </a:solidFill>
            </a:endParaRPr>
          </a:p>
        </p:txBody>
      </p:sp>
      <p:cxnSp>
        <p:nvCxnSpPr>
          <p:cNvPr id="8" name="直線接點 7"/>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0019799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56</a:t>
            </a:fld>
            <a:endParaRPr lang="zh-TW" altLang="en-US" sz="1800" dirty="0">
              <a:solidFill>
                <a:schemeClr val="tx1"/>
              </a:solidFill>
            </a:endParaRPr>
          </a:p>
        </p:txBody>
      </p:sp>
      <p:sp>
        <p:nvSpPr>
          <p:cNvPr id="5" name="標題 1"/>
          <p:cNvSpPr txBox="1">
            <a:spLocks/>
          </p:cNvSpPr>
          <p:nvPr/>
        </p:nvSpPr>
        <p:spPr>
          <a:xfrm>
            <a:off x="205155" y="347542"/>
            <a:ext cx="2968868" cy="108817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latin typeface="Times New Roman" panose="02020603050405020304" pitchFamily="18" charset="0"/>
                <a:cs typeface="Times New Roman" panose="02020603050405020304" pitchFamily="18" charset="0"/>
              </a:rPr>
              <a:t>Conclusions</a:t>
            </a:r>
            <a:endParaRPr lang="zh-TW" altLang="en-US" b="1" dirty="0">
              <a:latin typeface="Times New Roman" panose="02020603050405020304" pitchFamily="18" charset="0"/>
              <a:cs typeface="Times New Roman" panose="02020603050405020304" pitchFamily="18" charset="0"/>
            </a:endParaRPr>
          </a:p>
        </p:txBody>
      </p:sp>
      <p:cxnSp>
        <p:nvCxnSpPr>
          <p:cNvPr id="6" name="直線接點 5"/>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
        <p:nvSpPr>
          <p:cNvPr id="8" name="內容版面配置區 2"/>
          <p:cNvSpPr txBox="1">
            <a:spLocks/>
          </p:cNvSpPr>
          <p:nvPr/>
        </p:nvSpPr>
        <p:spPr>
          <a:xfrm>
            <a:off x="332741" y="1577972"/>
            <a:ext cx="10439091" cy="514350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sz="2000" dirty="0">
                <a:latin typeface="Times New Roman" panose="02020603050405020304" pitchFamily="18" charset="0"/>
                <a:cs typeface="Times New Roman" panose="02020603050405020304" pitchFamily="18" charset="0"/>
              </a:rPr>
              <a:t>First, </a:t>
            </a:r>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curves of expected number of all and LP packets in queue and system for batch arrival are higher than those for single arrival first and then they cross over in scenario 1. </a:t>
            </a:r>
            <a:r>
              <a:rPr lang="en-US" altLang="zh-TW" sz="2000" dirty="0" smtClean="0">
                <a:latin typeface="Times New Roman" panose="02020603050405020304" pitchFamily="18" charset="0"/>
                <a:cs typeface="Times New Roman" panose="02020603050405020304" pitchFamily="18" charset="0"/>
              </a:rPr>
              <a:t>(node </a:t>
            </a:r>
            <a:r>
              <a:rPr lang="en-US" altLang="zh-TW" sz="2000" dirty="0">
                <a:latin typeface="Times New Roman" panose="02020603050405020304" pitchFamily="18" charset="0"/>
                <a:cs typeface="Times New Roman" panose="02020603050405020304" pitchFamily="18" charset="0"/>
              </a:rPr>
              <a:t>1 and </a:t>
            </a:r>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whole network in scenario </a:t>
            </a:r>
            <a:r>
              <a:rPr lang="en-US" altLang="zh-TW" sz="2000" dirty="0" smtClean="0">
                <a:latin typeface="Times New Roman" panose="02020603050405020304" pitchFamily="18" charset="0"/>
                <a:cs typeface="Times New Roman" panose="02020603050405020304" pitchFamily="18" charset="0"/>
              </a:rPr>
              <a:t>2)</a:t>
            </a:r>
          </a:p>
          <a:p>
            <a:endParaRPr lang="en-US" altLang="zh-TW" sz="800" dirty="0" smtClean="0"/>
          </a:p>
          <a:p>
            <a:r>
              <a:rPr lang="en-US" altLang="zh-TW" sz="2000" dirty="0">
                <a:latin typeface="Times New Roman" panose="02020603050405020304" pitchFamily="18" charset="0"/>
                <a:cs typeface="Times New Roman" panose="02020603050405020304" pitchFamily="18" charset="0"/>
              </a:rPr>
              <a:t>Second, compared to Energy Harvesting-based WSNs without the regular battery, our models exhibit noticeable enhancements in performance across various metrics, particularly in terms of throughput</a:t>
            </a:r>
            <a:r>
              <a:rPr lang="en-US" altLang="zh-TW" sz="2000" dirty="0" smtClean="0">
                <a:latin typeface="Times New Roman" panose="02020603050405020304" pitchFamily="18" charset="0"/>
                <a:cs typeface="Times New Roman" panose="02020603050405020304" pitchFamily="18" charset="0"/>
              </a:rPr>
              <a:t>.</a:t>
            </a:r>
          </a:p>
          <a:p>
            <a:endParaRPr lang="en-US" altLang="zh-TW" sz="8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Third, among the aforementioned two scenarios, the maximum average RECR reaches approximately 0.6. This indicates that our model can extend the lifetime of a standard battery by a minimum of 40% when compared to relying only on a regular battery as an energy source</a:t>
            </a:r>
            <a:r>
              <a:rPr lang="en-US" altLang="zh-TW" sz="2000" dirty="0" smtClean="0">
                <a:latin typeface="Times New Roman" panose="02020603050405020304" pitchFamily="18" charset="0"/>
                <a:cs typeface="Times New Roman" panose="02020603050405020304" pitchFamily="18" charset="0"/>
              </a:rPr>
              <a:t>.</a:t>
            </a:r>
            <a:endParaRPr lang="en-US" altLang="zh-TW" sz="2200" dirty="0" smtClean="0">
              <a:latin typeface="Times New Roman" panose="02020603050405020304" pitchFamily="18" charset="0"/>
              <a:cs typeface="Times New Roman" panose="02020603050405020304" pitchFamily="18" charset="0"/>
            </a:endParaRPr>
          </a:p>
          <a:p>
            <a:endParaRPr lang="en-US" altLang="zh-TW" sz="800" dirty="0">
              <a:latin typeface="Times New Roman" panose="02020603050405020304" pitchFamily="18" charset="0"/>
              <a:cs typeface="Times New Roman" panose="02020603050405020304" pitchFamily="18" charset="0"/>
            </a:endParaRPr>
          </a:p>
          <a:p>
            <a:r>
              <a:rPr lang="en-US" altLang="zh-TW" sz="2000" dirty="0" smtClean="0">
                <a:latin typeface="Times New Roman" panose="02020603050405020304" pitchFamily="18" charset="0"/>
                <a:cs typeface="Times New Roman" panose="02020603050405020304" pitchFamily="18" charset="0"/>
              </a:rPr>
              <a:t>In </a:t>
            </a:r>
            <a:r>
              <a:rPr lang="en-US" altLang="zh-TW" sz="2000" dirty="0">
                <a:latin typeface="Times New Roman" panose="02020603050405020304" pitchFamily="18" charset="0"/>
                <a:cs typeface="Times New Roman" panose="02020603050405020304" pitchFamily="18" charset="0"/>
              </a:rPr>
              <a:t>most of the studied cases, the analytical results are shown to be in fairly close agreement with the simulation results.</a:t>
            </a:r>
          </a:p>
        </p:txBody>
      </p:sp>
    </p:spTree>
    <p:extLst>
      <p:ext uri="{BB962C8B-B14F-4D97-AF65-F5344CB8AC3E}">
        <p14:creationId xmlns:p14="http://schemas.microsoft.com/office/powerpoint/2010/main" val="33958533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mtClean="0"/>
              <a:t>57</a:t>
            </a:fld>
            <a:endParaRPr lang="zh-TW" altLang="en-US"/>
          </a:p>
        </p:txBody>
      </p:sp>
      <p:sp>
        <p:nvSpPr>
          <p:cNvPr id="5" name="標題 1"/>
          <p:cNvSpPr txBox="1">
            <a:spLocks/>
          </p:cNvSpPr>
          <p:nvPr/>
        </p:nvSpPr>
        <p:spPr>
          <a:xfrm>
            <a:off x="205154" y="347542"/>
            <a:ext cx="3329353" cy="108817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latin typeface="Times New Roman" panose="02020603050405020304" pitchFamily="18" charset="0"/>
                <a:cs typeface="Times New Roman" panose="02020603050405020304" pitchFamily="18" charset="0"/>
              </a:rPr>
              <a:t>Future Works</a:t>
            </a:r>
            <a:endParaRPr lang="zh-TW" altLang="en-US" b="1" dirty="0">
              <a:latin typeface="Times New Roman" panose="02020603050405020304" pitchFamily="18" charset="0"/>
              <a:cs typeface="Times New Roman" panose="02020603050405020304" pitchFamily="18" charset="0"/>
            </a:endParaRPr>
          </a:p>
        </p:txBody>
      </p:sp>
      <p:cxnSp>
        <p:nvCxnSpPr>
          <p:cNvPr id="6" name="直線接點 5"/>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
        <p:nvSpPr>
          <p:cNvPr id="9" name="內容版面配置區 2"/>
          <p:cNvSpPr txBox="1">
            <a:spLocks/>
          </p:cNvSpPr>
          <p:nvPr/>
        </p:nvSpPr>
        <p:spPr>
          <a:xfrm>
            <a:off x="332742" y="1577971"/>
            <a:ext cx="10349912" cy="5121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TW" sz="2400" dirty="0" smtClean="0">
                <a:latin typeface="Times New Roman" panose="02020603050405020304" pitchFamily="18" charset="0"/>
                <a:cs typeface="Times New Roman" panose="02020603050405020304" pitchFamily="18" charset="0"/>
              </a:rPr>
              <a:t>First, the </a:t>
            </a:r>
            <a:r>
              <a:rPr lang="en-US" altLang="zh-TW" sz="2400" dirty="0">
                <a:solidFill>
                  <a:srgbClr val="FF0000"/>
                </a:solidFill>
                <a:latin typeface="Times New Roman" panose="02020603050405020304" pitchFamily="18" charset="0"/>
                <a:cs typeface="Times New Roman" panose="02020603050405020304" pitchFamily="18" charset="0"/>
              </a:rPr>
              <a:t>optimization of using regular battery probability </a:t>
            </a:r>
            <a:r>
              <a:rPr lang="en-US" altLang="zh-TW" sz="2400" dirty="0">
                <a:latin typeface="Times New Roman" panose="02020603050405020304" pitchFamily="18" charset="0"/>
                <a:cs typeface="Times New Roman" panose="02020603050405020304" pitchFamily="18" charset="0"/>
              </a:rPr>
              <a:t>might dynamically changes as any system parameter, e.g., λ_(H-</a:t>
            </a:r>
            <a:r>
              <a:rPr lang="en-US" altLang="zh-TW" sz="2400" dirty="0" err="1">
                <a:latin typeface="Times New Roman" panose="02020603050405020304" pitchFamily="18" charset="0"/>
                <a:cs typeface="Times New Roman" panose="02020603050405020304" pitchFamily="18" charset="0"/>
              </a:rPr>
              <a:t>arr</a:t>
            </a:r>
            <a:r>
              <a:rPr lang="en-US" altLang="zh-TW" sz="2400" dirty="0">
                <a:latin typeface="Times New Roman" panose="02020603050405020304" pitchFamily="18" charset="0"/>
                <a:cs typeface="Times New Roman" panose="02020603050405020304" pitchFamily="18" charset="0"/>
              </a:rPr>
              <a:t>) changes..</a:t>
            </a:r>
            <a:endParaRPr lang="en-US" altLang="zh-TW" sz="2400" dirty="0" smtClean="0">
              <a:latin typeface="Times New Roman" panose="02020603050405020304" pitchFamily="18" charset="0"/>
              <a:cs typeface="Times New Roman" panose="02020603050405020304" pitchFamily="18" charset="0"/>
            </a:endParaRPr>
          </a:p>
          <a:p>
            <a:endParaRPr lang="en-US" altLang="zh-TW" sz="1000" dirty="0" smtClean="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rPr>
              <a:t>Second, to better reflect real-world scenarios, the number of packets in a </a:t>
            </a:r>
            <a:r>
              <a:rPr lang="en-US" altLang="zh-TW" sz="2400" dirty="0">
                <a:solidFill>
                  <a:srgbClr val="FF0000"/>
                </a:solidFill>
                <a:latin typeface="Times New Roman" panose="02020603050405020304" pitchFamily="18" charset="0"/>
                <a:cs typeface="Times New Roman" panose="02020603050405020304" pitchFamily="18" charset="0"/>
              </a:rPr>
              <a:t>batch arrival </a:t>
            </a:r>
            <a:r>
              <a:rPr lang="en-US" altLang="zh-TW" sz="2400" dirty="0">
                <a:latin typeface="Times New Roman" panose="02020603050405020304" pitchFamily="18" charset="0"/>
                <a:cs typeface="Times New Roman" panose="02020603050405020304" pitchFamily="18" charset="0"/>
              </a:rPr>
              <a:t>should be set as an arbitrary positive integer, instead of limiting it to just one or two packets</a:t>
            </a:r>
            <a:r>
              <a:rPr lang="en-US" altLang="zh-TW" sz="2400" dirty="0" smtClean="0">
                <a:latin typeface="Times New Roman" panose="02020603050405020304" pitchFamily="18" charset="0"/>
                <a:cs typeface="Times New Roman" panose="02020603050405020304" pitchFamily="18" charset="0"/>
              </a:rPr>
              <a:t>.</a:t>
            </a:r>
          </a:p>
          <a:p>
            <a:endParaRPr lang="en-US" altLang="zh-TW" sz="1000" dirty="0">
              <a:latin typeface="Times New Roman" panose="02020603050405020304" pitchFamily="18" charset="0"/>
              <a:cs typeface="Times New Roman" panose="02020603050405020304" pitchFamily="18" charset="0"/>
            </a:endParaRPr>
          </a:p>
          <a:p>
            <a:r>
              <a:rPr lang="en-US" altLang="zh-TW" sz="2400" dirty="0">
                <a:latin typeface="Times New Roman" panose="02020603050405020304" pitchFamily="18" charset="0"/>
                <a:cs typeface="Times New Roman" panose="02020603050405020304" pitchFamily="18" charset="0"/>
              </a:rPr>
              <a:t>Third, </a:t>
            </a:r>
            <a:r>
              <a:rPr lang="en-US" altLang="zh-TW" sz="2400" dirty="0">
                <a:solidFill>
                  <a:srgbClr val="FF0000"/>
                </a:solidFill>
                <a:latin typeface="Times New Roman" panose="02020603050405020304" pitchFamily="18" charset="0"/>
                <a:cs typeface="Times New Roman" panose="02020603050405020304" pitchFamily="18" charset="0"/>
              </a:rPr>
              <a:t>waiting time </a:t>
            </a:r>
            <a:r>
              <a:rPr lang="en-US" altLang="zh-TW" sz="2400" dirty="0">
                <a:latin typeface="Times New Roman" panose="02020603050405020304" pitchFamily="18" charset="0"/>
                <a:cs typeface="Times New Roman" panose="02020603050405020304" pitchFamily="18" charset="0"/>
              </a:rPr>
              <a:t>should exclude the time until an impatient departure occurs in order to accurately account for such scenarios</a:t>
            </a:r>
            <a:r>
              <a:rPr lang="en-US" altLang="zh-TW"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82783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62684" y="2796746"/>
            <a:ext cx="9727055" cy="1320800"/>
          </a:xfrm>
        </p:spPr>
        <p:txBody>
          <a:bodyPr>
            <a:noAutofit/>
          </a:bodyPr>
          <a:lstStyle/>
          <a:p>
            <a:r>
              <a:rPr lang="en-US" altLang="zh-TW" sz="7200" b="1" dirty="0" smtClean="0">
                <a:solidFill>
                  <a:srgbClr val="002060"/>
                </a:solidFill>
                <a:latin typeface="Times New Roman" panose="02020603050405020304" pitchFamily="18" charset="0"/>
                <a:cs typeface="Times New Roman" panose="02020603050405020304" pitchFamily="18" charset="0"/>
              </a:rPr>
              <a:t>Thank you for listening</a:t>
            </a:r>
            <a:endParaRPr lang="zh-TW" altLang="en-US" sz="7200" b="1" dirty="0">
              <a:solidFill>
                <a:srgbClr val="002060"/>
              </a:solidFill>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316860B5-BC61-498F-91B0-316F0C0C5CC1}" type="slidenum">
              <a:rPr lang="zh-TW" altLang="en-US" smtClean="0"/>
              <a:t>58</a:t>
            </a:fld>
            <a:endParaRPr lang="zh-TW" altLang="en-US"/>
          </a:p>
        </p:txBody>
      </p:sp>
    </p:spTree>
    <p:extLst>
      <p:ext uri="{BB962C8B-B14F-4D97-AF65-F5344CB8AC3E}">
        <p14:creationId xmlns:p14="http://schemas.microsoft.com/office/powerpoint/2010/main" val="1896448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6</a:t>
            </a:fld>
            <a:endParaRPr lang="zh-TW" altLang="en-US" sz="1800" dirty="0">
              <a:solidFill>
                <a:schemeClr val="tx1"/>
              </a:solidFill>
            </a:endParaRPr>
          </a:p>
        </p:txBody>
      </p:sp>
      <p:sp>
        <p:nvSpPr>
          <p:cNvPr id="8" name="內容版面配置區 2"/>
          <p:cNvSpPr txBox="1">
            <a:spLocks/>
          </p:cNvSpPr>
          <p:nvPr/>
        </p:nvSpPr>
        <p:spPr>
          <a:xfrm>
            <a:off x="325644" y="1602764"/>
            <a:ext cx="10427545" cy="508392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indent="-360000"/>
            <a:r>
              <a:rPr lang="en-US" altLang="zh-TW" sz="2400" dirty="0">
                <a:solidFill>
                  <a:schemeClr val="tx1"/>
                </a:solidFill>
                <a:latin typeface="Times New Roman" panose="02020603050405020304" pitchFamily="18" charset="0"/>
                <a:cs typeface="Times New Roman" panose="02020603050405020304" pitchFamily="18" charset="0"/>
              </a:rPr>
              <a:t>The Energy Harvesting-based WSN with </a:t>
            </a:r>
            <a:r>
              <a:rPr lang="en-US" altLang="zh-TW" sz="2400" dirty="0">
                <a:solidFill>
                  <a:srgbClr val="FF0000"/>
                </a:solidFill>
                <a:latin typeface="Times New Roman" panose="02020603050405020304" pitchFamily="18" charset="0"/>
                <a:cs typeface="Times New Roman" panose="02020603050405020304" pitchFamily="18" charset="0"/>
              </a:rPr>
              <a:t>auxiliary regular battery</a:t>
            </a:r>
            <a:r>
              <a:rPr lang="en-US" altLang="zh-TW" sz="2400" dirty="0">
                <a:latin typeface="Times New Roman" panose="02020603050405020304" pitchFamily="18" charset="0"/>
                <a:cs typeface="Times New Roman" panose="02020603050405020304" pitchFamily="18" charset="0"/>
              </a:rPr>
              <a:t> </a:t>
            </a:r>
            <a:r>
              <a:rPr lang="en-US" altLang="zh-TW" sz="2400" dirty="0">
                <a:solidFill>
                  <a:schemeClr val="tx1"/>
                </a:solidFill>
                <a:latin typeface="Times New Roman" panose="02020603050405020304" pitchFamily="18" charset="0"/>
                <a:cs typeface="Times New Roman" panose="02020603050405020304" pitchFamily="18" charset="0"/>
              </a:rPr>
              <a:t>is studied,</a:t>
            </a:r>
            <a:br>
              <a:rPr lang="en-US" altLang="zh-TW" sz="2400" dirty="0">
                <a:solidFill>
                  <a:schemeClr val="tx1"/>
                </a:solidFill>
                <a:latin typeface="Times New Roman" panose="02020603050405020304" pitchFamily="18" charset="0"/>
                <a:cs typeface="Times New Roman" panose="02020603050405020304" pitchFamily="18" charset="0"/>
              </a:rPr>
            </a:br>
            <a:r>
              <a:rPr lang="en-US" altLang="zh-TW" sz="2400" dirty="0">
                <a:solidFill>
                  <a:schemeClr val="tx1"/>
                </a:solidFill>
                <a:latin typeface="Times New Roman" panose="02020603050405020304" pitchFamily="18" charset="0"/>
                <a:cs typeface="Times New Roman" panose="02020603050405020304" pitchFamily="18" charset="0"/>
              </a:rPr>
              <a:t> and various packet properties are considered simultaneously</a:t>
            </a:r>
            <a:r>
              <a:rPr lang="en-US" altLang="zh-TW" sz="2400" dirty="0" smtClean="0">
                <a:solidFill>
                  <a:schemeClr val="tx1"/>
                </a:solidFill>
                <a:latin typeface="Times New Roman" panose="02020603050405020304" pitchFamily="18" charset="0"/>
                <a:cs typeface="Times New Roman" panose="02020603050405020304" pitchFamily="18" charset="0"/>
              </a:rPr>
              <a:t>.</a:t>
            </a:r>
          </a:p>
          <a:p>
            <a:pPr indent="-360000"/>
            <a:endParaRPr lang="en-US" altLang="zh-TW" sz="8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indent="-360000"/>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For a more realistic scenario, we assume the packet arrival process to be a </a:t>
            </a:r>
            <a:r>
              <a:rPr lang="en-US" altLang="zh-TW" sz="2400" dirty="0" smtClean="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batch arrival</a:t>
            </a:r>
            <a:r>
              <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process.</a:t>
            </a:r>
          </a:p>
          <a:p>
            <a:pPr indent="-360000"/>
            <a:endParaRPr lang="en-US" altLang="zh-TW" sz="800" dirty="0" smtClean="0">
              <a:solidFill>
                <a:schemeClr val="tx1"/>
              </a:solidFill>
              <a:latin typeface="Times New Roman" panose="02020603050405020304" pitchFamily="18" charset="0"/>
              <a:cs typeface="Times New Roman" panose="02020603050405020304" pitchFamily="18" charset="0"/>
            </a:endParaRPr>
          </a:p>
          <a:p>
            <a:pPr indent="-360000"/>
            <a:r>
              <a:rPr lang="en-US" altLang="zh-TW" sz="2400" dirty="0" smtClean="0">
                <a:solidFill>
                  <a:schemeClr val="tx1"/>
                </a:solidFill>
                <a:latin typeface="Times New Roman" panose="02020603050405020304" pitchFamily="18" charset="0"/>
                <a:cs typeface="Times New Roman" panose="02020603050405020304" pitchFamily="18" charset="0"/>
              </a:rPr>
              <a:t>We </a:t>
            </a:r>
            <a:r>
              <a:rPr lang="en-US" altLang="zh-TW" sz="2400" dirty="0">
                <a:solidFill>
                  <a:schemeClr val="tx1"/>
                </a:solidFill>
                <a:latin typeface="Times New Roman" panose="02020603050405020304" pitchFamily="18" charset="0"/>
                <a:cs typeface="Times New Roman" panose="02020603050405020304" pitchFamily="18" charset="0"/>
              </a:rPr>
              <a:t>define an additional performance measure, </a:t>
            </a:r>
            <a:r>
              <a:rPr lang="en-US" altLang="zh-TW" sz="2400" dirty="0">
                <a:solidFill>
                  <a:srgbClr val="FF0000"/>
                </a:solidFill>
                <a:latin typeface="Times New Roman" panose="02020603050405020304" pitchFamily="18" charset="0"/>
                <a:cs typeface="Times New Roman" panose="02020603050405020304" pitchFamily="18" charset="0"/>
              </a:rPr>
              <a:t>regular energy consumption ratio</a:t>
            </a:r>
            <a:r>
              <a:rPr lang="en-US" altLang="zh-TW" sz="2400" dirty="0">
                <a:latin typeface="Times New Roman" panose="02020603050405020304" pitchFamily="18" charset="0"/>
                <a:cs typeface="Times New Roman" panose="02020603050405020304" pitchFamily="18" charset="0"/>
              </a:rPr>
              <a:t> </a:t>
            </a:r>
            <a:r>
              <a:rPr lang="en-US" altLang="zh-TW" sz="2400" dirty="0">
                <a:solidFill>
                  <a:srgbClr val="FF0000"/>
                </a:solidFill>
                <a:latin typeface="Times New Roman" panose="02020603050405020304" pitchFamily="18" charset="0"/>
                <a:cs typeface="Times New Roman" panose="02020603050405020304" pitchFamily="18" charset="0"/>
              </a:rPr>
              <a:t>(RECR)</a:t>
            </a:r>
            <a:r>
              <a:rPr lang="en-US" altLang="zh-TW" sz="2400" dirty="0">
                <a:solidFill>
                  <a:schemeClr val="tx1"/>
                </a:solidFill>
                <a:latin typeface="Times New Roman" panose="02020603050405020304" pitchFamily="18" charset="0"/>
                <a:cs typeface="Times New Roman" panose="02020603050405020304" pitchFamily="18" charset="0"/>
              </a:rPr>
              <a:t>, </a:t>
            </a:r>
            <a:r>
              <a:rPr lang="en-US" altLang="zh-TW" sz="2400" dirty="0" smtClean="0">
                <a:solidFill>
                  <a:schemeClr val="tx1"/>
                </a:solidFill>
                <a:latin typeface="Times New Roman" panose="02020603050405020304" pitchFamily="18" charset="0"/>
                <a:cs typeface="Times New Roman" panose="02020603050405020304" pitchFamily="18" charset="0"/>
              </a:rPr>
              <a:t>and propose a </a:t>
            </a:r>
            <a:r>
              <a:rPr lang="en-US" altLang="zh-TW" sz="2400" dirty="0" smtClean="0">
                <a:solidFill>
                  <a:srgbClr val="FF0000"/>
                </a:solidFill>
                <a:latin typeface="Times New Roman" panose="02020603050405020304" pitchFamily="18" charset="0"/>
                <a:cs typeface="Times New Roman" panose="02020603050405020304" pitchFamily="18" charset="0"/>
              </a:rPr>
              <a:t>more </a:t>
            </a:r>
            <a:r>
              <a:rPr lang="en-US" altLang="zh-TW" sz="2400" dirty="0">
                <a:solidFill>
                  <a:srgbClr val="FF0000"/>
                </a:solidFill>
                <a:latin typeface="Times New Roman" panose="02020603050405020304" pitchFamily="18" charset="0"/>
                <a:cs typeface="Times New Roman" panose="02020603050405020304" pitchFamily="18" charset="0"/>
              </a:rPr>
              <a:t>flexible analytical model</a:t>
            </a:r>
            <a:r>
              <a:rPr lang="en-US" altLang="zh-TW" sz="2400" dirty="0">
                <a:latin typeface="Times New Roman" panose="02020603050405020304" pitchFamily="18" charset="0"/>
                <a:cs typeface="Times New Roman" panose="02020603050405020304" pitchFamily="18" charset="0"/>
              </a:rPr>
              <a:t> </a:t>
            </a:r>
            <a:r>
              <a:rPr lang="en-US" altLang="zh-TW" sz="2400" dirty="0">
                <a:solidFill>
                  <a:schemeClr val="tx1"/>
                </a:solidFill>
                <a:latin typeface="Times New Roman" panose="02020603050405020304" pitchFamily="18" charset="0"/>
                <a:cs typeface="Times New Roman" panose="02020603050405020304" pitchFamily="18" charset="0"/>
              </a:rPr>
              <a:t>for this purpose</a:t>
            </a:r>
            <a:r>
              <a:rPr lang="en-US" altLang="zh-TW" sz="2400" dirty="0" smtClean="0">
                <a:solidFill>
                  <a:schemeClr val="tx1"/>
                </a:solidFill>
                <a:latin typeface="Times New Roman" panose="02020603050405020304" pitchFamily="18" charset="0"/>
                <a:cs typeface="Times New Roman" panose="02020603050405020304" pitchFamily="18" charset="0"/>
              </a:rPr>
              <a:t>.</a:t>
            </a:r>
          </a:p>
          <a:p>
            <a:pPr indent="-360000"/>
            <a:endParaRPr lang="en-US" altLang="zh-TW" sz="800" dirty="0" smtClean="0">
              <a:latin typeface="Times New Roman" panose="02020603050405020304" pitchFamily="18" charset="0"/>
              <a:cs typeface="Times New Roman" panose="02020603050405020304" pitchFamily="18" charset="0"/>
            </a:endParaRPr>
          </a:p>
          <a:p>
            <a:pPr indent="-360000">
              <a:spcAft>
                <a:spcPts val="600"/>
              </a:spcAft>
            </a:pPr>
            <a:r>
              <a:rPr lang="en-US" altLang="zh-TW" sz="2400" dirty="0" smtClean="0">
                <a:latin typeface="Times New Roman" panose="02020603050405020304" pitchFamily="18" charset="0"/>
                <a:cs typeface="Times New Roman" panose="02020603050405020304" pitchFamily="18" charset="0"/>
              </a:rPr>
              <a:t> </a:t>
            </a:r>
            <a:r>
              <a:rPr lang="en-US" altLang="zh-TW" sz="2400" dirty="0" smtClean="0">
                <a:solidFill>
                  <a:schemeClr val="tx1"/>
                </a:solidFill>
                <a:latin typeface="Times New Roman" panose="02020603050405020304" pitchFamily="18" charset="0"/>
                <a:cs typeface="Times New Roman" panose="02020603050405020304" pitchFamily="18" charset="0"/>
              </a:rPr>
              <a:t>Two scenarios are considered </a:t>
            </a:r>
            <a:r>
              <a:rPr lang="en-US" altLang="zh-TW" sz="2400" dirty="0">
                <a:solidFill>
                  <a:schemeClr val="tx1"/>
                </a:solidFill>
                <a:latin typeface="Times New Roman" panose="02020603050405020304" pitchFamily="18" charset="0"/>
                <a:cs typeface="Times New Roman" panose="02020603050405020304" pitchFamily="18" charset="0"/>
              </a:rPr>
              <a:t>:</a:t>
            </a:r>
          </a:p>
          <a:p>
            <a:pPr marL="0" indent="0">
              <a:spcBef>
                <a:spcPts val="0"/>
              </a:spcBef>
              <a:buNone/>
            </a:pPr>
            <a:r>
              <a:rPr lang="en-US" altLang="zh-TW" sz="2000" dirty="0" smtClean="0">
                <a:solidFill>
                  <a:schemeClr val="tx1"/>
                </a:solidFill>
                <a:latin typeface="Times New Roman" panose="02020603050405020304" pitchFamily="18" charset="0"/>
                <a:cs typeface="Times New Roman" panose="02020603050405020304" pitchFamily="18" charset="0"/>
              </a:rPr>
              <a:t>         1</a:t>
            </a:r>
            <a:r>
              <a:rPr lang="en-US" altLang="zh-TW" sz="2000" dirty="0">
                <a:solidFill>
                  <a:schemeClr val="tx1"/>
                </a:solidFill>
                <a:latin typeface="Times New Roman" panose="02020603050405020304" pitchFamily="18" charset="0"/>
                <a:cs typeface="Times New Roman" panose="02020603050405020304" pitchFamily="18" charset="0"/>
              </a:rPr>
              <a:t>. Only one </a:t>
            </a:r>
            <a:r>
              <a:rPr lang="en-US" altLang="zh-TW" sz="2000" dirty="0" smtClean="0">
                <a:solidFill>
                  <a:schemeClr val="tx1"/>
                </a:solidFill>
                <a:latin typeface="Times New Roman" panose="02020603050405020304" pitchFamily="18" charset="0"/>
                <a:cs typeface="Times New Roman" panose="02020603050405020304" pitchFamily="18" charset="0"/>
              </a:rPr>
              <a:t>sensor</a:t>
            </a:r>
            <a:endParaRPr lang="en-US" altLang="zh-TW"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TW" sz="2000" dirty="0" smtClean="0">
                <a:solidFill>
                  <a:schemeClr val="tx1"/>
                </a:solidFill>
                <a:latin typeface="Times New Roman" panose="02020603050405020304" pitchFamily="18" charset="0"/>
                <a:cs typeface="Times New Roman" panose="02020603050405020304" pitchFamily="18" charset="0"/>
              </a:rPr>
              <a:t>         2</a:t>
            </a:r>
            <a:r>
              <a:rPr lang="en-US" altLang="zh-TW" sz="2000" dirty="0">
                <a:solidFill>
                  <a:schemeClr val="tx1"/>
                </a:solidFill>
                <a:latin typeface="Times New Roman" panose="02020603050405020304" pitchFamily="18" charset="0"/>
                <a:cs typeface="Times New Roman" panose="02020603050405020304" pitchFamily="18" charset="0"/>
              </a:rPr>
              <a:t>. A network with three interconnected </a:t>
            </a:r>
            <a:r>
              <a:rPr lang="en-US" altLang="zh-TW" sz="2000" dirty="0" smtClean="0">
                <a:solidFill>
                  <a:schemeClr val="tx1"/>
                </a:solidFill>
                <a:latin typeface="Times New Roman" panose="02020603050405020304" pitchFamily="18" charset="0"/>
                <a:cs typeface="Times New Roman" panose="02020603050405020304" pitchFamily="18" charset="0"/>
              </a:rPr>
              <a:t>nodes</a:t>
            </a:r>
            <a:endParaRPr lang="en-US" altLang="zh-TW" sz="2400" dirty="0" smtClean="0">
              <a:solidFill>
                <a:schemeClr val="tx1"/>
              </a:solidFill>
              <a:latin typeface="Times New Roman" panose="02020603050405020304" pitchFamily="18" charset="0"/>
              <a:cs typeface="Times New Roman" panose="02020603050405020304" pitchFamily="18" charset="0"/>
            </a:endParaRPr>
          </a:p>
          <a:p>
            <a:pPr lvl="1" algn="just"/>
            <a:endParaRPr lang="en-US" altLang="zh-TW" sz="24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lvl="1" algn="just"/>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457200" lvl="1" indent="0" algn="just">
              <a:buNone/>
            </a:pPr>
            <a:endParaRPr lang="en-US" altLang="zh-TW" sz="2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 name="標題 1"/>
          <p:cNvSpPr txBox="1">
            <a:spLocks/>
          </p:cNvSpPr>
          <p:nvPr/>
        </p:nvSpPr>
        <p:spPr>
          <a:xfrm>
            <a:off x="205154" y="347542"/>
            <a:ext cx="2652345" cy="108817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latin typeface="Times New Roman" panose="02020603050405020304" pitchFamily="18" charset="0"/>
                <a:cs typeface="Times New Roman" panose="02020603050405020304" pitchFamily="18" charset="0"/>
              </a:rPr>
              <a:t>Motivation</a:t>
            </a:r>
            <a:endParaRPr lang="zh-TW" altLang="en-US" b="1" dirty="0">
              <a:latin typeface="Times New Roman" panose="02020603050405020304" pitchFamily="18" charset="0"/>
              <a:cs typeface="Times New Roman" panose="02020603050405020304" pitchFamily="18" charset="0"/>
            </a:endParaRPr>
          </a:p>
        </p:txBody>
      </p:sp>
      <p:cxnSp>
        <p:nvCxnSpPr>
          <p:cNvPr id="9" name="直線接點 8"/>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416282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7</a:t>
            </a:fld>
            <a:endParaRPr lang="zh-TW" altLang="en-US" sz="1800" dirty="0">
              <a:solidFill>
                <a:schemeClr val="tx1"/>
              </a:solidFill>
            </a:endParaRPr>
          </a:p>
        </p:txBody>
      </p:sp>
      <p:sp>
        <p:nvSpPr>
          <p:cNvPr id="9" name="標題 1"/>
          <p:cNvSpPr txBox="1">
            <a:spLocks/>
          </p:cNvSpPr>
          <p:nvPr/>
        </p:nvSpPr>
        <p:spPr>
          <a:xfrm>
            <a:off x="205155" y="347542"/>
            <a:ext cx="2063262" cy="10881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smtClean="0">
                <a:latin typeface="Times New Roman" panose="02020603050405020304" pitchFamily="18" charset="0"/>
                <a:cs typeface="Times New Roman" panose="02020603050405020304" pitchFamily="18" charset="0"/>
              </a:rPr>
              <a:t>Outline</a:t>
            </a:r>
            <a:endParaRPr lang="zh-TW" altLang="en-US" b="1" dirty="0">
              <a:latin typeface="Times New Roman" panose="02020603050405020304" pitchFamily="18" charset="0"/>
              <a:cs typeface="Times New Roman" panose="02020603050405020304" pitchFamily="18" charset="0"/>
            </a:endParaRPr>
          </a:p>
        </p:txBody>
      </p:sp>
      <p:cxnSp>
        <p:nvCxnSpPr>
          <p:cNvPr id="10" name="直線接點 9"/>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sp>
        <p:nvSpPr>
          <p:cNvPr id="13" name="內容版面配置區 2"/>
          <p:cNvSpPr txBox="1">
            <a:spLocks/>
          </p:cNvSpPr>
          <p:nvPr/>
        </p:nvSpPr>
        <p:spPr>
          <a:xfrm>
            <a:off x="512888" y="176407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Motivation</a:t>
            </a:r>
          </a:p>
          <a:p>
            <a:r>
              <a:rPr lang="en-US" altLang="zh-TW" b="1" dirty="0" smtClean="0">
                <a:latin typeface="Times New Roman" panose="02020603050405020304" pitchFamily="18" charset="0"/>
                <a:cs typeface="Times New Roman" panose="02020603050405020304" pitchFamily="18" charset="0"/>
              </a:rPr>
              <a:t>System Model</a:t>
            </a:r>
          </a:p>
          <a:p>
            <a:pPr lvl="1"/>
            <a:r>
              <a:rPr lang="en-US" altLang="zh-TW" b="1" dirty="0">
                <a:latin typeface="Times New Roman" panose="02020603050405020304" pitchFamily="18" charset="0"/>
                <a:cs typeface="Times New Roman" panose="02020603050405020304" pitchFamily="18" charset="0"/>
              </a:rPr>
              <a:t>One sensor node system (Scenario </a:t>
            </a:r>
            <a:r>
              <a:rPr lang="en-US" altLang="zh-TW" b="1" dirty="0" smtClean="0">
                <a:latin typeface="Times New Roman" panose="02020603050405020304" pitchFamily="18" charset="0"/>
                <a:cs typeface="Times New Roman" panose="02020603050405020304" pitchFamily="18" charset="0"/>
              </a:rPr>
              <a:t>1)</a:t>
            </a:r>
            <a:endParaRPr lang="en-US" altLang="zh-TW" b="1" dirty="0">
              <a:latin typeface="Times New Roman" panose="02020603050405020304" pitchFamily="18" charset="0"/>
              <a:cs typeface="Times New Roman" panose="02020603050405020304" pitchFamily="18" charset="0"/>
            </a:endParaRPr>
          </a:p>
          <a:p>
            <a:pPr lvl="1"/>
            <a:r>
              <a:rPr lang="en-US" altLang="zh-TW" b="1" dirty="0">
                <a:solidFill>
                  <a:schemeClr val="bg1">
                    <a:lumMod val="50000"/>
                  </a:schemeClr>
                </a:solidFill>
                <a:latin typeface="Times New Roman" panose="02020603050405020304" pitchFamily="18" charset="0"/>
                <a:cs typeface="Times New Roman" panose="02020603050405020304" pitchFamily="18" charset="0"/>
              </a:rPr>
              <a:t>Three nodes network (Scenario </a:t>
            </a:r>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2)</a:t>
            </a:r>
            <a:endParaRPr lang="en-US" altLang="zh-TW" b="1" dirty="0">
              <a:solidFill>
                <a:schemeClr val="bg1">
                  <a:lumMod val="50000"/>
                </a:schemeClr>
              </a:solidFill>
              <a:latin typeface="Times New Roman" panose="02020603050405020304" pitchFamily="18" charset="0"/>
              <a:cs typeface="Times New Roman" panose="02020603050405020304" pitchFamily="18" charset="0"/>
            </a:endParaRPr>
          </a:p>
          <a:p>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Analytical Model</a:t>
            </a:r>
          </a:p>
          <a:p>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Numerical Results</a:t>
            </a:r>
          </a:p>
          <a:p>
            <a:r>
              <a:rPr lang="en-US" altLang="zh-TW" b="1" dirty="0" smtClean="0">
                <a:solidFill>
                  <a:schemeClr val="bg1">
                    <a:lumMod val="50000"/>
                  </a:schemeClr>
                </a:solidFill>
                <a:latin typeface="Times New Roman" panose="02020603050405020304" pitchFamily="18" charset="0"/>
                <a:cs typeface="Times New Roman" panose="02020603050405020304" pitchFamily="18" charset="0"/>
              </a:rPr>
              <a:t>Conclusions and Future Works</a:t>
            </a:r>
            <a:endParaRPr lang="zh-TW" altLang="zh-TW" b="1" dirty="0" smtClean="0">
              <a:solidFill>
                <a:schemeClr val="bg1">
                  <a:lumMod val="50000"/>
                </a:schemeClr>
              </a:solidFill>
              <a:latin typeface="Times New Roman" panose="02020603050405020304" pitchFamily="18" charset="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650308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8</a:t>
            </a:fld>
            <a:endParaRPr lang="zh-TW" altLang="en-US" sz="1800" dirty="0">
              <a:solidFill>
                <a:schemeClr val="tx1"/>
              </a:solidFill>
            </a:endParaRPr>
          </a:p>
        </p:txBody>
      </p:sp>
      <mc:AlternateContent xmlns:mc="http://schemas.openxmlformats.org/markup-compatibility/2006" xmlns:a14="http://schemas.microsoft.com/office/drawing/2010/main">
        <mc:Choice Requires="a14">
          <p:sp>
            <p:nvSpPr>
              <p:cNvPr id="6" name="內容版面配置區 2"/>
              <p:cNvSpPr txBox="1">
                <a:spLocks/>
              </p:cNvSpPr>
              <p:nvPr/>
            </p:nvSpPr>
            <p:spPr>
              <a:xfrm>
                <a:off x="310661" y="1598551"/>
                <a:ext cx="8596667" cy="366848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altLang="zh-TW" sz="2400" dirty="0" smtClean="0">
                    <a:solidFill>
                      <a:schemeClr val="tx1">
                        <a:lumMod val="75000"/>
                        <a:lumOff val="25000"/>
                      </a:schemeClr>
                    </a:solidFill>
                    <a:latin typeface="Times New Roman" panose="02020603050405020304" pitchFamily="18" charset="0"/>
                    <a:cs typeface="Times New Roman" panose="02020603050405020304" pitchFamily="18" charset="0"/>
                  </a:rPr>
                  <a:t>An M/M/1/K model with two finite queues and a regular battery: </a:t>
                </a:r>
              </a:p>
              <a:p>
                <a:pPr marL="457200" lvl="1" indent="0" algn="just">
                  <a:spcBef>
                    <a:spcPts val="1800"/>
                  </a:spcBef>
                  <a:buNone/>
                </a:pPr>
                <a:r>
                  <a:rPr lang="en-US" altLang="zh-TW" sz="2400" dirty="0" smtClean="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(1) packet </a:t>
                </a:r>
                <a:r>
                  <a:rPr lang="en-US" altLang="zh-TW" sz="240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queue of capacity </a:t>
                </a:r>
                <a14:m>
                  <m:oMath xmlns:m="http://schemas.openxmlformats.org/officeDocument/2006/math">
                    <m:r>
                      <a:rPr lang="en-US" altLang="zh-TW" sz="2400">
                        <a:solidFill>
                          <a:schemeClr val="tx1">
                            <a:lumMod val="75000"/>
                            <a:lumOff val="25000"/>
                          </a:schemeClr>
                        </a:solidFill>
                        <a:latin typeface="Cambria Math" panose="02040503050406030204" pitchFamily="18" charset="0"/>
                        <a:ea typeface="標楷體" panose="03000509000000000000" pitchFamily="65" charset="-120"/>
                        <a:cs typeface="Times New Roman" panose="02020603050405020304" pitchFamily="18" charset="0"/>
                      </a:rPr>
                      <m:t>𝑁</m:t>
                    </m:r>
                  </m:oMath>
                </a14:m>
                <a:r>
                  <a:rPr lang="en-US" altLang="zh-TW" sz="240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 for </a:t>
                </a:r>
                <a:r>
                  <a:rPr lang="en-US" altLang="zh-TW" sz="2400" dirty="0" smtClean="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arrived packets.</a:t>
                </a:r>
              </a:p>
              <a:p>
                <a:pPr lvl="1" algn="just"/>
                <a:endParaRPr lang="en-US" altLang="zh-TW" sz="240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457200" lvl="1" indent="0" algn="just">
                  <a:buNone/>
                </a:pPr>
                <a:r>
                  <a:rPr lang="en-US" altLang="zh-TW" sz="2400" dirty="0" smtClean="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(2) energy </a:t>
                </a:r>
                <a:r>
                  <a:rPr lang="en-US" altLang="zh-TW" sz="240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queue of capacity </a:t>
                </a:r>
                <a14:m>
                  <m:oMath xmlns:m="http://schemas.openxmlformats.org/officeDocument/2006/math">
                    <m:r>
                      <a:rPr lang="en-US" altLang="zh-TW" sz="2400">
                        <a:solidFill>
                          <a:schemeClr val="tx1">
                            <a:lumMod val="75000"/>
                            <a:lumOff val="25000"/>
                          </a:schemeClr>
                        </a:solidFill>
                        <a:latin typeface="Cambria Math" panose="02040503050406030204" pitchFamily="18" charset="0"/>
                        <a:ea typeface="標楷體" panose="03000509000000000000" pitchFamily="65" charset="-120"/>
                        <a:cs typeface="Times New Roman" panose="02020603050405020304" pitchFamily="18" charset="0"/>
                      </a:rPr>
                      <m:t>𝐾</m:t>
                    </m:r>
                  </m:oMath>
                </a14:m>
                <a:r>
                  <a:rPr lang="en-US" altLang="zh-TW" sz="240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 for </a:t>
                </a:r>
                <a:r>
                  <a:rPr lang="en-US" altLang="zh-TW" sz="2400" dirty="0" smtClean="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harvested energy units.</a:t>
                </a:r>
              </a:p>
              <a:p>
                <a:pPr lvl="1" algn="just"/>
                <a:endParaRPr lang="en-US" altLang="zh-TW" sz="2400" dirty="0" smtClean="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marL="457200" lvl="1" indent="0">
                  <a:buNone/>
                </a:pPr>
                <a:r>
                  <a:rPr lang="en-US" altLang="zh-TW" sz="2400" dirty="0" smtClean="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(3) a </a:t>
                </a:r>
                <a:r>
                  <a:rPr lang="en-US" altLang="zh-TW" sz="2400" dirty="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reliable energy source with an infinite supply of </a:t>
                </a:r>
                <a:r>
                  <a:rPr lang="en-US" altLang="zh-TW" sz="2400" dirty="0" smtClean="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energy   </a:t>
                </a:r>
                <a:br>
                  <a:rPr lang="en-US" altLang="zh-TW" sz="2400" dirty="0" smtClean="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2400" dirty="0" smtClean="0">
                    <a:solidFill>
                      <a:schemeClr val="tx1">
                        <a:lumMod val="75000"/>
                        <a:lumOff val="25000"/>
                      </a:schemeClr>
                    </a:solidFill>
                    <a:latin typeface="Times New Roman" panose="02020603050405020304" pitchFamily="18" charset="0"/>
                    <a:ea typeface="標楷體" panose="03000509000000000000" pitchFamily="65" charset="-120"/>
                    <a:cs typeface="Times New Roman" panose="02020603050405020304" pitchFamily="18" charset="0"/>
                  </a:rPr>
                  <a:t>      units.</a:t>
                </a:r>
              </a:p>
            </p:txBody>
          </p:sp>
        </mc:Choice>
        <mc:Fallback xmlns="">
          <p:sp>
            <p:nvSpPr>
              <p:cNvPr id="6" name="內容版面配置區 2"/>
              <p:cNvSpPr txBox="1">
                <a:spLocks noRot="1" noChangeAspect="1" noMove="1" noResize="1" noEditPoints="1" noAdjustHandles="1" noChangeArrowheads="1" noChangeShapeType="1" noTextEdit="1"/>
              </p:cNvSpPr>
              <p:nvPr/>
            </p:nvSpPr>
            <p:spPr>
              <a:xfrm>
                <a:off x="310661" y="1598551"/>
                <a:ext cx="8596667" cy="3668481"/>
              </a:xfrm>
              <a:prstGeom prst="rect">
                <a:avLst/>
              </a:prstGeom>
              <a:blipFill>
                <a:blip r:embed="rId3"/>
                <a:stretch>
                  <a:fillRect l="-567" t="-1329"/>
                </a:stretch>
              </a:blipFill>
            </p:spPr>
            <p:txBody>
              <a:bodyPr/>
              <a:lstStyle/>
              <a:p>
                <a:r>
                  <a:rPr lang="zh-TW" altLang="en-US">
                    <a:noFill/>
                  </a:rPr>
                  <a:t> </a:t>
                </a:r>
              </a:p>
            </p:txBody>
          </p:sp>
        </mc:Fallback>
      </mc:AlternateContent>
      <p:sp>
        <p:nvSpPr>
          <p:cNvPr id="8" name="Rectangle 2"/>
          <p:cNvSpPr>
            <a:spLocks noChangeArrowheads="1"/>
          </p:cNvSpPr>
          <p:nvPr/>
        </p:nvSpPr>
        <p:spPr bwMode="auto">
          <a:xfrm>
            <a:off x="3130061" y="38598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0" name="Rectangle 4"/>
          <p:cNvSpPr>
            <a:spLocks noChangeArrowheads="1"/>
          </p:cNvSpPr>
          <p:nvPr/>
        </p:nvSpPr>
        <p:spPr bwMode="auto">
          <a:xfrm>
            <a:off x="2595335" y="3771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標題 1"/>
          <p:cNvSpPr txBox="1">
            <a:spLocks/>
          </p:cNvSpPr>
          <p:nvPr/>
        </p:nvSpPr>
        <p:spPr>
          <a:xfrm>
            <a:off x="222739" y="136527"/>
            <a:ext cx="60307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latin typeface="Times New Roman" panose="02020603050405020304" pitchFamily="18" charset="0"/>
                <a:cs typeface="Times New Roman" panose="02020603050405020304" pitchFamily="18" charset="0"/>
              </a:rPr>
              <a:t>System Model-</a:t>
            </a:r>
            <a:br>
              <a:rPr lang="en-US" altLang="zh-TW" b="1" dirty="0">
                <a:latin typeface="Times New Roman" panose="02020603050405020304" pitchFamily="18" charset="0"/>
                <a:cs typeface="Times New Roman" panose="02020603050405020304" pitchFamily="18" charset="0"/>
              </a:rPr>
            </a:br>
            <a:r>
              <a:rPr lang="en-US" altLang="zh-TW" b="1" dirty="0">
                <a:latin typeface="Times New Roman" panose="02020603050405020304" pitchFamily="18" charset="0"/>
                <a:cs typeface="Times New Roman" panose="02020603050405020304" pitchFamily="18" charset="0"/>
              </a:rPr>
              <a:t>One sensor node system</a:t>
            </a:r>
            <a:endParaRPr lang="zh-TW" altLang="en-US" sz="4000" b="1" dirty="0">
              <a:latin typeface="Times New Roman" panose="02020603050405020304" pitchFamily="18" charset="0"/>
              <a:cs typeface="Times New Roman" panose="02020603050405020304" pitchFamily="18" charset="0"/>
            </a:endParaRPr>
          </a:p>
        </p:txBody>
      </p:sp>
      <p:cxnSp>
        <p:nvCxnSpPr>
          <p:cNvPr id="14" name="直線接點 13"/>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pic>
        <p:nvPicPr>
          <p:cNvPr id="15" name="圖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9745" y="4838022"/>
            <a:ext cx="2646963" cy="1288835"/>
          </a:xfrm>
          <a:prstGeom prst="rect">
            <a:avLst/>
          </a:prstGeom>
        </p:spPr>
      </p:pic>
      <p:pic>
        <p:nvPicPr>
          <p:cNvPr id="16" name="圖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9050" y="3267441"/>
            <a:ext cx="2610074" cy="1341088"/>
          </a:xfrm>
          <a:prstGeom prst="rect">
            <a:avLst/>
          </a:prstGeom>
        </p:spPr>
      </p:pic>
      <p:pic>
        <p:nvPicPr>
          <p:cNvPr id="17" name="圖片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27942" y="2031357"/>
            <a:ext cx="3090568" cy="1192626"/>
          </a:xfrm>
          <a:prstGeom prst="rect">
            <a:avLst/>
          </a:prstGeom>
        </p:spPr>
      </p:pic>
    </p:spTree>
    <p:extLst>
      <p:ext uri="{BB962C8B-B14F-4D97-AF65-F5344CB8AC3E}">
        <p14:creationId xmlns:p14="http://schemas.microsoft.com/office/powerpoint/2010/main" val="2523982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316860B5-BC61-498F-91B0-316F0C0C5CC1}" type="slidenum">
              <a:rPr lang="zh-TW" altLang="en-US" sz="1800" smtClean="0">
                <a:solidFill>
                  <a:schemeClr val="tx1"/>
                </a:solidFill>
              </a:rPr>
              <a:t>9</a:t>
            </a:fld>
            <a:endParaRPr lang="zh-TW" altLang="en-US" sz="1800" dirty="0">
              <a:solidFill>
                <a:schemeClr val="tx1"/>
              </a:solidFill>
            </a:endParaRPr>
          </a:p>
        </p:txBody>
      </p:sp>
      <p:sp>
        <p:nvSpPr>
          <p:cNvPr id="6" name="內容版面配置區 2"/>
          <p:cNvSpPr txBox="1">
            <a:spLocks/>
          </p:cNvSpPr>
          <p:nvPr/>
        </p:nvSpPr>
        <p:spPr>
          <a:xfrm>
            <a:off x="311244" y="1523248"/>
            <a:ext cx="8596667" cy="463922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spcAft>
                <a:spcPts val="1200"/>
              </a:spcAft>
            </a:pPr>
            <a:r>
              <a:rPr lang="en-US" altLang="zh-TW" sz="2400" dirty="0" smtClean="0">
                <a:latin typeface="Times New Roman" panose="02020603050405020304" pitchFamily="18" charset="0"/>
                <a:cs typeface="Times New Roman" panose="02020603050405020304" pitchFamily="18" charset="0"/>
              </a:rPr>
              <a:t>Batch arrived </a:t>
            </a:r>
            <a:r>
              <a:rPr lang="en-US" altLang="zh-TW" sz="2400" dirty="0" smtClean="0">
                <a:latin typeface="Times New Roman" panose="02020603050405020304" pitchFamily="18" charset="0"/>
                <a:cs typeface="Times New Roman" panose="02020603050405020304" pitchFamily="18" charset="0"/>
              </a:rPr>
              <a:t>packets</a:t>
            </a:r>
            <a:r>
              <a:rPr lang="zh-TW" altLang="en-US" sz="2400" dirty="0" smtClean="0">
                <a:latin typeface="Times New Roman" panose="02020603050405020304" pitchFamily="18" charset="0"/>
                <a:cs typeface="Times New Roman" panose="02020603050405020304" pitchFamily="18" charset="0"/>
              </a:rPr>
              <a:t> </a:t>
            </a:r>
            <a:r>
              <a:rPr lang="en-US" altLang="zh-TW" sz="2400" dirty="0" smtClean="0">
                <a:latin typeface="Times New Roman" panose="02020603050405020304" pitchFamily="18" charset="0"/>
                <a:cs typeface="Times New Roman" panose="02020603050405020304" pitchFamily="18" charset="0"/>
              </a:rPr>
              <a:t>can </a:t>
            </a:r>
            <a:r>
              <a:rPr lang="en-US" altLang="zh-TW" sz="2400" dirty="0">
                <a:latin typeface="Times New Roman" panose="02020603050405020304" pitchFamily="18" charset="0"/>
                <a:cs typeface="Times New Roman" panose="02020603050405020304" pitchFamily="18" charset="0"/>
              </a:rPr>
              <a:t>be divided into </a:t>
            </a:r>
            <a:r>
              <a:rPr lang="en-US" altLang="zh-TW" sz="2400" dirty="0" smtClean="0">
                <a:latin typeface="Times New Roman" panose="02020603050405020304" pitchFamily="18" charset="0"/>
                <a:cs typeface="Times New Roman" panose="02020603050405020304" pitchFamily="18" charset="0"/>
              </a:rPr>
              <a:t>four </a:t>
            </a:r>
            <a:r>
              <a:rPr lang="en-US" altLang="zh-TW" sz="2400" dirty="0">
                <a:latin typeface="Times New Roman" panose="02020603050405020304" pitchFamily="18" charset="0"/>
                <a:cs typeface="Times New Roman" panose="02020603050405020304" pitchFamily="18" charset="0"/>
              </a:rPr>
              <a:t>classes according to </a:t>
            </a:r>
            <a:r>
              <a:rPr lang="en-US" altLang="zh-TW" sz="2400" dirty="0">
                <a:solidFill>
                  <a:srgbClr val="FF0000"/>
                </a:solidFill>
                <a:latin typeface="Times New Roman" panose="02020603050405020304" pitchFamily="18" charset="0"/>
                <a:cs typeface="Times New Roman" panose="02020603050405020304" pitchFamily="18" charset="0"/>
              </a:rPr>
              <a:t>impatience</a:t>
            </a:r>
            <a:r>
              <a:rPr lang="en-US" altLang="zh-TW" sz="2400" dirty="0">
                <a:latin typeface="Times New Roman" panose="02020603050405020304" pitchFamily="18" charset="0"/>
                <a:cs typeface="Times New Roman" panose="02020603050405020304" pitchFamily="18" charset="0"/>
              </a:rPr>
              <a:t> and </a:t>
            </a:r>
            <a:r>
              <a:rPr lang="en-US" altLang="zh-TW" sz="2400" dirty="0">
                <a:solidFill>
                  <a:srgbClr val="FF0000"/>
                </a:solidFill>
                <a:latin typeface="Times New Roman" panose="02020603050405020304" pitchFamily="18" charset="0"/>
                <a:cs typeface="Times New Roman" panose="02020603050405020304" pitchFamily="18" charset="0"/>
              </a:rPr>
              <a:t>priority</a:t>
            </a:r>
            <a:r>
              <a:rPr lang="en-US" altLang="zh-TW" sz="2400" dirty="0" smtClean="0">
                <a:latin typeface="Times New Roman" panose="02020603050405020304" pitchFamily="18" charset="0"/>
                <a:cs typeface="Times New Roman" panose="02020603050405020304" pitchFamily="18" charset="0"/>
              </a:rPr>
              <a:t>: </a:t>
            </a:r>
          </a:p>
          <a:p>
            <a:pPr lvl="1" algn="just">
              <a:spcAft>
                <a:spcPts val="1200"/>
              </a:spcAft>
            </a:pP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single </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HP </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batches</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			</a:t>
            </a:r>
          </a:p>
          <a:p>
            <a:pPr lvl="1" algn="just">
              <a:spcAft>
                <a:spcPts val="1200"/>
              </a:spcAft>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single LP batches</a:t>
            </a:r>
          </a:p>
          <a:p>
            <a:pPr lvl="1"/>
            <a:r>
              <a:rPr lang="en-US" altLang="zh-TW" sz="2400" dirty="0" smtClean="0">
                <a:latin typeface="Times New Roman" panose="02020603050405020304" pitchFamily="18" charset="0"/>
                <a:cs typeface="Times New Roman" panose="02020603050405020304" pitchFamily="18" charset="0"/>
              </a:rPr>
              <a:t>HP </a:t>
            </a:r>
            <a:r>
              <a:rPr lang="en-US" altLang="zh-TW" sz="2400" dirty="0">
                <a:latin typeface="Times New Roman" panose="02020603050405020304" pitchFamily="18" charset="0"/>
                <a:cs typeface="Times New Roman" panose="02020603050405020304" pitchFamily="18" charset="0"/>
              </a:rPr>
              <a:t>packets have </a:t>
            </a:r>
            <a:r>
              <a:rPr lang="en-US" altLang="zh-TW" sz="2400" b="1" dirty="0" smtClean="0">
                <a:solidFill>
                  <a:srgbClr val="FF0000"/>
                </a:solidFill>
                <a:latin typeface="Times New Roman" panose="02020603050405020304" pitchFamily="18" charset="0"/>
                <a:cs typeface="Times New Roman" panose="02020603050405020304" pitchFamily="18" charset="0"/>
              </a:rPr>
              <a:t>non-preemptive priority</a:t>
            </a:r>
            <a:r>
              <a:rPr lang="en-US" altLang="zh-TW" sz="2400" dirty="0" smtClean="0">
                <a:solidFill>
                  <a:srgbClr val="FF0000"/>
                </a:solidFill>
                <a:latin typeface="Times New Roman" panose="02020603050405020304" pitchFamily="18" charset="0"/>
                <a:cs typeface="Times New Roman" panose="02020603050405020304" pitchFamily="18" charset="0"/>
              </a:rPr>
              <a:t> </a:t>
            </a:r>
            <a:r>
              <a:rPr lang="en-US" altLang="zh-TW" sz="2400" dirty="0" smtClean="0">
                <a:latin typeface="Times New Roman" panose="02020603050405020304" pitchFamily="18" charset="0"/>
                <a:cs typeface="Times New Roman" panose="02020603050405020304" pitchFamily="18" charset="0"/>
              </a:rPr>
              <a:t>over </a:t>
            </a:r>
            <a:r>
              <a:rPr lang="en-US" altLang="zh-TW" sz="2400" dirty="0">
                <a:latin typeface="Times New Roman" panose="02020603050405020304" pitchFamily="18" charset="0"/>
                <a:cs typeface="Times New Roman" panose="02020603050405020304" pitchFamily="18" charset="0"/>
              </a:rPr>
              <a:t>LP packets</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14" name="標題 1"/>
          <p:cNvSpPr txBox="1">
            <a:spLocks/>
          </p:cNvSpPr>
          <p:nvPr/>
        </p:nvSpPr>
        <p:spPr>
          <a:xfrm>
            <a:off x="222739" y="136527"/>
            <a:ext cx="60307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a:latin typeface="Times New Roman" panose="02020603050405020304" pitchFamily="18" charset="0"/>
                <a:cs typeface="Times New Roman" panose="02020603050405020304" pitchFamily="18" charset="0"/>
              </a:rPr>
              <a:t>System Model-</a:t>
            </a:r>
            <a:br>
              <a:rPr lang="en-US" altLang="zh-TW" b="1" dirty="0">
                <a:latin typeface="Times New Roman" panose="02020603050405020304" pitchFamily="18" charset="0"/>
                <a:cs typeface="Times New Roman" panose="02020603050405020304" pitchFamily="18" charset="0"/>
              </a:rPr>
            </a:br>
            <a:r>
              <a:rPr lang="en-US" altLang="zh-TW" b="1" dirty="0">
                <a:latin typeface="Times New Roman" panose="02020603050405020304" pitchFamily="18" charset="0"/>
                <a:cs typeface="Times New Roman" panose="02020603050405020304" pitchFamily="18" charset="0"/>
              </a:rPr>
              <a:t>One sensor node system</a:t>
            </a:r>
            <a:endParaRPr lang="zh-TW" altLang="en-US" sz="4000" b="1" dirty="0">
              <a:latin typeface="Times New Roman" panose="02020603050405020304" pitchFamily="18" charset="0"/>
              <a:cs typeface="Times New Roman" panose="02020603050405020304" pitchFamily="18" charset="0"/>
            </a:endParaRPr>
          </a:p>
        </p:txBody>
      </p:sp>
      <p:cxnSp>
        <p:nvCxnSpPr>
          <p:cNvPr id="16" name="直線接點 15"/>
          <p:cNvCxnSpPr/>
          <p:nvPr/>
        </p:nvCxnSpPr>
        <p:spPr>
          <a:xfrm>
            <a:off x="151619" y="1453297"/>
            <a:ext cx="6101861" cy="8793"/>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570" y="4488160"/>
            <a:ext cx="9236990" cy="2369840"/>
          </a:xfrm>
          <a:prstGeom prst="rect">
            <a:avLst/>
          </a:prstGeom>
        </p:spPr>
      </p:pic>
      <p:sp>
        <p:nvSpPr>
          <p:cNvPr id="11" name="內容版面配置區 2"/>
          <p:cNvSpPr txBox="1">
            <a:spLocks/>
          </p:cNvSpPr>
          <p:nvPr/>
        </p:nvSpPr>
        <p:spPr>
          <a:xfrm>
            <a:off x="3595333" y="2539262"/>
            <a:ext cx="8596667" cy="463922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a:spcAft>
                <a:spcPts val="1200"/>
              </a:spcAft>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double HP batches</a:t>
            </a:r>
          </a:p>
          <a:p>
            <a:pPr lvl="1" algn="just">
              <a:spcAft>
                <a:spcPts val="1200"/>
              </a:spcAft>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double LP batches</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207169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跑馬燈">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12481</TotalTime>
  <Words>4127</Words>
  <Application>Microsoft Office PowerPoint</Application>
  <PresentationFormat>寬螢幕</PresentationFormat>
  <Paragraphs>543</Paragraphs>
  <Slides>58</Slides>
  <Notes>58</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58</vt:i4>
      </vt:variant>
    </vt:vector>
  </HeadingPairs>
  <TitlesOfParts>
    <vt:vector size="67" baseType="lpstr">
      <vt:lpstr>新細明體</vt:lpstr>
      <vt:lpstr>標楷體</vt:lpstr>
      <vt:lpstr>Arial</vt:lpstr>
      <vt:lpstr>Calibri</vt:lpstr>
      <vt:lpstr>Calibri Light</vt:lpstr>
      <vt:lpstr>Cambria Math</vt:lpstr>
      <vt:lpstr>Times New Roman</vt:lpstr>
      <vt:lpstr>Wingdings 3</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Analytical Model</vt:lpstr>
      <vt:lpstr>Analytical Model</vt:lpstr>
      <vt:lpstr>Analytical Model</vt:lpstr>
      <vt:lpstr>Analytical Model- Identical energy requirement</vt:lpstr>
      <vt:lpstr>Analytical Model- Scenario 1 State balance equations</vt:lpstr>
      <vt:lpstr>Analytical Model- Scenario 1 State balance equations</vt:lpstr>
      <vt:lpstr>Analytical Model- Scenario 1 State balance equations</vt:lpstr>
      <vt:lpstr>Analytical Model- Scenario 1 State balance equations</vt:lpstr>
      <vt:lpstr>PowerPoint 簡報</vt:lpstr>
      <vt:lpstr>Internal arrival rates for Three nodes network</vt:lpstr>
      <vt:lpstr>Internal arrival rates for Three nodes network</vt:lpstr>
      <vt:lpstr>Internal arrival rates for Three nodes network</vt:lpstr>
      <vt:lpstr>Internal arrival rates for Three nodes network</vt:lpstr>
      <vt:lpstr>Internal arrival rates for Three nodes network</vt:lpstr>
      <vt:lpstr>Internal arrival rates for Three nodes network</vt:lpstr>
      <vt:lpstr>Internal arrival rates for Three nodes network</vt:lpstr>
      <vt:lpstr>Performance Measures</vt:lpstr>
      <vt:lpstr>Performance Measures</vt:lpstr>
      <vt:lpstr>Performance Measures</vt:lpstr>
      <vt:lpstr>Performance Measures</vt:lpstr>
      <vt:lpstr>Outline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Outline</vt:lpstr>
      <vt:lpstr>PowerPoint 簡報</vt:lpstr>
      <vt:lpstr>PowerPoint 簡報</vt:lpstr>
      <vt:lpstr>PowerPoint 簡報</vt:lpstr>
      <vt:lpstr>PowerPoint 簡報</vt:lpstr>
      <vt:lpstr>PowerPoint 簡報</vt:lpstr>
      <vt:lpstr>PowerPoint 簡報</vt:lpstr>
      <vt:lpstr>PowerPoint 簡報</vt:lpstr>
      <vt:lpstr>PowerPoint 簡報</vt:lpstr>
      <vt:lpstr>Outline</vt:lpstr>
      <vt:lpstr>PowerPoint 簡報</vt:lpstr>
      <vt:lpstr>PowerPoint 簡報</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on the Wireless Sensor Network with Regular Battery and Energy Harvesting</dc:title>
  <dc:creator>陳敬緣</dc:creator>
  <cp:lastModifiedBy>T2-401</cp:lastModifiedBy>
  <cp:revision>481</cp:revision>
  <cp:lastPrinted>2022-07-12T06:17:37Z</cp:lastPrinted>
  <dcterms:created xsi:type="dcterms:W3CDTF">2021-07-12T14:31:08Z</dcterms:created>
  <dcterms:modified xsi:type="dcterms:W3CDTF">2023-06-29T13:36:02Z</dcterms:modified>
</cp:coreProperties>
</file>