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9" r:id="rId1"/>
  </p:sldMasterIdLst>
  <p:notesMasterIdLst>
    <p:notesMasterId r:id="rId55"/>
  </p:notesMasterIdLst>
  <p:handoutMasterIdLst>
    <p:handoutMasterId r:id="rId56"/>
  </p:handoutMasterIdLst>
  <p:sldIdLst>
    <p:sldId id="256" r:id="rId2"/>
    <p:sldId id="329" r:id="rId3"/>
    <p:sldId id="359" r:id="rId4"/>
    <p:sldId id="351" r:id="rId5"/>
    <p:sldId id="352" r:id="rId6"/>
    <p:sldId id="347" r:id="rId7"/>
    <p:sldId id="333" r:id="rId8"/>
    <p:sldId id="353" r:id="rId9"/>
    <p:sldId id="354" r:id="rId10"/>
    <p:sldId id="355" r:id="rId11"/>
    <p:sldId id="360" r:id="rId12"/>
    <p:sldId id="358" r:id="rId13"/>
    <p:sldId id="361" r:id="rId14"/>
    <p:sldId id="362" r:id="rId15"/>
    <p:sldId id="363" r:id="rId16"/>
    <p:sldId id="365" r:id="rId17"/>
    <p:sldId id="440" r:id="rId18"/>
    <p:sldId id="366" r:id="rId19"/>
    <p:sldId id="367" r:id="rId20"/>
    <p:sldId id="369" r:id="rId21"/>
    <p:sldId id="368" r:id="rId22"/>
    <p:sldId id="431" r:id="rId23"/>
    <p:sldId id="432" r:id="rId24"/>
    <p:sldId id="439" r:id="rId25"/>
    <p:sldId id="434" r:id="rId26"/>
    <p:sldId id="381" r:id="rId27"/>
    <p:sldId id="428" r:id="rId28"/>
    <p:sldId id="378" r:id="rId29"/>
    <p:sldId id="387" r:id="rId30"/>
    <p:sldId id="441" r:id="rId31"/>
    <p:sldId id="388" r:id="rId32"/>
    <p:sldId id="389" r:id="rId33"/>
    <p:sldId id="390" r:id="rId34"/>
    <p:sldId id="391" r:id="rId35"/>
    <p:sldId id="392" r:id="rId36"/>
    <p:sldId id="393" r:id="rId37"/>
    <p:sldId id="394" r:id="rId38"/>
    <p:sldId id="395" r:id="rId39"/>
    <p:sldId id="435" r:id="rId40"/>
    <p:sldId id="436" r:id="rId41"/>
    <p:sldId id="397" r:id="rId42"/>
    <p:sldId id="398" r:id="rId43"/>
    <p:sldId id="399" r:id="rId44"/>
    <p:sldId id="400" r:id="rId45"/>
    <p:sldId id="402" r:id="rId46"/>
    <p:sldId id="403" r:id="rId47"/>
    <p:sldId id="404" r:id="rId48"/>
    <p:sldId id="405" r:id="rId49"/>
    <p:sldId id="408" r:id="rId50"/>
    <p:sldId id="409" r:id="rId51"/>
    <p:sldId id="344" r:id="rId52"/>
    <p:sldId id="345" r:id="rId53"/>
    <p:sldId id="346" r:id="rId54"/>
  </p:sldIdLst>
  <p:sldSz cx="12192000" cy="6858000"/>
  <p:notesSz cx="10234613" cy="710406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FF9900"/>
    <a:srgbClr val="FF66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3793" autoAdjust="0"/>
  </p:normalViewPr>
  <p:slideViewPr>
    <p:cSldViewPr snapToGrid="0">
      <p:cViewPr varScale="1">
        <p:scale>
          <a:sx n="56" d="100"/>
          <a:sy n="56" d="100"/>
        </p:scale>
        <p:origin x="1714" y="38"/>
      </p:cViewPr>
      <p:guideLst/>
    </p:cSldViewPr>
  </p:slideViewPr>
  <p:outlineViewPr>
    <p:cViewPr>
      <p:scale>
        <a:sx n="33" d="100"/>
        <a:sy n="33" d="100"/>
      </p:scale>
      <p:origin x="0" y="-1299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32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5398" cy="356452"/>
          </a:xfrm>
          <a:prstGeom prst="rect">
            <a:avLst/>
          </a:prstGeom>
        </p:spPr>
        <p:txBody>
          <a:bodyPr vert="horz" lIns="94715" tIns="47358" rIns="94715" bIns="47358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796831" y="1"/>
            <a:ext cx="4435396" cy="356452"/>
          </a:xfrm>
          <a:prstGeom prst="rect">
            <a:avLst/>
          </a:prstGeom>
        </p:spPr>
        <p:txBody>
          <a:bodyPr vert="horz" lIns="94715" tIns="47358" rIns="94715" bIns="47358" rtlCol="0"/>
          <a:lstStyle>
            <a:lvl1pPr algn="r">
              <a:defRPr sz="1200"/>
            </a:lvl1pPr>
          </a:lstStyle>
          <a:p>
            <a:fld id="{111ABAFD-15BF-48EB-AE54-901829AE1CAD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747613"/>
            <a:ext cx="4435398" cy="356452"/>
          </a:xfrm>
          <a:prstGeom prst="rect">
            <a:avLst/>
          </a:prstGeom>
        </p:spPr>
        <p:txBody>
          <a:bodyPr vert="horz" lIns="94715" tIns="47358" rIns="94715" bIns="47358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796831" y="6747613"/>
            <a:ext cx="4435396" cy="356452"/>
          </a:xfrm>
          <a:prstGeom prst="rect">
            <a:avLst/>
          </a:prstGeom>
        </p:spPr>
        <p:txBody>
          <a:bodyPr vert="horz" lIns="94715" tIns="47358" rIns="94715" bIns="47358" rtlCol="0" anchor="b"/>
          <a:lstStyle>
            <a:lvl1pPr algn="r">
              <a:defRPr sz="1200"/>
            </a:lvl1pPr>
          </a:lstStyle>
          <a:p>
            <a:fld id="{5C3FE7DD-4998-4065-9DF7-30452EA726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2730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5398" cy="356452"/>
          </a:xfrm>
          <a:prstGeom prst="rect">
            <a:avLst/>
          </a:prstGeom>
        </p:spPr>
        <p:txBody>
          <a:bodyPr vert="horz" lIns="94715" tIns="47358" rIns="94715" bIns="47358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796830" y="1"/>
            <a:ext cx="4435396" cy="356452"/>
          </a:xfrm>
          <a:prstGeom prst="rect">
            <a:avLst/>
          </a:prstGeom>
        </p:spPr>
        <p:txBody>
          <a:bodyPr vert="horz" lIns="94715" tIns="47358" rIns="94715" bIns="47358" rtlCol="0"/>
          <a:lstStyle>
            <a:lvl1pPr algn="r">
              <a:defRPr sz="1200"/>
            </a:lvl1pPr>
          </a:lstStyle>
          <a:p>
            <a:fld id="{3C870714-14DA-49AC-A73E-9F4E347B99A0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987675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15" tIns="47358" rIns="94715" bIns="47358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24657" y="3419214"/>
            <a:ext cx="8187690" cy="2797126"/>
          </a:xfrm>
          <a:prstGeom prst="rect">
            <a:avLst/>
          </a:prstGeom>
        </p:spPr>
        <p:txBody>
          <a:bodyPr vert="horz" lIns="94715" tIns="47358" rIns="94715" bIns="47358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747612"/>
            <a:ext cx="4435398" cy="356452"/>
          </a:xfrm>
          <a:prstGeom prst="rect">
            <a:avLst/>
          </a:prstGeom>
        </p:spPr>
        <p:txBody>
          <a:bodyPr vert="horz" lIns="94715" tIns="47358" rIns="94715" bIns="47358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796830" y="6747612"/>
            <a:ext cx="4435396" cy="356452"/>
          </a:xfrm>
          <a:prstGeom prst="rect">
            <a:avLst/>
          </a:prstGeom>
        </p:spPr>
        <p:txBody>
          <a:bodyPr vert="horz" lIns="94715" tIns="47358" rIns="94715" bIns="47358" rtlCol="0" anchor="b"/>
          <a:lstStyle>
            <a:lvl1pPr algn="r">
              <a:defRPr sz="1200"/>
            </a:lvl1pPr>
          </a:lstStyle>
          <a:p>
            <a:fld id="{45AFF287-C3B1-4128-88BC-BE47D2EA1F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574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F287-C3B1-4128-88BC-BE47D2EA1F4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084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F287-C3B1-4128-88BC-BE47D2EA1F4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420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F287-C3B1-4128-88BC-BE47D2EA1F4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140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F287-C3B1-4128-88BC-BE47D2EA1F4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667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F287-C3B1-4128-88BC-BE47D2EA1F4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782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F287-C3B1-4128-88BC-BE47D2EA1F4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572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F287-C3B1-4128-88BC-BE47D2EA1F4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373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首先我們將從外部來的封包速率依照高低優先權和批次的數量定為</a:t>
                </a:r>
                <a:r>
                  <a:rPr lang="en-US" altLang="zh-TW" sz="1200" b="1" i="0">
                    <a:latin typeface="Cambria Math" panose="02040503050406030204" pitchFamily="18" charset="0"/>
                  </a:rPr>
                  <a:t>𝝀</a:t>
                </a:r>
                <a:r>
                  <a:rPr lang="zh-TW" altLang="zh-TW" sz="1200" b="1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TW" sz="1200" b="1" i="0">
                    <a:latin typeface="Cambria Math" panose="02040503050406030204" pitchFamily="18" charset="0"/>
                  </a:rPr>
                  <a:t>𝑯</a:t>
                </a:r>
                <a:r>
                  <a:rPr lang="en-US" altLang="zh-TW" sz="1200" b="1" i="0" smtClean="0">
                    <a:latin typeface="Cambria Math" panose="02040503050406030204" pitchFamily="18" charset="0"/>
                  </a:rPr>
                  <a:t>/</a:t>
                </a:r>
                <a:r>
                  <a:rPr lang="en-US" altLang="zh-TW" sz="1200" b="1" i="0">
                    <a:latin typeface="Cambria Math" panose="02040503050406030204" pitchFamily="18" charset="0"/>
                  </a:rPr>
                  <a:t>𝝀</a:t>
                </a:r>
                <a:r>
                  <a:rPr lang="zh-TW" altLang="zh-TW" sz="1200" b="1" i="0">
                    <a:latin typeface="Cambria Math" panose="02040503050406030204" pitchFamily="18" charset="0"/>
                  </a:rPr>
                  <a:t>_</a:t>
                </a:r>
                <a:r>
                  <a:rPr lang="en-US" altLang="zh-TW" sz="1200" b="1" i="0">
                    <a:latin typeface="Cambria Math" panose="02040503050406030204" pitchFamily="18" charset="0"/>
                  </a:rPr>
                  <a:t>𝑳/𝝀</a:t>
                </a:r>
                <a:r>
                  <a:rPr lang="zh-TW" altLang="zh-TW" sz="1200" b="1" i="0">
                    <a:latin typeface="Cambria Math" panose="02040503050406030204" pitchFamily="18" charset="0"/>
                  </a:rPr>
                  <a:t>_</a:t>
                </a:r>
                <a:r>
                  <a:rPr lang="en-US" altLang="zh-TW" sz="1200" b="1" i="0">
                    <a:latin typeface="Cambria Math" panose="02040503050406030204" pitchFamily="18" charset="0"/>
                  </a:rPr>
                  <a:t>𝑯</a:t>
                </a:r>
                <a:r>
                  <a:rPr lang="en-US" altLang="zh-TW" sz="1200" b="1" i="0" smtClean="0">
                    <a:latin typeface="Cambria Math" panose="02040503050406030204" pitchFamily="18" charset="0"/>
                  </a:rPr>
                  <a:t>𝟐</a:t>
                </a:r>
                <a:r>
                  <a:rPr lang="en-US" altLang="zh-TW" sz="1200" b="1" i="0">
                    <a:latin typeface="Cambria Math" panose="02040503050406030204" pitchFamily="18" charset="0"/>
                  </a:rPr>
                  <a:t>/𝝀</a:t>
                </a:r>
                <a:r>
                  <a:rPr lang="zh-TW" altLang="zh-TW" sz="1200" b="1" i="0">
                    <a:latin typeface="Cambria Math" panose="02040503050406030204" pitchFamily="18" charset="0"/>
                  </a:rPr>
                  <a:t>_</a:t>
                </a:r>
                <a:r>
                  <a:rPr lang="en-US" altLang="zh-TW" sz="1200" b="1" i="0">
                    <a:latin typeface="Cambria Math" panose="02040503050406030204" pitchFamily="18" charset="0"/>
                  </a:rPr>
                  <a:t>𝑳</a:t>
                </a:r>
                <a:r>
                  <a:rPr lang="en-US" altLang="zh-TW" sz="1200" b="1" i="0" smtClean="0">
                    <a:latin typeface="Cambria Math" panose="02040503050406030204" pitchFamily="18" charset="0"/>
                  </a:rPr>
                  <a:t>𝟐</a:t>
                </a:r>
                <a:endParaRPr lang="en-US" altLang="zh-TW" dirty="0" smtClean="0"/>
              </a:p>
              <a:p>
                <a:r>
                  <a:rPr lang="zh-TW" altLang="en-US" sz="1200" b="1" dirty="0" smtClean="0"/>
                  <a:t>而</a:t>
                </a:r>
                <a:r>
                  <a:rPr lang="en-US" altLang="zh-TW" sz="1200" b="1" i="0" smtClean="0">
                    <a:latin typeface="Cambria Math" panose="02040503050406030204" pitchFamily="18" charset="0"/>
                  </a:rPr>
                  <a:t>𝜷</a:t>
                </a:r>
                <a:r>
                  <a:rPr lang="zh-TW" altLang="en-US" sz="1200" b="1" i="0" smtClean="0">
                    <a:latin typeface="Cambria Math" panose="02040503050406030204" pitchFamily="18" charset="0"/>
                  </a:rPr>
                  <a:t>則是</a:t>
                </a:r>
                <a:r>
                  <a:rPr lang="zh-TW" altLang="en-US" dirty="0" smtClean="0"/>
                  <a:t>採集能量抵達的速率，這都是遵循</a:t>
                </a:r>
                <a:r>
                  <a:rPr lang="en-US" altLang="zh-TW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Poisson process </a:t>
                </a:r>
              </a:p>
              <a:p>
                <a:r>
                  <a:rPr lang="zh-TW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第二和第三，分別是高低優先權的</a:t>
                </a:r>
                <a:r>
                  <a:rPr lang="en-US" altLang="zh-TW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impatient time</a:t>
                </a:r>
                <a:r>
                  <a:rPr lang="zh-TW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TW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service</a:t>
                </a:r>
                <a:r>
                  <a:rPr lang="en-US" altLang="zh-TW" sz="1200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</a:t>
                </a:r>
                <a:r>
                  <a:rPr lang="zh-TW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TW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TW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這都是由指數分佈產生，速率分別定為</a:t>
                </a:r>
                <a:r>
                  <a:rPr lang="en-US" altLang="zh-TW" sz="1200" b="1" i="0">
                    <a:latin typeface="Cambria Math" panose="02040503050406030204" pitchFamily="18" charset="0"/>
                  </a:rPr>
                  <a:t>𝜶</a:t>
                </a:r>
                <a:r>
                  <a:rPr lang="zh-TW" altLang="zh-TW" sz="1200" b="1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TW" sz="1200" b="1" i="0">
                    <a:latin typeface="Cambria Math" panose="02040503050406030204" pitchFamily="18" charset="0"/>
                  </a:rPr>
                  <a:t>𝑯</a:t>
                </a:r>
                <a:r>
                  <a:rPr lang="en-US" altLang="zh-TW" sz="1200" b="1" i="0" smtClean="0">
                    <a:latin typeface="Cambria Math" panose="02040503050406030204" pitchFamily="18" charset="0"/>
                  </a:rPr>
                  <a:t>/</a:t>
                </a:r>
                <a:r>
                  <a:rPr lang="en-US" altLang="zh-TW" sz="1200" b="1" i="0">
                    <a:latin typeface="Cambria Math" panose="02040503050406030204" pitchFamily="18" charset="0"/>
                  </a:rPr>
                  <a:t>𝜶</a:t>
                </a:r>
                <a:r>
                  <a:rPr lang="zh-TW" altLang="zh-TW" sz="1200" b="1" i="0">
                    <a:latin typeface="Cambria Math" panose="02040503050406030204" pitchFamily="18" charset="0"/>
                  </a:rPr>
                  <a:t>_</a:t>
                </a:r>
                <a:r>
                  <a:rPr lang="en-US" altLang="zh-TW" sz="1200" b="1" i="0">
                    <a:latin typeface="Cambria Math" panose="02040503050406030204" pitchFamily="18" charset="0"/>
                  </a:rPr>
                  <a:t>𝑳</a:t>
                </a:r>
                <a:r>
                  <a:rPr lang="zh-TW" altLang="en-US" sz="1200" b="1" i="0" smtClean="0">
                    <a:latin typeface="Cambria Math" panose="02040503050406030204" pitchFamily="18" charset="0"/>
                  </a:rPr>
                  <a:t>  </a:t>
                </a:r>
                <a:r>
                  <a:rPr lang="zh-TW" altLang="en-US" sz="1200" b="1" i="0">
                    <a:latin typeface="Cambria Math" panose="02040503050406030204" pitchFamily="18" charset="0"/>
                  </a:rPr>
                  <a:t>和</a:t>
                </a:r>
                <a:r>
                  <a:rPr lang="zh-TW" altLang="zh-TW" sz="1200" b="1" i="0" smtClean="0">
                    <a:latin typeface="Cambria Math" panose="02040503050406030204" pitchFamily="18" charset="0"/>
                  </a:rPr>
                  <a:t>〖</a:t>
                </a:r>
                <a:r>
                  <a:rPr lang="zh-TW" altLang="en-US" sz="1200" b="1" i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zh-TW" sz="1200" b="1" i="0">
                    <a:latin typeface="Cambria Math" panose="02040503050406030204" pitchFamily="18" charset="0"/>
                  </a:rPr>
                  <a:t>𝝁</a:t>
                </a:r>
                <a:r>
                  <a:rPr lang="zh-TW" altLang="zh-TW" sz="1200" b="1" i="0" smtClean="0">
                    <a:latin typeface="Cambria Math" panose="02040503050406030204" pitchFamily="18" charset="0"/>
                  </a:rPr>
                  <a:t>〗_</a:t>
                </a:r>
                <a:r>
                  <a:rPr lang="en-US" altLang="zh-TW" sz="1200" b="1" i="0">
                    <a:latin typeface="Cambria Math" panose="02040503050406030204" pitchFamily="18" charset="0"/>
                  </a:rPr>
                  <a:t>𝑯</a:t>
                </a:r>
                <a:r>
                  <a:rPr lang="en-US" altLang="zh-TW" sz="1200" b="1" i="0" smtClean="0">
                    <a:latin typeface="Cambria Math" panose="02040503050406030204" pitchFamily="18" charset="0"/>
                  </a:rPr>
                  <a:t>/</a:t>
                </a:r>
                <a:r>
                  <a:rPr lang="en-US" altLang="zh-TW" sz="1200" b="1" i="0">
                    <a:latin typeface="Cambria Math" panose="02040503050406030204" pitchFamily="18" charset="0"/>
                  </a:rPr>
                  <a:t>𝝁</a:t>
                </a:r>
                <a:r>
                  <a:rPr lang="zh-TW" altLang="zh-TW" sz="1200" b="1" i="0">
                    <a:latin typeface="Cambria Math" panose="02040503050406030204" pitchFamily="18" charset="0"/>
                  </a:rPr>
                  <a:t>_</a:t>
                </a:r>
                <a:r>
                  <a:rPr lang="en-US" altLang="zh-TW" sz="1200" b="1" i="0">
                    <a:latin typeface="Cambria Math" panose="02040503050406030204" pitchFamily="18" charset="0"/>
                  </a:rPr>
                  <a:t>𝑳</a:t>
                </a:r>
                <a:endParaRPr lang="en-US" altLang="zh-TW" dirty="0" smtClean="0"/>
              </a:p>
              <a:p>
                <a:r>
                  <a:rPr lang="zh-TW" altLang="en-US" dirty="0" smtClean="0"/>
                  <a:t>第四，高低優先權使用常規電池的機率分別以</a:t>
                </a:r>
                <a:r>
                  <a:rPr lang="en-US" altLang="zh-TW" sz="1200" b="1" i="0">
                    <a:latin typeface="Cambria Math" panose="02040503050406030204" pitchFamily="18" charset="0"/>
                  </a:rPr>
                  <a:t>𝜽</a:t>
                </a:r>
                <a:r>
                  <a:rPr lang="zh-TW" altLang="zh-TW" sz="1200" b="1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TW" sz="1200" b="1" i="0">
                    <a:latin typeface="Cambria Math" panose="02040503050406030204" pitchFamily="18" charset="0"/>
                  </a:rPr>
                  <a:t>𝑯</a:t>
                </a:r>
                <a:r>
                  <a:rPr lang="en-US" altLang="zh-TW" sz="1200" b="1" i="0" smtClean="0">
                    <a:latin typeface="Cambria Math" panose="02040503050406030204" pitchFamily="18" charset="0"/>
                  </a:rPr>
                  <a:t>/</a:t>
                </a:r>
                <a:r>
                  <a:rPr lang="en-US" altLang="zh-TW" sz="1200" b="1" i="0">
                    <a:latin typeface="Cambria Math" panose="02040503050406030204" pitchFamily="18" charset="0"/>
                  </a:rPr>
                  <a:t>𝜽</a:t>
                </a:r>
                <a:r>
                  <a:rPr lang="zh-TW" altLang="zh-TW" sz="1200" b="1" i="0">
                    <a:latin typeface="Cambria Math" panose="02040503050406030204" pitchFamily="18" charset="0"/>
                  </a:rPr>
                  <a:t>_</a:t>
                </a:r>
                <a:r>
                  <a:rPr lang="en-US" altLang="zh-TW" sz="1200" b="1" i="0">
                    <a:latin typeface="Cambria Math" panose="02040503050406030204" pitchFamily="18" charset="0"/>
                  </a:rPr>
                  <a:t>𝑳</a:t>
                </a:r>
                <a:r>
                  <a:rPr lang="zh-TW" altLang="en-US" dirty="0" smtClean="0"/>
                  <a:t>來決定</a:t>
                </a:r>
                <a:endParaRPr lang="en-US" altLang="zh-TW" dirty="0" smtClean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F287-C3B1-4128-88BC-BE47D2EA1F4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952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首先我們將從外部來的封包速率依照高低優先權和批次的數量定為</a:t>
                </a:r>
                <a:r>
                  <a:rPr lang="en-US" altLang="zh-TW" sz="1200" b="1" i="0">
                    <a:latin typeface="Cambria Math" panose="02040503050406030204" pitchFamily="18" charset="0"/>
                  </a:rPr>
                  <a:t>𝝀</a:t>
                </a:r>
                <a:r>
                  <a:rPr lang="zh-TW" altLang="zh-TW" sz="1200" b="1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TW" sz="1200" b="1" i="0">
                    <a:latin typeface="Cambria Math" panose="02040503050406030204" pitchFamily="18" charset="0"/>
                  </a:rPr>
                  <a:t>𝑯</a:t>
                </a:r>
                <a:r>
                  <a:rPr lang="en-US" altLang="zh-TW" sz="1200" b="1" i="0" smtClean="0">
                    <a:latin typeface="Cambria Math" panose="02040503050406030204" pitchFamily="18" charset="0"/>
                  </a:rPr>
                  <a:t>/</a:t>
                </a:r>
                <a:r>
                  <a:rPr lang="en-US" altLang="zh-TW" sz="1200" b="1" i="0">
                    <a:latin typeface="Cambria Math" panose="02040503050406030204" pitchFamily="18" charset="0"/>
                  </a:rPr>
                  <a:t>𝝀</a:t>
                </a:r>
                <a:r>
                  <a:rPr lang="zh-TW" altLang="zh-TW" sz="1200" b="1" i="0">
                    <a:latin typeface="Cambria Math" panose="02040503050406030204" pitchFamily="18" charset="0"/>
                  </a:rPr>
                  <a:t>_</a:t>
                </a:r>
                <a:r>
                  <a:rPr lang="en-US" altLang="zh-TW" sz="1200" b="1" i="0">
                    <a:latin typeface="Cambria Math" panose="02040503050406030204" pitchFamily="18" charset="0"/>
                  </a:rPr>
                  <a:t>𝑳/𝝀</a:t>
                </a:r>
                <a:r>
                  <a:rPr lang="zh-TW" altLang="zh-TW" sz="1200" b="1" i="0">
                    <a:latin typeface="Cambria Math" panose="02040503050406030204" pitchFamily="18" charset="0"/>
                  </a:rPr>
                  <a:t>_</a:t>
                </a:r>
                <a:r>
                  <a:rPr lang="en-US" altLang="zh-TW" sz="1200" b="1" i="0">
                    <a:latin typeface="Cambria Math" panose="02040503050406030204" pitchFamily="18" charset="0"/>
                  </a:rPr>
                  <a:t>𝑯</a:t>
                </a:r>
                <a:r>
                  <a:rPr lang="en-US" altLang="zh-TW" sz="1200" b="1" i="0" smtClean="0">
                    <a:latin typeface="Cambria Math" panose="02040503050406030204" pitchFamily="18" charset="0"/>
                  </a:rPr>
                  <a:t>𝟐</a:t>
                </a:r>
                <a:r>
                  <a:rPr lang="en-US" altLang="zh-TW" sz="1200" b="1" i="0">
                    <a:latin typeface="Cambria Math" panose="02040503050406030204" pitchFamily="18" charset="0"/>
                  </a:rPr>
                  <a:t>/𝝀</a:t>
                </a:r>
                <a:r>
                  <a:rPr lang="zh-TW" altLang="zh-TW" sz="1200" b="1" i="0">
                    <a:latin typeface="Cambria Math" panose="02040503050406030204" pitchFamily="18" charset="0"/>
                  </a:rPr>
                  <a:t>_</a:t>
                </a:r>
                <a:r>
                  <a:rPr lang="en-US" altLang="zh-TW" sz="1200" b="1" i="0">
                    <a:latin typeface="Cambria Math" panose="02040503050406030204" pitchFamily="18" charset="0"/>
                  </a:rPr>
                  <a:t>𝑳</a:t>
                </a:r>
                <a:r>
                  <a:rPr lang="en-US" altLang="zh-TW" sz="1200" b="1" i="0" smtClean="0">
                    <a:latin typeface="Cambria Math" panose="02040503050406030204" pitchFamily="18" charset="0"/>
                  </a:rPr>
                  <a:t>𝟐</a:t>
                </a:r>
                <a:endParaRPr lang="en-US" altLang="zh-TW" dirty="0" smtClean="0"/>
              </a:p>
              <a:p>
                <a:r>
                  <a:rPr lang="zh-TW" altLang="en-US" sz="1200" b="1" dirty="0" smtClean="0"/>
                  <a:t>而</a:t>
                </a:r>
                <a:r>
                  <a:rPr lang="en-US" altLang="zh-TW" sz="1200" b="1" i="0" smtClean="0">
                    <a:latin typeface="Cambria Math" panose="02040503050406030204" pitchFamily="18" charset="0"/>
                  </a:rPr>
                  <a:t>𝜷</a:t>
                </a:r>
                <a:r>
                  <a:rPr lang="zh-TW" altLang="en-US" sz="1200" b="1" i="0" smtClean="0">
                    <a:latin typeface="Cambria Math" panose="02040503050406030204" pitchFamily="18" charset="0"/>
                  </a:rPr>
                  <a:t>則是</a:t>
                </a:r>
                <a:r>
                  <a:rPr lang="zh-TW" altLang="en-US" dirty="0" smtClean="0"/>
                  <a:t>採集能量抵達的速率，這都是遵循</a:t>
                </a:r>
                <a:r>
                  <a:rPr lang="en-US" altLang="zh-TW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Poisson process </a:t>
                </a:r>
              </a:p>
              <a:p>
                <a:r>
                  <a:rPr lang="zh-TW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第二和第三，分別是高低優先權的</a:t>
                </a:r>
                <a:r>
                  <a:rPr lang="en-US" altLang="zh-TW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impatient time</a:t>
                </a:r>
                <a:r>
                  <a:rPr lang="zh-TW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TW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service</a:t>
                </a:r>
                <a:r>
                  <a:rPr lang="en-US" altLang="zh-TW" sz="1200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</a:t>
                </a:r>
                <a:r>
                  <a:rPr lang="zh-TW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TW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TW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這都是由指數分佈產生，速率分別定為</a:t>
                </a:r>
                <a:r>
                  <a:rPr lang="en-US" altLang="zh-TW" sz="1200" b="1" i="0">
                    <a:latin typeface="Cambria Math" panose="02040503050406030204" pitchFamily="18" charset="0"/>
                  </a:rPr>
                  <a:t>𝜶</a:t>
                </a:r>
                <a:r>
                  <a:rPr lang="zh-TW" altLang="zh-TW" sz="1200" b="1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TW" sz="1200" b="1" i="0">
                    <a:latin typeface="Cambria Math" panose="02040503050406030204" pitchFamily="18" charset="0"/>
                  </a:rPr>
                  <a:t>𝑯</a:t>
                </a:r>
                <a:r>
                  <a:rPr lang="en-US" altLang="zh-TW" sz="1200" b="1" i="0" smtClean="0">
                    <a:latin typeface="Cambria Math" panose="02040503050406030204" pitchFamily="18" charset="0"/>
                  </a:rPr>
                  <a:t>/</a:t>
                </a:r>
                <a:r>
                  <a:rPr lang="en-US" altLang="zh-TW" sz="1200" b="1" i="0">
                    <a:latin typeface="Cambria Math" panose="02040503050406030204" pitchFamily="18" charset="0"/>
                  </a:rPr>
                  <a:t>𝜶</a:t>
                </a:r>
                <a:r>
                  <a:rPr lang="zh-TW" altLang="zh-TW" sz="1200" b="1" i="0">
                    <a:latin typeface="Cambria Math" panose="02040503050406030204" pitchFamily="18" charset="0"/>
                  </a:rPr>
                  <a:t>_</a:t>
                </a:r>
                <a:r>
                  <a:rPr lang="en-US" altLang="zh-TW" sz="1200" b="1" i="0">
                    <a:latin typeface="Cambria Math" panose="02040503050406030204" pitchFamily="18" charset="0"/>
                  </a:rPr>
                  <a:t>𝑳</a:t>
                </a:r>
                <a:r>
                  <a:rPr lang="zh-TW" altLang="en-US" sz="1200" b="1" i="0" smtClean="0">
                    <a:latin typeface="Cambria Math" panose="02040503050406030204" pitchFamily="18" charset="0"/>
                  </a:rPr>
                  <a:t>  </a:t>
                </a:r>
                <a:r>
                  <a:rPr lang="zh-TW" altLang="en-US" sz="1200" b="1" i="0">
                    <a:latin typeface="Cambria Math" panose="02040503050406030204" pitchFamily="18" charset="0"/>
                  </a:rPr>
                  <a:t>和</a:t>
                </a:r>
                <a:r>
                  <a:rPr lang="zh-TW" altLang="zh-TW" sz="1200" b="1" i="0" smtClean="0">
                    <a:latin typeface="Cambria Math" panose="02040503050406030204" pitchFamily="18" charset="0"/>
                  </a:rPr>
                  <a:t>〖</a:t>
                </a:r>
                <a:r>
                  <a:rPr lang="zh-TW" altLang="en-US" sz="1200" b="1" i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zh-TW" sz="1200" b="1" i="0">
                    <a:latin typeface="Cambria Math" panose="02040503050406030204" pitchFamily="18" charset="0"/>
                  </a:rPr>
                  <a:t>𝝁</a:t>
                </a:r>
                <a:r>
                  <a:rPr lang="zh-TW" altLang="zh-TW" sz="1200" b="1" i="0" smtClean="0">
                    <a:latin typeface="Cambria Math" panose="02040503050406030204" pitchFamily="18" charset="0"/>
                  </a:rPr>
                  <a:t>〗_</a:t>
                </a:r>
                <a:r>
                  <a:rPr lang="en-US" altLang="zh-TW" sz="1200" b="1" i="0">
                    <a:latin typeface="Cambria Math" panose="02040503050406030204" pitchFamily="18" charset="0"/>
                  </a:rPr>
                  <a:t>𝑯</a:t>
                </a:r>
                <a:r>
                  <a:rPr lang="en-US" altLang="zh-TW" sz="1200" b="1" i="0" smtClean="0">
                    <a:latin typeface="Cambria Math" panose="02040503050406030204" pitchFamily="18" charset="0"/>
                  </a:rPr>
                  <a:t>/</a:t>
                </a:r>
                <a:r>
                  <a:rPr lang="en-US" altLang="zh-TW" sz="1200" b="1" i="0">
                    <a:latin typeface="Cambria Math" panose="02040503050406030204" pitchFamily="18" charset="0"/>
                  </a:rPr>
                  <a:t>𝝁</a:t>
                </a:r>
                <a:r>
                  <a:rPr lang="zh-TW" altLang="zh-TW" sz="1200" b="1" i="0">
                    <a:latin typeface="Cambria Math" panose="02040503050406030204" pitchFamily="18" charset="0"/>
                  </a:rPr>
                  <a:t>_</a:t>
                </a:r>
                <a:r>
                  <a:rPr lang="en-US" altLang="zh-TW" sz="1200" b="1" i="0">
                    <a:latin typeface="Cambria Math" panose="02040503050406030204" pitchFamily="18" charset="0"/>
                  </a:rPr>
                  <a:t>𝑳</a:t>
                </a:r>
                <a:endParaRPr lang="en-US" altLang="zh-TW" dirty="0" smtClean="0"/>
              </a:p>
              <a:p>
                <a:r>
                  <a:rPr lang="zh-TW" altLang="en-US" dirty="0" smtClean="0"/>
                  <a:t>第四，高低優先權使用常規電池的機率分別以</a:t>
                </a:r>
                <a:r>
                  <a:rPr lang="en-US" altLang="zh-TW" sz="1200" b="1" i="0">
                    <a:latin typeface="Cambria Math" panose="02040503050406030204" pitchFamily="18" charset="0"/>
                  </a:rPr>
                  <a:t>𝜽</a:t>
                </a:r>
                <a:r>
                  <a:rPr lang="zh-TW" altLang="zh-TW" sz="1200" b="1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TW" sz="1200" b="1" i="0">
                    <a:latin typeface="Cambria Math" panose="02040503050406030204" pitchFamily="18" charset="0"/>
                  </a:rPr>
                  <a:t>𝑯</a:t>
                </a:r>
                <a:r>
                  <a:rPr lang="en-US" altLang="zh-TW" sz="1200" b="1" i="0" smtClean="0">
                    <a:latin typeface="Cambria Math" panose="02040503050406030204" pitchFamily="18" charset="0"/>
                  </a:rPr>
                  <a:t>/</a:t>
                </a:r>
                <a:r>
                  <a:rPr lang="en-US" altLang="zh-TW" sz="1200" b="1" i="0">
                    <a:latin typeface="Cambria Math" panose="02040503050406030204" pitchFamily="18" charset="0"/>
                  </a:rPr>
                  <a:t>𝜽</a:t>
                </a:r>
                <a:r>
                  <a:rPr lang="zh-TW" altLang="zh-TW" sz="1200" b="1" i="0">
                    <a:latin typeface="Cambria Math" panose="02040503050406030204" pitchFamily="18" charset="0"/>
                  </a:rPr>
                  <a:t>_</a:t>
                </a:r>
                <a:r>
                  <a:rPr lang="en-US" altLang="zh-TW" sz="1200" b="1" i="0">
                    <a:latin typeface="Cambria Math" panose="02040503050406030204" pitchFamily="18" charset="0"/>
                  </a:rPr>
                  <a:t>𝑳</a:t>
                </a:r>
                <a:r>
                  <a:rPr lang="zh-TW" altLang="en-US" dirty="0" smtClean="0"/>
                  <a:t>來決定</a:t>
                </a:r>
                <a:endParaRPr lang="en-US" altLang="zh-TW" dirty="0" smtClean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F287-C3B1-4128-88BC-BE47D2EA1F4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9584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F287-C3B1-4128-88BC-BE47D2EA1F42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792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F287-C3B1-4128-88BC-BE47D2EA1F42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718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F287-C3B1-4128-88BC-BE47D2EA1F4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2219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F287-C3B1-4128-88BC-BE47D2EA1F42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353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F287-C3B1-4128-88BC-BE47D2EA1F42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527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F287-C3B1-4128-88BC-BE47D2EA1F42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0919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F287-C3B1-4128-88BC-BE47D2EA1F42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0259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F287-C3B1-4128-88BC-BE47D2EA1F42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5059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12”00 </a:t>
                </a:r>
                <a:r>
                  <a:rPr lang="zh-TW" altLang="en-US" dirty="0" smtClean="0"/>
                  <a:t>我們</a:t>
                </a:r>
                <a:r>
                  <a:rPr lang="zh-TW" altLang="en-US" dirty="0" smtClean="0"/>
                  <a:t>計算穩態機率是使用迭代演算法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其中步驟為</a:t>
                </a:r>
                <a:endParaRPr lang="en-US" altLang="zh-TW" dirty="0"/>
              </a:p>
              <a:p>
                <a:r>
                  <a:rPr lang="en-US" altLang="zh-TW" dirty="0" smtClean="0"/>
                  <a:t>1 </a:t>
                </a:r>
                <a:r>
                  <a:rPr lang="zh-TW" altLang="en-US" dirty="0" smtClean="0"/>
                  <a:t>給</a:t>
                </a:r>
                <a:r>
                  <a:rPr lang="en-US" altLang="zh-TW" dirty="0"/>
                  <a:t>pi old</a:t>
                </a:r>
                <a:r>
                  <a:rPr lang="zh-TW" altLang="en-US" dirty="0"/>
                  <a:t>初始值訂為狀態總數分之一</a:t>
                </a:r>
                <a:endParaRPr lang="en-US" altLang="zh-TW" dirty="0"/>
              </a:p>
              <a:p>
                <a:r>
                  <a:rPr lang="en-US" altLang="zh-TW" dirty="0" smtClean="0"/>
                  <a:t>2 </a:t>
                </a:r>
                <a:r>
                  <a:rPr lang="zh-TW" altLang="en-US" dirty="0" smtClean="0"/>
                  <a:t>將</a:t>
                </a:r>
                <a:r>
                  <a:rPr lang="en-US" altLang="zh-TW" dirty="0"/>
                  <a:t>pi old</a:t>
                </a:r>
                <a:r>
                  <a:rPr lang="zh-TW" altLang="en-US" dirty="0"/>
                  <a:t>帶入狀態平衡方程式並找出新的</a:t>
                </a:r>
                <a:r>
                  <a:rPr lang="en-US" altLang="zh-TW" dirty="0"/>
                  <a:t>pi new</a:t>
                </a:r>
              </a:p>
              <a:p>
                <a:r>
                  <a:rPr lang="en-US" altLang="zh-TW" dirty="0" smtClean="0"/>
                  <a:t>3 </a:t>
                </a:r>
                <a:r>
                  <a:rPr lang="zh-TW" altLang="en-US" dirty="0" smtClean="0"/>
                  <a:t>為了</a:t>
                </a:r>
                <a:r>
                  <a:rPr lang="zh-TW" altLang="en-US" dirty="0"/>
                  <a:t>確保所有機率和為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 </a:t>
                </a:r>
                <a:r>
                  <a:rPr lang="zh-TW" altLang="en-US" dirty="0" smtClean="0"/>
                  <a:t>將</a:t>
                </a:r>
                <a:r>
                  <a:rPr lang="en-US" altLang="zh-TW" dirty="0" smtClean="0"/>
                  <a:t>pi new</a:t>
                </a:r>
                <a:r>
                  <a:rPr lang="zh-TW" altLang="en-US" dirty="0" smtClean="0"/>
                  <a:t>進行</a:t>
                </a:r>
                <a:r>
                  <a:rPr lang="zh-TW" altLang="en-US" dirty="0"/>
                  <a:t>正規化</a:t>
                </a:r>
                <a:endParaRPr lang="en-US" altLang="zh-TW" dirty="0"/>
              </a:p>
              <a:p>
                <a:r>
                  <a:rPr lang="en-US" altLang="zh-TW" dirty="0" smtClean="0"/>
                  <a:t>4 </a:t>
                </a:r>
                <a:r>
                  <a:rPr lang="zh-TW" altLang="en-US" dirty="0" smtClean="0"/>
                  <a:t>最後</a:t>
                </a:r>
                <a:r>
                  <a:rPr lang="zh-TW" altLang="en-US" dirty="0"/>
                  <a:t>計算</a:t>
                </a:r>
                <a:r>
                  <a:rPr lang="en-US" altLang="zh-TW" dirty="0"/>
                  <a:t>old </a:t>
                </a:r>
                <a:r>
                  <a:rPr lang="zh-TW" altLang="en-US" dirty="0"/>
                  <a:t>和</a:t>
                </a:r>
                <a:r>
                  <a:rPr lang="en-US" altLang="zh-TW" dirty="0"/>
                  <a:t>new</a:t>
                </a:r>
                <a:r>
                  <a:rPr lang="zh-TW" altLang="en-US" dirty="0"/>
                  <a:t>的誤差 直到可接受的範圍 </a:t>
                </a:r>
                <a:endParaRPr lang="en-US" altLang="zh-TW" dirty="0"/>
              </a:p>
              <a:p>
                <a:r>
                  <a:rPr lang="zh-TW" altLang="en-US" dirty="0"/>
                  <a:t>否則必須將</a:t>
                </a:r>
                <a:r>
                  <a:rPr lang="en-US" altLang="zh-TW" dirty="0"/>
                  <a:t>pi new</a:t>
                </a:r>
                <a:r>
                  <a:rPr lang="zh-TW" altLang="en-US" dirty="0"/>
                  <a:t>帶入</a:t>
                </a:r>
                <a:r>
                  <a:rPr lang="en-US" altLang="zh-TW" dirty="0"/>
                  <a:t>old</a:t>
                </a:r>
                <a:r>
                  <a:rPr lang="zh-TW" altLang="en-US" dirty="0"/>
                  <a:t>，並重新回到第二</a:t>
                </a:r>
                <a:r>
                  <a:rPr lang="zh-TW" altLang="en-US" dirty="0" smtClean="0"/>
                  <a:t>步</a:t>
                </a:r>
                <a:endParaRPr lang="en-US" altLang="zh-TW" dirty="0" smtClean="0"/>
              </a:p>
              <a:p>
                <a:r>
                  <a:rPr lang="en-US" altLang="zh-TW" sz="1200" kern="100" dirty="0" smtClean="0">
                    <a:cs typeface="Times New Roman" panose="02020603050405020304" pitchFamily="18" charset="0"/>
                  </a:rPr>
                  <a:t>(</a:t>
                </a:r>
                <a:r>
                  <a:rPr lang="en-US" altLang="zh-TW" sz="1200" i="0" kern="10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𝜀</a:t>
                </a:r>
                <a:r>
                  <a:rPr lang="en-US" altLang="zh-TW" dirty="0" smtClean="0"/>
                  <a:t>=10^-8</a:t>
                </a:r>
                <a:r>
                  <a:rPr lang="zh-TW" altLang="en-US" dirty="0" smtClean="0"/>
                  <a:t>  </a:t>
                </a:r>
                <a:r>
                  <a:rPr lang="en-US" altLang="zh-TW" dirty="0" smtClean="0"/>
                  <a:t>scanerio1:200~400  scanerio2:250~6000 )</a:t>
                </a:r>
                <a:endParaRPr lang="en-US" altLang="zh-TW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F287-C3B1-4128-88BC-BE47D2EA1F42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9391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F287-C3B1-4128-88BC-BE47D2EA1F42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2228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F287-C3B1-4128-88BC-BE47D2EA1F42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0130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F287-C3B1-4128-88BC-BE47D2EA1F42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9136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F287-C3B1-4128-88BC-BE47D2EA1F42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941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F287-C3B1-4128-88BC-BE47D2EA1F4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4056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F287-C3B1-4128-88BC-BE47D2EA1F42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4437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F287-C3B1-4128-88BC-BE47D2EA1F42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9527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F287-C3B1-4128-88BC-BE47D2EA1F42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9800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F287-C3B1-4128-88BC-BE47D2EA1F42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91758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為了在能耗以及</a:t>
                </a:r>
                <a:r>
                  <a:rPr lang="en-US" altLang="zh-TW" dirty="0" smtClean="0"/>
                  <a:t>total</a:t>
                </a:r>
                <a:r>
                  <a:rPr lang="en-US" altLang="zh-TW" baseline="0" dirty="0" smtClean="0"/>
                  <a:t> loss</a:t>
                </a:r>
                <a:r>
                  <a:rPr lang="zh-TW" altLang="en-US" baseline="0" dirty="0" smtClean="0"/>
                  <a:t>之間達成權衡</a:t>
                </a:r>
                <a:endParaRPr lang="en-US" altLang="zh-TW" baseline="0" dirty="0" smtClean="0"/>
              </a:p>
              <a:p>
                <a:r>
                  <a:rPr lang="zh-TW" altLang="en-US" baseline="0" dirty="0" smtClean="0"/>
                  <a:t>我們將</a:t>
                </a:r>
                <a:r>
                  <a:rPr lang="en-US" altLang="zh-TW" baseline="0" dirty="0" smtClean="0"/>
                  <a:t>total loss</a:t>
                </a:r>
                <a:r>
                  <a:rPr lang="zh-TW" altLang="en-US" baseline="0" dirty="0" smtClean="0"/>
                  <a:t>的容忍值設定為</a:t>
                </a:r>
                <a:r>
                  <a:rPr lang="en-US" altLang="zh-TW" baseline="0" dirty="0" smtClean="0"/>
                  <a:t>0.1</a:t>
                </a:r>
              </a:p>
              <a:p>
                <a:r>
                  <a:rPr lang="zh-TW" altLang="en-US" baseline="0" dirty="0" smtClean="0"/>
                  <a:t>找出在</a:t>
                </a:r>
                <a:r>
                  <a:rPr lang="en-US" altLang="zh-TW" baseline="0" dirty="0" err="1" smtClean="0"/>
                  <a:t>Ptl</a:t>
                </a:r>
                <a:r>
                  <a:rPr lang="zh-TW" altLang="en-US" baseline="0" dirty="0" smtClean="0"/>
                  <a:t>小於</a:t>
                </a:r>
                <a:r>
                  <a:rPr lang="en-US" altLang="zh-TW" baseline="0" dirty="0" smtClean="0"/>
                  <a:t>0.1</a:t>
                </a:r>
                <a:r>
                  <a:rPr lang="zh-TW" altLang="en-US" baseline="0" dirty="0" smtClean="0"/>
                  <a:t>時的最</a:t>
                </a:r>
                <a:r>
                  <a:rPr lang="zh-TW" altLang="en-US" sz="1200" i="0" baseline="0" dirty="0" smtClean="0">
                    <a:latin typeface="Cambria Math" panose="02040503050406030204" pitchFamily="18" charset="0"/>
                  </a:rPr>
                  <a:t>小</a:t>
                </a:r>
                <a:r>
                  <a:rPr lang="en-US" altLang="zh-TW" sz="1200" i="0" smtClean="0">
                    <a:latin typeface="Cambria Math" panose="02040503050406030204" pitchFamily="18" charset="0"/>
                  </a:rPr>
                  <a:t>𝜃</a:t>
                </a:r>
                <a:r>
                  <a:rPr lang="zh-TW" altLang="en-US" baseline="0" dirty="0" smtClean="0"/>
                  <a:t>值</a:t>
                </a:r>
                <a:endParaRPr lang="en-US" altLang="zh-TW" baseline="0" dirty="0" smtClean="0"/>
              </a:p>
              <a:p>
                <a:r>
                  <a:rPr lang="zh-TW" altLang="en-US" dirty="0" smtClean="0"/>
                  <a:t>因此將</a:t>
                </a:r>
                <a:r>
                  <a:rPr lang="en-US" altLang="zh-TW" sz="1200" i="0" smtClean="0">
                    <a:latin typeface="Cambria Math" panose="02040503050406030204" pitchFamily="18" charset="0"/>
                  </a:rPr>
                  <a:t>𝜃</a:t>
                </a:r>
                <a:r>
                  <a:rPr lang="zh-TW" altLang="en-US" dirty="0" smtClean="0"/>
                  <a:t>設為</a:t>
                </a:r>
                <a:r>
                  <a:rPr lang="en-US" altLang="zh-TW" dirty="0" smtClean="0"/>
                  <a:t>0.6</a:t>
                </a:r>
                <a:endParaRPr lang="en-US" altLang="zh-TW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F287-C3B1-4128-88BC-BE47D2EA1F42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5677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sz="1200" i="0" smtClean="0">
                    <a:latin typeface="Cambria Math" panose="02040503050406030204" pitchFamily="18" charset="0"/>
                  </a:rPr>
                  <a:t>𝜃</a:t>
                </a:r>
                <a:r>
                  <a:rPr lang="zh-TW" altLang="en-US" dirty="0" smtClean="0"/>
                  <a:t>值就設為</a:t>
                </a:r>
                <a:r>
                  <a:rPr lang="en-US" altLang="zh-TW" dirty="0" smtClean="0"/>
                  <a:t>0.6</a:t>
                </a:r>
              </a:p>
              <a:p>
                <a:r>
                  <a:rPr lang="zh-TW" altLang="en-US" dirty="0" smtClean="0"/>
                  <a:t>再來我們討論當高優先權的封包到達率改變對各種效能的影響</a:t>
                </a:r>
                <a:endParaRPr lang="en-US" altLang="zh-TW" dirty="0" smtClean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F287-C3B1-4128-88BC-BE47D2EA1F42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2611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首先是</a:t>
                </a:r>
                <a:r>
                  <a:rPr lang="en-US" altLang="zh-TW" dirty="0" smtClean="0"/>
                  <a:t>waiting time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dirty="0" smtClean="0"/>
                  <a:t>隨著</a:t>
                </a:r>
                <a:r>
                  <a:rPr lang="en-US" altLang="zh-TW" sz="1200" i="0" smtClean="0">
                    <a:latin typeface="Cambria Math" panose="02040503050406030204" pitchFamily="18" charset="0"/>
                  </a:rPr>
                  <a:t>𝜆</a:t>
                </a:r>
                <a:r>
                  <a:rPr lang="zh-TW" altLang="en-US" dirty="0" smtClean="0"/>
                  <a:t>增加</a:t>
                </a:r>
                <a:r>
                  <a:rPr lang="en-US" altLang="zh-TW" dirty="0" smtClean="0"/>
                  <a:t>waiting time</a:t>
                </a:r>
                <a:r>
                  <a:rPr lang="zh-TW" altLang="en-US" dirty="0" smtClean="0"/>
                  <a:t>也都增加</a:t>
                </a:r>
                <a:endParaRPr lang="en-US" altLang="zh-TW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dirty="0" smtClean="0"/>
                  <a:t>並且低優先權大於平均大於高優先權</a:t>
                </a:r>
                <a:endParaRPr lang="en-US" altLang="zh-TW" dirty="0" smtClean="0"/>
              </a:p>
              <a:p>
                <a:endParaRPr lang="en-US" altLang="zh-TW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F287-C3B1-4128-88BC-BE47D2EA1F42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0597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接下來是</a:t>
                </a:r>
                <a:r>
                  <a:rPr lang="en-US" altLang="zh-TW" dirty="0" smtClean="0"/>
                  <a:t>blocking probability</a:t>
                </a:r>
              </a:p>
              <a:p>
                <a:r>
                  <a:rPr lang="zh-TW" altLang="en-US" dirty="0" smtClean="0"/>
                  <a:t>可以看到在相同的</a:t>
                </a:r>
                <a:r>
                  <a:rPr lang="en-US" altLang="zh-TW" dirty="0" smtClean="0"/>
                  <a:t>beta</a:t>
                </a:r>
                <a:r>
                  <a:rPr lang="zh-TW" altLang="en-US" dirty="0" smtClean="0"/>
                  <a:t> 不分高低優先權的值都是相同</a:t>
                </a:r>
                <a:endParaRPr lang="en-US" altLang="zh-TW" dirty="0" smtClean="0"/>
              </a:p>
              <a:p>
                <a:r>
                  <a:rPr lang="zh-TW" altLang="en-US" dirty="0" smtClean="0"/>
                  <a:t>並且隨著</a:t>
                </a:r>
                <a:r>
                  <a:rPr lang="en-US" altLang="zh-TW" sz="1200" i="0" smtClean="0">
                    <a:latin typeface="Cambria Math" panose="02040503050406030204" pitchFamily="18" charset="0"/>
                  </a:rPr>
                  <a:t>𝜆</a:t>
                </a:r>
                <a:r>
                  <a:rPr lang="en-US" altLang="zh-TW" dirty="0" smtClean="0"/>
                  <a:t>H</a:t>
                </a:r>
                <a:r>
                  <a:rPr lang="zh-TW" altLang="en-US" dirty="0" smtClean="0"/>
                  <a:t>增加而增加</a:t>
                </a:r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zh-TW" altLang="en-US" dirty="0" smtClean="0"/>
                  <a:t>右邊是</a:t>
                </a:r>
                <a:r>
                  <a:rPr lang="en-US" altLang="zh-TW" dirty="0" smtClean="0"/>
                  <a:t>TH</a:t>
                </a:r>
              </a:p>
              <a:p>
                <a:r>
                  <a:rPr lang="zh-TW" altLang="en-US" dirty="0" smtClean="0"/>
                  <a:t>要注意的是低優先權會因為</a:t>
                </a:r>
                <a:r>
                  <a:rPr lang="en-US" altLang="zh-TW" sz="1200" i="0" smtClean="0">
                    <a:latin typeface="Cambria Math" panose="02040503050406030204" pitchFamily="18" charset="0"/>
                  </a:rPr>
                  <a:t>𝜆</a:t>
                </a:r>
                <a:r>
                  <a:rPr lang="en-US" altLang="zh-TW" dirty="0" smtClean="0"/>
                  <a:t>H</a:t>
                </a:r>
                <a:r>
                  <a:rPr lang="zh-TW" altLang="en-US" dirty="0" smtClean="0"/>
                  <a:t>增加而下降</a:t>
                </a:r>
                <a:endParaRPr lang="en-US" altLang="zh-TW" dirty="0" smtClean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F287-C3B1-4128-88BC-BE47D2EA1F42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4242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而</a:t>
                </a:r>
                <a:r>
                  <a:rPr lang="en-US" altLang="zh-TW" dirty="0" smtClean="0"/>
                  <a:t>arrival 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imp</a:t>
                </a:r>
                <a:r>
                  <a:rPr lang="zh-TW" altLang="en-US" dirty="0" smtClean="0"/>
                  <a:t>則隨著</a:t>
                </a:r>
                <a:r>
                  <a:rPr lang="en-US" altLang="zh-TW" sz="1200" i="0" smtClean="0">
                    <a:latin typeface="Cambria Math" panose="02040503050406030204" pitchFamily="18" charset="0"/>
                  </a:rPr>
                  <a:t>𝜆H</a:t>
                </a:r>
                <a:r>
                  <a:rPr lang="zh-TW" altLang="en-US" dirty="0" smtClean="0"/>
                  <a:t>增加 </a:t>
                </a:r>
                <a:r>
                  <a:rPr lang="en-US" altLang="zh-TW" dirty="0" smtClean="0"/>
                  <a:t>total</a:t>
                </a:r>
                <a:r>
                  <a:rPr lang="zh-TW" altLang="en-US" dirty="0" smtClean="0"/>
                  <a:t>和高優先權封包會 呈現先上升後下降的曲線</a:t>
                </a:r>
                <a:endParaRPr lang="en-US" altLang="zh-TW" dirty="0" smtClean="0"/>
              </a:p>
              <a:p>
                <a:r>
                  <a:rPr lang="zh-TW" altLang="en-US" dirty="0" smtClean="0"/>
                  <a:t>低優先權則是會一直上升</a:t>
                </a:r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RECR</a:t>
                </a:r>
                <a:r>
                  <a:rPr lang="zh-TW" altLang="en-US" dirty="0" smtClean="0"/>
                  <a:t>的部分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在能量不足時，隨著</a:t>
                </a:r>
                <a:r>
                  <a:rPr lang="en-US" altLang="zh-TW" sz="1200" i="0" smtClean="0">
                    <a:latin typeface="Cambria Math" panose="02040503050406030204" pitchFamily="18" charset="0"/>
                  </a:rPr>
                  <a:t>𝜆</a:t>
                </a:r>
                <a:r>
                  <a:rPr lang="en-US" altLang="zh-TW" dirty="0" smtClean="0"/>
                  <a:t>H</a:t>
                </a:r>
                <a:r>
                  <a:rPr lang="zh-TW" altLang="en-US" dirty="0" smtClean="0"/>
                  <a:t>增加，</a:t>
                </a:r>
                <a:r>
                  <a:rPr lang="en-US" altLang="zh-TW" dirty="0" smtClean="0"/>
                  <a:t>total</a:t>
                </a:r>
                <a:r>
                  <a:rPr lang="zh-TW" altLang="en-US" dirty="0" smtClean="0"/>
                  <a:t>和高優先權的都先增加再減少，低優先權則是隨之減少</a:t>
                </a:r>
                <a:endParaRPr lang="en-US" altLang="zh-TW" dirty="0" smtClean="0"/>
              </a:p>
              <a:p>
                <a:r>
                  <a:rPr lang="zh-TW" altLang="en-US" dirty="0" smtClean="0"/>
                  <a:t>那在能量較足時，一開始都不需要使用到電池，因此</a:t>
                </a:r>
                <a:r>
                  <a:rPr lang="en-US" altLang="zh-TW" dirty="0" smtClean="0"/>
                  <a:t>RECR</a:t>
                </a:r>
                <a:r>
                  <a:rPr lang="zh-TW" altLang="en-US" dirty="0" smtClean="0"/>
                  <a:t>初始為</a:t>
                </a:r>
                <a:r>
                  <a:rPr lang="en-US" altLang="zh-TW" dirty="0" smtClean="0"/>
                  <a:t>0</a:t>
                </a:r>
              </a:p>
              <a:p>
                <a:r>
                  <a:rPr lang="zh-TW" altLang="en-US" dirty="0" smtClean="0"/>
                  <a:t>再隨著</a:t>
                </a:r>
                <a:r>
                  <a:rPr lang="en-US" altLang="zh-TW" sz="1200" i="0" smtClean="0">
                    <a:latin typeface="Cambria Math" panose="02040503050406030204" pitchFamily="18" charset="0"/>
                  </a:rPr>
                  <a:t>𝜆</a:t>
                </a:r>
                <a:r>
                  <a:rPr lang="en-US" altLang="zh-TW" dirty="0" smtClean="0"/>
                  <a:t>H</a:t>
                </a:r>
                <a:r>
                  <a:rPr lang="zh-TW" altLang="en-US" dirty="0" smtClean="0"/>
                  <a:t>增加就會讓趨勢呈現先增後減</a:t>
                </a:r>
                <a:endParaRPr lang="en-US" altLang="zh-TW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F287-C3B1-4128-88BC-BE47D2EA1F42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6690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接下來我們比較</a:t>
                </a:r>
                <a:r>
                  <a:rPr lang="en-US" altLang="zh-TW" dirty="0" smtClean="0"/>
                  <a:t>single </a:t>
                </a:r>
                <a:r>
                  <a:rPr lang="zh-TW" altLang="en-US" dirty="0" smtClean="0"/>
                  <a:t>和 </a:t>
                </a:r>
                <a:r>
                  <a:rPr lang="en-US" altLang="zh-TW" dirty="0" smtClean="0"/>
                  <a:t>batch arrival</a:t>
                </a:r>
                <a:r>
                  <a:rPr lang="zh-TW" altLang="en-US" dirty="0" smtClean="0"/>
                  <a:t>的差異</a:t>
                </a:r>
                <a:endParaRPr lang="en-US" altLang="zh-TW" dirty="0" smtClean="0"/>
              </a:p>
              <a:p>
                <a:r>
                  <a:rPr lang="zh-TW" altLang="en-US" dirty="0" smtClean="0"/>
                  <a:t>首先是</a:t>
                </a:r>
                <a:r>
                  <a:rPr lang="en-US" altLang="zh-TW" dirty="0" smtClean="0"/>
                  <a:t>waiting time </a:t>
                </a:r>
                <a:r>
                  <a:rPr lang="zh-TW" altLang="en-US" dirty="0" smtClean="0"/>
                  <a:t>其中在</a:t>
                </a:r>
                <a:r>
                  <a:rPr lang="en-US" altLang="zh-TW" dirty="0" smtClean="0"/>
                  <a:t>total</a:t>
                </a:r>
                <a:r>
                  <a:rPr lang="zh-TW" altLang="en-US" dirty="0" smtClean="0"/>
                  <a:t>和低優先權的線條出現了交叉點</a:t>
                </a:r>
                <a:endParaRPr lang="en-US" altLang="zh-TW" dirty="0" smtClean="0"/>
              </a:p>
              <a:p>
                <a:r>
                  <a:rPr lang="zh-TW" altLang="en-US" dirty="0" smtClean="0"/>
                  <a:t>一開始</a:t>
                </a:r>
                <a:r>
                  <a:rPr lang="en-US" altLang="zh-TW" dirty="0" smtClean="0"/>
                  <a:t>batch arrival</a:t>
                </a:r>
                <a:r>
                  <a:rPr lang="zh-TW" altLang="en-US" dirty="0" smtClean="0"/>
                  <a:t>會高於</a:t>
                </a:r>
                <a:r>
                  <a:rPr lang="en-US" altLang="zh-TW" dirty="0" smtClean="0"/>
                  <a:t>single arrival</a:t>
                </a:r>
                <a:r>
                  <a:rPr lang="zh-TW" altLang="en-US" dirty="0" smtClean="0"/>
                  <a:t>，但隨著</a:t>
                </a:r>
                <a:r>
                  <a:rPr lang="en-US" altLang="zh-TW" sz="1200" i="0" smtClean="0">
                    <a:latin typeface="Cambria Math" panose="02040503050406030204" pitchFamily="18" charset="0"/>
                  </a:rPr>
                  <a:t>𝜆</a:t>
                </a:r>
                <a:r>
                  <a:rPr lang="en-US" altLang="zh-TW" dirty="0" smtClean="0"/>
                  <a:t>H</a:t>
                </a:r>
                <a:r>
                  <a:rPr lang="zh-TW" altLang="en-US" dirty="0" smtClean="0"/>
                  <a:t>增加，</a:t>
                </a:r>
                <a:endParaRPr lang="en-US" altLang="zh-TW" dirty="0" smtClean="0"/>
              </a:p>
              <a:p>
                <a:r>
                  <a:rPr lang="zh-TW" altLang="en-US" dirty="0" smtClean="0"/>
                  <a:t>變成</a:t>
                </a:r>
                <a:r>
                  <a:rPr lang="en-US" altLang="zh-TW" dirty="0" smtClean="0"/>
                  <a:t>batch arrival</a:t>
                </a:r>
                <a:r>
                  <a:rPr lang="zh-TW" altLang="en-US" dirty="0" smtClean="0"/>
                  <a:t>會低於</a:t>
                </a:r>
                <a:r>
                  <a:rPr lang="en-US" altLang="zh-TW" dirty="0" smtClean="0"/>
                  <a:t>single arrival</a:t>
                </a:r>
              </a:p>
              <a:p>
                <a:endParaRPr lang="en-US" altLang="zh-TW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dirty="0" smtClean="0"/>
                  <a:t>右邊則是</a:t>
                </a:r>
                <a:r>
                  <a:rPr lang="en-US" altLang="zh-TW" dirty="0" smtClean="0"/>
                  <a:t>blocking probability</a:t>
                </a:r>
              </a:p>
              <a:p>
                <a:r>
                  <a:rPr lang="zh-TW" altLang="en-US" dirty="0" smtClean="0"/>
                  <a:t>可以明顯的看出</a:t>
                </a:r>
                <a:r>
                  <a:rPr lang="en-US" altLang="zh-TW" dirty="0" smtClean="0"/>
                  <a:t>batch</a:t>
                </a:r>
                <a:r>
                  <a:rPr lang="zh-TW" altLang="en-US" dirty="0" smtClean="0"/>
                  <a:t>都是高於</a:t>
                </a:r>
                <a:r>
                  <a:rPr lang="en-US" altLang="zh-TW" dirty="0" smtClean="0"/>
                  <a:t>single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arrival</a:t>
                </a:r>
                <a:endParaRPr lang="en-US" altLang="zh-TW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F287-C3B1-4128-88BC-BE47D2EA1F42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954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F287-C3B1-4128-88BC-BE47D2EA1F4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60441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F287-C3B1-4128-88BC-BE47D2EA1F42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49356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6678"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F287-C3B1-4128-88BC-BE47D2EA1F42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579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defTabSz="946678">
                  <a:defRPr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一樣我們先將預設值給定</a:t>
                </a:r>
                <a:r>
                  <a:rPr lang="zh-TW" altLang="en-US" dirty="0" smtClean="0"/>
                  <a:t>如下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其中我們將</a:t>
                </a:r>
                <a:r>
                  <a:rPr lang="en-US" altLang="zh-TW" sz="1200" i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𝛽</a:t>
                </a:r>
                <a:r>
                  <a:rPr lang="zh-TW" altLang="en-US" dirty="0" smtClean="0"/>
                  <a:t>設為</a:t>
                </a:r>
                <a:r>
                  <a:rPr lang="en-US" altLang="zh-TW" dirty="0" smtClean="0"/>
                  <a:t>0.3</a:t>
                </a:r>
                <a:r>
                  <a:rPr lang="zh-TW" altLang="en-US" dirty="0" smtClean="0"/>
                  <a:t>，也就是考慮當能源不足時對於系統的影響</a:t>
                </a:r>
                <a:endParaRPr lang="en-US" altLang="zh-TW" dirty="0" smtClean="0"/>
              </a:p>
              <a:p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才可以凸顯出是否</a:t>
                </a:r>
                <a:r>
                  <a:rPr lang="zh-TW" altLang="en-US" smtClean="0"/>
                  <a:t>使用電池對系統的影響</a:t>
                </a:r>
                <a:r>
                  <a:rPr lang="en-US" altLang="zh-TW" smtClean="0"/>
                  <a:t>)</a:t>
                </a:r>
                <a:endParaRPr lang="en-US" altLang="zh-TW" dirty="0"/>
              </a:p>
              <a:p>
                <a:r>
                  <a:rPr lang="zh-TW" altLang="en-US" dirty="0" smtClean="0"/>
                  <a:t>接下來</a:t>
                </a:r>
                <a:r>
                  <a:rPr lang="zh-TW" altLang="en-US" dirty="0"/>
                  <a:t>我們依照欲設值找出最適當的使用電池機率 </a:t>
                </a:r>
                <a:endParaRPr lang="en-US" altLang="zh-TW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F287-C3B1-4128-88BC-BE47D2EA1F42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0993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defTabSz="947151"/>
                <a:endParaRPr lang="en-US" altLang="zh-TW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跟前面一樣為了在能耗以及</a:t>
                </a:r>
                <a:r>
                  <a:rPr lang="en-US" altLang="zh-TW" dirty="0" smtClean="0"/>
                  <a:t>total</a:t>
                </a:r>
                <a:r>
                  <a:rPr lang="en-US" altLang="zh-TW" baseline="0" dirty="0" smtClean="0"/>
                  <a:t> loss</a:t>
                </a:r>
                <a:r>
                  <a:rPr lang="zh-TW" altLang="en-US" baseline="0" dirty="0" smtClean="0"/>
                  <a:t>之間達成權衡</a:t>
                </a:r>
                <a:endParaRPr lang="en-US" altLang="zh-TW" baseline="0" dirty="0" smtClean="0"/>
              </a:p>
              <a:p>
                <a:r>
                  <a:rPr lang="zh-TW" altLang="en-US" baseline="0" dirty="0" smtClean="0"/>
                  <a:t>我們將</a:t>
                </a:r>
                <a:r>
                  <a:rPr lang="en-US" altLang="zh-TW" baseline="0" dirty="0" smtClean="0"/>
                  <a:t>total loss</a:t>
                </a:r>
                <a:r>
                  <a:rPr lang="zh-TW" altLang="en-US" baseline="0" dirty="0" smtClean="0"/>
                  <a:t>的容忍值設定為</a:t>
                </a:r>
                <a:r>
                  <a:rPr lang="en-US" altLang="zh-TW" baseline="0" dirty="0" smtClean="0"/>
                  <a:t>0.1</a:t>
                </a:r>
              </a:p>
              <a:p>
                <a:r>
                  <a:rPr lang="zh-TW" altLang="en-US" baseline="0" dirty="0" smtClean="0"/>
                  <a:t>找出在</a:t>
                </a:r>
                <a:r>
                  <a:rPr lang="en-US" altLang="zh-TW" baseline="0" dirty="0" err="1" smtClean="0"/>
                  <a:t>Ptl</a:t>
                </a:r>
                <a:r>
                  <a:rPr lang="zh-TW" altLang="en-US" baseline="0" dirty="0" smtClean="0"/>
                  <a:t>小於</a:t>
                </a:r>
                <a:r>
                  <a:rPr lang="en-US" altLang="zh-TW" baseline="0" dirty="0" smtClean="0"/>
                  <a:t>0.1</a:t>
                </a:r>
                <a:r>
                  <a:rPr lang="zh-TW" altLang="en-US" baseline="0" dirty="0" smtClean="0"/>
                  <a:t>時的最</a:t>
                </a:r>
                <a:r>
                  <a:rPr lang="zh-TW" altLang="en-US" sz="1200" i="0" baseline="0" dirty="0" smtClean="0">
                    <a:latin typeface="Cambria Math" panose="02040503050406030204" pitchFamily="18" charset="0"/>
                  </a:rPr>
                  <a:t>小</a:t>
                </a:r>
                <a:r>
                  <a:rPr lang="en-US" altLang="zh-TW" sz="1200" i="0" smtClean="0">
                    <a:latin typeface="Cambria Math" panose="02040503050406030204" pitchFamily="18" charset="0"/>
                  </a:rPr>
                  <a:t>𝜃</a:t>
                </a:r>
                <a:r>
                  <a:rPr lang="zh-TW" altLang="en-US" baseline="0" dirty="0" smtClean="0"/>
                  <a:t>值</a:t>
                </a:r>
                <a:endParaRPr lang="en-US" altLang="zh-TW" baseline="0" dirty="0" smtClean="0"/>
              </a:p>
              <a:p>
                <a:r>
                  <a:rPr lang="zh-TW" altLang="en-US" dirty="0" smtClean="0"/>
                  <a:t>因此</a:t>
                </a:r>
                <a:r>
                  <a:rPr lang="zh-TW" altLang="en-US" dirty="0" smtClean="0"/>
                  <a:t>將</a:t>
                </a:r>
                <a:r>
                  <a:rPr lang="en-US" altLang="zh-TW" sz="1200" i="0" smtClean="0">
                    <a:latin typeface="Cambria Math" panose="02040503050406030204" pitchFamily="18" charset="0"/>
                  </a:rPr>
                  <a:t>𝜃</a:t>
                </a:r>
                <a:r>
                  <a:rPr lang="zh-TW" altLang="en-US" dirty="0" smtClean="0"/>
                  <a:t>設為</a:t>
                </a:r>
                <a:r>
                  <a:rPr lang="en-US" altLang="zh-TW" dirty="0" smtClean="0"/>
                  <a:t>0.8</a:t>
                </a:r>
                <a:endParaRPr lang="en-US" altLang="zh-TW" dirty="0"/>
              </a:p>
              <a:p>
                <a:pPr defTabSz="914857"/>
                <a:endParaRPr lang="en-US" altLang="zh-TW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F287-C3B1-4128-88BC-BE47D2EA1F42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4032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sz="1200" i="0" smtClean="0">
                    <a:latin typeface="Cambria Math" panose="02040503050406030204" pitchFamily="18" charset="0"/>
                  </a:rPr>
                  <a:t>𝜃</a:t>
                </a:r>
                <a:r>
                  <a:rPr lang="zh-TW" altLang="en-US" dirty="0" smtClean="0"/>
                  <a:t>值就設為</a:t>
                </a:r>
                <a:r>
                  <a:rPr lang="en-US" altLang="zh-TW" dirty="0" smtClean="0"/>
                  <a:t>0.6</a:t>
                </a:r>
              </a:p>
              <a:p>
                <a:r>
                  <a:rPr lang="zh-TW" altLang="en-US" dirty="0" smtClean="0"/>
                  <a:t>再來我們討論當高優先權的封包到達率改變對各種效能的影響</a:t>
                </a:r>
                <a:endParaRPr lang="en-US" altLang="zh-TW" dirty="0" smtClean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F287-C3B1-4128-88BC-BE47D2EA1F42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1047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Waiting time</a:t>
                </a:r>
                <a:r>
                  <a:rPr lang="zh-TW" altLang="en-US" dirty="0" smtClean="0"/>
                  <a:t>在整個系統和個別節點都隨著</a:t>
                </a:r>
                <a:r>
                  <a:rPr lang="en-US" altLang="zh-TW" sz="1200" i="0" smtClean="0">
                    <a:latin typeface="Cambria Math" panose="02040503050406030204" pitchFamily="18" charset="0"/>
                  </a:rPr>
                  <a:t>𝜆</a:t>
                </a:r>
                <a:r>
                  <a:rPr lang="en-US" altLang="zh-TW" dirty="0" smtClean="0"/>
                  <a:t>H</a:t>
                </a:r>
                <a:r>
                  <a:rPr lang="zh-TW" altLang="en-US" dirty="0" smtClean="0"/>
                  <a:t>增加而增加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其中又以</a:t>
                </a:r>
                <a:r>
                  <a:rPr lang="en-US" altLang="zh-TW" dirty="0" smtClean="0"/>
                  <a:t>average&gt;</a:t>
                </a:r>
                <a:r>
                  <a:rPr lang="zh-TW" altLang="en-US" dirty="0" smtClean="0"/>
                  <a:t>節點</a:t>
                </a:r>
                <a:r>
                  <a:rPr lang="en-US" altLang="zh-TW" dirty="0" smtClean="0"/>
                  <a:t>1&gt;</a:t>
                </a:r>
                <a:r>
                  <a:rPr lang="zh-TW" altLang="en-US" dirty="0" smtClean="0"/>
                  <a:t>節點</a:t>
                </a:r>
                <a:r>
                  <a:rPr lang="en-US" altLang="zh-TW" dirty="0" smtClean="0"/>
                  <a:t>&gt;2</a:t>
                </a:r>
                <a:r>
                  <a:rPr lang="zh-TW" altLang="en-US" dirty="0" smtClean="0"/>
                  <a:t>節點</a:t>
                </a:r>
                <a:r>
                  <a:rPr lang="en-US" altLang="zh-TW" dirty="0" smtClean="0"/>
                  <a:t>3</a:t>
                </a:r>
                <a:endParaRPr lang="en-US" altLang="zh-TW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F287-C3B1-4128-88BC-BE47D2EA1F42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4260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defTabSz="946678">
                  <a:defRPr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 err="1" smtClean="0"/>
                  <a:t>Ptl</a:t>
                </a:r>
                <a:r>
                  <a:rPr lang="zh-TW" altLang="en-US" dirty="0" smtClean="0"/>
                  <a:t>也是都隨著</a:t>
                </a:r>
                <a:r>
                  <a:rPr lang="en-US" altLang="zh-TW" sz="1200" i="0" smtClean="0">
                    <a:latin typeface="Cambria Math" panose="02040503050406030204" pitchFamily="18" charset="0"/>
                  </a:rPr>
                  <a:t>𝜆</a:t>
                </a:r>
                <a:r>
                  <a:rPr lang="en-US" altLang="zh-TW" dirty="0" smtClean="0"/>
                  <a:t>H</a:t>
                </a:r>
                <a:r>
                  <a:rPr lang="zh-TW" altLang="en-US" dirty="0" smtClean="0"/>
                  <a:t>增加而增加</a:t>
                </a:r>
                <a:endParaRPr lang="en-US" altLang="zh-TW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dirty="0" smtClean="0"/>
                  <a:t>也是以</a:t>
                </a:r>
                <a:r>
                  <a:rPr lang="en-US" altLang="zh-TW" dirty="0" smtClean="0"/>
                  <a:t>average&gt;</a:t>
                </a:r>
                <a:r>
                  <a:rPr lang="zh-TW" altLang="en-US" dirty="0" smtClean="0"/>
                  <a:t>節點</a:t>
                </a:r>
                <a:r>
                  <a:rPr lang="en-US" altLang="zh-TW" dirty="0" smtClean="0"/>
                  <a:t>1&gt;</a:t>
                </a:r>
                <a:r>
                  <a:rPr lang="zh-TW" altLang="en-US" dirty="0" smtClean="0"/>
                  <a:t>節點</a:t>
                </a:r>
                <a:r>
                  <a:rPr lang="en-US" altLang="zh-TW" dirty="0" smtClean="0"/>
                  <a:t>&gt;2</a:t>
                </a:r>
                <a:r>
                  <a:rPr lang="zh-TW" altLang="en-US" dirty="0" smtClean="0"/>
                  <a:t>節點</a:t>
                </a:r>
                <a:r>
                  <a:rPr lang="en-US" altLang="zh-TW" dirty="0" smtClean="0"/>
                  <a:t>3</a:t>
                </a:r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F287-C3B1-4128-88BC-BE47D2EA1F42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18873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TH</a:t>
                </a:r>
                <a:r>
                  <a:rPr lang="zh-TW" altLang="en-US" dirty="0" smtClean="0"/>
                  <a:t>在系統中先增後減</a:t>
                </a:r>
                <a:endParaRPr lang="en-US" altLang="zh-TW" dirty="0" smtClean="0"/>
              </a:p>
              <a:p>
                <a:endParaRPr lang="en-US" altLang="zh-TW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dirty="0" smtClean="0"/>
                  <a:t>而在高低優先權情況下，高優先權的會隨著</a:t>
                </a:r>
                <a:r>
                  <a:rPr lang="en-US" altLang="zh-TW" sz="1200" i="0" smtClean="0">
                    <a:latin typeface="Cambria Math" panose="02040503050406030204" pitchFamily="18" charset="0"/>
                  </a:rPr>
                  <a:t>𝜆</a:t>
                </a:r>
                <a:r>
                  <a:rPr lang="en-US" altLang="zh-TW" dirty="0" smtClean="0"/>
                  <a:t>H</a:t>
                </a:r>
                <a:r>
                  <a:rPr lang="zh-TW" altLang="en-US" dirty="0" smtClean="0"/>
                  <a:t>增加而增加</a:t>
                </a:r>
                <a:endParaRPr lang="en-US" altLang="zh-TW" dirty="0" smtClean="0"/>
              </a:p>
              <a:p>
                <a:r>
                  <a:rPr lang="zh-TW" altLang="en-US" dirty="0" smtClean="0"/>
                  <a:t>低優先權則相反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F287-C3B1-4128-88BC-BE47D2EA1F42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7696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defTabSz="946678">
                  <a:defRPr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dirty="0" smtClean="0"/>
                  <a:t>接下來是</a:t>
                </a:r>
                <a:r>
                  <a:rPr lang="en-US" altLang="zh-TW" dirty="0" smtClean="0"/>
                  <a:t>imp</a:t>
                </a:r>
                <a:r>
                  <a:rPr lang="zh-TW" altLang="en-US" dirty="0" smtClean="0"/>
                  <a:t>，系統和高低優先權都隨著</a:t>
                </a:r>
                <a:r>
                  <a:rPr lang="en-US" altLang="zh-TW" sz="1200" i="0" smtClean="0">
                    <a:latin typeface="Cambria Math" panose="02040503050406030204" pitchFamily="18" charset="0"/>
                  </a:rPr>
                  <a:t>𝜆</a:t>
                </a:r>
                <a:r>
                  <a:rPr lang="en-US" altLang="zh-TW" dirty="0" smtClean="0"/>
                  <a:t>H</a:t>
                </a:r>
                <a:r>
                  <a:rPr lang="zh-TW" altLang="en-US" dirty="0" smtClean="0"/>
                  <a:t>增加</a:t>
                </a:r>
                <a:r>
                  <a:rPr lang="zh-TW" altLang="en-US" dirty="0" smtClean="0"/>
                  <a:t>而先增後減</a:t>
                </a:r>
                <a:endParaRPr lang="en-US" altLang="zh-TW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前半因為</a:t>
                </a:r>
                <a:r>
                  <a:rPr lang="en-US" altLang="zh-TW" dirty="0" smtClean="0"/>
                  <a:t>queue</a:t>
                </a:r>
                <a:r>
                  <a:rPr lang="zh-TW" altLang="en-US" dirty="0" smtClean="0"/>
                  <a:t>裡頭的封包增加導致</a:t>
                </a:r>
                <a:r>
                  <a:rPr lang="en-US" altLang="zh-TW" dirty="0" smtClean="0"/>
                  <a:t>imp</a:t>
                </a:r>
                <a:r>
                  <a:rPr lang="zh-TW" altLang="en-US" dirty="0" smtClean="0"/>
                  <a:t>的數量增加，</a:t>
                </a:r>
                <a:endParaRPr lang="en-US" altLang="zh-TW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dirty="0" smtClean="0"/>
                  <a:t>後半則因為</a:t>
                </a:r>
                <a:r>
                  <a:rPr lang="en-US" altLang="zh-TW" dirty="0" smtClean="0"/>
                  <a:t>load</a:t>
                </a:r>
                <a:r>
                  <a:rPr lang="zh-TW" altLang="en-US" dirty="0" smtClean="0"/>
                  <a:t>太大，導致被</a:t>
                </a:r>
                <a:r>
                  <a:rPr lang="en-US" altLang="zh-TW" dirty="0" smtClean="0"/>
                  <a:t>blocked</a:t>
                </a:r>
                <a:r>
                  <a:rPr lang="zh-TW" altLang="en-US" dirty="0" smtClean="0"/>
                  <a:t>的封包增加</a:t>
                </a:r>
                <a:r>
                  <a:rPr lang="en-US" altLang="zh-TW" dirty="0" smtClean="0"/>
                  <a:t>)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F287-C3B1-4128-88BC-BE47D2EA1F42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6199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最後是</a:t>
                </a:r>
                <a:r>
                  <a:rPr lang="en-US" altLang="zh-TW" dirty="0" smtClean="0"/>
                  <a:t>RECR</a:t>
                </a:r>
                <a:endParaRPr lang="en-US" altLang="zh-TW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dirty="0" smtClean="0"/>
                  <a:t>在系統中</a:t>
                </a:r>
                <a:r>
                  <a:rPr lang="en-US" altLang="zh-TW" dirty="0" smtClean="0"/>
                  <a:t>RECR</a:t>
                </a:r>
                <a:r>
                  <a:rPr lang="zh-TW" altLang="en-US" dirty="0" smtClean="0"/>
                  <a:t>隨著</a:t>
                </a:r>
                <a:r>
                  <a:rPr lang="en-US" altLang="zh-TW" sz="1200" i="0" smtClean="0">
                    <a:latin typeface="Cambria Math" panose="02040503050406030204" pitchFamily="18" charset="0"/>
                  </a:rPr>
                  <a:t>𝜆</a:t>
                </a:r>
                <a:r>
                  <a:rPr lang="en-US" altLang="zh-TW" dirty="0" smtClean="0"/>
                  <a:t>H</a:t>
                </a:r>
                <a:r>
                  <a:rPr lang="zh-TW" altLang="en-US" dirty="0" smtClean="0"/>
                  <a:t>增加</a:t>
                </a:r>
                <a:r>
                  <a:rPr lang="zh-TW" altLang="en-US" dirty="0" smtClean="0"/>
                  <a:t>而先增後減</a:t>
                </a:r>
                <a:endParaRPr lang="en-US" altLang="zh-TW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前半</a:t>
                </a:r>
                <a:r>
                  <a:rPr lang="en-US" altLang="zh-TW" dirty="0" smtClean="0"/>
                  <a:t>energy</a:t>
                </a:r>
                <a:r>
                  <a:rPr lang="zh-TW" altLang="en-US" dirty="0" smtClean="0"/>
                  <a:t>不足導致使用電池機率上升，</a:t>
                </a:r>
                <a:endParaRPr lang="en-US" altLang="zh-TW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dirty="0" smtClean="0"/>
                  <a:t>後半因</a:t>
                </a:r>
                <a:r>
                  <a:rPr lang="en-US" altLang="zh-TW" dirty="0" smtClean="0"/>
                  <a:t>imp</a:t>
                </a:r>
                <a:r>
                  <a:rPr lang="zh-TW" altLang="en-US" dirty="0" smtClean="0"/>
                  <a:t>數量上升，服務的封包下降，就不使用電池，因而下降</a:t>
                </a:r>
                <a:r>
                  <a:rPr lang="en-US" altLang="zh-TW" dirty="0" smtClean="0"/>
                  <a:t>)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dirty="0" smtClean="0"/>
                  <a:t>高優先權隨著</a:t>
                </a:r>
                <a:r>
                  <a:rPr lang="en-US" altLang="zh-TW" sz="1200" i="0" smtClean="0">
                    <a:latin typeface="Cambria Math" panose="02040503050406030204" pitchFamily="18" charset="0"/>
                  </a:rPr>
                  <a:t>𝜆</a:t>
                </a:r>
                <a:r>
                  <a:rPr lang="en-US" altLang="zh-TW" dirty="0" smtClean="0"/>
                  <a:t>H</a:t>
                </a:r>
                <a:r>
                  <a:rPr lang="zh-TW" altLang="en-US" dirty="0" smtClean="0"/>
                  <a:t>增加</a:t>
                </a:r>
                <a:r>
                  <a:rPr lang="zh-TW" altLang="en-US" dirty="0" smtClean="0"/>
                  <a:t>而上升</a:t>
                </a:r>
                <a:endParaRPr lang="en-US" altLang="zh-TW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dirty="0" smtClean="0"/>
                  <a:t>低優先權則相反</a:t>
                </a:r>
                <a:endParaRPr lang="en-US" altLang="zh-TW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dirty="0" smtClean="0"/>
                  <a:t>而</a:t>
                </a:r>
                <a:r>
                  <a:rPr lang="en-US" altLang="zh-TW" dirty="0" smtClean="0"/>
                  <a:t>node3</a:t>
                </a:r>
                <a:r>
                  <a:rPr lang="zh-TW" altLang="en-US" dirty="0" smtClean="0"/>
                  <a:t>都是維持</a:t>
                </a:r>
                <a:r>
                  <a:rPr lang="en-US" altLang="zh-TW" dirty="0" smtClean="0"/>
                  <a:t>0</a:t>
                </a:r>
                <a:r>
                  <a:rPr lang="zh-TW" altLang="en-US" dirty="0" smtClean="0"/>
                  <a:t>的狀態</a:t>
                </a:r>
                <a:endParaRPr lang="en-US" altLang="zh-TW" dirty="0" smtClean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F287-C3B1-4128-88BC-BE47D2EA1F42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385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F287-C3B1-4128-88BC-BE47D2EA1F4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12225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F287-C3B1-4128-88BC-BE47D2EA1F42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978325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F287-C3B1-4128-88BC-BE47D2EA1F42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4999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F287-C3B1-4128-88BC-BE47D2EA1F42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528803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F287-C3B1-4128-88BC-BE47D2EA1F42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777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F287-C3B1-4128-88BC-BE47D2EA1F4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888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F287-C3B1-4128-88BC-BE47D2EA1F4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196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F287-C3B1-4128-88BC-BE47D2EA1F4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520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FF287-C3B1-4128-88BC-BE47D2EA1F4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796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10B4-594F-46FA-823F-ABEBFB94EFC8}" type="datetime1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21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7288-1647-4144-B6BA-4367CC5AA3B8}" type="datetime1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07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0620-81B9-44CF-9EDD-E82E8A8E4167}" type="datetime1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88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EB2E-8518-4B01-8EA9-B7F096189DD0}" type="datetime1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991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DF95E-C39F-4FDC-8389-CDA23C9F1B0A}" type="datetime1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445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FD76-CCA7-4064-B0AA-3842E8CCF26B}" type="datetime1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33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B4E3-6D48-45C4-A080-E631726D12DD}" type="datetime1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65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04062-CBA4-4C92-8EB2-5DC3FBCA0FE3}" type="datetime1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27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84DF-E0EE-428B-BAD9-1E06BC780EEE}" type="datetime1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48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0718-2B66-4B49-B7FD-53C6D14F45DC}" type="datetime1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97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E534-EB36-4FEC-BEED-BC93955C869B}" type="datetime1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45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7F53D-F854-46CD-85C1-4D30AE95CD04}" type="datetime1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860B5-BC61-498F-91B0-316F0C0C5CC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122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.png"/><Relationship Id="rId10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6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80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80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9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0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290.png"/><Relationship Id="rId4" Type="http://schemas.openxmlformats.org/officeDocument/2006/relationships/image" Target="../media/image28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609504" y="4735903"/>
            <a:ext cx="3688111" cy="987889"/>
          </a:xfrm>
        </p:spPr>
        <p:txBody>
          <a:bodyPr>
            <a:noAutofit/>
          </a:bodyPr>
          <a:lstStyle/>
          <a:p>
            <a:pPr algn="l"/>
            <a:r>
              <a:rPr lang="zh-TW" altLang="en-US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指導教授： 鍾順平 教授</a:t>
            </a:r>
            <a:endParaRPr lang="en-US" altLang="zh-TW" sz="24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/>
            <a:r>
              <a:rPr lang="zh-TW" altLang="en-US" sz="2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 究 生： 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鄭靖諼</a:t>
            </a:r>
            <a:endParaRPr lang="en-US" altLang="zh-TW" sz="24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72622" y="2184867"/>
            <a:ext cx="103589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Study on the Wireless Sensor Network with Energy Harvesting, Regular Battery, and Batch Arrivals</a:t>
            </a:r>
            <a:endParaRPr lang="zh-TW" altLang="en-US" sz="4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555112" y="714090"/>
            <a:ext cx="77968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具有能量收集</a:t>
            </a:r>
            <a:r>
              <a:rPr lang="en-US" altLang="zh-TW" sz="40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40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常規電池與批次抵達的無線感測器網路研究</a:t>
            </a:r>
            <a:endParaRPr lang="zh-TW" altLang="en-US" sz="40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972622" y="4126479"/>
            <a:ext cx="10180482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3955635" y="6008508"/>
            <a:ext cx="2995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西元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2023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年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07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月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日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 descr="一張含有 畫畫 的圖片&#10;&#10;自動產生的描述">
            <a:extLst>
              <a:ext uri="{FF2B5EF4-FFF2-40B4-BE49-F238E27FC236}">
                <a16:creationId xmlns:a16="http://schemas.microsoft.com/office/drawing/2014/main" id="{2D676393-9DCD-429E-BAD3-CCC9D6EC1A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343" y="5594636"/>
            <a:ext cx="3587436" cy="123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z="1800" smtClean="0">
                <a:solidFill>
                  <a:schemeClr val="tx1"/>
                </a:solidFill>
              </a:rPr>
              <a:t>10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標題 1"/>
          <p:cNvSpPr txBox="1">
            <a:spLocks/>
          </p:cNvSpPr>
          <p:nvPr/>
        </p:nvSpPr>
        <p:spPr>
          <a:xfrm>
            <a:off x="222739" y="136527"/>
            <a:ext cx="60307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 -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Sensor Node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151619" y="1453297"/>
            <a:ext cx="6101861" cy="879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222739" y="1679329"/>
            <a:ext cx="237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Queueing model: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47" y="1598616"/>
            <a:ext cx="9032149" cy="534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z="1800" smtClean="0">
                <a:solidFill>
                  <a:schemeClr val="tx1"/>
                </a:solidFill>
              </a:rPr>
              <a:t>11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205155" y="347542"/>
            <a:ext cx="2063262" cy="1088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151619" y="1453297"/>
            <a:ext cx="6101861" cy="879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內容版面配置區 2"/>
          <p:cNvSpPr txBox="1">
            <a:spLocks/>
          </p:cNvSpPr>
          <p:nvPr/>
        </p:nvSpPr>
        <p:spPr>
          <a:xfrm>
            <a:off x="512888" y="17640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sensor node (Scenario 1)</a:t>
            </a:r>
          </a:p>
          <a:p>
            <a:pPr lvl="1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Three-node network (Scenario 2)</a:t>
            </a:r>
          </a:p>
          <a:p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Analytical 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lang="en-US" altLang="zh-TW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Results</a:t>
            </a:r>
          </a:p>
          <a:p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Future Works</a:t>
            </a:r>
            <a:endParaRPr lang="zh-TW" altLang="zh-TW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762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z="1800" smtClean="0">
                <a:solidFill>
                  <a:schemeClr val="tx1"/>
                </a:solidFill>
              </a:rPr>
              <a:t>12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/>
              <p:cNvSpPr txBox="1">
                <a:spLocks/>
              </p:cNvSpPr>
              <p:nvPr/>
            </p:nvSpPr>
            <p:spPr>
              <a:xfrm>
                <a:off x="315263" y="1598238"/>
                <a:ext cx="7068688" cy="41187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360000"/>
                <a:r>
                  <a:rPr lang="en-US" altLang="zh-TW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 1 :  entry node</a:t>
                </a:r>
              </a:p>
              <a:p>
                <a:pPr marL="0" indent="0">
                  <a:buNone/>
                </a:pPr>
                <a:r>
                  <a:rPr lang="en-US" altLang="zh-TW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Node 2 :</a:t>
                </a:r>
                <a:r>
                  <a:rPr lang="zh-TW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TW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exit node</a:t>
                </a:r>
              </a:p>
              <a:p>
                <a:pPr marL="0" indent="0">
                  <a:buNone/>
                </a:pPr>
                <a:r>
                  <a:rPr lang="en-US" altLang="zh-TW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Node 3 :  control node</a:t>
                </a:r>
              </a:p>
              <a:p>
                <a:pPr indent="-360000"/>
                <a:endParaRPr lang="en-US" altLang="zh-TW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-360000"/>
                <a:r>
                  <a:rPr lang="en-US" altLang="zh-TW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Basically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after </a:t>
                </a:r>
                <a:r>
                  <a:rPr lang="en-US" altLang="zh-TW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packet completes its service at node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it will be routed to the next node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according to the assigned </a:t>
                </a:r>
                <a:r>
                  <a:rPr lang="en-US" altLang="zh-TW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routing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directly leave the system,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TW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1,2,3 and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TW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lvl="1" algn="just"/>
                <a:endParaRPr lang="en-US" altLang="zh-TW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lvl="1" algn="just"/>
                <a:endParaRPr lang="en-US" altLang="zh-TW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457200" lvl="1" indent="0" algn="just">
                  <a:buNone/>
                </a:pPr>
                <a:endParaRPr lang="en-US" altLang="zh-TW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63" y="1598238"/>
                <a:ext cx="7068688" cy="4118723"/>
              </a:xfrm>
              <a:prstGeom prst="rect">
                <a:avLst/>
              </a:prstGeom>
              <a:blipFill>
                <a:blip r:embed="rId3"/>
                <a:stretch>
                  <a:fillRect l="-690" t="-1183" r="-17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95335" y="3771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582368" y="29373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15" name="群組 14"/>
          <p:cNvGrpSpPr/>
          <p:nvPr/>
        </p:nvGrpSpPr>
        <p:grpSpPr>
          <a:xfrm>
            <a:off x="8043843" y="1453297"/>
            <a:ext cx="3240360" cy="2516420"/>
            <a:chOff x="4223792" y="3483167"/>
            <a:chExt cx="3240360" cy="2516420"/>
          </a:xfrm>
        </p:grpSpPr>
        <p:sp>
          <p:nvSpPr>
            <p:cNvPr id="16" name="橢圓 15"/>
            <p:cNvSpPr/>
            <p:nvPr/>
          </p:nvSpPr>
          <p:spPr>
            <a:xfrm>
              <a:off x="5303912" y="3483167"/>
              <a:ext cx="1080120" cy="1080120"/>
            </a:xfrm>
            <a:prstGeom prst="ellipse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3</a:t>
              </a:r>
              <a:endParaRPr lang="zh-TW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橢圓 16"/>
            <p:cNvSpPr/>
            <p:nvPr/>
          </p:nvSpPr>
          <p:spPr>
            <a:xfrm>
              <a:off x="4223792" y="4919467"/>
              <a:ext cx="1080120" cy="1080120"/>
            </a:xfrm>
            <a:prstGeom prst="ellipse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1</a:t>
              </a:r>
              <a:endParaRPr lang="zh-TW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橢圓 17"/>
            <p:cNvSpPr/>
            <p:nvPr/>
          </p:nvSpPr>
          <p:spPr>
            <a:xfrm>
              <a:off x="6384032" y="4913677"/>
              <a:ext cx="1080120" cy="1080120"/>
            </a:xfrm>
            <a:prstGeom prst="ellipse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Node2</a:t>
              </a:r>
              <a:endParaRPr lang="zh-TW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線單箭頭接點 18"/>
            <p:cNvCxnSpPr/>
            <p:nvPr/>
          </p:nvCxnSpPr>
          <p:spPr>
            <a:xfrm flipV="1">
              <a:off x="4790228" y="4257928"/>
              <a:ext cx="540060" cy="626371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/>
            <p:nvPr/>
          </p:nvCxnSpPr>
          <p:spPr>
            <a:xfrm flipH="1">
              <a:off x="5007088" y="4440275"/>
              <a:ext cx="446212" cy="50857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/>
            <p:nvPr/>
          </p:nvCxnSpPr>
          <p:spPr>
            <a:xfrm flipH="1" flipV="1">
              <a:off x="6357656" y="4257928"/>
              <a:ext cx="540060" cy="620581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/>
            <p:nvPr/>
          </p:nvCxnSpPr>
          <p:spPr>
            <a:xfrm>
              <a:off x="6225852" y="4431483"/>
              <a:ext cx="446212" cy="50857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stCxn id="17" idx="6"/>
              <a:endCxn id="18" idx="2"/>
            </p:cNvCxnSpPr>
            <p:nvPr/>
          </p:nvCxnSpPr>
          <p:spPr>
            <a:xfrm flipV="1">
              <a:off x="5303912" y="5453737"/>
              <a:ext cx="1080120" cy="579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3"/>
                <p:cNvSpPr txBox="1"/>
                <p:nvPr/>
              </p:nvSpPr>
              <p:spPr>
                <a:xfrm>
                  <a:off x="4503364" y="4350233"/>
                  <a:ext cx="520976" cy="369332"/>
                </a:xfrm>
                <a:prstGeom prst="rect">
                  <a:avLst/>
                </a:prstGeom>
                <a:noFill/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" name="文字方塊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3364" y="4350233"/>
                  <a:ext cx="52097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/>
                <p:cNvSpPr txBox="1"/>
                <p:nvPr/>
              </p:nvSpPr>
              <p:spPr>
                <a:xfrm>
                  <a:off x="5543846" y="5013176"/>
                  <a:ext cx="520976" cy="369332"/>
                </a:xfrm>
                <a:prstGeom prst="rect">
                  <a:avLst/>
                </a:prstGeom>
                <a:noFill/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" name="文字方塊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3846" y="5013176"/>
                  <a:ext cx="52097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/>
                <p:cNvSpPr txBox="1"/>
                <p:nvPr/>
              </p:nvSpPr>
              <p:spPr>
                <a:xfrm>
                  <a:off x="6682958" y="4350233"/>
                  <a:ext cx="526298" cy="369332"/>
                </a:xfrm>
                <a:prstGeom prst="rect">
                  <a:avLst/>
                </a:prstGeom>
                <a:noFill/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6" name="文字方塊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2958" y="4350233"/>
                  <a:ext cx="526298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標題 1"/>
          <p:cNvSpPr txBox="1">
            <a:spLocks/>
          </p:cNvSpPr>
          <p:nvPr/>
        </p:nvSpPr>
        <p:spPr>
          <a:xfrm>
            <a:off x="222739" y="136527"/>
            <a:ext cx="65297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 -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Three-node </a:t>
            </a:r>
            <a:r>
              <a:rPr lang="en-US" altLang="zh-TW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線接點 27"/>
          <p:cNvCxnSpPr/>
          <p:nvPr/>
        </p:nvCxnSpPr>
        <p:spPr>
          <a:xfrm>
            <a:off x="151619" y="1453297"/>
            <a:ext cx="6101861" cy="879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7234753" y="3418077"/>
            <a:ext cx="803248" cy="579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11305975" y="3426762"/>
            <a:ext cx="803248" cy="579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52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z="1800" smtClean="0">
                <a:solidFill>
                  <a:schemeClr val="tx1"/>
                </a:solidFill>
              </a:rPr>
              <a:t>13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319451" y="1595545"/>
            <a:ext cx="8061960" cy="33247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60000" algn="just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restrictions for the routing policy: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 algn="just">
              <a:spcBef>
                <a:spcPts val="1800"/>
              </a:spcBef>
              <a:buNone/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Packets are not allowed to be routed from the exit node </a:t>
            </a:r>
            <a:b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to the entry node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pPr lvl="1" algn="just"/>
            <a:endParaRPr lang="en-US" altLang="zh-TW" sz="1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Packets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only permitted to pass through the control </a:t>
            </a:r>
            <a:b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once. After this, they will be forwarded to the </a:t>
            </a:r>
            <a:b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node and follow the correct path to the </a:t>
            </a:r>
            <a:b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exit node and leave successfully.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222739" y="136527"/>
            <a:ext cx="65297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 -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Three-node Network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151619" y="1453297"/>
            <a:ext cx="6101861" cy="879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>
            <a:off x="8113440" y="3118812"/>
            <a:ext cx="3240360" cy="2516420"/>
            <a:chOff x="4223792" y="3483167"/>
            <a:chExt cx="3240360" cy="2516420"/>
          </a:xfrm>
        </p:grpSpPr>
        <p:sp>
          <p:nvSpPr>
            <p:cNvPr id="12" name="橢圓 11"/>
            <p:cNvSpPr/>
            <p:nvPr/>
          </p:nvSpPr>
          <p:spPr>
            <a:xfrm>
              <a:off x="5303912" y="3483167"/>
              <a:ext cx="1080120" cy="1080120"/>
            </a:xfrm>
            <a:prstGeom prst="ellipse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3</a:t>
              </a:r>
              <a:endParaRPr lang="zh-TW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橢圓 12"/>
            <p:cNvSpPr/>
            <p:nvPr/>
          </p:nvSpPr>
          <p:spPr>
            <a:xfrm>
              <a:off x="4223792" y="4919467"/>
              <a:ext cx="1080120" cy="1080120"/>
            </a:xfrm>
            <a:prstGeom prst="ellipse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1</a:t>
              </a:r>
              <a:endParaRPr lang="zh-TW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橢圓 13"/>
            <p:cNvSpPr/>
            <p:nvPr/>
          </p:nvSpPr>
          <p:spPr>
            <a:xfrm>
              <a:off x="6384032" y="4913677"/>
              <a:ext cx="1080120" cy="1080120"/>
            </a:xfrm>
            <a:prstGeom prst="ellipse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Node2</a:t>
              </a:r>
              <a:endParaRPr lang="zh-TW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線單箭頭接點 14"/>
            <p:cNvCxnSpPr/>
            <p:nvPr/>
          </p:nvCxnSpPr>
          <p:spPr>
            <a:xfrm flipV="1">
              <a:off x="4790228" y="4257928"/>
              <a:ext cx="540060" cy="626371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/>
            <p:nvPr/>
          </p:nvCxnSpPr>
          <p:spPr>
            <a:xfrm flipH="1">
              <a:off x="5007088" y="4440275"/>
              <a:ext cx="446212" cy="50857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/>
            <p:nvPr/>
          </p:nvCxnSpPr>
          <p:spPr>
            <a:xfrm flipH="1" flipV="1">
              <a:off x="6357656" y="4257928"/>
              <a:ext cx="540060" cy="620581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/>
            <p:nvPr/>
          </p:nvCxnSpPr>
          <p:spPr>
            <a:xfrm>
              <a:off x="6225852" y="4431483"/>
              <a:ext cx="446212" cy="50857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13" idx="6"/>
              <a:endCxn id="14" idx="2"/>
            </p:cNvCxnSpPr>
            <p:nvPr/>
          </p:nvCxnSpPr>
          <p:spPr>
            <a:xfrm flipV="1">
              <a:off x="5303912" y="5453737"/>
              <a:ext cx="1080120" cy="579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/>
                <p:cNvSpPr txBox="1"/>
                <p:nvPr/>
              </p:nvSpPr>
              <p:spPr>
                <a:xfrm>
                  <a:off x="4503364" y="4350233"/>
                  <a:ext cx="520976" cy="369332"/>
                </a:xfrm>
                <a:prstGeom prst="rect">
                  <a:avLst/>
                </a:prstGeom>
                <a:noFill/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0" name="文字方塊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3364" y="4350233"/>
                  <a:ext cx="52097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/>
                <p:cNvSpPr txBox="1"/>
                <p:nvPr/>
              </p:nvSpPr>
              <p:spPr>
                <a:xfrm>
                  <a:off x="5543846" y="5013176"/>
                  <a:ext cx="520976" cy="369332"/>
                </a:xfrm>
                <a:prstGeom prst="rect">
                  <a:avLst/>
                </a:prstGeom>
                <a:noFill/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1" name="文字方塊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3846" y="5013176"/>
                  <a:ext cx="52097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/>
                <p:cNvSpPr txBox="1"/>
                <p:nvPr/>
              </p:nvSpPr>
              <p:spPr>
                <a:xfrm>
                  <a:off x="6682958" y="4350233"/>
                  <a:ext cx="526298" cy="369332"/>
                </a:xfrm>
                <a:prstGeom prst="rect">
                  <a:avLst/>
                </a:prstGeom>
                <a:noFill/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2" name="文字方塊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2958" y="4350233"/>
                  <a:ext cx="52629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" name="直線單箭頭接點 22"/>
          <p:cNvCxnSpPr/>
          <p:nvPr/>
        </p:nvCxnSpPr>
        <p:spPr>
          <a:xfrm flipV="1">
            <a:off x="7304350" y="5083592"/>
            <a:ext cx="803248" cy="579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11375572" y="5092277"/>
            <a:ext cx="803248" cy="579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45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9352116" y="6363752"/>
            <a:ext cx="2743200" cy="365125"/>
          </a:xfrm>
        </p:spPr>
        <p:txBody>
          <a:bodyPr/>
          <a:lstStyle/>
          <a:p>
            <a:fld id="{316860B5-BC61-498F-91B0-316F0C0C5CC1}" type="slidenum">
              <a:rPr lang="zh-TW" altLang="en-US" sz="1800" smtClean="0">
                <a:solidFill>
                  <a:schemeClr val="tx1"/>
                </a:solidFill>
              </a:rPr>
              <a:t>14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95335" y="3771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246848" y="38428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22739" y="1679329"/>
            <a:ext cx="237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Queueing model: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標題 1"/>
          <p:cNvSpPr txBox="1">
            <a:spLocks/>
          </p:cNvSpPr>
          <p:nvPr/>
        </p:nvSpPr>
        <p:spPr>
          <a:xfrm>
            <a:off x="222739" y="136527"/>
            <a:ext cx="65297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 -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Three-node Network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151619" y="1453297"/>
            <a:ext cx="6101861" cy="879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099" y="1605574"/>
            <a:ext cx="9063058" cy="512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z="1800" smtClean="0">
                <a:solidFill>
                  <a:schemeClr val="tx1"/>
                </a:solidFill>
              </a:rPr>
              <a:t>15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205155" y="347542"/>
            <a:ext cx="2063262" cy="1088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151619" y="1453297"/>
            <a:ext cx="6101861" cy="879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內容版面配置區 2"/>
          <p:cNvSpPr>
            <a:spLocks noGrp="1"/>
          </p:cNvSpPr>
          <p:nvPr>
            <p:ph idx="1"/>
          </p:nvPr>
        </p:nvSpPr>
        <p:spPr>
          <a:xfrm>
            <a:off x="512888" y="1764079"/>
            <a:ext cx="10515600" cy="4351338"/>
          </a:xfrm>
        </p:spPr>
        <p:txBody>
          <a:bodyPr/>
          <a:lstStyle/>
          <a:p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Models</a:t>
            </a: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Models</a:t>
            </a:r>
          </a:p>
          <a:p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Results</a:t>
            </a:r>
          </a:p>
          <a:p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Future Works</a:t>
            </a:r>
            <a:endParaRPr lang="zh-TW" altLang="zh-TW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628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5155" y="222798"/>
            <a:ext cx="6517763" cy="1325563"/>
          </a:xfrm>
        </p:spPr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z="1800" smtClean="0">
                <a:solidFill>
                  <a:schemeClr val="tx1"/>
                </a:solidFill>
              </a:rPr>
              <a:t>16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151619" y="1453297"/>
            <a:ext cx="6101861" cy="879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4261130"/>
                  </p:ext>
                </p:extLst>
              </p:nvPr>
            </p:nvGraphicFramePr>
            <p:xfrm>
              <a:off x="1249762" y="1548361"/>
              <a:ext cx="9113438" cy="5078582"/>
            </p:xfrm>
            <a:graphic>
              <a:graphicData uri="http://schemas.openxmlformats.org/drawingml/2006/table">
                <a:tbl>
                  <a:tblPr firstRow="1" firstCol="1" bandRow="1">
                    <a:tableStyleId>{616DA210-FB5B-4158-B5E0-FEB733F419BA}</a:tableStyleId>
                  </a:tblPr>
                  <a:tblGrid>
                    <a:gridCol w="2175097">
                      <a:extLst>
                        <a:ext uri="{9D8B030D-6E8A-4147-A177-3AD203B41FA5}">
                          <a16:colId xmlns:a16="http://schemas.microsoft.com/office/drawing/2014/main" val="85367923"/>
                        </a:ext>
                      </a:extLst>
                    </a:gridCol>
                    <a:gridCol w="6938341">
                      <a:extLst>
                        <a:ext uri="{9D8B030D-6E8A-4147-A177-3AD203B41FA5}">
                          <a16:colId xmlns:a16="http://schemas.microsoft.com/office/drawing/2014/main" val="1703968794"/>
                        </a:ext>
                      </a:extLst>
                    </a:gridCol>
                  </a:tblGrid>
                  <a:tr h="50307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200" dirty="0"/>
                            <a:t>Parameter</a:t>
                          </a:r>
                          <a:endParaRPr lang="zh-TW" sz="24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200" dirty="0"/>
                            <a:t>Description</a:t>
                          </a:r>
                          <a:endParaRPr lang="zh-TW" sz="24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57862856"/>
                      </a:ext>
                    </a:extLst>
                  </a:tr>
                  <a:tr h="50307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24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kern="12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kern="120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kern="12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24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kern="12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kern="120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kern="1200" dirty="0"/>
                            <a:t>)</a:t>
                          </a:r>
                          <a:endParaRPr lang="zh-TW" sz="24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200" dirty="0"/>
                            <a:t>o</a:t>
                          </a:r>
                          <a:r>
                            <a:rPr lang="en-US" sz="2400" kern="1200" dirty="0" smtClean="0"/>
                            <a:t>ne-packet </a:t>
                          </a:r>
                          <a:r>
                            <a:rPr lang="en-US" sz="2400" kern="1200" dirty="0"/>
                            <a:t>HP(LP) arrival rate</a:t>
                          </a:r>
                          <a:endParaRPr lang="zh-TW" sz="24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57242192"/>
                      </a:ext>
                    </a:extLst>
                  </a:tr>
                  <a:tr h="50307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24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kern="12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kern="120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sz="2400" kern="1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kern="120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24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kern="12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kern="120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sz="2400" kern="1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kern="1200"/>
                            <a:t>)</a:t>
                          </a:r>
                          <a:endParaRPr lang="zh-TW" sz="2400" kern="1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200" dirty="0"/>
                            <a:t>two-packet HP(LP) arrival rate</a:t>
                          </a:r>
                          <a:endParaRPr lang="zh-TW" sz="24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74326417"/>
                      </a:ext>
                    </a:extLst>
                  </a:tr>
                  <a:tr h="50307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24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kern="120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kern="120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kern="120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24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kern="120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kern="120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kern="1200"/>
                            <a:t>)</a:t>
                          </a:r>
                          <a:endParaRPr lang="zh-TW" sz="2400" kern="1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200" dirty="0"/>
                            <a:t>HP(LP) impatient rate</a:t>
                          </a:r>
                          <a:endParaRPr lang="zh-TW" sz="24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59192722"/>
                      </a:ext>
                    </a:extLst>
                  </a:tr>
                  <a:tr h="50307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24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kern="120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kern="120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kern="120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24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kern="120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kern="120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kern="1200"/>
                            <a:t>)</a:t>
                          </a:r>
                          <a:endParaRPr lang="zh-TW" sz="2400" kern="1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200" dirty="0"/>
                            <a:t>HP(LP) service rate</a:t>
                          </a:r>
                          <a:endParaRPr lang="zh-TW" sz="24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30045510"/>
                      </a:ext>
                    </a:extLst>
                  </a:tr>
                  <a:tr h="50307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kern="120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zh-TW" sz="2400" kern="1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200" dirty="0"/>
                            <a:t>e</a:t>
                          </a:r>
                          <a:r>
                            <a:rPr lang="en-US" sz="2400" kern="1200" dirty="0" smtClean="0"/>
                            <a:t>nergy </a:t>
                          </a:r>
                          <a:r>
                            <a:rPr lang="en-US" sz="2400" kern="1200" dirty="0"/>
                            <a:t>arrival rate</a:t>
                          </a:r>
                          <a:endParaRPr lang="zh-TW" sz="24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59237051"/>
                      </a:ext>
                    </a:extLst>
                  </a:tr>
                  <a:tr h="50307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kern="120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zh-TW" sz="2400" kern="1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200" dirty="0"/>
                            <a:t>p</a:t>
                          </a:r>
                          <a:r>
                            <a:rPr lang="en-US" sz="2400" kern="1200" dirty="0" smtClean="0"/>
                            <a:t>acket </a:t>
                          </a:r>
                          <a:r>
                            <a:rPr lang="en-US" sz="2400" kern="1200" dirty="0"/>
                            <a:t>queue size</a:t>
                          </a:r>
                          <a:endParaRPr lang="zh-TW" sz="24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44037014"/>
                      </a:ext>
                    </a:extLst>
                  </a:tr>
                  <a:tr h="50307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kern="120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zh-TW" sz="2400" kern="1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200" dirty="0"/>
                            <a:t>e</a:t>
                          </a:r>
                          <a:r>
                            <a:rPr lang="en-US" sz="2400" kern="1200" dirty="0" smtClean="0"/>
                            <a:t>nergy </a:t>
                          </a:r>
                          <a:r>
                            <a:rPr lang="en-US" sz="2400" kern="1200" dirty="0"/>
                            <a:t>queue size</a:t>
                          </a:r>
                          <a:endParaRPr lang="zh-TW" sz="24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95005353"/>
                      </a:ext>
                    </a:extLst>
                  </a:tr>
                  <a:tr h="50307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24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kern="120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kern="120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kern="120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2400" i="1" kern="12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kern="120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kern="120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kern="1200"/>
                            <a:t>)</a:t>
                          </a:r>
                          <a:endParaRPr lang="zh-TW" sz="2400" kern="1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200" dirty="0"/>
                            <a:t>probability of regular battery usage for HP(LP) packet</a:t>
                          </a:r>
                          <a:endParaRPr lang="zh-TW" sz="24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54608898"/>
                      </a:ext>
                    </a:extLst>
                  </a:tr>
                  <a:tr h="55093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2400" i="1" kern="12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kern="120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kern="120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sz="2400" kern="1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200" dirty="0"/>
                            <a:t>routing probability from node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kern="12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2400" kern="1200" dirty="0"/>
                            <a:t> to node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kern="120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zh-TW" sz="24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939934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4261130"/>
                  </p:ext>
                </p:extLst>
              </p:nvPr>
            </p:nvGraphicFramePr>
            <p:xfrm>
              <a:off x="1249762" y="1548361"/>
              <a:ext cx="9113438" cy="5078582"/>
            </p:xfrm>
            <a:graphic>
              <a:graphicData uri="http://schemas.openxmlformats.org/drawingml/2006/table">
                <a:tbl>
                  <a:tblPr firstRow="1" firstCol="1" bandRow="1">
                    <a:tableStyleId>{616DA210-FB5B-4158-B5E0-FEB733F419BA}</a:tableStyleId>
                  </a:tblPr>
                  <a:tblGrid>
                    <a:gridCol w="2175097">
                      <a:extLst>
                        <a:ext uri="{9D8B030D-6E8A-4147-A177-3AD203B41FA5}">
                          <a16:colId xmlns:a16="http://schemas.microsoft.com/office/drawing/2014/main" val="85367923"/>
                        </a:ext>
                      </a:extLst>
                    </a:gridCol>
                    <a:gridCol w="6938341">
                      <a:extLst>
                        <a:ext uri="{9D8B030D-6E8A-4147-A177-3AD203B41FA5}">
                          <a16:colId xmlns:a16="http://schemas.microsoft.com/office/drawing/2014/main" val="1703968794"/>
                        </a:ext>
                      </a:extLst>
                    </a:gridCol>
                  </a:tblGrid>
                  <a:tr h="50307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200" dirty="0"/>
                            <a:t>Parameter</a:t>
                          </a:r>
                          <a:endParaRPr lang="zh-TW" sz="24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200" dirty="0"/>
                            <a:t>Description</a:t>
                          </a:r>
                          <a:endParaRPr lang="zh-TW" sz="24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57862856"/>
                      </a:ext>
                    </a:extLst>
                  </a:tr>
                  <a:tr h="50307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0" t="-119512" r="-319888" b="-819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200" dirty="0"/>
                            <a:t>o</a:t>
                          </a:r>
                          <a:r>
                            <a:rPr lang="en-US" sz="2400" kern="1200" dirty="0" smtClean="0"/>
                            <a:t>ne-packet </a:t>
                          </a:r>
                          <a:r>
                            <a:rPr lang="en-US" sz="2400" kern="1200" dirty="0"/>
                            <a:t>HP(LP) arrival rate</a:t>
                          </a:r>
                          <a:endParaRPr lang="zh-TW" sz="24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57242192"/>
                      </a:ext>
                    </a:extLst>
                  </a:tr>
                  <a:tr h="50307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0" t="-216867" r="-319888" b="-709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200" dirty="0"/>
                            <a:t>two-packet HP(LP) arrival rate</a:t>
                          </a:r>
                          <a:endParaRPr lang="zh-TW" sz="24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74326417"/>
                      </a:ext>
                    </a:extLst>
                  </a:tr>
                  <a:tr h="50307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0" t="-316867" r="-319888" b="-609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200" dirty="0"/>
                            <a:t>HP(LP) impatient rate</a:t>
                          </a:r>
                          <a:endParaRPr lang="zh-TW" sz="24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59192722"/>
                      </a:ext>
                    </a:extLst>
                  </a:tr>
                  <a:tr h="50307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0" t="-416867" r="-319888" b="-509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200" dirty="0"/>
                            <a:t>HP(LP) service rate</a:t>
                          </a:r>
                          <a:endParaRPr lang="zh-TW" sz="24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30045510"/>
                      </a:ext>
                    </a:extLst>
                  </a:tr>
                  <a:tr h="50307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0" t="-523171" r="-319888" b="-4158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200" dirty="0"/>
                            <a:t>e</a:t>
                          </a:r>
                          <a:r>
                            <a:rPr lang="en-US" sz="2400" kern="1200" dirty="0" smtClean="0"/>
                            <a:t>nergy </a:t>
                          </a:r>
                          <a:r>
                            <a:rPr lang="en-US" sz="2400" kern="1200" dirty="0"/>
                            <a:t>arrival rate</a:t>
                          </a:r>
                          <a:endParaRPr lang="zh-TW" sz="24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59237051"/>
                      </a:ext>
                    </a:extLst>
                  </a:tr>
                  <a:tr h="50307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0" t="-615663" r="-319888" b="-310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200" dirty="0"/>
                            <a:t>p</a:t>
                          </a:r>
                          <a:r>
                            <a:rPr lang="en-US" sz="2400" kern="1200" dirty="0" smtClean="0"/>
                            <a:t>acket </a:t>
                          </a:r>
                          <a:r>
                            <a:rPr lang="en-US" sz="2400" kern="1200" dirty="0"/>
                            <a:t>queue size</a:t>
                          </a:r>
                          <a:endParaRPr lang="zh-TW" sz="24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44037014"/>
                      </a:ext>
                    </a:extLst>
                  </a:tr>
                  <a:tr h="50307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0" t="-715663" r="-319888" b="-210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200" dirty="0"/>
                            <a:t>e</a:t>
                          </a:r>
                          <a:r>
                            <a:rPr lang="en-US" sz="2400" kern="1200" dirty="0" smtClean="0"/>
                            <a:t>nergy </a:t>
                          </a:r>
                          <a:r>
                            <a:rPr lang="en-US" sz="2400" kern="1200" dirty="0"/>
                            <a:t>queue size</a:t>
                          </a:r>
                          <a:endParaRPr lang="zh-TW" sz="24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95005353"/>
                      </a:ext>
                    </a:extLst>
                  </a:tr>
                  <a:tr h="50307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0" t="-825610" r="-319888" b="-1134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200" dirty="0"/>
                            <a:t>probability of regular battery usage for HP(LP) packet</a:t>
                          </a:r>
                          <a:endParaRPr lang="zh-TW" sz="2400" kern="12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54608898"/>
                      </a:ext>
                    </a:extLst>
                  </a:tr>
                  <a:tr h="550934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0" t="-834066" r="-319888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1547" t="-834066" r="-351" b="-2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399345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2217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5155" y="222798"/>
            <a:ext cx="4969518" cy="1325563"/>
          </a:xfrm>
        </p:spPr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z="1800" smtClean="0">
                <a:solidFill>
                  <a:schemeClr val="tx1"/>
                </a:solidFill>
              </a:rPr>
              <a:t>17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2"/>
              <p:cNvSpPr txBox="1">
                <a:spLocks/>
              </p:cNvSpPr>
              <p:nvPr/>
            </p:nvSpPr>
            <p:spPr>
              <a:xfrm>
                <a:off x="325643" y="1602768"/>
                <a:ext cx="10427545" cy="44815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1800"/>
                  </a:spcAft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arrivals of (external) HP/LP packets and energy units follow a </a:t>
                </a:r>
                <a:r>
                  <a:rPr lang="en-US" altLang="zh-TW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Poisson process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respective arrival rates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sub>
                    </m:sSub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zh-TW" altLang="zh-TW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zh-TW" altLang="zh-TW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zh-TW" altLang="zh-TW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of HP/LP packets waiting in the queue, their impatient time is determined by an </a:t>
                </a:r>
                <a:r>
                  <a:rPr lang="en-US" altLang="zh-TW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exponential distribution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corresponding rates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sub>
                    </m:sSub>
                    <m:r>
                      <a:rPr lang="en-US" altLang="zh-TW" sz="2400" b="1" i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zh-TW" altLang="zh-TW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service time for each of HP/LP packets in the server is </a:t>
                </a:r>
                <a:r>
                  <a:rPr lang="en-US" altLang="zh-TW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exponentially distributed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associated rates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sub>
                    </m:sSub>
                    <m:r>
                      <a:rPr lang="en-US" altLang="zh-TW" sz="2400" b="1" i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zh-TW" altLang="zh-TW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regular battery will be used based on </a:t>
                </a:r>
                <a:r>
                  <a:rPr lang="en-US" altLang="zh-TW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probabilities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sub>
                    </m:sSub>
                    <m:r>
                      <a:rPr lang="en-US" altLang="zh-TW" sz="2400" b="1" i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zh-TW" altLang="zh-TW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when the amount of harvested energy available in the energy queue is insufficient to serve an HP/LP packet.</a:t>
                </a:r>
                <a:endParaRPr lang="en-US" altLang="zh-TW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lvl="1" algn="just"/>
                <a:endParaRPr lang="en-US" altLang="zh-TW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457200" lvl="1" indent="0" algn="just">
                  <a:buNone/>
                </a:pPr>
                <a:endParaRPr lang="en-US" altLang="zh-TW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43" y="1602768"/>
                <a:ext cx="10427545" cy="4481512"/>
              </a:xfrm>
              <a:prstGeom prst="rect">
                <a:avLst/>
              </a:prstGeom>
              <a:blipFill>
                <a:blip r:embed="rId3"/>
                <a:stretch>
                  <a:fillRect l="-468" t="-1088" r="-526" b="-24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接點 9"/>
          <p:cNvCxnSpPr/>
          <p:nvPr/>
        </p:nvCxnSpPr>
        <p:spPr>
          <a:xfrm>
            <a:off x="151619" y="1453297"/>
            <a:ext cx="6101861" cy="879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55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z="1800" smtClean="0">
                <a:solidFill>
                  <a:schemeClr val="tx1"/>
                </a:solidFill>
              </a:rPr>
              <a:t>18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內容版面配置區 2"/>
              <p:cNvSpPr txBox="1">
                <a:spLocks/>
              </p:cNvSpPr>
              <p:nvPr/>
            </p:nvSpPr>
            <p:spPr>
              <a:xfrm>
                <a:off x="319458" y="1586759"/>
                <a:ext cx="11580836" cy="48492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360000"/>
                <a:r>
                  <a:rPr lang="en-US" altLang="zh-TW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system models of </a:t>
                </a:r>
                <a:r>
                  <a:rPr lang="en-US" altLang="zh-TW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scenario 1</a:t>
                </a:r>
                <a:r>
                  <a:rPr lang="en-US" altLang="zh-TW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altLang="zh-TW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node in scenario</a:t>
                </a:r>
                <a:r>
                  <a:rPr lang="en-US" altLang="zh-TW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described based on a four-dimensional Markov chain with the state </a:t>
                </a:r>
                <a:r>
                  <a:rPr lang="en-US" altLang="zh-TW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zh-TW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TW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98800" lvl="1" indent="0">
                  <a:buNone/>
                </a:pPr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en-US" altLang="zh-TW" sz="22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2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 the number of HP packets in the system.</a:t>
                </a:r>
                <a:endParaRPr lang="en-US" altLang="zh-TW" sz="22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298800" lvl="1" indent="0">
                  <a:spcBef>
                    <a:spcPts val="800"/>
                  </a:spcBef>
                  <a:buNone/>
                </a:pPr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</a:t>
                </a:r>
                <a:r>
                  <a:rPr lang="en-US" altLang="zh-TW" sz="22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200" b="1" i="1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 the number of LP packets in the system.</a:t>
                </a:r>
              </a:p>
              <a:p>
                <a:pPr marL="298800" indent="0">
                  <a:spcBef>
                    <a:spcPts val="800"/>
                  </a:spcBef>
                  <a:buNone/>
                </a:pPr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</a:t>
                </a:r>
                <a:r>
                  <a:rPr lang="en-US" altLang="zh-TW" sz="22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2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 </a:t>
                </a:r>
                <a:r>
                  <a:rPr lang="en-US" altLang="zh-TW" sz="22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</a:t>
                </a:r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 number of harvested energy units in the energy queue.</a:t>
                </a:r>
              </a:p>
              <a:p>
                <a:pPr marL="298800" indent="0">
                  <a:spcBef>
                    <a:spcPts val="800"/>
                  </a:spcBef>
                  <a:buNone/>
                </a:pPr>
                <a:r>
                  <a:rPr lang="en-US" altLang="zh-TW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(4)</a:t>
                </a:r>
                <a:r>
                  <a:rPr lang="en-US" altLang="zh-TW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2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 the server status and the </a:t>
                </a:r>
                <a:r>
                  <a:rPr lang="en-US" altLang="zh-TW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energy resource being used</a:t>
                </a:r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972000" indent="-180000">
                  <a:spcBef>
                    <a:spcPts val="600"/>
                  </a:spcBef>
                </a:pPr>
                <a:r>
                  <a:rPr lang="en-US" altLang="zh-TW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"</a:t>
                </a:r>
                <a14:m>
                  <m:oMath xmlns:m="http://schemas.openxmlformats.org/officeDocument/2006/math">
                    <m:r>
                      <a:rPr lang="en-US" altLang="zh-TW" sz="19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TW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 means the server is </a:t>
                </a:r>
                <a:r>
                  <a:rPr lang="en-US" altLang="zh-TW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idle</a:t>
                </a:r>
                <a:r>
                  <a:rPr lang="en-US" altLang="zh-TW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972000" indent="-180000"/>
                <a:r>
                  <a:rPr lang="en-US" altLang="zh-TW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"</a:t>
                </a:r>
                <a14:m>
                  <m:oMath xmlns:m="http://schemas.openxmlformats.org/officeDocument/2006/math">
                    <m:r>
                      <a:rPr lang="en-US" altLang="zh-TW" sz="19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 means that an </a:t>
                </a:r>
                <a:r>
                  <a:rPr lang="en-US" altLang="zh-TW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LP</a:t>
                </a:r>
                <a:r>
                  <a:rPr lang="en-US" altLang="zh-TW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packet enters the server and the energy is from the </a:t>
                </a:r>
                <a:r>
                  <a:rPr lang="en-US" altLang="zh-TW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energy queue</a:t>
                </a:r>
                <a:r>
                  <a:rPr lang="en-US" altLang="zh-TW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972000" indent="-180000"/>
                <a:r>
                  <a:rPr lang="en-US" altLang="zh-TW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"</a:t>
                </a:r>
                <a14:m>
                  <m:oMath xmlns:m="http://schemas.openxmlformats.org/officeDocument/2006/math">
                    <m:r>
                      <a:rPr lang="en-US" altLang="zh-TW" sz="19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 means that an </a:t>
                </a:r>
                <a:r>
                  <a:rPr lang="en-US" altLang="zh-TW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HP</a:t>
                </a:r>
                <a:r>
                  <a:rPr lang="en-US" altLang="zh-TW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packet enters the server and the energy is from the </a:t>
                </a:r>
                <a:r>
                  <a:rPr lang="en-US" altLang="zh-TW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energy queue</a:t>
                </a:r>
                <a:r>
                  <a:rPr lang="en-US" altLang="zh-TW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972000" indent="-180000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</a:t>
                </a:r>
                <a14:m>
                  <m:oMath xmlns:m="http://schemas.openxmlformats.org/officeDocument/2006/math">
                    <m:r>
                      <a:rPr lang="en-US" altLang="zh-TW" sz="1900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TW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 means that an </a:t>
                </a:r>
                <a:r>
                  <a:rPr lang="en-US" altLang="zh-TW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LP</a:t>
                </a:r>
                <a:r>
                  <a:rPr lang="en-US" altLang="zh-TW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packet enters the server and the energy is from the </a:t>
                </a:r>
                <a:r>
                  <a:rPr lang="en-US" altLang="zh-TW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regular battery</a:t>
                </a:r>
                <a:r>
                  <a:rPr lang="en-US" altLang="zh-TW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972000" indent="-180000"/>
                <a:r>
                  <a:rPr lang="en-US" altLang="zh-TW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"</a:t>
                </a:r>
                <a14:m>
                  <m:oMath xmlns:m="http://schemas.openxmlformats.org/officeDocument/2006/math">
                    <m:r>
                      <a:rPr lang="en-US" altLang="zh-TW" sz="19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TW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 means that an </a:t>
                </a:r>
                <a:r>
                  <a:rPr lang="en-US" altLang="zh-TW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HP</a:t>
                </a:r>
                <a:r>
                  <a:rPr lang="en-US" altLang="zh-TW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packet enters the server and the energy is from the </a:t>
                </a:r>
                <a:r>
                  <a:rPr lang="en-US" altLang="zh-TW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regular battery</a:t>
                </a:r>
                <a:r>
                  <a:rPr lang="en-US" altLang="zh-TW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96000" indent="0">
                  <a:buNone/>
                </a:pPr>
                <a:endParaRPr lang="en-US" altLang="zh-TW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1600" indent="-349200"/>
                <a:endParaRPr lang="en-US" altLang="zh-TW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58" y="1586759"/>
                <a:ext cx="11580836" cy="4849221"/>
              </a:xfrm>
              <a:prstGeom prst="rect">
                <a:avLst/>
              </a:prstGeom>
              <a:blipFill>
                <a:blip r:embed="rId3"/>
                <a:stretch>
                  <a:fillRect l="-421" t="-10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205155" y="222798"/>
            <a:ext cx="5166945" cy="1325563"/>
          </a:xfrm>
        </p:spPr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151619" y="1453297"/>
            <a:ext cx="6101861" cy="879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78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z="1800" smtClean="0">
                <a:solidFill>
                  <a:schemeClr val="tx1"/>
                </a:solidFill>
              </a:rPr>
              <a:t>19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內容版面配置區 2"/>
              <p:cNvSpPr txBox="1">
                <a:spLocks/>
              </p:cNvSpPr>
              <p:nvPr/>
            </p:nvSpPr>
            <p:spPr>
              <a:xfrm>
                <a:off x="323948" y="1586759"/>
                <a:ext cx="10297159" cy="48492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360000"/>
                <a:r>
                  <a:rPr lang="en-US" altLang="zh-TW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state space for scenario 1 and  each node in scenario 2 can be expressed as :</a:t>
                </a:r>
              </a:p>
              <a:p>
                <a:pPr marL="0" indent="0" algn="ctr">
                  <a:spcBef>
                    <a:spcPts val="1800"/>
                  </a:spcBef>
                  <a:buNone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 0≤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=0;</m:t>
                    </m:r>
                  </m:oMath>
                </a14:m>
                <a:endParaRPr lang="zh-TW" altLang="zh-TW" sz="2000" dirty="0"/>
              </a:p>
              <a:p>
                <a:pPr marL="0" indent="0" algn="ctr">
                  <a:buNone/>
                </a:pPr>
                <a:r>
                  <a:rPr lang="en-US" altLang="zh-TW" sz="2000" dirty="0"/>
                  <a:t>                             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 1≤</m:t>
                    </m:r>
                    <m:r>
                      <a:rPr lang="en-US" altLang="zh-TW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=0;</m:t>
                    </m:r>
                  </m:oMath>
                </a14:m>
                <a:endParaRPr lang="zh-TW" altLang="zh-TW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+1,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≥1, 0≤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zh-TW" altLang="zh-TW" sz="2000">
                          <a:latin typeface="Cambria Math" panose="02040503050406030204" pitchFamily="18" charset="0"/>
                        </a:rPr>
                        <m:t>、</m:t>
                      </m:r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3;</m:t>
                      </m:r>
                    </m:oMath>
                  </m:oMathPara>
                </a14:m>
                <a:endParaRPr lang="en-US" altLang="zh-TW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+1,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≥1, 0≤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zh-TW" altLang="zh-TW" sz="2000">
                          <a:latin typeface="Cambria Math" panose="02040503050406030204" pitchFamily="18" charset="0"/>
                        </a:rPr>
                        <m:t>、</m:t>
                      </m:r>
                      <m:r>
                        <a:rPr lang="en-US" altLang="zh-TW" sz="200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TW" altLang="zh-TW" sz="2000" dirty="0"/>
              </a:p>
              <a:p>
                <a:pPr marL="0" indent="0" algn="ctr">
                  <a:buNone/>
                </a:pPr>
                <a:endParaRPr lang="en-US" altLang="zh-TW" sz="2400" dirty="0"/>
              </a:p>
              <a:p>
                <a:pPr marL="0" indent="-349200"/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obtain the total number of feasible states</a:t>
                </a:r>
              </a:p>
              <a:p>
                <a:pPr marL="0" indent="0" algn="ctr">
                  <a:spcBef>
                    <a:spcPts val="1800"/>
                  </a:spcBef>
                  <a:buNone/>
                </a:pPr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15</m:t>
                            </m:r>
                          </m:num>
                          <m:den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-349200"/>
                <a:endParaRPr lang="en-US" altLang="zh-TW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48" y="1586759"/>
                <a:ext cx="10297159" cy="4849221"/>
              </a:xfrm>
              <a:prstGeom prst="rect">
                <a:avLst/>
              </a:prstGeom>
              <a:blipFill>
                <a:blip r:embed="rId3"/>
                <a:stretch>
                  <a:fillRect l="-474" t="-1005" r="-10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205155" y="222798"/>
            <a:ext cx="5322809" cy="1325563"/>
          </a:xfrm>
        </p:spPr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151619" y="1453297"/>
            <a:ext cx="6101861" cy="879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96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z="1800" smtClean="0">
                <a:solidFill>
                  <a:schemeClr val="tx1"/>
                </a:solidFill>
              </a:rPr>
              <a:t>2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205155" y="347542"/>
            <a:ext cx="2063262" cy="1088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151619" y="1453297"/>
            <a:ext cx="6101861" cy="879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內容版面配置區 2"/>
          <p:cNvSpPr txBox="1">
            <a:spLocks/>
          </p:cNvSpPr>
          <p:nvPr/>
        </p:nvSpPr>
        <p:spPr>
          <a:xfrm>
            <a:off x="512888" y="17640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Results</a:t>
            </a: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Future Works</a:t>
            </a:r>
            <a:endParaRPr lang="zh-TW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520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2739" y="136527"/>
            <a:ext cx="9166588" cy="1325563"/>
          </a:xfrm>
        </p:spPr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z="1800" smtClean="0">
                <a:solidFill>
                  <a:schemeClr val="tx1"/>
                </a:solidFill>
              </a:rPr>
              <a:t>20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151619" y="1453297"/>
            <a:ext cx="6101861" cy="879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內容版面配置區 2"/>
          <p:cNvSpPr txBox="1">
            <a:spLocks/>
          </p:cNvSpPr>
          <p:nvPr/>
        </p:nvSpPr>
        <p:spPr>
          <a:xfrm>
            <a:off x="332742" y="1577971"/>
            <a:ext cx="10297159" cy="512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60000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following eleven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total state b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alance equations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further divided into 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190 c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scenario 1.</a:t>
            </a:r>
          </a:p>
          <a:p>
            <a:pPr marL="0" indent="0">
              <a:buNone/>
            </a:pP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(1) Batch arrival of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one-packet</a:t>
            </a: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HP    (3) Batch arrival of two-packet HP</a:t>
            </a:r>
          </a:p>
          <a:p>
            <a:pPr marL="0" indent="0">
              <a:buNone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(2) Batch arrival of one-packet LP    (4) Batch arrival of two-packet LP</a:t>
            </a:r>
          </a:p>
          <a:p>
            <a:pPr marL="0" indent="0">
              <a:buNone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(5) Energy arrival of harvesting energy</a:t>
            </a:r>
          </a:p>
          <a:p>
            <a:pPr marL="0" indent="0">
              <a:buNone/>
            </a:pP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(6)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Impatience of an HP packet in the packet queue</a:t>
            </a:r>
          </a:p>
          <a:p>
            <a:pPr marL="0" indent="0">
              <a:buNone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(7) Impatience of an LP packet in the packet queue</a:t>
            </a:r>
          </a:p>
          <a:p>
            <a:pPr marL="0" indent="0">
              <a:buNone/>
            </a:pP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(8) Departure of an HP packet by consuming the harvested energy</a:t>
            </a:r>
          </a:p>
          <a:p>
            <a:pPr marL="0" indent="0">
              <a:buNone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(9) Departure of an LP packet by consuming the harvested energy</a:t>
            </a:r>
          </a:p>
          <a:p>
            <a:pPr marL="0" indent="0">
              <a:buNone/>
            </a:pP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(10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Departure of an HP packet by consuming the regular battery</a:t>
            </a:r>
          </a:p>
          <a:p>
            <a:pPr marL="0" indent="0">
              <a:buNone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(11) Departure of an LP packet by consuming the regular battery</a:t>
            </a: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502921" y="3799840"/>
            <a:ext cx="9956800" cy="1016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558800" y="4724400"/>
            <a:ext cx="9956800" cy="1016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589280" y="5659120"/>
            <a:ext cx="9956800" cy="1016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15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2738" y="136527"/>
            <a:ext cx="11352227" cy="1325563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1 </a:t>
            </a:r>
            <a:b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US" altLang="zh-TW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Balance </a:t>
            </a: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quations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z="1800" smtClean="0">
                <a:solidFill>
                  <a:schemeClr val="tx1"/>
                </a:solidFill>
              </a:rPr>
              <a:t>21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151619" y="1453297"/>
            <a:ext cx="6101861" cy="879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內容版面配置區 2"/>
              <p:cNvSpPr txBox="1">
                <a:spLocks/>
              </p:cNvSpPr>
              <p:nvPr/>
            </p:nvSpPr>
            <p:spPr>
              <a:xfrm>
                <a:off x="332743" y="1577971"/>
                <a:ext cx="8195796" cy="4882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360000"/>
                <a:r>
                  <a:rPr lang="en-US" altLang="zh-TW" sz="2400" dirty="0"/>
                  <a:t>For</a:t>
                </a:r>
                <a:r>
                  <a:rPr lang="en-US" altLang="zh-TW" sz="2400" i="1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3≤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altLang="zh-TW" sz="2400" dirty="0"/>
                  <a:t>,</a:t>
                </a:r>
                <a:r>
                  <a:rPr lang="en-US" altLang="zh-TW" sz="2400" i="1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sz="2400" dirty="0"/>
                  <a:t>,</a:t>
                </a:r>
                <a:r>
                  <a:rPr lang="en-US" altLang="zh-TW" sz="2400" i="1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2400" dirty="0"/>
                  <a:t>,</a:t>
                </a:r>
                <a:r>
                  <a:rPr lang="en-US" altLang="zh-TW" sz="2400" i="1" dirty="0"/>
                  <a:t> </a:t>
                </a:r>
                <a:r>
                  <a:rPr lang="en-US" altLang="zh-TW" sz="2400" dirty="0"/>
                  <a:t>and</a:t>
                </a:r>
                <a:r>
                  <a:rPr lang="en-US" altLang="zh-TW" sz="2400" i="1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(Case 159)</a:t>
                </a:r>
              </a:p>
              <a:p>
                <a:pPr marL="0" indent="0">
                  <a:buNone/>
                </a:pPr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43" y="1577971"/>
                <a:ext cx="8195796" cy="488221"/>
              </a:xfrm>
              <a:prstGeom prst="rect">
                <a:avLst/>
              </a:prstGeom>
              <a:blipFill>
                <a:blip r:embed="rId3"/>
                <a:stretch>
                  <a:fillRect l="-595" t="-11250" r="-446" b="-2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32744" y="2182073"/>
                <a:ext cx="10072898" cy="37089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</m:d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, 0, 4</m:t>
                          </m:r>
                        </m:e>
                      </m:d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−1, 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, 0, 0</m:t>
                          </m:r>
                        </m:e>
                      </m:d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−1, 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, 0, 4</m:t>
                          </m:r>
                        </m:e>
                      </m:d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+  </m:t>
                      </m:r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−1, 0, 0</m:t>
                          </m:r>
                        </m:e>
                      </m:d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−1, 0, 4</m:t>
                          </m:r>
                        </m:e>
                      </m:d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−2, 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, 0, 0</m:t>
                          </m:r>
                        </m:e>
                      </m:d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−2, 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, 0, 4</m:t>
                          </m:r>
                        </m:e>
                      </m:d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−1, 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, 0, 0</m:t>
                          </m:r>
                        </m:e>
                      </m:d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−2, 0, 0</m:t>
                          </m:r>
                        </m:e>
                      </m:d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−2, 0, 4</m:t>
                          </m:r>
                        </m:e>
                      </m:d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−1, 0, 0</m:t>
                          </m:r>
                        </m:e>
                      </m:d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+ 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+1, 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, 0, 4</m:t>
                          </m:r>
                        </m:e>
                      </m:d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+1, 0, 4</m:t>
                          </m:r>
                        </m:e>
                      </m:d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+  </m:t>
                      </m:r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+1, 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, 0, 2</m:t>
                          </m:r>
                        </m:e>
                      </m:d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+1, 0, 1</m:t>
                          </m:r>
                        </m:e>
                      </m:d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+  </m:t>
                      </m:r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+1, 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, 0, 4)+</m:t>
                      </m:r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+1, 0, 3).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44" y="2182073"/>
                <a:ext cx="10072898" cy="3708900"/>
              </a:xfrm>
              <a:prstGeom prst="rect">
                <a:avLst/>
              </a:prstGeom>
              <a:blipFill>
                <a:blip r:embed="rId4"/>
                <a:stretch>
                  <a:fillRect l="-2966" t="-16118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02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2739" y="136527"/>
            <a:ext cx="9210628" cy="1325563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1 </a:t>
            </a:r>
            <a:b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Balance Equations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z="1800" smtClean="0">
                <a:solidFill>
                  <a:schemeClr val="tx1"/>
                </a:solidFill>
              </a:rPr>
              <a:t>22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151619" y="1453297"/>
            <a:ext cx="6101861" cy="879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內容版面配置區 2"/>
              <p:cNvSpPr txBox="1">
                <a:spLocks/>
              </p:cNvSpPr>
              <p:nvPr/>
            </p:nvSpPr>
            <p:spPr>
              <a:xfrm>
                <a:off x="332743" y="1577971"/>
                <a:ext cx="8195796" cy="4882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360000"/>
                <a:r>
                  <a:rPr lang="en-US" altLang="zh-TW" sz="2400" dirty="0"/>
                  <a:t>For</a:t>
                </a:r>
                <a:r>
                  <a:rPr lang="en-US" altLang="zh-TW" sz="2400" i="1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3≤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altLang="zh-TW" sz="2400" dirty="0"/>
                  <a:t>,</a:t>
                </a:r>
                <a:r>
                  <a:rPr lang="en-US" altLang="zh-TW" sz="2400" i="1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sz="2400" dirty="0"/>
                  <a:t>,</a:t>
                </a:r>
                <a:r>
                  <a:rPr lang="en-US" altLang="zh-TW" sz="2400" i="1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2400" dirty="0"/>
                  <a:t>,</a:t>
                </a:r>
                <a:r>
                  <a:rPr lang="en-US" altLang="zh-TW" sz="2400" i="1" dirty="0"/>
                  <a:t> </a:t>
                </a:r>
                <a:r>
                  <a:rPr lang="en-US" altLang="zh-TW" sz="2400" dirty="0"/>
                  <a:t>and</a:t>
                </a:r>
                <a:r>
                  <a:rPr lang="en-US" altLang="zh-TW" sz="2400" i="1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(Case 159)</a:t>
                </a:r>
              </a:p>
              <a:p>
                <a:pPr marL="0" indent="0">
                  <a:buNone/>
                </a:pPr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43" y="1577971"/>
                <a:ext cx="8195796" cy="488221"/>
              </a:xfrm>
              <a:prstGeom prst="rect">
                <a:avLst/>
              </a:prstGeom>
              <a:blipFill>
                <a:blip r:embed="rId3"/>
                <a:stretch>
                  <a:fillRect l="-595" t="-11250" r="-446" b="-2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 descr="case15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521" y="1968915"/>
            <a:ext cx="7597589" cy="46552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179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2739" y="136527"/>
            <a:ext cx="9384248" cy="1325563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2 </a:t>
            </a:r>
            <a:b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Balance Equations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z="1800" smtClean="0">
                <a:solidFill>
                  <a:schemeClr val="tx1"/>
                </a:solidFill>
              </a:rPr>
              <a:t>23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151619" y="1453297"/>
            <a:ext cx="6101861" cy="879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內容版面配置區 2"/>
              <p:cNvSpPr txBox="1">
                <a:spLocks/>
              </p:cNvSpPr>
              <p:nvPr/>
            </p:nvSpPr>
            <p:spPr>
              <a:xfrm>
                <a:off x="459408" y="1806498"/>
                <a:ext cx="8949115" cy="21273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360000"/>
                <a:r>
                  <a:rPr lang="en-US" altLang="zh-TW" sz="2400" dirty="0"/>
                  <a:t>Node 1</a:t>
                </a:r>
                <a:r>
                  <a:rPr lang="zh-TW" altLang="en-US" sz="2400" dirty="0"/>
                  <a:t>：</a:t>
                </a:r>
                <a:r>
                  <a:rPr lang="en-US" altLang="zh-TW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190 c</a:t>
                </a:r>
                <a:r>
                  <a:rPr lang="en-US" altLang="zh-TW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TW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ses (Case A1, A2, A3…)</a:t>
                </a:r>
              </a:p>
              <a:p>
                <a:pPr indent="-360000"/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Nodes 2 </a:t>
                </a:r>
                <a:r>
                  <a:rPr lang="en-US" altLang="zh-TW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</a:t>
                </a:r>
                <a:r>
                  <a:rPr lang="zh-TW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altLang="zh-TW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101 c</a:t>
                </a:r>
                <a:r>
                  <a:rPr lang="en-US" altLang="zh-TW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TW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ses (Case B1, B2, B3…)</a:t>
                </a:r>
                <a:endParaRPr lang="en-US" altLang="zh-TW" sz="2400" dirty="0"/>
              </a:p>
              <a:p>
                <a:pPr indent="-360000"/>
                <a:endParaRPr lang="en-US" altLang="zh-TW" sz="2400" dirty="0"/>
              </a:p>
              <a:p>
                <a:pPr indent="-360000"/>
                <a:r>
                  <a:rPr lang="en-US" altLang="zh-TW" sz="2400" dirty="0"/>
                  <a:t>For</a:t>
                </a:r>
                <a:r>
                  <a:rPr lang="en-US" altLang="zh-TW" sz="2400" i="1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2≤</m:t>
                    </m:r>
                    <m:sSub>
                      <m:sSub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TW" sz="2400" dirty="0"/>
                  <a:t>,</a:t>
                </a:r>
                <a:r>
                  <a:rPr lang="en-US" altLang="zh-TW" sz="24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2400" dirty="0"/>
                  <a:t>,</a:t>
                </a:r>
                <a:r>
                  <a:rPr lang="en-US" altLang="zh-TW" sz="24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TW" sz="2400" dirty="0"/>
                  <a:t>,</a:t>
                </a:r>
                <a:r>
                  <a:rPr lang="en-US" altLang="zh-TW" sz="2400" i="1" dirty="0"/>
                  <a:t> </a:t>
                </a:r>
                <a:r>
                  <a:rPr lang="en-US" altLang="zh-TW" sz="2400" dirty="0"/>
                  <a:t>and</a:t>
                </a:r>
                <a:r>
                  <a:rPr lang="en-US" altLang="zh-TW" sz="24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(Case B38) </a:t>
                </a:r>
                <a:r>
                  <a:rPr lang="en-US" altLang="zh-TW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</p:txBody>
          </p:sp>
        </mc:Choice>
        <mc:Fallback xmlns="">
          <p:sp>
            <p:nvSpPr>
              <p:cNvPr id="11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08" y="1806498"/>
                <a:ext cx="8949115" cy="2127343"/>
              </a:xfrm>
              <a:prstGeom prst="rect">
                <a:avLst/>
              </a:prstGeom>
              <a:blipFill>
                <a:blip r:embed="rId3"/>
                <a:stretch>
                  <a:fillRect l="-545" t="-25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59406" y="4300444"/>
                <a:ext cx="9532087" cy="19048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𝐻𝑛</m:t>
                              </m:r>
                            </m:sub>
                          </m:sSub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𝐻𝑛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𝐻𝑛</m:t>
                              </m:r>
                            </m:sub>
                          </m:sSub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𝐻𝑛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𝐻𝑛</m:t>
                              </m:r>
                            </m:sub>
                          </m:sSub>
                        </m:e>
                      </m:d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, 0, 0, 2</m:t>
                          </m:r>
                        </m:e>
                      </m:d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−1, 0, 0, 2</m:t>
                          </m:r>
                        </m:e>
                      </m:d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, 0, 0, 0</m:t>
                          </m:r>
                        </m:e>
                      </m:d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𝐻𝑛</m:t>
                          </m:r>
                        </m:sub>
                      </m:sSub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+1, 0, 0, 2</m:t>
                          </m:r>
                        </m:e>
                      </m:d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+  </m:t>
                      </m:r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𝐿𝑛</m:t>
                          </m:r>
                        </m:sub>
                      </m:sSub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, 1, 0, 2</m:t>
                          </m:r>
                        </m:e>
                      </m:d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𝐻𝑛</m:t>
                          </m:r>
                        </m:sub>
                      </m:sSub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+1, 0, 1, 2</m:t>
                          </m:r>
                        </m:e>
                      </m:d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𝐿𝑛</m:t>
                          </m:r>
                        </m:sub>
                      </m:sSub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, 1, 1, 1</m:t>
                          </m:r>
                        </m:e>
                      </m:d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+  </m:t>
                      </m:r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𝐻𝑛</m:t>
                          </m:r>
                        </m:sub>
                      </m:sSub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+1, 0, 1, 4</m:t>
                          </m:r>
                        </m:e>
                      </m:d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𝐿𝑛</m:t>
                          </m:r>
                        </m:sub>
                      </m:sSub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, 1, 1, 3</m:t>
                          </m:r>
                        </m:e>
                      </m:d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06" y="4300444"/>
                <a:ext cx="9532087" cy="1904880"/>
              </a:xfrm>
              <a:prstGeom prst="rect">
                <a:avLst/>
              </a:prstGeom>
              <a:blipFill>
                <a:blip r:embed="rId4"/>
                <a:stretch>
                  <a:fillRect l="-320" t="-31310" b="-9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18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2739" y="136527"/>
            <a:ext cx="9384248" cy="1325563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2 </a:t>
            </a:r>
            <a:b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Balance Equations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z="1800" smtClean="0">
                <a:solidFill>
                  <a:schemeClr val="tx1"/>
                </a:solidFill>
              </a:rPr>
              <a:t>24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151619" y="1453297"/>
            <a:ext cx="6101861" cy="879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內容版面配置區 2"/>
              <p:cNvSpPr txBox="1">
                <a:spLocks/>
              </p:cNvSpPr>
              <p:nvPr/>
            </p:nvSpPr>
            <p:spPr>
              <a:xfrm>
                <a:off x="414803" y="1828694"/>
                <a:ext cx="8949115" cy="4882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360000"/>
                <a:r>
                  <a:rPr lang="en-US" altLang="zh-TW" sz="2400" dirty="0"/>
                  <a:t>For</a:t>
                </a:r>
                <a:r>
                  <a:rPr lang="en-US" altLang="zh-TW" sz="2400" i="1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2≤</m:t>
                    </m:r>
                    <m:sSub>
                      <m:sSub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TW" sz="2400" dirty="0"/>
                  <a:t>,</a:t>
                </a:r>
                <a:r>
                  <a:rPr lang="en-US" altLang="zh-TW" sz="24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2400" dirty="0"/>
                  <a:t>,</a:t>
                </a:r>
                <a:r>
                  <a:rPr lang="en-US" altLang="zh-TW" sz="24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TW" sz="2400" dirty="0"/>
                  <a:t>,</a:t>
                </a:r>
                <a:r>
                  <a:rPr lang="en-US" altLang="zh-TW" sz="2400" i="1" dirty="0"/>
                  <a:t> </a:t>
                </a:r>
                <a:r>
                  <a:rPr lang="en-US" altLang="zh-TW" sz="2400" dirty="0"/>
                  <a:t>and</a:t>
                </a:r>
                <a:r>
                  <a:rPr lang="en-US" altLang="zh-TW" sz="24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(Case B38) </a:t>
                </a:r>
                <a:r>
                  <a:rPr lang="en-US" altLang="zh-TW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</p:txBody>
          </p:sp>
        </mc:Choice>
        <mc:Fallback xmlns="">
          <p:sp>
            <p:nvSpPr>
              <p:cNvPr id="11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03" y="1828694"/>
                <a:ext cx="8949115" cy="488221"/>
              </a:xfrm>
              <a:prstGeom prst="rect">
                <a:avLst/>
              </a:prstGeom>
              <a:blipFill>
                <a:blip r:embed="rId3"/>
                <a:stretch>
                  <a:fillRect l="-545" t="-11250" b="-2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 descr="C:\Users\T2-401\AppData\Local\Microsoft\Windows\INetCache\Content.Word\case B38.drawio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794" y="2453440"/>
            <a:ext cx="7477962" cy="4404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520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z="1800" smtClean="0">
                <a:solidFill>
                  <a:schemeClr val="tx1"/>
                </a:solidFill>
              </a:rPr>
              <a:t>25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151619" y="1453297"/>
            <a:ext cx="6101861" cy="879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內容版面配置區 2"/>
              <p:cNvSpPr txBox="1">
                <a:spLocks/>
              </p:cNvSpPr>
              <p:nvPr/>
            </p:nvSpPr>
            <p:spPr>
              <a:xfrm>
                <a:off x="319451" y="1535091"/>
                <a:ext cx="11043141" cy="50679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</a:pPr>
                <a:r>
                  <a:rPr lang="en-US" altLang="zh-TW" sz="22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</a:t>
                </a:r>
                <a:r>
                  <a:rPr lang="en-US" altLang="zh-TW" sz="2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Choose a set of initial values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𝑜𝑙𝑑</m:t>
                        </m:r>
                      </m:sup>
                    </m:sSup>
                    <m:r>
                      <a:rPr lang="en-US" altLang="zh-TW" sz="2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2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zh-TW" altLang="zh-TW" sz="2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2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TW" sz="2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2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TW" sz="2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TW" sz="2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TW" sz="2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sz="2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altLang="zh-TW" sz="2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TW" altLang="zh-TW" sz="2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TW" sz="2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              </a:t>
                </a:r>
                <a:br>
                  <a:rPr lang="en-US" altLang="zh-TW" sz="2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TW" sz="2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the total number of feasible states.</a:t>
                </a:r>
              </a:p>
              <a:p>
                <a:endParaRPr lang="en-US" altLang="zh-TW" sz="10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2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</a:t>
                </a:r>
                <a:r>
                  <a:rPr lang="en-US" altLang="zh-TW" sz="2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Substitute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𝑜𝑙𝑑</m:t>
                        </m:r>
                      </m:sup>
                    </m:sSup>
                  </m:oMath>
                </a14:m>
                <a:r>
                  <a:rPr lang="en-US" altLang="zh-TW" sz="2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into state balance equations to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𝑛𝑒𝑤</m:t>
                        </m:r>
                      </m:sup>
                    </m:sSup>
                  </m:oMath>
                </a14:m>
                <a:r>
                  <a:rPr lang="en-US" altLang="zh-TW" sz="2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altLang="zh-TW" sz="2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altLang="zh-TW" sz="2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TW" sz="2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TW" sz="2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TW" sz="2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sz="2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altLang="zh-TW" sz="2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TW" sz="10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2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3</a:t>
                </a:r>
                <a:r>
                  <a:rPr lang="en-US" altLang="zh-TW" sz="2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Normalize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𝑛𝑒𝑤</m:t>
                        </m:r>
                      </m:sup>
                    </m:sSup>
                  </m:oMath>
                </a14:m>
                <a:r>
                  <a:rPr lang="en-US" altLang="zh-TW" sz="2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2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TW" sz="2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TW" sz="2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TW" sz="2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sz="2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altLang="zh-TW" sz="2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TW" sz="10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2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4</a:t>
                </a:r>
                <a:r>
                  <a:rPr lang="en-US" altLang="zh-TW" sz="2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If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zh-TW" sz="2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zh-TW" altLang="zh-TW" sz="22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nary>
                              <m:naryPr>
                                <m:chr m:val="∑"/>
                                <m:limLoc m:val="undOvr"/>
                                <m:subHide m:val="on"/>
                                <m:supHide m:val="on"/>
                                <m:ctrlPr>
                                  <a:rPr lang="zh-TW" altLang="zh-TW" sz="22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zh-TW" altLang="zh-TW" sz="220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limLoc m:val="subSup"/>
                                        <m:supHide m:val="on"/>
                                        <m:ctrlPr>
                                          <a:rPr lang="zh-TW" altLang="zh-TW" sz="2200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zh-TW" sz="2200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TW" sz="2200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2200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sz="2200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TW" sz="2200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sz="2200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TW" sz="2200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sz="2200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TW" sz="2200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)∈</m:t>
                                        </m:r>
                                        <m:r>
                                          <a:rPr lang="en-US" altLang="zh-TW" sz="2200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𝑆</m:t>
                                        </m:r>
                                      </m:sub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zh-TW" altLang="zh-TW" sz="2200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zh-TW" altLang="zh-TW" sz="2200" i="1" kern="10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zh-TW" altLang="zh-TW" sz="2200" i="1" kern="10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altLang="zh-TW" sz="2200" i="1" kern="100"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𝜋</m:t>
                                                    </m:r>
                                                    <m:r>
                                                      <a:rPr lang="en-US" altLang="zh-TW" sz="2200" i="1" kern="100"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(</m:t>
                                                    </m:r>
                                                    <m:r>
                                                      <a:rPr lang="en-US" altLang="zh-TW" sz="2200" i="1" kern="100"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en-US" altLang="zh-TW" sz="2200" i="1" kern="100"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altLang="zh-TW" sz="2200" i="1" kern="100"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𝑗</m:t>
                                                    </m:r>
                                                    <m:r>
                                                      <a:rPr lang="en-US" altLang="zh-TW" sz="2200" i="1" kern="100"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altLang="zh-TW" sz="2200" i="1" kern="100"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zh-TW" sz="2200" i="1" kern="100"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altLang="zh-TW" sz="2200" i="1" kern="100"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𝑦</m:t>
                                                    </m:r>
                                                    <m:r>
                                                      <a:rPr lang="en-US" altLang="zh-TW" sz="2200" i="1" kern="100"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)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altLang="zh-TW" sz="2200" i="1" kern="100"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𝑜𝑙𝑑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US" altLang="zh-TW" sz="2200" i="1" kern="10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−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zh-TW" altLang="zh-TW" sz="2200" i="1" kern="10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altLang="zh-TW" sz="2200" i="1" kern="100"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𝜋</m:t>
                                                    </m:r>
                                                    <m:r>
                                                      <a:rPr lang="en-US" altLang="zh-TW" sz="2200" i="1" kern="100"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(</m:t>
                                                    </m:r>
                                                    <m:r>
                                                      <a:rPr lang="en-US" altLang="zh-TW" sz="2200" i="1" kern="100"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en-US" altLang="zh-TW" sz="2200" i="1" kern="100"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altLang="zh-TW" sz="2200" i="1" kern="100"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𝑗</m:t>
                                                    </m:r>
                                                    <m:r>
                                                      <a:rPr lang="en-US" altLang="zh-TW" sz="2200" i="1" kern="100"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altLang="zh-TW" sz="2200" i="1" kern="100"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zh-TW" sz="2200" i="1" kern="100"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altLang="zh-TW" sz="2200" i="1" kern="100"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𝑦</m:t>
                                                    </m:r>
                                                    <m:r>
                                                      <a:rPr lang="en-US" altLang="zh-TW" sz="2200" i="1" kern="100"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)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altLang="zh-TW" sz="2200" i="1" kern="100"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𝑛𝑒𝑤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zh-TW" sz="2200" i="1" kern="10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rad>
                    <m:r>
                      <a:rPr lang="en-US" altLang="zh-TW" sz="2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TW" sz="2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altLang="zh-TW" sz="2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stop the iterative </a:t>
                </a:r>
                <a:br>
                  <a:rPr lang="en-US" altLang="zh-TW" sz="2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TW" sz="2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algorithm, where </a:t>
                </a:r>
                <a14:m>
                  <m:oMath xmlns:m="http://schemas.openxmlformats.org/officeDocument/2006/math">
                    <m:r>
                      <a:rPr lang="en-US" altLang="zh-TW" sz="2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altLang="zh-TW" sz="2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stopping criterion. Otherwise,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𝑜𝑙𝑑</m:t>
                        </m:r>
                      </m:sup>
                    </m:sSup>
                    <m:r>
                      <a:rPr lang="en-US" altLang="zh-TW" sz="22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endParaRPr lang="en-US" altLang="zh-TW" sz="22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200" i="1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2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sz="22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𝑛𝑒𝑤</m:t>
                        </m:r>
                      </m:sup>
                    </m:sSup>
                  </m:oMath>
                </a14:m>
                <a:r>
                  <a:rPr lang="en-US" altLang="zh-TW" sz="2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return to </a:t>
                </a:r>
                <a:r>
                  <a:rPr lang="en-US" altLang="zh-TW" sz="22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</a:t>
                </a:r>
                <a:r>
                  <a:rPr lang="en-US" altLang="zh-TW" sz="2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TW" altLang="zh-TW" sz="22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zh-TW" altLang="zh-TW" sz="2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zh-TW" altLang="zh-TW" sz="2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51" y="1535091"/>
                <a:ext cx="11043141" cy="5067931"/>
              </a:xfrm>
              <a:prstGeom prst="rect">
                <a:avLst/>
              </a:prstGeom>
              <a:blipFill>
                <a:blip r:embed="rId3"/>
                <a:stretch>
                  <a:fillRect l="-3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標題 1"/>
          <p:cNvSpPr txBox="1">
            <a:spLocks/>
          </p:cNvSpPr>
          <p:nvPr/>
        </p:nvSpPr>
        <p:spPr>
          <a:xfrm>
            <a:off x="205154" y="347542"/>
            <a:ext cx="6048325" cy="1088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algorithm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36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2739" y="136527"/>
            <a:ext cx="6529753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arrival rates for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three-node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z="1800" smtClean="0">
                <a:solidFill>
                  <a:schemeClr val="tx1"/>
                </a:solidFill>
              </a:rPr>
              <a:t>26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151619" y="1453297"/>
            <a:ext cx="6101861" cy="879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內容版面配置區 2"/>
          <p:cNvSpPr txBox="1">
            <a:spLocks/>
          </p:cNvSpPr>
          <p:nvPr/>
        </p:nvSpPr>
        <p:spPr>
          <a:xfrm>
            <a:off x="332743" y="1577971"/>
            <a:ext cx="10884756" cy="4444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60000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HP and LP packet arrival rates from node 1 to node 3</a:t>
            </a:r>
          </a:p>
          <a:p>
            <a:pPr indent="-360000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60000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60000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60000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HP and LP packet arrival rates from node 3 to node 1</a:t>
            </a:r>
          </a:p>
          <a:p>
            <a:pPr indent="-360000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60000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60000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60000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HP and LP packet arrival rates from node 1 to node 2</a:t>
            </a:r>
          </a:p>
          <a:p>
            <a:pPr marL="0" indent="0">
              <a:buNone/>
            </a:pP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33139" y="2162111"/>
                <a:ext cx="5443029" cy="7823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zh-TW" altLang="en-US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zh-TW" alt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TW" alt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TW" alt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zh-TW" alt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TW" alt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altLang="zh-TW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0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TW" altLang="en-US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zh-TW" alt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TW" alt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𝑡𝑙</m:t>
                              </m:r>
                              <m:r>
                                <m:rPr>
                                  <m:lit/>
                                </m:rPr>
                                <a:rPr lang="zh-TW" altLang="en-US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zh-TW" alt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zh-TW" altLang="en-US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zh-TW" altLang="en-US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zh-TW" alt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TW" altLang="en-US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zh-TW" alt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TW" alt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zh-TW" alt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TW" alt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altLang="zh-TW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TW" altLang="en-US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TW" alt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TW" alt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zh-TW" altLang="en-US" sz="20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zh-TW" altLang="en-US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)(1−</m:t>
                              </m:r>
                              <m:sSub>
                                <m:sSubPr>
                                  <m:ctrlPr>
                                    <a:rPr lang="zh-TW" alt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zh-TW" alt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𝑡𝑙</m:t>
                                  </m:r>
                                  <m:r>
                                    <m:rPr>
                                      <m:lit/>
                                    </m:rPr>
                                    <a:rPr lang="zh-TW" altLang="en-US" sz="20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zh-TW" alt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zh-TW" altLang="en-US" sz="20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>
                        <m:sSubPr>
                          <m:ctrlPr>
                            <a:rPr lang="zh-TW" alt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𝑇𝐻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zh-TW" altLang="en-US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39" y="2162111"/>
                <a:ext cx="5443029" cy="7823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833139" y="3800351"/>
                <a:ext cx="4806829" cy="8313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zh-TW" altLang="en-US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zh-TW" alt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TW" alt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TW" alt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zh-TW" altLang="en-US" sz="20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r>
                                <a:rPr lang="zh-TW" altLang="en-US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zh-TW" alt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zh-TW" alt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𝑡𝑙</m:t>
                                  </m:r>
                                  <m:r>
                                    <m:rPr>
                                      <m:lit/>
                                    </m:rPr>
                                    <a:rPr lang="zh-TW" altLang="en-US" sz="20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zh-TW" alt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zh-TW" altLang="en-US" sz="20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zh-TW" alt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TW" alt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zh-TW" altLang="en-US" sz="20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r>
                                <a:rPr lang="zh-TW" altLang="en-US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TW" alt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TW" alt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zh-TW" altLang="en-US" sz="20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zh-TW" altLang="en-US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)(1−</m:t>
                              </m:r>
                              <m:sSub>
                                <m:sSubPr>
                                  <m:ctrlPr>
                                    <a:rPr lang="zh-TW" alt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zh-TW" alt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𝑡𝑙</m:t>
                                  </m:r>
                                  <m:r>
                                    <m:rPr>
                                      <m:lit/>
                                    </m:rPr>
                                    <a:rPr lang="zh-TW" altLang="en-US" sz="20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zh-TW" alt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zh-TW" altLang="en-US" sz="20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>
                        <m:sSubPr>
                          <m:ctrlPr>
                            <a:rPr lang="zh-TW" alt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𝑇𝐻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zh-TW" altLang="en-US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39" y="3800351"/>
                <a:ext cx="4806829" cy="8313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833139" y="5614725"/>
                <a:ext cx="7070141" cy="8313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0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  <m:r>
                            <a:rPr lang="en-US" altLang="zh-TW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TW" sz="20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zh-TW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TW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31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zh-TW" altLang="zh-TW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𝑡𝑙</m:t>
                                  </m:r>
                                  <m:r>
                                    <a:rPr lang="en-US" altLang="zh-TW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_</m:t>
                                  </m:r>
                                  <m:r>
                                    <a:rPr lang="en-US" altLang="zh-TW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  <m:r>
                                    <a:rPr lang="en-US" altLang="zh-TW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TW" altLang="zh-TW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TW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altLang="zh-TW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zh-TW" alt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TW" alt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altLang="zh-TW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zh-TW" altLang="zh-TW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𝑡𝑙</m:t>
                              </m:r>
                              <m:r>
                                <a:rPr lang="en-US" altLang="zh-TW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_</m:t>
                              </m:r>
                              <m:r>
                                <a:rPr lang="en-US" altLang="zh-TW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TW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zh-TW" altLang="zh-TW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zh-TW" altLang="zh-TW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zh-TW" alt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TW" alt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altLang="zh-TW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TW" altLang="zh-TW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  <m:r>
                                    <a:rPr lang="en-US" altLang="zh-TW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zh-TW" altLang="zh-TW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zh-TW" altLang="zh-TW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𝑡𝑙</m:t>
                                  </m:r>
                                  <m:r>
                                    <a:rPr lang="en-US" altLang="zh-TW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_</m:t>
                                  </m:r>
                                  <m:r>
                                    <a:rPr lang="en-US" altLang="zh-TW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  <m:r>
                                    <a:rPr lang="en-US" altLang="zh-TW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>
                        <m:sSubPr>
                          <m:ctrlPr>
                            <a:rPr lang="zh-TW" altLang="zh-TW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𝑇𝐻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  <m:r>
                            <a:rPr lang="en-US" altLang="zh-TW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39" y="5614725"/>
                <a:ext cx="7070141" cy="8313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24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2739" y="136527"/>
            <a:ext cx="6529753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arrival rates for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three-node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z="1800" smtClean="0">
                <a:solidFill>
                  <a:schemeClr val="tx1"/>
                </a:solidFill>
              </a:rPr>
              <a:t>27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151619" y="1453297"/>
            <a:ext cx="6101861" cy="879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內容版面配置區 2"/>
              <p:cNvSpPr txBox="1">
                <a:spLocks/>
              </p:cNvSpPr>
              <p:nvPr/>
            </p:nvSpPr>
            <p:spPr>
              <a:xfrm>
                <a:off x="332742" y="1577971"/>
                <a:ext cx="11554457" cy="44447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360000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HP and LP packet arrival rates from node 2 to node 3</a:t>
                </a:r>
              </a:p>
              <a:p>
                <a:pPr indent="-360000"/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-360000"/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-360000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HP and LP packet arrival rates with one packet / two packets per batch for each node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TW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42" y="1577971"/>
                <a:ext cx="11554457" cy="4444760"/>
              </a:xfrm>
              <a:prstGeom prst="rect">
                <a:avLst/>
              </a:prstGeom>
              <a:blipFill>
                <a:blip r:embed="rId3"/>
                <a:stretch>
                  <a:fillRect l="-264" t="-8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33139" y="2135863"/>
                <a:ext cx="7326942" cy="8313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altLang="zh-TW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zh-TW" altLang="zh-TW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𝑡𝑙</m:t>
                                  </m:r>
                                  <m:r>
                                    <a:rPr lang="en-US" altLang="zh-TW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_</m:t>
                                  </m:r>
                                  <m:r>
                                    <a:rPr lang="en-US" altLang="zh-TW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  <m:r>
                                    <a:rPr lang="en-US" altLang="zh-TW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zh-TW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  <m:r>
                                    <a:rPr lang="en-US" altLang="zh-TW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TW" altLang="zh-TW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  <m:r>
                                    <a:rPr lang="en-US" altLang="zh-TW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zh-TW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zh-TW" altLang="zh-TW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𝑡𝑙</m:t>
                                  </m:r>
                                  <m:r>
                                    <a:rPr lang="en-US" altLang="zh-TW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_</m:t>
                                  </m:r>
                                  <m:r>
                                    <a:rPr lang="en-US" altLang="zh-TW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  <m:r>
                                    <a:rPr lang="en-US" altLang="zh-TW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TW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zh-TW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zh-TW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TW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TW" altLang="zh-TW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  <m:r>
                                    <a:rPr lang="en-US" altLang="zh-TW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zh-TW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zh-TW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TW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𝑇𝐻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39" y="2135863"/>
                <a:ext cx="7326942" cy="8313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833139" y="4713317"/>
                <a:ext cx="3223296" cy="976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sub>
                            </m:sSub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sSub>
                              <m:sSub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sub>
                            </m:sSub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  <m:e>
                            <m:sSub>
                              <m:sSub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sub>
                            </m:sSub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=3</m:t>
                            </m:r>
                          </m:e>
                        </m:eqArr>
                      </m:e>
                    </m:d>
                  </m:oMath>
                </a14:m>
                <a:r>
                  <a:rPr lang="zh-TW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39" y="4713317"/>
                <a:ext cx="3223296" cy="9766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4056435" y="515745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056435" y="4690712"/>
                <a:ext cx="3223296" cy="976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435" y="4690712"/>
                <a:ext cx="3223296" cy="9766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00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5155" y="222798"/>
            <a:ext cx="6048325" cy="1325563"/>
          </a:xfrm>
        </p:spPr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Measures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z="1800" smtClean="0">
                <a:solidFill>
                  <a:schemeClr val="tx1"/>
                </a:solidFill>
              </a:rPr>
              <a:t>28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2"/>
              <p:cNvSpPr txBox="1">
                <a:spLocks/>
              </p:cNvSpPr>
              <p:nvPr/>
            </p:nvSpPr>
            <p:spPr>
              <a:xfrm>
                <a:off x="325644" y="1602768"/>
                <a:ext cx="7200572" cy="44815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expected number of packets in node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expected number of all packets for the system</a:t>
                </a:r>
              </a:p>
            </p:txBody>
          </p:sp>
        </mc:Choice>
        <mc:Fallback xmlns="">
          <p:sp>
            <p:nvSpPr>
              <p:cNvPr id="8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44" y="1602768"/>
                <a:ext cx="7200572" cy="4481512"/>
              </a:xfrm>
              <a:prstGeom prst="rect">
                <a:avLst/>
              </a:prstGeom>
              <a:blipFill>
                <a:blip r:embed="rId3"/>
                <a:stretch>
                  <a:fillRect l="-338" t="-8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接點 9"/>
          <p:cNvCxnSpPr/>
          <p:nvPr/>
        </p:nvCxnSpPr>
        <p:spPr>
          <a:xfrm>
            <a:off x="151619" y="1453297"/>
            <a:ext cx="6101861" cy="879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51619" y="2042094"/>
                <a:ext cx="6407439" cy="25182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1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TW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  <m:sub>
                          <m:r>
                            <a:rPr lang="en-US" altLang="zh-TW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16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TW" altLang="zh-TW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TW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zh-TW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zh-TW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TW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ctrlPr>
                                    <a:rPr lang="zh-TW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zh-TW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zh-TW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TW" altLang="zh-TW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altLang="zh-TW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zh-TW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zh-TW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zh-TW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zh-TW" altLang="zh-TW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altLang="zh-TW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 0, 0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sz="16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TW" altLang="zh-TW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TW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zh-TW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zh-TW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TW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zh-TW" altLang="zh-TW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altLang="zh-TW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+1−</m:t>
                                  </m:r>
                                  <m:sSub>
                                    <m:sSubPr>
                                      <m:ctrlPr>
                                        <a:rPr lang="zh-TW" altLang="zh-TW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zh-TW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p>
                                <m:e>
                                  <m:d>
                                    <m:dPr>
                                      <m:ctrlPr>
                                        <a:rPr lang="zh-TW" altLang="zh-TW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TW" altLang="zh-TW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TW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zh-TW" altLang="zh-TW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TW" altLang="zh-TW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d>
                                        <m:dPr>
                                          <m:ctrlPr>
                                            <a:rPr lang="zh-TW" altLang="zh-TW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zh-TW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TW" altLang="zh-TW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TW" altLang="zh-TW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 1</m:t>
                                          </m:r>
                                        </m:e>
                                      </m:d>
                                      <m:r>
                                        <a:rPr lang="en-US" altLang="zh-TW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d>
                                        <m:dPr>
                                          <m:ctrlPr>
                                            <a:rPr lang="zh-TW" altLang="zh-TW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zh-TW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TW" altLang="zh-TW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TW" altLang="zh-TW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 3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TW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TW" altLang="zh-TW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TW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zh-TW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zh-TW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TW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zh-TW" altLang="zh-TW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altLang="zh-TW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+1−</m:t>
                                  </m:r>
                                  <m:sSub>
                                    <m:sSubPr>
                                      <m:ctrlPr>
                                        <a:rPr lang="zh-TW" altLang="zh-TW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zh-TW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p>
                                <m:e>
                                  <m:d>
                                    <m:dPr>
                                      <m:ctrlPr>
                                        <a:rPr lang="zh-TW" altLang="zh-TW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TW" altLang="zh-TW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TW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zh-TW" altLang="zh-TW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TW" altLang="zh-TW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d>
                                        <m:dPr>
                                          <m:ctrlPr>
                                            <a:rPr lang="zh-TW" altLang="zh-TW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zh-TW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TW" altLang="zh-TW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TW" altLang="zh-TW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 2</m:t>
                                          </m:r>
                                        </m:e>
                                      </m:d>
                                      <m:r>
                                        <a:rPr lang="en-US" altLang="zh-TW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d>
                                        <m:dPr>
                                          <m:ctrlPr>
                                            <a:rPr lang="zh-TW" altLang="zh-TW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zh-TW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TW" altLang="zh-TW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TW" altLang="zh-TW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 4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19" y="2042094"/>
                <a:ext cx="6407439" cy="25182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80840" y="5144522"/>
                <a:ext cx="1854034" cy="7845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6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zh-TW" altLang="en-US" sz="160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TW" alt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sz="1600" i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sz="1600" i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e>
                            <m:sub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zh-TW" altLang="en-US" sz="16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40" y="5144522"/>
                <a:ext cx="1854034" cy="7845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接點 6"/>
          <p:cNvCxnSpPr/>
          <p:nvPr/>
        </p:nvCxnSpPr>
        <p:spPr>
          <a:xfrm>
            <a:off x="6567850" y="1635371"/>
            <a:ext cx="8792" cy="4879729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內容版面配置區 2"/>
              <p:cNvSpPr txBox="1">
                <a:spLocks/>
              </p:cNvSpPr>
              <p:nvPr/>
            </p:nvSpPr>
            <p:spPr>
              <a:xfrm>
                <a:off x="6733083" y="1601962"/>
                <a:ext cx="5064042" cy="35029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mean waiting time of packets in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 waiting time of all </a:t>
                </a:r>
                <a:r>
                  <a:rPr lang="en-US" altLang="zh-TW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packets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</a:t>
                </a:r>
                <a:r>
                  <a:rPr lang="en-US" altLang="zh-TW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</a:t>
                </a:r>
              </a:p>
              <a:p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083" y="1601962"/>
                <a:ext cx="5064042" cy="3502995"/>
              </a:xfrm>
              <a:prstGeom prst="rect">
                <a:avLst/>
              </a:prstGeom>
              <a:blipFill>
                <a:blip r:embed="rId6"/>
                <a:stretch>
                  <a:fillRect l="-602" t="-1045" r="-15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986116" y="2221863"/>
                <a:ext cx="4967450" cy="6143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  <m:sub>
                          <m:r>
                            <a:rPr lang="zh-TW" alt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sz="16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e>
                            <m:sub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TW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2−</m:t>
                                  </m:r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TW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2−</m:t>
                                  </m:r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)(1−</m:t>
                              </m:r>
                              <m:sSub>
                                <m:sSubPr>
                                  <m:ctrlP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𝑏𝑙</m:t>
                                  </m:r>
                                  <m: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116" y="2221863"/>
                <a:ext cx="4967450" cy="6143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7413026" y="4253147"/>
                <a:ext cx="3931782" cy="6143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6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zh-TW" altLang="en-US" sz="160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zh-TW" altLang="en-US" sz="16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TW" altLang="en-US" sz="16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TW" altLang="en-US" sz="16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)(1−</m:t>
                              </m:r>
                              <m:sSub>
                                <m:sSubPr>
                                  <m:ctrlP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𝑏𝑙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026" y="4253147"/>
                <a:ext cx="3931782" cy="6143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62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5155" y="222798"/>
            <a:ext cx="6048325" cy="1325563"/>
          </a:xfrm>
        </p:spPr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Measures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z="1800" smtClean="0">
                <a:solidFill>
                  <a:schemeClr val="tx1"/>
                </a:solidFill>
              </a:rPr>
              <a:t>29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2"/>
              <p:cNvSpPr txBox="1">
                <a:spLocks/>
              </p:cNvSpPr>
              <p:nvPr/>
            </p:nvSpPr>
            <p:spPr>
              <a:xfrm>
                <a:off x="325643" y="1602768"/>
                <a:ext cx="10427545" cy="48507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impatient loss probability of arrived packets</a:t>
                </a:r>
                <a:b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node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impatient loss probability of arrived packets</a:t>
                </a:r>
                <a:b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system</a:t>
                </a:r>
              </a:p>
            </p:txBody>
          </p:sp>
        </mc:Choice>
        <mc:Fallback xmlns="">
          <p:sp>
            <p:nvSpPr>
              <p:cNvPr id="8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43" y="1602768"/>
                <a:ext cx="10427545" cy="4850786"/>
              </a:xfrm>
              <a:prstGeom prst="rect">
                <a:avLst/>
              </a:prstGeom>
              <a:blipFill>
                <a:blip r:embed="rId3"/>
                <a:stretch>
                  <a:fillRect l="-234" t="-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接點 9"/>
          <p:cNvCxnSpPr/>
          <p:nvPr/>
        </p:nvCxnSpPr>
        <p:spPr>
          <a:xfrm>
            <a:off x="151619" y="1453297"/>
            <a:ext cx="6101861" cy="879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內容版面配置區 2"/>
              <p:cNvSpPr txBox="1">
                <a:spLocks/>
              </p:cNvSpPr>
              <p:nvPr/>
            </p:nvSpPr>
            <p:spPr>
              <a:xfrm>
                <a:off x="6349256" y="1602768"/>
                <a:ext cx="5842744" cy="35029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impatient loss probability of admitted packets</a:t>
                </a:r>
                <a:b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node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impatient loss probability of admitted packets</a:t>
                </a:r>
                <a:b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system</a:t>
                </a:r>
              </a:p>
              <a:p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256" y="1602768"/>
                <a:ext cx="5842744" cy="3502995"/>
              </a:xfrm>
              <a:prstGeom prst="rect">
                <a:avLst/>
              </a:prstGeom>
              <a:blipFill>
                <a:blip r:embed="rId4"/>
                <a:stretch>
                  <a:fillRect l="-522" t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接點 14"/>
          <p:cNvCxnSpPr/>
          <p:nvPr/>
        </p:nvCxnSpPr>
        <p:spPr>
          <a:xfrm>
            <a:off x="6064088" y="1617785"/>
            <a:ext cx="5018" cy="4835769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55121" y="2352463"/>
                <a:ext cx="4349396" cy="6802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1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TW" alt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𝑖𝑚𝑝</m:t>
                          </m:r>
                          <m:d>
                            <m:dPr>
                              <m:ctrlP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𝑎𝑟𝑟</m:t>
                              </m:r>
                            </m:e>
                          </m:d>
                          <m:r>
                            <a:rPr lang="zh-TW" altLang="en-US" sz="1600" i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sz="160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]"/>
                                  <m:ctrlP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lang="zh-TW" altLang="en-US" sz="1600" i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zh-TW" altLang="en-US" sz="1600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TW" altLang="en-US" sz="1600" i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]"/>
                                  <m:ctrlP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lang="zh-TW" altLang="en-US" sz="1600" i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zh-TW" altLang="en-US" sz="1600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TW" altLang="en-US" sz="1600" i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TW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a:rPr lang="en-US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TW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a:rPr lang="en-US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a:rPr lang="en-US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21" y="2352463"/>
                <a:ext cx="4349396" cy="6802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55121" y="4506780"/>
                <a:ext cx="4556054" cy="7312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1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TW" alt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𝑖𝑚𝑝</m:t>
                          </m:r>
                          <m:d>
                            <m:dPr>
                              <m:ctrlP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𝑎𝑟𝑟</m:t>
                              </m:r>
                            </m:e>
                          </m:d>
                        </m:sub>
                      </m:sSub>
                      <m:r>
                        <a:rPr lang="zh-TW" altLang="en-US" sz="160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sz="1600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TW" altLang="en-US" sz="1600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"/>
                                          <m:endChr m:val="]"/>
                                          <m:ctrlPr>
                                            <a:rPr lang="zh-TW" altLang="en-US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  <m:r>
                                                <a:rPr lang="zh-TW" altLang="en-US" sz="1600" i="0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zh-TW" alt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r>
                                        <a:rPr lang="zh-TW" altLang="en-US" sz="1600" i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zh-TW" altLang="en-US" sz="1600" i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"/>
                                          <m:endChr m:val="]"/>
                                          <m:ctrlPr>
                                            <a:rPr lang="zh-TW" altLang="en-US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  <m:r>
                                                <a:rPr lang="zh-TW" altLang="en-US" sz="1600" i="0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zh-TW" alt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zh-TW" altLang="en-US" sz="1600" i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zh-TW" altLang="en-US" sz="1600" i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altLang="zh-TW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TW" altLang="en-US" sz="1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21" y="4506780"/>
                <a:ext cx="4556054" cy="7312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503625" y="2460523"/>
                <a:ext cx="5589094" cy="6802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TW" alt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𝑖𝑚𝑝</m:t>
                          </m:r>
                          <m:d>
                            <m:dPr>
                              <m:ctrlP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𝑎𝑑𝑚</m:t>
                              </m:r>
                            </m:e>
                          </m:d>
                          <m:r>
                            <a:rPr lang="zh-TW" alt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sz="16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]"/>
                                  <m:ctrlP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TW" alt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]"/>
                                  <m:ctrlP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TW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2−</m:t>
                                  </m:r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TW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2−</m:t>
                                  </m:r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zh-TW" altLang="en-US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zh-TW" alt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zh-TW" alt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𝑏𝑙</m:t>
                                  </m:r>
                                  <m:r>
                                    <a:rPr lang="zh-TW" alt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625" y="2460523"/>
                <a:ext cx="5589094" cy="6802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721378" y="4629024"/>
                <a:ext cx="4632422" cy="7346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1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TW" alt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𝑖𝑚𝑝</m:t>
                          </m:r>
                          <m:d>
                            <m:dPr>
                              <m:ctrlP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𝑎𝑑𝑚</m:t>
                              </m:r>
                            </m:e>
                          </m:d>
                        </m:sub>
                      </m:sSub>
                      <m:r>
                        <a:rPr lang="zh-TW" altLang="en-US" sz="160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sz="1600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TW" altLang="en-US" sz="1600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"/>
                                          <m:endChr m:val="]"/>
                                          <m:ctrlPr>
                                            <a:rPr lang="zh-TW" altLang="en-US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  <m:r>
                                                <a:rPr lang="zh-TW" altLang="en-US" sz="1600" i="0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zh-TW" alt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r>
                                        <a:rPr lang="zh-TW" altLang="en-US" sz="1600" i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zh-TW" altLang="en-US" sz="1600" i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"/>
                                          <m:endChr m:val="]"/>
                                          <m:ctrlPr>
                                            <a:rPr lang="zh-TW" altLang="en-US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  <m:r>
                                                <a:rPr lang="zh-TW" altLang="en-US" sz="1600" i="0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[</m:t>
                                              </m:r>
                                              <m:r>
                                                <a:rPr lang="zh-TW" alt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zh-TW" altLang="en-US" sz="1600" i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d>
                            <m:dPr>
                              <m:ctrlP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zh-TW" alt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zh-TW" alt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zh-TW" alt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𝑏𝑙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378" y="4629024"/>
                <a:ext cx="4632422" cy="7346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41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z="1800" smtClean="0">
                <a:solidFill>
                  <a:schemeClr val="tx1"/>
                </a:solidFill>
              </a:rPr>
              <a:t>3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12" name="標題 1"/>
          <p:cNvSpPr txBox="1">
            <a:spLocks/>
          </p:cNvSpPr>
          <p:nvPr/>
        </p:nvSpPr>
        <p:spPr>
          <a:xfrm>
            <a:off x="205155" y="347542"/>
            <a:ext cx="2063262" cy="1088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線接點 12"/>
          <p:cNvCxnSpPr/>
          <p:nvPr/>
        </p:nvCxnSpPr>
        <p:spPr>
          <a:xfrm>
            <a:off x="151619" y="1453297"/>
            <a:ext cx="6101861" cy="879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內容版面配置區 2"/>
          <p:cNvSpPr txBox="1">
            <a:spLocks/>
          </p:cNvSpPr>
          <p:nvPr/>
        </p:nvSpPr>
        <p:spPr>
          <a:xfrm>
            <a:off x="512888" y="17640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lang="en-US" altLang="zh-TW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Analytical 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lang="en-US" altLang="zh-TW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Results</a:t>
            </a:r>
          </a:p>
          <a:p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Future Works</a:t>
            </a:r>
            <a:endParaRPr lang="zh-TW" altLang="zh-TW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183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5155" y="222798"/>
            <a:ext cx="6048325" cy="1325563"/>
          </a:xfrm>
        </p:spPr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Measures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z="1800" smtClean="0">
                <a:solidFill>
                  <a:schemeClr val="tx1"/>
                </a:solidFill>
              </a:rPr>
              <a:t>30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151619" y="1453297"/>
            <a:ext cx="6101861" cy="879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內容版面配置區 2"/>
              <p:cNvSpPr txBox="1">
                <a:spLocks/>
              </p:cNvSpPr>
              <p:nvPr/>
            </p:nvSpPr>
            <p:spPr>
              <a:xfrm>
                <a:off x="307732" y="1644165"/>
                <a:ext cx="5499314" cy="3624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throughput of packets for node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throughput of all packets for the system</a:t>
                </a:r>
              </a:p>
            </p:txBody>
          </p:sp>
        </mc:Choice>
        <mc:Fallback xmlns="">
          <p:sp>
            <p:nvSpPr>
              <p:cNvPr id="18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32" y="1644165"/>
                <a:ext cx="5499314" cy="3624282"/>
              </a:xfrm>
              <a:prstGeom prst="rect">
                <a:avLst/>
              </a:prstGeom>
              <a:blipFill>
                <a:blip r:embed="rId3"/>
                <a:stretch>
                  <a:fillRect l="-443" t="-10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624302" y="2113735"/>
                <a:ext cx="5342745" cy="16305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1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𝑇𝐻</m:t>
                          </m:r>
                        </m:e>
                        <m:sub>
                          <m:r>
                            <a:rPr lang="zh-TW" alt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sz="160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TW" alt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TW" altLang="en-US" sz="1600" i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TW" alt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TW" altLang="en-US" sz="1600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zh-TW" altLang="en-US" sz="1600" i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zh-TW" altLang="en-US" sz="1600" i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+1−</m:t>
                                  </m:r>
                                  <m:sSub>
                                    <m:sSubPr>
                                      <m:ctrlP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d>
                                        <m:dPr>
                                          <m:ctrlPr>
                                            <a:rPr lang="zh-TW" altLang="en-US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zh-TW" altLang="en-US" sz="1600" i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TW" alt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zh-TW" altLang="en-US" sz="1600" i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TW" alt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zh-TW" altLang="en-US" sz="1600" i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 1</m:t>
                                          </m:r>
                                        </m:e>
                                      </m:d>
                                      <m:r>
                                        <a:rPr lang="zh-TW" altLang="en-US" sz="1600" i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d>
                                        <m:dPr>
                                          <m:ctrlPr>
                                            <a:rPr lang="zh-TW" altLang="en-US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zh-TW" altLang="en-US" sz="1600" i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TW" alt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zh-TW" altLang="en-US" sz="1600" i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TW" alt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zh-TW" altLang="en-US" sz="1600" i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 3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TW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TW" sz="16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TW" altLang="zh-TW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TW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zh-TW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zh-TW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TW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zh-TW" altLang="zh-TW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altLang="zh-TW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+1−</m:t>
                                  </m:r>
                                  <m:sSub>
                                    <m:sSubPr>
                                      <m:ctrlPr>
                                        <a:rPr lang="zh-TW" altLang="zh-TW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altLang="zh-TW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zh-TW" altLang="zh-TW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TW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TW" altLang="zh-TW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d>
                                        <m:dPr>
                                          <m:ctrlPr>
                                            <a:rPr lang="zh-TW" altLang="zh-TW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zh-TW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TW" altLang="zh-TW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TW" altLang="zh-TW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 2</m:t>
                                          </m:r>
                                        </m:e>
                                      </m:d>
                                      <m:r>
                                        <a:rPr lang="en-US" altLang="zh-TW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d>
                                        <m:dPr>
                                          <m:ctrlPr>
                                            <a:rPr lang="zh-TW" altLang="zh-TW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zh-TW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TW" altLang="zh-TW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TW" altLang="zh-TW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 4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02" y="2113735"/>
                <a:ext cx="5342745" cy="16305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48657" y="4809629"/>
                <a:ext cx="25590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TW" altLang="en-US" sz="1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𝑇𝐻</m:t>
                          </m:r>
                          <m:r>
                            <a:rPr lang="zh-TW" altLang="en-US" sz="1600" i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𝑇𝐻</m:t>
                              </m:r>
                            </m:e>
                            <m:sub>
                              <m:r>
                                <a:rPr lang="zh-TW" altLang="en-US" sz="1600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TW" altLang="en-US" sz="1600" i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zh-TW" altLang="en-US" sz="1600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r>
                            <a:rPr lang="zh-TW" altLang="en-US" sz="1600" i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zh-TW" altLang="en-US" sz="1600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57" y="4809629"/>
                <a:ext cx="2559097" cy="338554"/>
              </a:xfrm>
              <a:prstGeom prst="rect">
                <a:avLst/>
              </a:prstGeom>
              <a:blipFill>
                <a:blip r:embed="rId5"/>
                <a:stretch>
                  <a:fillRect t="-108929" r="-16667" b="-1678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接點 6"/>
          <p:cNvCxnSpPr/>
          <p:nvPr/>
        </p:nvCxnSpPr>
        <p:spPr>
          <a:xfrm>
            <a:off x="6567850" y="1635371"/>
            <a:ext cx="8792" cy="4879729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內容版面配置區 2"/>
              <p:cNvSpPr txBox="1">
                <a:spLocks/>
              </p:cNvSpPr>
              <p:nvPr/>
            </p:nvSpPr>
            <p:spPr>
              <a:xfrm>
                <a:off x="6727851" y="1627494"/>
                <a:ext cx="4908337" cy="48507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total loss probability for node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total loss probability for the system</a:t>
                </a:r>
              </a:p>
            </p:txBody>
          </p:sp>
        </mc:Choice>
        <mc:Fallback xmlns="">
          <p:sp>
            <p:nvSpPr>
              <p:cNvPr id="12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851" y="1627494"/>
                <a:ext cx="4908337" cy="4850786"/>
              </a:xfrm>
              <a:prstGeom prst="rect">
                <a:avLst/>
              </a:prstGeom>
              <a:blipFill>
                <a:blip r:embed="rId6"/>
                <a:stretch>
                  <a:fillRect l="-621" t="-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7054783" y="2187655"/>
                <a:ext cx="4372672" cy="722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1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𝑡𝑙</m:t>
                          </m:r>
                          <m:r>
                            <a:rPr lang="en-US" altLang="zh-TW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16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ctrlPr>
                            <a:rPr lang="zh-TW" altLang="zh-TW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TW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𝑇𝐻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TW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TW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TW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2−</m:t>
                                  </m:r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TW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2−</m:t>
                                  </m:r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783" y="2187655"/>
                <a:ext cx="4372672" cy="7225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7054783" y="4828870"/>
                <a:ext cx="3324308" cy="645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1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𝑡𝑙</m:t>
                          </m:r>
                        </m:sub>
                      </m:sSub>
                      <m:r>
                        <a:rPr lang="en-US" altLang="zh-TW" sz="16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ctrlPr>
                            <a:rPr lang="zh-TW" altLang="zh-TW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𝑇𝐻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TW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en-US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TW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zh-TW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1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TW" altLang="en-US" sz="16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1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TW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783" y="4828870"/>
                <a:ext cx="3324308" cy="6455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314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5155" y="222798"/>
            <a:ext cx="6048325" cy="1325563"/>
          </a:xfrm>
        </p:spPr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Measures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z="1800" smtClean="0">
                <a:solidFill>
                  <a:schemeClr val="tx1"/>
                </a:solidFill>
              </a:rPr>
              <a:t>31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151619" y="1453297"/>
            <a:ext cx="6101861" cy="879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內容版面配置區 2"/>
              <p:cNvSpPr txBox="1">
                <a:spLocks/>
              </p:cNvSpPr>
              <p:nvPr/>
            </p:nvSpPr>
            <p:spPr>
              <a:xfrm>
                <a:off x="298939" y="1778614"/>
                <a:ext cx="7913076" cy="47535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regular energy consumption ratio of </a:t>
                </a:r>
                <a:r>
                  <a:rPr lang="en-US" altLang="zh-TW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packets</a:t>
                </a:r>
                <a:r>
                  <a:rPr lang="zh-TW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regular energy consumption ratio of </a:t>
                </a:r>
                <a:r>
                  <a:rPr lang="en-US" altLang="zh-TW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packets</a:t>
                </a:r>
                <a:r>
                  <a:rPr lang="zh-TW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system</a:t>
                </a:r>
              </a:p>
              <a:p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39" y="1778614"/>
                <a:ext cx="7913076" cy="4753582"/>
              </a:xfrm>
              <a:prstGeom prst="rect">
                <a:avLst/>
              </a:prstGeom>
              <a:blipFill>
                <a:blip r:embed="rId3"/>
                <a:stretch>
                  <a:fillRect l="-308" t="-7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688731" y="2388084"/>
                <a:ext cx="5175738" cy="1079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1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𝑅𝐸𝐶𝑅</m:t>
                          </m:r>
                        </m:e>
                        <m:sub>
                          <m:r>
                            <a:rPr lang="zh-TW" alt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sz="160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zh-TW" altLang="en-US" sz="16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1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zh-TW" altLang="en-US" sz="1600" i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zh-TW" altLang="en-US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zh-TW" altLang="en-US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zh-TW" altLang="en-US" sz="1600" i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zh-TW" altLang="en-US" sz="1600" i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zh-TW" altLang="en-US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b>
                                            <m:sSubPr>
                                              <m:ctrlPr>
                                                <a:rPr lang="zh-TW" alt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zh-TW" altLang="en-US" sz="1600" i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sub>
                                        <m:sup>
                                          <m:r>
                                            <a:rPr lang="zh-TW" altLang="en-US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zh-TW" altLang="en-US" sz="1600" i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TW" alt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𝐻𝑛</m:t>
                                              </m:r>
                                            </m:sub>
                                          </m:sSub>
                                          <m:r>
                                            <a:rPr lang="zh-TW" altLang="en-US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d>
                                            <m:dPr>
                                              <m:ctrlPr>
                                                <a:rPr lang="zh-TW" alt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TW" altLang="en-US" sz="16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TW" altLang="en-US" sz="16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TW" altLang="en-US" sz="16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zh-TW" altLang="en-US" sz="1600" i="0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TW" altLang="en-US" sz="16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TW" altLang="en-US" sz="16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TW" altLang="en-US" sz="16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zh-TW" altLang="en-US" sz="1600" i="0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TW" altLang="en-US" sz="16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TW" altLang="en-US" sz="16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TW" altLang="en-US" sz="16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zh-TW" altLang="en-US" sz="1600" i="0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 4</m:t>
                                              </m:r>
                                            </m:e>
                                          </m:d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  <m:e>
                              <m:r>
                                <a:rPr lang="zh-TW" altLang="en-US" sz="160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zh-TW" altLang="en-US" sz="1600" i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zh-TW" altLang="en-US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zh-TW" altLang="en-US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zh-TW" altLang="en-US" sz="1600" i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limLoc m:val="undOvr"/>
                                          <m:ctrlPr>
                                            <a:rPr lang="zh-TW" altLang="en-US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b>
                                            <m:sSubPr>
                                              <m:ctrlPr>
                                                <a:rPr lang="zh-TW" alt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zh-TW" altLang="en-US" sz="1600" i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zh-TW" altLang="en-US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zh-TW" altLang="en-US" sz="1600" i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TW" alt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𝐿𝑛</m:t>
                                              </m:r>
                                            </m:sub>
                                          </m:sSub>
                                          <m:r>
                                            <a:rPr lang="zh-TW" altLang="en-US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d>
                                            <m:dPr>
                                              <m:ctrlPr>
                                                <a:rPr lang="zh-TW" altLang="en-US" sz="16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TW" altLang="en-US" sz="16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TW" altLang="en-US" sz="16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TW" altLang="en-US" sz="16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zh-TW" altLang="en-US" sz="1600" i="0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TW" altLang="en-US" sz="16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TW" altLang="en-US" sz="16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TW" altLang="en-US" sz="16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zh-TW" altLang="en-US" sz="1600" i="0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TW" altLang="en-US" sz="16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TW" altLang="en-US" sz="16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TW" altLang="en-US" sz="16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zh-TW" altLang="en-US" sz="1600" i="0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 3</m:t>
                                              </m:r>
                                            </m:e>
                                          </m:d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eqArr>
                        </m:num>
                        <m:den>
                          <m:sSub>
                            <m:sSubPr>
                              <m:ctrlP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𝑇𝐻</m:t>
                              </m:r>
                            </m:e>
                            <m:sub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zh-TW" altLang="en-US" sz="1600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TW" altLang="en-US" sz="1600" i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𝑇𝐻</m:t>
                              </m:r>
                            </m:e>
                            <m:sub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zh-TW" altLang="en-US" sz="1600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31" y="2388084"/>
                <a:ext cx="5175738" cy="1079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934916" y="4795095"/>
                <a:ext cx="3828484" cy="6674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6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𝑅𝐸𝐶𝑅</m:t>
                      </m:r>
                      <m:r>
                        <a:rPr lang="zh-TW" altLang="en-US" sz="160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sz="1600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TW" altLang="en-US" sz="1600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d>
                                <m:dPr>
                                  <m:begChr m:val=""/>
                                  <m:endChr m:val="]"/>
                                  <m:ctrlP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["/>
                                          <m:endChr m:val=""/>
                                          <m:ctrlPr>
                                            <a:rPr lang="zh-TW" altLang="en-US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TW" altLang="en-US" sz="16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𝑅𝐸𝐶𝑅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zh-TW" altLang="en-US" sz="1600" i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𝑇𝐻</m:t>
                                      </m:r>
                                    </m:e>
                                    <m:sub>
                                      <m: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r>
                                        <a:rPr lang="zh-TW" altLang="en-US" sz="1600" i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zh-TW" altLang="en-US" sz="1600" i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𝑇𝐻</m:t>
                                      </m:r>
                                    </m:e>
                                    <m:sub>
                                      <m: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zh-TW" altLang="en-US" sz="1600" i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zh-TW" altLang="en-US" sz="1600" i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TW" altLang="en-US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sz="1600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TW" altLang="en-US" sz="1600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zh-TW" altLang="en-US" sz="16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𝑇𝐻</m:t>
                                      </m:r>
                                    </m:e>
                                    <m:sub>
                                      <m: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r>
                                        <a:rPr lang="zh-TW" altLang="en-US" sz="1600" i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zh-TW" altLang="en-US" sz="1600" i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𝑇𝐻</m:t>
                                      </m:r>
                                    </m:e>
                                    <m:sub>
                                      <m: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zh-TW" altLang="en-US" sz="1600" i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TW" altLang="en-US" sz="16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16" y="4795095"/>
                <a:ext cx="3828484" cy="6674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224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5155" y="347542"/>
            <a:ext cx="2063262" cy="1088172"/>
          </a:xfrm>
        </p:spPr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2888" y="1764079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lang="en-US" altLang="zh-TW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Analytical 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lang="en-US" altLang="zh-TW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Results</a:t>
            </a:r>
          </a:p>
          <a:p>
            <a:pPr lvl="1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sensor node (Scenario 1)</a:t>
            </a:r>
          </a:p>
          <a:p>
            <a:pPr lvl="1"/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Three-node network (Scenario 2)</a:t>
            </a:r>
          </a:p>
          <a:p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Future Works</a:t>
            </a:r>
            <a:endParaRPr lang="zh-TW" altLang="zh-TW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z="1800" smtClean="0">
                <a:solidFill>
                  <a:schemeClr val="tx1"/>
                </a:solidFill>
              </a:rPr>
              <a:t>32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151619" y="1453297"/>
            <a:ext cx="6101861" cy="879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41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z="1800" smtClean="0">
                <a:solidFill>
                  <a:schemeClr val="tx1"/>
                </a:solidFill>
              </a:rPr>
              <a:t>33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222739" y="136527"/>
            <a:ext cx="94927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Results-Scenario 1</a:t>
            </a:r>
            <a:b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sensor node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151619" y="1453297"/>
            <a:ext cx="6101861" cy="879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內容版面配置區 2"/>
              <p:cNvSpPr txBox="1">
                <a:spLocks/>
              </p:cNvSpPr>
              <p:nvPr/>
            </p:nvSpPr>
            <p:spPr>
              <a:xfrm>
                <a:off x="332742" y="1577971"/>
                <a:ext cx="10297159" cy="51217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360000"/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default values of the various system parameters</a:t>
                </a:r>
                <a:r>
                  <a:rPr lang="en-US" altLang="zh-TW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</a:p>
              <a:p>
                <a:pPr marL="360000" indent="0">
                  <a:buNone/>
                </a:pPr>
                <a:r>
                  <a:rPr lang="en-US" altLang="zh-TW" sz="2200" dirty="0"/>
                  <a:t>       </a:t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sz="2200" i="1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 </a:t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TW" sz="2200" i="1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altLang="zh-TW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60000" lvl="1" indent="0">
                  <a:buNone/>
                </a:pPr>
                <a:r>
                  <a:rPr lang="zh-TW" altLang="en-US" sz="2400" dirty="0"/>
                  <a:t>  </a:t>
                </a:r>
                <a14:m>
                  <m:oMath xmlns:m="http://schemas.openxmlformats.org/officeDocument/2006/math">
                    <m:r>
                      <a:rPr lang="zh-TW" alt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05 ,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endParaRPr lang="en-US" altLang="zh-TW" sz="2400" i="1" dirty="0">
                  <a:latin typeface="Cambria Math" panose="02040503050406030204" pitchFamily="18" charset="0"/>
                </a:endParaRPr>
              </a:p>
              <a:p>
                <a:pPr marL="360000" lvl="1" indent="0">
                  <a:buNone/>
                </a:pPr>
                <a14:m>
                  <m:oMath xmlns:m="http://schemas.openxmlformats.org/officeDocument/2006/math">
                    <m:r>
                      <a:rPr lang="zh-TW" alt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200" i="1">
                        <a:latin typeface="Cambria Math" panose="02040503050406030204" pitchFamily="18" charset="0"/>
                      </a:rPr>
                      <m:t>=0.0</m:t>
                    </m:r>
                  </m:oMath>
                </a14:m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25 ,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200" i="1">
                        <a:latin typeface="Cambria Math" panose="02040503050406030204" pitchFamily="18" charset="0"/>
                      </a:rPr>
                      <m:t>=0.125</m:t>
                    </m:r>
                  </m:oMath>
                </a14:m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0000" indent="0">
                  <a:buNone/>
                </a:pPr>
                <a:r>
                  <a:rPr lang="en-US" altLang="zh-TW" sz="22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TW" sz="2200" i="1">
                        <a:latin typeface="Cambria Math" panose="02040503050406030204" pitchFamily="18" charset="0"/>
                      </a:rPr>
                      <m:t>=0.02</m:t>
                    </m:r>
                  </m:oMath>
                </a14:m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TW" sz="2200" i="1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altLang="zh-TW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0000" indent="0">
                  <a:buNone/>
                </a:pPr>
                <a:r>
                  <a:rPr lang="en-US" altLang="zh-TW" sz="22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TW" sz="22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TW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20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TW" sz="2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Next,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use the default parameters to determine suitable regular battery usage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altLang="zh-TW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42" y="1577971"/>
                <a:ext cx="10297159" cy="5121773"/>
              </a:xfrm>
              <a:prstGeom prst="rect">
                <a:avLst/>
              </a:prstGeom>
              <a:blipFill>
                <a:blip r:embed="rId3"/>
                <a:stretch>
                  <a:fillRect l="-474" t="-9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37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696" y="1685270"/>
            <a:ext cx="6407393" cy="4803714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z="1800" smtClean="0">
                <a:solidFill>
                  <a:schemeClr val="tx1"/>
                </a:solidFill>
              </a:rPr>
              <a:t>34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222739" y="136527"/>
            <a:ext cx="94927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Results-Scenario 1</a:t>
            </a:r>
            <a:b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sensor node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151619" y="1453297"/>
            <a:ext cx="6101861" cy="879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5554685" y="4866035"/>
            <a:ext cx="284480" cy="3454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5213839" y="5917379"/>
            <a:ext cx="355600" cy="2844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48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z="1800" smtClean="0">
                <a:solidFill>
                  <a:schemeClr val="tx1"/>
                </a:solidFill>
              </a:rPr>
              <a:t>35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222739" y="136527"/>
            <a:ext cx="94927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Results-Scenario 1</a:t>
            </a:r>
            <a:b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sensor node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151619" y="1453297"/>
            <a:ext cx="6101861" cy="879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內容版面配置區 2"/>
              <p:cNvSpPr txBox="1">
                <a:spLocks/>
              </p:cNvSpPr>
              <p:nvPr/>
            </p:nvSpPr>
            <p:spPr>
              <a:xfrm>
                <a:off x="332742" y="1577971"/>
                <a:ext cx="10297159" cy="51217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360000"/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select the minimum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the curve such that the upper bound is not violated as the suboptimal parameter value, that is,</a:t>
                </a:r>
                <a:b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TW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sub>
                    </m:sSub>
                    <m:r>
                      <a:rPr lang="en-US" altLang="zh-TW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TW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en-US" altLang="zh-TW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TW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altLang="zh-TW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Afterwards, the influences of </a:t>
                </a:r>
                <a:r>
                  <a:rPr lang="en-US" altLang="zh-TW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HP packet arrival rate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various performance measures are studied.</a:t>
                </a:r>
              </a:p>
              <a:p>
                <a:pPr marL="0" indent="0">
                  <a:buNone/>
                </a:pPr>
                <a:r>
                  <a:rPr lang="en-US" altLang="zh-TW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TW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𝑎𝑟𝑟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42" y="1577971"/>
                <a:ext cx="10297159" cy="5121773"/>
              </a:xfrm>
              <a:prstGeom prst="rect">
                <a:avLst/>
              </a:prstGeom>
              <a:blipFill>
                <a:blip r:embed="rId3"/>
                <a:stretch>
                  <a:fillRect l="-474" t="-9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4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z="1800" smtClean="0">
                <a:solidFill>
                  <a:schemeClr val="tx1"/>
                </a:solidFill>
              </a:rPr>
              <a:t>36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222739" y="136527"/>
            <a:ext cx="94927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Results-Scenario 1</a:t>
            </a:r>
            <a:b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HP packet arrival rate 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151619" y="1453297"/>
            <a:ext cx="6101861" cy="879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891" y="1772210"/>
            <a:ext cx="5911052" cy="443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8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z="1800" smtClean="0">
                <a:solidFill>
                  <a:schemeClr val="tx1"/>
                </a:solidFill>
              </a:rPr>
              <a:t>37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222739" y="136527"/>
            <a:ext cx="94927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Results-Scenario 1</a:t>
            </a:r>
            <a:b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HP packet arrival rate 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151619" y="1453297"/>
            <a:ext cx="6101861" cy="879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9" y="1740600"/>
            <a:ext cx="5911052" cy="44316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236" y="1740600"/>
            <a:ext cx="5911052" cy="443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7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z="1800" smtClean="0">
                <a:solidFill>
                  <a:schemeClr val="tx1"/>
                </a:solidFill>
              </a:rPr>
              <a:t>38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222739" y="136527"/>
            <a:ext cx="94927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Results-Scenario 1</a:t>
            </a:r>
            <a:b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HP packet arrival rate 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151619" y="1453297"/>
            <a:ext cx="6101861" cy="879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9" y="1693420"/>
            <a:ext cx="5911052" cy="44316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931" y="1693420"/>
            <a:ext cx="5911052" cy="443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8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z="1800" smtClean="0">
                <a:solidFill>
                  <a:schemeClr val="tx1"/>
                </a:solidFill>
              </a:rPr>
              <a:t>39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222739" y="136527"/>
            <a:ext cx="106343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Results-Scenario 1</a:t>
            </a:r>
            <a:b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single and batch arrivals </a:t>
            </a:r>
            <a:endParaRPr lang="zh-TW" altLang="en-US" sz="3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151619" y="1453297"/>
            <a:ext cx="6101861" cy="879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3" y="1802601"/>
            <a:ext cx="5911052" cy="44316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075" y="1802601"/>
            <a:ext cx="5911052" cy="443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2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z="1800" smtClean="0">
                <a:solidFill>
                  <a:schemeClr val="tx1"/>
                </a:solidFill>
              </a:rPr>
              <a:t>4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25642" y="1602384"/>
            <a:ext cx="10427545" cy="50839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WSN has gained attention due to its real-time monitoring capabilities and various applications in the Internet of Things (IoT). </a:t>
            </a:r>
          </a:p>
          <a:p>
            <a:endParaRPr lang="en-US" altLang="zh-TW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WSNs face the challenge of limited battery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lifetime as the replacement of the battery is difficult and undesirable, 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particularly in hard-to-reach locations.</a:t>
            </a:r>
          </a:p>
          <a:p>
            <a:endParaRPr lang="en-US" altLang="zh-TW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trade-off between energy consumption and </a:t>
            </a:r>
            <a:r>
              <a:rPr lang="en-US" altLang="zh-TW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becomes important.</a:t>
            </a:r>
          </a:p>
          <a:p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algn="just"/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205154" y="347542"/>
            <a:ext cx="2652345" cy="1088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151619" y="1453297"/>
            <a:ext cx="6101861" cy="879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99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z="1800" smtClean="0">
                <a:solidFill>
                  <a:schemeClr val="tx1"/>
                </a:solidFill>
              </a:rPr>
              <a:t>40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222739" y="136527"/>
            <a:ext cx="106343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Results-Scenario 1</a:t>
            </a:r>
            <a:b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single and batch arrivals </a:t>
            </a:r>
            <a:endParaRPr lang="zh-TW" altLang="en-US" sz="3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151619" y="1453297"/>
            <a:ext cx="6101861" cy="879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3" y="1809947"/>
            <a:ext cx="5911052" cy="44316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483" y="1809947"/>
            <a:ext cx="5911052" cy="443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0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5155" y="347542"/>
            <a:ext cx="2063262" cy="1088172"/>
          </a:xfrm>
        </p:spPr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2888" y="1764079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lang="en-US" altLang="zh-TW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Analytical 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lang="en-US" altLang="zh-TW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Results</a:t>
            </a:r>
          </a:p>
          <a:p>
            <a:pPr lvl="1"/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sensor node (Scenario 1)</a:t>
            </a:r>
          </a:p>
          <a:p>
            <a:pPr lvl="1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Three-node network (Scenario 2)</a:t>
            </a:r>
          </a:p>
          <a:p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Future Works</a:t>
            </a:r>
            <a:endParaRPr lang="zh-TW" altLang="zh-TW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z="1800" smtClean="0">
                <a:solidFill>
                  <a:schemeClr val="tx1"/>
                </a:solidFill>
              </a:rPr>
              <a:t>41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151619" y="1453297"/>
            <a:ext cx="6101861" cy="879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01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z="1800" smtClean="0">
                <a:solidFill>
                  <a:schemeClr val="tx1"/>
                </a:solidFill>
              </a:rPr>
              <a:t>42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222739" y="136527"/>
            <a:ext cx="94927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Results - Scenario 2</a:t>
            </a:r>
            <a:b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Three-node network 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151619" y="1453297"/>
            <a:ext cx="6101861" cy="879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內容版面配置區 2"/>
              <p:cNvSpPr txBox="1">
                <a:spLocks/>
              </p:cNvSpPr>
              <p:nvPr/>
            </p:nvSpPr>
            <p:spPr>
              <a:xfrm>
                <a:off x="332742" y="1577971"/>
                <a:ext cx="11120118" cy="51217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360000"/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default values of the various system parameters</a:t>
                </a:r>
                <a:r>
                  <a:rPr lang="en-US" altLang="zh-TW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</a:p>
              <a:p>
                <a:pPr marL="720000" indent="-360000"/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system :                                      </a:t>
                </a:r>
              </a:p>
              <a:p>
                <a:pPr marL="360000" indent="0">
                  <a:buNone/>
                </a:pPr>
                <a:r>
                  <a:rPr lang="en-US" altLang="zh-TW" sz="22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TW" sz="22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05</m:t>
                    </m:r>
                  </m:oMath>
                </a14:m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TW" sz="22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sz="22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zh-TW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0000" lvl="1" indent="0">
                  <a:buNone/>
                </a:pPr>
                <a:r>
                  <a:rPr lang="en-US" altLang="zh-TW" sz="22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2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025</m:t>
                    </m:r>
                  </m:oMath>
                </a14:m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2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altLang="zh-TW" sz="22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zh-TW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0000" lvl="1" indent="0">
                  <a:buNone/>
                </a:pPr>
                <a:r>
                  <a:rPr lang="en-US" altLang="zh-TW" sz="22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zh-TW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altLang="zh-TW" sz="2200" i="1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</a:pPr>
                <a:endPara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</a:pPr>
                <a:endPara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Next, we use the default parameters to determine suitable regular battery usage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TW" sz="22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zh-TW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42" y="1577971"/>
                <a:ext cx="11120118" cy="5121773"/>
              </a:xfrm>
              <a:prstGeom prst="rect">
                <a:avLst/>
              </a:prstGeom>
              <a:blipFill>
                <a:blip r:embed="rId3"/>
                <a:stretch>
                  <a:fillRect l="-384" t="-8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2"/>
              <p:cNvSpPr txBox="1">
                <a:spLocks/>
              </p:cNvSpPr>
              <p:nvPr/>
            </p:nvSpPr>
            <p:spPr>
              <a:xfrm>
                <a:off x="3603774" y="2006450"/>
                <a:ext cx="5228941" cy="23178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20000" indent="-360000">
                  <a:spcBef>
                    <a:spcPts val="1200"/>
                  </a:spcBef>
                </a:pPr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node </a:t>
                </a:r>
                <a:r>
                  <a:rPr lang="en-US" altLang="zh-TW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</a:t>
                </a:r>
                <a:endParaRPr lang="en-US" altLang="zh-TW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0000" indent="0">
                  <a:buNone/>
                </a:pPr>
                <a:r>
                  <a:rPr lang="en-US" altLang="zh-TW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sz="2200" i="1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 </a:t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TW" sz="2200" i="1">
                        <a:latin typeface="Cambria Math" panose="02040503050406030204" pitchFamily="18" charset="0"/>
                      </a:rPr>
                      <m:t>=100</m:t>
                    </m:r>
                    <m:r>
                      <m:rPr>
                        <m:nor/>
                      </m:rPr>
                      <a:rPr lang="en-US" altLang="zh-TW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TW" sz="22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TW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en-US" altLang="zh-TW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0000" indent="0">
                  <a:buNone/>
                </a:pPr>
                <a:r>
                  <a:rPr lang="en-US" altLang="zh-TW" sz="22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200" i="1">
                        <a:latin typeface="Cambria Math" panose="02040503050406030204" pitchFamily="18" charset="0"/>
                      </a:rPr>
                      <m:t>=0.02</m:t>
                    </m:r>
                  </m:oMath>
                </a14:m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200" i="1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altLang="zh-TW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0000" indent="0">
                  <a:buNone/>
                </a:pPr>
                <a:r>
                  <a:rPr lang="en-US" altLang="zh-TW" sz="22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2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774" y="2006450"/>
                <a:ext cx="5228941" cy="2317884"/>
              </a:xfrm>
              <a:prstGeom prst="rect">
                <a:avLst/>
              </a:prstGeom>
              <a:blipFill>
                <a:blip r:embed="rId4"/>
                <a:stretch>
                  <a:fillRect t="-18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70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587" y="1605095"/>
            <a:ext cx="6625718" cy="496739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z="1800" smtClean="0">
                <a:solidFill>
                  <a:schemeClr val="tx1"/>
                </a:solidFill>
              </a:rPr>
              <a:t>43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222739" y="136527"/>
            <a:ext cx="94927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Results - Scenario 2</a:t>
            </a:r>
            <a:b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Three-node network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151619" y="1453297"/>
            <a:ext cx="6101861" cy="879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6483229" y="5140599"/>
            <a:ext cx="284480" cy="3454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6259207" y="5983086"/>
            <a:ext cx="443150" cy="373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17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z="1800" smtClean="0">
                <a:solidFill>
                  <a:schemeClr val="tx1"/>
                </a:solidFill>
              </a:rPr>
              <a:t>44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222739" y="136527"/>
            <a:ext cx="94927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Results - Scenario 2</a:t>
            </a:r>
            <a:b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Three-node network 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151619" y="1453297"/>
            <a:ext cx="6101861" cy="879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內容版面配置區 2"/>
              <p:cNvSpPr txBox="1">
                <a:spLocks/>
              </p:cNvSpPr>
              <p:nvPr/>
            </p:nvSpPr>
            <p:spPr>
              <a:xfrm>
                <a:off x="332742" y="1577971"/>
                <a:ext cx="10297159" cy="51217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360000"/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select the minimum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the curve such that the upper bound is not violated as the suboptimal parameter value, that is,</a:t>
                </a:r>
                <a:b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TW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sub>
                    </m:sSub>
                    <m:r>
                      <a:rPr lang="en-US" altLang="zh-TW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TW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en-US" altLang="zh-TW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TW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US" altLang="zh-TW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Afterwards, the influences of </a:t>
                </a:r>
                <a:r>
                  <a:rPr lang="en-US" altLang="zh-TW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HP packet arrival rate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various performance measures are studied</a:t>
                </a:r>
              </a:p>
              <a:p>
                <a:pPr marL="0" indent="0">
                  <a:buNone/>
                </a:pPr>
                <a:r>
                  <a:rPr lang="en-US" altLang="zh-TW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TW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𝑎𝑟𝑟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42" y="1577971"/>
                <a:ext cx="10297159" cy="5121773"/>
              </a:xfrm>
              <a:prstGeom prst="rect">
                <a:avLst/>
              </a:prstGeom>
              <a:blipFill>
                <a:blip r:embed="rId3"/>
                <a:stretch>
                  <a:fillRect l="-474" t="-9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55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z="1800" smtClean="0">
                <a:solidFill>
                  <a:schemeClr val="tx1"/>
                </a:solidFill>
              </a:rPr>
              <a:t>45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222739" y="136527"/>
            <a:ext cx="94927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Results - Scenario 2</a:t>
            </a:r>
            <a:b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HP packet arrival rate 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151619" y="1453297"/>
            <a:ext cx="6101861" cy="879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9" y="1672502"/>
            <a:ext cx="6002286" cy="4500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662" y="1672501"/>
            <a:ext cx="6002287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3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z="1800" smtClean="0">
                <a:solidFill>
                  <a:schemeClr val="tx1"/>
                </a:solidFill>
              </a:rPr>
              <a:t>46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222739" y="136527"/>
            <a:ext cx="94927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Results - Scenario 2</a:t>
            </a:r>
            <a:b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HP packet arrival rate 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151619" y="1453297"/>
            <a:ext cx="6101861" cy="879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9" y="1708357"/>
            <a:ext cx="6002288" cy="450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257" y="1708357"/>
            <a:ext cx="6002287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7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z="1800" smtClean="0">
                <a:solidFill>
                  <a:schemeClr val="tx1"/>
                </a:solidFill>
              </a:rPr>
              <a:t>47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222739" y="136527"/>
            <a:ext cx="94927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Results - Scenario 2</a:t>
            </a:r>
            <a:b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HP packet arrival rate 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151619" y="1453297"/>
            <a:ext cx="6101861" cy="879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8" y="1672502"/>
            <a:ext cx="6002287" cy="4500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465" y="1672502"/>
            <a:ext cx="6002287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0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z="1800" smtClean="0">
                <a:solidFill>
                  <a:schemeClr val="tx1"/>
                </a:solidFill>
              </a:rPr>
              <a:t>48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222739" y="136527"/>
            <a:ext cx="94927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Results - Scenario 2</a:t>
            </a:r>
            <a:b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HP packet arrival rate 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151619" y="1453297"/>
            <a:ext cx="6101861" cy="879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4" y="1708357"/>
            <a:ext cx="6002287" cy="4500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191" y="1708357"/>
            <a:ext cx="6002287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z="1800" smtClean="0">
                <a:solidFill>
                  <a:schemeClr val="tx1"/>
                </a:solidFill>
              </a:rPr>
              <a:t>49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222739" y="136527"/>
            <a:ext cx="94927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Results - Scenario 2</a:t>
            </a:r>
            <a:b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HP packet arrival rate 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151619" y="1453297"/>
            <a:ext cx="6101861" cy="879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9" y="1708357"/>
            <a:ext cx="6002287" cy="450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609" y="1708356"/>
            <a:ext cx="6002287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1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z="1800" smtClean="0">
                <a:solidFill>
                  <a:schemeClr val="tx1"/>
                </a:solidFill>
              </a:rPr>
              <a:t>5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151619" y="1714715"/>
            <a:ext cx="11028157" cy="5006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[5], a queue with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non-preemptive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priority is considered in WSN considering multi-event environments containing mobile targets. </a:t>
            </a:r>
          </a:p>
          <a:p>
            <a:pPr indent="-360000"/>
            <a:endParaRPr lang="en-US" altLang="zh-TW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[10], due to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impatience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packets in the queue may 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leave 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before being serviced by the server.</a:t>
            </a:r>
          </a:p>
          <a:p>
            <a:pPr indent="-360000"/>
            <a:endParaRPr lang="en-US" altLang="zh-TW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order to make the system still operate when out of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harvested energy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it is mentioned in [15] that by adding a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battery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energy in the battery can be used at a certain probability to achieve a balance between energy consumption and system performance.</a:t>
            </a:r>
          </a:p>
          <a:p>
            <a:pPr lvl="1" algn="just"/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205154" y="347542"/>
            <a:ext cx="2652345" cy="1088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151619" y="1453297"/>
            <a:ext cx="6101861" cy="879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70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5155" y="347542"/>
            <a:ext cx="2063262" cy="1088172"/>
          </a:xfrm>
        </p:spPr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2888" y="1764079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lang="en-US" altLang="zh-TW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Analytical 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lang="en-US" altLang="zh-TW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Results</a:t>
            </a: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Future Works</a:t>
            </a:r>
            <a:endParaRPr lang="zh-TW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z="1800" smtClean="0">
                <a:solidFill>
                  <a:schemeClr val="tx1"/>
                </a:solidFill>
              </a:rPr>
              <a:t>50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151619" y="1453297"/>
            <a:ext cx="6101861" cy="879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97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z="1800" smtClean="0">
                <a:solidFill>
                  <a:schemeClr val="tx1"/>
                </a:solidFill>
              </a:rPr>
              <a:t>51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205155" y="347542"/>
            <a:ext cx="2968868" cy="1088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151619" y="1453297"/>
            <a:ext cx="6101861" cy="879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內容版面配置區 2"/>
          <p:cNvSpPr txBox="1">
            <a:spLocks/>
          </p:cNvSpPr>
          <p:nvPr/>
        </p:nvSpPr>
        <p:spPr>
          <a:xfrm>
            <a:off x="332741" y="1577972"/>
            <a:ext cx="10439091" cy="5143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Energy Harvesting-based WSNs without the regular battery, our models exhibit noticeable enhancements in performance across various metrics, particularly in terms of throughput.</a:t>
            </a:r>
          </a:p>
          <a:p>
            <a:endParaRPr lang="en-US" altLang="zh-TW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the aforementioned two scenarios, the maximum average RECR reaches approximately 0.6.</a:t>
            </a:r>
          </a:p>
          <a:p>
            <a:endParaRPr lang="en-US" altLang="zh-TW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curves of expected number 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waiting time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batch arrival are higher than those for single arrival first and then they cross over. </a:t>
            </a:r>
          </a:p>
          <a:p>
            <a:endParaRPr lang="en-US" altLang="zh-TW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most of the studied cases, the analytical results are shown to be in fairly close agreement with the simulation results.</a:t>
            </a:r>
          </a:p>
        </p:txBody>
      </p:sp>
    </p:spTree>
    <p:extLst>
      <p:ext uri="{BB962C8B-B14F-4D97-AF65-F5344CB8AC3E}">
        <p14:creationId xmlns:p14="http://schemas.microsoft.com/office/powerpoint/2010/main" val="339585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mtClean="0"/>
              <a:t>52</a:t>
            </a:fld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205154" y="347542"/>
            <a:ext cx="3329353" cy="1088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Works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151619" y="1453297"/>
            <a:ext cx="6101861" cy="879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內容版面配置區 2"/>
          <p:cNvSpPr txBox="1">
            <a:spLocks/>
          </p:cNvSpPr>
          <p:nvPr/>
        </p:nvSpPr>
        <p:spPr>
          <a:xfrm>
            <a:off x="332742" y="1577971"/>
            <a:ext cx="10349912" cy="5121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battery usage probability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dynamically </a:t>
            </a:r>
            <a:r>
              <a:rPr lang="en-US" altLang="zh-TW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any system parameter varies.</a:t>
            </a:r>
          </a:p>
          <a:p>
            <a:endParaRPr lang="en-US" altLang="zh-TW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better reflect real-world scenarios, the number of packets in a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arrival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set as an arbitrary positive integer.</a:t>
            </a:r>
          </a:p>
          <a:p>
            <a:endParaRPr lang="en-US" altLang="zh-TW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Error-prone channels are more realistic and should be considered.</a:t>
            </a:r>
          </a:p>
        </p:txBody>
      </p:sp>
    </p:spTree>
    <p:extLst>
      <p:ext uri="{BB962C8B-B14F-4D97-AF65-F5344CB8AC3E}">
        <p14:creationId xmlns:p14="http://schemas.microsoft.com/office/powerpoint/2010/main" val="368278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2684" y="2796746"/>
            <a:ext cx="9727055" cy="1320800"/>
          </a:xfrm>
        </p:spPr>
        <p:txBody>
          <a:bodyPr>
            <a:noAutofit/>
          </a:bodyPr>
          <a:lstStyle/>
          <a:p>
            <a:r>
              <a:rPr lang="en-US" altLang="zh-TW" sz="7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listening</a:t>
            </a:r>
            <a:endParaRPr lang="zh-TW" altLang="en-US" sz="7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644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z="1800" smtClean="0">
                <a:solidFill>
                  <a:schemeClr val="tx1"/>
                </a:solidFill>
              </a:rPr>
              <a:t>6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25644" y="1602764"/>
            <a:ext cx="10427545" cy="50839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6000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Energy Harvesting-based WSN with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auxiliary regular battery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studied,</a:t>
            </a:r>
            <a:b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various packet properties are considered simultaneously.</a:t>
            </a:r>
          </a:p>
          <a:p>
            <a:pPr indent="-360000"/>
            <a:endParaRPr lang="en-US" altLang="zh-TW" sz="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indent="-36000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a more realistic scenario, we assume the packet arrival process to be a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batch arrival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process.</a:t>
            </a:r>
          </a:p>
          <a:p>
            <a:pPr indent="-360000"/>
            <a:endParaRPr lang="en-US" altLang="zh-TW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60000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define an additional performance measure,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energy consumption ratio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(RECR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represent the efficiency of energy usage.</a:t>
            </a:r>
          </a:p>
          <a:p>
            <a:pPr indent="-360000"/>
            <a:endParaRPr lang="en-US" altLang="zh-TW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60000">
              <a:spcAft>
                <a:spcPts val="600"/>
              </a:spcAft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scenarios are considered: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1. 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sensor node </a:t>
            </a:r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2. 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hree-node </a:t>
            </a: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algn="just"/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205154" y="347542"/>
            <a:ext cx="2652345" cy="1088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151619" y="1453297"/>
            <a:ext cx="6101861" cy="879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28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z="1800" smtClean="0">
                <a:solidFill>
                  <a:schemeClr val="tx1"/>
                </a:solidFill>
              </a:rPr>
              <a:t>7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205155" y="347542"/>
            <a:ext cx="2063262" cy="1088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151619" y="1453297"/>
            <a:ext cx="6101861" cy="879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內容版面配置區 2"/>
          <p:cNvSpPr txBox="1">
            <a:spLocks/>
          </p:cNvSpPr>
          <p:nvPr/>
        </p:nvSpPr>
        <p:spPr>
          <a:xfrm>
            <a:off x="512888" y="17640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sensor node (Scenario 1)</a:t>
            </a:r>
          </a:p>
          <a:p>
            <a:pPr lvl="1"/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Three-node network (Scenario 2)</a:t>
            </a:r>
          </a:p>
          <a:p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Analytical 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lang="en-US" altLang="zh-TW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Results</a:t>
            </a:r>
          </a:p>
          <a:p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Future Works</a:t>
            </a:r>
            <a:endParaRPr lang="zh-TW" altLang="zh-TW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030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z="1800" smtClean="0">
                <a:solidFill>
                  <a:schemeClr val="tx1"/>
                </a:solidFill>
              </a:rPr>
              <a:t>8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/>
              <p:cNvSpPr txBox="1">
                <a:spLocks/>
              </p:cNvSpPr>
              <p:nvPr/>
            </p:nvSpPr>
            <p:spPr>
              <a:xfrm>
                <a:off x="310661" y="1598551"/>
                <a:ext cx="8596667" cy="36684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>
                      <a:lumMod val="75000"/>
                    </a:schemeClr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zh-TW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M/M/1/K model with two finite queues and a regular battery: </a:t>
                </a:r>
              </a:p>
              <a:p>
                <a:pPr marL="457200" lvl="1" indent="0" algn="just">
                  <a:spcBef>
                    <a:spcPts val="1800"/>
                  </a:spcBef>
                  <a:buNone/>
                </a:pPr>
                <a:r>
                  <a:rPr lang="en-US" altLang="zh-TW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(1) packet queue of capacity </a:t>
                </a:r>
                <a14:m>
                  <m:oMath xmlns:m="http://schemas.openxmlformats.org/officeDocument/2006/math">
                    <m:r>
                      <a:rPr lang="en-US" altLang="zh-TW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altLang="zh-TW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for arrived packets.</a:t>
                </a:r>
              </a:p>
              <a:p>
                <a:pPr lvl="1" algn="just"/>
                <a:endParaRPr lang="en-US" altLang="zh-TW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457200" lvl="1" indent="0" algn="just">
                  <a:buNone/>
                </a:pPr>
                <a:r>
                  <a:rPr lang="en-US" altLang="zh-TW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(2) energy queue of capacity </a:t>
                </a:r>
                <a14:m>
                  <m:oMath xmlns:m="http://schemas.openxmlformats.org/officeDocument/2006/math">
                    <m:r>
                      <a:rPr lang="en-US" altLang="zh-TW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en-US" altLang="zh-TW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for harvested energy units.</a:t>
                </a:r>
              </a:p>
              <a:p>
                <a:pPr lvl="1" algn="just"/>
                <a:endParaRPr lang="en-US" altLang="zh-TW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TW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(3) a reliable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regular battery </a:t>
                </a:r>
                <a:r>
                  <a:rPr lang="en-US" altLang="zh-TW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with an infinite supply of energy   </a:t>
                </a:r>
                <a:br>
                  <a:rPr lang="en-US" altLang="zh-TW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</a:br>
                <a:r>
                  <a:rPr lang="en-US" altLang="zh-TW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    units.</a:t>
                </a:r>
              </a:p>
            </p:txBody>
          </p:sp>
        </mc:Choice>
        <mc:Fallback xmlns="">
          <p:sp>
            <p:nvSpPr>
              <p:cNvPr id="6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61" y="1598551"/>
                <a:ext cx="8596667" cy="3668481"/>
              </a:xfrm>
              <a:prstGeom prst="rect">
                <a:avLst/>
              </a:prstGeom>
              <a:blipFill>
                <a:blip r:embed="rId3"/>
                <a:stretch>
                  <a:fillRect l="-567" t="-13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130061" y="38598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95335" y="3771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3" name="標題 1"/>
          <p:cNvSpPr txBox="1">
            <a:spLocks/>
          </p:cNvSpPr>
          <p:nvPr/>
        </p:nvSpPr>
        <p:spPr>
          <a:xfrm>
            <a:off x="222739" y="136527"/>
            <a:ext cx="60307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 -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altLang="zh-TW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 </a:t>
            </a: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線接點 13"/>
          <p:cNvCxnSpPr/>
          <p:nvPr/>
        </p:nvCxnSpPr>
        <p:spPr>
          <a:xfrm>
            <a:off x="151619" y="1453297"/>
            <a:ext cx="6101861" cy="879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745" y="4838022"/>
            <a:ext cx="2646963" cy="1288835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050" y="3267441"/>
            <a:ext cx="2610074" cy="1341088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942" y="2031357"/>
            <a:ext cx="3090568" cy="119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8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60B5-BC61-498F-91B0-316F0C0C5CC1}" type="slidenum">
              <a:rPr lang="zh-TW" altLang="en-US" sz="1800" smtClean="0">
                <a:solidFill>
                  <a:schemeClr val="tx1"/>
                </a:solidFill>
              </a:rPr>
              <a:t>9</a:t>
            </a:fld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11244" y="1693718"/>
            <a:ext cx="8596667" cy="44687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200"/>
              </a:spcAft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arrived packets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divided into four classes according to 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size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algn="just">
              <a:spcAft>
                <a:spcPts val="1200"/>
              </a:spcAft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single HP batches			</a:t>
            </a:r>
          </a:p>
          <a:p>
            <a:pPr lvl="1" algn="just">
              <a:spcAft>
                <a:spcPts val="1200"/>
              </a:spcAft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single LP batches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HP packets have </a:t>
            </a: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non-preemptive priority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LP packets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標題 1"/>
          <p:cNvSpPr txBox="1">
            <a:spLocks/>
          </p:cNvSpPr>
          <p:nvPr/>
        </p:nvSpPr>
        <p:spPr>
          <a:xfrm>
            <a:off x="222739" y="136527"/>
            <a:ext cx="60307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 -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Sensor Node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151619" y="1453297"/>
            <a:ext cx="6101861" cy="879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內容版面配置區 2"/>
          <p:cNvSpPr txBox="1">
            <a:spLocks/>
          </p:cNvSpPr>
          <p:nvPr/>
        </p:nvSpPr>
        <p:spPr>
          <a:xfrm>
            <a:off x="3595334" y="2778860"/>
            <a:ext cx="3688694" cy="4555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spcAft>
                <a:spcPts val="1200"/>
              </a:spcAft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double HP batches</a:t>
            </a:r>
          </a:p>
          <a:p>
            <a:pPr lvl="1" algn="just">
              <a:spcAft>
                <a:spcPts val="1200"/>
              </a:spcAft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double LP batches</a:t>
            </a:r>
          </a:p>
        </p:txBody>
      </p:sp>
    </p:spTree>
    <p:extLst>
      <p:ext uri="{BB962C8B-B14F-4D97-AF65-F5344CB8AC3E}">
        <p14:creationId xmlns:p14="http://schemas.microsoft.com/office/powerpoint/2010/main" val="420716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跑馬燈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734</TotalTime>
  <Words>3354</Words>
  <Application>Microsoft Office PowerPoint</Application>
  <PresentationFormat>寬螢幕</PresentationFormat>
  <Paragraphs>467</Paragraphs>
  <Slides>53</Slides>
  <Notes>53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62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Wingdings 3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Analytical Models</vt:lpstr>
      <vt:lpstr>Analytical Models</vt:lpstr>
      <vt:lpstr>Analytical Models</vt:lpstr>
      <vt:lpstr>Analytical Models</vt:lpstr>
      <vt:lpstr>Analytical Models</vt:lpstr>
      <vt:lpstr>Analytical Models - Scenario 1  State Balance Equations</vt:lpstr>
      <vt:lpstr>Analytical Models - Scenario 1  State Balance Equations</vt:lpstr>
      <vt:lpstr>Analytical Models - Scenario 2  State Balance Equations</vt:lpstr>
      <vt:lpstr>Analytical Models - Scenario 2  State Balance Equations</vt:lpstr>
      <vt:lpstr>PowerPoint 簡報</vt:lpstr>
      <vt:lpstr>Internal arrival rates for three-node network</vt:lpstr>
      <vt:lpstr>Internal arrival rates for three-node network</vt:lpstr>
      <vt:lpstr>Performance Measures</vt:lpstr>
      <vt:lpstr>Performance Measures</vt:lpstr>
      <vt:lpstr>Performance Measures</vt:lpstr>
      <vt:lpstr>Performance Measures</vt:lpstr>
      <vt:lpstr>Outline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Outline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Outline</vt:lpstr>
      <vt:lpstr>PowerPoint 簡報</vt:lpstr>
      <vt:lpstr>PowerPoint 簡報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on the Wireless Sensor Network with Regular Battery and Energy Harvesting</dc:title>
  <dc:creator>陳敬緣</dc:creator>
  <cp:lastModifiedBy>T2-401</cp:lastModifiedBy>
  <cp:revision>579</cp:revision>
  <cp:lastPrinted>2023-07-11T10:48:10Z</cp:lastPrinted>
  <dcterms:created xsi:type="dcterms:W3CDTF">2021-07-12T14:31:08Z</dcterms:created>
  <dcterms:modified xsi:type="dcterms:W3CDTF">2023-07-31T07:27:56Z</dcterms:modified>
</cp:coreProperties>
</file>