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31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9" r:id="rId4"/>
    <p:sldId id="268" r:id="rId5"/>
    <p:sldId id="267" r:id="rId6"/>
    <p:sldId id="260" r:id="rId7"/>
    <p:sldId id="261" r:id="rId8"/>
    <p:sldId id="266" r:id="rId9"/>
    <p:sldId id="262" r:id="rId10"/>
    <p:sldId id="263" r:id="rId11"/>
    <p:sldId id="258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7CF8B955-894A-4C40-8D34-87144E7C00B0}">
          <p14:sldIdLst>
            <p14:sldId id="256"/>
            <p14:sldId id="257"/>
          </p14:sldIdLst>
        </p14:section>
        <p14:section name="Motivation" id="{4A57339E-D833-4968-9ADF-D1AD6B1161DC}">
          <p14:sldIdLst>
            <p14:sldId id="259"/>
            <p14:sldId id="268"/>
            <p14:sldId id="267"/>
          </p14:sldIdLst>
        </p14:section>
        <p14:section name="System Model" id="{0016D989-A777-490E-85FF-1A593676DF1B}">
          <p14:sldIdLst>
            <p14:sldId id="260"/>
          </p14:sldIdLst>
        </p14:section>
        <p14:section name="Analytical Model" id="{710D54E0-0A31-4FED-9C3C-8DAAE3577DC7}">
          <p14:sldIdLst>
            <p14:sldId id="261"/>
            <p14:sldId id="266"/>
          </p14:sldIdLst>
        </p14:section>
        <p14:section name="Numerical Result" id="{E1C7940B-D6B0-451E-A48F-227E1BFB43C3}">
          <p14:sldIdLst>
            <p14:sldId id="262"/>
          </p14:sldIdLst>
        </p14:section>
        <p14:section name="Conclusions and Future Works" id="{3BD8F97E-5A74-4E44-A573-CDE4BE7B251F}">
          <p14:sldIdLst>
            <p14:sldId id="263"/>
            <p14:sldId id="258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998" autoAdjust="0"/>
  </p:normalViewPr>
  <p:slideViewPr>
    <p:cSldViewPr snapToGrid="0">
      <p:cViewPr>
        <p:scale>
          <a:sx n="75" d="100"/>
          <a:sy n="75" d="100"/>
        </p:scale>
        <p:origin x="1950" y="4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B187BF1F-A8EA-42DA-946A-408501E4AF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3DB5A80-E851-4843-9AAA-D26EDE14BE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BE6CB-BD5E-442E-9493-4111C3A2874C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5D37228-4465-4951-B239-9DC98E7EB81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53F2D1D-2685-4D06-82D5-4E1D07BD07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BF3CB-03CD-4315-86AD-B083416D1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068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4A521-691A-45AC-80F9-8E484ED712C1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1DB68-DA2F-485E-BF37-2158D2F609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219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1DB68-DA2F-485E-BF37-2158D2F609C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9161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1498-B339-4F99-847D-6F2E95EA39AF}" type="datetime1">
              <a:rPr lang="en-US" altLang="zh-TW" smtClean="0"/>
              <a:t>6/17/2025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471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43BD4-02C5-47FD-A756-A9121D6A0B71}" type="datetime1">
              <a:rPr lang="en-US" altLang="zh-TW" smtClean="0"/>
              <a:t>6/17/2025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418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0791-49CD-47C3-B8C9-1544CE755BD9}" type="datetime1">
              <a:rPr lang="en-US" altLang="zh-TW" smtClean="0"/>
              <a:t>6/17/2025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6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00" y="379494"/>
            <a:ext cx="5029200" cy="1188720"/>
          </a:xfrm>
        </p:spPr>
        <p:txBody>
          <a:bodyPr>
            <a:noAutofit/>
          </a:bodyPr>
          <a:lstStyle>
            <a:lvl1pPr algn="l">
              <a:defRPr sz="3600" b="1" cap="none" baseline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900" y="1959365"/>
            <a:ext cx="10490200" cy="3867404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C529-580C-4261-AC72-415FCA30A7ED}" type="datetime1">
              <a:rPr lang="en-US" altLang="zh-TW" smtClean="0"/>
              <a:t>6/17/2025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760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CBAE-7E4B-4FDE-A806-547B92C69CC5}" type="datetime1">
              <a:rPr lang="en-US" altLang="zh-TW" smtClean="0"/>
              <a:t>6/17/2025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026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BA7D-9675-4A79-B47A-6598BDAC5107}" type="datetime1">
              <a:rPr lang="en-US" altLang="zh-TW" smtClean="0"/>
              <a:t>6/17/2025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72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036D4-1B90-4C8A-9F01-CF52CD636A80}" type="datetime1">
              <a:rPr lang="en-US" altLang="zh-TW" smtClean="0"/>
              <a:t>6/17/2025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2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72C3-4F97-4184-9D7B-411DDAED9C5E}" type="datetime1">
              <a:rPr lang="en-US" altLang="zh-TW" smtClean="0"/>
              <a:t>6/17/2025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2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68CC-4590-4DC8-ADD5-E515E908BDA3}" type="datetime1">
              <a:rPr lang="en-US" altLang="zh-TW" smtClean="0"/>
              <a:t>6/17/2025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771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F672-AB26-4523-9114-767A829D4D2C}" type="datetime1">
              <a:rPr lang="en-US" altLang="zh-TW" smtClean="0"/>
              <a:t>6/17/2025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451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9C5FB4F-35F6-4158-9ACB-242C0D5DBB0E}" type="datetime1">
              <a:rPr lang="en-US" altLang="zh-TW" smtClean="0"/>
              <a:t>6/17/2025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8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850900" y="339344"/>
            <a:ext cx="10490200" cy="1188720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0900" y="1739899"/>
            <a:ext cx="10490200" cy="4478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7318" y="628155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31641C9-B83C-4E03-A33C-63CEF0F8E593}" type="datetime1">
              <a:rPr lang="en-US" altLang="zh-TW" smtClean="0"/>
              <a:t>6/17/2025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689" y="629208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F7CCB990-AB10-477B-AC59-E7B7892E8C87}"/>
              </a:ext>
            </a:extLst>
          </p:cNvPr>
          <p:cNvCxnSpPr>
            <a:cxnSpLocks/>
          </p:cNvCxnSpPr>
          <p:nvPr userDrawn="1"/>
        </p:nvCxnSpPr>
        <p:spPr>
          <a:xfrm>
            <a:off x="850900" y="1528064"/>
            <a:ext cx="46800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112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F6C76E-D787-48A0-BC2F-A9371AC2A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358" y="1648754"/>
            <a:ext cx="9829284" cy="2542245"/>
          </a:xfrm>
        </p:spPr>
        <p:txBody>
          <a:bodyPr anchor="ctr">
            <a:norm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運用優先權與無耐性之區塊鏈交易模型研究</a:t>
            </a:r>
            <a:b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Study on Blockchain Transaction Models with Priority and Impatience</a:t>
            </a:r>
            <a:endParaRPr lang="zh-TW" altLang="en-US" sz="4000" cap="none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74B0E22F-A93F-475B-BA54-F091027C9A36}"/>
              </a:ext>
            </a:extLst>
          </p:cNvPr>
          <p:cNvSpPr txBox="1">
            <a:spLocks/>
          </p:cNvSpPr>
          <p:nvPr/>
        </p:nvSpPr>
        <p:spPr>
          <a:xfrm>
            <a:off x="4251685" y="4850203"/>
            <a:ext cx="3688111" cy="9878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指导教授： 钟顺平 教授</a:t>
            </a:r>
            <a:endParaRPr lang="en-US" altLang="zh-TW" sz="24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/>
            <a:r>
              <a:rPr lang="zh-TW" altLang="en-US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 究 生： </a:t>
            </a:r>
            <a:r>
              <a:rPr lang="zh-TW" altLang="en-US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蔡怡翔</a:t>
            </a:r>
            <a:endParaRPr lang="en-US" altLang="zh-TW" sz="24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D46F0EDC-AA60-4854-B3EC-6B09C08C75FC}"/>
              </a:ext>
            </a:extLst>
          </p:cNvPr>
          <p:cNvSpPr txBox="1">
            <a:spLocks/>
          </p:cNvSpPr>
          <p:nvPr/>
        </p:nvSpPr>
        <p:spPr>
          <a:xfrm>
            <a:off x="4251686" y="5963896"/>
            <a:ext cx="3688111" cy="6793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公元 </a:t>
            </a:r>
            <a:r>
              <a:rPr lang="en-US" altLang="zh-TW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2025</a:t>
            </a:r>
            <a:r>
              <a:rPr lang="zh-TW" altLang="en-US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年 </a:t>
            </a:r>
            <a:r>
              <a:rPr lang="en-US" altLang="zh-TW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月 </a:t>
            </a:r>
            <a:r>
              <a:rPr lang="en-US" altLang="zh-TW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日</a:t>
            </a:r>
            <a:endParaRPr lang="en-US" altLang="zh-TW" sz="24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3649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E843D0-356E-4ADE-A166-FF0CAD8A6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4000" b="1" dirty="0"/>
              <a:t>Outline</a:t>
            </a:r>
            <a:endParaRPr lang="zh-TW" altLang="en-US" sz="40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21BD4-30C7-4F3C-AD2C-6553106AF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Motivation</a:t>
            </a:r>
          </a:p>
          <a:p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System Model</a:t>
            </a:r>
          </a:p>
          <a:p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Analytical Model</a:t>
            </a:r>
          </a:p>
          <a:p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Numerical Results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 and Future Works</a:t>
            </a:r>
            <a:endParaRPr lang="zh-TW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sz="28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21747F0-CA9D-42D0-80A7-BAA33AA2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90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CD7E9B-4E0F-4577-9423-7CCCB2934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4F6E4A-0807-4474-A452-ADF6DF9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6173B97-FDFD-4F22-ACB6-862D1DFE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72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31E3521-B0DC-4B8C-B1A8-6E569993F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606040"/>
            <a:ext cx="8991600" cy="1645920"/>
          </a:xfrm>
        </p:spPr>
        <p:txBody>
          <a:bodyPr/>
          <a:lstStyle/>
          <a:p>
            <a:r>
              <a:rPr lang="en-US" altLang="zh-TW" dirty="0"/>
              <a:t>Thank you for listening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183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E843D0-356E-4ADE-A166-FF0CAD8A6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4000" b="1" dirty="0"/>
              <a:t>Outline</a:t>
            </a:r>
            <a:endParaRPr lang="zh-TW" altLang="en-US" sz="40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21BD4-30C7-4F3C-AD2C-6553106AF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altLang="zh-TW" sz="2800" dirty="0"/>
              <a:t>Motivation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Model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 Model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Results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 and Future Works</a:t>
            </a:r>
            <a:endParaRPr lang="zh-TW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sz="28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21747F0-CA9D-42D0-80A7-BAA33AA2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02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E843D0-356E-4ADE-A166-FF0CAD8A6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4000" b="1" dirty="0"/>
              <a:t>Outline</a:t>
            </a:r>
            <a:endParaRPr lang="zh-TW" altLang="en-US" sz="40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21BD4-30C7-4F3C-AD2C-6553106AF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altLang="zh-TW" sz="2800" dirty="0"/>
              <a:t>Motivation</a:t>
            </a:r>
          </a:p>
          <a:p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Model</a:t>
            </a:r>
          </a:p>
          <a:p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Analytical Model</a:t>
            </a:r>
          </a:p>
          <a:p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Results</a:t>
            </a:r>
          </a:p>
          <a:p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 and Future Works</a:t>
            </a:r>
            <a:endParaRPr lang="zh-TW" altLang="zh-TW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sz="28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21747F0-CA9D-42D0-80A7-BAA33AA2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770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E95446-60B2-49FD-9DB0-43476B140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2F5F52-243B-4DFA-A631-4A2A1EE48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685C6A-1E0B-4328-8398-12DE0DB7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022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A3F173-05C7-4E9E-9CE7-658F5BB18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Motivation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780AA3-F858-4B70-8164-BFB9D0C41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900" y="1663700"/>
            <a:ext cx="10490200" cy="4814805"/>
          </a:xfrm>
        </p:spPr>
        <p:txBody>
          <a:bodyPr>
            <a:normAutofit/>
          </a:bodyPr>
          <a:lstStyle/>
          <a:p>
            <a:r>
              <a:rPr lang="en-US" altLang="zh-TW" dirty="0"/>
              <a:t>Draws on examples from [10] to develop a queueing model for cross-chain transaction flows. </a:t>
            </a:r>
          </a:p>
          <a:p>
            <a:r>
              <a:rPr lang="en-US" altLang="zh-TW" dirty="0"/>
              <a:t>Two sequential queues: </a:t>
            </a:r>
            <a:r>
              <a:rPr lang="en-US" altLang="zh-TW" b="1" dirty="0"/>
              <a:t>customer queue</a:t>
            </a:r>
            <a:r>
              <a:rPr lang="zh-TW" altLang="en-US" b="1" dirty="0"/>
              <a:t> </a:t>
            </a:r>
            <a:r>
              <a:rPr lang="en-US" altLang="zh-TW" dirty="0"/>
              <a:t>and</a:t>
            </a:r>
            <a:r>
              <a:rPr lang="zh-TW" altLang="en-US" b="1" dirty="0"/>
              <a:t> </a:t>
            </a:r>
            <a:r>
              <a:rPr lang="en-US" altLang="zh-TW" b="1" dirty="0"/>
              <a:t>block queue</a:t>
            </a:r>
          </a:p>
          <a:p>
            <a:pPr lvl="1"/>
            <a:r>
              <a:rPr lang="en-US" altLang="zh-TW" b="1" dirty="0"/>
              <a:t>Customer queue: </a:t>
            </a:r>
            <a:r>
              <a:rPr lang="en-US" altLang="zh-TW" dirty="0"/>
              <a:t>waiting to be selected for block formation</a:t>
            </a:r>
          </a:p>
          <a:p>
            <a:pPr lvl="1"/>
            <a:r>
              <a:rPr lang="en-US" altLang="zh-TW" b="1" dirty="0"/>
              <a:t>Block queue: </a:t>
            </a:r>
            <a:r>
              <a:rPr lang="en-US" altLang="zh-TW" dirty="0"/>
              <a:t>undergoing consensus</a:t>
            </a:r>
          </a:p>
          <a:p>
            <a:r>
              <a:rPr lang="en-US" altLang="zh-TW" b="1" dirty="0"/>
              <a:t>ON / OFF</a:t>
            </a:r>
            <a:r>
              <a:rPr lang="en-US" altLang="zh-TW" dirty="0"/>
              <a:t> mechanism</a:t>
            </a:r>
          </a:p>
          <a:p>
            <a:r>
              <a:rPr lang="en-US" altLang="zh-TW" dirty="0"/>
              <a:t>Partial batch service</a:t>
            </a:r>
          </a:p>
          <a:p>
            <a:r>
              <a:rPr lang="en-US" altLang="zh-TW" dirty="0"/>
              <a:t>Capture realistic life</a:t>
            </a:r>
          </a:p>
          <a:p>
            <a:pPr lvl="1"/>
            <a:r>
              <a:rPr lang="en-US" altLang="zh-TW" dirty="0"/>
              <a:t>Non-preemptive priority</a:t>
            </a:r>
          </a:p>
          <a:p>
            <a:pPr lvl="1"/>
            <a:r>
              <a:rPr lang="en-US" altLang="zh-TW" dirty="0"/>
              <a:t>Impatience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4E3714-A58A-4776-9112-929BC5900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887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E843D0-356E-4ADE-A166-FF0CAD8A6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4000" b="1" dirty="0"/>
              <a:t>Outline</a:t>
            </a:r>
            <a:endParaRPr lang="zh-TW" altLang="en-US" sz="40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21BD4-30C7-4F3C-AD2C-6553106AF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Motivation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Model</a:t>
            </a:r>
          </a:p>
          <a:p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Analytical Model</a:t>
            </a:r>
          </a:p>
          <a:p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Numerical Results</a:t>
            </a:r>
          </a:p>
          <a:p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Conclusions and Future Works</a:t>
            </a:r>
            <a:endParaRPr lang="zh-TW" altLang="zh-TW" sz="2800" dirty="0">
              <a:solidFill>
                <a:schemeClr val="bg1">
                  <a:lumMod val="65000"/>
                </a:schemeClr>
              </a:solidFill>
            </a:endParaRPr>
          </a:p>
          <a:p>
            <a:endParaRPr lang="zh-TW" altLang="en-US" sz="28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21747F0-CA9D-42D0-80A7-BAA33AA2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97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E843D0-356E-4ADE-A166-FF0CAD8A6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4000" b="1" dirty="0"/>
              <a:t>Outline</a:t>
            </a:r>
            <a:endParaRPr lang="zh-TW" altLang="en-US" sz="40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21BD4-30C7-4F3C-AD2C-6553106AF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Motivation</a:t>
            </a:r>
          </a:p>
          <a:p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System Model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 Model</a:t>
            </a:r>
          </a:p>
          <a:p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Numerical Results</a:t>
            </a:r>
          </a:p>
          <a:p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Conclusions and Future Works</a:t>
            </a:r>
            <a:endParaRPr lang="zh-TW" altLang="zh-TW" sz="2800" dirty="0">
              <a:solidFill>
                <a:schemeClr val="bg1">
                  <a:lumMod val="65000"/>
                </a:schemeClr>
              </a:solidFill>
            </a:endParaRPr>
          </a:p>
          <a:p>
            <a:endParaRPr lang="zh-TW" altLang="en-US" sz="28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21747F0-CA9D-42D0-80A7-BAA33AA2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701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8EF54A-76F4-4299-9D96-73F7DA65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Analytical Model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表格 8">
                <a:extLst>
                  <a:ext uri="{FF2B5EF4-FFF2-40B4-BE49-F238E27FC236}">
                    <a16:creationId xmlns:a16="http://schemas.microsoft.com/office/drawing/2014/main" id="{0765BB6C-A3D6-4530-A292-4A231686B66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77966874"/>
                  </p:ext>
                </p:extLst>
              </p:nvPr>
            </p:nvGraphicFramePr>
            <p:xfrm>
              <a:off x="850900" y="1958975"/>
              <a:ext cx="10490199" cy="407924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496733">
                      <a:extLst>
                        <a:ext uri="{9D8B030D-6E8A-4147-A177-3AD203B41FA5}">
                          <a16:colId xmlns:a16="http://schemas.microsoft.com/office/drawing/2014/main" val="2167618719"/>
                        </a:ext>
                      </a:extLst>
                    </a:gridCol>
                    <a:gridCol w="3496733">
                      <a:extLst>
                        <a:ext uri="{9D8B030D-6E8A-4147-A177-3AD203B41FA5}">
                          <a16:colId xmlns:a16="http://schemas.microsoft.com/office/drawing/2014/main" val="3322749879"/>
                        </a:ext>
                      </a:extLst>
                    </a:gridCol>
                    <a:gridCol w="3496733">
                      <a:extLst>
                        <a:ext uri="{9D8B030D-6E8A-4147-A177-3AD203B41FA5}">
                          <a16:colId xmlns:a16="http://schemas.microsoft.com/office/drawing/2014/main" val="38138836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Description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Single-class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Two-class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5192309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Arrival rate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zh-TW" sz="18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800" i="1" kern="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sz="18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849037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800" i="1" kern="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sz="18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0325449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Block generation rate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 kern="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sz="18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zh-TW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 kern="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sz="1800" i="1" kern="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𝐻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zh-TW" sz="18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29743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l"/>
                          <a:endParaRPr lang="zh-TW" altLang="en-US" dirty="0"/>
                        </a:p>
                      </a:txBody>
                      <a:tcPr anchor="ctr"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zh-TW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 kern="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sz="1800" i="1" kern="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zh-TW" sz="18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4134209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Consensus rate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 kern="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sz="18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zh-TW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 kern="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sz="1800" i="1" kern="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𝐻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zh-TW" sz="18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221398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l"/>
                          <a:endParaRPr lang="zh-TW" altLang="en-US" dirty="0"/>
                        </a:p>
                      </a:txBody>
                      <a:tcPr anchor="ctr"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zh-TW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 kern="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sz="1800" i="1" kern="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zh-TW" sz="18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7837142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Impatience rate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zh-TW" sz="18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1800" i="1" kern="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sz="18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477975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l"/>
                          <a:endParaRPr lang="zh-TW" altLang="en-US" dirty="0"/>
                        </a:p>
                      </a:txBody>
                      <a:tcPr anchor="ctr"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1800" i="1" kern="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sz="18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72387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Transition rate (ON </a:t>
                          </a:r>
                          <a:r>
                            <a:rPr lang="ja-JP" alt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→</a:t>
                          </a:r>
                          <a:r>
                            <a:rPr lang="zh-TW" alt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OFF)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zh-TW" sz="18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zh-TW" sz="18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5885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Transition rate (OFF </a:t>
                          </a:r>
                          <a:r>
                            <a:rPr lang="ja-JP" alt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→</a:t>
                          </a:r>
                          <a:r>
                            <a:rPr lang="zh-TW" alt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ON)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zh-TW" sz="18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zh-TW" sz="18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790069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表格 8">
                <a:extLst>
                  <a:ext uri="{FF2B5EF4-FFF2-40B4-BE49-F238E27FC236}">
                    <a16:creationId xmlns:a16="http://schemas.microsoft.com/office/drawing/2014/main" id="{0765BB6C-A3D6-4530-A292-4A231686B66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77966874"/>
                  </p:ext>
                </p:extLst>
              </p:nvPr>
            </p:nvGraphicFramePr>
            <p:xfrm>
              <a:off x="850900" y="1958975"/>
              <a:ext cx="10490199" cy="407924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496733">
                      <a:extLst>
                        <a:ext uri="{9D8B030D-6E8A-4147-A177-3AD203B41FA5}">
                          <a16:colId xmlns:a16="http://schemas.microsoft.com/office/drawing/2014/main" val="2167618719"/>
                        </a:ext>
                      </a:extLst>
                    </a:gridCol>
                    <a:gridCol w="3496733">
                      <a:extLst>
                        <a:ext uri="{9D8B030D-6E8A-4147-A177-3AD203B41FA5}">
                          <a16:colId xmlns:a16="http://schemas.microsoft.com/office/drawing/2014/main" val="3322749879"/>
                        </a:ext>
                      </a:extLst>
                    </a:gridCol>
                    <a:gridCol w="3496733">
                      <a:extLst>
                        <a:ext uri="{9D8B030D-6E8A-4147-A177-3AD203B41FA5}">
                          <a16:colId xmlns:a16="http://schemas.microsoft.com/office/drawing/2014/main" val="38138836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Description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Single-class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Two-class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5192309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Arrival rate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00174" t="-54098" r="-100697" b="-4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00174" t="-108197" r="-697" b="-9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849037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00174" t="-208197" r="-697" b="-8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0325449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Block generation rate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00174" t="-154098" r="-100697" b="-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00174" t="-308197" r="-697" b="-7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29743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l"/>
                          <a:endParaRPr lang="zh-TW" altLang="en-US" dirty="0"/>
                        </a:p>
                      </a:txBody>
                      <a:tcPr anchor="ctr"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00174" t="-408197" r="-697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4134209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Consensus rate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00174" t="-256198" r="-100697" b="-2140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00174" t="-516667" r="-697" b="-5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221398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l"/>
                          <a:endParaRPr lang="zh-TW" altLang="en-US" dirty="0"/>
                        </a:p>
                      </a:txBody>
                      <a:tcPr anchor="ctr"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00174" t="-606557" r="-697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7837142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Impatience rate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00174" t="-353279" r="-100697" b="-11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00174" t="-706557" r="-697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477975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l"/>
                          <a:endParaRPr lang="zh-TW" altLang="en-US" dirty="0"/>
                        </a:p>
                      </a:txBody>
                      <a:tcPr anchor="ctr"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00174" t="-806557" r="-697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72387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Transition rate (ON </a:t>
                          </a:r>
                          <a:r>
                            <a:rPr lang="ja-JP" alt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→</a:t>
                          </a:r>
                          <a:r>
                            <a:rPr lang="zh-TW" alt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OFF)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00174" t="-906557" r="-10069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00174" t="-906557" r="-697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5885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Transition rate (OFF </a:t>
                          </a:r>
                          <a:r>
                            <a:rPr lang="ja-JP" alt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→</a:t>
                          </a:r>
                          <a:r>
                            <a:rPr lang="zh-TW" alt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ON)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00174" t="-1006557" r="-10069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00174" t="-1006557" r="-697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790069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63C5682-D7F0-450F-B9AE-857270E7D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697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E843D0-356E-4ADE-A166-FF0CAD8A6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4000" b="1" dirty="0"/>
              <a:t>Outline</a:t>
            </a:r>
            <a:endParaRPr lang="zh-TW" altLang="en-US" sz="40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21BD4-30C7-4F3C-AD2C-6553106AF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Motivation</a:t>
            </a:r>
          </a:p>
          <a:p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System Model</a:t>
            </a:r>
          </a:p>
          <a:p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Analytical Model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Results</a:t>
            </a:r>
          </a:p>
          <a:p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Conclusions and Future Works</a:t>
            </a:r>
            <a:endParaRPr lang="zh-TW" altLang="zh-TW" sz="2800" dirty="0">
              <a:solidFill>
                <a:schemeClr val="bg1">
                  <a:lumMod val="65000"/>
                </a:schemeClr>
              </a:solidFill>
            </a:endParaRPr>
          </a:p>
          <a:p>
            <a:endParaRPr lang="zh-TW" altLang="en-US" sz="28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21747F0-CA9D-42D0-80A7-BAA33AA2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879806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197</TotalTime>
  <Words>229</Words>
  <Application>Microsoft Office PowerPoint</Application>
  <PresentationFormat>寬螢幕</PresentationFormat>
  <Paragraphs>88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標楷體</vt:lpstr>
      <vt:lpstr>Arial</vt:lpstr>
      <vt:lpstr>Calibri</vt:lpstr>
      <vt:lpstr>Cambria Math</vt:lpstr>
      <vt:lpstr>Franklin Gothic Book</vt:lpstr>
      <vt:lpstr>Gill Sans MT</vt:lpstr>
      <vt:lpstr>Times New Roman</vt:lpstr>
      <vt:lpstr>包裹</vt:lpstr>
      <vt:lpstr>運用優先權與無耐性之區塊鏈交易模型研究 A Study on Blockchain Transaction Models with Priority and Impatience</vt:lpstr>
      <vt:lpstr>Outline</vt:lpstr>
      <vt:lpstr>Outline</vt:lpstr>
      <vt:lpstr>PowerPoint 簡報</vt:lpstr>
      <vt:lpstr>Motivation</vt:lpstr>
      <vt:lpstr>Outline</vt:lpstr>
      <vt:lpstr>Outline</vt:lpstr>
      <vt:lpstr>Analytical Model</vt:lpstr>
      <vt:lpstr>Outline</vt:lpstr>
      <vt:lpstr>Outline</vt:lpstr>
      <vt:lpstr>PowerPoint 簡報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運用優先權與無耐性之區塊鏈交易模型研究 A Study on Blockchain Transaction Models with Priority and Impatience</dc:title>
  <dc:creator>怡翔 蔡</dc:creator>
  <cp:lastModifiedBy>怡翔 蔡</cp:lastModifiedBy>
  <cp:revision>12</cp:revision>
  <dcterms:created xsi:type="dcterms:W3CDTF">2025-06-17T05:44:59Z</dcterms:created>
  <dcterms:modified xsi:type="dcterms:W3CDTF">2025-06-17T09:02:24Z</dcterms:modified>
</cp:coreProperties>
</file>