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31" r:id="rId1"/>
  </p:sldMasterIdLst>
  <p:notesMasterIdLst>
    <p:notesMasterId r:id="rId23"/>
  </p:notesMasterIdLst>
  <p:handoutMasterIdLst>
    <p:handoutMasterId r:id="rId24"/>
  </p:handoutMasterIdLst>
  <p:sldIdLst>
    <p:sldId id="256" r:id="rId2"/>
    <p:sldId id="257" r:id="rId3"/>
    <p:sldId id="259" r:id="rId4"/>
    <p:sldId id="268" r:id="rId5"/>
    <p:sldId id="269" r:id="rId6"/>
    <p:sldId id="267" r:id="rId7"/>
    <p:sldId id="260" r:id="rId8"/>
    <p:sldId id="270" r:id="rId9"/>
    <p:sldId id="271" r:id="rId10"/>
    <p:sldId id="272" r:id="rId11"/>
    <p:sldId id="261" r:id="rId12"/>
    <p:sldId id="266" r:id="rId13"/>
    <p:sldId id="273" r:id="rId14"/>
    <p:sldId id="278" r:id="rId15"/>
    <p:sldId id="275" r:id="rId16"/>
    <p:sldId id="274" r:id="rId17"/>
    <p:sldId id="277" r:id="rId18"/>
    <p:sldId id="262" r:id="rId19"/>
    <p:sldId id="263" r:id="rId20"/>
    <p:sldId id="258" r:id="rId21"/>
    <p:sldId id="26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CF8B955-894A-4C40-8D34-87144E7C00B0}">
          <p14:sldIdLst>
            <p14:sldId id="256"/>
            <p14:sldId id="257"/>
          </p14:sldIdLst>
        </p14:section>
        <p14:section name="Motivation" id="{4A57339E-D833-4968-9ADF-D1AD6B1161DC}">
          <p14:sldIdLst>
            <p14:sldId id="259"/>
            <p14:sldId id="268"/>
            <p14:sldId id="269"/>
            <p14:sldId id="267"/>
          </p14:sldIdLst>
        </p14:section>
        <p14:section name="System Model" id="{0016D989-A777-490E-85FF-1A593676DF1B}">
          <p14:sldIdLst>
            <p14:sldId id="260"/>
            <p14:sldId id="270"/>
            <p14:sldId id="271"/>
            <p14:sldId id="272"/>
          </p14:sldIdLst>
        </p14:section>
        <p14:section name="Analytical Model" id="{710D54E0-0A31-4FED-9C3C-8DAAE3577DC7}">
          <p14:sldIdLst>
            <p14:sldId id="261"/>
            <p14:sldId id="266"/>
            <p14:sldId id="273"/>
            <p14:sldId id="278"/>
            <p14:sldId id="275"/>
            <p14:sldId id="274"/>
            <p14:sldId id="277"/>
          </p14:sldIdLst>
        </p14:section>
        <p14:section name="Numerical Result" id="{E1C7940B-D6B0-451E-A48F-227E1BFB43C3}">
          <p14:sldIdLst>
            <p14:sldId id="262"/>
          </p14:sldIdLst>
        </p14:section>
        <p14:section name="Conclusions and Future Works" id="{3BD8F97E-5A74-4E44-A573-CDE4BE7B251F}">
          <p14:sldIdLst>
            <p14:sldId id="263"/>
            <p14:sldId id="258"/>
            <p14:sldId id="2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998" autoAdjust="0"/>
  </p:normalViewPr>
  <p:slideViewPr>
    <p:cSldViewPr snapToGrid="0">
      <p:cViewPr varScale="1">
        <p:scale>
          <a:sx n="91" d="100"/>
          <a:sy n="91" d="100"/>
        </p:scale>
        <p:origin x="1350" y="90"/>
      </p:cViewPr>
      <p:guideLst/>
    </p:cSldViewPr>
  </p:slideViewPr>
  <p:notesTextViewPr>
    <p:cViewPr>
      <p:scale>
        <a:sx n="3" d="2"/>
        <a:sy n="3" d="2"/>
      </p:scale>
      <p:origin x="0" y="0"/>
    </p:cViewPr>
  </p:notesTextViewPr>
  <p:notesViewPr>
    <p:cSldViewPr snapToGrid="0">
      <p:cViewPr varScale="1">
        <p:scale>
          <a:sx n="86" d="100"/>
          <a:sy n="86" d="100"/>
        </p:scale>
        <p:origin x="386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B187BF1F-A8EA-42DA-946A-408501E4AF5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A3DB5A80-E851-4843-9AAA-D26EDE14BE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DBE6CB-BD5E-442E-9493-4111C3A2874C}" type="datetimeFigureOut">
              <a:rPr lang="zh-TW" altLang="en-US" smtClean="0"/>
              <a:t>2025/6/18</a:t>
            </a:fld>
            <a:endParaRPr lang="zh-TW" altLang="en-US"/>
          </a:p>
        </p:txBody>
      </p:sp>
      <p:sp>
        <p:nvSpPr>
          <p:cNvPr id="4" name="頁尾版面配置區 3">
            <a:extLst>
              <a:ext uri="{FF2B5EF4-FFF2-40B4-BE49-F238E27FC236}">
                <a16:creationId xmlns:a16="http://schemas.microsoft.com/office/drawing/2014/main" id="{75D37228-4465-4951-B239-9DC98E7EB81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F53F2D1D-2685-4D06-82D5-4E1D07BD07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0BF3CB-03CD-4315-86AD-B083416D1292}" type="slidenum">
              <a:rPr lang="zh-TW" altLang="en-US" smtClean="0"/>
              <a:t>‹#›</a:t>
            </a:fld>
            <a:endParaRPr lang="zh-TW" altLang="en-US"/>
          </a:p>
        </p:txBody>
      </p:sp>
    </p:spTree>
    <p:extLst>
      <p:ext uri="{BB962C8B-B14F-4D97-AF65-F5344CB8AC3E}">
        <p14:creationId xmlns:p14="http://schemas.microsoft.com/office/powerpoint/2010/main" val="35240688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C4A521-691A-45AC-80F9-8E484ED712C1}" type="datetimeFigureOut">
              <a:rPr lang="zh-TW" altLang="en-US" smtClean="0"/>
              <a:t>2025/6/18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B1DB68-DA2F-485E-BF37-2158D2F609CB}" type="slidenum">
              <a:rPr lang="zh-TW" altLang="en-US" smtClean="0"/>
              <a:t>‹#›</a:t>
            </a:fld>
            <a:endParaRPr lang="zh-TW" altLang="en-US"/>
          </a:p>
        </p:txBody>
      </p:sp>
    </p:spTree>
    <p:extLst>
      <p:ext uri="{BB962C8B-B14F-4D97-AF65-F5344CB8AC3E}">
        <p14:creationId xmlns:p14="http://schemas.microsoft.com/office/powerpoint/2010/main" val="2125219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區塊鏈目前已迅速發展成為數位信任與去中心化系統的基礎架構。</a:t>
            </a:r>
            <a:endParaRPr lang="en-US" altLang="zh-TW" dirty="0"/>
          </a:p>
          <a:p>
            <a:r>
              <a:rPr lang="zh-TW" altLang="en-US" dirty="0"/>
              <a:t>有著去中心化、透明性與不可篡改性等特性，適用於資料的安全儲存。</a:t>
            </a:r>
            <a:endParaRPr lang="en-US" altLang="zh-TW" dirty="0"/>
          </a:p>
          <a:p>
            <a:r>
              <a:rPr lang="zh-TW" altLang="en-US" dirty="0"/>
              <a:t>區塊鏈原先設計用於支持比特幣等加密貨幣，但如今已廣泛應用於金融、醫療、媒體、物流與能源等多個領域。</a:t>
            </a:r>
            <a:endParaRPr lang="en-US" altLang="zh-TW" dirty="0"/>
          </a:p>
          <a:p>
            <a:endParaRPr lang="en-US" altLang="zh-TW" dirty="0"/>
          </a:p>
          <a:p>
            <a:r>
              <a:rPr lang="zh-TW" altLang="en-US" dirty="0"/>
              <a:t>然而，當今區塊鏈技術面臨的一項重大挑戰是「跨鏈互通性」，也就是讓獨立運作的區塊鏈網路之間能夠互相溝通與交換資產或資訊。</a:t>
            </a:r>
            <a:endParaRPr lang="en-US" altLang="zh-TW" dirty="0"/>
          </a:p>
          <a:p>
            <a:r>
              <a:rPr lang="zh-TW" altLang="en-US" dirty="0"/>
              <a:t>為解決此問題，開發出了「跨鏈橋接（</a:t>
            </a:r>
            <a:r>
              <a:rPr lang="en-US" altLang="zh-TW" dirty="0"/>
              <a:t>cross-chain bridges</a:t>
            </a:r>
            <a:r>
              <a:rPr lang="zh-TW" altLang="en-US" dirty="0"/>
              <a:t>）」</a:t>
            </a:r>
          </a:p>
        </p:txBody>
      </p:sp>
      <p:sp>
        <p:nvSpPr>
          <p:cNvPr id="4" name="投影片編號版面配置區 3"/>
          <p:cNvSpPr>
            <a:spLocks noGrp="1"/>
          </p:cNvSpPr>
          <p:nvPr>
            <p:ph type="sldNum" sz="quarter" idx="5"/>
          </p:nvPr>
        </p:nvSpPr>
        <p:spPr/>
        <p:txBody>
          <a:bodyPr/>
          <a:lstStyle/>
          <a:p>
            <a:fld id="{A8B1DB68-DA2F-485E-BF37-2158D2F609CB}" type="slidenum">
              <a:rPr lang="zh-TW" altLang="en-US" smtClean="0"/>
              <a:t>4</a:t>
            </a:fld>
            <a:endParaRPr lang="zh-TW" altLang="en-US"/>
          </a:p>
        </p:txBody>
      </p:sp>
    </p:spTree>
    <p:extLst>
      <p:ext uri="{BB962C8B-B14F-4D97-AF65-F5344CB8AC3E}">
        <p14:creationId xmlns:p14="http://schemas.microsoft.com/office/powerpoint/2010/main" val="1654416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B1DB68-DA2F-485E-BF37-2158D2F609CB}" type="slidenum">
              <a:rPr lang="zh-TW" altLang="en-US" smtClean="0"/>
              <a:t>8</a:t>
            </a:fld>
            <a:endParaRPr lang="zh-TW" altLang="en-US"/>
          </a:p>
        </p:txBody>
      </p:sp>
    </p:spTree>
    <p:extLst>
      <p:ext uri="{BB962C8B-B14F-4D97-AF65-F5344CB8AC3E}">
        <p14:creationId xmlns:p14="http://schemas.microsoft.com/office/powerpoint/2010/main" val="2839720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B1DB68-DA2F-485E-BF37-2158D2F609CB}" type="slidenum">
              <a:rPr lang="zh-TW" altLang="en-US" smtClean="0"/>
              <a:t>9</a:t>
            </a:fld>
            <a:endParaRPr lang="zh-TW" altLang="en-US"/>
          </a:p>
        </p:txBody>
      </p:sp>
    </p:spTree>
    <p:extLst>
      <p:ext uri="{BB962C8B-B14F-4D97-AF65-F5344CB8AC3E}">
        <p14:creationId xmlns:p14="http://schemas.microsoft.com/office/powerpoint/2010/main" val="2935360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A8B1DB68-DA2F-485E-BF37-2158D2F609CB}" type="slidenum">
              <a:rPr lang="zh-TW" altLang="en-US" smtClean="0"/>
              <a:t>12</a:t>
            </a:fld>
            <a:endParaRPr lang="zh-TW" altLang="en-US"/>
          </a:p>
        </p:txBody>
      </p:sp>
    </p:spTree>
    <p:extLst>
      <p:ext uri="{BB962C8B-B14F-4D97-AF65-F5344CB8AC3E}">
        <p14:creationId xmlns:p14="http://schemas.microsoft.com/office/powerpoint/2010/main" val="1689161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endParaRPr lang="en-US" dirty="0"/>
          </a:p>
        </p:txBody>
      </p:sp>
      <p:sp>
        <p:nvSpPr>
          <p:cNvPr id="7" name="Date Placeholder 6"/>
          <p:cNvSpPr>
            <a:spLocks noGrp="1"/>
          </p:cNvSpPr>
          <p:nvPr>
            <p:ph type="dt" sz="half" idx="10"/>
          </p:nvPr>
        </p:nvSpPr>
        <p:spPr/>
        <p:txBody>
          <a:bodyPr/>
          <a:lstStyle/>
          <a:p>
            <a:fld id="{9DFC1498-B339-4F99-847D-6F2E95EA39AF}" type="datetime1">
              <a:rPr lang="en-US" altLang="zh-TW" smtClean="0"/>
              <a:t>6/18/2025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884719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CA43BD4-02C5-47FD-A756-A9121D6A0B71}" type="datetime1">
              <a:rPr lang="en-US" altLang="zh-TW" smtClean="0"/>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54418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09030791-49CD-47C3-B8C9-1544CE755BD9}" type="datetime1">
              <a:rPr lang="en-US" altLang="zh-TW" smtClean="0"/>
              <a:t>6/18/2025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1965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850900" y="379494"/>
            <a:ext cx="5029200" cy="1188720"/>
          </a:xfrm>
        </p:spPr>
        <p:txBody>
          <a:bodyPr>
            <a:noAutofit/>
          </a:bodyPr>
          <a:lstStyle>
            <a:lvl1pPr algn="l">
              <a:defRPr sz="3600" b="1" cap="none" baseline="0">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按一下以編輯母片標題樣式</a:t>
            </a:r>
            <a:endParaRPr lang="en-US" dirty="0"/>
          </a:p>
        </p:txBody>
      </p:sp>
      <p:sp>
        <p:nvSpPr>
          <p:cNvPr id="3" name="Content Placeholder 2"/>
          <p:cNvSpPr>
            <a:spLocks noGrp="1"/>
          </p:cNvSpPr>
          <p:nvPr>
            <p:ph idx="1"/>
          </p:nvPr>
        </p:nvSpPr>
        <p:spPr>
          <a:xfrm>
            <a:off x="850900" y="1959365"/>
            <a:ext cx="10490200" cy="3867404"/>
          </a:xfrm>
        </p:spPr>
        <p:txBody>
          <a:bodyPr anchor="ctr"/>
          <a:lstStyle>
            <a:lvl1pPr>
              <a:defRPr sz="2400">
                <a:latin typeface="Times New Roman" panose="02020603050405020304" pitchFamily="18" charset="0"/>
                <a:ea typeface="標楷體" panose="03000509000000000000" pitchFamily="65" charset="-120"/>
                <a:cs typeface="Times New Roman" panose="02020603050405020304" pitchFamily="18" charset="0"/>
              </a:defRPr>
            </a:lvl1pPr>
            <a:lvl2pPr>
              <a:defRPr sz="2000">
                <a:latin typeface="Times New Roman" panose="02020603050405020304" pitchFamily="18" charset="0"/>
                <a:ea typeface="標楷體" panose="03000509000000000000" pitchFamily="65" charset="-120"/>
                <a:cs typeface="Times New Roman" panose="02020603050405020304" pitchFamily="18" charset="0"/>
              </a:defRPr>
            </a:lvl2pPr>
            <a:lvl3pPr>
              <a:defRPr>
                <a:latin typeface="Times New Roman" panose="02020603050405020304" pitchFamily="18" charset="0"/>
                <a:ea typeface="標楷體" panose="03000509000000000000" pitchFamily="65" charset="-120"/>
                <a:cs typeface="Times New Roman" panose="02020603050405020304" pitchFamily="18" charset="0"/>
              </a:defRPr>
            </a:lvl3pPr>
            <a:lvl4pPr>
              <a:defRPr>
                <a:latin typeface="Times New Roman" panose="02020603050405020304" pitchFamily="18" charset="0"/>
                <a:ea typeface="標楷體" panose="03000509000000000000" pitchFamily="65" charset="-120"/>
                <a:cs typeface="Times New Roman" panose="02020603050405020304" pitchFamily="18" charset="0"/>
              </a:defRPr>
            </a:lvl4pPr>
            <a:lvl5pPr>
              <a:defRPr>
                <a:latin typeface="Times New Roman" panose="02020603050405020304" pitchFamily="18" charset="0"/>
                <a:ea typeface="標楷體" panose="03000509000000000000" pitchFamily="65" charset="-120"/>
                <a:cs typeface="Times New Roman" panose="02020603050405020304" pitchFamily="18" charset="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7" name="Date Placeholder 6"/>
          <p:cNvSpPr>
            <a:spLocks noGrp="1"/>
          </p:cNvSpPr>
          <p:nvPr>
            <p:ph type="dt" sz="half" idx="10"/>
          </p:nvPr>
        </p:nvSpPr>
        <p:spPr/>
        <p:txBody>
          <a:bodyPr/>
          <a:lstStyle/>
          <a:p>
            <a:fld id="{C091C529-580C-4261-AC72-415FCA30A7ED}" type="datetime1">
              <a:rPr lang="en-US" altLang="zh-TW" smtClean="0"/>
              <a:t>6/18/2025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362760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C4DBCBAE-7E4B-4FDE-A806-547B92C69CC5}" type="datetime1">
              <a:rPr lang="en-US" altLang="zh-TW" smtClean="0"/>
              <a:t>6/18/2025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7770260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8" name="Date Placeholder 7"/>
          <p:cNvSpPr>
            <a:spLocks noGrp="1"/>
          </p:cNvSpPr>
          <p:nvPr>
            <p:ph type="dt" sz="half" idx="10"/>
          </p:nvPr>
        </p:nvSpPr>
        <p:spPr/>
        <p:txBody>
          <a:bodyPr/>
          <a:lstStyle/>
          <a:p>
            <a:fld id="{80EDBA7D-9675-4A79-B47A-6598BDAC5107}" type="datetime1">
              <a:rPr lang="en-US" altLang="zh-TW" smtClean="0"/>
              <a:t>6/18/2025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1157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1583436" y="3143250"/>
            <a:ext cx="4270248" cy="2596776"/>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7" name="Date Placeholder 6"/>
          <p:cNvSpPr>
            <a:spLocks noGrp="1"/>
          </p:cNvSpPr>
          <p:nvPr>
            <p:ph type="dt" sz="half" idx="10"/>
          </p:nvPr>
        </p:nvSpPr>
        <p:spPr/>
        <p:txBody>
          <a:bodyPr/>
          <a:lstStyle/>
          <a:p>
            <a:fld id="{14A036D4-1B90-4C8A-9F01-CF52CD636A80}" type="datetime1">
              <a:rPr lang="en-US" altLang="zh-TW" smtClean="0"/>
              <a:t>6/18/2025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
        <p:nvSpPr>
          <p:cNvPr id="10" name="Title 9"/>
          <p:cNvSpPr>
            <a:spLocks noGrp="1"/>
          </p:cNvSpPr>
          <p:nvPr>
            <p:ph type="title"/>
          </p:nvPr>
        </p:nvSpPr>
        <p:spPr/>
        <p:txBody>
          <a:bodyPr/>
          <a:lstStyle/>
          <a:p>
            <a:r>
              <a:rPr lang="zh-TW" altLang="en-US"/>
              <a:t>按一下以編輯母片標題樣式</a:t>
            </a:r>
            <a:endParaRPr lang="en-US" dirty="0"/>
          </a:p>
        </p:txBody>
      </p:sp>
    </p:spTree>
    <p:extLst>
      <p:ext uri="{BB962C8B-B14F-4D97-AF65-F5344CB8AC3E}">
        <p14:creationId xmlns:p14="http://schemas.microsoft.com/office/powerpoint/2010/main" val="1529129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58272C3-4F97-4184-9D7B-411DDAED9C5E}" type="datetime1">
              <a:rPr lang="en-US" altLang="zh-TW" smtClean="0"/>
              <a:t>6/18/2025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22322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6B68CC-4590-4DC8-ADD5-E515E908BDA3}" type="datetime1">
              <a:rPr lang="en-US" altLang="zh-TW" smtClean="0"/>
              <a:t>6/18/2025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53771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zh-TW" altLang="en-US"/>
              <a:t>按一下以編輯母片標題樣式</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9" name="Date Placeholder 8"/>
          <p:cNvSpPr>
            <a:spLocks noGrp="1"/>
          </p:cNvSpPr>
          <p:nvPr>
            <p:ph type="dt" sz="half" idx="10"/>
          </p:nvPr>
        </p:nvSpPr>
        <p:spPr/>
        <p:txBody>
          <a:bodyPr/>
          <a:lstStyle/>
          <a:p>
            <a:fld id="{3609F672-AB26-4523-9114-767A829D4D2C}" type="datetime1">
              <a:rPr lang="en-US" altLang="zh-TW" smtClean="0"/>
              <a:t>6/18/2025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54845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9C5FB4F-35F6-4158-9ACB-242C0D5DBB0E}" type="datetime1">
              <a:rPr lang="en-US" altLang="zh-TW" smtClean="0"/>
              <a:t>6/18/2025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21388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850900" y="339344"/>
            <a:ext cx="10490200" cy="1188720"/>
          </a:xfrm>
          <a:prstGeom prst="rect">
            <a:avLst/>
          </a:prstGeom>
          <a:noFill/>
          <a:ln w="31750" cap="sq">
            <a:noFill/>
            <a:miter lim="800000"/>
          </a:ln>
        </p:spPr>
        <p:txBody>
          <a:bodyPr vert="horz" lIns="182880" tIns="182880" rIns="182880" bIns="182880" rtlCol="0" anchor="ctr">
            <a:normAutofit/>
          </a:bodyPr>
          <a:lstStyle/>
          <a:p>
            <a:r>
              <a:rPr lang="zh-TW" altLang="en-US" dirty="0"/>
              <a:t>按一下以編輯母片標題樣式</a:t>
            </a:r>
            <a:endParaRPr lang="en-US" dirty="0"/>
          </a:p>
        </p:txBody>
      </p:sp>
      <p:sp>
        <p:nvSpPr>
          <p:cNvPr id="3" name="Text Placeholder 2"/>
          <p:cNvSpPr>
            <a:spLocks noGrp="1"/>
          </p:cNvSpPr>
          <p:nvPr>
            <p:ph type="body" idx="1"/>
          </p:nvPr>
        </p:nvSpPr>
        <p:spPr>
          <a:xfrm>
            <a:off x="850900" y="1739899"/>
            <a:ext cx="10490200" cy="4478017"/>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dirty="0"/>
          </a:p>
        </p:txBody>
      </p:sp>
      <p:sp>
        <p:nvSpPr>
          <p:cNvPr id="4" name="Date Placeholder 3"/>
          <p:cNvSpPr>
            <a:spLocks noGrp="1"/>
          </p:cNvSpPr>
          <p:nvPr>
            <p:ph type="dt" sz="half" idx="2"/>
          </p:nvPr>
        </p:nvSpPr>
        <p:spPr>
          <a:xfrm>
            <a:off x="1067318" y="628155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31641C9-B83C-4E03-A33C-63CEF0F8E593}" type="datetime1">
              <a:rPr lang="en-US" altLang="zh-TW" smtClean="0"/>
              <a:t>6/18/2025</a:t>
            </a:fld>
            <a:endParaRPr lang="en-US" dirty="0"/>
          </a:p>
        </p:txBody>
      </p:sp>
      <p:sp>
        <p:nvSpPr>
          <p:cNvPr id="5" name="Footer Placeholder 4"/>
          <p:cNvSpPr>
            <a:spLocks noGrp="1"/>
          </p:cNvSpPr>
          <p:nvPr>
            <p:ph type="ftr" sz="quarter" idx="3"/>
          </p:nvPr>
        </p:nvSpPr>
        <p:spPr>
          <a:xfrm>
            <a:off x="4548689" y="6292088"/>
            <a:ext cx="5901189" cy="320040"/>
          </a:xfrm>
          <a:prstGeom prst="rect">
            <a:avLst/>
          </a:prstGeom>
        </p:spPr>
        <p:txBody>
          <a:bodyPr vert="horz" lIns="91440" tIns="45720" rIns="91440" bIns="45720" rtlCol="0" anchor="ctr"/>
          <a:lstStyle>
            <a:lvl1pPr algn="r">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9E57DC2-970A-4B3E-BB1C-7A09969E49DF}" type="slidenum">
              <a:rPr lang="en-US" smtClean="0"/>
              <a:pPr/>
              <a:t>‹#›</a:t>
            </a:fld>
            <a:endParaRPr lang="en-US" dirty="0"/>
          </a:p>
        </p:txBody>
      </p:sp>
      <p:cxnSp>
        <p:nvCxnSpPr>
          <p:cNvPr id="8" name="直線接點 7">
            <a:extLst>
              <a:ext uri="{FF2B5EF4-FFF2-40B4-BE49-F238E27FC236}">
                <a16:creationId xmlns:a16="http://schemas.microsoft.com/office/drawing/2014/main" id="{F7CCB990-AB10-477B-AC59-E7B7892E8C87}"/>
              </a:ext>
            </a:extLst>
          </p:cNvPr>
          <p:cNvCxnSpPr>
            <a:cxnSpLocks/>
          </p:cNvCxnSpPr>
          <p:nvPr userDrawn="1"/>
        </p:nvCxnSpPr>
        <p:spPr>
          <a:xfrm>
            <a:off x="850900" y="1528064"/>
            <a:ext cx="4680000"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4911274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Times New Roman" panose="02020603050405020304" pitchFamily="18" charset="0"/>
          <a:ea typeface="+mn-ea"/>
          <a:cs typeface="Times New Roman" panose="02020603050405020304" pitchFamily="18" charset="0"/>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Times New Roman" panose="02020603050405020304" pitchFamily="18" charset="0"/>
          <a:ea typeface="+mn-ea"/>
          <a:cs typeface="Times New Roman" panose="02020603050405020304" pitchFamily="18" charset="0"/>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Times New Roman" panose="02020603050405020304" pitchFamily="18" charset="0"/>
          <a:ea typeface="+mn-ea"/>
          <a:cs typeface="Times New Roman" panose="02020603050405020304" pitchFamily="18" charset="0"/>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Times New Roman" panose="02020603050405020304" pitchFamily="18" charset="0"/>
          <a:ea typeface="+mn-ea"/>
          <a:cs typeface="Times New Roman" panose="02020603050405020304" pitchFamily="18" charset="0"/>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Times New Roman" panose="02020603050405020304" pitchFamily="18" charset="0"/>
          <a:ea typeface="+mn-ea"/>
          <a:cs typeface="Times New Roman" panose="02020603050405020304" pitchFamily="18" charset="0"/>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F6C76E-D787-48A0-BC2F-A9371AC2A239}"/>
              </a:ext>
            </a:extLst>
          </p:cNvPr>
          <p:cNvSpPr>
            <a:spLocks noGrp="1"/>
          </p:cNvSpPr>
          <p:nvPr>
            <p:ph type="ctrTitle"/>
          </p:nvPr>
        </p:nvSpPr>
        <p:spPr>
          <a:xfrm>
            <a:off x="1181358" y="1648754"/>
            <a:ext cx="9829284" cy="2542245"/>
          </a:xfrm>
        </p:spPr>
        <p:txBody>
          <a:bodyPr anchor="ctr">
            <a:normAutofit/>
          </a:bodyPr>
          <a:lstStyle/>
          <a:p>
            <a:r>
              <a:rPr lang="zh-TW" altLang="en-US" sz="3600" dirty="0">
                <a:latin typeface="標楷體" panose="03000509000000000000" pitchFamily="65" charset="-120"/>
                <a:ea typeface="標楷體" panose="03000509000000000000" pitchFamily="65" charset="-120"/>
              </a:rPr>
              <a:t>運用優先權與無耐性之區塊鏈交易模型研究</a:t>
            </a:r>
            <a:br>
              <a:rPr lang="en-US" altLang="zh-TW" sz="3600" dirty="0">
                <a:latin typeface="標楷體" panose="03000509000000000000" pitchFamily="65" charset="-120"/>
                <a:ea typeface="標楷體" panose="03000509000000000000" pitchFamily="65" charset="-120"/>
              </a:rPr>
            </a:br>
            <a:r>
              <a:rPr lang="en-US" altLang="zh-TW" sz="4000" cap="none" dirty="0">
                <a:latin typeface="Times New Roman" panose="02020603050405020304" pitchFamily="18" charset="0"/>
                <a:cs typeface="Times New Roman" panose="02020603050405020304" pitchFamily="18" charset="0"/>
              </a:rPr>
              <a:t>A Study on Blockchain Transaction Models with Priority and Impatience</a:t>
            </a:r>
            <a:endParaRPr lang="zh-TW" altLang="en-US" sz="4000" cap="none" dirty="0">
              <a:latin typeface="標楷體" panose="03000509000000000000" pitchFamily="65" charset="-120"/>
              <a:ea typeface="標楷體" panose="03000509000000000000" pitchFamily="65" charset="-120"/>
            </a:endParaRPr>
          </a:p>
        </p:txBody>
      </p:sp>
      <p:sp>
        <p:nvSpPr>
          <p:cNvPr id="7" name="副標題 2">
            <a:extLst>
              <a:ext uri="{FF2B5EF4-FFF2-40B4-BE49-F238E27FC236}">
                <a16:creationId xmlns:a16="http://schemas.microsoft.com/office/drawing/2014/main" id="{74B0E22F-A93F-475B-BA54-F091027C9A36}"/>
              </a:ext>
            </a:extLst>
          </p:cNvPr>
          <p:cNvSpPr txBox="1">
            <a:spLocks/>
          </p:cNvSpPr>
          <p:nvPr/>
        </p:nvSpPr>
        <p:spPr>
          <a:xfrm>
            <a:off x="4251685" y="4850203"/>
            <a:ext cx="3688111" cy="987889"/>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pPr algn="l"/>
            <a:r>
              <a:rPr lang="zh-TW" altLang="en-US" sz="2400" b="1" dirty="0">
                <a:solidFill>
                  <a:schemeClr val="tx1"/>
                </a:solidFill>
                <a:latin typeface="標楷體" panose="03000509000000000000" pitchFamily="65" charset="-120"/>
                <a:ea typeface="標楷體" panose="03000509000000000000" pitchFamily="65" charset="-120"/>
              </a:rPr>
              <a:t>指导教授： 钟顺平 教授</a:t>
            </a:r>
            <a:endParaRPr lang="en-US" altLang="zh-TW" sz="2400" b="1" dirty="0">
              <a:solidFill>
                <a:schemeClr val="tx1"/>
              </a:solidFill>
              <a:latin typeface="標楷體" panose="03000509000000000000" pitchFamily="65" charset="-120"/>
              <a:ea typeface="標楷體" panose="03000509000000000000" pitchFamily="65" charset="-120"/>
            </a:endParaRPr>
          </a:p>
          <a:p>
            <a:pPr algn="just"/>
            <a:r>
              <a:rPr lang="zh-TW" altLang="en-US" sz="2400" b="1" dirty="0">
                <a:solidFill>
                  <a:schemeClr val="tx1"/>
                </a:solidFill>
                <a:latin typeface="標楷體" panose="03000509000000000000" pitchFamily="65" charset="-120"/>
                <a:ea typeface="標楷體" panose="03000509000000000000" pitchFamily="65" charset="-120"/>
              </a:rPr>
              <a:t>研 究 生： </a:t>
            </a:r>
            <a:r>
              <a:rPr lang="zh-TW" altLang="en-US" b="1" dirty="0">
                <a:solidFill>
                  <a:schemeClr val="tx1"/>
                </a:solidFill>
                <a:latin typeface="標楷體" panose="03000509000000000000" pitchFamily="65" charset="-120"/>
                <a:ea typeface="標楷體" panose="03000509000000000000" pitchFamily="65" charset="-120"/>
              </a:rPr>
              <a:t>蔡怡翔</a:t>
            </a:r>
            <a:endParaRPr lang="en-US" altLang="zh-TW" sz="2400" b="1" dirty="0">
              <a:solidFill>
                <a:schemeClr val="tx1"/>
              </a:solidFill>
              <a:latin typeface="標楷體" panose="03000509000000000000" pitchFamily="65" charset="-120"/>
              <a:ea typeface="標楷體" panose="03000509000000000000" pitchFamily="65" charset="-120"/>
            </a:endParaRPr>
          </a:p>
        </p:txBody>
      </p:sp>
      <p:sp>
        <p:nvSpPr>
          <p:cNvPr id="8" name="副標題 2">
            <a:extLst>
              <a:ext uri="{FF2B5EF4-FFF2-40B4-BE49-F238E27FC236}">
                <a16:creationId xmlns:a16="http://schemas.microsoft.com/office/drawing/2014/main" id="{D46F0EDC-AA60-4854-B3EC-6B09C08C75FC}"/>
              </a:ext>
            </a:extLst>
          </p:cNvPr>
          <p:cNvSpPr txBox="1">
            <a:spLocks/>
          </p:cNvSpPr>
          <p:nvPr/>
        </p:nvSpPr>
        <p:spPr>
          <a:xfrm>
            <a:off x="4251686" y="5963896"/>
            <a:ext cx="3688111" cy="679340"/>
          </a:xfrm>
          <a:prstGeom prst="rect">
            <a:avLst/>
          </a:prstGeom>
        </p:spPr>
        <p:txBody>
          <a:bodyPr vert="horz" lIns="91440" tIns="45720" rIns="91440" bIns="45720" rtlCol="0" anchor="ctr">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r>
              <a:rPr lang="zh-TW" altLang="en-US" sz="2400" b="1" dirty="0">
                <a:solidFill>
                  <a:schemeClr val="tx1"/>
                </a:solidFill>
                <a:latin typeface="標楷體" panose="03000509000000000000" pitchFamily="65" charset="-120"/>
                <a:ea typeface="標楷體" panose="03000509000000000000" pitchFamily="65" charset="-120"/>
              </a:rPr>
              <a:t>公元 </a:t>
            </a:r>
            <a:r>
              <a:rPr lang="en-US" altLang="zh-TW" sz="2400" b="1" dirty="0">
                <a:solidFill>
                  <a:schemeClr val="tx1"/>
                </a:solidFill>
                <a:latin typeface="標楷體" panose="03000509000000000000" pitchFamily="65" charset="-120"/>
                <a:ea typeface="標楷體" panose="03000509000000000000" pitchFamily="65" charset="-120"/>
              </a:rPr>
              <a:t>2025</a:t>
            </a:r>
            <a:r>
              <a:rPr lang="zh-TW" altLang="en-US" sz="2400" b="1" dirty="0">
                <a:solidFill>
                  <a:schemeClr val="tx1"/>
                </a:solidFill>
                <a:latin typeface="標楷體" panose="03000509000000000000" pitchFamily="65" charset="-120"/>
                <a:ea typeface="標楷體" panose="03000509000000000000" pitchFamily="65" charset="-120"/>
              </a:rPr>
              <a:t> 年 </a:t>
            </a:r>
            <a:r>
              <a:rPr lang="en-US" altLang="zh-TW" sz="2400" b="1" dirty="0">
                <a:solidFill>
                  <a:schemeClr val="tx1"/>
                </a:solidFill>
                <a:latin typeface="標楷體" panose="03000509000000000000" pitchFamily="65" charset="-120"/>
                <a:ea typeface="標楷體" panose="03000509000000000000" pitchFamily="65" charset="-120"/>
              </a:rPr>
              <a:t>0</a:t>
            </a:r>
            <a:r>
              <a:rPr lang="zh-TW" altLang="en-US" sz="2400" b="1" dirty="0">
                <a:solidFill>
                  <a:schemeClr val="tx1"/>
                </a:solidFill>
                <a:latin typeface="標楷體" panose="03000509000000000000" pitchFamily="65" charset="-120"/>
                <a:ea typeface="標楷體" panose="03000509000000000000" pitchFamily="65" charset="-120"/>
              </a:rPr>
              <a:t> 月 </a:t>
            </a:r>
            <a:r>
              <a:rPr lang="en-US" altLang="zh-TW" sz="2400" b="1" dirty="0">
                <a:solidFill>
                  <a:schemeClr val="tx1"/>
                </a:solidFill>
                <a:latin typeface="標楷體" panose="03000509000000000000" pitchFamily="65" charset="-120"/>
                <a:ea typeface="標楷體" panose="03000509000000000000" pitchFamily="65" charset="-120"/>
              </a:rPr>
              <a:t>0</a:t>
            </a:r>
            <a:r>
              <a:rPr lang="zh-TW" altLang="en-US" sz="2400" b="1" dirty="0">
                <a:solidFill>
                  <a:schemeClr val="tx1"/>
                </a:solidFill>
                <a:latin typeface="標楷體" panose="03000509000000000000" pitchFamily="65" charset="-120"/>
                <a:ea typeface="標楷體" panose="03000509000000000000" pitchFamily="65" charset="-120"/>
              </a:rPr>
              <a:t> 日</a:t>
            </a:r>
            <a:endParaRPr lang="en-US" altLang="zh-TW" sz="2400" b="1" dirty="0">
              <a:solidFill>
                <a:schemeClr val="tx1"/>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493649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844C0C-FB90-477D-963C-5152E05F424F}"/>
              </a:ext>
            </a:extLst>
          </p:cNvPr>
          <p:cNvSpPr>
            <a:spLocks noGrp="1"/>
          </p:cNvSpPr>
          <p:nvPr>
            <p:ph type="title"/>
          </p:nvPr>
        </p:nvSpPr>
        <p:spPr/>
        <p:txBody>
          <a:bodyPr/>
          <a:lstStyle/>
          <a:p>
            <a:r>
              <a:rPr lang="en-US" altLang="zh-TW" dirty="0"/>
              <a:t>System Model</a:t>
            </a:r>
            <a:endParaRPr lang="zh-TW" altLang="en-US" dirty="0"/>
          </a:p>
        </p:txBody>
      </p:sp>
      <p:sp>
        <p:nvSpPr>
          <p:cNvPr id="4" name="投影片編號版面配置區 3">
            <a:extLst>
              <a:ext uri="{FF2B5EF4-FFF2-40B4-BE49-F238E27FC236}">
                <a16:creationId xmlns:a16="http://schemas.microsoft.com/office/drawing/2014/main" id="{95050E97-45E4-470E-8911-16F8B3D7F0C2}"/>
              </a:ext>
            </a:extLst>
          </p:cNvPr>
          <p:cNvSpPr>
            <a:spLocks noGrp="1"/>
          </p:cNvSpPr>
          <p:nvPr>
            <p:ph type="sldNum" sz="quarter" idx="12"/>
          </p:nvPr>
        </p:nvSpPr>
        <p:spPr/>
        <p:txBody>
          <a:bodyPr/>
          <a:lstStyle/>
          <a:p>
            <a:fld id="{69E57DC2-970A-4B3E-BB1C-7A09969E49DF}" type="slidenum">
              <a:rPr lang="en-US" smtClean="0"/>
              <a:t>10</a:t>
            </a:fld>
            <a:endParaRPr lang="en-US" dirty="0"/>
          </a:p>
        </p:txBody>
      </p:sp>
      <p:pic>
        <p:nvPicPr>
          <p:cNvPr id="14" name="圖片 13">
            <a:extLst>
              <a:ext uri="{FF2B5EF4-FFF2-40B4-BE49-F238E27FC236}">
                <a16:creationId xmlns:a16="http://schemas.microsoft.com/office/drawing/2014/main" id="{D6A48A7B-D1AB-4B2F-9380-9963D71B6C13}"/>
              </a:ext>
            </a:extLst>
          </p:cNvPr>
          <p:cNvPicPr>
            <a:picLocks noChangeAspect="1"/>
          </p:cNvPicPr>
          <p:nvPr/>
        </p:nvPicPr>
        <p:blipFill>
          <a:blip r:embed="rId2"/>
          <a:srcRect/>
          <a:stretch/>
        </p:blipFill>
        <p:spPr>
          <a:xfrm>
            <a:off x="1263545" y="2296899"/>
            <a:ext cx="9664910" cy="2307020"/>
          </a:xfrm>
          <a:prstGeom prst="rect">
            <a:avLst/>
          </a:prstGeom>
        </p:spPr>
      </p:pic>
      <p:sp>
        <p:nvSpPr>
          <p:cNvPr id="27" name="矩形: 圓角 26">
            <a:extLst>
              <a:ext uri="{FF2B5EF4-FFF2-40B4-BE49-F238E27FC236}">
                <a16:creationId xmlns:a16="http://schemas.microsoft.com/office/drawing/2014/main" id="{C2A557E9-B472-42BE-B9A1-108345756D03}"/>
              </a:ext>
            </a:extLst>
          </p:cNvPr>
          <p:cNvSpPr/>
          <p:nvPr/>
        </p:nvSpPr>
        <p:spPr>
          <a:xfrm>
            <a:off x="4716517" y="2910246"/>
            <a:ext cx="383627" cy="87235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dirty="0"/>
              <a:t>1</a:t>
            </a:r>
            <a:endParaRPr lang="zh-TW" altLang="en-US" dirty="0"/>
          </a:p>
        </p:txBody>
      </p:sp>
      <p:sp>
        <p:nvSpPr>
          <p:cNvPr id="28" name="矩形: 圓角 27">
            <a:extLst>
              <a:ext uri="{FF2B5EF4-FFF2-40B4-BE49-F238E27FC236}">
                <a16:creationId xmlns:a16="http://schemas.microsoft.com/office/drawing/2014/main" id="{088A1DAE-2AC7-450B-AE48-FCFAAAFB0018}"/>
              </a:ext>
            </a:extLst>
          </p:cNvPr>
          <p:cNvSpPr/>
          <p:nvPr/>
        </p:nvSpPr>
        <p:spPr>
          <a:xfrm>
            <a:off x="4201187" y="2910246"/>
            <a:ext cx="383627" cy="87235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dirty="0"/>
              <a:t>2</a:t>
            </a:r>
            <a:endParaRPr lang="zh-TW" altLang="en-US" dirty="0"/>
          </a:p>
        </p:txBody>
      </p:sp>
      <p:sp>
        <p:nvSpPr>
          <p:cNvPr id="30" name="橢圓 29">
            <a:extLst>
              <a:ext uri="{FF2B5EF4-FFF2-40B4-BE49-F238E27FC236}">
                <a16:creationId xmlns:a16="http://schemas.microsoft.com/office/drawing/2014/main" id="{29A4476B-1E9A-438B-8ABF-56FF93E1F9C3}"/>
              </a:ext>
            </a:extLst>
          </p:cNvPr>
          <p:cNvSpPr/>
          <p:nvPr/>
        </p:nvSpPr>
        <p:spPr>
          <a:xfrm>
            <a:off x="7295816" y="2910246"/>
            <a:ext cx="1436966" cy="8723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dirty="0"/>
              <a:t>block</a:t>
            </a:r>
            <a:endParaRPr lang="zh-TW" altLang="en-US" dirty="0"/>
          </a:p>
        </p:txBody>
      </p:sp>
      <p:sp>
        <p:nvSpPr>
          <p:cNvPr id="15" name="橢圓 14">
            <a:extLst>
              <a:ext uri="{FF2B5EF4-FFF2-40B4-BE49-F238E27FC236}">
                <a16:creationId xmlns:a16="http://schemas.microsoft.com/office/drawing/2014/main" id="{EDC83DB4-2A92-4A92-B9A8-048BACCAD3E6}"/>
              </a:ext>
            </a:extLst>
          </p:cNvPr>
          <p:cNvSpPr/>
          <p:nvPr/>
        </p:nvSpPr>
        <p:spPr>
          <a:xfrm>
            <a:off x="7299100" y="2910246"/>
            <a:ext cx="1436966" cy="872358"/>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dirty="0"/>
              <a:t>LP block</a:t>
            </a:r>
            <a:endParaRPr lang="zh-TW" altLang="en-US" dirty="0"/>
          </a:p>
        </p:txBody>
      </p:sp>
      <p:sp>
        <p:nvSpPr>
          <p:cNvPr id="18" name="矩形: 圓角 17">
            <a:extLst>
              <a:ext uri="{FF2B5EF4-FFF2-40B4-BE49-F238E27FC236}">
                <a16:creationId xmlns:a16="http://schemas.microsoft.com/office/drawing/2014/main" id="{FA154E58-5728-455F-9043-375FB18F9DF3}"/>
              </a:ext>
            </a:extLst>
          </p:cNvPr>
          <p:cNvSpPr/>
          <p:nvPr/>
        </p:nvSpPr>
        <p:spPr>
          <a:xfrm>
            <a:off x="4716516" y="2899737"/>
            <a:ext cx="383627" cy="87235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dirty="0"/>
              <a:t>H</a:t>
            </a:r>
            <a:endParaRPr lang="zh-TW" altLang="en-US" dirty="0"/>
          </a:p>
        </p:txBody>
      </p:sp>
      <p:sp>
        <p:nvSpPr>
          <p:cNvPr id="19" name="矩形: 圓角 18">
            <a:extLst>
              <a:ext uri="{FF2B5EF4-FFF2-40B4-BE49-F238E27FC236}">
                <a16:creationId xmlns:a16="http://schemas.microsoft.com/office/drawing/2014/main" id="{E8B2A71B-9A8B-498D-8C0D-3F332C7709AA}"/>
              </a:ext>
            </a:extLst>
          </p:cNvPr>
          <p:cNvSpPr/>
          <p:nvPr/>
        </p:nvSpPr>
        <p:spPr>
          <a:xfrm>
            <a:off x="4184269" y="2899737"/>
            <a:ext cx="383627" cy="872358"/>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TW" dirty="0"/>
              <a:t>L</a:t>
            </a:r>
            <a:endParaRPr lang="zh-TW" altLang="en-US" dirty="0"/>
          </a:p>
        </p:txBody>
      </p:sp>
      <p:sp>
        <p:nvSpPr>
          <p:cNvPr id="20" name="矩形: 圓角 19">
            <a:extLst>
              <a:ext uri="{FF2B5EF4-FFF2-40B4-BE49-F238E27FC236}">
                <a16:creationId xmlns:a16="http://schemas.microsoft.com/office/drawing/2014/main" id="{AF29F947-731F-4CB0-87D8-11FF90A6AAF0}"/>
              </a:ext>
            </a:extLst>
          </p:cNvPr>
          <p:cNvSpPr/>
          <p:nvPr/>
        </p:nvSpPr>
        <p:spPr>
          <a:xfrm>
            <a:off x="1425465" y="2899737"/>
            <a:ext cx="383627" cy="872358"/>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TW" dirty="0"/>
              <a:t>H</a:t>
            </a:r>
            <a:endParaRPr lang="zh-TW" altLang="en-US" dirty="0"/>
          </a:p>
        </p:txBody>
      </p:sp>
      <p:sp>
        <p:nvSpPr>
          <p:cNvPr id="21" name="箭號: 弧形下彎 20">
            <a:extLst>
              <a:ext uri="{FF2B5EF4-FFF2-40B4-BE49-F238E27FC236}">
                <a16:creationId xmlns:a16="http://schemas.microsoft.com/office/drawing/2014/main" id="{938A5345-4394-4DB2-93EF-B0622FB291DA}"/>
              </a:ext>
            </a:extLst>
          </p:cNvPr>
          <p:cNvSpPr/>
          <p:nvPr/>
        </p:nvSpPr>
        <p:spPr>
          <a:xfrm>
            <a:off x="1617279" y="2192461"/>
            <a:ext cx="3174124" cy="633701"/>
          </a:xfrm>
          <a:prstGeom prst="curvedDownArrow">
            <a:avLst>
              <a:gd name="adj1" fmla="val 25000"/>
              <a:gd name="adj2" fmla="val 50000"/>
              <a:gd name="adj3" fmla="val 26659"/>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TW" altLang="en-US">
              <a:solidFill>
                <a:schemeClr val="tx1"/>
              </a:solidFill>
            </a:endParaRPr>
          </a:p>
        </p:txBody>
      </p:sp>
      <p:cxnSp>
        <p:nvCxnSpPr>
          <p:cNvPr id="38" name="直線單箭頭接點 37">
            <a:extLst>
              <a:ext uri="{FF2B5EF4-FFF2-40B4-BE49-F238E27FC236}">
                <a16:creationId xmlns:a16="http://schemas.microsoft.com/office/drawing/2014/main" id="{E12FA797-49EA-402B-9473-F2CDDE5AE772}"/>
              </a:ext>
            </a:extLst>
          </p:cNvPr>
          <p:cNvCxnSpPr/>
          <p:nvPr/>
        </p:nvCxnSpPr>
        <p:spPr>
          <a:xfrm>
            <a:off x="4908329" y="3909848"/>
            <a:ext cx="0" cy="1156138"/>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mc:Choice xmlns:a14="http://schemas.microsoft.com/office/drawing/2010/main" Requires="a14">
          <p:sp>
            <p:nvSpPr>
              <p:cNvPr id="39" name="文字方塊 38">
                <a:extLst>
                  <a:ext uri="{FF2B5EF4-FFF2-40B4-BE49-F238E27FC236}">
                    <a16:creationId xmlns:a16="http://schemas.microsoft.com/office/drawing/2014/main" id="{2EBC6EE2-3B2C-463A-81B9-22A2E08D1EFD}"/>
                  </a:ext>
                </a:extLst>
              </p:cNvPr>
              <p:cNvSpPr txBox="1"/>
              <p:nvPr/>
            </p:nvSpPr>
            <p:spPr>
              <a:xfrm>
                <a:off x="4716516" y="5065986"/>
                <a:ext cx="38362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𝛾</m:t>
                      </m:r>
                    </m:oMath>
                  </m:oMathPara>
                </a14:m>
                <a:endParaRPr lang="zh-TW" altLang="en-US" dirty="0"/>
              </a:p>
            </p:txBody>
          </p:sp>
        </mc:Choice>
        <mc:Fallback>
          <p:sp>
            <p:nvSpPr>
              <p:cNvPr id="39" name="文字方塊 38">
                <a:extLst>
                  <a:ext uri="{FF2B5EF4-FFF2-40B4-BE49-F238E27FC236}">
                    <a16:creationId xmlns:a16="http://schemas.microsoft.com/office/drawing/2014/main" id="{2EBC6EE2-3B2C-463A-81B9-22A2E08D1EFD}"/>
                  </a:ext>
                </a:extLst>
              </p:cNvPr>
              <p:cNvSpPr txBox="1">
                <a:spLocks noRot="1" noChangeAspect="1" noMove="1" noResize="1" noEditPoints="1" noAdjustHandles="1" noChangeArrowheads="1" noChangeShapeType="1" noTextEdit="1"/>
              </p:cNvSpPr>
              <p:nvPr/>
            </p:nvSpPr>
            <p:spPr>
              <a:xfrm>
                <a:off x="4716516" y="5065986"/>
                <a:ext cx="383625" cy="369332"/>
              </a:xfrm>
              <a:prstGeom prst="rect">
                <a:avLst/>
              </a:prstGeom>
              <a:blipFill>
                <a:blip r:embed="rId3"/>
                <a:stretch>
                  <a:fillRect b="-4918"/>
                </a:stretch>
              </a:blipFill>
            </p:spPr>
            <p:txBody>
              <a:bodyPr/>
              <a:lstStyle/>
              <a:p>
                <a:r>
                  <a:rPr lang="zh-TW" altLang="en-US">
                    <a:noFill/>
                  </a:rPr>
                  <a:t> </a:t>
                </a:r>
              </a:p>
            </p:txBody>
          </p:sp>
        </mc:Fallback>
      </mc:AlternateContent>
      <p:sp>
        <p:nvSpPr>
          <p:cNvPr id="40" name="文字方塊 39">
            <a:extLst>
              <a:ext uri="{FF2B5EF4-FFF2-40B4-BE49-F238E27FC236}">
                <a16:creationId xmlns:a16="http://schemas.microsoft.com/office/drawing/2014/main" id="{4256CAE9-B076-4A44-9998-3C6CCF48EB6E}"/>
              </a:ext>
            </a:extLst>
          </p:cNvPr>
          <p:cNvSpPr txBox="1"/>
          <p:nvPr/>
        </p:nvSpPr>
        <p:spPr>
          <a:xfrm>
            <a:off x="850900" y="1487986"/>
            <a:ext cx="1164101"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Scenario 1</a:t>
            </a:r>
            <a:endParaRPr lang="zh-TW" altLang="en-US" dirty="0">
              <a:latin typeface="Times New Roman" panose="02020603050405020304" pitchFamily="18" charset="0"/>
              <a:cs typeface="Times New Roman" panose="02020603050405020304" pitchFamily="18" charset="0"/>
            </a:endParaRPr>
          </a:p>
        </p:txBody>
      </p:sp>
      <p:sp>
        <p:nvSpPr>
          <p:cNvPr id="41" name="文字方塊 40">
            <a:extLst>
              <a:ext uri="{FF2B5EF4-FFF2-40B4-BE49-F238E27FC236}">
                <a16:creationId xmlns:a16="http://schemas.microsoft.com/office/drawing/2014/main" id="{64B2FB3D-1FC9-48B3-B71F-E4C0D83FA381}"/>
              </a:ext>
            </a:extLst>
          </p:cNvPr>
          <p:cNvSpPr txBox="1"/>
          <p:nvPr/>
        </p:nvSpPr>
        <p:spPr>
          <a:xfrm>
            <a:off x="848724" y="1486669"/>
            <a:ext cx="1164101"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Scenario 2</a:t>
            </a:r>
            <a:endParaRPr lang="zh-TW" altLang="en-US" dirty="0">
              <a:latin typeface="Times New Roman" panose="02020603050405020304" pitchFamily="18" charset="0"/>
              <a:cs typeface="Times New Roman" panose="02020603050405020304" pitchFamily="18" charset="0"/>
            </a:endParaRPr>
          </a:p>
        </p:txBody>
      </p:sp>
      <p:sp>
        <p:nvSpPr>
          <p:cNvPr id="42" name="文字方塊 41">
            <a:extLst>
              <a:ext uri="{FF2B5EF4-FFF2-40B4-BE49-F238E27FC236}">
                <a16:creationId xmlns:a16="http://schemas.microsoft.com/office/drawing/2014/main" id="{E336D54B-2ED9-41BD-85AA-331206990C0D}"/>
              </a:ext>
            </a:extLst>
          </p:cNvPr>
          <p:cNvSpPr txBox="1"/>
          <p:nvPr/>
        </p:nvSpPr>
        <p:spPr>
          <a:xfrm>
            <a:off x="850098" y="1489985"/>
            <a:ext cx="1165704"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Scenario 3</a:t>
            </a:r>
            <a:endParaRPr lang="zh-TW" altLang="en-US" dirty="0">
              <a:latin typeface="Times New Roman" panose="02020603050405020304" pitchFamily="18" charset="0"/>
              <a:cs typeface="Times New Roman" panose="02020603050405020304" pitchFamily="18" charset="0"/>
            </a:endParaRPr>
          </a:p>
        </p:txBody>
      </p:sp>
      <p:sp>
        <p:nvSpPr>
          <p:cNvPr id="43" name="文字方塊 42">
            <a:extLst>
              <a:ext uri="{FF2B5EF4-FFF2-40B4-BE49-F238E27FC236}">
                <a16:creationId xmlns:a16="http://schemas.microsoft.com/office/drawing/2014/main" id="{B2642742-2B0F-4857-B44D-F24C09D01916}"/>
              </a:ext>
            </a:extLst>
          </p:cNvPr>
          <p:cNvSpPr txBox="1"/>
          <p:nvPr/>
        </p:nvSpPr>
        <p:spPr>
          <a:xfrm>
            <a:off x="850098" y="1493301"/>
            <a:ext cx="1165704" cy="369332"/>
          </a:xfrm>
          <a:prstGeom prst="rect">
            <a:avLst/>
          </a:prstGeom>
          <a:noFill/>
        </p:spPr>
        <p:txBody>
          <a:bodyPr wrap="none" rtlCol="0">
            <a:spAutoFit/>
          </a:bodyPr>
          <a:lstStyle/>
          <a:p>
            <a:r>
              <a:rPr lang="en-US" altLang="zh-TW" dirty="0">
                <a:latin typeface="Times New Roman" panose="02020603050405020304" pitchFamily="18" charset="0"/>
                <a:cs typeface="Times New Roman" panose="02020603050405020304" pitchFamily="18" charset="0"/>
              </a:rPr>
              <a:t>Scenario 4</a:t>
            </a:r>
          </a:p>
        </p:txBody>
      </p:sp>
    </p:spTree>
    <p:extLst>
      <p:ext uri="{BB962C8B-B14F-4D97-AF65-F5344CB8AC3E}">
        <p14:creationId xmlns:p14="http://schemas.microsoft.com/office/powerpoint/2010/main" val="2296075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40"/>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0"/>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9"/>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8"/>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5"/>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1"/>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41"/>
                                        </p:tgtEl>
                                        <p:attrNameLst>
                                          <p:attrName>style.visibility</p:attrName>
                                        </p:attrNameLst>
                                      </p:cBhvr>
                                      <p:to>
                                        <p:strVal val="hidden"/>
                                      </p:to>
                                    </p:set>
                                  </p:childTnLst>
                                </p:cTn>
                              </p:par>
                              <p:par>
                                <p:cTn id="49" presetID="1" presetClass="entr" presetSubtype="0" fill="hold" grpId="3"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3"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3"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4" nodeType="clickEffect">
                                  <p:stCondLst>
                                    <p:cond delay="0"/>
                                  </p:stCondLst>
                                  <p:childTnLst>
                                    <p:set>
                                      <p:cBhvr>
                                        <p:cTn id="64" dur="1" fill="hold">
                                          <p:stCondLst>
                                            <p:cond delay="0"/>
                                          </p:stCondLst>
                                        </p:cTn>
                                        <p:tgtEl>
                                          <p:spTgt spid="28"/>
                                        </p:tgtEl>
                                        <p:attrNameLst>
                                          <p:attrName>style.visibility</p:attrName>
                                        </p:attrNameLst>
                                      </p:cBhvr>
                                      <p:to>
                                        <p:strVal val="hidden"/>
                                      </p:to>
                                    </p:set>
                                  </p:childTnLst>
                                </p:cTn>
                              </p:par>
                              <p:par>
                                <p:cTn id="65" presetID="1" presetClass="exit" presetSubtype="0" fill="hold" grpId="4" nodeType="withEffect">
                                  <p:stCondLst>
                                    <p:cond delay="0"/>
                                  </p:stCondLst>
                                  <p:childTnLst>
                                    <p:set>
                                      <p:cBhvr>
                                        <p:cTn id="66" dur="1" fill="hold">
                                          <p:stCondLst>
                                            <p:cond delay="0"/>
                                          </p:stCondLst>
                                        </p:cTn>
                                        <p:tgtEl>
                                          <p:spTgt spid="27"/>
                                        </p:tgtEl>
                                        <p:attrNameLst>
                                          <p:attrName>style.visibility</p:attrName>
                                        </p:attrNameLst>
                                      </p:cBhvr>
                                      <p:to>
                                        <p:strVal val="hidden"/>
                                      </p:to>
                                    </p:set>
                                  </p:childTnLst>
                                </p:cTn>
                              </p:par>
                              <p:par>
                                <p:cTn id="67" presetID="1" presetClass="exit" presetSubtype="0" fill="hold" grpId="4" nodeType="withEffect">
                                  <p:stCondLst>
                                    <p:cond delay="0"/>
                                  </p:stCondLst>
                                  <p:childTnLst>
                                    <p:set>
                                      <p:cBhvr>
                                        <p:cTn id="68" dur="1" fill="hold">
                                          <p:stCondLst>
                                            <p:cond delay="0"/>
                                          </p:stCondLst>
                                        </p:cTn>
                                        <p:tgtEl>
                                          <p:spTgt spid="30"/>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3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38"/>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42"/>
                                        </p:tgtEl>
                                        <p:attrNameLst>
                                          <p:attrName>style.visibility</p:attrName>
                                        </p:attrNameLst>
                                      </p:cBhvr>
                                      <p:to>
                                        <p:strVal val="hidden"/>
                                      </p:to>
                                    </p:set>
                                  </p:childTnLst>
                                </p:cTn>
                              </p:par>
                              <p:par>
                                <p:cTn id="75" presetID="1" presetClass="entr" presetSubtype="0" fill="hold" grpId="2" nodeType="withEffect">
                                  <p:stCondLst>
                                    <p:cond delay="0"/>
                                  </p:stCondLst>
                                  <p:childTnLst>
                                    <p:set>
                                      <p:cBhvr>
                                        <p:cTn id="76" dur="1" fill="hold">
                                          <p:stCondLst>
                                            <p:cond delay="0"/>
                                          </p:stCondLst>
                                        </p:cTn>
                                        <p:tgtEl>
                                          <p:spTgt spid="20"/>
                                        </p:tgtEl>
                                        <p:attrNameLst>
                                          <p:attrName>style.visibility</p:attrName>
                                        </p:attrNameLst>
                                      </p:cBhvr>
                                      <p:to>
                                        <p:strVal val="visible"/>
                                      </p:to>
                                    </p:set>
                                  </p:childTnLst>
                                </p:cTn>
                              </p:par>
                              <p:par>
                                <p:cTn id="77" presetID="1" presetClass="entr" presetSubtype="0" fill="hold" grpId="2" nodeType="with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par>
                                <p:cTn id="79" presetID="1" presetClass="entr" presetSubtype="0" fill="hold" grpId="2" nodeType="with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par>
                                <p:cTn id="81" presetID="1" presetClass="entr" presetSubtype="0" fill="hold" grpId="2" nodeType="with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par>
                                <p:cTn id="83" presetID="1" presetClass="entr" presetSubtype="0" fill="hold" grpId="2" nodeType="with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par>
                                <p:cTn id="85" presetID="1" presetClass="entr" presetSubtype="0" fill="hold" grpId="2" nodeType="with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7" grpId="3" animBg="1"/>
      <p:bldP spid="27" grpId="4" animBg="1"/>
      <p:bldP spid="28" grpId="0" animBg="1"/>
      <p:bldP spid="28" grpId="1" animBg="1"/>
      <p:bldP spid="28" grpId="3" animBg="1"/>
      <p:bldP spid="28" grpId="4" animBg="1"/>
      <p:bldP spid="30" grpId="0" animBg="1"/>
      <p:bldP spid="30" grpId="1" animBg="1"/>
      <p:bldP spid="30" grpId="3" animBg="1"/>
      <p:bldP spid="30" grpId="4" animBg="1"/>
      <p:bldP spid="15" grpId="0" animBg="1"/>
      <p:bldP spid="15" grpId="1" animBg="1"/>
      <p:bldP spid="15"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39" grpId="0"/>
      <p:bldP spid="39" grpId="1"/>
      <p:bldP spid="39" grpId="2"/>
      <p:bldP spid="40" grpId="0"/>
      <p:bldP spid="40" grpId="1"/>
      <p:bldP spid="41" grpId="0"/>
      <p:bldP spid="41" grpId="1"/>
      <p:bldP spid="42" grpId="0"/>
      <p:bldP spid="42" grpId="1"/>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843D0-356E-4ADE-A166-FF0CAD8A696E}"/>
              </a:ext>
            </a:extLst>
          </p:cNvPr>
          <p:cNvSpPr>
            <a:spLocks noGrp="1"/>
          </p:cNvSpPr>
          <p:nvPr>
            <p:ph type="title"/>
          </p:nvPr>
        </p:nvSpPr>
        <p:spPr/>
        <p:txBody>
          <a:bodyPr>
            <a:normAutofit/>
          </a:bodyPr>
          <a:lstStyle/>
          <a:p>
            <a:pPr algn="l"/>
            <a:r>
              <a:rPr lang="en-US" altLang="zh-TW" sz="4000" b="1" dirty="0"/>
              <a:t>Outline</a:t>
            </a:r>
            <a:endParaRPr lang="zh-TW" altLang="en-US" sz="4000" b="1" dirty="0"/>
          </a:p>
        </p:txBody>
      </p:sp>
      <p:sp>
        <p:nvSpPr>
          <p:cNvPr id="3" name="內容版面配置區 2">
            <a:extLst>
              <a:ext uri="{FF2B5EF4-FFF2-40B4-BE49-F238E27FC236}">
                <a16:creationId xmlns:a16="http://schemas.microsoft.com/office/drawing/2014/main" id="{75121BD4-30C7-4F3C-AD2C-6553106AF8D9}"/>
              </a:ext>
            </a:extLst>
          </p:cNvPr>
          <p:cNvSpPr>
            <a:spLocks noGrp="1"/>
          </p:cNvSpPr>
          <p:nvPr>
            <p:ph idx="1"/>
          </p:nvPr>
        </p:nvSpPr>
        <p:spPr/>
        <p:txBody>
          <a:bodyPr anchor="ctr">
            <a:normAutofit/>
          </a:bodyPr>
          <a:lstStyle/>
          <a:p>
            <a:r>
              <a:rPr lang="en-US" altLang="zh-TW" sz="2800" dirty="0">
                <a:solidFill>
                  <a:schemeClr val="bg1">
                    <a:lumMod val="65000"/>
                  </a:schemeClr>
                </a:solidFill>
              </a:rPr>
              <a:t>Motivation</a:t>
            </a:r>
          </a:p>
          <a:p>
            <a:r>
              <a:rPr lang="en-US" altLang="zh-TW" sz="2800" dirty="0">
                <a:solidFill>
                  <a:schemeClr val="bg1">
                    <a:lumMod val="65000"/>
                  </a:schemeClr>
                </a:solidFill>
              </a:rPr>
              <a:t>System Model</a:t>
            </a:r>
          </a:p>
          <a:p>
            <a:r>
              <a:rPr lang="en-US" altLang="zh-TW" sz="2800" dirty="0">
                <a:latin typeface="Times New Roman" panose="02020603050405020304" pitchFamily="18" charset="0"/>
                <a:cs typeface="Times New Roman" panose="02020603050405020304" pitchFamily="18" charset="0"/>
              </a:rPr>
              <a:t>Analytical Model</a:t>
            </a:r>
          </a:p>
          <a:p>
            <a:r>
              <a:rPr lang="en-US" altLang="zh-TW" sz="2800" dirty="0">
                <a:solidFill>
                  <a:schemeClr val="bg1">
                    <a:lumMod val="65000"/>
                  </a:schemeClr>
                </a:solidFill>
              </a:rPr>
              <a:t>Numerical Results</a:t>
            </a:r>
          </a:p>
          <a:p>
            <a:r>
              <a:rPr lang="en-US" altLang="zh-TW" sz="2800" dirty="0">
                <a:solidFill>
                  <a:schemeClr val="bg1">
                    <a:lumMod val="65000"/>
                  </a:schemeClr>
                </a:solidFill>
              </a:rPr>
              <a:t>Conclusions and Future Works</a:t>
            </a:r>
            <a:endParaRPr lang="zh-TW" altLang="zh-TW" sz="2800" dirty="0">
              <a:solidFill>
                <a:schemeClr val="bg1">
                  <a:lumMod val="65000"/>
                </a:schemeClr>
              </a:solidFill>
            </a:endParaRPr>
          </a:p>
          <a:p>
            <a:endParaRPr lang="zh-TW" altLang="en-US" sz="2800" dirty="0"/>
          </a:p>
        </p:txBody>
      </p:sp>
      <p:sp>
        <p:nvSpPr>
          <p:cNvPr id="5" name="投影片編號版面配置區 4">
            <a:extLst>
              <a:ext uri="{FF2B5EF4-FFF2-40B4-BE49-F238E27FC236}">
                <a16:creationId xmlns:a16="http://schemas.microsoft.com/office/drawing/2014/main" id="{121747F0-CA9D-42D0-80A7-BAA33AA29E7A}"/>
              </a:ext>
            </a:extLst>
          </p:cNvPr>
          <p:cNvSpPr>
            <a:spLocks noGrp="1"/>
          </p:cNvSpPr>
          <p:nvPr>
            <p:ph type="sldNum" sz="quarter" idx="12"/>
          </p:nvPr>
        </p:nvSpPr>
        <p:spPr/>
        <p:txBody>
          <a:bodyPr/>
          <a:lstStyle/>
          <a:p>
            <a:fld id="{69E57DC2-970A-4B3E-BB1C-7A09969E49DF}" type="slidenum">
              <a:rPr lang="en-US" smtClean="0"/>
              <a:t>11</a:t>
            </a:fld>
            <a:endParaRPr lang="en-US" dirty="0"/>
          </a:p>
        </p:txBody>
      </p:sp>
    </p:spTree>
    <p:extLst>
      <p:ext uri="{BB962C8B-B14F-4D97-AF65-F5344CB8AC3E}">
        <p14:creationId xmlns:p14="http://schemas.microsoft.com/office/powerpoint/2010/main" val="365270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E8EF54A-76F4-4299-9D96-73F7DA650A3F}"/>
              </a:ext>
            </a:extLst>
          </p:cNvPr>
          <p:cNvSpPr>
            <a:spLocks noGrp="1"/>
          </p:cNvSpPr>
          <p:nvPr>
            <p:ph type="title"/>
          </p:nvPr>
        </p:nvSpPr>
        <p:spPr/>
        <p:txBody>
          <a:bodyPr/>
          <a:lstStyle/>
          <a:p>
            <a:r>
              <a:rPr lang="en-US" altLang="zh-TW" dirty="0"/>
              <a:t>Analytical Model</a:t>
            </a:r>
            <a:endParaRPr lang="zh-TW" altLang="en-US" dirty="0"/>
          </a:p>
        </p:txBody>
      </p:sp>
      <mc:AlternateContent xmlns:mc="http://schemas.openxmlformats.org/markup-compatibility/2006" xmlns:a14="http://schemas.microsoft.com/office/drawing/2010/main">
        <mc:Choice Requires="a14">
          <p:graphicFrame>
            <p:nvGraphicFramePr>
              <p:cNvPr id="8" name="表格 8">
                <a:extLst>
                  <a:ext uri="{FF2B5EF4-FFF2-40B4-BE49-F238E27FC236}">
                    <a16:creationId xmlns:a16="http://schemas.microsoft.com/office/drawing/2014/main" id="{0765BB6C-A3D6-4530-A292-4A231686B665}"/>
                  </a:ext>
                </a:extLst>
              </p:cNvPr>
              <p:cNvGraphicFramePr>
                <a:graphicFrameLocks noGrp="1"/>
              </p:cNvGraphicFramePr>
              <p:nvPr>
                <p:ph idx="1"/>
                <p:extLst>
                  <p:ext uri="{D42A27DB-BD31-4B8C-83A1-F6EECF244321}">
                    <p14:modId xmlns:p14="http://schemas.microsoft.com/office/powerpoint/2010/main" val="2977966874"/>
                  </p:ext>
                </p:extLst>
              </p:nvPr>
            </p:nvGraphicFramePr>
            <p:xfrm>
              <a:off x="850900" y="1958975"/>
              <a:ext cx="10490199" cy="4079240"/>
            </p:xfrm>
            <a:graphic>
              <a:graphicData uri="http://schemas.openxmlformats.org/drawingml/2006/table">
                <a:tbl>
                  <a:tblPr firstRow="1" bandRow="1">
                    <a:tableStyleId>{93296810-A885-4BE3-A3E7-6D5BEEA58F35}</a:tableStyleId>
                  </a:tblPr>
                  <a:tblGrid>
                    <a:gridCol w="3496733">
                      <a:extLst>
                        <a:ext uri="{9D8B030D-6E8A-4147-A177-3AD203B41FA5}">
                          <a16:colId xmlns:a16="http://schemas.microsoft.com/office/drawing/2014/main" val="2167618719"/>
                        </a:ext>
                      </a:extLst>
                    </a:gridCol>
                    <a:gridCol w="3496733">
                      <a:extLst>
                        <a:ext uri="{9D8B030D-6E8A-4147-A177-3AD203B41FA5}">
                          <a16:colId xmlns:a16="http://schemas.microsoft.com/office/drawing/2014/main" val="3322749879"/>
                        </a:ext>
                      </a:extLst>
                    </a:gridCol>
                    <a:gridCol w="3496733">
                      <a:extLst>
                        <a:ext uri="{9D8B030D-6E8A-4147-A177-3AD203B41FA5}">
                          <a16:colId xmlns:a16="http://schemas.microsoft.com/office/drawing/2014/main" val="3813883676"/>
                        </a:ext>
                      </a:extLst>
                    </a:gridCol>
                  </a:tblGrid>
                  <a:tr h="370840">
                    <a:tc>
                      <a:txBody>
                        <a:bodyPr/>
                        <a:lstStyle/>
                        <a:p>
                          <a:pPr algn="l"/>
                          <a:r>
                            <a:rPr lang="en-US" altLang="zh-TW" dirty="0">
                              <a:latin typeface="Times New Roman" panose="02020603050405020304" pitchFamily="18" charset="0"/>
                              <a:cs typeface="Times New Roman" panose="02020603050405020304" pitchFamily="18" charset="0"/>
                            </a:rPr>
                            <a:t>Description</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TW" dirty="0">
                              <a:latin typeface="Times New Roman" panose="02020603050405020304" pitchFamily="18" charset="0"/>
                              <a:cs typeface="Times New Roman" panose="02020603050405020304" pitchFamily="18" charset="0"/>
                            </a:rPr>
                            <a:t>Single-class</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TW" dirty="0">
                              <a:latin typeface="Times New Roman" panose="02020603050405020304" pitchFamily="18" charset="0"/>
                              <a:cs typeface="Times New Roman" panose="02020603050405020304" pitchFamily="18" charset="0"/>
                            </a:rPr>
                            <a:t>Two-class</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51923091"/>
                      </a:ext>
                    </a:extLst>
                  </a:tr>
                  <a:tr h="370840">
                    <a:tc rowSpan="2">
                      <a:txBody>
                        <a:bodyPr/>
                        <a:lstStyle/>
                        <a:p>
                          <a:pPr algn="l"/>
                          <a:r>
                            <a:rPr lang="en-US" altLang="zh-TW" dirty="0">
                              <a:latin typeface="Times New Roman" panose="02020603050405020304" pitchFamily="18" charset="0"/>
                              <a:cs typeface="Times New Roman" panose="02020603050405020304" pitchFamily="18" charset="0"/>
                            </a:rPr>
                            <a:t>Arrival rate</a:t>
                          </a:r>
                          <a:endParaRPr lang="zh-TW" altLang="en-US" dirty="0">
                            <a:latin typeface="Times New Roman" panose="02020603050405020304" pitchFamily="18" charset="0"/>
                            <a:cs typeface="Times New Roman" panose="02020603050405020304" pitchFamily="18" charset="0"/>
                          </a:endParaRPr>
                        </a:p>
                      </a:txBody>
                      <a:tcPr anchor="ctr">
                        <a:solidFill>
                          <a:schemeClr val="accent2">
                            <a:lumMod val="40000"/>
                            <a:lumOff val="60000"/>
                          </a:schemeClr>
                        </a:solidFill>
                      </a:tcPr>
                    </a:tc>
                    <a:tc rowSpan="2">
                      <a:txBody>
                        <a:bodyPr/>
                        <a:lstStyle/>
                        <a:p>
                          <a:pPr algn="just"/>
                          <a14:m>
                            <m:oMathPara xmlns:m="http://schemas.openxmlformats.org/officeDocument/2006/math">
                              <m:oMathParaPr>
                                <m:jc m:val="centerGroup"/>
                              </m:oMathParaPr>
                              <m:oMath xmlns:m="http://schemas.openxmlformats.org/officeDocument/2006/math">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𝜆</m:t>
                                </m:r>
                              </m:oMath>
                            </m:oMathPara>
                          </a14:m>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solidFill>
                          <a:schemeClr val="accent2">
                            <a:lumMod val="40000"/>
                            <a:lumOff val="60000"/>
                          </a:schemeClr>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𝜆</m:t>
                                    </m:r>
                                  </m:e>
                                  <m:sub>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𝐻</m:t>
                                    </m:r>
                                  </m:sub>
                                </m:sSub>
                              </m:oMath>
                            </m:oMathPara>
                          </a14:m>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solidFill>
                          <a:schemeClr val="accent2">
                            <a:lumMod val="40000"/>
                            <a:lumOff val="60000"/>
                          </a:schemeClr>
                        </a:solidFill>
                      </a:tcPr>
                    </a:tc>
                    <a:extLst>
                      <a:ext uri="{0D108BD9-81ED-4DB2-BD59-A6C34878D82A}">
                        <a16:rowId xmlns:a16="http://schemas.microsoft.com/office/drawing/2014/main" val="1308490370"/>
                      </a:ext>
                    </a:extLst>
                  </a:tr>
                  <a:tr h="370840">
                    <a:tc vMerge="1">
                      <a:txBody>
                        <a:bodyPr/>
                        <a:lstStyle/>
                        <a:p>
                          <a:endParaRPr lang="zh-TW" altLang="en-US" dirty="0"/>
                        </a:p>
                      </a:txBody>
                      <a:tcPr>
                        <a:noFill/>
                      </a:tcPr>
                    </a:tc>
                    <a:tc vMerge="1">
                      <a:txBody>
                        <a:bodyPr/>
                        <a:lstStyle/>
                        <a:p>
                          <a:endParaRPr lang="zh-TW" altLang="en-US"/>
                        </a:p>
                      </a:txBody>
                      <a:tcPr>
                        <a:noFill/>
                      </a:tcPr>
                    </a:tc>
                    <a:tc>
                      <a:txBody>
                        <a:bodyPr/>
                        <a:lstStyle/>
                        <a:p>
                          <a:pPr algn="just"/>
                          <a14:m>
                            <m:oMathPara xmlns:m="http://schemas.openxmlformats.org/officeDocument/2006/math">
                              <m:oMathParaPr>
                                <m:jc m:val="centerGroup"/>
                              </m:oMathParaPr>
                              <m:oMath xmlns:m="http://schemas.openxmlformats.org/officeDocument/2006/math">
                                <m:sSub>
                                  <m:sSubPr>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𝜆</m:t>
                                    </m:r>
                                  </m:e>
                                  <m:sub>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𝐿</m:t>
                                    </m:r>
                                  </m:sub>
                                </m:sSub>
                              </m:oMath>
                            </m:oMathPara>
                          </a14:m>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solidFill>
                          <a:schemeClr val="accent2">
                            <a:lumMod val="40000"/>
                            <a:lumOff val="60000"/>
                          </a:schemeClr>
                        </a:solidFill>
                      </a:tcPr>
                    </a:tc>
                    <a:extLst>
                      <a:ext uri="{0D108BD9-81ED-4DB2-BD59-A6C34878D82A}">
                        <a16:rowId xmlns:a16="http://schemas.microsoft.com/office/drawing/2014/main" val="2740325449"/>
                      </a:ext>
                    </a:extLst>
                  </a:tr>
                  <a:tr h="370840">
                    <a:tc rowSpan="2">
                      <a:txBody>
                        <a:bodyPr/>
                        <a:lstStyle/>
                        <a:p>
                          <a:pPr algn="l"/>
                          <a:r>
                            <a:rPr lang="en-US" altLang="zh-TW" dirty="0">
                              <a:latin typeface="Times New Roman" panose="02020603050405020304" pitchFamily="18" charset="0"/>
                              <a:cs typeface="Times New Roman" panose="02020603050405020304" pitchFamily="18" charset="0"/>
                            </a:rPr>
                            <a:t>Block generation rate</a:t>
                          </a:r>
                          <a:endParaRPr lang="zh-TW" altLang="en-US" dirty="0">
                            <a:latin typeface="Times New Roman" panose="02020603050405020304" pitchFamily="18" charset="0"/>
                            <a:cs typeface="Times New Roman" panose="02020603050405020304" pitchFamily="18" charset="0"/>
                          </a:endParaRPr>
                        </a:p>
                      </a:txBody>
                      <a:tcPr anchor="ctr">
                        <a:solidFill>
                          <a:schemeClr val="accent2">
                            <a:lumMod val="40000"/>
                            <a:lumOff val="60000"/>
                          </a:schemeClr>
                        </a:solidFill>
                      </a:tcPr>
                    </a:tc>
                    <a:tc rowSpan="2">
                      <a:txBody>
                        <a:bodyPr/>
                        <a:lstStyle/>
                        <a:p>
                          <a:pPr algn="just"/>
                          <a14:m>
                            <m:oMathPara xmlns:m="http://schemas.openxmlformats.org/officeDocument/2006/math">
                              <m:oMathParaPr>
                                <m:jc m:val="centerGroup"/>
                              </m:oMathParaPr>
                              <m:oMath xmlns:m="http://schemas.openxmlformats.org/officeDocument/2006/math">
                                <m:sSub>
                                  <m:sSubPr>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𝜇</m:t>
                                    </m:r>
                                  </m:e>
                                  <m:sub>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1</m:t>
                                    </m:r>
                                  </m:sub>
                                </m:sSub>
                              </m:oMath>
                            </m:oMathPara>
                          </a14:m>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solidFill>
                          <a:schemeClr val="accent2">
                            <a:lumMod val="40000"/>
                            <a:lumOff val="60000"/>
                          </a:schemeClr>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𝜇</m:t>
                                    </m:r>
                                  </m:e>
                                  <m:sub>
                                    <m:sSub>
                                      <m:sSubPr>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1</m:t>
                                        </m:r>
                                      </m:e>
                                      <m:sub>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𝐻</m:t>
                                        </m:r>
                                      </m:sub>
                                    </m:sSub>
                                  </m:sub>
                                </m:sSub>
                              </m:oMath>
                            </m:oMathPara>
                          </a14:m>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solidFill>
                          <a:schemeClr val="accent2">
                            <a:lumMod val="40000"/>
                            <a:lumOff val="60000"/>
                          </a:schemeClr>
                        </a:solidFill>
                      </a:tcPr>
                    </a:tc>
                    <a:extLst>
                      <a:ext uri="{0D108BD9-81ED-4DB2-BD59-A6C34878D82A}">
                        <a16:rowId xmlns:a16="http://schemas.microsoft.com/office/drawing/2014/main" val="274297438"/>
                      </a:ext>
                    </a:extLst>
                  </a:tr>
                  <a:tr h="370840">
                    <a:tc vMerge="1">
                      <a:txBody>
                        <a:bodyPr/>
                        <a:lstStyle/>
                        <a:p>
                          <a:pPr algn="l"/>
                          <a:endParaRPr lang="zh-TW" altLang="en-US" dirty="0"/>
                        </a:p>
                      </a:txBody>
                      <a:tcPr anchor="ctr">
                        <a:noFill/>
                      </a:tcPr>
                    </a:tc>
                    <a:tc vMerge="1">
                      <a:txBody>
                        <a:bodyPr/>
                        <a:lstStyle/>
                        <a:p>
                          <a:endParaRPr lang="zh-TW" altLang="en-US"/>
                        </a:p>
                      </a:txBody>
                      <a:tcPr>
                        <a:noFill/>
                      </a:tcPr>
                    </a:tc>
                    <a:tc>
                      <a:txBody>
                        <a:bodyPr/>
                        <a:lstStyle/>
                        <a:p>
                          <a:pPr algn="just"/>
                          <a14:m>
                            <m:oMathPara xmlns:m="http://schemas.openxmlformats.org/officeDocument/2006/math">
                              <m:oMathParaPr>
                                <m:jc m:val="centerGroup"/>
                              </m:oMathParaPr>
                              <m:oMath xmlns:m="http://schemas.openxmlformats.org/officeDocument/2006/math">
                                <m:sSub>
                                  <m:sSubPr>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𝜇</m:t>
                                    </m:r>
                                  </m:e>
                                  <m:sub>
                                    <m:sSub>
                                      <m:sSubPr>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1</m:t>
                                        </m:r>
                                      </m:e>
                                      <m:sub>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𝐿</m:t>
                                        </m:r>
                                      </m:sub>
                                    </m:sSub>
                                  </m:sub>
                                </m:sSub>
                              </m:oMath>
                            </m:oMathPara>
                          </a14:m>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solidFill>
                          <a:schemeClr val="accent2">
                            <a:lumMod val="40000"/>
                            <a:lumOff val="60000"/>
                          </a:schemeClr>
                        </a:solidFill>
                      </a:tcPr>
                    </a:tc>
                    <a:extLst>
                      <a:ext uri="{0D108BD9-81ED-4DB2-BD59-A6C34878D82A}">
                        <a16:rowId xmlns:a16="http://schemas.microsoft.com/office/drawing/2014/main" val="3074134209"/>
                      </a:ext>
                    </a:extLst>
                  </a:tr>
                  <a:tr h="370840">
                    <a:tc rowSpan="2">
                      <a:txBody>
                        <a:bodyPr/>
                        <a:lstStyle/>
                        <a:p>
                          <a:pPr algn="l"/>
                          <a:r>
                            <a:rPr lang="en-US" altLang="zh-TW" dirty="0">
                              <a:latin typeface="Times New Roman" panose="02020603050405020304" pitchFamily="18" charset="0"/>
                              <a:cs typeface="Times New Roman" panose="02020603050405020304" pitchFamily="18" charset="0"/>
                            </a:rPr>
                            <a:t>Consensus rate</a:t>
                          </a:r>
                          <a:endParaRPr lang="zh-TW" altLang="en-US" dirty="0">
                            <a:latin typeface="Times New Roman" panose="02020603050405020304" pitchFamily="18" charset="0"/>
                            <a:cs typeface="Times New Roman" panose="02020603050405020304" pitchFamily="18" charset="0"/>
                          </a:endParaRPr>
                        </a:p>
                      </a:txBody>
                      <a:tcPr anchor="ctr">
                        <a:solidFill>
                          <a:schemeClr val="accent2">
                            <a:lumMod val="40000"/>
                            <a:lumOff val="60000"/>
                          </a:schemeClr>
                        </a:solidFill>
                      </a:tcPr>
                    </a:tc>
                    <a:tc rowSpan="2">
                      <a:txBody>
                        <a:bodyPr/>
                        <a:lstStyle/>
                        <a:p>
                          <a:pPr algn="just"/>
                          <a14:m>
                            <m:oMathPara xmlns:m="http://schemas.openxmlformats.org/officeDocument/2006/math">
                              <m:oMathParaPr>
                                <m:jc m:val="centerGroup"/>
                              </m:oMathParaPr>
                              <m:oMath xmlns:m="http://schemas.openxmlformats.org/officeDocument/2006/math">
                                <m:sSub>
                                  <m:sSubPr>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𝜇</m:t>
                                    </m:r>
                                  </m:e>
                                  <m:sub>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2</m:t>
                                    </m:r>
                                  </m:sub>
                                </m:sSub>
                              </m:oMath>
                            </m:oMathPara>
                          </a14:m>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solidFill>
                          <a:schemeClr val="accent2">
                            <a:lumMod val="40000"/>
                            <a:lumOff val="60000"/>
                          </a:schemeClr>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𝜇</m:t>
                                    </m:r>
                                  </m:e>
                                  <m:sub>
                                    <m:sSub>
                                      <m:sSubPr>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2</m:t>
                                        </m:r>
                                      </m:e>
                                      <m:sub>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𝐻</m:t>
                                        </m:r>
                                      </m:sub>
                                    </m:sSub>
                                  </m:sub>
                                </m:sSub>
                              </m:oMath>
                            </m:oMathPara>
                          </a14:m>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solidFill>
                          <a:schemeClr val="accent2">
                            <a:lumMod val="40000"/>
                            <a:lumOff val="60000"/>
                          </a:schemeClr>
                        </a:solidFill>
                      </a:tcPr>
                    </a:tc>
                    <a:extLst>
                      <a:ext uri="{0D108BD9-81ED-4DB2-BD59-A6C34878D82A}">
                        <a16:rowId xmlns:a16="http://schemas.microsoft.com/office/drawing/2014/main" val="1672213989"/>
                      </a:ext>
                    </a:extLst>
                  </a:tr>
                  <a:tr h="370840">
                    <a:tc vMerge="1">
                      <a:txBody>
                        <a:bodyPr/>
                        <a:lstStyle/>
                        <a:p>
                          <a:pPr algn="l"/>
                          <a:endParaRPr lang="zh-TW" altLang="en-US" dirty="0"/>
                        </a:p>
                      </a:txBody>
                      <a:tcPr anchor="ctr">
                        <a:noFill/>
                      </a:tcPr>
                    </a:tc>
                    <a:tc vMerge="1">
                      <a:txBody>
                        <a:bodyPr/>
                        <a:lstStyle/>
                        <a:p>
                          <a:endParaRPr lang="zh-TW" altLang="en-US"/>
                        </a:p>
                      </a:txBody>
                      <a:tcPr>
                        <a:noFill/>
                      </a:tcPr>
                    </a:tc>
                    <a:tc>
                      <a:txBody>
                        <a:bodyPr/>
                        <a:lstStyle/>
                        <a:p>
                          <a:pPr algn="just"/>
                          <a14:m>
                            <m:oMathPara xmlns:m="http://schemas.openxmlformats.org/officeDocument/2006/math">
                              <m:oMathParaPr>
                                <m:jc m:val="centerGroup"/>
                              </m:oMathParaPr>
                              <m:oMath xmlns:m="http://schemas.openxmlformats.org/officeDocument/2006/math">
                                <m:sSub>
                                  <m:sSubPr>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𝜇</m:t>
                                    </m:r>
                                  </m:e>
                                  <m:sub>
                                    <m:sSub>
                                      <m:sSubPr>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2</m:t>
                                        </m:r>
                                      </m:e>
                                      <m:sub>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𝐿</m:t>
                                        </m:r>
                                      </m:sub>
                                    </m:sSub>
                                  </m:sub>
                                </m:sSub>
                              </m:oMath>
                            </m:oMathPara>
                          </a14:m>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solidFill>
                          <a:schemeClr val="accent2">
                            <a:lumMod val="40000"/>
                            <a:lumOff val="60000"/>
                          </a:schemeClr>
                        </a:solidFill>
                      </a:tcPr>
                    </a:tc>
                    <a:extLst>
                      <a:ext uri="{0D108BD9-81ED-4DB2-BD59-A6C34878D82A}">
                        <a16:rowId xmlns:a16="http://schemas.microsoft.com/office/drawing/2014/main" val="2527837142"/>
                      </a:ext>
                    </a:extLst>
                  </a:tr>
                  <a:tr h="370840">
                    <a:tc rowSpan="2">
                      <a:txBody>
                        <a:bodyPr/>
                        <a:lstStyle/>
                        <a:p>
                          <a:pPr algn="l"/>
                          <a:r>
                            <a:rPr lang="en-US" altLang="zh-TW" dirty="0">
                              <a:latin typeface="Times New Roman" panose="02020603050405020304" pitchFamily="18" charset="0"/>
                              <a:cs typeface="Times New Roman" panose="02020603050405020304" pitchFamily="18" charset="0"/>
                            </a:rPr>
                            <a:t>Impatience rate</a:t>
                          </a:r>
                        </a:p>
                      </a:txBody>
                      <a:tcPr anchor="ctr">
                        <a:solidFill>
                          <a:schemeClr val="accent2">
                            <a:lumMod val="40000"/>
                            <a:lumOff val="60000"/>
                          </a:schemeClr>
                        </a:solidFill>
                      </a:tcPr>
                    </a:tc>
                    <a:tc rowSpan="2">
                      <a:txBody>
                        <a:bodyPr/>
                        <a:lstStyle/>
                        <a:p>
                          <a:pPr algn="just"/>
                          <a14:m>
                            <m:oMathPara xmlns:m="http://schemas.openxmlformats.org/officeDocument/2006/math">
                              <m:oMathParaPr>
                                <m:jc m:val="centerGroup"/>
                              </m:oMathParaPr>
                              <m:oMath xmlns:m="http://schemas.openxmlformats.org/officeDocument/2006/math">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𝛾</m:t>
                                </m:r>
                              </m:oMath>
                            </m:oMathPara>
                          </a14:m>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solidFill>
                          <a:schemeClr val="accent2">
                            <a:lumMod val="40000"/>
                            <a:lumOff val="60000"/>
                          </a:schemeClr>
                        </a:solidFill>
                      </a:tcPr>
                    </a:tc>
                    <a:tc>
                      <a:txBody>
                        <a:bodyPr/>
                        <a:lstStyle/>
                        <a:p>
                          <a:pPr algn="just"/>
                          <a14:m>
                            <m:oMathPara xmlns:m="http://schemas.openxmlformats.org/officeDocument/2006/math">
                              <m:oMathParaPr>
                                <m:jc m:val="centerGroup"/>
                              </m:oMathParaPr>
                              <m:oMath xmlns:m="http://schemas.openxmlformats.org/officeDocument/2006/math">
                                <m:sSub>
                                  <m:sSubPr>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𝛾</m:t>
                                    </m:r>
                                  </m:e>
                                  <m:sub>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𝐻</m:t>
                                    </m:r>
                                  </m:sub>
                                </m:sSub>
                              </m:oMath>
                            </m:oMathPara>
                          </a14:m>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solidFill>
                          <a:schemeClr val="accent2">
                            <a:lumMod val="40000"/>
                            <a:lumOff val="60000"/>
                          </a:schemeClr>
                        </a:solidFill>
                      </a:tcPr>
                    </a:tc>
                    <a:extLst>
                      <a:ext uri="{0D108BD9-81ED-4DB2-BD59-A6C34878D82A}">
                        <a16:rowId xmlns:a16="http://schemas.microsoft.com/office/drawing/2014/main" val="3014779752"/>
                      </a:ext>
                    </a:extLst>
                  </a:tr>
                  <a:tr h="370840">
                    <a:tc vMerge="1">
                      <a:txBody>
                        <a:bodyPr/>
                        <a:lstStyle/>
                        <a:p>
                          <a:pPr algn="l"/>
                          <a:endParaRPr lang="zh-TW" altLang="en-US" dirty="0"/>
                        </a:p>
                      </a:txBody>
                      <a:tcPr anchor="ctr">
                        <a:noFill/>
                      </a:tcPr>
                    </a:tc>
                    <a:tc vMerge="1">
                      <a:txBody>
                        <a:bodyPr/>
                        <a:lstStyle/>
                        <a:p>
                          <a:endParaRPr lang="zh-TW" altLang="en-US"/>
                        </a:p>
                      </a:txBody>
                      <a:tcPr>
                        <a:noFill/>
                      </a:tcPr>
                    </a:tc>
                    <a:tc>
                      <a:txBody>
                        <a:bodyPr/>
                        <a:lstStyle/>
                        <a:p>
                          <a:pPr algn="just"/>
                          <a14:m>
                            <m:oMathPara xmlns:m="http://schemas.openxmlformats.org/officeDocument/2006/math">
                              <m:oMathParaPr>
                                <m:jc m:val="centerGroup"/>
                              </m:oMathParaPr>
                              <m:oMath xmlns:m="http://schemas.openxmlformats.org/officeDocument/2006/math">
                                <m:sSub>
                                  <m:sSubPr>
                                    <m:ctrlPr>
                                      <a:rPr lang="zh-TW"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𝛾</m:t>
                                    </m:r>
                                  </m:e>
                                  <m:sub>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𝐿</m:t>
                                    </m:r>
                                  </m:sub>
                                </m:sSub>
                              </m:oMath>
                            </m:oMathPara>
                          </a14:m>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solidFill>
                          <a:schemeClr val="accent2">
                            <a:lumMod val="40000"/>
                            <a:lumOff val="60000"/>
                          </a:schemeClr>
                        </a:solidFill>
                      </a:tcPr>
                    </a:tc>
                    <a:extLst>
                      <a:ext uri="{0D108BD9-81ED-4DB2-BD59-A6C34878D82A}">
                        <a16:rowId xmlns:a16="http://schemas.microsoft.com/office/drawing/2014/main" val="3437238711"/>
                      </a:ext>
                    </a:extLst>
                  </a:tr>
                  <a:tr h="370840">
                    <a:tc>
                      <a:txBody>
                        <a:bodyPr/>
                        <a:lstStyle/>
                        <a:p>
                          <a:pPr algn="l"/>
                          <a:r>
                            <a:rPr lang="en-US" altLang="zh-TW" dirty="0">
                              <a:latin typeface="Times New Roman" panose="02020603050405020304" pitchFamily="18" charset="0"/>
                              <a:cs typeface="Times New Roman" panose="02020603050405020304" pitchFamily="18" charset="0"/>
                            </a:rPr>
                            <a:t>Transition rate (ON </a:t>
                          </a:r>
                          <a:r>
                            <a:rPr lang="ja-JP" altLang="en-US"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OFF)</a:t>
                          </a:r>
                          <a:endParaRPr lang="zh-TW" altLang="en-US" dirty="0">
                            <a:latin typeface="Times New Roman" panose="02020603050405020304" pitchFamily="18" charset="0"/>
                            <a:cs typeface="Times New Roman" panose="02020603050405020304" pitchFamily="18" charset="0"/>
                          </a:endParaRPr>
                        </a:p>
                      </a:txBody>
                      <a:tcPr anchor="ctr">
                        <a:solidFill>
                          <a:schemeClr val="accent2">
                            <a:lumMod val="40000"/>
                            <a:lumOff val="60000"/>
                          </a:schemeClr>
                        </a:solidFill>
                      </a:tcPr>
                    </a:tc>
                    <a:tc>
                      <a:txBody>
                        <a:bodyPr/>
                        <a:lstStyle/>
                        <a:p>
                          <a:pPr algn="just"/>
                          <a14:m>
                            <m:oMathPara xmlns:m="http://schemas.openxmlformats.org/officeDocument/2006/math">
                              <m:oMathParaPr>
                                <m:jc m:val="centerGroup"/>
                              </m:oMathParaPr>
                              <m:oMath xmlns:m="http://schemas.openxmlformats.org/officeDocument/2006/math">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𝛼</m:t>
                                </m:r>
                              </m:oMath>
                            </m:oMathPara>
                          </a14:m>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solidFill>
                          <a:schemeClr val="accent2">
                            <a:lumMod val="40000"/>
                            <a:lumOff val="60000"/>
                          </a:schemeClr>
                        </a:solidFill>
                      </a:tcPr>
                    </a:tc>
                    <a:tc>
                      <a:txBody>
                        <a:bodyPr/>
                        <a:lstStyle/>
                        <a:p>
                          <a:pPr algn="just"/>
                          <a14:m>
                            <m:oMathPara xmlns:m="http://schemas.openxmlformats.org/officeDocument/2006/math">
                              <m:oMathParaPr>
                                <m:jc m:val="centerGroup"/>
                              </m:oMathParaPr>
                              <m:oMath xmlns:m="http://schemas.openxmlformats.org/officeDocument/2006/math">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𝛼</m:t>
                                </m:r>
                              </m:oMath>
                            </m:oMathPara>
                          </a14:m>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solidFill>
                          <a:schemeClr val="accent2">
                            <a:lumMod val="40000"/>
                            <a:lumOff val="60000"/>
                          </a:schemeClr>
                        </a:solidFill>
                      </a:tcPr>
                    </a:tc>
                    <a:extLst>
                      <a:ext uri="{0D108BD9-81ED-4DB2-BD59-A6C34878D82A}">
                        <a16:rowId xmlns:a16="http://schemas.microsoft.com/office/drawing/2014/main" val="11558853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Transition rate (OFF </a:t>
                          </a:r>
                          <a:r>
                            <a:rPr lang="ja-JP" altLang="en-US"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ON)</a:t>
                          </a:r>
                          <a:endParaRPr lang="zh-TW" altLang="en-US" dirty="0">
                            <a:latin typeface="Times New Roman" panose="02020603050405020304" pitchFamily="18" charset="0"/>
                            <a:cs typeface="Times New Roman" panose="02020603050405020304" pitchFamily="18" charset="0"/>
                          </a:endParaRPr>
                        </a:p>
                      </a:txBody>
                      <a:tcPr anchor="ctr">
                        <a:solidFill>
                          <a:schemeClr val="accent2">
                            <a:lumMod val="40000"/>
                            <a:lumOff val="60000"/>
                          </a:schemeClr>
                        </a:solidFill>
                      </a:tcPr>
                    </a:tc>
                    <a:tc>
                      <a:txBody>
                        <a:bodyPr/>
                        <a:lstStyle/>
                        <a:p>
                          <a:pPr algn="just"/>
                          <a14:m>
                            <m:oMathPara xmlns:m="http://schemas.openxmlformats.org/officeDocument/2006/math">
                              <m:oMathParaPr>
                                <m:jc m:val="centerGroup"/>
                              </m:oMathParaPr>
                              <m:oMath xmlns:m="http://schemas.openxmlformats.org/officeDocument/2006/math">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𝛽</m:t>
                                </m:r>
                              </m:oMath>
                            </m:oMathPara>
                          </a14:m>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solidFill>
                          <a:schemeClr val="accent2">
                            <a:lumMod val="40000"/>
                            <a:lumOff val="60000"/>
                          </a:schemeClr>
                        </a:solidFill>
                      </a:tcPr>
                    </a:tc>
                    <a:tc>
                      <a:txBody>
                        <a:bodyPr/>
                        <a:lstStyle/>
                        <a:p>
                          <a:pPr algn="just"/>
                          <a14:m>
                            <m:oMathPara xmlns:m="http://schemas.openxmlformats.org/officeDocument/2006/math">
                              <m:oMathParaPr>
                                <m:jc m:val="centerGroup"/>
                              </m:oMathParaPr>
                              <m:oMath xmlns:m="http://schemas.openxmlformats.org/officeDocument/2006/math">
                                <m:r>
                                  <a:rPr lang="en-US" sz="1800" i="1" kern="0">
                                    <a:effectLst/>
                                    <a:latin typeface="Cambria Math" panose="02040503050406030204" pitchFamily="18" charset="0"/>
                                    <a:ea typeface="標楷體" panose="03000509000000000000" pitchFamily="65" charset="-120"/>
                                    <a:cs typeface="Times New Roman" panose="02020603050405020304" pitchFamily="18" charset="0"/>
                                  </a:rPr>
                                  <m:t>𝛽</m:t>
                                </m:r>
                              </m:oMath>
                            </m:oMathPara>
                          </a14:m>
                          <a:endParaRPr lang="zh-TW" sz="18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nchor="ctr">
                        <a:solidFill>
                          <a:schemeClr val="accent2">
                            <a:lumMod val="40000"/>
                            <a:lumOff val="60000"/>
                          </a:schemeClr>
                        </a:solidFill>
                      </a:tcPr>
                    </a:tc>
                    <a:extLst>
                      <a:ext uri="{0D108BD9-81ED-4DB2-BD59-A6C34878D82A}">
                        <a16:rowId xmlns:a16="http://schemas.microsoft.com/office/drawing/2014/main" val="2687900698"/>
                      </a:ext>
                    </a:extLst>
                  </a:tr>
                </a:tbl>
              </a:graphicData>
            </a:graphic>
          </p:graphicFrame>
        </mc:Choice>
        <mc:Fallback xmlns="">
          <p:graphicFrame>
            <p:nvGraphicFramePr>
              <p:cNvPr id="8" name="表格 8">
                <a:extLst>
                  <a:ext uri="{FF2B5EF4-FFF2-40B4-BE49-F238E27FC236}">
                    <a16:creationId xmlns:a16="http://schemas.microsoft.com/office/drawing/2014/main" id="{0765BB6C-A3D6-4530-A292-4A231686B665}"/>
                  </a:ext>
                </a:extLst>
              </p:cNvPr>
              <p:cNvGraphicFramePr>
                <a:graphicFrameLocks noGrp="1"/>
              </p:cNvGraphicFramePr>
              <p:nvPr>
                <p:ph idx="1"/>
                <p:extLst>
                  <p:ext uri="{D42A27DB-BD31-4B8C-83A1-F6EECF244321}">
                    <p14:modId xmlns:p14="http://schemas.microsoft.com/office/powerpoint/2010/main" val="2977966874"/>
                  </p:ext>
                </p:extLst>
              </p:nvPr>
            </p:nvGraphicFramePr>
            <p:xfrm>
              <a:off x="850900" y="1958975"/>
              <a:ext cx="10490199" cy="4079240"/>
            </p:xfrm>
            <a:graphic>
              <a:graphicData uri="http://schemas.openxmlformats.org/drawingml/2006/table">
                <a:tbl>
                  <a:tblPr firstRow="1" bandRow="1">
                    <a:tableStyleId>{93296810-A885-4BE3-A3E7-6D5BEEA58F35}</a:tableStyleId>
                  </a:tblPr>
                  <a:tblGrid>
                    <a:gridCol w="3496733">
                      <a:extLst>
                        <a:ext uri="{9D8B030D-6E8A-4147-A177-3AD203B41FA5}">
                          <a16:colId xmlns:a16="http://schemas.microsoft.com/office/drawing/2014/main" val="2167618719"/>
                        </a:ext>
                      </a:extLst>
                    </a:gridCol>
                    <a:gridCol w="3496733">
                      <a:extLst>
                        <a:ext uri="{9D8B030D-6E8A-4147-A177-3AD203B41FA5}">
                          <a16:colId xmlns:a16="http://schemas.microsoft.com/office/drawing/2014/main" val="3322749879"/>
                        </a:ext>
                      </a:extLst>
                    </a:gridCol>
                    <a:gridCol w="3496733">
                      <a:extLst>
                        <a:ext uri="{9D8B030D-6E8A-4147-A177-3AD203B41FA5}">
                          <a16:colId xmlns:a16="http://schemas.microsoft.com/office/drawing/2014/main" val="3813883676"/>
                        </a:ext>
                      </a:extLst>
                    </a:gridCol>
                  </a:tblGrid>
                  <a:tr h="370840">
                    <a:tc>
                      <a:txBody>
                        <a:bodyPr/>
                        <a:lstStyle/>
                        <a:p>
                          <a:pPr algn="l"/>
                          <a:r>
                            <a:rPr lang="en-US" altLang="zh-TW" dirty="0">
                              <a:latin typeface="Times New Roman" panose="02020603050405020304" pitchFamily="18" charset="0"/>
                              <a:cs typeface="Times New Roman" panose="02020603050405020304" pitchFamily="18" charset="0"/>
                            </a:rPr>
                            <a:t>Description</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TW" dirty="0">
                              <a:latin typeface="Times New Roman" panose="02020603050405020304" pitchFamily="18" charset="0"/>
                              <a:cs typeface="Times New Roman" panose="02020603050405020304" pitchFamily="18" charset="0"/>
                            </a:rPr>
                            <a:t>Single-class</a:t>
                          </a:r>
                          <a:endParaRPr lang="zh-TW" altLang="en-US"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TW" dirty="0">
                              <a:latin typeface="Times New Roman" panose="02020603050405020304" pitchFamily="18" charset="0"/>
                              <a:cs typeface="Times New Roman" panose="02020603050405020304" pitchFamily="18" charset="0"/>
                            </a:rPr>
                            <a:t>Two-class</a:t>
                          </a:r>
                          <a:endParaRPr lang="zh-TW" alt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351923091"/>
                      </a:ext>
                    </a:extLst>
                  </a:tr>
                  <a:tr h="370840">
                    <a:tc rowSpan="2">
                      <a:txBody>
                        <a:bodyPr/>
                        <a:lstStyle/>
                        <a:p>
                          <a:pPr algn="l"/>
                          <a:r>
                            <a:rPr lang="en-US" altLang="zh-TW" dirty="0">
                              <a:latin typeface="Times New Roman" panose="02020603050405020304" pitchFamily="18" charset="0"/>
                              <a:cs typeface="Times New Roman" panose="02020603050405020304" pitchFamily="18" charset="0"/>
                            </a:rPr>
                            <a:t>Arrival rate</a:t>
                          </a:r>
                          <a:endParaRPr lang="zh-TW" altLang="en-US" dirty="0">
                            <a:latin typeface="Times New Roman" panose="02020603050405020304" pitchFamily="18" charset="0"/>
                            <a:cs typeface="Times New Roman" panose="02020603050405020304" pitchFamily="18" charset="0"/>
                          </a:endParaRPr>
                        </a:p>
                      </a:txBody>
                      <a:tcPr anchor="ctr">
                        <a:solidFill>
                          <a:schemeClr val="accent2">
                            <a:lumMod val="40000"/>
                            <a:lumOff val="60000"/>
                          </a:schemeClr>
                        </a:solidFill>
                      </a:tcPr>
                    </a:tc>
                    <a:tc rowSpan="2">
                      <a:txBody>
                        <a:bodyPr/>
                        <a:lstStyle/>
                        <a:p>
                          <a:endParaRPr lang="zh-TW"/>
                        </a:p>
                      </a:txBody>
                      <a:tcPr marL="68580" marR="68580" marT="0" marB="0" anchor="ctr">
                        <a:blipFill>
                          <a:blip r:embed="rId3"/>
                          <a:stretch>
                            <a:fillRect l="-100174" t="-54098" r="-100697" b="-411475"/>
                          </a:stretch>
                        </a:blipFill>
                      </a:tcPr>
                    </a:tc>
                    <a:tc>
                      <a:txBody>
                        <a:bodyPr/>
                        <a:lstStyle/>
                        <a:p>
                          <a:endParaRPr lang="zh-TW"/>
                        </a:p>
                      </a:txBody>
                      <a:tcPr marL="68580" marR="68580" marT="0" marB="0" anchor="ctr">
                        <a:blipFill>
                          <a:blip r:embed="rId3"/>
                          <a:stretch>
                            <a:fillRect l="-200174" t="-108197" r="-697" b="-922951"/>
                          </a:stretch>
                        </a:blipFill>
                      </a:tcPr>
                    </a:tc>
                    <a:extLst>
                      <a:ext uri="{0D108BD9-81ED-4DB2-BD59-A6C34878D82A}">
                        <a16:rowId xmlns:a16="http://schemas.microsoft.com/office/drawing/2014/main" val="1308490370"/>
                      </a:ext>
                    </a:extLst>
                  </a:tr>
                  <a:tr h="370840">
                    <a:tc vMerge="1">
                      <a:txBody>
                        <a:bodyPr/>
                        <a:lstStyle/>
                        <a:p>
                          <a:endParaRPr lang="zh-TW" altLang="en-US" dirty="0"/>
                        </a:p>
                      </a:txBody>
                      <a:tcPr>
                        <a:noFill/>
                      </a:tcPr>
                    </a:tc>
                    <a:tc vMerge="1">
                      <a:txBody>
                        <a:bodyPr/>
                        <a:lstStyle/>
                        <a:p>
                          <a:endParaRPr lang="zh-TW" altLang="en-US"/>
                        </a:p>
                      </a:txBody>
                      <a:tcPr>
                        <a:noFill/>
                      </a:tcPr>
                    </a:tc>
                    <a:tc>
                      <a:txBody>
                        <a:bodyPr/>
                        <a:lstStyle/>
                        <a:p>
                          <a:endParaRPr lang="zh-TW"/>
                        </a:p>
                      </a:txBody>
                      <a:tcPr marL="68580" marR="68580" marT="0" marB="0" anchor="ctr">
                        <a:blipFill>
                          <a:blip r:embed="rId3"/>
                          <a:stretch>
                            <a:fillRect l="-200174" t="-208197" r="-697" b="-822951"/>
                          </a:stretch>
                        </a:blipFill>
                      </a:tcPr>
                    </a:tc>
                    <a:extLst>
                      <a:ext uri="{0D108BD9-81ED-4DB2-BD59-A6C34878D82A}">
                        <a16:rowId xmlns:a16="http://schemas.microsoft.com/office/drawing/2014/main" val="2740325449"/>
                      </a:ext>
                    </a:extLst>
                  </a:tr>
                  <a:tr h="370840">
                    <a:tc rowSpan="2">
                      <a:txBody>
                        <a:bodyPr/>
                        <a:lstStyle/>
                        <a:p>
                          <a:pPr algn="l"/>
                          <a:r>
                            <a:rPr lang="en-US" altLang="zh-TW" dirty="0">
                              <a:latin typeface="Times New Roman" panose="02020603050405020304" pitchFamily="18" charset="0"/>
                              <a:cs typeface="Times New Roman" panose="02020603050405020304" pitchFamily="18" charset="0"/>
                            </a:rPr>
                            <a:t>Block generation rate</a:t>
                          </a:r>
                          <a:endParaRPr lang="zh-TW" altLang="en-US" dirty="0">
                            <a:latin typeface="Times New Roman" panose="02020603050405020304" pitchFamily="18" charset="0"/>
                            <a:cs typeface="Times New Roman" panose="02020603050405020304" pitchFamily="18" charset="0"/>
                          </a:endParaRPr>
                        </a:p>
                      </a:txBody>
                      <a:tcPr anchor="ctr">
                        <a:solidFill>
                          <a:schemeClr val="accent2">
                            <a:lumMod val="40000"/>
                            <a:lumOff val="60000"/>
                          </a:schemeClr>
                        </a:solidFill>
                      </a:tcPr>
                    </a:tc>
                    <a:tc rowSpan="2">
                      <a:txBody>
                        <a:bodyPr/>
                        <a:lstStyle/>
                        <a:p>
                          <a:endParaRPr lang="zh-TW"/>
                        </a:p>
                      </a:txBody>
                      <a:tcPr marL="68580" marR="68580" marT="0" marB="0" anchor="ctr">
                        <a:blipFill>
                          <a:blip r:embed="rId3"/>
                          <a:stretch>
                            <a:fillRect l="-100174" t="-154098" r="-100697" b="-311475"/>
                          </a:stretch>
                        </a:blipFill>
                      </a:tcPr>
                    </a:tc>
                    <a:tc>
                      <a:txBody>
                        <a:bodyPr/>
                        <a:lstStyle/>
                        <a:p>
                          <a:endParaRPr lang="zh-TW"/>
                        </a:p>
                      </a:txBody>
                      <a:tcPr marL="68580" marR="68580" marT="0" marB="0" anchor="ctr">
                        <a:blipFill>
                          <a:blip r:embed="rId3"/>
                          <a:stretch>
                            <a:fillRect l="-200174" t="-308197" r="-697" b="-722951"/>
                          </a:stretch>
                        </a:blipFill>
                      </a:tcPr>
                    </a:tc>
                    <a:extLst>
                      <a:ext uri="{0D108BD9-81ED-4DB2-BD59-A6C34878D82A}">
                        <a16:rowId xmlns:a16="http://schemas.microsoft.com/office/drawing/2014/main" val="274297438"/>
                      </a:ext>
                    </a:extLst>
                  </a:tr>
                  <a:tr h="370840">
                    <a:tc vMerge="1">
                      <a:txBody>
                        <a:bodyPr/>
                        <a:lstStyle/>
                        <a:p>
                          <a:pPr algn="l"/>
                          <a:endParaRPr lang="zh-TW" altLang="en-US" dirty="0"/>
                        </a:p>
                      </a:txBody>
                      <a:tcPr anchor="ctr">
                        <a:noFill/>
                      </a:tcPr>
                    </a:tc>
                    <a:tc vMerge="1">
                      <a:txBody>
                        <a:bodyPr/>
                        <a:lstStyle/>
                        <a:p>
                          <a:endParaRPr lang="zh-TW" altLang="en-US"/>
                        </a:p>
                      </a:txBody>
                      <a:tcPr>
                        <a:noFill/>
                      </a:tcPr>
                    </a:tc>
                    <a:tc>
                      <a:txBody>
                        <a:bodyPr/>
                        <a:lstStyle/>
                        <a:p>
                          <a:endParaRPr lang="zh-TW"/>
                        </a:p>
                      </a:txBody>
                      <a:tcPr marL="68580" marR="68580" marT="0" marB="0" anchor="ctr">
                        <a:blipFill>
                          <a:blip r:embed="rId3"/>
                          <a:stretch>
                            <a:fillRect l="-200174" t="-408197" r="-697" b="-622951"/>
                          </a:stretch>
                        </a:blipFill>
                      </a:tcPr>
                    </a:tc>
                    <a:extLst>
                      <a:ext uri="{0D108BD9-81ED-4DB2-BD59-A6C34878D82A}">
                        <a16:rowId xmlns:a16="http://schemas.microsoft.com/office/drawing/2014/main" val="3074134209"/>
                      </a:ext>
                    </a:extLst>
                  </a:tr>
                  <a:tr h="370840">
                    <a:tc rowSpan="2">
                      <a:txBody>
                        <a:bodyPr/>
                        <a:lstStyle/>
                        <a:p>
                          <a:pPr algn="l"/>
                          <a:r>
                            <a:rPr lang="en-US" altLang="zh-TW" dirty="0">
                              <a:latin typeface="Times New Roman" panose="02020603050405020304" pitchFamily="18" charset="0"/>
                              <a:cs typeface="Times New Roman" panose="02020603050405020304" pitchFamily="18" charset="0"/>
                            </a:rPr>
                            <a:t>Consensus rate</a:t>
                          </a:r>
                          <a:endParaRPr lang="zh-TW" altLang="en-US" dirty="0">
                            <a:latin typeface="Times New Roman" panose="02020603050405020304" pitchFamily="18" charset="0"/>
                            <a:cs typeface="Times New Roman" panose="02020603050405020304" pitchFamily="18" charset="0"/>
                          </a:endParaRPr>
                        </a:p>
                      </a:txBody>
                      <a:tcPr anchor="ctr">
                        <a:solidFill>
                          <a:schemeClr val="accent2">
                            <a:lumMod val="40000"/>
                            <a:lumOff val="60000"/>
                          </a:schemeClr>
                        </a:solidFill>
                      </a:tcPr>
                    </a:tc>
                    <a:tc rowSpan="2">
                      <a:txBody>
                        <a:bodyPr/>
                        <a:lstStyle/>
                        <a:p>
                          <a:endParaRPr lang="zh-TW"/>
                        </a:p>
                      </a:txBody>
                      <a:tcPr marL="68580" marR="68580" marT="0" marB="0" anchor="ctr">
                        <a:blipFill>
                          <a:blip r:embed="rId3"/>
                          <a:stretch>
                            <a:fillRect l="-100174" t="-256198" r="-100697" b="-214050"/>
                          </a:stretch>
                        </a:blipFill>
                      </a:tcPr>
                    </a:tc>
                    <a:tc>
                      <a:txBody>
                        <a:bodyPr/>
                        <a:lstStyle/>
                        <a:p>
                          <a:endParaRPr lang="zh-TW"/>
                        </a:p>
                      </a:txBody>
                      <a:tcPr marL="68580" marR="68580" marT="0" marB="0" anchor="ctr">
                        <a:blipFill>
                          <a:blip r:embed="rId3"/>
                          <a:stretch>
                            <a:fillRect l="-200174" t="-516667" r="-697" b="-533333"/>
                          </a:stretch>
                        </a:blipFill>
                      </a:tcPr>
                    </a:tc>
                    <a:extLst>
                      <a:ext uri="{0D108BD9-81ED-4DB2-BD59-A6C34878D82A}">
                        <a16:rowId xmlns:a16="http://schemas.microsoft.com/office/drawing/2014/main" val="1672213989"/>
                      </a:ext>
                    </a:extLst>
                  </a:tr>
                  <a:tr h="370840">
                    <a:tc vMerge="1">
                      <a:txBody>
                        <a:bodyPr/>
                        <a:lstStyle/>
                        <a:p>
                          <a:pPr algn="l"/>
                          <a:endParaRPr lang="zh-TW" altLang="en-US" dirty="0"/>
                        </a:p>
                      </a:txBody>
                      <a:tcPr anchor="ctr">
                        <a:noFill/>
                      </a:tcPr>
                    </a:tc>
                    <a:tc vMerge="1">
                      <a:txBody>
                        <a:bodyPr/>
                        <a:lstStyle/>
                        <a:p>
                          <a:endParaRPr lang="zh-TW" altLang="en-US"/>
                        </a:p>
                      </a:txBody>
                      <a:tcPr>
                        <a:noFill/>
                      </a:tcPr>
                    </a:tc>
                    <a:tc>
                      <a:txBody>
                        <a:bodyPr/>
                        <a:lstStyle/>
                        <a:p>
                          <a:endParaRPr lang="zh-TW"/>
                        </a:p>
                      </a:txBody>
                      <a:tcPr marL="68580" marR="68580" marT="0" marB="0" anchor="ctr">
                        <a:blipFill>
                          <a:blip r:embed="rId3"/>
                          <a:stretch>
                            <a:fillRect l="-200174" t="-606557" r="-697" b="-424590"/>
                          </a:stretch>
                        </a:blipFill>
                      </a:tcPr>
                    </a:tc>
                    <a:extLst>
                      <a:ext uri="{0D108BD9-81ED-4DB2-BD59-A6C34878D82A}">
                        <a16:rowId xmlns:a16="http://schemas.microsoft.com/office/drawing/2014/main" val="2527837142"/>
                      </a:ext>
                    </a:extLst>
                  </a:tr>
                  <a:tr h="370840">
                    <a:tc rowSpan="2">
                      <a:txBody>
                        <a:bodyPr/>
                        <a:lstStyle/>
                        <a:p>
                          <a:pPr algn="l"/>
                          <a:r>
                            <a:rPr lang="en-US" altLang="zh-TW" dirty="0">
                              <a:latin typeface="Times New Roman" panose="02020603050405020304" pitchFamily="18" charset="0"/>
                              <a:cs typeface="Times New Roman" panose="02020603050405020304" pitchFamily="18" charset="0"/>
                            </a:rPr>
                            <a:t>Impatience rate</a:t>
                          </a:r>
                        </a:p>
                      </a:txBody>
                      <a:tcPr anchor="ctr">
                        <a:solidFill>
                          <a:schemeClr val="accent2">
                            <a:lumMod val="40000"/>
                            <a:lumOff val="60000"/>
                          </a:schemeClr>
                        </a:solidFill>
                      </a:tcPr>
                    </a:tc>
                    <a:tc rowSpan="2">
                      <a:txBody>
                        <a:bodyPr/>
                        <a:lstStyle/>
                        <a:p>
                          <a:endParaRPr lang="zh-TW"/>
                        </a:p>
                      </a:txBody>
                      <a:tcPr marL="68580" marR="68580" marT="0" marB="0" anchor="ctr">
                        <a:blipFill>
                          <a:blip r:embed="rId3"/>
                          <a:stretch>
                            <a:fillRect l="-100174" t="-353279" r="-100697" b="-112295"/>
                          </a:stretch>
                        </a:blipFill>
                      </a:tcPr>
                    </a:tc>
                    <a:tc>
                      <a:txBody>
                        <a:bodyPr/>
                        <a:lstStyle/>
                        <a:p>
                          <a:endParaRPr lang="zh-TW"/>
                        </a:p>
                      </a:txBody>
                      <a:tcPr marL="68580" marR="68580" marT="0" marB="0" anchor="ctr">
                        <a:blipFill>
                          <a:blip r:embed="rId3"/>
                          <a:stretch>
                            <a:fillRect l="-200174" t="-706557" r="-697" b="-324590"/>
                          </a:stretch>
                        </a:blipFill>
                      </a:tcPr>
                    </a:tc>
                    <a:extLst>
                      <a:ext uri="{0D108BD9-81ED-4DB2-BD59-A6C34878D82A}">
                        <a16:rowId xmlns:a16="http://schemas.microsoft.com/office/drawing/2014/main" val="3014779752"/>
                      </a:ext>
                    </a:extLst>
                  </a:tr>
                  <a:tr h="370840">
                    <a:tc vMerge="1">
                      <a:txBody>
                        <a:bodyPr/>
                        <a:lstStyle/>
                        <a:p>
                          <a:pPr algn="l"/>
                          <a:endParaRPr lang="zh-TW" altLang="en-US" dirty="0"/>
                        </a:p>
                      </a:txBody>
                      <a:tcPr anchor="ctr">
                        <a:noFill/>
                      </a:tcPr>
                    </a:tc>
                    <a:tc vMerge="1">
                      <a:txBody>
                        <a:bodyPr/>
                        <a:lstStyle/>
                        <a:p>
                          <a:endParaRPr lang="zh-TW" altLang="en-US"/>
                        </a:p>
                      </a:txBody>
                      <a:tcPr>
                        <a:noFill/>
                      </a:tcPr>
                    </a:tc>
                    <a:tc>
                      <a:txBody>
                        <a:bodyPr/>
                        <a:lstStyle/>
                        <a:p>
                          <a:endParaRPr lang="zh-TW"/>
                        </a:p>
                      </a:txBody>
                      <a:tcPr marL="68580" marR="68580" marT="0" marB="0" anchor="ctr">
                        <a:blipFill>
                          <a:blip r:embed="rId3"/>
                          <a:stretch>
                            <a:fillRect l="-200174" t="-806557" r="-697" b="-224590"/>
                          </a:stretch>
                        </a:blipFill>
                      </a:tcPr>
                    </a:tc>
                    <a:extLst>
                      <a:ext uri="{0D108BD9-81ED-4DB2-BD59-A6C34878D82A}">
                        <a16:rowId xmlns:a16="http://schemas.microsoft.com/office/drawing/2014/main" val="3437238711"/>
                      </a:ext>
                    </a:extLst>
                  </a:tr>
                  <a:tr h="370840">
                    <a:tc>
                      <a:txBody>
                        <a:bodyPr/>
                        <a:lstStyle/>
                        <a:p>
                          <a:pPr algn="l"/>
                          <a:r>
                            <a:rPr lang="en-US" altLang="zh-TW" dirty="0">
                              <a:latin typeface="Times New Roman" panose="02020603050405020304" pitchFamily="18" charset="0"/>
                              <a:cs typeface="Times New Roman" panose="02020603050405020304" pitchFamily="18" charset="0"/>
                            </a:rPr>
                            <a:t>Transition rate (ON </a:t>
                          </a:r>
                          <a:r>
                            <a:rPr lang="ja-JP" altLang="en-US"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OFF)</a:t>
                          </a:r>
                          <a:endParaRPr lang="zh-TW" altLang="en-US" dirty="0">
                            <a:latin typeface="Times New Roman" panose="02020603050405020304" pitchFamily="18" charset="0"/>
                            <a:cs typeface="Times New Roman" panose="02020603050405020304" pitchFamily="18" charset="0"/>
                          </a:endParaRPr>
                        </a:p>
                      </a:txBody>
                      <a:tcPr anchor="ctr">
                        <a:solidFill>
                          <a:schemeClr val="accent2">
                            <a:lumMod val="40000"/>
                            <a:lumOff val="60000"/>
                          </a:schemeClr>
                        </a:solidFill>
                      </a:tcPr>
                    </a:tc>
                    <a:tc>
                      <a:txBody>
                        <a:bodyPr/>
                        <a:lstStyle/>
                        <a:p>
                          <a:endParaRPr lang="zh-TW"/>
                        </a:p>
                      </a:txBody>
                      <a:tcPr marL="68580" marR="68580" marT="0" marB="0" anchor="ctr">
                        <a:blipFill>
                          <a:blip r:embed="rId3"/>
                          <a:stretch>
                            <a:fillRect l="-100174" t="-906557" r="-100697" b="-124590"/>
                          </a:stretch>
                        </a:blipFill>
                      </a:tcPr>
                    </a:tc>
                    <a:tc>
                      <a:txBody>
                        <a:bodyPr/>
                        <a:lstStyle/>
                        <a:p>
                          <a:endParaRPr lang="zh-TW"/>
                        </a:p>
                      </a:txBody>
                      <a:tcPr marL="68580" marR="68580" marT="0" marB="0" anchor="ctr">
                        <a:blipFill>
                          <a:blip r:embed="rId3"/>
                          <a:stretch>
                            <a:fillRect l="-200174" t="-906557" r="-697" b="-124590"/>
                          </a:stretch>
                        </a:blipFill>
                      </a:tcPr>
                    </a:tc>
                    <a:extLst>
                      <a:ext uri="{0D108BD9-81ED-4DB2-BD59-A6C34878D82A}">
                        <a16:rowId xmlns:a16="http://schemas.microsoft.com/office/drawing/2014/main" val="11558853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latin typeface="Times New Roman" panose="02020603050405020304" pitchFamily="18" charset="0"/>
                              <a:cs typeface="Times New Roman" panose="02020603050405020304" pitchFamily="18" charset="0"/>
                            </a:rPr>
                            <a:t>Transition rate (OFF </a:t>
                          </a:r>
                          <a:r>
                            <a:rPr lang="ja-JP" altLang="en-US"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ON)</a:t>
                          </a:r>
                          <a:endParaRPr lang="zh-TW" altLang="en-US" dirty="0">
                            <a:latin typeface="Times New Roman" panose="02020603050405020304" pitchFamily="18" charset="0"/>
                            <a:cs typeface="Times New Roman" panose="02020603050405020304" pitchFamily="18" charset="0"/>
                          </a:endParaRPr>
                        </a:p>
                      </a:txBody>
                      <a:tcPr anchor="ctr">
                        <a:solidFill>
                          <a:schemeClr val="accent2">
                            <a:lumMod val="40000"/>
                            <a:lumOff val="60000"/>
                          </a:schemeClr>
                        </a:solidFill>
                      </a:tcPr>
                    </a:tc>
                    <a:tc>
                      <a:txBody>
                        <a:bodyPr/>
                        <a:lstStyle/>
                        <a:p>
                          <a:endParaRPr lang="zh-TW"/>
                        </a:p>
                      </a:txBody>
                      <a:tcPr marL="68580" marR="68580" marT="0" marB="0" anchor="ctr">
                        <a:blipFill>
                          <a:blip r:embed="rId3"/>
                          <a:stretch>
                            <a:fillRect l="-100174" t="-1006557" r="-100697" b="-24590"/>
                          </a:stretch>
                        </a:blipFill>
                      </a:tcPr>
                    </a:tc>
                    <a:tc>
                      <a:txBody>
                        <a:bodyPr/>
                        <a:lstStyle/>
                        <a:p>
                          <a:endParaRPr lang="zh-TW"/>
                        </a:p>
                      </a:txBody>
                      <a:tcPr marL="68580" marR="68580" marT="0" marB="0" anchor="ctr">
                        <a:blipFill>
                          <a:blip r:embed="rId3"/>
                          <a:stretch>
                            <a:fillRect l="-200174" t="-1006557" r="-697" b="-24590"/>
                          </a:stretch>
                        </a:blipFill>
                      </a:tcPr>
                    </a:tc>
                    <a:extLst>
                      <a:ext uri="{0D108BD9-81ED-4DB2-BD59-A6C34878D82A}">
                        <a16:rowId xmlns:a16="http://schemas.microsoft.com/office/drawing/2014/main" val="2687900698"/>
                      </a:ext>
                    </a:extLst>
                  </a:tr>
                </a:tbl>
              </a:graphicData>
            </a:graphic>
          </p:graphicFrame>
        </mc:Fallback>
      </mc:AlternateContent>
      <p:sp>
        <p:nvSpPr>
          <p:cNvPr id="9" name="投影片編號版面配置區 8">
            <a:extLst>
              <a:ext uri="{FF2B5EF4-FFF2-40B4-BE49-F238E27FC236}">
                <a16:creationId xmlns:a16="http://schemas.microsoft.com/office/drawing/2014/main" id="{963C5682-D7F0-450F-B9AE-857270E7D8BD}"/>
              </a:ext>
            </a:extLst>
          </p:cNvPr>
          <p:cNvSpPr>
            <a:spLocks noGrp="1"/>
          </p:cNvSpPr>
          <p:nvPr>
            <p:ph type="sldNum" sz="quarter" idx="12"/>
          </p:nvPr>
        </p:nvSpPr>
        <p:spPr/>
        <p:txBody>
          <a:bodyPr/>
          <a:lstStyle/>
          <a:p>
            <a:fld id="{69E57DC2-970A-4B3E-BB1C-7A09969E49DF}" type="slidenum">
              <a:rPr lang="en-US" smtClean="0"/>
              <a:t>12</a:t>
            </a:fld>
            <a:endParaRPr lang="en-US" dirty="0"/>
          </a:p>
        </p:txBody>
      </p:sp>
    </p:spTree>
    <p:extLst>
      <p:ext uri="{BB962C8B-B14F-4D97-AF65-F5344CB8AC3E}">
        <p14:creationId xmlns:p14="http://schemas.microsoft.com/office/powerpoint/2010/main" val="1108697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08A9AC-E055-4033-BB88-83208682F31B}"/>
              </a:ext>
            </a:extLst>
          </p:cNvPr>
          <p:cNvSpPr>
            <a:spLocks noGrp="1"/>
          </p:cNvSpPr>
          <p:nvPr>
            <p:ph type="title"/>
          </p:nvPr>
        </p:nvSpPr>
        <p:spPr/>
        <p:txBody>
          <a:bodyPr/>
          <a:lstStyle/>
          <a:p>
            <a:r>
              <a:rPr lang="en-US" altLang="zh-TW" dirty="0"/>
              <a:t>Analytical Model</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553B867C-600C-4917-8A50-246B168B6AE1}"/>
                  </a:ext>
                </a:extLst>
              </p:cNvPr>
              <p:cNvSpPr>
                <a:spLocks noGrp="1"/>
              </p:cNvSpPr>
              <p:nvPr>
                <p:ph idx="1"/>
              </p:nvPr>
            </p:nvSpPr>
            <p:spPr>
              <a:xfrm>
                <a:off x="735724" y="1959365"/>
                <a:ext cx="10720552" cy="3867404"/>
              </a:xfrm>
            </p:spPr>
            <p:txBody>
              <a:bodyPr/>
              <a:lstStyle/>
              <a:p>
                <a:r>
                  <a:rPr lang="en-US" altLang="zh-TW" sz="2400" dirty="0">
                    <a:solidFill>
                      <a:schemeClr val="tx1">
                        <a:lumMod val="75000"/>
                        <a:lumOff val="25000"/>
                      </a:schemeClr>
                    </a:solidFill>
                    <a:latin typeface="Times New Roman" panose="02020603050405020304" pitchFamily="18" charset="0"/>
                    <a:cs typeface="Times New Roman" panose="02020603050405020304" pitchFamily="18" charset="0"/>
                  </a:rPr>
                  <a:t>The system models of </a:t>
                </a:r>
                <a:r>
                  <a:rPr lang="en-US" altLang="zh-TW" sz="2400" b="1" dirty="0">
                    <a:solidFill>
                      <a:schemeClr val="tx1">
                        <a:lumMod val="75000"/>
                        <a:lumOff val="25000"/>
                      </a:schemeClr>
                    </a:solidFill>
                    <a:latin typeface="Times New Roman" panose="02020603050405020304" pitchFamily="18" charset="0"/>
                    <a:cs typeface="Times New Roman" panose="02020603050405020304" pitchFamily="18" charset="0"/>
                  </a:rPr>
                  <a:t>scenario 1</a:t>
                </a:r>
                <a:r>
                  <a:rPr lang="en-US" altLang="zh-TW" sz="2400" dirty="0">
                    <a:solidFill>
                      <a:schemeClr val="tx1">
                        <a:lumMod val="75000"/>
                        <a:lumOff val="25000"/>
                      </a:schemeClr>
                    </a:solidFill>
                    <a:latin typeface="Times New Roman" panose="02020603050405020304" pitchFamily="18" charset="0"/>
                    <a:cs typeface="Times New Roman" panose="02020603050405020304" pitchFamily="18" charset="0"/>
                  </a:rPr>
                  <a:t> and </a:t>
                </a:r>
                <a:r>
                  <a:rPr lang="en-US" altLang="zh-TW" sz="2400" b="1" dirty="0">
                    <a:solidFill>
                      <a:schemeClr val="tx1">
                        <a:lumMod val="75000"/>
                        <a:lumOff val="25000"/>
                      </a:schemeClr>
                    </a:solidFill>
                    <a:latin typeface="Times New Roman" panose="02020603050405020304" pitchFamily="18" charset="0"/>
                    <a:cs typeface="Times New Roman" panose="02020603050405020304" pitchFamily="18" charset="0"/>
                  </a:rPr>
                  <a:t>3</a:t>
                </a:r>
                <a:r>
                  <a:rPr lang="en-US" altLang="zh-TW" sz="2400" dirty="0">
                    <a:solidFill>
                      <a:schemeClr val="tx1">
                        <a:lumMod val="75000"/>
                        <a:lumOff val="25000"/>
                      </a:schemeClr>
                    </a:solidFill>
                    <a:latin typeface="Times New Roman" panose="02020603050405020304" pitchFamily="18" charset="0"/>
                    <a:cs typeface="Times New Roman" panose="02020603050405020304" pitchFamily="18" charset="0"/>
                  </a:rPr>
                  <a:t> are described based on a three-dimensional Markov chain with the state </a:t>
                </a:r>
                <a:r>
                  <a:rPr lang="en-US" altLang="zh-TW" sz="2400" b="1" dirty="0">
                    <a:solidFill>
                      <a:schemeClr val="tx1">
                        <a:lumMod val="75000"/>
                        <a:lumOff val="25000"/>
                      </a:schemeClr>
                    </a:solidFill>
                    <a:latin typeface="Times New Roman" panose="02020603050405020304" pitchFamily="18" charset="0"/>
                    <a:cs typeface="Times New Roman" panose="02020603050405020304" pitchFamily="18" charset="0"/>
                  </a:rPr>
                  <a:t>(</a:t>
                </a:r>
                <a14:m>
                  <m:oMath xmlns:m="http://schemas.openxmlformats.org/officeDocument/2006/math">
                    <m:r>
                      <a:rPr lang="en-US" altLang="zh-TW" sz="2400" b="1" i="1">
                        <a:latin typeface="Cambria Math" panose="02040503050406030204" pitchFamily="18" charset="0"/>
                      </a:rPr>
                      <m:t>𝒊</m:t>
                    </m:r>
                    <m:r>
                      <a:rPr lang="en-US" altLang="zh-TW" sz="2400" b="1" i="1">
                        <a:latin typeface="Cambria Math" panose="02040503050406030204" pitchFamily="18" charset="0"/>
                      </a:rPr>
                      <m:t>, </m:t>
                    </m:r>
                    <m:r>
                      <a:rPr lang="en-US" altLang="zh-TW" sz="2400" b="1" i="1">
                        <a:latin typeface="Cambria Math" panose="02040503050406030204" pitchFamily="18" charset="0"/>
                      </a:rPr>
                      <m:t>𝒙</m:t>
                    </m:r>
                    <m:r>
                      <a:rPr lang="en-US" altLang="zh-TW" sz="2400" b="1" i="1">
                        <a:latin typeface="Cambria Math" panose="02040503050406030204" pitchFamily="18" charset="0"/>
                      </a:rPr>
                      <m:t>, </m:t>
                    </m:r>
                    <m:r>
                      <a:rPr lang="en-US" altLang="zh-TW" sz="2400" b="1" i="1" smtClean="0">
                        <a:latin typeface="Cambria Math" panose="02040503050406030204" pitchFamily="18" charset="0"/>
                      </a:rPr>
                      <m:t>𝒌</m:t>
                    </m:r>
                  </m:oMath>
                </a14:m>
                <a:r>
                  <a:rPr lang="en-US" altLang="zh-TW" sz="2400" b="1"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TW" sz="2400"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228600" lvl="1" indent="0">
                  <a:buNone/>
                </a:pPr>
                <a:r>
                  <a:rPr lang="en-US" altLang="zh-TW" dirty="0">
                    <a:solidFill>
                      <a:schemeClr val="tx1">
                        <a:lumMod val="75000"/>
                        <a:lumOff val="25000"/>
                      </a:schemeClr>
                    </a:solidFill>
                  </a:rPr>
                  <a:t>(1) </a:t>
                </a:r>
                <a14:m>
                  <m:oMath xmlns:m="http://schemas.openxmlformats.org/officeDocument/2006/math">
                    <m:r>
                      <a:rPr lang="en-US" altLang="zh-TW" b="0" i="1" smtClean="0">
                        <a:solidFill>
                          <a:schemeClr val="tx1">
                            <a:lumMod val="75000"/>
                            <a:lumOff val="25000"/>
                          </a:schemeClr>
                        </a:solidFill>
                        <a:latin typeface="Cambria Math" panose="02040503050406030204" pitchFamily="18" charset="0"/>
                      </a:rPr>
                      <m:t>𝑖</m:t>
                    </m:r>
                  </m:oMath>
                </a14:m>
                <a:r>
                  <a:rPr lang="en-US" altLang="zh-TW"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zh-TW" dirty="0"/>
                  <a:t>the number of customers in the customer queue</a:t>
                </a:r>
                <a:endParaRPr lang="en-US" altLang="zh-TW"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28600" lvl="1" indent="0">
                  <a:buNone/>
                </a:pPr>
                <a:r>
                  <a:rPr lang="en-US" altLang="zh-TW" dirty="0">
                    <a:solidFill>
                      <a:schemeClr val="tx1">
                        <a:lumMod val="75000"/>
                        <a:lumOff val="25000"/>
                      </a:schemeClr>
                    </a:solidFill>
                  </a:rPr>
                  <a:t>(2) </a:t>
                </a:r>
                <a14:m>
                  <m:oMath xmlns:m="http://schemas.openxmlformats.org/officeDocument/2006/math">
                    <m:r>
                      <a:rPr lang="en-US" altLang="zh-TW" b="0" i="1" smtClean="0">
                        <a:solidFill>
                          <a:schemeClr val="tx1">
                            <a:lumMod val="75000"/>
                            <a:lumOff val="25000"/>
                          </a:schemeClr>
                        </a:solidFill>
                        <a:latin typeface="Cambria Math" panose="02040503050406030204" pitchFamily="18" charset="0"/>
                      </a:rPr>
                      <m:t>𝑥</m:t>
                    </m:r>
                  </m:oMath>
                </a14:m>
                <a:r>
                  <a:rPr lang="en-US" altLang="zh-TW"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zh-TW" dirty="0"/>
                  <a:t>the number of customers in the block queue</a:t>
                </a:r>
                <a:endParaRPr lang="en-US" altLang="zh-TW"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28600" lvl="1" indent="0">
                  <a:buNone/>
                </a:pPr>
                <a:r>
                  <a:rPr lang="en-US" altLang="zh-TW" dirty="0">
                    <a:solidFill>
                      <a:schemeClr val="tx1">
                        <a:lumMod val="75000"/>
                        <a:lumOff val="25000"/>
                      </a:schemeClr>
                    </a:solidFill>
                  </a:rPr>
                  <a:t>(3) </a:t>
                </a:r>
                <a14:m>
                  <m:oMath xmlns:m="http://schemas.openxmlformats.org/officeDocument/2006/math">
                    <m:r>
                      <a:rPr lang="en-US" altLang="zh-TW" b="0" i="1" smtClean="0">
                        <a:solidFill>
                          <a:schemeClr val="tx1">
                            <a:lumMod val="75000"/>
                            <a:lumOff val="25000"/>
                          </a:schemeClr>
                        </a:solidFill>
                        <a:latin typeface="Cambria Math" panose="02040503050406030204" pitchFamily="18" charset="0"/>
                      </a:rPr>
                      <m:t>𝑘</m:t>
                    </m:r>
                  </m:oMath>
                </a14:m>
                <a:r>
                  <a:rPr lang="en-US" altLang="zh-TW"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zh-TW" dirty="0"/>
                  <a:t>the system state</a:t>
                </a:r>
              </a:p>
              <a:p>
                <a:pPr lvl="2"/>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0: syste</a:t>
                </a:r>
                <a:r>
                  <a:rPr lang="en-US" altLang="zh-TW" sz="2000" dirty="0">
                    <a:solidFill>
                      <a:schemeClr val="tx1">
                        <a:lumMod val="75000"/>
                        <a:lumOff val="25000"/>
                      </a:schemeClr>
                    </a:solidFill>
                  </a:rPr>
                  <a:t>m OFF</a:t>
                </a:r>
                <a:endPar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lvl="2"/>
                <a:r>
                  <a:rPr lang="en-US" altLang="zh-TW" sz="2000" dirty="0">
                    <a:solidFill>
                      <a:schemeClr val="tx1">
                        <a:lumMod val="75000"/>
                        <a:lumOff val="25000"/>
                      </a:schemeClr>
                    </a:solidFill>
                  </a:rPr>
                  <a:t>1: system ON</a:t>
                </a:r>
                <a:endPar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zh-TW" altLang="en-US" dirty="0"/>
              </a:p>
            </p:txBody>
          </p:sp>
        </mc:Choice>
        <mc:Fallback>
          <p:sp>
            <p:nvSpPr>
              <p:cNvPr id="3" name="內容版面配置區 2">
                <a:extLst>
                  <a:ext uri="{FF2B5EF4-FFF2-40B4-BE49-F238E27FC236}">
                    <a16:creationId xmlns:a16="http://schemas.microsoft.com/office/drawing/2014/main" id="{553B867C-600C-4917-8A50-246B168B6AE1}"/>
                  </a:ext>
                </a:extLst>
              </p:cNvPr>
              <p:cNvSpPr>
                <a:spLocks noGrp="1" noRot="1" noChangeAspect="1" noMove="1" noResize="1" noEditPoints="1" noAdjustHandles="1" noChangeArrowheads="1" noChangeShapeType="1" noTextEdit="1"/>
              </p:cNvSpPr>
              <p:nvPr>
                <p:ph idx="1"/>
              </p:nvPr>
            </p:nvSpPr>
            <p:spPr>
              <a:xfrm>
                <a:off x="735724" y="1959365"/>
                <a:ext cx="10720552" cy="3867404"/>
              </a:xfrm>
              <a:blipFill>
                <a:blip r:embed="rId2"/>
                <a:stretch>
                  <a:fillRect l="-796" r="-57"/>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5686282C-7D98-4BA9-AC97-4D3F12BA54F2}"/>
              </a:ext>
            </a:extLst>
          </p:cNvPr>
          <p:cNvSpPr>
            <a:spLocks noGrp="1"/>
          </p:cNvSpPr>
          <p:nvPr>
            <p:ph type="sldNum" sz="quarter" idx="12"/>
          </p:nvPr>
        </p:nvSpPr>
        <p:spPr/>
        <p:txBody>
          <a:bodyPr/>
          <a:lstStyle/>
          <a:p>
            <a:fld id="{69E57DC2-970A-4B3E-BB1C-7A09969E49DF}" type="slidenum">
              <a:rPr lang="en-US" smtClean="0"/>
              <a:t>13</a:t>
            </a:fld>
            <a:endParaRPr lang="en-US" dirty="0"/>
          </a:p>
        </p:txBody>
      </p:sp>
    </p:spTree>
    <p:extLst>
      <p:ext uri="{BB962C8B-B14F-4D97-AF65-F5344CB8AC3E}">
        <p14:creationId xmlns:p14="http://schemas.microsoft.com/office/powerpoint/2010/main" val="1888054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B1AEB3-6BEF-4D0D-99B2-C753D5C5B845}"/>
              </a:ext>
            </a:extLst>
          </p:cNvPr>
          <p:cNvSpPr>
            <a:spLocks noGrp="1"/>
          </p:cNvSpPr>
          <p:nvPr>
            <p:ph type="title"/>
          </p:nvPr>
        </p:nvSpPr>
        <p:spPr/>
        <p:txBody>
          <a:bodyPr/>
          <a:lstStyle/>
          <a:p>
            <a:r>
              <a:rPr lang="en-US" altLang="zh-TW" dirty="0"/>
              <a:t>Analytical Model</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9DDF8944-FFEE-4775-8C11-B3713C2D6272}"/>
                  </a:ext>
                </a:extLst>
              </p:cNvPr>
              <p:cNvSpPr>
                <a:spLocks noGrp="1"/>
              </p:cNvSpPr>
              <p:nvPr>
                <p:ph idx="1"/>
              </p:nvPr>
            </p:nvSpPr>
            <p:spPr/>
            <p:txBody>
              <a:bodyPr/>
              <a:lstStyle/>
              <a:p>
                <a:pPr>
                  <a:spcBef>
                    <a:spcPts val="1200"/>
                  </a:spcBef>
                  <a:spcAft>
                    <a:spcPts val="1200"/>
                  </a:spcAft>
                </a:pPr>
                <a:r>
                  <a:rPr lang="en-US" altLang="zh-TW" sz="2400" dirty="0">
                    <a:solidFill>
                      <a:schemeClr val="tx1">
                        <a:lumMod val="75000"/>
                        <a:lumOff val="25000"/>
                      </a:schemeClr>
                    </a:solidFill>
                    <a:latin typeface="Times New Roman" panose="02020603050405020304" pitchFamily="18" charset="0"/>
                    <a:cs typeface="Times New Roman" panose="02020603050405020304" pitchFamily="18" charset="0"/>
                  </a:rPr>
                  <a:t>The state space for scenario 1 and  each node in scenario 3 can be expressed as :</a:t>
                </a:r>
              </a:p>
              <a:p>
                <a:pPr marL="0" indent="0">
                  <a:spcBef>
                    <a:spcPts val="1200"/>
                  </a:spcBef>
                  <a:spcAft>
                    <a:spcPts val="1200"/>
                  </a:spcAft>
                  <a:buNone/>
                </a:pPr>
                <a14:m>
                  <m:oMathPara xmlns:m="http://schemas.openxmlformats.org/officeDocument/2006/math">
                    <m:oMathParaPr>
                      <m:jc m:val="centerGroup"/>
                    </m:oMathParaPr>
                    <m:oMath xmlns:m="http://schemas.openxmlformats.org/officeDocument/2006/math">
                      <m:r>
                        <a:rPr lang="en-US" altLang="zh-TW" sz="1800" i="1" smtClean="0">
                          <a:effectLst/>
                          <a:latin typeface="Cambria Math" panose="02040503050406030204" pitchFamily="18" charset="0"/>
                          <a:ea typeface="新細明體" panose="02020500000000000000" pitchFamily="18" charset="-120"/>
                          <a:cs typeface="Times New Roman" panose="02020603050405020304" pitchFamily="18" charset="0"/>
                        </a:rPr>
                        <m:t>𝑆</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m:t>
                      </m:r>
                      <m:d>
                        <m:dPr>
                          <m:begChr m:val="{"/>
                          <m:endChr m:val="}"/>
                          <m:ctrlPr>
                            <a:rPr lang="zh-TW" altLang="zh-TW" i="1">
                              <a:effectLst/>
                              <a:latin typeface="Cambria Math" panose="02040503050406030204" pitchFamily="18" charset="0"/>
                              <a:ea typeface="Cambria Math" panose="02040503050406030204" pitchFamily="18" charset="0"/>
                            </a:rPr>
                          </m:ctrlPr>
                        </m:dPr>
                        <m:e>
                          <m:d>
                            <m:dPr>
                              <m:ctrlPr>
                                <a:rPr lang="zh-TW" altLang="zh-TW" i="1">
                                  <a:effectLst/>
                                  <a:latin typeface="Cambria Math" panose="02040503050406030204" pitchFamily="18" charset="0"/>
                                  <a:ea typeface="Cambria Math" panose="02040503050406030204" pitchFamily="18" charset="0"/>
                                </a:rPr>
                              </m:ctrlPr>
                            </m:dPr>
                            <m:e>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 </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 </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𝑘</m:t>
                              </m:r>
                            </m:e>
                          </m:d>
                        </m:e>
                        <m:e>
                          <m:d>
                            <m:dPr>
                              <m:begChr m:val="{"/>
                              <m:endChr m:val=""/>
                              <m:ctrlPr>
                                <a:rPr lang="zh-TW" altLang="zh-TW" i="1">
                                  <a:effectLst/>
                                  <a:latin typeface="Cambria Math" panose="02040503050406030204" pitchFamily="18" charset="0"/>
                                  <a:ea typeface="Cambria Math" panose="02040503050406030204" pitchFamily="18" charset="0"/>
                                </a:rPr>
                              </m:ctrlPr>
                            </m:dPr>
                            <m:e>
                              <m:eqArr>
                                <m:eqArrPr>
                                  <m:ctrlPr>
                                    <a:rPr lang="zh-TW" altLang="zh-TW" i="1">
                                      <a:effectLst/>
                                      <a:latin typeface="Cambria Math" panose="02040503050406030204" pitchFamily="18" charset="0"/>
                                      <a:ea typeface="Cambria Math" panose="02040503050406030204" pitchFamily="18" charset="0"/>
                                    </a:rPr>
                                  </m:ctrlPr>
                                </m:eqArrPr>
                                <m:e>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0≤</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𝑘</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≤1</m:t>
                                  </m:r>
                                </m:e>
                                <m:e>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𝑖𝑓</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 </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=0:0≤</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𝑁</m:t>
                                  </m:r>
                                </m:e>
                                <m:e>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𝑖𝑓</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 1&lt;</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𝑏</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:0≤</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𝑁</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𝑏</m:t>
                                  </m:r>
                                </m:e>
                              </m:eqArr>
                            </m:e>
                          </m:d>
                        </m:e>
                      </m:d>
                    </m:oMath>
                  </m:oMathPara>
                </a14:m>
                <a:endParaRPr lang="en-US" altLang="zh-TW"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a:spcBef>
                    <a:spcPts val="1200"/>
                  </a:spcBef>
                  <a:spcAft>
                    <a:spcPts val="1200"/>
                  </a:spcAft>
                </a:pPr>
                <a:r>
                  <a:rPr lang="en-US" altLang="zh-TW" sz="2400" dirty="0">
                    <a:latin typeface="Times New Roman" panose="02020603050405020304" pitchFamily="18" charset="0"/>
                    <a:cs typeface="Times New Roman" panose="02020603050405020304" pitchFamily="18" charset="0"/>
                  </a:rPr>
                  <a:t>We obtain the total number of feasible states</a:t>
                </a:r>
              </a:p>
              <a:p>
                <a:pPr marL="0" indent="0">
                  <a:spcBef>
                    <a:spcPts val="1200"/>
                  </a:spcBef>
                  <a:spcAft>
                    <a:spcPts val="1200"/>
                  </a:spcAft>
                  <a:buNone/>
                </a:pPr>
                <a14:m>
                  <m:oMathPara xmlns:m="http://schemas.openxmlformats.org/officeDocument/2006/math">
                    <m:oMathParaPr>
                      <m:jc m:val="centerGroup"/>
                    </m:oMathParaPr>
                    <m:oMath xmlns:m="http://schemas.openxmlformats.org/officeDocument/2006/math">
                      <m:d>
                        <m:dPr>
                          <m:begChr m:val="|"/>
                          <m:endChr m:val="|"/>
                          <m:ctrlPr>
                            <a:rPr lang="zh-TW" altLang="zh-TW" i="1" smtClean="0">
                              <a:effectLst/>
                              <a:latin typeface="Cambria Math" panose="02040503050406030204" pitchFamily="18" charset="0"/>
                              <a:ea typeface="Cambria Math" panose="02040503050406030204" pitchFamily="18" charset="0"/>
                            </a:rPr>
                          </m:ctrlPr>
                        </m:dPr>
                        <m:e>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𝑆</m:t>
                          </m:r>
                        </m:e>
                      </m:d>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=2</m:t>
                      </m:r>
                      <m:d>
                        <m:dPr>
                          <m:ctrlPr>
                            <a:rPr lang="zh-TW" altLang="zh-TW" i="1">
                              <a:effectLst/>
                              <a:latin typeface="Cambria Math" panose="02040503050406030204" pitchFamily="18" charset="0"/>
                              <a:ea typeface="Cambria Math" panose="02040503050406030204" pitchFamily="18" charset="0"/>
                            </a:rPr>
                          </m:ctrlPr>
                        </m:dPr>
                        <m:e>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𝑁</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𝑏</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𝑁</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𝑏</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+1)</m:t>
                      </m:r>
                    </m:oMath>
                  </m:oMathPara>
                </a14:m>
                <a:endParaRPr lang="en-US" altLang="zh-TW"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p:sp>
            <p:nvSpPr>
              <p:cNvPr id="3" name="內容版面配置區 2">
                <a:extLst>
                  <a:ext uri="{FF2B5EF4-FFF2-40B4-BE49-F238E27FC236}">
                    <a16:creationId xmlns:a16="http://schemas.microsoft.com/office/drawing/2014/main" id="{9DDF8944-FFEE-4775-8C11-B3713C2D6272}"/>
                  </a:ext>
                </a:extLst>
              </p:cNvPr>
              <p:cNvSpPr>
                <a:spLocks noGrp="1" noRot="1" noChangeAspect="1" noMove="1" noResize="1" noEditPoints="1" noAdjustHandles="1" noChangeArrowheads="1" noChangeShapeType="1" noTextEdit="1"/>
              </p:cNvSpPr>
              <p:nvPr>
                <p:ph idx="1"/>
              </p:nvPr>
            </p:nvSpPr>
            <p:spPr>
              <a:blipFill>
                <a:blip r:embed="rId2"/>
                <a:stretch>
                  <a:fillRect l="-814"/>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CAF252E1-A9D2-43EE-BC20-FE205F29DD24}"/>
              </a:ext>
            </a:extLst>
          </p:cNvPr>
          <p:cNvSpPr>
            <a:spLocks noGrp="1"/>
          </p:cNvSpPr>
          <p:nvPr>
            <p:ph type="sldNum" sz="quarter" idx="12"/>
          </p:nvPr>
        </p:nvSpPr>
        <p:spPr/>
        <p:txBody>
          <a:bodyPr/>
          <a:lstStyle/>
          <a:p>
            <a:fld id="{69E57DC2-970A-4B3E-BB1C-7A09969E49DF}" type="slidenum">
              <a:rPr lang="en-US" smtClean="0"/>
              <a:t>14</a:t>
            </a:fld>
            <a:endParaRPr lang="en-US" dirty="0"/>
          </a:p>
        </p:txBody>
      </p:sp>
    </p:spTree>
    <p:extLst>
      <p:ext uri="{BB962C8B-B14F-4D97-AF65-F5344CB8AC3E}">
        <p14:creationId xmlns:p14="http://schemas.microsoft.com/office/powerpoint/2010/main" val="4202308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B63873-AE4C-44B6-93E9-F77F9B29A050}"/>
              </a:ext>
            </a:extLst>
          </p:cNvPr>
          <p:cNvSpPr>
            <a:spLocks noGrp="1"/>
          </p:cNvSpPr>
          <p:nvPr>
            <p:ph type="title"/>
          </p:nvPr>
        </p:nvSpPr>
        <p:spPr/>
        <p:txBody>
          <a:bodyPr/>
          <a:lstStyle/>
          <a:p>
            <a:endParaRPr lang="zh-TW" altLang="en-US"/>
          </a:p>
        </p:txBody>
      </p:sp>
      <p:sp>
        <p:nvSpPr>
          <p:cNvPr id="3" name="內容版面配置區 2">
            <a:extLst>
              <a:ext uri="{FF2B5EF4-FFF2-40B4-BE49-F238E27FC236}">
                <a16:creationId xmlns:a16="http://schemas.microsoft.com/office/drawing/2014/main" id="{965C073B-5608-4084-8A69-CD3A4E346CE1}"/>
              </a:ext>
            </a:extLst>
          </p:cNvPr>
          <p:cNvSpPr>
            <a:spLocks noGrp="1"/>
          </p:cNvSpPr>
          <p:nvPr>
            <p:ph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B91CFE68-A5F2-43B5-9AE0-B98EE58F8877}"/>
              </a:ext>
            </a:extLst>
          </p:cNvPr>
          <p:cNvSpPr>
            <a:spLocks noGrp="1"/>
          </p:cNvSpPr>
          <p:nvPr>
            <p:ph type="sldNum" sz="quarter" idx="12"/>
          </p:nvPr>
        </p:nvSpPr>
        <p:spPr/>
        <p:txBody>
          <a:bodyPr/>
          <a:lstStyle/>
          <a:p>
            <a:fld id="{69E57DC2-970A-4B3E-BB1C-7A09969E49DF}" type="slidenum">
              <a:rPr lang="en-US" smtClean="0"/>
              <a:t>15</a:t>
            </a:fld>
            <a:endParaRPr lang="en-US" dirty="0"/>
          </a:p>
        </p:txBody>
      </p:sp>
    </p:spTree>
    <p:extLst>
      <p:ext uri="{BB962C8B-B14F-4D97-AF65-F5344CB8AC3E}">
        <p14:creationId xmlns:p14="http://schemas.microsoft.com/office/powerpoint/2010/main" val="717349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A08A9AC-E055-4033-BB88-83208682F31B}"/>
              </a:ext>
            </a:extLst>
          </p:cNvPr>
          <p:cNvSpPr>
            <a:spLocks noGrp="1"/>
          </p:cNvSpPr>
          <p:nvPr>
            <p:ph type="title"/>
          </p:nvPr>
        </p:nvSpPr>
        <p:spPr/>
        <p:txBody>
          <a:bodyPr/>
          <a:lstStyle/>
          <a:p>
            <a:r>
              <a:rPr lang="en-US" altLang="zh-TW" dirty="0"/>
              <a:t>Analytical Model</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553B867C-600C-4917-8A50-246B168B6AE1}"/>
                  </a:ext>
                </a:extLst>
              </p:cNvPr>
              <p:cNvSpPr>
                <a:spLocks noGrp="1"/>
              </p:cNvSpPr>
              <p:nvPr>
                <p:ph idx="1"/>
              </p:nvPr>
            </p:nvSpPr>
            <p:spPr/>
            <p:txBody>
              <a:bodyPr/>
              <a:lstStyle/>
              <a:p>
                <a:r>
                  <a:rPr lang="en-US" altLang="zh-TW" sz="2400" dirty="0">
                    <a:solidFill>
                      <a:schemeClr val="tx1">
                        <a:lumMod val="75000"/>
                        <a:lumOff val="25000"/>
                      </a:schemeClr>
                    </a:solidFill>
                    <a:latin typeface="Times New Roman" panose="02020603050405020304" pitchFamily="18" charset="0"/>
                    <a:cs typeface="Times New Roman" panose="02020603050405020304" pitchFamily="18" charset="0"/>
                  </a:rPr>
                  <a:t>The system models of </a:t>
                </a:r>
                <a:r>
                  <a:rPr lang="en-US" altLang="zh-TW" sz="2400" b="1" dirty="0">
                    <a:solidFill>
                      <a:schemeClr val="tx1">
                        <a:lumMod val="75000"/>
                        <a:lumOff val="25000"/>
                      </a:schemeClr>
                    </a:solidFill>
                    <a:latin typeface="Times New Roman" panose="02020603050405020304" pitchFamily="18" charset="0"/>
                    <a:cs typeface="Times New Roman" panose="02020603050405020304" pitchFamily="18" charset="0"/>
                  </a:rPr>
                  <a:t>scenario 2</a:t>
                </a:r>
                <a:r>
                  <a:rPr lang="en-US" altLang="zh-TW" sz="2400" dirty="0">
                    <a:solidFill>
                      <a:schemeClr val="tx1">
                        <a:lumMod val="75000"/>
                        <a:lumOff val="25000"/>
                      </a:schemeClr>
                    </a:solidFill>
                    <a:latin typeface="Times New Roman" panose="02020603050405020304" pitchFamily="18" charset="0"/>
                    <a:cs typeface="Times New Roman" panose="02020603050405020304" pitchFamily="18" charset="0"/>
                  </a:rPr>
                  <a:t> and </a:t>
                </a:r>
                <a:r>
                  <a:rPr lang="en-US" altLang="zh-TW" sz="2400" b="1" dirty="0">
                    <a:solidFill>
                      <a:schemeClr val="tx1">
                        <a:lumMod val="75000"/>
                        <a:lumOff val="25000"/>
                      </a:schemeClr>
                    </a:solidFill>
                    <a:latin typeface="Times New Roman" panose="02020603050405020304" pitchFamily="18" charset="0"/>
                    <a:cs typeface="Times New Roman" panose="02020603050405020304" pitchFamily="18" charset="0"/>
                  </a:rPr>
                  <a:t>4 </a:t>
                </a:r>
                <a:r>
                  <a:rPr lang="en-US" altLang="zh-TW" sz="2400" dirty="0">
                    <a:solidFill>
                      <a:schemeClr val="tx1">
                        <a:lumMod val="75000"/>
                        <a:lumOff val="25000"/>
                      </a:schemeClr>
                    </a:solidFill>
                    <a:latin typeface="Times New Roman" panose="02020603050405020304" pitchFamily="18" charset="0"/>
                    <a:cs typeface="Times New Roman" panose="02020603050405020304" pitchFamily="18" charset="0"/>
                  </a:rPr>
                  <a:t>are described based on a </a:t>
                </a:r>
                <a:r>
                  <a:rPr lang="en-US" altLang="zh-TW" dirty="0">
                    <a:solidFill>
                      <a:schemeClr val="tx1">
                        <a:lumMod val="75000"/>
                        <a:lumOff val="25000"/>
                      </a:schemeClr>
                    </a:solidFill>
                  </a:rPr>
                  <a:t>five</a:t>
                </a:r>
                <a:r>
                  <a:rPr lang="en-US" altLang="zh-TW" sz="2400" dirty="0">
                    <a:solidFill>
                      <a:schemeClr val="tx1">
                        <a:lumMod val="75000"/>
                        <a:lumOff val="25000"/>
                      </a:schemeClr>
                    </a:solidFill>
                    <a:latin typeface="Times New Roman" panose="02020603050405020304" pitchFamily="18" charset="0"/>
                    <a:cs typeface="Times New Roman" panose="02020603050405020304" pitchFamily="18" charset="0"/>
                  </a:rPr>
                  <a:t>-dimensional Markov chain with the state </a:t>
                </a:r>
                <a:r>
                  <a:rPr lang="en-US" altLang="zh-TW" sz="2400" b="1" dirty="0">
                    <a:solidFill>
                      <a:schemeClr val="tx1">
                        <a:lumMod val="75000"/>
                        <a:lumOff val="25000"/>
                      </a:schemeClr>
                    </a:solidFill>
                    <a:latin typeface="Times New Roman" panose="02020603050405020304" pitchFamily="18" charset="0"/>
                    <a:cs typeface="Times New Roman" panose="02020603050405020304" pitchFamily="18" charset="0"/>
                  </a:rPr>
                  <a:t>(</a:t>
                </a:r>
                <a14:m>
                  <m:oMath xmlns:m="http://schemas.openxmlformats.org/officeDocument/2006/math">
                    <m:r>
                      <a:rPr lang="en-US" altLang="zh-TW" sz="2400" b="1" i="1">
                        <a:latin typeface="Cambria Math" panose="02040503050406030204" pitchFamily="18" charset="0"/>
                      </a:rPr>
                      <m:t>𝒊</m:t>
                    </m:r>
                    <m:r>
                      <a:rPr lang="en-US" altLang="zh-TW" sz="2400" b="1" i="1">
                        <a:latin typeface="Cambria Math" panose="02040503050406030204" pitchFamily="18" charset="0"/>
                      </a:rPr>
                      <m:t>,</m:t>
                    </m:r>
                    <m:r>
                      <a:rPr lang="en-US" altLang="zh-TW" sz="2400" b="1" i="1" smtClean="0">
                        <a:latin typeface="Cambria Math" panose="02040503050406030204" pitchFamily="18" charset="0"/>
                      </a:rPr>
                      <m:t>𝒋</m:t>
                    </m:r>
                    <m:r>
                      <a:rPr lang="en-US" altLang="zh-TW" sz="2400" b="1" i="1" smtClean="0">
                        <a:latin typeface="Cambria Math" panose="02040503050406030204" pitchFamily="18" charset="0"/>
                      </a:rPr>
                      <m:t>,</m:t>
                    </m:r>
                    <m:r>
                      <a:rPr lang="en-US" altLang="zh-TW" sz="2400" b="1" i="1">
                        <a:latin typeface="Cambria Math" panose="02040503050406030204" pitchFamily="18" charset="0"/>
                      </a:rPr>
                      <m:t>𝒙</m:t>
                    </m:r>
                    <m:r>
                      <a:rPr lang="en-US" altLang="zh-TW" sz="2400" b="1" i="1">
                        <a:latin typeface="Cambria Math" panose="02040503050406030204" pitchFamily="18" charset="0"/>
                      </a:rPr>
                      <m:t>, </m:t>
                    </m:r>
                    <m:r>
                      <a:rPr lang="en-US" altLang="zh-TW" sz="2400" b="1" i="1" smtClean="0">
                        <a:latin typeface="Cambria Math" panose="02040503050406030204" pitchFamily="18" charset="0"/>
                      </a:rPr>
                      <m:t>𝒚</m:t>
                    </m:r>
                    <m:r>
                      <a:rPr lang="en-US" altLang="zh-TW" sz="2400" b="1" i="1" smtClean="0">
                        <a:latin typeface="Cambria Math" panose="02040503050406030204" pitchFamily="18" charset="0"/>
                      </a:rPr>
                      <m:t>,</m:t>
                    </m:r>
                    <m:r>
                      <a:rPr lang="en-US" altLang="zh-TW" sz="2400" b="1" i="1" smtClean="0">
                        <a:latin typeface="Cambria Math" panose="02040503050406030204" pitchFamily="18" charset="0"/>
                      </a:rPr>
                      <m:t>𝒌</m:t>
                    </m:r>
                  </m:oMath>
                </a14:m>
                <a:r>
                  <a:rPr lang="en-US" altLang="zh-TW" sz="2400" b="1"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TW" sz="2400" dirty="0">
                    <a:solidFill>
                      <a:schemeClr val="tx1">
                        <a:lumMod val="75000"/>
                        <a:lumOff val="25000"/>
                      </a:schemeClr>
                    </a:solidFill>
                    <a:latin typeface="Times New Roman" panose="02020603050405020304" pitchFamily="18" charset="0"/>
                    <a:cs typeface="Times New Roman" panose="02020603050405020304" pitchFamily="18" charset="0"/>
                  </a:rPr>
                  <a:t>.</a:t>
                </a:r>
              </a:p>
              <a:p>
                <a:pPr marL="228600" lvl="1" indent="0">
                  <a:buNone/>
                </a:pPr>
                <a:r>
                  <a:rPr lang="en-US" altLang="zh-TW" dirty="0">
                    <a:solidFill>
                      <a:schemeClr val="tx1">
                        <a:lumMod val="75000"/>
                        <a:lumOff val="25000"/>
                      </a:schemeClr>
                    </a:solidFill>
                  </a:rPr>
                  <a:t>(1) </a:t>
                </a:r>
                <a14:m>
                  <m:oMath xmlns:m="http://schemas.openxmlformats.org/officeDocument/2006/math">
                    <m:r>
                      <a:rPr lang="en-US" altLang="zh-TW" b="0" i="1" smtClean="0">
                        <a:solidFill>
                          <a:schemeClr val="tx1">
                            <a:lumMod val="75000"/>
                            <a:lumOff val="25000"/>
                          </a:schemeClr>
                        </a:solidFill>
                        <a:latin typeface="Cambria Math" panose="02040503050406030204" pitchFamily="18" charset="0"/>
                      </a:rPr>
                      <m:t>𝑖</m:t>
                    </m:r>
                  </m:oMath>
                </a14:m>
                <a:r>
                  <a:rPr lang="en-US" altLang="zh-TW"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zh-TW" dirty="0"/>
                  <a:t>the number of customers in the customer queue</a:t>
                </a:r>
                <a:endParaRPr lang="en-US" altLang="zh-TW"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28600" lvl="1" indent="0">
                  <a:buNone/>
                </a:pPr>
                <a:r>
                  <a:rPr lang="en-US" altLang="zh-TW" dirty="0">
                    <a:solidFill>
                      <a:schemeClr val="tx1">
                        <a:lumMod val="75000"/>
                        <a:lumOff val="25000"/>
                      </a:schemeClr>
                    </a:solidFill>
                  </a:rPr>
                  <a:t>(2) </a:t>
                </a:r>
                <a14:m>
                  <m:oMath xmlns:m="http://schemas.openxmlformats.org/officeDocument/2006/math">
                    <m:r>
                      <a:rPr lang="en-US" altLang="zh-TW" b="0" i="1" smtClean="0">
                        <a:solidFill>
                          <a:schemeClr val="tx1">
                            <a:lumMod val="75000"/>
                            <a:lumOff val="25000"/>
                          </a:schemeClr>
                        </a:solidFill>
                        <a:latin typeface="Cambria Math" panose="02040503050406030204" pitchFamily="18" charset="0"/>
                      </a:rPr>
                      <m:t>𝑥</m:t>
                    </m:r>
                  </m:oMath>
                </a14:m>
                <a:r>
                  <a:rPr lang="en-US" altLang="zh-TW"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zh-TW" dirty="0"/>
                  <a:t>the number of customers in the block queue</a:t>
                </a:r>
                <a:endParaRPr lang="en-US" altLang="zh-TW"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28600" lvl="1" indent="0">
                  <a:buNone/>
                </a:pPr>
                <a:r>
                  <a:rPr lang="en-US" altLang="zh-TW" dirty="0">
                    <a:solidFill>
                      <a:schemeClr val="tx1">
                        <a:lumMod val="75000"/>
                        <a:lumOff val="25000"/>
                      </a:schemeClr>
                    </a:solidFill>
                  </a:rPr>
                  <a:t>(3) </a:t>
                </a:r>
                <a14:m>
                  <m:oMath xmlns:m="http://schemas.openxmlformats.org/officeDocument/2006/math">
                    <m:r>
                      <a:rPr lang="en-US" altLang="zh-TW" b="0" i="1" smtClean="0">
                        <a:solidFill>
                          <a:schemeClr val="tx1">
                            <a:lumMod val="75000"/>
                            <a:lumOff val="25000"/>
                          </a:schemeClr>
                        </a:solidFill>
                        <a:latin typeface="Cambria Math" panose="02040503050406030204" pitchFamily="18" charset="0"/>
                      </a:rPr>
                      <m:t>𝑘</m:t>
                    </m:r>
                  </m:oMath>
                </a14:m>
                <a:r>
                  <a:rPr lang="en-US" altLang="zh-TW"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altLang="zh-TW" dirty="0"/>
                  <a:t>the system state</a:t>
                </a:r>
              </a:p>
              <a:p>
                <a:pPr lvl="2"/>
                <a:r>
                  <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rPr>
                  <a:t>0: syste</a:t>
                </a:r>
                <a:r>
                  <a:rPr lang="en-US" altLang="zh-TW" sz="2000" dirty="0">
                    <a:solidFill>
                      <a:schemeClr val="tx1">
                        <a:lumMod val="75000"/>
                        <a:lumOff val="25000"/>
                      </a:schemeClr>
                    </a:solidFill>
                  </a:rPr>
                  <a:t>m OFF</a:t>
                </a:r>
                <a:endPar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endParaRPr>
              </a:p>
              <a:p>
                <a:pPr lvl="2"/>
                <a:r>
                  <a:rPr lang="en-US" altLang="zh-TW" sz="2000" dirty="0">
                    <a:solidFill>
                      <a:schemeClr val="tx1">
                        <a:lumMod val="75000"/>
                        <a:lumOff val="25000"/>
                      </a:schemeClr>
                    </a:solidFill>
                  </a:rPr>
                  <a:t>1: system ON</a:t>
                </a:r>
                <a:endParaRPr lang="en-US" altLang="zh-TW" sz="2000" dirty="0">
                  <a:solidFill>
                    <a:schemeClr val="tx1">
                      <a:lumMod val="75000"/>
                      <a:lumOff val="25000"/>
                    </a:schemeClr>
                  </a:solidFill>
                  <a:latin typeface="Times New Roman" panose="02020603050405020304" pitchFamily="18" charset="0"/>
                  <a:cs typeface="Times New Roman" panose="02020603050405020304" pitchFamily="18" charset="0"/>
                </a:endParaRPr>
              </a:p>
              <a:p>
                <a:endParaRPr lang="zh-TW" altLang="en-US" dirty="0"/>
              </a:p>
            </p:txBody>
          </p:sp>
        </mc:Choice>
        <mc:Fallback>
          <p:sp>
            <p:nvSpPr>
              <p:cNvPr id="3" name="內容版面配置區 2">
                <a:extLst>
                  <a:ext uri="{FF2B5EF4-FFF2-40B4-BE49-F238E27FC236}">
                    <a16:creationId xmlns:a16="http://schemas.microsoft.com/office/drawing/2014/main" id="{553B867C-600C-4917-8A50-246B168B6AE1}"/>
                  </a:ext>
                </a:extLst>
              </p:cNvPr>
              <p:cNvSpPr>
                <a:spLocks noGrp="1" noRot="1" noChangeAspect="1" noMove="1" noResize="1" noEditPoints="1" noAdjustHandles="1" noChangeArrowheads="1" noChangeShapeType="1" noTextEdit="1"/>
              </p:cNvSpPr>
              <p:nvPr>
                <p:ph idx="1"/>
              </p:nvPr>
            </p:nvSpPr>
            <p:spPr>
              <a:blipFill>
                <a:blip r:embed="rId2"/>
                <a:stretch>
                  <a:fillRect l="-814" r="-988"/>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5686282C-7D98-4BA9-AC97-4D3F12BA54F2}"/>
              </a:ext>
            </a:extLst>
          </p:cNvPr>
          <p:cNvSpPr>
            <a:spLocks noGrp="1"/>
          </p:cNvSpPr>
          <p:nvPr>
            <p:ph type="sldNum" sz="quarter" idx="12"/>
          </p:nvPr>
        </p:nvSpPr>
        <p:spPr/>
        <p:txBody>
          <a:bodyPr/>
          <a:lstStyle/>
          <a:p>
            <a:fld id="{69E57DC2-970A-4B3E-BB1C-7A09969E49DF}" type="slidenum">
              <a:rPr lang="en-US" smtClean="0"/>
              <a:t>16</a:t>
            </a:fld>
            <a:endParaRPr lang="en-US" dirty="0"/>
          </a:p>
        </p:txBody>
      </p:sp>
    </p:spTree>
    <p:extLst>
      <p:ext uri="{BB962C8B-B14F-4D97-AF65-F5344CB8AC3E}">
        <p14:creationId xmlns:p14="http://schemas.microsoft.com/office/powerpoint/2010/main" val="3778932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B1AEB3-6BEF-4D0D-99B2-C753D5C5B845}"/>
              </a:ext>
            </a:extLst>
          </p:cNvPr>
          <p:cNvSpPr>
            <a:spLocks noGrp="1"/>
          </p:cNvSpPr>
          <p:nvPr>
            <p:ph type="title"/>
          </p:nvPr>
        </p:nvSpPr>
        <p:spPr/>
        <p:txBody>
          <a:bodyPr/>
          <a:lstStyle/>
          <a:p>
            <a:r>
              <a:rPr lang="en-US" altLang="zh-TW" dirty="0"/>
              <a:t>Analytical Model</a:t>
            </a:r>
            <a:endParaRPr lang="zh-TW" altLang="en-US" dirty="0"/>
          </a:p>
        </p:txBody>
      </p:sp>
      <mc:AlternateContent xmlns:mc="http://schemas.openxmlformats.org/markup-compatibility/2006">
        <mc:Choice xmlns:a14="http://schemas.microsoft.com/office/drawing/2010/main" Requires="a14">
          <p:sp>
            <p:nvSpPr>
              <p:cNvPr id="3" name="內容版面配置區 2">
                <a:extLst>
                  <a:ext uri="{FF2B5EF4-FFF2-40B4-BE49-F238E27FC236}">
                    <a16:creationId xmlns:a16="http://schemas.microsoft.com/office/drawing/2014/main" id="{9DDF8944-FFEE-4775-8C11-B3713C2D6272}"/>
                  </a:ext>
                </a:extLst>
              </p:cNvPr>
              <p:cNvSpPr>
                <a:spLocks noGrp="1"/>
              </p:cNvSpPr>
              <p:nvPr>
                <p:ph idx="1"/>
              </p:nvPr>
            </p:nvSpPr>
            <p:spPr/>
            <p:txBody>
              <a:bodyPr/>
              <a:lstStyle/>
              <a:p>
                <a:pPr>
                  <a:spcBef>
                    <a:spcPts val="1200"/>
                  </a:spcBef>
                  <a:spcAft>
                    <a:spcPts val="1200"/>
                  </a:spcAft>
                </a:pPr>
                <a:r>
                  <a:rPr lang="en-US" altLang="zh-TW" sz="2400" dirty="0">
                    <a:solidFill>
                      <a:schemeClr val="tx1">
                        <a:lumMod val="75000"/>
                        <a:lumOff val="25000"/>
                      </a:schemeClr>
                    </a:solidFill>
                    <a:latin typeface="Times New Roman" panose="02020603050405020304" pitchFamily="18" charset="0"/>
                    <a:cs typeface="Times New Roman" panose="02020603050405020304" pitchFamily="18" charset="0"/>
                  </a:rPr>
                  <a:t>The state space for scenario 1 and  each node in scenario 3 can be expressed as :</a:t>
                </a:r>
              </a:p>
              <a:p>
                <a:pPr marL="0" indent="0">
                  <a:spcBef>
                    <a:spcPts val="1200"/>
                  </a:spcBef>
                  <a:spcAft>
                    <a:spcPts val="1200"/>
                  </a:spcAft>
                  <a:buNone/>
                </a:pPr>
                <a14:m>
                  <m:oMathPara xmlns:m="http://schemas.openxmlformats.org/officeDocument/2006/math">
                    <m:oMathParaPr>
                      <m:jc m:val="centerGroup"/>
                    </m:oMathParaPr>
                    <m:oMath xmlns:m="http://schemas.openxmlformats.org/officeDocument/2006/math">
                      <m:r>
                        <a:rPr lang="en-US" altLang="zh-TW" sz="1800" i="1" smtClean="0">
                          <a:effectLst/>
                          <a:latin typeface="Cambria Math" panose="02040503050406030204" pitchFamily="18" charset="0"/>
                          <a:ea typeface="新細明體" panose="02020500000000000000" pitchFamily="18" charset="-120"/>
                          <a:cs typeface="Times New Roman" panose="02020603050405020304" pitchFamily="18" charset="0"/>
                        </a:rPr>
                        <m:t>𝑆</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m:t>
                      </m:r>
                      <m:d>
                        <m:dPr>
                          <m:begChr m:val="{"/>
                          <m:endChr m:val="}"/>
                          <m:ctrlPr>
                            <a:rPr lang="zh-TW" altLang="zh-TW" i="1">
                              <a:effectLst/>
                              <a:latin typeface="Cambria Math" panose="02040503050406030204" pitchFamily="18" charset="0"/>
                              <a:ea typeface="Cambria Math" panose="02040503050406030204" pitchFamily="18" charset="0"/>
                            </a:rPr>
                          </m:ctrlPr>
                        </m:dPr>
                        <m:e>
                          <m:d>
                            <m:dPr>
                              <m:ctrlPr>
                                <a:rPr lang="zh-TW" altLang="zh-TW" i="1">
                                  <a:effectLst/>
                                  <a:latin typeface="Cambria Math" panose="02040503050406030204" pitchFamily="18" charset="0"/>
                                  <a:ea typeface="Cambria Math" panose="02040503050406030204" pitchFamily="18" charset="0"/>
                                </a:rPr>
                              </m:ctrlPr>
                            </m:dPr>
                            <m:e>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 </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 </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𝑘</m:t>
                              </m:r>
                            </m:e>
                          </m:d>
                        </m:e>
                        <m:e>
                          <m:d>
                            <m:dPr>
                              <m:begChr m:val="{"/>
                              <m:endChr m:val=""/>
                              <m:ctrlPr>
                                <a:rPr lang="zh-TW" altLang="zh-TW" i="1">
                                  <a:effectLst/>
                                  <a:latin typeface="Cambria Math" panose="02040503050406030204" pitchFamily="18" charset="0"/>
                                  <a:ea typeface="Cambria Math" panose="02040503050406030204" pitchFamily="18" charset="0"/>
                                </a:rPr>
                              </m:ctrlPr>
                            </m:dPr>
                            <m:e>
                              <m:eqArr>
                                <m:eqArrPr>
                                  <m:ctrlPr>
                                    <a:rPr lang="zh-TW" altLang="zh-TW" i="1">
                                      <a:effectLst/>
                                      <a:latin typeface="Cambria Math" panose="02040503050406030204" pitchFamily="18" charset="0"/>
                                      <a:ea typeface="Cambria Math" panose="02040503050406030204" pitchFamily="18" charset="0"/>
                                    </a:rPr>
                                  </m:ctrlPr>
                                </m:eqArrPr>
                                <m:e>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0≤</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𝑘</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≤1</m:t>
                                  </m:r>
                                </m:e>
                                <m:e>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𝑖𝑓</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 </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=0:0≤</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𝑁</m:t>
                                  </m:r>
                                </m:e>
                                <m:e>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𝑖𝑓</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 1&lt;</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𝑥</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𝑏</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:0≤</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𝑖</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𝑁</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𝑏</m:t>
                                  </m:r>
                                </m:e>
                              </m:eqArr>
                            </m:e>
                          </m:d>
                        </m:e>
                      </m:d>
                    </m:oMath>
                  </m:oMathPara>
                </a14:m>
                <a:endParaRPr lang="en-US" altLang="zh-TW"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a:spcBef>
                    <a:spcPts val="1200"/>
                  </a:spcBef>
                  <a:spcAft>
                    <a:spcPts val="1200"/>
                  </a:spcAft>
                </a:pPr>
                <a:r>
                  <a:rPr lang="en-US" altLang="zh-TW" sz="2400" dirty="0">
                    <a:latin typeface="Times New Roman" panose="02020603050405020304" pitchFamily="18" charset="0"/>
                    <a:cs typeface="Times New Roman" panose="02020603050405020304" pitchFamily="18" charset="0"/>
                  </a:rPr>
                  <a:t>We obtain the total number of feasible states</a:t>
                </a:r>
              </a:p>
              <a:p>
                <a:pPr marL="0" indent="0">
                  <a:spcBef>
                    <a:spcPts val="1200"/>
                  </a:spcBef>
                  <a:spcAft>
                    <a:spcPts val="1200"/>
                  </a:spcAft>
                  <a:buNone/>
                </a:pPr>
                <a14:m>
                  <m:oMathPara xmlns:m="http://schemas.openxmlformats.org/officeDocument/2006/math">
                    <m:oMathParaPr>
                      <m:jc m:val="centerGroup"/>
                    </m:oMathParaPr>
                    <m:oMath xmlns:m="http://schemas.openxmlformats.org/officeDocument/2006/math">
                      <m:d>
                        <m:dPr>
                          <m:begChr m:val="|"/>
                          <m:endChr m:val="|"/>
                          <m:ctrlPr>
                            <a:rPr lang="zh-TW" altLang="zh-TW" i="1" smtClean="0">
                              <a:effectLst/>
                              <a:latin typeface="Cambria Math" panose="02040503050406030204" pitchFamily="18" charset="0"/>
                              <a:ea typeface="Cambria Math" panose="02040503050406030204" pitchFamily="18" charset="0"/>
                            </a:rPr>
                          </m:ctrlPr>
                        </m:dPr>
                        <m:e>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𝑆</m:t>
                          </m:r>
                        </m:e>
                      </m:d>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=2</m:t>
                      </m:r>
                      <m:d>
                        <m:dPr>
                          <m:ctrlPr>
                            <a:rPr lang="zh-TW" altLang="zh-TW" i="1">
                              <a:effectLst/>
                              <a:latin typeface="Cambria Math" panose="02040503050406030204" pitchFamily="18" charset="0"/>
                              <a:ea typeface="Cambria Math" panose="02040503050406030204" pitchFamily="18" charset="0"/>
                            </a:rPr>
                          </m:ctrlPr>
                        </m:dPr>
                        <m:e>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𝑁</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+1</m:t>
                          </m:r>
                        </m:e>
                      </m:d>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+2</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𝑏</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𝑁</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m:t>
                      </m:r>
                      <m:r>
                        <a:rPr lang="en-US" altLang="zh-TW" sz="1800" i="1">
                          <a:effectLst/>
                          <a:latin typeface="Cambria Math" panose="02040503050406030204" pitchFamily="18" charset="0"/>
                          <a:ea typeface="新細明體" panose="02020500000000000000" pitchFamily="18" charset="-120"/>
                          <a:cs typeface="Times New Roman" panose="02020603050405020304" pitchFamily="18" charset="0"/>
                        </a:rPr>
                        <m:t>𝑏</m:t>
                      </m:r>
                      <m:r>
                        <a:rPr lang="en-US" altLang="zh-TW" sz="1800">
                          <a:effectLst/>
                          <a:latin typeface="Cambria Math" panose="02040503050406030204" pitchFamily="18" charset="0"/>
                          <a:ea typeface="新細明體" panose="02020500000000000000" pitchFamily="18" charset="-120"/>
                          <a:cs typeface="Times New Roman" panose="02020603050405020304" pitchFamily="18" charset="0"/>
                        </a:rPr>
                        <m:t>+1)</m:t>
                      </m:r>
                    </m:oMath>
                  </m:oMathPara>
                </a14:m>
                <a:endParaRPr lang="en-US" altLang="zh-TW" sz="24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Choice>
        <mc:Fallback>
          <p:sp>
            <p:nvSpPr>
              <p:cNvPr id="3" name="內容版面配置區 2">
                <a:extLst>
                  <a:ext uri="{FF2B5EF4-FFF2-40B4-BE49-F238E27FC236}">
                    <a16:creationId xmlns:a16="http://schemas.microsoft.com/office/drawing/2014/main" id="{9DDF8944-FFEE-4775-8C11-B3713C2D6272}"/>
                  </a:ext>
                </a:extLst>
              </p:cNvPr>
              <p:cNvSpPr>
                <a:spLocks noGrp="1" noRot="1" noChangeAspect="1" noMove="1" noResize="1" noEditPoints="1" noAdjustHandles="1" noChangeArrowheads="1" noChangeShapeType="1" noTextEdit="1"/>
              </p:cNvSpPr>
              <p:nvPr>
                <p:ph idx="1"/>
              </p:nvPr>
            </p:nvSpPr>
            <p:spPr>
              <a:blipFill>
                <a:blip r:embed="rId2"/>
                <a:stretch>
                  <a:fillRect l="-814"/>
                </a:stretch>
              </a:blipFill>
            </p:spPr>
            <p:txBody>
              <a:bodyPr/>
              <a:lstStyle/>
              <a:p>
                <a:r>
                  <a:rPr lang="zh-TW" altLang="en-US">
                    <a:noFill/>
                  </a:rPr>
                  <a:t> </a:t>
                </a:r>
              </a:p>
            </p:txBody>
          </p:sp>
        </mc:Fallback>
      </mc:AlternateContent>
      <p:sp>
        <p:nvSpPr>
          <p:cNvPr id="4" name="投影片編號版面配置區 3">
            <a:extLst>
              <a:ext uri="{FF2B5EF4-FFF2-40B4-BE49-F238E27FC236}">
                <a16:creationId xmlns:a16="http://schemas.microsoft.com/office/drawing/2014/main" id="{CAF252E1-A9D2-43EE-BC20-FE205F29DD24}"/>
              </a:ext>
            </a:extLst>
          </p:cNvPr>
          <p:cNvSpPr>
            <a:spLocks noGrp="1"/>
          </p:cNvSpPr>
          <p:nvPr>
            <p:ph type="sldNum" sz="quarter" idx="12"/>
          </p:nvPr>
        </p:nvSpPr>
        <p:spPr/>
        <p:txBody>
          <a:bodyPr/>
          <a:lstStyle/>
          <a:p>
            <a:fld id="{69E57DC2-970A-4B3E-BB1C-7A09969E49DF}" type="slidenum">
              <a:rPr lang="en-US" smtClean="0"/>
              <a:t>17</a:t>
            </a:fld>
            <a:endParaRPr lang="en-US" dirty="0"/>
          </a:p>
        </p:txBody>
      </p:sp>
    </p:spTree>
    <p:extLst>
      <p:ext uri="{BB962C8B-B14F-4D97-AF65-F5344CB8AC3E}">
        <p14:creationId xmlns:p14="http://schemas.microsoft.com/office/powerpoint/2010/main" val="4108959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843D0-356E-4ADE-A166-FF0CAD8A696E}"/>
              </a:ext>
            </a:extLst>
          </p:cNvPr>
          <p:cNvSpPr>
            <a:spLocks noGrp="1"/>
          </p:cNvSpPr>
          <p:nvPr>
            <p:ph type="title"/>
          </p:nvPr>
        </p:nvSpPr>
        <p:spPr/>
        <p:txBody>
          <a:bodyPr>
            <a:normAutofit/>
          </a:bodyPr>
          <a:lstStyle/>
          <a:p>
            <a:pPr algn="l"/>
            <a:r>
              <a:rPr lang="en-US" altLang="zh-TW" sz="4000" b="1" dirty="0"/>
              <a:t>Outline</a:t>
            </a:r>
            <a:endParaRPr lang="zh-TW" altLang="en-US" sz="4000" b="1" dirty="0"/>
          </a:p>
        </p:txBody>
      </p:sp>
      <p:sp>
        <p:nvSpPr>
          <p:cNvPr id="3" name="內容版面配置區 2">
            <a:extLst>
              <a:ext uri="{FF2B5EF4-FFF2-40B4-BE49-F238E27FC236}">
                <a16:creationId xmlns:a16="http://schemas.microsoft.com/office/drawing/2014/main" id="{75121BD4-30C7-4F3C-AD2C-6553106AF8D9}"/>
              </a:ext>
            </a:extLst>
          </p:cNvPr>
          <p:cNvSpPr>
            <a:spLocks noGrp="1"/>
          </p:cNvSpPr>
          <p:nvPr>
            <p:ph idx="1"/>
          </p:nvPr>
        </p:nvSpPr>
        <p:spPr/>
        <p:txBody>
          <a:bodyPr anchor="ctr">
            <a:normAutofit/>
          </a:bodyPr>
          <a:lstStyle/>
          <a:p>
            <a:r>
              <a:rPr lang="en-US" altLang="zh-TW" sz="2800" dirty="0">
                <a:solidFill>
                  <a:schemeClr val="bg1">
                    <a:lumMod val="65000"/>
                  </a:schemeClr>
                </a:solidFill>
              </a:rPr>
              <a:t>Motivation</a:t>
            </a:r>
          </a:p>
          <a:p>
            <a:r>
              <a:rPr lang="en-US" altLang="zh-TW" sz="2800" dirty="0">
                <a:solidFill>
                  <a:schemeClr val="bg1">
                    <a:lumMod val="65000"/>
                  </a:schemeClr>
                </a:solidFill>
              </a:rPr>
              <a:t>System Model</a:t>
            </a:r>
          </a:p>
          <a:p>
            <a:r>
              <a:rPr lang="en-US" altLang="zh-TW" sz="2800" dirty="0">
                <a:solidFill>
                  <a:schemeClr val="bg1">
                    <a:lumMod val="65000"/>
                  </a:schemeClr>
                </a:solidFill>
              </a:rPr>
              <a:t>Analytical Model</a:t>
            </a:r>
          </a:p>
          <a:p>
            <a:r>
              <a:rPr lang="en-US" altLang="zh-TW" sz="2800" dirty="0">
                <a:latin typeface="Times New Roman" panose="02020603050405020304" pitchFamily="18" charset="0"/>
                <a:cs typeface="Times New Roman" panose="02020603050405020304" pitchFamily="18" charset="0"/>
              </a:rPr>
              <a:t>Numerical Results</a:t>
            </a:r>
          </a:p>
          <a:p>
            <a:r>
              <a:rPr lang="en-US" altLang="zh-TW" sz="2800" dirty="0">
                <a:solidFill>
                  <a:schemeClr val="bg1">
                    <a:lumMod val="65000"/>
                  </a:schemeClr>
                </a:solidFill>
              </a:rPr>
              <a:t>Conclusions and Future Works</a:t>
            </a:r>
            <a:endParaRPr lang="zh-TW" altLang="zh-TW" sz="2800" dirty="0">
              <a:solidFill>
                <a:schemeClr val="bg1">
                  <a:lumMod val="65000"/>
                </a:schemeClr>
              </a:solidFill>
            </a:endParaRPr>
          </a:p>
          <a:p>
            <a:endParaRPr lang="zh-TW" altLang="en-US" sz="2800" dirty="0"/>
          </a:p>
        </p:txBody>
      </p:sp>
      <p:sp>
        <p:nvSpPr>
          <p:cNvPr id="5" name="投影片編號版面配置區 4">
            <a:extLst>
              <a:ext uri="{FF2B5EF4-FFF2-40B4-BE49-F238E27FC236}">
                <a16:creationId xmlns:a16="http://schemas.microsoft.com/office/drawing/2014/main" id="{121747F0-CA9D-42D0-80A7-BAA33AA29E7A}"/>
              </a:ext>
            </a:extLst>
          </p:cNvPr>
          <p:cNvSpPr>
            <a:spLocks noGrp="1"/>
          </p:cNvSpPr>
          <p:nvPr>
            <p:ph type="sldNum" sz="quarter" idx="12"/>
          </p:nvPr>
        </p:nvSpPr>
        <p:spPr/>
        <p:txBody>
          <a:bodyPr/>
          <a:lstStyle/>
          <a:p>
            <a:fld id="{69E57DC2-970A-4B3E-BB1C-7A09969E49DF}" type="slidenum">
              <a:rPr lang="en-US" smtClean="0"/>
              <a:t>18</a:t>
            </a:fld>
            <a:endParaRPr lang="en-US" dirty="0"/>
          </a:p>
        </p:txBody>
      </p:sp>
    </p:spTree>
    <p:extLst>
      <p:ext uri="{BB962C8B-B14F-4D97-AF65-F5344CB8AC3E}">
        <p14:creationId xmlns:p14="http://schemas.microsoft.com/office/powerpoint/2010/main" val="3482879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843D0-356E-4ADE-A166-FF0CAD8A696E}"/>
              </a:ext>
            </a:extLst>
          </p:cNvPr>
          <p:cNvSpPr>
            <a:spLocks noGrp="1"/>
          </p:cNvSpPr>
          <p:nvPr>
            <p:ph type="title"/>
          </p:nvPr>
        </p:nvSpPr>
        <p:spPr/>
        <p:txBody>
          <a:bodyPr>
            <a:normAutofit/>
          </a:bodyPr>
          <a:lstStyle/>
          <a:p>
            <a:pPr algn="l"/>
            <a:r>
              <a:rPr lang="en-US" altLang="zh-TW" sz="4000" b="1" dirty="0"/>
              <a:t>Outline</a:t>
            </a:r>
            <a:endParaRPr lang="zh-TW" altLang="en-US" sz="4000" b="1" dirty="0"/>
          </a:p>
        </p:txBody>
      </p:sp>
      <p:sp>
        <p:nvSpPr>
          <p:cNvPr id="3" name="內容版面配置區 2">
            <a:extLst>
              <a:ext uri="{FF2B5EF4-FFF2-40B4-BE49-F238E27FC236}">
                <a16:creationId xmlns:a16="http://schemas.microsoft.com/office/drawing/2014/main" id="{75121BD4-30C7-4F3C-AD2C-6553106AF8D9}"/>
              </a:ext>
            </a:extLst>
          </p:cNvPr>
          <p:cNvSpPr>
            <a:spLocks noGrp="1"/>
          </p:cNvSpPr>
          <p:nvPr>
            <p:ph idx="1"/>
          </p:nvPr>
        </p:nvSpPr>
        <p:spPr/>
        <p:txBody>
          <a:bodyPr anchor="ctr">
            <a:normAutofit/>
          </a:bodyPr>
          <a:lstStyle/>
          <a:p>
            <a:r>
              <a:rPr lang="en-US" altLang="zh-TW" sz="2800" dirty="0">
                <a:solidFill>
                  <a:schemeClr val="bg1">
                    <a:lumMod val="65000"/>
                  </a:schemeClr>
                </a:solidFill>
              </a:rPr>
              <a:t>Motivation</a:t>
            </a:r>
          </a:p>
          <a:p>
            <a:r>
              <a:rPr lang="en-US" altLang="zh-TW" sz="2800" dirty="0">
                <a:solidFill>
                  <a:schemeClr val="bg1">
                    <a:lumMod val="65000"/>
                  </a:schemeClr>
                </a:solidFill>
              </a:rPr>
              <a:t>System Model</a:t>
            </a:r>
          </a:p>
          <a:p>
            <a:r>
              <a:rPr lang="en-US" altLang="zh-TW" sz="2800" dirty="0">
                <a:solidFill>
                  <a:schemeClr val="bg1">
                    <a:lumMod val="65000"/>
                  </a:schemeClr>
                </a:solidFill>
              </a:rPr>
              <a:t>Analytical Model</a:t>
            </a:r>
          </a:p>
          <a:p>
            <a:r>
              <a:rPr lang="en-US" altLang="zh-TW" sz="2800" dirty="0">
                <a:solidFill>
                  <a:schemeClr val="bg1">
                    <a:lumMod val="65000"/>
                  </a:schemeClr>
                </a:solidFill>
              </a:rPr>
              <a:t>Numerical Results</a:t>
            </a:r>
          </a:p>
          <a:p>
            <a:r>
              <a:rPr lang="en-US" altLang="zh-TW" sz="2800" dirty="0">
                <a:latin typeface="Times New Roman" panose="02020603050405020304" pitchFamily="18" charset="0"/>
                <a:cs typeface="Times New Roman" panose="02020603050405020304" pitchFamily="18" charset="0"/>
              </a:rPr>
              <a:t>Conclusions and Future Works</a:t>
            </a:r>
            <a:endParaRPr lang="zh-TW" altLang="zh-TW" sz="2800" dirty="0">
              <a:latin typeface="Times New Roman" panose="02020603050405020304" pitchFamily="18" charset="0"/>
              <a:cs typeface="Times New Roman" panose="02020603050405020304" pitchFamily="18" charset="0"/>
            </a:endParaRPr>
          </a:p>
          <a:p>
            <a:endParaRPr lang="zh-TW" altLang="en-US" sz="2800" dirty="0"/>
          </a:p>
        </p:txBody>
      </p:sp>
      <p:sp>
        <p:nvSpPr>
          <p:cNvPr id="5" name="投影片編號版面配置區 4">
            <a:extLst>
              <a:ext uri="{FF2B5EF4-FFF2-40B4-BE49-F238E27FC236}">
                <a16:creationId xmlns:a16="http://schemas.microsoft.com/office/drawing/2014/main" id="{121747F0-CA9D-42D0-80A7-BAA33AA29E7A}"/>
              </a:ext>
            </a:extLst>
          </p:cNvPr>
          <p:cNvSpPr>
            <a:spLocks noGrp="1"/>
          </p:cNvSpPr>
          <p:nvPr>
            <p:ph type="sldNum" sz="quarter" idx="12"/>
          </p:nvPr>
        </p:nvSpPr>
        <p:spPr/>
        <p:txBody>
          <a:bodyPr/>
          <a:lstStyle/>
          <a:p>
            <a:fld id="{69E57DC2-970A-4B3E-BB1C-7A09969E49DF}" type="slidenum">
              <a:rPr lang="en-US" smtClean="0"/>
              <a:t>19</a:t>
            </a:fld>
            <a:endParaRPr lang="en-US" dirty="0"/>
          </a:p>
        </p:txBody>
      </p:sp>
    </p:spTree>
    <p:extLst>
      <p:ext uri="{BB962C8B-B14F-4D97-AF65-F5344CB8AC3E}">
        <p14:creationId xmlns:p14="http://schemas.microsoft.com/office/powerpoint/2010/main" val="264090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843D0-356E-4ADE-A166-FF0CAD8A696E}"/>
              </a:ext>
            </a:extLst>
          </p:cNvPr>
          <p:cNvSpPr>
            <a:spLocks noGrp="1"/>
          </p:cNvSpPr>
          <p:nvPr>
            <p:ph type="title"/>
          </p:nvPr>
        </p:nvSpPr>
        <p:spPr/>
        <p:txBody>
          <a:bodyPr>
            <a:normAutofit/>
          </a:bodyPr>
          <a:lstStyle/>
          <a:p>
            <a:pPr algn="l"/>
            <a:r>
              <a:rPr lang="en-US" altLang="zh-TW" sz="4000" b="1" dirty="0"/>
              <a:t>Outline</a:t>
            </a:r>
            <a:endParaRPr lang="zh-TW" altLang="en-US" sz="4000" b="1" dirty="0"/>
          </a:p>
        </p:txBody>
      </p:sp>
      <p:sp>
        <p:nvSpPr>
          <p:cNvPr id="3" name="內容版面配置區 2">
            <a:extLst>
              <a:ext uri="{FF2B5EF4-FFF2-40B4-BE49-F238E27FC236}">
                <a16:creationId xmlns:a16="http://schemas.microsoft.com/office/drawing/2014/main" id="{75121BD4-30C7-4F3C-AD2C-6553106AF8D9}"/>
              </a:ext>
            </a:extLst>
          </p:cNvPr>
          <p:cNvSpPr>
            <a:spLocks noGrp="1"/>
          </p:cNvSpPr>
          <p:nvPr>
            <p:ph idx="1"/>
          </p:nvPr>
        </p:nvSpPr>
        <p:spPr/>
        <p:txBody>
          <a:bodyPr anchor="ctr">
            <a:normAutofit/>
          </a:bodyPr>
          <a:lstStyle/>
          <a:p>
            <a:r>
              <a:rPr lang="en-US" altLang="zh-TW" sz="2800" dirty="0"/>
              <a:t>Motivation</a:t>
            </a:r>
          </a:p>
          <a:p>
            <a:r>
              <a:rPr lang="en-US" altLang="zh-TW" sz="2800" dirty="0">
                <a:latin typeface="Times New Roman" panose="02020603050405020304" pitchFamily="18" charset="0"/>
                <a:cs typeface="Times New Roman" panose="02020603050405020304" pitchFamily="18" charset="0"/>
              </a:rPr>
              <a:t>System Model</a:t>
            </a:r>
          </a:p>
          <a:p>
            <a:r>
              <a:rPr lang="en-US" altLang="zh-TW" sz="2800" dirty="0">
                <a:latin typeface="Times New Roman" panose="02020603050405020304" pitchFamily="18" charset="0"/>
                <a:cs typeface="Times New Roman" panose="02020603050405020304" pitchFamily="18" charset="0"/>
              </a:rPr>
              <a:t>Analytical Model</a:t>
            </a:r>
          </a:p>
          <a:p>
            <a:r>
              <a:rPr lang="en-US" altLang="zh-TW" sz="2800" dirty="0">
                <a:latin typeface="Times New Roman" panose="02020603050405020304" pitchFamily="18" charset="0"/>
                <a:cs typeface="Times New Roman" panose="02020603050405020304" pitchFamily="18" charset="0"/>
              </a:rPr>
              <a:t>Numerical Results</a:t>
            </a:r>
          </a:p>
          <a:p>
            <a:r>
              <a:rPr lang="en-US" altLang="zh-TW" sz="2800" dirty="0">
                <a:latin typeface="Times New Roman" panose="02020603050405020304" pitchFamily="18" charset="0"/>
                <a:cs typeface="Times New Roman" panose="02020603050405020304" pitchFamily="18" charset="0"/>
              </a:rPr>
              <a:t>Conclusions and Future Works</a:t>
            </a:r>
            <a:endParaRPr lang="zh-TW" altLang="zh-TW" sz="2800" dirty="0">
              <a:latin typeface="Times New Roman" panose="02020603050405020304" pitchFamily="18" charset="0"/>
              <a:cs typeface="Times New Roman" panose="02020603050405020304" pitchFamily="18" charset="0"/>
            </a:endParaRPr>
          </a:p>
          <a:p>
            <a:endParaRPr lang="zh-TW" altLang="en-US" sz="2800" dirty="0"/>
          </a:p>
        </p:txBody>
      </p:sp>
      <p:sp>
        <p:nvSpPr>
          <p:cNvPr id="5" name="投影片編號版面配置區 4">
            <a:extLst>
              <a:ext uri="{FF2B5EF4-FFF2-40B4-BE49-F238E27FC236}">
                <a16:creationId xmlns:a16="http://schemas.microsoft.com/office/drawing/2014/main" id="{121747F0-CA9D-42D0-80A7-BAA33AA29E7A}"/>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2476028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3CD7E9B-4E0F-4577-9423-7CCCB2934038}"/>
              </a:ext>
            </a:extLst>
          </p:cNvPr>
          <p:cNvSpPr>
            <a:spLocks noGrp="1"/>
          </p:cNvSpPr>
          <p:nvPr>
            <p:ph type="title"/>
          </p:nvPr>
        </p:nvSpPr>
        <p:spPr/>
        <p:txBody>
          <a:bodyPr/>
          <a:lstStyle/>
          <a:p>
            <a:endParaRPr lang="zh-TW" altLang="en-US" dirty="0"/>
          </a:p>
        </p:txBody>
      </p:sp>
      <p:sp>
        <p:nvSpPr>
          <p:cNvPr id="3" name="內容版面配置區 2">
            <a:extLst>
              <a:ext uri="{FF2B5EF4-FFF2-40B4-BE49-F238E27FC236}">
                <a16:creationId xmlns:a16="http://schemas.microsoft.com/office/drawing/2014/main" id="{AF4F6E4A-0807-4474-A452-ADF6DF938506}"/>
              </a:ext>
            </a:extLst>
          </p:cNvPr>
          <p:cNvSpPr>
            <a:spLocks noGrp="1"/>
          </p:cNvSpPr>
          <p:nvPr>
            <p:ph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D6173B97-FDFD-4F22-ACB6-862D1DFE5194}"/>
              </a:ext>
            </a:extLst>
          </p:cNvPr>
          <p:cNvSpPr>
            <a:spLocks noGrp="1"/>
          </p:cNvSpPr>
          <p:nvPr>
            <p:ph type="sldNum" sz="quarter" idx="12"/>
          </p:nvPr>
        </p:nvSpPr>
        <p:spPr/>
        <p:txBody>
          <a:bodyPr/>
          <a:lstStyle/>
          <a:p>
            <a:fld id="{69E57DC2-970A-4B3E-BB1C-7A09969E49DF}" type="slidenum">
              <a:rPr lang="en-US" smtClean="0"/>
              <a:t>20</a:t>
            </a:fld>
            <a:endParaRPr lang="en-US" dirty="0"/>
          </a:p>
        </p:txBody>
      </p:sp>
    </p:spTree>
    <p:extLst>
      <p:ext uri="{BB962C8B-B14F-4D97-AF65-F5344CB8AC3E}">
        <p14:creationId xmlns:p14="http://schemas.microsoft.com/office/powerpoint/2010/main" val="3926772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B31E3521-B0DC-4B8C-B1A8-6E569993FF57}"/>
              </a:ext>
            </a:extLst>
          </p:cNvPr>
          <p:cNvSpPr>
            <a:spLocks noGrp="1"/>
          </p:cNvSpPr>
          <p:nvPr>
            <p:ph type="ctrTitle"/>
          </p:nvPr>
        </p:nvSpPr>
        <p:spPr>
          <a:xfrm>
            <a:off x="1600200" y="2606040"/>
            <a:ext cx="8991600" cy="1645920"/>
          </a:xfrm>
        </p:spPr>
        <p:txBody>
          <a:bodyPr/>
          <a:lstStyle/>
          <a:p>
            <a:r>
              <a:rPr lang="en-US" altLang="zh-TW" dirty="0"/>
              <a:t>Thank you for listening</a:t>
            </a:r>
            <a:endParaRPr lang="zh-TW" altLang="en-US" dirty="0"/>
          </a:p>
        </p:txBody>
      </p:sp>
    </p:spTree>
    <p:extLst>
      <p:ext uri="{BB962C8B-B14F-4D97-AF65-F5344CB8AC3E}">
        <p14:creationId xmlns:p14="http://schemas.microsoft.com/office/powerpoint/2010/main" val="2931838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843D0-356E-4ADE-A166-FF0CAD8A696E}"/>
              </a:ext>
            </a:extLst>
          </p:cNvPr>
          <p:cNvSpPr>
            <a:spLocks noGrp="1"/>
          </p:cNvSpPr>
          <p:nvPr>
            <p:ph type="title"/>
          </p:nvPr>
        </p:nvSpPr>
        <p:spPr/>
        <p:txBody>
          <a:bodyPr>
            <a:normAutofit/>
          </a:bodyPr>
          <a:lstStyle/>
          <a:p>
            <a:pPr algn="l"/>
            <a:r>
              <a:rPr lang="en-US" altLang="zh-TW" sz="4000" b="1" dirty="0"/>
              <a:t>Outline</a:t>
            </a:r>
            <a:endParaRPr lang="zh-TW" altLang="en-US" sz="4000" b="1" dirty="0"/>
          </a:p>
        </p:txBody>
      </p:sp>
      <p:sp>
        <p:nvSpPr>
          <p:cNvPr id="3" name="內容版面配置區 2">
            <a:extLst>
              <a:ext uri="{FF2B5EF4-FFF2-40B4-BE49-F238E27FC236}">
                <a16:creationId xmlns:a16="http://schemas.microsoft.com/office/drawing/2014/main" id="{75121BD4-30C7-4F3C-AD2C-6553106AF8D9}"/>
              </a:ext>
            </a:extLst>
          </p:cNvPr>
          <p:cNvSpPr>
            <a:spLocks noGrp="1"/>
          </p:cNvSpPr>
          <p:nvPr>
            <p:ph idx="1"/>
          </p:nvPr>
        </p:nvSpPr>
        <p:spPr/>
        <p:txBody>
          <a:bodyPr anchor="ctr">
            <a:normAutofit/>
          </a:bodyPr>
          <a:lstStyle/>
          <a:p>
            <a:r>
              <a:rPr lang="en-US" altLang="zh-TW" sz="2800" dirty="0"/>
              <a:t>Motivation</a:t>
            </a:r>
          </a:p>
          <a:p>
            <a:r>
              <a:rPr lang="en-US" altLang="zh-TW" sz="2800" dirty="0">
                <a:solidFill>
                  <a:schemeClr val="bg1">
                    <a:lumMod val="65000"/>
                  </a:schemeClr>
                </a:solidFill>
                <a:latin typeface="Times New Roman" panose="02020603050405020304" pitchFamily="18" charset="0"/>
                <a:cs typeface="Times New Roman" panose="02020603050405020304" pitchFamily="18" charset="0"/>
              </a:rPr>
              <a:t>System Model</a:t>
            </a:r>
          </a:p>
          <a:p>
            <a:r>
              <a:rPr lang="en-US" altLang="zh-TW" sz="2800" dirty="0">
                <a:solidFill>
                  <a:schemeClr val="bg1">
                    <a:lumMod val="65000"/>
                  </a:schemeClr>
                </a:solidFill>
                <a:latin typeface="Times New Roman" panose="02020603050405020304" pitchFamily="18" charset="0"/>
                <a:cs typeface="Times New Roman" panose="02020603050405020304" pitchFamily="18" charset="0"/>
              </a:rPr>
              <a:t>Analytical Model</a:t>
            </a:r>
          </a:p>
          <a:p>
            <a:r>
              <a:rPr lang="en-US" altLang="zh-TW" sz="2800" dirty="0">
                <a:solidFill>
                  <a:schemeClr val="bg1">
                    <a:lumMod val="65000"/>
                  </a:schemeClr>
                </a:solidFill>
                <a:latin typeface="Times New Roman" panose="02020603050405020304" pitchFamily="18" charset="0"/>
                <a:cs typeface="Times New Roman" panose="02020603050405020304" pitchFamily="18" charset="0"/>
              </a:rPr>
              <a:t>Numerical Results</a:t>
            </a:r>
          </a:p>
          <a:p>
            <a:r>
              <a:rPr lang="en-US" altLang="zh-TW" sz="2800" dirty="0">
                <a:solidFill>
                  <a:schemeClr val="bg1">
                    <a:lumMod val="65000"/>
                  </a:schemeClr>
                </a:solidFill>
                <a:latin typeface="Times New Roman" panose="02020603050405020304" pitchFamily="18" charset="0"/>
                <a:cs typeface="Times New Roman" panose="02020603050405020304" pitchFamily="18" charset="0"/>
              </a:rPr>
              <a:t>Conclusions and Future Works</a:t>
            </a:r>
            <a:endParaRPr lang="zh-TW" altLang="zh-TW" sz="2800" dirty="0">
              <a:solidFill>
                <a:schemeClr val="bg1">
                  <a:lumMod val="65000"/>
                </a:schemeClr>
              </a:solidFill>
              <a:latin typeface="Times New Roman" panose="02020603050405020304" pitchFamily="18" charset="0"/>
              <a:cs typeface="Times New Roman" panose="02020603050405020304" pitchFamily="18" charset="0"/>
            </a:endParaRPr>
          </a:p>
          <a:p>
            <a:endParaRPr lang="zh-TW" altLang="en-US" sz="2800" dirty="0"/>
          </a:p>
        </p:txBody>
      </p:sp>
      <p:sp>
        <p:nvSpPr>
          <p:cNvPr id="5" name="投影片編號版面配置區 4">
            <a:extLst>
              <a:ext uri="{FF2B5EF4-FFF2-40B4-BE49-F238E27FC236}">
                <a16:creationId xmlns:a16="http://schemas.microsoft.com/office/drawing/2014/main" id="{121747F0-CA9D-42D0-80A7-BAA33AA29E7A}"/>
              </a:ext>
            </a:extLst>
          </p:cNvPr>
          <p:cNvSpPr>
            <a:spLocks noGrp="1"/>
          </p:cNvSpPr>
          <p:nvPr>
            <p:ph type="sldNum" sz="quarter" idx="12"/>
          </p:nvPr>
        </p:nvSpPr>
        <p:spPr/>
        <p:txBody>
          <a:bodyPr/>
          <a:lstStyle/>
          <a:p>
            <a:fld id="{69E57DC2-970A-4B3E-BB1C-7A09969E49DF}" type="slidenum">
              <a:rPr lang="en-US" smtClean="0"/>
              <a:t>3</a:t>
            </a:fld>
            <a:endParaRPr lang="en-US" dirty="0"/>
          </a:p>
        </p:txBody>
      </p:sp>
    </p:spTree>
    <p:extLst>
      <p:ext uri="{BB962C8B-B14F-4D97-AF65-F5344CB8AC3E}">
        <p14:creationId xmlns:p14="http://schemas.microsoft.com/office/powerpoint/2010/main" val="2587770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BE95446-60B2-49FD-9DB0-43476B140F81}"/>
              </a:ext>
            </a:extLst>
          </p:cNvPr>
          <p:cNvSpPr>
            <a:spLocks noGrp="1"/>
          </p:cNvSpPr>
          <p:nvPr>
            <p:ph type="title"/>
          </p:nvPr>
        </p:nvSpPr>
        <p:spPr/>
        <p:txBody>
          <a:bodyPr/>
          <a:lstStyle/>
          <a:p>
            <a:r>
              <a:rPr lang="en-US" altLang="zh-TW" dirty="0"/>
              <a:t>Motivation</a:t>
            </a:r>
            <a:endParaRPr lang="zh-TW" altLang="en-US" dirty="0"/>
          </a:p>
        </p:txBody>
      </p:sp>
      <p:sp>
        <p:nvSpPr>
          <p:cNvPr id="3" name="內容版面配置區 2">
            <a:extLst>
              <a:ext uri="{FF2B5EF4-FFF2-40B4-BE49-F238E27FC236}">
                <a16:creationId xmlns:a16="http://schemas.microsoft.com/office/drawing/2014/main" id="{D52F5F52-243B-4DFA-A631-4A2A1EE482CA}"/>
              </a:ext>
            </a:extLst>
          </p:cNvPr>
          <p:cNvSpPr>
            <a:spLocks noGrp="1"/>
          </p:cNvSpPr>
          <p:nvPr>
            <p:ph idx="1"/>
          </p:nvPr>
        </p:nvSpPr>
        <p:spPr>
          <a:xfrm>
            <a:off x="566057" y="1959365"/>
            <a:ext cx="11059886" cy="3867404"/>
          </a:xfrm>
        </p:spPr>
        <p:txBody>
          <a:bodyPr anchor="ctr"/>
          <a:lstStyle/>
          <a:p>
            <a:pPr algn="just"/>
            <a:r>
              <a:rPr lang="en-US" altLang="zh-TW" dirty="0"/>
              <a:t>Blockchain is a foundational infrastructure for digital trust and decentralized system</a:t>
            </a:r>
          </a:p>
          <a:p>
            <a:pPr lvl="1" algn="just"/>
            <a:r>
              <a:rPr lang="en-US" altLang="zh-TW" dirty="0"/>
              <a:t>Decentralization, transparency, and immutability</a:t>
            </a:r>
          </a:p>
          <a:p>
            <a:pPr lvl="1" algn="just"/>
            <a:r>
              <a:rPr lang="en-US" altLang="zh-TW" dirty="0"/>
              <a:t>Bit coin,</a:t>
            </a:r>
            <a:r>
              <a:rPr lang="zh-TW" altLang="en-US" dirty="0"/>
              <a:t> </a:t>
            </a:r>
            <a:r>
              <a:rPr lang="en-US" altLang="zh-TW" dirty="0"/>
              <a:t>finance</a:t>
            </a:r>
            <a:r>
              <a:rPr lang="zh-TW" altLang="en-US" dirty="0"/>
              <a:t> </a:t>
            </a:r>
            <a:r>
              <a:rPr lang="en-US" altLang="zh-TW" dirty="0"/>
              <a:t>healthcare</a:t>
            </a:r>
            <a:r>
              <a:rPr lang="zh-TW" altLang="en-US" dirty="0"/>
              <a:t> </a:t>
            </a:r>
            <a:r>
              <a:rPr lang="en-US" altLang="zh-TW" dirty="0"/>
              <a:t>media logistics energy</a:t>
            </a:r>
          </a:p>
          <a:p>
            <a:pPr algn="just"/>
            <a:r>
              <a:rPr lang="en-US" altLang="zh-TW" dirty="0"/>
              <a:t>Interoperability</a:t>
            </a:r>
            <a:r>
              <a:rPr lang="zh-TW" altLang="en-US" dirty="0"/>
              <a:t> → </a:t>
            </a:r>
            <a:r>
              <a:rPr lang="en-US" altLang="zh-TW" dirty="0"/>
              <a:t>Cross-chain bridges</a:t>
            </a:r>
          </a:p>
        </p:txBody>
      </p:sp>
      <p:sp>
        <p:nvSpPr>
          <p:cNvPr id="4" name="投影片編號版面配置區 3">
            <a:extLst>
              <a:ext uri="{FF2B5EF4-FFF2-40B4-BE49-F238E27FC236}">
                <a16:creationId xmlns:a16="http://schemas.microsoft.com/office/drawing/2014/main" id="{4B685C6A-1E0B-4328-8398-12DE0DB7EB95}"/>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3468022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03C7C3-4D73-4F94-8192-6B5587375E96}"/>
              </a:ext>
            </a:extLst>
          </p:cNvPr>
          <p:cNvSpPr>
            <a:spLocks noGrp="1"/>
          </p:cNvSpPr>
          <p:nvPr>
            <p:ph type="title"/>
          </p:nvPr>
        </p:nvSpPr>
        <p:spPr/>
        <p:txBody>
          <a:bodyPr/>
          <a:lstStyle/>
          <a:p>
            <a:r>
              <a:rPr lang="en-US" altLang="zh-TW" dirty="0"/>
              <a:t>Motivation</a:t>
            </a:r>
            <a:endParaRPr lang="zh-TW" altLang="en-US" dirty="0"/>
          </a:p>
        </p:txBody>
      </p:sp>
      <p:sp>
        <p:nvSpPr>
          <p:cNvPr id="3" name="內容版面配置區 2">
            <a:extLst>
              <a:ext uri="{FF2B5EF4-FFF2-40B4-BE49-F238E27FC236}">
                <a16:creationId xmlns:a16="http://schemas.microsoft.com/office/drawing/2014/main" id="{FA29EB69-540F-4E3B-A7E7-FC13BE290E87}"/>
              </a:ext>
            </a:extLst>
          </p:cNvPr>
          <p:cNvSpPr>
            <a:spLocks noGrp="1"/>
          </p:cNvSpPr>
          <p:nvPr>
            <p:ph idx="1"/>
          </p:nvPr>
        </p:nvSpPr>
        <p:spPr/>
        <p:txBody>
          <a:bodyPr anchor="ctr"/>
          <a:lstStyle/>
          <a:p>
            <a:r>
              <a:rPr lang="en-US" altLang="zh-TW" dirty="0"/>
              <a:t>In [2], apply M/M/n/L queues </a:t>
            </a:r>
            <a:r>
              <a:rPr lang="en-US" altLang="zh-TW" dirty="0">
                <a:effectLst/>
                <a:latin typeface="Times New Roman" panose="02020603050405020304" pitchFamily="18" charset="0"/>
                <a:ea typeface="新細明體" panose="02020500000000000000" pitchFamily="18" charset="-120"/>
              </a:rPr>
              <a:t>modeling transaction processing and block generation in Bitcoin </a:t>
            </a:r>
          </a:p>
          <a:p>
            <a:pPr lvl="1"/>
            <a:r>
              <a:rPr lang="en-US" altLang="zh-TW" dirty="0">
                <a:ea typeface="新細明體" panose="02020500000000000000" pitchFamily="18" charset="-120"/>
              </a:rPr>
              <a:t>Queue length / </a:t>
            </a:r>
            <a:r>
              <a:rPr lang="en-US" altLang="zh-TW" dirty="0">
                <a:solidFill>
                  <a:srgbClr val="FF0000"/>
                </a:solidFill>
                <a:ea typeface="新細明體" panose="02020500000000000000" pitchFamily="18" charset="-120"/>
              </a:rPr>
              <a:t>block generation rate</a:t>
            </a:r>
            <a:endParaRPr lang="en-US" altLang="zh-TW" dirty="0">
              <a:solidFill>
                <a:srgbClr val="FF0000"/>
              </a:solidFill>
            </a:endParaRPr>
          </a:p>
          <a:p>
            <a:r>
              <a:rPr lang="en-US" altLang="zh-TW" dirty="0"/>
              <a:t>In [7], Blockchain queuing model with </a:t>
            </a:r>
            <a:r>
              <a:rPr lang="en-US" altLang="zh-TW" dirty="0">
                <a:solidFill>
                  <a:srgbClr val="FF0000"/>
                </a:solidFill>
              </a:rPr>
              <a:t>non-preemptive limited-priority </a:t>
            </a:r>
            <a:r>
              <a:rPr lang="en-US" altLang="zh-TW" dirty="0"/>
              <a:t>is proposed. </a:t>
            </a:r>
          </a:p>
          <a:p>
            <a:r>
              <a:rPr lang="en-US" altLang="zh-TW" dirty="0"/>
              <a:t>In [10], Queueing model for </a:t>
            </a:r>
            <a:r>
              <a:rPr lang="en-US" altLang="zh-TW" dirty="0">
                <a:solidFill>
                  <a:srgbClr val="FF0000"/>
                </a:solidFill>
              </a:rPr>
              <a:t>cross-chain transaction flows</a:t>
            </a:r>
            <a:r>
              <a:rPr lang="zh-TW" altLang="en-US" dirty="0">
                <a:solidFill>
                  <a:srgbClr val="FF0000"/>
                </a:solidFill>
              </a:rPr>
              <a:t> </a:t>
            </a:r>
            <a:r>
              <a:rPr lang="en-US" altLang="zh-TW" dirty="0"/>
              <a:t>is presented.</a:t>
            </a:r>
            <a:endParaRPr lang="zh-TW" altLang="en-US" dirty="0"/>
          </a:p>
        </p:txBody>
      </p:sp>
      <p:sp>
        <p:nvSpPr>
          <p:cNvPr id="4" name="投影片編號版面配置區 3">
            <a:extLst>
              <a:ext uri="{FF2B5EF4-FFF2-40B4-BE49-F238E27FC236}">
                <a16:creationId xmlns:a16="http://schemas.microsoft.com/office/drawing/2014/main" id="{DB1D85AF-0A32-47D0-8F9B-CD7394D479F4}"/>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50430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EA3F173-05C7-4E9E-9CE7-658F5BB18C24}"/>
              </a:ext>
            </a:extLst>
          </p:cNvPr>
          <p:cNvSpPr>
            <a:spLocks noGrp="1"/>
          </p:cNvSpPr>
          <p:nvPr>
            <p:ph type="title"/>
          </p:nvPr>
        </p:nvSpPr>
        <p:spPr/>
        <p:txBody>
          <a:bodyPr/>
          <a:lstStyle/>
          <a:p>
            <a:r>
              <a:rPr lang="en-US" altLang="zh-TW" dirty="0"/>
              <a:t>Motivation</a:t>
            </a:r>
            <a:endParaRPr lang="zh-TW" altLang="en-US" dirty="0"/>
          </a:p>
        </p:txBody>
      </p:sp>
      <p:sp>
        <p:nvSpPr>
          <p:cNvPr id="3" name="內容版面配置區 2">
            <a:extLst>
              <a:ext uri="{FF2B5EF4-FFF2-40B4-BE49-F238E27FC236}">
                <a16:creationId xmlns:a16="http://schemas.microsoft.com/office/drawing/2014/main" id="{AE780AA3-F858-4B70-8164-BFB9D0C416AC}"/>
              </a:ext>
            </a:extLst>
          </p:cNvPr>
          <p:cNvSpPr>
            <a:spLocks noGrp="1"/>
          </p:cNvSpPr>
          <p:nvPr>
            <p:ph idx="1"/>
          </p:nvPr>
        </p:nvSpPr>
        <p:spPr>
          <a:xfrm>
            <a:off x="850900" y="1663700"/>
            <a:ext cx="10490200" cy="4814805"/>
          </a:xfrm>
        </p:spPr>
        <p:txBody>
          <a:bodyPr>
            <a:normAutofit/>
          </a:bodyPr>
          <a:lstStyle/>
          <a:p>
            <a:r>
              <a:rPr lang="en-US" altLang="zh-TW" dirty="0"/>
              <a:t>Two sequential queues: </a:t>
            </a:r>
            <a:r>
              <a:rPr lang="en-US" altLang="zh-TW" b="1" dirty="0"/>
              <a:t>customer queue</a:t>
            </a:r>
            <a:r>
              <a:rPr lang="zh-TW" altLang="en-US" b="1" dirty="0"/>
              <a:t> </a:t>
            </a:r>
            <a:r>
              <a:rPr lang="en-US" altLang="zh-TW" dirty="0"/>
              <a:t>and</a:t>
            </a:r>
            <a:r>
              <a:rPr lang="zh-TW" altLang="en-US" b="1" dirty="0"/>
              <a:t> </a:t>
            </a:r>
            <a:r>
              <a:rPr lang="en-US" altLang="zh-TW" b="1" dirty="0"/>
              <a:t>block queue</a:t>
            </a:r>
          </a:p>
          <a:p>
            <a:pPr lvl="1"/>
            <a:r>
              <a:rPr lang="en-US" altLang="zh-TW" b="1" dirty="0"/>
              <a:t>Customer queue: </a:t>
            </a:r>
            <a:r>
              <a:rPr lang="en-US" altLang="zh-TW" dirty="0"/>
              <a:t>waiting to be selected for block formation</a:t>
            </a:r>
          </a:p>
          <a:p>
            <a:pPr lvl="1"/>
            <a:r>
              <a:rPr lang="en-US" altLang="zh-TW" b="1" dirty="0"/>
              <a:t>Block queue: </a:t>
            </a:r>
            <a:r>
              <a:rPr lang="en-US" altLang="zh-TW" dirty="0"/>
              <a:t>undergoing consensus</a:t>
            </a:r>
          </a:p>
          <a:p>
            <a:r>
              <a:rPr lang="en-US" altLang="zh-TW" b="1" dirty="0"/>
              <a:t>ON / OFF</a:t>
            </a:r>
            <a:r>
              <a:rPr lang="en-US" altLang="zh-TW" dirty="0"/>
              <a:t> mechanism</a:t>
            </a:r>
          </a:p>
          <a:p>
            <a:r>
              <a:rPr lang="en-US" altLang="zh-TW" dirty="0"/>
              <a:t>Partial batch service</a:t>
            </a:r>
          </a:p>
          <a:p>
            <a:r>
              <a:rPr lang="en-US" altLang="zh-TW" dirty="0"/>
              <a:t>Capture realistic life</a:t>
            </a:r>
          </a:p>
          <a:p>
            <a:pPr lvl="1"/>
            <a:r>
              <a:rPr lang="en-US" altLang="zh-TW" dirty="0"/>
              <a:t>Non-preemptive priority</a:t>
            </a:r>
          </a:p>
          <a:p>
            <a:pPr lvl="1"/>
            <a:r>
              <a:rPr lang="en-US" altLang="zh-TW" dirty="0"/>
              <a:t>Impatience</a:t>
            </a:r>
          </a:p>
        </p:txBody>
      </p:sp>
      <p:sp>
        <p:nvSpPr>
          <p:cNvPr id="4" name="投影片編號版面配置區 3">
            <a:extLst>
              <a:ext uri="{FF2B5EF4-FFF2-40B4-BE49-F238E27FC236}">
                <a16:creationId xmlns:a16="http://schemas.microsoft.com/office/drawing/2014/main" id="{304E3714-A58A-4776-9112-929BC59003F3}"/>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3913887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843D0-356E-4ADE-A166-FF0CAD8A696E}"/>
              </a:ext>
            </a:extLst>
          </p:cNvPr>
          <p:cNvSpPr>
            <a:spLocks noGrp="1"/>
          </p:cNvSpPr>
          <p:nvPr>
            <p:ph type="title"/>
          </p:nvPr>
        </p:nvSpPr>
        <p:spPr/>
        <p:txBody>
          <a:bodyPr>
            <a:normAutofit/>
          </a:bodyPr>
          <a:lstStyle/>
          <a:p>
            <a:pPr algn="l"/>
            <a:r>
              <a:rPr lang="en-US" altLang="zh-TW" sz="4000" b="1" dirty="0"/>
              <a:t>Outline</a:t>
            </a:r>
            <a:endParaRPr lang="zh-TW" altLang="en-US" sz="4000" b="1" dirty="0"/>
          </a:p>
        </p:txBody>
      </p:sp>
      <p:sp>
        <p:nvSpPr>
          <p:cNvPr id="3" name="內容版面配置區 2">
            <a:extLst>
              <a:ext uri="{FF2B5EF4-FFF2-40B4-BE49-F238E27FC236}">
                <a16:creationId xmlns:a16="http://schemas.microsoft.com/office/drawing/2014/main" id="{75121BD4-30C7-4F3C-AD2C-6553106AF8D9}"/>
              </a:ext>
            </a:extLst>
          </p:cNvPr>
          <p:cNvSpPr>
            <a:spLocks noGrp="1"/>
          </p:cNvSpPr>
          <p:nvPr>
            <p:ph idx="1"/>
          </p:nvPr>
        </p:nvSpPr>
        <p:spPr/>
        <p:txBody>
          <a:bodyPr anchor="ctr">
            <a:normAutofit/>
          </a:bodyPr>
          <a:lstStyle/>
          <a:p>
            <a:r>
              <a:rPr lang="en-US" altLang="zh-TW" sz="2800" dirty="0">
                <a:solidFill>
                  <a:schemeClr val="bg1">
                    <a:lumMod val="65000"/>
                  </a:schemeClr>
                </a:solidFill>
              </a:rPr>
              <a:t>Motivation</a:t>
            </a:r>
          </a:p>
          <a:p>
            <a:r>
              <a:rPr lang="en-US" altLang="zh-TW" sz="2800" dirty="0">
                <a:latin typeface="Times New Roman" panose="02020603050405020304" pitchFamily="18" charset="0"/>
                <a:cs typeface="Times New Roman" panose="02020603050405020304" pitchFamily="18" charset="0"/>
              </a:rPr>
              <a:t>System Model</a:t>
            </a:r>
          </a:p>
          <a:p>
            <a:r>
              <a:rPr lang="en-US" altLang="zh-TW" sz="2800" dirty="0">
                <a:solidFill>
                  <a:schemeClr val="bg1">
                    <a:lumMod val="65000"/>
                  </a:schemeClr>
                </a:solidFill>
              </a:rPr>
              <a:t>Analytical Model</a:t>
            </a:r>
          </a:p>
          <a:p>
            <a:r>
              <a:rPr lang="en-US" altLang="zh-TW" sz="2800" dirty="0">
                <a:solidFill>
                  <a:schemeClr val="bg1">
                    <a:lumMod val="65000"/>
                  </a:schemeClr>
                </a:solidFill>
              </a:rPr>
              <a:t>Numerical Results</a:t>
            </a:r>
          </a:p>
          <a:p>
            <a:r>
              <a:rPr lang="en-US" altLang="zh-TW" sz="2800" dirty="0">
                <a:solidFill>
                  <a:schemeClr val="bg1">
                    <a:lumMod val="65000"/>
                  </a:schemeClr>
                </a:solidFill>
              </a:rPr>
              <a:t>Conclusions and Future Works</a:t>
            </a:r>
            <a:endParaRPr lang="zh-TW" altLang="zh-TW" sz="2800" dirty="0">
              <a:solidFill>
                <a:schemeClr val="bg1">
                  <a:lumMod val="65000"/>
                </a:schemeClr>
              </a:solidFill>
            </a:endParaRPr>
          </a:p>
          <a:p>
            <a:endParaRPr lang="zh-TW" altLang="en-US" sz="2800" dirty="0"/>
          </a:p>
        </p:txBody>
      </p:sp>
      <p:sp>
        <p:nvSpPr>
          <p:cNvPr id="5" name="投影片編號版面配置區 4">
            <a:extLst>
              <a:ext uri="{FF2B5EF4-FFF2-40B4-BE49-F238E27FC236}">
                <a16:creationId xmlns:a16="http://schemas.microsoft.com/office/drawing/2014/main" id="{121747F0-CA9D-42D0-80A7-BAA33AA29E7A}"/>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1701097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844C0C-FB90-477D-963C-5152E05F424F}"/>
              </a:ext>
            </a:extLst>
          </p:cNvPr>
          <p:cNvSpPr>
            <a:spLocks noGrp="1"/>
          </p:cNvSpPr>
          <p:nvPr>
            <p:ph type="title"/>
          </p:nvPr>
        </p:nvSpPr>
        <p:spPr/>
        <p:txBody>
          <a:bodyPr/>
          <a:lstStyle/>
          <a:p>
            <a:r>
              <a:rPr lang="en-US" altLang="zh-TW" dirty="0"/>
              <a:t>System Model</a:t>
            </a:r>
            <a:endParaRPr lang="zh-TW" altLang="en-US" dirty="0"/>
          </a:p>
        </p:txBody>
      </p:sp>
      <mc:AlternateContent xmlns:mc="http://schemas.openxmlformats.org/markup-compatibility/2006">
        <mc:Choice xmlns:a14="http://schemas.microsoft.com/office/drawing/2010/main" Requires="a14">
          <p:sp>
            <p:nvSpPr>
              <p:cNvPr id="11" name="內容版面配置區 10">
                <a:extLst>
                  <a:ext uri="{FF2B5EF4-FFF2-40B4-BE49-F238E27FC236}">
                    <a16:creationId xmlns:a16="http://schemas.microsoft.com/office/drawing/2014/main" id="{AB3647AA-60C9-48EB-AF10-EA9A9A2AAE72}"/>
                  </a:ext>
                </a:extLst>
              </p:cNvPr>
              <p:cNvSpPr>
                <a:spLocks noGrp="1"/>
              </p:cNvSpPr>
              <p:nvPr>
                <p:ph idx="1"/>
              </p:nvPr>
            </p:nvSpPr>
            <p:spPr/>
            <p:txBody>
              <a:bodyPr anchor="t"/>
              <a:lstStyle/>
              <a:p>
                <a:r>
                  <a:rPr lang="en-US" altLang="zh-TW" dirty="0"/>
                  <a:t>Two sequential queue with finite capacity</a:t>
                </a:r>
              </a:p>
              <a:p>
                <a:r>
                  <a:rPr lang="en-US" altLang="zh-TW" dirty="0"/>
                  <a:t>Total capacity of system: </a:t>
                </a:r>
                <a14:m>
                  <m:oMath xmlns:m="http://schemas.openxmlformats.org/officeDocument/2006/math">
                    <m:r>
                      <a:rPr lang="en-US" altLang="zh-TW" b="0" i="1" smtClean="0">
                        <a:latin typeface="Cambria Math" panose="02040503050406030204" pitchFamily="18" charset="0"/>
                      </a:rPr>
                      <m:t>𝑁</m:t>
                    </m:r>
                  </m:oMath>
                </a14:m>
                <a:endParaRPr lang="en-US" altLang="zh-TW" dirty="0"/>
              </a:p>
              <a:p>
                <a:pPr marL="685800" lvl="1" indent="-457200">
                  <a:buFont typeface="+mj-lt"/>
                  <a:buAutoNum type="arabicPeriod"/>
                </a:pPr>
                <a:r>
                  <a:rPr lang="en-US" altLang="zh-TW" sz="2400" b="1" dirty="0"/>
                  <a:t>Customer queue</a:t>
                </a:r>
                <a:r>
                  <a:rPr lang="en-US" altLang="zh-TW" sz="2400" dirty="0"/>
                  <a:t>: </a:t>
                </a:r>
                <a14:m>
                  <m:oMath xmlns:m="http://schemas.openxmlformats.org/officeDocument/2006/math">
                    <m:r>
                      <a:rPr lang="en-US" altLang="zh-TW" sz="2400" b="0" i="1" smtClean="0">
                        <a:latin typeface="Cambria Math" panose="02040503050406030204" pitchFamily="18" charset="0"/>
                      </a:rPr>
                      <m:t>𝑁</m:t>
                    </m:r>
                  </m:oMath>
                </a14:m>
                <a:r>
                  <a:rPr lang="en-US" altLang="zh-TW" sz="2400" b="1" dirty="0"/>
                  <a:t> </a:t>
                </a:r>
                <a:r>
                  <a:rPr lang="en-US" altLang="zh-TW" sz="2400" dirty="0"/>
                  <a:t>or </a:t>
                </a:r>
                <a14:m>
                  <m:oMath xmlns:m="http://schemas.openxmlformats.org/officeDocument/2006/math">
                    <m:r>
                      <a:rPr lang="en-US" altLang="zh-TW" sz="2400" b="0" i="1" smtClean="0">
                        <a:latin typeface="Cambria Math" panose="02040503050406030204" pitchFamily="18" charset="0"/>
                      </a:rPr>
                      <m:t>𝑁</m:t>
                    </m:r>
                    <m:r>
                      <a:rPr lang="en-US" altLang="zh-TW" sz="2400" b="0" i="1" smtClean="0">
                        <a:latin typeface="Cambria Math" panose="02040503050406030204" pitchFamily="18" charset="0"/>
                      </a:rPr>
                      <m:t>−</m:t>
                    </m:r>
                    <m:r>
                      <a:rPr lang="en-US" altLang="zh-TW" sz="2400" b="0" i="1" smtClean="0">
                        <a:latin typeface="Cambria Math" panose="02040503050406030204" pitchFamily="18" charset="0"/>
                      </a:rPr>
                      <m:t>𝑏</m:t>
                    </m:r>
                  </m:oMath>
                </a14:m>
                <a:endParaRPr lang="en-US" altLang="zh-TW" sz="2400" b="1" dirty="0"/>
              </a:p>
              <a:p>
                <a:pPr marL="685800" lvl="1" indent="-457200">
                  <a:buFont typeface="+mj-lt"/>
                  <a:buAutoNum type="arabicPeriod"/>
                </a:pPr>
                <a:r>
                  <a:rPr lang="en-US" altLang="zh-TW" sz="2400" b="1" dirty="0"/>
                  <a:t>Block queue: </a:t>
                </a:r>
                <a14:m>
                  <m:oMath xmlns:m="http://schemas.openxmlformats.org/officeDocument/2006/math">
                    <m:r>
                      <a:rPr lang="en-US" altLang="zh-TW" sz="2400" b="0" i="1" smtClean="0">
                        <a:latin typeface="Cambria Math" panose="02040503050406030204" pitchFamily="18" charset="0"/>
                      </a:rPr>
                      <m:t>𝑏</m:t>
                    </m:r>
                  </m:oMath>
                </a14:m>
                <a:endParaRPr lang="en-US" altLang="zh-TW" sz="2800" dirty="0"/>
              </a:p>
              <a:p>
                <a:r>
                  <a:rPr lang="en-US" altLang="zh-TW" dirty="0"/>
                  <a:t>HP customers have non-preemptive priority over LP customers</a:t>
                </a:r>
              </a:p>
              <a:p>
                <a:endParaRPr lang="zh-TW" altLang="en-US" dirty="0"/>
              </a:p>
            </p:txBody>
          </p:sp>
        </mc:Choice>
        <mc:Fallback>
          <p:sp>
            <p:nvSpPr>
              <p:cNvPr id="11" name="內容版面配置區 10">
                <a:extLst>
                  <a:ext uri="{FF2B5EF4-FFF2-40B4-BE49-F238E27FC236}">
                    <a16:creationId xmlns:a16="http://schemas.microsoft.com/office/drawing/2014/main" id="{AB3647AA-60C9-48EB-AF10-EA9A9A2AAE72}"/>
                  </a:ext>
                </a:extLst>
              </p:cNvPr>
              <p:cNvSpPr>
                <a:spLocks noGrp="1" noRot="1" noChangeAspect="1" noMove="1" noResize="1" noEditPoints="1" noAdjustHandles="1" noChangeArrowheads="1" noChangeShapeType="1" noTextEdit="1"/>
              </p:cNvSpPr>
              <p:nvPr>
                <p:ph idx="1"/>
              </p:nvPr>
            </p:nvSpPr>
            <p:spPr>
              <a:blipFill>
                <a:blip r:embed="rId3"/>
                <a:stretch>
                  <a:fillRect l="-814" t="-1260"/>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661825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844C0C-FB90-477D-963C-5152E05F424F}"/>
              </a:ext>
            </a:extLst>
          </p:cNvPr>
          <p:cNvSpPr>
            <a:spLocks noGrp="1"/>
          </p:cNvSpPr>
          <p:nvPr>
            <p:ph type="title"/>
          </p:nvPr>
        </p:nvSpPr>
        <p:spPr/>
        <p:txBody>
          <a:bodyPr/>
          <a:lstStyle/>
          <a:p>
            <a:r>
              <a:rPr lang="en-US" altLang="zh-TW" dirty="0"/>
              <a:t>System Model</a:t>
            </a:r>
            <a:endParaRPr lang="zh-TW" altLang="en-US" dirty="0"/>
          </a:p>
        </p:txBody>
      </p:sp>
      <p:sp>
        <p:nvSpPr>
          <p:cNvPr id="4" name="投影片編號版面配置區 3">
            <a:extLst>
              <a:ext uri="{FF2B5EF4-FFF2-40B4-BE49-F238E27FC236}">
                <a16:creationId xmlns:a16="http://schemas.microsoft.com/office/drawing/2014/main" id="{95050E97-45E4-470E-8911-16F8B3D7F0C2}"/>
              </a:ext>
            </a:extLst>
          </p:cNvPr>
          <p:cNvSpPr>
            <a:spLocks noGrp="1"/>
          </p:cNvSpPr>
          <p:nvPr>
            <p:ph type="sldNum" sz="quarter" idx="12"/>
          </p:nvPr>
        </p:nvSpPr>
        <p:spPr/>
        <p:txBody>
          <a:bodyPr/>
          <a:lstStyle/>
          <a:p>
            <a:fld id="{69E57DC2-970A-4B3E-BB1C-7A09969E49DF}" type="slidenum">
              <a:rPr lang="en-US" smtClean="0"/>
              <a:t>9</a:t>
            </a:fld>
            <a:endParaRPr lang="en-US" dirty="0"/>
          </a:p>
        </p:txBody>
      </p:sp>
      <p:sp>
        <p:nvSpPr>
          <p:cNvPr id="5" name="投影片編號版面配置區 3">
            <a:extLst>
              <a:ext uri="{FF2B5EF4-FFF2-40B4-BE49-F238E27FC236}">
                <a16:creationId xmlns:a16="http://schemas.microsoft.com/office/drawing/2014/main" id="{F22FAC9C-38CF-4058-AE68-944C619C5AAB}"/>
              </a:ext>
            </a:extLst>
          </p:cNvPr>
          <p:cNvSpPr txBox="1">
            <a:spLocks/>
          </p:cNvSpPr>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defPPr>
              <a:defRPr lang="en-US"/>
            </a:defPPr>
            <a:lvl1pPr marL="0" algn="ctr" defTabSz="457200" rtl="0" eaLnBrk="1" latinLnBrk="0" hangingPunct="1">
              <a:defRPr sz="1100" kern="1200" spc="0" baseline="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9E57DC2-970A-4B3E-BB1C-7A09969E49DF}" type="slidenum">
              <a:rPr lang="en-US" smtClean="0"/>
              <a:pPr/>
              <a:t>9</a:t>
            </a:fld>
            <a:endParaRPr lang="en-US" dirty="0"/>
          </a:p>
        </p:txBody>
      </p:sp>
      <p:grpSp>
        <p:nvGrpSpPr>
          <p:cNvPr id="25" name="群組 24">
            <a:extLst>
              <a:ext uri="{FF2B5EF4-FFF2-40B4-BE49-F238E27FC236}">
                <a16:creationId xmlns:a16="http://schemas.microsoft.com/office/drawing/2014/main" id="{CC0DBB3E-7D6C-4C30-BB4C-6DAD7ACFF723}"/>
              </a:ext>
            </a:extLst>
          </p:cNvPr>
          <p:cNvGrpSpPr/>
          <p:nvPr/>
        </p:nvGrpSpPr>
        <p:grpSpPr>
          <a:xfrm>
            <a:off x="934005" y="2175642"/>
            <a:ext cx="9773294" cy="3324128"/>
            <a:chOff x="2042183" y="3162353"/>
            <a:chExt cx="9842843" cy="3508105"/>
          </a:xfrm>
        </p:grpSpPr>
        <p:pic>
          <p:nvPicPr>
            <p:cNvPr id="26" name="圖片 25">
              <a:extLst>
                <a:ext uri="{FF2B5EF4-FFF2-40B4-BE49-F238E27FC236}">
                  <a16:creationId xmlns:a16="http://schemas.microsoft.com/office/drawing/2014/main" id="{071D6BEA-402A-4234-B360-909CF32AC938}"/>
                </a:ext>
              </a:extLst>
            </p:cNvPr>
            <p:cNvPicPr>
              <a:picLocks noChangeAspect="1"/>
            </p:cNvPicPr>
            <p:nvPr/>
          </p:nvPicPr>
          <p:blipFill>
            <a:blip r:embed="rId3"/>
            <a:srcRect/>
            <a:stretch/>
          </p:blipFill>
          <p:spPr>
            <a:xfrm>
              <a:off x="3186804" y="3461772"/>
              <a:ext cx="8698222" cy="2172571"/>
            </a:xfrm>
            <a:prstGeom prst="rect">
              <a:avLst/>
            </a:prstGeom>
          </p:spPr>
        </p:pic>
        <p:sp>
          <p:nvSpPr>
            <p:cNvPr id="27" name="左中括弧 26">
              <a:extLst>
                <a:ext uri="{FF2B5EF4-FFF2-40B4-BE49-F238E27FC236}">
                  <a16:creationId xmlns:a16="http://schemas.microsoft.com/office/drawing/2014/main" id="{189CF6CC-DE68-45EE-94E3-BAF1F1C5AB38}"/>
                </a:ext>
              </a:extLst>
            </p:cNvPr>
            <p:cNvSpPr/>
            <p:nvPr/>
          </p:nvSpPr>
          <p:spPr>
            <a:xfrm rot="5400000">
              <a:off x="7454384" y="1218347"/>
              <a:ext cx="229337" cy="4996183"/>
            </a:xfrm>
            <a:prstGeom prst="leftBracket">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TW" altLang="en-US"/>
            </a:p>
          </p:txBody>
        </p:sp>
        <mc:AlternateContent xmlns:mc="http://schemas.openxmlformats.org/markup-compatibility/2006">
          <mc:Choice xmlns:a14="http://schemas.microsoft.com/office/drawing/2010/main" Requires="a14">
            <p:sp>
              <p:nvSpPr>
                <p:cNvPr id="28" name="文字方塊 27">
                  <a:extLst>
                    <a:ext uri="{FF2B5EF4-FFF2-40B4-BE49-F238E27FC236}">
                      <a16:creationId xmlns:a16="http://schemas.microsoft.com/office/drawing/2014/main" id="{AE5767BE-7713-4110-BCD9-78347F1EF75F}"/>
                    </a:ext>
                  </a:extLst>
                </p:cNvPr>
                <p:cNvSpPr txBox="1"/>
                <p:nvPr/>
              </p:nvSpPr>
              <p:spPr>
                <a:xfrm>
                  <a:off x="6395542" y="3162353"/>
                  <a:ext cx="2280745"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Total capacity = </a:t>
                  </a:r>
                  <a14:m>
                    <m:oMath xmlns:m="http://schemas.openxmlformats.org/officeDocument/2006/math">
                      <m:r>
                        <a:rPr lang="en-US" altLang="zh-TW" b="0" i="1" smtClean="0">
                          <a:latin typeface="Cambria Math" panose="02040503050406030204" pitchFamily="18" charset="0"/>
                        </a:rPr>
                        <m:t>𝑁</m:t>
                      </m:r>
                    </m:oMath>
                  </a14:m>
                  <a:endParaRPr lang="zh-TW" altLang="en-US" dirty="0">
                    <a:latin typeface="Times New Roman" panose="02020603050405020304" pitchFamily="18" charset="0"/>
                    <a:cs typeface="Times New Roman" panose="02020603050405020304" pitchFamily="18" charset="0"/>
                  </a:endParaRPr>
                </a:p>
              </p:txBody>
            </p:sp>
          </mc:Choice>
          <mc:Fallback>
            <p:sp>
              <p:nvSpPr>
                <p:cNvPr id="28" name="文字方塊 27">
                  <a:extLst>
                    <a:ext uri="{FF2B5EF4-FFF2-40B4-BE49-F238E27FC236}">
                      <a16:creationId xmlns:a16="http://schemas.microsoft.com/office/drawing/2014/main" id="{AE5767BE-7713-4110-BCD9-78347F1EF75F}"/>
                    </a:ext>
                  </a:extLst>
                </p:cNvPr>
                <p:cNvSpPr txBox="1">
                  <a:spLocks noRot="1" noChangeAspect="1" noMove="1" noResize="1" noEditPoints="1" noAdjustHandles="1" noChangeArrowheads="1" noChangeShapeType="1" noTextEdit="1"/>
                </p:cNvSpPr>
                <p:nvPr/>
              </p:nvSpPr>
              <p:spPr>
                <a:xfrm>
                  <a:off x="6395542" y="3162353"/>
                  <a:ext cx="2280745" cy="369332"/>
                </a:xfrm>
                <a:prstGeom prst="rect">
                  <a:avLst/>
                </a:prstGeom>
                <a:blipFill>
                  <a:blip r:embed="rId4"/>
                  <a:stretch>
                    <a:fillRect t="-10526" b="-33333"/>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9" name="左中括弧 28">
                  <a:extLst>
                    <a:ext uri="{FF2B5EF4-FFF2-40B4-BE49-F238E27FC236}">
                      <a16:creationId xmlns:a16="http://schemas.microsoft.com/office/drawing/2014/main" id="{27B9A4CA-E2E2-46FE-B504-35D1A7F6C589}"/>
                    </a:ext>
                  </a:extLst>
                </p:cNvPr>
                <p:cNvSpPr/>
                <p:nvPr/>
              </p:nvSpPr>
              <p:spPr>
                <a:xfrm rot="16200000">
                  <a:off x="5817909" y="4961982"/>
                  <a:ext cx="224830" cy="1718725"/>
                </a:xfrm>
                <a:prstGeom prst="leftBracket">
                  <a:avLst/>
                </a:prstGeom>
              </p:spPr>
              <p:style>
                <a:lnRef idx="3">
                  <a:schemeClr val="accent2"/>
                </a:lnRef>
                <a:fillRef idx="0">
                  <a:schemeClr val="accent2"/>
                </a:fillRef>
                <a:effectRef idx="2">
                  <a:schemeClr val="accent2"/>
                </a:effectRef>
                <a:fontRef idx="minor">
                  <a:schemeClr val="tx1"/>
                </a:fontRef>
              </p:style>
              <p:txBody>
                <a:bodyPr vert="eaVert" rtlCol="0" anchor="ctr"/>
                <a:lstStyle/>
                <a:p>
                  <a:pPr algn="ct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𝑁</m:t>
                        </m:r>
                      </m:oMath>
                    </m:oMathPara>
                  </a14:m>
                  <a:endParaRPr lang="en-US" altLang="zh-TW" b="0" dirty="0"/>
                </a:p>
              </p:txBody>
            </p:sp>
          </mc:Choice>
          <mc:Fallback>
            <p:sp>
              <p:nvSpPr>
                <p:cNvPr id="29" name="左中括弧 28">
                  <a:extLst>
                    <a:ext uri="{FF2B5EF4-FFF2-40B4-BE49-F238E27FC236}">
                      <a16:creationId xmlns:a16="http://schemas.microsoft.com/office/drawing/2014/main" id="{27B9A4CA-E2E2-46FE-B504-35D1A7F6C589}"/>
                    </a:ext>
                  </a:extLst>
                </p:cNvPr>
                <p:cNvSpPr>
                  <a:spLocks noRot="1" noChangeAspect="1" noMove="1" noResize="1" noEditPoints="1" noAdjustHandles="1" noChangeArrowheads="1" noChangeShapeType="1" noTextEdit="1"/>
                </p:cNvSpPr>
                <p:nvPr/>
              </p:nvSpPr>
              <p:spPr>
                <a:xfrm rot="16200000">
                  <a:off x="5817909" y="4961982"/>
                  <a:ext cx="224830" cy="1718725"/>
                </a:xfrm>
                <a:prstGeom prst="leftBracket">
                  <a:avLst/>
                </a:prstGeom>
                <a:blipFill>
                  <a:blip r:embed="rId5"/>
                  <a:stretch>
                    <a:fillRect/>
                  </a:stretch>
                </a:blipFill>
              </p:spPr>
              <p:txBody>
                <a:bodyPr/>
                <a:lstStyle/>
                <a:p>
                  <a:r>
                    <a:rPr lang="zh-TW" altLang="en-US">
                      <a:noFill/>
                    </a:rPr>
                    <a:t> </a:t>
                  </a:r>
                </a:p>
              </p:txBody>
            </p:sp>
          </mc:Fallback>
        </mc:AlternateContent>
        <p:sp>
          <p:nvSpPr>
            <p:cNvPr id="30" name="文字方塊 29">
              <a:extLst>
                <a:ext uri="{FF2B5EF4-FFF2-40B4-BE49-F238E27FC236}">
                  <a16:creationId xmlns:a16="http://schemas.microsoft.com/office/drawing/2014/main" id="{F2A93E56-3264-463E-930E-88C2A064A043}"/>
                </a:ext>
              </a:extLst>
            </p:cNvPr>
            <p:cNvSpPr txBox="1"/>
            <p:nvPr/>
          </p:nvSpPr>
          <p:spPr>
            <a:xfrm>
              <a:off x="2042183" y="5598316"/>
              <a:ext cx="2529380" cy="389773"/>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num in block queue = 0</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1" name="左中括弧 30">
                  <a:extLst>
                    <a:ext uri="{FF2B5EF4-FFF2-40B4-BE49-F238E27FC236}">
                      <a16:creationId xmlns:a16="http://schemas.microsoft.com/office/drawing/2014/main" id="{450A87C1-7B81-48AF-AA1E-2D4D4F9E6DAD}"/>
                    </a:ext>
                  </a:extLst>
                </p:cNvPr>
                <p:cNvSpPr/>
                <p:nvPr/>
              </p:nvSpPr>
              <p:spPr>
                <a:xfrm rot="16200000">
                  <a:off x="5839109" y="5623155"/>
                  <a:ext cx="182431" cy="1718724"/>
                </a:xfrm>
                <a:prstGeom prst="leftBracket">
                  <a:avLst/>
                </a:prstGeom>
              </p:spPr>
              <p:style>
                <a:lnRef idx="3">
                  <a:schemeClr val="accent2"/>
                </a:lnRef>
                <a:fillRef idx="0">
                  <a:schemeClr val="accent2"/>
                </a:fillRef>
                <a:effectRef idx="2">
                  <a:schemeClr val="accent2"/>
                </a:effectRef>
                <a:fontRef idx="minor">
                  <a:schemeClr val="tx1"/>
                </a:fontRef>
              </p:style>
              <p:txBody>
                <a:bodyPr vert="eaVert" rtlCol="0" anchor="ctr"/>
                <a:lstStyle/>
                <a:p>
                  <a:pPr algn="ct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𝑁</m:t>
                        </m:r>
                        <m:r>
                          <a:rPr lang="en-US" altLang="zh-TW" b="0" i="1" smtClean="0">
                            <a:latin typeface="Cambria Math" panose="02040503050406030204" pitchFamily="18" charset="0"/>
                          </a:rPr>
                          <m:t>−</m:t>
                        </m:r>
                        <m:r>
                          <a:rPr lang="en-US" altLang="zh-TW" b="0" i="1" smtClean="0">
                            <a:latin typeface="Cambria Math" panose="02040503050406030204" pitchFamily="18" charset="0"/>
                          </a:rPr>
                          <m:t>𝑏</m:t>
                        </m:r>
                      </m:oMath>
                    </m:oMathPara>
                  </a14:m>
                  <a:endParaRPr lang="en-US" altLang="zh-TW" b="0" dirty="0"/>
                </a:p>
              </p:txBody>
            </p:sp>
          </mc:Choice>
          <mc:Fallback>
            <p:sp>
              <p:nvSpPr>
                <p:cNvPr id="31" name="左中括弧 30">
                  <a:extLst>
                    <a:ext uri="{FF2B5EF4-FFF2-40B4-BE49-F238E27FC236}">
                      <a16:creationId xmlns:a16="http://schemas.microsoft.com/office/drawing/2014/main" id="{450A87C1-7B81-48AF-AA1E-2D4D4F9E6DAD}"/>
                    </a:ext>
                  </a:extLst>
                </p:cNvPr>
                <p:cNvSpPr>
                  <a:spLocks noRot="1" noChangeAspect="1" noMove="1" noResize="1" noEditPoints="1" noAdjustHandles="1" noChangeArrowheads="1" noChangeShapeType="1" noTextEdit="1"/>
                </p:cNvSpPr>
                <p:nvPr/>
              </p:nvSpPr>
              <p:spPr>
                <a:xfrm rot="16200000">
                  <a:off x="5839109" y="5623155"/>
                  <a:ext cx="182431" cy="1718724"/>
                </a:xfrm>
                <a:prstGeom prst="leftBracket">
                  <a:avLst/>
                </a:prstGeom>
                <a:blipFill>
                  <a:blip r:embed="rId6"/>
                  <a:stretch>
                    <a:fillRect t="-12903"/>
                  </a:stretch>
                </a:blipFill>
              </p:spPr>
              <p:txBody>
                <a:bodyPr/>
                <a:lstStyle/>
                <a:p>
                  <a:r>
                    <a:rPr lang="zh-TW" altLang="en-US">
                      <a:noFill/>
                    </a:rPr>
                    <a:t> </a:t>
                  </a:r>
                </a:p>
              </p:txBody>
            </p:sp>
          </mc:Fallback>
        </mc:AlternateContent>
        <p:sp>
          <p:nvSpPr>
            <p:cNvPr id="32" name="文字方塊 31">
              <a:extLst>
                <a:ext uri="{FF2B5EF4-FFF2-40B4-BE49-F238E27FC236}">
                  <a16:creationId xmlns:a16="http://schemas.microsoft.com/office/drawing/2014/main" id="{19609A3B-2A93-4B68-B0A6-17F06AB9EC8F}"/>
                </a:ext>
              </a:extLst>
            </p:cNvPr>
            <p:cNvSpPr txBox="1"/>
            <p:nvPr/>
          </p:nvSpPr>
          <p:spPr>
            <a:xfrm>
              <a:off x="2042183" y="6280685"/>
              <a:ext cx="2529380" cy="389773"/>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num in block queue &gt; 0</a:t>
              </a:r>
              <a:endParaRPr lang="zh-TW" alt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3" name="左中括弧 32">
                  <a:extLst>
                    <a:ext uri="{FF2B5EF4-FFF2-40B4-BE49-F238E27FC236}">
                      <a16:creationId xmlns:a16="http://schemas.microsoft.com/office/drawing/2014/main" id="{CED91AA1-CFE6-4D75-9F8C-D13AE4ACAA7F}"/>
                    </a:ext>
                  </a:extLst>
                </p:cNvPr>
                <p:cNvSpPr/>
                <p:nvPr/>
              </p:nvSpPr>
              <p:spPr>
                <a:xfrm rot="16200000">
                  <a:off x="9117106" y="5623694"/>
                  <a:ext cx="181355" cy="1718722"/>
                </a:xfrm>
                <a:prstGeom prst="leftBracket">
                  <a:avLst/>
                </a:prstGeom>
              </p:spPr>
              <p:style>
                <a:lnRef idx="3">
                  <a:schemeClr val="accent2"/>
                </a:lnRef>
                <a:fillRef idx="0">
                  <a:schemeClr val="accent2"/>
                </a:fillRef>
                <a:effectRef idx="2">
                  <a:schemeClr val="accent2"/>
                </a:effectRef>
                <a:fontRef idx="minor">
                  <a:schemeClr val="tx1"/>
                </a:fontRef>
              </p:style>
              <p:txBody>
                <a:bodyPr vert="eaVert" rtlCol="0" anchor="ctr"/>
                <a:lstStyle/>
                <a:p>
                  <a:pPr algn="ct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0~</m:t>
                        </m:r>
                        <m:r>
                          <a:rPr lang="en-US" altLang="zh-TW" b="0" i="1" smtClean="0">
                            <a:latin typeface="Cambria Math" panose="02040503050406030204" pitchFamily="18" charset="0"/>
                          </a:rPr>
                          <m:t>𝑏</m:t>
                        </m:r>
                      </m:oMath>
                    </m:oMathPara>
                  </a14:m>
                  <a:endParaRPr lang="en-US" altLang="zh-TW" b="0" dirty="0"/>
                </a:p>
              </p:txBody>
            </p:sp>
          </mc:Choice>
          <mc:Fallback>
            <p:sp>
              <p:nvSpPr>
                <p:cNvPr id="33" name="左中括弧 32">
                  <a:extLst>
                    <a:ext uri="{FF2B5EF4-FFF2-40B4-BE49-F238E27FC236}">
                      <a16:creationId xmlns:a16="http://schemas.microsoft.com/office/drawing/2014/main" id="{CED91AA1-CFE6-4D75-9F8C-D13AE4ACAA7F}"/>
                    </a:ext>
                  </a:extLst>
                </p:cNvPr>
                <p:cNvSpPr>
                  <a:spLocks noRot="1" noChangeAspect="1" noMove="1" noResize="1" noEditPoints="1" noAdjustHandles="1" noChangeArrowheads="1" noChangeShapeType="1" noTextEdit="1"/>
                </p:cNvSpPr>
                <p:nvPr/>
              </p:nvSpPr>
              <p:spPr>
                <a:xfrm rot="16200000">
                  <a:off x="9117106" y="5623694"/>
                  <a:ext cx="181355" cy="1718722"/>
                </a:xfrm>
                <a:prstGeom prst="leftBracket">
                  <a:avLst/>
                </a:prstGeom>
                <a:blipFill>
                  <a:blip r:embed="rId7"/>
                  <a:stretch>
                    <a:fillRect t="-12903"/>
                  </a:stretch>
                </a:blipFill>
              </p:spPr>
              <p:txBody>
                <a:bodyPr/>
                <a:lstStyle/>
                <a:p>
                  <a:r>
                    <a:rPr lang="zh-TW" altLang="en-US">
                      <a:noFill/>
                    </a:rPr>
                    <a:t> </a:t>
                  </a:r>
                </a:p>
              </p:txBody>
            </p:sp>
          </mc:Fallback>
        </mc:AlternateContent>
      </p:grpSp>
    </p:spTree>
    <p:extLst>
      <p:ext uri="{BB962C8B-B14F-4D97-AF65-F5344CB8AC3E}">
        <p14:creationId xmlns:p14="http://schemas.microsoft.com/office/powerpoint/2010/main" val="3553965325"/>
      </p:ext>
    </p:extLst>
  </p:cSld>
  <p:clrMapOvr>
    <a:masterClrMapping/>
  </p:clrMapOvr>
</p:sld>
</file>

<file path=ppt/theme/theme1.xml><?xml version="1.0" encoding="utf-8"?>
<a:theme xmlns:a="http://schemas.openxmlformats.org/drawingml/2006/main" name="包裹">
  <a:themeElements>
    <a:clrScheme name="包裹">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包裹">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包裹">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TM10001115[[fn=包裹]]</Template>
  <TotalTime>419</TotalTime>
  <Words>750</Words>
  <Application>Microsoft Office PowerPoint</Application>
  <PresentationFormat>寬螢幕</PresentationFormat>
  <Paragraphs>165</Paragraphs>
  <Slides>21</Slides>
  <Notes>4</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21</vt:i4>
      </vt:variant>
    </vt:vector>
  </HeadingPairs>
  <TitlesOfParts>
    <vt:vector size="29" baseType="lpstr">
      <vt:lpstr>標楷體</vt:lpstr>
      <vt:lpstr>Arial</vt:lpstr>
      <vt:lpstr>Calibri</vt:lpstr>
      <vt:lpstr>Cambria Math</vt:lpstr>
      <vt:lpstr>Franklin Gothic Book</vt:lpstr>
      <vt:lpstr>Gill Sans MT</vt:lpstr>
      <vt:lpstr>Times New Roman</vt:lpstr>
      <vt:lpstr>包裹</vt:lpstr>
      <vt:lpstr>運用優先權與無耐性之區塊鏈交易模型研究 A Study on Blockchain Transaction Models with Priority and Impatience</vt:lpstr>
      <vt:lpstr>Outline</vt:lpstr>
      <vt:lpstr>Outline</vt:lpstr>
      <vt:lpstr>Motivation</vt:lpstr>
      <vt:lpstr>Motivation</vt:lpstr>
      <vt:lpstr>Motivation</vt:lpstr>
      <vt:lpstr>Outline</vt:lpstr>
      <vt:lpstr>System Model</vt:lpstr>
      <vt:lpstr>System Model</vt:lpstr>
      <vt:lpstr>System Model</vt:lpstr>
      <vt:lpstr>Outline</vt:lpstr>
      <vt:lpstr>Analytical Model</vt:lpstr>
      <vt:lpstr>Analytical Model</vt:lpstr>
      <vt:lpstr>Analytical Model</vt:lpstr>
      <vt:lpstr>PowerPoint 簡報</vt:lpstr>
      <vt:lpstr>Analytical Model</vt:lpstr>
      <vt:lpstr>Analytical Model</vt:lpstr>
      <vt:lpstr>Outline</vt:lpstr>
      <vt:lpstr>Outline</vt:lpstr>
      <vt:lpstr>PowerPoint 簡報</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運用優先權與無耐性之區塊鏈交易模型研究 A Study on Blockchain Transaction Models with Priority and Impatience</dc:title>
  <dc:creator>怡翔 蔡</dc:creator>
  <cp:lastModifiedBy>怡翔 蔡</cp:lastModifiedBy>
  <cp:revision>24</cp:revision>
  <dcterms:created xsi:type="dcterms:W3CDTF">2025-06-17T05:44:59Z</dcterms:created>
  <dcterms:modified xsi:type="dcterms:W3CDTF">2025-06-18T09:56:35Z</dcterms:modified>
</cp:coreProperties>
</file>