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hriya M" initials="SM" lastIdx="1" clrIdx="0">
    <p:extLst>
      <p:ext uri="{19B8F6BF-5375-455C-9EA6-DF929625EA0E}">
        <p15:presenceInfo xmlns:p15="http://schemas.microsoft.com/office/powerpoint/2012/main" userId="5fc115ae755570a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riya M" userId="5fc115ae755570a2" providerId="LiveId" clId="{5D4B851D-04AB-4A09-9E98-18999CC524E5}"/>
    <pc:docChg chg="undo custSel delSld modSld modMainMaster">
      <pc:chgData name="Sushriya M" userId="5fc115ae755570a2" providerId="LiveId" clId="{5D4B851D-04AB-4A09-9E98-18999CC524E5}" dt="2022-07-11T06:33:51.028" v="716"/>
      <pc:docMkLst>
        <pc:docMk/>
      </pc:docMkLst>
      <pc:sldChg chg="addSp delSp modSp mod modTransition modAnim">
        <pc:chgData name="Sushriya M" userId="5fc115ae755570a2" providerId="LiveId" clId="{5D4B851D-04AB-4A09-9E98-18999CC524E5}" dt="2022-07-11T06:33:51.028" v="716"/>
        <pc:sldMkLst>
          <pc:docMk/>
          <pc:sldMk cId="2475805559" sldId="257"/>
        </pc:sldMkLst>
        <pc:spChg chg="del mod">
          <ac:chgData name="Sushriya M" userId="5fc115ae755570a2" providerId="LiveId" clId="{5D4B851D-04AB-4A09-9E98-18999CC524E5}" dt="2022-07-10T05:01:57.688" v="491" actId="478"/>
          <ac:spMkLst>
            <pc:docMk/>
            <pc:sldMk cId="2475805559" sldId="257"/>
            <ac:spMk id="2" creationId="{1C21E816-31F5-48BB-BD02-D15F2F18B48A}"/>
          </ac:spMkLst>
        </pc:spChg>
        <pc:spChg chg="add del mod">
          <ac:chgData name="Sushriya M" userId="5fc115ae755570a2" providerId="LiveId" clId="{5D4B851D-04AB-4A09-9E98-18999CC524E5}" dt="2022-07-10T05:02:00.617" v="492" actId="478"/>
          <ac:spMkLst>
            <pc:docMk/>
            <pc:sldMk cId="2475805559" sldId="257"/>
            <ac:spMk id="4" creationId="{90CF2A44-4FE2-3A23-7D6E-E625B9C6FEBC}"/>
          </ac:spMkLst>
        </pc:spChg>
        <pc:picChg chg="add mod">
          <ac:chgData name="Sushriya M" userId="5fc115ae755570a2" providerId="LiveId" clId="{5D4B851D-04AB-4A09-9E98-18999CC524E5}" dt="2022-07-10T05:02:57.978" v="503" actId="14100"/>
          <ac:picMkLst>
            <pc:docMk/>
            <pc:sldMk cId="2475805559" sldId="257"/>
            <ac:picMk id="6" creationId="{CEEF28AE-1E99-BA8A-4B51-B57AD69EB718}"/>
          </ac:picMkLst>
        </pc:picChg>
      </pc:sldChg>
      <pc:sldChg chg="modSp mod modTransition">
        <pc:chgData name="Sushriya M" userId="5fc115ae755570a2" providerId="LiveId" clId="{5D4B851D-04AB-4A09-9E98-18999CC524E5}" dt="2022-07-11T06:33:51.028" v="716"/>
        <pc:sldMkLst>
          <pc:docMk/>
          <pc:sldMk cId="263784652" sldId="258"/>
        </pc:sldMkLst>
        <pc:spChg chg="mod">
          <ac:chgData name="Sushriya M" userId="5fc115ae755570a2" providerId="LiveId" clId="{5D4B851D-04AB-4A09-9E98-18999CC524E5}" dt="2022-07-10T04:24:41.484" v="41" actId="1076"/>
          <ac:spMkLst>
            <pc:docMk/>
            <pc:sldMk cId="263784652" sldId="258"/>
            <ac:spMk id="2" creationId="{5E562972-3449-42D1-8185-B4BEFD52AB44}"/>
          </ac:spMkLst>
        </pc:spChg>
        <pc:spChg chg="mod">
          <ac:chgData name="Sushriya M" userId="5fc115ae755570a2" providerId="LiveId" clId="{5D4B851D-04AB-4A09-9E98-18999CC524E5}" dt="2022-07-10T04:25:26.602" v="59" actId="20577"/>
          <ac:spMkLst>
            <pc:docMk/>
            <pc:sldMk cId="263784652" sldId="258"/>
            <ac:spMk id="5" creationId="{FC17B916-61F5-CA4E-4C33-F966DB40C0F8}"/>
          </ac:spMkLst>
        </pc:spChg>
      </pc:sldChg>
      <pc:sldChg chg="modTransition modAnim">
        <pc:chgData name="Sushriya M" userId="5fc115ae755570a2" providerId="LiveId" clId="{5D4B851D-04AB-4A09-9E98-18999CC524E5}" dt="2022-07-11T06:33:51.028" v="716"/>
        <pc:sldMkLst>
          <pc:docMk/>
          <pc:sldMk cId="2031245888" sldId="259"/>
        </pc:sldMkLst>
      </pc:sldChg>
      <pc:sldChg chg="modSp mod modTransition">
        <pc:chgData name="Sushriya M" userId="5fc115ae755570a2" providerId="LiveId" clId="{5D4B851D-04AB-4A09-9E98-18999CC524E5}" dt="2022-07-11T06:33:51.028" v="716"/>
        <pc:sldMkLst>
          <pc:docMk/>
          <pc:sldMk cId="1274073691" sldId="260"/>
        </pc:sldMkLst>
        <pc:spChg chg="mod">
          <ac:chgData name="Sushriya M" userId="5fc115ae755570a2" providerId="LiveId" clId="{5D4B851D-04AB-4A09-9E98-18999CC524E5}" dt="2022-07-09T18:05:31.392" v="4" actId="12"/>
          <ac:spMkLst>
            <pc:docMk/>
            <pc:sldMk cId="1274073691" sldId="260"/>
            <ac:spMk id="6" creationId="{680121A4-CEDC-8F92-20D7-91A247476B81}"/>
          </ac:spMkLst>
        </pc:spChg>
      </pc:sldChg>
      <pc:sldChg chg="modSp mod modTransition">
        <pc:chgData name="Sushriya M" userId="5fc115ae755570a2" providerId="LiveId" clId="{5D4B851D-04AB-4A09-9E98-18999CC524E5}" dt="2022-07-11T06:33:51.028" v="716"/>
        <pc:sldMkLst>
          <pc:docMk/>
          <pc:sldMk cId="2380527027" sldId="261"/>
        </pc:sldMkLst>
        <pc:spChg chg="mod">
          <ac:chgData name="Sushriya M" userId="5fc115ae755570a2" providerId="LiveId" clId="{5D4B851D-04AB-4A09-9E98-18999CC524E5}" dt="2022-07-10T05:01:48.626" v="490" actId="20577"/>
          <ac:spMkLst>
            <pc:docMk/>
            <pc:sldMk cId="2380527027" sldId="261"/>
            <ac:spMk id="3" creationId="{6A0775ED-281A-49DF-B2EE-1C711E72DB6B}"/>
          </ac:spMkLst>
        </pc:spChg>
      </pc:sldChg>
      <pc:sldChg chg="modSp mod modTransition">
        <pc:chgData name="Sushriya M" userId="5fc115ae755570a2" providerId="LiveId" clId="{5D4B851D-04AB-4A09-9E98-18999CC524E5}" dt="2022-07-11T06:33:51.028" v="716"/>
        <pc:sldMkLst>
          <pc:docMk/>
          <pc:sldMk cId="2399234578" sldId="262"/>
        </pc:sldMkLst>
        <pc:spChg chg="mod">
          <ac:chgData name="Sushriya M" userId="5fc115ae755570a2" providerId="LiveId" clId="{5D4B851D-04AB-4A09-9E98-18999CC524E5}" dt="2022-07-10T04:27:48.787" v="111" actId="20577"/>
          <ac:spMkLst>
            <pc:docMk/>
            <pc:sldMk cId="2399234578" sldId="262"/>
            <ac:spMk id="2" creationId="{AC9180FB-AD49-7971-9240-B30EDAE3090B}"/>
          </ac:spMkLst>
        </pc:spChg>
      </pc:sldChg>
      <pc:sldChg chg="modTransition modAnim">
        <pc:chgData name="Sushriya M" userId="5fc115ae755570a2" providerId="LiveId" clId="{5D4B851D-04AB-4A09-9E98-18999CC524E5}" dt="2022-07-11T06:33:51.028" v="716"/>
        <pc:sldMkLst>
          <pc:docMk/>
          <pc:sldMk cId="4165458198" sldId="263"/>
        </pc:sldMkLst>
      </pc:sldChg>
      <pc:sldChg chg="modTransition modAnim">
        <pc:chgData name="Sushriya M" userId="5fc115ae755570a2" providerId="LiveId" clId="{5D4B851D-04AB-4A09-9E98-18999CC524E5}" dt="2022-07-11T06:33:51.028" v="716"/>
        <pc:sldMkLst>
          <pc:docMk/>
          <pc:sldMk cId="2391194330" sldId="264"/>
        </pc:sldMkLst>
      </pc:sldChg>
      <pc:sldChg chg="modSp mod modTransition">
        <pc:chgData name="Sushriya M" userId="5fc115ae755570a2" providerId="LiveId" clId="{5D4B851D-04AB-4A09-9E98-18999CC524E5}" dt="2022-07-11T06:33:51.028" v="716"/>
        <pc:sldMkLst>
          <pc:docMk/>
          <pc:sldMk cId="760614330" sldId="265"/>
        </pc:sldMkLst>
        <pc:spChg chg="mod">
          <ac:chgData name="Sushriya M" userId="5fc115ae755570a2" providerId="LiveId" clId="{5D4B851D-04AB-4A09-9E98-18999CC524E5}" dt="2022-07-09T18:36:14.908" v="34"/>
          <ac:spMkLst>
            <pc:docMk/>
            <pc:sldMk cId="760614330" sldId="265"/>
            <ac:spMk id="3" creationId="{BBBFE9F9-9DA4-6E31-8D8C-5397C81AED23}"/>
          </ac:spMkLst>
        </pc:spChg>
      </pc:sldChg>
      <pc:sldChg chg="modTransition">
        <pc:chgData name="Sushriya M" userId="5fc115ae755570a2" providerId="LiveId" clId="{5D4B851D-04AB-4A09-9E98-18999CC524E5}" dt="2022-07-11T06:33:51.028" v="716"/>
        <pc:sldMkLst>
          <pc:docMk/>
          <pc:sldMk cId="1150165271" sldId="266"/>
        </pc:sldMkLst>
      </pc:sldChg>
      <pc:sldChg chg="modSp mod modTransition">
        <pc:chgData name="Sushriya M" userId="5fc115ae755570a2" providerId="LiveId" clId="{5D4B851D-04AB-4A09-9E98-18999CC524E5}" dt="2022-07-11T06:33:51.028" v="716"/>
        <pc:sldMkLst>
          <pc:docMk/>
          <pc:sldMk cId="1078381639" sldId="267"/>
        </pc:sldMkLst>
        <pc:spChg chg="mod">
          <ac:chgData name="Sushriya M" userId="5fc115ae755570a2" providerId="LiveId" clId="{5D4B851D-04AB-4A09-9E98-18999CC524E5}" dt="2022-07-10T04:31:25.842" v="122" actId="20577"/>
          <ac:spMkLst>
            <pc:docMk/>
            <pc:sldMk cId="1078381639" sldId="267"/>
            <ac:spMk id="3" creationId="{362F8114-8FC3-D076-B549-1DDA732D6622}"/>
          </ac:spMkLst>
        </pc:spChg>
      </pc:sldChg>
      <pc:sldChg chg="modTransition modAnim">
        <pc:chgData name="Sushriya M" userId="5fc115ae755570a2" providerId="LiveId" clId="{5D4B851D-04AB-4A09-9E98-18999CC524E5}" dt="2022-07-11T06:33:51.028" v="716"/>
        <pc:sldMkLst>
          <pc:docMk/>
          <pc:sldMk cId="3393603722" sldId="268"/>
        </pc:sldMkLst>
      </pc:sldChg>
      <pc:sldChg chg="addSp delSp modSp mod modTransition modAnim">
        <pc:chgData name="Sushriya M" userId="5fc115ae755570a2" providerId="LiveId" clId="{5D4B851D-04AB-4A09-9E98-18999CC524E5}" dt="2022-07-11T06:33:51.028" v="716"/>
        <pc:sldMkLst>
          <pc:docMk/>
          <pc:sldMk cId="2985308818" sldId="269"/>
        </pc:sldMkLst>
        <pc:spChg chg="add del mod">
          <ac:chgData name="Sushriya M" userId="5fc115ae755570a2" providerId="LiveId" clId="{5D4B851D-04AB-4A09-9E98-18999CC524E5}" dt="2022-07-10T04:34:16.260" v="124" actId="931"/>
          <ac:spMkLst>
            <pc:docMk/>
            <pc:sldMk cId="2985308818" sldId="269"/>
            <ac:spMk id="4" creationId="{70D21974-A484-506B-BD40-3955ED30DE60}"/>
          </ac:spMkLst>
        </pc:spChg>
        <pc:picChg chg="del">
          <ac:chgData name="Sushriya M" userId="5fc115ae755570a2" providerId="LiveId" clId="{5D4B851D-04AB-4A09-9E98-18999CC524E5}" dt="2022-07-10T04:34:01.943" v="123" actId="478"/>
          <ac:picMkLst>
            <pc:docMk/>
            <pc:sldMk cId="2985308818" sldId="269"/>
            <ac:picMk id="5" creationId="{970A6A9B-0E3C-7647-8A84-7DA8FBE473F8}"/>
          </ac:picMkLst>
        </pc:picChg>
        <pc:picChg chg="add mod modCrop">
          <ac:chgData name="Sushriya M" userId="5fc115ae755570a2" providerId="LiveId" clId="{5D4B851D-04AB-4A09-9E98-18999CC524E5}" dt="2022-07-10T04:35:33.126" v="139" actId="732"/>
          <ac:picMkLst>
            <pc:docMk/>
            <pc:sldMk cId="2985308818" sldId="269"/>
            <ac:picMk id="7" creationId="{14767B3A-19BC-D4EB-54EF-123CBE4ED14E}"/>
          </ac:picMkLst>
        </pc:picChg>
      </pc:sldChg>
      <pc:sldChg chg="modTransition">
        <pc:chgData name="Sushriya M" userId="5fc115ae755570a2" providerId="LiveId" clId="{5D4B851D-04AB-4A09-9E98-18999CC524E5}" dt="2022-07-11T06:33:51.028" v="716"/>
        <pc:sldMkLst>
          <pc:docMk/>
          <pc:sldMk cId="3819882826" sldId="270"/>
        </pc:sldMkLst>
      </pc:sldChg>
      <pc:sldChg chg="modSp mod modTransition">
        <pc:chgData name="Sushriya M" userId="5fc115ae755570a2" providerId="LiveId" clId="{5D4B851D-04AB-4A09-9E98-18999CC524E5}" dt="2022-07-11T06:33:51.028" v="716"/>
        <pc:sldMkLst>
          <pc:docMk/>
          <pc:sldMk cId="1783735327" sldId="271"/>
        </pc:sldMkLst>
        <pc:spChg chg="mod">
          <ac:chgData name="Sushriya M" userId="5fc115ae755570a2" providerId="LiveId" clId="{5D4B851D-04AB-4A09-9E98-18999CC524E5}" dt="2022-07-10T04:37:26.834" v="143" actId="27636"/>
          <ac:spMkLst>
            <pc:docMk/>
            <pc:sldMk cId="1783735327" sldId="271"/>
            <ac:spMk id="3" creationId="{DE6C6C56-AF9B-B073-D862-A79F74FC1083}"/>
          </ac:spMkLst>
        </pc:spChg>
      </pc:sldChg>
      <pc:sldChg chg="modTransition modAnim">
        <pc:chgData name="Sushriya M" userId="5fc115ae755570a2" providerId="LiveId" clId="{5D4B851D-04AB-4A09-9E98-18999CC524E5}" dt="2022-07-11T06:33:51.028" v="716"/>
        <pc:sldMkLst>
          <pc:docMk/>
          <pc:sldMk cId="1628104885" sldId="272"/>
        </pc:sldMkLst>
      </pc:sldChg>
      <pc:sldChg chg="modTransition modAnim">
        <pc:chgData name="Sushriya M" userId="5fc115ae755570a2" providerId="LiveId" clId="{5D4B851D-04AB-4A09-9E98-18999CC524E5}" dt="2022-07-11T06:33:51.028" v="716"/>
        <pc:sldMkLst>
          <pc:docMk/>
          <pc:sldMk cId="65954985" sldId="273"/>
        </pc:sldMkLst>
      </pc:sldChg>
      <pc:sldChg chg="modTransition">
        <pc:chgData name="Sushriya M" userId="5fc115ae755570a2" providerId="LiveId" clId="{5D4B851D-04AB-4A09-9E98-18999CC524E5}" dt="2022-07-11T06:33:51.028" v="716"/>
        <pc:sldMkLst>
          <pc:docMk/>
          <pc:sldMk cId="332546937" sldId="274"/>
        </pc:sldMkLst>
      </pc:sldChg>
      <pc:sldChg chg="modTransition modAnim">
        <pc:chgData name="Sushriya M" userId="5fc115ae755570a2" providerId="LiveId" clId="{5D4B851D-04AB-4A09-9E98-18999CC524E5}" dt="2022-07-11T06:33:51.028" v="716"/>
        <pc:sldMkLst>
          <pc:docMk/>
          <pc:sldMk cId="252232642" sldId="275"/>
        </pc:sldMkLst>
      </pc:sldChg>
      <pc:sldChg chg="addSp modSp mod modTransition modAnim">
        <pc:chgData name="Sushriya M" userId="5fc115ae755570a2" providerId="LiveId" clId="{5D4B851D-04AB-4A09-9E98-18999CC524E5}" dt="2022-07-11T06:33:51.028" v="716"/>
        <pc:sldMkLst>
          <pc:docMk/>
          <pc:sldMk cId="1267781186" sldId="276"/>
        </pc:sldMkLst>
        <pc:spChg chg="add mod">
          <ac:chgData name="Sushriya M" userId="5fc115ae755570a2" providerId="LiveId" clId="{5D4B851D-04AB-4A09-9E98-18999CC524E5}" dt="2022-07-10T04:43:17.687" v="413" actId="14100"/>
          <ac:spMkLst>
            <pc:docMk/>
            <pc:sldMk cId="1267781186" sldId="276"/>
            <ac:spMk id="2" creationId="{0CADC1E2-C14E-9474-4388-8542D3015B54}"/>
          </ac:spMkLst>
        </pc:spChg>
        <pc:picChg chg="mod modCrop">
          <ac:chgData name="Sushriya M" userId="5fc115ae755570a2" providerId="LiveId" clId="{5D4B851D-04AB-4A09-9E98-18999CC524E5}" dt="2022-07-10T04:39:00.468" v="144" actId="732"/>
          <ac:picMkLst>
            <pc:docMk/>
            <pc:sldMk cId="1267781186" sldId="276"/>
            <ac:picMk id="5" creationId="{4CE8DC96-2EFC-5274-4363-663CE8A95FA5}"/>
          </ac:picMkLst>
        </pc:picChg>
      </pc:sldChg>
      <pc:sldChg chg="modSp mod modTransition">
        <pc:chgData name="Sushriya M" userId="5fc115ae755570a2" providerId="LiveId" clId="{5D4B851D-04AB-4A09-9E98-18999CC524E5}" dt="2022-07-11T06:33:51.028" v="716"/>
        <pc:sldMkLst>
          <pc:docMk/>
          <pc:sldMk cId="2907994629" sldId="277"/>
        </pc:sldMkLst>
        <pc:spChg chg="mod">
          <ac:chgData name="Sushriya M" userId="5fc115ae755570a2" providerId="LiveId" clId="{5D4B851D-04AB-4A09-9E98-18999CC524E5}" dt="2022-07-10T04:45:50.749" v="432" actId="20577"/>
          <ac:spMkLst>
            <pc:docMk/>
            <pc:sldMk cId="2907994629" sldId="277"/>
            <ac:spMk id="4" creationId="{75EC5503-5D9F-A4C3-5E7B-CC8DCF9F00DE}"/>
          </ac:spMkLst>
        </pc:spChg>
      </pc:sldChg>
      <pc:sldChg chg="modSp mod modTransition modAnim">
        <pc:chgData name="Sushriya M" userId="5fc115ae755570a2" providerId="LiveId" clId="{5D4B851D-04AB-4A09-9E98-18999CC524E5}" dt="2022-07-11T06:33:51.028" v="716"/>
        <pc:sldMkLst>
          <pc:docMk/>
          <pc:sldMk cId="143158051" sldId="278"/>
        </pc:sldMkLst>
        <pc:spChg chg="mod">
          <ac:chgData name="Sushriya M" userId="5fc115ae755570a2" providerId="LiveId" clId="{5D4B851D-04AB-4A09-9E98-18999CC524E5}" dt="2022-07-09T18:07:38.955" v="27" actId="14100"/>
          <ac:spMkLst>
            <pc:docMk/>
            <pc:sldMk cId="143158051" sldId="278"/>
            <ac:spMk id="2" creationId="{4DC0A534-47D6-243B-DCDE-005B0B64169F}"/>
          </ac:spMkLst>
        </pc:spChg>
        <pc:picChg chg="mod">
          <ac:chgData name="Sushriya M" userId="5fc115ae755570a2" providerId="LiveId" clId="{5D4B851D-04AB-4A09-9E98-18999CC524E5}" dt="2022-07-09T18:07:41.353" v="28" actId="14100"/>
          <ac:picMkLst>
            <pc:docMk/>
            <pc:sldMk cId="143158051" sldId="278"/>
            <ac:picMk id="5" creationId="{A18A3615-91F4-9F0A-C0C6-990F8D52C0C8}"/>
          </ac:picMkLst>
        </pc:picChg>
      </pc:sldChg>
      <pc:sldChg chg="modSp modTransition modAnim">
        <pc:chgData name="Sushriya M" userId="5fc115ae755570a2" providerId="LiveId" clId="{5D4B851D-04AB-4A09-9E98-18999CC524E5}" dt="2022-07-11T06:33:51.028" v="716"/>
        <pc:sldMkLst>
          <pc:docMk/>
          <pc:sldMk cId="4050426190" sldId="279"/>
        </pc:sldMkLst>
        <pc:spChg chg="mod">
          <ac:chgData name="Sushriya M" userId="5fc115ae755570a2" providerId="LiveId" clId="{5D4B851D-04AB-4A09-9E98-18999CC524E5}" dt="2022-07-11T06:33:13.743" v="710" actId="255"/>
          <ac:spMkLst>
            <pc:docMk/>
            <pc:sldMk cId="4050426190" sldId="279"/>
            <ac:spMk id="3" creationId="{A9B6F8EE-9FD0-BB4E-1AB5-D99FDD507E65}"/>
          </ac:spMkLst>
        </pc:spChg>
      </pc:sldChg>
      <pc:sldChg chg="modSp mod modTransition modAnim">
        <pc:chgData name="Sushriya M" userId="5fc115ae755570a2" providerId="LiveId" clId="{5D4B851D-04AB-4A09-9E98-18999CC524E5}" dt="2022-07-11T06:33:51.028" v="716"/>
        <pc:sldMkLst>
          <pc:docMk/>
          <pc:sldMk cId="1051692494" sldId="280"/>
        </pc:sldMkLst>
        <pc:spChg chg="mod">
          <ac:chgData name="Sushriya M" userId="5fc115ae755570a2" providerId="LiveId" clId="{5D4B851D-04AB-4A09-9E98-18999CC524E5}" dt="2022-07-10T14:26:11.340" v="557" actId="20577"/>
          <ac:spMkLst>
            <pc:docMk/>
            <pc:sldMk cId="1051692494" sldId="280"/>
            <ac:spMk id="3" creationId="{DB2E9775-A75F-0DE7-7BBA-0168D0A9C1C7}"/>
          </ac:spMkLst>
        </pc:spChg>
      </pc:sldChg>
      <pc:sldChg chg="modSp del mod modTransition">
        <pc:chgData name="Sushriya M" userId="5fc115ae755570a2" providerId="LiveId" clId="{5D4B851D-04AB-4A09-9E98-18999CC524E5}" dt="2022-07-10T14:21:39.952" v="555" actId="2696"/>
        <pc:sldMkLst>
          <pc:docMk/>
          <pc:sldMk cId="2687611602" sldId="281"/>
        </pc:sldMkLst>
        <pc:spChg chg="mod">
          <ac:chgData name="Sushriya M" userId="5fc115ae755570a2" providerId="LiveId" clId="{5D4B851D-04AB-4A09-9E98-18999CC524E5}" dt="2022-07-10T04:47:49.170" v="485" actId="20577"/>
          <ac:spMkLst>
            <pc:docMk/>
            <pc:sldMk cId="2687611602" sldId="281"/>
            <ac:spMk id="3" creationId="{724A6CC7-98DA-D07C-07DC-8358F22D7F1D}"/>
          </ac:spMkLst>
        </pc:spChg>
      </pc:sldChg>
      <pc:sldMasterChg chg="modTransition modSldLayout">
        <pc:chgData name="Sushriya M" userId="5fc115ae755570a2" providerId="LiveId" clId="{5D4B851D-04AB-4A09-9E98-18999CC524E5}" dt="2022-07-11T06:33:51.028" v="716"/>
        <pc:sldMasterMkLst>
          <pc:docMk/>
          <pc:sldMasterMk cId="3000897896" sldId="2147483712"/>
        </pc:sldMasterMkLst>
        <pc:sldLayoutChg chg="modTransition">
          <pc:chgData name="Sushriya M" userId="5fc115ae755570a2" providerId="LiveId" clId="{5D4B851D-04AB-4A09-9E98-18999CC524E5}" dt="2022-07-11T06:33:51.028" v="716"/>
          <pc:sldLayoutMkLst>
            <pc:docMk/>
            <pc:sldMasterMk cId="3000897896" sldId="2147483712"/>
            <pc:sldLayoutMk cId="1261766693" sldId="2147483706"/>
          </pc:sldLayoutMkLst>
        </pc:sldLayoutChg>
        <pc:sldLayoutChg chg="modTransition">
          <pc:chgData name="Sushriya M" userId="5fc115ae755570a2" providerId="LiveId" clId="{5D4B851D-04AB-4A09-9E98-18999CC524E5}" dt="2022-07-11T06:33:51.028" v="716"/>
          <pc:sldLayoutMkLst>
            <pc:docMk/>
            <pc:sldMasterMk cId="3000897896" sldId="2147483712"/>
            <pc:sldLayoutMk cId="1283591147" sldId="2147483707"/>
          </pc:sldLayoutMkLst>
        </pc:sldLayoutChg>
        <pc:sldLayoutChg chg="modTransition">
          <pc:chgData name="Sushriya M" userId="5fc115ae755570a2" providerId="LiveId" clId="{5D4B851D-04AB-4A09-9E98-18999CC524E5}" dt="2022-07-11T06:33:51.028" v="716"/>
          <pc:sldLayoutMkLst>
            <pc:docMk/>
            <pc:sldMasterMk cId="3000897896" sldId="2147483712"/>
            <pc:sldLayoutMk cId="3388849626" sldId="2147483708"/>
          </pc:sldLayoutMkLst>
        </pc:sldLayoutChg>
        <pc:sldLayoutChg chg="modTransition">
          <pc:chgData name="Sushriya M" userId="5fc115ae755570a2" providerId="LiveId" clId="{5D4B851D-04AB-4A09-9E98-18999CC524E5}" dt="2022-07-11T06:33:51.028" v="716"/>
          <pc:sldLayoutMkLst>
            <pc:docMk/>
            <pc:sldMasterMk cId="3000897896" sldId="2147483712"/>
            <pc:sldLayoutMk cId="3573289553" sldId="2147483709"/>
          </pc:sldLayoutMkLst>
        </pc:sldLayoutChg>
        <pc:sldLayoutChg chg="modTransition">
          <pc:chgData name="Sushriya M" userId="5fc115ae755570a2" providerId="LiveId" clId="{5D4B851D-04AB-4A09-9E98-18999CC524E5}" dt="2022-07-11T06:33:51.028" v="716"/>
          <pc:sldLayoutMkLst>
            <pc:docMk/>
            <pc:sldMasterMk cId="3000897896" sldId="2147483712"/>
            <pc:sldLayoutMk cId="1748046589" sldId="2147483711"/>
          </pc:sldLayoutMkLst>
        </pc:sldLayoutChg>
        <pc:sldLayoutChg chg="modTransition">
          <pc:chgData name="Sushriya M" userId="5fc115ae755570a2" providerId="LiveId" clId="{5D4B851D-04AB-4A09-9E98-18999CC524E5}" dt="2022-07-11T06:33:51.028" v="716"/>
          <pc:sldLayoutMkLst>
            <pc:docMk/>
            <pc:sldMasterMk cId="3000897896" sldId="2147483712"/>
            <pc:sldLayoutMk cId="490017585" sldId="2147483756"/>
          </pc:sldLayoutMkLst>
        </pc:sldLayoutChg>
        <pc:sldLayoutChg chg="modTransition">
          <pc:chgData name="Sushriya M" userId="5fc115ae755570a2" providerId="LiveId" clId="{5D4B851D-04AB-4A09-9E98-18999CC524E5}" dt="2022-07-11T06:33:51.028" v="716"/>
          <pc:sldLayoutMkLst>
            <pc:docMk/>
            <pc:sldMasterMk cId="3000897896" sldId="2147483712"/>
            <pc:sldLayoutMk cId="852443411" sldId="2147483757"/>
          </pc:sldLayoutMkLst>
        </pc:sldLayoutChg>
        <pc:sldLayoutChg chg="modTransition">
          <pc:chgData name="Sushriya M" userId="5fc115ae755570a2" providerId="LiveId" clId="{5D4B851D-04AB-4A09-9E98-18999CC524E5}" dt="2022-07-11T06:33:51.028" v="716"/>
          <pc:sldLayoutMkLst>
            <pc:docMk/>
            <pc:sldMasterMk cId="3000897896" sldId="2147483712"/>
            <pc:sldLayoutMk cId="366680978" sldId="2147483758"/>
          </pc:sldLayoutMkLst>
        </pc:sldLayoutChg>
        <pc:sldLayoutChg chg="modTransition">
          <pc:chgData name="Sushriya M" userId="5fc115ae755570a2" providerId="LiveId" clId="{5D4B851D-04AB-4A09-9E98-18999CC524E5}" dt="2022-07-11T06:33:51.028" v="716"/>
          <pc:sldLayoutMkLst>
            <pc:docMk/>
            <pc:sldMasterMk cId="3000897896" sldId="2147483712"/>
            <pc:sldLayoutMk cId="2483323219" sldId="2147483759"/>
          </pc:sldLayoutMkLst>
        </pc:sldLayoutChg>
        <pc:sldLayoutChg chg="modTransition">
          <pc:chgData name="Sushriya M" userId="5fc115ae755570a2" providerId="LiveId" clId="{5D4B851D-04AB-4A09-9E98-18999CC524E5}" dt="2022-07-11T06:33:51.028" v="716"/>
          <pc:sldLayoutMkLst>
            <pc:docMk/>
            <pc:sldMasterMk cId="3000897896" sldId="2147483712"/>
            <pc:sldLayoutMk cId="112936382" sldId="2147483760"/>
          </pc:sldLayoutMkLst>
        </pc:sldLayoutChg>
        <pc:sldLayoutChg chg="modTransition">
          <pc:chgData name="Sushriya M" userId="5fc115ae755570a2" providerId="LiveId" clId="{5D4B851D-04AB-4A09-9E98-18999CC524E5}" dt="2022-07-11T06:33:51.028" v="716"/>
          <pc:sldLayoutMkLst>
            <pc:docMk/>
            <pc:sldMasterMk cId="3000897896" sldId="2147483712"/>
            <pc:sldLayoutMk cId="1129494974" sldId="214748376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7/11/2022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7/11/2022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7/11/2022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7/11/2022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7/11/2022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7/11/2022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CEEF28AE-1E99-BA8A-4B51-B57AD69EB718}"/>
              </a:ext>
            </a:extLst>
          </p:cNvPr>
          <p:cNvPicPr>
            <a:picLocks noChangeAspect="1"/>
          </p:cNvPicPr>
          <p:nvPr/>
        </p:nvPicPr>
        <p:blipFill>
          <a:blip r:embed="rId2"/>
          <a:stretch>
            <a:fillRect/>
          </a:stretch>
        </p:blipFill>
        <p:spPr>
          <a:xfrm>
            <a:off x="6765" y="-107576"/>
            <a:ext cx="12185235" cy="6969446"/>
          </a:xfrm>
          <a:prstGeom prst="rect">
            <a:avLst/>
          </a:prstGeom>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0C3B-DD70-4762-C8DF-E5C8679AAD13}"/>
              </a:ext>
            </a:extLst>
          </p:cNvPr>
          <p:cNvSpPr>
            <a:spLocks noGrp="1"/>
          </p:cNvSpPr>
          <p:nvPr>
            <p:ph type="title"/>
          </p:nvPr>
        </p:nvSpPr>
        <p:spPr>
          <a:xfrm>
            <a:off x="581192" y="702156"/>
            <a:ext cx="11029616" cy="821844"/>
          </a:xfrm>
        </p:spPr>
        <p:txBody>
          <a:bodyPr>
            <a:normAutofit fontScale="90000"/>
          </a:bodyPr>
          <a:lstStyle/>
          <a:p>
            <a:r>
              <a:rPr lang="en-IN" b="1" i="0" dirty="0">
                <a:solidFill>
                  <a:srgbClr val="25265E"/>
                </a:solidFill>
                <a:effectLst/>
                <a:latin typeface="euclid_circular_a"/>
              </a:rPr>
              <a:t>Time Complexities</a:t>
            </a:r>
            <a:br>
              <a:rPr lang="en-IN" b="1" i="0" dirty="0">
                <a:solidFill>
                  <a:srgbClr val="25265E"/>
                </a:solidFill>
                <a:effectLst/>
                <a:latin typeface="euclid_circular_a"/>
              </a:rPr>
            </a:br>
            <a:endParaRPr lang="en-IN" dirty="0"/>
          </a:p>
        </p:txBody>
      </p:sp>
      <p:sp>
        <p:nvSpPr>
          <p:cNvPr id="4" name="Rectangle 1">
            <a:extLst>
              <a:ext uri="{FF2B5EF4-FFF2-40B4-BE49-F238E27FC236}">
                <a16:creationId xmlns:a16="http://schemas.microsoft.com/office/drawing/2014/main" id="{AB33A758-46FE-86B5-2368-4BC3BE2EEE53}"/>
              </a:ext>
            </a:extLst>
          </p:cNvPr>
          <p:cNvSpPr>
            <a:spLocks noGrp="1" noChangeArrowheads="1"/>
          </p:cNvSpPr>
          <p:nvPr>
            <p:ph idx="1"/>
          </p:nvPr>
        </p:nvSpPr>
        <p:spPr bwMode="auto">
          <a:xfrm>
            <a:off x="518439" y="1346932"/>
            <a:ext cx="10660549" cy="4154984"/>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euclid_circular_a"/>
              </a:rPr>
              <a:t>Worst Case Complexity:</a:t>
            </a:r>
            <a:r>
              <a:rPr kumimoji="0" lang="en-US" altLang="en-US" sz="2400" b="0" i="0" u="none" strike="noStrike" cap="none" normalizeH="0" baseline="0" dirty="0">
                <a:ln>
                  <a:noFill/>
                </a:ln>
                <a:solidFill>
                  <a:schemeClr val="tx1"/>
                </a:solidFill>
                <a:effectLst/>
                <a:latin typeface="euclid_circular_a"/>
              </a:rPr>
              <a:t>  </a:t>
            </a:r>
            <a:r>
              <a:rPr kumimoji="0" lang="en-US" altLang="en-US" sz="2400" b="0" i="0" u="none" strike="noStrike" cap="none" normalizeH="0" baseline="0" dirty="0">
                <a:ln>
                  <a:noFill/>
                </a:ln>
                <a:solidFill>
                  <a:schemeClr val="tx1"/>
                </a:solidFill>
                <a:effectLst/>
                <a:latin typeface="droid sans mono"/>
              </a:rPr>
              <a:t>O(n</a:t>
            </a:r>
            <a:r>
              <a:rPr kumimoji="0" lang="en-US" altLang="en-US" sz="2400" b="0" i="0" u="none" strike="noStrike" cap="none" normalizeH="0" baseline="30000" dirty="0">
                <a:ln>
                  <a:noFill/>
                </a:ln>
                <a:solidFill>
                  <a:schemeClr val="tx1"/>
                </a:solidFill>
                <a:effectLst/>
                <a:latin typeface="droid sans mono"/>
              </a:rPr>
              <a:t>2</a:t>
            </a:r>
            <a:r>
              <a:rPr kumimoji="0" lang="en-US" altLang="en-US" sz="2400" b="0" i="0" u="none" strike="noStrike" cap="none" normalizeH="0" baseline="0" dirty="0">
                <a:ln>
                  <a:noFill/>
                </a:ln>
                <a:solidFill>
                  <a:schemeClr val="tx1"/>
                </a:solidFill>
                <a:effectLst/>
                <a:latin typeface="droid sans mono"/>
              </a:rPr>
              <a:t>)</a:t>
            </a:r>
            <a:br>
              <a:rPr kumimoji="0" lang="en-US" altLang="en-US" sz="2400" b="0" i="0" u="none" strike="noStrike" cap="none" normalizeH="0" baseline="0" dirty="0">
                <a:ln>
                  <a:noFill/>
                </a:ln>
                <a:solidFill>
                  <a:schemeClr val="tx1"/>
                </a:solidFill>
                <a:effectLst/>
                <a:latin typeface="euclid_circular_a"/>
              </a:rPr>
            </a:br>
            <a:r>
              <a:rPr kumimoji="0" lang="en-US" altLang="en-US" sz="2000" b="0" i="0" u="none" strike="noStrike" cap="none" normalizeH="0" baseline="0" dirty="0">
                <a:ln>
                  <a:noFill/>
                </a:ln>
                <a:solidFill>
                  <a:schemeClr val="tx1"/>
                </a:solidFill>
                <a:effectLst/>
                <a:latin typeface="euclid_circular_a"/>
              </a:rPr>
              <a:t>If we want to sort in ascending order and the array is in descending order then the worst case occurs.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euclid_circular_a"/>
              </a:rPr>
              <a:t>Best Case Complexity:</a:t>
            </a:r>
            <a:r>
              <a:rPr kumimoji="0" lang="en-US" altLang="en-US" sz="2400" b="0" i="0" u="none" strike="noStrike" cap="none" normalizeH="0" baseline="0" dirty="0">
                <a:ln>
                  <a:noFill/>
                </a:ln>
                <a:solidFill>
                  <a:schemeClr val="tx1"/>
                </a:solidFill>
                <a:effectLst/>
                <a:latin typeface="euclid_circular_a"/>
              </a:rPr>
              <a:t> </a:t>
            </a:r>
            <a:r>
              <a:rPr kumimoji="0" lang="en-US" altLang="en-US" sz="2400" b="0" i="0" u="none" strike="noStrike" cap="none" normalizeH="0" baseline="0" dirty="0">
                <a:ln>
                  <a:noFill/>
                </a:ln>
                <a:solidFill>
                  <a:schemeClr val="tx1"/>
                </a:solidFill>
                <a:effectLst/>
                <a:latin typeface="droid sans mono"/>
              </a:rPr>
              <a:t>O(n)</a:t>
            </a:r>
            <a:br>
              <a:rPr kumimoji="0" lang="en-US" altLang="en-US" sz="2400" b="0" i="0" u="none" strike="noStrike" cap="none" normalizeH="0" baseline="0" dirty="0">
                <a:ln>
                  <a:noFill/>
                </a:ln>
                <a:solidFill>
                  <a:schemeClr val="tx1"/>
                </a:solidFill>
                <a:effectLst/>
                <a:latin typeface="euclid_circular_a"/>
              </a:rPr>
            </a:br>
            <a:r>
              <a:rPr kumimoji="0" lang="en-US" altLang="en-US" sz="2000" b="0" i="0" u="none" strike="noStrike" cap="none" normalizeH="0" baseline="0" dirty="0">
                <a:ln>
                  <a:noFill/>
                </a:ln>
                <a:solidFill>
                  <a:schemeClr val="tx1"/>
                </a:solidFill>
                <a:effectLst/>
                <a:latin typeface="euclid_circular_a"/>
              </a:rPr>
              <a:t>If the array is already sorted, then there is no need for sorting.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euclid_circular_a"/>
              </a:rPr>
              <a:t>Average Case Complexity: </a:t>
            </a:r>
            <a:r>
              <a:rPr kumimoji="0" lang="en-US" altLang="en-US" sz="2400" b="0" i="0" u="none" strike="noStrike" cap="none" normalizeH="0" baseline="0" dirty="0">
                <a:ln>
                  <a:noFill/>
                </a:ln>
                <a:solidFill>
                  <a:schemeClr val="tx1"/>
                </a:solidFill>
                <a:effectLst/>
                <a:latin typeface="droid sans mono"/>
              </a:rPr>
              <a:t>O(n</a:t>
            </a:r>
            <a:r>
              <a:rPr kumimoji="0" lang="en-US" altLang="en-US" sz="2400" b="0" i="0" u="none" strike="noStrike" cap="none" normalizeH="0" baseline="30000" dirty="0">
                <a:ln>
                  <a:noFill/>
                </a:ln>
                <a:solidFill>
                  <a:schemeClr val="tx1"/>
                </a:solidFill>
                <a:effectLst/>
                <a:latin typeface="droid sans mono"/>
              </a:rPr>
              <a:t>2</a:t>
            </a:r>
            <a:r>
              <a:rPr kumimoji="0" lang="en-US" altLang="en-US" sz="2400" b="0" i="0" u="none" strike="noStrike" cap="none" normalizeH="0" baseline="0" dirty="0">
                <a:ln>
                  <a:noFill/>
                </a:ln>
                <a:solidFill>
                  <a:schemeClr val="tx1"/>
                </a:solidFill>
                <a:effectLst/>
                <a:latin typeface="droid sans mono"/>
              </a:rPr>
              <a:t>)</a:t>
            </a:r>
            <a:br>
              <a:rPr kumimoji="0" lang="en-US" altLang="en-US" sz="2400" b="0" i="0" u="none" strike="noStrike" cap="none" normalizeH="0" baseline="0" dirty="0">
                <a:ln>
                  <a:noFill/>
                </a:ln>
                <a:solidFill>
                  <a:schemeClr val="tx1"/>
                </a:solidFill>
                <a:effectLst/>
                <a:latin typeface="euclid_circular_a"/>
              </a:rPr>
            </a:br>
            <a:r>
              <a:rPr kumimoji="0" lang="en-US" altLang="en-US" sz="2000" b="0" i="0" u="none" strike="noStrike" cap="none" normalizeH="0" baseline="0" dirty="0">
                <a:ln>
                  <a:noFill/>
                </a:ln>
                <a:solidFill>
                  <a:schemeClr val="tx1"/>
                </a:solidFill>
                <a:effectLst/>
                <a:latin typeface="euclid_circular_a"/>
              </a:rPr>
              <a:t>It occurs when the elements of the array are in jumbled order (neither ascending nor descending).</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solidFill>
                <a:schemeClr val="tx1"/>
              </a:solidFill>
              <a:latin typeface="euclid_circular_a"/>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DD49ADD-9965-C424-E61E-A128411BFC21}"/>
              </a:ext>
            </a:extLst>
          </p:cNvPr>
          <p:cNvSpPr>
            <a:spLocks noChangeArrowheads="1"/>
          </p:cNvSpPr>
          <p:nvPr/>
        </p:nvSpPr>
        <p:spPr bwMode="auto">
          <a:xfrm>
            <a:off x="518439" y="4876613"/>
            <a:ext cx="10275067" cy="954107"/>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5265E"/>
                </a:solidFill>
                <a:effectLst/>
                <a:latin typeface="euclid_circular_a"/>
              </a:rPr>
              <a:t>Space Complexity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euclid_circular_a"/>
              </a:rPr>
              <a:t>Space complexity is </a:t>
            </a:r>
            <a:r>
              <a:rPr kumimoji="0" lang="en-US" altLang="en-US" sz="2000" b="0" i="0" u="none" strike="noStrike" cap="none" normalizeH="0" baseline="0" dirty="0">
                <a:ln>
                  <a:noFill/>
                </a:ln>
                <a:solidFill>
                  <a:schemeClr val="tx1"/>
                </a:solidFill>
                <a:effectLst/>
                <a:latin typeface="droid sans mono"/>
              </a:rPr>
              <a:t>O(1)</a:t>
            </a:r>
            <a:r>
              <a:rPr kumimoji="0" lang="en-US" altLang="en-US" sz="2000" b="0" i="0" u="none" strike="noStrike" cap="none" normalizeH="0" baseline="0" dirty="0">
                <a:ln>
                  <a:noFill/>
                </a:ln>
                <a:solidFill>
                  <a:schemeClr val="tx1"/>
                </a:solidFill>
                <a:effectLst/>
                <a:latin typeface="euclid_circular_a"/>
              </a:rPr>
              <a:t> because an extra variable is used for swapping</a:t>
            </a:r>
            <a:r>
              <a:rPr kumimoji="0" lang="en-US" altLang="en-US" sz="1300" b="0" i="0" u="none" strike="noStrike" cap="none" normalizeH="0" baseline="0" dirty="0">
                <a:ln>
                  <a:noFill/>
                </a:ln>
                <a:solidFill>
                  <a:schemeClr val="tx1"/>
                </a:solidFill>
                <a:effectLst/>
                <a:latin typeface="euclid_circular_a"/>
              </a:rPr>
              <a:t>.</a:t>
            </a:r>
            <a:endParaRPr kumimoji="0" lang="en-US" altLang="en-US" sz="1200" b="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016527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B7049-DBE2-90BA-B88F-292CD88C0B62}"/>
              </a:ext>
            </a:extLst>
          </p:cNvPr>
          <p:cNvSpPr>
            <a:spLocks noGrp="1"/>
          </p:cNvSpPr>
          <p:nvPr>
            <p:ph type="title"/>
          </p:nvPr>
        </p:nvSpPr>
        <p:spPr/>
        <p:txBody>
          <a:bodyPr/>
          <a:lstStyle/>
          <a:p>
            <a:r>
              <a:rPr lang="en-IN" dirty="0"/>
              <a:t>Selection sort</a:t>
            </a:r>
          </a:p>
        </p:txBody>
      </p:sp>
      <p:sp>
        <p:nvSpPr>
          <p:cNvPr id="3" name="Content Placeholder 2">
            <a:extLst>
              <a:ext uri="{FF2B5EF4-FFF2-40B4-BE49-F238E27FC236}">
                <a16:creationId xmlns:a16="http://schemas.microsoft.com/office/drawing/2014/main" id="{362F8114-8FC3-D076-B549-1DDA732D6622}"/>
              </a:ext>
            </a:extLst>
          </p:cNvPr>
          <p:cNvSpPr>
            <a:spLocks noGrp="1"/>
          </p:cNvSpPr>
          <p:nvPr>
            <p:ph idx="1"/>
          </p:nvPr>
        </p:nvSpPr>
        <p:spPr>
          <a:xfrm>
            <a:off x="581192" y="2026024"/>
            <a:ext cx="11029615" cy="3949326"/>
          </a:xfrm>
        </p:spPr>
        <p:txBody>
          <a:bodyPr>
            <a:normAutofit/>
          </a:bodyPr>
          <a:lstStyle/>
          <a:p>
            <a:r>
              <a:rPr lang="en-IN" sz="2000" dirty="0"/>
              <a:t>The name itself indicates the sorting process done based on selection  .</a:t>
            </a:r>
            <a:endParaRPr lang="en-US" sz="2000" dirty="0"/>
          </a:p>
          <a:p>
            <a:r>
              <a:rPr lang="en-US" sz="2000" dirty="0"/>
              <a:t> Find the least(or greatest) value in the array, swap it into the leftmost(or rightmost) component, and then forget the leftmost component, Do this repeatedly.</a:t>
            </a:r>
          </a:p>
          <a:p>
            <a:r>
              <a:rPr lang="en-US" sz="2000" dirty="0"/>
              <a:t>Let a[n] be a linear array of n elements. The selection sort works as follows:</a:t>
            </a:r>
          </a:p>
          <a:p>
            <a:r>
              <a:rPr lang="en-US" sz="2000" dirty="0"/>
              <a:t> Pass 1: Find the location loc of the smallest element in the list of n elements a[0], a[1], a[2], a[3],........., a[n-1] and then interchange a[loc] and a[0].</a:t>
            </a:r>
          </a:p>
          <a:p>
            <a:r>
              <a:rPr lang="en-US" sz="2000" dirty="0"/>
              <a:t>Pass 2: Find the location loc of the smallest element int the sub-list of n-1 elements a[1], a[2], a[3],.........,a[n-1] and then interchange a[loc] and a[1] such that a[0], a[1] are sorted. </a:t>
            </a:r>
          </a:p>
          <a:p>
            <a:r>
              <a:rPr lang="en-US" sz="2000" dirty="0"/>
              <a:t>Then we will get the sorted list a[0]&lt;=a[2]&lt;=a[3]......&lt;=a[n-1]</a:t>
            </a:r>
            <a:endParaRPr lang="en-IN" sz="2000" dirty="0"/>
          </a:p>
        </p:txBody>
      </p:sp>
    </p:spTree>
    <p:extLst>
      <p:ext uri="{BB962C8B-B14F-4D97-AF65-F5344CB8AC3E}">
        <p14:creationId xmlns:p14="http://schemas.microsoft.com/office/powerpoint/2010/main" val="107838163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17CE3C-DAC2-65A7-4E7C-C5BC9F34A4E8}"/>
              </a:ext>
            </a:extLst>
          </p:cNvPr>
          <p:cNvPicPr>
            <a:picLocks noGrp="1" noChangeAspect="1"/>
          </p:cNvPicPr>
          <p:nvPr>
            <p:ph idx="1"/>
          </p:nvPr>
        </p:nvPicPr>
        <p:blipFill>
          <a:blip r:embed="rId2"/>
          <a:stretch>
            <a:fillRect/>
          </a:stretch>
        </p:blipFill>
        <p:spPr>
          <a:xfrm>
            <a:off x="1138989" y="657726"/>
            <a:ext cx="9769643" cy="5919537"/>
          </a:xfrm>
        </p:spPr>
      </p:pic>
    </p:spTree>
    <p:extLst>
      <p:ext uri="{BB962C8B-B14F-4D97-AF65-F5344CB8AC3E}">
        <p14:creationId xmlns:p14="http://schemas.microsoft.com/office/powerpoint/2010/main" val="339360372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9AF8-4366-690B-979C-BD291D336263}"/>
              </a:ext>
            </a:extLst>
          </p:cNvPr>
          <p:cNvSpPr>
            <a:spLocks noGrp="1"/>
          </p:cNvSpPr>
          <p:nvPr>
            <p:ph type="title"/>
          </p:nvPr>
        </p:nvSpPr>
        <p:spPr>
          <a:xfrm>
            <a:off x="581192" y="288290"/>
            <a:ext cx="11029616" cy="1188720"/>
          </a:xfrm>
        </p:spPr>
        <p:txBody>
          <a:bodyPr/>
          <a:lstStyle/>
          <a:p>
            <a:r>
              <a:rPr lang="en-IN" dirty="0"/>
              <a:t>algorithm</a:t>
            </a:r>
          </a:p>
        </p:txBody>
      </p:sp>
      <p:pic>
        <p:nvPicPr>
          <p:cNvPr id="7" name="Content Placeholder 6">
            <a:extLst>
              <a:ext uri="{FF2B5EF4-FFF2-40B4-BE49-F238E27FC236}">
                <a16:creationId xmlns:a16="http://schemas.microsoft.com/office/drawing/2014/main" id="{14767B3A-19BC-D4EB-54EF-123CBE4ED14E}"/>
              </a:ext>
            </a:extLst>
          </p:cNvPr>
          <p:cNvPicPr>
            <a:picLocks noGrp="1" noChangeAspect="1"/>
          </p:cNvPicPr>
          <p:nvPr>
            <p:ph idx="1"/>
          </p:nvPr>
        </p:nvPicPr>
        <p:blipFill rotWithShape="1">
          <a:blip r:embed="rId2"/>
          <a:srcRect l="1808" t="26381" r="67695" b="31438"/>
          <a:stretch/>
        </p:blipFill>
        <p:spPr>
          <a:xfrm>
            <a:off x="770021" y="1764632"/>
            <a:ext cx="7812505" cy="4805078"/>
          </a:xfrm>
        </p:spPr>
      </p:pic>
    </p:spTree>
    <p:extLst>
      <p:ext uri="{BB962C8B-B14F-4D97-AF65-F5344CB8AC3E}">
        <p14:creationId xmlns:p14="http://schemas.microsoft.com/office/powerpoint/2010/main" val="298530881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EDE5-C48C-E11D-5105-CEDB59FF6B26}"/>
              </a:ext>
            </a:extLst>
          </p:cNvPr>
          <p:cNvSpPr>
            <a:spLocks noGrp="1"/>
          </p:cNvSpPr>
          <p:nvPr>
            <p:ph type="title"/>
          </p:nvPr>
        </p:nvSpPr>
        <p:spPr>
          <a:xfrm>
            <a:off x="581192" y="556898"/>
            <a:ext cx="11029616" cy="1188720"/>
          </a:xfrm>
        </p:spPr>
        <p:txBody>
          <a:bodyPr/>
          <a:lstStyle/>
          <a:p>
            <a:r>
              <a:rPr lang="en-IN" b="1" i="0" dirty="0">
                <a:effectLst/>
                <a:latin typeface="euclid_circular_a"/>
              </a:rPr>
              <a:t>Time Complexities:</a:t>
            </a:r>
            <a:endParaRPr lang="en-IN" dirty="0"/>
          </a:p>
        </p:txBody>
      </p:sp>
      <p:sp>
        <p:nvSpPr>
          <p:cNvPr id="6" name="Rectangle 3">
            <a:extLst>
              <a:ext uri="{FF2B5EF4-FFF2-40B4-BE49-F238E27FC236}">
                <a16:creationId xmlns:a16="http://schemas.microsoft.com/office/drawing/2014/main" id="{D8BD4807-79EA-7D03-E198-4AE3110B999C}"/>
              </a:ext>
            </a:extLst>
          </p:cNvPr>
          <p:cNvSpPr>
            <a:spLocks noGrp="1" noChangeArrowheads="1"/>
          </p:cNvSpPr>
          <p:nvPr>
            <p:ph idx="1"/>
          </p:nvPr>
        </p:nvSpPr>
        <p:spPr bwMode="auto">
          <a:xfrm>
            <a:off x="581192" y="1930215"/>
            <a:ext cx="11128175" cy="421653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latin typeface="euclid_circular_a"/>
              </a:rPr>
              <a:t>Worst Case Complexity: O(n2)</a:t>
            </a:r>
            <a:br>
              <a:rPr lang="en-US" altLang="en-US" sz="2000" dirty="0">
                <a:latin typeface="euclid_circular_a"/>
              </a:rPr>
            </a:br>
            <a:r>
              <a:rPr lang="en-US" altLang="en-US" sz="2000" dirty="0">
                <a:latin typeface="euclid_circular_a"/>
              </a:rPr>
              <a:t>If we want to sort in ascending order and the array is in descending order then, the worst case occurs.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latin typeface="euclid_circular_a"/>
              </a:rPr>
              <a:t>Best Case Complexity: O(n2)</a:t>
            </a:r>
            <a:br>
              <a:rPr lang="en-US" altLang="en-US" sz="2400" b="1" dirty="0">
                <a:latin typeface="euclid_circular_a"/>
              </a:rPr>
            </a:br>
            <a:r>
              <a:rPr lang="en-US" altLang="en-US" sz="2000" dirty="0">
                <a:latin typeface="euclid_circular_a"/>
              </a:rPr>
              <a:t>It occurs when the array is already sorted</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latin typeface="euclid_circular_a"/>
              </a:rPr>
              <a:t>Average Case Complexity: O(n2)</a:t>
            </a:r>
            <a:br>
              <a:rPr lang="en-US" altLang="en-US" sz="2000" dirty="0">
                <a:latin typeface="euclid_circular_a"/>
              </a:rPr>
            </a:br>
            <a:r>
              <a:rPr lang="en-US" altLang="en-US" sz="2000" dirty="0">
                <a:latin typeface="euclid_circular_a"/>
              </a:rPr>
              <a:t>It occurs when the elements of the array are in jumbled order (neither ascending nor descending).</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latin typeface="euclid_circular_a"/>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dirty="0">
                <a:latin typeface="euclid_circular_a"/>
              </a:rPr>
              <a:t>The time complexity of the selection sort is the same in all cases. At every step, you have to find the minimum element and put it in the right place. The minimum element is not known until the end of the array is not reached.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atin typeface="euclid_circular_a"/>
              </a:rPr>
              <a:t>Space Complexity: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euclid_circular_a"/>
              </a:rPr>
              <a:t>Space complexity is O(1) because an extra variable temp is used.</a:t>
            </a:r>
          </a:p>
        </p:txBody>
      </p:sp>
    </p:spTree>
    <p:extLst>
      <p:ext uri="{BB962C8B-B14F-4D97-AF65-F5344CB8AC3E}">
        <p14:creationId xmlns:p14="http://schemas.microsoft.com/office/powerpoint/2010/main" val="381988282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8404-D91C-B972-58A6-8F352A6BDC67}"/>
              </a:ext>
            </a:extLst>
          </p:cNvPr>
          <p:cNvSpPr>
            <a:spLocks noGrp="1"/>
          </p:cNvSpPr>
          <p:nvPr>
            <p:ph type="title"/>
          </p:nvPr>
        </p:nvSpPr>
        <p:spPr/>
        <p:txBody>
          <a:bodyPr/>
          <a:lstStyle/>
          <a:p>
            <a:r>
              <a:rPr lang="en-IN" dirty="0"/>
              <a:t>Insertion sort</a:t>
            </a:r>
          </a:p>
        </p:txBody>
      </p:sp>
      <p:sp>
        <p:nvSpPr>
          <p:cNvPr id="3" name="Content Placeholder 2">
            <a:extLst>
              <a:ext uri="{FF2B5EF4-FFF2-40B4-BE49-F238E27FC236}">
                <a16:creationId xmlns:a16="http://schemas.microsoft.com/office/drawing/2014/main" id="{DE6C6C56-AF9B-B073-D862-A79F74FC1083}"/>
              </a:ext>
            </a:extLst>
          </p:cNvPr>
          <p:cNvSpPr>
            <a:spLocks noGrp="1"/>
          </p:cNvSpPr>
          <p:nvPr>
            <p:ph idx="1"/>
          </p:nvPr>
        </p:nvSpPr>
        <p:spPr>
          <a:xfrm>
            <a:off x="581192" y="2271416"/>
            <a:ext cx="11029615" cy="3634486"/>
          </a:xfrm>
        </p:spPr>
        <p:txBody>
          <a:bodyPr>
            <a:normAutofit lnSpcReduction="10000"/>
          </a:bodyPr>
          <a:lstStyle/>
          <a:p>
            <a:r>
              <a:rPr lang="en-IN" sz="2400" dirty="0"/>
              <a:t>In this method the elements are inserted at their appropriate place. Hence is the name insertion sort. </a:t>
            </a:r>
          </a:p>
          <a:p>
            <a:r>
              <a:rPr lang="en-US" sz="2400" dirty="0"/>
              <a:t>Like sorting a hand of playing cards start with an empty hand and the cards facing down the table.</a:t>
            </a:r>
          </a:p>
          <a:p>
            <a:r>
              <a:rPr lang="en-US" sz="2400" dirty="0"/>
              <a:t>Pick one card at a time from the table, and insert it into the correct position in the left hand.</a:t>
            </a:r>
          </a:p>
          <a:p>
            <a:r>
              <a:rPr lang="en-US" sz="2400" dirty="0"/>
              <a:t>Compare it with each of the cards already in the hand, from right to left</a:t>
            </a:r>
          </a:p>
          <a:p>
            <a:r>
              <a:rPr lang="en-US" sz="2400" dirty="0"/>
              <a:t>The cards held in the left hand are sorted.</a:t>
            </a:r>
            <a:endParaRPr lang="en-IN" sz="2400" dirty="0"/>
          </a:p>
        </p:txBody>
      </p:sp>
    </p:spTree>
    <p:extLst>
      <p:ext uri="{BB962C8B-B14F-4D97-AF65-F5344CB8AC3E}">
        <p14:creationId xmlns:p14="http://schemas.microsoft.com/office/powerpoint/2010/main" val="178373532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191AC0A-F8FA-A9EC-B267-4C49E8BB4317}"/>
              </a:ext>
            </a:extLst>
          </p:cNvPr>
          <p:cNvPicPr>
            <a:picLocks noGrp="1" noChangeAspect="1"/>
          </p:cNvPicPr>
          <p:nvPr>
            <p:ph idx="1"/>
          </p:nvPr>
        </p:nvPicPr>
        <p:blipFill rotWithShape="1">
          <a:blip r:embed="rId2"/>
          <a:srcRect r="2174" b="7146"/>
          <a:stretch/>
        </p:blipFill>
        <p:spPr>
          <a:xfrm>
            <a:off x="486137" y="752354"/>
            <a:ext cx="11065148" cy="5648445"/>
          </a:xfrm>
        </p:spPr>
      </p:pic>
    </p:spTree>
    <p:extLst>
      <p:ext uri="{BB962C8B-B14F-4D97-AF65-F5344CB8AC3E}">
        <p14:creationId xmlns:p14="http://schemas.microsoft.com/office/powerpoint/2010/main" val="162810488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FF53B7-66B8-41D8-CC2B-CD0BAFE9F64F}"/>
              </a:ext>
            </a:extLst>
          </p:cNvPr>
          <p:cNvPicPr>
            <a:picLocks noGrp="1" noChangeAspect="1"/>
          </p:cNvPicPr>
          <p:nvPr>
            <p:ph idx="1"/>
          </p:nvPr>
        </p:nvPicPr>
        <p:blipFill rotWithShape="1">
          <a:blip r:embed="rId2"/>
          <a:srcRect r="29961" b="7085"/>
          <a:stretch/>
        </p:blipFill>
        <p:spPr>
          <a:xfrm>
            <a:off x="879676" y="787078"/>
            <a:ext cx="10035251" cy="5520039"/>
          </a:xfrm>
        </p:spPr>
      </p:pic>
    </p:spTree>
    <p:extLst>
      <p:ext uri="{BB962C8B-B14F-4D97-AF65-F5344CB8AC3E}">
        <p14:creationId xmlns:p14="http://schemas.microsoft.com/office/powerpoint/2010/main" val="6595498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C0D9-2BF0-A95D-AC02-53C494B1B739}"/>
              </a:ext>
            </a:extLst>
          </p:cNvPr>
          <p:cNvSpPr>
            <a:spLocks noGrp="1"/>
          </p:cNvSpPr>
          <p:nvPr>
            <p:ph type="title"/>
          </p:nvPr>
        </p:nvSpPr>
        <p:spPr/>
        <p:txBody>
          <a:bodyPr/>
          <a:lstStyle/>
          <a:p>
            <a:r>
              <a:rPr lang="en-IN" dirty="0"/>
              <a:t>Insertion sort</a:t>
            </a:r>
          </a:p>
        </p:txBody>
      </p:sp>
      <p:sp>
        <p:nvSpPr>
          <p:cNvPr id="3" name="Content Placeholder 2">
            <a:extLst>
              <a:ext uri="{FF2B5EF4-FFF2-40B4-BE49-F238E27FC236}">
                <a16:creationId xmlns:a16="http://schemas.microsoft.com/office/drawing/2014/main" id="{265707E6-7E43-C360-FB06-1F77D95DDAAB}"/>
              </a:ext>
            </a:extLst>
          </p:cNvPr>
          <p:cNvSpPr>
            <a:spLocks noGrp="1"/>
          </p:cNvSpPr>
          <p:nvPr>
            <p:ph idx="1"/>
          </p:nvPr>
        </p:nvSpPr>
        <p:spPr>
          <a:xfrm>
            <a:off x="581192" y="2071868"/>
            <a:ext cx="11029615" cy="3903482"/>
          </a:xfrm>
        </p:spPr>
        <p:txBody>
          <a:bodyPr>
            <a:normAutofit/>
          </a:bodyPr>
          <a:lstStyle/>
          <a:p>
            <a:r>
              <a:rPr lang="en-US" sz="2400" dirty="0"/>
              <a:t>Suppose an array a[n] with n elements. The insertion sort works as follows:</a:t>
            </a:r>
          </a:p>
          <a:p>
            <a:r>
              <a:rPr lang="en-US" sz="2400" dirty="0"/>
              <a:t>Pass 1: a[0] by itself is trivially sorted.</a:t>
            </a:r>
          </a:p>
          <a:p>
            <a:r>
              <a:rPr lang="en-US" sz="2400" dirty="0"/>
              <a:t>Pass 2: a[1] is inserted either before or after a[0] so that a[0], a[1] is sorted.</a:t>
            </a:r>
          </a:p>
          <a:p>
            <a:r>
              <a:rPr lang="en-US" sz="2400" dirty="0"/>
              <a:t>Pass 3: a[2] is inserted into its proper place in a[0], a[1] that is before a[0], between a[0] and a[1], or after a[1] so that a[0], a[1], a[2] is sorted.</a:t>
            </a:r>
          </a:p>
          <a:p>
            <a:r>
              <a:rPr lang="en-US" sz="2400" dirty="0"/>
              <a:t>Pass N: a[n-1] is inserted into its proper place in a[0], a[1], a[2],.......,a[n-2] so that a[0], a[1], a[2],..........,a[n-1] is sorted with n elements.</a:t>
            </a:r>
            <a:endParaRPr lang="en-IN" sz="2400" dirty="0"/>
          </a:p>
        </p:txBody>
      </p:sp>
    </p:spTree>
    <p:extLst>
      <p:ext uri="{BB962C8B-B14F-4D97-AF65-F5344CB8AC3E}">
        <p14:creationId xmlns:p14="http://schemas.microsoft.com/office/powerpoint/2010/main" val="33254693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1C9E98-D605-A9AF-B38B-0B9EC80FDE62}"/>
              </a:ext>
            </a:extLst>
          </p:cNvPr>
          <p:cNvPicPr>
            <a:picLocks noGrp="1" noChangeAspect="1"/>
          </p:cNvPicPr>
          <p:nvPr>
            <p:ph idx="1"/>
          </p:nvPr>
        </p:nvPicPr>
        <p:blipFill rotWithShape="1">
          <a:blip r:embed="rId2"/>
          <a:srcRect r="7476" b="13456"/>
          <a:stretch/>
        </p:blipFill>
        <p:spPr>
          <a:xfrm>
            <a:off x="1180618" y="833377"/>
            <a:ext cx="9907929" cy="5717894"/>
          </a:xfrm>
        </p:spPr>
      </p:pic>
    </p:spTree>
    <p:extLst>
      <p:ext uri="{BB962C8B-B14F-4D97-AF65-F5344CB8AC3E}">
        <p14:creationId xmlns:p14="http://schemas.microsoft.com/office/powerpoint/2010/main" val="25223264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558721"/>
            <a:ext cx="11029616" cy="1188720"/>
          </a:xfrm>
        </p:spPr>
        <p:txBody>
          <a:bodyPr>
            <a:normAutofit/>
          </a:bodyPr>
          <a:lstStyle/>
          <a:p>
            <a:r>
              <a:rPr lang="en-US" sz="4000" dirty="0"/>
              <a:t>introduction</a:t>
            </a:r>
          </a:p>
        </p:txBody>
      </p:sp>
      <p:sp>
        <p:nvSpPr>
          <p:cNvPr id="5" name="Content Placeholder 4">
            <a:extLst>
              <a:ext uri="{FF2B5EF4-FFF2-40B4-BE49-F238E27FC236}">
                <a16:creationId xmlns:a16="http://schemas.microsoft.com/office/drawing/2014/main" id="{FC17B916-61F5-CA4E-4C33-F966DB40C0F8}"/>
              </a:ext>
            </a:extLst>
          </p:cNvPr>
          <p:cNvSpPr>
            <a:spLocks noGrp="1"/>
          </p:cNvSpPr>
          <p:nvPr>
            <p:ph idx="1"/>
          </p:nvPr>
        </p:nvSpPr>
        <p:spPr>
          <a:xfrm>
            <a:off x="581192" y="2715629"/>
            <a:ext cx="10947420" cy="3227971"/>
          </a:xfrm>
        </p:spPr>
        <p:txBody>
          <a:bodyPr>
            <a:normAutofit fontScale="85000" lnSpcReduction="10000"/>
          </a:bodyPr>
          <a:lstStyle/>
          <a:p>
            <a:r>
              <a:rPr lang="en-US" sz="2800" dirty="0"/>
              <a:t>Sorting refers to arranging a set of data in some logical order.</a:t>
            </a:r>
          </a:p>
          <a:p>
            <a:r>
              <a:rPr lang="en-US" sz="2800" dirty="0"/>
              <a:t>For </a:t>
            </a:r>
            <a:r>
              <a:rPr lang="en-US" sz="2800" dirty="0" err="1"/>
              <a:t>eg.</a:t>
            </a:r>
            <a:r>
              <a:rPr lang="en-US" sz="2800" dirty="0"/>
              <a:t>  A telephone directory can be considered as a list where each record has three fields – </a:t>
            </a:r>
            <a:r>
              <a:rPr lang="en-US" sz="2800" dirty="0" err="1"/>
              <a:t>name,address,phone</a:t>
            </a:r>
            <a:r>
              <a:rPr lang="en-US" sz="2800" dirty="0"/>
              <a:t> number.</a:t>
            </a:r>
          </a:p>
          <a:p>
            <a:r>
              <a:rPr lang="en-US" sz="2800" dirty="0"/>
              <a:t>Being unique, phone number can work as a key to locate any record in the list.</a:t>
            </a:r>
          </a:p>
          <a:p>
            <a:r>
              <a:rPr lang="en-IN" sz="2800" dirty="0"/>
              <a:t>Sorting techniques allows an efficient arrangement of elements within a given data structure. It is a way in which the elements are organized systematically for some purpose. </a:t>
            </a:r>
          </a:p>
          <a:p>
            <a:endParaRPr lang="en-US" sz="2800" dirty="0"/>
          </a:p>
          <a:p>
            <a:endParaRPr lang="en-IN" dirty="0"/>
          </a:p>
        </p:txBody>
      </p:sp>
    </p:spTree>
    <p:extLst>
      <p:ext uri="{BB962C8B-B14F-4D97-AF65-F5344CB8AC3E}">
        <p14:creationId xmlns:p14="http://schemas.microsoft.com/office/powerpoint/2010/main" val="26378465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E8DC96-2EFC-5274-4363-663CE8A95FA5}"/>
              </a:ext>
            </a:extLst>
          </p:cNvPr>
          <p:cNvPicPr>
            <a:picLocks noGrp="1" noChangeAspect="1"/>
          </p:cNvPicPr>
          <p:nvPr>
            <p:ph idx="1"/>
          </p:nvPr>
        </p:nvPicPr>
        <p:blipFill rotWithShape="1">
          <a:blip r:embed="rId2"/>
          <a:srcRect r="55251" b="4489"/>
          <a:stretch/>
        </p:blipFill>
        <p:spPr>
          <a:xfrm>
            <a:off x="717630" y="787078"/>
            <a:ext cx="4961275" cy="6070922"/>
          </a:xfrm>
        </p:spPr>
      </p:pic>
      <p:sp>
        <p:nvSpPr>
          <p:cNvPr id="2" name="TextBox 1">
            <a:extLst>
              <a:ext uri="{FF2B5EF4-FFF2-40B4-BE49-F238E27FC236}">
                <a16:creationId xmlns:a16="http://schemas.microsoft.com/office/drawing/2014/main" id="{0CADC1E2-C14E-9474-4388-8542D3015B54}"/>
              </a:ext>
            </a:extLst>
          </p:cNvPr>
          <p:cNvSpPr txBox="1"/>
          <p:nvPr/>
        </p:nvSpPr>
        <p:spPr>
          <a:xfrm>
            <a:off x="5459507" y="1860884"/>
            <a:ext cx="5834136" cy="4308937"/>
          </a:xfrm>
          <a:prstGeom prst="rect">
            <a:avLst/>
          </a:prstGeom>
          <a:noFill/>
        </p:spPr>
        <p:txBody>
          <a:bodyPr wrap="square" rtlCol="0">
            <a:spAutoFit/>
          </a:bodyPr>
          <a:lstStyle/>
          <a:p>
            <a:pPr marL="881380" marR="352425" indent="-5080">
              <a:lnSpc>
                <a:spcPct val="102000"/>
              </a:lnSpc>
              <a:spcAft>
                <a:spcPts val="85"/>
              </a:spcAft>
            </a:pPr>
            <a:r>
              <a:rPr lang="en-US" sz="2000" dirty="0">
                <a:solidFill>
                  <a:srgbClr val="000000"/>
                </a:solidFill>
                <a:effectLst/>
                <a:latin typeface="Times New Roman" panose="02020603050405020304" pitchFamily="18" charset="0"/>
                <a:ea typeface="Times New Roman" panose="02020603050405020304" pitchFamily="18" charset="0"/>
              </a:rPr>
              <a:t>void insertion(int a[],int n)</a:t>
            </a:r>
          </a:p>
          <a:p>
            <a:pPr marL="881380" marR="352425" indent="-5080">
              <a:lnSpc>
                <a:spcPct val="102000"/>
              </a:lnSpc>
              <a:spcAft>
                <a:spcPts val="85"/>
              </a:spcAft>
            </a:pPr>
            <a:r>
              <a:rPr lang="en-US" sz="2000" dirty="0">
                <a:solidFill>
                  <a:srgbClr val="000000"/>
                </a:solidFill>
                <a:latin typeface="Times New Roman" panose="02020603050405020304" pitchFamily="18" charset="0"/>
                <a:ea typeface="Times New Roman" panose="02020603050405020304" pitchFamily="18" charset="0"/>
              </a:rPr>
              <a:t>{</a:t>
            </a:r>
          </a:p>
          <a:p>
            <a:pPr marL="881380" marR="352425" indent="-5080">
              <a:lnSpc>
                <a:spcPct val="102000"/>
              </a:lnSpc>
              <a:spcAft>
                <a:spcPts val="85"/>
              </a:spcAft>
            </a:pPr>
            <a:r>
              <a:rPr lang="en-US" sz="2000" dirty="0">
                <a:solidFill>
                  <a:srgbClr val="000000"/>
                </a:solidFill>
                <a:effectLst/>
                <a:latin typeface="Times New Roman" panose="02020603050405020304" pitchFamily="18" charset="0"/>
                <a:ea typeface="Times New Roman" panose="02020603050405020304" pitchFamily="18" charset="0"/>
              </a:rPr>
              <a:t>   int </a:t>
            </a:r>
            <a:r>
              <a:rPr lang="en-US" sz="2000" dirty="0" err="1">
                <a:solidFill>
                  <a:srgbClr val="000000"/>
                </a:solidFill>
                <a:effectLst/>
                <a:latin typeface="Times New Roman" panose="02020603050405020304" pitchFamily="18" charset="0"/>
                <a:ea typeface="Times New Roman" panose="02020603050405020304" pitchFamily="18" charset="0"/>
              </a:rPr>
              <a:t>i,j,temp</a:t>
            </a:r>
            <a:r>
              <a:rPr lang="en-US" sz="2000" dirty="0">
                <a:solidFill>
                  <a:srgbClr val="000000"/>
                </a:solidFill>
                <a:effectLst/>
                <a:latin typeface="Times New Roman" panose="02020603050405020304" pitchFamily="18" charset="0"/>
                <a:ea typeface="Times New Roman" panose="02020603050405020304" pitchFamily="18" charset="0"/>
              </a:rPr>
              <a:t>;</a:t>
            </a:r>
          </a:p>
          <a:p>
            <a:pPr marL="881380" marR="352425" indent="-5080">
              <a:lnSpc>
                <a:spcPct val="102000"/>
              </a:lnSpc>
              <a:spcAft>
                <a:spcPts val="85"/>
              </a:spcAft>
            </a:pPr>
            <a:r>
              <a:rPr lang="en-US" sz="2000" dirty="0">
                <a:solidFill>
                  <a:srgbClr val="000000"/>
                </a:solidFill>
                <a:latin typeface="Times New Roman" panose="02020603050405020304" pitchFamily="18" charset="0"/>
                <a:ea typeface="Times New Roman" panose="02020603050405020304" pitchFamily="18" charset="0"/>
              </a:rPr>
              <a:t>   for(</a:t>
            </a:r>
            <a:r>
              <a:rPr lang="en-US" sz="2000" dirty="0" err="1">
                <a:solidFill>
                  <a:srgbClr val="000000"/>
                </a:solidFill>
                <a:latin typeface="Times New Roman" panose="02020603050405020304" pitchFamily="18" charset="0"/>
                <a:ea typeface="Times New Roman" panose="02020603050405020304" pitchFamily="18" charset="0"/>
              </a:rPr>
              <a:t>i</a:t>
            </a:r>
            <a:r>
              <a:rPr lang="en-US" sz="2000" dirty="0">
                <a:solidFill>
                  <a:srgbClr val="000000"/>
                </a:solidFill>
                <a:latin typeface="Times New Roman" panose="02020603050405020304" pitchFamily="18" charset="0"/>
                <a:ea typeface="Times New Roman" panose="02020603050405020304" pitchFamily="18" charset="0"/>
              </a:rPr>
              <a:t>=1;i&lt;</a:t>
            </a:r>
            <a:r>
              <a:rPr lang="en-US" sz="2000" dirty="0" err="1">
                <a:solidFill>
                  <a:srgbClr val="000000"/>
                </a:solidFill>
                <a:latin typeface="Times New Roman" panose="02020603050405020304" pitchFamily="18" charset="0"/>
                <a:ea typeface="Times New Roman" panose="02020603050405020304" pitchFamily="18" charset="0"/>
              </a:rPr>
              <a:t>n;i</a:t>
            </a:r>
            <a:r>
              <a:rPr lang="en-US" sz="2000" dirty="0">
                <a:solidFill>
                  <a:srgbClr val="000000"/>
                </a:solidFill>
                <a:latin typeface="Times New Roman" panose="02020603050405020304" pitchFamily="18" charset="0"/>
                <a:ea typeface="Times New Roman" panose="02020603050405020304" pitchFamily="18" charset="0"/>
              </a:rPr>
              <a:t>++)</a:t>
            </a:r>
          </a:p>
          <a:p>
            <a:pPr marL="881380" marR="352425" indent="-5080">
              <a:lnSpc>
                <a:spcPct val="102000"/>
              </a:lnSpc>
              <a:spcAft>
                <a:spcPts val="85"/>
              </a:spcAft>
            </a:pPr>
            <a:r>
              <a:rPr lang="en-US" sz="2000" dirty="0">
                <a:solidFill>
                  <a:srgbClr val="000000"/>
                </a:solidFill>
                <a:effectLst/>
                <a:latin typeface="Times New Roman" panose="02020603050405020304" pitchFamily="18" charset="0"/>
                <a:ea typeface="Times New Roman" panose="02020603050405020304" pitchFamily="18" charset="0"/>
              </a:rPr>
              <a:t>    {</a:t>
            </a:r>
          </a:p>
          <a:p>
            <a:pPr marL="881380" marR="352425" indent="-5080">
              <a:lnSpc>
                <a:spcPct val="102000"/>
              </a:lnSpc>
              <a:spcAft>
                <a:spcPts val="85"/>
              </a:spcAft>
            </a:pPr>
            <a:r>
              <a:rPr lang="en-US" sz="2000" dirty="0">
                <a:solidFill>
                  <a:srgbClr val="000000"/>
                </a:solidFill>
                <a:latin typeface="Times New Roman" panose="02020603050405020304" pitchFamily="18" charset="0"/>
                <a:ea typeface="Times New Roman" panose="02020603050405020304" pitchFamily="18" charset="0"/>
              </a:rPr>
              <a:t>         temp=a[</a:t>
            </a:r>
            <a:r>
              <a:rPr lang="en-US" sz="2000" dirty="0" err="1">
                <a:solidFill>
                  <a:srgbClr val="000000"/>
                </a:solidFill>
                <a:latin typeface="Times New Roman" panose="02020603050405020304" pitchFamily="18" charset="0"/>
                <a:ea typeface="Times New Roman" panose="02020603050405020304" pitchFamily="18" charset="0"/>
              </a:rPr>
              <a:t>i</a:t>
            </a:r>
            <a:r>
              <a:rPr lang="en-US" sz="2000" dirty="0">
                <a:solidFill>
                  <a:srgbClr val="000000"/>
                </a:solidFill>
                <a:latin typeface="Times New Roman" panose="02020603050405020304" pitchFamily="18" charset="0"/>
                <a:ea typeface="Times New Roman" panose="02020603050405020304" pitchFamily="18" charset="0"/>
              </a:rPr>
              <a:t>];</a:t>
            </a:r>
          </a:p>
          <a:p>
            <a:pPr marL="881380" marR="352425" indent="-5080">
              <a:lnSpc>
                <a:spcPct val="102000"/>
              </a:lnSpc>
              <a:spcAft>
                <a:spcPts val="85"/>
              </a:spcAft>
            </a:pPr>
            <a:r>
              <a:rPr lang="en-US" sz="2000" dirty="0">
                <a:solidFill>
                  <a:srgbClr val="000000"/>
                </a:solidFill>
                <a:effectLst/>
                <a:latin typeface="Times New Roman" panose="02020603050405020304" pitchFamily="18" charset="0"/>
                <a:ea typeface="Times New Roman" panose="02020603050405020304" pitchFamily="18" charset="0"/>
              </a:rPr>
              <a:t>         for(j=</a:t>
            </a:r>
            <a:r>
              <a:rPr lang="en-US" sz="2000" dirty="0" err="1">
                <a:solidFill>
                  <a:srgbClr val="000000"/>
                </a:solidFill>
                <a:effectLst/>
                <a:latin typeface="Times New Roman" panose="02020603050405020304" pitchFamily="18" charset="0"/>
                <a:ea typeface="Times New Roman" panose="02020603050405020304" pitchFamily="18" charset="0"/>
              </a:rPr>
              <a:t>i</a:t>
            </a:r>
            <a:r>
              <a:rPr lang="en-US" sz="2000" dirty="0">
                <a:solidFill>
                  <a:srgbClr val="000000"/>
                </a:solidFill>
                <a:latin typeface="Times New Roman" panose="02020603050405020304" pitchFamily="18" charset="0"/>
                <a:ea typeface="Times New Roman" panose="02020603050405020304" pitchFamily="18" charset="0"/>
              </a:rPr>
              <a:t>; j&gt;0 &amp;&amp; temp&lt;a[j-1];j--)</a:t>
            </a:r>
          </a:p>
          <a:p>
            <a:pPr marL="881380" marR="352425" indent="-5080">
              <a:lnSpc>
                <a:spcPct val="102000"/>
              </a:lnSpc>
              <a:spcAft>
                <a:spcPts val="85"/>
              </a:spcAft>
            </a:pPr>
            <a:r>
              <a:rPr lang="en-US" sz="2000" dirty="0">
                <a:solidFill>
                  <a:srgbClr val="000000"/>
                </a:solidFill>
                <a:effectLst/>
                <a:latin typeface="Times New Roman" panose="02020603050405020304" pitchFamily="18" charset="0"/>
                <a:ea typeface="Times New Roman" panose="02020603050405020304" pitchFamily="18" charset="0"/>
              </a:rPr>
              <a:t>            {</a:t>
            </a:r>
          </a:p>
          <a:p>
            <a:pPr marL="881380" marR="352425" indent="-5080">
              <a:lnSpc>
                <a:spcPct val="102000"/>
              </a:lnSpc>
              <a:spcAft>
                <a:spcPts val="85"/>
              </a:spcAft>
            </a:pPr>
            <a:r>
              <a:rPr lang="en-US" sz="2000" dirty="0">
                <a:solidFill>
                  <a:srgbClr val="000000"/>
                </a:solidFill>
                <a:latin typeface="Times New Roman" panose="02020603050405020304" pitchFamily="18" charset="0"/>
                <a:ea typeface="Times New Roman" panose="02020603050405020304" pitchFamily="18" charset="0"/>
              </a:rPr>
              <a:t>                a[j]=a[j-1];</a:t>
            </a:r>
          </a:p>
          <a:p>
            <a:pPr marL="881380" marR="352425" indent="-5080">
              <a:lnSpc>
                <a:spcPct val="102000"/>
              </a:lnSpc>
              <a:spcAft>
                <a:spcPts val="85"/>
              </a:spcAft>
            </a:pPr>
            <a:r>
              <a:rPr lang="en-US" sz="2000" dirty="0">
                <a:solidFill>
                  <a:srgbClr val="000000"/>
                </a:solidFill>
                <a:effectLst/>
                <a:latin typeface="Times New Roman" panose="02020603050405020304" pitchFamily="18" charset="0"/>
                <a:ea typeface="Times New Roman" panose="02020603050405020304" pitchFamily="18" charset="0"/>
              </a:rPr>
              <a:t>             }</a:t>
            </a:r>
          </a:p>
          <a:p>
            <a:pPr marL="881380" marR="352425" indent="-5080">
              <a:lnSpc>
                <a:spcPct val="102000"/>
              </a:lnSpc>
              <a:spcAft>
                <a:spcPts val="85"/>
              </a:spcAft>
            </a:pPr>
            <a:r>
              <a:rPr lang="en-US" sz="2000" dirty="0">
                <a:solidFill>
                  <a:srgbClr val="000000"/>
                </a:solidFill>
                <a:latin typeface="Times New Roman" panose="02020603050405020304" pitchFamily="18" charset="0"/>
                <a:ea typeface="Times New Roman" panose="02020603050405020304" pitchFamily="18" charset="0"/>
              </a:rPr>
              <a:t>           a[j]=temp;</a:t>
            </a:r>
          </a:p>
          <a:p>
            <a:pPr marL="881380" marR="352425" indent="-5080">
              <a:lnSpc>
                <a:spcPct val="102000"/>
              </a:lnSpc>
              <a:spcAft>
                <a:spcPts val="85"/>
              </a:spcAft>
            </a:pPr>
            <a:r>
              <a:rPr lang="en-US" sz="2000" dirty="0">
                <a:solidFill>
                  <a:srgbClr val="000000"/>
                </a:solidFill>
                <a:effectLst/>
                <a:latin typeface="Times New Roman" panose="02020603050405020304" pitchFamily="18" charset="0"/>
                <a:ea typeface="Times New Roman" panose="02020603050405020304" pitchFamily="18" charset="0"/>
              </a:rPr>
              <a:t>       }</a:t>
            </a:r>
          </a:p>
          <a:p>
            <a:pPr marL="881380" marR="352425" indent="-5080">
              <a:lnSpc>
                <a:spcPct val="102000"/>
              </a:lnSpc>
              <a:spcAft>
                <a:spcPts val="85"/>
              </a:spcAft>
            </a:pPr>
            <a:r>
              <a:rPr lang="en-US" sz="2000" dirty="0">
                <a:solidFill>
                  <a:srgbClr val="000000"/>
                </a:solidFill>
                <a:latin typeface="Times New Roman" panose="02020603050405020304" pitchFamily="18" charset="0"/>
                <a:ea typeface="Times New Roman" panose="02020603050405020304" pitchFamily="18" charset="0"/>
              </a:rPr>
              <a:t>   }</a:t>
            </a:r>
            <a:endParaRPr lang="en-IN" sz="20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778118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80">
                                          <p:stCondLst>
                                            <p:cond delay="0"/>
                                          </p:stCondLst>
                                        </p:cTn>
                                        <p:tgtEl>
                                          <p:spTgt spid="2"/>
                                        </p:tgtEl>
                                      </p:cBhvr>
                                    </p:animEffect>
                                    <p:anim calcmode="lin" valueType="num">
                                      <p:cBhvr>
                                        <p:cTn id="1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0" dur="26">
                                          <p:stCondLst>
                                            <p:cond delay="650"/>
                                          </p:stCondLst>
                                        </p:cTn>
                                        <p:tgtEl>
                                          <p:spTgt spid="2"/>
                                        </p:tgtEl>
                                      </p:cBhvr>
                                      <p:to x="100000" y="60000"/>
                                    </p:animScale>
                                    <p:animScale>
                                      <p:cBhvr>
                                        <p:cTn id="21" dur="166" decel="50000">
                                          <p:stCondLst>
                                            <p:cond delay="676"/>
                                          </p:stCondLst>
                                        </p:cTn>
                                        <p:tgtEl>
                                          <p:spTgt spid="2"/>
                                        </p:tgtEl>
                                      </p:cBhvr>
                                      <p:to x="100000" y="100000"/>
                                    </p:animScale>
                                    <p:animScale>
                                      <p:cBhvr>
                                        <p:cTn id="22" dur="26">
                                          <p:stCondLst>
                                            <p:cond delay="1312"/>
                                          </p:stCondLst>
                                        </p:cTn>
                                        <p:tgtEl>
                                          <p:spTgt spid="2"/>
                                        </p:tgtEl>
                                      </p:cBhvr>
                                      <p:to x="100000" y="80000"/>
                                    </p:animScale>
                                    <p:animScale>
                                      <p:cBhvr>
                                        <p:cTn id="23" dur="166" decel="50000">
                                          <p:stCondLst>
                                            <p:cond delay="1338"/>
                                          </p:stCondLst>
                                        </p:cTn>
                                        <p:tgtEl>
                                          <p:spTgt spid="2"/>
                                        </p:tgtEl>
                                      </p:cBhvr>
                                      <p:to x="100000" y="100000"/>
                                    </p:animScale>
                                    <p:animScale>
                                      <p:cBhvr>
                                        <p:cTn id="24" dur="26">
                                          <p:stCondLst>
                                            <p:cond delay="1642"/>
                                          </p:stCondLst>
                                        </p:cTn>
                                        <p:tgtEl>
                                          <p:spTgt spid="2"/>
                                        </p:tgtEl>
                                      </p:cBhvr>
                                      <p:to x="100000" y="90000"/>
                                    </p:animScale>
                                    <p:animScale>
                                      <p:cBhvr>
                                        <p:cTn id="25" dur="166" decel="50000">
                                          <p:stCondLst>
                                            <p:cond delay="1668"/>
                                          </p:stCondLst>
                                        </p:cTn>
                                        <p:tgtEl>
                                          <p:spTgt spid="2"/>
                                        </p:tgtEl>
                                      </p:cBhvr>
                                      <p:to x="100000" y="100000"/>
                                    </p:animScale>
                                    <p:animScale>
                                      <p:cBhvr>
                                        <p:cTn id="26" dur="26">
                                          <p:stCondLst>
                                            <p:cond delay="1808"/>
                                          </p:stCondLst>
                                        </p:cTn>
                                        <p:tgtEl>
                                          <p:spTgt spid="2"/>
                                        </p:tgtEl>
                                      </p:cBhvr>
                                      <p:to x="100000" y="95000"/>
                                    </p:animScale>
                                    <p:animScale>
                                      <p:cBhvr>
                                        <p:cTn id="27"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AAEE4-CBD5-E8B0-C9C6-B08D7826F84D}"/>
              </a:ext>
            </a:extLst>
          </p:cNvPr>
          <p:cNvSpPr>
            <a:spLocks noGrp="1"/>
          </p:cNvSpPr>
          <p:nvPr>
            <p:ph type="title"/>
          </p:nvPr>
        </p:nvSpPr>
        <p:spPr>
          <a:xfrm>
            <a:off x="581192" y="702156"/>
            <a:ext cx="11029616" cy="432163"/>
          </a:xfrm>
        </p:spPr>
        <p:txBody>
          <a:bodyPr>
            <a:normAutofit fontScale="90000"/>
          </a:bodyPr>
          <a:lstStyle/>
          <a:p>
            <a:r>
              <a:rPr lang="en-IN" dirty="0"/>
              <a:t>Time complexities:</a:t>
            </a:r>
          </a:p>
        </p:txBody>
      </p:sp>
      <p:sp>
        <p:nvSpPr>
          <p:cNvPr id="4" name="Rectangle 1">
            <a:extLst>
              <a:ext uri="{FF2B5EF4-FFF2-40B4-BE49-F238E27FC236}">
                <a16:creationId xmlns:a16="http://schemas.microsoft.com/office/drawing/2014/main" id="{75EC5503-5D9F-A4C3-5E7B-CC8DCF9F00DE}"/>
              </a:ext>
            </a:extLst>
          </p:cNvPr>
          <p:cNvSpPr>
            <a:spLocks noGrp="1" noChangeArrowheads="1"/>
          </p:cNvSpPr>
          <p:nvPr>
            <p:ph idx="1"/>
          </p:nvPr>
        </p:nvSpPr>
        <p:spPr bwMode="auto">
          <a:xfrm>
            <a:off x="581191" y="1276211"/>
            <a:ext cx="11029616" cy="513986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latin typeface="euclid_circular_a"/>
              </a:rPr>
              <a:t>Worst Case Complexity: O(n2)</a:t>
            </a:r>
            <a:br>
              <a:rPr kumimoji="0" lang="en-US" altLang="en-US" sz="1300" b="0" i="0" u="none" strike="noStrike" cap="none" normalizeH="0" baseline="0" dirty="0">
                <a:ln>
                  <a:noFill/>
                </a:ln>
                <a:solidFill>
                  <a:schemeClr val="tx1"/>
                </a:solidFill>
                <a:effectLst/>
                <a:latin typeface="euclid_circular_a"/>
              </a:rPr>
            </a:br>
            <a:r>
              <a:rPr lang="en-US" altLang="en-US" sz="2000" dirty="0">
                <a:latin typeface="euclid_circular_a"/>
              </a:rPr>
              <a:t>Suppose, an array is in ascending order, and you want to sort it in descending order. In this case, worst case complexity occurs.</a:t>
            </a:r>
            <a:br>
              <a:rPr lang="en-US" altLang="en-US" sz="2000" dirty="0">
                <a:latin typeface="euclid_circular_a"/>
              </a:rPr>
            </a:br>
            <a:br>
              <a:rPr lang="en-US" altLang="en-US" sz="2000" dirty="0">
                <a:latin typeface="euclid_circular_a"/>
              </a:rPr>
            </a:br>
            <a:r>
              <a:rPr lang="en-US" altLang="en-US" sz="2000" dirty="0">
                <a:latin typeface="euclid_circular_a"/>
              </a:rPr>
              <a:t>Each element has to be compared with each of the other elements so for every nth element (n-1) number of comparisons are made.</a:t>
            </a:r>
            <a:br>
              <a:rPr lang="en-US" altLang="en-US" sz="2000" dirty="0">
                <a:latin typeface="euclid_circular_a"/>
              </a:rPr>
            </a:br>
            <a:r>
              <a:rPr lang="en-US" altLang="en-US" sz="2000" dirty="0">
                <a:latin typeface="euclid_circular_a"/>
              </a:rPr>
              <a:t>Thus, the total number of comparisons = n*(n-1) ~ n2</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latin typeface="euclid_circular_a"/>
              </a:rPr>
              <a:t>Best Case Complexity: O(n)</a:t>
            </a:r>
            <a:br>
              <a:rPr lang="en-US" altLang="en-US" sz="2000" dirty="0">
                <a:latin typeface="euclid_circular_a"/>
              </a:rPr>
            </a:br>
            <a:r>
              <a:rPr lang="en-US" altLang="en-US" sz="2000" dirty="0">
                <a:latin typeface="euclid_circular_a"/>
              </a:rPr>
              <a:t>When the array is already sorted, the outer loop runs for n number of times whereas the inner loop does not run at all. So, there are only n number of comparisons. Thus, complexity is linear.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latin typeface="euclid_circular_a"/>
              </a:rPr>
              <a:t>Average Case Complexity: O(n2)</a:t>
            </a:r>
            <a:br>
              <a:rPr lang="en-US" altLang="en-US" sz="2000" dirty="0">
                <a:latin typeface="euclid_circular_a"/>
              </a:rPr>
            </a:br>
            <a:r>
              <a:rPr lang="en-US" altLang="en-US" sz="2000" dirty="0">
                <a:latin typeface="euclid_circular_a"/>
              </a:rPr>
              <a:t>It occurs when the elements of an array are in jumbled order (neither ascending nor descending).</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atin typeface="euclid_circular_a"/>
              </a:rPr>
              <a:t>Space Complexity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euclid_circular_a"/>
              </a:rPr>
              <a:t>Space complexity is O(1) because an extra variable temp is used.</a:t>
            </a:r>
          </a:p>
        </p:txBody>
      </p:sp>
    </p:spTree>
    <p:extLst>
      <p:ext uri="{BB962C8B-B14F-4D97-AF65-F5344CB8AC3E}">
        <p14:creationId xmlns:p14="http://schemas.microsoft.com/office/powerpoint/2010/main" val="290799462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A534-47D6-243B-DCDE-005B0B64169F}"/>
              </a:ext>
            </a:extLst>
          </p:cNvPr>
          <p:cNvSpPr>
            <a:spLocks noGrp="1"/>
          </p:cNvSpPr>
          <p:nvPr>
            <p:ph type="title"/>
          </p:nvPr>
        </p:nvSpPr>
        <p:spPr>
          <a:xfrm>
            <a:off x="581192" y="702156"/>
            <a:ext cx="11029616" cy="663657"/>
          </a:xfrm>
        </p:spPr>
        <p:txBody>
          <a:bodyPr/>
          <a:lstStyle/>
          <a:p>
            <a:r>
              <a:rPr lang="en-IN" dirty="0"/>
              <a:t>Comparison  b/w  different sorting algorithms:</a:t>
            </a:r>
          </a:p>
        </p:txBody>
      </p:sp>
      <p:pic>
        <p:nvPicPr>
          <p:cNvPr id="5" name="Content Placeholder 4">
            <a:extLst>
              <a:ext uri="{FF2B5EF4-FFF2-40B4-BE49-F238E27FC236}">
                <a16:creationId xmlns:a16="http://schemas.microsoft.com/office/drawing/2014/main" id="{A18A3615-91F4-9F0A-C0C6-990F8D52C0C8}"/>
              </a:ext>
            </a:extLst>
          </p:cNvPr>
          <p:cNvPicPr>
            <a:picLocks noGrp="1" noChangeAspect="1"/>
          </p:cNvPicPr>
          <p:nvPr>
            <p:ph idx="1"/>
          </p:nvPr>
        </p:nvPicPr>
        <p:blipFill rotWithShape="1">
          <a:blip r:embed="rId2"/>
          <a:srcRect r="1163" b="6767"/>
          <a:stretch/>
        </p:blipFill>
        <p:spPr>
          <a:xfrm>
            <a:off x="451413" y="1504709"/>
            <a:ext cx="11142664" cy="5104435"/>
          </a:xfrm>
        </p:spPr>
      </p:pic>
    </p:spTree>
    <p:extLst>
      <p:ext uri="{BB962C8B-B14F-4D97-AF65-F5344CB8AC3E}">
        <p14:creationId xmlns:p14="http://schemas.microsoft.com/office/powerpoint/2010/main" val="14315805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61D1-AFB7-FF4C-9297-38BBBAF05819}"/>
              </a:ext>
            </a:extLst>
          </p:cNvPr>
          <p:cNvSpPr>
            <a:spLocks noGrp="1"/>
          </p:cNvSpPr>
          <p:nvPr>
            <p:ph type="title"/>
          </p:nvPr>
        </p:nvSpPr>
        <p:spPr/>
        <p:txBody>
          <a:bodyPr/>
          <a:lstStyle/>
          <a:p>
            <a:r>
              <a:rPr lang="en-IN" dirty="0"/>
              <a:t>Points to remember :</a:t>
            </a:r>
          </a:p>
        </p:txBody>
      </p:sp>
      <p:sp>
        <p:nvSpPr>
          <p:cNvPr id="3" name="Content Placeholder 2">
            <a:extLst>
              <a:ext uri="{FF2B5EF4-FFF2-40B4-BE49-F238E27FC236}">
                <a16:creationId xmlns:a16="http://schemas.microsoft.com/office/drawing/2014/main" id="{A9B6F8EE-9FD0-BB4E-1AB5-D99FDD507E65}"/>
              </a:ext>
            </a:extLst>
          </p:cNvPr>
          <p:cNvSpPr>
            <a:spLocks noGrp="1"/>
          </p:cNvSpPr>
          <p:nvPr>
            <p:ph idx="1"/>
          </p:nvPr>
        </p:nvSpPr>
        <p:spPr>
          <a:xfrm>
            <a:off x="581191" y="2069981"/>
            <a:ext cx="11029615" cy="4085863"/>
          </a:xfrm>
        </p:spPr>
        <p:txBody>
          <a:bodyPr>
            <a:normAutofit/>
          </a:bodyPr>
          <a:lstStyle/>
          <a:p>
            <a:r>
              <a:rPr lang="en-US" sz="2400" dirty="0"/>
              <a:t>Sorting can be performed in many ways. </a:t>
            </a:r>
          </a:p>
          <a:p>
            <a:r>
              <a:rPr lang="en-US" sz="2400" dirty="0"/>
              <a:t>Over a time several methods (or algorithms) are being developed to sort data(s).</a:t>
            </a:r>
          </a:p>
          <a:p>
            <a:pPr marL="0" indent="0">
              <a:buNone/>
            </a:pPr>
            <a:r>
              <a:rPr lang="en-US" sz="2400" dirty="0"/>
              <a:t>        •Bubble sort, Selection sort, Insertion sort are the few sorting techniques    discussed in this session</a:t>
            </a:r>
          </a:p>
          <a:p>
            <a:r>
              <a:rPr lang="en-US" sz="2400" dirty="0"/>
              <a:t> </a:t>
            </a:r>
            <a:r>
              <a:rPr lang="en-US" sz="2800" dirty="0">
                <a:solidFill>
                  <a:srgbClr val="FF0000"/>
                </a:solidFill>
              </a:rPr>
              <a:t>Which is best algorithm according to you ?</a:t>
            </a:r>
            <a:endParaRPr lang="en-IN" sz="2800" dirty="0">
              <a:solidFill>
                <a:srgbClr val="FF0000"/>
              </a:solidFill>
            </a:endParaRPr>
          </a:p>
          <a:p>
            <a:r>
              <a:rPr lang="en-US" sz="2400" dirty="0"/>
              <a:t>It is very difficult to select a sorting algorithm over another. And there is no sorting algorithm better than all others in all circumstances.</a:t>
            </a:r>
          </a:p>
        </p:txBody>
      </p:sp>
    </p:spTree>
    <p:extLst>
      <p:ext uri="{BB962C8B-B14F-4D97-AF65-F5344CB8AC3E}">
        <p14:creationId xmlns:p14="http://schemas.microsoft.com/office/powerpoint/2010/main" val="405042619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barn(inVertical)">
                                      <p:cBhvr>
                                        <p:cTn id="14" dur="500"/>
                                        <p:tgtEl>
                                          <p:spTgt spid="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E8AA-990D-64B4-4673-6B2039EF8DFE}"/>
              </a:ext>
            </a:extLst>
          </p:cNvPr>
          <p:cNvSpPr>
            <a:spLocks noGrp="1"/>
          </p:cNvSpPr>
          <p:nvPr>
            <p:ph type="title"/>
          </p:nvPr>
        </p:nvSpPr>
        <p:spPr/>
        <p:txBody>
          <a:bodyPr/>
          <a:lstStyle/>
          <a:p>
            <a:r>
              <a:rPr lang="en-IN" dirty="0"/>
              <a:t>Points to remember:</a:t>
            </a:r>
          </a:p>
        </p:txBody>
      </p:sp>
      <p:sp>
        <p:nvSpPr>
          <p:cNvPr id="3" name="Content Placeholder 2">
            <a:extLst>
              <a:ext uri="{FF2B5EF4-FFF2-40B4-BE49-F238E27FC236}">
                <a16:creationId xmlns:a16="http://schemas.microsoft.com/office/drawing/2014/main" id="{DB2E9775-A75F-0DE7-7BBA-0168D0A9C1C7}"/>
              </a:ext>
            </a:extLst>
          </p:cNvPr>
          <p:cNvSpPr>
            <a:spLocks noGrp="1"/>
          </p:cNvSpPr>
          <p:nvPr>
            <p:ph idx="1"/>
          </p:nvPr>
        </p:nvSpPr>
        <p:spPr>
          <a:xfrm>
            <a:off x="581192" y="2013995"/>
            <a:ext cx="11029615" cy="4141849"/>
          </a:xfrm>
        </p:spPr>
        <p:txBody>
          <a:bodyPr>
            <a:normAutofit/>
          </a:bodyPr>
          <a:lstStyle/>
          <a:p>
            <a:r>
              <a:rPr lang="en-US" sz="2300" dirty="0"/>
              <a:t>The complexity of a sorting algorithm measures the running time of a function in which n number of items are to be sorted.</a:t>
            </a:r>
          </a:p>
          <a:p>
            <a:r>
              <a:rPr lang="en-US" sz="2300" dirty="0"/>
              <a:t>The choice of sorting method depends on efficiency considerations for different problems.</a:t>
            </a:r>
          </a:p>
          <a:p>
            <a:r>
              <a:rPr lang="en-US" sz="2300" dirty="0"/>
              <a:t> Three most important of these considerations are:</a:t>
            </a:r>
          </a:p>
          <a:p>
            <a:pPr>
              <a:buFont typeface="Wingdings" panose="05000000000000000000" pitchFamily="2" charset="2"/>
              <a:buChar char="Ø"/>
            </a:pPr>
            <a:r>
              <a:rPr lang="en-US" sz="2000" dirty="0"/>
              <a:t>The length of time spent by programmer in coding a particular  sorting program</a:t>
            </a:r>
          </a:p>
          <a:p>
            <a:pPr>
              <a:buFont typeface="Wingdings" panose="05000000000000000000" pitchFamily="2" charset="2"/>
              <a:buChar char="Ø"/>
            </a:pPr>
            <a:r>
              <a:rPr lang="en-US" sz="2000" dirty="0"/>
              <a:t> Amount of machine time necessary for running the program</a:t>
            </a:r>
          </a:p>
          <a:p>
            <a:pPr>
              <a:buFont typeface="Wingdings" panose="05000000000000000000" pitchFamily="2" charset="2"/>
              <a:buChar char="Ø"/>
            </a:pPr>
            <a:r>
              <a:rPr lang="en-US" sz="2000" dirty="0"/>
              <a:t> The amount of memory necessary for running the program</a:t>
            </a:r>
            <a:endParaRPr lang="en-IN" sz="2000" dirty="0"/>
          </a:p>
        </p:txBody>
      </p:sp>
    </p:spTree>
    <p:extLst>
      <p:ext uri="{BB962C8B-B14F-4D97-AF65-F5344CB8AC3E}">
        <p14:creationId xmlns:p14="http://schemas.microsoft.com/office/powerpoint/2010/main" val="105169249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E5A01-1457-5AE8-FCC5-46CB44BEF426}"/>
              </a:ext>
            </a:extLst>
          </p:cNvPr>
          <p:cNvSpPr>
            <a:spLocks noGrp="1"/>
          </p:cNvSpPr>
          <p:nvPr>
            <p:ph type="title"/>
          </p:nvPr>
        </p:nvSpPr>
        <p:spPr>
          <a:xfrm>
            <a:off x="581192" y="509651"/>
            <a:ext cx="11029616" cy="1188720"/>
          </a:xfrm>
        </p:spPr>
        <p:txBody>
          <a:bodyPr/>
          <a:lstStyle/>
          <a:p>
            <a:r>
              <a:rPr lang="en-US" sz="4000" dirty="0"/>
              <a:t>Introduction</a:t>
            </a:r>
            <a:endParaRPr lang="en-IN" sz="4000" dirty="0"/>
          </a:p>
        </p:txBody>
      </p:sp>
      <p:sp>
        <p:nvSpPr>
          <p:cNvPr id="3" name="Content Placeholder 2">
            <a:extLst>
              <a:ext uri="{FF2B5EF4-FFF2-40B4-BE49-F238E27FC236}">
                <a16:creationId xmlns:a16="http://schemas.microsoft.com/office/drawing/2014/main" id="{473F1E65-3A64-BA74-6218-B295415D2854}"/>
              </a:ext>
            </a:extLst>
          </p:cNvPr>
          <p:cNvSpPr>
            <a:spLocks noGrp="1"/>
          </p:cNvSpPr>
          <p:nvPr>
            <p:ph idx="1"/>
          </p:nvPr>
        </p:nvSpPr>
        <p:spPr>
          <a:xfrm>
            <a:off x="581192" y="1890876"/>
            <a:ext cx="11029615" cy="4084474"/>
          </a:xfrm>
        </p:spPr>
        <p:txBody>
          <a:bodyPr>
            <a:normAutofit lnSpcReduction="10000"/>
          </a:bodyPr>
          <a:lstStyle/>
          <a:p>
            <a:r>
              <a:rPr lang="en-US" sz="2800" dirty="0"/>
              <a:t>Sorting is among the most basic problems in algorithmic design.</a:t>
            </a:r>
          </a:p>
          <a:p>
            <a:r>
              <a:rPr lang="en-US" sz="2800" dirty="0"/>
              <a:t>We are given a sequence of items , each associated with a given key value. And the problem is to rearrange the items so that they are in an increasing (or decreasing) order by key.</a:t>
            </a:r>
          </a:p>
          <a:p>
            <a:r>
              <a:rPr lang="en-US" sz="2800" dirty="0"/>
              <a:t>The methods of sorting can be divided into 2 categories:</a:t>
            </a:r>
          </a:p>
          <a:p>
            <a:pPr marL="514350" indent="-514350">
              <a:buFont typeface="+mj-lt"/>
              <a:buAutoNum type="arabicParenR"/>
            </a:pPr>
            <a:r>
              <a:rPr lang="en-US" sz="2800" dirty="0"/>
              <a:t> </a:t>
            </a:r>
            <a:r>
              <a:rPr lang="en-US" sz="3300" dirty="0"/>
              <a:t>Internal</a:t>
            </a:r>
            <a:r>
              <a:rPr lang="en-US" sz="2800" dirty="0"/>
              <a:t> Sorting</a:t>
            </a:r>
          </a:p>
          <a:p>
            <a:pPr marL="514350" indent="-514350" algn="just">
              <a:buFont typeface="+mj-lt"/>
              <a:buAutoNum type="arabicParenR"/>
            </a:pPr>
            <a:r>
              <a:rPr lang="en-US" sz="3500" dirty="0"/>
              <a:t> </a:t>
            </a:r>
            <a:r>
              <a:rPr lang="en-US" sz="3300" dirty="0"/>
              <a:t>External</a:t>
            </a:r>
            <a:r>
              <a:rPr lang="en-US" sz="2800" dirty="0"/>
              <a:t> Sorting</a:t>
            </a:r>
          </a:p>
        </p:txBody>
      </p:sp>
    </p:spTree>
    <p:extLst>
      <p:ext uri="{BB962C8B-B14F-4D97-AF65-F5344CB8AC3E}">
        <p14:creationId xmlns:p14="http://schemas.microsoft.com/office/powerpoint/2010/main" val="203124588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80121A4-CEDC-8F92-20D7-91A247476B81}"/>
              </a:ext>
            </a:extLst>
          </p:cNvPr>
          <p:cNvSpPr txBox="1"/>
          <p:nvPr/>
        </p:nvSpPr>
        <p:spPr>
          <a:xfrm>
            <a:off x="403412" y="1021012"/>
            <a:ext cx="11600329" cy="4924425"/>
          </a:xfrm>
          <a:prstGeom prst="rect">
            <a:avLst/>
          </a:prstGeom>
          <a:noFill/>
        </p:spPr>
        <p:txBody>
          <a:bodyPr wrap="square" rtlCol="0">
            <a:spAutoFit/>
          </a:bodyPr>
          <a:lstStyle/>
          <a:p>
            <a:pPr marL="285750" indent="-285750">
              <a:buFont typeface="Wingdings" panose="05000000000000000000" pitchFamily="2" charset="2"/>
              <a:buChar char="§"/>
            </a:pPr>
            <a:r>
              <a:rPr lang="en-US" sz="3200" dirty="0"/>
              <a:t>Internal Sorting</a:t>
            </a:r>
          </a:p>
          <a:p>
            <a:endParaRPr lang="en-US" dirty="0"/>
          </a:p>
          <a:p>
            <a:pPr marL="342900" indent="-342900">
              <a:buFont typeface="Wingdings" panose="05000000000000000000" pitchFamily="2" charset="2"/>
              <a:buChar char="Ø"/>
            </a:pPr>
            <a:r>
              <a:rPr lang="en-US" sz="2000" b="0" i="0" dirty="0">
                <a:solidFill>
                  <a:srgbClr val="202124"/>
                </a:solidFill>
                <a:effectLst/>
                <a:latin typeface="arial" panose="020B0604020202020204" pitchFamily="34" charset="0"/>
              </a:rPr>
              <a:t>If the input data is such that it can be adjusted in the main memory at once, it is called internal sorting. </a:t>
            </a:r>
            <a:endParaRPr lang="en-IN" sz="2000" dirty="0"/>
          </a:p>
          <a:p>
            <a:r>
              <a:rPr lang="en-IN" sz="2000" dirty="0"/>
              <a:t>     </a:t>
            </a:r>
            <a:r>
              <a:rPr lang="en-IN" sz="2000" dirty="0" err="1"/>
              <a:t>Eg</a:t>
            </a:r>
            <a:r>
              <a:rPr lang="en-IN" sz="2000" dirty="0"/>
              <a:t>: Bubble sort , Insertion Sort, Selection Sort, Quick Sort ,Heap Sort ,Bucket Sort …</a:t>
            </a:r>
          </a:p>
          <a:p>
            <a:endParaRPr lang="en-IN" dirty="0"/>
          </a:p>
          <a:p>
            <a:pPr marL="285750" indent="-285750">
              <a:buFont typeface="Wingdings" panose="05000000000000000000" pitchFamily="2" charset="2"/>
              <a:buChar char="§"/>
            </a:pPr>
            <a:r>
              <a:rPr lang="en-IN" sz="3200" dirty="0"/>
              <a:t>External Sorting</a:t>
            </a:r>
          </a:p>
          <a:p>
            <a:r>
              <a:rPr lang="en-IN" dirty="0"/>
              <a:t> </a:t>
            </a:r>
          </a:p>
          <a:p>
            <a:pPr marL="285750" indent="-285750">
              <a:buFont typeface="Wingdings" panose="05000000000000000000" pitchFamily="2" charset="2"/>
              <a:buChar char="Ø"/>
            </a:pPr>
            <a:r>
              <a:rPr lang="en-US" b="0" i="0" dirty="0">
                <a:solidFill>
                  <a:srgbClr val="303133"/>
                </a:solidFill>
                <a:effectLst/>
                <a:latin typeface="proxima_novaregular"/>
              </a:rPr>
              <a:t> </a:t>
            </a:r>
            <a:r>
              <a:rPr lang="en-US" sz="2000" dirty="0"/>
              <a:t>If the input data is such that it cannot be adjusted in the memory entirely at once, it needs to be stored in a hard disk, floppy disk, or any other storage device. This is called external sorting.</a:t>
            </a:r>
          </a:p>
          <a:p>
            <a:endParaRPr lang="en-US" sz="2000" dirty="0"/>
          </a:p>
          <a:p>
            <a:r>
              <a:rPr lang="en-US" sz="2000" dirty="0"/>
              <a:t>     </a:t>
            </a:r>
            <a:r>
              <a:rPr lang="en-US" sz="2000" dirty="0" err="1"/>
              <a:t>Eg</a:t>
            </a:r>
            <a:r>
              <a:rPr lang="en-US" sz="2000" dirty="0"/>
              <a:t>: Merge sort, tape sort….</a:t>
            </a:r>
          </a:p>
          <a:p>
            <a:endParaRPr lang="en-US" dirty="0">
              <a:solidFill>
                <a:srgbClr val="303133"/>
              </a:solidFill>
              <a:latin typeface="proxima_novaregular"/>
            </a:endParaRPr>
          </a:p>
          <a:p>
            <a:pPr marL="285750" indent="-285750">
              <a:buFont typeface="Wingdings" panose="05000000000000000000" pitchFamily="2" charset="2"/>
              <a:buChar char="v"/>
            </a:pPr>
            <a:r>
              <a:rPr lang="en-US" sz="2000" dirty="0">
                <a:solidFill>
                  <a:srgbClr val="303133"/>
                </a:solidFill>
                <a:highlight>
                  <a:srgbClr val="00FFFF"/>
                </a:highlight>
                <a:latin typeface="proxima_novaregular"/>
              </a:rPr>
              <a:t>NOTE</a:t>
            </a:r>
            <a:r>
              <a:rPr lang="en-US" dirty="0">
                <a:solidFill>
                  <a:srgbClr val="303133"/>
                </a:solidFill>
                <a:latin typeface="proxima_novaregular"/>
              </a:rPr>
              <a:t> : We will only consider Internal sorting.</a:t>
            </a:r>
            <a:endParaRPr lang="en-IN" dirty="0"/>
          </a:p>
          <a:p>
            <a:endParaRPr lang="en-IN" dirty="0"/>
          </a:p>
        </p:txBody>
      </p:sp>
    </p:spTree>
    <p:extLst>
      <p:ext uri="{BB962C8B-B14F-4D97-AF65-F5344CB8AC3E}">
        <p14:creationId xmlns:p14="http://schemas.microsoft.com/office/powerpoint/2010/main" val="127407369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7AC9-569D-88EC-2FF6-EB39508B9857}"/>
              </a:ext>
            </a:extLst>
          </p:cNvPr>
          <p:cNvSpPr>
            <a:spLocks noGrp="1"/>
          </p:cNvSpPr>
          <p:nvPr>
            <p:ph type="title"/>
          </p:nvPr>
        </p:nvSpPr>
        <p:spPr>
          <a:xfrm>
            <a:off x="581191" y="487003"/>
            <a:ext cx="11029616" cy="1188720"/>
          </a:xfrm>
        </p:spPr>
        <p:txBody>
          <a:bodyPr/>
          <a:lstStyle/>
          <a:p>
            <a:r>
              <a:rPr lang="en-US" dirty="0"/>
              <a:t>Efficiency of sorting algorithm</a:t>
            </a:r>
            <a:endParaRPr lang="en-IN" dirty="0"/>
          </a:p>
        </p:txBody>
      </p:sp>
      <p:sp>
        <p:nvSpPr>
          <p:cNvPr id="3" name="Content Placeholder 2">
            <a:extLst>
              <a:ext uri="{FF2B5EF4-FFF2-40B4-BE49-F238E27FC236}">
                <a16:creationId xmlns:a16="http://schemas.microsoft.com/office/drawing/2014/main" id="{6A0775ED-281A-49DF-B2EE-1C711E72DB6B}"/>
              </a:ext>
            </a:extLst>
          </p:cNvPr>
          <p:cNvSpPr>
            <a:spLocks noGrp="1"/>
          </p:cNvSpPr>
          <p:nvPr>
            <p:ph idx="1"/>
          </p:nvPr>
        </p:nvSpPr>
        <p:spPr>
          <a:xfrm>
            <a:off x="581192" y="1999129"/>
            <a:ext cx="11029615" cy="4371868"/>
          </a:xfrm>
        </p:spPr>
        <p:txBody>
          <a:bodyPr>
            <a:noAutofit/>
          </a:bodyPr>
          <a:lstStyle/>
          <a:p>
            <a:r>
              <a:rPr lang="en-US" sz="2200" dirty="0">
                <a:solidFill>
                  <a:schemeClr val="tx1"/>
                </a:solidFill>
              </a:rPr>
              <a:t>The complexity of a sorting measures the running time of a function in which n number of items are to be sorted.</a:t>
            </a:r>
          </a:p>
          <a:p>
            <a:r>
              <a:rPr lang="en-US" sz="2200" dirty="0">
                <a:solidFill>
                  <a:schemeClr val="tx1"/>
                </a:solidFill>
              </a:rPr>
              <a:t>Various sorting methods are analyzed in the cases like – best case , worst case or average case.</a:t>
            </a:r>
          </a:p>
          <a:p>
            <a:r>
              <a:rPr lang="en-US" sz="2200" dirty="0">
                <a:solidFill>
                  <a:schemeClr val="tx1"/>
                </a:solidFill>
              </a:rPr>
              <a:t>Most of the sort methods we consider have requirements that range from O(</a:t>
            </a:r>
            <a:r>
              <a:rPr lang="en-US" sz="2200" dirty="0" err="1">
                <a:solidFill>
                  <a:schemeClr val="tx1"/>
                </a:solidFill>
              </a:rPr>
              <a:t>nlogn</a:t>
            </a:r>
            <a:r>
              <a:rPr lang="en-US" sz="2200" dirty="0">
                <a:solidFill>
                  <a:schemeClr val="tx1"/>
                </a:solidFill>
              </a:rPr>
              <a:t>) to O(n^2).</a:t>
            </a:r>
          </a:p>
          <a:p>
            <a:r>
              <a:rPr lang="en-US" sz="2200" dirty="0">
                <a:solidFill>
                  <a:schemeClr val="tx1"/>
                </a:solidFill>
              </a:rPr>
              <a:t>A sort should not be selected only because its sorting time is O(</a:t>
            </a:r>
            <a:r>
              <a:rPr lang="en-US" sz="2200" dirty="0" err="1">
                <a:solidFill>
                  <a:schemeClr val="tx1"/>
                </a:solidFill>
              </a:rPr>
              <a:t>nlogn</a:t>
            </a:r>
            <a:r>
              <a:rPr lang="en-US" sz="2200" dirty="0">
                <a:solidFill>
                  <a:schemeClr val="tx1"/>
                </a:solidFill>
              </a:rPr>
              <a:t>) the relation of the file size </a:t>
            </a:r>
            <a:r>
              <a:rPr lang="en-US" sz="2400" dirty="0">
                <a:solidFill>
                  <a:schemeClr val="tx1"/>
                </a:solidFill>
              </a:rPr>
              <a:t>n</a:t>
            </a:r>
            <a:r>
              <a:rPr lang="en-US" sz="2200" dirty="0">
                <a:solidFill>
                  <a:schemeClr val="tx1"/>
                </a:solidFill>
              </a:rPr>
              <a:t> and the other factors affecting the actual sorting time must be considered.</a:t>
            </a:r>
            <a:endParaRPr lang="en-IN" sz="2200" dirty="0">
              <a:solidFill>
                <a:schemeClr val="tx1"/>
              </a:solidFill>
            </a:endParaRPr>
          </a:p>
        </p:txBody>
      </p:sp>
    </p:spTree>
    <p:extLst>
      <p:ext uri="{BB962C8B-B14F-4D97-AF65-F5344CB8AC3E}">
        <p14:creationId xmlns:p14="http://schemas.microsoft.com/office/powerpoint/2010/main" val="238052702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180FB-AD49-7971-9240-B30EDAE3090B}"/>
              </a:ext>
            </a:extLst>
          </p:cNvPr>
          <p:cNvSpPr>
            <a:spLocks noGrp="1"/>
          </p:cNvSpPr>
          <p:nvPr>
            <p:ph type="title"/>
          </p:nvPr>
        </p:nvSpPr>
        <p:spPr/>
        <p:txBody>
          <a:bodyPr/>
          <a:lstStyle/>
          <a:p>
            <a:r>
              <a:rPr lang="en-US" dirty="0"/>
              <a:t>Bubble sort/sinking sort (sorting by exchange):</a:t>
            </a:r>
            <a:endParaRPr lang="en-IN" dirty="0"/>
          </a:p>
        </p:txBody>
      </p:sp>
      <p:sp>
        <p:nvSpPr>
          <p:cNvPr id="3" name="Content Placeholder 2">
            <a:extLst>
              <a:ext uri="{FF2B5EF4-FFF2-40B4-BE49-F238E27FC236}">
                <a16:creationId xmlns:a16="http://schemas.microsoft.com/office/drawing/2014/main" id="{21190F66-9479-B87A-EC81-F9CB2317EC87}"/>
              </a:ext>
            </a:extLst>
          </p:cNvPr>
          <p:cNvSpPr>
            <a:spLocks noGrp="1"/>
          </p:cNvSpPr>
          <p:nvPr>
            <p:ph idx="1"/>
          </p:nvPr>
        </p:nvSpPr>
        <p:spPr/>
        <p:txBody>
          <a:bodyPr>
            <a:normAutofit lnSpcReduction="10000"/>
          </a:bodyPr>
          <a:lstStyle/>
          <a:p>
            <a:r>
              <a:rPr lang="en-US" sz="2200" dirty="0">
                <a:solidFill>
                  <a:schemeClr val="tx1"/>
                </a:solidFill>
              </a:rPr>
              <a:t>In bubble sort, each element is compared with its adjacent element.</a:t>
            </a:r>
          </a:p>
          <a:p>
            <a:r>
              <a:rPr lang="en-US" sz="2200" dirty="0">
                <a:solidFill>
                  <a:schemeClr val="tx1"/>
                </a:solidFill>
              </a:rPr>
              <a:t>We begin with the 0th element and compare it with the 1st element.</a:t>
            </a:r>
          </a:p>
          <a:p>
            <a:r>
              <a:rPr lang="en-US" sz="2200" dirty="0">
                <a:solidFill>
                  <a:schemeClr val="tx1"/>
                </a:solidFill>
              </a:rPr>
              <a:t>If it is found to be greater than the 1st element, then they are interchanged.</a:t>
            </a:r>
          </a:p>
          <a:p>
            <a:r>
              <a:rPr lang="en-US" sz="2200" dirty="0">
                <a:solidFill>
                  <a:schemeClr val="tx1"/>
                </a:solidFill>
              </a:rPr>
              <a:t>In this way all the elements are compared(excluding last)with their next element and are interchanged if required.</a:t>
            </a:r>
          </a:p>
          <a:p>
            <a:r>
              <a:rPr lang="en-US" sz="2200" dirty="0">
                <a:solidFill>
                  <a:schemeClr val="tx1"/>
                </a:solidFill>
              </a:rPr>
              <a:t>On completing the first iteration , largest element gets placed at the last position. Similarity in second iteration second largest element gets placed at the second last position and so on.</a:t>
            </a:r>
          </a:p>
          <a:p>
            <a:pPr marL="0" indent="0">
              <a:buNone/>
            </a:pPr>
            <a:endParaRPr lang="en-IN" dirty="0"/>
          </a:p>
        </p:txBody>
      </p:sp>
    </p:spTree>
    <p:extLst>
      <p:ext uri="{BB962C8B-B14F-4D97-AF65-F5344CB8AC3E}">
        <p14:creationId xmlns:p14="http://schemas.microsoft.com/office/powerpoint/2010/main" val="239923457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B0AC45-AB69-4732-4050-3E45274DBC8C}"/>
              </a:ext>
            </a:extLst>
          </p:cNvPr>
          <p:cNvPicPr>
            <a:picLocks noGrp="1" noChangeAspect="1"/>
          </p:cNvPicPr>
          <p:nvPr>
            <p:ph idx="1"/>
          </p:nvPr>
        </p:nvPicPr>
        <p:blipFill>
          <a:blip r:embed="rId2"/>
          <a:stretch>
            <a:fillRect/>
          </a:stretch>
        </p:blipFill>
        <p:spPr>
          <a:xfrm>
            <a:off x="914400" y="1187116"/>
            <a:ext cx="9769642" cy="4676315"/>
          </a:xfrm>
        </p:spPr>
      </p:pic>
    </p:spTree>
    <p:extLst>
      <p:ext uri="{BB962C8B-B14F-4D97-AF65-F5344CB8AC3E}">
        <p14:creationId xmlns:p14="http://schemas.microsoft.com/office/powerpoint/2010/main" val="416545819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0A6A1-4730-67F3-EEA0-2706A9FD3AF4}"/>
              </a:ext>
            </a:extLst>
          </p:cNvPr>
          <p:cNvSpPr>
            <a:spLocks noGrp="1"/>
          </p:cNvSpPr>
          <p:nvPr>
            <p:ph type="title"/>
          </p:nvPr>
        </p:nvSpPr>
        <p:spPr>
          <a:xfrm>
            <a:off x="581192" y="689811"/>
            <a:ext cx="10949709" cy="783970"/>
          </a:xfrm>
        </p:spPr>
        <p:txBody>
          <a:bodyPr/>
          <a:lstStyle/>
          <a:p>
            <a:r>
              <a:rPr lang="en-US" dirty="0"/>
              <a:t>algorithm</a:t>
            </a:r>
            <a:endParaRPr lang="en-IN" dirty="0"/>
          </a:p>
        </p:txBody>
      </p:sp>
      <p:pic>
        <p:nvPicPr>
          <p:cNvPr id="7" name="Content Placeholder 6">
            <a:extLst>
              <a:ext uri="{FF2B5EF4-FFF2-40B4-BE49-F238E27FC236}">
                <a16:creationId xmlns:a16="http://schemas.microsoft.com/office/drawing/2014/main" id="{8D5E3C9B-D9DC-5600-9D16-93C26A3CCB5A}"/>
              </a:ext>
            </a:extLst>
          </p:cNvPr>
          <p:cNvPicPr>
            <a:picLocks noGrp="1" noChangeAspect="1"/>
          </p:cNvPicPr>
          <p:nvPr>
            <p:ph idx="1"/>
          </p:nvPr>
        </p:nvPicPr>
        <p:blipFill rotWithShape="1">
          <a:blip r:embed="rId2"/>
          <a:srcRect r="7936" b="14845"/>
          <a:stretch/>
        </p:blipFill>
        <p:spPr>
          <a:xfrm>
            <a:off x="1010653" y="1682328"/>
            <a:ext cx="10520248" cy="4682063"/>
          </a:xfrm>
        </p:spPr>
      </p:pic>
    </p:spTree>
    <p:extLst>
      <p:ext uri="{BB962C8B-B14F-4D97-AF65-F5344CB8AC3E}">
        <p14:creationId xmlns:p14="http://schemas.microsoft.com/office/powerpoint/2010/main" val="239119433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AC22-DC00-4A9F-2B47-0BE95A710AB6}"/>
              </a:ext>
            </a:extLst>
          </p:cNvPr>
          <p:cNvSpPr>
            <a:spLocks noGrp="1"/>
          </p:cNvSpPr>
          <p:nvPr>
            <p:ph type="title"/>
          </p:nvPr>
        </p:nvSpPr>
        <p:spPr/>
        <p:txBody>
          <a:bodyPr/>
          <a:lstStyle/>
          <a:p>
            <a:r>
              <a:rPr lang="en-US" dirty="0"/>
              <a:t>Time complexity</a:t>
            </a:r>
            <a:endParaRPr lang="en-IN" dirty="0"/>
          </a:p>
        </p:txBody>
      </p:sp>
      <p:sp>
        <p:nvSpPr>
          <p:cNvPr id="3" name="Content Placeholder 2">
            <a:extLst>
              <a:ext uri="{FF2B5EF4-FFF2-40B4-BE49-F238E27FC236}">
                <a16:creationId xmlns:a16="http://schemas.microsoft.com/office/drawing/2014/main" id="{BBBFE9F9-9DA4-6E31-8D8C-5397C81AED23}"/>
              </a:ext>
            </a:extLst>
          </p:cNvPr>
          <p:cNvSpPr>
            <a:spLocks noGrp="1"/>
          </p:cNvSpPr>
          <p:nvPr>
            <p:ph idx="1"/>
          </p:nvPr>
        </p:nvSpPr>
        <p:spPr/>
        <p:txBody>
          <a:bodyPr>
            <a:noAutofit/>
          </a:bodyPr>
          <a:lstStyle/>
          <a:p>
            <a:r>
              <a:rPr lang="en-US" sz="2200" dirty="0"/>
              <a:t>The time complexity for bubble sort is calculated in terms of the number of comparisons f(n) (or of number of loops)</a:t>
            </a:r>
          </a:p>
          <a:p>
            <a:r>
              <a:rPr lang="en-US" sz="2200" dirty="0"/>
              <a:t>Here two loops (outer loop and inner loop) iterates the comparison.</a:t>
            </a:r>
          </a:p>
          <a:p>
            <a:r>
              <a:rPr lang="en-US" sz="2200" dirty="0"/>
              <a:t>The inner loop is iterated one less than the number of elements in the list(i.e., n-1 times) and is reiterated upon every iteration of the outer loop </a:t>
            </a:r>
          </a:p>
          <a:p>
            <a:endParaRPr lang="en-US" sz="2200" dirty="0"/>
          </a:p>
          <a:p>
            <a:pPr marL="0" indent="0">
              <a:buNone/>
            </a:pPr>
            <a:r>
              <a:rPr lang="en-US" sz="2200" dirty="0"/>
              <a:t>           f(n) = (n-1)+(n-2)+……………………+2+1</a:t>
            </a:r>
          </a:p>
          <a:p>
            <a:pPr marL="0" indent="0">
              <a:buNone/>
            </a:pPr>
            <a:r>
              <a:rPr lang="en-US" sz="2200" dirty="0"/>
              <a:t>                  =n(n-1) ~ O(</a:t>
            </a:r>
            <a:r>
              <a:rPr kumimoji="0" lang="en-US" altLang="en-US" sz="2000" b="0" i="0" u="none" strike="noStrike" cap="none" normalizeH="0" baseline="0" dirty="0">
                <a:ln>
                  <a:noFill/>
                </a:ln>
                <a:solidFill>
                  <a:schemeClr val="tx1"/>
                </a:solidFill>
                <a:effectLst/>
                <a:latin typeface="droid sans mono"/>
              </a:rPr>
              <a:t>n</a:t>
            </a:r>
            <a:r>
              <a:rPr kumimoji="0" lang="en-US" altLang="en-US" sz="2000" b="0" i="0" u="none" strike="noStrike" cap="none" normalizeH="0" baseline="30000" dirty="0">
                <a:ln>
                  <a:noFill/>
                </a:ln>
                <a:solidFill>
                  <a:schemeClr val="tx1"/>
                </a:solidFill>
                <a:effectLst/>
                <a:latin typeface="droid sans mono"/>
              </a:rPr>
              <a:t>2</a:t>
            </a:r>
            <a:r>
              <a:rPr lang="en-US" sz="2200" dirty="0"/>
              <a:t>)</a:t>
            </a:r>
            <a:endParaRPr lang="en-IN" sz="2200" dirty="0"/>
          </a:p>
        </p:txBody>
      </p:sp>
    </p:spTree>
    <p:extLst>
      <p:ext uri="{BB962C8B-B14F-4D97-AF65-F5344CB8AC3E}">
        <p14:creationId xmlns:p14="http://schemas.microsoft.com/office/powerpoint/2010/main" val="76061433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{D0D94B94-F728-4CB2-98A7-8FC0E7846F8F}tf33552983_win32</Template>
  <TotalTime>411</TotalTime>
  <Words>1733</Words>
  <Application>Microsoft Office PowerPoint</Application>
  <PresentationFormat>Widescreen</PresentationFormat>
  <Paragraphs>116</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Arial</vt:lpstr>
      <vt:lpstr>droid sans mono</vt:lpstr>
      <vt:lpstr>euclid_circular_a</vt:lpstr>
      <vt:lpstr>Franklin Gothic Book</vt:lpstr>
      <vt:lpstr>Franklin Gothic Demi</vt:lpstr>
      <vt:lpstr>proxima_novaregular</vt:lpstr>
      <vt:lpstr>Times New Roman</vt:lpstr>
      <vt:lpstr>Wingdings</vt:lpstr>
      <vt:lpstr>Wingdings 2</vt:lpstr>
      <vt:lpstr>DividendVTI</vt:lpstr>
      <vt:lpstr>PowerPoint Presentation</vt:lpstr>
      <vt:lpstr>introduction</vt:lpstr>
      <vt:lpstr>Introduction</vt:lpstr>
      <vt:lpstr>PowerPoint Presentation</vt:lpstr>
      <vt:lpstr>Efficiency of sorting algorithm</vt:lpstr>
      <vt:lpstr>Bubble sort/sinking sort (sorting by exchange):</vt:lpstr>
      <vt:lpstr>PowerPoint Presentation</vt:lpstr>
      <vt:lpstr>algorithm</vt:lpstr>
      <vt:lpstr>Time complexity</vt:lpstr>
      <vt:lpstr>Time Complexities </vt:lpstr>
      <vt:lpstr>Selection sort</vt:lpstr>
      <vt:lpstr>PowerPoint Presentation</vt:lpstr>
      <vt:lpstr>algorithm</vt:lpstr>
      <vt:lpstr>Time Complexities:</vt:lpstr>
      <vt:lpstr>Insertion sort</vt:lpstr>
      <vt:lpstr>PowerPoint Presentation</vt:lpstr>
      <vt:lpstr>PowerPoint Presentation</vt:lpstr>
      <vt:lpstr>Insertion sort</vt:lpstr>
      <vt:lpstr>PowerPoint Presentation</vt:lpstr>
      <vt:lpstr>PowerPoint Presentation</vt:lpstr>
      <vt:lpstr>Time complexities:</vt:lpstr>
      <vt:lpstr>Comparison  b/w  different sorting algorithms:</vt:lpstr>
      <vt:lpstr>Points to remember :</vt:lpstr>
      <vt:lpstr>Points to remember: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techniques</dc:title>
  <dc:creator>Sushriya M</dc:creator>
  <cp:lastModifiedBy>Sushriya M</cp:lastModifiedBy>
  <cp:revision>6</cp:revision>
  <dcterms:created xsi:type="dcterms:W3CDTF">2022-07-09T13:10:32Z</dcterms:created>
  <dcterms:modified xsi:type="dcterms:W3CDTF">2022-07-11T06:35:42Z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