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notesMasterIdLst>
    <p:notesMasterId r:id="rId22"/>
  </p:notesMasterIdLst>
  <p:sldIdLst>
    <p:sldId id="256" r:id="rId5"/>
    <p:sldId id="257" r:id="rId6"/>
    <p:sldId id="273" r:id="rId7"/>
    <p:sldId id="270" r:id="rId8"/>
    <p:sldId id="265" r:id="rId9"/>
    <p:sldId id="258" r:id="rId10"/>
    <p:sldId id="269" r:id="rId11"/>
    <p:sldId id="260" r:id="rId12"/>
    <p:sldId id="266" r:id="rId13"/>
    <p:sldId id="259" r:id="rId14"/>
    <p:sldId id="262" r:id="rId15"/>
    <p:sldId id="267" r:id="rId16"/>
    <p:sldId id="261" r:id="rId17"/>
    <p:sldId id="263" r:id="rId18"/>
    <p:sldId id="268" r:id="rId19"/>
    <p:sldId id="264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87D8E-C432-58E0-74C3-B29EBAB29D8D}" v="223" dt="2023-04-05T22:11:11.758"/>
    <p1510:client id="{045BADEE-654C-1E18-A698-85917C10DF29}" v="447" dt="2023-04-06T08:05:47.764"/>
    <p1510:client id="{0B780F2D-A685-ECE2-C961-F03278BD1A24}" v="97" dt="2023-04-05T17:38:23.597"/>
    <p1510:client id="{AE257446-74D0-48A3-817C-90CEAE75D3B0}" v="77" dt="2023-04-05T18:09:40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AD22-C799-4B06-B606-6D1B0DC727E8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F04C0-C2B0-45C6-B242-07D21CF9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D'abord</a:t>
            </a:r>
            <a:r>
              <a:rPr lang="en-US">
                <a:cs typeface="Calibri"/>
              </a:rPr>
              <a:t> bonjour Monsieur je </a:t>
            </a:r>
            <a:r>
              <a:rPr lang="en-US" err="1">
                <a:cs typeface="Calibri"/>
              </a:rPr>
              <a:t>vais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vous</a:t>
            </a:r>
            <a:r>
              <a:rPr lang="en-US">
                <a:cs typeface="Calibri"/>
              </a:rPr>
              <a:t> presenter dans </a:t>
            </a:r>
            <a:r>
              <a:rPr lang="en-US" err="1">
                <a:cs typeface="Calibri"/>
              </a:rPr>
              <a:t>cette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diaporama</a:t>
            </a:r>
            <a:r>
              <a:rPr lang="en-US">
                <a:cs typeface="Calibri"/>
              </a:rPr>
              <a:t> les </a:t>
            </a:r>
            <a:r>
              <a:rPr lang="en-US" err="1">
                <a:cs typeface="Calibri"/>
              </a:rPr>
              <a:t>etapes</a:t>
            </a:r>
            <a:r>
              <a:rPr lang="en-US">
                <a:cs typeface="Calibri"/>
              </a:rPr>
              <a:t> pour </a:t>
            </a:r>
            <a:r>
              <a:rPr lang="en-US" err="1">
                <a:cs typeface="Calibri"/>
              </a:rPr>
              <a:t>partager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l'image</a:t>
            </a:r>
            <a:r>
              <a:rPr lang="en-US">
                <a:cs typeface="Calibri"/>
              </a:rPr>
              <a:t> web sur docker hub </a:t>
            </a:r>
            <a:endParaRPr lang="fr-FR"/>
          </a:p>
          <a:p>
            <a:r>
              <a:rPr lang="en-US" err="1">
                <a:cs typeface="Calibri"/>
              </a:rPr>
              <a:t>Apres</a:t>
            </a:r>
            <a:r>
              <a:rPr lang="en-US">
                <a:cs typeface="Calibri"/>
              </a:rPr>
              <a:t> la creations de </a:t>
            </a:r>
            <a:r>
              <a:rPr lang="en-US" err="1">
                <a:cs typeface="Calibri"/>
              </a:rPr>
              <a:t>compte</a:t>
            </a:r>
            <a:r>
              <a:rPr lang="en-US">
                <a:cs typeface="Calibri"/>
              </a:rPr>
              <a:t> sur docker hub et la creation de repository on a passer au terminal du docker pour 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 connecter et executer </a:t>
            </a:r>
            <a:r>
              <a:rPr lang="en-US" err="1">
                <a:cs typeface="Calibri"/>
              </a:rPr>
              <a:t>nos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commandes</a:t>
            </a:r>
            <a:r>
              <a:rPr lang="en-US">
                <a:cs typeface="Calibri"/>
              </a:rPr>
              <a:t>. </a:t>
            </a:r>
            <a:endParaRPr lang="en-US"/>
          </a:p>
          <a:p>
            <a:r>
              <a:rPr lang="en-US" err="1">
                <a:cs typeface="Calibri"/>
              </a:rPr>
              <a:t>Premierment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commande</a:t>
            </a:r>
            <a:r>
              <a:rPr lang="en-US">
                <a:cs typeface="Calibri"/>
              </a:rPr>
              <a:t> docker login nous </a:t>
            </a:r>
            <a:r>
              <a:rPr lang="en-US" err="1">
                <a:cs typeface="Calibri"/>
              </a:rPr>
              <a:t>permets</a:t>
            </a:r>
            <a:r>
              <a:rPr lang="en-US">
                <a:cs typeface="Calibri"/>
              </a:rPr>
              <a:t> de se connecter avec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identifiant</a:t>
            </a:r>
            <a:r>
              <a:rPr lang="en-US">
                <a:cs typeface="Calibri"/>
              </a:rPr>
              <a:t> et mot de passe docker </a:t>
            </a:r>
          </a:p>
          <a:p>
            <a:r>
              <a:rPr lang="en-US">
                <a:cs typeface="Calibri"/>
              </a:rPr>
              <a:t>Le </a:t>
            </a:r>
            <a:r>
              <a:rPr lang="en-US" err="1">
                <a:cs typeface="Calibri"/>
              </a:rPr>
              <a:t>deuxiem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commande</a:t>
            </a:r>
            <a:r>
              <a:rPr lang="en-US">
                <a:cs typeface="Calibri"/>
              </a:rPr>
              <a:t> "docker build </a:t>
            </a:r>
            <a:r>
              <a:rPr lang="en-US" err="1">
                <a:cs typeface="Calibri"/>
              </a:rPr>
              <a:t>construit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image Docker </a:t>
            </a:r>
            <a:r>
              <a:rPr lang="en-US" err="1">
                <a:cs typeface="Calibri"/>
              </a:rPr>
              <a:t>nommée</a:t>
            </a:r>
            <a:r>
              <a:rPr lang="en-US">
                <a:cs typeface="Calibri"/>
              </a:rPr>
              <a:t> "web"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utilisant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Dockerfile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situé</a:t>
            </a:r>
            <a:r>
              <a:rPr lang="en-US">
                <a:cs typeface="Calibri"/>
              </a:rPr>
              <a:t> dans "./</a:t>
            </a:r>
            <a:r>
              <a:rPr lang="en-US" err="1">
                <a:cs typeface="Calibri"/>
              </a:rPr>
              <a:t>dockerfile.web</a:t>
            </a:r>
            <a:r>
              <a:rPr lang="en-US">
                <a:cs typeface="Calibri"/>
              </a:rPr>
              <a:t>" dans le </a:t>
            </a:r>
            <a:r>
              <a:rPr lang="en-US" err="1">
                <a:cs typeface="Calibri"/>
              </a:rPr>
              <a:t>répertoire</a:t>
            </a:r>
            <a:r>
              <a:rPr lang="en-US">
                <a:cs typeface="Calibri"/>
              </a:rPr>
              <a:t> courant.</a:t>
            </a:r>
          </a:p>
          <a:p>
            <a:r>
              <a:rPr lang="en-US"/>
              <a:t>Par la suite, on </a:t>
            </a:r>
            <a:r>
              <a:rPr lang="en-US" err="1"/>
              <a:t>assigne</a:t>
            </a:r>
            <a:r>
              <a:rPr lang="en-US"/>
              <a:t> un label à </a:t>
            </a:r>
            <a:r>
              <a:rPr lang="en-US" err="1"/>
              <a:t>notre</a:t>
            </a:r>
            <a:r>
              <a:rPr lang="en-US"/>
              <a:t> image par </a:t>
            </a:r>
            <a:r>
              <a:rPr lang="en-US" err="1"/>
              <a:t>l'intermédiaire</a:t>
            </a:r>
            <a:r>
              <a:rPr lang="en-US"/>
              <a:t> de la </a:t>
            </a:r>
            <a:r>
              <a:rPr lang="en-US" b="1" err="1"/>
              <a:t>commande</a:t>
            </a:r>
            <a:r>
              <a:rPr lang="en-US" b="1"/>
              <a:t> docker tag</a:t>
            </a:r>
            <a:r>
              <a:rPr lang="en-US"/>
              <a:t>, </a:t>
            </a:r>
            <a:r>
              <a:rPr lang="en-US" err="1"/>
              <a:t>puis</a:t>
            </a:r>
            <a:r>
              <a:rPr lang="en-US"/>
              <a:t> grâce à la </a:t>
            </a:r>
            <a:r>
              <a:rPr lang="en-US" err="1"/>
              <a:t>commande</a:t>
            </a:r>
            <a:r>
              <a:rPr lang="en-US"/>
              <a:t> </a:t>
            </a:r>
            <a:r>
              <a:rPr lang="en-US" b="1"/>
              <a:t>docker push</a:t>
            </a:r>
            <a:r>
              <a:rPr lang="en-US"/>
              <a:t>, on a </a:t>
            </a:r>
            <a:r>
              <a:rPr lang="en-US" b="1"/>
              <a:t>charger </a:t>
            </a:r>
            <a:r>
              <a:rPr lang="en-US" b="1" err="1"/>
              <a:t>cette</a:t>
            </a:r>
            <a:r>
              <a:rPr lang="en-US" b="1"/>
              <a:t> image sur </a:t>
            </a:r>
            <a:r>
              <a:rPr lang="en-US" b="1" err="1"/>
              <a:t>notre</a:t>
            </a:r>
            <a:r>
              <a:rPr lang="en-US" b="1"/>
              <a:t> repository Docker Hub "</a:t>
            </a:r>
            <a:r>
              <a:rPr lang="en-US" b="1" err="1"/>
              <a:t>nrasooli</a:t>
            </a:r>
            <a:r>
              <a:rPr lang="en-US" b="1"/>
              <a:t>/m1kub </a:t>
            </a:r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Et </a:t>
            </a:r>
            <a:r>
              <a:rPr lang="en-US" b="1" err="1">
                <a:cs typeface="Calibri"/>
              </a:rPr>
              <a:t>comme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vous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voyez</a:t>
            </a:r>
            <a:r>
              <a:rPr lang="en-US" b="1">
                <a:cs typeface="Calibri"/>
              </a:rPr>
              <a:t> Monsieur dans </a:t>
            </a:r>
            <a:r>
              <a:rPr lang="en-US" b="1" err="1">
                <a:cs typeface="Calibri"/>
              </a:rPr>
              <a:t>l'image</a:t>
            </a:r>
            <a:r>
              <a:rPr lang="en-US" b="1">
                <a:cs typeface="Calibri"/>
              </a:rPr>
              <a:t> a droite le partage de </a:t>
            </a:r>
            <a:r>
              <a:rPr lang="en-US" b="1" err="1">
                <a:cs typeface="Calibri"/>
              </a:rPr>
              <a:t>tous</a:t>
            </a:r>
            <a:r>
              <a:rPr lang="en-US" b="1">
                <a:cs typeface="Calibri"/>
              </a:rPr>
              <a:t> les images sur </a:t>
            </a:r>
            <a:r>
              <a:rPr lang="en-US" b="1" err="1">
                <a:cs typeface="Calibri"/>
              </a:rPr>
              <a:t>dockerhub</a:t>
            </a:r>
            <a:r>
              <a:rPr lang="en-US" b="1">
                <a:cs typeface="Calibri"/>
              </a:rPr>
              <a:t> 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F04C0-C2B0-45C6-B242-07D21CF9BA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Un contrôleur d'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est un composant de 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Kubernetes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qui surveille les ressources d'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et gère la configuration de l'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pour acheminer le trafic vers les services appropriés dans un cluster.</a:t>
            </a:r>
          </a:p>
          <a:p>
            <a:pPr algn="l"/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Le contrôleur d'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est responsable de la mise en correspondance des règles de routage spécifiées dans les ressources d'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avec les services appropriés dans le cluster. Lorsqu'une nouvelle demande arrive, le contrôleur d'</a:t>
            </a:r>
            <a:r>
              <a:rPr lang="fr-FR" b="0" i="0" err="1">
                <a:solidFill>
                  <a:schemeClr val="tx1"/>
                </a:solidFill>
                <a:effectLst/>
                <a:latin typeface="Söhne"/>
              </a:rPr>
              <a:t>ingress</a:t>
            </a:r>
            <a:r>
              <a:rPr lang="fr-FR" b="0" i="0">
                <a:solidFill>
                  <a:schemeClr val="tx1"/>
                </a:solidFill>
                <a:effectLst/>
                <a:latin typeface="Söhne"/>
              </a:rPr>
              <a:t> vérifie les règles de routage et achemine le trafic vers le service correspondant en fonction de ces règles.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F04C0-C2B0-45C6-B242-07D21CF9BA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La commande </a:t>
            </a:r>
            <a:r>
              <a:rPr lang="fr-FR" err="1"/>
              <a:t>kubectl</a:t>
            </a:r>
            <a:r>
              <a:rPr lang="fr-FR"/>
              <a:t> </a:t>
            </a:r>
            <a:r>
              <a:rPr lang="fr-FR" err="1"/>
              <a:t>apply</a:t>
            </a:r>
            <a:r>
              <a:rPr lang="fr-FR"/>
              <a:t> -f est une commande utilisée pour installer la dernière version stable du contrôleur </a:t>
            </a:r>
            <a:r>
              <a:rPr lang="fr-FR" err="1"/>
              <a:t>Ingress</a:t>
            </a:r>
            <a:r>
              <a:rPr lang="fr-FR"/>
              <a:t> Nginx. </a:t>
            </a:r>
            <a:endParaRPr lang="fr-FR">
              <a:cs typeface="Calibri"/>
            </a:endParaRPr>
          </a:p>
          <a:p>
            <a:endParaRPr lang="fr-FR"/>
          </a:p>
          <a:p>
            <a:endParaRPr lang="fr-FR"/>
          </a:p>
          <a:p>
            <a:r>
              <a:rPr lang="fr-FR"/>
              <a:t>Puis on </a:t>
            </a:r>
            <a:r>
              <a:rPr lang="fr-FR" err="1"/>
              <a:t>execute</a:t>
            </a:r>
            <a:r>
              <a:rPr lang="fr-FR"/>
              <a:t> la commande qui installe le chart </a:t>
            </a:r>
            <a:r>
              <a:rPr lang="fr-FR" err="1"/>
              <a:t>Helm</a:t>
            </a:r>
            <a:r>
              <a:rPr lang="fr-FR"/>
              <a:t> </a:t>
            </a:r>
            <a:r>
              <a:rPr lang="fr-FR" err="1"/>
              <a:t>ingress-nginx</a:t>
            </a:r>
            <a:r>
              <a:rPr lang="fr-FR"/>
              <a:t> avec le nom </a:t>
            </a:r>
            <a:r>
              <a:rPr lang="fr-FR" err="1"/>
              <a:t>nginx-ingress</a:t>
            </a:r>
            <a:r>
              <a:rPr lang="fr-FR"/>
              <a:t> dans le </a:t>
            </a:r>
            <a:r>
              <a:rPr lang="fr-FR" err="1"/>
              <a:t>namespace</a:t>
            </a:r>
            <a:r>
              <a:rPr lang="fr-FR"/>
              <a:t> </a:t>
            </a:r>
            <a:r>
              <a:rPr lang="fr-FR" err="1"/>
              <a:t>appscore-ingress</a:t>
            </a:r>
            <a:r>
              <a:rPr lang="fr-FR"/>
              <a:t>. L'option --</a:t>
            </a:r>
            <a:r>
              <a:rPr lang="fr-FR" err="1"/>
              <a:t>create-namespace</a:t>
            </a:r>
            <a:r>
              <a:rPr lang="fr-FR"/>
              <a:t> est utilisée pour créer le </a:t>
            </a:r>
            <a:r>
              <a:rPr lang="fr-FR" err="1"/>
              <a:t>namespace</a:t>
            </a:r>
            <a:r>
              <a:rPr lang="fr-FR"/>
              <a:t> s'il n'existe pas encore. Les options --set sont utilisées pour définir les valeurs des paramètres du chart. </a:t>
            </a:r>
            <a:r>
              <a:rPr lang="fr-FR" err="1"/>
              <a:t>controller.replicaCount</a:t>
            </a:r>
            <a:r>
              <a:rPr lang="fr-FR"/>
              <a:t> est utilisé pour définir le nombre de réplicas (instances) du contrôleur à 2. </a:t>
            </a:r>
            <a:r>
              <a:rPr lang="fr-FR" err="1"/>
              <a:t>controller.defaultCertificate.enabled</a:t>
            </a:r>
            <a:r>
              <a:rPr lang="fr-FR"/>
              <a:t> est utilisé pour activer la configuration du certificat SSL par défaut.</a:t>
            </a:r>
            <a:endParaRPr lang="fr-FR">
              <a:cs typeface="Calibri"/>
            </a:endParaRP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F04C0-C2B0-45C6-B242-07D21CF9BA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On a utiliser La commande "</a:t>
            </a:r>
            <a:r>
              <a:rPr lang="fr-FR" err="1"/>
              <a:t>kubectl</a:t>
            </a:r>
            <a:r>
              <a:rPr lang="fr-FR"/>
              <a:t> </a:t>
            </a:r>
            <a:r>
              <a:rPr lang="fr-FR" err="1"/>
              <a:t>get</a:t>
            </a:r>
            <a:r>
              <a:rPr lang="fr-FR"/>
              <a:t> </a:t>
            </a:r>
            <a:r>
              <a:rPr lang="fr-FR" err="1"/>
              <a:t>deployment</a:t>
            </a:r>
            <a:r>
              <a:rPr lang="fr-FR"/>
              <a:t> -A" pour récupérer des informations sur tous les déploiements dans tous les espaces de noms d'un cluster </a:t>
            </a:r>
            <a:r>
              <a:rPr lang="fr-FR" err="1"/>
              <a:t>Kubernetes</a:t>
            </a:r>
          </a:p>
          <a:p>
            <a:endParaRPr lang="fr-FR">
              <a:cs typeface="Calibri"/>
            </a:endParaRPr>
          </a:p>
          <a:p>
            <a:r>
              <a:rPr lang="fr-FR"/>
              <a:t>lorsque nous exécutons "</a:t>
            </a:r>
            <a:r>
              <a:rPr lang="fr-FR" err="1"/>
              <a:t>kubectl</a:t>
            </a:r>
            <a:r>
              <a:rPr lang="fr-FR"/>
              <a:t> </a:t>
            </a:r>
            <a:r>
              <a:rPr lang="fr-FR" err="1"/>
              <a:t>get</a:t>
            </a:r>
            <a:r>
              <a:rPr lang="fr-FR"/>
              <a:t> </a:t>
            </a:r>
            <a:r>
              <a:rPr lang="fr-FR" err="1"/>
              <a:t>deployment</a:t>
            </a:r>
            <a:r>
              <a:rPr lang="fr-FR"/>
              <a:t> -A", cela affichera une liste de tous les déploiements dans tous les espaces de noms, ainsi que leur état, leur âge et disponibilité 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/>
              <a:t>La commande "</a:t>
            </a:r>
            <a:r>
              <a:rPr lang="fr-FR" err="1"/>
              <a:t>kubectl</a:t>
            </a:r>
            <a:r>
              <a:rPr lang="fr-FR"/>
              <a:t>" est l'outil de ligne de commande principal pour interagir avec les clusters </a:t>
            </a:r>
            <a:r>
              <a:rPr lang="fr-FR" err="1"/>
              <a:t>Kubernetes</a:t>
            </a:r>
            <a:r>
              <a:rPr lang="fr-FR"/>
              <a:t>. La commande "</a:t>
            </a:r>
            <a:r>
              <a:rPr lang="fr-FR" err="1"/>
              <a:t>get</a:t>
            </a:r>
            <a:r>
              <a:rPr lang="fr-FR"/>
              <a:t>" est utilisée pour récupérer des informations sur les ressources d'un cluster, et "</a:t>
            </a:r>
            <a:r>
              <a:rPr lang="fr-FR" err="1"/>
              <a:t>deployment</a:t>
            </a:r>
            <a:r>
              <a:rPr lang="fr-FR"/>
              <a:t>" est le type spécifique de ressource dont nous voulons récupérer des informations.</a:t>
            </a:r>
            <a:endParaRPr lang="fr-FR">
              <a:cs typeface="Calibri"/>
            </a:endParaRPr>
          </a:p>
          <a:p>
            <a:r>
              <a:rPr lang="fr-FR"/>
              <a:t>Le drapeau "-A" est utilisé pour indiquer que nous voulons récupérer des informations sur les déploiements dans tous les espaces de noms. Par défaut, si l'espace de noms n'est pas spécifié, </a:t>
            </a:r>
            <a:r>
              <a:rPr lang="fr-FR" err="1"/>
              <a:t>Kubernetes</a:t>
            </a:r>
            <a:r>
              <a:rPr lang="fr-FR"/>
              <a:t> ne montrera que les ressources dans l'espace de noms courant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F04C0-C2B0-45C6-B242-07D21CF9B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69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4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2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7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6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675440-0BAC-4DAA-B931-8D64437D34C1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4D68FA-9026-459A-A302-CA81186A74DF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-community.github.io/helm-char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m.elastic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s.jetstack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controller-v1.1.0/deploy/static/provider/cloud/deploy.ya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half" idx="4294967295"/>
          </p:nvPr>
        </p:nvSpPr>
        <p:spPr>
          <a:xfrm>
            <a:off x="1959429" y="2103121"/>
            <a:ext cx="8752114" cy="173736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6000" b="1">
                <a:solidFill>
                  <a:schemeClr val="accent1">
                    <a:lumMod val="75000"/>
                  </a:schemeClr>
                </a:solidFill>
              </a:rPr>
              <a:t>Projet Conteneurisation et Orchestration</a:t>
            </a:r>
          </a:p>
          <a:p>
            <a:endParaRPr lang="fr-FR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988434-D177-A933-8844-72F5261BEC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1" y="76786"/>
            <a:ext cx="3399454" cy="148151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A8197AA-FFD7-980E-4712-8E1EEC1CA0F5}"/>
              </a:ext>
            </a:extLst>
          </p:cNvPr>
          <p:cNvSpPr txBox="1"/>
          <p:nvPr/>
        </p:nvSpPr>
        <p:spPr>
          <a:xfrm>
            <a:off x="881706" y="3856339"/>
            <a:ext cx="362593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cs typeface="Calibri"/>
              </a:rPr>
              <a:t>Présenté par:</a:t>
            </a:r>
          </a:p>
          <a:p>
            <a:r>
              <a:rPr lang="fr-FR" sz="2000">
                <a:cs typeface="Calibri"/>
              </a:rPr>
              <a:t>MENGUELTI Amel</a:t>
            </a:r>
          </a:p>
          <a:p>
            <a:r>
              <a:rPr lang="fr-FR" sz="2000">
                <a:cs typeface="Calibri"/>
              </a:rPr>
              <a:t>TAHA Oussama</a:t>
            </a:r>
          </a:p>
          <a:p>
            <a:r>
              <a:rPr lang="fr-FR" sz="2000">
                <a:ea typeface="+mn-lt"/>
                <a:cs typeface="+mn-lt"/>
              </a:rPr>
              <a:t>SABOUR Zakaria</a:t>
            </a:r>
            <a:endParaRPr lang="fr-FR"/>
          </a:p>
          <a:p>
            <a:r>
              <a:rPr lang="fr-FR" sz="2000">
                <a:cs typeface="Calibri"/>
              </a:rPr>
              <a:t>RASOOLI Noor</a:t>
            </a:r>
          </a:p>
          <a:p>
            <a:endParaRPr lang="fr-FR" sz="200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A26EBD-B229-6DD0-B44A-BBAF43B16DBC}"/>
              </a:ext>
            </a:extLst>
          </p:cNvPr>
          <p:cNvSpPr txBox="1"/>
          <p:nvPr/>
        </p:nvSpPr>
        <p:spPr>
          <a:xfrm>
            <a:off x="7801489" y="3907823"/>
            <a:ext cx="2336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cs typeface="Calibri"/>
              </a:rPr>
              <a:t>Proposé par:</a:t>
            </a:r>
          </a:p>
          <a:p>
            <a:r>
              <a:rPr lang="fr-FR">
                <a:cs typeface="Calibri"/>
              </a:rPr>
              <a:t>Mr. LECLERC Vincent </a:t>
            </a:r>
          </a:p>
        </p:txBody>
      </p:sp>
    </p:spTree>
    <p:extLst>
      <p:ext uri="{BB962C8B-B14F-4D97-AF65-F5344CB8AC3E}">
        <p14:creationId xmlns:p14="http://schemas.microsoft.com/office/powerpoint/2010/main" val="195502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1845734"/>
            <a:ext cx="10058400" cy="610083"/>
          </a:xfrm>
        </p:spPr>
        <p:txBody>
          <a:bodyPr>
            <a:normAutofit fontScale="90000"/>
          </a:bodyPr>
          <a:lstStyle/>
          <a:p>
            <a:r>
              <a:rPr lang="fr-FR" sz="5400" b="1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US" sz="5400"/>
              <a:t> </a:t>
            </a:r>
            <a:r>
              <a:rPr lang="en-US" sz="5300" b="1" err="1">
                <a:solidFill>
                  <a:schemeClr val="accent1">
                    <a:lumMod val="75000"/>
                  </a:schemeClr>
                </a:solidFill>
              </a:rPr>
              <a:t>Déploiement</a:t>
            </a:r>
            <a:r>
              <a:rPr lang="en-US" sz="5300" b="1">
                <a:solidFill>
                  <a:schemeClr val="accent1">
                    <a:lumMod val="75000"/>
                  </a:schemeClr>
                </a:solidFill>
              </a:rPr>
              <a:t> des </a:t>
            </a:r>
            <a:r>
              <a:rPr lang="en-US" sz="5300" b="1" err="1">
                <a:solidFill>
                  <a:schemeClr val="accent1">
                    <a:lumMod val="75000"/>
                  </a:schemeClr>
                </a:solidFill>
              </a:rPr>
              <a:t>fichiers</a:t>
            </a:r>
            <a:r>
              <a:rPr lang="en-US" sz="53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5300" b="1">
                <a:solidFill>
                  <a:schemeClr val="accent1">
                    <a:lumMod val="75000"/>
                  </a:schemeClr>
                </a:solidFill>
              </a:rPr>
              <a:t>YML.</a:t>
            </a:r>
            <a:br>
              <a:rPr lang="fr-FR" sz="5300" b="1"/>
            </a:br>
            <a:endParaRPr lang="fr-FR" sz="53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b="1" spc="-5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b="1" spc="-5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2400" b="1" spc="-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4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332411" y="1845734"/>
            <a:ext cx="9588137" cy="58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err="1">
                <a:solidFill>
                  <a:schemeClr val="tx1"/>
                </a:solidFill>
              </a:rPr>
              <a:t>kubectl</a:t>
            </a:r>
            <a:r>
              <a:rPr lang="fr-FR" sz="3600">
                <a:solidFill>
                  <a:schemeClr val="tx1"/>
                </a:solidFill>
              </a:rPr>
              <a:t> </a:t>
            </a:r>
            <a:r>
              <a:rPr lang="fr-FR" sz="3600" err="1">
                <a:solidFill>
                  <a:schemeClr val="tx1"/>
                </a:solidFill>
              </a:rPr>
              <a:t>apply</a:t>
            </a:r>
            <a:r>
              <a:rPr lang="fr-FR" sz="3600">
                <a:solidFill>
                  <a:schemeClr val="tx1"/>
                </a:solidFill>
              </a:rPr>
              <a:t> -f .\</a:t>
            </a:r>
            <a:r>
              <a:rPr lang="fr-FR" sz="3600" err="1">
                <a:solidFill>
                  <a:schemeClr val="tx1"/>
                </a:solidFill>
              </a:rPr>
              <a:t>appscore_deployment.yaml</a:t>
            </a:r>
            <a:endParaRPr lang="fr-FR" sz="360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2805854"/>
            <a:ext cx="9588137" cy="34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US"/>
              <a:t> </a:t>
            </a:r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Bilan de santé.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b="1" u="sng"/>
              <a:t>1.Prometheus déploiement : </a:t>
            </a:r>
          </a:p>
          <a:p>
            <a:pPr marL="0" indent="0">
              <a:buNone/>
            </a:pPr>
            <a:r>
              <a:rPr lang="fr-FR" err="1"/>
              <a:t>helm</a:t>
            </a:r>
            <a:r>
              <a:rPr lang="fr-FR" b="1"/>
              <a:t> </a:t>
            </a:r>
            <a:r>
              <a:rPr lang="en-US"/>
              <a:t>repo add </a:t>
            </a:r>
            <a:r>
              <a:rPr lang="en-US" err="1"/>
              <a:t>prometheus</a:t>
            </a:r>
            <a:r>
              <a:rPr lang="en-US"/>
              <a:t>-community </a:t>
            </a:r>
            <a:r>
              <a:rPr lang="en-US">
                <a:hlinkClick r:id="rId2"/>
              </a:rPr>
              <a:t>https://prometheus-community.github.io/helm-charts</a:t>
            </a:r>
            <a:endParaRPr lang="en-US"/>
          </a:p>
          <a:p>
            <a:pPr marL="0" indent="0">
              <a:buNone/>
            </a:pPr>
            <a:r>
              <a:rPr lang="fr-FR" err="1"/>
              <a:t>helm</a:t>
            </a:r>
            <a:r>
              <a:rPr lang="fr-FR"/>
              <a:t> repo update</a:t>
            </a:r>
            <a:endParaRPr lang="fr-FR">
              <a:cs typeface="Calibri"/>
            </a:endParaRPr>
          </a:p>
          <a:p>
            <a:pPr marL="0" indent="0">
              <a:buNone/>
            </a:pPr>
            <a:r>
              <a:rPr lang="en-US"/>
              <a:t>helm install </a:t>
            </a:r>
            <a:r>
              <a:rPr lang="en-US" err="1"/>
              <a:t>prometheus</a:t>
            </a:r>
            <a:r>
              <a:rPr lang="en-US"/>
              <a:t> </a:t>
            </a:r>
            <a:r>
              <a:rPr lang="en-US" err="1"/>
              <a:t>prometheus</a:t>
            </a:r>
            <a:r>
              <a:rPr lang="en-US"/>
              <a:t>-community/</a:t>
            </a:r>
            <a:r>
              <a:rPr lang="en-US" err="1"/>
              <a:t>kube</a:t>
            </a:r>
            <a:r>
              <a:rPr lang="en-US"/>
              <a:t>-</a:t>
            </a:r>
            <a:r>
              <a:rPr lang="en-US" err="1"/>
              <a:t>prometheus</a:t>
            </a:r>
            <a:r>
              <a:rPr lang="en-US"/>
              <a:t>-stack -n </a:t>
            </a:r>
            <a:r>
              <a:rPr lang="en-US" err="1"/>
              <a:t>appscore</a:t>
            </a:r>
            <a:endParaRPr lang="en-US"/>
          </a:p>
          <a:p>
            <a:pPr marL="0" indent="0">
              <a:buNone/>
            </a:pPr>
            <a:endParaRPr lang="fr-FR" b="1"/>
          </a:p>
          <a:p>
            <a:pPr marL="0" indent="0">
              <a:buNone/>
            </a:pPr>
            <a:r>
              <a:rPr lang="fr-FR" b="1" u="sng"/>
              <a:t>2. Access to </a:t>
            </a:r>
            <a:r>
              <a:rPr lang="fr-FR" b="1" u="sng" err="1"/>
              <a:t>grafana</a:t>
            </a:r>
            <a:endParaRPr lang="fr-FR" b="1" u="sng"/>
          </a:p>
          <a:p>
            <a:pPr marL="0" indent="0">
              <a:buNone/>
            </a:pPr>
            <a:r>
              <a:rPr lang="fr-FR" err="1"/>
              <a:t>kubectl</a:t>
            </a:r>
            <a:r>
              <a:rPr lang="fr-FR"/>
              <a:t> port-</a:t>
            </a:r>
            <a:r>
              <a:rPr lang="fr-FR" sz="1800" err="1"/>
              <a:t>forward</a:t>
            </a:r>
            <a:r>
              <a:rPr lang="fr-FR"/>
              <a:t> -n </a:t>
            </a:r>
            <a:r>
              <a:rPr lang="fr-FR" err="1"/>
              <a:t>appscore</a:t>
            </a:r>
            <a:r>
              <a:rPr lang="fr-FR"/>
              <a:t> </a:t>
            </a:r>
            <a:r>
              <a:rPr lang="fr-FR" err="1"/>
              <a:t>deployment</a:t>
            </a:r>
            <a:r>
              <a:rPr lang="fr-FR"/>
              <a:t>/</a:t>
            </a:r>
            <a:r>
              <a:rPr lang="fr-FR" err="1"/>
              <a:t>prometheus-grafana</a:t>
            </a:r>
            <a:r>
              <a:rPr lang="fr-FR"/>
              <a:t> 3000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3740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US"/>
              <a:t> </a:t>
            </a:r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Bilan de santé.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63" y="1737360"/>
            <a:ext cx="9771017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640080"/>
            <a:ext cx="10058400" cy="1097280"/>
          </a:xfrm>
        </p:spPr>
        <p:txBody>
          <a:bodyPr>
            <a:normAutofit/>
          </a:bodyPr>
          <a:lstStyle/>
          <a:p>
            <a:pPr lvl="0"/>
            <a:r>
              <a:rPr lang="fr-FR" sz="5300" b="1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en-US"/>
              <a:t> </a:t>
            </a:r>
            <a:r>
              <a:rPr lang="en-US" sz="5300" b="1">
                <a:solidFill>
                  <a:schemeClr val="accent1">
                    <a:lumMod val="75000"/>
                  </a:schemeClr>
                </a:solidFill>
              </a:rPr>
              <a:t>Logs</a:t>
            </a:r>
            <a:endParaRPr lang="fr-FR" sz="53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3549637"/>
            <a:ext cx="6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8720" y="2103120"/>
            <a:ext cx="9875520" cy="3749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800" b="1">
                <a:solidFill>
                  <a:schemeClr val="tx1"/>
                </a:solidFill>
              </a:rPr>
              <a:t>ELK </a:t>
            </a:r>
            <a:r>
              <a:rPr lang="fr-FR" sz="2800" b="1" err="1">
                <a:solidFill>
                  <a:schemeClr val="tx1"/>
                </a:solidFill>
              </a:rPr>
              <a:t>deployment</a:t>
            </a:r>
            <a:endParaRPr lang="fr-FR" sz="2800" b="1">
              <a:solidFill>
                <a:schemeClr val="tx1"/>
              </a:solidFill>
            </a:endParaRPr>
          </a:p>
          <a:p>
            <a:endParaRPr lang="fr-FR" sz="24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err="1">
                <a:solidFill>
                  <a:schemeClr val="tx1"/>
                </a:solidFill>
              </a:rPr>
              <a:t>Helm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it-IT" sz="2400">
                <a:solidFill>
                  <a:schemeClr val="tx1"/>
                </a:solidFill>
              </a:rPr>
              <a:t>repo add elastic </a:t>
            </a:r>
            <a:r>
              <a:rPr lang="it-IT" sz="2400">
                <a:solidFill>
                  <a:schemeClr val="tx1"/>
                </a:solidFill>
                <a:hlinkClick r:id="rId2"/>
              </a:rPr>
              <a:t>https://Helm.elastic.co</a:t>
            </a:r>
            <a:endParaRPr lang="it-IT" sz="2400">
              <a:solidFill>
                <a:schemeClr val="tx1"/>
              </a:solidFill>
            </a:endParaRPr>
          </a:p>
          <a:p>
            <a:endParaRPr lang="it-IT" sz="24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err="1">
                <a:solidFill>
                  <a:schemeClr val="tx1"/>
                </a:solidFill>
              </a:rPr>
              <a:t>Helm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 err="1">
                <a:solidFill>
                  <a:schemeClr val="tx1"/>
                </a:solidFill>
              </a:rPr>
              <a:t>install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 err="1">
                <a:solidFill>
                  <a:schemeClr val="tx1"/>
                </a:solidFill>
              </a:rPr>
              <a:t>elasticsearch</a:t>
            </a:r>
            <a:r>
              <a:rPr lang="fr-FR" sz="2400">
                <a:solidFill>
                  <a:schemeClr val="tx1"/>
                </a:solidFill>
              </a:rPr>
              <a:t> --</a:t>
            </a:r>
            <a:r>
              <a:rPr lang="fr-FR" sz="2400" err="1">
                <a:solidFill>
                  <a:schemeClr val="tx1"/>
                </a:solidFill>
              </a:rPr>
              <a:t>namespace</a:t>
            </a:r>
            <a:r>
              <a:rPr lang="fr-FR" sz="2400">
                <a:solidFill>
                  <a:schemeClr val="tx1"/>
                </a:solidFill>
              </a:rPr>
              <a:t>=</a:t>
            </a:r>
            <a:r>
              <a:rPr lang="fr-FR" sz="2400" err="1">
                <a:solidFill>
                  <a:schemeClr val="tx1"/>
                </a:solidFill>
              </a:rPr>
              <a:t>appscore</a:t>
            </a:r>
            <a:r>
              <a:rPr lang="fr-FR" sz="2400">
                <a:solidFill>
                  <a:schemeClr val="tx1"/>
                </a:solidFill>
              </a:rPr>
              <a:t> </a:t>
            </a:r>
          </a:p>
          <a:p>
            <a:r>
              <a:rPr lang="fr-FR" sz="2400">
                <a:solidFill>
                  <a:schemeClr val="tx1"/>
                </a:solidFill>
              </a:rPr>
              <a:t>     </a:t>
            </a:r>
            <a:r>
              <a:rPr lang="en-US" sz="2400">
                <a:solidFill>
                  <a:schemeClr val="tx1"/>
                </a:solidFill>
              </a:rPr>
              <a:t>elastic/</a:t>
            </a:r>
            <a:r>
              <a:rPr lang="en-US" sz="2400" err="1">
                <a:solidFill>
                  <a:schemeClr val="tx1"/>
                </a:solidFill>
              </a:rPr>
              <a:t>elasticsearch</a:t>
            </a:r>
            <a:r>
              <a:rPr lang="en-US" sz="2400">
                <a:solidFill>
                  <a:schemeClr val="tx1"/>
                </a:solidFill>
              </a:rPr>
              <a:t> --set replicas=1 --set </a:t>
            </a:r>
            <a:r>
              <a:rPr lang="en-US" sz="2400" err="1">
                <a:solidFill>
                  <a:schemeClr val="tx1"/>
                </a:solidFill>
              </a:rPr>
              <a:t>minimumMasterNodes</a:t>
            </a:r>
            <a:r>
              <a:rPr lang="en-US" sz="2400">
                <a:solidFill>
                  <a:schemeClr val="tx1"/>
                </a:solidFill>
              </a:rPr>
              <a:t>=1 --set </a:t>
            </a:r>
            <a:r>
              <a:rPr lang="en-US" sz="2400" err="1">
                <a:solidFill>
                  <a:schemeClr val="tx1"/>
                </a:solidFill>
              </a:rPr>
              <a:t>clusterHealthCheckParams</a:t>
            </a:r>
            <a:r>
              <a:rPr lang="en-US" sz="2400">
                <a:solidFill>
                  <a:schemeClr val="tx1"/>
                </a:solidFill>
              </a:rPr>
              <a:t>="</a:t>
            </a:r>
            <a:r>
              <a:rPr lang="en-US" sz="2400" err="1">
                <a:solidFill>
                  <a:schemeClr val="tx1"/>
                </a:solidFill>
              </a:rPr>
              <a:t>wait_for_status</a:t>
            </a:r>
            <a:r>
              <a:rPr lang="en-US" sz="2400">
                <a:solidFill>
                  <a:schemeClr val="tx1"/>
                </a:solidFill>
              </a:rPr>
              <a:t>=</a:t>
            </a:r>
            <a:r>
              <a:rPr lang="en-US" sz="2400" err="1">
                <a:solidFill>
                  <a:schemeClr val="tx1"/>
                </a:solidFill>
              </a:rPr>
              <a:t>yellow&amp;timeout</a:t>
            </a:r>
            <a:r>
              <a:rPr lang="en-US" sz="2400">
                <a:solidFill>
                  <a:schemeClr val="tx1"/>
                </a:solidFill>
              </a:rPr>
              <a:t>=1s“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err="1">
                <a:solidFill>
                  <a:schemeClr val="tx1"/>
                </a:solidFill>
              </a:rPr>
              <a:t>Helm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 err="1">
                <a:solidFill>
                  <a:schemeClr val="tx1"/>
                </a:solidFill>
              </a:rPr>
              <a:t>install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 err="1">
                <a:solidFill>
                  <a:schemeClr val="tx1"/>
                </a:solidFill>
              </a:rPr>
              <a:t>kibana</a:t>
            </a:r>
            <a:r>
              <a:rPr lang="fr-FR" sz="2400">
                <a:solidFill>
                  <a:schemeClr val="tx1"/>
                </a:solidFill>
              </a:rPr>
              <a:t> --</a:t>
            </a:r>
            <a:r>
              <a:rPr lang="fr-FR" sz="2400" err="1">
                <a:solidFill>
                  <a:schemeClr val="tx1"/>
                </a:solidFill>
              </a:rPr>
              <a:t>namespace</a:t>
            </a:r>
            <a:r>
              <a:rPr lang="fr-FR" sz="2400">
                <a:solidFill>
                  <a:schemeClr val="tx1"/>
                </a:solidFill>
              </a:rPr>
              <a:t>=</a:t>
            </a:r>
            <a:r>
              <a:rPr lang="fr-FR" sz="2400" err="1">
                <a:solidFill>
                  <a:schemeClr val="tx1"/>
                </a:solidFill>
              </a:rPr>
              <a:t>appscore</a:t>
            </a:r>
            <a:r>
              <a:rPr lang="fr-FR" sz="2400">
                <a:solidFill>
                  <a:schemeClr val="tx1"/>
                </a:solidFill>
              </a:rPr>
              <a:t> </a:t>
            </a:r>
            <a:r>
              <a:rPr lang="fr-FR" sz="2400" err="1">
                <a:solidFill>
                  <a:schemeClr val="tx1"/>
                </a:solidFill>
              </a:rPr>
              <a:t>elastic</a:t>
            </a:r>
            <a:r>
              <a:rPr lang="fr-FR" sz="2400">
                <a:solidFill>
                  <a:schemeClr val="tx1"/>
                </a:solidFill>
              </a:rPr>
              <a:t>/</a:t>
            </a:r>
            <a:r>
              <a:rPr lang="fr-FR" sz="2400" err="1">
                <a:solidFill>
                  <a:schemeClr val="tx1"/>
                </a:solidFill>
              </a:rPr>
              <a:t>kibana</a:t>
            </a:r>
            <a:endParaRPr lang="fr-F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en-US"/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Logs</a:t>
            </a:r>
            <a:endParaRPr lang="fr-FR">
              <a:solidFill>
                <a:schemeClr val="accent1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err="1"/>
              <a:t>Initialising</a:t>
            </a:r>
            <a:r>
              <a:rPr lang="en-US" sz="2800" b="1"/>
              <a:t> some metrics </a:t>
            </a:r>
            <a:r>
              <a:rPr lang="en-US" sz="2800" b="1" err="1"/>
              <a:t>datas</a:t>
            </a:r>
            <a:r>
              <a:rPr lang="en-US" sz="2800" b="1"/>
              <a:t> with </a:t>
            </a:r>
            <a:r>
              <a:rPr lang="en-US" sz="2800" b="1" err="1"/>
              <a:t>metricbeat</a:t>
            </a:r>
            <a:endParaRPr lang="en-US" sz="2800" b="1"/>
          </a:p>
          <a:p>
            <a:r>
              <a:rPr lang="fr-FR" err="1"/>
              <a:t>Helm</a:t>
            </a:r>
            <a:r>
              <a:rPr lang="fr-FR"/>
              <a:t> </a:t>
            </a:r>
            <a:r>
              <a:rPr lang="fr-FR" err="1"/>
              <a:t>install</a:t>
            </a:r>
            <a:r>
              <a:rPr lang="fr-FR"/>
              <a:t> </a:t>
            </a:r>
            <a:r>
              <a:rPr lang="fr-FR" err="1"/>
              <a:t>metricbeat</a:t>
            </a:r>
            <a:r>
              <a:rPr lang="fr-FR"/>
              <a:t> --</a:t>
            </a:r>
            <a:r>
              <a:rPr lang="fr-FR" err="1"/>
              <a:t>namespace</a:t>
            </a:r>
            <a:r>
              <a:rPr lang="fr-FR"/>
              <a:t>=</a:t>
            </a:r>
            <a:r>
              <a:rPr lang="fr-FR" err="1"/>
              <a:t>appscore</a:t>
            </a:r>
            <a:r>
              <a:rPr lang="fr-FR"/>
              <a:t> </a:t>
            </a:r>
            <a:r>
              <a:rPr lang="fr-FR" err="1"/>
              <a:t>elastic</a:t>
            </a:r>
            <a:r>
              <a:rPr lang="fr-FR"/>
              <a:t>/</a:t>
            </a:r>
            <a:r>
              <a:rPr lang="fr-FR" err="1"/>
              <a:t>metricbeat</a:t>
            </a:r>
            <a:endParaRPr lang="fr-FR"/>
          </a:p>
          <a:p>
            <a:endParaRPr lang="fr-FR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/>
              <a:t>Access to </a:t>
            </a:r>
            <a:r>
              <a:rPr lang="fr-FR" sz="2800" b="1" err="1"/>
              <a:t>Kibana</a:t>
            </a:r>
            <a:endParaRPr lang="fr-FR" sz="2800" b="1"/>
          </a:p>
          <a:p>
            <a:r>
              <a:rPr lang="en-US" err="1"/>
              <a:t>kubectl</a:t>
            </a:r>
            <a:r>
              <a:rPr lang="en-US"/>
              <a:t> port-forward -n </a:t>
            </a:r>
            <a:r>
              <a:rPr lang="en-US" err="1"/>
              <a:t>appscore</a:t>
            </a:r>
            <a:r>
              <a:rPr lang="en-US"/>
              <a:t> deployment/</a:t>
            </a:r>
            <a:r>
              <a:rPr lang="en-US" err="1"/>
              <a:t>kibana-kibana</a:t>
            </a:r>
            <a:r>
              <a:rPr lang="en-US"/>
              <a:t> 5601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89500"/>
          </a:xfrm>
        </p:spPr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en-US"/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Logs suite 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76104"/>
            <a:ext cx="10058400" cy="48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1717927"/>
            <a:ext cx="10058400" cy="1450757"/>
          </a:xfrm>
        </p:spPr>
        <p:txBody>
          <a:bodyPr/>
          <a:lstStyle/>
          <a:p>
            <a:pPr algn="ctr"/>
            <a:r>
              <a:rPr lang="en-US"/>
              <a:t> 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fr-FR">
              <a:solidFill>
                <a:schemeClr val="accent1">
                  <a:lumMod val="75000"/>
                </a:schemeClr>
              </a:solidFill>
              <a:cs typeface="Calibri Light" panose="020F0302020204030204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fr-FR"/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pPr algn="ctr"/>
            <a:endParaRPr lang="fr-FR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5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7AF59B-1E1C-BB3F-C6DA-ACB97361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8" y="1033"/>
            <a:ext cx="12196115" cy="68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6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b="1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Espace réservé du contenu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L’introduction</a:t>
            </a:r>
            <a:endParaRPr lang="fr-FR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Partage des images sur Docker Hub</a:t>
            </a:r>
            <a:endParaRPr lang="fr-FR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Installation de Cert Manager.</a:t>
            </a:r>
            <a:endParaRPr lang="fr-FR" sz="2400" dirty="0">
              <a:cs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fr-FR" sz="2400" dirty="0"/>
              <a:t>L’</a:t>
            </a:r>
            <a:r>
              <a:rPr lang="fr-FR" sz="2400" dirty="0" err="1"/>
              <a:t>Ingress</a:t>
            </a:r>
            <a:r>
              <a:rPr lang="fr-FR" sz="2400" dirty="0"/>
              <a:t> Controller</a:t>
            </a:r>
            <a:endParaRPr lang="fr-FR" sz="2400" dirty="0">
              <a:cs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Deploiments</a:t>
            </a:r>
            <a:r>
              <a:rPr lang="en-US" sz="2400" dirty="0"/>
              <a:t> des </a:t>
            </a:r>
            <a:r>
              <a:rPr lang="en-US" sz="2400" dirty="0" err="1"/>
              <a:t>fichiers</a:t>
            </a:r>
            <a:r>
              <a:rPr lang="en-US" sz="2400" dirty="0"/>
              <a:t> </a:t>
            </a:r>
            <a:r>
              <a:rPr lang="fr-FR" sz="2400" dirty="0"/>
              <a:t>YML.</a:t>
            </a:r>
            <a:endParaRPr lang="fr-FR" sz="2400" dirty="0">
              <a:cs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Bilan</a:t>
            </a:r>
            <a:r>
              <a:rPr lang="en-US" sz="2400" dirty="0"/>
              <a:t> de </a:t>
            </a:r>
            <a:r>
              <a:rPr lang="en-US" sz="2400" dirty="0" err="1"/>
              <a:t>santé</a:t>
            </a:r>
            <a:endParaRPr lang="fr-FR" sz="2400" dirty="0">
              <a:cs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Logs</a:t>
            </a:r>
            <a:endParaRPr lang="fr-FR" sz="2400" dirty="0">
              <a:cs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Conclusion</a:t>
            </a:r>
            <a:endParaRPr lang="fr-FR" sz="2400" dirty="0"/>
          </a:p>
          <a:p>
            <a:endParaRPr lang="en-US" cap="all" dirty="0">
              <a:ln w="3175" cmpd="sng">
                <a:noFill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cap="all" dirty="0">
              <a:ln w="3175" cmpd="sng">
                <a:noFill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6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32D3FD4-6F71-43DF-93B9-87279519C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547A2D-47D0-B95D-D86D-A05CD82F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530690"/>
          </a:xfrm>
        </p:spPr>
        <p:txBody>
          <a:bodyPr>
            <a:normAutofit fontScale="90000"/>
          </a:bodyPr>
          <a:lstStyle/>
          <a:p>
            <a:r>
              <a:rPr lang="fr-FR" sz="4000" b="1">
                <a:solidFill>
                  <a:srgbClr val="FFFFFF"/>
                </a:solidFill>
                <a:cs typeface="Calibri Light"/>
              </a:rPr>
              <a:t>1-Introduction </a:t>
            </a:r>
            <a:endParaRPr lang="fr-FR" sz="4000" b="1">
              <a:solidFill>
                <a:srgbClr val="FFFFFF"/>
              </a:solidFill>
            </a:endParaRP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74709787-5A94-EC72-1C9B-51814173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30" y="1186757"/>
            <a:ext cx="6581787" cy="4702214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r>
              <a:rPr lang="fr-FR" sz="3600">
                <a:solidFill>
                  <a:srgbClr val="FFFFFF"/>
                </a:solidFill>
                <a:cs typeface="Calibri"/>
              </a:rPr>
              <a:t>C'est quoi </a:t>
            </a:r>
            <a:r>
              <a:rPr lang="fr-FR" sz="3600" err="1">
                <a:solidFill>
                  <a:srgbClr val="FFFFFF"/>
                </a:solidFill>
                <a:cs typeface="Calibri"/>
              </a:rPr>
              <a:t>Kubernetes</a:t>
            </a:r>
            <a:r>
              <a:rPr lang="fr-FR" sz="3600">
                <a:solidFill>
                  <a:srgbClr val="FFFFFF"/>
                </a:solidFill>
                <a:cs typeface="Calibri"/>
              </a:rPr>
              <a:t>?</a:t>
            </a:r>
          </a:p>
          <a:p>
            <a:r>
              <a:rPr lang="fr-FR" sz="3600" err="1">
                <a:solidFill>
                  <a:schemeClr val="tx1"/>
                </a:solidFill>
                <a:ea typeface="+mn-lt"/>
                <a:cs typeface="+mn-lt"/>
              </a:rPr>
              <a:t>Kubernetes</a:t>
            </a:r>
            <a:r>
              <a:rPr lang="fr-FR" sz="3600">
                <a:solidFill>
                  <a:schemeClr val="tx1"/>
                </a:solidFill>
                <a:ea typeface="+mn-lt"/>
                <a:cs typeface="+mn-lt"/>
              </a:rPr>
              <a:t> est une plateforme open-source de gestion d'orchestration de conteneurs.</a:t>
            </a:r>
          </a:p>
          <a:p>
            <a:r>
              <a:rPr lang="fr-FR" sz="3600" err="1">
                <a:solidFill>
                  <a:schemeClr val="tx1"/>
                </a:solidFill>
                <a:ea typeface="+mn-lt"/>
                <a:cs typeface="+mn-lt"/>
              </a:rPr>
              <a:t>Kubernetes</a:t>
            </a:r>
            <a:r>
              <a:rPr lang="fr-FR" sz="3600">
                <a:solidFill>
                  <a:schemeClr val="tx1"/>
                </a:solidFill>
                <a:ea typeface="+mn-lt"/>
                <a:cs typeface="+mn-lt"/>
              </a:rPr>
              <a:t> permet aux utilisateurs de déployer, de gérer et de </a:t>
            </a:r>
            <a:r>
              <a:rPr lang="fr-FR" sz="3600" err="1">
                <a:solidFill>
                  <a:schemeClr val="tx1"/>
                </a:solidFill>
                <a:ea typeface="+mn-lt"/>
                <a:cs typeface="+mn-lt"/>
              </a:rPr>
              <a:t>scaler</a:t>
            </a:r>
            <a:r>
              <a:rPr lang="fr-FR" sz="3600">
                <a:solidFill>
                  <a:schemeClr val="tx1"/>
                </a:solidFill>
                <a:ea typeface="+mn-lt"/>
                <a:cs typeface="+mn-lt"/>
              </a:rPr>
              <a:t> des conteneurs de manière efficace et automatisée, en utilisant des concepts tels que les </a:t>
            </a:r>
            <a:r>
              <a:rPr lang="fr-FR" sz="3600" err="1">
                <a:solidFill>
                  <a:schemeClr val="tx1"/>
                </a:solidFill>
                <a:ea typeface="+mn-lt"/>
                <a:cs typeface="+mn-lt"/>
              </a:rPr>
              <a:t>pods</a:t>
            </a:r>
            <a:r>
              <a:rPr lang="fr-FR" sz="3600">
                <a:solidFill>
                  <a:schemeClr val="tx1"/>
                </a:solidFill>
                <a:ea typeface="+mn-lt"/>
                <a:cs typeface="+mn-lt"/>
              </a:rPr>
              <a:t>, les services, les réplicas et les déploiements. </a:t>
            </a:r>
            <a:endParaRPr lang="fr-FR" sz="3600">
              <a:solidFill>
                <a:schemeClr val="tx1"/>
              </a:solidFill>
              <a:cs typeface="Calibri"/>
            </a:endParaRPr>
          </a:p>
          <a:p>
            <a:br>
              <a:rPr lang="fr-FR" sz="1800">
                <a:ea typeface="+mn-lt"/>
                <a:cs typeface="+mn-lt"/>
              </a:rPr>
            </a:br>
            <a:endParaRPr lang="fr-FR" sz="360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F207B4-66C3-4A76-8D54-C2871CF80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CCB396F-DFD1-BA34-3F57-AC0A8EE46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2" r="27709" b="-1"/>
          <a:stretch/>
        </p:blipFill>
        <p:spPr>
          <a:xfrm>
            <a:off x="8143863" y="1049557"/>
            <a:ext cx="3300513" cy="5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A63C9EA-856B-194B-F848-6E77B67EC3AC}"/>
              </a:ext>
            </a:extLst>
          </p:cNvPr>
          <p:cNvSpPr txBox="1"/>
          <p:nvPr/>
        </p:nvSpPr>
        <p:spPr>
          <a:xfrm>
            <a:off x="1315123" y="696159"/>
            <a:ext cx="93424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b="1" spc="-50">
                <a:solidFill>
                  <a:schemeClr val="accent2"/>
                </a:solidFill>
                <a:latin typeface="+mj-lt"/>
                <a:ea typeface="+mj-ea"/>
                <a:cs typeface="Calibri Light"/>
              </a:rPr>
              <a:t>2-Partage des images sur Docker hub</a:t>
            </a:r>
            <a:endParaRPr lang="fr-FR" sz="4800" b="1" spc="-50" err="1">
              <a:solidFill>
                <a:schemeClr val="accent2"/>
              </a:solidFill>
              <a:latin typeface="+mj-lt"/>
              <a:ea typeface="+mj-ea"/>
              <a:cs typeface="Calibri Light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E14F4850-EC51-4916-488B-906E1572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7" y="3002329"/>
            <a:ext cx="3195271" cy="306265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71300A67-85DD-2D24-465C-36CFC082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8" y="3665727"/>
            <a:ext cx="5781431" cy="33739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90F61EDA-4E42-085F-DEF6-F33DBACA2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77" y="4396853"/>
            <a:ext cx="5937738" cy="340525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7BF1DF17-727A-B7C5-C848-DD61AD5D0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77" y="5169997"/>
            <a:ext cx="5752123" cy="279161"/>
          </a:xfrm>
          <a:prstGeom prst="rect">
            <a:avLst/>
          </a:prstGeom>
        </p:spPr>
      </p:pic>
      <p:pic>
        <p:nvPicPr>
          <p:cNvPr id="11" name="Image 11" descr="Une image contenant texte, ordinateur portable, intérieur, capture d’écran&#10;&#10;Description générée automatiquement">
            <a:extLst>
              <a:ext uri="{FF2B5EF4-FFF2-40B4-BE49-F238E27FC236}">
                <a16:creationId xmlns:a16="http://schemas.microsoft.com/office/drawing/2014/main" id="{FCEACCE3-3540-60E6-B85A-CC1D606C5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323" y="1939965"/>
            <a:ext cx="4394199" cy="41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3-Installation de Cert Manager.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fr-F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Cert Manager : </a:t>
            </a:r>
            <a:endParaRPr lang="fr-FR" sz="2800" b="1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est un gestionnaire natif de certificats pour </a:t>
            </a:r>
            <a:r>
              <a:rPr lang="fr-FR" sz="2800" dirty="0" err="1"/>
              <a:t>Kubernetes</a:t>
            </a:r>
            <a:r>
              <a:rPr lang="fr-FR" sz="2800" dirty="0"/>
              <a:t>.</a:t>
            </a:r>
            <a:endParaRPr lang="fr-FR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Il permet entre autres la génération de certificats auto-signé. </a:t>
            </a:r>
            <a:endParaRPr lang="fr-FR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Le contrôleur de cert-manager se chargera de </a:t>
            </a:r>
            <a:r>
              <a:rPr lang="fr-FR" sz="2800" dirty="0" err="1"/>
              <a:t>renouveller</a:t>
            </a:r>
            <a:r>
              <a:rPr lang="fr-FR" sz="2800" dirty="0"/>
              <a:t> le certificat afin d’éviter son expiration.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75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7383"/>
            <a:ext cx="10058400" cy="2168434"/>
          </a:xfrm>
        </p:spPr>
        <p:txBody>
          <a:bodyPr>
            <a:noAutofit/>
          </a:bodyPr>
          <a:lstStyle/>
          <a:p>
            <a:r>
              <a:rPr lang="fr-FR" sz="5400" b="1">
                <a:solidFill>
                  <a:schemeClr val="accent1">
                    <a:lumMod val="75000"/>
                  </a:schemeClr>
                </a:solidFill>
              </a:rPr>
              <a:t>3-Installation de Cert Manager.</a:t>
            </a:r>
            <a:br>
              <a:rPr lang="fr-FR" sz="5400" b="1"/>
            </a:br>
            <a:endParaRPr lang="fr-FR" sz="5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L’installation de </a:t>
            </a:r>
            <a:r>
              <a:rPr lang="fr-FR" err="1"/>
              <a:t>cert</a:t>
            </a:r>
            <a:r>
              <a:rPr lang="fr-FR"/>
              <a:t> manager se fait via les commandes suivantes 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15291" y="2455817"/>
            <a:ext cx="9104812" cy="34132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515291" y="2702458"/>
            <a:ext cx="88435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err="1"/>
              <a:t>Helm</a:t>
            </a:r>
            <a:r>
              <a:rPr lang="fr-FR" sz="2400"/>
              <a:t> repo </a:t>
            </a:r>
            <a:r>
              <a:rPr lang="fr-FR" sz="2400" err="1"/>
              <a:t>add</a:t>
            </a:r>
            <a:r>
              <a:rPr lang="fr-FR" sz="2400"/>
              <a:t> </a:t>
            </a:r>
            <a:r>
              <a:rPr lang="fr-FR" sz="2400" err="1"/>
              <a:t>jetstack</a:t>
            </a:r>
            <a:r>
              <a:rPr lang="fr-FR" sz="2400"/>
              <a:t> </a:t>
            </a:r>
            <a:r>
              <a:rPr lang="fr-FR" sz="2400">
                <a:hlinkClick r:id="rId2"/>
              </a:rPr>
              <a:t>https://charts.jetstack.io</a:t>
            </a:r>
            <a:endParaRPr lang="fr-FR" sz="24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err="1"/>
              <a:t>Helm</a:t>
            </a:r>
            <a:r>
              <a:rPr lang="fr-FR" sz="2400"/>
              <a:t> repo update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err="1"/>
              <a:t>helm</a:t>
            </a:r>
            <a:r>
              <a:rPr lang="fr-FR" sz="2400"/>
              <a:t> </a:t>
            </a:r>
            <a:r>
              <a:rPr lang="fr-FR" sz="2400" err="1"/>
              <a:t>install</a:t>
            </a:r>
            <a:r>
              <a:rPr lang="fr-FR" sz="2400"/>
              <a:t> </a:t>
            </a:r>
            <a:r>
              <a:rPr lang="fr-FR" sz="2400" err="1"/>
              <a:t>cert</a:t>
            </a:r>
            <a:r>
              <a:rPr lang="fr-FR" sz="2400"/>
              <a:t>-manager </a:t>
            </a:r>
            <a:r>
              <a:rPr lang="fr-FR" sz="2400" err="1"/>
              <a:t>jetstack</a:t>
            </a:r>
            <a:r>
              <a:rPr lang="fr-FR" sz="2400"/>
              <a:t>/</a:t>
            </a:r>
            <a:r>
              <a:rPr lang="fr-FR" sz="2400" err="1"/>
              <a:t>cert</a:t>
            </a:r>
            <a:r>
              <a:rPr lang="fr-FR" sz="2400"/>
              <a:t>-manager --</a:t>
            </a:r>
            <a:r>
              <a:rPr lang="fr-FR" sz="2400" err="1"/>
              <a:t>namespace</a:t>
            </a:r>
            <a:r>
              <a:rPr lang="fr-FR" sz="2400"/>
              <a:t> </a:t>
            </a:r>
            <a:r>
              <a:rPr lang="fr-FR" sz="2400" err="1"/>
              <a:t>cert</a:t>
            </a:r>
            <a:r>
              <a:rPr lang="fr-FR" sz="2400"/>
              <a:t>-manager --</a:t>
            </a:r>
            <a:r>
              <a:rPr lang="fr-FR" sz="2400" err="1"/>
              <a:t>create-namespace</a:t>
            </a:r>
            <a:r>
              <a:rPr lang="fr-FR" sz="2400"/>
              <a:t> --version v1.8.0 --set </a:t>
            </a:r>
            <a:r>
              <a:rPr lang="fr-FR" sz="2400" err="1"/>
              <a:t>installCRDs</a:t>
            </a:r>
            <a:r>
              <a:rPr lang="fr-FR" sz="2400"/>
              <a:t>=</a:t>
            </a:r>
            <a:r>
              <a:rPr lang="fr-FR" sz="2400" err="1"/>
              <a:t>true</a:t>
            </a:r>
            <a:endParaRPr lang="fr-FR" sz="24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err="1"/>
              <a:t>kubectl</a:t>
            </a:r>
            <a:r>
              <a:rPr lang="fr-FR" sz="2400"/>
              <a:t> </a:t>
            </a:r>
            <a:r>
              <a:rPr lang="fr-FR" sz="2400" err="1"/>
              <a:t>apply</a:t>
            </a:r>
            <a:r>
              <a:rPr lang="fr-FR" sz="2400"/>
              <a:t> –f \</a:t>
            </a:r>
            <a:r>
              <a:rPr lang="fr-FR" sz="2400" err="1"/>
              <a:t>cert_manager_deployment.yml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23701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4. l’</a:t>
            </a:r>
            <a:r>
              <a:rPr lang="fr-FR" b="1" err="1">
                <a:solidFill>
                  <a:schemeClr val="accent1">
                    <a:lumMod val="75000"/>
                  </a:schemeClr>
                </a:solidFill>
              </a:rPr>
              <a:t>Ingress</a:t>
            </a:r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 Controller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err="1">
                <a:solidFill>
                  <a:schemeClr val="accent1">
                    <a:lumMod val="75000"/>
                  </a:schemeClr>
                </a:solidFill>
              </a:rPr>
              <a:t>Ingress</a:t>
            </a:r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r>
              <a:rPr lang="fr-FR" sz="2800"/>
              <a:t>est un composant </a:t>
            </a:r>
            <a:r>
              <a:rPr lang="fr-FR" sz="2800" err="1"/>
              <a:t>Kubernetes</a:t>
            </a:r>
            <a:r>
              <a:rPr lang="fr-FR" sz="2800"/>
              <a:t> qui gère les règles d'accès au trafic entrant dans un cluster </a:t>
            </a:r>
            <a:r>
              <a:rPr lang="fr-FR" sz="2800" err="1"/>
              <a:t>Kubernetes</a:t>
            </a:r>
            <a:r>
              <a:rPr lang="fr-FR" sz="2800"/>
              <a:t>. </a:t>
            </a:r>
          </a:p>
          <a:p>
            <a:r>
              <a:rPr lang="fr-FR" sz="2800"/>
              <a:t>Il agit comme un point d'entrée externe unique pour le trafic HTTP et HTTPS vers les services </a:t>
            </a:r>
            <a:r>
              <a:rPr lang="fr-FR" sz="2800" err="1"/>
              <a:t>Kubernetes</a:t>
            </a:r>
            <a:r>
              <a:rPr lang="fr-F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62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6174"/>
          </a:xfrm>
        </p:spPr>
        <p:txBody>
          <a:bodyPr>
            <a:normAutofit fontScale="90000"/>
          </a:bodyPr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4.Installation De l’</a:t>
            </a:r>
            <a:r>
              <a:rPr lang="fr-FR" b="1" err="1">
                <a:solidFill>
                  <a:schemeClr val="accent1">
                    <a:lumMod val="75000"/>
                  </a:schemeClr>
                </a:solidFill>
              </a:rPr>
              <a:t>Ingress</a:t>
            </a:r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 Controller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1" y="992778"/>
            <a:ext cx="11521440" cy="5006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39097" y="1267095"/>
            <a:ext cx="593053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200" b="1" u="sng" err="1"/>
              <a:t>Executer</a:t>
            </a:r>
            <a:r>
              <a:rPr lang="fr-FR" sz="2200" b="1" u="sng"/>
              <a:t> la commande :</a:t>
            </a:r>
          </a:p>
          <a:p>
            <a:pPr marL="342900" indent="-342900">
              <a:buFont typeface="+mj-lt"/>
              <a:buAutoNum type="arabicPeriod"/>
            </a:pPr>
            <a:endParaRPr lang="fr-FR" sz="2200"/>
          </a:p>
          <a:p>
            <a:r>
              <a:rPr lang="en-US" sz="2200" err="1"/>
              <a:t>kubectl</a:t>
            </a:r>
            <a:r>
              <a:rPr lang="en-US" sz="2200"/>
              <a:t> apply -f </a:t>
            </a:r>
            <a:r>
              <a:rPr lang="en-US" sz="2200">
                <a:effectLst/>
                <a:hlinkClick r:id="rId3" tooltip="https://raw.githubusercontent.com/kubernetes/ingress-nginx/controller-v1.1.0/deploy/static/provider/cloud/deploy.yaml"/>
              </a:rPr>
              <a:t>https://raw.githubusercontent.com/kubernetes/ingress-nginx/controller-v1.1.0/deploy/static/provider/cloud/deploy.yaml</a:t>
            </a:r>
            <a:endParaRPr lang="en-US" sz="2200">
              <a:effectLst/>
            </a:endParaRPr>
          </a:p>
          <a:p>
            <a:endParaRPr lang="en-US" sz="2200"/>
          </a:p>
          <a:p>
            <a:r>
              <a:rPr lang="en-US" sz="2200" b="1"/>
              <a:t>2</a:t>
            </a:r>
            <a:r>
              <a:rPr lang="en-US" sz="2200"/>
              <a:t>. </a:t>
            </a:r>
            <a:r>
              <a:rPr lang="en-US" sz="2200" b="1" u="sng" err="1"/>
              <a:t>Puis</a:t>
            </a:r>
            <a:r>
              <a:rPr lang="en-US" sz="2200" b="1" u="sng"/>
              <a:t> executer la </a:t>
            </a:r>
            <a:r>
              <a:rPr lang="en-US" sz="2200" b="1" u="sng" err="1"/>
              <a:t>commande</a:t>
            </a:r>
            <a:r>
              <a:rPr lang="en-US" sz="2200" b="1" u="sng"/>
              <a:t> </a:t>
            </a:r>
            <a:r>
              <a:rPr lang="en-US" sz="2200" b="1" u="sng" err="1"/>
              <a:t>suivante</a:t>
            </a:r>
            <a:r>
              <a:rPr lang="en-US" sz="2200" b="1" u="sng"/>
              <a:t>:</a:t>
            </a:r>
            <a:endParaRPr lang="fr-FR" sz="2200"/>
          </a:p>
          <a:p>
            <a:r>
              <a:rPr lang="fr-FR" sz="2200" err="1"/>
              <a:t>helm</a:t>
            </a:r>
            <a:r>
              <a:rPr lang="fr-FR" sz="2200"/>
              <a:t> </a:t>
            </a:r>
            <a:r>
              <a:rPr lang="fr-FR" sz="2200" err="1"/>
              <a:t>install</a:t>
            </a:r>
            <a:r>
              <a:rPr lang="fr-FR" sz="2200"/>
              <a:t> </a:t>
            </a:r>
            <a:r>
              <a:rPr lang="fr-FR" sz="2200" err="1"/>
              <a:t>nginx-ingress</a:t>
            </a:r>
            <a:r>
              <a:rPr lang="fr-FR" sz="2200"/>
              <a:t> </a:t>
            </a:r>
            <a:r>
              <a:rPr lang="fr-FR" sz="2200" err="1"/>
              <a:t>ingress-nginx</a:t>
            </a:r>
            <a:r>
              <a:rPr lang="fr-FR" sz="2200"/>
              <a:t>/</a:t>
            </a:r>
            <a:r>
              <a:rPr lang="fr-FR" sz="2200" err="1"/>
              <a:t>ingress-nginx</a:t>
            </a:r>
            <a:r>
              <a:rPr lang="fr-FR" sz="2200"/>
              <a:t> --</a:t>
            </a:r>
            <a:r>
              <a:rPr lang="fr-FR" sz="2200" err="1"/>
              <a:t>namespace</a:t>
            </a:r>
            <a:r>
              <a:rPr lang="fr-FR" sz="2200"/>
              <a:t> </a:t>
            </a:r>
            <a:r>
              <a:rPr lang="fr-FR" sz="2200" err="1"/>
              <a:t>appscore-ingress</a:t>
            </a:r>
            <a:r>
              <a:rPr lang="fr-FR" sz="2200"/>
              <a:t> --</a:t>
            </a:r>
            <a:r>
              <a:rPr lang="fr-FR" sz="2200" err="1"/>
              <a:t>create-namespace</a:t>
            </a:r>
            <a:r>
              <a:rPr lang="fr-FR" sz="2200"/>
              <a:t> --set </a:t>
            </a:r>
            <a:r>
              <a:rPr lang="fr-FR" sz="2200" err="1"/>
              <a:t>controller.replicaCount</a:t>
            </a:r>
            <a:r>
              <a:rPr lang="fr-FR" sz="2200"/>
              <a:t>=2 --set </a:t>
            </a:r>
            <a:r>
              <a:rPr lang="fr-FR" sz="2200" err="1"/>
              <a:t>controller.defaultCertificate.enabled</a:t>
            </a:r>
            <a:r>
              <a:rPr lang="fr-FR" sz="2200"/>
              <a:t>=</a:t>
            </a:r>
            <a:r>
              <a:rPr lang="fr-FR" sz="2200" err="1"/>
              <a:t>true</a:t>
            </a:r>
            <a:endParaRPr lang="fr-FR" sz="2200"/>
          </a:p>
          <a:p>
            <a:endParaRPr lang="fr-FR" sz="2200"/>
          </a:p>
          <a:p>
            <a:endParaRPr lang="fr-FR" sz="2200"/>
          </a:p>
          <a:p>
            <a:endParaRPr lang="fr-FR"/>
          </a:p>
          <a:p>
            <a:endParaRPr lang="fr-FR"/>
          </a:p>
        </p:txBody>
      </p:sp>
      <p:pic>
        <p:nvPicPr>
          <p:cNvPr id="5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8639" y="1229842"/>
            <a:ext cx="5172891" cy="45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4.Installation de l’</a:t>
            </a:r>
            <a:r>
              <a:rPr lang="fr-FR" b="1" err="1">
                <a:solidFill>
                  <a:schemeClr val="accent1">
                    <a:lumMod val="75000"/>
                  </a:schemeClr>
                </a:solidFill>
              </a:rPr>
              <a:t>Ingress</a:t>
            </a:r>
            <a:r>
              <a:rPr lang="fr-FR" b="1">
                <a:solidFill>
                  <a:schemeClr val="accent1">
                    <a:lumMod val="75000"/>
                  </a:schemeClr>
                </a:solidFill>
              </a:rPr>
              <a:t> Controller</a:t>
            </a:r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                                                                                                                                        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7581900" cy="4207738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8882743" y="1845734"/>
            <a:ext cx="2272937" cy="4207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>
                <a:solidFill>
                  <a:schemeClr val="tx1"/>
                </a:solidFill>
              </a:rPr>
              <a:t>3.Verfication de la création de l'</a:t>
            </a:r>
            <a:r>
              <a:rPr lang="fr-FR" sz="1800" b="1" err="1">
                <a:solidFill>
                  <a:schemeClr val="tx1"/>
                </a:solidFill>
              </a:rPr>
              <a:t>ingress</a:t>
            </a:r>
            <a:endParaRPr lang="fr-FR" sz="1800" b="1" err="1">
              <a:solidFill>
                <a:schemeClr val="tx1"/>
              </a:solidFill>
              <a:cs typeface="Calibri"/>
            </a:endParaRPr>
          </a:p>
          <a:p>
            <a:r>
              <a:rPr lang="fr-FR" b="1">
                <a:solidFill>
                  <a:schemeClr val="tx1"/>
                </a:solidFill>
              </a:rPr>
              <a:t>Par la commande suivante :</a:t>
            </a:r>
            <a:endParaRPr lang="fr-FR" b="1">
              <a:solidFill>
                <a:schemeClr val="tx1"/>
              </a:solidFill>
              <a:cs typeface="Calibri"/>
            </a:endParaRPr>
          </a:p>
          <a:p>
            <a:r>
              <a:rPr lang="fr-FR">
                <a:solidFill>
                  <a:schemeClr val="tx1"/>
                </a:solidFill>
              </a:rPr>
              <a:t>                                                                                                               </a:t>
            </a:r>
            <a:endParaRPr lang="fr-FR" b="1">
              <a:solidFill>
                <a:schemeClr val="tx1"/>
              </a:solidFill>
            </a:endParaRPr>
          </a:p>
          <a:p>
            <a:r>
              <a:rPr lang="fr-FR" b="1" err="1">
                <a:solidFill>
                  <a:schemeClr val="tx1"/>
                </a:solidFill>
              </a:rPr>
              <a:t>kubectl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 err="1">
                <a:solidFill>
                  <a:schemeClr val="tx1"/>
                </a:solidFill>
              </a:rPr>
              <a:t>get</a:t>
            </a:r>
            <a:r>
              <a:rPr lang="fr-FR" b="1">
                <a:solidFill>
                  <a:schemeClr val="tx1"/>
                </a:solidFill>
              </a:rPr>
              <a:t> </a:t>
            </a:r>
            <a:r>
              <a:rPr lang="fr-FR" b="1" err="1">
                <a:solidFill>
                  <a:schemeClr val="tx1"/>
                </a:solidFill>
              </a:rPr>
              <a:t>deployment</a:t>
            </a:r>
            <a:r>
              <a:rPr lang="fr-FR" b="1">
                <a:solidFill>
                  <a:schemeClr val="tx1"/>
                </a:solidFill>
              </a:rPr>
              <a:t> -A</a:t>
            </a:r>
            <a:endParaRPr lang="fr-FR" b="1">
              <a:solidFill>
                <a:schemeClr val="tx1"/>
              </a:solidFill>
              <a:cs typeface="Calibri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82088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667317-7095-441e-9a39-3c87634b2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030B119BCF4478F7460944A1D9B43" ma:contentTypeVersion="7" ma:contentTypeDescription="Crée un document." ma:contentTypeScope="" ma:versionID="7a70dae7f0aea6924a4043758aa99f85">
  <xsd:schema xmlns:xsd="http://www.w3.org/2001/XMLSchema" xmlns:xs="http://www.w3.org/2001/XMLSchema" xmlns:p="http://schemas.microsoft.com/office/2006/metadata/properties" xmlns:ns3="7b667317-7095-441e-9a39-3c87634b2fb1" xmlns:ns4="dd885813-58e4-4dcf-8a56-0721f62076de" targetNamespace="http://schemas.microsoft.com/office/2006/metadata/properties" ma:root="true" ma:fieldsID="81a8488e767d496c17d4b617aec12ee4" ns3:_="" ns4:_="">
    <xsd:import namespace="7b667317-7095-441e-9a39-3c87634b2fb1"/>
    <xsd:import namespace="dd885813-58e4-4dcf-8a56-0721f62076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667317-7095-441e-9a39-3c87634b2f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85813-58e4-4dcf-8a56-0721f62076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21099B-04BE-48FE-AE4D-2D9951A3B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B0EAC2-1435-40FE-AF7C-9B9D2B3EE84E}">
  <ds:schemaRefs>
    <ds:schemaRef ds:uri="7b667317-7095-441e-9a39-3c87634b2fb1"/>
    <ds:schemaRef ds:uri="dd885813-58e4-4dcf-8a56-0721f62076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86D902-B4E5-4656-9E65-7A5A040AF770}">
  <ds:schemaRefs>
    <ds:schemaRef ds:uri="7b667317-7095-441e-9a39-3c87634b2fb1"/>
    <ds:schemaRef ds:uri="dd885813-58e4-4dcf-8a56-0721f62076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1044</Words>
  <Application>Microsoft Office PowerPoint</Application>
  <PresentationFormat>Widescreen</PresentationFormat>
  <Paragraphs>115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Söhne</vt:lpstr>
      <vt:lpstr>Wingdings</vt:lpstr>
      <vt:lpstr>Rétrospective</vt:lpstr>
      <vt:lpstr>PowerPoint Presentation</vt:lpstr>
      <vt:lpstr>SOMMAIRE</vt:lpstr>
      <vt:lpstr>1-Introduction </vt:lpstr>
      <vt:lpstr>PowerPoint Presentation</vt:lpstr>
      <vt:lpstr>3-Installation de Cert Manager.</vt:lpstr>
      <vt:lpstr>3-Installation de Cert Manager. </vt:lpstr>
      <vt:lpstr>4. l’Ingress Controller</vt:lpstr>
      <vt:lpstr>4.Installation De l’Ingress Controller</vt:lpstr>
      <vt:lpstr>4.Installation de l’Ingress Controller</vt:lpstr>
      <vt:lpstr>5. Déploiement des fichiers YML. </vt:lpstr>
      <vt:lpstr>6. Bilan de santé.</vt:lpstr>
      <vt:lpstr>6. Bilan de santé.</vt:lpstr>
      <vt:lpstr>7. Logs</vt:lpstr>
      <vt:lpstr>7. Logs</vt:lpstr>
      <vt:lpstr>7. Logs suite </vt:lpstr>
      <vt:lpstr> 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RASOOLI Noor</cp:lastModifiedBy>
  <cp:revision>5</cp:revision>
  <dcterms:created xsi:type="dcterms:W3CDTF">2023-04-03T17:06:51Z</dcterms:created>
  <dcterms:modified xsi:type="dcterms:W3CDTF">2023-04-07T22:22:44Z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0x010100AAE030B119BCF4478F7460944A1D9B43</vt:lpwstr>
  </property>
</Properties>
</file>