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8" r:id="rId5"/>
    <p:sldId id="260" r:id="rId6"/>
    <p:sldId id="259" r:id="rId7"/>
    <p:sldId id="263" r:id="rId8"/>
    <p:sldId id="262" r:id="rId9"/>
    <p:sldId id="264" r:id="rId10"/>
    <p:sldId id="270" r:id="rId11"/>
    <p:sldId id="273" r:id="rId12"/>
    <p:sldId id="274" r:id="rId13"/>
    <p:sldId id="258" r:id="rId14"/>
    <p:sldId id="267" r:id="rId15"/>
    <p:sldId id="266" r:id="rId16"/>
    <p:sldId id="261"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6" autoAdjust="0"/>
    <p:restoredTop sz="94660"/>
  </p:normalViewPr>
  <p:slideViewPr>
    <p:cSldViewPr snapToGrid="0">
      <p:cViewPr varScale="1">
        <p:scale>
          <a:sx n="38" d="100"/>
          <a:sy n="38" d="100"/>
        </p:scale>
        <p:origin x="6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900C8A-7E3F-4FA6-B5BE-DFD0E37ED7A4}"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256206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00C8A-7E3F-4FA6-B5BE-DFD0E37ED7A4}"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164565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00C8A-7E3F-4FA6-B5BE-DFD0E37ED7A4}"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82495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00C8A-7E3F-4FA6-B5BE-DFD0E37ED7A4}"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306517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900C8A-7E3F-4FA6-B5BE-DFD0E37ED7A4}"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385067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900C8A-7E3F-4FA6-B5BE-DFD0E37ED7A4}"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389875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900C8A-7E3F-4FA6-B5BE-DFD0E37ED7A4}"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41791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900C8A-7E3F-4FA6-B5BE-DFD0E37ED7A4}"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225498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00C8A-7E3F-4FA6-B5BE-DFD0E37ED7A4}" type="datetimeFigureOut">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395897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00C8A-7E3F-4FA6-B5BE-DFD0E37ED7A4}"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233239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00C8A-7E3F-4FA6-B5BE-DFD0E37ED7A4}"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FD58E-C5C2-4B40-9D0F-83AC6ABFB849}" type="slidenum">
              <a:rPr lang="en-US" smtClean="0"/>
              <a:t>‹#›</a:t>
            </a:fld>
            <a:endParaRPr lang="en-US"/>
          </a:p>
        </p:txBody>
      </p:sp>
    </p:spTree>
    <p:extLst>
      <p:ext uri="{BB962C8B-B14F-4D97-AF65-F5344CB8AC3E}">
        <p14:creationId xmlns:p14="http://schemas.microsoft.com/office/powerpoint/2010/main" val="185946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00C8A-7E3F-4FA6-B5BE-DFD0E37ED7A4}" type="datetimeFigureOut">
              <a:rPr lang="en-US" smtClean="0"/>
              <a:t>6/19/2019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FD58E-C5C2-4B40-9D0F-83AC6ABFB849}" type="slidenum">
              <a:rPr lang="en-US" smtClean="0"/>
              <a:t>‹#›</a:t>
            </a:fld>
            <a:endParaRPr lang="en-US"/>
          </a:p>
        </p:txBody>
      </p:sp>
    </p:spTree>
    <p:extLst>
      <p:ext uri="{BB962C8B-B14F-4D97-AF65-F5344CB8AC3E}">
        <p14:creationId xmlns:p14="http://schemas.microsoft.com/office/powerpoint/2010/main" val="1470609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dafruit/Adafruit_Python_DH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icrosoft.com/en-in/fr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581" y="1634981"/>
            <a:ext cx="9144000" cy="2387600"/>
          </a:xfrm>
        </p:spPr>
        <p:txBody>
          <a:bodyPr/>
          <a:lstStyle/>
          <a:p>
            <a:r>
              <a:rPr lang="en-US" b="1" dirty="0">
                <a:solidFill>
                  <a:schemeClr val="accent1">
                    <a:lumMod val="75000"/>
                  </a:schemeClr>
                </a:solidFill>
              </a:rPr>
              <a:t>DHT11 </a:t>
            </a:r>
            <a:r>
              <a:rPr lang="en-US" b="1" dirty="0" smtClean="0">
                <a:solidFill>
                  <a:schemeClr val="accent1">
                    <a:lumMod val="75000"/>
                  </a:schemeClr>
                </a:solidFill>
              </a:rPr>
              <a:t>Azure IOT Data Monitoring</a:t>
            </a:r>
            <a:endParaRPr lang="en-US" b="1" dirty="0">
              <a:solidFill>
                <a:schemeClr val="accent1">
                  <a:lumMod val="75000"/>
                </a:schemeClr>
              </a:solidFill>
            </a:endParaRPr>
          </a:p>
        </p:txBody>
      </p:sp>
    </p:spTree>
    <p:extLst>
      <p:ext uri="{BB962C8B-B14F-4D97-AF65-F5344CB8AC3E}">
        <p14:creationId xmlns:p14="http://schemas.microsoft.com/office/powerpoint/2010/main" val="255865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82950" y="1393031"/>
            <a:ext cx="5524500" cy="3743325"/>
          </a:xfrm>
          <a:prstGeom prst="rect">
            <a:avLst/>
          </a:prstGeom>
        </p:spPr>
      </p:pic>
    </p:spTree>
    <p:extLst>
      <p:ext uri="{BB962C8B-B14F-4D97-AF65-F5344CB8AC3E}">
        <p14:creationId xmlns:p14="http://schemas.microsoft.com/office/powerpoint/2010/main" val="267529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How DHT11 Sensor works: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a:t>The DHT11 sensor comes with a blue or white colour casing. </a:t>
            </a:r>
            <a:r>
              <a:rPr lang="en-IN" b="1" dirty="0"/>
              <a:t>Inside this casing we have two important </a:t>
            </a:r>
            <a:r>
              <a:rPr lang="en-IN" b="1" dirty="0" err="1"/>
              <a:t>components</a:t>
            </a:r>
            <a:r>
              <a:rPr lang="en-IN" dirty="0" err="1"/>
              <a:t>which</a:t>
            </a:r>
            <a:r>
              <a:rPr lang="en-IN" dirty="0"/>
              <a:t> help us to sense the relative humidity and temperature. </a:t>
            </a:r>
            <a:r>
              <a:rPr lang="en-IN" b="1" dirty="0"/>
              <a:t>The first component is a pair of electrodes</a:t>
            </a:r>
            <a:r>
              <a:rPr lang="en-IN" dirty="0"/>
              <a:t>; the electrical resistance between these two electrodes is decided by a moisture holding substrate. So the measured resistance is inversely proportional to the relative humidity of the environment. Higher the relative humidity lower will be the value of resistance and vice versa.  Also note that Relative humidity is different from actual humidity. Relative humidity measures the water content in air relative to the temperature in the air.</a:t>
            </a:r>
          </a:p>
          <a:p>
            <a:pPr algn="just"/>
            <a:r>
              <a:rPr lang="en-IN" b="1" dirty="0"/>
              <a:t>The other component is a surface mounted NTC Thermistor</a:t>
            </a:r>
            <a:r>
              <a:rPr lang="en-IN" dirty="0"/>
              <a:t>. The term NTC stands for Negative temperature coefficient, for increase in temperature the value of resistance will decrease</a:t>
            </a:r>
          </a:p>
        </p:txBody>
      </p:sp>
    </p:spTree>
    <p:extLst>
      <p:ext uri="{BB962C8B-B14F-4D97-AF65-F5344CB8AC3E}">
        <p14:creationId xmlns:p14="http://schemas.microsoft.com/office/powerpoint/2010/main" val="381815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rPr>
              <a:t>Installing the </a:t>
            </a:r>
            <a:r>
              <a:rPr lang="en-IN" sz="4000" b="1" dirty="0" err="1">
                <a:solidFill>
                  <a:schemeClr val="accent1">
                    <a:lumMod val="75000"/>
                  </a:schemeClr>
                </a:solidFill>
              </a:rPr>
              <a:t>Adafruit</a:t>
            </a:r>
            <a:r>
              <a:rPr lang="en-IN" sz="4000" b="1" dirty="0">
                <a:solidFill>
                  <a:schemeClr val="accent1">
                    <a:lumMod val="75000"/>
                  </a:schemeClr>
                </a:solidFill>
              </a:rPr>
              <a:t> DHT11 library on Raspberry Pi:</a:t>
            </a:r>
          </a:p>
        </p:txBody>
      </p:sp>
      <p:sp>
        <p:nvSpPr>
          <p:cNvPr id="3" name="Content Placeholder 2"/>
          <p:cNvSpPr>
            <a:spLocks noGrp="1"/>
          </p:cNvSpPr>
          <p:nvPr>
            <p:ph idx="1"/>
          </p:nvPr>
        </p:nvSpPr>
        <p:spPr/>
        <p:txBody>
          <a:bodyPr>
            <a:normAutofit/>
          </a:bodyPr>
          <a:lstStyle/>
          <a:p>
            <a:r>
              <a:rPr lang="en-IN" dirty="0"/>
              <a:t>Enter the four command lines one by one on the terminal to </a:t>
            </a:r>
            <a:r>
              <a:rPr lang="en-IN" b="1" dirty="0"/>
              <a:t>install the DHT </a:t>
            </a:r>
            <a:r>
              <a:rPr lang="en-IN" b="1" dirty="0" smtClean="0"/>
              <a:t>library</a:t>
            </a:r>
            <a:r>
              <a:rPr lang="en-IN" b="1" dirty="0" smtClean="0"/>
              <a:t>:</a:t>
            </a:r>
          </a:p>
          <a:p>
            <a:r>
              <a:rPr lang="en-IN" dirty="0" err="1">
                <a:solidFill>
                  <a:schemeClr val="accent2"/>
                </a:solidFill>
              </a:rPr>
              <a:t>pi@raspberrypi</a:t>
            </a:r>
            <a:r>
              <a:rPr lang="en-IN" dirty="0">
                <a:solidFill>
                  <a:schemeClr val="accent2"/>
                </a:solidFill>
              </a:rPr>
              <a:t>:~ $ </a:t>
            </a:r>
            <a:r>
              <a:rPr lang="en-IN" dirty="0" smtClean="0">
                <a:solidFill>
                  <a:schemeClr val="accent2"/>
                </a:solidFill>
              </a:rPr>
              <a:t>git </a:t>
            </a:r>
            <a:r>
              <a:rPr lang="en-IN" dirty="0" smtClean="0"/>
              <a:t>clone</a:t>
            </a:r>
            <a:r>
              <a:rPr lang="en-IN" dirty="0"/>
              <a:t> </a:t>
            </a:r>
            <a:r>
              <a:rPr lang="en-IN" dirty="0">
                <a:hlinkClick r:id="rId2"/>
              </a:rPr>
              <a:t>https://github.com/adafruit/Adafruit_Python_DHT.git</a:t>
            </a:r>
            <a:endParaRPr lang="en-IN" dirty="0"/>
          </a:p>
          <a:p>
            <a:r>
              <a:rPr lang="en-IN" dirty="0" err="1">
                <a:solidFill>
                  <a:schemeClr val="accent2"/>
                </a:solidFill>
              </a:rPr>
              <a:t>pi@raspberrypi</a:t>
            </a:r>
            <a:r>
              <a:rPr lang="en-IN" dirty="0">
                <a:solidFill>
                  <a:schemeClr val="accent2"/>
                </a:solidFill>
              </a:rPr>
              <a:t>:~ $ </a:t>
            </a:r>
            <a:r>
              <a:rPr lang="en-IN" dirty="0"/>
              <a:t>cd </a:t>
            </a:r>
            <a:r>
              <a:rPr lang="en-IN" dirty="0" err="1"/>
              <a:t>Adafruit_Python_DHT</a:t>
            </a:r>
            <a:endParaRPr lang="en-IN" dirty="0"/>
          </a:p>
          <a:p>
            <a:r>
              <a:rPr lang="en-IN" dirty="0" err="1">
                <a:solidFill>
                  <a:schemeClr val="accent2"/>
                </a:solidFill>
              </a:rPr>
              <a:t>pi@raspberrypi</a:t>
            </a:r>
            <a:r>
              <a:rPr lang="en-IN" dirty="0">
                <a:solidFill>
                  <a:schemeClr val="accent2"/>
                </a:solidFill>
              </a:rPr>
              <a:t>:~ $ </a:t>
            </a:r>
            <a:r>
              <a:rPr lang="en-IN" dirty="0" err="1"/>
              <a:t>sudo</a:t>
            </a:r>
            <a:r>
              <a:rPr lang="en-IN" dirty="0"/>
              <a:t> apt-get install build-essential python-dev</a:t>
            </a:r>
          </a:p>
          <a:p>
            <a:r>
              <a:rPr lang="en-IN" dirty="0" err="1">
                <a:solidFill>
                  <a:schemeClr val="accent2"/>
                </a:solidFill>
              </a:rPr>
              <a:t>pi@raspberrypi</a:t>
            </a:r>
            <a:r>
              <a:rPr lang="en-IN" dirty="0">
                <a:solidFill>
                  <a:schemeClr val="accent2"/>
                </a:solidFill>
              </a:rPr>
              <a:t>:~ $ </a:t>
            </a:r>
            <a:r>
              <a:rPr lang="en-IN" dirty="0" err="1"/>
              <a:t>sudo</a:t>
            </a:r>
            <a:r>
              <a:rPr lang="en-IN" dirty="0"/>
              <a:t> python setup.py install</a:t>
            </a:r>
          </a:p>
          <a:p>
            <a:pPr marL="0" indent="0">
              <a:buNone/>
            </a:pPr>
            <a:endParaRPr lang="en-IN" b="1" dirty="0" smtClean="0"/>
          </a:p>
        </p:txBody>
      </p:sp>
    </p:spTree>
    <p:extLst>
      <p:ext uri="{BB962C8B-B14F-4D97-AF65-F5344CB8AC3E}">
        <p14:creationId xmlns:p14="http://schemas.microsoft.com/office/powerpoint/2010/main" val="89595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040" y="568325"/>
            <a:ext cx="10515600" cy="4351338"/>
          </a:xfrm>
        </p:spPr>
        <p:txBody>
          <a:bodyPr/>
          <a:lstStyle/>
          <a:p>
            <a:pPr marL="0" indent="0">
              <a:buNone/>
            </a:pPr>
            <a:r>
              <a:rPr lang="en-IN" b="1" dirty="0" smtClean="0"/>
              <a:t>  End-to-end </a:t>
            </a:r>
            <a:r>
              <a:rPr lang="en-IN" b="1" dirty="0"/>
              <a:t>communication</a:t>
            </a:r>
          </a:p>
          <a:p>
            <a:r>
              <a:rPr lang="en-IN" dirty="0"/>
              <a:t>To get started with Azure </a:t>
            </a:r>
            <a:r>
              <a:rPr lang="en-IN" dirty="0" err="1"/>
              <a:t>IoT</a:t>
            </a:r>
            <a:r>
              <a:rPr lang="en-IN" dirty="0"/>
              <a:t>, we need to have an Azure account. If you do not have an Azure account, you can create one by navigating to this URL: </a:t>
            </a:r>
            <a:r>
              <a:rPr lang="en-IN" dirty="0">
                <a:hlinkClick r:id="rId2"/>
              </a:rPr>
              <a:t>https://azure.microsoft.com/en-in/free/</a:t>
            </a:r>
            <a:r>
              <a:rPr lang="en-IN" dirty="0"/>
              <a:t>.</a:t>
            </a:r>
          </a:p>
          <a:p>
            <a:r>
              <a:rPr lang="en-IN" dirty="0"/>
              <a:t>Once you have created your account, you can log in and navigate to the Azure portal or you can visit </a:t>
            </a:r>
            <a:r>
              <a:rPr lang="en-IN" dirty="0">
                <a:hlinkClick r:id="rId3"/>
              </a:rPr>
              <a:t>https://portal.azure.com</a:t>
            </a:r>
            <a:r>
              <a:rPr lang="en-IN" dirty="0"/>
              <a:t> to reach the required page.</a:t>
            </a:r>
          </a:p>
        </p:txBody>
      </p:sp>
    </p:spTree>
    <p:extLst>
      <p:ext uri="{BB962C8B-B14F-4D97-AF65-F5344CB8AC3E}">
        <p14:creationId xmlns:p14="http://schemas.microsoft.com/office/powerpoint/2010/main" val="240692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Send </a:t>
            </a:r>
            <a:r>
              <a:rPr lang="en-US" b="1" dirty="0" smtClean="0">
                <a:solidFill>
                  <a:schemeClr val="accent1">
                    <a:lumMod val="75000"/>
                  </a:schemeClr>
                </a:solidFill>
              </a:rPr>
              <a:t>DHT11 Sensor </a:t>
            </a:r>
            <a:r>
              <a:rPr lang="en-US" b="1" dirty="0" smtClean="0">
                <a:solidFill>
                  <a:schemeClr val="accent1">
                    <a:lumMod val="75000"/>
                  </a:schemeClr>
                </a:solidFill>
              </a:rPr>
              <a:t>telemetry</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IN" dirty="0" smtClean="0"/>
              <a:t>Before </a:t>
            </a:r>
            <a:r>
              <a:rPr lang="en-IN" dirty="0"/>
              <a:t>continuing any further I do recommend testing the DHT11 sensor is working correctly.</a:t>
            </a:r>
          </a:p>
          <a:p>
            <a:r>
              <a:rPr lang="en-IN" dirty="0"/>
              <a:t>This can quickly be done by changing some of the lines of the file simpletest.py in the location: /</a:t>
            </a:r>
            <a:r>
              <a:rPr lang="en-IN" dirty="0" err="1"/>
              <a:t>Adafruit_Python_DHT</a:t>
            </a:r>
            <a:r>
              <a:rPr lang="en-IN" dirty="0"/>
              <a:t>/examples/</a:t>
            </a:r>
          </a:p>
          <a:p>
            <a:r>
              <a:rPr lang="en-IN" dirty="0"/>
              <a:t>Below are the areas of the file which require changing and the values required (e.g. pin = 4) to enable the test script to work:</a:t>
            </a:r>
          </a:p>
          <a:p>
            <a:r>
              <a:rPr lang="en-IN" dirty="0"/>
              <a:t>uncomment the Pin=4 line and put comment in </a:t>
            </a:r>
            <a:r>
              <a:rPr lang="en-IN" dirty="0" err="1"/>
              <a:t>Beaglebone</a:t>
            </a:r>
            <a:r>
              <a:rPr lang="en-IN" dirty="0"/>
              <a:t> </a:t>
            </a:r>
            <a:r>
              <a:rPr lang="en-IN" dirty="0" err="1"/>
              <a:t>pin.change</a:t>
            </a:r>
            <a:r>
              <a:rPr lang="en-IN" dirty="0"/>
              <a:t> Dht22 to Dht11.</a:t>
            </a:r>
          </a:p>
          <a:p>
            <a:r>
              <a:rPr lang="en-IN" dirty="0" smtClean="0"/>
              <a:t>Now</a:t>
            </a:r>
            <a:r>
              <a:rPr lang="en-IN" dirty="0"/>
              <a:t>, In a local terminal window, navigate to the root folder of the Python project. Open the Dht11Azure.py file in a text editor of your choice.</a:t>
            </a:r>
          </a:p>
          <a:p>
            <a:r>
              <a:rPr lang="en-IN" dirty="0"/>
              <a:t>Replace the value of the CONNECTION_STRING variable with the device connection string you made a note of previously. Then save your changes to Dht11Azure.py </a:t>
            </a:r>
            <a:r>
              <a:rPr lang="en-IN" dirty="0" smtClean="0"/>
              <a:t>file.</a:t>
            </a:r>
            <a:endParaRPr lang="en-IN" dirty="0"/>
          </a:p>
        </p:txBody>
      </p:sp>
    </p:spTree>
    <p:extLst>
      <p:ext uri="{BB962C8B-B14F-4D97-AF65-F5344CB8AC3E}">
        <p14:creationId xmlns:p14="http://schemas.microsoft.com/office/powerpoint/2010/main" val="24175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0225"/>
            <a:ext cx="10515600" cy="4351338"/>
          </a:xfrm>
        </p:spPr>
        <p:txBody>
          <a:bodyPr/>
          <a:lstStyle/>
          <a:p>
            <a:r>
              <a:rPr lang="en-IN" dirty="0" smtClean="0"/>
              <a:t>In </a:t>
            </a:r>
            <a:r>
              <a:rPr lang="en-IN" dirty="0"/>
              <a:t>the local terminal window, run the following commands to install the required libraries for the simulated device application:</a:t>
            </a:r>
          </a:p>
          <a:p>
            <a:r>
              <a:rPr lang="en-US" dirty="0" err="1">
                <a:solidFill>
                  <a:schemeClr val="accent5"/>
                </a:solidFill>
              </a:rPr>
              <a:t>pi@raspberrypi</a:t>
            </a:r>
            <a:r>
              <a:rPr lang="en-US" dirty="0">
                <a:solidFill>
                  <a:schemeClr val="accent5"/>
                </a:solidFill>
              </a:rPr>
              <a:t>:~ $ </a:t>
            </a:r>
            <a:r>
              <a:rPr lang="en-IN" dirty="0" smtClean="0">
                <a:solidFill>
                  <a:schemeClr val="accent5"/>
                </a:solidFill>
              </a:rPr>
              <a:t>pip </a:t>
            </a:r>
            <a:r>
              <a:rPr lang="en-IN" dirty="0">
                <a:solidFill>
                  <a:schemeClr val="accent5"/>
                </a:solidFill>
              </a:rPr>
              <a:t>install azure-</a:t>
            </a:r>
            <a:r>
              <a:rPr lang="en-IN" dirty="0" err="1">
                <a:solidFill>
                  <a:schemeClr val="accent5"/>
                </a:solidFill>
              </a:rPr>
              <a:t>iothub</a:t>
            </a:r>
            <a:r>
              <a:rPr lang="en-IN" dirty="0">
                <a:solidFill>
                  <a:schemeClr val="accent5"/>
                </a:solidFill>
              </a:rPr>
              <a:t>-device-client</a:t>
            </a:r>
          </a:p>
          <a:p>
            <a:r>
              <a:rPr lang="en-IN" dirty="0" smtClean="0"/>
              <a:t>In </a:t>
            </a:r>
            <a:r>
              <a:rPr lang="en-IN" dirty="0"/>
              <a:t>the local terminal window, run the following commands to run the DHT11 device application:</a:t>
            </a:r>
          </a:p>
          <a:p>
            <a:r>
              <a:rPr lang="en-US" dirty="0" err="1">
                <a:solidFill>
                  <a:schemeClr val="accent5"/>
                </a:solidFill>
              </a:rPr>
              <a:t>pi@raspberrypi</a:t>
            </a:r>
            <a:r>
              <a:rPr lang="en-US" dirty="0">
                <a:solidFill>
                  <a:schemeClr val="accent5"/>
                </a:solidFill>
              </a:rPr>
              <a:t>:~ $ </a:t>
            </a:r>
            <a:r>
              <a:rPr lang="en-IN" dirty="0" smtClean="0">
                <a:solidFill>
                  <a:schemeClr val="accent5"/>
                </a:solidFill>
              </a:rPr>
              <a:t>python </a:t>
            </a:r>
            <a:r>
              <a:rPr lang="en-IN" dirty="0">
                <a:solidFill>
                  <a:schemeClr val="accent5"/>
                </a:solidFill>
              </a:rPr>
              <a:t>Dht11Azure.py</a:t>
            </a:r>
          </a:p>
          <a:p>
            <a:endParaRPr lang="en-US" b="1" dirty="0"/>
          </a:p>
        </p:txBody>
      </p:sp>
    </p:spTree>
    <p:extLst>
      <p:ext uri="{BB962C8B-B14F-4D97-AF65-F5344CB8AC3E}">
        <p14:creationId xmlns:p14="http://schemas.microsoft.com/office/powerpoint/2010/main" val="182994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Read the telemetry from your hub</a:t>
            </a:r>
          </a:p>
        </p:txBody>
      </p:sp>
      <p:sp>
        <p:nvSpPr>
          <p:cNvPr id="3" name="Content Placeholder 2"/>
          <p:cNvSpPr>
            <a:spLocks noGrp="1"/>
          </p:cNvSpPr>
          <p:nvPr>
            <p:ph idx="1"/>
          </p:nvPr>
        </p:nvSpPr>
        <p:spPr/>
        <p:txBody>
          <a:bodyPr/>
          <a:lstStyle/>
          <a:p>
            <a:r>
              <a:rPr lang="en-IN" dirty="0" smtClean="0"/>
              <a:t>The </a:t>
            </a:r>
            <a:r>
              <a:rPr lang="en-IN" dirty="0" err="1" smtClean="0"/>
              <a:t>IoT</a:t>
            </a:r>
            <a:r>
              <a:rPr lang="en-IN" dirty="0" smtClean="0"/>
              <a:t> Hub CLI extension can connect to the service-side Events endpoint on your </a:t>
            </a:r>
            <a:r>
              <a:rPr lang="en-IN" dirty="0" err="1" smtClean="0"/>
              <a:t>IoT</a:t>
            </a:r>
            <a:r>
              <a:rPr lang="en-IN" dirty="0" smtClean="0"/>
              <a:t> Hub. The extension receives the device-to-cloud messages sent from your simulated device. An </a:t>
            </a:r>
            <a:r>
              <a:rPr lang="en-IN" dirty="0" err="1" smtClean="0"/>
              <a:t>IoT</a:t>
            </a:r>
            <a:r>
              <a:rPr lang="en-IN" dirty="0" smtClean="0"/>
              <a:t> Hub back-end application typically runs in the cloud to receive and process device-to-cloud messages.</a:t>
            </a:r>
          </a:p>
          <a:p>
            <a:r>
              <a:rPr lang="en-IN" dirty="0" smtClean="0"/>
              <a:t>Run the following commands in Azure Cloud Shell, replacing </a:t>
            </a:r>
            <a:r>
              <a:rPr lang="en-IN" dirty="0" err="1" smtClean="0"/>
              <a:t>YourIoTHubName</a:t>
            </a:r>
            <a:r>
              <a:rPr lang="en-IN" dirty="0" smtClean="0"/>
              <a:t> with the name of your </a:t>
            </a:r>
            <a:r>
              <a:rPr lang="en-IN" dirty="0" err="1" smtClean="0"/>
              <a:t>IoT</a:t>
            </a:r>
            <a:r>
              <a:rPr lang="en-IN" dirty="0" smtClean="0"/>
              <a:t> hub:</a:t>
            </a:r>
          </a:p>
          <a:p>
            <a:pPr marL="0" indent="0">
              <a:buNone/>
            </a:pPr>
            <a:r>
              <a:rPr lang="en-IN" dirty="0"/>
              <a:t> </a:t>
            </a:r>
            <a:r>
              <a:rPr lang="en-IN" dirty="0" smtClean="0"/>
              <a:t>&gt;&gt;</a:t>
            </a:r>
            <a:r>
              <a:rPr lang="en-US" dirty="0" err="1"/>
              <a:t>az</a:t>
            </a:r>
            <a:r>
              <a:rPr lang="en-US" dirty="0"/>
              <a:t> </a:t>
            </a:r>
            <a:r>
              <a:rPr lang="en-US" dirty="0" err="1"/>
              <a:t>iot</a:t>
            </a:r>
            <a:r>
              <a:rPr lang="en-US" dirty="0"/>
              <a:t> hub monitor-events --hub-name </a:t>
            </a:r>
            <a:r>
              <a:rPr lang="en-US" dirty="0" err="1"/>
              <a:t>YourIoTHubName</a:t>
            </a:r>
            <a:r>
              <a:rPr lang="en-US" dirty="0"/>
              <a:t> --device-id </a:t>
            </a:r>
            <a:r>
              <a:rPr lang="en-US" dirty="0" smtClean="0"/>
              <a:t>&lt;</a:t>
            </a:r>
            <a:r>
              <a:rPr lang="en-US" dirty="0" err="1" smtClean="0"/>
              <a:t>urdevicename</a:t>
            </a:r>
            <a:r>
              <a:rPr lang="en-US" dirty="0" smtClean="0"/>
              <a:t>&gt;</a:t>
            </a:r>
            <a:endParaRPr lang="en-US" dirty="0"/>
          </a:p>
        </p:txBody>
      </p:sp>
    </p:spTree>
    <p:extLst>
      <p:ext uri="{BB962C8B-B14F-4D97-AF65-F5344CB8AC3E}">
        <p14:creationId xmlns:p14="http://schemas.microsoft.com/office/powerpoint/2010/main" val="147382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8200" y="962024"/>
            <a:ext cx="8255000" cy="4854575"/>
          </a:xfrm>
          <a:prstGeom prst="rect">
            <a:avLst/>
          </a:prstGeom>
        </p:spPr>
      </p:pic>
    </p:spTree>
    <p:extLst>
      <p:ext uri="{BB962C8B-B14F-4D97-AF65-F5344CB8AC3E}">
        <p14:creationId xmlns:p14="http://schemas.microsoft.com/office/powerpoint/2010/main" val="67058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components</a:t>
            </a:r>
          </a:p>
        </p:txBody>
      </p:sp>
      <p:sp>
        <p:nvSpPr>
          <p:cNvPr id="3" name="Content Placeholder 2"/>
          <p:cNvSpPr>
            <a:spLocks noGrp="1"/>
          </p:cNvSpPr>
          <p:nvPr>
            <p:ph idx="1"/>
          </p:nvPr>
        </p:nvSpPr>
        <p:spPr/>
        <p:txBody>
          <a:bodyPr/>
          <a:lstStyle/>
          <a:p>
            <a:r>
              <a:rPr lang="en-US" dirty="0" smtClean="0"/>
              <a:t>Raspberry Pi 3</a:t>
            </a:r>
          </a:p>
          <a:p>
            <a:r>
              <a:rPr lang="en-US" dirty="0" smtClean="0"/>
              <a:t>DHT11 </a:t>
            </a:r>
            <a:r>
              <a:rPr lang="en-US" dirty="0"/>
              <a:t>Temperature &amp; Humidity </a:t>
            </a:r>
            <a:r>
              <a:rPr lang="en-US" dirty="0" smtClean="0"/>
              <a:t>Sensor (3 pins)</a:t>
            </a:r>
          </a:p>
          <a:p>
            <a:endParaRPr lang="en-US" dirty="0"/>
          </a:p>
        </p:txBody>
      </p:sp>
    </p:spTree>
    <p:extLst>
      <p:ext uri="{BB962C8B-B14F-4D97-AF65-F5344CB8AC3E}">
        <p14:creationId xmlns:p14="http://schemas.microsoft.com/office/powerpoint/2010/main" val="230685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Overview of DHT11 Sensor:</a:t>
            </a:r>
          </a:p>
        </p:txBody>
      </p:sp>
      <p:sp>
        <p:nvSpPr>
          <p:cNvPr id="3" name="Content Placeholder 2"/>
          <p:cNvSpPr>
            <a:spLocks noGrp="1"/>
          </p:cNvSpPr>
          <p:nvPr>
            <p:ph idx="1"/>
          </p:nvPr>
        </p:nvSpPr>
        <p:spPr/>
        <p:txBody>
          <a:bodyPr/>
          <a:lstStyle/>
          <a:p>
            <a:r>
              <a:rPr lang="en-IN" dirty="0" smtClean="0"/>
              <a:t>The DHT11 sensor can measure relative humidity and temperature with the following specifications:</a:t>
            </a:r>
          </a:p>
          <a:p>
            <a:endParaRPr lang="en-IN" dirty="0" smtClean="0"/>
          </a:p>
          <a:p>
            <a:r>
              <a:rPr lang="en-IN" dirty="0" smtClean="0"/>
              <a:t>Temperature Range: 0-50°C</a:t>
            </a:r>
          </a:p>
          <a:p>
            <a:r>
              <a:rPr lang="en-IN" dirty="0" smtClean="0"/>
              <a:t>Temperature Accuracy: ±2 °C</a:t>
            </a:r>
          </a:p>
          <a:p>
            <a:r>
              <a:rPr lang="en-IN" dirty="0" smtClean="0"/>
              <a:t>Humidity Range: 20-90% RH</a:t>
            </a:r>
          </a:p>
          <a:p>
            <a:r>
              <a:rPr lang="en-IN" dirty="0" smtClean="0"/>
              <a:t>Humidity Accuracy: ±5 %</a:t>
            </a:r>
            <a:endParaRPr lang="en-US" dirty="0"/>
          </a:p>
        </p:txBody>
      </p:sp>
      <p:pic>
        <p:nvPicPr>
          <p:cNvPr id="4" name="Picture 3"/>
          <p:cNvPicPr>
            <a:picLocks noChangeAspect="1"/>
          </p:cNvPicPr>
          <p:nvPr/>
        </p:nvPicPr>
        <p:blipFill>
          <a:blip r:embed="rId2"/>
          <a:stretch>
            <a:fillRect/>
          </a:stretch>
        </p:blipFill>
        <p:spPr>
          <a:xfrm>
            <a:off x="6591300" y="2287299"/>
            <a:ext cx="4762500" cy="4333875"/>
          </a:xfrm>
          <a:prstGeom prst="rect">
            <a:avLst/>
          </a:prstGeom>
        </p:spPr>
      </p:pic>
    </p:spTree>
    <p:extLst>
      <p:ext uri="{BB962C8B-B14F-4D97-AF65-F5344CB8AC3E}">
        <p14:creationId xmlns:p14="http://schemas.microsoft.com/office/powerpoint/2010/main" val="97028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17875" y="1953419"/>
            <a:ext cx="5200650" cy="4095750"/>
          </a:xfrm>
          <a:prstGeom prst="rect">
            <a:avLst/>
          </a:prstGeom>
        </p:spPr>
      </p:pic>
    </p:spTree>
    <p:extLst>
      <p:ext uri="{BB962C8B-B14F-4D97-AF65-F5344CB8AC3E}">
        <p14:creationId xmlns:p14="http://schemas.microsoft.com/office/powerpoint/2010/main" val="149217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075"/>
          </a:xfrm>
        </p:spPr>
        <p:txBody>
          <a:bodyPr/>
          <a:lstStyle/>
          <a:p>
            <a:r>
              <a:rPr lang="en-IN" dirty="0"/>
              <a:t>Setting up the </a:t>
            </a:r>
            <a:r>
              <a:rPr lang="en-IN" dirty="0" err="1"/>
              <a:t>IoT</a:t>
            </a:r>
            <a:r>
              <a:rPr lang="en-IN" dirty="0"/>
              <a:t> hub</a:t>
            </a:r>
          </a:p>
        </p:txBody>
      </p:sp>
      <p:sp>
        <p:nvSpPr>
          <p:cNvPr id="3" name="Content Placeholder 2"/>
          <p:cNvSpPr>
            <a:spLocks noGrp="1"/>
          </p:cNvSpPr>
          <p:nvPr>
            <p:ph idx="1"/>
          </p:nvPr>
        </p:nvSpPr>
        <p:spPr>
          <a:xfrm>
            <a:off x="838200" y="1346200"/>
            <a:ext cx="10515600" cy="4351338"/>
          </a:xfrm>
        </p:spPr>
        <p:txBody>
          <a:bodyPr/>
          <a:lstStyle/>
          <a:p>
            <a:r>
              <a:rPr lang="en-IN" dirty="0"/>
              <a:t>The following are the steps required for the setup. Once we are on the portal dashboard, we will be presented with the dashboard home page as illustrated here:</a:t>
            </a:r>
            <a:endParaRPr lang="en-US" dirty="0"/>
          </a:p>
        </p:txBody>
      </p:sp>
      <p:pic>
        <p:nvPicPr>
          <p:cNvPr id="4" name="Picture 3"/>
          <p:cNvPicPr>
            <a:picLocks noChangeAspect="1"/>
          </p:cNvPicPr>
          <p:nvPr/>
        </p:nvPicPr>
        <p:blipFill>
          <a:blip r:embed="rId2"/>
          <a:stretch>
            <a:fillRect/>
          </a:stretch>
        </p:blipFill>
        <p:spPr>
          <a:xfrm>
            <a:off x="1498600" y="2619058"/>
            <a:ext cx="8813800" cy="4059555"/>
          </a:xfrm>
          <a:prstGeom prst="rect">
            <a:avLst/>
          </a:prstGeom>
        </p:spPr>
      </p:pic>
    </p:spTree>
    <p:extLst>
      <p:ext uri="{BB962C8B-B14F-4D97-AF65-F5344CB8AC3E}">
        <p14:creationId xmlns:p14="http://schemas.microsoft.com/office/powerpoint/2010/main" val="429048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690562"/>
            <a:ext cx="7619999" cy="5476875"/>
          </a:xfrm>
          <a:prstGeom prst="rect">
            <a:avLst/>
          </a:prstGeom>
        </p:spPr>
      </p:pic>
    </p:spTree>
    <p:extLst>
      <p:ext uri="{BB962C8B-B14F-4D97-AF65-F5344CB8AC3E}">
        <p14:creationId xmlns:p14="http://schemas.microsoft.com/office/powerpoint/2010/main" val="307168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84400" y="758824"/>
            <a:ext cx="7492999" cy="5311775"/>
          </a:xfrm>
          <a:prstGeom prst="rect">
            <a:avLst/>
          </a:prstGeom>
        </p:spPr>
      </p:pic>
    </p:spTree>
    <p:extLst>
      <p:ext uri="{BB962C8B-B14F-4D97-AF65-F5344CB8AC3E}">
        <p14:creationId xmlns:p14="http://schemas.microsoft.com/office/powerpoint/2010/main" val="314094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00350" y="1658144"/>
            <a:ext cx="5372100" cy="3009900"/>
          </a:xfrm>
          <a:prstGeom prst="rect">
            <a:avLst/>
          </a:prstGeom>
        </p:spPr>
      </p:pic>
    </p:spTree>
    <p:extLst>
      <p:ext uri="{BB962C8B-B14F-4D97-AF65-F5344CB8AC3E}">
        <p14:creationId xmlns:p14="http://schemas.microsoft.com/office/powerpoint/2010/main" val="86578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57562" y="990600"/>
            <a:ext cx="5476875" cy="4876800"/>
          </a:xfrm>
          <a:prstGeom prst="rect">
            <a:avLst/>
          </a:prstGeom>
        </p:spPr>
      </p:pic>
    </p:spTree>
    <p:extLst>
      <p:ext uri="{BB962C8B-B14F-4D97-AF65-F5344CB8AC3E}">
        <p14:creationId xmlns:p14="http://schemas.microsoft.com/office/powerpoint/2010/main" val="10357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F025462EDC24E86ECDBD153D5948C" ma:contentTypeVersion="6" ma:contentTypeDescription="Create a new document." ma:contentTypeScope="" ma:versionID="74918e45ed5a8a14a5942901822cb20d">
  <xsd:schema xmlns:xsd="http://www.w3.org/2001/XMLSchema" xmlns:xs="http://www.w3.org/2001/XMLSchema" xmlns:p="http://schemas.microsoft.com/office/2006/metadata/properties" xmlns:ns2="10403ae8-5481-4417-b919-455192aaccb5" targetNamespace="http://schemas.microsoft.com/office/2006/metadata/properties" ma:root="true" ma:fieldsID="1780bd7ef0c80e5e18d2791f746cdafe" ns2:_="">
    <xsd:import namespace="10403ae8-5481-4417-b919-455192aacc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403ae8-5481-4417-b919-455192aacc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167AF6-83A8-4B3A-8843-F028FC2FD9F0}"/>
</file>

<file path=customXml/itemProps2.xml><?xml version="1.0" encoding="utf-8"?>
<ds:datastoreItem xmlns:ds="http://schemas.openxmlformats.org/officeDocument/2006/customXml" ds:itemID="{AD286CEA-3C98-4E10-BF65-51F9CBB56119}"/>
</file>

<file path=customXml/itemProps3.xml><?xml version="1.0" encoding="utf-8"?>
<ds:datastoreItem xmlns:ds="http://schemas.openxmlformats.org/officeDocument/2006/customXml" ds:itemID="{73A4E51A-4A0D-45D1-B2A8-80EDE111B025}"/>
</file>

<file path=docProps/app.xml><?xml version="1.0" encoding="utf-8"?>
<Properties xmlns="http://schemas.openxmlformats.org/officeDocument/2006/extended-properties" xmlns:vt="http://schemas.openxmlformats.org/officeDocument/2006/docPropsVTypes">
  <TotalTime>135</TotalTime>
  <Words>422</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DHT11 Azure IOT Data Monitoring</vt:lpstr>
      <vt:lpstr>Hardware components</vt:lpstr>
      <vt:lpstr>Overview of DHT11 Sensor:</vt:lpstr>
      <vt:lpstr>PowerPoint Presentation</vt:lpstr>
      <vt:lpstr>Setting up the IoT hub</vt:lpstr>
      <vt:lpstr>PowerPoint Presentation</vt:lpstr>
      <vt:lpstr>PowerPoint Presentation</vt:lpstr>
      <vt:lpstr>PowerPoint Presentation</vt:lpstr>
      <vt:lpstr>PowerPoint Presentation</vt:lpstr>
      <vt:lpstr>PowerPoint Presentation</vt:lpstr>
      <vt:lpstr>How DHT11 Sensor works:</vt:lpstr>
      <vt:lpstr>Installing the Adafruit DHT11 library on Raspberry Pi:</vt:lpstr>
      <vt:lpstr>PowerPoint Presentation</vt:lpstr>
      <vt:lpstr>Send DHT11 Sensor telemetry</vt:lpstr>
      <vt:lpstr>PowerPoint Presentation</vt:lpstr>
      <vt:lpstr>Read the telemetry from your 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DHT11 Azure IOT Data Sensing</dc:title>
  <dc:creator>MAYANK BHATIA</dc:creator>
  <cp:lastModifiedBy>MAYANK BHATIA</cp:lastModifiedBy>
  <cp:revision>14</cp:revision>
  <dcterms:created xsi:type="dcterms:W3CDTF">2019-06-13T08:35:45Z</dcterms:created>
  <dcterms:modified xsi:type="dcterms:W3CDTF">2019-06-19T11:40:29Z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0x010100F50F025462EDC24E86ECDBD153D5948C</vt:lpwstr>
  </property>
</Properties>
</file>