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97" y="4700844"/>
            <a:ext cx="336764" cy="318346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/>
          <p:nvPr/>
        </p:nvSpPr>
        <p:spPr>
          <a:xfrm flipH="1" rot="10800000">
            <a:off x="-211901" y="-2232"/>
            <a:ext cx="9349183" cy="514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0" name="Google Shape;55;p13"/>
          <p:cNvSpPr txBox="1"/>
          <p:nvPr/>
        </p:nvSpPr>
        <p:spPr>
          <a:xfrm>
            <a:off x="302950" y="874475"/>
            <a:ext cx="6618900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Sprocket Central Pty Ltd</a:t>
            </a:r>
          </a:p>
        </p:txBody>
      </p:sp>
      <p:sp>
        <p:nvSpPr>
          <p:cNvPr id="111" name="Google Shape;56;p13"/>
          <p:cNvSpPr txBox="1"/>
          <p:nvPr/>
        </p:nvSpPr>
        <p:spPr>
          <a:xfrm>
            <a:off x="341048" y="1684881"/>
            <a:ext cx="5550600" cy="4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Targeting Analysis : Data Analytics Approach</a:t>
            </a:r>
          </a:p>
        </p:txBody>
      </p:sp>
      <p:sp>
        <p:nvSpPr>
          <p:cNvPr id="112" name="Google Shape;57;p13"/>
          <p:cNvSpPr txBox="1"/>
          <p:nvPr/>
        </p:nvSpPr>
        <p:spPr>
          <a:xfrm>
            <a:off x="302950" y="3418761"/>
            <a:ext cx="6249600" cy="7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Analytics Team - Nour </a:t>
            </a:r>
          </a:p>
          <a:p>
            <a:pPr/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defRPr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March 2023</a:t>
            </a:r>
          </a:p>
        </p:txBody>
      </p:sp>
      <p:grpSp>
        <p:nvGrpSpPr>
          <p:cNvPr id="115" name="Google Shape;58;p13"/>
          <p:cNvGrpSpPr/>
          <p:nvPr/>
        </p:nvGrpSpPr>
        <p:grpSpPr>
          <a:xfrm>
            <a:off x="-218104" y="-6325"/>
            <a:ext cx="9175604" cy="238699"/>
            <a:chOff x="0" y="0"/>
            <a:chExt cx="9175603" cy="238698"/>
          </a:xfrm>
        </p:grpSpPr>
        <p:sp>
          <p:nvSpPr>
            <p:cNvPr id="113" name="Google Shape;59;p13"/>
            <p:cNvSpPr/>
            <p:nvPr/>
          </p:nvSpPr>
          <p:spPr>
            <a:xfrm>
              <a:off x="-1" y="0"/>
              <a:ext cx="9175604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Google Shape;60;p13"/>
            <p:cNvSpPr txBox="1"/>
            <p:nvPr/>
          </p:nvSpPr>
          <p:spPr>
            <a:xfrm>
              <a:off x="-1" y="50344"/>
              <a:ext cx="9175501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42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1" name="Google Shape;143;p22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Customer Age Distribution</a:t>
            </a:r>
          </a:p>
        </p:txBody>
      </p:sp>
      <p:sp>
        <p:nvSpPr>
          <p:cNvPr id="172" name="Google Shape;144;p22"/>
          <p:cNvSpPr txBox="1"/>
          <p:nvPr/>
        </p:nvSpPr>
        <p:spPr>
          <a:xfrm>
            <a:off x="60499" y="981499"/>
            <a:ext cx="4279202" cy="363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majority of customers in both the "New" and "Old" lists fall within the 40-50 age group.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least represented age groups in both lists are those under 20 and 80+.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"New" customer list shows higher populations in the 20-29 and 40-69 age groups, whereas the "Old" customer list indicates a more evenly distributed population across the 20-69 age range.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A noticeable decline in the number of customers is observed within the 30-39 age group for the "New" list.</a:t>
            </a:r>
          </a:p>
        </p:txBody>
      </p:sp>
      <p:grpSp>
        <p:nvGrpSpPr>
          <p:cNvPr id="175" name="Google Shape;145;p22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73" name="Google Shape;146;p22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Google Shape;147;p22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76" name="Google Shape;148;p22" descr="Google Shape;148;p22"/>
          <p:cNvPicPr>
            <a:picLocks noChangeAspect="1"/>
          </p:cNvPicPr>
          <p:nvPr/>
        </p:nvPicPr>
        <p:blipFill>
          <a:blip r:embed="rId2">
            <a:extLst/>
          </a:blip>
          <a:srcRect l="0" t="0" r="11016" b="0"/>
          <a:stretch>
            <a:fillRect/>
          </a:stretch>
        </p:blipFill>
        <p:spPr>
          <a:xfrm>
            <a:off x="4246974" y="981499"/>
            <a:ext cx="4897027" cy="165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149;p22" descr="Google Shape;149;p22"/>
          <p:cNvPicPr>
            <a:picLocks noChangeAspect="1"/>
          </p:cNvPicPr>
          <p:nvPr/>
        </p:nvPicPr>
        <p:blipFill>
          <a:blip r:embed="rId3">
            <a:extLst/>
          </a:blip>
          <a:srcRect l="0" t="0" r="2591" b="0"/>
          <a:stretch>
            <a:fillRect/>
          </a:stretch>
        </p:blipFill>
        <p:spPr>
          <a:xfrm>
            <a:off x="4384174" y="2966299"/>
            <a:ext cx="4759829" cy="192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54;p23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80" name="Google Shape;155;p23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Bike Related Purchases Over The Last 3 Years</a:t>
            </a:r>
          </a:p>
        </p:txBody>
      </p:sp>
      <p:sp>
        <p:nvSpPr>
          <p:cNvPr id="181" name="Google Shape;156;p23"/>
          <p:cNvSpPr txBox="1"/>
          <p:nvPr/>
        </p:nvSpPr>
        <p:spPr>
          <a:xfrm>
            <a:off x="205024" y="1230450"/>
            <a:ext cx="4279202" cy="317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50% of bike-related purchases were by females, compared to 48% by males.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Around 2% of purchases had an unknown gender.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Women made nearly 1,000 more purchases than men.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majority of bike-related sales are attributed to females.</a:t>
            </a:r>
          </a:p>
          <a:p>
            <a:pPr>
              <a:lnSpc>
                <a:spcPct val="115000"/>
              </a:lnSpc>
            </a:pPr>
          </a:p>
        </p:txBody>
      </p:sp>
      <p:grpSp>
        <p:nvGrpSpPr>
          <p:cNvPr id="184" name="Google Shape;157;p23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182" name="Google Shape;158;p23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" name="Google Shape;159;p23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85" name="Google Shape;160;p23" descr="Google Shape;160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7674" y="1420887"/>
            <a:ext cx="4079376" cy="2301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65;p24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88" name="Google Shape;166;p24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Job Industry Distribution</a:t>
            </a:r>
          </a:p>
        </p:txBody>
      </p:sp>
      <p:sp>
        <p:nvSpPr>
          <p:cNvPr id="189" name="Google Shape;167;p24"/>
          <p:cNvSpPr txBox="1"/>
          <p:nvPr/>
        </p:nvSpPr>
        <p:spPr>
          <a:xfrm>
            <a:off x="244075" y="1335149"/>
            <a:ext cx="4134600" cy="317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majority of both new and existing customers are employed in the manufacturing, financial services, and health sectors.</a:t>
            </a:r>
            <a:br/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The least represented customer segments are those in telecommunications and agriculture.</a:t>
            </a:r>
          </a:p>
          <a:p>
            <a:pPr indent="457200">
              <a:lnSpc>
                <a:spcPct val="115000"/>
              </a:lnSpc>
            </a:pP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Among current customers, 24% work in financial services; however, this figure drops to 23% for new customers.</a:t>
            </a:r>
          </a:p>
        </p:txBody>
      </p:sp>
      <p:grpSp>
        <p:nvGrpSpPr>
          <p:cNvPr id="192" name="Google Shape;168;p24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190" name="Google Shape;169;p24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Google Shape;170;p24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93" name="Google Shape;171;p24" descr="Google Shape;171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1450" y="917874"/>
            <a:ext cx="4065752" cy="224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oogle Shape;172;p24" descr="Google Shape;172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1450" y="3119450"/>
            <a:ext cx="4065752" cy="2024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77;p2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7" name="Google Shape;178;p25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Wealth distribution</a:t>
            </a:r>
          </a:p>
        </p:txBody>
      </p:sp>
      <p:sp>
        <p:nvSpPr>
          <p:cNvPr id="198" name="Google Shape;179;p25"/>
          <p:cNvSpPr txBox="1"/>
          <p:nvPr/>
        </p:nvSpPr>
        <p:spPr>
          <a:xfrm>
            <a:off x="304774" y="1000950"/>
            <a:ext cx="8366102" cy="96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spcBef>
                <a:spcPts val="1500"/>
              </a:spcBef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'Mass Customer' is the largest customer category across all age groups.</a:t>
            </a:r>
            <a:br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Following 'Mass Customer', 'High Net Worth' customers have the next highest count in each age group.</a:t>
            </a:r>
          </a:p>
        </p:txBody>
      </p:sp>
      <p:grpSp>
        <p:nvGrpSpPr>
          <p:cNvPr id="201" name="Google Shape;180;p25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99" name="Google Shape;181;p25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" name="Google Shape;182;p25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02" name="Google Shape;183;p25" descr="Google Shape;183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63" y="1913788"/>
            <a:ext cx="3311577" cy="180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84;p25" descr="Google Shape;184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3024" y="1876038"/>
            <a:ext cx="3120826" cy="1876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Google Shape;185;p25" descr="Google Shape;185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9213" y="3769250"/>
            <a:ext cx="3028901" cy="129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oogle Shape;186;p25" descr="Google Shape;186;p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563" y="3752427"/>
            <a:ext cx="3120826" cy="1331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91;p26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8" name="Google Shape;192;p26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Cars Owned Distribution</a:t>
            </a:r>
          </a:p>
        </p:txBody>
      </p:sp>
      <p:sp>
        <p:nvSpPr>
          <p:cNvPr id="209" name="Google Shape;193;p26"/>
          <p:cNvSpPr txBox="1"/>
          <p:nvPr/>
        </p:nvSpPr>
        <p:spPr>
          <a:xfrm>
            <a:off x="419750" y="1120399"/>
            <a:ext cx="4134600" cy="178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New South Wales (NSW) boasts the largest population of current customers who own cars, making it a primary market for our offerings.</a:t>
            </a:r>
          </a:p>
          <a:p>
            <a:pPr indent="457200">
              <a:lnSpc>
                <a:spcPct val="115000"/>
              </a:lnSpc>
            </a:pPr>
            <a:endParaRPr sz="1200"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Both Victoria (VIC) and Queensland (QLD) have comparable numbers of car-owning customers, but their figures are notably lower than those in NSW.</a:t>
            </a:r>
          </a:p>
        </p:txBody>
      </p:sp>
      <p:grpSp>
        <p:nvGrpSpPr>
          <p:cNvPr id="212" name="Google Shape;194;p26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10" name="Google Shape;195;p26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" name="Google Shape;196;p26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13" name="Google Shape;197;p26" descr="Google Shape;197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611" y="3340325"/>
            <a:ext cx="6434427" cy="1561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02;p27"/>
          <p:cNvSpPr/>
          <p:nvPr/>
        </p:nvSpPr>
        <p:spPr>
          <a:xfrm flipH="1" rot="10800000">
            <a:off x="-1" y="-1"/>
            <a:ext cx="9163203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16" name="Google Shape;203;p27"/>
          <p:cNvSpPr txBox="1"/>
          <p:nvPr/>
        </p:nvSpPr>
        <p:spPr>
          <a:xfrm>
            <a:off x="537899" y="1895175"/>
            <a:ext cx="4861202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Model Exploration</a:t>
            </a:r>
          </a:p>
        </p:txBody>
      </p:sp>
      <p:grpSp>
        <p:nvGrpSpPr>
          <p:cNvPr id="219" name="Google Shape;204;p27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217" name="Google Shape;205;p27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Google Shape;206;p27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11;p28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2" name="Google Shape;212;p28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RFM Analysis &amp; Customer Classification</a:t>
            </a:r>
          </a:p>
        </p:txBody>
      </p:sp>
      <p:sp>
        <p:nvSpPr>
          <p:cNvPr id="223" name="Google Shape;213;p28"/>
          <p:cNvSpPr txBox="1"/>
          <p:nvPr/>
        </p:nvSpPr>
        <p:spPr>
          <a:xfrm>
            <a:off x="39099" y="1012524"/>
            <a:ext cx="4354802" cy="3615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RFM Analysis: Key Tool for Customer Targeting</a:t>
            </a:r>
            <a:br/>
          </a:p>
          <a:p>
            <a:pPr lvl="1"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Determines high-potential customers to maximize revenue and business value</a:t>
            </a:r>
            <a:br/>
          </a:p>
          <a:p>
            <a:pPr lvl="1"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Focuses on three dimensions of customer engagement:</a:t>
            </a:r>
          </a:p>
          <a:p>
            <a:pPr lvl="2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Recency: Time since last purchase or interaction</a:t>
            </a:r>
          </a:p>
          <a:p>
            <a:pPr lvl="2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Frequency: Number of purchases or interactions over a period</a:t>
            </a:r>
          </a:p>
          <a:p>
            <a:pPr lvl="2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Monetary: Total spending or revenue generated by the customer</a:t>
            </a:r>
            <a:br/>
          </a:p>
          <a:p>
            <a:pPr lvl="1"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Helps prioritize marketing efforts and resources for maximum impact</a:t>
            </a:r>
          </a:p>
        </p:txBody>
      </p:sp>
      <p:grpSp>
        <p:nvGrpSpPr>
          <p:cNvPr id="226" name="Google Shape;214;p28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24" name="Google Shape;215;p28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" name="Google Shape;216;p28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27" name="Google Shape;217;p28" descr="Google Shape;217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839" y="232450"/>
            <a:ext cx="3289162" cy="486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2;p29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0" name="Google Shape;223;p29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Scatter Plot Based Off RFM Analysis</a:t>
            </a:r>
          </a:p>
        </p:txBody>
      </p:sp>
      <p:sp>
        <p:nvSpPr>
          <p:cNvPr id="231" name="Google Shape;224;p29"/>
          <p:cNvSpPr txBox="1"/>
          <p:nvPr/>
        </p:nvSpPr>
        <p:spPr>
          <a:xfrm>
            <a:off x="244075" y="1483499"/>
            <a:ext cx="4134600" cy="259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The chart highlights that recent customers generate the highest revenue compared to those who visited less recently.</a:t>
            </a:r>
          </a:p>
          <a:p>
            <a:pPr indent="457200">
              <a:lnSpc>
                <a:spcPct val="115000"/>
              </a:lnSpc>
            </a:pPr>
            <a:endParaRPr sz="1200"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Customers who made purchases within the last 0 -100 days contribute a moderate amount of revenue.</a:t>
            </a:r>
          </a:p>
          <a:p>
            <a:pPr indent="457200">
              <a:lnSpc>
                <a:spcPct val="115000"/>
              </a:lnSpc>
            </a:pPr>
            <a:endParaRPr sz="1200"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Revenue generation is significantly lower for customers whose last visit was more than 200 days ago.</a:t>
            </a:r>
          </a:p>
        </p:txBody>
      </p:sp>
      <p:grpSp>
        <p:nvGrpSpPr>
          <p:cNvPr id="234" name="Google Shape;225;p29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32" name="Google Shape;226;p29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" name="Google Shape;227;p29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35" name="Google Shape;228;p29" descr="Google Shape;228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2849" y="1483499"/>
            <a:ext cx="3957201" cy="276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Google Shape;229;p29"/>
          <p:cNvSpPr txBox="1"/>
          <p:nvPr/>
        </p:nvSpPr>
        <p:spPr>
          <a:xfrm>
            <a:off x="244074" y="873738"/>
            <a:ext cx="47649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Recency &amp; Monetary Relationship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4;p30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9" name="Google Shape;235;p30"/>
          <p:cNvSpPr txBox="1"/>
          <p:nvPr/>
        </p:nvSpPr>
        <p:spPr>
          <a:xfrm>
            <a:off x="205025" y="263973"/>
            <a:ext cx="8565600" cy="6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Scatter Plot Based Off RFM Analysis</a:t>
            </a:r>
          </a:p>
        </p:txBody>
      </p:sp>
      <p:sp>
        <p:nvSpPr>
          <p:cNvPr id="240" name="Google Shape;236;p30"/>
          <p:cNvSpPr txBox="1"/>
          <p:nvPr/>
        </p:nvSpPr>
        <p:spPr>
          <a:xfrm>
            <a:off x="205025" y="1066363"/>
            <a:ext cx="4884600" cy="4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Frequency &amp; Monetary Relationship</a:t>
            </a:r>
          </a:p>
        </p:txBody>
      </p:sp>
      <p:sp>
        <p:nvSpPr>
          <p:cNvPr id="241" name="Google Shape;237;p30"/>
          <p:cNvSpPr txBox="1"/>
          <p:nvPr/>
        </p:nvSpPr>
        <p:spPr>
          <a:xfrm>
            <a:off x="205025" y="1804799"/>
            <a:ext cx="4134600" cy="198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Customers classified as "Platinum Customer," "Very Loyal," and "Becoming Loyal" demonstrate frequent visits, leading to higher revenue for the business.</a:t>
            </a:r>
            <a:br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A positive correlation exists between visit frequency and monetary gain, resulting in increased revenue generation.</a:t>
            </a:r>
          </a:p>
          <a:p>
            <a:pPr>
              <a:lnSpc>
                <a:spcPct val="115000"/>
              </a:lnSpc>
            </a:pPr>
            <a:endParaRPr sz="1200"/>
          </a:p>
        </p:txBody>
      </p:sp>
      <p:grpSp>
        <p:nvGrpSpPr>
          <p:cNvPr id="244" name="Google Shape;238;p30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42" name="Google Shape;239;p30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3" name="Google Shape;240;p30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45" name="Google Shape;241;p30" descr="Google Shape;24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299" y="1575900"/>
            <a:ext cx="3579502" cy="251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6;p31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8" name="Google Shape;247;p31"/>
          <p:cNvSpPr txBox="1"/>
          <p:nvPr/>
        </p:nvSpPr>
        <p:spPr>
          <a:xfrm>
            <a:off x="205025" y="263973"/>
            <a:ext cx="8565600" cy="6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Scatter Plot Based Off RFM Analysis</a:t>
            </a:r>
          </a:p>
        </p:txBody>
      </p:sp>
      <p:sp>
        <p:nvSpPr>
          <p:cNvPr id="249" name="Google Shape;248;p31"/>
          <p:cNvSpPr txBox="1"/>
          <p:nvPr/>
        </p:nvSpPr>
        <p:spPr>
          <a:xfrm>
            <a:off x="205025" y="1066363"/>
            <a:ext cx="4845600" cy="4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Recency &amp; Frequency Relationship</a:t>
            </a:r>
          </a:p>
        </p:txBody>
      </p:sp>
      <p:sp>
        <p:nvSpPr>
          <p:cNvPr id="250" name="Google Shape;249;p31"/>
          <p:cNvSpPr txBox="1"/>
          <p:nvPr/>
        </p:nvSpPr>
        <p:spPr>
          <a:xfrm>
            <a:off x="205025" y="1560974"/>
            <a:ext cx="4134600" cy="259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A very low frequency of 0-2 purchases is associated with high recency values, i.e., customers who visited more than 250 days ago.</a:t>
            </a:r>
            <a:br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Customers who have visited more recently (0-50 days) demonstrate a higher likelihood of visiting more frequently.</a:t>
            </a:r>
            <a:br/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  <a:defRPr sz="1200"/>
            </a:pPr>
            <a:r>
              <a:t>A negative relationship exists between purchase frequency and recency values, indicating that very recent customers tend to be more frequent buyers.</a:t>
            </a:r>
            <a:br/>
          </a:p>
        </p:txBody>
      </p:sp>
      <p:grpSp>
        <p:nvGrpSpPr>
          <p:cNvPr id="253" name="Google Shape;250;p31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54" name="Google Shape;253;p31" descr="Google Shape;253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0623" y="1373037"/>
            <a:ext cx="4030601" cy="3081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8" name="Google Shape;66;p14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9" name="Google Shape;67;p14"/>
          <p:cNvSpPr txBox="1"/>
          <p:nvPr/>
        </p:nvSpPr>
        <p:spPr>
          <a:xfrm>
            <a:off x="3049900" y="1617450"/>
            <a:ext cx="3060601" cy="203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Project Overview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Interpretation</a:t>
            </a:r>
          </a:p>
        </p:txBody>
      </p:sp>
      <p:grpSp>
        <p:nvGrpSpPr>
          <p:cNvPr id="122" name="Google Shape;68;p14"/>
          <p:cNvGrpSpPr/>
          <p:nvPr/>
        </p:nvGrpSpPr>
        <p:grpSpPr>
          <a:xfrm>
            <a:off x="-31604" y="-19475"/>
            <a:ext cx="9175604" cy="238699"/>
            <a:chOff x="0" y="0"/>
            <a:chExt cx="9175603" cy="238698"/>
          </a:xfrm>
        </p:grpSpPr>
        <p:sp>
          <p:nvSpPr>
            <p:cNvPr id="120" name="Google Shape;69;p14"/>
            <p:cNvSpPr/>
            <p:nvPr/>
          </p:nvSpPr>
          <p:spPr>
            <a:xfrm>
              <a:off x="-1" y="0"/>
              <a:ext cx="9175604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" name="Google Shape;70;p14"/>
            <p:cNvSpPr txBox="1"/>
            <p:nvPr/>
          </p:nvSpPr>
          <p:spPr>
            <a:xfrm>
              <a:off x="-1" y="50344"/>
              <a:ext cx="9175501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8;p32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259" name="Google Shape;260;p32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57" name="Google Shape;261;p32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" name="Google Shape;262;p32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graphicFrame>
        <p:nvGraphicFramePr>
          <p:cNvPr id="260" name="Google Shape;263;p32"/>
          <p:cNvGraphicFramePr/>
          <p:nvPr/>
        </p:nvGraphicFramePr>
        <p:xfrm>
          <a:off x="863425" y="879075"/>
          <a:ext cx="7248776" cy="4180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18124"/>
                <a:gridCol w="1451150"/>
                <a:gridCol w="3909800"/>
                <a:gridCol w="1069700"/>
              </a:tblGrid>
              <a:tr h="474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Rank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Customer Category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Description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 RFM Value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Platinum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Most recent buy, buys often, most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444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Loyal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Most recent, buys often, spends large amount of money.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433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Becoming Loyal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Relatively recent, bought more than once, spends large amount of money.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421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Recent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Bought recently, not very often, average money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344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Potential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Bought recently, never bought before, spent small amount.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323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Late bloomer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No purchases recently, but RFM value is larger than average.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311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Losing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Purchases was a while ago, below average RFM value.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224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High Risk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Purchase was long time ago, frequency is quite high, amount spent is high.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212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Almost Lost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recency, low frequency, but high amount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124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Evasive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recency, Very low frequency, small amount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112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Lost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RFM.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111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1" name="Google Shape;264;p32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Customer Definition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9;p3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4" name="Google Shape;270;p33"/>
          <p:cNvSpPr txBox="1"/>
          <p:nvPr/>
        </p:nvSpPr>
        <p:spPr>
          <a:xfrm>
            <a:off x="205025" y="263973"/>
            <a:ext cx="8565600" cy="75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Customer Category Distribution</a:t>
            </a:r>
          </a:p>
        </p:txBody>
      </p:sp>
      <p:grpSp>
        <p:nvGrpSpPr>
          <p:cNvPr id="267" name="Google Shape;272;p33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265" name="Google Shape;273;p33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Google Shape;274;p33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268" name="Google Shape;275;p33" descr="Google Shape;275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1672"/>
            <a:ext cx="8839204" cy="2365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80;p34"/>
          <p:cNvSpPr/>
          <p:nvPr/>
        </p:nvSpPr>
        <p:spPr>
          <a:xfrm>
            <a:off x="-15502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273" name="Google Shape;282;p34"/>
          <p:cNvGrpSpPr/>
          <p:nvPr/>
        </p:nvGrpSpPr>
        <p:grpSpPr>
          <a:xfrm>
            <a:off x="-6203" y="-6351"/>
            <a:ext cx="9175500" cy="238802"/>
            <a:chOff x="0" y="0"/>
            <a:chExt cx="9175499" cy="238800"/>
          </a:xfrm>
        </p:grpSpPr>
        <p:sp>
          <p:nvSpPr>
            <p:cNvPr id="271" name="Google Shape;283;p34"/>
            <p:cNvSpPr/>
            <p:nvPr/>
          </p:nvSpPr>
          <p:spPr>
            <a:xfrm>
              <a:off x="0" y="-1"/>
              <a:ext cx="9175500" cy="2388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Google Shape;284;p34"/>
            <p:cNvSpPr txBox="1"/>
            <p:nvPr/>
          </p:nvSpPr>
          <p:spPr>
            <a:xfrm>
              <a:off x="0" y="50344"/>
              <a:ext cx="9175500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graphicFrame>
        <p:nvGraphicFramePr>
          <p:cNvPr id="274" name="Google Shape;285;p34"/>
          <p:cNvGraphicFramePr/>
          <p:nvPr/>
        </p:nvGraphicFramePr>
        <p:xfrm>
          <a:off x="331899" y="888850"/>
          <a:ext cx="8311852" cy="4180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5325"/>
                <a:gridCol w="1426850"/>
                <a:gridCol w="3841524"/>
                <a:gridCol w="812275"/>
                <a:gridCol w="922125"/>
                <a:gridCol w="743750"/>
              </a:tblGrid>
              <a:tr h="474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Rank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Customer Category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Description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Number Of Customers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Cumulative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Customer Selection</a:t>
                      </a:r>
                    </a:p>
                  </a:txBody>
                  <a:tcPr marL="91425" marR="91425" marT="91425" marB="91425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Platinum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Most recent buy, buys often, most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171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171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171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Loyal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Most recent, buys often, spends large amount of money.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136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307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136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Becoming Loyal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Relatively recent, bought more than once, spends large amount of money.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334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641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334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Recent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Bought recently, not very often, average money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242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883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242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Potential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Bought recently, never bought before, spent small amount.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447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1330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Late bloomer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No purchases recently, but RFM value is larger than average.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339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1669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Losing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Purchases was a while ago, below average RFM value.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400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2069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High Risk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Purchase was long time ago, frequency is quite high, amount spent is high.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336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2405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Almost Lost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recency, low frequency, but high amount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343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2748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900"/>
                      </a:pPr>
                      <a:r>
                        <a:t>Evasive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recency, Very low frequency, small amount spent.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445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3193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  <a:tr h="336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11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Lost Customer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Very Low RFM.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295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3488</a:t>
                      </a:r>
                    </a:p>
                  </a:txBody>
                  <a:tcPr marL="19050" marR="19050" marT="19050" marB="1905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0</a:t>
                      </a:r>
                    </a:p>
                  </a:txBody>
                  <a:tcPr marL="19050" marR="19050" marT="19050" marB="19050" anchor="b" anchorCtr="0" horzOverflow="overflow"/>
                </a:tc>
              </a:tr>
            </a:tbl>
          </a:graphicData>
        </a:graphic>
      </p:graphicFrame>
      <p:sp>
        <p:nvSpPr>
          <p:cNvPr id="275" name="Google Shape;286;p34"/>
          <p:cNvSpPr txBox="1"/>
          <p:nvPr/>
        </p:nvSpPr>
        <p:spPr>
          <a:xfrm>
            <a:off x="205025" y="263973"/>
            <a:ext cx="8565600" cy="46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Summary Table Of The Top 1000 Customers To Target</a:t>
            </a:r>
          </a:p>
        </p:txBody>
      </p:sp>
      <p:sp>
        <p:nvSpPr>
          <p:cNvPr id="276" name="Google Shape;287;p34"/>
          <p:cNvSpPr/>
          <p:nvPr/>
        </p:nvSpPr>
        <p:spPr>
          <a:xfrm flipH="1">
            <a:off x="8637450" y="1366572"/>
            <a:ext cx="6301" cy="1352401"/>
          </a:xfrm>
          <a:prstGeom prst="line">
            <a:avLst/>
          </a:prstGeom>
          <a:ln w="38100">
            <a:solidFill>
              <a:srgbClr val="CC412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Google Shape;288;p34"/>
          <p:cNvSpPr/>
          <p:nvPr/>
        </p:nvSpPr>
        <p:spPr>
          <a:xfrm flipH="1">
            <a:off x="7913499" y="1366572"/>
            <a:ext cx="722401" cy="1501"/>
          </a:xfrm>
          <a:prstGeom prst="line">
            <a:avLst/>
          </a:prstGeom>
          <a:ln w="38100">
            <a:solidFill>
              <a:srgbClr val="CC412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Google Shape;289;p34"/>
          <p:cNvSpPr/>
          <p:nvPr/>
        </p:nvSpPr>
        <p:spPr>
          <a:xfrm flipH="1">
            <a:off x="7899999" y="1366572"/>
            <a:ext cx="6301" cy="1352401"/>
          </a:xfrm>
          <a:prstGeom prst="line">
            <a:avLst/>
          </a:prstGeom>
          <a:ln w="38100">
            <a:solidFill>
              <a:srgbClr val="CC412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Google Shape;290;p34"/>
          <p:cNvSpPr/>
          <p:nvPr/>
        </p:nvSpPr>
        <p:spPr>
          <a:xfrm flipH="1">
            <a:off x="7913499" y="2714473"/>
            <a:ext cx="722401" cy="1501"/>
          </a:xfrm>
          <a:prstGeom prst="line">
            <a:avLst/>
          </a:prstGeom>
          <a:ln w="38100">
            <a:solidFill>
              <a:srgbClr val="CC412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94;p17"/>
          <p:cNvSpPr/>
          <p:nvPr/>
        </p:nvSpPr>
        <p:spPr>
          <a:xfrm flipH="1" rot="10800000">
            <a:off x="-1" y="0"/>
            <a:ext cx="9163203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2" name="Google Shape;95;p17"/>
          <p:cNvSpPr txBox="1"/>
          <p:nvPr/>
        </p:nvSpPr>
        <p:spPr>
          <a:xfrm>
            <a:off x="537897" y="1895175"/>
            <a:ext cx="6615029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Questions? I'm all ears!”</a:t>
            </a:r>
          </a:p>
        </p:txBody>
      </p:sp>
      <p:grpSp>
        <p:nvGrpSpPr>
          <p:cNvPr id="285" name="Google Shape;96;p17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283" name="Google Shape;97;p17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" name="Google Shape;98;p17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5;p15"/>
          <p:cNvSpPr/>
          <p:nvPr/>
        </p:nvSpPr>
        <p:spPr>
          <a:xfrm flipH="1" rot="10800000">
            <a:off x="-1" y="-1"/>
            <a:ext cx="9163203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" name="Google Shape;76;p15"/>
          <p:cNvSpPr txBox="1"/>
          <p:nvPr/>
        </p:nvSpPr>
        <p:spPr>
          <a:xfrm>
            <a:off x="537897" y="1895175"/>
            <a:ext cx="3953106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Introduction</a:t>
            </a:r>
          </a:p>
        </p:txBody>
      </p:sp>
      <p:grpSp>
        <p:nvGrpSpPr>
          <p:cNvPr id="128" name="Google Shape;77;p15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26" name="Google Shape;78;p15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Google Shape;79;p15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4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1" name="Google Shape;85;p16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Background on Sprocket Central Pty Ltd</a:t>
            </a:r>
          </a:p>
        </p:txBody>
      </p:sp>
      <p:sp>
        <p:nvSpPr>
          <p:cNvPr id="132" name="Google Shape;86;p16"/>
          <p:cNvSpPr txBox="1"/>
          <p:nvPr/>
        </p:nvSpPr>
        <p:spPr>
          <a:xfrm>
            <a:off x="344808" y="1123256"/>
            <a:ext cx="8470784" cy="362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A long-standing KPMG client specializing in high-quality bikes and accessible cycling accessories for riders.</a:t>
            </a:r>
          </a:p>
          <a:p>
            <a:pPr>
              <a:lnSpc>
                <a:spcPct val="115000"/>
              </a:lnSpc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defRPr b="1">
                <a:latin typeface="Open Sans"/>
                <a:ea typeface="Open Sans"/>
                <a:cs typeface="Open Sans"/>
                <a:sym typeface="Open Sans"/>
              </a:defRPr>
            </a:pPr>
            <a:r>
              <a:t>Data sources for the analysis:</a:t>
            </a:r>
          </a:p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Customer Demographic, Customer Address, Transactions</a:t>
            </a:r>
          </a:p>
          <a:p>
            <a:pPr>
              <a:lnSpc>
                <a:spcPct val="115000"/>
              </a:lnSpc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defRPr b="1">
                <a:latin typeface="Open Sans"/>
                <a:ea typeface="Open Sans"/>
                <a:cs typeface="Open Sans"/>
                <a:sym typeface="Open Sans"/>
              </a:defRPr>
            </a:pPr>
            <a:r>
              <a:t>Objective</a:t>
            </a:r>
            <a:r>
              <a:rPr b="0"/>
              <a:t>: </a:t>
            </a:r>
            <a:endParaRPr b="0"/>
          </a:p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Leverage these 3 datasets to identify and recommend the top 1000 customers to target in order to boost business sales and drive the most most value for Sprocket Central Pty Ltd.</a:t>
            </a:r>
          </a:p>
          <a:p>
            <a:pPr>
              <a:lnSpc>
                <a:spcPct val="115000"/>
              </a:lnSpc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defRPr b="1">
                <a:latin typeface="Open Sans"/>
                <a:ea typeface="Open Sans"/>
                <a:cs typeface="Open Sans"/>
                <a:sym typeface="Open Sans"/>
              </a:defRPr>
            </a:pPr>
            <a:r>
              <a:t>Overview of 3-phase approach:</a:t>
            </a:r>
          </a:p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>
              <a:lnSpc>
                <a:spcPct val="115000"/>
              </a:lnSpc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grpSp>
        <p:nvGrpSpPr>
          <p:cNvPr id="135" name="Google Shape;87;p16"/>
          <p:cNvGrpSpPr/>
          <p:nvPr/>
        </p:nvGrpSpPr>
        <p:grpSpPr>
          <a:xfrm>
            <a:off x="-7604" y="-19475"/>
            <a:ext cx="9175604" cy="238699"/>
            <a:chOff x="0" y="0"/>
            <a:chExt cx="9175603" cy="238698"/>
          </a:xfrm>
        </p:grpSpPr>
        <p:sp>
          <p:nvSpPr>
            <p:cNvPr id="133" name="Google Shape;88;p16"/>
            <p:cNvSpPr/>
            <p:nvPr/>
          </p:nvSpPr>
          <p:spPr>
            <a:xfrm>
              <a:off x="-1" y="0"/>
              <a:ext cx="9175604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Google Shape;89;p16"/>
            <p:cNvSpPr txBox="1"/>
            <p:nvPr/>
          </p:nvSpPr>
          <p:spPr>
            <a:xfrm>
              <a:off x="-1" y="50344"/>
              <a:ext cx="9175501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4;p17"/>
          <p:cNvSpPr/>
          <p:nvPr/>
        </p:nvSpPr>
        <p:spPr>
          <a:xfrm flipH="1" rot="10800000">
            <a:off x="-1" y="-1"/>
            <a:ext cx="9163203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8" name="Google Shape;95;p17"/>
          <p:cNvSpPr txBox="1"/>
          <p:nvPr/>
        </p:nvSpPr>
        <p:spPr>
          <a:xfrm>
            <a:off x="537897" y="1895175"/>
            <a:ext cx="3953106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Project Overview </a:t>
            </a:r>
          </a:p>
        </p:txBody>
      </p:sp>
      <p:grpSp>
        <p:nvGrpSpPr>
          <p:cNvPr id="141" name="Google Shape;96;p17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39" name="Google Shape;97;p17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Google Shape;98;p17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03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" name="Google Shape;104;p18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Key Aspects Of  Analysis </a:t>
            </a:r>
          </a:p>
        </p:txBody>
      </p:sp>
      <p:sp>
        <p:nvSpPr>
          <p:cNvPr id="145" name="Google Shape;105;p18"/>
          <p:cNvSpPr txBox="1"/>
          <p:nvPr/>
        </p:nvSpPr>
        <p:spPr>
          <a:xfrm>
            <a:off x="344807" y="1123256"/>
            <a:ext cx="8470802" cy="294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Analyzing </a:t>
            </a:r>
            <a:r>
              <a:rPr b="1"/>
              <a:t>age distributions</a:t>
            </a:r>
            <a:r>
              <a:t> for both new and existing customers.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Investigating </a:t>
            </a:r>
            <a:r>
              <a:rPr b="1"/>
              <a:t>bike-related purchases</a:t>
            </a:r>
            <a:r>
              <a:t> over the last 3 years, broken down by gender.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Examining the distribution of customers across various </a:t>
            </a:r>
            <a:r>
              <a:rPr b="1"/>
              <a:t>job industries</a:t>
            </a:r>
            <a:r>
              <a:t>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Segmenting customers by </a:t>
            </a:r>
            <a:r>
              <a:rPr b="1"/>
              <a:t>wealth</a:t>
            </a:r>
            <a:r>
              <a:t> within different age groups.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Comparing the </a:t>
            </a:r>
            <a:r>
              <a:rPr b="1"/>
              <a:t>number of cars owned</a:t>
            </a:r>
            <a:r>
              <a:t> versus not owned by customers in each state.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Conducting </a:t>
            </a:r>
            <a:r>
              <a:rPr b="1"/>
              <a:t>RFM</a:t>
            </a:r>
            <a:r>
              <a:t> (Recency, Frequency, Monetary value) analysis for customer classification.</a:t>
            </a:r>
          </a:p>
        </p:txBody>
      </p:sp>
      <p:grpSp>
        <p:nvGrpSpPr>
          <p:cNvPr id="148" name="Google Shape;106;p18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46" name="Google Shape;107;p18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Google Shape;108;p18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3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1" name="Google Shape;114;p19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Quality Assessment</a:t>
            </a:r>
          </a:p>
        </p:txBody>
      </p:sp>
      <p:sp>
        <p:nvSpPr>
          <p:cNvPr id="152" name="Google Shape;115;p19"/>
          <p:cNvSpPr txBox="1"/>
          <p:nvPr/>
        </p:nvSpPr>
        <p:spPr>
          <a:xfrm>
            <a:off x="238890" y="1112958"/>
            <a:ext cx="7625645" cy="381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Accuracy: Ensuring correct values in the dataset.</a:t>
            </a:r>
            <a:br/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Completeness: Verifying that all data fields contain appropriate values.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Consistency: Maintaining values free from contradiction across the dataset.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Currency: Keeping values up-to-date and relevant to the current analysis.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Relevancy: Identifying valuable data items and their associated metadata.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Validity: Confirming that data contains only allowable values.</a:t>
            </a:r>
          </a:p>
          <a:p>
            <a:pPr marL="51467" indent="37433"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 marL="140367" indent="-140367">
              <a:lnSpc>
                <a:spcPct val="115000"/>
              </a:lnSpc>
              <a:buClr>
                <a:schemeClr val="accent2">
                  <a:lumOff val="-2588"/>
                </a:schemeClr>
              </a:buClr>
              <a:buSzPts val="1400"/>
              <a:buFont typeface="Arial"/>
              <a:buChar char="•"/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t>Uniqueness: Detecting and addressing duplicate records.</a:t>
            </a:r>
          </a:p>
          <a:p>
            <a:pPr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>
              <a:solidFill>
                <a:schemeClr val="accent2">
                  <a:lumOff val="-2588"/>
                </a:schemeClr>
              </a:solidFill>
            </a:endParaRPr>
          </a:p>
          <a:p>
            <a:pPr>
              <a:lnSpc>
                <a:spcPct val="115000"/>
              </a:lnSpc>
              <a:defRPr sz="1000">
                <a:solidFill>
                  <a:schemeClr val="accent2">
                    <a:lumOff val="-2588"/>
                  </a:schemeClr>
                </a:solidFill>
              </a:defRPr>
            </a:pPr>
            <a:r>
              <a:t>A comprehensive analysis has been sent via email.</a:t>
            </a:r>
          </a:p>
        </p:txBody>
      </p:sp>
      <p:grpSp>
        <p:nvGrpSpPr>
          <p:cNvPr id="155" name="Google Shape;116;p19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53" name="Google Shape;117;p19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" name="Google Shape;118;p19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23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8" name="Google Shape;124;p20"/>
          <p:cNvSpPr txBox="1"/>
          <p:nvPr/>
        </p:nvSpPr>
        <p:spPr>
          <a:xfrm>
            <a:off x="205025" y="263974"/>
            <a:ext cx="8565600" cy="46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Quality Assessment - Summary Table</a:t>
            </a:r>
          </a:p>
        </p:txBody>
      </p:sp>
      <p:grpSp>
        <p:nvGrpSpPr>
          <p:cNvPr id="161" name="Google Shape;125;p20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59" name="Google Shape;126;p20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Google Shape;127;p20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graphicFrame>
        <p:nvGraphicFramePr>
          <p:cNvPr id="162" name="Google Shape;128;p20"/>
          <p:cNvGraphicFramePr/>
          <p:nvPr/>
        </p:nvGraphicFramePr>
        <p:xfrm>
          <a:off x="301901" y="1119537"/>
          <a:ext cx="8371852" cy="376372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93699"/>
                <a:gridCol w="2274050"/>
                <a:gridCol w="1845899"/>
                <a:gridCol w="2558200"/>
              </a:tblGrid>
              <a:tr h="406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Data Quality Aspect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Customer Demographic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Customer Address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Transaction Data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Missing column : Age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Profit column missing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Completeness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Empty values in several columns: job_title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Empty values in several columns: 'brand' column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Consistency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Inconsistent data types and corrupt values in the 'default' &amp; 'gender' columns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Inconsistencies in the 'state' column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Currency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Filter out deceased customers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Mismatch between requested and provided data periods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Relevancy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Additional customer ids not in Customer Master list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Additional customer ids not in Customer Master list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Additional customer ids not in Customer Master list &amp; cancelled orders filtered out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Validity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chemeClr val="accent2">
                              <a:lumOff val="-2588"/>
                            </a:schemeClr>
                          </a:solidFill>
                        </a:rPr>
                        <a:t>Incorrect entries and missing values in 'product first sold date' column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BEEEF"/>
                    </a:solidFill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Uniqueness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5D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33;p21"/>
          <p:cNvSpPr/>
          <p:nvPr/>
        </p:nvSpPr>
        <p:spPr>
          <a:xfrm flipH="1" rot="10800000">
            <a:off x="-1" y="-1"/>
            <a:ext cx="9163203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65" name="Google Shape;134;p21"/>
          <p:cNvSpPr txBox="1"/>
          <p:nvPr/>
        </p:nvSpPr>
        <p:spPr>
          <a:xfrm>
            <a:off x="537897" y="1895175"/>
            <a:ext cx="3953106" cy="7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Data Exploration</a:t>
            </a:r>
          </a:p>
        </p:txBody>
      </p:sp>
      <p:grpSp>
        <p:nvGrpSpPr>
          <p:cNvPr id="168" name="Google Shape;135;p21"/>
          <p:cNvGrpSpPr/>
          <p:nvPr/>
        </p:nvGrpSpPr>
        <p:grpSpPr>
          <a:xfrm>
            <a:off x="-6204" y="-6350"/>
            <a:ext cx="9175607" cy="238699"/>
            <a:chOff x="0" y="0"/>
            <a:chExt cx="9175605" cy="238698"/>
          </a:xfrm>
        </p:grpSpPr>
        <p:sp>
          <p:nvSpPr>
            <p:cNvPr id="166" name="Google Shape;136;p21"/>
            <p:cNvSpPr/>
            <p:nvPr/>
          </p:nvSpPr>
          <p:spPr>
            <a:xfrm>
              <a:off x="-1" y="0"/>
              <a:ext cx="9175607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Google Shape;137;p21"/>
            <p:cNvSpPr txBox="1"/>
            <p:nvPr/>
          </p:nvSpPr>
          <p:spPr>
            <a:xfrm>
              <a:off x="-1" y="42537"/>
              <a:ext cx="9175607" cy="153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