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3" r:id="rId6"/>
    <p:sldId id="337" r:id="rId7"/>
    <p:sldId id="335" r:id="rId8"/>
    <p:sldId id="334" r:id="rId9"/>
    <p:sldId id="301" r:id="rId10"/>
    <p:sldId id="336" r:id="rId11"/>
    <p:sldId id="304" r:id="rId12"/>
  </p:sldIdLst>
  <p:sldSz cx="9144000" cy="6858000" type="screen4x3"/>
  <p:notesSz cx="6797675" cy="9926638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monen Teuvo" userId="c9cd64d2-f12a-479c-96c9-447a25e882dd" providerId="ADAL" clId="{029A29F9-2A04-4486-A307-D82AE7E0B2C8}"/>
    <pc:docChg chg="modSld">
      <pc:chgData name="Heimonen Teuvo" userId="c9cd64d2-f12a-479c-96c9-447a25e882dd" providerId="ADAL" clId="{029A29F9-2A04-4486-A307-D82AE7E0B2C8}" dt="2021-10-27T16:37:33.616" v="0" actId="6549"/>
      <pc:docMkLst>
        <pc:docMk/>
      </pc:docMkLst>
      <pc:sldChg chg="modSp">
        <pc:chgData name="Heimonen Teuvo" userId="c9cd64d2-f12a-479c-96c9-447a25e882dd" providerId="ADAL" clId="{029A29F9-2A04-4486-A307-D82AE7E0B2C8}" dt="2021-10-27T16:37:33.616" v="0" actId="6549"/>
        <pc:sldMkLst>
          <pc:docMk/>
          <pc:sldMk cId="3535683874" sldId="333"/>
        </pc:sldMkLst>
        <pc:spChg chg="mod">
          <ac:chgData name="Heimonen Teuvo" userId="c9cd64d2-f12a-479c-96c9-447a25e882dd" providerId="ADAL" clId="{029A29F9-2A04-4486-A307-D82AE7E0B2C8}" dt="2021-10-27T16:37:33.616" v="0" actId="6549"/>
          <ac:spMkLst>
            <pc:docMk/>
            <pc:sldMk cId="3535683874" sldId="333"/>
            <ac:spMk id="3" creationId="{00000000-0000-0000-0000-000000000000}"/>
          </ac:spMkLst>
        </pc:spChg>
      </pc:sldChg>
    </pc:docChg>
  </pc:docChgLst>
  <pc:docChgLst>
    <pc:chgData name="Heimonen Teuvo" userId="c9cd64d2-f12a-479c-96c9-447a25e882dd" providerId="ADAL" clId="{3938BF80-AEF4-4A7E-A305-7FA323A82B77}"/>
  </pc:docChgLst>
  <pc:docChgLst>
    <pc:chgData name="Heimonen Teuvo" userId="c9cd64d2-f12a-479c-96c9-447a25e882dd" providerId="ADAL" clId="{4010D63C-D166-44F6-8D68-8BA9673340DC}"/>
  </pc:docChgLst>
  <pc:docChgLst>
    <pc:chgData name="Heimonen Teuvo" userId="c9cd64d2-f12a-479c-96c9-447a25e882dd" providerId="ADAL" clId="{5EEB0AF2-3503-4665-8704-F780DF17E84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532" y="0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05210B4-7AF1-4D4B-8D1C-AF1290572061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532" y="9428716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3234A9F-685D-452C-9702-4C810E565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3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532" y="0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43BB3F-72B7-48E9-876B-36ED0451A1B3}" type="datetimeFigureOut">
              <a:rPr lang="fi-FI"/>
              <a:pPr>
                <a:defRPr/>
              </a:pPr>
              <a:t>27.10.2021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4" tIns="45807" rIns="91614" bIns="45807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132" y="4715153"/>
            <a:ext cx="5439412" cy="4466987"/>
          </a:xfrm>
          <a:prstGeom prst="rect">
            <a:avLst/>
          </a:prstGeom>
        </p:spPr>
        <p:txBody>
          <a:bodyPr vert="horz" lIns="91614" tIns="45807" rIns="91614" bIns="45807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532" y="9428716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1B82B7-6C61-4A09-B8B4-AC0EEAC7F7F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8818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713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804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203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758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39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4F579-2F69-4144-AEE6-C148895DCB7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0788E-80FF-4BB0-A572-C59F9AA0458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D60B5-9F40-48A9-9FF2-5487251161D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53144-9315-489B-897E-4AFCF9CAAE0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BFBBF-1528-41B2-9F41-3D2C732238F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D727E-96C0-470F-90EA-FAA414E5EE5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82BF-5848-4B21-A91B-AA63B935445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7677F-5E19-45D6-891C-DAB6AA2C4C2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AF83-854F-49F2-A277-BF0E312BD21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E81A7-576D-4F6D-ACE3-4ACDF5B00E7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3551F-77B7-4D49-9CE2-D74F9ED8A67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24749D-F5B2-4C04-9E1E-C94A3F71D64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.wikipedia.org/wiki/Konen%C3%A4k%C3%B6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eeng.dcu.ie/~whelanp/resources/r_preface.html" TargetMode="Externa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lationdirectory.com/glossaries/glossary253.php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le.fi/uutiset/3-104188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lot.group/fi/articles/konenako-ja-kuvantunnistu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E6AkY2AjiQ0" TargetMode="External"/><Relationship Id="rId3" Type="http://schemas.openxmlformats.org/officeDocument/2006/relationships/hyperlink" Target="http://homepages.inf.ed.ac.uk/rbf/CVonline/applic.htm" TargetMode="External"/><Relationship Id="rId7" Type="http://schemas.openxmlformats.org/officeDocument/2006/relationships/hyperlink" Target="https://www.youtube.com/watch?v=EqMPLnIRUv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hPD_EqSwCc" TargetMode="External"/><Relationship Id="rId5" Type="http://schemas.openxmlformats.org/officeDocument/2006/relationships/hyperlink" Target="https://youtu.be/vR9oeqFBmXY" TargetMode="External"/><Relationship Id="rId4" Type="http://schemas.openxmlformats.org/officeDocument/2006/relationships/hyperlink" Target="https://www.youtube.com/watch?v=403QVdPf8Yk" TargetMode="External"/><Relationship Id="rId9" Type="http://schemas.openxmlformats.org/officeDocument/2006/relationships/hyperlink" Target="https://www.masser.fi/f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ko 1"/>
          <p:cNvSpPr>
            <a:spLocks noGrp="1"/>
          </p:cNvSpPr>
          <p:nvPr>
            <p:ph type="ctrTitle"/>
          </p:nvPr>
        </p:nvSpPr>
        <p:spPr>
          <a:xfrm>
            <a:off x="243679" y="44624"/>
            <a:ext cx="8757560" cy="1425077"/>
          </a:xfrm>
        </p:spPr>
        <p:txBody>
          <a:bodyPr/>
          <a:lstStyle/>
          <a:p>
            <a:r>
              <a:rPr lang="fi-FI" sz="4000" b="1" dirty="0"/>
              <a:t>KONENÄKÖ</a:t>
            </a:r>
            <a:br>
              <a:rPr lang="fi-FI" sz="4000" b="1" dirty="0"/>
            </a:br>
            <a:r>
              <a:rPr lang="fi-FI" sz="4000" b="1" dirty="0"/>
              <a:t>Johdanto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F4AA3-813D-4C42-8B92-F56B6FD4967C}"/>
              </a:ext>
            </a:extLst>
          </p:cNvPr>
          <p:cNvSpPr txBox="1"/>
          <p:nvPr/>
        </p:nvSpPr>
        <p:spPr>
          <a:xfrm>
            <a:off x="1979712" y="63813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Teuvo Heimonen, Lapin AMK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6D519043-F2C5-4BAE-B31F-BD832DD1D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35" y="19888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7FB9C07A-7A4A-4006-9D68-8025EE2F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57" y="2161984"/>
            <a:ext cx="2170223" cy="17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2D2ADBB1-F957-479B-8787-03B050C3A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35" y="45605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i-FI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kumimoji="0" lang="en-US" altLang="fi-F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E8A86E5-9B7A-4DF4-9572-E0B2ED71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99261"/>
            <a:ext cx="1538936" cy="141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303D7712-50F7-4B65-880F-49460217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3" y="2147664"/>
            <a:ext cx="2743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329A52D-9470-4B4C-9331-8850E500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21" y="3976464"/>
            <a:ext cx="2049959" cy="173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2ADB85C2-6A31-4A33-95BB-4E93C4DA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16" y="2973110"/>
            <a:ext cx="1984784" cy="188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FE59577-A522-4F93-A53D-EF2C55B7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034" y="4107362"/>
            <a:ext cx="1245222" cy="130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0"/>
            <a:ext cx="8229600" cy="778098"/>
          </a:xfrm>
        </p:spPr>
        <p:txBody>
          <a:bodyPr/>
          <a:lstStyle/>
          <a:p>
            <a:r>
              <a:rPr lang="fi-FI" sz="3200" b="1" dirty="0"/>
              <a:t>Mitä konenäkö 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  <p:sp>
        <p:nvSpPr>
          <p:cNvPr id="3" name="Tekstiruutu 2"/>
          <p:cNvSpPr txBox="1"/>
          <p:nvPr/>
        </p:nvSpPr>
        <p:spPr>
          <a:xfrm>
            <a:off x="470494" y="1953994"/>
            <a:ext cx="84939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"The use of devices for optical non-contact sensing to automatically receive and interpret an image of real scene, in order to </a:t>
            </a:r>
            <a:r>
              <a:rPr lang="en-US" i="1" dirty="0">
                <a:solidFill>
                  <a:srgbClr val="FF0000"/>
                </a:solidFill>
              </a:rPr>
              <a:t>obtain information and / or control machines or processes</a:t>
            </a:r>
            <a:r>
              <a:rPr lang="en-US" i="1" dirty="0"/>
              <a:t>."  </a:t>
            </a:r>
            <a:r>
              <a:rPr lang="en-US" sz="1200" dirty="0"/>
              <a:t>[</a:t>
            </a:r>
            <a:r>
              <a:rPr lang="fi-FI" sz="1200" dirty="0"/>
              <a:t>Allan, R., Machine Vision - Technology Report, Electronic Design, November 14, 1985, </a:t>
            </a:r>
            <a:r>
              <a:rPr lang="fi-FI" sz="1200" dirty="0" err="1"/>
              <a:t>pp</a:t>
            </a:r>
            <a:r>
              <a:rPr lang="fi-FI" sz="1200" dirty="0"/>
              <a:t>. 106 -116]</a:t>
            </a:r>
          </a:p>
          <a:p>
            <a:endParaRPr lang="fi-FI" sz="1200" b="1" dirty="0"/>
          </a:p>
          <a:p>
            <a:endParaRPr lang="fi-FI" sz="1600" b="1" dirty="0"/>
          </a:p>
          <a:p>
            <a:endParaRPr lang="fi-FI" sz="1600" b="1" dirty="0"/>
          </a:p>
          <a:p>
            <a:endParaRPr lang="fi-FI" sz="1600" b="1" dirty="0"/>
          </a:p>
          <a:p>
            <a:r>
              <a:rPr lang="fi-FI" sz="1600" b="1" dirty="0"/>
              <a:t>Computer vision (tietokonenäkö): </a:t>
            </a:r>
            <a:r>
              <a:rPr lang="fi-FI" sz="1600" dirty="0"/>
              <a:t>kuvat tai videot + tietokone + ohjelmat </a:t>
            </a:r>
            <a:r>
              <a:rPr lang="fi-FI" sz="1600" dirty="0">
                <a:sym typeface="Wingdings" panose="05000000000000000000" pitchFamily="2" charset="2"/>
              </a:rPr>
              <a:t> tiedepuoli</a:t>
            </a:r>
            <a:endParaRPr lang="fi-FI" sz="1600" dirty="0"/>
          </a:p>
          <a:p>
            <a:endParaRPr lang="fi-FI" sz="1600" dirty="0"/>
          </a:p>
          <a:p>
            <a:r>
              <a:rPr lang="fi-FI" sz="1600" b="1"/>
              <a:t>Machine </a:t>
            </a:r>
            <a:r>
              <a:rPr lang="fi-FI" sz="1600" b="1" dirty="0"/>
              <a:t>vision (konenäkö): </a:t>
            </a:r>
            <a:r>
              <a:rPr lang="fi-FI" sz="1600" dirty="0"/>
              <a:t>valaisut + kohde + optiikat + kamerat + tiedonsiirto + tietokone (prosessori) + ohjelmat + liitynnät muihin järjestelmiin </a:t>
            </a:r>
            <a:r>
              <a:rPr lang="fi-FI" sz="1600" dirty="0">
                <a:sym typeface="Wingdings" panose="05000000000000000000" pitchFamily="2" charset="2"/>
              </a:rPr>
              <a:t> soveltamista (teollisuudessa)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3568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0"/>
            <a:ext cx="8229600" cy="778098"/>
          </a:xfrm>
        </p:spPr>
        <p:txBody>
          <a:bodyPr/>
          <a:lstStyle/>
          <a:p>
            <a:r>
              <a:rPr lang="fi-FI" sz="3200" b="1" dirty="0"/>
              <a:t>Mitä konenäkö 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pic>
        <p:nvPicPr>
          <p:cNvPr id="10" name="Picture 2" descr="https://upload.wikimedia.org/wikipedia/commons/0/01/Machine_Vision_System.jpg">
            <a:extLst>
              <a:ext uri="{FF2B5EF4-FFF2-40B4-BE49-F238E27FC236}">
                <a16:creationId xmlns:a16="http://schemas.microsoft.com/office/drawing/2014/main" id="{A6228A0E-BDD7-4065-9419-0606F5F3D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5" y="1271977"/>
            <a:ext cx="4640216" cy="24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8EF54-FC97-48F4-8C3C-44BED4572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268760"/>
            <a:ext cx="3015615" cy="259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99F70-E6F3-4B16-890F-17873D76A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3893234"/>
            <a:ext cx="2699869" cy="28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0"/>
            <a:ext cx="8229600" cy="778098"/>
          </a:xfrm>
        </p:spPr>
        <p:txBody>
          <a:bodyPr/>
          <a:lstStyle/>
          <a:p>
            <a:r>
              <a:rPr lang="fi-FI" sz="3200" b="1" dirty="0"/>
              <a:t>Miksi konenäköä käytetään?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22E0D1-F1A5-40B3-833D-622A91D21FCF}"/>
              </a:ext>
            </a:extLst>
          </p:cNvPr>
          <p:cNvGrpSpPr/>
          <p:nvPr/>
        </p:nvGrpSpPr>
        <p:grpSpPr>
          <a:xfrm>
            <a:off x="288843" y="2446187"/>
            <a:ext cx="8300530" cy="4151165"/>
            <a:chOff x="288843" y="2446187"/>
            <a:chExt cx="8300530" cy="41511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B1E2B10-2615-4376-8302-C8CB6891E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843" y="2446187"/>
              <a:ext cx="3995125" cy="39873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1BDDE-6B57-4AE8-9C24-31AB72268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032" y="2564460"/>
              <a:ext cx="3729341" cy="403289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EBA146F-E7DE-4A57-9F85-3AE243B82EFF}"/>
                </a:ext>
              </a:extLst>
            </p:cNvPr>
            <p:cNvCxnSpPr>
              <a:cxnSpLocks/>
            </p:cNvCxnSpPr>
            <p:nvPr/>
          </p:nvCxnSpPr>
          <p:spPr>
            <a:xfrm>
              <a:off x="5580112" y="6469238"/>
              <a:ext cx="2592288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11D75-A193-4936-8086-C3B9824CFEBF}"/>
              </a:ext>
            </a:extLst>
          </p:cNvPr>
          <p:cNvSpPr/>
          <p:nvPr/>
        </p:nvSpPr>
        <p:spPr>
          <a:xfrm>
            <a:off x="554627" y="999599"/>
            <a:ext cx="783379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i="1" dirty="0">
                <a:solidFill>
                  <a:srgbClr val="202122"/>
                </a:solidFill>
                <a:latin typeface="Arial" panose="020B0604020202020204" pitchFamily="34" charset="0"/>
              </a:rPr>
              <a:t>” … tehtäviin, joissa optisen tarkastuksen pitää olla nopeaa, tarkkaa, ympärivuorokautista ja toistettavaa.</a:t>
            </a:r>
          </a:p>
          <a:p>
            <a:r>
              <a:rPr lang="fi-FI" sz="1100" i="1" dirty="0">
                <a:solidFill>
                  <a:srgbClr val="202122"/>
                </a:solidFill>
                <a:latin typeface="Arial" panose="020B0604020202020204" pitchFamily="34" charset="0"/>
              </a:rPr>
              <a:t>Konenäöllä voidaan korvata ihmiselle rasittavia rutiinitehtäviä esimerkiksi liukuhihnalla tai suorittaa ihmisen näkökyvylle mahdottomia tehtäviä käyttämällä avuksi aallonpituuksia, joita ihmisen silmä ei pysty havaitsemaan.” </a:t>
            </a:r>
            <a:r>
              <a:rPr lang="fi-FI" sz="1100" dirty="0">
                <a:solidFill>
                  <a:srgbClr val="202122"/>
                </a:solidFill>
                <a:latin typeface="Arial" panose="020B0604020202020204" pitchFamily="34" charset="0"/>
              </a:rPr>
              <a:t>[</a:t>
            </a:r>
            <a:r>
              <a:rPr lang="fi-FI" sz="1100" dirty="0">
                <a:hlinkClick r:id="rId5"/>
              </a:rPr>
              <a:t>https://fi.wikipedia.org/wiki/Konen%C3%A4k%C3%B6</a:t>
            </a:r>
            <a:r>
              <a:rPr lang="fi-FI" sz="1100" dirty="0">
                <a:solidFill>
                  <a:srgbClr val="202122"/>
                </a:solidFill>
                <a:latin typeface="Arial" panose="020B0604020202020204" pitchFamily="34" charset="0"/>
              </a:rPr>
              <a:t>]</a:t>
            </a:r>
          </a:p>
          <a:p>
            <a:endParaRPr lang="fi-FI" sz="11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i-FI" sz="1100" dirty="0">
                <a:solidFill>
                  <a:srgbClr val="202122"/>
                </a:solidFill>
                <a:latin typeface="Arial" panose="020B0604020202020204" pitchFamily="34" charset="0"/>
              </a:rPr>
              <a:t>Erotuskyky muutenkin, turvallisuus, ihmiselle mahdottomat tehtävät</a:t>
            </a:r>
          </a:p>
          <a:p>
            <a:pPr marL="171450" indent="-171450">
              <a:buFontTx/>
              <a:buChar char="-"/>
            </a:pPr>
            <a:r>
              <a:rPr lang="fi-FI" sz="1100" dirty="0">
                <a:solidFill>
                  <a:srgbClr val="202122"/>
                </a:solidFill>
                <a:latin typeface="Arial" panose="020B0604020202020204" pitchFamily="34" charset="0"/>
              </a:rPr>
              <a:t>Tehokkuus ja pienemmät kulut</a:t>
            </a:r>
          </a:p>
        </p:txBody>
      </p:sp>
    </p:spTree>
    <p:extLst>
      <p:ext uri="{BB962C8B-B14F-4D97-AF65-F5344CB8AC3E}">
        <p14:creationId xmlns:p14="http://schemas.microsoft.com/office/powerpoint/2010/main" val="223552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63272" cy="491654"/>
          </a:xfrm>
        </p:spPr>
        <p:txBody>
          <a:bodyPr/>
          <a:lstStyle/>
          <a:p>
            <a:pPr algn="ctr"/>
            <a:r>
              <a:rPr lang="fi-FI" sz="3600" dirty="0"/>
              <a:t>Konenäköjärjestelmän toteuttamisesta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E81A7-576D-4F6D-ACE3-4ACDF5B00E71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96310D-2937-4200-8DF4-699AA922872A}"/>
              </a:ext>
            </a:extLst>
          </p:cNvPr>
          <p:cNvGrpSpPr/>
          <p:nvPr/>
        </p:nvGrpSpPr>
        <p:grpSpPr>
          <a:xfrm>
            <a:off x="4444186" y="1484785"/>
            <a:ext cx="4571999" cy="3820116"/>
            <a:chOff x="1259632" y="1130363"/>
            <a:chExt cx="5622953" cy="4451537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BFA07EE2-FFA3-4927-97BB-9153F8C6FABF}"/>
                </a:ext>
              </a:extLst>
            </p:cNvPr>
            <p:cNvSpPr/>
            <p:nvPr/>
          </p:nvSpPr>
          <p:spPr>
            <a:xfrm>
              <a:off x="1730513" y="1266205"/>
              <a:ext cx="2121407" cy="1834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FDA0DA2-9BBF-4028-95C7-BBD463A60F3E}"/>
                </a:ext>
              </a:extLst>
            </p:cNvPr>
            <p:cNvSpPr/>
            <p:nvPr/>
          </p:nvSpPr>
          <p:spPr>
            <a:xfrm>
              <a:off x="4211960" y="1130363"/>
              <a:ext cx="2592288" cy="1969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F68B6BCC-8B9C-4FC2-A265-6F37A3FAFA5B}"/>
                </a:ext>
              </a:extLst>
            </p:cNvPr>
            <p:cNvSpPr/>
            <p:nvPr/>
          </p:nvSpPr>
          <p:spPr>
            <a:xfrm>
              <a:off x="1259632" y="3356992"/>
              <a:ext cx="2592288" cy="21784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3A8DA198-989F-4366-81C6-555053F667D5}"/>
                </a:ext>
              </a:extLst>
            </p:cNvPr>
            <p:cNvSpPr/>
            <p:nvPr/>
          </p:nvSpPr>
          <p:spPr>
            <a:xfrm>
              <a:off x="4138609" y="3611969"/>
              <a:ext cx="2743976" cy="19699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F2DE979-6A02-4330-9B19-0EF81199D32F}"/>
              </a:ext>
            </a:extLst>
          </p:cNvPr>
          <p:cNvSpPr/>
          <p:nvPr/>
        </p:nvSpPr>
        <p:spPr>
          <a:xfrm>
            <a:off x="4860032" y="54279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200" dirty="0">
                <a:hlinkClick r:id="rId6"/>
              </a:rPr>
              <a:t>https://www.eeng.dcu.ie/~whelanp/resources/r_preface.html</a:t>
            </a:r>
            <a:endParaRPr lang="fi-FI" sz="1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2D97988-9C2B-4619-A106-54208E41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1"/>
            <a:ext cx="3986986" cy="4977845"/>
          </a:xfrm>
        </p:spPr>
        <p:txBody>
          <a:bodyPr>
            <a:normAutofit/>
          </a:bodyPr>
          <a:lstStyle/>
          <a:p>
            <a:pPr marL="285750" indent="-285750"/>
            <a:r>
              <a:rPr lang="fi-FI" sz="2000" dirty="0"/>
              <a:t>Aluksi ehkä vain hajanaisia ajatuksia</a:t>
            </a:r>
          </a:p>
          <a:p>
            <a:pPr marL="285750" indent="-285750"/>
            <a:r>
              <a:rPr lang="fi-FI" sz="2000" dirty="0"/>
              <a:t>Palanen kerrallaan syntyy toimiva kokonaisuus</a:t>
            </a:r>
          </a:p>
          <a:p>
            <a:pPr marL="285750" indent="-285750"/>
            <a:r>
              <a:rPr lang="fi-FI" sz="2000" dirty="0"/>
              <a:t>Useiden eri alojen hallinnasta hyötyä</a:t>
            </a:r>
          </a:p>
          <a:p>
            <a:pPr marL="685800" lvl="1"/>
            <a:r>
              <a:rPr lang="fi-FI" sz="1800" dirty="0"/>
              <a:t>Viereisen kuvan insinöörialojen lisäksi myös englannin kielen ja matematiikan hallinnasta hyötyä</a:t>
            </a:r>
          </a:p>
          <a:p>
            <a:pPr marL="685800" lvl="1"/>
            <a:r>
              <a:rPr lang="fi-FI" sz="1800" dirty="0"/>
              <a:t>Usein järkevintä ryhmätyönä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6FF3B-F488-4B1D-AF80-07AF46529BBF}"/>
              </a:ext>
            </a:extLst>
          </p:cNvPr>
          <p:cNvSpPr/>
          <p:nvPr/>
        </p:nvSpPr>
        <p:spPr>
          <a:xfrm>
            <a:off x="4827056" y="5682116"/>
            <a:ext cx="42814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i-FI" sz="1100" dirty="0"/>
              <a:t>AI: </a:t>
            </a:r>
            <a:r>
              <a:rPr lang="fi-FI" sz="1100" dirty="0" err="1"/>
              <a:t>artificial</a:t>
            </a:r>
            <a:r>
              <a:rPr lang="fi-FI" sz="1100" dirty="0"/>
              <a:t> </a:t>
            </a:r>
            <a:r>
              <a:rPr lang="fi-FI" sz="1100" dirty="0" err="1"/>
              <a:t>intelligence</a:t>
            </a:r>
            <a:r>
              <a:rPr lang="fi-FI" sz="1100" dirty="0"/>
              <a:t> eli tekoäly</a:t>
            </a:r>
          </a:p>
          <a:p>
            <a:pPr marL="0" lvl="1"/>
            <a:r>
              <a:rPr lang="fi-FI" sz="1100" dirty="0"/>
              <a:t>QC: </a:t>
            </a:r>
            <a:r>
              <a:rPr lang="fi-FI" sz="1100" dirty="0" err="1"/>
              <a:t>Quality</a:t>
            </a:r>
            <a:r>
              <a:rPr lang="fi-FI" sz="1100" dirty="0"/>
              <a:t> Control eli laadunhallinta</a:t>
            </a:r>
          </a:p>
          <a:p>
            <a:pPr marL="0" lvl="1"/>
            <a:r>
              <a:rPr lang="fi-FI" sz="1100" dirty="0"/>
              <a:t>PR: </a:t>
            </a:r>
            <a:r>
              <a:rPr lang="fi-FI" sz="1100" dirty="0" err="1"/>
              <a:t>Process</a:t>
            </a:r>
            <a:r>
              <a:rPr lang="fi-FI" sz="1100" dirty="0"/>
              <a:t> </a:t>
            </a:r>
            <a:r>
              <a:rPr lang="fi-FI" sz="1100" dirty="0" err="1"/>
              <a:t>Re</a:t>
            </a:r>
            <a:r>
              <a:rPr lang="fi-FI" sz="1100" dirty="0"/>
              <a:t>-engineering(?) eli (tuotanto)prosessin tehostaminen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97623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63272" cy="491654"/>
          </a:xfrm>
        </p:spPr>
        <p:txBody>
          <a:bodyPr/>
          <a:lstStyle/>
          <a:p>
            <a:pPr algn="ctr"/>
            <a:r>
              <a:rPr lang="fi-FI" sz="3200" dirty="0"/>
              <a:t>Suhde muihin teknologioihin / tieteenaloihin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E81A7-576D-4F6D-ACE3-4ACDF5B00E71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pic>
        <p:nvPicPr>
          <p:cNvPr id="2052" name="Picture 4" descr="Relation between Computer vision and various other fields">
            <a:extLst>
              <a:ext uri="{FF2B5EF4-FFF2-40B4-BE49-F238E27FC236}">
                <a16:creationId xmlns:a16="http://schemas.microsoft.com/office/drawing/2014/main" id="{6DA199E4-DC53-475D-A4D8-3B1CC24D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90" y="1484784"/>
            <a:ext cx="5229969" cy="422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639BD-75A3-476A-B181-8D10A197B402}"/>
              </a:ext>
            </a:extLst>
          </p:cNvPr>
          <p:cNvSpPr/>
          <p:nvPr/>
        </p:nvSpPr>
        <p:spPr>
          <a:xfrm>
            <a:off x="1740990" y="5714347"/>
            <a:ext cx="4492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dirty="0">
                <a:hlinkClick r:id="rId3"/>
              </a:rPr>
              <a:t>https://www.translationdirectory.com/glossaries/glossary253.php</a:t>
            </a:r>
            <a:endParaRPr lang="fi-FI" sz="1100" dirty="0"/>
          </a:p>
        </p:txBody>
      </p:sp>
    </p:spTree>
    <p:extLst>
      <p:ext uri="{BB962C8B-B14F-4D97-AF65-F5344CB8AC3E}">
        <p14:creationId xmlns:p14="http://schemas.microsoft.com/office/powerpoint/2010/main" val="39969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136"/>
          </a:xfrm>
        </p:spPr>
        <p:txBody>
          <a:bodyPr/>
          <a:lstStyle/>
          <a:p>
            <a:r>
              <a:rPr lang="fi-FI" b="1" dirty="0"/>
              <a:t>Mihin ollaan menossa?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8363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Älykkäät ja itseoppivat järjestelmät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valaisun ohjaus, valotuksen ohjaus, itseoppivat kuvan analysoinnit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”Valmiiksi tehdyt” loppukäyttäjäsovellukset</a:t>
            </a:r>
          </a:p>
          <a:p>
            <a:endParaRPr lang="fi-FI" dirty="0">
              <a:hlinkClick r:id="rId3"/>
            </a:endParaRPr>
          </a:p>
          <a:p>
            <a:r>
              <a:rPr lang="fi-FI" dirty="0">
                <a:hlinkClick r:id="rId3"/>
              </a:rPr>
              <a:t>https://yle.fi/uutiset/3-10418805</a:t>
            </a:r>
            <a:endParaRPr lang="fi-FI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https://bilot.group/fi/articles/konenako-ja-kuvantunnistus/</a:t>
            </a:r>
          </a:p>
          <a:p>
            <a:endParaRPr lang="fi-FI" dirty="0"/>
          </a:p>
          <a:p>
            <a:endParaRPr lang="fi-FI" dirty="0"/>
          </a:p>
          <a:p>
            <a:r>
              <a:rPr lang="fi-FI" sz="1600" dirty="0"/>
              <a:t>Tällä opintojaksolla perehdytään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teollisten konenäköjärjestelmien suunnitteluun, toteutukseen ja käyttöön vaikuttaviin tekijöihin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digitaalisen kuvan, sen käsittelyn ja automaattisen analysoinnin perusteisiin sekä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yksinkertaisten mittaus- ja laadunvalvontatehtävien ratkaisemiseen konenäön avulla.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 dirty="0"/>
          </a:p>
          <a:p>
            <a:r>
              <a:rPr lang="fi-FI" sz="1600" dirty="0"/>
              <a:t>Tavoitteena on siis ymmärtää konenäköjärjestelmien toiminnan perusteet sekä yksityiskohtaisesti että kokonaisuutena. (Eli tällä opintojaksolla ei käytetä itseoppivia tai ”musta laatikko” –tyyppisiä järjestelmiä.)</a:t>
            </a:r>
            <a:endParaRPr lang="fi-FI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2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136"/>
          </a:xfrm>
        </p:spPr>
        <p:txBody>
          <a:bodyPr/>
          <a:lstStyle/>
          <a:p>
            <a:r>
              <a:rPr lang="fi-FI" b="1" dirty="0"/>
              <a:t>Sovelluksia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8075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CVonline:n</a:t>
            </a:r>
            <a:r>
              <a:rPr lang="fi-FI" dirty="0"/>
              <a:t> lista sovelluksista</a:t>
            </a:r>
          </a:p>
          <a:p>
            <a:r>
              <a:rPr lang="fi-FI" dirty="0">
                <a:hlinkClick r:id="rId3"/>
              </a:rPr>
              <a:t>http://homepages.inf.ed.ac.uk/rbf/CVonline/applic.htm</a:t>
            </a:r>
            <a:endParaRPr lang="fi-FI" dirty="0"/>
          </a:p>
          <a:p>
            <a:endParaRPr lang="fi-FI" dirty="0"/>
          </a:p>
          <a:p>
            <a:r>
              <a:rPr lang="fi-FI" dirty="0"/>
              <a:t>Laadunvarmistusta: useita konenäköjärjestelmiä yhdessä robottisolussa</a:t>
            </a:r>
            <a:endParaRPr lang="fi-FI" dirty="0">
              <a:hlinkClick r:id="rId4"/>
            </a:endParaRPr>
          </a:p>
          <a:p>
            <a:r>
              <a:rPr lang="fi-FI" dirty="0">
                <a:hlinkClick r:id="rId4"/>
              </a:rPr>
              <a:t>https://www.youtube.com/watch?v=403QVdPf8Yk</a:t>
            </a:r>
            <a:endParaRPr lang="fi-FI" dirty="0"/>
          </a:p>
          <a:p>
            <a:endParaRPr lang="fi-FI" dirty="0">
              <a:hlinkClick r:id="rId5"/>
            </a:endParaRPr>
          </a:p>
          <a:p>
            <a:r>
              <a:rPr lang="fi-FI" dirty="0"/>
              <a:t>Muutamia elintarviketeollisuuden esimerkkejä</a:t>
            </a:r>
            <a:endParaRPr lang="fi-FI" dirty="0">
              <a:hlinkClick r:id="rId5"/>
            </a:endParaRPr>
          </a:p>
          <a:p>
            <a:r>
              <a:rPr lang="fi-FI" dirty="0">
                <a:hlinkClick r:id="rId5"/>
              </a:rPr>
              <a:t>https://youtu.be/vR9oeqFBmXY</a:t>
            </a:r>
            <a:endParaRPr lang="fi-FI" dirty="0"/>
          </a:p>
          <a:p>
            <a:endParaRPr lang="fi-FI" dirty="0">
              <a:hlinkClick r:id="rId6"/>
            </a:endParaRPr>
          </a:p>
          <a:p>
            <a:r>
              <a:rPr lang="fi-FI" dirty="0"/>
              <a:t>Nopeaa painojäljen tarkistusta</a:t>
            </a:r>
            <a:endParaRPr lang="fi-FI" dirty="0">
              <a:hlinkClick r:id="rId6"/>
            </a:endParaRPr>
          </a:p>
          <a:p>
            <a:r>
              <a:rPr lang="fi-FI" dirty="0">
                <a:hlinkClick r:id="rId6"/>
              </a:rPr>
              <a:t>https://www.youtube.com/watch?v=RhPD_EqSwCc</a:t>
            </a:r>
            <a:endParaRPr lang="fi-FI" dirty="0"/>
          </a:p>
          <a:p>
            <a:endParaRPr lang="fi-FI" dirty="0"/>
          </a:p>
          <a:p>
            <a:r>
              <a:rPr lang="fi-FI" dirty="0"/>
              <a:t>Robotin toiminnan ohjausta konenäöllä </a:t>
            </a:r>
            <a:r>
              <a:rPr lang="fi-FI" dirty="0">
                <a:hlinkClick r:id="rId7"/>
              </a:rPr>
              <a:t>https://www.youtube.com/watch?v=EqMPLnIRUvQ</a:t>
            </a:r>
            <a:endParaRPr lang="fi-FI" dirty="0"/>
          </a:p>
          <a:p>
            <a:endParaRPr lang="fi-FI" dirty="0"/>
          </a:p>
          <a:p>
            <a:r>
              <a:rPr lang="fi-FI" dirty="0"/>
              <a:t>Tukin tilaavuuden määritys (pituus, läpimittaprofiili) 3d konenäön avulla</a:t>
            </a:r>
          </a:p>
          <a:p>
            <a:r>
              <a:rPr lang="fi-FI" dirty="0">
                <a:hlinkClick r:id="rId8"/>
              </a:rPr>
              <a:t>https://youtu.be/E6AkY2AjiQ0</a:t>
            </a:r>
            <a:r>
              <a:rPr lang="fi-FI" dirty="0"/>
              <a:t> (</a:t>
            </a:r>
            <a:r>
              <a:rPr lang="fi-FI" dirty="0">
                <a:hlinkClick r:id="rId9"/>
              </a:rPr>
              <a:t>https://www.masser.fi/fi/</a:t>
            </a:r>
            <a:r>
              <a:rPr lang="fi-FI" dirty="0"/>
              <a:t>)</a:t>
            </a:r>
            <a:endParaRPr lang="fi-FI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1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039279217A5464EB2A69305B00BC728" ma:contentTypeVersion="10" ma:contentTypeDescription="Luo uusi asiakirja." ma:contentTypeScope="" ma:versionID="67cff5c2ff33aabc64f30319b9f73a62">
  <xsd:schema xmlns:xsd="http://www.w3.org/2001/XMLSchema" xmlns:xs="http://www.w3.org/2001/XMLSchema" xmlns:p="http://schemas.microsoft.com/office/2006/metadata/properties" xmlns:ns3="3c6f025f-80c3-4c7c-bc86-cd1c263fdf04" xmlns:ns4="5bc2d335-ae1c-4491-a0a3-c7cac9c4574c" targetNamespace="http://schemas.microsoft.com/office/2006/metadata/properties" ma:root="true" ma:fieldsID="f7e64fe92930b03ece0863edca396b15" ns3:_="" ns4:_="">
    <xsd:import namespace="3c6f025f-80c3-4c7c-bc86-cd1c263fdf04"/>
    <xsd:import namespace="5bc2d335-ae1c-4491-a0a3-c7cac9c45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f025f-80c3-4c7c-bc86-cd1c263fdf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2d335-ae1c-4491-a0a3-c7cac9c457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089DCD-ACA9-408D-826C-637C4E42E772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3c6f025f-80c3-4c7c-bc86-cd1c263fdf04"/>
    <ds:schemaRef ds:uri="http://www.w3.org/XML/1998/namespace"/>
    <ds:schemaRef ds:uri="http://schemas.openxmlformats.org/package/2006/metadata/core-properties"/>
    <ds:schemaRef ds:uri="5bc2d335-ae1c-4491-a0a3-c7cac9c4574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ED3497-8F8C-464F-BA63-FD58CB230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6f025f-80c3-4c7c-bc86-cd1c263fdf04"/>
    <ds:schemaRef ds:uri="5bc2d335-ae1c-4491-a0a3-c7cac9c457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355EEB-99FC-408A-8333-0BD12D04B8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520</Words>
  <Application>Microsoft Office PowerPoint</Application>
  <PresentationFormat>On-screen Show (4:3)</PresentationFormat>
  <Paragraphs>77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Office-teema</vt:lpstr>
      <vt:lpstr>KONENÄKÖ Johdanto</vt:lpstr>
      <vt:lpstr>Mitä konenäkö on?</vt:lpstr>
      <vt:lpstr>Mitä konenäkö on?</vt:lpstr>
      <vt:lpstr>Miksi konenäköä käytetään?</vt:lpstr>
      <vt:lpstr>Konenäköjärjestelmän toteuttamisesta</vt:lpstr>
      <vt:lpstr>Suhde muihin teknologioihin / tieteenaloihin</vt:lpstr>
      <vt:lpstr>Mihin ollaan menossa?</vt:lpstr>
      <vt:lpstr>Sovelluksia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SATELLIITTIPAIKANNUS</dc:title>
  <dc:creator>Teuvo.Heimonen@lapinamk.fi</dc:creator>
  <cp:lastModifiedBy>Heimonen Teuvo</cp:lastModifiedBy>
  <cp:revision>168</cp:revision>
  <cp:lastPrinted>2019-09-02T09:07:14Z</cp:lastPrinted>
  <dcterms:created xsi:type="dcterms:W3CDTF">2009-11-01T09:10:02Z</dcterms:created>
  <dcterms:modified xsi:type="dcterms:W3CDTF">2021-10-27T16:37:34Z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0x0101002039279217A5464EB2A69305B00BC728</vt:lpwstr>
  </property>
</Properties>
</file>