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56" r:id="rId5"/>
    <p:sldId id="333" r:id="rId6"/>
    <p:sldId id="337" r:id="rId7"/>
    <p:sldId id="338" r:id="rId8"/>
    <p:sldId id="339" r:id="rId9"/>
    <p:sldId id="340" r:id="rId10"/>
    <p:sldId id="341" r:id="rId11"/>
    <p:sldId id="342" r:id="rId12"/>
  </p:sldIdLst>
  <p:sldSz cx="9144000" cy="6858000" type="screen4x3"/>
  <p:notesSz cx="6797675" cy="9926638"/>
  <p:defaultTextStyle>
    <a:defPPr>
      <a:defRPr lang="fi-FI"/>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266"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6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monen Teuvo" userId="c9cd64d2-f12a-479c-96c9-447a25e882dd" providerId="ADAL" clId="{40C40F9C-D758-447A-9661-2B3474C467A7}"/>
    <pc:docChg chg="custSel modSld">
      <pc:chgData name="Heimonen Teuvo" userId="c9cd64d2-f12a-479c-96c9-447a25e882dd" providerId="ADAL" clId="{40C40F9C-D758-447A-9661-2B3474C467A7}" dt="2021-11-18T10:24:54.343" v="45" actId="1036"/>
      <pc:docMkLst>
        <pc:docMk/>
      </pc:docMkLst>
      <pc:sldChg chg="addSp delSp modSp">
        <pc:chgData name="Heimonen Teuvo" userId="c9cd64d2-f12a-479c-96c9-447a25e882dd" providerId="ADAL" clId="{40C40F9C-D758-447A-9661-2B3474C467A7}" dt="2021-11-18T10:24:54.343" v="45" actId="1036"/>
        <pc:sldMkLst>
          <pc:docMk/>
          <pc:sldMk cId="983951946" sldId="341"/>
        </pc:sldMkLst>
        <pc:spChg chg="mod">
          <ac:chgData name="Heimonen Teuvo" userId="c9cd64d2-f12a-479c-96c9-447a25e882dd" providerId="ADAL" clId="{40C40F9C-D758-447A-9661-2B3474C467A7}" dt="2021-11-18T10:24:29.089" v="32" actId="1035"/>
          <ac:spMkLst>
            <pc:docMk/>
            <pc:sldMk cId="983951946" sldId="341"/>
            <ac:spMk id="5" creationId="{0B3FC95C-22E5-4D46-8C5F-224D6B3A266B}"/>
          </ac:spMkLst>
        </pc:spChg>
        <pc:spChg chg="mod">
          <ac:chgData name="Heimonen Teuvo" userId="c9cd64d2-f12a-479c-96c9-447a25e882dd" providerId="ADAL" clId="{40C40F9C-D758-447A-9661-2B3474C467A7}" dt="2021-11-18T10:24:54.343" v="45" actId="1036"/>
          <ac:spMkLst>
            <pc:docMk/>
            <pc:sldMk cId="983951946" sldId="341"/>
            <ac:spMk id="9" creationId="{2F6A01AE-A007-4608-83A9-934DCCC75B42}"/>
          </ac:spMkLst>
        </pc:spChg>
        <pc:spChg chg="add del">
          <ac:chgData name="Heimonen Teuvo" userId="c9cd64d2-f12a-479c-96c9-447a25e882dd" providerId="ADAL" clId="{40C40F9C-D758-447A-9661-2B3474C467A7}" dt="2021-11-18T10:23:15.856" v="13"/>
          <ac:spMkLst>
            <pc:docMk/>
            <pc:sldMk cId="983951946" sldId="341"/>
            <ac:spMk id="11" creationId="{7B7A49A7-74DE-47A3-9A75-E22C00618A4D}"/>
          </ac:spMkLst>
        </pc:spChg>
        <pc:spChg chg="add mod">
          <ac:chgData name="Heimonen Teuvo" userId="c9cd64d2-f12a-479c-96c9-447a25e882dd" providerId="ADAL" clId="{40C40F9C-D758-447A-9661-2B3474C467A7}" dt="2021-11-18T10:24:42.268" v="41" actId="1038"/>
          <ac:spMkLst>
            <pc:docMk/>
            <pc:sldMk cId="983951946" sldId="341"/>
            <ac:spMk id="12" creationId="{8C1D042E-748A-4F99-9C63-AEE7ECAEB3FD}"/>
          </ac:spMkLst>
        </pc:spChg>
        <pc:picChg chg="del">
          <ac:chgData name="Heimonen Teuvo" userId="c9cd64d2-f12a-479c-96c9-447a25e882dd" providerId="ADAL" clId="{40C40F9C-D758-447A-9661-2B3474C467A7}" dt="2021-11-18T10:22:38.483" v="0" actId="478"/>
          <ac:picMkLst>
            <pc:docMk/>
            <pc:sldMk cId="983951946" sldId="341"/>
            <ac:picMk id="7" creationId="{F9C58419-AF4C-4E10-96C2-B61E3EAB065B}"/>
          </ac:picMkLst>
        </pc:picChg>
        <pc:picChg chg="mod">
          <ac:chgData name="Heimonen Teuvo" userId="c9cd64d2-f12a-479c-96c9-447a25e882dd" providerId="ADAL" clId="{40C40F9C-D758-447A-9661-2B3474C467A7}" dt="2021-11-18T10:24:49.626" v="43" actId="1036"/>
          <ac:picMkLst>
            <pc:docMk/>
            <pc:sldMk cId="983951946" sldId="341"/>
            <ac:picMk id="8" creationId="{544257D5-7D9E-4821-BE2D-22627D93AD9F}"/>
          </ac:picMkLst>
        </pc:picChg>
        <pc:picChg chg="add mod">
          <ac:chgData name="Heimonen Teuvo" userId="c9cd64d2-f12a-479c-96c9-447a25e882dd" providerId="ADAL" clId="{40C40F9C-D758-447A-9661-2B3474C467A7}" dt="2021-11-18T10:24:38.509" v="40" actId="1038"/>
          <ac:picMkLst>
            <pc:docMk/>
            <pc:sldMk cId="983951946" sldId="341"/>
            <ac:picMk id="10" creationId="{35A2F60B-B157-43C7-9294-34C89343CB80}"/>
          </ac:picMkLst>
        </pc:picChg>
        <pc:picChg chg="mod">
          <ac:chgData name="Heimonen Teuvo" userId="c9cd64d2-f12a-479c-96c9-447a25e882dd" providerId="ADAL" clId="{40C40F9C-D758-447A-9661-2B3474C467A7}" dt="2021-11-18T10:24:26.167" v="28" actId="1035"/>
          <ac:picMkLst>
            <pc:docMk/>
            <pc:sldMk cId="983951946" sldId="341"/>
            <ac:picMk id="1026" creationId="{025AC49E-F2FD-4F9F-9933-F372730B1278}"/>
          </ac:picMkLst>
        </pc:picChg>
      </pc:sldChg>
    </pc:docChg>
  </pc:docChgLst>
  <pc:docChgLst>
    <pc:chgData name="Heimonen Teuvo" userId="c9cd64d2-f12a-479c-96c9-447a25e882dd" providerId="ADAL" clId="{ED6AA228-7627-4B47-ABA0-D89688BCCE0E}"/>
  </pc:docChgLst>
  <pc:docChgLst>
    <pc:chgData name="Heimonen Teuvo" userId="c9cd64d2-f12a-479c-96c9-447a25e882dd" providerId="ADAL" clId="{3938BF80-AEF4-4A7E-A305-7FA323A82B77}"/>
  </pc:docChgLst>
  <pc:docChgLst>
    <pc:chgData name="Heimonen Teuvo" userId="c9cd64d2-f12a-479c-96c9-447a25e882dd" providerId="ADAL" clId="{1CFC2488-BAC3-456F-B8EA-10F684262C51}"/>
    <pc:docChg chg="custSel modSld">
      <pc:chgData name="Heimonen Teuvo" userId="c9cd64d2-f12a-479c-96c9-447a25e882dd" providerId="ADAL" clId="{1CFC2488-BAC3-456F-B8EA-10F684262C51}" dt="2021-10-26T06:03:58.280" v="42" actId="20577"/>
      <pc:docMkLst>
        <pc:docMk/>
      </pc:docMkLst>
      <pc:sldChg chg="addSp delSp modSp">
        <pc:chgData name="Heimonen Teuvo" userId="c9cd64d2-f12a-479c-96c9-447a25e882dd" providerId="ADAL" clId="{1CFC2488-BAC3-456F-B8EA-10F684262C51}" dt="2021-10-26T06:03:58.280" v="42" actId="20577"/>
        <pc:sldMkLst>
          <pc:docMk/>
          <pc:sldMk cId="3535683874" sldId="333"/>
        </pc:sldMkLst>
        <pc:spChg chg="mod">
          <ac:chgData name="Heimonen Teuvo" userId="c9cd64d2-f12a-479c-96c9-447a25e882dd" providerId="ADAL" clId="{1CFC2488-BAC3-456F-B8EA-10F684262C51}" dt="2021-10-26T06:03:58.280" v="42" actId="20577"/>
          <ac:spMkLst>
            <pc:docMk/>
            <pc:sldMk cId="3535683874" sldId="333"/>
            <ac:spMk id="4" creationId="{FEC9D1C0-CB8A-4A45-8C17-F26F7698C7D6}"/>
          </ac:spMkLst>
        </pc:spChg>
        <pc:spChg chg="mod">
          <ac:chgData name="Heimonen Teuvo" userId="c9cd64d2-f12a-479c-96c9-447a25e882dd" providerId="ADAL" clId="{1CFC2488-BAC3-456F-B8EA-10F684262C51}" dt="2021-10-26T06:03:17.003" v="27" actId="1076"/>
          <ac:spMkLst>
            <pc:docMk/>
            <pc:sldMk cId="3535683874" sldId="333"/>
            <ac:spMk id="5" creationId="{1D8C632F-97B4-49DB-BF3F-BC76DC2EE778}"/>
          </ac:spMkLst>
        </pc:spChg>
        <pc:picChg chg="add mod">
          <ac:chgData name="Heimonen Teuvo" userId="c9cd64d2-f12a-479c-96c9-447a25e882dd" providerId="ADAL" clId="{1CFC2488-BAC3-456F-B8EA-10F684262C51}" dt="2021-10-26T06:03:21.452" v="28" actId="1037"/>
          <ac:picMkLst>
            <pc:docMk/>
            <pc:sldMk cId="3535683874" sldId="333"/>
            <ac:picMk id="3" creationId="{1AACEA94-BEA2-4C41-A8FA-7B867CD90A39}"/>
          </ac:picMkLst>
        </pc:picChg>
        <pc:picChg chg="del">
          <ac:chgData name="Heimonen Teuvo" userId="c9cd64d2-f12a-479c-96c9-447a25e882dd" providerId="ADAL" clId="{1CFC2488-BAC3-456F-B8EA-10F684262C51}" dt="2021-10-26T06:02:28.163" v="0" actId="478"/>
          <ac:picMkLst>
            <pc:docMk/>
            <pc:sldMk cId="3535683874" sldId="333"/>
            <ac:picMk id="1026" creationId="{7C9EE03C-DEF7-4C0F-BCBD-ED330CD154C2}"/>
          </ac:picMkLst>
        </pc:picChg>
      </pc:sldChg>
    </pc:docChg>
  </pc:docChgLst>
  <pc:docChgLst>
    <pc:chgData name="Heimonen Teuvo" userId="c9cd64d2-f12a-479c-96c9-447a25e882dd" providerId="ADAL" clId="{4010D63C-D166-44F6-8D68-8BA9673340DC}"/>
  </pc:docChgLst>
  <pc:docChgLst>
    <pc:chgData name="Heimonen Teuvo" userId="c9cd64d2-f12a-479c-96c9-447a25e882dd" providerId="ADAL" clId="{5EEB0AF2-3503-4665-8704-F780DF17E840}"/>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553" cy="496332"/>
          </a:xfrm>
          <a:prstGeom prst="rect">
            <a:avLst/>
          </a:prstGeom>
        </p:spPr>
        <p:txBody>
          <a:bodyPr vert="horz" lIns="91614" tIns="45807" rIns="91614" bIns="45807" rtlCol="0"/>
          <a:lstStyle>
            <a:lvl1pPr algn="l" fontAlgn="auto">
              <a:spcBef>
                <a:spcPts val="0"/>
              </a:spcBef>
              <a:spcAft>
                <a:spcPts val="0"/>
              </a:spcAft>
              <a:defRPr sz="1200">
                <a:latin typeface="+mn-lt"/>
                <a:cs typeface="+mn-cs"/>
              </a:defRPr>
            </a:lvl1pPr>
          </a:lstStyle>
          <a:p>
            <a:pPr>
              <a:defRPr/>
            </a:pPr>
            <a:endParaRPr lang="en-US"/>
          </a:p>
        </p:txBody>
      </p:sp>
      <p:sp>
        <p:nvSpPr>
          <p:cNvPr id="3" name="Päivämäärän paikkamerkki 2"/>
          <p:cNvSpPr>
            <a:spLocks noGrp="1"/>
          </p:cNvSpPr>
          <p:nvPr>
            <p:ph type="dt" sz="quarter" idx="1"/>
          </p:nvPr>
        </p:nvSpPr>
        <p:spPr>
          <a:xfrm>
            <a:off x="3850532" y="0"/>
            <a:ext cx="2945553" cy="496332"/>
          </a:xfrm>
          <a:prstGeom prst="rect">
            <a:avLst/>
          </a:prstGeom>
        </p:spPr>
        <p:txBody>
          <a:bodyPr vert="horz" lIns="91614" tIns="45807" rIns="91614" bIns="45807" rtlCol="0"/>
          <a:lstStyle>
            <a:lvl1pPr algn="r" fontAlgn="auto">
              <a:spcBef>
                <a:spcPts val="0"/>
              </a:spcBef>
              <a:spcAft>
                <a:spcPts val="0"/>
              </a:spcAft>
              <a:defRPr sz="1200" smtClean="0">
                <a:latin typeface="+mn-lt"/>
                <a:cs typeface="+mn-cs"/>
              </a:defRPr>
            </a:lvl1pPr>
          </a:lstStyle>
          <a:p>
            <a:pPr>
              <a:defRPr/>
            </a:pPr>
            <a:fld id="{405210B4-7AF1-4D4B-8D1C-AF1290572061}" type="datetimeFigureOut">
              <a:rPr lang="en-US"/>
              <a:pPr>
                <a:defRPr/>
              </a:pPr>
              <a:t>11/18/2021</a:t>
            </a:fld>
            <a:endParaRPr lang="en-US"/>
          </a:p>
        </p:txBody>
      </p:sp>
      <p:sp>
        <p:nvSpPr>
          <p:cNvPr id="4" name="Alatunnisteen paikkamerkki 3"/>
          <p:cNvSpPr>
            <a:spLocks noGrp="1"/>
          </p:cNvSpPr>
          <p:nvPr>
            <p:ph type="ftr" sz="quarter" idx="2"/>
          </p:nvPr>
        </p:nvSpPr>
        <p:spPr>
          <a:xfrm>
            <a:off x="0" y="9428716"/>
            <a:ext cx="2945553" cy="496332"/>
          </a:xfrm>
          <a:prstGeom prst="rect">
            <a:avLst/>
          </a:prstGeom>
        </p:spPr>
        <p:txBody>
          <a:bodyPr vert="horz" lIns="91614" tIns="45807" rIns="91614" bIns="45807" rtlCol="0" anchor="b"/>
          <a:lstStyle>
            <a:lvl1pPr algn="l" fontAlgn="auto">
              <a:spcBef>
                <a:spcPts val="0"/>
              </a:spcBef>
              <a:spcAft>
                <a:spcPts val="0"/>
              </a:spcAft>
              <a:defRPr sz="1200">
                <a:latin typeface="+mn-lt"/>
                <a:cs typeface="+mn-cs"/>
              </a:defRPr>
            </a:lvl1pPr>
          </a:lstStyle>
          <a:p>
            <a:pPr>
              <a:defRPr/>
            </a:pPr>
            <a:endParaRPr lang="en-US"/>
          </a:p>
        </p:txBody>
      </p:sp>
      <p:sp>
        <p:nvSpPr>
          <p:cNvPr id="5" name="Dian numeron paikkamerkki 4"/>
          <p:cNvSpPr>
            <a:spLocks noGrp="1"/>
          </p:cNvSpPr>
          <p:nvPr>
            <p:ph type="sldNum" sz="quarter" idx="3"/>
          </p:nvPr>
        </p:nvSpPr>
        <p:spPr>
          <a:xfrm>
            <a:off x="3850532" y="9428716"/>
            <a:ext cx="2945553" cy="496332"/>
          </a:xfrm>
          <a:prstGeom prst="rect">
            <a:avLst/>
          </a:prstGeom>
        </p:spPr>
        <p:txBody>
          <a:bodyPr vert="horz" lIns="91614" tIns="45807" rIns="91614" bIns="45807" rtlCol="0" anchor="b"/>
          <a:lstStyle>
            <a:lvl1pPr algn="r" fontAlgn="auto">
              <a:spcBef>
                <a:spcPts val="0"/>
              </a:spcBef>
              <a:spcAft>
                <a:spcPts val="0"/>
              </a:spcAft>
              <a:defRPr sz="1200" smtClean="0">
                <a:latin typeface="+mn-lt"/>
                <a:cs typeface="+mn-cs"/>
              </a:defRPr>
            </a:lvl1pPr>
          </a:lstStyle>
          <a:p>
            <a:pPr>
              <a:defRPr/>
            </a:pPr>
            <a:fld id="{23234A9F-685D-452C-9702-4C810E56503C}" type="slidenum">
              <a:rPr lang="en-US"/>
              <a:pPr>
                <a:defRPr/>
              </a:pPr>
              <a:t>‹#›</a:t>
            </a:fld>
            <a:endParaRPr lang="en-US"/>
          </a:p>
        </p:txBody>
      </p:sp>
    </p:spTree>
    <p:extLst>
      <p:ext uri="{BB962C8B-B14F-4D97-AF65-F5344CB8AC3E}">
        <p14:creationId xmlns:p14="http://schemas.microsoft.com/office/powerpoint/2010/main" val="3301143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553" cy="496332"/>
          </a:xfrm>
          <a:prstGeom prst="rect">
            <a:avLst/>
          </a:prstGeom>
        </p:spPr>
        <p:txBody>
          <a:bodyPr vert="horz" lIns="91614" tIns="45807" rIns="91614" bIns="45807" rtlCol="0"/>
          <a:lstStyle>
            <a:lvl1pPr algn="l" fontAlgn="auto">
              <a:spcBef>
                <a:spcPts val="0"/>
              </a:spcBef>
              <a:spcAft>
                <a:spcPts val="0"/>
              </a:spcAft>
              <a:defRPr sz="1200">
                <a:latin typeface="+mn-lt"/>
                <a:cs typeface="+mn-cs"/>
              </a:defRPr>
            </a:lvl1pPr>
          </a:lstStyle>
          <a:p>
            <a:pPr>
              <a:defRPr/>
            </a:pPr>
            <a:endParaRPr lang="fi-FI"/>
          </a:p>
        </p:txBody>
      </p:sp>
      <p:sp>
        <p:nvSpPr>
          <p:cNvPr id="3" name="Päivämäärän paikkamerkki 2"/>
          <p:cNvSpPr>
            <a:spLocks noGrp="1"/>
          </p:cNvSpPr>
          <p:nvPr>
            <p:ph type="dt" idx="1"/>
          </p:nvPr>
        </p:nvSpPr>
        <p:spPr>
          <a:xfrm>
            <a:off x="3850532" y="0"/>
            <a:ext cx="2945553" cy="496332"/>
          </a:xfrm>
          <a:prstGeom prst="rect">
            <a:avLst/>
          </a:prstGeom>
        </p:spPr>
        <p:txBody>
          <a:bodyPr vert="horz" lIns="91614" tIns="45807" rIns="91614" bIns="45807" rtlCol="0"/>
          <a:lstStyle>
            <a:lvl1pPr algn="r" fontAlgn="auto">
              <a:spcBef>
                <a:spcPts val="0"/>
              </a:spcBef>
              <a:spcAft>
                <a:spcPts val="0"/>
              </a:spcAft>
              <a:defRPr sz="1200" smtClean="0">
                <a:latin typeface="+mn-lt"/>
                <a:cs typeface="+mn-cs"/>
              </a:defRPr>
            </a:lvl1pPr>
          </a:lstStyle>
          <a:p>
            <a:pPr>
              <a:defRPr/>
            </a:pPr>
            <a:fld id="{A243BB3F-72B7-48E9-876B-36ED0451A1B3}" type="datetimeFigureOut">
              <a:rPr lang="fi-FI"/>
              <a:pPr>
                <a:defRPr/>
              </a:pPr>
              <a:t>18.11.2021</a:t>
            </a:fld>
            <a:endParaRPr lang="fi-FI"/>
          </a:p>
        </p:txBody>
      </p:sp>
      <p:sp>
        <p:nvSpPr>
          <p:cNvPr id="4" name="Dian kuvan paikkamerkki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614" tIns="45807" rIns="91614" bIns="45807" rtlCol="0" anchor="ctr"/>
          <a:lstStyle/>
          <a:p>
            <a:pPr lvl="0"/>
            <a:endParaRPr lang="fi-FI" noProof="0"/>
          </a:p>
        </p:txBody>
      </p:sp>
      <p:sp>
        <p:nvSpPr>
          <p:cNvPr id="5" name="Huomautusten paikkamerkki 4"/>
          <p:cNvSpPr>
            <a:spLocks noGrp="1"/>
          </p:cNvSpPr>
          <p:nvPr>
            <p:ph type="body" sz="quarter" idx="3"/>
          </p:nvPr>
        </p:nvSpPr>
        <p:spPr>
          <a:xfrm>
            <a:off x="679132" y="4715153"/>
            <a:ext cx="5439412" cy="4466987"/>
          </a:xfrm>
          <a:prstGeom prst="rect">
            <a:avLst/>
          </a:prstGeom>
        </p:spPr>
        <p:txBody>
          <a:bodyPr vert="horz" lIns="91614" tIns="45807" rIns="91614" bIns="45807" rtlCol="0">
            <a:normAutofit/>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6" name="Alatunnisteen paikkamerkki 5"/>
          <p:cNvSpPr>
            <a:spLocks noGrp="1"/>
          </p:cNvSpPr>
          <p:nvPr>
            <p:ph type="ftr" sz="quarter" idx="4"/>
          </p:nvPr>
        </p:nvSpPr>
        <p:spPr>
          <a:xfrm>
            <a:off x="0" y="9428716"/>
            <a:ext cx="2945553" cy="496332"/>
          </a:xfrm>
          <a:prstGeom prst="rect">
            <a:avLst/>
          </a:prstGeom>
        </p:spPr>
        <p:txBody>
          <a:bodyPr vert="horz" lIns="91614" tIns="45807" rIns="91614" bIns="45807" rtlCol="0" anchor="b"/>
          <a:lstStyle>
            <a:lvl1pPr algn="l" fontAlgn="auto">
              <a:spcBef>
                <a:spcPts val="0"/>
              </a:spcBef>
              <a:spcAft>
                <a:spcPts val="0"/>
              </a:spcAft>
              <a:defRPr sz="1200">
                <a:latin typeface="+mn-lt"/>
                <a:cs typeface="+mn-cs"/>
              </a:defRPr>
            </a:lvl1pPr>
          </a:lstStyle>
          <a:p>
            <a:pPr>
              <a:defRPr/>
            </a:pPr>
            <a:endParaRPr lang="fi-FI"/>
          </a:p>
        </p:txBody>
      </p:sp>
      <p:sp>
        <p:nvSpPr>
          <p:cNvPr id="7" name="Dian numeron paikkamerkki 6"/>
          <p:cNvSpPr>
            <a:spLocks noGrp="1"/>
          </p:cNvSpPr>
          <p:nvPr>
            <p:ph type="sldNum" sz="quarter" idx="5"/>
          </p:nvPr>
        </p:nvSpPr>
        <p:spPr>
          <a:xfrm>
            <a:off x="3850532" y="9428716"/>
            <a:ext cx="2945553" cy="496332"/>
          </a:xfrm>
          <a:prstGeom prst="rect">
            <a:avLst/>
          </a:prstGeom>
        </p:spPr>
        <p:txBody>
          <a:bodyPr vert="horz" lIns="91614" tIns="45807" rIns="91614" bIns="45807" rtlCol="0" anchor="b"/>
          <a:lstStyle>
            <a:lvl1pPr algn="r" fontAlgn="auto">
              <a:spcBef>
                <a:spcPts val="0"/>
              </a:spcBef>
              <a:spcAft>
                <a:spcPts val="0"/>
              </a:spcAft>
              <a:defRPr sz="1200" smtClean="0">
                <a:latin typeface="+mn-lt"/>
                <a:cs typeface="+mn-cs"/>
              </a:defRPr>
            </a:lvl1pPr>
          </a:lstStyle>
          <a:p>
            <a:pPr>
              <a:defRPr/>
            </a:pPr>
            <a:fld id="{F51B82B7-6C61-4A09-B8B4-AC0EEAC7F7F4}" type="slidenum">
              <a:rPr lang="fi-FI"/>
              <a:pPr>
                <a:defRPr/>
              </a:pPr>
              <a:t>‹#›</a:t>
            </a:fld>
            <a:endParaRPr lang="fi-FI"/>
          </a:p>
        </p:txBody>
      </p:sp>
    </p:spTree>
    <p:extLst>
      <p:ext uri="{BB962C8B-B14F-4D97-AF65-F5344CB8AC3E}">
        <p14:creationId xmlns:p14="http://schemas.microsoft.com/office/powerpoint/2010/main" val="3228818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2</a:t>
            </a:fld>
            <a:endParaRPr lang="fi-FI"/>
          </a:p>
        </p:txBody>
      </p:sp>
    </p:spTree>
    <p:extLst>
      <p:ext uri="{BB962C8B-B14F-4D97-AF65-F5344CB8AC3E}">
        <p14:creationId xmlns:p14="http://schemas.microsoft.com/office/powerpoint/2010/main" val="388713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3</a:t>
            </a:fld>
            <a:endParaRPr lang="fi-FI"/>
          </a:p>
        </p:txBody>
      </p:sp>
    </p:spTree>
    <p:extLst>
      <p:ext uri="{BB962C8B-B14F-4D97-AF65-F5344CB8AC3E}">
        <p14:creationId xmlns:p14="http://schemas.microsoft.com/office/powerpoint/2010/main" val="406804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4</a:t>
            </a:fld>
            <a:endParaRPr lang="fi-FI"/>
          </a:p>
        </p:txBody>
      </p:sp>
    </p:spTree>
    <p:extLst>
      <p:ext uri="{BB962C8B-B14F-4D97-AF65-F5344CB8AC3E}">
        <p14:creationId xmlns:p14="http://schemas.microsoft.com/office/powerpoint/2010/main" val="238909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5</a:t>
            </a:fld>
            <a:endParaRPr lang="fi-FI"/>
          </a:p>
        </p:txBody>
      </p:sp>
    </p:spTree>
    <p:extLst>
      <p:ext uri="{BB962C8B-B14F-4D97-AF65-F5344CB8AC3E}">
        <p14:creationId xmlns:p14="http://schemas.microsoft.com/office/powerpoint/2010/main" val="11547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6</a:t>
            </a:fld>
            <a:endParaRPr lang="fi-FI"/>
          </a:p>
        </p:txBody>
      </p:sp>
    </p:spTree>
    <p:extLst>
      <p:ext uri="{BB962C8B-B14F-4D97-AF65-F5344CB8AC3E}">
        <p14:creationId xmlns:p14="http://schemas.microsoft.com/office/powerpoint/2010/main" val="12768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7</a:t>
            </a:fld>
            <a:endParaRPr lang="fi-FI"/>
          </a:p>
        </p:txBody>
      </p:sp>
    </p:spTree>
    <p:extLst>
      <p:ext uri="{BB962C8B-B14F-4D97-AF65-F5344CB8AC3E}">
        <p14:creationId xmlns:p14="http://schemas.microsoft.com/office/powerpoint/2010/main" val="2865721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pPr>
              <a:defRPr/>
            </a:pPr>
            <a:fld id="{F51B82B7-6C61-4A09-B8B4-AC0EEAC7F7F4}" type="slidenum">
              <a:rPr lang="fi-FI" smtClean="0"/>
              <a:pPr>
                <a:defRPr/>
              </a:pPr>
              <a:t>8</a:t>
            </a:fld>
            <a:endParaRPr lang="fi-FI"/>
          </a:p>
        </p:txBody>
      </p:sp>
    </p:spTree>
    <p:extLst>
      <p:ext uri="{BB962C8B-B14F-4D97-AF65-F5344CB8AC3E}">
        <p14:creationId xmlns:p14="http://schemas.microsoft.com/office/powerpoint/2010/main" val="60598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685800" y="2130425"/>
            <a:ext cx="7772400" cy="1470025"/>
          </a:xfrm>
        </p:spPr>
        <p:txBody>
          <a:bodyPr/>
          <a:lstStyle/>
          <a:p>
            <a:r>
              <a:rPr lang="fi-FI"/>
              <a:t>Muokkaa perustyyl. napsautt.</a:t>
            </a:r>
          </a:p>
        </p:txBody>
      </p:sp>
      <p:sp>
        <p:nvSpPr>
          <p:cNvPr id="3" name="Alaotsikk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p>
        </p:txBody>
      </p:sp>
      <p:sp>
        <p:nvSpPr>
          <p:cNvPr id="4" name="Päivämäärän paikkamerkki 3"/>
          <p:cNvSpPr>
            <a:spLocks noGrp="1"/>
          </p:cNvSpPr>
          <p:nvPr>
            <p:ph type="dt" sz="half" idx="10"/>
          </p:nvPr>
        </p:nvSpPr>
        <p:spPr/>
        <p:txBody>
          <a:bodyPr/>
          <a:lstStyle>
            <a:lvl1pPr>
              <a:defRPr/>
            </a:lvl1pPr>
          </a:lstStyle>
          <a:p>
            <a:pPr>
              <a:defRPr/>
            </a:pPr>
            <a:r>
              <a:rPr lang="fi-FI"/>
              <a:t>2.9.2019</a:t>
            </a:r>
          </a:p>
        </p:txBody>
      </p:sp>
      <p:sp>
        <p:nvSpPr>
          <p:cNvPr id="5"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6" name="Dian numeron paikkamerkki 5"/>
          <p:cNvSpPr>
            <a:spLocks noGrp="1"/>
          </p:cNvSpPr>
          <p:nvPr>
            <p:ph type="sldNum" sz="quarter" idx="12"/>
          </p:nvPr>
        </p:nvSpPr>
        <p:spPr/>
        <p:txBody>
          <a:bodyPr/>
          <a:lstStyle>
            <a:lvl1pPr>
              <a:defRPr/>
            </a:lvl1pPr>
          </a:lstStyle>
          <a:p>
            <a:pPr>
              <a:defRPr/>
            </a:pPr>
            <a:fld id="{9B44F579-2F69-4144-AEE6-C148895DCB7A}" type="slidenum">
              <a:rPr lang="fi-FI"/>
              <a:pPr>
                <a:defRPr/>
              </a:pPr>
              <a:t>‹#›</a:t>
            </a:fld>
            <a:endParaRPr lang="fi-F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Pystysuoran tekstin paikkamerkki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lvl1pPr>
              <a:defRPr/>
            </a:lvl1pPr>
          </a:lstStyle>
          <a:p>
            <a:pPr>
              <a:defRPr/>
            </a:pPr>
            <a:r>
              <a:rPr lang="fi-FI"/>
              <a:t>2.9.2019</a:t>
            </a:r>
          </a:p>
        </p:txBody>
      </p:sp>
      <p:sp>
        <p:nvSpPr>
          <p:cNvPr id="5"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6" name="Dian numeron paikkamerkki 5"/>
          <p:cNvSpPr>
            <a:spLocks noGrp="1"/>
          </p:cNvSpPr>
          <p:nvPr>
            <p:ph type="sldNum" sz="quarter" idx="12"/>
          </p:nvPr>
        </p:nvSpPr>
        <p:spPr/>
        <p:txBody>
          <a:bodyPr/>
          <a:lstStyle>
            <a:lvl1pPr>
              <a:defRPr/>
            </a:lvl1pPr>
          </a:lstStyle>
          <a:p>
            <a:pPr>
              <a:defRPr/>
            </a:pPr>
            <a:fld id="{1DD0788E-80FF-4BB0-A572-C59F9AA04587}" type="slidenum">
              <a:rPr lang="fi-FI"/>
              <a:pPr>
                <a:defRPr/>
              </a:pPr>
              <a:t>‹#›</a:t>
            </a:fld>
            <a:endParaRPr lang="fi-F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629400" y="274638"/>
            <a:ext cx="2057400" cy="5851525"/>
          </a:xfrm>
        </p:spPr>
        <p:txBody>
          <a:bodyPr vert="eaVert"/>
          <a:lstStyle/>
          <a:p>
            <a:r>
              <a:rPr lang="fi-FI"/>
              <a:t>Muokkaa perustyyl. napsautt.</a:t>
            </a:r>
          </a:p>
        </p:txBody>
      </p:sp>
      <p:sp>
        <p:nvSpPr>
          <p:cNvPr id="3" name="Pystysuoran tekstin paikkamerkki 2"/>
          <p:cNvSpPr>
            <a:spLocks noGrp="1"/>
          </p:cNvSpPr>
          <p:nvPr>
            <p:ph type="body" orient="vert" idx="1"/>
          </p:nvPr>
        </p:nvSpPr>
        <p:spPr>
          <a:xfrm>
            <a:off x="457200" y="274638"/>
            <a:ext cx="6019800" cy="5851525"/>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lvl1pPr>
              <a:defRPr/>
            </a:lvl1pPr>
          </a:lstStyle>
          <a:p>
            <a:pPr>
              <a:defRPr/>
            </a:pPr>
            <a:r>
              <a:rPr lang="fi-FI"/>
              <a:t>2.9.2019</a:t>
            </a:r>
          </a:p>
        </p:txBody>
      </p:sp>
      <p:sp>
        <p:nvSpPr>
          <p:cNvPr id="5"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6" name="Dian numeron paikkamerkki 5"/>
          <p:cNvSpPr>
            <a:spLocks noGrp="1"/>
          </p:cNvSpPr>
          <p:nvPr>
            <p:ph type="sldNum" sz="quarter" idx="12"/>
          </p:nvPr>
        </p:nvSpPr>
        <p:spPr/>
        <p:txBody>
          <a:bodyPr/>
          <a:lstStyle>
            <a:lvl1pPr>
              <a:defRPr/>
            </a:lvl1pPr>
          </a:lstStyle>
          <a:p>
            <a:pPr>
              <a:defRPr/>
            </a:pPr>
            <a:fld id="{12CD60B5-9F40-48A9-9FF2-5487251161D8}" type="slidenum">
              <a:rPr lang="fi-FI"/>
              <a:pPr>
                <a:defRPr/>
              </a:pPr>
              <a:t>‹#›</a:t>
            </a:fld>
            <a:endParaRPr lang="fi-F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lvl1pPr>
              <a:defRPr/>
            </a:lvl1pPr>
          </a:lstStyle>
          <a:p>
            <a:pPr>
              <a:defRPr/>
            </a:pPr>
            <a:r>
              <a:rPr lang="fi-FI"/>
              <a:t>2.9.2019</a:t>
            </a:r>
          </a:p>
        </p:txBody>
      </p:sp>
      <p:sp>
        <p:nvSpPr>
          <p:cNvPr id="5"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6" name="Dian numeron paikkamerkki 5"/>
          <p:cNvSpPr>
            <a:spLocks noGrp="1"/>
          </p:cNvSpPr>
          <p:nvPr>
            <p:ph type="sldNum" sz="quarter" idx="12"/>
          </p:nvPr>
        </p:nvSpPr>
        <p:spPr/>
        <p:txBody>
          <a:bodyPr/>
          <a:lstStyle>
            <a:lvl1pPr>
              <a:defRPr/>
            </a:lvl1pPr>
          </a:lstStyle>
          <a:p>
            <a:pPr>
              <a:defRPr/>
            </a:pPr>
            <a:fld id="{85753144-9315-489B-897E-4AFCF9CAAE04}" type="slidenum">
              <a:rPr lang="fi-FI"/>
              <a:pPr>
                <a:defRPr/>
              </a:pPr>
              <a:t>‹#›</a:t>
            </a:fld>
            <a:endParaRPr lang="fi-F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fi-FI"/>
              <a:t>Muokkaa perustyyl. napsautt.</a:t>
            </a:r>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Päivämäärän paikkamerkki 3"/>
          <p:cNvSpPr>
            <a:spLocks noGrp="1"/>
          </p:cNvSpPr>
          <p:nvPr>
            <p:ph type="dt" sz="half" idx="10"/>
          </p:nvPr>
        </p:nvSpPr>
        <p:spPr/>
        <p:txBody>
          <a:bodyPr/>
          <a:lstStyle>
            <a:lvl1pPr>
              <a:defRPr/>
            </a:lvl1pPr>
          </a:lstStyle>
          <a:p>
            <a:pPr>
              <a:defRPr/>
            </a:pPr>
            <a:r>
              <a:rPr lang="fi-FI"/>
              <a:t>2.9.2019</a:t>
            </a:r>
          </a:p>
        </p:txBody>
      </p:sp>
      <p:sp>
        <p:nvSpPr>
          <p:cNvPr id="5"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6" name="Dian numeron paikkamerkki 5"/>
          <p:cNvSpPr>
            <a:spLocks noGrp="1"/>
          </p:cNvSpPr>
          <p:nvPr>
            <p:ph type="sldNum" sz="quarter" idx="12"/>
          </p:nvPr>
        </p:nvSpPr>
        <p:spPr/>
        <p:txBody>
          <a:bodyPr/>
          <a:lstStyle>
            <a:lvl1pPr>
              <a:defRPr/>
            </a:lvl1pPr>
          </a:lstStyle>
          <a:p>
            <a:pPr>
              <a:defRPr/>
            </a:pPr>
            <a:fld id="{C67BFBBF-1528-41B2-9F41-3D2C732238FE}" type="slidenum">
              <a:rPr lang="fi-FI"/>
              <a:pPr>
                <a:defRPr/>
              </a:pPr>
              <a:t>‹#›</a:t>
            </a:fld>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Päivämäärän paikkamerkki 3"/>
          <p:cNvSpPr>
            <a:spLocks noGrp="1"/>
          </p:cNvSpPr>
          <p:nvPr>
            <p:ph type="dt" sz="half" idx="10"/>
          </p:nvPr>
        </p:nvSpPr>
        <p:spPr/>
        <p:txBody>
          <a:bodyPr/>
          <a:lstStyle>
            <a:lvl1pPr>
              <a:defRPr/>
            </a:lvl1pPr>
          </a:lstStyle>
          <a:p>
            <a:pPr>
              <a:defRPr/>
            </a:pPr>
            <a:r>
              <a:rPr lang="fi-FI"/>
              <a:t>2.9.2019</a:t>
            </a:r>
          </a:p>
        </p:txBody>
      </p:sp>
      <p:sp>
        <p:nvSpPr>
          <p:cNvPr id="6"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7" name="Dian numeron paikkamerkki 5"/>
          <p:cNvSpPr>
            <a:spLocks noGrp="1"/>
          </p:cNvSpPr>
          <p:nvPr>
            <p:ph type="sldNum" sz="quarter" idx="12"/>
          </p:nvPr>
        </p:nvSpPr>
        <p:spPr/>
        <p:txBody>
          <a:bodyPr/>
          <a:lstStyle>
            <a:lvl1pPr>
              <a:defRPr/>
            </a:lvl1pPr>
          </a:lstStyle>
          <a:p>
            <a:pPr>
              <a:defRPr/>
            </a:pPr>
            <a:fld id="{41ED727E-96C0-470F-90EA-FAA414E5EE5E}" type="slidenum">
              <a:rPr lang="fi-FI"/>
              <a:pPr>
                <a:defRPr/>
              </a:pPr>
              <a:t>‹#›</a:t>
            </a:fld>
            <a:endParaRPr lang="fi-FI"/>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lvl1pPr>
              <a:defRPr/>
            </a:lvl1pPr>
          </a:lstStyle>
          <a:p>
            <a:r>
              <a:rPr lang="fi-FI"/>
              <a:t>Muokkaa perustyyl. napsautt.</a:t>
            </a:r>
          </a:p>
        </p:txBody>
      </p:sp>
      <p:sp>
        <p:nvSpPr>
          <p:cNvPr id="3" name="Tekstin paikkamerkki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7" name="Päivämäärän paikkamerkki 3"/>
          <p:cNvSpPr>
            <a:spLocks noGrp="1"/>
          </p:cNvSpPr>
          <p:nvPr>
            <p:ph type="dt" sz="half" idx="10"/>
          </p:nvPr>
        </p:nvSpPr>
        <p:spPr/>
        <p:txBody>
          <a:bodyPr/>
          <a:lstStyle>
            <a:lvl1pPr>
              <a:defRPr/>
            </a:lvl1pPr>
          </a:lstStyle>
          <a:p>
            <a:pPr>
              <a:defRPr/>
            </a:pPr>
            <a:r>
              <a:rPr lang="fi-FI"/>
              <a:t>2.9.2019</a:t>
            </a:r>
          </a:p>
        </p:txBody>
      </p:sp>
      <p:sp>
        <p:nvSpPr>
          <p:cNvPr id="8"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9" name="Dian numeron paikkamerkki 5"/>
          <p:cNvSpPr>
            <a:spLocks noGrp="1"/>
          </p:cNvSpPr>
          <p:nvPr>
            <p:ph type="sldNum" sz="quarter" idx="12"/>
          </p:nvPr>
        </p:nvSpPr>
        <p:spPr/>
        <p:txBody>
          <a:bodyPr/>
          <a:lstStyle>
            <a:lvl1pPr>
              <a:defRPr/>
            </a:lvl1pPr>
          </a:lstStyle>
          <a:p>
            <a:pPr>
              <a:defRPr/>
            </a:pPr>
            <a:fld id="{2D9082BF-5848-4B21-A91B-AA63B9354451}" type="slidenum">
              <a:rPr lang="fi-FI"/>
              <a:pPr>
                <a:defRPr/>
              </a:pPr>
              <a:t>‹#›</a:t>
            </a:fld>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Päivämäärän paikkamerkki 3"/>
          <p:cNvSpPr>
            <a:spLocks noGrp="1"/>
          </p:cNvSpPr>
          <p:nvPr>
            <p:ph type="dt" sz="half" idx="10"/>
          </p:nvPr>
        </p:nvSpPr>
        <p:spPr/>
        <p:txBody>
          <a:bodyPr/>
          <a:lstStyle>
            <a:lvl1pPr>
              <a:defRPr/>
            </a:lvl1pPr>
          </a:lstStyle>
          <a:p>
            <a:pPr>
              <a:defRPr/>
            </a:pPr>
            <a:r>
              <a:rPr lang="fi-FI"/>
              <a:t>2.9.2019</a:t>
            </a:r>
          </a:p>
        </p:txBody>
      </p:sp>
      <p:sp>
        <p:nvSpPr>
          <p:cNvPr id="4"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5" name="Dian numeron paikkamerkki 5"/>
          <p:cNvSpPr>
            <a:spLocks noGrp="1"/>
          </p:cNvSpPr>
          <p:nvPr>
            <p:ph type="sldNum" sz="quarter" idx="12"/>
          </p:nvPr>
        </p:nvSpPr>
        <p:spPr/>
        <p:txBody>
          <a:bodyPr/>
          <a:lstStyle>
            <a:lvl1pPr>
              <a:defRPr/>
            </a:lvl1pPr>
          </a:lstStyle>
          <a:p>
            <a:pPr>
              <a:defRPr/>
            </a:pPr>
            <a:fld id="{B2A7677F-5E19-45D6-891C-DAB6AA2C4C26}" type="slidenum">
              <a:rPr lang="fi-FI"/>
              <a:pPr>
                <a:defRPr/>
              </a:pPr>
              <a:t>‹#›</a:t>
            </a:fld>
            <a:endParaRPr lang="fi-FI"/>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3"/>
          <p:cNvSpPr>
            <a:spLocks noGrp="1"/>
          </p:cNvSpPr>
          <p:nvPr>
            <p:ph type="dt" sz="half" idx="10"/>
          </p:nvPr>
        </p:nvSpPr>
        <p:spPr/>
        <p:txBody>
          <a:bodyPr/>
          <a:lstStyle>
            <a:lvl1pPr>
              <a:defRPr/>
            </a:lvl1pPr>
          </a:lstStyle>
          <a:p>
            <a:pPr>
              <a:defRPr/>
            </a:pPr>
            <a:r>
              <a:rPr lang="fi-FI"/>
              <a:t>2.9.2019</a:t>
            </a:r>
          </a:p>
        </p:txBody>
      </p:sp>
      <p:sp>
        <p:nvSpPr>
          <p:cNvPr id="3"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4" name="Dian numeron paikkamerkki 5"/>
          <p:cNvSpPr>
            <a:spLocks noGrp="1"/>
          </p:cNvSpPr>
          <p:nvPr>
            <p:ph type="sldNum" sz="quarter" idx="12"/>
          </p:nvPr>
        </p:nvSpPr>
        <p:spPr/>
        <p:txBody>
          <a:bodyPr/>
          <a:lstStyle>
            <a:lvl1pPr>
              <a:defRPr/>
            </a:lvl1pPr>
          </a:lstStyle>
          <a:p>
            <a:pPr>
              <a:defRPr/>
            </a:pPr>
            <a:fld id="{5F9EAF83-854F-49F2-A277-BF0E312BD215}" type="slidenum">
              <a:rPr lang="fi-FI"/>
              <a:pPr>
                <a:defRPr/>
              </a:pPr>
              <a:t>‹#›</a:t>
            </a:fld>
            <a:endParaRPr lang="fi-F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457200" y="273050"/>
            <a:ext cx="3008313" cy="1162050"/>
          </a:xfrm>
        </p:spPr>
        <p:txBody>
          <a:bodyPr anchor="b"/>
          <a:lstStyle>
            <a:lvl1pPr algn="l">
              <a:defRPr sz="2000" b="1"/>
            </a:lvl1pPr>
          </a:lstStyle>
          <a:p>
            <a:r>
              <a:rPr lang="fi-FI"/>
              <a:t>Muokkaa perustyyl. napsautt.</a:t>
            </a:r>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Päivämäärän paikkamerkki 3"/>
          <p:cNvSpPr>
            <a:spLocks noGrp="1"/>
          </p:cNvSpPr>
          <p:nvPr>
            <p:ph type="dt" sz="half" idx="10"/>
          </p:nvPr>
        </p:nvSpPr>
        <p:spPr/>
        <p:txBody>
          <a:bodyPr/>
          <a:lstStyle>
            <a:lvl1pPr>
              <a:defRPr/>
            </a:lvl1pPr>
          </a:lstStyle>
          <a:p>
            <a:pPr>
              <a:defRPr/>
            </a:pPr>
            <a:r>
              <a:rPr lang="fi-FI"/>
              <a:t>2.9.2019</a:t>
            </a:r>
          </a:p>
        </p:txBody>
      </p:sp>
      <p:sp>
        <p:nvSpPr>
          <p:cNvPr id="6"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7" name="Dian numeron paikkamerkki 5"/>
          <p:cNvSpPr>
            <a:spLocks noGrp="1"/>
          </p:cNvSpPr>
          <p:nvPr>
            <p:ph type="sldNum" sz="quarter" idx="12"/>
          </p:nvPr>
        </p:nvSpPr>
        <p:spPr/>
        <p:txBody>
          <a:bodyPr/>
          <a:lstStyle>
            <a:lvl1pPr>
              <a:defRPr/>
            </a:lvl1pPr>
          </a:lstStyle>
          <a:p>
            <a:pPr>
              <a:defRPr/>
            </a:pPr>
            <a:fld id="{721E81A7-576D-4F6D-ACE3-4ACDF5B00E71}" type="slidenum">
              <a:rPr lang="fi-FI"/>
              <a:pPr>
                <a:defRPr/>
              </a:pPr>
              <a:t>‹#›</a:t>
            </a:fld>
            <a:endParaRPr lang="fi-F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fi-FI"/>
              <a:t>Muokkaa perustyyl. napsautt.</a:t>
            </a:r>
          </a:p>
        </p:txBody>
      </p:sp>
      <p:sp>
        <p:nvSpPr>
          <p:cNvPr id="3" name="Kuvan paikkamerkki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Päivämäärän paikkamerkki 3"/>
          <p:cNvSpPr>
            <a:spLocks noGrp="1"/>
          </p:cNvSpPr>
          <p:nvPr>
            <p:ph type="dt" sz="half" idx="10"/>
          </p:nvPr>
        </p:nvSpPr>
        <p:spPr/>
        <p:txBody>
          <a:bodyPr/>
          <a:lstStyle>
            <a:lvl1pPr>
              <a:defRPr/>
            </a:lvl1pPr>
          </a:lstStyle>
          <a:p>
            <a:pPr>
              <a:defRPr/>
            </a:pPr>
            <a:r>
              <a:rPr lang="fi-FI"/>
              <a:t>2.9.2019</a:t>
            </a:r>
          </a:p>
        </p:txBody>
      </p:sp>
      <p:sp>
        <p:nvSpPr>
          <p:cNvPr id="6" name="Alatunnisteen paikkamerkki 4"/>
          <p:cNvSpPr>
            <a:spLocks noGrp="1"/>
          </p:cNvSpPr>
          <p:nvPr>
            <p:ph type="ftr" sz="quarter" idx="11"/>
          </p:nvPr>
        </p:nvSpPr>
        <p:spPr/>
        <p:txBody>
          <a:bodyPr/>
          <a:lstStyle>
            <a:lvl1pPr>
              <a:defRPr/>
            </a:lvl1pPr>
          </a:lstStyle>
          <a:p>
            <a:pPr>
              <a:defRPr/>
            </a:pPr>
            <a:r>
              <a:rPr lang="fi-FI"/>
              <a:t>Pasi Laurila / Lapin AMK</a:t>
            </a:r>
          </a:p>
        </p:txBody>
      </p:sp>
      <p:sp>
        <p:nvSpPr>
          <p:cNvPr id="7" name="Dian numeron paikkamerkki 5"/>
          <p:cNvSpPr>
            <a:spLocks noGrp="1"/>
          </p:cNvSpPr>
          <p:nvPr>
            <p:ph type="sldNum" sz="quarter" idx="12"/>
          </p:nvPr>
        </p:nvSpPr>
        <p:spPr/>
        <p:txBody>
          <a:bodyPr/>
          <a:lstStyle>
            <a:lvl1pPr>
              <a:defRPr/>
            </a:lvl1pPr>
          </a:lstStyle>
          <a:p>
            <a:pPr>
              <a:defRPr/>
            </a:pPr>
            <a:fld id="{4613551F-77B7-4D49-9CE2-D74F9ED8A67F}" type="slidenum">
              <a:rPr lang="fi-FI"/>
              <a:pPr>
                <a:defRPr/>
              </a:pPr>
              <a:t>‹#›</a:t>
            </a:fld>
            <a:endParaRPr lang="fi-FI"/>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Otsikon paikkamerkki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i-FI"/>
              <a:t>Muokkaa perustyyl. napsautt.</a:t>
            </a:r>
          </a:p>
        </p:txBody>
      </p:sp>
      <p:sp>
        <p:nvSpPr>
          <p:cNvPr id="1027" name="Tekstin paikkamerkki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fi-FI"/>
              <a:t>2.9.2019</a:t>
            </a:r>
          </a:p>
        </p:txBody>
      </p:sp>
      <p:sp>
        <p:nvSpPr>
          <p:cNvPr id="5" name="Alatunnisteen paikkamerk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fi-FI"/>
              <a:t>Pasi Laurila / Lapin AMK</a:t>
            </a:r>
          </a:p>
        </p:txBody>
      </p:sp>
      <p:sp>
        <p:nvSpPr>
          <p:cNvPr id="6" name="Dian numeron paikkamerkki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F24749D-F5B2-4C04-9E1E-C94A3F71D642}" type="slidenum">
              <a:rPr lang="fi-FI"/>
              <a:pPr>
                <a:defRPr/>
              </a:pPr>
              <a:t>‹#›</a:t>
            </a:fld>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photonics.com/Articles/Understanding_Machine_Vision_Illumination/a63345" TargetMode="External"/><Relationship Id="rId3" Type="http://schemas.openxmlformats.org/officeDocument/2006/relationships/hyperlink" Target="https://www.theimagingsource.com/media/blog/archive/20080414/"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martvisionlights.com/wp-content/uploads/SVL_SWIR-White-Paper.pdf" TargetMode="External"/><Relationship Id="rId5" Type="http://schemas.openxmlformats.org/officeDocument/2006/relationships/image" Target="../media/image4.png"/><Relationship Id="rId4" Type="http://schemas.openxmlformats.org/officeDocument/2006/relationships/hyperlink" Target="https://www.edmundoptics.com/c/illumination/605/"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edmundoptics.com/knowledge-center/application-notes/imaging/11-best-practices-for-better-imag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vision-systems.com/knowledge-zone/article/14040174/machine-vision-optics" TargetMode="External"/><Relationship Id="rId7" Type="http://schemas.openxmlformats.org/officeDocument/2006/relationships/hyperlink" Target="https://www.keyence.com/ss/products/vision/visionbasics/basic/beginn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vision-systems.com/cameras-accessories/article/16751602/how-to-choose-the-right-camera-or-smart-camera-for-your-machine-vision-system" TargetMode="External"/><Relationship Id="rId7" Type="http://schemas.openxmlformats.org/officeDocument/2006/relationships/hyperlink" Target="http://global-sps.in/ProductImages/IS2000.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s://www.edmundoptics.com/globalassets/products/1008620.jpg" TargetMode="External"/><Relationship Id="rId4" Type="http://schemas.openxmlformats.org/officeDocument/2006/relationships/image" Target="../media/image12.jpeg"/><Relationship Id="rId9" Type="http://schemas.openxmlformats.org/officeDocument/2006/relationships/hyperlink" Target="https://www.jai.com/uploads/documents/Flyers-Brochures/English/Camera_Selection_Guide_2020_17-August-2020.pdf"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qualitymag.com/articles/96064-interfaces-for-machine-vision" TargetMode="External"/><Relationship Id="rId7" Type="http://schemas.openxmlformats.org/officeDocument/2006/relationships/hyperlink" Target="https://www.flir.asia/globalassets/support/iis/whitepaper/machine-vision-interface-comparison-and-evolution.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ppma.co.uk/resource/alrad-industrial-machine-vision-cameras.html" TargetMode="External"/><Relationship Id="rId4" Type="http://schemas.openxmlformats.org/officeDocument/2006/relationships/image" Target="../media/image15.jpeg"/><Relationship Id="rId9" Type="http://schemas.openxmlformats.org/officeDocument/2006/relationships/hyperlink" Target="https://www.vision-camera.nl/How-to-select-a-machine-vision-camera-interface-USB3-GigE-5GigE-10GigE-Vis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pathpartnertech.com/compression-techniques-for-computer-vision-appli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slrlounge.com/flif-new-benchmark-lossless-compressed-formats-image-format-cheat-sheet/"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tsikko 1"/>
          <p:cNvSpPr>
            <a:spLocks noGrp="1"/>
          </p:cNvSpPr>
          <p:nvPr>
            <p:ph type="ctrTitle"/>
          </p:nvPr>
        </p:nvSpPr>
        <p:spPr>
          <a:xfrm>
            <a:off x="243679" y="44624"/>
            <a:ext cx="8757560" cy="1425077"/>
          </a:xfrm>
        </p:spPr>
        <p:txBody>
          <a:bodyPr/>
          <a:lstStyle/>
          <a:p>
            <a:r>
              <a:rPr lang="fi-FI" sz="4000" b="1" dirty="0"/>
              <a:t>KONENÄKÖ</a:t>
            </a:r>
            <a:br>
              <a:rPr lang="fi-FI" sz="4000" b="1" dirty="0"/>
            </a:br>
            <a:r>
              <a:rPr lang="fi-FI" sz="4000" b="1" dirty="0"/>
              <a:t>Kuvanmuodostus</a:t>
            </a:r>
          </a:p>
        </p:txBody>
      </p:sp>
      <p:sp>
        <p:nvSpPr>
          <p:cNvPr id="6" name="TextBox 5">
            <a:extLst>
              <a:ext uri="{FF2B5EF4-FFF2-40B4-BE49-F238E27FC236}">
                <a16:creationId xmlns:a16="http://schemas.microsoft.com/office/drawing/2014/main" id="{3B5F4AA3-813D-4C42-8B92-F56B6FD4967C}"/>
              </a:ext>
            </a:extLst>
          </p:cNvPr>
          <p:cNvSpPr txBox="1"/>
          <p:nvPr/>
        </p:nvSpPr>
        <p:spPr>
          <a:xfrm>
            <a:off x="1979712" y="6381328"/>
            <a:ext cx="5400600" cy="369332"/>
          </a:xfrm>
          <a:prstGeom prst="rect">
            <a:avLst/>
          </a:prstGeom>
          <a:noFill/>
        </p:spPr>
        <p:txBody>
          <a:bodyPr wrap="square" rtlCol="0">
            <a:spAutoFit/>
          </a:bodyPr>
          <a:lstStyle/>
          <a:p>
            <a:pPr algn="ctr"/>
            <a:r>
              <a:rPr lang="fi-FI" dirty="0"/>
              <a:t>Teuvo Heimonen, Lapin AMK</a:t>
            </a:r>
          </a:p>
        </p:txBody>
      </p:sp>
      <p:sp>
        <p:nvSpPr>
          <p:cNvPr id="4" name="Rectangle 3">
            <a:extLst>
              <a:ext uri="{FF2B5EF4-FFF2-40B4-BE49-F238E27FC236}">
                <a16:creationId xmlns:a16="http://schemas.microsoft.com/office/drawing/2014/main" id="{9C9308FA-3597-49B2-86C0-2200E7AFC6F9}"/>
              </a:ext>
            </a:extLst>
          </p:cNvPr>
          <p:cNvSpPr/>
          <p:nvPr/>
        </p:nvSpPr>
        <p:spPr>
          <a:xfrm>
            <a:off x="755576" y="4664458"/>
            <a:ext cx="7632848" cy="1442959"/>
          </a:xfrm>
          <a:prstGeom prst="rect">
            <a:avLst/>
          </a:prstGeom>
        </p:spPr>
        <p:txBody>
          <a:bodyPr wrap="square">
            <a:spAutoFit/>
          </a:bodyPr>
          <a:lstStyle/>
          <a:p>
            <a:pPr algn="ctr">
              <a:lnSpc>
                <a:spcPct val="150000"/>
              </a:lnSpc>
              <a:spcBef>
                <a:spcPts val="600"/>
              </a:spcBef>
              <a:spcAft>
                <a:spcPts val="600"/>
              </a:spcAft>
            </a:pPr>
            <a:r>
              <a:rPr lang="fi-FI" b="1" u="sng" dirty="0">
                <a:latin typeface="Times New Roman" panose="02020603050405020304" pitchFamily="18" charset="0"/>
                <a:ea typeface="Times New Roman" panose="02020603050405020304" pitchFamily="18" charset="0"/>
              </a:rPr>
              <a:t>TAVOITE</a:t>
            </a:r>
          </a:p>
          <a:p>
            <a:pPr algn="ctr">
              <a:lnSpc>
                <a:spcPct val="150000"/>
              </a:lnSpc>
              <a:spcBef>
                <a:spcPts val="600"/>
              </a:spcBef>
              <a:spcAft>
                <a:spcPts val="600"/>
              </a:spcAft>
            </a:pPr>
            <a:r>
              <a:rPr lang="fi-FI" b="1" dirty="0">
                <a:latin typeface="Times New Roman" panose="02020603050405020304" pitchFamily="18" charset="0"/>
                <a:ea typeface="Times New Roman" panose="02020603050405020304" pitchFamily="18" charset="0"/>
              </a:rPr>
              <a:t>Muodostaa näkymästä sellainen digitaalinen kuva, josta olennainen informaatio on irrotettavissa mahdollisimman automaattisesti.</a:t>
            </a:r>
            <a:endParaRPr lang="fi-FI"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3BFA7B16-B43A-42F6-844B-7EF5887994A4}"/>
              </a:ext>
            </a:extLst>
          </p:cNvPr>
          <p:cNvPicPr>
            <a:picLocks noChangeAspect="1"/>
          </p:cNvPicPr>
          <p:nvPr/>
        </p:nvPicPr>
        <p:blipFill>
          <a:blip r:embed="rId2"/>
          <a:stretch>
            <a:fillRect/>
          </a:stretch>
        </p:blipFill>
        <p:spPr>
          <a:xfrm>
            <a:off x="395537" y="1728818"/>
            <a:ext cx="3981450" cy="2644888"/>
          </a:xfrm>
          <a:prstGeom prst="rect">
            <a:avLst/>
          </a:prstGeom>
        </p:spPr>
      </p:pic>
      <p:pic>
        <p:nvPicPr>
          <p:cNvPr id="8" name="Picture 7">
            <a:extLst>
              <a:ext uri="{FF2B5EF4-FFF2-40B4-BE49-F238E27FC236}">
                <a16:creationId xmlns:a16="http://schemas.microsoft.com/office/drawing/2014/main" id="{43467EA0-AE8D-473F-977D-86C2DD027193}"/>
              </a:ext>
            </a:extLst>
          </p:cNvPr>
          <p:cNvPicPr>
            <a:picLocks noChangeAspect="1"/>
          </p:cNvPicPr>
          <p:nvPr/>
        </p:nvPicPr>
        <p:blipFill>
          <a:blip r:embed="rId3"/>
          <a:stretch>
            <a:fillRect/>
          </a:stretch>
        </p:blipFill>
        <p:spPr>
          <a:xfrm>
            <a:off x="4767014" y="1728817"/>
            <a:ext cx="3981450" cy="26384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Sisältö</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2</a:t>
            </a:fld>
            <a:endParaRPr lang="fi-FI"/>
          </a:p>
        </p:txBody>
      </p:sp>
      <p:sp>
        <p:nvSpPr>
          <p:cNvPr id="4" name="Rectangle 3">
            <a:extLst>
              <a:ext uri="{FF2B5EF4-FFF2-40B4-BE49-F238E27FC236}">
                <a16:creationId xmlns:a16="http://schemas.microsoft.com/office/drawing/2014/main" id="{FEC9D1C0-CB8A-4A45-8C17-F26F7698C7D6}"/>
              </a:ext>
            </a:extLst>
          </p:cNvPr>
          <p:cNvSpPr/>
          <p:nvPr/>
        </p:nvSpPr>
        <p:spPr>
          <a:xfrm>
            <a:off x="179512" y="1574896"/>
            <a:ext cx="3545194" cy="3123932"/>
          </a:xfrm>
          <a:prstGeom prst="rect">
            <a:avLst/>
          </a:prstGeom>
        </p:spPr>
        <p:txBody>
          <a:bodyPr wrap="square">
            <a:spAutoFit/>
          </a:bodyPr>
          <a:lstStyle/>
          <a:p>
            <a:pPr marL="0" lvl="1">
              <a:spcAft>
                <a:spcPts val="600"/>
              </a:spcAft>
              <a:buSzPts val="1200"/>
              <a:tabLst>
                <a:tab pos="502920" algn="l"/>
              </a:tabLst>
            </a:pPr>
            <a:r>
              <a:rPr lang="fi-FI" b="1" dirty="0">
                <a:latin typeface="Times New Roman" panose="02020603050405020304" pitchFamily="18" charset="0"/>
                <a:ea typeface="Times New Roman" panose="02020603050405020304" pitchFamily="18" charset="0"/>
              </a:rPr>
              <a:t>Kuvanmuodostukseen vaikuttavat tekijät (+ virhelähteet)</a:t>
            </a:r>
          </a:p>
          <a:p>
            <a:pPr marL="0" lvl="1">
              <a:spcAft>
                <a:spcPts val="600"/>
              </a:spcAft>
              <a:buSzPts val="1200"/>
              <a:tabLst>
                <a:tab pos="502920" algn="l"/>
              </a:tabLst>
            </a:pPr>
            <a:r>
              <a:rPr lang="fi-FI" dirty="0">
                <a:latin typeface="Times New Roman" panose="02020603050405020304" pitchFamily="18" charset="0"/>
                <a:ea typeface="Times New Roman" panose="02020603050405020304" pitchFamily="18" charset="0"/>
              </a:rPr>
              <a:t> </a:t>
            </a:r>
            <a:endParaRPr lang="fi-FI" sz="1200" dirty="0">
              <a:latin typeface="Times New Roman" panose="02020603050405020304" pitchFamily="18" charset="0"/>
              <a:ea typeface="Times New Roman" panose="02020603050405020304" pitchFamily="18" charset="0"/>
            </a:endParaRP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Valaisu</a:t>
            </a:r>
            <a:endParaRPr lang="fi-FI" sz="1200" dirty="0">
              <a:latin typeface="Times New Roman" panose="02020603050405020304" pitchFamily="18" charset="0"/>
              <a:ea typeface="Times New Roman" panose="02020603050405020304" pitchFamily="18" charset="0"/>
            </a:endParaRP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Kohde </a:t>
            </a:r>
            <a:r>
              <a:rPr lang="fi-FI">
                <a:latin typeface="Times New Roman" panose="02020603050405020304" pitchFamily="18" charset="0"/>
                <a:ea typeface="Times New Roman" panose="02020603050405020304" pitchFamily="18" charset="0"/>
              </a:rPr>
              <a:t>(+ ympäristö)</a:t>
            </a: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Optiikka</a:t>
            </a:r>
            <a:endParaRPr lang="fi-FI" sz="1200" dirty="0">
              <a:latin typeface="Times New Roman" panose="02020603050405020304" pitchFamily="18" charset="0"/>
              <a:ea typeface="Times New Roman" panose="02020603050405020304" pitchFamily="18" charset="0"/>
            </a:endParaRP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Kamera</a:t>
            </a:r>
            <a:endParaRPr lang="fi-FI" sz="1200" dirty="0">
              <a:latin typeface="Times New Roman" panose="02020603050405020304" pitchFamily="18" charset="0"/>
              <a:ea typeface="Times New Roman" panose="02020603050405020304" pitchFamily="18" charset="0"/>
            </a:endParaRP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Tiedonsiirto kameralta</a:t>
            </a:r>
            <a:endParaRPr lang="fi-FI" sz="1200" dirty="0">
              <a:latin typeface="Times New Roman" panose="02020603050405020304" pitchFamily="18" charset="0"/>
              <a:ea typeface="Times New Roman" panose="02020603050405020304" pitchFamily="18" charset="0"/>
            </a:endParaRPr>
          </a:p>
          <a:p>
            <a:pPr marL="342900" lvl="1" indent="-342900">
              <a:spcAft>
                <a:spcPts val="600"/>
              </a:spcAft>
              <a:buFont typeface="+mj-lt"/>
              <a:buAutoNum type="arabicPeriod"/>
              <a:tabLst>
                <a:tab pos="914400" algn="l"/>
              </a:tabLst>
            </a:pPr>
            <a:r>
              <a:rPr lang="fi-FI" dirty="0">
                <a:latin typeface="Times New Roman" panose="02020603050405020304" pitchFamily="18" charset="0"/>
                <a:ea typeface="Times New Roman" panose="02020603050405020304" pitchFamily="18" charset="0"/>
              </a:rPr>
              <a:t>Tallennus</a:t>
            </a:r>
            <a:endParaRPr lang="fi-FI" sz="1000"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1D8C632F-97B4-49DB-BF3F-BC76DC2EE778}"/>
              </a:ext>
            </a:extLst>
          </p:cNvPr>
          <p:cNvSpPr/>
          <p:nvPr/>
        </p:nvSpPr>
        <p:spPr>
          <a:xfrm>
            <a:off x="4850870" y="5445224"/>
            <a:ext cx="4318811" cy="253916"/>
          </a:xfrm>
          <a:prstGeom prst="rect">
            <a:avLst/>
          </a:prstGeom>
        </p:spPr>
        <p:txBody>
          <a:bodyPr wrap="none">
            <a:spAutoFit/>
          </a:bodyPr>
          <a:lstStyle/>
          <a:p>
            <a:r>
              <a:rPr lang="fi-FI" sz="1050" dirty="0"/>
              <a:t>Lähde: https://www.vision-doctor.com/en/specification-of-mv-system.html</a:t>
            </a:r>
          </a:p>
        </p:txBody>
      </p:sp>
      <p:pic>
        <p:nvPicPr>
          <p:cNvPr id="3" name="Picture 2">
            <a:extLst>
              <a:ext uri="{FF2B5EF4-FFF2-40B4-BE49-F238E27FC236}">
                <a16:creationId xmlns:a16="http://schemas.microsoft.com/office/drawing/2014/main" id="{1AACEA94-BEA2-4C41-A8FA-7B867CD90A39}"/>
              </a:ext>
            </a:extLst>
          </p:cNvPr>
          <p:cNvPicPr>
            <a:picLocks noChangeAspect="1"/>
          </p:cNvPicPr>
          <p:nvPr/>
        </p:nvPicPr>
        <p:blipFill>
          <a:blip r:embed="rId3"/>
          <a:stretch>
            <a:fillRect/>
          </a:stretch>
        </p:blipFill>
        <p:spPr>
          <a:xfrm>
            <a:off x="3347864" y="1877938"/>
            <a:ext cx="5799200" cy="3639294"/>
          </a:xfrm>
          <a:prstGeom prst="rect">
            <a:avLst/>
          </a:prstGeom>
        </p:spPr>
      </p:pic>
    </p:spTree>
    <p:extLst>
      <p:ext uri="{BB962C8B-B14F-4D97-AF65-F5344CB8AC3E}">
        <p14:creationId xmlns:p14="http://schemas.microsoft.com/office/powerpoint/2010/main" val="353568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Valaisu</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3</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830997"/>
          </a:xfrm>
          <a:prstGeom prst="rect">
            <a:avLst/>
          </a:prstGeom>
        </p:spPr>
        <p:txBody>
          <a:bodyPr wrap="square">
            <a:spAutoFit/>
          </a:bodyPr>
          <a:lstStyle/>
          <a:p>
            <a:r>
              <a:rPr lang="en-US" sz="1600" i="1" dirty="0">
                <a:solidFill>
                  <a:srgbClr val="0A0A0A"/>
                </a:solidFill>
                <a:latin typeface="Open Sans"/>
              </a:rPr>
              <a:t>“</a:t>
            </a:r>
            <a:r>
              <a:rPr lang="en-US" sz="1600" i="1" dirty="0">
                <a:solidFill>
                  <a:srgbClr val="0A0A0A"/>
                </a:solidFill>
                <a:latin typeface="+mj-lt"/>
              </a:rPr>
              <a:t>At first glance, the camera is the source of the image. But actually, the image is created by the illumination.” … “I</a:t>
            </a:r>
            <a:r>
              <a:rPr lang="en-US" sz="1600" i="1" dirty="0">
                <a:latin typeface="+mj-lt"/>
              </a:rPr>
              <a:t>n the context of visualization, the illumination's influence on the resulting image should not be underestimated</a:t>
            </a:r>
            <a:r>
              <a:rPr lang="en-US" sz="1600" dirty="0">
                <a:latin typeface="+mj-lt"/>
              </a:rPr>
              <a:t>.”</a:t>
            </a:r>
            <a:r>
              <a:rPr lang="en-US" sz="1600" i="1" dirty="0">
                <a:solidFill>
                  <a:srgbClr val="0A0A0A"/>
                </a:solidFill>
                <a:latin typeface="+mj-lt"/>
              </a:rPr>
              <a:t> </a:t>
            </a:r>
            <a:r>
              <a:rPr lang="en-US" sz="1100" dirty="0">
                <a:solidFill>
                  <a:srgbClr val="0A0A0A"/>
                </a:solidFill>
                <a:latin typeface="Open Sans"/>
              </a:rPr>
              <a:t>(</a:t>
            </a:r>
            <a:r>
              <a:rPr lang="fi-FI" sz="1100" dirty="0">
                <a:hlinkClick r:id="rId3"/>
              </a:rPr>
              <a:t>https://www.theimagingsource.com/media/blog/archive/20080414/</a:t>
            </a:r>
            <a:r>
              <a:rPr lang="en-US" sz="1100" dirty="0">
                <a:solidFill>
                  <a:srgbClr val="0A0A0A"/>
                </a:solidFill>
                <a:latin typeface="Open Sans"/>
              </a:rPr>
              <a:t>)</a:t>
            </a:r>
            <a:endParaRPr lang="fi-FI" sz="1600" dirty="0"/>
          </a:p>
        </p:txBody>
      </p:sp>
      <p:sp>
        <p:nvSpPr>
          <p:cNvPr id="4" name="Rectangle 3">
            <a:extLst>
              <a:ext uri="{FF2B5EF4-FFF2-40B4-BE49-F238E27FC236}">
                <a16:creationId xmlns:a16="http://schemas.microsoft.com/office/drawing/2014/main" id="{7DD3F8DC-D0DD-4019-8059-BA09CAC0C713}"/>
              </a:ext>
            </a:extLst>
          </p:cNvPr>
          <p:cNvSpPr/>
          <p:nvPr/>
        </p:nvSpPr>
        <p:spPr>
          <a:xfrm>
            <a:off x="295211" y="2132856"/>
            <a:ext cx="4572000" cy="3939540"/>
          </a:xfrm>
          <a:prstGeom prst="rect">
            <a:avLst/>
          </a:prstGeom>
        </p:spPr>
        <p:txBody>
          <a:bodyPr>
            <a:spAutoFit/>
          </a:bodyPr>
          <a:lstStyle/>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Lähtökohta, perusta kuvanmuodostukselle</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Ratkaisut aina sovelluskohtaisia</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Yleensä tavoitteena sekä ajallisesti että alueellisesti tasainen valaistus</a:t>
            </a:r>
          </a:p>
          <a:p>
            <a:pPr algn="just">
              <a:spcBef>
                <a:spcPts val="1200"/>
              </a:spcBef>
              <a:spcAft>
                <a:spcPts val="0"/>
              </a:spcAft>
            </a:pPr>
            <a:r>
              <a:rPr lang="fi-FI" sz="1000" b="1" dirty="0" err="1">
                <a:latin typeface="+mj-lt"/>
                <a:ea typeface="Times New Roman" panose="02020603050405020304" pitchFamily="18" charset="0"/>
              </a:rPr>
              <a:t>Valontuotto</a:t>
            </a:r>
            <a:r>
              <a:rPr lang="fi-FI" sz="1000" b="1" dirty="0">
                <a:latin typeface="+mj-lt"/>
                <a:ea typeface="Times New Roman" panose="02020603050405020304" pitchFamily="18" charset="0"/>
              </a:rPr>
              <a:t>, </a:t>
            </a:r>
            <a:r>
              <a:rPr lang="fi-FI" sz="1000" b="1" dirty="0" err="1">
                <a:latin typeface="+mj-lt"/>
                <a:ea typeface="Times New Roman" panose="02020603050405020304" pitchFamily="18" charset="0"/>
              </a:rPr>
              <a:t>radiometria</a:t>
            </a:r>
            <a:r>
              <a:rPr lang="fi-FI" sz="1000" b="1" dirty="0">
                <a:latin typeface="+mj-lt"/>
                <a:ea typeface="Times New Roman" panose="02020603050405020304" pitchFamily="18" charset="0"/>
              </a:rPr>
              <a:t>, fotometria, …</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ks. esim. Halonen ym. Valaistustekniikka (1993)</a:t>
            </a:r>
          </a:p>
          <a:p>
            <a:pPr algn="just">
              <a:spcBef>
                <a:spcPts val="1200"/>
              </a:spcBef>
              <a:spcAft>
                <a:spcPts val="0"/>
              </a:spcAft>
            </a:pPr>
            <a:r>
              <a:rPr lang="fi-FI" sz="1000" b="1" dirty="0">
                <a:latin typeface="+mj-lt"/>
                <a:ea typeface="Times New Roman" panose="02020603050405020304" pitchFamily="18" charset="0"/>
              </a:rPr>
              <a:t>Valolähteet</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koherentit / ei koherentit</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spektri (monokromaattisuus, aallonpituus)</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valovoima (intensiteetti)</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yleisimmät: loistelamput, LED, puolijohdelaserit</a:t>
            </a:r>
          </a:p>
          <a:p>
            <a:pPr algn="just">
              <a:spcBef>
                <a:spcPts val="1200"/>
              </a:spcBef>
              <a:spcAft>
                <a:spcPts val="0"/>
              </a:spcAft>
            </a:pPr>
            <a:r>
              <a:rPr lang="fi-FI" sz="1000" b="1" dirty="0">
                <a:latin typeface="+mj-lt"/>
                <a:ea typeface="Times New Roman" panose="02020603050405020304" pitchFamily="18" charset="0"/>
              </a:rPr>
              <a:t>Valaisumenetelmät</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edestä, takaa, sivulta</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diffuusi / suunnattu / polarisoitu</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strukturoitu</a:t>
            </a:r>
          </a:p>
          <a:p>
            <a:pPr marL="171450" lvl="0" indent="-171450">
              <a:spcAft>
                <a:spcPts val="0"/>
              </a:spcAft>
              <a:buSzPts val="1200"/>
              <a:buFont typeface="Arial" panose="020B0604020202020204" pitchFamily="34" charset="0"/>
              <a:buChar char="•"/>
              <a:tabLst>
                <a:tab pos="228600" algn="l"/>
              </a:tabLst>
            </a:pPr>
            <a:r>
              <a:rPr lang="fi-FI" sz="1000" dirty="0" err="1">
                <a:latin typeface="+mj-lt"/>
                <a:ea typeface="Times New Roman" panose="02020603050405020304" pitchFamily="18" charset="0"/>
              </a:rPr>
              <a:t>strobo</a:t>
            </a:r>
            <a:endParaRPr lang="fi-FI" sz="1000" dirty="0">
              <a:latin typeface="+mj-lt"/>
              <a:ea typeface="Times New Roman" panose="02020603050405020304" pitchFamily="18" charset="0"/>
            </a:endParaRPr>
          </a:p>
          <a:p>
            <a:pPr algn="just">
              <a:spcBef>
                <a:spcPts val="1200"/>
              </a:spcBef>
              <a:spcAft>
                <a:spcPts val="0"/>
              </a:spcAft>
            </a:pPr>
            <a:r>
              <a:rPr lang="fi-FI" sz="1000" b="1" dirty="0">
                <a:latin typeface="+mj-lt"/>
                <a:ea typeface="Times New Roman" panose="02020603050405020304" pitchFamily="18" charset="0"/>
              </a:rPr>
              <a:t>Virhelähteitä</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vaihtosähkön aiheuttama värähtely</a:t>
            </a:r>
          </a:p>
          <a:p>
            <a:pPr marL="171450" lvl="0" indent="-171450">
              <a:spcAft>
                <a:spcPts val="0"/>
              </a:spcAft>
              <a:buSzPts val="1200"/>
              <a:buFont typeface="Arial" panose="020B0604020202020204" pitchFamily="34" charset="0"/>
              <a:buChar char="•"/>
              <a:tabLst>
                <a:tab pos="228600" algn="l"/>
              </a:tabLst>
            </a:pPr>
            <a:r>
              <a:rPr lang="fi-FI" sz="1000" dirty="0">
                <a:latin typeface="+mj-lt"/>
                <a:ea typeface="Times New Roman" panose="02020603050405020304" pitchFamily="18" charset="0"/>
              </a:rPr>
              <a:t>ympäristön vaikutus (</a:t>
            </a:r>
            <a:r>
              <a:rPr lang="fi-FI" sz="1000" dirty="0" err="1">
                <a:latin typeface="+mj-lt"/>
                <a:ea typeface="Times New Roman" panose="02020603050405020304" pitchFamily="18" charset="0"/>
              </a:rPr>
              <a:t>ambient</a:t>
            </a:r>
            <a:r>
              <a:rPr lang="fi-FI" sz="1000" dirty="0">
                <a:latin typeface="+mj-lt"/>
                <a:ea typeface="Times New Roman" panose="02020603050405020304" pitchFamily="18" charset="0"/>
              </a:rPr>
              <a:t> </a:t>
            </a:r>
            <a:r>
              <a:rPr lang="fi-FI" sz="1000" dirty="0" err="1">
                <a:latin typeface="+mj-lt"/>
                <a:ea typeface="Times New Roman" panose="02020603050405020304" pitchFamily="18" charset="0"/>
              </a:rPr>
              <a:t>light</a:t>
            </a:r>
            <a:r>
              <a:rPr lang="fi-FI" sz="1000" dirty="0">
                <a:latin typeface="+mj-lt"/>
                <a:ea typeface="Times New Roman" panose="02020603050405020304" pitchFamily="18" charset="0"/>
              </a:rPr>
              <a:t>) </a:t>
            </a:r>
          </a:p>
          <a:p>
            <a:pPr algn="just">
              <a:spcBef>
                <a:spcPts val="1200"/>
              </a:spcBef>
              <a:spcAft>
                <a:spcPts val="0"/>
              </a:spcAft>
            </a:pPr>
            <a:r>
              <a:rPr lang="fi-FI" sz="1000" b="1" dirty="0">
                <a:ea typeface="Times New Roman" panose="02020603050405020304" pitchFamily="18" charset="0"/>
              </a:rPr>
              <a:t>Esimerkkejä valaisintyypeistä</a:t>
            </a:r>
          </a:p>
          <a:p>
            <a:pPr marL="171450" lvl="0" indent="-171450">
              <a:spcAft>
                <a:spcPts val="0"/>
              </a:spcAft>
              <a:buSzPts val="1200"/>
              <a:buFont typeface="Arial" panose="020B0604020202020204" pitchFamily="34" charset="0"/>
              <a:buChar char="•"/>
              <a:tabLst>
                <a:tab pos="228600" algn="l"/>
              </a:tabLst>
            </a:pPr>
            <a:r>
              <a:rPr lang="fi-FI" sz="1000" dirty="0">
                <a:ea typeface="Times New Roman" panose="02020603050405020304" pitchFamily="18" charset="0"/>
              </a:rPr>
              <a:t>ks. esim. </a:t>
            </a:r>
            <a:r>
              <a:rPr lang="fi-FI" sz="1000" dirty="0">
                <a:hlinkClick r:id="rId4"/>
              </a:rPr>
              <a:t>https://www.edmundoptics.com/c/illumination/605/</a:t>
            </a:r>
            <a:endParaRPr lang="fi-FI" sz="1000" dirty="0">
              <a:ea typeface="Times New Roman" panose="02020603050405020304" pitchFamily="18" charset="0"/>
            </a:endParaRPr>
          </a:p>
        </p:txBody>
      </p:sp>
      <p:pic>
        <p:nvPicPr>
          <p:cNvPr id="9" name="Picture 8">
            <a:extLst>
              <a:ext uri="{FF2B5EF4-FFF2-40B4-BE49-F238E27FC236}">
                <a16:creationId xmlns:a16="http://schemas.microsoft.com/office/drawing/2014/main" id="{BED9CA89-0A93-462F-8E27-B1F5739C9033}"/>
              </a:ext>
            </a:extLst>
          </p:cNvPr>
          <p:cNvPicPr>
            <a:picLocks noChangeAspect="1"/>
          </p:cNvPicPr>
          <p:nvPr/>
        </p:nvPicPr>
        <p:blipFill>
          <a:blip r:embed="rId5"/>
          <a:stretch>
            <a:fillRect/>
          </a:stretch>
        </p:blipFill>
        <p:spPr>
          <a:xfrm>
            <a:off x="4994052" y="3931513"/>
            <a:ext cx="3097559" cy="2566407"/>
          </a:xfrm>
          <a:prstGeom prst="rect">
            <a:avLst/>
          </a:prstGeom>
        </p:spPr>
      </p:pic>
      <p:sp>
        <p:nvSpPr>
          <p:cNvPr id="11" name="Rectangle 10">
            <a:extLst>
              <a:ext uri="{FF2B5EF4-FFF2-40B4-BE49-F238E27FC236}">
                <a16:creationId xmlns:a16="http://schemas.microsoft.com/office/drawing/2014/main" id="{7F28054E-DF54-4DF1-85F2-F64395EEF045}"/>
              </a:ext>
            </a:extLst>
          </p:cNvPr>
          <p:cNvSpPr/>
          <p:nvPr/>
        </p:nvSpPr>
        <p:spPr>
          <a:xfrm>
            <a:off x="4693641" y="6510536"/>
            <a:ext cx="4054823" cy="230832"/>
          </a:xfrm>
          <a:prstGeom prst="rect">
            <a:avLst/>
          </a:prstGeom>
        </p:spPr>
        <p:txBody>
          <a:bodyPr wrap="square">
            <a:spAutoFit/>
          </a:bodyPr>
          <a:lstStyle/>
          <a:p>
            <a:r>
              <a:rPr lang="fi-FI" sz="900" dirty="0">
                <a:hlinkClick r:id="rId6"/>
              </a:rPr>
              <a:t>https://smartvisionlights.com/wp-content/uploads/SVL_SWIR-White-Paper.pdf</a:t>
            </a:r>
            <a:endParaRPr lang="fi-FI" sz="900" dirty="0"/>
          </a:p>
        </p:txBody>
      </p:sp>
      <p:pic>
        <p:nvPicPr>
          <p:cNvPr id="12" name="Picture 11">
            <a:extLst>
              <a:ext uri="{FF2B5EF4-FFF2-40B4-BE49-F238E27FC236}">
                <a16:creationId xmlns:a16="http://schemas.microsoft.com/office/drawing/2014/main" id="{AAF80E86-3D84-4660-B482-7DA64916104E}"/>
              </a:ext>
            </a:extLst>
          </p:cNvPr>
          <p:cNvPicPr>
            <a:picLocks noChangeAspect="1"/>
          </p:cNvPicPr>
          <p:nvPr/>
        </p:nvPicPr>
        <p:blipFill>
          <a:blip r:embed="rId7"/>
          <a:stretch>
            <a:fillRect/>
          </a:stretch>
        </p:blipFill>
        <p:spPr>
          <a:xfrm>
            <a:off x="4444861" y="1916832"/>
            <a:ext cx="4403928" cy="1684175"/>
          </a:xfrm>
          <a:prstGeom prst="rect">
            <a:avLst/>
          </a:prstGeom>
        </p:spPr>
      </p:pic>
      <p:sp>
        <p:nvSpPr>
          <p:cNvPr id="13" name="Rectangle 12">
            <a:extLst>
              <a:ext uri="{FF2B5EF4-FFF2-40B4-BE49-F238E27FC236}">
                <a16:creationId xmlns:a16="http://schemas.microsoft.com/office/drawing/2014/main" id="{E751374A-68BC-4F31-B280-166714182F62}"/>
              </a:ext>
            </a:extLst>
          </p:cNvPr>
          <p:cNvSpPr/>
          <p:nvPr/>
        </p:nvSpPr>
        <p:spPr>
          <a:xfrm>
            <a:off x="4427984" y="3535916"/>
            <a:ext cx="4572000" cy="230832"/>
          </a:xfrm>
          <a:prstGeom prst="rect">
            <a:avLst/>
          </a:prstGeom>
        </p:spPr>
        <p:txBody>
          <a:bodyPr>
            <a:spAutoFit/>
          </a:bodyPr>
          <a:lstStyle/>
          <a:p>
            <a:r>
              <a:rPr lang="fi-FI" sz="900" dirty="0">
                <a:hlinkClick r:id="rId8"/>
              </a:rPr>
              <a:t>https://www.photonics.com/Articles/Understanding_Machine_Vision_Illumination/a63345</a:t>
            </a:r>
            <a:endParaRPr lang="fi-FI" sz="900" dirty="0"/>
          </a:p>
        </p:txBody>
      </p:sp>
      <p:pic>
        <p:nvPicPr>
          <p:cNvPr id="5" name="Picture 4">
            <a:extLst>
              <a:ext uri="{FF2B5EF4-FFF2-40B4-BE49-F238E27FC236}">
                <a16:creationId xmlns:a16="http://schemas.microsoft.com/office/drawing/2014/main" id="{24845BF1-224E-4AFF-8E22-6ADEBC5C76A5}"/>
              </a:ext>
            </a:extLst>
          </p:cNvPr>
          <p:cNvPicPr>
            <a:picLocks noChangeAspect="1"/>
          </p:cNvPicPr>
          <p:nvPr/>
        </p:nvPicPr>
        <p:blipFill>
          <a:blip r:embed="rId9"/>
          <a:stretch>
            <a:fillRect/>
          </a:stretch>
        </p:blipFill>
        <p:spPr>
          <a:xfrm>
            <a:off x="6992100" y="86523"/>
            <a:ext cx="1989165" cy="916830"/>
          </a:xfrm>
          <a:prstGeom prst="rect">
            <a:avLst/>
          </a:prstGeom>
        </p:spPr>
      </p:pic>
    </p:spTree>
    <p:extLst>
      <p:ext uri="{BB962C8B-B14F-4D97-AF65-F5344CB8AC3E}">
        <p14:creationId xmlns:p14="http://schemas.microsoft.com/office/powerpoint/2010/main" val="9486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Kohde</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4</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584775"/>
          </a:xfrm>
          <a:prstGeom prst="rect">
            <a:avLst/>
          </a:prstGeom>
        </p:spPr>
        <p:txBody>
          <a:bodyPr wrap="square">
            <a:spAutoFit/>
          </a:bodyPr>
          <a:lstStyle/>
          <a:p>
            <a:pPr algn="ctr"/>
            <a:r>
              <a:rPr lang="fi-FI" sz="1600" i="1" dirty="0">
                <a:solidFill>
                  <a:srgbClr val="0A0A0A"/>
                </a:solidFill>
                <a:latin typeface="Open Sans"/>
              </a:rPr>
              <a:t>”…</a:t>
            </a:r>
            <a:r>
              <a:rPr lang="en-US" sz="1600" i="1" dirty="0">
                <a:solidFill>
                  <a:srgbClr val="0A0A0A"/>
                </a:solidFill>
                <a:latin typeface="Open Sans"/>
              </a:rPr>
              <a:t>an understanding of the object’s properties, such as its materials or finishes, is critical to the application’s success.” </a:t>
            </a:r>
            <a:r>
              <a:rPr lang="fi-FI" sz="900" dirty="0">
                <a:hlinkClick r:id="rId3"/>
              </a:rPr>
              <a:t>https://www.edmundoptics.com/knowledge-center/application-notes/imaging/11-best-practices-for-better-imaging/</a:t>
            </a:r>
            <a:endParaRPr lang="fi-FI" sz="900" dirty="0"/>
          </a:p>
        </p:txBody>
      </p:sp>
      <p:sp>
        <p:nvSpPr>
          <p:cNvPr id="4" name="Rectangle 3">
            <a:extLst>
              <a:ext uri="{FF2B5EF4-FFF2-40B4-BE49-F238E27FC236}">
                <a16:creationId xmlns:a16="http://schemas.microsoft.com/office/drawing/2014/main" id="{7DD3F8DC-D0DD-4019-8059-BA09CAC0C713}"/>
              </a:ext>
            </a:extLst>
          </p:cNvPr>
          <p:cNvSpPr/>
          <p:nvPr/>
        </p:nvSpPr>
        <p:spPr>
          <a:xfrm>
            <a:off x="251520" y="1916832"/>
            <a:ext cx="3888432" cy="4555093"/>
          </a:xfrm>
          <a:prstGeom prst="rect">
            <a:avLst/>
          </a:prstGeom>
        </p:spPr>
        <p:txBody>
          <a:bodyPr wrap="square">
            <a:spAutoFit/>
          </a:bodyPr>
          <a:lstStyle/>
          <a:p>
            <a:pPr marL="198438" lvl="0" indent="-198438">
              <a:spcAft>
                <a:spcPts val="0"/>
              </a:spcAft>
              <a:buSzPts val="1200"/>
              <a:buFont typeface="Arial" panose="020B0604020202020204" pitchFamily="34" charset="0"/>
              <a:buChar char="•"/>
              <a:tabLst>
                <a:tab pos="182563" algn="l"/>
              </a:tabLst>
            </a:pPr>
            <a:r>
              <a:rPr lang="fi-FI" sz="1200" dirty="0">
                <a:solidFill>
                  <a:srgbClr val="0A0A0A"/>
                </a:solidFill>
                <a:latin typeface="Open Sans"/>
              </a:rPr>
              <a:t>Kohdekappale määrää kuvanmuodostuksen komponenttien ja kuvausgeometrian mitoituksen </a:t>
            </a:r>
          </a:p>
          <a:p>
            <a:pPr lvl="0">
              <a:spcAft>
                <a:spcPts val="0"/>
              </a:spcAft>
              <a:buSzPts val="1200"/>
              <a:tabLst>
                <a:tab pos="228600" algn="l"/>
              </a:tabLst>
            </a:pPr>
            <a:endParaRPr lang="fi-FI" sz="1400" b="1" i="1" dirty="0">
              <a:solidFill>
                <a:srgbClr val="0A0A0A"/>
              </a:solidFill>
              <a:latin typeface="Open Sans"/>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Valaisun suunnitteluun vaikuttavat: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kohteen läpäisy- / heijastusominaisuudet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värit, diffuusi (matta) / peiliheijastava</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kiinnostavien piirteiden </a:t>
            </a:r>
            <a:r>
              <a:rPr lang="fi-FI" sz="1400" dirty="0" err="1">
                <a:latin typeface="+mj-lt"/>
                <a:ea typeface="Times New Roman" panose="02020603050405020304" pitchFamily="18" charset="0"/>
              </a:rPr>
              <a:t>kontrastierot</a:t>
            </a:r>
            <a:endParaRPr lang="fi-FI" sz="1400" dirty="0">
              <a:latin typeface="+mj-lt"/>
              <a:ea typeface="Times New Roman" panose="02020603050405020304" pitchFamily="18" charset="0"/>
            </a:endParaRP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pinnankarkeus, kappaleen muu geometria ja orientaatio</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materiaalin epäpuhtaudet ja taitekerroinvaihtelut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kohteen liike, muut ympäristötekijät</a:t>
            </a:r>
          </a:p>
          <a:p>
            <a:pPr marL="171450" lvl="0" indent="-1714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Optiikan, kameran ja mittausmenetelmän valintaan vaikuttavat: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kappaleen geometria: koko, korkeusvaihtelut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kiinnostavien piirteiden minimikoko (tarvittava resoluutio)</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mitattavat suureet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kohteen liike, muut ympäristötekijät</a:t>
            </a:r>
          </a:p>
          <a:p>
            <a:pPr marL="171450" lvl="0" indent="-171450">
              <a:spcAft>
                <a:spcPts val="0"/>
              </a:spcAft>
              <a:buSzPts val="1200"/>
              <a:buFont typeface="Arial" panose="020B0604020202020204" pitchFamily="34" charset="0"/>
              <a:buChar char="•"/>
              <a:tabLst>
                <a:tab pos="228600" algn="l"/>
              </a:tabLst>
            </a:pPr>
            <a:endParaRPr lang="fi-FI" sz="1400" dirty="0">
              <a:ea typeface="Times New Roman" panose="02020603050405020304" pitchFamily="18" charset="0"/>
            </a:endParaRPr>
          </a:p>
        </p:txBody>
      </p:sp>
      <p:pic>
        <p:nvPicPr>
          <p:cNvPr id="2050" name="Picture 2">
            <a:extLst>
              <a:ext uri="{FF2B5EF4-FFF2-40B4-BE49-F238E27FC236}">
                <a16:creationId xmlns:a16="http://schemas.microsoft.com/office/drawing/2014/main" id="{D515C992-16FE-481F-8566-B6398C4CD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853751"/>
            <a:ext cx="4643636" cy="129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425D158-7956-493B-AFA6-56EB52B7563A}"/>
              </a:ext>
            </a:extLst>
          </p:cNvPr>
          <p:cNvSpPr/>
          <p:nvPr/>
        </p:nvSpPr>
        <p:spPr>
          <a:xfrm>
            <a:off x="4355976" y="4150241"/>
            <a:ext cx="4643636" cy="430887"/>
          </a:xfrm>
          <a:prstGeom prst="rect">
            <a:avLst/>
          </a:prstGeom>
        </p:spPr>
        <p:txBody>
          <a:bodyPr wrap="square">
            <a:spAutoFit/>
          </a:bodyPr>
          <a:lstStyle/>
          <a:p>
            <a:r>
              <a:rPr lang="fi-FI" sz="1100" i="1" dirty="0">
                <a:latin typeface="Times New Roman" panose="02020603050405020304" pitchFamily="18" charset="0"/>
                <a:ea typeface="Times New Roman" panose="02020603050405020304" pitchFamily="18" charset="0"/>
              </a:rPr>
              <a:t>Pinnan heijastavuusominaisuuksien muuttuminen pinnankarkeuden g kasvaessa. </a:t>
            </a:r>
            <a:r>
              <a:rPr lang="en-US" sz="1100" i="1" dirty="0">
                <a:latin typeface="Times New Roman" panose="02020603050405020304" pitchFamily="18" charset="0"/>
                <a:ea typeface="Times New Roman" panose="02020603050405020304" pitchFamily="18" charset="0"/>
              </a:rPr>
              <a:t>(</a:t>
            </a:r>
            <a:r>
              <a:rPr lang="en-US" sz="1100" i="1" dirty="0" err="1">
                <a:latin typeface="Times New Roman" panose="02020603050405020304" pitchFamily="18" charset="0"/>
                <a:ea typeface="Times New Roman" panose="02020603050405020304" pitchFamily="18" charset="0"/>
              </a:rPr>
              <a:t>Härkonen</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Valaisu</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osana</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konenäköä</a:t>
            </a:r>
            <a:r>
              <a:rPr lang="en-US" sz="1100" i="1" dirty="0">
                <a:latin typeface="Times New Roman" panose="02020603050405020304" pitchFamily="18" charset="0"/>
                <a:ea typeface="Times New Roman" panose="02020603050405020304" pitchFamily="18" charset="0"/>
              </a:rPr>
              <a:t>)</a:t>
            </a:r>
            <a:endParaRPr lang="fi-FI" sz="1100" dirty="0"/>
          </a:p>
        </p:txBody>
      </p:sp>
      <p:pic>
        <p:nvPicPr>
          <p:cNvPr id="2051" name="Picture 3">
            <a:extLst>
              <a:ext uri="{FF2B5EF4-FFF2-40B4-BE49-F238E27FC236}">
                <a16:creationId xmlns:a16="http://schemas.microsoft.com/office/drawing/2014/main" id="{52009E26-02AC-442F-9CE3-DCD96AD26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4885488"/>
            <a:ext cx="4613007" cy="120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A24A7188-CE6F-478F-A3D6-7A0758FCF047}"/>
              </a:ext>
            </a:extLst>
          </p:cNvPr>
          <p:cNvSpPr/>
          <p:nvPr/>
        </p:nvSpPr>
        <p:spPr>
          <a:xfrm>
            <a:off x="4320480" y="6191726"/>
            <a:ext cx="4572000" cy="261610"/>
          </a:xfrm>
          <a:prstGeom prst="rect">
            <a:avLst/>
          </a:prstGeom>
        </p:spPr>
        <p:txBody>
          <a:bodyPr>
            <a:spAutoFit/>
          </a:bodyPr>
          <a:lstStyle/>
          <a:p>
            <a:r>
              <a:rPr lang="fi-FI" sz="1100" i="1" dirty="0">
                <a:latin typeface="Times New Roman" panose="02020603050405020304" pitchFamily="18" charset="0"/>
                <a:ea typeface="Times New Roman" panose="02020603050405020304" pitchFamily="18" charset="0"/>
              </a:rPr>
              <a:t>Valon sirontaan vaikuttavia tekijöitä. (</a:t>
            </a:r>
            <a:r>
              <a:rPr lang="fi-FI" sz="1100" i="1" dirty="0" err="1">
                <a:latin typeface="Times New Roman" panose="02020603050405020304" pitchFamily="18" charset="0"/>
                <a:ea typeface="Times New Roman" panose="02020603050405020304" pitchFamily="18" charset="0"/>
              </a:rPr>
              <a:t>Härkonen</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Valaisu</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osana</a:t>
            </a:r>
            <a:r>
              <a:rPr lang="en-US" sz="1100" i="1" dirty="0">
                <a:latin typeface="Times New Roman" panose="02020603050405020304" pitchFamily="18" charset="0"/>
                <a:ea typeface="Times New Roman" panose="02020603050405020304" pitchFamily="18" charset="0"/>
              </a:rPr>
              <a:t> </a:t>
            </a:r>
            <a:r>
              <a:rPr lang="en-US" sz="1100" i="1" dirty="0" err="1">
                <a:latin typeface="Times New Roman" panose="02020603050405020304" pitchFamily="18" charset="0"/>
                <a:ea typeface="Times New Roman" panose="02020603050405020304" pitchFamily="18" charset="0"/>
              </a:rPr>
              <a:t>konenäköä</a:t>
            </a:r>
            <a:r>
              <a:rPr lang="fi-FI" sz="1100" i="1" dirty="0">
                <a:latin typeface="Times New Roman" panose="02020603050405020304" pitchFamily="18" charset="0"/>
                <a:ea typeface="Times New Roman" panose="02020603050405020304" pitchFamily="18" charset="0"/>
              </a:rPr>
              <a:t>)</a:t>
            </a:r>
            <a:endParaRPr lang="fi-FI" sz="1100" dirty="0"/>
          </a:p>
        </p:txBody>
      </p:sp>
    </p:spTree>
    <p:extLst>
      <p:ext uri="{BB962C8B-B14F-4D97-AF65-F5344CB8AC3E}">
        <p14:creationId xmlns:p14="http://schemas.microsoft.com/office/powerpoint/2010/main" val="35286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Optiikka</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5</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769441"/>
          </a:xfrm>
          <a:prstGeom prst="rect">
            <a:avLst/>
          </a:prstGeom>
        </p:spPr>
        <p:txBody>
          <a:bodyPr wrap="square">
            <a:spAutoFit/>
          </a:bodyPr>
          <a:lstStyle/>
          <a:p>
            <a:r>
              <a:rPr lang="en-US" sz="1400" i="1" dirty="0">
                <a:solidFill>
                  <a:srgbClr val="0A0A0A"/>
                </a:solidFill>
                <a:latin typeface="Open Sans"/>
              </a:rPr>
              <a:t>“Machine vision optics, also known as lenses, focus incoming photons of light reflected off the object of interest onto the image sensor housed inside the camera. The optical system is as critical to overall image quality as illumination.”</a:t>
            </a:r>
            <a:r>
              <a:rPr lang="en-US" sz="1600" i="1" dirty="0">
                <a:solidFill>
                  <a:srgbClr val="0A0A0A"/>
                </a:solidFill>
                <a:latin typeface="Open Sans"/>
              </a:rPr>
              <a:t> </a:t>
            </a:r>
            <a:r>
              <a:rPr lang="fi-FI" sz="900" dirty="0">
                <a:hlinkClick r:id="rId3"/>
              </a:rPr>
              <a:t>https://www.vision-systems.com/knowledge-zone/article/14040174/machine-vision-optics</a:t>
            </a:r>
            <a:endParaRPr lang="fi-FI" sz="900" dirty="0"/>
          </a:p>
        </p:txBody>
      </p:sp>
      <p:sp>
        <p:nvSpPr>
          <p:cNvPr id="4" name="Rectangle 3">
            <a:extLst>
              <a:ext uri="{FF2B5EF4-FFF2-40B4-BE49-F238E27FC236}">
                <a16:creationId xmlns:a16="http://schemas.microsoft.com/office/drawing/2014/main" id="{7DD3F8DC-D0DD-4019-8059-BA09CAC0C713}"/>
              </a:ext>
            </a:extLst>
          </p:cNvPr>
          <p:cNvSpPr/>
          <p:nvPr/>
        </p:nvSpPr>
        <p:spPr>
          <a:xfrm>
            <a:off x="251520" y="1916832"/>
            <a:ext cx="3888432" cy="4616648"/>
          </a:xfrm>
          <a:prstGeom prst="rect">
            <a:avLst/>
          </a:prstGeom>
        </p:spPr>
        <p:txBody>
          <a:bodyPr wrap="square">
            <a:spAutoFit/>
          </a:bodyPr>
          <a:lstStyle/>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kohdistaa kohteen kuvan sensorille</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mitoittaa kuvautumisen:</a:t>
            </a:r>
          </a:p>
          <a:p>
            <a:pPr marL="628650" lvl="1"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kuvautumisen mittakaava</a:t>
            </a:r>
          </a:p>
          <a:p>
            <a:pPr marL="628650" lvl="1"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syvyysterävyysalue (</a:t>
            </a:r>
            <a:r>
              <a:rPr lang="fi-FI" sz="1400" dirty="0" err="1">
                <a:latin typeface="+mj-lt"/>
                <a:ea typeface="Times New Roman" panose="02020603050405020304" pitchFamily="18" charset="0"/>
              </a:rPr>
              <a:t>depth</a:t>
            </a:r>
            <a:r>
              <a:rPr lang="fi-FI" sz="1400" dirty="0">
                <a:latin typeface="+mj-lt"/>
                <a:ea typeface="Times New Roman" panose="02020603050405020304" pitchFamily="18" charset="0"/>
              </a:rPr>
              <a:t>-of-</a:t>
            </a:r>
            <a:r>
              <a:rPr lang="fi-FI" sz="1400" dirty="0" err="1">
                <a:latin typeface="+mj-lt"/>
                <a:ea typeface="Times New Roman" panose="02020603050405020304" pitchFamily="18" charset="0"/>
              </a:rPr>
              <a:t>field</a:t>
            </a:r>
            <a:r>
              <a:rPr lang="fi-FI" sz="1400" dirty="0">
                <a:latin typeface="+mj-lt"/>
                <a:ea typeface="Times New Roman" panose="02020603050405020304" pitchFamily="18" charset="0"/>
              </a:rPr>
              <a:t>, DOF)</a:t>
            </a:r>
          </a:p>
          <a:p>
            <a:pPr marL="628650" lvl="1"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kuva-alue (</a:t>
            </a:r>
            <a:r>
              <a:rPr lang="fi-FI" sz="1400" dirty="0" err="1">
                <a:latin typeface="+mj-lt"/>
                <a:ea typeface="Times New Roman" panose="02020603050405020304" pitchFamily="18" charset="0"/>
              </a:rPr>
              <a:t>field</a:t>
            </a:r>
            <a:r>
              <a:rPr lang="fi-FI" sz="1400" dirty="0">
                <a:latin typeface="+mj-lt"/>
                <a:ea typeface="Times New Roman" panose="02020603050405020304" pitchFamily="18" charset="0"/>
              </a:rPr>
              <a:t>-of-</a:t>
            </a:r>
            <a:r>
              <a:rPr lang="fi-FI" sz="1400" dirty="0" err="1">
                <a:latin typeface="+mj-lt"/>
                <a:ea typeface="Times New Roman" panose="02020603050405020304" pitchFamily="18" charset="0"/>
              </a:rPr>
              <a:t>view</a:t>
            </a:r>
            <a:r>
              <a:rPr lang="fi-FI" sz="1400" dirty="0">
                <a:latin typeface="+mj-lt"/>
                <a:ea typeface="Times New Roman" panose="02020603050405020304" pitchFamily="18" charset="0"/>
              </a:rPr>
              <a:t>, FOV)</a:t>
            </a:r>
          </a:p>
          <a:p>
            <a:pPr marL="171450" lvl="0" indent="-1714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Optiikan parametreja</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tarkennus, syvyysterävyysalue</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zoomaus</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polttoväli, halkaisija, aukko</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formaatti (mille </a:t>
            </a:r>
            <a:r>
              <a:rPr lang="fi-FI" sz="1400" dirty="0" err="1">
                <a:latin typeface="+mj-lt"/>
                <a:ea typeface="Times New Roman" panose="02020603050405020304" pitchFamily="18" charset="0"/>
              </a:rPr>
              <a:t>kennokoolle</a:t>
            </a:r>
            <a:r>
              <a:rPr lang="fi-FI" sz="1400" dirty="0">
                <a:latin typeface="+mj-lt"/>
                <a:ea typeface="Times New Roman" panose="02020603050405020304" pitchFamily="18" charset="0"/>
              </a:rPr>
              <a:t> suunniteltu)</a:t>
            </a:r>
          </a:p>
          <a:p>
            <a:pPr marL="171450" lvl="0" indent="-1714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Erikoisratkaisuja</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"kalansilmä”, </a:t>
            </a:r>
            <a:r>
              <a:rPr lang="fi-FI" sz="1400" dirty="0" err="1">
                <a:latin typeface="+mj-lt"/>
                <a:ea typeface="Times New Roman" panose="02020603050405020304" pitchFamily="18" charset="0"/>
              </a:rPr>
              <a:t>telesentrinen</a:t>
            </a:r>
            <a:endParaRPr lang="fi-FI" sz="1400" dirty="0">
              <a:latin typeface="+mj-lt"/>
              <a:ea typeface="Times New Roman" panose="02020603050405020304" pitchFamily="18" charset="0"/>
            </a:endParaRP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suodattimet: väri, polarisointi</a:t>
            </a:r>
          </a:p>
          <a:p>
            <a:pPr marL="171450" lvl="0" indent="-1714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Optiikan aiheuttamia virheitä</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geometriset virheet (terävyyttä huonontavat, kuvaa deformoivat)</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radiometriset virheet (värivirheet, </a:t>
            </a:r>
            <a:r>
              <a:rPr lang="fi-FI" sz="1400" dirty="0" err="1">
                <a:latin typeface="+mj-lt"/>
                <a:ea typeface="Times New Roman" panose="02020603050405020304" pitchFamily="18" charset="0"/>
              </a:rPr>
              <a:t>valovoimakkuuden</a:t>
            </a:r>
            <a:r>
              <a:rPr lang="fi-FI" sz="1400" dirty="0">
                <a:latin typeface="+mj-lt"/>
                <a:ea typeface="Times New Roman" panose="02020603050405020304" pitchFamily="18" charset="0"/>
              </a:rPr>
              <a:t> väheneminen)</a:t>
            </a:r>
          </a:p>
        </p:txBody>
      </p:sp>
      <p:pic>
        <p:nvPicPr>
          <p:cNvPr id="10" name="Picture 9">
            <a:extLst>
              <a:ext uri="{FF2B5EF4-FFF2-40B4-BE49-F238E27FC236}">
                <a16:creationId xmlns:a16="http://schemas.microsoft.com/office/drawing/2014/main" id="{DEC39613-2C6C-426D-B482-71BDF21F6402}"/>
              </a:ext>
            </a:extLst>
          </p:cNvPr>
          <p:cNvPicPr>
            <a:picLocks noChangeAspect="1"/>
          </p:cNvPicPr>
          <p:nvPr/>
        </p:nvPicPr>
        <p:blipFill>
          <a:blip r:embed="rId4"/>
          <a:stretch>
            <a:fillRect/>
          </a:stretch>
        </p:blipFill>
        <p:spPr>
          <a:xfrm>
            <a:off x="4876922" y="4365104"/>
            <a:ext cx="4150000" cy="2457805"/>
          </a:xfrm>
          <a:prstGeom prst="rect">
            <a:avLst/>
          </a:prstGeom>
        </p:spPr>
      </p:pic>
      <p:pic>
        <p:nvPicPr>
          <p:cNvPr id="11" name="Picture 10">
            <a:extLst>
              <a:ext uri="{FF2B5EF4-FFF2-40B4-BE49-F238E27FC236}">
                <a16:creationId xmlns:a16="http://schemas.microsoft.com/office/drawing/2014/main" id="{BFF0B60B-76CA-4623-940B-7B93E3F15BAE}"/>
              </a:ext>
            </a:extLst>
          </p:cNvPr>
          <p:cNvPicPr>
            <a:picLocks noChangeAspect="1"/>
          </p:cNvPicPr>
          <p:nvPr/>
        </p:nvPicPr>
        <p:blipFill>
          <a:blip r:embed="rId5"/>
          <a:stretch>
            <a:fillRect/>
          </a:stretch>
        </p:blipFill>
        <p:spPr>
          <a:xfrm>
            <a:off x="5139773" y="1988841"/>
            <a:ext cx="3467175" cy="2323488"/>
          </a:xfrm>
          <a:prstGeom prst="rect">
            <a:avLst/>
          </a:prstGeom>
        </p:spPr>
      </p:pic>
      <p:pic>
        <p:nvPicPr>
          <p:cNvPr id="28" name="Picture 27">
            <a:extLst>
              <a:ext uri="{FF2B5EF4-FFF2-40B4-BE49-F238E27FC236}">
                <a16:creationId xmlns:a16="http://schemas.microsoft.com/office/drawing/2014/main" id="{D7B4C9FF-0D27-4ED6-84A1-AFC761643207}"/>
              </a:ext>
            </a:extLst>
          </p:cNvPr>
          <p:cNvPicPr>
            <a:picLocks noChangeAspect="1"/>
          </p:cNvPicPr>
          <p:nvPr/>
        </p:nvPicPr>
        <p:blipFill>
          <a:blip r:embed="rId6"/>
          <a:stretch>
            <a:fillRect/>
          </a:stretch>
        </p:blipFill>
        <p:spPr>
          <a:xfrm>
            <a:off x="6581512" y="23461"/>
            <a:ext cx="1077887" cy="918797"/>
          </a:xfrm>
          <a:prstGeom prst="rect">
            <a:avLst/>
          </a:prstGeom>
        </p:spPr>
      </p:pic>
      <p:sp>
        <p:nvSpPr>
          <p:cNvPr id="29" name="TextBox 28">
            <a:extLst>
              <a:ext uri="{FF2B5EF4-FFF2-40B4-BE49-F238E27FC236}">
                <a16:creationId xmlns:a16="http://schemas.microsoft.com/office/drawing/2014/main" id="{6709F69E-33A7-4D6E-AAC1-46CD51EEECB0}"/>
              </a:ext>
            </a:extLst>
          </p:cNvPr>
          <p:cNvSpPr txBox="1"/>
          <p:nvPr/>
        </p:nvSpPr>
        <p:spPr>
          <a:xfrm>
            <a:off x="7699095" y="98977"/>
            <a:ext cx="1327827" cy="369332"/>
          </a:xfrm>
          <a:prstGeom prst="rect">
            <a:avLst/>
          </a:prstGeom>
          <a:noFill/>
        </p:spPr>
        <p:txBody>
          <a:bodyPr wrap="square" rtlCol="0">
            <a:spAutoFit/>
          </a:bodyPr>
          <a:lstStyle/>
          <a:p>
            <a:r>
              <a:rPr lang="fi-FI" dirty="0">
                <a:solidFill>
                  <a:srgbClr val="FF0000"/>
                </a:solidFill>
              </a:rPr>
              <a:t>Aukon säätö</a:t>
            </a:r>
          </a:p>
        </p:txBody>
      </p:sp>
      <p:sp>
        <p:nvSpPr>
          <p:cNvPr id="30" name="TextBox 29">
            <a:extLst>
              <a:ext uri="{FF2B5EF4-FFF2-40B4-BE49-F238E27FC236}">
                <a16:creationId xmlns:a16="http://schemas.microsoft.com/office/drawing/2014/main" id="{92A456E2-D518-4373-B54D-8DAF169EEB4C}"/>
              </a:ext>
            </a:extLst>
          </p:cNvPr>
          <p:cNvSpPr txBox="1"/>
          <p:nvPr/>
        </p:nvSpPr>
        <p:spPr>
          <a:xfrm>
            <a:off x="7699095" y="376990"/>
            <a:ext cx="1564035" cy="369332"/>
          </a:xfrm>
          <a:prstGeom prst="rect">
            <a:avLst/>
          </a:prstGeom>
          <a:noFill/>
        </p:spPr>
        <p:txBody>
          <a:bodyPr wrap="square" rtlCol="0">
            <a:spAutoFit/>
          </a:bodyPr>
          <a:lstStyle/>
          <a:p>
            <a:r>
              <a:rPr lang="fi-FI" dirty="0">
                <a:solidFill>
                  <a:srgbClr val="FFC000"/>
                </a:solidFill>
              </a:rPr>
              <a:t>Tarkennus</a:t>
            </a:r>
          </a:p>
        </p:txBody>
      </p:sp>
      <p:sp>
        <p:nvSpPr>
          <p:cNvPr id="31" name="Rectangle 30">
            <a:extLst>
              <a:ext uri="{FF2B5EF4-FFF2-40B4-BE49-F238E27FC236}">
                <a16:creationId xmlns:a16="http://schemas.microsoft.com/office/drawing/2014/main" id="{24A4B1BA-6D02-4B7E-A83D-660B207F497B}"/>
              </a:ext>
            </a:extLst>
          </p:cNvPr>
          <p:cNvSpPr/>
          <p:nvPr/>
        </p:nvSpPr>
        <p:spPr>
          <a:xfrm>
            <a:off x="7074491" y="714182"/>
            <a:ext cx="2178029" cy="338554"/>
          </a:xfrm>
          <a:prstGeom prst="rect">
            <a:avLst/>
          </a:prstGeom>
        </p:spPr>
        <p:txBody>
          <a:bodyPr wrap="square">
            <a:spAutoFit/>
          </a:bodyPr>
          <a:lstStyle/>
          <a:p>
            <a:r>
              <a:rPr lang="fi-FI" sz="800" dirty="0">
                <a:hlinkClick r:id="rId7"/>
              </a:rPr>
              <a:t>https://www.keyence.com/ss/products/vision/visionbasics/basic/beginner/</a:t>
            </a:r>
            <a:r>
              <a:rPr lang="fi-FI" sz="800" dirty="0"/>
              <a:t> (muokattu)</a:t>
            </a:r>
          </a:p>
        </p:txBody>
      </p:sp>
    </p:spTree>
    <p:extLst>
      <p:ext uri="{BB962C8B-B14F-4D97-AF65-F5344CB8AC3E}">
        <p14:creationId xmlns:p14="http://schemas.microsoft.com/office/powerpoint/2010/main" val="270733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Kamera</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6</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692497"/>
          </a:xfrm>
          <a:prstGeom prst="rect">
            <a:avLst/>
          </a:prstGeom>
        </p:spPr>
        <p:txBody>
          <a:bodyPr wrap="square">
            <a:spAutoFit/>
          </a:bodyPr>
          <a:lstStyle/>
          <a:p>
            <a:r>
              <a:rPr lang="en-US" sz="1400" i="1" dirty="0">
                <a:solidFill>
                  <a:srgbClr val="0A0A0A"/>
                </a:solidFill>
                <a:latin typeface="Open Sans"/>
              </a:rPr>
              <a:t>“When it comes to choosing the correct industrial camera or smart camera for your machine vision and imaging needs, understanding camera and optic specifications are crucial.  .”</a:t>
            </a:r>
            <a:r>
              <a:rPr lang="en-US" sz="1600" i="1" dirty="0">
                <a:solidFill>
                  <a:srgbClr val="0A0A0A"/>
                </a:solidFill>
                <a:latin typeface="Open Sans"/>
              </a:rPr>
              <a:t> </a:t>
            </a:r>
            <a:r>
              <a:rPr lang="fi-FI" sz="900" dirty="0">
                <a:hlinkClick r:id="rId3"/>
              </a:rPr>
              <a:t>https://www.vision-systems.com/cameras-accessories/article/16751602/how-to-choose-the-right-camera-or-smart-camera-for-your-machine-vision-system</a:t>
            </a:r>
            <a:endParaRPr lang="fi-FI" sz="900" dirty="0"/>
          </a:p>
        </p:txBody>
      </p:sp>
      <p:sp>
        <p:nvSpPr>
          <p:cNvPr id="4" name="Rectangle 3">
            <a:extLst>
              <a:ext uri="{FF2B5EF4-FFF2-40B4-BE49-F238E27FC236}">
                <a16:creationId xmlns:a16="http://schemas.microsoft.com/office/drawing/2014/main" id="{7DD3F8DC-D0DD-4019-8059-BA09CAC0C713}"/>
              </a:ext>
            </a:extLst>
          </p:cNvPr>
          <p:cNvSpPr/>
          <p:nvPr/>
        </p:nvSpPr>
        <p:spPr>
          <a:xfrm>
            <a:off x="251520" y="1916832"/>
            <a:ext cx="3888432" cy="5001369"/>
          </a:xfrm>
          <a:prstGeom prst="rect">
            <a:avLst/>
          </a:prstGeom>
        </p:spPr>
        <p:txBody>
          <a:bodyPr wrap="square">
            <a:spAutoFit/>
          </a:bodyPr>
          <a:lstStyle/>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konenäössä yleisimpiä ovat </a:t>
            </a:r>
            <a:r>
              <a:rPr lang="fi-FI" sz="1100" strike="sngStrike" dirty="0">
                <a:latin typeface="+mj-lt"/>
                <a:ea typeface="Times New Roman" panose="02020603050405020304" pitchFamily="18" charset="0"/>
              </a:rPr>
              <a:t>CCD- tai </a:t>
            </a:r>
            <a:r>
              <a:rPr lang="fi-FI" sz="1100" dirty="0">
                <a:latin typeface="+mj-lt"/>
                <a:ea typeface="Times New Roman" panose="02020603050405020304" pitchFamily="18" charset="0"/>
              </a:rPr>
              <a:t>CMOS-kennoon perustavat kamerat</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tehtävä: mitata sensorille tietyssä ajassa tulevan </a:t>
            </a:r>
            <a:r>
              <a:rPr lang="fi-FI" sz="1100" dirty="0" err="1">
                <a:latin typeface="+mj-lt"/>
                <a:ea typeface="Times New Roman" panose="02020603050405020304" pitchFamily="18" charset="0"/>
              </a:rPr>
              <a:t>valoenergian</a:t>
            </a:r>
            <a:r>
              <a:rPr lang="fi-FI" sz="1100" dirty="0">
                <a:latin typeface="+mj-lt"/>
                <a:ea typeface="Times New Roman" panose="02020603050405020304" pitchFamily="18" charset="0"/>
              </a:rPr>
              <a:t> määrä ja muodostaa tästä jatkokäsittelyä varten sopiva signaali</a:t>
            </a:r>
          </a:p>
          <a:p>
            <a:pPr marL="171450" lvl="0" indent="-171450">
              <a:spcAft>
                <a:spcPts val="0"/>
              </a:spcAft>
              <a:buSzPts val="1200"/>
              <a:buFont typeface="Arial" panose="020B0604020202020204" pitchFamily="34" charset="0"/>
              <a:buChar char="•"/>
              <a:tabLst>
                <a:tab pos="228600" algn="l"/>
              </a:tabLst>
            </a:pPr>
            <a:endParaRPr lang="fi-FI" sz="1100" dirty="0">
              <a:latin typeface="+mj-lt"/>
              <a:ea typeface="Times New Roman" panose="02020603050405020304" pitchFamily="18" charset="0"/>
            </a:endParaRPr>
          </a:p>
          <a:p>
            <a:pPr lvl="0">
              <a:spcAft>
                <a:spcPts val="0"/>
              </a:spcAft>
              <a:buSzPts val="1200"/>
              <a:tabLst>
                <a:tab pos="228600" algn="l"/>
              </a:tabLst>
            </a:pPr>
            <a:r>
              <a:rPr lang="fi-FI" sz="1100" b="1" dirty="0">
                <a:latin typeface="+mj-lt"/>
                <a:ea typeface="Times New Roman" panose="02020603050405020304" pitchFamily="18" charset="0"/>
              </a:rPr>
              <a:t>Sensoriyksikkö</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kuvanoton liipaisun ohjaus (</a:t>
            </a:r>
            <a:r>
              <a:rPr lang="fi-FI" sz="1100" dirty="0" err="1">
                <a:latin typeface="+mj-lt"/>
                <a:ea typeface="Times New Roman" panose="02020603050405020304" pitchFamily="18" charset="0"/>
              </a:rPr>
              <a:t>trigger</a:t>
            </a:r>
            <a:r>
              <a:rPr lang="fi-FI" sz="1100" dirty="0">
                <a:latin typeface="+mj-lt"/>
                <a:ea typeface="Times New Roman" panose="02020603050405020304" pitchFamily="18" charset="0"/>
              </a:rPr>
              <a:t>)</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elektroninen suljin</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valoherkät MOS-kondensaattorit =&gt; tuleva </a:t>
            </a:r>
            <a:r>
              <a:rPr lang="fi-FI" sz="1100" dirty="0" err="1">
                <a:latin typeface="+mj-lt"/>
                <a:ea typeface="Times New Roman" panose="02020603050405020304" pitchFamily="18" charset="0"/>
              </a:rPr>
              <a:t>valosäteily</a:t>
            </a:r>
            <a:r>
              <a:rPr lang="fi-FI" sz="1100" dirty="0">
                <a:latin typeface="+mj-lt"/>
                <a:ea typeface="Times New Roman" panose="02020603050405020304" pitchFamily="18" charset="0"/>
              </a:rPr>
              <a:t> varaukseksi</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varauksen luku- ja siirtorekisterit, </a:t>
            </a:r>
            <a:r>
              <a:rPr lang="fi-FI" sz="1100" dirty="0" err="1">
                <a:latin typeface="+mj-lt"/>
                <a:ea typeface="Times New Roman" panose="02020603050405020304" pitchFamily="18" charset="0"/>
              </a:rPr>
              <a:t>kellosignaali</a:t>
            </a:r>
            <a:endParaRPr lang="fi-FI" sz="1100" dirty="0">
              <a:latin typeface="+mj-lt"/>
              <a:ea typeface="Times New Roman" panose="02020603050405020304" pitchFamily="18" charset="0"/>
            </a:endParaRPr>
          </a:p>
          <a:p>
            <a:pPr lvl="0">
              <a:spcAft>
                <a:spcPts val="0"/>
              </a:spcAft>
              <a:buSzPts val="1200"/>
              <a:tabLst>
                <a:tab pos="228600" algn="l"/>
              </a:tabLst>
            </a:pPr>
            <a:r>
              <a:rPr lang="fi-FI" sz="1100" b="1" dirty="0">
                <a:latin typeface="+mj-lt"/>
                <a:ea typeface="Times New Roman" panose="02020603050405020304" pitchFamily="18" charset="0"/>
              </a:rPr>
              <a:t>Output-yksikkö</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signaalin vahvistaminen, muu elektroniikka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videosignaalin generointi</a:t>
            </a:r>
          </a:p>
          <a:p>
            <a:pPr marL="171450" lvl="0" indent="-171450">
              <a:spcAft>
                <a:spcPts val="0"/>
              </a:spcAft>
              <a:buSzPts val="1200"/>
              <a:buFont typeface="Arial" panose="020B0604020202020204" pitchFamily="34" charset="0"/>
              <a:buChar char="•"/>
              <a:tabLst>
                <a:tab pos="228600" algn="l"/>
              </a:tabLst>
            </a:pPr>
            <a:endParaRPr lang="fi-FI" sz="1100" dirty="0">
              <a:latin typeface="+mj-lt"/>
              <a:ea typeface="Times New Roman" panose="02020603050405020304" pitchFamily="18" charset="0"/>
            </a:endParaRPr>
          </a:p>
          <a:p>
            <a:pPr lvl="0">
              <a:spcAft>
                <a:spcPts val="0"/>
              </a:spcAft>
              <a:buSzPts val="1200"/>
              <a:tabLst>
                <a:tab pos="228600" algn="l"/>
              </a:tabLst>
            </a:pPr>
            <a:r>
              <a:rPr lang="fi-FI" sz="1100" b="1" dirty="0">
                <a:latin typeface="+mj-lt"/>
                <a:ea typeface="Times New Roman" panose="02020603050405020304" pitchFamily="18" charset="0"/>
              </a:rPr>
              <a:t>Kameratyypit</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matriisikamera / viivakamera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harmaasävykamera / värikamera / </a:t>
            </a:r>
            <a:r>
              <a:rPr lang="fi-FI" sz="1100" dirty="0" err="1">
                <a:latin typeface="+mj-lt"/>
                <a:ea typeface="Times New Roman" panose="02020603050405020304" pitchFamily="18" charset="0"/>
              </a:rPr>
              <a:t>multispectral</a:t>
            </a:r>
            <a:r>
              <a:rPr lang="fi-FI" sz="1100" dirty="0">
                <a:latin typeface="+mj-lt"/>
                <a:ea typeface="Times New Roman" panose="02020603050405020304" pitchFamily="18" charset="0"/>
              </a:rPr>
              <a:t>-kamera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analogiakamera / digitaalikamera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älykamera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CCD / CMOS-kamera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etäisyyskamera, lämpökamera, liikkeenvahvistuskamera, …</a:t>
            </a:r>
          </a:p>
          <a:p>
            <a:pPr marL="171450" lvl="0" indent="-171450">
              <a:spcAft>
                <a:spcPts val="0"/>
              </a:spcAft>
              <a:buSzPts val="1200"/>
              <a:buFont typeface="Arial" panose="020B0604020202020204" pitchFamily="34" charset="0"/>
              <a:buChar char="•"/>
              <a:tabLst>
                <a:tab pos="228600" algn="l"/>
              </a:tabLst>
            </a:pPr>
            <a:endParaRPr lang="fi-FI" sz="1100" dirty="0">
              <a:latin typeface="+mj-lt"/>
              <a:ea typeface="Times New Roman" panose="02020603050405020304" pitchFamily="18" charset="0"/>
            </a:endParaRPr>
          </a:p>
          <a:p>
            <a:pPr lvl="0">
              <a:spcAft>
                <a:spcPts val="0"/>
              </a:spcAft>
              <a:buSzPts val="1200"/>
              <a:tabLst>
                <a:tab pos="228600" algn="l"/>
              </a:tabLst>
            </a:pPr>
            <a:r>
              <a:rPr lang="fi-FI" sz="1100" b="1" dirty="0">
                <a:latin typeface="+mj-lt"/>
                <a:ea typeface="Times New Roman" panose="02020603050405020304" pitchFamily="18" charset="0"/>
              </a:rPr>
              <a:t>Virhelähteitä ja -tyyppejä</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ylivalottuminen, saturoituminen</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pimeävirta</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pikseleiden vastevaihtelut</a:t>
            </a:r>
          </a:p>
          <a:p>
            <a:pPr marL="171450" lvl="0" indent="-171450">
              <a:spcAft>
                <a:spcPts val="0"/>
              </a:spcAft>
              <a:buSzPts val="1200"/>
              <a:buFont typeface="Arial" panose="020B0604020202020204" pitchFamily="34" charset="0"/>
              <a:buChar char="•"/>
              <a:tabLst>
                <a:tab pos="228600" algn="l"/>
              </a:tabLst>
            </a:pPr>
            <a:r>
              <a:rPr lang="fi-FI" sz="1100" dirty="0">
                <a:latin typeface="+mj-lt"/>
                <a:ea typeface="Times New Roman" panose="02020603050405020304" pitchFamily="18" charset="0"/>
              </a:rPr>
              <a:t>poikkeamat suorakulmaisuudesta </a:t>
            </a:r>
          </a:p>
        </p:txBody>
      </p:sp>
      <p:pic>
        <p:nvPicPr>
          <p:cNvPr id="2050" name="Picture 2" descr="Imaging Electronics 101: Understanding Camera Sensors for Machine Vision Applications">
            <a:extLst>
              <a:ext uri="{FF2B5EF4-FFF2-40B4-BE49-F238E27FC236}">
                <a16:creationId xmlns:a16="http://schemas.microsoft.com/office/drawing/2014/main" id="{61BDDA62-D95C-41DC-882C-4FED06F48D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896" y="1961514"/>
            <a:ext cx="1974304" cy="15355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F3A3ADF-0E77-4055-8E34-CD62CB7D3797}"/>
              </a:ext>
            </a:extLst>
          </p:cNvPr>
          <p:cNvSpPr/>
          <p:nvPr/>
        </p:nvSpPr>
        <p:spPr>
          <a:xfrm>
            <a:off x="4516468" y="3496180"/>
            <a:ext cx="2262336" cy="369332"/>
          </a:xfrm>
          <a:prstGeom prst="rect">
            <a:avLst/>
          </a:prstGeom>
        </p:spPr>
        <p:txBody>
          <a:bodyPr wrap="square">
            <a:spAutoFit/>
          </a:bodyPr>
          <a:lstStyle/>
          <a:p>
            <a:r>
              <a:rPr lang="fi-FI" sz="900" dirty="0">
                <a:hlinkClick r:id="rId5"/>
              </a:rPr>
              <a:t>https://www.edmundoptics.com/globalassets/products/1008620.jpg</a:t>
            </a:r>
            <a:endParaRPr lang="fi-FI" sz="900" dirty="0"/>
          </a:p>
        </p:txBody>
      </p:sp>
      <p:pic>
        <p:nvPicPr>
          <p:cNvPr id="2054" name="Picture 6" descr="Global-SPS ::">
            <a:extLst>
              <a:ext uri="{FF2B5EF4-FFF2-40B4-BE49-F238E27FC236}">
                <a16:creationId xmlns:a16="http://schemas.microsoft.com/office/drawing/2014/main" id="{9993BEEA-0A60-4222-B501-AAB113B423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5991" y="1916832"/>
            <a:ext cx="1434340" cy="15591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AA6D561-511D-4004-BB26-2F3AC65F903B}"/>
              </a:ext>
            </a:extLst>
          </p:cNvPr>
          <p:cNvSpPr/>
          <p:nvPr/>
        </p:nvSpPr>
        <p:spPr>
          <a:xfrm>
            <a:off x="7268106" y="3470048"/>
            <a:ext cx="1807144" cy="369332"/>
          </a:xfrm>
          <a:prstGeom prst="rect">
            <a:avLst/>
          </a:prstGeom>
        </p:spPr>
        <p:txBody>
          <a:bodyPr wrap="square">
            <a:spAutoFit/>
          </a:bodyPr>
          <a:lstStyle/>
          <a:p>
            <a:r>
              <a:rPr lang="fi-FI" sz="900" dirty="0">
                <a:hlinkClick r:id="rId7"/>
              </a:rPr>
              <a:t>http://global-sps.in/ProductImages/IS2000.jpg</a:t>
            </a:r>
            <a:endParaRPr lang="fi-FI" sz="900" dirty="0"/>
          </a:p>
        </p:txBody>
      </p:sp>
      <p:pic>
        <p:nvPicPr>
          <p:cNvPr id="9" name="Picture 8">
            <a:extLst>
              <a:ext uri="{FF2B5EF4-FFF2-40B4-BE49-F238E27FC236}">
                <a16:creationId xmlns:a16="http://schemas.microsoft.com/office/drawing/2014/main" id="{661F5393-104D-4F0D-AA65-48B0C11987D3}"/>
              </a:ext>
            </a:extLst>
          </p:cNvPr>
          <p:cNvPicPr>
            <a:picLocks noChangeAspect="1"/>
          </p:cNvPicPr>
          <p:nvPr/>
        </p:nvPicPr>
        <p:blipFill>
          <a:blip r:embed="rId8"/>
          <a:stretch>
            <a:fillRect/>
          </a:stretch>
        </p:blipFill>
        <p:spPr>
          <a:xfrm>
            <a:off x="4427984" y="4489370"/>
            <a:ext cx="4464496" cy="1377889"/>
          </a:xfrm>
          <a:prstGeom prst="rect">
            <a:avLst/>
          </a:prstGeom>
        </p:spPr>
      </p:pic>
      <p:sp>
        <p:nvSpPr>
          <p:cNvPr id="10" name="Rectangle 9">
            <a:extLst>
              <a:ext uri="{FF2B5EF4-FFF2-40B4-BE49-F238E27FC236}">
                <a16:creationId xmlns:a16="http://schemas.microsoft.com/office/drawing/2014/main" id="{B9D4858F-705F-4A06-AD2E-EFA748E0A45A}"/>
              </a:ext>
            </a:extLst>
          </p:cNvPr>
          <p:cNvSpPr/>
          <p:nvPr/>
        </p:nvSpPr>
        <p:spPr>
          <a:xfrm>
            <a:off x="4486820" y="5939988"/>
            <a:ext cx="4572000" cy="369332"/>
          </a:xfrm>
          <a:prstGeom prst="rect">
            <a:avLst/>
          </a:prstGeom>
        </p:spPr>
        <p:txBody>
          <a:bodyPr>
            <a:spAutoFit/>
          </a:bodyPr>
          <a:lstStyle/>
          <a:p>
            <a:r>
              <a:rPr lang="fi-FI" sz="900" dirty="0">
                <a:hlinkClick r:id="rId9"/>
              </a:rPr>
              <a:t>https://www.jai.com/uploads/documents/Flyers-Brochures/English/Camera_Selection_Guide_2020_17-August-2020.pdf</a:t>
            </a:r>
            <a:endParaRPr lang="fi-FI" sz="900" dirty="0"/>
          </a:p>
        </p:txBody>
      </p:sp>
    </p:spTree>
    <p:extLst>
      <p:ext uri="{BB962C8B-B14F-4D97-AF65-F5344CB8AC3E}">
        <p14:creationId xmlns:p14="http://schemas.microsoft.com/office/powerpoint/2010/main" val="113821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dirty="0"/>
              <a:t>Liityntä (</a:t>
            </a:r>
            <a:r>
              <a:rPr lang="fi-FI" sz="3200" b="1" dirty="0" err="1"/>
              <a:t>interface</a:t>
            </a:r>
            <a:r>
              <a:rPr lang="fi-FI" sz="3200" b="1" dirty="0"/>
              <a:t>) ja tiedonsiirto kameralta</a:t>
            </a:r>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7</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553998"/>
          </a:xfrm>
          <a:prstGeom prst="rect">
            <a:avLst/>
          </a:prstGeom>
        </p:spPr>
        <p:txBody>
          <a:bodyPr wrap="square">
            <a:spAutoFit/>
          </a:bodyPr>
          <a:lstStyle/>
          <a:p>
            <a:r>
              <a:rPr lang="en-US" sz="1400" i="1" dirty="0">
                <a:solidFill>
                  <a:srgbClr val="0A0A0A"/>
                </a:solidFill>
                <a:latin typeface="Open Sans"/>
              </a:rPr>
              <a:t>“</a:t>
            </a:r>
            <a:r>
              <a:rPr lang="en-US" sz="1400" i="1" dirty="0">
                <a:solidFill>
                  <a:srgbClr val="333333"/>
                </a:solidFill>
                <a:latin typeface="PT Serif"/>
              </a:rPr>
              <a:t>Choosing the right interface for your machine vision application is a key decision in your camera selection process.</a:t>
            </a:r>
            <a:r>
              <a:rPr lang="en-US" sz="1400" i="1" dirty="0">
                <a:solidFill>
                  <a:srgbClr val="0A0A0A"/>
                </a:solidFill>
                <a:latin typeface="Open Sans"/>
              </a:rPr>
              <a:t>”</a:t>
            </a:r>
            <a:r>
              <a:rPr lang="en-US" sz="1600" i="1" dirty="0">
                <a:solidFill>
                  <a:srgbClr val="0A0A0A"/>
                </a:solidFill>
                <a:latin typeface="Open Sans"/>
              </a:rPr>
              <a:t> </a:t>
            </a:r>
            <a:r>
              <a:rPr lang="fi-FI" sz="900" dirty="0">
                <a:hlinkClick r:id="rId3"/>
              </a:rPr>
              <a:t>https://www.qualitymag.com/articles/96064-interfaces-for-machine-vision</a:t>
            </a:r>
            <a:endParaRPr lang="fi-FI" sz="900" dirty="0"/>
          </a:p>
        </p:txBody>
      </p:sp>
      <p:sp>
        <p:nvSpPr>
          <p:cNvPr id="4" name="Rectangle 3">
            <a:extLst>
              <a:ext uri="{FF2B5EF4-FFF2-40B4-BE49-F238E27FC236}">
                <a16:creationId xmlns:a16="http://schemas.microsoft.com/office/drawing/2014/main" id="{7DD3F8DC-D0DD-4019-8059-BA09CAC0C713}"/>
              </a:ext>
            </a:extLst>
          </p:cNvPr>
          <p:cNvSpPr/>
          <p:nvPr/>
        </p:nvSpPr>
        <p:spPr>
          <a:xfrm>
            <a:off x="251520" y="1916832"/>
            <a:ext cx="3148916" cy="3323987"/>
          </a:xfrm>
          <a:prstGeom prst="rect">
            <a:avLst/>
          </a:prstGeom>
        </p:spPr>
        <p:txBody>
          <a:bodyPr wrap="square">
            <a:spAutoFit/>
          </a:bodyPr>
          <a:lstStyle/>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analogisen videosignaalin on korvannut digitaalinen </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standardoituja ratkaisuja</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”uudempi on yleensä parempi”, mutta tarve ratkaisee</a:t>
            </a:r>
          </a:p>
          <a:p>
            <a:pPr marL="171450" lvl="0" indent="-1714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lvl="0">
              <a:spcAft>
                <a:spcPts val="0"/>
              </a:spcAft>
              <a:buSzPts val="1200"/>
              <a:tabLst>
                <a:tab pos="228600" algn="l"/>
              </a:tabLst>
            </a:pPr>
            <a:r>
              <a:rPr lang="fi-FI" sz="1400" b="1" dirty="0">
                <a:latin typeface="+mj-lt"/>
                <a:ea typeface="Times New Roman" panose="02020603050405020304" pitchFamily="18" charset="0"/>
              </a:rPr>
              <a:t>Huomioitavia asioita</a:t>
            </a:r>
          </a:p>
          <a:p>
            <a:pPr marL="285750" lvl="0" indent="-2857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tiedonsiirtonopeus</a:t>
            </a:r>
          </a:p>
          <a:p>
            <a:pPr marL="285750" lvl="0" indent="-2857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pisin sallittu kaapelin pituus</a:t>
            </a:r>
          </a:p>
          <a:p>
            <a:pPr marL="285750" lvl="0" indent="-2857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liitynnän yleisyys (onko kuluttajakäytössä)</a:t>
            </a:r>
          </a:p>
          <a:p>
            <a:pPr marL="285750" lvl="0" indent="-2857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virran syöttö kameralle</a:t>
            </a:r>
          </a:p>
          <a:p>
            <a:pPr marL="285750" lvl="0" indent="-2857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hinta</a:t>
            </a:r>
          </a:p>
          <a:p>
            <a:pPr marL="285750" lvl="0" indent="-2857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a:p>
            <a:pPr marL="285750" lvl="0" indent="-285750">
              <a:spcAft>
                <a:spcPts val="0"/>
              </a:spcAft>
              <a:buSzPts val="1200"/>
              <a:buFont typeface="Arial" panose="020B0604020202020204" pitchFamily="34" charset="0"/>
              <a:buChar char="•"/>
              <a:tabLst>
                <a:tab pos="228600" algn="l"/>
              </a:tabLst>
            </a:pPr>
            <a:endParaRPr lang="fi-FI" sz="1400" dirty="0">
              <a:latin typeface="+mj-lt"/>
              <a:ea typeface="Times New Roman" panose="02020603050405020304" pitchFamily="18" charset="0"/>
            </a:endParaRPr>
          </a:p>
        </p:txBody>
      </p:sp>
      <p:pic>
        <p:nvPicPr>
          <p:cNvPr id="1026" name="Picture 2" descr="https://www.ppma.co.uk/uploads/assets/16eaf2d5-1724-4e03-b73f0a8da6683d0b/1200x260_highestquality_/omron-range.jpg">
            <a:extLst>
              <a:ext uri="{FF2B5EF4-FFF2-40B4-BE49-F238E27FC236}">
                <a16:creationId xmlns:a16="http://schemas.microsoft.com/office/drawing/2014/main" id="{025AC49E-F2FD-4F9F-9933-F372730B1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36" y="1700808"/>
            <a:ext cx="5286364" cy="11453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3FC95C-22E5-4D46-8C5F-224D6B3A266B}"/>
              </a:ext>
            </a:extLst>
          </p:cNvPr>
          <p:cNvSpPr/>
          <p:nvPr/>
        </p:nvSpPr>
        <p:spPr>
          <a:xfrm>
            <a:off x="3826768" y="2852936"/>
            <a:ext cx="4813684" cy="246221"/>
          </a:xfrm>
          <a:prstGeom prst="rect">
            <a:avLst/>
          </a:prstGeom>
        </p:spPr>
        <p:txBody>
          <a:bodyPr wrap="square">
            <a:spAutoFit/>
          </a:bodyPr>
          <a:lstStyle/>
          <a:p>
            <a:r>
              <a:rPr lang="fi-FI" sz="1000" dirty="0">
                <a:hlinkClick r:id="rId5"/>
              </a:rPr>
              <a:t>https://www.ppma.co.uk/resource/alrad-industrial-machine-vision-cameras.html</a:t>
            </a:r>
            <a:endParaRPr lang="fi-FI" sz="1000" dirty="0"/>
          </a:p>
        </p:txBody>
      </p:sp>
      <p:pic>
        <p:nvPicPr>
          <p:cNvPr id="8" name="Picture 7">
            <a:extLst>
              <a:ext uri="{FF2B5EF4-FFF2-40B4-BE49-F238E27FC236}">
                <a16:creationId xmlns:a16="http://schemas.microsoft.com/office/drawing/2014/main" id="{544257D5-7D9E-4821-BE2D-22627D93AD9F}"/>
              </a:ext>
            </a:extLst>
          </p:cNvPr>
          <p:cNvPicPr>
            <a:picLocks noChangeAspect="1"/>
          </p:cNvPicPr>
          <p:nvPr/>
        </p:nvPicPr>
        <p:blipFill>
          <a:blip r:embed="rId6"/>
          <a:stretch>
            <a:fillRect/>
          </a:stretch>
        </p:blipFill>
        <p:spPr>
          <a:xfrm>
            <a:off x="3536006" y="5735409"/>
            <a:ext cx="5286364" cy="1149975"/>
          </a:xfrm>
          <a:prstGeom prst="rect">
            <a:avLst/>
          </a:prstGeom>
        </p:spPr>
      </p:pic>
      <p:sp>
        <p:nvSpPr>
          <p:cNvPr id="9" name="Rectangle 8">
            <a:extLst>
              <a:ext uri="{FF2B5EF4-FFF2-40B4-BE49-F238E27FC236}">
                <a16:creationId xmlns:a16="http://schemas.microsoft.com/office/drawing/2014/main" id="{2F6A01AE-A007-4608-83A9-934DCCC75B42}"/>
              </a:ext>
            </a:extLst>
          </p:cNvPr>
          <p:cNvSpPr/>
          <p:nvPr/>
        </p:nvSpPr>
        <p:spPr>
          <a:xfrm>
            <a:off x="3544404" y="6654552"/>
            <a:ext cx="5599596" cy="230832"/>
          </a:xfrm>
          <a:prstGeom prst="rect">
            <a:avLst/>
          </a:prstGeom>
        </p:spPr>
        <p:txBody>
          <a:bodyPr wrap="square">
            <a:spAutoFit/>
          </a:bodyPr>
          <a:lstStyle/>
          <a:p>
            <a:r>
              <a:rPr lang="fi-FI" sz="900" dirty="0">
                <a:hlinkClick r:id="rId7"/>
              </a:rPr>
              <a:t>https://www.flir.asia/globalassets/support/iis/whitepaper/machine-vision-interface-comparison-and-evolution.pdf</a:t>
            </a:r>
            <a:endParaRPr lang="fi-FI" sz="900" dirty="0"/>
          </a:p>
        </p:txBody>
      </p:sp>
      <p:pic>
        <p:nvPicPr>
          <p:cNvPr id="10" name="Picture 9">
            <a:extLst>
              <a:ext uri="{FF2B5EF4-FFF2-40B4-BE49-F238E27FC236}">
                <a16:creationId xmlns:a16="http://schemas.microsoft.com/office/drawing/2014/main" id="{35A2F60B-B157-43C7-9294-34C89343CB80}"/>
              </a:ext>
            </a:extLst>
          </p:cNvPr>
          <p:cNvPicPr>
            <a:picLocks noChangeAspect="1"/>
          </p:cNvPicPr>
          <p:nvPr/>
        </p:nvPicPr>
        <p:blipFill>
          <a:blip r:embed="rId8"/>
          <a:stretch>
            <a:fillRect/>
          </a:stretch>
        </p:blipFill>
        <p:spPr>
          <a:xfrm>
            <a:off x="3076774" y="3212976"/>
            <a:ext cx="6031730" cy="2304256"/>
          </a:xfrm>
          <a:prstGeom prst="rect">
            <a:avLst/>
          </a:prstGeom>
        </p:spPr>
      </p:pic>
      <p:sp>
        <p:nvSpPr>
          <p:cNvPr id="12" name="Rectangle 11">
            <a:extLst>
              <a:ext uri="{FF2B5EF4-FFF2-40B4-BE49-F238E27FC236}">
                <a16:creationId xmlns:a16="http://schemas.microsoft.com/office/drawing/2014/main" id="{8C1D042E-748A-4F99-9C63-AEE7ECAEB3FD}"/>
              </a:ext>
            </a:extLst>
          </p:cNvPr>
          <p:cNvSpPr/>
          <p:nvPr/>
        </p:nvSpPr>
        <p:spPr>
          <a:xfrm>
            <a:off x="3020784" y="5470892"/>
            <a:ext cx="6807800" cy="230832"/>
          </a:xfrm>
          <a:prstGeom prst="rect">
            <a:avLst/>
          </a:prstGeom>
        </p:spPr>
        <p:txBody>
          <a:bodyPr wrap="square">
            <a:spAutoFit/>
          </a:bodyPr>
          <a:lstStyle/>
          <a:p>
            <a:r>
              <a:rPr lang="fi-FI" sz="900" dirty="0">
                <a:hlinkClick r:id="rId9"/>
              </a:rPr>
              <a:t>https://www.vision-camera.nl/How-to-select-a-machine-vision-camera-interface-USB3-GigE-5GigE-10GigE-Vision</a:t>
            </a:r>
            <a:endParaRPr lang="fi-FI" sz="900" dirty="0"/>
          </a:p>
        </p:txBody>
      </p:sp>
    </p:spTree>
    <p:extLst>
      <p:ext uri="{BB962C8B-B14F-4D97-AF65-F5344CB8AC3E}">
        <p14:creationId xmlns:p14="http://schemas.microsoft.com/office/powerpoint/2010/main" val="98395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0"/>
            <a:ext cx="8229600" cy="778098"/>
          </a:xfrm>
        </p:spPr>
        <p:txBody>
          <a:bodyPr/>
          <a:lstStyle/>
          <a:p>
            <a:r>
              <a:rPr lang="fi-FI" sz="3200" b="1"/>
              <a:t>Tallennus</a:t>
            </a:r>
            <a:endParaRPr lang="fi-FI" sz="3200" b="1" dirty="0"/>
          </a:p>
        </p:txBody>
      </p:sp>
      <p:sp>
        <p:nvSpPr>
          <p:cNvPr id="6" name="Slide Number Placeholder 5"/>
          <p:cNvSpPr>
            <a:spLocks noGrp="1"/>
          </p:cNvSpPr>
          <p:nvPr>
            <p:ph type="sldNum" sz="quarter" idx="12"/>
          </p:nvPr>
        </p:nvSpPr>
        <p:spPr/>
        <p:txBody>
          <a:bodyPr/>
          <a:lstStyle/>
          <a:p>
            <a:pPr>
              <a:defRPr/>
            </a:pPr>
            <a:fld id="{85753144-9315-489B-897E-4AFCF9CAAE04}" type="slidenum">
              <a:rPr lang="fi-FI" smtClean="0"/>
              <a:pPr>
                <a:defRPr/>
              </a:pPr>
              <a:t>8</a:t>
            </a:fld>
            <a:endParaRPr lang="fi-FI"/>
          </a:p>
        </p:txBody>
      </p:sp>
      <p:sp>
        <p:nvSpPr>
          <p:cNvPr id="3" name="Rectangle 2">
            <a:extLst>
              <a:ext uri="{FF2B5EF4-FFF2-40B4-BE49-F238E27FC236}">
                <a16:creationId xmlns:a16="http://schemas.microsoft.com/office/drawing/2014/main" id="{C4CB54BA-7E5C-46F3-BCB5-51C2F019F0ED}"/>
              </a:ext>
            </a:extLst>
          </p:cNvPr>
          <p:cNvSpPr/>
          <p:nvPr/>
        </p:nvSpPr>
        <p:spPr>
          <a:xfrm>
            <a:off x="503548" y="1054477"/>
            <a:ext cx="8136904" cy="984885"/>
          </a:xfrm>
          <a:prstGeom prst="rect">
            <a:avLst/>
          </a:prstGeom>
        </p:spPr>
        <p:txBody>
          <a:bodyPr wrap="square">
            <a:spAutoFit/>
          </a:bodyPr>
          <a:lstStyle/>
          <a:p>
            <a:r>
              <a:rPr lang="en-US" sz="1400" i="1" dirty="0">
                <a:solidFill>
                  <a:srgbClr val="0A0A0A"/>
                </a:solidFill>
                <a:latin typeface="Open Sans"/>
              </a:rPr>
              <a:t>“… compression may result in loss of finite details that cannot be seen by human eye but is picked up by computer vision algorithm. … Any loss in data fidelity can impact the algorithm outcome. Hence it is imperative that camera data is transmitted to the central processing unit (which houses computer vision algorithm) in a lossless manner.”</a:t>
            </a:r>
            <a:r>
              <a:rPr lang="en-US" sz="1600" i="1" dirty="0">
                <a:solidFill>
                  <a:srgbClr val="0A0A0A"/>
                </a:solidFill>
                <a:latin typeface="Open Sans"/>
              </a:rPr>
              <a:t> </a:t>
            </a:r>
            <a:r>
              <a:rPr lang="fi-FI" sz="900" dirty="0">
                <a:hlinkClick r:id="rId3"/>
              </a:rPr>
              <a:t>https://www.pathpartnertech.com/compression-techniques-for-computer-vision-application/</a:t>
            </a:r>
            <a:endParaRPr lang="fi-FI" sz="900" dirty="0"/>
          </a:p>
        </p:txBody>
      </p:sp>
      <p:sp>
        <p:nvSpPr>
          <p:cNvPr id="4" name="Rectangle 3">
            <a:extLst>
              <a:ext uri="{FF2B5EF4-FFF2-40B4-BE49-F238E27FC236}">
                <a16:creationId xmlns:a16="http://schemas.microsoft.com/office/drawing/2014/main" id="{7DD3F8DC-D0DD-4019-8059-BA09CAC0C713}"/>
              </a:ext>
            </a:extLst>
          </p:cNvPr>
          <p:cNvSpPr/>
          <p:nvPr/>
        </p:nvSpPr>
        <p:spPr>
          <a:xfrm>
            <a:off x="251520" y="2332037"/>
            <a:ext cx="3888432" cy="1600438"/>
          </a:xfrm>
          <a:prstGeom prst="rect">
            <a:avLst/>
          </a:prstGeom>
        </p:spPr>
        <p:txBody>
          <a:bodyPr wrap="square">
            <a:spAutoFit/>
          </a:bodyPr>
          <a:lstStyle/>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Kuvien (ja videon) tallennuksessa tulee käyttää joko raakadataa (</a:t>
            </a:r>
            <a:r>
              <a:rPr lang="fi-FI" sz="1400" dirty="0" err="1">
                <a:latin typeface="+mj-lt"/>
                <a:ea typeface="Times New Roman" panose="02020603050405020304" pitchFamily="18" charset="0"/>
              </a:rPr>
              <a:t>raw</a:t>
            </a:r>
            <a:r>
              <a:rPr lang="fi-FI" sz="1400" dirty="0">
                <a:latin typeface="+mj-lt"/>
                <a:ea typeface="Times New Roman" panose="02020603050405020304" pitchFamily="18" charset="0"/>
              </a:rPr>
              <a:t>) tai tietoa hävittämätöntä (</a:t>
            </a:r>
            <a:r>
              <a:rPr lang="fi-FI" sz="1400" dirty="0" err="1">
                <a:latin typeface="+mj-lt"/>
                <a:ea typeface="Times New Roman" panose="02020603050405020304" pitchFamily="18" charset="0"/>
              </a:rPr>
              <a:t>lossless</a:t>
            </a:r>
            <a:r>
              <a:rPr lang="fi-FI" sz="1400" dirty="0">
                <a:latin typeface="+mj-lt"/>
                <a:ea typeface="Times New Roman" panose="02020603050405020304" pitchFamily="18" charset="0"/>
              </a:rPr>
              <a:t>) formaattia ja pakkausta, mikäli kuvia on tarkoitus myöhemmin analysoida (arkistointi on eri asia)</a:t>
            </a:r>
          </a:p>
          <a:p>
            <a:pPr marL="171450" lvl="0" indent="-171450">
              <a:spcAft>
                <a:spcPts val="0"/>
              </a:spcAft>
              <a:buSzPts val="1200"/>
              <a:buFont typeface="Arial" panose="020B0604020202020204" pitchFamily="34" charset="0"/>
              <a:buChar char="•"/>
              <a:tabLst>
                <a:tab pos="228600" algn="l"/>
              </a:tabLst>
            </a:pPr>
            <a:r>
              <a:rPr lang="fi-FI" sz="1400" dirty="0">
                <a:latin typeface="+mj-lt"/>
                <a:ea typeface="Times New Roman" panose="02020603050405020304" pitchFamily="18" charset="0"/>
              </a:rPr>
              <a:t>Konenäköjärjestelmien tarpeet ovat siis erilaiset kuin esim. julkaisutoiminnan</a:t>
            </a:r>
          </a:p>
        </p:txBody>
      </p:sp>
      <p:pic>
        <p:nvPicPr>
          <p:cNvPr id="8" name="Picture 7">
            <a:extLst>
              <a:ext uri="{FF2B5EF4-FFF2-40B4-BE49-F238E27FC236}">
                <a16:creationId xmlns:a16="http://schemas.microsoft.com/office/drawing/2014/main" id="{699823DA-E014-437F-9933-D77B840782D1}"/>
              </a:ext>
            </a:extLst>
          </p:cNvPr>
          <p:cNvPicPr>
            <a:picLocks noChangeAspect="1"/>
          </p:cNvPicPr>
          <p:nvPr/>
        </p:nvPicPr>
        <p:blipFill>
          <a:blip r:embed="rId4"/>
          <a:stretch>
            <a:fillRect/>
          </a:stretch>
        </p:blipFill>
        <p:spPr>
          <a:xfrm>
            <a:off x="5004050" y="2177568"/>
            <a:ext cx="3198250" cy="3915728"/>
          </a:xfrm>
          <a:prstGeom prst="rect">
            <a:avLst/>
          </a:prstGeom>
        </p:spPr>
      </p:pic>
      <p:sp>
        <p:nvSpPr>
          <p:cNvPr id="9" name="Rectangle 8">
            <a:extLst>
              <a:ext uri="{FF2B5EF4-FFF2-40B4-BE49-F238E27FC236}">
                <a16:creationId xmlns:a16="http://schemas.microsoft.com/office/drawing/2014/main" id="{CFF19A99-D1A8-41C9-801F-61D968264BAA}"/>
              </a:ext>
            </a:extLst>
          </p:cNvPr>
          <p:cNvSpPr/>
          <p:nvPr/>
        </p:nvSpPr>
        <p:spPr>
          <a:xfrm>
            <a:off x="5009851" y="6117545"/>
            <a:ext cx="3456384" cy="400110"/>
          </a:xfrm>
          <a:prstGeom prst="rect">
            <a:avLst/>
          </a:prstGeom>
        </p:spPr>
        <p:txBody>
          <a:bodyPr wrap="square">
            <a:spAutoFit/>
          </a:bodyPr>
          <a:lstStyle/>
          <a:p>
            <a:r>
              <a:rPr lang="fi-FI" sz="1000" dirty="0">
                <a:hlinkClick r:id="rId5"/>
              </a:rPr>
              <a:t>https://www.slrlounge.com/flif-new-benchmark-lossless-compressed-formats-image-format-cheat-sheet/</a:t>
            </a:r>
            <a:endParaRPr lang="fi-FI" sz="1000" dirty="0"/>
          </a:p>
        </p:txBody>
      </p:sp>
    </p:spTree>
    <p:extLst>
      <p:ext uri="{BB962C8B-B14F-4D97-AF65-F5344CB8AC3E}">
        <p14:creationId xmlns:p14="http://schemas.microsoft.com/office/powerpoint/2010/main" val="570775775"/>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siakirja" ma:contentTypeID="0x0101002039279217A5464EB2A69305B00BC728" ma:contentTypeVersion="10" ma:contentTypeDescription="Luo uusi asiakirja." ma:contentTypeScope="" ma:versionID="67cff5c2ff33aabc64f30319b9f73a62">
  <xsd:schema xmlns:xsd="http://www.w3.org/2001/XMLSchema" xmlns:xs="http://www.w3.org/2001/XMLSchema" xmlns:p="http://schemas.microsoft.com/office/2006/metadata/properties" xmlns:ns3="3c6f025f-80c3-4c7c-bc86-cd1c263fdf04" xmlns:ns4="5bc2d335-ae1c-4491-a0a3-c7cac9c4574c" targetNamespace="http://schemas.microsoft.com/office/2006/metadata/properties" ma:root="true" ma:fieldsID="f7e64fe92930b03ece0863edca396b15" ns3:_="" ns4:_="">
    <xsd:import namespace="3c6f025f-80c3-4c7c-bc86-cd1c263fdf04"/>
    <xsd:import namespace="5bc2d335-ae1c-4491-a0a3-c7cac9c457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f025f-80c3-4c7c-bc86-cd1c263fd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c2d335-ae1c-4491-a0a3-c7cac9c4574c" elementFormDefault="qualified">
    <xsd:import namespace="http://schemas.microsoft.com/office/2006/documentManagement/types"/>
    <xsd:import namespace="http://schemas.microsoft.com/office/infopath/2007/PartnerControls"/>
    <xsd:element name="SharedWithUsers" ma:index="10"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Jakamisen tiedot" ma:internalName="SharedWithDetails" ma:readOnly="true">
      <xsd:simpleType>
        <xsd:restriction base="dms:Note">
          <xsd:maxLength value="255"/>
        </xsd:restriction>
      </xsd:simpleType>
    </xsd:element>
    <xsd:element name="SharingHintHash" ma:index="12"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355EEB-99FC-408A-8333-0BD12D04B8DC}">
  <ds:schemaRefs>
    <ds:schemaRef ds:uri="http://schemas.microsoft.com/sharepoint/v3/contenttype/forms"/>
  </ds:schemaRefs>
</ds:datastoreItem>
</file>

<file path=customXml/itemProps2.xml><?xml version="1.0" encoding="utf-8"?>
<ds:datastoreItem xmlns:ds="http://schemas.openxmlformats.org/officeDocument/2006/customXml" ds:itemID="{E4ED3497-8F8C-464F-BA63-FD58CB230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f025f-80c3-4c7c-bc86-cd1c263fdf04"/>
    <ds:schemaRef ds:uri="5bc2d335-ae1c-4491-a0a3-c7cac9c457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089DCD-ACA9-408D-826C-637C4E42E772}">
  <ds:schemaRefs>
    <ds:schemaRef ds:uri="5bc2d335-ae1c-4491-a0a3-c7cac9c4574c"/>
    <ds:schemaRef ds:uri="http://schemas.microsoft.com/office/infopath/2007/PartnerControls"/>
    <ds:schemaRef ds:uri="3c6f025f-80c3-4c7c-bc86-cd1c263fdf04"/>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3013</TotalTime>
  <Words>982</Words>
  <Application>Microsoft Office PowerPoint</Application>
  <PresentationFormat>On-screen Show (4:3)</PresentationFormat>
  <Paragraphs>145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PT Serif</vt:lpstr>
      <vt:lpstr>Times New Roman</vt:lpstr>
      <vt:lpstr>Office-teema</vt:lpstr>
      <vt:lpstr>KONENÄKÖ Kuvanmuodostus</vt:lpstr>
      <vt:lpstr>Sisältö</vt:lpstr>
      <vt:lpstr>Valaisu</vt:lpstr>
      <vt:lpstr>Kohde</vt:lpstr>
      <vt:lpstr>Optiikka</vt:lpstr>
      <vt:lpstr>Kamera</vt:lpstr>
      <vt:lpstr>Liityntä (interface) ja tiedonsiirto kameralta</vt:lpstr>
      <vt:lpstr>Tallennus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SATELLIITTIPAIKANNUS</dc:title>
  <dc:creator>Teuvo.Heimonen@lapinamk.fi</dc:creator>
  <cp:lastModifiedBy>Heimonen Teuvo</cp:lastModifiedBy>
  <cp:revision>190</cp:revision>
  <cp:lastPrinted>2019-09-02T09:07:14Z</cp:lastPrinted>
  <dcterms:created xsi:type="dcterms:W3CDTF">2009-11-01T09:10:02Z</dcterms:created>
  <dcterms:modified xsi:type="dcterms:W3CDTF">2021-11-18T10:25:04Z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0x0101002039279217A5464EB2A69305B00BC728</vt:lpwstr>
  </property>
</Properties>
</file>