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Lst>
  <p:notesMasterIdLst>
    <p:notesMasterId r:id="rId38"/>
  </p:notesMasterIdLst>
  <p:handoutMasterIdLst>
    <p:handoutMasterId r:id="rId39"/>
  </p:handoutMasterIdLst>
  <p:sldIdLst>
    <p:sldId id="310" r:id="rId5"/>
    <p:sldId id="578" r:id="rId6"/>
    <p:sldId id="580" r:id="rId7"/>
    <p:sldId id="498" r:id="rId8"/>
    <p:sldId id="363" r:id="rId9"/>
    <p:sldId id="497" r:id="rId10"/>
    <p:sldId id="456" r:id="rId11"/>
    <p:sldId id="457" r:id="rId12"/>
    <p:sldId id="507" r:id="rId13"/>
    <p:sldId id="581" r:id="rId14"/>
    <p:sldId id="547" r:id="rId15"/>
    <p:sldId id="548" r:id="rId16"/>
    <p:sldId id="546" r:id="rId17"/>
    <p:sldId id="504" r:id="rId18"/>
    <p:sldId id="467" r:id="rId19"/>
    <p:sldId id="557" r:id="rId20"/>
    <p:sldId id="562" r:id="rId21"/>
    <p:sldId id="533" r:id="rId22"/>
    <p:sldId id="511" r:id="rId23"/>
    <p:sldId id="515" r:id="rId24"/>
    <p:sldId id="517" r:id="rId25"/>
    <p:sldId id="579" r:id="rId26"/>
    <p:sldId id="577" r:id="rId27"/>
    <p:sldId id="564" r:id="rId28"/>
    <p:sldId id="566" r:id="rId29"/>
    <p:sldId id="567" r:id="rId30"/>
    <p:sldId id="570" r:id="rId31"/>
    <p:sldId id="571" r:id="rId32"/>
    <p:sldId id="572" r:id="rId33"/>
    <p:sldId id="573" r:id="rId34"/>
    <p:sldId id="574" r:id="rId35"/>
    <p:sldId id="575" r:id="rId36"/>
    <p:sldId id="559" r:id="rId37"/>
  </p:sldIdLst>
  <p:sldSz cx="9144000" cy="6858000" type="screen4x3"/>
  <p:notesSz cx="6858000" cy="9658350"/>
  <p:defaultTextStyle>
    <a:defPPr>
      <a:defRPr lang="da-DK"/>
    </a:defPPr>
    <a:lvl1pPr algn="ct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2352">
          <p15:clr>
            <a:srgbClr val="A4A3A4"/>
          </p15:clr>
        </p15:guide>
      </p15:sldGuideLst>
    </p:ext>
    <p:ext uri="{2D200454-40CA-4A62-9FC3-DE9A4176ACB9}">
      <p15:notesGuideLst xmlns:p15="http://schemas.microsoft.com/office/powerpoint/2012/main">
        <p15:guide id="1" orient="horz" pos="304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FAFA"/>
    <a:srgbClr val="B7B7B7"/>
    <a:srgbClr val="515151"/>
    <a:srgbClr val="636363"/>
    <a:srgbClr val="696969"/>
    <a:srgbClr val="6E6E6E"/>
    <a:srgbClr val="CCE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66" y="114"/>
      </p:cViewPr>
      <p:guideLst>
        <p:guide orient="horz" pos="3408"/>
        <p:guide pos="2352"/>
      </p:guideLst>
    </p:cSldViewPr>
  </p:slideViewPr>
  <p:notesTextViewPr>
    <p:cViewPr>
      <p:scale>
        <a:sx n="100" d="100"/>
        <a:sy n="100" d="100"/>
      </p:scale>
      <p:origin x="0" y="0"/>
    </p:cViewPr>
  </p:notesTextViewPr>
  <p:sorterViewPr>
    <p:cViewPr>
      <p:scale>
        <a:sx n="100" d="100"/>
        <a:sy n="100" d="100"/>
      </p:scale>
      <p:origin x="0" y="-2628"/>
    </p:cViewPr>
  </p:sorterViewPr>
  <p:notesViewPr>
    <p:cSldViewPr>
      <p:cViewPr varScale="1">
        <p:scale>
          <a:sx n="52" d="100"/>
          <a:sy n="52" d="100"/>
        </p:scale>
        <p:origin x="-1818" y="-84"/>
      </p:cViewPr>
      <p:guideLst>
        <p:guide orient="horz" pos="3042"/>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monen Teuvo" userId="c9cd64d2-f12a-479c-96c9-447a25e882dd" providerId="ADAL" clId="{9B965627-C277-4F53-B98E-DB41E34DA0DD}"/>
  </pc:docChgLst>
  <pc:docChgLst>
    <pc:chgData name="Heimonen Teuvo" userId="c9cd64d2-f12a-479c-96c9-447a25e882dd" providerId="ADAL" clId="{C42D943E-0C57-4C73-960F-1B31AA3860B3}"/>
    <pc:docChg chg="modSld">
      <pc:chgData name="Heimonen Teuvo" userId="c9cd64d2-f12a-479c-96c9-447a25e882dd" providerId="ADAL" clId="{C42D943E-0C57-4C73-960F-1B31AA3860B3}" dt="2021-11-18T12:59:39.164" v="0" actId="20577"/>
      <pc:docMkLst>
        <pc:docMk/>
      </pc:docMkLst>
      <pc:sldChg chg="modSp">
        <pc:chgData name="Heimonen Teuvo" userId="c9cd64d2-f12a-479c-96c9-447a25e882dd" providerId="ADAL" clId="{C42D943E-0C57-4C73-960F-1B31AA3860B3}" dt="2021-11-18T12:59:39.164" v="0" actId="20577"/>
        <pc:sldMkLst>
          <pc:docMk/>
          <pc:sldMk cId="0" sldId="559"/>
        </pc:sldMkLst>
        <pc:spChg chg="mod">
          <ac:chgData name="Heimonen Teuvo" userId="c9cd64d2-f12a-479c-96c9-447a25e882dd" providerId="ADAL" clId="{C42D943E-0C57-4C73-960F-1B31AA3860B3}" dt="2021-11-18T12:59:39.164" v="0" actId="20577"/>
          <ac:spMkLst>
            <pc:docMk/>
            <pc:sldMk cId="0" sldId="559"/>
            <ac:spMk id="519170" creationId="{2B19DCD2-DDF8-4F6D-909C-6E3CB82A87D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A32F71E-5D25-40F4-AF7A-138704EB4DA6}"/>
              </a:ext>
            </a:extLst>
          </p:cNvPr>
          <p:cNvSpPr>
            <a:spLocks noChangeArrowheads="1"/>
          </p:cNvSpPr>
          <p:nvPr/>
        </p:nvSpPr>
        <p:spPr bwMode="auto">
          <a:xfrm>
            <a:off x="3005138" y="9202738"/>
            <a:ext cx="847725"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algn="l" defTabSz="868363">
              <a:defRPr sz="2400">
                <a:solidFill>
                  <a:schemeClr val="tx1"/>
                </a:solidFill>
                <a:latin typeface="Times New Roman" panose="02020603050405020304" pitchFamily="18" charset="0"/>
              </a:defRPr>
            </a:lvl1pPr>
            <a:lvl2pPr marL="434975" algn="l" defTabSz="868363">
              <a:defRPr sz="2400">
                <a:solidFill>
                  <a:schemeClr val="tx1"/>
                </a:solidFill>
                <a:latin typeface="Times New Roman" panose="02020603050405020304" pitchFamily="18" charset="0"/>
              </a:defRPr>
            </a:lvl2pPr>
            <a:lvl3pPr marL="868363" algn="l" defTabSz="868363">
              <a:defRPr sz="2400">
                <a:solidFill>
                  <a:schemeClr val="tx1"/>
                </a:solidFill>
                <a:latin typeface="Times New Roman" panose="02020603050405020304" pitchFamily="18" charset="0"/>
              </a:defRPr>
            </a:lvl3pPr>
            <a:lvl4pPr marL="1303338" algn="l" defTabSz="868363">
              <a:defRPr sz="2400">
                <a:solidFill>
                  <a:schemeClr val="tx1"/>
                </a:solidFill>
                <a:latin typeface="Times New Roman" panose="02020603050405020304" pitchFamily="18" charset="0"/>
              </a:defRPr>
            </a:lvl4pPr>
            <a:lvl5pPr marL="1736725" algn="l"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da-DK" altLang="fi-FI" sz="1200">
                <a:latin typeface="Arial" panose="020B0604020202020204" pitchFamily="34" charset="0"/>
              </a:rPr>
              <a:t>Page </a:t>
            </a:r>
            <a:fld id="{F9E2AF86-2BDE-41EA-B793-A6B8163F30EF}" type="slidenum">
              <a:rPr lang="da-DK" altLang="fi-FI" sz="1200">
                <a:latin typeface="Arial" panose="020B0604020202020204" pitchFamily="34" charset="0"/>
              </a:rPr>
              <a:pPr algn="ctr">
                <a:lnSpc>
                  <a:spcPct val="90000"/>
                </a:lnSpc>
              </a:pPr>
              <a:t>‹#›</a:t>
            </a:fld>
            <a:endParaRPr lang="da-DK" altLang="fi-FI" sz="1200">
              <a:latin typeface="Arial" panose="020B0604020202020204" pitchFamily="34" charset="0"/>
            </a:endParaRPr>
          </a:p>
        </p:txBody>
      </p:sp>
      <p:sp>
        <p:nvSpPr>
          <p:cNvPr id="3075" name="Rectangle 3">
            <a:extLst>
              <a:ext uri="{FF2B5EF4-FFF2-40B4-BE49-F238E27FC236}">
                <a16:creationId xmlns:a16="http://schemas.microsoft.com/office/drawing/2014/main" id="{8FBD17B5-4472-4038-A742-4B492A8443AD}"/>
              </a:ext>
            </a:extLst>
          </p:cNvPr>
          <p:cNvSpPr>
            <a:spLocks noChangeArrowheads="1"/>
          </p:cNvSpPr>
          <p:nvPr/>
        </p:nvSpPr>
        <p:spPr bwMode="auto">
          <a:xfrm>
            <a:off x="2162175" y="601663"/>
            <a:ext cx="253365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da-DK" altLang="fi-FI" i="1">
                <a:latin typeface="Meta-Normal" pitchFamily="2" charset="0"/>
              </a:rPr>
              <a:t>BASIC VIDEO CAMERA TECHNOLOGY</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0A7D504-6E83-4786-8D4A-BF04CB80F815}"/>
              </a:ext>
            </a:extLst>
          </p:cNvPr>
          <p:cNvSpPr>
            <a:spLocks noChangeArrowheads="1"/>
          </p:cNvSpPr>
          <p:nvPr/>
        </p:nvSpPr>
        <p:spPr bwMode="auto">
          <a:xfrm>
            <a:off x="3049588" y="9202738"/>
            <a:ext cx="7572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algn="l" defTabSz="868363">
              <a:defRPr sz="2400">
                <a:solidFill>
                  <a:schemeClr val="tx1"/>
                </a:solidFill>
                <a:latin typeface="Times New Roman" panose="02020603050405020304" pitchFamily="18" charset="0"/>
              </a:defRPr>
            </a:lvl1pPr>
            <a:lvl2pPr marL="434975" algn="l" defTabSz="868363">
              <a:defRPr sz="2400">
                <a:solidFill>
                  <a:schemeClr val="tx1"/>
                </a:solidFill>
                <a:latin typeface="Times New Roman" panose="02020603050405020304" pitchFamily="18" charset="0"/>
              </a:defRPr>
            </a:lvl2pPr>
            <a:lvl3pPr marL="868363" algn="l" defTabSz="868363">
              <a:defRPr sz="2400">
                <a:solidFill>
                  <a:schemeClr val="tx1"/>
                </a:solidFill>
                <a:latin typeface="Times New Roman" panose="02020603050405020304" pitchFamily="18" charset="0"/>
              </a:defRPr>
            </a:lvl3pPr>
            <a:lvl4pPr marL="1303338" algn="l" defTabSz="868363">
              <a:defRPr sz="2400">
                <a:solidFill>
                  <a:schemeClr val="tx1"/>
                </a:solidFill>
                <a:latin typeface="Times New Roman" panose="02020603050405020304" pitchFamily="18" charset="0"/>
              </a:defRPr>
            </a:lvl4pPr>
            <a:lvl5pPr marL="1736725" algn="l"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da-DK" altLang="fi-FI" sz="1200">
                <a:latin typeface="Arial" panose="020B0604020202020204" pitchFamily="34" charset="0"/>
              </a:rPr>
              <a:t>Page </a:t>
            </a:r>
            <a:fld id="{222F8918-10F3-4C67-8A9E-216F5536B585}" type="slidenum">
              <a:rPr lang="da-DK" altLang="fi-FI" sz="1200">
                <a:latin typeface="Arial" panose="020B0604020202020204" pitchFamily="34" charset="0"/>
              </a:rPr>
              <a:pPr algn="ctr">
                <a:lnSpc>
                  <a:spcPct val="90000"/>
                </a:lnSpc>
              </a:pPr>
              <a:t>‹#›</a:t>
            </a:fld>
            <a:endParaRPr lang="da-DK" altLang="fi-FI" sz="1200">
              <a:latin typeface="Arial" panose="020B0604020202020204" pitchFamily="34" charset="0"/>
            </a:endParaRPr>
          </a:p>
        </p:txBody>
      </p:sp>
      <p:sp>
        <p:nvSpPr>
          <p:cNvPr id="2051" name="Rectangle 3">
            <a:extLst>
              <a:ext uri="{FF2B5EF4-FFF2-40B4-BE49-F238E27FC236}">
                <a16:creationId xmlns:a16="http://schemas.microsoft.com/office/drawing/2014/main" id="{71884E86-1BE9-4ACF-B200-0E11E452339A}"/>
              </a:ext>
            </a:extLst>
          </p:cNvPr>
          <p:cNvSpPr>
            <a:spLocks noGrp="1" noRot="1" noChangeAspect="1" noChangeArrowheads="1" noTextEdit="1"/>
          </p:cNvSpPr>
          <p:nvPr>
            <p:ph type="sldImg" idx="2"/>
          </p:nvPr>
        </p:nvSpPr>
        <p:spPr bwMode="auto">
          <a:xfrm>
            <a:off x="1173163" y="842963"/>
            <a:ext cx="4513262" cy="33845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a:extLst>
              <a:ext uri="{FF2B5EF4-FFF2-40B4-BE49-F238E27FC236}">
                <a16:creationId xmlns:a16="http://schemas.microsoft.com/office/drawing/2014/main" id="{BDC83A04-2428-454F-B171-63622504DAD1}"/>
              </a:ext>
            </a:extLst>
          </p:cNvPr>
          <p:cNvSpPr>
            <a:spLocks noGrp="1" noChangeArrowheads="1"/>
          </p:cNvSpPr>
          <p:nvPr>
            <p:ph type="body" sz="quarter" idx="3"/>
          </p:nvPr>
        </p:nvSpPr>
        <p:spPr bwMode="auto">
          <a:xfrm>
            <a:off x="914400" y="4591050"/>
            <a:ext cx="50292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da-DK" altLang="fi-FI"/>
              <a:t>Body Text</a:t>
            </a:r>
          </a:p>
          <a:p>
            <a:pPr lvl="0"/>
            <a:r>
              <a:rPr lang="da-DK" altLang="fi-FI"/>
              <a:t>Second Level</a:t>
            </a:r>
          </a:p>
          <a:p>
            <a:pPr lvl="0"/>
            <a:r>
              <a:rPr lang="da-DK" altLang="fi-FI"/>
              <a:t>Third Level</a:t>
            </a:r>
          </a:p>
          <a:p>
            <a:pPr lvl="0"/>
            <a:r>
              <a:rPr lang="da-DK" altLang="fi-FI"/>
              <a:t>Fourth Level</a:t>
            </a:r>
          </a:p>
          <a:p>
            <a:pPr lvl="0"/>
            <a:r>
              <a:rPr lang="da-DK" altLang="fi-FI"/>
              <a:t>Fifth Level</a:t>
            </a:r>
          </a:p>
        </p:txBody>
      </p:sp>
    </p:spTree>
  </p:cSld>
  <p:clrMap bg1="lt1" tx1="dk1" bg2="lt2" tx2="dk2" accent1="accent1" accent2="accent2" accent3="accent3" accent4="accent4" accent5="accent5" accent6="accent6" hlink="hlink" folHlink="folHlink"/>
  <p:notesStyle>
    <a:lvl1pPr algn="l" defTabSz="1179513" rtl="0" eaLnBrk="0" fontAlgn="base" hangingPunct="0">
      <a:spcBef>
        <a:spcPct val="30000"/>
      </a:spcBef>
      <a:spcAft>
        <a:spcPct val="0"/>
      </a:spcAft>
      <a:defRPr sz="1200" kern="1200">
        <a:solidFill>
          <a:schemeClr val="tx1"/>
        </a:solidFill>
        <a:latin typeface="Meta" pitchFamily="2" charset="0"/>
        <a:ea typeface="+mn-ea"/>
        <a:cs typeface="+mn-cs"/>
      </a:defRPr>
    </a:lvl1pPr>
    <a:lvl2pPr marL="519113" algn="l" defTabSz="1179513" rtl="0" eaLnBrk="0" fontAlgn="base" hangingPunct="0">
      <a:spcBef>
        <a:spcPct val="30000"/>
      </a:spcBef>
      <a:spcAft>
        <a:spcPct val="0"/>
      </a:spcAft>
      <a:defRPr sz="1200" kern="1200">
        <a:solidFill>
          <a:schemeClr val="tx1"/>
        </a:solidFill>
        <a:latin typeface="Meta" pitchFamily="2" charset="0"/>
        <a:ea typeface="+mn-ea"/>
        <a:cs typeface="+mn-cs"/>
      </a:defRPr>
    </a:lvl2pPr>
    <a:lvl3pPr marL="1039813" algn="l" defTabSz="1179513" rtl="0" eaLnBrk="0" fontAlgn="base" hangingPunct="0">
      <a:spcBef>
        <a:spcPct val="30000"/>
      </a:spcBef>
      <a:spcAft>
        <a:spcPct val="0"/>
      </a:spcAft>
      <a:defRPr sz="1200" kern="1200">
        <a:solidFill>
          <a:schemeClr val="tx1"/>
        </a:solidFill>
        <a:latin typeface="Meta" pitchFamily="2" charset="0"/>
        <a:ea typeface="+mn-ea"/>
        <a:cs typeface="+mn-cs"/>
      </a:defRPr>
    </a:lvl3pPr>
    <a:lvl4pPr marL="1557338" algn="l" defTabSz="1179513" rtl="0" eaLnBrk="0" fontAlgn="base" hangingPunct="0">
      <a:spcBef>
        <a:spcPct val="30000"/>
      </a:spcBef>
      <a:spcAft>
        <a:spcPct val="0"/>
      </a:spcAft>
      <a:defRPr sz="1200" kern="1200">
        <a:solidFill>
          <a:schemeClr val="tx1"/>
        </a:solidFill>
        <a:latin typeface="Meta" pitchFamily="2" charset="0"/>
        <a:ea typeface="+mn-ea"/>
        <a:cs typeface="+mn-cs"/>
      </a:defRPr>
    </a:lvl4pPr>
    <a:lvl5pPr marL="2074863" algn="l" defTabSz="1179513" rtl="0" eaLnBrk="0" fontAlgn="base" hangingPunct="0">
      <a:spcBef>
        <a:spcPct val="30000"/>
      </a:spcBef>
      <a:spcAft>
        <a:spcPct val="0"/>
      </a:spcAft>
      <a:defRPr sz="1200" kern="1200">
        <a:solidFill>
          <a:schemeClr val="tx1"/>
        </a:solidFill>
        <a:latin typeface="Me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163A809-7ECC-41FF-B98A-B34CCE72AE2D}"/>
              </a:ext>
            </a:extLst>
          </p:cNvPr>
          <p:cNvSpPr>
            <a:spLocks noGrp="1" noChangeArrowheads="1"/>
          </p:cNvSpPr>
          <p:nvPr>
            <p:ph type="body" idx="1"/>
          </p:nvPr>
        </p:nvSpPr>
        <p:spPr>
          <a:ln/>
        </p:spPr>
        <p:txBody>
          <a:bodyPr/>
          <a:lstStyle/>
          <a:p>
            <a:pPr defTabSz="914400">
              <a:lnSpc>
                <a:spcPct val="87000"/>
              </a:lnSpc>
              <a:spcBef>
                <a:spcPct val="40000"/>
              </a:spcBef>
            </a:pPr>
            <a:endParaRPr lang="en-GB" altLang="fi-FI" sz="2400">
              <a:latin typeface="Times New Roman" panose="02020603050405020304" pitchFamily="18" charset="0"/>
            </a:endParaRPr>
          </a:p>
        </p:txBody>
      </p:sp>
      <p:sp>
        <p:nvSpPr>
          <p:cNvPr id="115715" name="Rectangle 3">
            <a:extLst>
              <a:ext uri="{FF2B5EF4-FFF2-40B4-BE49-F238E27FC236}">
                <a16:creationId xmlns:a16="http://schemas.microsoft.com/office/drawing/2014/main" id="{4794C24C-B977-48D1-AEDA-F6AFE3D0F3D8}"/>
              </a:ext>
            </a:extLst>
          </p:cNvPr>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5CB13CBD-2E83-4C4A-A8C9-390F70DD228B}"/>
              </a:ext>
            </a:extLst>
          </p:cNvPr>
          <p:cNvSpPr>
            <a:spLocks noGrp="1" noRot="1" noChangeAspect="1" noChangeArrowheads="1" noTextEdit="1"/>
          </p:cNvSpPr>
          <p:nvPr>
            <p:ph type="sldImg"/>
          </p:nvPr>
        </p:nvSpPr>
        <p:spPr>
          <a:ln cap="flat"/>
        </p:spPr>
      </p:sp>
      <p:sp>
        <p:nvSpPr>
          <p:cNvPr id="498691" name="Rectangle 3">
            <a:extLst>
              <a:ext uri="{FF2B5EF4-FFF2-40B4-BE49-F238E27FC236}">
                <a16:creationId xmlns:a16="http://schemas.microsoft.com/office/drawing/2014/main" id="{3E9470D4-BD53-4920-AA51-327C1235739E}"/>
              </a:ext>
            </a:extLst>
          </p:cNvPr>
          <p:cNvSpPr>
            <a:spLocks noGrp="1" noChangeArrowheads="1"/>
          </p:cNvSpPr>
          <p:nvPr>
            <p:ph type="body" idx="1"/>
          </p:nvPr>
        </p:nvSpPr>
        <p:spPr>
          <a:ln/>
        </p:spPr>
        <p:txBody>
          <a:bodyPr/>
          <a:lstStyle/>
          <a:p>
            <a:pPr>
              <a:lnSpc>
                <a:spcPct val="87000"/>
              </a:lnSpc>
              <a:spcBef>
                <a:spcPct val="40000"/>
              </a:spcBef>
            </a:pPr>
            <a:endParaRPr lang="en-GB" altLang="fi-FI"/>
          </a:p>
        </p:txBody>
      </p:sp>
    </p:spTree>
    <p:extLst>
      <p:ext uri="{BB962C8B-B14F-4D97-AF65-F5344CB8AC3E}">
        <p14:creationId xmlns:p14="http://schemas.microsoft.com/office/powerpoint/2010/main" val="278279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DABB2267-1514-4015-8A1B-2939C1EF6A2F}"/>
              </a:ext>
            </a:extLst>
          </p:cNvPr>
          <p:cNvSpPr>
            <a:spLocks noGrp="1" noRot="1" noChangeAspect="1" noChangeArrowheads="1" noTextEdit="1"/>
          </p:cNvSpPr>
          <p:nvPr>
            <p:ph type="sldImg"/>
          </p:nvPr>
        </p:nvSpPr>
        <p:spPr>
          <a:xfrm>
            <a:off x="1390650" y="927100"/>
            <a:ext cx="4135438" cy="3101975"/>
          </a:xfrm>
          <a:ln cap="flat"/>
        </p:spPr>
      </p:sp>
      <p:sp>
        <p:nvSpPr>
          <p:cNvPr id="500739" name="Rectangle 3">
            <a:extLst>
              <a:ext uri="{FF2B5EF4-FFF2-40B4-BE49-F238E27FC236}">
                <a16:creationId xmlns:a16="http://schemas.microsoft.com/office/drawing/2014/main" id="{AFE44784-A49F-4D2C-9492-776DE2692B6F}"/>
              </a:ext>
            </a:extLst>
          </p:cNvPr>
          <p:cNvSpPr>
            <a:spLocks noGrp="1" noChangeArrowheads="1"/>
          </p:cNvSpPr>
          <p:nvPr>
            <p:ph type="body" idx="1"/>
          </p:nvPr>
        </p:nvSpPr>
        <p:spPr>
          <a:xfrm>
            <a:off x="914400" y="4592638"/>
            <a:ext cx="5029200" cy="4064000"/>
          </a:xfrm>
          <a:ln/>
        </p:spPr>
        <p:txBody>
          <a:bodyPr/>
          <a:lstStyle/>
          <a:p>
            <a:pPr>
              <a:lnSpc>
                <a:spcPct val="87000"/>
              </a:lnSpc>
              <a:spcBef>
                <a:spcPct val="40000"/>
              </a:spcBef>
            </a:pPr>
            <a:endParaRPr lang="en-GB" altLang="fi-FI"/>
          </a:p>
        </p:txBody>
      </p:sp>
    </p:spTree>
    <p:extLst>
      <p:ext uri="{BB962C8B-B14F-4D97-AF65-F5344CB8AC3E}">
        <p14:creationId xmlns:p14="http://schemas.microsoft.com/office/powerpoint/2010/main" val="2713154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11D9CE38-BDB2-450F-BC5B-C91CA4355651}"/>
              </a:ext>
            </a:extLst>
          </p:cNvPr>
          <p:cNvSpPr>
            <a:spLocks noGrp="1" noRot="1" noChangeAspect="1" noChangeArrowheads="1" noTextEdit="1"/>
          </p:cNvSpPr>
          <p:nvPr>
            <p:ph type="sldImg"/>
          </p:nvPr>
        </p:nvSpPr>
        <p:spPr>
          <a:ln/>
        </p:spPr>
      </p:sp>
      <p:sp>
        <p:nvSpPr>
          <p:cNvPr id="589827" name="Rectangle 3">
            <a:extLst>
              <a:ext uri="{FF2B5EF4-FFF2-40B4-BE49-F238E27FC236}">
                <a16:creationId xmlns:a16="http://schemas.microsoft.com/office/drawing/2014/main" id="{E588E0BE-FB94-4B36-A6D8-BA87380F7EF8}"/>
              </a:ext>
            </a:extLst>
          </p:cNvPr>
          <p:cNvSpPr>
            <a:spLocks noGrp="1" noChangeArrowheads="1"/>
          </p:cNvSpPr>
          <p:nvPr>
            <p:ph type="body" idx="1"/>
          </p:nvPr>
        </p:nvSpPr>
        <p:spPr/>
        <p:txBody>
          <a:bodyPr/>
          <a:lstStyle/>
          <a:p>
            <a:endParaRPr lang="en-US" altLang="fi-FI"/>
          </a:p>
        </p:txBody>
      </p:sp>
    </p:spTree>
    <p:extLst>
      <p:ext uri="{BB962C8B-B14F-4D97-AF65-F5344CB8AC3E}">
        <p14:creationId xmlns:p14="http://schemas.microsoft.com/office/powerpoint/2010/main" val="3414487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D7BB219-19BB-4A66-BC0E-903178C50182}"/>
              </a:ext>
            </a:extLst>
          </p:cNvPr>
          <p:cNvSpPr>
            <a:spLocks noGrp="1" noRot="1" noChangeAspect="1" noChangeArrowheads="1" noTextEdit="1"/>
          </p:cNvSpPr>
          <p:nvPr>
            <p:ph type="sldImg"/>
          </p:nvPr>
        </p:nvSpPr>
        <p:spPr>
          <a:ln/>
        </p:spPr>
      </p:sp>
      <p:sp>
        <p:nvSpPr>
          <p:cNvPr id="587779" name="Rectangle 3">
            <a:extLst>
              <a:ext uri="{FF2B5EF4-FFF2-40B4-BE49-F238E27FC236}">
                <a16:creationId xmlns:a16="http://schemas.microsoft.com/office/drawing/2014/main" id="{9E1D22C6-7B76-42E7-9718-925A8F72E974}"/>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A83A084C-4E93-4EC2-981D-84DD91CE47DF}"/>
              </a:ext>
            </a:extLst>
          </p:cNvPr>
          <p:cNvSpPr>
            <a:spLocks noGrp="1" noRot="1" noChangeAspect="1" noChangeArrowheads="1" noTextEdit="1"/>
          </p:cNvSpPr>
          <p:nvPr>
            <p:ph type="sldImg"/>
          </p:nvPr>
        </p:nvSpPr>
        <p:spPr>
          <a:ln cap="flat"/>
        </p:spPr>
      </p:sp>
      <p:sp>
        <p:nvSpPr>
          <p:cNvPr id="371715" name="Rectangle 3">
            <a:extLst>
              <a:ext uri="{FF2B5EF4-FFF2-40B4-BE49-F238E27FC236}">
                <a16:creationId xmlns:a16="http://schemas.microsoft.com/office/drawing/2014/main" id="{1B9F0024-855C-45F0-9CA8-77F28EFF6007}"/>
              </a:ext>
            </a:extLst>
          </p:cNvPr>
          <p:cNvSpPr>
            <a:spLocks noGrp="1" noChangeArrowheads="1"/>
          </p:cNvSpPr>
          <p:nvPr>
            <p:ph type="body" idx="1"/>
          </p:nvPr>
        </p:nvSpPr>
        <p:spPr>
          <a:ln/>
        </p:spPr>
        <p:txBody>
          <a:bodyPr/>
          <a:lstStyle/>
          <a:p>
            <a:pPr>
              <a:lnSpc>
                <a:spcPct val="88000"/>
              </a:lnSpc>
              <a:spcBef>
                <a:spcPct val="40000"/>
              </a:spcBef>
            </a:pPr>
            <a:endParaRPr lang="en-GB" altLang="fi-F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3CE7388C-1C8C-429C-B9CC-553DBBA705EA}"/>
              </a:ext>
            </a:extLst>
          </p:cNvPr>
          <p:cNvSpPr>
            <a:spLocks noChangeArrowheads="1"/>
          </p:cNvSpPr>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16099" name="Rectangle 3">
            <a:extLst>
              <a:ext uri="{FF2B5EF4-FFF2-40B4-BE49-F238E27FC236}">
                <a16:creationId xmlns:a16="http://schemas.microsoft.com/office/drawing/2014/main" id="{0C240BDF-6116-498D-A52A-B0EAE9BFF071}"/>
              </a:ext>
            </a:extLst>
          </p:cNvPr>
          <p:cNvSpPr>
            <a:spLocks noChangeArrowheads="1"/>
          </p:cNvSpPr>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a:t>
            </a:r>
          </a:p>
        </p:txBody>
      </p:sp>
      <p:sp>
        <p:nvSpPr>
          <p:cNvPr id="516100" name="Rectangle 4">
            <a:extLst>
              <a:ext uri="{FF2B5EF4-FFF2-40B4-BE49-F238E27FC236}">
                <a16:creationId xmlns:a16="http://schemas.microsoft.com/office/drawing/2014/main" id="{83D19D2A-D827-4587-884D-EF016D8046B1}"/>
              </a:ext>
            </a:extLst>
          </p:cNvPr>
          <p:cNvSpPr>
            <a:spLocks noChangeArrowheads="1"/>
          </p:cNvSpPr>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16101" name="Rectangle 5">
            <a:extLst>
              <a:ext uri="{FF2B5EF4-FFF2-40B4-BE49-F238E27FC236}">
                <a16:creationId xmlns:a16="http://schemas.microsoft.com/office/drawing/2014/main" id="{7BAE04CF-8378-49E1-9164-612DF350068F}"/>
              </a:ext>
            </a:extLst>
          </p:cNvPr>
          <p:cNvSpPr>
            <a:spLocks noChangeArrowheads="1"/>
          </p:cNvSpP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16102" name="Rectangle 6">
            <a:extLst>
              <a:ext uri="{FF2B5EF4-FFF2-40B4-BE49-F238E27FC236}">
                <a16:creationId xmlns:a16="http://schemas.microsoft.com/office/drawing/2014/main" id="{B903B3AC-9949-40E0-8287-79F543882CFD}"/>
              </a:ext>
            </a:extLst>
          </p:cNvPr>
          <p:cNvSpPr>
            <a:spLocks noGrp="1" noChangeArrowheads="1"/>
          </p:cNvSpPr>
          <p:nvPr>
            <p:ph type="body" idx="1"/>
          </p:nvPr>
        </p:nvSpPr>
        <p:spPr>
          <a:xfrm>
            <a:off x="914400" y="4592638"/>
            <a:ext cx="5029200" cy="4062412"/>
          </a:xfrm>
          <a:ln/>
        </p:spPr>
        <p:txBody>
          <a:bodyPr/>
          <a:lstStyle/>
          <a:p>
            <a:pPr>
              <a:lnSpc>
                <a:spcPct val="88000"/>
              </a:lnSpc>
              <a:spcBef>
                <a:spcPct val="40000"/>
              </a:spcBef>
            </a:pPr>
            <a:endParaRPr lang="en-GB" altLang="fi-FI"/>
          </a:p>
        </p:txBody>
      </p:sp>
      <p:sp>
        <p:nvSpPr>
          <p:cNvPr id="516103" name="Rectangle 7">
            <a:extLst>
              <a:ext uri="{FF2B5EF4-FFF2-40B4-BE49-F238E27FC236}">
                <a16:creationId xmlns:a16="http://schemas.microsoft.com/office/drawing/2014/main" id="{1DD6022B-6E0A-4BFD-9BFF-9E1B8A0FF02D}"/>
              </a:ext>
            </a:extLst>
          </p:cNvPr>
          <p:cNvSpPr>
            <a:spLocks noGrp="1" noRot="1" noChangeAspect="1" noChangeArrowheads="1" noTextEdit="1"/>
          </p:cNvSpPr>
          <p:nvPr>
            <p:ph type="sldImg"/>
          </p:nvPr>
        </p:nvSpPr>
        <p:spPr>
          <a:xfrm>
            <a:off x="1171575" y="841375"/>
            <a:ext cx="4514850" cy="3386138"/>
          </a:xfrm>
          <a:ln cap="flat"/>
        </p:spPr>
      </p:sp>
    </p:spTree>
    <p:extLst>
      <p:ext uri="{BB962C8B-B14F-4D97-AF65-F5344CB8AC3E}">
        <p14:creationId xmlns:p14="http://schemas.microsoft.com/office/powerpoint/2010/main" val="40441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2B33CD75-BA77-457E-A093-80BAB1D427A8}"/>
              </a:ext>
            </a:extLst>
          </p:cNvPr>
          <p:cNvSpPr>
            <a:spLocks noGrp="1" noRot="1" noChangeAspect="1" noChangeArrowheads="1" noTextEdit="1"/>
          </p:cNvSpPr>
          <p:nvPr>
            <p:ph type="sldImg"/>
          </p:nvPr>
        </p:nvSpPr>
        <p:spPr>
          <a:ln/>
        </p:spPr>
      </p:sp>
      <p:sp>
        <p:nvSpPr>
          <p:cNvPr id="607235" name="Rectangle 3">
            <a:extLst>
              <a:ext uri="{FF2B5EF4-FFF2-40B4-BE49-F238E27FC236}">
                <a16:creationId xmlns:a16="http://schemas.microsoft.com/office/drawing/2014/main" id="{80E872BA-A545-4D86-A8C0-BFEAFEB9941F}"/>
              </a:ext>
            </a:extLst>
          </p:cNvPr>
          <p:cNvSpPr>
            <a:spLocks noGrp="1" noChangeArrowheads="1"/>
          </p:cNvSpPr>
          <p:nvPr>
            <p:ph type="body" idx="1"/>
          </p:nvPr>
        </p:nvSpPr>
        <p:spPr/>
        <p:txBody>
          <a:bodyPr/>
          <a:lstStyle/>
          <a:p>
            <a:endParaRPr lang="en-US" altLang="fi-FI"/>
          </a:p>
        </p:txBody>
      </p:sp>
    </p:spTree>
    <p:extLst>
      <p:ext uri="{BB962C8B-B14F-4D97-AF65-F5344CB8AC3E}">
        <p14:creationId xmlns:p14="http://schemas.microsoft.com/office/powerpoint/2010/main" val="2092647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C06166E2-2135-4A91-B6F7-2F0BC4268808}"/>
              </a:ext>
            </a:extLst>
          </p:cNvPr>
          <p:cNvSpPr>
            <a:spLocks noGrp="1" noRot="1" noChangeAspect="1" noChangeArrowheads="1" noTextEdit="1"/>
          </p:cNvSpPr>
          <p:nvPr>
            <p:ph type="sldImg"/>
          </p:nvPr>
        </p:nvSpPr>
        <p:spPr>
          <a:ln/>
        </p:spPr>
      </p:sp>
      <p:sp>
        <p:nvSpPr>
          <p:cNvPr id="590851" name="Rectangle 3">
            <a:extLst>
              <a:ext uri="{FF2B5EF4-FFF2-40B4-BE49-F238E27FC236}">
                <a16:creationId xmlns:a16="http://schemas.microsoft.com/office/drawing/2014/main" id="{A5CFCEFD-4FDD-4E01-AC90-092BACDE8EC2}"/>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0D7AA508-0D14-48C0-8A13-99A6E1D94781}"/>
              </a:ext>
            </a:extLst>
          </p:cNvPr>
          <p:cNvSpPr>
            <a:spLocks noChangeArrowheads="1"/>
          </p:cNvSpPr>
          <p:nvPr/>
        </p:nvSpPr>
        <p:spPr bwMode="auto">
          <a:xfrm>
            <a:off x="3886200" y="7938"/>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47" name="Rectangle 3">
            <a:extLst>
              <a:ext uri="{FF2B5EF4-FFF2-40B4-BE49-F238E27FC236}">
                <a16:creationId xmlns:a16="http://schemas.microsoft.com/office/drawing/2014/main" id="{E035D8A9-A87D-47D7-B8A7-1D430F135F93}"/>
              </a:ext>
            </a:extLst>
          </p:cNvPr>
          <p:cNvSpPr>
            <a:spLocks noChangeArrowheads="1"/>
          </p:cNvSpPr>
          <p:nvPr/>
        </p:nvSpPr>
        <p:spPr bwMode="auto">
          <a:xfrm>
            <a:off x="3886200" y="9194800"/>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36</a:t>
            </a:r>
          </a:p>
        </p:txBody>
      </p:sp>
      <p:sp>
        <p:nvSpPr>
          <p:cNvPr id="441348" name="Rectangle 4">
            <a:extLst>
              <a:ext uri="{FF2B5EF4-FFF2-40B4-BE49-F238E27FC236}">
                <a16:creationId xmlns:a16="http://schemas.microsoft.com/office/drawing/2014/main" id="{514EDEB3-5461-41DD-9A76-E47FA9A9D401}"/>
              </a:ext>
            </a:extLst>
          </p:cNvPr>
          <p:cNvSpPr>
            <a:spLocks noChangeArrowheads="1"/>
          </p:cNvSpPr>
          <p:nvPr/>
        </p:nvSpPr>
        <p:spPr bwMode="auto">
          <a:xfrm>
            <a:off x="0" y="9194800"/>
            <a:ext cx="29718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49" name="Rectangle 5">
            <a:extLst>
              <a:ext uri="{FF2B5EF4-FFF2-40B4-BE49-F238E27FC236}">
                <a16:creationId xmlns:a16="http://schemas.microsoft.com/office/drawing/2014/main" id="{B75A57F9-E095-4902-855D-D3290B99F39F}"/>
              </a:ext>
            </a:extLst>
          </p:cNvPr>
          <p:cNvSpPr>
            <a:spLocks noChangeArrowheads="1"/>
          </p:cNvSpPr>
          <p:nvPr/>
        </p:nvSpPr>
        <p:spPr bwMode="auto">
          <a:xfrm>
            <a:off x="0" y="7938"/>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0" name="Rectangle 6">
            <a:extLst>
              <a:ext uri="{FF2B5EF4-FFF2-40B4-BE49-F238E27FC236}">
                <a16:creationId xmlns:a16="http://schemas.microsoft.com/office/drawing/2014/main" id="{DC2D3F6B-7D27-47F4-9462-4C1A20F90CF9}"/>
              </a:ext>
            </a:extLst>
          </p:cNvPr>
          <p:cNvSpPr>
            <a:spLocks noChangeArrowheads="1"/>
          </p:cNvSpPr>
          <p:nvPr/>
        </p:nvSpPr>
        <p:spPr bwMode="auto">
          <a:xfrm>
            <a:off x="3886200" y="0"/>
            <a:ext cx="29718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1" name="Rectangle 7">
            <a:extLst>
              <a:ext uri="{FF2B5EF4-FFF2-40B4-BE49-F238E27FC236}">
                <a16:creationId xmlns:a16="http://schemas.microsoft.com/office/drawing/2014/main" id="{6770AA83-CC82-40C8-8FA4-8338FDB345F4}"/>
              </a:ext>
            </a:extLst>
          </p:cNvPr>
          <p:cNvSpPr>
            <a:spLocks noChangeArrowheads="1"/>
          </p:cNvSpPr>
          <p:nvPr/>
        </p:nvSpPr>
        <p:spPr bwMode="auto">
          <a:xfrm>
            <a:off x="3886200" y="9174163"/>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38</a:t>
            </a:r>
          </a:p>
        </p:txBody>
      </p:sp>
      <p:sp>
        <p:nvSpPr>
          <p:cNvPr id="441352" name="Rectangle 8">
            <a:extLst>
              <a:ext uri="{FF2B5EF4-FFF2-40B4-BE49-F238E27FC236}">
                <a16:creationId xmlns:a16="http://schemas.microsoft.com/office/drawing/2014/main" id="{556DE1FC-CD94-4E82-B849-3EB76B442C5B}"/>
              </a:ext>
            </a:extLst>
          </p:cNvPr>
          <p:cNvSpPr>
            <a:spLocks noChangeArrowheads="1"/>
          </p:cNvSpPr>
          <p:nvPr/>
        </p:nvSpPr>
        <p:spPr bwMode="auto">
          <a:xfrm>
            <a:off x="0" y="9174163"/>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3" name="Rectangle 9">
            <a:extLst>
              <a:ext uri="{FF2B5EF4-FFF2-40B4-BE49-F238E27FC236}">
                <a16:creationId xmlns:a16="http://schemas.microsoft.com/office/drawing/2014/main" id="{B6BBF98C-AB2B-4401-9714-D9261C2CB814}"/>
              </a:ext>
            </a:extLst>
          </p:cNvPr>
          <p:cNvSpPr>
            <a:spLocks noChangeArrowheads="1"/>
          </p:cNvSpPr>
          <p:nvPr/>
        </p:nvSpPr>
        <p:spPr bwMode="auto">
          <a:xfrm>
            <a:off x="0" y="0"/>
            <a:ext cx="29718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4" name="Rectangle 10">
            <a:extLst>
              <a:ext uri="{FF2B5EF4-FFF2-40B4-BE49-F238E27FC236}">
                <a16:creationId xmlns:a16="http://schemas.microsoft.com/office/drawing/2014/main" id="{46A8B44C-A424-4A94-89ED-4C88FA4E1457}"/>
              </a:ext>
            </a:extLst>
          </p:cNvPr>
          <p:cNvSpPr>
            <a:spLocks noChangeArrowheads="1"/>
          </p:cNvSpPr>
          <p:nvPr/>
        </p:nvSpPr>
        <p:spPr bwMode="auto">
          <a:xfrm>
            <a:off x="3886200" y="476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5" name="Rectangle 11">
            <a:extLst>
              <a:ext uri="{FF2B5EF4-FFF2-40B4-BE49-F238E27FC236}">
                <a16:creationId xmlns:a16="http://schemas.microsoft.com/office/drawing/2014/main" id="{B8C56B18-F45E-4DDD-AE91-6737C3DE0C19}"/>
              </a:ext>
            </a:extLst>
          </p:cNvPr>
          <p:cNvSpPr>
            <a:spLocks noChangeArrowheads="1"/>
          </p:cNvSpPr>
          <p:nvPr/>
        </p:nvSpPr>
        <p:spPr bwMode="auto">
          <a:xfrm>
            <a:off x="3886200" y="919480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38</a:t>
            </a:r>
          </a:p>
        </p:txBody>
      </p:sp>
      <p:sp>
        <p:nvSpPr>
          <p:cNvPr id="441356" name="Rectangle 12">
            <a:extLst>
              <a:ext uri="{FF2B5EF4-FFF2-40B4-BE49-F238E27FC236}">
                <a16:creationId xmlns:a16="http://schemas.microsoft.com/office/drawing/2014/main" id="{03A70EA3-1427-44C8-97BD-A6E5CE557189}"/>
              </a:ext>
            </a:extLst>
          </p:cNvPr>
          <p:cNvSpPr>
            <a:spLocks noChangeArrowheads="1"/>
          </p:cNvSpPr>
          <p:nvPr/>
        </p:nvSpPr>
        <p:spPr bwMode="auto">
          <a:xfrm>
            <a:off x="0" y="9194800"/>
            <a:ext cx="2971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7" name="Rectangle 13">
            <a:extLst>
              <a:ext uri="{FF2B5EF4-FFF2-40B4-BE49-F238E27FC236}">
                <a16:creationId xmlns:a16="http://schemas.microsoft.com/office/drawing/2014/main" id="{05369E4E-A958-4118-9704-92D6EFEC82CE}"/>
              </a:ext>
            </a:extLst>
          </p:cNvPr>
          <p:cNvSpPr>
            <a:spLocks noChangeArrowheads="1"/>
          </p:cNvSpPr>
          <p:nvPr/>
        </p:nvSpPr>
        <p:spPr bwMode="auto">
          <a:xfrm>
            <a:off x="0" y="476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8" name="Rectangle 14">
            <a:extLst>
              <a:ext uri="{FF2B5EF4-FFF2-40B4-BE49-F238E27FC236}">
                <a16:creationId xmlns:a16="http://schemas.microsoft.com/office/drawing/2014/main" id="{9BC7E135-8035-466A-BD2F-E8933500E8C4}"/>
              </a:ext>
            </a:extLst>
          </p:cNvPr>
          <p:cNvSpPr>
            <a:spLocks noChangeArrowheads="1"/>
          </p:cNvSpPr>
          <p:nvPr/>
        </p:nvSpPr>
        <p:spPr bwMode="auto">
          <a:xfrm>
            <a:off x="3886200" y="1588"/>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59" name="Rectangle 15">
            <a:extLst>
              <a:ext uri="{FF2B5EF4-FFF2-40B4-BE49-F238E27FC236}">
                <a16:creationId xmlns:a16="http://schemas.microsoft.com/office/drawing/2014/main" id="{1B9D80F2-7717-4A94-9397-920CA61719DA}"/>
              </a:ext>
            </a:extLst>
          </p:cNvPr>
          <p:cNvSpPr>
            <a:spLocks noChangeArrowheads="1"/>
          </p:cNvSpPr>
          <p:nvPr/>
        </p:nvSpPr>
        <p:spPr bwMode="auto">
          <a:xfrm>
            <a:off x="3886200" y="9194800"/>
            <a:ext cx="29718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36</a:t>
            </a:r>
          </a:p>
        </p:txBody>
      </p:sp>
      <p:sp>
        <p:nvSpPr>
          <p:cNvPr id="441360" name="Rectangle 16">
            <a:extLst>
              <a:ext uri="{FF2B5EF4-FFF2-40B4-BE49-F238E27FC236}">
                <a16:creationId xmlns:a16="http://schemas.microsoft.com/office/drawing/2014/main" id="{4D8E7408-6858-4B18-9AFF-4BACB7C63671}"/>
              </a:ext>
            </a:extLst>
          </p:cNvPr>
          <p:cNvSpPr>
            <a:spLocks noChangeArrowheads="1"/>
          </p:cNvSpPr>
          <p:nvPr/>
        </p:nvSpPr>
        <p:spPr bwMode="auto">
          <a:xfrm>
            <a:off x="0" y="9194800"/>
            <a:ext cx="29718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61" name="Rectangle 17">
            <a:extLst>
              <a:ext uri="{FF2B5EF4-FFF2-40B4-BE49-F238E27FC236}">
                <a16:creationId xmlns:a16="http://schemas.microsoft.com/office/drawing/2014/main" id="{B4F01DFB-0024-4135-BCB3-F9612C11E23F}"/>
              </a:ext>
            </a:extLst>
          </p:cNvPr>
          <p:cNvSpPr>
            <a:spLocks noChangeArrowheads="1"/>
          </p:cNvSpPr>
          <p:nvPr/>
        </p:nvSpPr>
        <p:spPr bwMode="auto">
          <a:xfrm>
            <a:off x="0" y="1588"/>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1362" name="Rectangle 18">
            <a:extLst>
              <a:ext uri="{FF2B5EF4-FFF2-40B4-BE49-F238E27FC236}">
                <a16:creationId xmlns:a16="http://schemas.microsoft.com/office/drawing/2014/main" id="{D7CC202E-721D-4586-8B0C-2C6F21D40D19}"/>
              </a:ext>
            </a:extLst>
          </p:cNvPr>
          <p:cNvSpPr>
            <a:spLocks noGrp="1" noRot="1" noChangeAspect="1" noChangeArrowheads="1" noTextEdit="1"/>
          </p:cNvSpPr>
          <p:nvPr>
            <p:ph type="sldImg"/>
          </p:nvPr>
        </p:nvSpPr>
        <p:spPr>
          <a:ln cap="flat"/>
        </p:spPr>
      </p:sp>
      <p:sp>
        <p:nvSpPr>
          <p:cNvPr id="441363" name="Rectangle 19">
            <a:extLst>
              <a:ext uri="{FF2B5EF4-FFF2-40B4-BE49-F238E27FC236}">
                <a16:creationId xmlns:a16="http://schemas.microsoft.com/office/drawing/2014/main" id="{5A6A24AE-0666-4768-9376-E4501E03013D}"/>
              </a:ext>
            </a:extLst>
          </p:cNvPr>
          <p:cNvSpPr>
            <a:spLocks noGrp="1" noChangeArrowheads="1"/>
          </p:cNvSpPr>
          <p:nvPr>
            <p:ph type="body" idx="1"/>
          </p:nvPr>
        </p:nvSpPr>
        <p:spPr>
          <a:ln/>
        </p:spPr>
        <p:txBody>
          <a:bodyPr/>
          <a:lstStyle/>
          <a:p>
            <a:pPr>
              <a:lnSpc>
                <a:spcPct val="88000"/>
              </a:lnSpc>
              <a:spcBef>
                <a:spcPct val="40000"/>
              </a:spcBef>
            </a:pPr>
            <a:endParaRPr lang="en-GB" altLang="fi-FI"/>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4AEAA87F-CAA1-4954-B440-0310EBB37830}"/>
              </a:ext>
            </a:extLst>
          </p:cNvPr>
          <p:cNvSpPr>
            <a:spLocks noGrp="1" noRot="1" noChangeAspect="1" noChangeArrowheads="1" noTextEdit="1"/>
          </p:cNvSpPr>
          <p:nvPr>
            <p:ph type="sldImg"/>
          </p:nvPr>
        </p:nvSpPr>
        <p:spPr>
          <a:xfrm>
            <a:off x="1025525" y="730250"/>
            <a:ext cx="4810125" cy="3608388"/>
          </a:xfrm>
          <a:ln cap="flat"/>
        </p:spPr>
      </p:sp>
      <p:sp>
        <p:nvSpPr>
          <p:cNvPr id="449539" name="Rectangle 3">
            <a:extLst>
              <a:ext uri="{FF2B5EF4-FFF2-40B4-BE49-F238E27FC236}">
                <a16:creationId xmlns:a16="http://schemas.microsoft.com/office/drawing/2014/main" id="{BCFA5127-6C91-47F0-B0B3-E4CB0C625D5F}"/>
              </a:ext>
            </a:extLst>
          </p:cNvPr>
          <p:cNvSpPr>
            <a:spLocks noGrp="1" noChangeArrowheads="1"/>
          </p:cNvSpPr>
          <p:nvPr>
            <p:ph type="body" idx="1"/>
          </p:nvPr>
        </p:nvSpPr>
        <p:spPr>
          <a:xfrm>
            <a:off x="912813" y="4892675"/>
            <a:ext cx="5032375" cy="3556000"/>
          </a:xfrm>
          <a:ln/>
        </p:spPr>
        <p:txBody>
          <a:bodyPr lIns="93662" tIns="46038" rIns="93662" bIns="46038"/>
          <a:lstStyle/>
          <a:p>
            <a:pPr defTabSz="936625"/>
            <a:endParaRPr lang="en-GB" altLang="fi-F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E6FE56CB-D1A3-4FE0-939F-5D7E281C7C8A}"/>
              </a:ext>
            </a:extLst>
          </p:cNvPr>
          <p:cNvSpPr>
            <a:spLocks noGrp="1" noChangeArrowheads="1"/>
          </p:cNvSpPr>
          <p:nvPr>
            <p:ph type="body" idx="1"/>
          </p:nvPr>
        </p:nvSpPr>
        <p:spPr>
          <a:ln/>
        </p:spPr>
        <p:txBody>
          <a:bodyPr/>
          <a:lstStyle/>
          <a:p>
            <a:pPr defTabSz="914400">
              <a:lnSpc>
                <a:spcPct val="87000"/>
              </a:lnSpc>
              <a:spcBef>
                <a:spcPct val="40000"/>
              </a:spcBef>
            </a:pPr>
            <a:endParaRPr lang="en-GB" altLang="fi-FI" sz="2400">
              <a:latin typeface="Times New Roman" panose="02020603050405020304" pitchFamily="18" charset="0"/>
            </a:endParaRPr>
          </a:p>
        </p:txBody>
      </p:sp>
      <p:sp>
        <p:nvSpPr>
          <p:cNvPr id="579587" name="Rectangle 3">
            <a:extLst>
              <a:ext uri="{FF2B5EF4-FFF2-40B4-BE49-F238E27FC236}">
                <a16:creationId xmlns:a16="http://schemas.microsoft.com/office/drawing/2014/main" id="{4BFD56A2-A8FD-4416-8B7C-ADA8D8B5CDB0}"/>
              </a:ext>
            </a:extLst>
          </p:cNvPr>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44931D76-FDFE-468F-A942-7EC659D64D00}"/>
              </a:ext>
            </a:extLst>
          </p:cNvPr>
          <p:cNvSpPr>
            <a:spLocks noGrp="1" noChangeArrowheads="1"/>
          </p:cNvSpPr>
          <p:nvPr>
            <p:ph type="body" idx="1"/>
          </p:nvPr>
        </p:nvSpPr>
        <p:spPr>
          <a:xfrm>
            <a:off x="914400" y="4591050"/>
            <a:ext cx="5029200" cy="4064000"/>
          </a:xfrm>
          <a:ln/>
        </p:spPr>
        <p:txBody>
          <a:bodyPr/>
          <a:lstStyle/>
          <a:p>
            <a:pPr>
              <a:lnSpc>
                <a:spcPct val="87000"/>
              </a:lnSpc>
              <a:spcBef>
                <a:spcPct val="40000"/>
              </a:spcBef>
            </a:pPr>
            <a:endParaRPr lang="en-GB" altLang="fi-FI"/>
          </a:p>
        </p:txBody>
      </p:sp>
      <p:sp>
        <p:nvSpPr>
          <p:cNvPr id="453635" name="Rectangle 3">
            <a:extLst>
              <a:ext uri="{FF2B5EF4-FFF2-40B4-BE49-F238E27FC236}">
                <a16:creationId xmlns:a16="http://schemas.microsoft.com/office/drawing/2014/main" id="{3C43B2E1-1B99-428F-89A5-D40081F65FF0}"/>
              </a:ext>
            </a:extLst>
          </p:cNvPr>
          <p:cNvSpPr>
            <a:spLocks noGrp="1" noRot="1" noChangeAspect="1" noChangeArrowheads="1" noTextEdit="1"/>
          </p:cNvSpPr>
          <p:nvPr>
            <p:ph type="sldImg"/>
          </p:nvPr>
        </p:nvSpPr>
        <p:spPr>
          <a:xfrm>
            <a:off x="1217613" y="820738"/>
            <a:ext cx="4559300" cy="3419475"/>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F0252CC0-3BD7-42F3-B989-580BD71C06FE}"/>
              </a:ext>
            </a:extLst>
          </p:cNvPr>
          <p:cNvSpPr>
            <a:spLocks noGrp="1" noRot="1" noChangeAspect="1" noChangeArrowheads="1" noTextEdit="1"/>
          </p:cNvSpPr>
          <p:nvPr>
            <p:ph type="sldImg"/>
          </p:nvPr>
        </p:nvSpPr>
        <p:spPr>
          <a:ln/>
        </p:spPr>
      </p:sp>
      <p:sp>
        <p:nvSpPr>
          <p:cNvPr id="591875" name="Rectangle 3">
            <a:extLst>
              <a:ext uri="{FF2B5EF4-FFF2-40B4-BE49-F238E27FC236}">
                <a16:creationId xmlns:a16="http://schemas.microsoft.com/office/drawing/2014/main" id="{00FED303-C235-4FEA-A4EF-FDE0EE4D378D}"/>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9BB20F46-C1E5-407D-A218-E240463B1104}"/>
              </a:ext>
            </a:extLst>
          </p:cNvPr>
          <p:cNvSpPr>
            <a:spLocks noGrp="1" noRot="1" noChangeAspect="1" noChangeArrowheads="1" noTextEdit="1"/>
          </p:cNvSpPr>
          <p:nvPr>
            <p:ph type="sldImg"/>
          </p:nvPr>
        </p:nvSpPr>
        <p:spPr>
          <a:ln/>
        </p:spPr>
      </p:sp>
      <p:sp>
        <p:nvSpPr>
          <p:cNvPr id="593923" name="Rectangle 3">
            <a:extLst>
              <a:ext uri="{FF2B5EF4-FFF2-40B4-BE49-F238E27FC236}">
                <a16:creationId xmlns:a16="http://schemas.microsoft.com/office/drawing/2014/main" id="{A449D88A-9C55-497A-BCA5-18F864651184}"/>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651BF6B8-3624-4BFD-8238-265CD56DD863}"/>
              </a:ext>
            </a:extLst>
          </p:cNvPr>
          <p:cNvSpPr>
            <a:spLocks noGrp="1" noRot="1" noChangeAspect="1" noChangeArrowheads="1" noTextEdit="1"/>
          </p:cNvSpPr>
          <p:nvPr>
            <p:ph type="sldImg"/>
          </p:nvPr>
        </p:nvSpPr>
        <p:spPr>
          <a:ln/>
        </p:spPr>
      </p:sp>
      <p:sp>
        <p:nvSpPr>
          <p:cNvPr id="595971" name="Rectangle 3">
            <a:extLst>
              <a:ext uri="{FF2B5EF4-FFF2-40B4-BE49-F238E27FC236}">
                <a16:creationId xmlns:a16="http://schemas.microsoft.com/office/drawing/2014/main" id="{90BFF1C3-0A7B-4EEB-BC51-BE86807B893E}"/>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1F652EC2-4DB0-4617-8652-277710413C5C}"/>
              </a:ext>
            </a:extLst>
          </p:cNvPr>
          <p:cNvSpPr>
            <a:spLocks noGrp="1" noRot="1" noChangeAspect="1" noChangeArrowheads="1" noTextEdit="1"/>
          </p:cNvSpPr>
          <p:nvPr>
            <p:ph type="sldImg"/>
          </p:nvPr>
        </p:nvSpPr>
        <p:spPr>
          <a:ln/>
        </p:spPr>
      </p:sp>
      <p:sp>
        <p:nvSpPr>
          <p:cNvPr id="598019" name="Rectangle 3">
            <a:extLst>
              <a:ext uri="{FF2B5EF4-FFF2-40B4-BE49-F238E27FC236}">
                <a16:creationId xmlns:a16="http://schemas.microsoft.com/office/drawing/2014/main" id="{F4834AFD-943E-4BC0-983C-563594B49E7B}"/>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F1B6EDED-ACE5-4163-AA4F-B86DBDC94071}"/>
              </a:ext>
            </a:extLst>
          </p:cNvPr>
          <p:cNvSpPr>
            <a:spLocks noGrp="1" noRot="1" noChangeAspect="1" noChangeArrowheads="1" noTextEdit="1"/>
          </p:cNvSpPr>
          <p:nvPr>
            <p:ph type="sldImg"/>
          </p:nvPr>
        </p:nvSpPr>
        <p:spPr>
          <a:ln/>
        </p:spPr>
      </p:sp>
      <p:sp>
        <p:nvSpPr>
          <p:cNvPr id="599043" name="Rectangle 3">
            <a:extLst>
              <a:ext uri="{FF2B5EF4-FFF2-40B4-BE49-F238E27FC236}">
                <a16:creationId xmlns:a16="http://schemas.microsoft.com/office/drawing/2014/main" id="{0842DFC6-4E48-4611-942A-140766C30FB8}"/>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F0143C0C-9059-462F-81C5-0F9E17046786}"/>
              </a:ext>
            </a:extLst>
          </p:cNvPr>
          <p:cNvSpPr>
            <a:spLocks noGrp="1" noRot="1" noChangeAspect="1" noChangeArrowheads="1" noTextEdit="1"/>
          </p:cNvSpPr>
          <p:nvPr>
            <p:ph type="sldImg"/>
          </p:nvPr>
        </p:nvSpPr>
        <p:spPr>
          <a:ln/>
        </p:spPr>
      </p:sp>
      <p:sp>
        <p:nvSpPr>
          <p:cNvPr id="602115" name="Rectangle 3">
            <a:extLst>
              <a:ext uri="{FF2B5EF4-FFF2-40B4-BE49-F238E27FC236}">
                <a16:creationId xmlns:a16="http://schemas.microsoft.com/office/drawing/2014/main" id="{31A09381-5EF5-4ED5-B585-DF7CE293AB0F}"/>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EFB3D770-5037-4EC7-BECC-F9780B30F9CE}"/>
              </a:ext>
            </a:extLst>
          </p:cNvPr>
          <p:cNvSpPr>
            <a:spLocks noGrp="1" noRot="1" noChangeAspect="1" noChangeArrowheads="1" noTextEdit="1"/>
          </p:cNvSpPr>
          <p:nvPr>
            <p:ph type="sldImg"/>
          </p:nvPr>
        </p:nvSpPr>
        <p:spPr>
          <a:ln/>
        </p:spPr>
      </p:sp>
      <p:sp>
        <p:nvSpPr>
          <p:cNvPr id="603139" name="Rectangle 3">
            <a:extLst>
              <a:ext uri="{FF2B5EF4-FFF2-40B4-BE49-F238E27FC236}">
                <a16:creationId xmlns:a16="http://schemas.microsoft.com/office/drawing/2014/main" id="{F5C6ABBD-16CA-4EF9-A763-F0A2FD893E4C}"/>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FEF310A8-FCE5-436E-BB06-81B09E196D27}"/>
              </a:ext>
            </a:extLst>
          </p:cNvPr>
          <p:cNvSpPr>
            <a:spLocks noGrp="1" noRot="1" noChangeAspect="1" noChangeArrowheads="1" noTextEdit="1"/>
          </p:cNvSpPr>
          <p:nvPr>
            <p:ph type="sldImg"/>
          </p:nvPr>
        </p:nvSpPr>
        <p:spPr>
          <a:ln/>
        </p:spPr>
      </p:sp>
      <p:sp>
        <p:nvSpPr>
          <p:cNvPr id="604163" name="Rectangle 3">
            <a:extLst>
              <a:ext uri="{FF2B5EF4-FFF2-40B4-BE49-F238E27FC236}">
                <a16:creationId xmlns:a16="http://schemas.microsoft.com/office/drawing/2014/main" id="{2C355EF4-4B82-473B-B3F9-DBDF4A2A77E4}"/>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47A4C820-A6D0-4B55-BDF3-3336C82C716C}"/>
              </a:ext>
            </a:extLst>
          </p:cNvPr>
          <p:cNvSpPr>
            <a:spLocks noGrp="1" noRot="1" noChangeAspect="1" noChangeArrowheads="1" noTextEdit="1"/>
          </p:cNvSpPr>
          <p:nvPr>
            <p:ph type="sldImg"/>
          </p:nvPr>
        </p:nvSpPr>
        <p:spPr>
          <a:ln/>
        </p:spPr>
      </p:sp>
      <p:sp>
        <p:nvSpPr>
          <p:cNvPr id="605187" name="Rectangle 3">
            <a:extLst>
              <a:ext uri="{FF2B5EF4-FFF2-40B4-BE49-F238E27FC236}">
                <a16:creationId xmlns:a16="http://schemas.microsoft.com/office/drawing/2014/main" id="{F768A170-CDD3-45B4-8B3D-57F212CF438E}"/>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9AC203B4-317E-4FF4-80B3-84E984E615CA}"/>
              </a:ext>
            </a:extLst>
          </p:cNvPr>
          <p:cNvSpPr>
            <a:spLocks noChangeArrowheads="1"/>
          </p:cNvSpPr>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5747" name="Rectangle 3">
            <a:extLst>
              <a:ext uri="{FF2B5EF4-FFF2-40B4-BE49-F238E27FC236}">
                <a16:creationId xmlns:a16="http://schemas.microsoft.com/office/drawing/2014/main" id="{CA2A571B-3347-4BFA-9F75-1AD470924235}"/>
              </a:ext>
            </a:extLst>
          </p:cNvPr>
          <p:cNvSpPr>
            <a:spLocks noChangeArrowheads="1"/>
          </p:cNvSpPr>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a:t>
            </a:r>
          </a:p>
        </p:txBody>
      </p:sp>
      <p:sp>
        <p:nvSpPr>
          <p:cNvPr id="415748" name="Rectangle 4">
            <a:extLst>
              <a:ext uri="{FF2B5EF4-FFF2-40B4-BE49-F238E27FC236}">
                <a16:creationId xmlns:a16="http://schemas.microsoft.com/office/drawing/2014/main" id="{553C9DF9-5CBA-4EF8-8E83-2DDA8EA244B6}"/>
              </a:ext>
            </a:extLst>
          </p:cNvPr>
          <p:cNvSpPr>
            <a:spLocks noChangeArrowheads="1"/>
          </p:cNvSpPr>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5749" name="Rectangle 5">
            <a:extLst>
              <a:ext uri="{FF2B5EF4-FFF2-40B4-BE49-F238E27FC236}">
                <a16:creationId xmlns:a16="http://schemas.microsoft.com/office/drawing/2014/main" id="{5F48918D-102F-4E5D-96F3-1B6A8C4DCE16}"/>
              </a:ext>
            </a:extLst>
          </p:cNvPr>
          <p:cNvSpPr>
            <a:spLocks noChangeArrowheads="1"/>
          </p:cNvSpP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5750" name="Rectangle 6">
            <a:extLst>
              <a:ext uri="{FF2B5EF4-FFF2-40B4-BE49-F238E27FC236}">
                <a16:creationId xmlns:a16="http://schemas.microsoft.com/office/drawing/2014/main" id="{97E67EFC-9482-492B-AFC3-4A282E2C139F}"/>
              </a:ext>
            </a:extLst>
          </p:cNvPr>
          <p:cNvSpPr>
            <a:spLocks noGrp="1" noChangeArrowheads="1"/>
          </p:cNvSpPr>
          <p:nvPr>
            <p:ph type="body" idx="1"/>
          </p:nvPr>
        </p:nvSpPr>
        <p:spPr>
          <a:xfrm>
            <a:off x="912813" y="4595813"/>
            <a:ext cx="5032375" cy="3549650"/>
          </a:xfrm>
          <a:ln/>
        </p:spPr>
        <p:txBody>
          <a:bodyPr lIns="90484" tIns="44448" rIns="90484" bIns="44448"/>
          <a:lstStyle/>
          <a:p>
            <a:pPr>
              <a:lnSpc>
                <a:spcPct val="88000"/>
              </a:lnSpc>
              <a:spcBef>
                <a:spcPct val="40000"/>
              </a:spcBef>
            </a:pPr>
            <a:endParaRPr lang="en-GB" altLang="fi-FI"/>
          </a:p>
        </p:txBody>
      </p:sp>
      <p:sp>
        <p:nvSpPr>
          <p:cNvPr id="415751" name="Rectangle 7">
            <a:extLst>
              <a:ext uri="{FF2B5EF4-FFF2-40B4-BE49-F238E27FC236}">
                <a16:creationId xmlns:a16="http://schemas.microsoft.com/office/drawing/2014/main" id="{E9D0B449-6CBE-4290-8381-E7AB9F12B18F}"/>
              </a:ext>
            </a:extLst>
          </p:cNvPr>
          <p:cNvSpPr>
            <a:spLocks noGrp="1" noRot="1" noChangeAspect="1" noChangeArrowheads="1" noTextEdit="1"/>
          </p:cNvSpPr>
          <p:nvPr>
            <p:ph type="sldImg"/>
          </p:nvPr>
        </p:nvSpPr>
        <p:spPr>
          <a:xfrm>
            <a:off x="1023938" y="730250"/>
            <a:ext cx="4811712" cy="3608388"/>
          </a:xfrm>
          <a:ln cap="flat"/>
        </p:spPr>
      </p:sp>
    </p:spTree>
    <p:extLst>
      <p:ext uri="{BB962C8B-B14F-4D97-AF65-F5344CB8AC3E}">
        <p14:creationId xmlns:p14="http://schemas.microsoft.com/office/powerpoint/2010/main" val="1781112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704018D3-1BCF-46EE-88DE-8CE027A335F2}"/>
              </a:ext>
            </a:extLst>
          </p:cNvPr>
          <p:cNvSpPr>
            <a:spLocks noGrp="1" noRot="1" noChangeAspect="1" noChangeArrowheads="1" noTextEdit="1"/>
          </p:cNvSpPr>
          <p:nvPr>
            <p:ph type="sldImg"/>
          </p:nvPr>
        </p:nvSpPr>
        <p:spPr>
          <a:ln/>
        </p:spPr>
      </p:sp>
      <p:sp>
        <p:nvSpPr>
          <p:cNvPr id="606211" name="Rectangle 3">
            <a:extLst>
              <a:ext uri="{FF2B5EF4-FFF2-40B4-BE49-F238E27FC236}">
                <a16:creationId xmlns:a16="http://schemas.microsoft.com/office/drawing/2014/main" id="{AF35E4F4-E349-411F-8787-AACE6BB2F63C}"/>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57B43968-966E-4333-ADCB-5E97C45870F6}"/>
              </a:ext>
            </a:extLst>
          </p:cNvPr>
          <p:cNvSpPr>
            <a:spLocks noChangeArrowheads="1"/>
          </p:cNvSpPr>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75491" name="Rectangle 3">
            <a:extLst>
              <a:ext uri="{FF2B5EF4-FFF2-40B4-BE49-F238E27FC236}">
                <a16:creationId xmlns:a16="http://schemas.microsoft.com/office/drawing/2014/main" id="{4430D966-232B-463E-AA89-4A1220929989}"/>
              </a:ext>
            </a:extLst>
          </p:cNvPr>
          <p:cNvSpPr>
            <a:spLocks noChangeArrowheads="1"/>
          </p:cNvSpPr>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a:t>
            </a:r>
          </a:p>
        </p:txBody>
      </p:sp>
      <p:sp>
        <p:nvSpPr>
          <p:cNvPr id="575492" name="Rectangle 4">
            <a:extLst>
              <a:ext uri="{FF2B5EF4-FFF2-40B4-BE49-F238E27FC236}">
                <a16:creationId xmlns:a16="http://schemas.microsoft.com/office/drawing/2014/main" id="{3B9E40BB-FDDD-443E-B9EA-8214CC09C301}"/>
              </a:ext>
            </a:extLst>
          </p:cNvPr>
          <p:cNvSpPr>
            <a:spLocks noChangeArrowheads="1"/>
          </p:cNvSpPr>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75493" name="Rectangle 5">
            <a:extLst>
              <a:ext uri="{FF2B5EF4-FFF2-40B4-BE49-F238E27FC236}">
                <a16:creationId xmlns:a16="http://schemas.microsoft.com/office/drawing/2014/main" id="{57E096F3-0A15-4B4B-A8CC-034FE1BFFDFD}"/>
              </a:ext>
            </a:extLst>
          </p:cNvPr>
          <p:cNvSpPr>
            <a:spLocks noChangeArrowheads="1"/>
          </p:cNvSpP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75494" name="Rectangle 6">
            <a:extLst>
              <a:ext uri="{FF2B5EF4-FFF2-40B4-BE49-F238E27FC236}">
                <a16:creationId xmlns:a16="http://schemas.microsoft.com/office/drawing/2014/main" id="{FF887066-2330-446B-91EB-74EF7C494B5F}"/>
              </a:ext>
            </a:extLst>
          </p:cNvPr>
          <p:cNvSpPr>
            <a:spLocks noGrp="1" noChangeArrowheads="1"/>
          </p:cNvSpPr>
          <p:nvPr>
            <p:ph type="body" idx="1"/>
          </p:nvPr>
        </p:nvSpPr>
        <p:spPr>
          <a:xfrm>
            <a:off x="914400" y="4592638"/>
            <a:ext cx="5029200" cy="4062412"/>
          </a:xfrm>
          <a:ln/>
        </p:spPr>
        <p:txBody>
          <a:bodyPr/>
          <a:lstStyle/>
          <a:p>
            <a:pPr>
              <a:lnSpc>
                <a:spcPct val="88000"/>
              </a:lnSpc>
              <a:spcBef>
                <a:spcPct val="40000"/>
              </a:spcBef>
            </a:pPr>
            <a:endParaRPr lang="en-GB" altLang="fi-FI"/>
          </a:p>
        </p:txBody>
      </p:sp>
      <p:sp>
        <p:nvSpPr>
          <p:cNvPr id="575495" name="Rectangle 7">
            <a:extLst>
              <a:ext uri="{FF2B5EF4-FFF2-40B4-BE49-F238E27FC236}">
                <a16:creationId xmlns:a16="http://schemas.microsoft.com/office/drawing/2014/main" id="{2AA6CF72-F172-4645-A28C-7EDD30C30F81}"/>
              </a:ext>
            </a:extLst>
          </p:cNvPr>
          <p:cNvSpPr>
            <a:spLocks noGrp="1" noRot="1" noChangeAspect="1" noChangeArrowheads="1" noTextEdit="1"/>
          </p:cNvSpPr>
          <p:nvPr>
            <p:ph type="sldImg"/>
          </p:nvPr>
        </p:nvSpPr>
        <p:spPr>
          <a:xfrm>
            <a:off x="1171575" y="841375"/>
            <a:ext cx="4514850" cy="3386138"/>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32D4BEC7-C60B-4A70-B202-DF24B1333252}"/>
              </a:ext>
            </a:extLst>
          </p:cNvPr>
          <p:cNvSpPr>
            <a:spLocks noChangeArrowheads="1"/>
          </p:cNvSpPr>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20195" name="Rectangle 3">
            <a:extLst>
              <a:ext uri="{FF2B5EF4-FFF2-40B4-BE49-F238E27FC236}">
                <a16:creationId xmlns:a16="http://schemas.microsoft.com/office/drawing/2014/main" id="{8D1EF200-31B6-47F0-9493-28D84B76597B}"/>
              </a:ext>
            </a:extLst>
          </p:cNvPr>
          <p:cNvSpPr>
            <a:spLocks noChangeArrowheads="1"/>
          </p:cNvSpPr>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a:t>
            </a:r>
          </a:p>
        </p:txBody>
      </p:sp>
      <p:sp>
        <p:nvSpPr>
          <p:cNvPr id="520196" name="Rectangle 4">
            <a:extLst>
              <a:ext uri="{FF2B5EF4-FFF2-40B4-BE49-F238E27FC236}">
                <a16:creationId xmlns:a16="http://schemas.microsoft.com/office/drawing/2014/main" id="{6F5B7F57-3A3C-4981-880D-FDE61E6EE91A}"/>
              </a:ext>
            </a:extLst>
          </p:cNvPr>
          <p:cNvSpPr>
            <a:spLocks noChangeArrowheads="1"/>
          </p:cNvSpPr>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20197" name="Rectangle 5">
            <a:extLst>
              <a:ext uri="{FF2B5EF4-FFF2-40B4-BE49-F238E27FC236}">
                <a16:creationId xmlns:a16="http://schemas.microsoft.com/office/drawing/2014/main" id="{D38142B2-AAE1-488E-8AEF-F7F03BD043CB}"/>
              </a:ext>
            </a:extLst>
          </p:cNvPr>
          <p:cNvSpPr>
            <a:spLocks noChangeArrowheads="1"/>
          </p:cNvSpP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20198" name="Rectangle 6">
            <a:extLst>
              <a:ext uri="{FF2B5EF4-FFF2-40B4-BE49-F238E27FC236}">
                <a16:creationId xmlns:a16="http://schemas.microsoft.com/office/drawing/2014/main" id="{997E7491-A6B3-4CE5-B631-A97E481CC9CF}"/>
              </a:ext>
            </a:extLst>
          </p:cNvPr>
          <p:cNvSpPr>
            <a:spLocks noGrp="1" noChangeArrowheads="1"/>
          </p:cNvSpPr>
          <p:nvPr>
            <p:ph type="body" idx="1"/>
          </p:nvPr>
        </p:nvSpPr>
        <p:spPr>
          <a:xfrm>
            <a:off x="914400" y="4592638"/>
            <a:ext cx="5029200" cy="4062412"/>
          </a:xfrm>
          <a:ln/>
        </p:spPr>
        <p:txBody>
          <a:bodyPr/>
          <a:lstStyle/>
          <a:p>
            <a:pPr>
              <a:lnSpc>
                <a:spcPct val="88000"/>
              </a:lnSpc>
              <a:spcBef>
                <a:spcPct val="40000"/>
              </a:spcBef>
            </a:pPr>
            <a:endParaRPr lang="en-GB" altLang="fi-FI"/>
          </a:p>
        </p:txBody>
      </p:sp>
      <p:sp>
        <p:nvSpPr>
          <p:cNvPr id="520199" name="Rectangle 7">
            <a:extLst>
              <a:ext uri="{FF2B5EF4-FFF2-40B4-BE49-F238E27FC236}">
                <a16:creationId xmlns:a16="http://schemas.microsoft.com/office/drawing/2014/main" id="{90D14794-DEF8-4E12-8210-C551F8CC88A9}"/>
              </a:ext>
            </a:extLst>
          </p:cNvPr>
          <p:cNvSpPr>
            <a:spLocks noGrp="1" noRot="1" noChangeAspect="1" noChangeArrowheads="1" noTextEdit="1"/>
          </p:cNvSpPr>
          <p:nvPr>
            <p:ph type="sldImg"/>
          </p:nvPr>
        </p:nvSpPr>
        <p:spPr>
          <a:xfrm>
            <a:off x="1171575" y="841375"/>
            <a:ext cx="4514850" cy="3386138"/>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9AC203B4-317E-4FF4-80B3-84E984E615CA}"/>
              </a:ext>
            </a:extLst>
          </p:cNvPr>
          <p:cNvSpPr>
            <a:spLocks noChangeArrowheads="1"/>
          </p:cNvSpPr>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5747" name="Rectangle 3">
            <a:extLst>
              <a:ext uri="{FF2B5EF4-FFF2-40B4-BE49-F238E27FC236}">
                <a16:creationId xmlns:a16="http://schemas.microsoft.com/office/drawing/2014/main" id="{CA2A571B-3347-4BFA-9F75-1AD470924235}"/>
              </a:ext>
            </a:extLst>
          </p:cNvPr>
          <p:cNvSpPr>
            <a:spLocks noChangeArrowheads="1"/>
          </p:cNvSpPr>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da-DK" altLang="fi-FI" sz="1000" i="1"/>
              <a:t>3</a:t>
            </a:r>
          </a:p>
        </p:txBody>
      </p:sp>
      <p:sp>
        <p:nvSpPr>
          <p:cNvPr id="415748" name="Rectangle 4">
            <a:extLst>
              <a:ext uri="{FF2B5EF4-FFF2-40B4-BE49-F238E27FC236}">
                <a16:creationId xmlns:a16="http://schemas.microsoft.com/office/drawing/2014/main" id="{553C9DF9-5CBA-4EF8-8E83-2DDA8EA244B6}"/>
              </a:ext>
            </a:extLst>
          </p:cNvPr>
          <p:cNvSpPr>
            <a:spLocks noChangeArrowheads="1"/>
          </p:cNvSpPr>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5749" name="Rectangle 5">
            <a:extLst>
              <a:ext uri="{FF2B5EF4-FFF2-40B4-BE49-F238E27FC236}">
                <a16:creationId xmlns:a16="http://schemas.microsoft.com/office/drawing/2014/main" id="{5F48918D-102F-4E5D-96F3-1B6A8C4DCE16}"/>
              </a:ext>
            </a:extLst>
          </p:cNvPr>
          <p:cNvSpPr>
            <a:spLocks noChangeArrowheads="1"/>
          </p:cNvSpP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5750" name="Rectangle 6">
            <a:extLst>
              <a:ext uri="{FF2B5EF4-FFF2-40B4-BE49-F238E27FC236}">
                <a16:creationId xmlns:a16="http://schemas.microsoft.com/office/drawing/2014/main" id="{97E67EFC-9482-492B-AFC3-4A282E2C139F}"/>
              </a:ext>
            </a:extLst>
          </p:cNvPr>
          <p:cNvSpPr>
            <a:spLocks noGrp="1" noChangeArrowheads="1"/>
          </p:cNvSpPr>
          <p:nvPr>
            <p:ph type="body" idx="1"/>
          </p:nvPr>
        </p:nvSpPr>
        <p:spPr>
          <a:xfrm>
            <a:off x="912813" y="4595813"/>
            <a:ext cx="5032375" cy="3549650"/>
          </a:xfrm>
          <a:ln/>
        </p:spPr>
        <p:txBody>
          <a:bodyPr lIns="90484" tIns="44448" rIns="90484" bIns="44448"/>
          <a:lstStyle/>
          <a:p>
            <a:pPr>
              <a:lnSpc>
                <a:spcPct val="88000"/>
              </a:lnSpc>
              <a:spcBef>
                <a:spcPct val="40000"/>
              </a:spcBef>
            </a:pPr>
            <a:endParaRPr lang="en-GB" altLang="fi-FI"/>
          </a:p>
        </p:txBody>
      </p:sp>
      <p:sp>
        <p:nvSpPr>
          <p:cNvPr id="415751" name="Rectangle 7">
            <a:extLst>
              <a:ext uri="{FF2B5EF4-FFF2-40B4-BE49-F238E27FC236}">
                <a16:creationId xmlns:a16="http://schemas.microsoft.com/office/drawing/2014/main" id="{E9D0B449-6CBE-4290-8381-E7AB9F12B18F}"/>
              </a:ext>
            </a:extLst>
          </p:cNvPr>
          <p:cNvSpPr>
            <a:spLocks noGrp="1" noRot="1" noChangeAspect="1" noChangeArrowheads="1" noTextEdit="1"/>
          </p:cNvSpPr>
          <p:nvPr>
            <p:ph type="sldImg"/>
          </p:nvPr>
        </p:nvSpPr>
        <p:spPr>
          <a:xfrm>
            <a:off x="1023938" y="730250"/>
            <a:ext cx="4811712" cy="3608388"/>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10533550-ED46-41CE-878E-82509C9A9E57}"/>
              </a:ext>
            </a:extLst>
          </p:cNvPr>
          <p:cNvSpPr>
            <a:spLocks noGrp="1" noRot="1" noChangeAspect="1" noChangeArrowheads="1" noTextEdit="1"/>
          </p:cNvSpPr>
          <p:nvPr>
            <p:ph type="sldImg"/>
          </p:nvPr>
        </p:nvSpPr>
        <p:spPr>
          <a:xfrm>
            <a:off x="1365250" y="933450"/>
            <a:ext cx="4186238" cy="3140075"/>
          </a:xfrm>
          <a:ln cap="flat"/>
        </p:spPr>
      </p:sp>
      <p:sp>
        <p:nvSpPr>
          <p:cNvPr id="232451" name="Rectangle 3">
            <a:extLst>
              <a:ext uri="{FF2B5EF4-FFF2-40B4-BE49-F238E27FC236}">
                <a16:creationId xmlns:a16="http://schemas.microsoft.com/office/drawing/2014/main" id="{08D390E4-B10E-462B-BD44-BEA1DE6F6E97}"/>
              </a:ext>
            </a:extLst>
          </p:cNvPr>
          <p:cNvSpPr>
            <a:spLocks noGrp="1" noChangeArrowheads="1"/>
          </p:cNvSpPr>
          <p:nvPr>
            <p:ph type="body" idx="1"/>
          </p:nvPr>
        </p:nvSpPr>
        <p:spPr>
          <a:ln/>
        </p:spPr>
        <p:txBody>
          <a:bodyPr/>
          <a:lstStyle/>
          <a:p>
            <a:pPr>
              <a:lnSpc>
                <a:spcPct val="87000"/>
              </a:lnSpc>
              <a:spcBef>
                <a:spcPct val="40000"/>
              </a:spcBef>
            </a:pPr>
            <a:endParaRPr lang="en-GB" altLang="fi-F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F94A6AB-F31A-4C02-BDD5-9FBC94252E7B}"/>
              </a:ext>
            </a:extLst>
          </p:cNvPr>
          <p:cNvSpPr>
            <a:spLocks noGrp="1" noRot="1" noChangeAspect="1" noChangeArrowheads="1" noTextEdit="1"/>
          </p:cNvSpPr>
          <p:nvPr>
            <p:ph type="sldImg"/>
          </p:nvPr>
        </p:nvSpPr>
        <p:spPr>
          <a:ln/>
        </p:spPr>
      </p:sp>
      <p:sp>
        <p:nvSpPr>
          <p:cNvPr id="583683" name="Rectangle 3">
            <a:extLst>
              <a:ext uri="{FF2B5EF4-FFF2-40B4-BE49-F238E27FC236}">
                <a16:creationId xmlns:a16="http://schemas.microsoft.com/office/drawing/2014/main" id="{9944CD6A-CD80-44D1-8BAB-2B7B050C835F}"/>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B7B6849A-6EC3-4927-8658-2BB5006F395B}"/>
              </a:ext>
            </a:extLst>
          </p:cNvPr>
          <p:cNvSpPr>
            <a:spLocks noGrp="1" noRot="1" noChangeAspect="1" noChangeArrowheads="1" noTextEdit="1"/>
          </p:cNvSpPr>
          <p:nvPr>
            <p:ph type="sldImg"/>
          </p:nvPr>
        </p:nvSpPr>
        <p:spPr>
          <a:ln/>
        </p:spPr>
      </p:sp>
      <p:sp>
        <p:nvSpPr>
          <p:cNvPr id="584707" name="Rectangle 3">
            <a:extLst>
              <a:ext uri="{FF2B5EF4-FFF2-40B4-BE49-F238E27FC236}">
                <a16:creationId xmlns:a16="http://schemas.microsoft.com/office/drawing/2014/main" id="{35670DA2-DEE2-4EB4-95CC-7375D3E0A91B}"/>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C4EE9747-0342-42D4-B9BE-E749BB7689CC}"/>
              </a:ext>
            </a:extLst>
          </p:cNvPr>
          <p:cNvSpPr>
            <a:spLocks noGrp="1" noRot="1" noChangeAspect="1" noChangeArrowheads="1" noTextEdit="1"/>
          </p:cNvSpPr>
          <p:nvPr>
            <p:ph type="sldImg"/>
          </p:nvPr>
        </p:nvSpPr>
        <p:spPr>
          <a:ln/>
        </p:spPr>
      </p:sp>
      <p:sp>
        <p:nvSpPr>
          <p:cNvPr id="585731" name="Rectangle 3">
            <a:extLst>
              <a:ext uri="{FF2B5EF4-FFF2-40B4-BE49-F238E27FC236}">
                <a16:creationId xmlns:a16="http://schemas.microsoft.com/office/drawing/2014/main" id="{193B9383-B392-49C1-A076-914BE707E2C9}"/>
              </a:ext>
            </a:extLst>
          </p:cNvPr>
          <p:cNvSpPr>
            <a:spLocks noGrp="1" noChangeArrowheads="1"/>
          </p:cNvSpPr>
          <p:nvPr>
            <p:ph type="body" idx="1"/>
          </p:nvPr>
        </p:nvSpPr>
        <p:spPr/>
        <p:txBody>
          <a:bodyPr/>
          <a:lstStyle/>
          <a:p>
            <a:endParaRPr lang="en-US" altLang="fi-F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856F3D2D-A0E6-4D27-B3D7-474AB3DB9C78}"/>
              </a:ext>
            </a:extLst>
          </p:cNvPr>
          <p:cNvSpPr>
            <a:spLocks noGrp="1" noRot="1" noChangeAspect="1" noChangeArrowheads="1" noTextEdit="1"/>
          </p:cNvSpPr>
          <p:nvPr>
            <p:ph type="sldImg"/>
          </p:nvPr>
        </p:nvSpPr>
        <p:spPr>
          <a:ln/>
        </p:spPr>
      </p:sp>
      <p:sp>
        <p:nvSpPr>
          <p:cNvPr id="586755" name="Rectangle 3">
            <a:extLst>
              <a:ext uri="{FF2B5EF4-FFF2-40B4-BE49-F238E27FC236}">
                <a16:creationId xmlns:a16="http://schemas.microsoft.com/office/drawing/2014/main" id="{7895BD4F-09B7-4452-81B7-5940258054F6}"/>
              </a:ext>
            </a:extLst>
          </p:cNvPr>
          <p:cNvSpPr>
            <a:spLocks noGrp="1" noChangeArrowheads="1"/>
          </p:cNvSpPr>
          <p:nvPr>
            <p:ph type="body" idx="1"/>
          </p:nvPr>
        </p:nvSpPr>
        <p:spPr/>
        <p:txBody>
          <a:bodyPr/>
          <a:lstStyle/>
          <a:p>
            <a:endParaRPr lang="en-US" alt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F0D5-53B9-4310-8C39-B7C384F2E34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3747E78B-6326-4F26-AA15-8DDF666F47F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Tree>
    <p:extLst>
      <p:ext uri="{BB962C8B-B14F-4D97-AF65-F5344CB8AC3E}">
        <p14:creationId xmlns:p14="http://schemas.microsoft.com/office/powerpoint/2010/main" val="1963205865"/>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7DBA-DE95-452B-9E67-64220ED4BB01}"/>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971CB164-FCE0-4E5F-80C5-6E1D91CC65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2645857226"/>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511088-B998-414E-ABF9-7FE52169F8B0}"/>
              </a:ext>
            </a:extLst>
          </p:cNvPr>
          <p:cNvSpPr>
            <a:spLocks noGrp="1"/>
          </p:cNvSpPr>
          <p:nvPr>
            <p:ph type="title" orient="vert"/>
          </p:nvPr>
        </p:nvSpPr>
        <p:spPr>
          <a:xfrm>
            <a:off x="6573838" y="95250"/>
            <a:ext cx="2127250" cy="6551613"/>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AB8F9DEF-5694-4E9F-9184-936F1EC05BA4}"/>
              </a:ext>
            </a:extLst>
          </p:cNvPr>
          <p:cNvSpPr>
            <a:spLocks noGrp="1"/>
          </p:cNvSpPr>
          <p:nvPr>
            <p:ph type="body" orient="vert" idx="1"/>
          </p:nvPr>
        </p:nvSpPr>
        <p:spPr>
          <a:xfrm>
            <a:off x="190500" y="95250"/>
            <a:ext cx="6230938" cy="65516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763235219"/>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C430-76F8-4263-ABB0-BA9ACD58AE2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62AE7708-51B0-448D-9126-5CF3E36721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312067820"/>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8A35-0167-4C20-A405-5DEBB8481F1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3E807E3D-0CEA-4F98-9F08-987B8A46800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61962884"/>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F866-9921-4F61-80EB-D753870F2259}"/>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B4CD1B08-01B2-4A72-A5BA-D6E73EBCE26E}"/>
              </a:ext>
            </a:extLst>
          </p:cNvPr>
          <p:cNvSpPr>
            <a:spLocks noGrp="1"/>
          </p:cNvSpPr>
          <p:nvPr>
            <p:ph sz="half" idx="1"/>
          </p:nvPr>
        </p:nvSpPr>
        <p:spPr>
          <a:xfrm>
            <a:off x="228600" y="1639888"/>
            <a:ext cx="4159250" cy="5006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74B0728D-AF2D-403F-98A3-7205D4B30588}"/>
              </a:ext>
            </a:extLst>
          </p:cNvPr>
          <p:cNvSpPr>
            <a:spLocks noGrp="1"/>
          </p:cNvSpPr>
          <p:nvPr>
            <p:ph sz="half" idx="2"/>
          </p:nvPr>
        </p:nvSpPr>
        <p:spPr>
          <a:xfrm>
            <a:off x="4540250" y="1639888"/>
            <a:ext cx="4160838" cy="5006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3746932959"/>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BB78-310B-43B5-B07C-45485ADC6CFD}"/>
              </a:ext>
            </a:extLst>
          </p:cNvPr>
          <p:cNvSpPr>
            <a:spLocks noGrp="1"/>
          </p:cNvSpPr>
          <p:nvPr>
            <p:ph type="title"/>
          </p:nvPr>
        </p:nvSpPr>
        <p:spPr>
          <a:xfrm>
            <a:off x="630238" y="365125"/>
            <a:ext cx="78867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FBEA4309-50D5-4B2A-A551-A470FB41A29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D758DF-D242-438B-AD13-79F60B94E80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17C611BF-44B8-493E-8FFD-F2D8C85A2E5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90D591-7B2C-4B10-B13D-0D80097B565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3586104936"/>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10F9-100F-4322-99DC-A75871660091}"/>
              </a:ext>
            </a:extLst>
          </p:cNvPr>
          <p:cNvSpPr>
            <a:spLocks noGrp="1"/>
          </p:cNvSpPr>
          <p:nvPr>
            <p:ph type="title"/>
          </p:nvPr>
        </p:nvSpPr>
        <p:spPr/>
        <p:txBody>
          <a:bodyPr/>
          <a:lstStyle/>
          <a:p>
            <a:r>
              <a:rPr lang="en-US"/>
              <a:t>Click to edit Master title style</a:t>
            </a:r>
            <a:endParaRPr lang="fi-FI"/>
          </a:p>
        </p:txBody>
      </p:sp>
    </p:spTree>
    <p:extLst>
      <p:ext uri="{BB962C8B-B14F-4D97-AF65-F5344CB8AC3E}">
        <p14:creationId xmlns:p14="http://schemas.microsoft.com/office/powerpoint/2010/main" val="2144276562"/>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836871"/>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0CD4-4727-4B83-B3F2-AC3CF32390E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4EF8AEAC-421D-446D-84C7-03E3A34C03A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474AB705-00C7-4410-91C4-F66B6FC90A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29433167"/>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5CC8-F88A-464A-9C5A-EB3DDC038AF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12C5A089-E6FE-43A8-8F01-34D0C111CE9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AC1B8C38-C4E2-4036-84D9-B66F644C202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46825548"/>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69804"/>
                <a:invGamma/>
              </a:schemeClr>
            </a:gs>
          </a:gsLst>
          <a:path path="rect">
            <a:fillToRect l="100000" b="100000"/>
          </a:path>
        </a:gradFill>
        <a:effectLst/>
      </p:bgPr>
    </p:bg>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E5D13217-A83F-4A1F-99EF-EC3CA30BCDC0}"/>
              </a:ext>
            </a:extLst>
          </p:cNvPr>
          <p:cNvSpPr>
            <a:spLocks noGrp="1" noChangeArrowheads="1"/>
          </p:cNvSpPr>
          <p:nvPr>
            <p:ph type="title"/>
          </p:nvPr>
        </p:nvSpPr>
        <p:spPr bwMode="auto">
          <a:xfrm>
            <a:off x="190500" y="95250"/>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da-DK" altLang="fi-FI"/>
              <a:t>Klik for at redigere titeltypografien på masteren</a:t>
            </a:r>
          </a:p>
        </p:txBody>
      </p:sp>
      <p:sp>
        <p:nvSpPr>
          <p:cNvPr id="168963" name="Rectangle 3">
            <a:extLst>
              <a:ext uri="{FF2B5EF4-FFF2-40B4-BE49-F238E27FC236}">
                <a16:creationId xmlns:a16="http://schemas.microsoft.com/office/drawing/2014/main" id="{AF3045A3-20F0-49AC-8E1A-3A5E3E7A0E0E}"/>
              </a:ext>
            </a:extLst>
          </p:cNvPr>
          <p:cNvSpPr>
            <a:spLocks noGrp="1" noChangeArrowheads="1"/>
          </p:cNvSpPr>
          <p:nvPr>
            <p:ph type="body" idx="1"/>
          </p:nvPr>
        </p:nvSpPr>
        <p:spPr bwMode="auto">
          <a:xfrm>
            <a:off x="228600" y="1639888"/>
            <a:ext cx="8472488"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da-DK" altLang="fi-FI"/>
              <a:t>Klik for at redigere teksttypografien på masteren</a:t>
            </a:r>
          </a:p>
          <a:p>
            <a:pPr lvl="1"/>
            <a:r>
              <a:rPr lang="da-DK" altLang="fi-FI"/>
              <a:t>Andet niveau</a:t>
            </a:r>
          </a:p>
          <a:p>
            <a:pPr lvl="2"/>
            <a:r>
              <a:rPr lang="da-DK" altLang="fi-FI"/>
              <a:t>Tredje niveau</a:t>
            </a:r>
          </a:p>
          <a:p>
            <a:pPr lvl="3"/>
            <a:r>
              <a:rPr lang="da-DK" altLang="fi-FI"/>
              <a:t>Fjerde niveau</a:t>
            </a:r>
          </a:p>
          <a:p>
            <a:pPr lvl="4"/>
            <a:r>
              <a:rPr lang="da-DK" altLang="fi-FI"/>
              <a:t>Femte niveau</a:t>
            </a:r>
          </a:p>
        </p:txBody>
      </p:sp>
      <p:sp>
        <p:nvSpPr>
          <p:cNvPr id="168980" name="Rectangle 20">
            <a:extLst>
              <a:ext uri="{FF2B5EF4-FFF2-40B4-BE49-F238E27FC236}">
                <a16:creationId xmlns:a16="http://schemas.microsoft.com/office/drawing/2014/main" id="{6D06B084-5902-4BE6-B9E1-BF0A8ED8DD23}"/>
              </a:ext>
            </a:extLst>
          </p:cNvPr>
          <p:cNvSpPr>
            <a:spLocks noChangeArrowheads="1"/>
          </p:cNvSpPr>
          <p:nvPr/>
        </p:nvSpPr>
        <p:spPr bwMode="auto">
          <a:xfrm>
            <a:off x="0" y="1295400"/>
            <a:ext cx="9142413" cy="7620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zoom/>
  </p:transition>
  <p:txStyles>
    <p:titleStyle>
      <a:lvl1pPr algn="l" rtl="0" eaLnBrk="0" fontAlgn="base" hangingPunct="0">
        <a:spcBef>
          <a:spcPct val="0"/>
        </a:spcBef>
        <a:spcAft>
          <a:spcPct val="0"/>
        </a:spcAft>
        <a:defRPr sz="40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2pPr>
      <a:lvl3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3pPr>
      <a:lvl4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4pPr>
      <a:lvl5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5pPr>
      <a:lvl6pPr marL="457200"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6pPr>
      <a:lvl7pPr marL="914400"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7pPr>
      <a:lvl8pPr marL="1371600"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8pPr>
      <a:lvl9pPr marL="1828800"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eta-Bold" pitchFamily="2" charset="0"/>
        </a:defRPr>
      </a:lvl9pPr>
    </p:titleStyle>
    <p:bodyStyle>
      <a:lvl1pPr marL="342900" indent="-342900" algn="l" rtl="0" eaLnBrk="0" fontAlgn="base" hangingPunct="0">
        <a:spcBef>
          <a:spcPct val="0"/>
        </a:spcBef>
        <a:spcAft>
          <a:spcPct val="0"/>
        </a:spcAft>
        <a:buClr>
          <a:srgbClr val="FF0033"/>
        </a:buClr>
        <a:buSzPct val="75000"/>
        <a:buFont typeface="Monotype Sorts" pitchFamily="2" charset="2"/>
        <a:buChar char="u"/>
        <a:defRPr sz="28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Monotype Sorts" pitchFamily="2" charset="2"/>
        <a:buChar char="l"/>
        <a:defRPr sz="24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rgbClr val="FFFF00"/>
        </a:buClr>
        <a:buSzPct val="65000"/>
        <a:buFont typeface="Monotype Sorts" pitchFamily="2" charset="2"/>
        <a:buChar char="n"/>
        <a:defRPr sz="2000" kern="1200">
          <a:solidFill>
            <a:schemeClr val="tx1"/>
          </a:solidFill>
          <a:effectLst>
            <a:outerShdw blurRad="38100" dist="38100" dir="2700000" algn="tl">
              <a:srgbClr val="000000"/>
            </a:outerShdw>
          </a:effectLst>
          <a:latin typeface="+mn-lt"/>
          <a:ea typeface="+mn-ea"/>
          <a:cs typeface="+mn-cs"/>
        </a:defRPr>
      </a:lvl3pPr>
      <a:lvl4pPr marL="1562100" indent="-228600" algn="l" rtl="0" eaLnBrk="0" fontAlgn="base" hangingPunct="0">
        <a:spcBef>
          <a:spcPct val="20000"/>
        </a:spcBef>
        <a:spcAft>
          <a:spcPct val="0"/>
        </a:spcAft>
        <a:buClr>
          <a:srgbClr val="3333FF"/>
        </a:buClr>
        <a:buSzPct val="65000"/>
        <a:buFont typeface="Monotype Sorts" pitchFamily="2" charset="2"/>
        <a:buChar char="n"/>
        <a:defRPr kern="1200">
          <a:solidFill>
            <a:schemeClr val="tx1"/>
          </a:solidFill>
          <a:effectLst>
            <a:outerShdw blurRad="38100" dist="38100" dir="2700000" algn="tl">
              <a:srgbClr val="000000"/>
            </a:outerShdw>
          </a:effectLst>
          <a:latin typeface="+mn-lt"/>
          <a:ea typeface="+mn-ea"/>
          <a:cs typeface="+mn-cs"/>
        </a:defRPr>
      </a:lvl4pPr>
      <a:lvl5pPr marL="1981200" indent="-228600" algn="l" rtl="0" eaLnBrk="0" fontAlgn="base" hangingPunct="0">
        <a:spcBef>
          <a:spcPct val="20000"/>
        </a:spcBef>
        <a:spcAft>
          <a:spcPct val="0"/>
        </a:spcAft>
        <a:buClr>
          <a:srgbClr val="114FFB"/>
        </a:buClr>
        <a:buSzPct val="65000"/>
        <a:buFont typeface="Monotype Sorts" pitchFamily="2" charset="2"/>
        <a:buChar char="n"/>
        <a:defRPr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emiumbeat.com/blog/know-the-basics-of-global-shutter-vs-rolling-shutter/" TargetMode="External"/><Relationship Id="rId2" Type="http://schemas.openxmlformats.org/officeDocument/2006/relationships/image" Target="../media/image9.gif"/><Relationship Id="rId1" Type="http://schemas.openxmlformats.org/officeDocument/2006/relationships/slideLayout" Target="../slideLayouts/slideLayout6.xml"/><Relationship Id="rId5" Type="http://schemas.openxmlformats.org/officeDocument/2006/relationships/hyperlink" Target="https://www.photoblog.com/learn/exposure-triangle-guide/" TargetMode="Externa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imaging.teledyne-e2v.com/content/uploads/2020/05/e2v_CMOS_Image_Sensors_are_Entering_a_New_Age_V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www.semanticscholar.org/paper/Spin-on-siloxane-polymers-in-image-sensor-Karaste-Honkanen/fa131da4964c81e987c866afddea34c5a38dc9e6"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imaging.teledyne-e2v.com/content/uploads/2020/05/e2v_CMOS_Image_Sensors_are_Entering_a_New_Age_V4.pdf"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s://www.vision-doctor.com/en/area-scan-cameras.html" TargetMode="Externa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2.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midopt.com/wp-content/uploads/2019/12/mounting-solutions.jpg" TargetMode="External"/><Relationship Id="rId5" Type="http://schemas.openxmlformats.org/officeDocument/2006/relationships/image" Target="../media/image3.png"/><Relationship Id="rId4" Type="http://schemas.openxmlformats.org/officeDocument/2006/relationships/hyperlink" Target="https://www.thorlabs.com/images/TabImages/Zoom_Lens_A1-780.jpg"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EB9FCA1-3618-4D6E-B5A4-7D7B0E5C68ED}"/>
              </a:ext>
            </a:extLst>
          </p:cNvPr>
          <p:cNvSpPr>
            <a:spLocks noGrp="1" noChangeArrowheads="1"/>
          </p:cNvSpPr>
          <p:nvPr>
            <p:ph type="ctrTitle"/>
          </p:nvPr>
        </p:nvSpPr>
        <p:spPr>
          <a:xfrm>
            <a:off x="457200" y="2667000"/>
            <a:ext cx="8153400" cy="1143000"/>
          </a:xfrm>
          <a:noFill/>
          <a:ln/>
          <a:effectLst>
            <a:outerShdw dist="107763" dir="2700000" algn="ctr" rotWithShape="0">
              <a:schemeClr val="bg2"/>
            </a:outerShdw>
          </a:effectLst>
        </p:spPr>
        <p:txBody>
          <a:bodyPr lIns="90488" tIns="44450" rIns="90488" bIns="44450" anchor="ctr"/>
          <a:lstStyle/>
          <a:p>
            <a:br>
              <a:rPr lang="da-DK" altLang="fi-FI" sz="4000" i="1" dirty="0">
                <a:solidFill>
                  <a:srgbClr val="FFFFFF"/>
                </a:solidFill>
              </a:rPr>
            </a:br>
            <a:r>
              <a:rPr lang="da-DK" altLang="fi-FI" sz="4000" i="1" dirty="0">
                <a:solidFill>
                  <a:srgbClr val="FFFFFF"/>
                </a:solidFill>
              </a:rPr>
              <a:t> </a:t>
            </a:r>
            <a:br>
              <a:rPr lang="da-DK" altLang="fi-FI" sz="4000" i="1">
                <a:solidFill>
                  <a:srgbClr val="FFFFFF"/>
                </a:solidFill>
              </a:rPr>
            </a:br>
            <a:r>
              <a:rPr lang="da-DK" altLang="fi-FI" sz="4000" i="1">
                <a:solidFill>
                  <a:srgbClr val="FFFFFF"/>
                </a:solidFill>
              </a:rPr>
              <a:t>CAMERA TECHNOLOGY</a:t>
            </a:r>
            <a:endParaRPr lang="da-DK" altLang="fi-FI" sz="4000" i="1" dirty="0"/>
          </a:p>
        </p:txBody>
      </p:sp>
      <p:sp>
        <p:nvSpPr>
          <p:cNvPr id="114691" name="Rectangle 3">
            <a:extLst>
              <a:ext uri="{FF2B5EF4-FFF2-40B4-BE49-F238E27FC236}">
                <a16:creationId xmlns:a16="http://schemas.microsoft.com/office/drawing/2014/main" id="{49DD332F-D10E-4690-B389-77448DA5CFE3}"/>
              </a:ext>
            </a:extLst>
          </p:cNvPr>
          <p:cNvSpPr>
            <a:spLocks noGrp="1" noChangeArrowheads="1"/>
          </p:cNvSpPr>
          <p:nvPr>
            <p:ph type="subTitle" idx="1"/>
          </p:nvPr>
        </p:nvSpPr>
        <p:spPr>
          <a:xfrm>
            <a:off x="1371600" y="4267200"/>
            <a:ext cx="6400800" cy="1752600"/>
          </a:xfrm>
          <a:noFill/>
          <a:ln/>
        </p:spPr>
        <p:txBody>
          <a:bodyPr lIns="90488" tIns="44450" rIns="90488" bIns="44450"/>
          <a:lstStyle/>
          <a:p>
            <a:pPr marL="285750" indent="-285750">
              <a:lnSpc>
                <a:spcPct val="90000"/>
              </a:lnSpc>
              <a:spcBef>
                <a:spcPct val="30000"/>
              </a:spcBef>
            </a:pPr>
            <a:endParaRPr lang="da-DK" altLang="fi-FI" sz="2800" i="1"/>
          </a:p>
          <a:p>
            <a:pPr marL="285750" indent="-285750">
              <a:lnSpc>
                <a:spcPct val="90000"/>
              </a:lnSpc>
              <a:spcBef>
                <a:spcPct val="30000"/>
              </a:spcBef>
            </a:pPr>
            <a:endParaRPr lang="da-DK" altLang="fi-FI" sz="2800" i="1"/>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0610-A180-4BBE-B584-9BB3936B7777}"/>
              </a:ext>
            </a:extLst>
          </p:cNvPr>
          <p:cNvSpPr>
            <a:spLocks noGrp="1"/>
          </p:cNvSpPr>
          <p:nvPr>
            <p:ph type="title"/>
          </p:nvPr>
        </p:nvSpPr>
        <p:spPr>
          <a:xfrm>
            <a:off x="190500" y="95250"/>
            <a:ext cx="8629972" cy="1143000"/>
          </a:xfrm>
        </p:spPr>
        <p:txBody>
          <a:bodyPr/>
          <a:lstStyle/>
          <a:p>
            <a:r>
              <a:rPr lang="fi-FI" sz="3600" dirty="0"/>
              <a:t>Valotusaika, suljin, herkkyys, (vahvistus, …)</a:t>
            </a:r>
          </a:p>
        </p:txBody>
      </p:sp>
      <p:pic>
        <p:nvPicPr>
          <p:cNvPr id="8198" name="Picture 6" descr="Rolling Shutter vs Global Shutter: What's the difference?">
            <a:extLst>
              <a:ext uri="{FF2B5EF4-FFF2-40B4-BE49-F238E27FC236}">
                <a16:creationId xmlns:a16="http://schemas.microsoft.com/office/drawing/2014/main" id="{D6C28025-19A1-4EEB-8A18-050C07874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348880"/>
            <a:ext cx="4211221" cy="2376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8A67518-CF6E-4EDF-BCAD-EA7153A9EEC9}"/>
              </a:ext>
            </a:extLst>
          </p:cNvPr>
          <p:cNvSpPr/>
          <p:nvPr/>
        </p:nvSpPr>
        <p:spPr>
          <a:xfrm>
            <a:off x="4868353" y="4833044"/>
            <a:ext cx="4168143" cy="400110"/>
          </a:xfrm>
          <a:prstGeom prst="rect">
            <a:avLst/>
          </a:prstGeom>
        </p:spPr>
        <p:txBody>
          <a:bodyPr wrap="square">
            <a:spAutoFit/>
          </a:bodyPr>
          <a:lstStyle/>
          <a:p>
            <a:r>
              <a:rPr lang="fi-FI" sz="1000" dirty="0">
                <a:hlinkClick r:id="rId3"/>
              </a:rPr>
              <a:t>https://www.premiumbeat.com/blog/know-the-basics-of-global-shutter-vs-rolling-shutter/</a:t>
            </a:r>
            <a:endParaRPr lang="fi-FI" sz="1000" dirty="0"/>
          </a:p>
        </p:txBody>
      </p:sp>
      <p:pic>
        <p:nvPicPr>
          <p:cNvPr id="8202" name="Picture 10" descr="Exposure Triangle | Ultimate Guide On How To Properly Expose Photos  https://www.photoblog.co… | Photography basics, Digital photography  lessons, Photography lessons">
            <a:extLst>
              <a:ext uri="{FF2B5EF4-FFF2-40B4-BE49-F238E27FC236}">
                <a16:creationId xmlns:a16="http://schemas.microsoft.com/office/drawing/2014/main" id="{D68739C4-C5C4-4079-8037-FE50E4706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99" y="1861742"/>
            <a:ext cx="4193527" cy="37995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3EBE5A6-526D-486B-8423-8E906F84B185}"/>
              </a:ext>
            </a:extLst>
          </p:cNvPr>
          <p:cNvSpPr/>
          <p:nvPr/>
        </p:nvSpPr>
        <p:spPr>
          <a:xfrm>
            <a:off x="550762" y="5847075"/>
            <a:ext cx="3445174" cy="246221"/>
          </a:xfrm>
          <a:prstGeom prst="rect">
            <a:avLst/>
          </a:prstGeom>
        </p:spPr>
        <p:txBody>
          <a:bodyPr wrap="none">
            <a:spAutoFit/>
          </a:bodyPr>
          <a:lstStyle/>
          <a:p>
            <a:r>
              <a:rPr lang="fi-FI" sz="1000" dirty="0">
                <a:hlinkClick r:id="rId5"/>
              </a:rPr>
              <a:t>https://www.photoblog.com/learn/exposure-triangle-guide/</a:t>
            </a:r>
            <a:endParaRPr lang="fi-FI" sz="1000" dirty="0"/>
          </a:p>
        </p:txBody>
      </p:sp>
    </p:spTree>
    <p:extLst>
      <p:ext uri="{BB962C8B-B14F-4D97-AF65-F5344CB8AC3E}">
        <p14:creationId xmlns:p14="http://schemas.microsoft.com/office/powerpoint/2010/main" val="1428896216"/>
      </p:ext>
    </p:extLst>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6529D79-9AFE-49EB-B9B7-57F27C8005A4}"/>
              </a:ext>
            </a:extLst>
          </p:cNvPr>
          <p:cNvSpPr>
            <a:spLocks noChangeArrowheads="1"/>
          </p:cNvSpPr>
          <p:nvPr/>
        </p:nvSpPr>
        <p:spPr bwMode="auto">
          <a:xfrm>
            <a:off x="1657350" y="0"/>
            <a:ext cx="6705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nSpc>
                <a:spcPct val="90000"/>
              </a:lnSpc>
            </a:pPr>
            <a:r>
              <a:rPr lang="en-GB" altLang="fi-FI" sz="3600" b="1" i="1">
                <a:solidFill>
                  <a:srgbClr val="FFFFFF"/>
                </a:solidFill>
                <a:effectLst>
                  <a:outerShdw blurRad="38100" dist="38100" dir="2700000" algn="tl">
                    <a:srgbClr val="000000"/>
                  </a:outerShdw>
                </a:effectLst>
                <a:latin typeface="Meta-Normal" pitchFamily="2" charset="0"/>
              </a:rPr>
              <a:t>Spectral response</a:t>
            </a:r>
            <a:endParaRPr lang="en-GB" altLang="fi-FI" sz="3600" b="1" i="1">
              <a:solidFill>
                <a:schemeClr val="tx2"/>
              </a:solidFill>
              <a:effectLst>
                <a:outerShdw blurRad="38100" dist="38100" dir="2700000" algn="tl">
                  <a:srgbClr val="000000"/>
                </a:outerShdw>
              </a:effectLst>
              <a:latin typeface="Meta-Normal" pitchFamily="2" charset="0"/>
            </a:endParaRPr>
          </a:p>
        </p:txBody>
      </p:sp>
      <p:grpSp>
        <p:nvGrpSpPr>
          <p:cNvPr id="497667" name="Group 3">
            <a:extLst>
              <a:ext uri="{FF2B5EF4-FFF2-40B4-BE49-F238E27FC236}">
                <a16:creationId xmlns:a16="http://schemas.microsoft.com/office/drawing/2014/main" id="{BD17B932-03C5-4C6E-B0F4-35E6590AD26E}"/>
              </a:ext>
            </a:extLst>
          </p:cNvPr>
          <p:cNvGrpSpPr>
            <a:grpSpLocks/>
          </p:cNvGrpSpPr>
          <p:nvPr/>
        </p:nvGrpSpPr>
        <p:grpSpPr bwMode="auto">
          <a:xfrm>
            <a:off x="533400" y="1295400"/>
            <a:ext cx="8107363" cy="5562600"/>
            <a:chOff x="336" y="816"/>
            <a:chExt cx="5107" cy="3504"/>
          </a:xfrm>
        </p:grpSpPr>
        <p:sp>
          <p:nvSpPr>
            <p:cNvPr id="497668" name="Rectangle 4">
              <a:extLst>
                <a:ext uri="{FF2B5EF4-FFF2-40B4-BE49-F238E27FC236}">
                  <a16:creationId xmlns:a16="http://schemas.microsoft.com/office/drawing/2014/main" id="{AA0AF394-0973-4064-B517-893211B8048A}"/>
                </a:ext>
              </a:extLst>
            </p:cNvPr>
            <p:cNvSpPr>
              <a:spLocks noChangeArrowheads="1"/>
            </p:cNvSpPr>
            <p:nvPr/>
          </p:nvSpPr>
          <p:spPr bwMode="auto">
            <a:xfrm>
              <a:off x="1008" y="960"/>
              <a:ext cx="4416" cy="283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69" name="Rectangle 5">
              <a:extLst>
                <a:ext uri="{FF2B5EF4-FFF2-40B4-BE49-F238E27FC236}">
                  <a16:creationId xmlns:a16="http://schemas.microsoft.com/office/drawing/2014/main" id="{DBCDF3C3-69D7-463F-8E8B-506FB532BA1D}"/>
                </a:ext>
              </a:extLst>
            </p:cNvPr>
            <p:cNvSpPr>
              <a:spLocks noChangeArrowheads="1"/>
            </p:cNvSpPr>
            <p:nvPr/>
          </p:nvSpPr>
          <p:spPr bwMode="auto">
            <a:xfrm>
              <a:off x="1537" y="816"/>
              <a:ext cx="11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0" name="Rectangle 6">
              <a:extLst>
                <a:ext uri="{FF2B5EF4-FFF2-40B4-BE49-F238E27FC236}">
                  <a16:creationId xmlns:a16="http://schemas.microsoft.com/office/drawing/2014/main" id="{DC3F1FC1-3ACD-4B18-A183-8799D9F08ADA}"/>
                </a:ext>
              </a:extLst>
            </p:cNvPr>
            <p:cNvSpPr>
              <a:spLocks noChangeArrowheads="1"/>
            </p:cNvSpPr>
            <p:nvPr/>
          </p:nvSpPr>
          <p:spPr bwMode="auto">
            <a:xfrm>
              <a:off x="965" y="1263"/>
              <a:ext cx="107" cy="2388"/>
            </a:xfrm>
            <a:prstGeom prst="rect">
              <a:avLst/>
            </a:prstGeom>
            <a:gradFill rotWithShape="0">
              <a:gsLst>
                <a:gs pos="0">
                  <a:srgbClr val="FFFFFF"/>
                </a:gs>
                <a:gs pos="100000">
                  <a:schemeClr val="bg2"/>
                </a:gs>
              </a:gsLst>
              <a:lin ang="5400000" scaled="1"/>
            </a:gra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1" name="AutoShape 7">
              <a:extLst>
                <a:ext uri="{FF2B5EF4-FFF2-40B4-BE49-F238E27FC236}">
                  <a16:creationId xmlns:a16="http://schemas.microsoft.com/office/drawing/2014/main" id="{C358D548-A39B-4B71-852A-822947C96BC2}"/>
                </a:ext>
              </a:extLst>
            </p:cNvPr>
            <p:cNvSpPr>
              <a:spLocks noChangeArrowheads="1"/>
            </p:cNvSpPr>
            <p:nvPr/>
          </p:nvSpPr>
          <p:spPr bwMode="auto">
            <a:xfrm>
              <a:off x="907" y="1006"/>
              <a:ext cx="221" cy="257"/>
            </a:xfrm>
            <a:prstGeom prst="upArrow">
              <a:avLst>
                <a:gd name="adj1" fmla="val 50000"/>
                <a:gd name="adj2" fmla="val 55135"/>
              </a:avLst>
            </a:prstGeom>
            <a:solidFill>
              <a:srgbClr val="FFFFFF"/>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2" name="AutoShape 8">
              <a:extLst>
                <a:ext uri="{FF2B5EF4-FFF2-40B4-BE49-F238E27FC236}">
                  <a16:creationId xmlns:a16="http://schemas.microsoft.com/office/drawing/2014/main" id="{5B5BE098-99B0-4F6F-8FAE-D09F5B855053}"/>
                </a:ext>
              </a:extLst>
            </p:cNvPr>
            <p:cNvSpPr>
              <a:spLocks noChangeArrowheads="1"/>
            </p:cNvSpPr>
            <p:nvPr/>
          </p:nvSpPr>
          <p:spPr bwMode="auto">
            <a:xfrm>
              <a:off x="4608" y="3654"/>
              <a:ext cx="133" cy="246"/>
            </a:xfrm>
            <a:prstGeom prst="rightArrow">
              <a:avLst>
                <a:gd name="adj1" fmla="val 50000"/>
                <a:gd name="adj2" fmla="val 50032"/>
              </a:avLst>
            </a:prstGeom>
            <a:solidFill>
              <a:schemeClr val="hlink"/>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3" name="Rectangle 9">
              <a:extLst>
                <a:ext uri="{FF2B5EF4-FFF2-40B4-BE49-F238E27FC236}">
                  <a16:creationId xmlns:a16="http://schemas.microsoft.com/office/drawing/2014/main" id="{5385B166-9561-4D71-94DC-AFFD78C40038}"/>
                </a:ext>
              </a:extLst>
            </p:cNvPr>
            <p:cNvSpPr>
              <a:spLocks noChangeArrowheads="1"/>
            </p:cNvSpPr>
            <p:nvPr/>
          </p:nvSpPr>
          <p:spPr bwMode="auto">
            <a:xfrm>
              <a:off x="1064" y="3714"/>
              <a:ext cx="3536" cy="123"/>
            </a:xfrm>
            <a:prstGeom prst="rect">
              <a:avLst/>
            </a:prstGeom>
            <a:gradFill rotWithShape="0">
              <a:gsLst>
                <a:gs pos="0">
                  <a:schemeClr val="accent1"/>
                </a:gs>
                <a:gs pos="100000">
                  <a:schemeClr val="hlink"/>
                </a:gs>
              </a:gsLst>
              <a:lin ang="0" scaled="1"/>
            </a:gra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4" name="Line 10">
              <a:extLst>
                <a:ext uri="{FF2B5EF4-FFF2-40B4-BE49-F238E27FC236}">
                  <a16:creationId xmlns:a16="http://schemas.microsoft.com/office/drawing/2014/main" id="{8B629467-3F71-4B57-B85C-FD038346A58F}"/>
                </a:ext>
              </a:extLst>
            </p:cNvPr>
            <p:cNvSpPr>
              <a:spLocks noChangeShapeType="1"/>
            </p:cNvSpPr>
            <p:nvPr/>
          </p:nvSpPr>
          <p:spPr bwMode="auto">
            <a:xfrm>
              <a:off x="1224"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5" name="Line 11">
              <a:extLst>
                <a:ext uri="{FF2B5EF4-FFF2-40B4-BE49-F238E27FC236}">
                  <a16:creationId xmlns:a16="http://schemas.microsoft.com/office/drawing/2014/main" id="{CC7D0DBC-66E7-45D2-85F7-C3CFD1715AD0}"/>
                </a:ext>
              </a:extLst>
            </p:cNvPr>
            <p:cNvSpPr>
              <a:spLocks noChangeShapeType="1"/>
            </p:cNvSpPr>
            <p:nvPr/>
          </p:nvSpPr>
          <p:spPr bwMode="auto">
            <a:xfrm>
              <a:off x="1684"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6" name="Line 12">
              <a:extLst>
                <a:ext uri="{FF2B5EF4-FFF2-40B4-BE49-F238E27FC236}">
                  <a16:creationId xmlns:a16="http://schemas.microsoft.com/office/drawing/2014/main" id="{C73770F0-32AB-4C67-98CA-F502FC514E7C}"/>
                </a:ext>
              </a:extLst>
            </p:cNvPr>
            <p:cNvSpPr>
              <a:spLocks noChangeShapeType="1"/>
            </p:cNvSpPr>
            <p:nvPr/>
          </p:nvSpPr>
          <p:spPr bwMode="auto">
            <a:xfrm>
              <a:off x="2144"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7" name="Line 13">
              <a:extLst>
                <a:ext uri="{FF2B5EF4-FFF2-40B4-BE49-F238E27FC236}">
                  <a16:creationId xmlns:a16="http://schemas.microsoft.com/office/drawing/2014/main" id="{E2B1C3F4-FDE9-4CA8-A291-7AF63454FCEF}"/>
                </a:ext>
              </a:extLst>
            </p:cNvPr>
            <p:cNvSpPr>
              <a:spLocks noChangeShapeType="1"/>
            </p:cNvSpPr>
            <p:nvPr/>
          </p:nvSpPr>
          <p:spPr bwMode="auto">
            <a:xfrm>
              <a:off x="2605"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8" name="Line 14">
              <a:extLst>
                <a:ext uri="{FF2B5EF4-FFF2-40B4-BE49-F238E27FC236}">
                  <a16:creationId xmlns:a16="http://schemas.microsoft.com/office/drawing/2014/main" id="{96F68302-0659-4778-8F9C-8C7695A017D5}"/>
                </a:ext>
              </a:extLst>
            </p:cNvPr>
            <p:cNvSpPr>
              <a:spLocks noChangeShapeType="1"/>
            </p:cNvSpPr>
            <p:nvPr/>
          </p:nvSpPr>
          <p:spPr bwMode="auto">
            <a:xfrm>
              <a:off x="3065"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79" name="Line 15">
              <a:extLst>
                <a:ext uri="{FF2B5EF4-FFF2-40B4-BE49-F238E27FC236}">
                  <a16:creationId xmlns:a16="http://schemas.microsoft.com/office/drawing/2014/main" id="{35CDFC19-E534-4189-BCC2-5EFEAC32EF03}"/>
                </a:ext>
              </a:extLst>
            </p:cNvPr>
            <p:cNvSpPr>
              <a:spLocks noChangeShapeType="1"/>
            </p:cNvSpPr>
            <p:nvPr/>
          </p:nvSpPr>
          <p:spPr bwMode="auto">
            <a:xfrm>
              <a:off x="3525"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0" name="Line 16">
              <a:extLst>
                <a:ext uri="{FF2B5EF4-FFF2-40B4-BE49-F238E27FC236}">
                  <a16:creationId xmlns:a16="http://schemas.microsoft.com/office/drawing/2014/main" id="{C137F34F-2F49-433E-81C5-EF7DC9C21F72}"/>
                </a:ext>
              </a:extLst>
            </p:cNvPr>
            <p:cNvSpPr>
              <a:spLocks noChangeShapeType="1"/>
            </p:cNvSpPr>
            <p:nvPr/>
          </p:nvSpPr>
          <p:spPr bwMode="auto">
            <a:xfrm>
              <a:off x="3985"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1" name="Line 17">
              <a:extLst>
                <a:ext uri="{FF2B5EF4-FFF2-40B4-BE49-F238E27FC236}">
                  <a16:creationId xmlns:a16="http://schemas.microsoft.com/office/drawing/2014/main" id="{3BA1963F-76A3-40E4-BF2C-65247DEC9E2A}"/>
                </a:ext>
              </a:extLst>
            </p:cNvPr>
            <p:cNvSpPr>
              <a:spLocks noChangeShapeType="1"/>
            </p:cNvSpPr>
            <p:nvPr/>
          </p:nvSpPr>
          <p:spPr bwMode="auto">
            <a:xfrm>
              <a:off x="4445" y="3664"/>
              <a:ext cx="0" cy="25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2" name="Line 18">
              <a:extLst>
                <a:ext uri="{FF2B5EF4-FFF2-40B4-BE49-F238E27FC236}">
                  <a16:creationId xmlns:a16="http://schemas.microsoft.com/office/drawing/2014/main" id="{DD4D6ADD-5784-456E-A367-11E2D45ECA05}"/>
                </a:ext>
              </a:extLst>
            </p:cNvPr>
            <p:cNvSpPr>
              <a:spLocks noChangeShapeType="1"/>
            </p:cNvSpPr>
            <p:nvPr/>
          </p:nvSpPr>
          <p:spPr bwMode="auto">
            <a:xfrm>
              <a:off x="909" y="3613"/>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3" name="Line 19">
              <a:extLst>
                <a:ext uri="{FF2B5EF4-FFF2-40B4-BE49-F238E27FC236}">
                  <a16:creationId xmlns:a16="http://schemas.microsoft.com/office/drawing/2014/main" id="{FC663A57-E5A3-43EC-AA61-87CC2E6C155B}"/>
                </a:ext>
              </a:extLst>
            </p:cNvPr>
            <p:cNvSpPr>
              <a:spLocks noChangeShapeType="1"/>
            </p:cNvSpPr>
            <p:nvPr/>
          </p:nvSpPr>
          <p:spPr bwMode="auto">
            <a:xfrm>
              <a:off x="909" y="3392"/>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4" name="Line 20">
              <a:extLst>
                <a:ext uri="{FF2B5EF4-FFF2-40B4-BE49-F238E27FC236}">
                  <a16:creationId xmlns:a16="http://schemas.microsoft.com/office/drawing/2014/main" id="{7879B12C-67EF-4074-B038-628111AAE9EE}"/>
                </a:ext>
              </a:extLst>
            </p:cNvPr>
            <p:cNvSpPr>
              <a:spLocks noChangeShapeType="1"/>
            </p:cNvSpPr>
            <p:nvPr/>
          </p:nvSpPr>
          <p:spPr bwMode="auto">
            <a:xfrm>
              <a:off x="909" y="3172"/>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5" name="Line 21">
              <a:extLst>
                <a:ext uri="{FF2B5EF4-FFF2-40B4-BE49-F238E27FC236}">
                  <a16:creationId xmlns:a16="http://schemas.microsoft.com/office/drawing/2014/main" id="{A4EEB2E1-95F7-453A-A2BC-6C351DAD3C40}"/>
                </a:ext>
              </a:extLst>
            </p:cNvPr>
            <p:cNvSpPr>
              <a:spLocks noChangeShapeType="1"/>
            </p:cNvSpPr>
            <p:nvPr/>
          </p:nvSpPr>
          <p:spPr bwMode="auto">
            <a:xfrm>
              <a:off x="909" y="2951"/>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6" name="Line 22">
              <a:extLst>
                <a:ext uri="{FF2B5EF4-FFF2-40B4-BE49-F238E27FC236}">
                  <a16:creationId xmlns:a16="http://schemas.microsoft.com/office/drawing/2014/main" id="{E3E92C7F-985D-40F2-B6FD-6A4EAD3F68D0}"/>
                </a:ext>
              </a:extLst>
            </p:cNvPr>
            <p:cNvSpPr>
              <a:spLocks noChangeShapeType="1"/>
            </p:cNvSpPr>
            <p:nvPr/>
          </p:nvSpPr>
          <p:spPr bwMode="auto">
            <a:xfrm>
              <a:off x="909" y="2731"/>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7" name="Line 23">
              <a:extLst>
                <a:ext uri="{FF2B5EF4-FFF2-40B4-BE49-F238E27FC236}">
                  <a16:creationId xmlns:a16="http://schemas.microsoft.com/office/drawing/2014/main" id="{68D70E83-3FF3-40A3-997A-0BEED890F45F}"/>
                </a:ext>
              </a:extLst>
            </p:cNvPr>
            <p:cNvSpPr>
              <a:spLocks noChangeShapeType="1"/>
            </p:cNvSpPr>
            <p:nvPr/>
          </p:nvSpPr>
          <p:spPr bwMode="auto">
            <a:xfrm>
              <a:off x="909" y="2511"/>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8" name="Line 24">
              <a:extLst>
                <a:ext uri="{FF2B5EF4-FFF2-40B4-BE49-F238E27FC236}">
                  <a16:creationId xmlns:a16="http://schemas.microsoft.com/office/drawing/2014/main" id="{397BB99B-A733-4E65-99A3-CB1E26DEB8D3}"/>
                </a:ext>
              </a:extLst>
            </p:cNvPr>
            <p:cNvSpPr>
              <a:spLocks noChangeShapeType="1"/>
            </p:cNvSpPr>
            <p:nvPr/>
          </p:nvSpPr>
          <p:spPr bwMode="auto">
            <a:xfrm>
              <a:off x="909" y="2290"/>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89" name="Line 25">
              <a:extLst>
                <a:ext uri="{FF2B5EF4-FFF2-40B4-BE49-F238E27FC236}">
                  <a16:creationId xmlns:a16="http://schemas.microsoft.com/office/drawing/2014/main" id="{56CA85F3-AB15-4FF6-B118-797EA0562A5C}"/>
                </a:ext>
              </a:extLst>
            </p:cNvPr>
            <p:cNvSpPr>
              <a:spLocks noChangeShapeType="1"/>
            </p:cNvSpPr>
            <p:nvPr/>
          </p:nvSpPr>
          <p:spPr bwMode="auto">
            <a:xfrm>
              <a:off x="909" y="2070"/>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90" name="Line 26">
              <a:extLst>
                <a:ext uri="{FF2B5EF4-FFF2-40B4-BE49-F238E27FC236}">
                  <a16:creationId xmlns:a16="http://schemas.microsoft.com/office/drawing/2014/main" id="{76C0EE4C-1A6A-4457-9871-2072F6CE61CB}"/>
                </a:ext>
              </a:extLst>
            </p:cNvPr>
            <p:cNvSpPr>
              <a:spLocks noChangeShapeType="1"/>
            </p:cNvSpPr>
            <p:nvPr/>
          </p:nvSpPr>
          <p:spPr bwMode="auto">
            <a:xfrm>
              <a:off x="909" y="1849"/>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91" name="Line 27">
              <a:extLst>
                <a:ext uri="{FF2B5EF4-FFF2-40B4-BE49-F238E27FC236}">
                  <a16:creationId xmlns:a16="http://schemas.microsoft.com/office/drawing/2014/main" id="{D84E8A00-BA1A-41CE-B86D-BA6E3BB409B7}"/>
                </a:ext>
              </a:extLst>
            </p:cNvPr>
            <p:cNvSpPr>
              <a:spLocks noChangeShapeType="1"/>
            </p:cNvSpPr>
            <p:nvPr/>
          </p:nvSpPr>
          <p:spPr bwMode="auto">
            <a:xfrm>
              <a:off x="909" y="1629"/>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92" name="Line 28">
              <a:extLst>
                <a:ext uri="{FF2B5EF4-FFF2-40B4-BE49-F238E27FC236}">
                  <a16:creationId xmlns:a16="http://schemas.microsoft.com/office/drawing/2014/main" id="{DCF404EC-7398-4CBB-8559-39F75F7717A0}"/>
                </a:ext>
              </a:extLst>
            </p:cNvPr>
            <p:cNvSpPr>
              <a:spLocks noChangeShapeType="1"/>
            </p:cNvSpPr>
            <p:nvPr/>
          </p:nvSpPr>
          <p:spPr bwMode="auto">
            <a:xfrm>
              <a:off x="909" y="1408"/>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93" name="Line 29">
              <a:extLst>
                <a:ext uri="{FF2B5EF4-FFF2-40B4-BE49-F238E27FC236}">
                  <a16:creationId xmlns:a16="http://schemas.microsoft.com/office/drawing/2014/main" id="{7F0FB272-4174-451B-B61A-9F5C827D4D6E}"/>
                </a:ext>
              </a:extLst>
            </p:cNvPr>
            <p:cNvSpPr>
              <a:spLocks noChangeShapeType="1"/>
            </p:cNvSpPr>
            <p:nvPr/>
          </p:nvSpPr>
          <p:spPr bwMode="auto">
            <a:xfrm>
              <a:off x="909" y="1188"/>
              <a:ext cx="2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694" name="Rectangle 30">
              <a:extLst>
                <a:ext uri="{FF2B5EF4-FFF2-40B4-BE49-F238E27FC236}">
                  <a16:creationId xmlns:a16="http://schemas.microsoft.com/office/drawing/2014/main" id="{F8FE1C1D-0683-442B-985B-84AF93C70109}"/>
                </a:ext>
              </a:extLst>
            </p:cNvPr>
            <p:cNvSpPr>
              <a:spLocks noChangeArrowheads="1"/>
            </p:cNvSpPr>
            <p:nvPr/>
          </p:nvSpPr>
          <p:spPr bwMode="auto">
            <a:xfrm>
              <a:off x="535" y="3296"/>
              <a:ext cx="26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10</a:t>
              </a:r>
            </a:p>
          </p:txBody>
        </p:sp>
        <p:sp>
          <p:nvSpPr>
            <p:cNvPr id="497695" name="Rectangle 31">
              <a:extLst>
                <a:ext uri="{FF2B5EF4-FFF2-40B4-BE49-F238E27FC236}">
                  <a16:creationId xmlns:a16="http://schemas.microsoft.com/office/drawing/2014/main" id="{BE7AED79-2CBB-4AD1-B2B1-96AF017CF34C}"/>
                </a:ext>
              </a:extLst>
            </p:cNvPr>
            <p:cNvSpPr>
              <a:spLocks noChangeArrowheads="1"/>
            </p:cNvSpPr>
            <p:nvPr/>
          </p:nvSpPr>
          <p:spPr bwMode="auto">
            <a:xfrm>
              <a:off x="535" y="3058"/>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20</a:t>
              </a:r>
            </a:p>
          </p:txBody>
        </p:sp>
        <p:sp>
          <p:nvSpPr>
            <p:cNvPr id="497696" name="Rectangle 32">
              <a:extLst>
                <a:ext uri="{FF2B5EF4-FFF2-40B4-BE49-F238E27FC236}">
                  <a16:creationId xmlns:a16="http://schemas.microsoft.com/office/drawing/2014/main" id="{396EE6C4-988F-4482-ACC5-981EFBC43CC1}"/>
                </a:ext>
              </a:extLst>
            </p:cNvPr>
            <p:cNvSpPr>
              <a:spLocks noChangeArrowheads="1"/>
            </p:cNvSpPr>
            <p:nvPr/>
          </p:nvSpPr>
          <p:spPr bwMode="auto">
            <a:xfrm>
              <a:off x="535" y="2794"/>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30</a:t>
              </a:r>
            </a:p>
          </p:txBody>
        </p:sp>
        <p:sp>
          <p:nvSpPr>
            <p:cNvPr id="497697" name="Rectangle 33">
              <a:extLst>
                <a:ext uri="{FF2B5EF4-FFF2-40B4-BE49-F238E27FC236}">
                  <a16:creationId xmlns:a16="http://schemas.microsoft.com/office/drawing/2014/main" id="{31982622-6B2F-41F5-AE0D-28D97BDDCB8D}"/>
                </a:ext>
              </a:extLst>
            </p:cNvPr>
            <p:cNvSpPr>
              <a:spLocks noChangeArrowheads="1"/>
            </p:cNvSpPr>
            <p:nvPr/>
          </p:nvSpPr>
          <p:spPr bwMode="auto">
            <a:xfrm>
              <a:off x="535" y="2573"/>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40</a:t>
              </a:r>
            </a:p>
          </p:txBody>
        </p:sp>
        <p:sp>
          <p:nvSpPr>
            <p:cNvPr id="497698" name="Rectangle 34">
              <a:extLst>
                <a:ext uri="{FF2B5EF4-FFF2-40B4-BE49-F238E27FC236}">
                  <a16:creationId xmlns:a16="http://schemas.microsoft.com/office/drawing/2014/main" id="{B35C0B78-543E-4A3F-B853-FC43A0F0A126}"/>
                </a:ext>
              </a:extLst>
            </p:cNvPr>
            <p:cNvSpPr>
              <a:spLocks noChangeArrowheads="1"/>
            </p:cNvSpPr>
            <p:nvPr/>
          </p:nvSpPr>
          <p:spPr bwMode="auto">
            <a:xfrm>
              <a:off x="535" y="2397"/>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50</a:t>
              </a:r>
            </a:p>
          </p:txBody>
        </p:sp>
        <p:sp>
          <p:nvSpPr>
            <p:cNvPr id="497699" name="Rectangle 35">
              <a:extLst>
                <a:ext uri="{FF2B5EF4-FFF2-40B4-BE49-F238E27FC236}">
                  <a16:creationId xmlns:a16="http://schemas.microsoft.com/office/drawing/2014/main" id="{DAAC211B-AA12-4D20-B24E-CA19AAF47C70}"/>
                </a:ext>
              </a:extLst>
            </p:cNvPr>
            <p:cNvSpPr>
              <a:spLocks noChangeArrowheads="1"/>
            </p:cNvSpPr>
            <p:nvPr/>
          </p:nvSpPr>
          <p:spPr bwMode="auto">
            <a:xfrm>
              <a:off x="535" y="2176"/>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60</a:t>
              </a:r>
            </a:p>
          </p:txBody>
        </p:sp>
        <p:sp>
          <p:nvSpPr>
            <p:cNvPr id="497700" name="Rectangle 36">
              <a:extLst>
                <a:ext uri="{FF2B5EF4-FFF2-40B4-BE49-F238E27FC236}">
                  <a16:creationId xmlns:a16="http://schemas.microsoft.com/office/drawing/2014/main" id="{74FF19E3-8A45-4A2C-88B8-8DBC7FC5C665}"/>
                </a:ext>
              </a:extLst>
            </p:cNvPr>
            <p:cNvSpPr>
              <a:spLocks noChangeArrowheads="1"/>
            </p:cNvSpPr>
            <p:nvPr/>
          </p:nvSpPr>
          <p:spPr bwMode="auto">
            <a:xfrm>
              <a:off x="535" y="1956"/>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70</a:t>
              </a:r>
            </a:p>
          </p:txBody>
        </p:sp>
        <p:sp>
          <p:nvSpPr>
            <p:cNvPr id="497701" name="Rectangle 37">
              <a:extLst>
                <a:ext uri="{FF2B5EF4-FFF2-40B4-BE49-F238E27FC236}">
                  <a16:creationId xmlns:a16="http://schemas.microsoft.com/office/drawing/2014/main" id="{BA9EDBFE-902A-4350-A707-5F148318EFED}"/>
                </a:ext>
              </a:extLst>
            </p:cNvPr>
            <p:cNvSpPr>
              <a:spLocks noChangeArrowheads="1"/>
            </p:cNvSpPr>
            <p:nvPr/>
          </p:nvSpPr>
          <p:spPr bwMode="auto">
            <a:xfrm>
              <a:off x="535" y="1735"/>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80</a:t>
              </a:r>
            </a:p>
          </p:txBody>
        </p:sp>
        <p:sp>
          <p:nvSpPr>
            <p:cNvPr id="497702" name="Rectangle 38">
              <a:extLst>
                <a:ext uri="{FF2B5EF4-FFF2-40B4-BE49-F238E27FC236}">
                  <a16:creationId xmlns:a16="http://schemas.microsoft.com/office/drawing/2014/main" id="{D57A4B97-CEF4-45A8-9C6C-04A1FA29DCB7}"/>
                </a:ext>
              </a:extLst>
            </p:cNvPr>
            <p:cNvSpPr>
              <a:spLocks noChangeArrowheads="1"/>
            </p:cNvSpPr>
            <p:nvPr/>
          </p:nvSpPr>
          <p:spPr bwMode="auto">
            <a:xfrm>
              <a:off x="535" y="1515"/>
              <a:ext cx="28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90</a:t>
              </a:r>
            </a:p>
          </p:txBody>
        </p:sp>
        <p:sp>
          <p:nvSpPr>
            <p:cNvPr id="497703" name="Rectangle 39">
              <a:extLst>
                <a:ext uri="{FF2B5EF4-FFF2-40B4-BE49-F238E27FC236}">
                  <a16:creationId xmlns:a16="http://schemas.microsoft.com/office/drawing/2014/main" id="{10C7A588-20DF-4DEC-829F-BBB6496EEFD3}"/>
                </a:ext>
              </a:extLst>
            </p:cNvPr>
            <p:cNvSpPr>
              <a:spLocks noChangeArrowheads="1"/>
            </p:cNvSpPr>
            <p:nvPr/>
          </p:nvSpPr>
          <p:spPr bwMode="auto">
            <a:xfrm>
              <a:off x="479" y="1295"/>
              <a:ext cx="35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100</a:t>
              </a:r>
            </a:p>
          </p:txBody>
        </p:sp>
        <p:sp>
          <p:nvSpPr>
            <p:cNvPr id="497704" name="Rectangle 40">
              <a:extLst>
                <a:ext uri="{FF2B5EF4-FFF2-40B4-BE49-F238E27FC236}">
                  <a16:creationId xmlns:a16="http://schemas.microsoft.com/office/drawing/2014/main" id="{D8F12552-1E6A-40D4-B813-9C07846F3622}"/>
                </a:ext>
              </a:extLst>
            </p:cNvPr>
            <p:cNvSpPr>
              <a:spLocks noChangeArrowheads="1"/>
            </p:cNvSpPr>
            <p:nvPr/>
          </p:nvSpPr>
          <p:spPr bwMode="auto">
            <a:xfrm>
              <a:off x="336" y="1135"/>
              <a:ext cx="50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705" name="Rectangle 41">
              <a:extLst>
                <a:ext uri="{FF2B5EF4-FFF2-40B4-BE49-F238E27FC236}">
                  <a16:creationId xmlns:a16="http://schemas.microsoft.com/office/drawing/2014/main" id="{7068C9FF-B949-461D-A674-30E83EA346B4}"/>
                </a:ext>
              </a:extLst>
            </p:cNvPr>
            <p:cNvSpPr>
              <a:spLocks noChangeArrowheads="1"/>
            </p:cNvSpPr>
            <p:nvPr/>
          </p:nvSpPr>
          <p:spPr bwMode="auto">
            <a:xfrm>
              <a:off x="1038" y="3896"/>
              <a:ext cx="3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000" b="1">
                  <a:solidFill>
                    <a:schemeClr val="folHlink"/>
                  </a:solidFill>
                  <a:latin typeface="Meta-Normal" pitchFamily="2" charset="0"/>
                </a:rPr>
                <a:t>200</a:t>
              </a:r>
            </a:p>
          </p:txBody>
        </p:sp>
        <p:sp>
          <p:nvSpPr>
            <p:cNvPr id="497706" name="Rectangle 42">
              <a:extLst>
                <a:ext uri="{FF2B5EF4-FFF2-40B4-BE49-F238E27FC236}">
                  <a16:creationId xmlns:a16="http://schemas.microsoft.com/office/drawing/2014/main" id="{1FA7EB91-5997-4CEB-BD78-39FDD3A36114}"/>
                </a:ext>
              </a:extLst>
            </p:cNvPr>
            <p:cNvSpPr>
              <a:spLocks noChangeArrowheads="1"/>
            </p:cNvSpPr>
            <p:nvPr/>
          </p:nvSpPr>
          <p:spPr bwMode="auto">
            <a:xfrm>
              <a:off x="1959" y="3896"/>
              <a:ext cx="3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000" b="1">
                  <a:solidFill>
                    <a:schemeClr val="folHlink"/>
                  </a:solidFill>
                  <a:latin typeface="Meta-Normal" pitchFamily="2" charset="0"/>
                </a:rPr>
                <a:t>400</a:t>
              </a:r>
            </a:p>
          </p:txBody>
        </p:sp>
        <p:sp>
          <p:nvSpPr>
            <p:cNvPr id="497707" name="Rectangle 43">
              <a:extLst>
                <a:ext uri="{FF2B5EF4-FFF2-40B4-BE49-F238E27FC236}">
                  <a16:creationId xmlns:a16="http://schemas.microsoft.com/office/drawing/2014/main" id="{1D38B4AD-B29E-48C8-8F4B-264F7007FFCB}"/>
                </a:ext>
              </a:extLst>
            </p:cNvPr>
            <p:cNvSpPr>
              <a:spLocks noChangeArrowheads="1"/>
            </p:cNvSpPr>
            <p:nvPr/>
          </p:nvSpPr>
          <p:spPr bwMode="auto">
            <a:xfrm>
              <a:off x="2879" y="3896"/>
              <a:ext cx="3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000" b="1">
                  <a:solidFill>
                    <a:schemeClr val="folHlink"/>
                  </a:solidFill>
                  <a:latin typeface="Meta-Normal" pitchFamily="2" charset="0"/>
                </a:rPr>
                <a:t>600</a:t>
              </a:r>
            </a:p>
          </p:txBody>
        </p:sp>
        <p:sp>
          <p:nvSpPr>
            <p:cNvPr id="497708" name="Rectangle 44">
              <a:extLst>
                <a:ext uri="{FF2B5EF4-FFF2-40B4-BE49-F238E27FC236}">
                  <a16:creationId xmlns:a16="http://schemas.microsoft.com/office/drawing/2014/main" id="{28BFD715-0E8E-4051-9F5C-A1BCDEFD24D3}"/>
                </a:ext>
              </a:extLst>
            </p:cNvPr>
            <p:cNvSpPr>
              <a:spLocks noChangeArrowheads="1"/>
            </p:cNvSpPr>
            <p:nvPr/>
          </p:nvSpPr>
          <p:spPr bwMode="auto">
            <a:xfrm>
              <a:off x="3800" y="3896"/>
              <a:ext cx="3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000" b="1">
                  <a:solidFill>
                    <a:schemeClr val="folHlink"/>
                  </a:solidFill>
                  <a:latin typeface="Meta-Normal" pitchFamily="2" charset="0"/>
                </a:rPr>
                <a:t>800</a:t>
              </a:r>
            </a:p>
          </p:txBody>
        </p:sp>
        <p:sp>
          <p:nvSpPr>
            <p:cNvPr id="497709" name="Rectangle 45">
              <a:extLst>
                <a:ext uri="{FF2B5EF4-FFF2-40B4-BE49-F238E27FC236}">
                  <a16:creationId xmlns:a16="http://schemas.microsoft.com/office/drawing/2014/main" id="{08C71266-9061-4C4C-859A-45497A4D4D4C}"/>
                </a:ext>
              </a:extLst>
            </p:cNvPr>
            <p:cNvSpPr>
              <a:spLocks noChangeArrowheads="1"/>
            </p:cNvSpPr>
            <p:nvPr/>
          </p:nvSpPr>
          <p:spPr bwMode="auto">
            <a:xfrm>
              <a:off x="1152" y="930"/>
              <a:ext cx="85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 sensitivity</a:t>
              </a:r>
            </a:p>
          </p:txBody>
        </p:sp>
        <p:sp>
          <p:nvSpPr>
            <p:cNvPr id="497710" name="Rectangle 46">
              <a:extLst>
                <a:ext uri="{FF2B5EF4-FFF2-40B4-BE49-F238E27FC236}">
                  <a16:creationId xmlns:a16="http://schemas.microsoft.com/office/drawing/2014/main" id="{7B113393-FDF2-41E7-B869-3AA3B57E69DB}"/>
                </a:ext>
              </a:extLst>
            </p:cNvPr>
            <p:cNvSpPr>
              <a:spLocks noChangeArrowheads="1"/>
            </p:cNvSpPr>
            <p:nvPr/>
          </p:nvSpPr>
          <p:spPr bwMode="auto">
            <a:xfrm>
              <a:off x="4437" y="3896"/>
              <a:ext cx="43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2000" b="1">
                  <a:solidFill>
                    <a:schemeClr val="folHlink"/>
                  </a:solidFill>
                  <a:latin typeface="Meta-Normal" pitchFamily="2" charset="0"/>
                </a:rPr>
                <a:t>(nm)</a:t>
              </a:r>
            </a:p>
          </p:txBody>
        </p:sp>
        <p:sp>
          <p:nvSpPr>
            <p:cNvPr id="497711" name="Rectangle 47">
              <a:extLst>
                <a:ext uri="{FF2B5EF4-FFF2-40B4-BE49-F238E27FC236}">
                  <a16:creationId xmlns:a16="http://schemas.microsoft.com/office/drawing/2014/main" id="{8CE111AC-3164-4F5B-AF12-5CAA0D8D5E8B}"/>
                </a:ext>
              </a:extLst>
            </p:cNvPr>
            <p:cNvSpPr>
              <a:spLocks noChangeArrowheads="1"/>
            </p:cNvSpPr>
            <p:nvPr/>
          </p:nvSpPr>
          <p:spPr bwMode="auto">
            <a:xfrm>
              <a:off x="1715" y="4072"/>
              <a:ext cx="30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000" b="1">
                  <a:solidFill>
                    <a:schemeClr val="folHlink"/>
                  </a:solidFill>
                  <a:latin typeface="Meta-Normal" pitchFamily="2" charset="0"/>
                </a:rPr>
                <a:t>UV</a:t>
              </a:r>
            </a:p>
          </p:txBody>
        </p:sp>
        <p:sp>
          <p:nvSpPr>
            <p:cNvPr id="497712" name="Rectangle 48">
              <a:extLst>
                <a:ext uri="{FF2B5EF4-FFF2-40B4-BE49-F238E27FC236}">
                  <a16:creationId xmlns:a16="http://schemas.microsoft.com/office/drawing/2014/main" id="{E699DC24-070F-4BE6-A0E0-CA85A473C955}"/>
                </a:ext>
              </a:extLst>
            </p:cNvPr>
            <p:cNvSpPr>
              <a:spLocks noChangeArrowheads="1"/>
            </p:cNvSpPr>
            <p:nvPr/>
          </p:nvSpPr>
          <p:spPr bwMode="auto">
            <a:xfrm>
              <a:off x="4090" y="4072"/>
              <a:ext cx="24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000" b="1">
                  <a:solidFill>
                    <a:schemeClr val="folHlink"/>
                  </a:solidFill>
                  <a:latin typeface="Meta-Normal" pitchFamily="2" charset="0"/>
                </a:rPr>
                <a:t>IR</a:t>
              </a:r>
            </a:p>
          </p:txBody>
        </p:sp>
        <p:sp>
          <p:nvSpPr>
            <p:cNvPr id="497713" name="Rectangle 49">
              <a:extLst>
                <a:ext uri="{FF2B5EF4-FFF2-40B4-BE49-F238E27FC236}">
                  <a16:creationId xmlns:a16="http://schemas.microsoft.com/office/drawing/2014/main" id="{87B20A8F-CA70-4FD3-8D86-46F5E0719FB4}"/>
                </a:ext>
              </a:extLst>
            </p:cNvPr>
            <p:cNvSpPr>
              <a:spLocks noChangeArrowheads="1"/>
            </p:cNvSpPr>
            <p:nvPr/>
          </p:nvSpPr>
          <p:spPr bwMode="auto">
            <a:xfrm>
              <a:off x="3301" y="1036"/>
              <a:ext cx="11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714" name="Rectangle 50">
              <a:extLst>
                <a:ext uri="{FF2B5EF4-FFF2-40B4-BE49-F238E27FC236}">
                  <a16:creationId xmlns:a16="http://schemas.microsoft.com/office/drawing/2014/main" id="{1C9AE541-7769-42B3-8757-935A8E633B9B}"/>
                </a:ext>
              </a:extLst>
            </p:cNvPr>
            <p:cNvSpPr>
              <a:spLocks noChangeArrowheads="1"/>
            </p:cNvSpPr>
            <p:nvPr/>
          </p:nvSpPr>
          <p:spPr bwMode="auto">
            <a:xfrm>
              <a:off x="2457" y="1022"/>
              <a:ext cx="82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715" name="Rectangle 51">
              <a:extLst>
                <a:ext uri="{FF2B5EF4-FFF2-40B4-BE49-F238E27FC236}">
                  <a16:creationId xmlns:a16="http://schemas.microsoft.com/office/drawing/2014/main" id="{B3F9F8A3-46D3-4FBC-BE83-D257A9F2511B}"/>
                </a:ext>
              </a:extLst>
            </p:cNvPr>
            <p:cNvSpPr>
              <a:spLocks noChangeArrowheads="1"/>
            </p:cNvSpPr>
            <p:nvPr/>
          </p:nvSpPr>
          <p:spPr bwMode="auto">
            <a:xfrm>
              <a:off x="1299" y="1047"/>
              <a:ext cx="11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7716" name="Freeform 52">
              <a:extLst>
                <a:ext uri="{FF2B5EF4-FFF2-40B4-BE49-F238E27FC236}">
                  <a16:creationId xmlns:a16="http://schemas.microsoft.com/office/drawing/2014/main" id="{7D67B900-FCE8-4FF6-ACFD-8B583F36EEC9}"/>
                </a:ext>
              </a:extLst>
            </p:cNvPr>
            <p:cNvSpPr>
              <a:spLocks/>
            </p:cNvSpPr>
            <p:nvPr/>
          </p:nvSpPr>
          <p:spPr bwMode="auto">
            <a:xfrm>
              <a:off x="2144" y="1423"/>
              <a:ext cx="2486" cy="2058"/>
            </a:xfrm>
            <a:custGeom>
              <a:avLst/>
              <a:gdLst>
                <a:gd name="T0" fmla="*/ 0 w 2486"/>
                <a:gd name="T1" fmla="*/ 1043 h 2058"/>
                <a:gd name="T2" fmla="*/ 580 w 2486"/>
                <a:gd name="T3" fmla="*/ 115 h 2058"/>
                <a:gd name="T4" fmla="*/ 595 w 2486"/>
                <a:gd name="T5" fmla="*/ 91 h 2058"/>
                <a:gd name="T6" fmla="*/ 606 w 2486"/>
                <a:gd name="T7" fmla="*/ 73 h 2058"/>
                <a:gd name="T8" fmla="*/ 621 w 2486"/>
                <a:gd name="T9" fmla="*/ 51 h 2058"/>
                <a:gd name="T10" fmla="*/ 644 w 2486"/>
                <a:gd name="T11" fmla="*/ 37 h 2058"/>
                <a:gd name="T12" fmla="*/ 667 w 2486"/>
                <a:gd name="T13" fmla="*/ 29 h 2058"/>
                <a:gd name="T14" fmla="*/ 693 w 2486"/>
                <a:gd name="T15" fmla="*/ 19 h 2058"/>
                <a:gd name="T16" fmla="*/ 715 w 2486"/>
                <a:gd name="T17" fmla="*/ 18 h 2058"/>
                <a:gd name="T18" fmla="*/ 739 w 2486"/>
                <a:gd name="T19" fmla="*/ 10 h 2058"/>
                <a:gd name="T20" fmla="*/ 759 w 2486"/>
                <a:gd name="T21" fmla="*/ 7 h 2058"/>
                <a:gd name="T22" fmla="*/ 782 w 2486"/>
                <a:gd name="T23" fmla="*/ 0 h 2058"/>
                <a:gd name="T24" fmla="*/ 805 w 2486"/>
                <a:gd name="T25" fmla="*/ 0 h 2058"/>
                <a:gd name="T26" fmla="*/ 828 w 2486"/>
                <a:gd name="T27" fmla="*/ 0 h 2058"/>
                <a:gd name="T28" fmla="*/ 851 w 2486"/>
                <a:gd name="T29" fmla="*/ 0 h 2058"/>
                <a:gd name="T30" fmla="*/ 877 w 2486"/>
                <a:gd name="T31" fmla="*/ 13 h 2058"/>
                <a:gd name="T32" fmla="*/ 897 w 2486"/>
                <a:gd name="T33" fmla="*/ 22 h 2058"/>
                <a:gd name="T34" fmla="*/ 918 w 2486"/>
                <a:gd name="T35" fmla="*/ 43 h 2058"/>
                <a:gd name="T36" fmla="*/ 936 w 2486"/>
                <a:gd name="T37" fmla="*/ 59 h 2058"/>
                <a:gd name="T38" fmla="*/ 959 w 2486"/>
                <a:gd name="T39" fmla="*/ 81 h 2058"/>
                <a:gd name="T40" fmla="*/ 974 w 2486"/>
                <a:gd name="T41" fmla="*/ 103 h 2058"/>
                <a:gd name="T42" fmla="*/ 992 w 2486"/>
                <a:gd name="T43" fmla="*/ 118 h 2058"/>
                <a:gd name="T44" fmla="*/ 1005 w 2486"/>
                <a:gd name="T45" fmla="*/ 140 h 2058"/>
                <a:gd name="T46" fmla="*/ 1020 w 2486"/>
                <a:gd name="T47" fmla="*/ 162 h 2058"/>
                <a:gd name="T48" fmla="*/ 1040 w 2486"/>
                <a:gd name="T49" fmla="*/ 181 h 2058"/>
                <a:gd name="T50" fmla="*/ 1092 w 2486"/>
                <a:gd name="T51" fmla="*/ 253 h 2058"/>
                <a:gd name="T52" fmla="*/ 1795 w 2486"/>
                <a:gd name="T53" fmla="*/ 1352 h 2058"/>
                <a:gd name="T54" fmla="*/ 2347 w 2486"/>
                <a:gd name="T55" fmla="*/ 1969 h 2058"/>
                <a:gd name="T56" fmla="*/ 2485 w 2486"/>
                <a:gd name="T57" fmla="*/ 2057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86" h="2058">
                  <a:moveTo>
                    <a:pt x="0" y="1043"/>
                  </a:moveTo>
                  <a:lnTo>
                    <a:pt x="580" y="115"/>
                  </a:lnTo>
                  <a:lnTo>
                    <a:pt x="595" y="91"/>
                  </a:lnTo>
                  <a:lnTo>
                    <a:pt x="606" y="73"/>
                  </a:lnTo>
                  <a:lnTo>
                    <a:pt x="621" y="51"/>
                  </a:lnTo>
                  <a:lnTo>
                    <a:pt x="644" y="37"/>
                  </a:lnTo>
                  <a:lnTo>
                    <a:pt x="667" y="29"/>
                  </a:lnTo>
                  <a:lnTo>
                    <a:pt x="693" y="19"/>
                  </a:lnTo>
                  <a:lnTo>
                    <a:pt x="715" y="18"/>
                  </a:lnTo>
                  <a:lnTo>
                    <a:pt x="739" y="10"/>
                  </a:lnTo>
                  <a:lnTo>
                    <a:pt x="759" y="7"/>
                  </a:lnTo>
                  <a:lnTo>
                    <a:pt x="782" y="0"/>
                  </a:lnTo>
                  <a:lnTo>
                    <a:pt x="805" y="0"/>
                  </a:lnTo>
                  <a:lnTo>
                    <a:pt x="828" y="0"/>
                  </a:lnTo>
                  <a:lnTo>
                    <a:pt x="851" y="0"/>
                  </a:lnTo>
                  <a:lnTo>
                    <a:pt x="877" y="13"/>
                  </a:lnTo>
                  <a:lnTo>
                    <a:pt x="897" y="22"/>
                  </a:lnTo>
                  <a:lnTo>
                    <a:pt x="918" y="43"/>
                  </a:lnTo>
                  <a:lnTo>
                    <a:pt x="936" y="59"/>
                  </a:lnTo>
                  <a:lnTo>
                    <a:pt x="959" y="81"/>
                  </a:lnTo>
                  <a:lnTo>
                    <a:pt x="974" y="103"/>
                  </a:lnTo>
                  <a:lnTo>
                    <a:pt x="992" y="118"/>
                  </a:lnTo>
                  <a:lnTo>
                    <a:pt x="1005" y="140"/>
                  </a:lnTo>
                  <a:lnTo>
                    <a:pt x="1020" y="162"/>
                  </a:lnTo>
                  <a:lnTo>
                    <a:pt x="1040" y="181"/>
                  </a:lnTo>
                  <a:lnTo>
                    <a:pt x="1092" y="253"/>
                  </a:lnTo>
                  <a:lnTo>
                    <a:pt x="1795" y="1352"/>
                  </a:lnTo>
                  <a:lnTo>
                    <a:pt x="2347" y="1969"/>
                  </a:lnTo>
                  <a:lnTo>
                    <a:pt x="2485" y="2057"/>
                  </a:lnTo>
                </a:path>
              </a:pathLst>
            </a:custGeom>
            <a:noFill/>
            <a:ln w="254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7717" name="Freeform 53">
              <a:extLst>
                <a:ext uri="{FF2B5EF4-FFF2-40B4-BE49-F238E27FC236}">
                  <a16:creationId xmlns:a16="http://schemas.microsoft.com/office/drawing/2014/main" id="{E5208C81-8575-4A9D-8352-27BC88A04591}"/>
                </a:ext>
              </a:extLst>
            </p:cNvPr>
            <p:cNvSpPr>
              <a:spLocks/>
            </p:cNvSpPr>
            <p:nvPr/>
          </p:nvSpPr>
          <p:spPr bwMode="auto">
            <a:xfrm>
              <a:off x="2060" y="1386"/>
              <a:ext cx="3056" cy="2029"/>
            </a:xfrm>
            <a:custGeom>
              <a:avLst/>
              <a:gdLst>
                <a:gd name="T0" fmla="*/ 3055 w 3056"/>
                <a:gd name="T1" fmla="*/ 202 h 2029"/>
                <a:gd name="T2" fmla="*/ 3029 w 3056"/>
                <a:gd name="T3" fmla="*/ 187 h 2029"/>
                <a:gd name="T4" fmla="*/ 3007 w 3056"/>
                <a:gd name="T5" fmla="*/ 176 h 2029"/>
                <a:gd name="T6" fmla="*/ 2984 w 3056"/>
                <a:gd name="T7" fmla="*/ 169 h 2029"/>
                <a:gd name="T8" fmla="*/ 2961 w 3056"/>
                <a:gd name="T9" fmla="*/ 160 h 2029"/>
                <a:gd name="T10" fmla="*/ 2938 w 3056"/>
                <a:gd name="T11" fmla="*/ 154 h 2029"/>
                <a:gd name="T12" fmla="*/ 2915 w 3056"/>
                <a:gd name="T13" fmla="*/ 140 h 2029"/>
                <a:gd name="T14" fmla="*/ 2884 w 3056"/>
                <a:gd name="T15" fmla="*/ 132 h 2029"/>
                <a:gd name="T16" fmla="*/ 2859 w 3056"/>
                <a:gd name="T17" fmla="*/ 119 h 2029"/>
                <a:gd name="T18" fmla="*/ 2838 w 3056"/>
                <a:gd name="T19" fmla="*/ 110 h 2029"/>
                <a:gd name="T20" fmla="*/ 2815 w 3056"/>
                <a:gd name="T21" fmla="*/ 96 h 2029"/>
                <a:gd name="T22" fmla="*/ 2792 w 3056"/>
                <a:gd name="T23" fmla="*/ 81 h 2029"/>
                <a:gd name="T24" fmla="*/ 2769 w 3056"/>
                <a:gd name="T25" fmla="*/ 73 h 2029"/>
                <a:gd name="T26" fmla="*/ 2746 w 3056"/>
                <a:gd name="T27" fmla="*/ 66 h 2029"/>
                <a:gd name="T28" fmla="*/ 2723 w 3056"/>
                <a:gd name="T29" fmla="*/ 59 h 2029"/>
                <a:gd name="T30" fmla="*/ 2700 w 3056"/>
                <a:gd name="T31" fmla="*/ 51 h 2029"/>
                <a:gd name="T32" fmla="*/ 2677 w 3056"/>
                <a:gd name="T33" fmla="*/ 51 h 2029"/>
                <a:gd name="T34" fmla="*/ 2654 w 3056"/>
                <a:gd name="T35" fmla="*/ 44 h 2029"/>
                <a:gd name="T36" fmla="*/ 2632 w 3056"/>
                <a:gd name="T37" fmla="*/ 42 h 2029"/>
                <a:gd name="T38" fmla="*/ 2608 w 3056"/>
                <a:gd name="T39" fmla="*/ 37 h 2029"/>
                <a:gd name="T40" fmla="*/ 2578 w 3056"/>
                <a:gd name="T41" fmla="*/ 29 h 2029"/>
                <a:gd name="T42" fmla="*/ 2554 w 3056"/>
                <a:gd name="T43" fmla="*/ 29 h 2029"/>
                <a:gd name="T44" fmla="*/ 2532 w 3056"/>
                <a:gd name="T45" fmla="*/ 25 h 2029"/>
                <a:gd name="T46" fmla="*/ 2508 w 3056"/>
                <a:gd name="T47" fmla="*/ 22 h 2029"/>
                <a:gd name="T48" fmla="*/ 2491 w 3056"/>
                <a:gd name="T49" fmla="*/ 17 h 2029"/>
                <a:gd name="T50" fmla="*/ 2465 w 3056"/>
                <a:gd name="T51" fmla="*/ 9 h 2029"/>
                <a:gd name="T52" fmla="*/ 2442 w 3056"/>
                <a:gd name="T53" fmla="*/ 4 h 2029"/>
                <a:gd name="T54" fmla="*/ 2422 w 3056"/>
                <a:gd name="T55" fmla="*/ 4 h 2029"/>
                <a:gd name="T56" fmla="*/ 2397 w 3056"/>
                <a:gd name="T57" fmla="*/ 0 h 2029"/>
                <a:gd name="T58" fmla="*/ 2374 w 3056"/>
                <a:gd name="T59" fmla="*/ 0 h 2029"/>
                <a:gd name="T60" fmla="*/ 2350 w 3056"/>
                <a:gd name="T61" fmla="*/ 1 h 2029"/>
                <a:gd name="T62" fmla="*/ 2320 w 3056"/>
                <a:gd name="T63" fmla="*/ 0 h 2029"/>
                <a:gd name="T64" fmla="*/ 2298 w 3056"/>
                <a:gd name="T65" fmla="*/ 6 h 2029"/>
                <a:gd name="T66" fmla="*/ 2274 w 3056"/>
                <a:gd name="T67" fmla="*/ 6 h 2029"/>
                <a:gd name="T68" fmla="*/ 2251 w 3056"/>
                <a:gd name="T69" fmla="*/ 8 h 2029"/>
                <a:gd name="T70" fmla="*/ 2225 w 3056"/>
                <a:gd name="T71" fmla="*/ 22 h 2029"/>
                <a:gd name="T72" fmla="*/ 2216 w 3056"/>
                <a:gd name="T73" fmla="*/ 22 h 2029"/>
                <a:gd name="T74" fmla="*/ 2187 w 3056"/>
                <a:gd name="T75" fmla="*/ 36 h 2029"/>
                <a:gd name="T76" fmla="*/ 2167 w 3056"/>
                <a:gd name="T77" fmla="*/ 39 h 2029"/>
                <a:gd name="T78" fmla="*/ 2143 w 3056"/>
                <a:gd name="T79" fmla="*/ 52 h 2029"/>
                <a:gd name="T80" fmla="*/ 2129 w 3056"/>
                <a:gd name="T81" fmla="*/ 66 h 2029"/>
                <a:gd name="T82" fmla="*/ 2097 w 3056"/>
                <a:gd name="T83" fmla="*/ 81 h 2029"/>
                <a:gd name="T84" fmla="*/ 2075 w 3056"/>
                <a:gd name="T85" fmla="*/ 102 h 2029"/>
                <a:gd name="T86" fmla="*/ 2061 w 3056"/>
                <a:gd name="T87" fmla="*/ 122 h 2029"/>
                <a:gd name="T88" fmla="*/ 2042 w 3056"/>
                <a:gd name="T89" fmla="*/ 136 h 2029"/>
                <a:gd name="T90" fmla="*/ 2023 w 3056"/>
                <a:gd name="T91" fmla="*/ 160 h 2029"/>
                <a:gd name="T92" fmla="*/ 2002 w 3056"/>
                <a:gd name="T93" fmla="*/ 185 h 2029"/>
                <a:gd name="T94" fmla="*/ 1988 w 3056"/>
                <a:gd name="T95" fmla="*/ 207 h 2029"/>
                <a:gd name="T96" fmla="*/ 1968 w 3056"/>
                <a:gd name="T97" fmla="*/ 231 h 2029"/>
                <a:gd name="T98" fmla="*/ 1953 w 3056"/>
                <a:gd name="T99" fmla="*/ 250 h 2029"/>
                <a:gd name="T100" fmla="*/ 1943 w 3056"/>
                <a:gd name="T101" fmla="*/ 270 h 2029"/>
                <a:gd name="T102" fmla="*/ 1928 w 3056"/>
                <a:gd name="T103" fmla="*/ 295 h 2029"/>
                <a:gd name="T104" fmla="*/ 1917 w 3056"/>
                <a:gd name="T105" fmla="*/ 313 h 2029"/>
                <a:gd name="T106" fmla="*/ 1905 w 3056"/>
                <a:gd name="T107" fmla="*/ 336 h 2029"/>
                <a:gd name="T108" fmla="*/ 1893 w 3056"/>
                <a:gd name="T109" fmla="*/ 358 h 2029"/>
                <a:gd name="T110" fmla="*/ 1879 w 3056"/>
                <a:gd name="T111" fmla="*/ 382 h 2029"/>
                <a:gd name="T112" fmla="*/ 1864 w 3056"/>
                <a:gd name="T113" fmla="*/ 404 h 2029"/>
                <a:gd name="T114" fmla="*/ 1849 w 3056"/>
                <a:gd name="T115" fmla="*/ 426 h 2029"/>
                <a:gd name="T116" fmla="*/ 1835 w 3056"/>
                <a:gd name="T117" fmla="*/ 444 h 2029"/>
                <a:gd name="T118" fmla="*/ 1805 w 3056"/>
                <a:gd name="T119" fmla="*/ 476 h 2029"/>
                <a:gd name="T120" fmla="*/ 729 w 3056"/>
                <a:gd name="T121" fmla="*/ 1543 h 2029"/>
                <a:gd name="T122" fmla="*/ 0 w 3056"/>
                <a:gd name="T123" fmla="*/ 2028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56" h="2029">
                  <a:moveTo>
                    <a:pt x="3055" y="202"/>
                  </a:moveTo>
                  <a:lnTo>
                    <a:pt x="3029" y="187"/>
                  </a:lnTo>
                  <a:lnTo>
                    <a:pt x="3007" y="176"/>
                  </a:lnTo>
                  <a:lnTo>
                    <a:pt x="2984" y="169"/>
                  </a:lnTo>
                  <a:lnTo>
                    <a:pt x="2961" y="160"/>
                  </a:lnTo>
                  <a:lnTo>
                    <a:pt x="2938" y="154"/>
                  </a:lnTo>
                  <a:lnTo>
                    <a:pt x="2915" y="140"/>
                  </a:lnTo>
                  <a:lnTo>
                    <a:pt x="2884" y="132"/>
                  </a:lnTo>
                  <a:lnTo>
                    <a:pt x="2859" y="119"/>
                  </a:lnTo>
                  <a:lnTo>
                    <a:pt x="2838" y="110"/>
                  </a:lnTo>
                  <a:lnTo>
                    <a:pt x="2815" y="96"/>
                  </a:lnTo>
                  <a:lnTo>
                    <a:pt x="2792" y="81"/>
                  </a:lnTo>
                  <a:lnTo>
                    <a:pt x="2769" y="73"/>
                  </a:lnTo>
                  <a:lnTo>
                    <a:pt x="2746" y="66"/>
                  </a:lnTo>
                  <a:lnTo>
                    <a:pt x="2723" y="59"/>
                  </a:lnTo>
                  <a:lnTo>
                    <a:pt x="2700" y="51"/>
                  </a:lnTo>
                  <a:lnTo>
                    <a:pt x="2677" y="51"/>
                  </a:lnTo>
                  <a:lnTo>
                    <a:pt x="2654" y="44"/>
                  </a:lnTo>
                  <a:lnTo>
                    <a:pt x="2632" y="42"/>
                  </a:lnTo>
                  <a:lnTo>
                    <a:pt x="2608" y="37"/>
                  </a:lnTo>
                  <a:lnTo>
                    <a:pt x="2578" y="29"/>
                  </a:lnTo>
                  <a:lnTo>
                    <a:pt x="2554" y="29"/>
                  </a:lnTo>
                  <a:lnTo>
                    <a:pt x="2532" y="25"/>
                  </a:lnTo>
                  <a:lnTo>
                    <a:pt x="2508" y="22"/>
                  </a:lnTo>
                  <a:lnTo>
                    <a:pt x="2491" y="17"/>
                  </a:lnTo>
                  <a:lnTo>
                    <a:pt x="2465" y="9"/>
                  </a:lnTo>
                  <a:lnTo>
                    <a:pt x="2442" y="4"/>
                  </a:lnTo>
                  <a:lnTo>
                    <a:pt x="2422" y="4"/>
                  </a:lnTo>
                  <a:lnTo>
                    <a:pt x="2397" y="0"/>
                  </a:lnTo>
                  <a:lnTo>
                    <a:pt x="2374" y="0"/>
                  </a:lnTo>
                  <a:lnTo>
                    <a:pt x="2350" y="1"/>
                  </a:lnTo>
                  <a:lnTo>
                    <a:pt x="2320" y="0"/>
                  </a:lnTo>
                  <a:lnTo>
                    <a:pt x="2298" y="6"/>
                  </a:lnTo>
                  <a:lnTo>
                    <a:pt x="2274" y="6"/>
                  </a:lnTo>
                  <a:lnTo>
                    <a:pt x="2251" y="8"/>
                  </a:lnTo>
                  <a:lnTo>
                    <a:pt x="2225" y="22"/>
                  </a:lnTo>
                  <a:lnTo>
                    <a:pt x="2216" y="22"/>
                  </a:lnTo>
                  <a:lnTo>
                    <a:pt x="2187" y="36"/>
                  </a:lnTo>
                  <a:lnTo>
                    <a:pt x="2167" y="39"/>
                  </a:lnTo>
                  <a:lnTo>
                    <a:pt x="2143" y="52"/>
                  </a:lnTo>
                  <a:lnTo>
                    <a:pt x="2129" y="66"/>
                  </a:lnTo>
                  <a:lnTo>
                    <a:pt x="2097" y="81"/>
                  </a:lnTo>
                  <a:lnTo>
                    <a:pt x="2075" y="102"/>
                  </a:lnTo>
                  <a:lnTo>
                    <a:pt x="2061" y="122"/>
                  </a:lnTo>
                  <a:lnTo>
                    <a:pt x="2042" y="136"/>
                  </a:lnTo>
                  <a:lnTo>
                    <a:pt x="2023" y="160"/>
                  </a:lnTo>
                  <a:lnTo>
                    <a:pt x="2002" y="185"/>
                  </a:lnTo>
                  <a:lnTo>
                    <a:pt x="1988" y="207"/>
                  </a:lnTo>
                  <a:lnTo>
                    <a:pt x="1968" y="231"/>
                  </a:lnTo>
                  <a:lnTo>
                    <a:pt x="1953" y="250"/>
                  </a:lnTo>
                  <a:lnTo>
                    <a:pt x="1943" y="270"/>
                  </a:lnTo>
                  <a:lnTo>
                    <a:pt x="1928" y="295"/>
                  </a:lnTo>
                  <a:lnTo>
                    <a:pt x="1917" y="313"/>
                  </a:lnTo>
                  <a:lnTo>
                    <a:pt x="1905" y="336"/>
                  </a:lnTo>
                  <a:lnTo>
                    <a:pt x="1893" y="358"/>
                  </a:lnTo>
                  <a:lnTo>
                    <a:pt x="1879" y="382"/>
                  </a:lnTo>
                  <a:lnTo>
                    <a:pt x="1864" y="404"/>
                  </a:lnTo>
                  <a:lnTo>
                    <a:pt x="1849" y="426"/>
                  </a:lnTo>
                  <a:lnTo>
                    <a:pt x="1835" y="444"/>
                  </a:lnTo>
                  <a:lnTo>
                    <a:pt x="1805" y="476"/>
                  </a:lnTo>
                  <a:lnTo>
                    <a:pt x="729" y="1543"/>
                  </a:lnTo>
                  <a:lnTo>
                    <a:pt x="0" y="2028"/>
                  </a:lnTo>
                </a:path>
              </a:pathLst>
            </a:custGeom>
            <a:noFill/>
            <a:ln w="381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7718" name="Rectangle 54">
              <a:extLst>
                <a:ext uri="{FF2B5EF4-FFF2-40B4-BE49-F238E27FC236}">
                  <a16:creationId xmlns:a16="http://schemas.microsoft.com/office/drawing/2014/main" id="{E7C2B006-081A-4841-B64B-4E425A695510}"/>
                </a:ext>
              </a:extLst>
            </p:cNvPr>
            <p:cNvSpPr>
              <a:spLocks noChangeArrowheads="1"/>
            </p:cNvSpPr>
            <p:nvPr/>
          </p:nvSpPr>
          <p:spPr bwMode="auto">
            <a:xfrm>
              <a:off x="4613" y="3286"/>
              <a:ext cx="8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1800">
                  <a:solidFill>
                    <a:schemeClr val="folHlink"/>
                  </a:solidFill>
                  <a:latin typeface="Meta-Normal" pitchFamily="2" charset="0"/>
                </a:rPr>
                <a:t>CCD ICX024</a:t>
              </a:r>
            </a:p>
          </p:txBody>
        </p:sp>
        <p:sp>
          <p:nvSpPr>
            <p:cNvPr id="497719" name="Freeform 55">
              <a:extLst>
                <a:ext uri="{FF2B5EF4-FFF2-40B4-BE49-F238E27FC236}">
                  <a16:creationId xmlns:a16="http://schemas.microsoft.com/office/drawing/2014/main" id="{3EA7A13C-AE78-4B82-A66E-E16220371827}"/>
                </a:ext>
              </a:extLst>
            </p:cNvPr>
            <p:cNvSpPr>
              <a:spLocks/>
            </p:cNvSpPr>
            <p:nvPr/>
          </p:nvSpPr>
          <p:spPr bwMode="auto">
            <a:xfrm>
              <a:off x="2409" y="1398"/>
              <a:ext cx="1062" cy="2092"/>
            </a:xfrm>
            <a:custGeom>
              <a:avLst/>
              <a:gdLst>
                <a:gd name="T0" fmla="*/ 0 w 1062"/>
                <a:gd name="T1" fmla="*/ 2091 h 2092"/>
                <a:gd name="T2" fmla="*/ 380 w 1062"/>
                <a:gd name="T3" fmla="*/ 198 h 2092"/>
                <a:gd name="T4" fmla="*/ 380 w 1062"/>
                <a:gd name="T5" fmla="*/ 180 h 2092"/>
                <a:gd name="T6" fmla="*/ 380 w 1062"/>
                <a:gd name="T7" fmla="*/ 154 h 2092"/>
                <a:gd name="T8" fmla="*/ 388 w 1062"/>
                <a:gd name="T9" fmla="*/ 129 h 2092"/>
                <a:gd name="T10" fmla="*/ 405 w 1062"/>
                <a:gd name="T11" fmla="*/ 103 h 2092"/>
                <a:gd name="T12" fmla="*/ 423 w 1062"/>
                <a:gd name="T13" fmla="*/ 77 h 2092"/>
                <a:gd name="T14" fmla="*/ 440 w 1062"/>
                <a:gd name="T15" fmla="*/ 51 h 2092"/>
                <a:gd name="T16" fmla="*/ 466 w 1062"/>
                <a:gd name="T17" fmla="*/ 43 h 2092"/>
                <a:gd name="T18" fmla="*/ 492 w 1062"/>
                <a:gd name="T19" fmla="*/ 26 h 2092"/>
                <a:gd name="T20" fmla="*/ 518 w 1062"/>
                <a:gd name="T21" fmla="*/ 8 h 2092"/>
                <a:gd name="T22" fmla="*/ 543 w 1062"/>
                <a:gd name="T23" fmla="*/ 0 h 2092"/>
                <a:gd name="T24" fmla="*/ 569 w 1062"/>
                <a:gd name="T25" fmla="*/ 0 h 2092"/>
                <a:gd name="T26" fmla="*/ 595 w 1062"/>
                <a:gd name="T27" fmla="*/ 0 h 2092"/>
                <a:gd name="T28" fmla="*/ 621 w 1062"/>
                <a:gd name="T29" fmla="*/ 0 h 2092"/>
                <a:gd name="T30" fmla="*/ 638 w 1062"/>
                <a:gd name="T31" fmla="*/ 26 h 2092"/>
                <a:gd name="T32" fmla="*/ 664 w 1062"/>
                <a:gd name="T33" fmla="*/ 43 h 2092"/>
                <a:gd name="T34" fmla="*/ 673 w 1062"/>
                <a:gd name="T35" fmla="*/ 69 h 2092"/>
                <a:gd name="T36" fmla="*/ 690 w 1062"/>
                <a:gd name="T37" fmla="*/ 95 h 2092"/>
                <a:gd name="T38" fmla="*/ 707 w 1062"/>
                <a:gd name="T39" fmla="*/ 120 h 2092"/>
                <a:gd name="T40" fmla="*/ 733 w 1062"/>
                <a:gd name="T41" fmla="*/ 137 h 2092"/>
                <a:gd name="T42" fmla="*/ 742 w 1062"/>
                <a:gd name="T43" fmla="*/ 163 h 2092"/>
                <a:gd name="T44" fmla="*/ 750 w 1062"/>
                <a:gd name="T45" fmla="*/ 188 h 2092"/>
                <a:gd name="T46" fmla="*/ 1061 w 1062"/>
                <a:gd name="T47" fmla="*/ 1860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2" h="2092">
                  <a:moveTo>
                    <a:pt x="0" y="2091"/>
                  </a:moveTo>
                  <a:lnTo>
                    <a:pt x="380" y="198"/>
                  </a:lnTo>
                  <a:lnTo>
                    <a:pt x="380" y="180"/>
                  </a:lnTo>
                  <a:lnTo>
                    <a:pt x="380" y="154"/>
                  </a:lnTo>
                  <a:lnTo>
                    <a:pt x="388" y="129"/>
                  </a:lnTo>
                  <a:lnTo>
                    <a:pt x="405" y="103"/>
                  </a:lnTo>
                  <a:lnTo>
                    <a:pt x="423" y="77"/>
                  </a:lnTo>
                  <a:lnTo>
                    <a:pt x="440" y="51"/>
                  </a:lnTo>
                  <a:lnTo>
                    <a:pt x="466" y="43"/>
                  </a:lnTo>
                  <a:lnTo>
                    <a:pt x="492" y="26"/>
                  </a:lnTo>
                  <a:lnTo>
                    <a:pt x="518" y="8"/>
                  </a:lnTo>
                  <a:lnTo>
                    <a:pt x="543" y="0"/>
                  </a:lnTo>
                  <a:lnTo>
                    <a:pt x="569" y="0"/>
                  </a:lnTo>
                  <a:lnTo>
                    <a:pt x="595" y="0"/>
                  </a:lnTo>
                  <a:lnTo>
                    <a:pt x="621" y="0"/>
                  </a:lnTo>
                  <a:lnTo>
                    <a:pt x="638" y="26"/>
                  </a:lnTo>
                  <a:lnTo>
                    <a:pt x="664" y="43"/>
                  </a:lnTo>
                  <a:lnTo>
                    <a:pt x="673" y="69"/>
                  </a:lnTo>
                  <a:lnTo>
                    <a:pt x="690" y="95"/>
                  </a:lnTo>
                  <a:lnTo>
                    <a:pt x="707" y="120"/>
                  </a:lnTo>
                  <a:lnTo>
                    <a:pt x="733" y="137"/>
                  </a:lnTo>
                  <a:lnTo>
                    <a:pt x="742" y="163"/>
                  </a:lnTo>
                  <a:lnTo>
                    <a:pt x="750" y="188"/>
                  </a:lnTo>
                  <a:lnTo>
                    <a:pt x="1061" y="1860"/>
                  </a:lnTo>
                </a:path>
              </a:pathLst>
            </a:custGeom>
            <a:noFill/>
            <a:ln w="38100" cap="rnd" cmpd="sng">
              <a:solidFill>
                <a:schemeClr val="accent2"/>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7720" name="Rectangle 56">
              <a:extLst>
                <a:ext uri="{FF2B5EF4-FFF2-40B4-BE49-F238E27FC236}">
                  <a16:creationId xmlns:a16="http://schemas.microsoft.com/office/drawing/2014/main" id="{B6CCB494-368F-4824-91CE-A290FCE8F82D}"/>
                </a:ext>
              </a:extLst>
            </p:cNvPr>
            <p:cNvSpPr>
              <a:spLocks noChangeArrowheads="1"/>
            </p:cNvSpPr>
            <p:nvPr/>
          </p:nvSpPr>
          <p:spPr bwMode="auto">
            <a:xfrm>
              <a:off x="3459" y="3129"/>
              <a:ext cx="32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1800">
                  <a:solidFill>
                    <a:schemeClr val="accent2"/>
                  </a:solidFill>
                  <a:latin typeface="Meta-Normal" pitchFamily="2" charset="0"/>
                </a:rPr>
                <a:t>Eye</a:t>
              </a:r>
              <a:endParaRPr lang="en-GB" altLang="fi-FI" sz="1800">
                <a:solidFill>
                  <a:schemeClr val="folHlink"/>
                </a:solidFill>
                <a:latin typeface="Meta-Normal" pitchFamily="2" charset="0"/>
              </a:endParaRPr>
            </a:p>
          </p:txBody>
        </p:sp>
        <p:sp>
          <p:nvSpPr>
            <p:cNvPr id="497721" name="Rectangle 57">
              <a:extLst>
                <a:ext uri="{FF2B5EF4-FFF2-40B4-BE49-F238E27FC236}">
                  <a16:creationId xmlns:a16="http://schemas.microsoft.com/office/drawing/2014/main" id="{5A3E52E7-05A3-44FC-A3CE-81197D4C75C7}"/>
                </a:ext>
              </a:extLst>
            </p:cNvPr>
            <p:cNvSpPr>
              <a:spLocks noChangeArrowheads="1"/>
            </p:cNvSpPr>
            <p:nvPr/>
          </p:nvSpPr>
          <p:spPr bwMode="auto">
            <a:xfrm>
              <a:off x="3408" y="1152"/>
              <a:ext cx="1023"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1800">
                  <a:latin typeface="Meta-Normal" pitchFamily="2" charset="0"/>
                </a:rPr>
                <a:t>Tungsten</a:t>
              </a:r>
              <a:r>
                <a:rPr lang="en-GB" altLang="fi-FI" sz="1800">
                  <a:solidFill>
                    <a:schemeClr val="folHlink"/>
                  </a:solidFill>
                  <a:latin typeface="Meta-Normal" pitchFamily="2" charset="0"/>
                </a:rPr>
                <a:t> </a:t>
              </a:r>
              <a:r>
                <a:rPr lang="en-GB" altLang="fi-FI" sz="1800">
                  <a:latin typeface="Meta-Normal" pitchFamily="2" charset="0"/>
                </a:rPr>
                <a:t>lamp</a:t>
              </a:r>
              <a:endParaRPr lang="en-GB" altLang="fi-FI" sz="1800">
                <a:solidFill>
                  <a:schemeClr val="folHlink"/>
                </a:solidFill>
                <a:latin typeface="Meta-Normal" pitchFamily="2" charset="0"/>
              </a:endParaRPr>
            </a:p>
            <a:p>
              <a:pPr algn="l"/>
              <a:r>
                <a:rPr lang="en-GB" altLang="fi-FI" sz="1800">
                  <a:latin typeface="Meta-Normal" pitchFamily="2" charset="0"/>
                </a:rPr>
                <a:t>2856 K</a:t>
              </a:r>
              <a:endParaRPr lang="en-GB" altLang="fi-FI" sz="1800">
                <a:solidFill>
                  <a:schemeClr val="folHlink"/>
                </a:solidFill>
                <a:latin typeface="Meta-Normal" pitchFamily="2" charset="0"/>
              </a:endParaRPr>
            </a:p>
          </p:txBody>
        </p:sp>
        <p:sp>
          <p:nvSpPr>
            <p:cNvPr id="497722" name="Freeform 58">
              <a:extLst>
                <a:ext uri="{FF2B5EF4-FFF2-40B4-BE49-F238E27FC236}">
                  <a16:creationId xmlns:a16="http://schemas.microsoft.com/office/drawing/2014/main" id="{A4D2EBA1-F9B7-4861-9A20-E865A1EFFF87}"/>
                </a:ext>
              </a:extLst>
            </p:cNvPr>
            <p:cNvSpPr>
              <a:spLocks/>
            </p:cNvSpPr>
            <p:nvPr/>
          </p:nvSpPr>
          <p:spPr bwMode="auto">
            <a:xfrm>
              <a:off x="2150" y="1306"/>
              <a:ext cx="2974" cy="2151"/>
            </a:xfrm>
            <a:custGeom>
              <a:avLst/>
              <a:gdLst>
                <a:gd name="T0" fmla="*/ 0 w 2974"/>
                <a:gd name="T1" fmla="*/ 2150 h 2151"/>
                <a:gd name="T2" fmla="*/ 828 w 2974"/>
                <a:gd name="T3" fmla="*/ 1538 h 2151"/>
                <a:gd name="T4" fmla="*/ 1553 w 2974"/>
                <a:gd name="T5" fmla="*/ 827 h 2151"/>
                <a:gd name="T6" fmla="*/ 2062 w 2974"/>
                <a:gd name="T7" fmla="*/ 299 h 2151"/>
                <a:gd name="T8" fmla="*/ 2099 w 2974"/>
                <a:gd name="T9" fmla="*/ 259 h 2151"/>
                <a:gd name="T10" fmla="*/ 2137 w 2974"/>
                <a:gd name="T11" fmla="*/ 227 h 2151"/>
                <a:gd name="T12" fmla="*/ 2166 w 2974"/>
                <a:gd name="T13" fmla="*/ 207 h 2151"/>
                <a:gd name="T14" fmla="*/ 2194 w 2974"/>
                <a:gd name="T15" fmla="*/ 193 h 2151"/>
                <a:gd name="T16" fmla="*/ 2218 w 2974"/>
                <a:gd name="T17" fmla="*/ 182 h 2151"/>
                <a:gd name="T18" fmla="*/ 2248 w 2974"/>
                <a:gd name="T19" fmla="*/ 169 h 2151"/>
                <a:gd name="T20" fmla="*/ 2266 w 2974"/>
                <a:gd name="T21" fmla="*/ 160 h 2151"/>
                <a:gd name="T22" fmla="*/ 2294 w 2974"/>
                <a:gd name="T23" fmla="*/ 149 h 2151"/>
                <a:gd name="T24" fmla="*/ 2326 w 2974"/>
                <a:gd name="T25" fmla="*/ 130 h 2151"/>
                <a:gd name="T26" fmla="*/ 2364 w 2974"/>
                <a:gd name="T27" fmla="*/ 119 h 2151"/>
                <a:gd name="T28" fmla="*/ 2424 w 2974"/>
                <a:gd name="T29" fmla="*/ 135 h 2151"/>
                <a:gd name="T30" fmla="*/ 2514 w 2974"/>
                <a:gd name="T31" fmla="*/ 209 h 2151"/>
                <a:gd name="T32" fmla="*/ 2594 w 2974"/>
                <a:gd name="T33" fmla="*/ 209 h 2151"/>
                <a:gd name="T34" fmla="*/ 2685 w 2974"/>
                <a:gd name="T35" fmla="*/ 190 h 2151"/>
                <a:gd name="T36" fmla="*/ 2804 w 2974"/>
                <a:gd name="T37" fmla="*/ 116 h 2151"/>
                <a:gd name="T38" fmla="*/ 2832 w 2974"/>
                <a:gd name="T39" fmla="*/ 108 h 2151"/>
                <a:gd name="T40" fmla="*/ 2856 w 2974"/>
                <a:gd name="T41" fmla="*/ 92 h 2151"/>
                <a:gd name="T42" fmla="*/ 2873 w 2974"/>
                <a:gd name="T43" fmla="*/ 83 h 2151"/>
                <a:gd name="T44" fmla="*/ 2899 w 2974"/>
                <a:gd name="T45" fmla="*/ 66 h 2151"/>
                <a:gd name="T46" fmla="*/ 2916 w 2974"/>
                <a:gd name="T47" fmla="*/ 41 h 2151"/>
                <a:gd name="T48" fmla="*/ 2936 w 2974"/>
                <a:gd name="T49" fmla="*/ 26 h 2151"/>
                <a:gd name="T50" fmla="*/ 2960 w 2974"/>
                <a:gd name="T51" fmla="*/ 8 h 2151"/>
                <a:gd name="T52" fmla="*/ 2973 w 2974"/>
                <a:gd name="T53" fmla="*/ 0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4" h="2151">
                  <a:moveTo>
                    <a:pt x="0" y="2150"/>
                  </a:moveTo>
                  <a:lnTo>
                    <a:pt x="828" y="1538"/>
                  </a:lnTo>
                  <a:lnTo>
                    <a:pt x="1553" y="827"/>
                  </a:lnTo>
                  <a:lnTo>
                    <a:pt x="2062" y="299"/>
                  </a:lnTo>
                  <a:lnTo>
                    <a:pt x="2099" y="259"/>
                  </a:lnTo>
                  <a:lnTo>
                    <a:pt x="2137" y="227"/>
                  </a:lnTo>
                  <a:lnTo>
                    <a:pt x="2166" y="207"/>
                  </a:lnTo>
                  <a:lnTo>
                    <a:pt x="2194" y="193"/>
                  </a:lnTo>
                  <a:lnTo>
                    <a:pt x="2218" y="182"/>
                  </a:lnTo>
                  <a:lnTo>
                    <a:pt x="2248" y="169"/>
                  </a:lnTo>
                  <a:lnTo>
                    <a:pt x="2266" y="160"/>
                  </a:lnTo>
                  <a:lnTo>
                    <a:pt x="2294" y="149"/>
                  </a:lnTo>
                  <a:lnTo>
                    <a:pt x="2326" y="130"/>
                  </a:lnTo>
                  <a:lnTo>
                    <a:pt x="2364" y="119"/>
                  </a:lnTo>
                  <a:lnTo>
                    <a:pt x="2424" y="135"/>
                  </a:lnTo>
                  <a:lnTo>
                    <a:pt x="2514" y="209"/>
                  </a:lnTo>
                  <a:lnTo>
                    <a:pt x="2594" y="209"/>
                  </a:lnTo>
                  <a:lnTo>
                    <a:pt x="2685" y="190"/>
                  </a:lnTo>
                  <a:lnTo>
                    <a:pt x="2804" y="116"/>
                  </a:lnTo>
                  <a:lnTo>
                    <a:pt x="2832" y="108"/>
                  </a:lnTo>
                  <a:lnTo>
                    <a:pt x="2856" y="92"/>
                  </a:lnTo>
                  <a:lnTo>
                    <a:pt x="2873" y="83"/>
                  </a:lnTo>
                  <a:lnTo>
                    <a:pt x="2899" y="66"/>
                  </a:lnTo>
                  <a:lnTo>
                    <a:pt x="2916" y="41"/>
                  </a:lnTo>
                  <a:lnTo>
                    <a:pt x="2936" y="26"/>
                  </a:lnTo>
                  <a:lnTo>
                    <a:pt x="2960" y="8"/>
                  </a:lnTo>
                  <a:lnTo>
                    <a:pt x="2973" y="0"/>
                  </a:lnTo>
                </a:path>
              </a:pathLst>
            </a:custGeom>
            <a:noFill/>
            <a:ln w="381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7723" name="Rectangle 59">
              <a:extLst>
                <a:ext uri="{FF2B5EF4-FFF2-40B4-BE49-F238E27FC236}">
                  <a16:creationId xmlns:a16="http://schemas.microsoft.com/office/drawing/2014/main" id="{06A53D21-5303-4C1B-B6C3-7FFAB4B4CE7A}"/>
                </a:ext>
              </a:extLst>
            </p:cNvPr>
            <p:cNvSpPr>
              <a:spLocks noChangeArrowheads="1"/>
            </p:cNvSpPr>
            <p:nvPr/>
          </p:nvSpPr>
          <p:spPr bwMode="auto">
            <a:xfrm>
              <a:off x="4080" y="1680"/>
              <a:ext cx="6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GB" altLang="fi-FI" sz="1800">
                  <a:solidFill>
                    <a:schemeClr val="accent2"/>
                  </a:solidFill>
                  <a:latin typeface="Meta-Normal" pitchFamily="2" charset="0"/>
                </a:rPr>
                <a:t>Night</a:t>
              </a:r>
              <a:r>
                <a:rPr lang="en-GB" altLang="fi-FI" sz="1800">
                  <a:solidFill>
                    <a:schemeClr val="folHlink"/>
                  </a:solidFill>
                  <a:latin typeface="Meta-Normal" pitchFamily="2" charset="0"/>
                </a:rPr>
                <a:t> </a:t>
              </a:r>
              <a:r>
                <a:rPr lang="en-GB" altLang="fi-FI" sz="1800">
                  <a:solidFill>
                    <a:schemeClr val="accent2"/>
                  </a:solidFill>
                  <a:latin typeface="Meta-Normal" pitchFamily="2" charset="0"/>
                </a:rPr>
                <a:t>sky</a:t>
              </a:r>
              <a:endParaRPr lang="en-GB" altLang="fi-FI" sz="1800">
                <a:solidFill>
                  <a:schemeClr val="folHlink"/>
                </a:solidFill>
                <a:latin typeface="Meta-Normal" pitchFamily="2" charset="0"/>
              </a:endParaRPr>
            </a:p>
          </p:txBody>
        </p:sp>
        <p:sp>
          <p:nvSpPr>
            <p:cNvPr id="497724" name="Freeform 60">
              <a:extLst>
                <a:ext uri="{FF2B5EF4-FFF2-40B4-BE49-F238E27FC236}">
                  <a16:creationId xmlns:a16="http://schemas.microsoft.com/office/drawing/2014/main" id="{F06AE5D1-B3EE-438A-9C58-91D0B925FD37}"/>
                </a:ext>
              </a:extLst>
            </p:cNvPr>
            <p:cNvSpPr>
              <a:spLocks/>
            </p:cNvSpPr>
            <p:nvPr/>
          </p:nvSpPr>
          <p:spPr bwMode="auto">
            <a:xfrm>
              <a:off x="2163" y="1382"/>
              <a:ext cx="1108" cy="2104"/>
            </a:xfrm>
            <a:custGeom>
              <a:avLst/>
              <a:gdLst>
                <a:gd name="T0" fmla="*/ 0 w 1108"/>
                <a:gd name="T1" fmla="*/ 2276 h 2277"/>
                <a:gd name="T2" fmla="*/ 396 w 1108"/>
                <a:gd name="T3" fmla="*/ 215 h 2277"/>
                <a:gd name="T4" fmla="*/ 396 w 1108"/>
                <a:gd name="T5" fmla="*/ 196 h 2277"/>
                <a:gd name="T6" fmla="*/ 396 w 1108"/>
                <a:gd name="T7" fmla="*/ 168 h 2277"/>
                <a:gd name="T8" fmla="*/ 405 w 1108"/>
                <a:gd name="T9" fmla="*/ 140 h 2277"/>
                <a:gd name="T10" fmla="*/ 423 w 1108"/>
                <a:gd name="T11" fmla="*/ 112 h 2277"/>
                <a:gd name="T12" fmla="*/ 441 w 1108"/>
                <a:gd name="T13" fmla="*/ 84 h 2277"/>
                <a:gd name="T14" fmla="*/ 459 w 1108"/>
                <a:gd name="T15" fmla="*/ 56 h 2277"/>
                <a:gd name="T16" fmla="*/ 486 w 1108"/>
                <a:gd name="T17" fmla="*/ 47 h 2277"/>
                <a:gd name="T18" fmla="*/ 513 w 1108"/>
                <a:gd name="T19" fmla="*/ 28 h 2277"/>
                <a:gd name="T20" fmla="*/ 540 w 1108"/>
                <a:gd name="T21" fmla="*/ 9 h 2277"/>
                <a:gd name="T22" fmla="*/ 567 w 1108"/>
                <a:gd name="T23" fmla="*/ 0 h 2277"/>
                <a:gd name="T24" fmla="*/ 594 w 1108"/>
                <a:gd name="T25" fmla="*/ 0 h 2277"/>
                <a:gd name="T26" fmla="*/ 621 w 1108"/>
                <a:gd name="T27" fmla="*/ 0 h 2277"/>
                <a:gd name="T28" fmla="*/ 648 w 1108"/>
                <a:gd name="T29" fmla="*/ 0 h 2277"/>
                <a:gd name="T30" fmla="*/ 666 w 1108"/>
                <a:gd name="T31" fmla="*/ 28 h 2277"/>
                <a:gd name="T32" fmla="*/ 693 w 1108"/>
                <a:gd name="T33" fmla="*/ 47 h 2277"/>
                <a:gd name="T34" fmla="*/ 702 w 1108"/>
                <a:gd name="T35" fmla="*/ 75 h 2277"/>
                <a:gd name="T36" fmla="*/ 720 w 1108"/>
                <a:gd name="T37" fmla="*/ 103 h 2277"/>
                <a:gd name="T38" fmla="*/ 738 w 1108"/>
                <a:gd name="T39" fmla="*/ 131 h 2277"/>
                <a:gd name="T40" fmla="*/ 765 w 1108"/>
                <a:gd name="T41" fmla="*/ 149 h 2277"/>
                <a:gd name="T42" fmla="*/ 774 w 1108"/>
                <a:gd name="T43" fmla="*/ 177 h 2277"/>
                <a:gd name="T44" fmla="*/ 783 w 1108"/>
                <a:gd name="T45" fmla="*/ 205 h 2277"/>
                <a:gd name="T46" fmla="*/ 1107 w 1108"/>
                <a:gd name="T47" fmla="*/ 2024 h 2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2277">
                  <a:moveTo>
                    <a:pt x="0" y="2276"/>
                  </a:moveTo>
                  <a:lnTo>
                    <a:pt x="396" y="215"/>
                  </a:lnTo>
                  <a:lnTo>
                    <a:pt x="396" y="196"/>
                  </a:lnTo>
                  <a:lnTo>
                    <a:pt x="396" y="168"/>
                  </a:lnTo>
                  <a:lnTo>
                    <a:pt x="405" y="140"/>
                  </a:lnTo>
                  <a:lnTo>
                    <a:pt x="423" y="112"/>
                  </a:lnTo>
                  <a:lnTo>
                    <a:pt x="441" y="84"/>
                  </a:lnTo>
                  <a:lnTo>
                    <a:pt x="459" y="56"/>
                  </a:lnTo>
                  <a:lnTo>
                    <a:pt x="486" y="47"/>
                  </a:lnTo>
                  <a:lnTo>
                    <a:pt x="513" y="28"/>
                  </a:lnTo>
                  <a:lnTo>
                    <a:pt x="540" y="9"/>
                  </a:lnTo>
                  <a:lnTo>
                    <a:pt x="567" y="0"/>
                  </a:lnTo>
                  <a:lnTo>
                    <a:pt x="594" y="0"/>
                  </a:lnTo>
                  <a:lnTo>
                    <a:pt x="621" y="0"/>
                  </a:lnTo>
                  <a:lnTo>
                    <a:pt x="648" y="0"/>
                  </a:lnTo>
                  <a:lnTo>
                    <a:pt x="666" y="28"/>
                  </a:lnTo>
                  <a:lnTo>
                    <a:pt x="693" y="47"/>
                  </a:lnTo>
                  <a:lnTo>
                    <a:pt x="702" y="75"/>
                  </a:lnTo>
                  <a:lnTo>
                    <a:pt x="720" y="103"/>
                  </a:lnTo>
                  <a:lnTo>
                    <a:pt x="738" y="131"/>
                  </a:lnTo>
                  <a:lnTo>
                    <a:pt x="765" y="149"/>
                  </a:lnTo>
                  <a:lnTo>
                    <a:pt x="774" y="177"/>
                  </a:lnTo>
                  <a:lnTo>
                    <a:pt x="783" y="205"/>
                  </a:lnTo>
                  <a:lnTo>
                    <a:pt x="1107" y="2024"/>
                  </a:lnTo>
                </a:path>
              </a:pathLst>
            </a:custGeom>
            <a:noFill/>
            <a:ln w="50800" cap="rnd" cmpd="sng">
              <a:solidFill>
                <a:srgbClr val="A2C1FE"/>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7725" name="Rectangle 61">
              <a:extLst>
                <a:ext uri="{FF2B5EF4-FFF2-40B4-BE49-F238E27FC236}">
                  <a16:creationId xmlns:a16="http://schemas.microsoft.com/office/drawing/2014/main" id="{C0E069C7-C029-4848-9F62-79FD4C497811}"/>
                </a:ext>
              </a:extLst>
            </p:cNvPr>
            <p:cNvSpPr>
              <a:spLocks noChangeArrowheads="1"/>
            </p:cNvSpPr>
            <p:nvPr/>
          </p:nvSpPr>
          <p:spPr bwMode="auto">
            <a:xfrm>
              <a:off x="1776" y="2784"/>
              <a:ext cx="42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solidFill>
                    <a:srgbClr val="A2C1FE"/>
                  </a:solidFill>
                </a:rPr>
                <a:t>Eye</a:t>
              </a:r>
            </a:p>
            <a:p>
              <a:pPr algn="l"/>
              <a:r>
                <a:rPr lang="en-GB" altLang="fi-FI" sz="1800">
                  <a:solidFill>
                    <a:srgbClr val="A2C1FE"/>
                  </a:solidFill>
                </a:rPr>
                <a:t>night</a:t>
              </a:r>
            </a:p>
          </p:txBody>
        </p:sp>
      </p:grpSp>
    </p:spTree>
    <p:extLst>
      <p:ext uri="{BB962C8B-B14F-4D97-AF65-F5344CB8AC3E}">
        <p14:creationId xmlns:p14="http://schemas.microsoft.com/office/powerpoint/2010/main" val="969017566"/>
      </p:ext>
    </p:extLst>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008758C0-9805-40F6-A17E-C7748AA0B743}"/>
              </a:ext>
            </a:extLst>
          </p:cNvPr>
          <p:cNvSpPr>
            <a:spLocks noChangeArrowheads="1"/>
          </p:cNvSpPr>
          <p:nvPr/>
        </p:nvSpPr>
        <p:spPr bwMode="auto">
          <a:xfrm>
            <a:off x="2436070" y="203399"/>
            <a:ext cx="3928962"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4000" b="1" i="1" dirty="0">
                <a:solidFill>
                  <a:srgbClr val="FFFFFF"/>
                </a:solidFill>
                <a:effectLst>
                  <a:outerShdw blurRad="38100" dist="38100" dir="2700000" algn="tl">
                    <a:srgbClr val="000000"/>
                  </a:outerShdw>
                </a:effectLst>
                <a:latin typeface="Meta-Normal" pitchFamily="2" charset="0"/>
              </a:rPr>
              <a:t>Spectral response</a:t>
            </a:r>
            <a:endParaRPr lang="en-GB" altLang="fi-FI" sz="4000" b="1" i="1" dirty="0">
              <a:latin typeface="Meta-Normal" pitchFamily="2" charset="0"/>
            </a:endParaRPr>
          </a:p>
        </p:txBody>
      </p:sp>
      <p:pic>
        <p:nvPicPr>
          <p:cNvPr id="2" name="Picture 1">
            <a:extLst>
              <a:ext uri="{FF2B5EF4-FFF2-40B4-BE49-F238E27FC236}">
                <a16:creationId xmlns:a16="http://schemas.microsoft.com/office/drawing/2014/main" id="{06CF5B42-1C38-4DB3-AAD8-871955177AED}"/>
              </a:ext>
            </a:extLst>
          </p:cNvPr>
          <p:cNvPicPr>
            <a:picLocks noChangeAspect="1"/>
          </p:cNvPicPr>
          <p:nvPr/>
        </p:nvPicPr>
        <p:blipFill>
          <a:blip r:embed="rId3"/>
          <a:stretch>
            <a:fillRect/>
          </a:stretch>
        </p:blipFill>
        <p:spPr>
          <a:xfrm>
            <a:off x="1172629" y="1556792"/>
            <a:ext cx="6667215" cy="4680520"/>
          </a:xfrm>
          <a:prstGeom prst="rect">
            <a:avLst/>
          </a:prstGeom>
        </p:spPr>
      </p:pic>
      <p:sp>
        <p:nvSpPr>
          <p:cNvPr id="3" name="Rectangle 2">
            <a:extLst>
              <a:ext uri="{FF2B5EF4-FFF2-40B4-BE49-F238E27FC236}">
                <a16:creationId xmlns:a16="http://schemas.microsoft.com/office/drawing/2014/main" id="{7D25CDFB-6B8E-418D-9FB3-ED638AD47453}"/>
              </a:ext>
            </a:extLst>
          </p:cNvPr>
          <p:cNvSpPr/>
          <p:nvPr/>
        </p:nvSpPr>
        <p:spPr>
          <a:xfrm>
            <a:off x="0" y="6320353"/>
            <a:ext cx="9144000" cy="276999"/>
          </a:xfrm>
          <a:prstGeom prst="rect">
            <a:avLst/>
          </a:prstGeom>
        </p:spPr>
        <p:txBody>
          <a:bodyPr wrap="square">
            <a:spAutoFit/>
          </a:bodyPr>
          <a:lstStyle/>
          <a:p>
            <a:r>
              <a:rPr lang="fi-FI" dirty="0">
                <a:hlinkClick r:id="rId4"/>
              </a:rPr>
              <a:t>https://imaging.teledyne-e2v.com/content/uploads/2020/05/e2v_CMOS_Image_Sensors_are_Entering_a_New_Age_V4.pdf</a:t>
            </a:r>
            <a:endParaRPr lang="fi-FI" dirty="0"/>
          </a:p>
        </p:txBody>
      </p:sp>
    </p:spTree>
    <p:extLst>
      <p:ext uri="{BB962C8B-B14F-4D97-AF65-F5344CB8AC3E}">
        <p14:creationId xmlns:p14="http://schemas.microsoft.com/office/powerpoint/2010/main" val="3703326297"/>
      </p:ext>
    </p:extLst>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606C0953-67DC-4520-B62B-8E8905CDDC4E}"/>
              </a:ext>
            </a:extLst>
          </p:cNvPr>
          <p:cNvSpPr>
            <a:spLocks noGrp="1" noChangeArrowheads="1"/>
          </p:cNvSpPr>
          <p:nvPr>
            <p:ph type="title"/>
          </p:nvPr>
        </p:nvSpPr>
        <p:spPr/>
        <p:txBody>
          <a:bodyPr/>
          <a:lstStyle/>
          <a:p>
            <a:r>
              <a:rPr lang="en-GB" altLang="fi-FI" dirty="0"/>
              <a:t>CCD with on chip micro lens</a:t>
            </a:r>
          </a:p>
        </p:txBody>
      </p:sp>
      <p:sp>
        <p:nvSpPr>
          <p:cNvPr id="496643" name="Rectangle 3">
            <a:extLst>
              <a:ext uri="{FF2B5EF4-FFF2-40B4-BE49-F238E27FC236}">
                <a16:creationId xmlns:a16="http://schemas.microsoft.com/office/drawing/2014/main" id="{39883C06-2515-43E1-BB06-BEFCABB54BF7}"/>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44" name="Rectangle 4">
            <a:extLst>
              <a:ext uri="{FF2B5EF4-FFF2-40B4-BE49-F238E27FC236}">
                <a16:creationId xmlns:a16="http://schemas.microsoft.com/office/drawing/2014/main" id="{7AFC107B-E16B-4453-B280-5AF95ABFCAE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45" name="Rectangle 5">
            <a:extLst>
              <a:ext uri="{FF2B5EF4-FFF2-40B4-BE49-F238E27FC236}">
                <a16:creationId xmlns:a16="http://schemas.microsoft.com/office/drawing/2014/main" id="{53042CEA-D0E9-4992-8788-D87DBB12C76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46" name="Rectangle 6">
            <a:extLst>
              <a:ext uri="{FF2B5EF4-FFF2-40B4-BE49-F238E27FC236}">
                <a16:creationId xmlns:a16="http://schemas.microsoft.com/office/drawing/2014/main" id="{AFB292F3-6630-4E3F-9FEF-168A544C854D}"/>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96647" name="Group 7">
            <a:extLst>
              <a:ext uri="{FF2B5EF4-FFF2-40B4-BE49-F238E27FC236}">
                <a16:creationId xmlns:a16="http://schemas.microsoft.com/office/drawing/2014/main" id="{5A84B89D-E228-40B5-AA7F-3EBDDDD12327}"/>
              </a:ext>
            </a:extLst>
          </p:cNvPr>
          <p:cNvGrpSpPr>
            <a:grpSpLocks/>
          </p:cNvGrpSpPr>
          <p:nvPr/>
        </p:nvGrpSpPr>
        <p:grpSpPr bwMode="auto">
          <a:xfrm>
            <a:off x="452438" y="1468438"/>
            <a:ext cx="4953000" cy="5237162"/>
            <a:chOff x="285" y="925"/>
            <a:chExt cx="3120" cy="3299"/>
          </a:xfrm>
        </p:grpSpPr>
        <p:sp>
          <p:nvSpPr>
            <p:cNvPr id="496648" name="Rectangle 8">
              <a:extLst>
                <a:ext uri="{FF2B5EF4-FFF2-40B4-BE49-F238E27FC236}">
                  <a16:creationId xmlns:a16="http://schemas.microsoft.com/office/drawing/2014/main" id="{A8C873FB-50D3-41DC-ADD7-E90EA33F1D5E}"/>
                </a:ext>
              </a:extLst>
            </p:cNvPr>
            <p:cNvSpPr>
              <a:spLocks noChangeArrowheads="1"/>
            </p:cNvSpPr>
            <p:nvPr/>
          </p:nvSpPr>
          <p:spPr bwMode="auto">
            <a:xfrm>
              <a:off x="432" y="393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49" name="Rectangle 9">
              <a:extLst>
                <a:ext uri="{FF2B5EF4-FFF2-40B4-BE49-F238E27FC236}">
                  <a16:creationId xmlns:a16="http://schemas.microsoft.com/office/drawing/2014/main" id="{0DBC337B-C057-48A9-9B5A-B08F1AC9F29C}"/>
                </a:ext>
              </a:extLst>
            </p:cNvPr>
            <p:cNvSpPr>
              <a:spLocks noChangeArrowheads="1"/>
            </p:cNvSpPr>
            <p:nvPr/>
          </p:nvSpPr>
          <p:spPr bwMode="auto">
            <a:xfrm>
              <a:off x="432" y="393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0" name="Rectangle 10">
              <a:extLst>
                <a:ext uri="{FF2B5EF4-FFF2-40B4-BE49-F238E27FC236}">
                  <a16:creationId xmlns:a16="http://schemas.microsoft.com/office/drawing/2014/main" id="{7C83F3AE-9380-4F6B-97B0-3638E573AA47}"/>
                </a:ext>
              </a:extLst>
            </p:cNvPr>
            <p:cNvSpPr>
              <a:spLocks noChangeArrowheads="1"/>
            </p:cNvSpPr>
            <p:nvPr/>
          </p:nvSpPr>
          <p:spPr bwMode="auto">
            <a:xfrm>
              <a:off x="432" y="393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1" name="Rectangle 11">
              <a:extLst>
                <a:ext uri="{FF2B5EF4-FFF2-40B4-BE49-F238E27FC236}">
                  <a16:creationId xmlns:a16="http://schemas.microsoft.com/office/drawing/2014/main" id="{6A087D8E-80CA-4675-88B4-F8BFC4459312}"/>
                </a:ext>
              </a:extLst>
            </p:cNvPr>
            <p:cNvSpPr>
              <a:spLocks noChangeArrowheads="1"/>
            </p:cNvSpPr>
            <p:nvPr/>
          </p:nvSpPr>
          <p:spPr bwMode="auto">
            <a:xfrm>
              <a:off x="432" y="392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96652" name="Group 12">
              <a:extLst>
                <a:ext uri="{FF2B5EF4-FFF2-40B4-BE49-F238E27FC236}">
                  <a16:creationId xmlns:a16="http://schemas.microsoft.com/office/drawing/2014/main" id="{23C3A8AE-EEE9-46C0-8601-430B5B983B8D}"/>
                </a:ext>
              </a:extLst>
            </p:cNvPr>
            <p:cNvGrpSpPr>
              <a:grpSpLocks/>
            </p:cNvGrpSpPr>
            <p:nvPr/>
          </p:nvGrpSpPr>
          <p:grpSpPr bwMode="auto">
            <a:xfrm>
              <a:off x="285" y="1248"/>
              <a:ext cx="1632" cy="1632"/>
              <a:chOff x="624" y="1296"/>
              <a:chExt cx="1632" cy="1632"/>
            </a:xfrm>
          </p:grpSpPr>
          <p:sp>
            <p:nvSpPr>
              <p:cNvPr id="496653" name="Rectangle 13">
                <a:extLst>
                  <a:ext uri="{FF2B5EF4-FFF2-40B4-BE49-F238E27FC236}">
                    <a16:creationId xmlns:a16="http://schemas.microsoft.com/office/drawing/2014/main" id="{AF6670B2-48D4-46D5-85C5-AD51FEA12D2C}"/>
                  </a:ext>
                </a:extLst>
              </p:cNvPr>
              <p:cNvSpPr>
                <a:spLocks noChangeArrowheads="1"/>
              </p:cNvSpPr>
              <p:nvPr/>
            </p:nvSpPr>
            <p:spPr bwMode="auto">
              <a:xfrm>
                <a:off x="624" y="1296"/>
                <a:ext cx="1632" cy="1632"/>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4" name="AutoShape 14">
                <a:extLst>
                  <a:ext uri="{FF2B5EF4-FFF2-40B4-BE49-F238E27FC236}">
                    <a16:creationId xmlns:a16="http://schemas.microsoft.com/office/drawing/2014/main" id="{B04E4506-C5CA-4BD2-B1FD-02E79F513617}"/>
                  </a:ext>
                </a:extLst>
              </p:cNvPr>
              <p:cNvSpPr>
                <a:spLocks noChangeArrowheads="1"/>
              </p:cNvSpPr>
              <p:nvPr/>
            </p:nvSpPr>
            <p:spPr bwMode="auto">
              <a:xfrm>
                <a:off x="672" y="1872"/>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5" name="AutoShape 15">
                <a:extLst>
                  <a:ext uri="{FF2B5EF4-FFF2-40B4-BE49-F238E27FC236}">
                    <a16:creationId xmlns:a16="http://schemas.microsoft.com/office/drawing/2014/main" id="{0D3364DC-E3CE-4AAB-BBCE-3FEDC1722CEB}"/>
                  </a:ext>
                </a:extLst>
              </p:cNvPr>
              <p:cNvSpPr>
                <a:spLocks noChangeArrowheads="1"/>
              </p:cNvSpPr>
              <p:nvPr/>
            </p:nvSpPr>
            <p:spPr bwMode="auto">
              <a:xfrm>
                <a:off x="768" y="1968"/>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6" name="AutoShape 16">
                <a:extLst>
                  <a:ext uri="{FF2B5EF4-FFF2-40B4-BE49-F238E27FC236}">
                    <a16:creationId xmlns:a16="http://schemas.microsoft.com/office/drawing/2014/main" id="{DD086497-D633-4339-8662-EDAB46FB8EF5}"/>
                  </a:ext>
                </a:extLst>
              </p:cNvPr>
              <p:cNvSpPr>
                <a:spLocks noChangeArrowheads="1"/>
              </p:cNvSpPr>
              <p:nvPr/>
            </p:nvSpPr>
            <p:spPr bwMode="auto">
              <a:xfrm>
                <a:off x="1200" y="1872"/>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7" name="AutoShape 17">
                <a:extLst>
                  <a:ext uri="{FF2B5EF4-FFF2-40B4-BE49-F238E27FC236}">
                    <a16:creationId xmlns:a16="http://schemas.microsoft.com/office/drawing/2014/main" id="{AC80046F-AAB0-43DA-BBAA-CB331001F809}"/>
                  </a:ext>
                </a:extLst>
              </p:cNvPr>
              <p:cNvSpPr>
                <a:spLocks noChangeArrowheads="1"/>
              </p:cNvSpPr>
              <p:nvPr/>
            </p:nvSpPr>
            <p:spPr bwMode="auto">
              <a:xfrm>
                <a:off x="1296" y="1968"/>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8" name="AutoShape 18">
                <a:extLst>
                  <a:ext uri="{FF2B5EF4-FFF2-40B4-BE49-F238E27FC236}">
                    <a16:creationId xmlns:a16="http://schemas.microsoft.com/office/drawing/2014/main" id="{8BFA944C-DE4A-43DC-80B0-2464FD90C8DA}"/>
                  </a:ext>
                </a:extLst>
              </p:cNvPr>
              <p:cNvSpPr>
                <a:spLocks noChangeArrowheads="1"/>
              </p:cNvSpPr>
              <p:nvPr/>
            </p:nvSpPr>
            <p:spPr bwMode="auto">
              <a:xfrm>
                <a:off x="1728" y="1872"/>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59" name="AutoShape 19">
                <a:extLst>
                  <a:ext uri="{FF2B5EF4-FFF2-40B4-BE49-F238E27FC236}">
                    <a16:creationId xmlns:a16="http://schemas.microsoft.com/office/drawing/2014/main" id="{59AC6081-A8D8-4E8A-967A-87C62A744757}"/>
                  </a:ext>
                </a:extLst>
              </p:cNvPr>
              <p:cNvSpPr>
                <a:spLocks noChangeArrowheads="1"/>
              </p:cNvSpPr>
              <p:nvPr/>
            </p:nvSpPr>
            <p:spPr bwMode="auto">
              <a:xfrm>
                <a:off x="1824" y="1968"/>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0" name="AutoShape 20">
                <a:extLst>
                  <a:ext uri="{FF2B5EF4-FFF2-40B4-BE49-F238E27FC236}">
                    <a16:creationId xmlns:a16="http://schemas.microsoft.com/office/drawing/2014/main" id="{CFD302C3-2014-4808-894F-EFECC7858E05}"/>
                  </a:ext>
                </a:extLst>
              </p:cNvPr>
              <p:cNvSpPr>
                <a:spLocks noChangeArrowheads="1"/>
              </p:cNvSpPr>
              <p:nvPr/>
            </p:nvSpPr>
            <p:spPr bwMode="auto">
              <a:xfrm>
                <a:off x="672" y="2400"/>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1" name="AutoShape 21">
                <a:extLst>
                  <a:ext uri="{FF2B5EF4-FFF2-40B4-BE49-F238E27FC236}">
                    <a16:creationId xmlns:a16="http://schemas.microsoft.com/office/drawing/2014/main" id="{A4C77BD1-70E4-44BC-831B-6A16000382B8}"/>
                  </a:ext>
                </a:extLst>
              </p:cNvPr>
              <p:cNvSpPr>
                <a:spLocks noChangeArrowheads="1"/>
              </p:cNvSpPr>
              <p:nvPr/>
            </p:nvSpPr>
            <p:spPr bwMode="auto">
              <a:xfrm>
                <a:off x="768" y="2496"/>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2" name="AutoShape 22">
                <a:extLst>
                  <a:ext uri="{FF2B5EF4-FFF2-40B4-BE49-F238E27FC236}">
                    <a16:creationId xmlns:a16="http://schemas.microsoft.com/office/drawing/2014/main" id="{C688EFAF-C2CD-4D2F-ABFA-E84823CD4559}"/>
                  </a:ext>
                </a:extLst>
              </p:cNvPr>
              <p:cNvSpPr>
                <a:spLocks noChangeArrowheads="1"/>
              </p:cNvSpPr>
              <p:nvPr/>
            </p:nvSpPr>
            <p:spPr bwMode="auto">
              <a:xfrm>
                <a:off x="1200" y="2400"/>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3" name="AutoShape 23">
                <a:extLst>
                  <a:ext uri="{FF2B5EF4-FFF2-40B4-BE49-F238E27FC236}">
                    <a16:creationId xmlns:a16="http://schemas.microsoft.com/office/drawing/2014/main" id="{64A33E36-E11E-45F1-B548-49F70D0CF043}"/>
                  </a:ext>
                </a:extLst>
              </p:cNvPr>
              <p:cNvSpPr>
                <a:spLocks noChangeArrowheads="1"/>
              </p:cNvSpPr>
              <p:nvPr/>
            </p:nvSpPr>
            <p:spPr bwMode="auto">
              <a:xfrm>
                <a:off x="1296" y="2496"/>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4" name="AutoShape 24">
                <a:extLst>
                  <a:ext uri="{FF2B5EF4-FFF2-40B4-BE49-F238E27FC236}">
                    <a16:creationId xmlns:a16="http://schemas.microsoft.com/office/drawing/2014/main" id="{B8165F30-5B34-45D8-AFB4-6B07FD26AB20}"/>
                  </a:ext>
                </a:extLst>
              </p:cNvPr>
              <p:cNvSpPr>
                <a:spLocks noChangeArrowheads="1"/>
              </p:cNvSpPr>
              <p:nvPr/>
            </p:nvSpPr>
            <p:spPr bwMode="auto">
              <a:xfrm>
                <a:off x="1728" y="2400"/>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5" name="AutoShape 25">
                <a:extLst>
                  <a:ext uri="{FF2B5EF4-FFF2-40B4-BE49-F238E27FC236}">
                    <a16:creationId xmlns:a16="http://schemas.microsoft.com/office/drawing/2014/main" id="{5E2672E5-3ACF-4727-A147-155B12979199}"/>
                  </a:ext>
                </a:extLst>
              </p:cNvPr>
              <p:cNvSpPr>
                <a:spLocks noChangeArrowheads="1"/>
              </p:cNvSpPr>
              <p:nvPr/>
            </p:nvSpPr>
            <p:spPr bwMode="auto">
              <a:xfrm>
                <a:off x="1824" y="2496"/>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96666" name="Group 26">
                <a:extLst>
                  <a:ext uri="{FF2B5EF4-FFF2-40B4-BE49-F238E27FC236}">
                    <a16:creationId xmlns:a16="http://schemas.microsoft.com/office/drawing/2014/main" id="{0DDA8972-1C1A-459E-A951-D63EC3D126B5}"/>
                  </a:ext>
                </a:extLst>
              </p:cNvPr>
              <p:cNvGrpSpPr>
                <a:grpSpLocks/>
              </p:cNvGrpSpPr>
              <p:nvPr/>
            </p:nvGrpSpPr>
            <p:grpSpPr bwMode="auto">
              <a:xfrm>
                <a:off x="672" y="1344"/>
                <a:ext cx="480" cy="480"/>
                <a:chOff x="672" y="1344"/>
                <a:chExt cx="480" cy="480"/>
              </a:xfrm>
            </p:grpSpPr>
            <p:sp>
              <p:nvSpPr>
                <p:cNvPr id="496667" name="AutoShape 27">
                  <a:extLst>
                    <a:ext uri="{FF2B5EF4-FFF2-40B4-BE49-F238E27FC236}">
                      <a16:creationId xmlns:a16="http://schemas.microsoft.com/office/drawing/2014/main" id="{7E9016DD-CAF0-4A31-B379-5750F9E8F9A3}"/>
                    </a:ext>
                  </a:extLst>
                </p:cNvPr>
                <p:cNvSpPr>
                  <a:spLocks noChangeArrowheads="1"/>
                </p:cNvSpPr>
                <p:nvPr/>
              </p:nvSpPr>
              <p:spPr bwMode="auto">
                <a:xfrm>
                  <a:off x="672" y="1344"/>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68" name="AutoShape 28">
                  <a:extLst>
                    <a:ext uri="{FF2B5EF4-FFF2-40B4-BE49-F238E27FC236}">
                      <a16:creationId xmlns:a16="http://schemas.microsoft.com/office/drawing/2014/main" id="{0A3B2C74-27D7-4796-8B73-F7194597A654}"/>
                    </a:ext>
                  </a:extLst>
                </p:cNvPr>
                <p:cNvSpPr>
                  <a:spLocks noChangeArrowheads="1"/>
                </p:cNvSpPr>
                <p:nvPr/>
              </p:nvSpPr>
              <p:spPr bwMode="auto">
                <a:xfrm>
                  <a:off x="768" y="1440"/>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96669" name="AutoShape 29">
                <a:extLst>
                  <a:ext uri="{FF2B5EF4-FFF2-40B4-BE49-F238E27FC236}">
                    <a16:creationId xmlns:a16="http://schemas.microsoft.com/office/drawing/2014/main" id="{52183531-74D3-447F-A601-E303745F8041}"/>
                  </a:ext>
                </a:extLst>
              </p:cNvPr>
              <p:cNvSpPr>
                <a:spLocks noChangeArrowheads="1"/>
              </p:cNvSpPr>
              <p:nvPr/>
            </p:nvSpPr>
            <p:spPr bwMode="auto">
              <a:xfrm>
                <a:off x="1200" y="1344"/>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70" name="AutoShape 30">
                <a:extLst>
                  <a:ext uri="{FF2B5EF4-FFF2-40B4-BE49-F238E27FC236}">
                    <a16:creationId xmlns:a16="http://schemas.microsoft.com/office/drawing/2014/main" id="{2954FFC0-A1BE-4981-9035-1A5A218696CF}"/>
                  </a:ext>
                </a:extLst>
              </p:cNvPr>
              <p:cNvSpPr>
                <a:spLocks noChangeArrowheads="1"/>
              </p:cNvSpPr>
              <p:nvPr/>
            </p:nvSpPr>
            <p:spPr bwMode="auto">
              <a:xfrm>
                <a:off x="1296" y="1440"/>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71" name="AutoShape 31">
                <a:extLst>
                  <a:ext uri="{FF2B5EF4-FFF2-40B4-BE49-F238E27FC236}">
                    <a16:creationId xmlns:a16="http://schemas.microsoft.com/office/drawing/2014/main" id="{27038C46-5184-4594-A014-0E0E77A2F359}"/>
                  </a:ext>
                </a:extLst>
              </p:cNvPr>
              <p:cNvSpPr>
                <a:spLocks noChangeArrowheads="1"/>
              </p:cNvSpPr>
              <p:nvPr/>
            </p:nvSpPr>
            <p:spPr bwMode="auto">
              <a:xfrm>
                <a:off x="1728" y="1344"/>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72" name="AutoShape 32">
                <a:extLst>
                  <a:ext uri="{FF2B5EF4-FFF2-40B4-BE49-F238E27FC236}">
                    <a16:creationId xmlns:a16="http://schemas.microsoft.com/office/drawing/2014/main" id="{2A4702DF-01E5-4F61-B2ED-159199A0C50E}"/>
                  </a:ext>
                </a:extLst>
              </p:cNvPr>
              <p:cNvSpPr>
                <a:spLocks noChangeArrowheads="1"/>
              </p:cNvSpPr>
              <p:nvPr/>
            </p:nvSpPr>
            <p:spPr bwMode="auto">
              <a:xfrm>
                <a:off x="1824" y="1440"/>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grpSp>
          <p:nvGrpSpPr>
            <p:cNvPr id="496673" name="Group 33">
              <a:extLst>
                <a:ext uri="{FF2B5EF4-FFF2-40B4-BE49-F238E27FC236}">
                  <a16:creationId xmlns:a16="http://schemas.microsoft.com/office/drawing/2014/main" id="{EFACF987-8DD7-4143-ABC0-7C7F8B4CEE41}"/>
                </a:ext>
              </a:extLst>
            </p:cNvPr>
            <p:cNvGrpSpPr>
              <a:grpSpLocks/>
            </p:cNvGrpSpPr>
            <p:nvPr/>
          </p:nvGrpSpPr>
          <p:grpSpPr bwMode="auto">
            <a:xfrm>
              <a:off x="285" y="3347"/>
              <a:ext cx="1417" cy="685"/>
              <a:chOff x="296" y="3067"/>
              <a:chExt cx="1417" cy="685"/>
            </a:xfrm>
          </p:grpSpPr>
          <p:grpSp>
            <p:nvGrpSpPr>
              <p:cNvPr id="496674" name="Group 34">
                <a:extLst>
                  <a:ext uri="{FF2B5EF4-FFF2-40B4-BE49-F238E27FC236}">
                    <a16:creationId xmlns:a16="http://schemas.microsoft.com/office/drawing/2014/main" id="{F4A1B68B-64E3-43CF-A6DA-FA4E5EF32A5F}"/>
                  </a:ext>
                </a:extLst>
              </p:cNvPr>
              <p:cNvGrpSpPr>
                <a:grpSpLocks/>
              </p:cNvGrpSpPr>
              <p:nvPr/>
            </p:nvGrpSpPr>
            <p:grpSpPr bwMode="auto">
              <a:xfrm>
                <a:off x="296" y="3272"/>
                <a:ext cx="480" cy="480"/>
                <a:chOff x="672" y="1344"/>
                <a:chExt cx="480" cy="480"/>
              </a:xfrm>
            </p:grpSpPr>
            <p:sp>
              <p:nvSpPr>
                <p:cNvPr id="496675" name="AutoShape 35">
                  <a:extLst>
                    <a:ext uri="{FF2B5EF4-FFF2-40B4-BE49-F238E27FC236}">
                      <a16:creationId xmlns:a16="http://schemas.microsoft.com/office/drawing/2014/main" id="{B5EF73CC-3308-4E24-A687-DF18BF2B422B}"/>
                    </a:ext>
                  </a:extLst>
                </p:cNvPr>
                <p:cNvSpPr>
                  <a:spLocks noChangeArrowheads="1"/>
                </p:cNvSpPr>
                <p:nvPr/>
              </p:nvSpPr>
              <p:spPr bwMode="auto">
                <a:xfrm>
                  <a:off x="672" y="1344"/>
                  <a:ext cx="480" cy="480"/>
                </a:xfrm>
                <a:prstGeom prst="roundRect">
                  <a:avLst>
                    <a:gd name="adj" fmla="val 34634"/>
                  </a:avLst>
                </a:prstGeom>
                <a:solidFill>
                  <a:srgbClr val="D6E7FE"/>
                </a:solidFill>
                <a:ln w="9525">
                  <a:solidFill>
                    <a:srgbClr val="D6E7FE"/>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76" name="AutoShape 36">
                  <a:extLst>
                    <a:ext uri="{FF2B5EF4-FFF2-40B4-BE49-F238E27FC236}">
                      <a16:creationId xmlns:a16="http://schemas.microsoft.com/office/drawing/2014/main" id="{D21B5AFC-A0D1-49AC-9548-A87209A8C95A}"/>
                    </a:ext>
                  </a:extLst>
                </p:cNvPr>
                <p:cNvSpPr>
                  <a:spLocks noChangeArrowheads="1"/>
                </p:cNvSpPr>
                <p:nvPr/>
              </p:nvSpPr>
              <p:spPr bwMode="auto">
                <a:xfrm>
                  <a:off x="768" y="1440"/>
                  <a:ext cx="288" cy="288"/>
                </a:xfrm>
                <a:prstGeom prst="roundRect">
                  <a:avLst>
                    <a:gd name="adj" fmla="val 20773"/>
                  </a:avLst>
                </a:prstGeom>
                <a:solidFill>
                  <a:srgbClr val="808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96677" name="Line 37">
                <a:extLst>
                  <a:ext uri="{FF2B5EF4-FFF2-40B4-BE49-F238E27FC236}">
                    <a16:creationId xmlns:a16="http://schemas.microsoft.com/office/drawing/2014/main" id="{6110F142-1DF4-42A4-9DA9-DB1A199D74BB}"/>
                  </a:ext>
                </a:extLst>
              </p:cNvPr>
              <p:cNvSpPr>
                <a:spLocks noChangeShapeType="1"/>
              </p:cNvSpPr>
              <p:nvPr/>
            </p:nvSpPr>
            <p:spPr bwMode="auto">
              <a:xfrm flipV="1">
                <a:off x="585" y="3208"/>
                <a:ext cx="383" cy="24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78" name="Line 38">
                <a:extLst>
                  <a:ext uri="{FF2B5EF4-FFF2-40B4-BE49-F238E27FC236}">
                    <a16:creationId xmlns:a16="http://schemas.microsoft.com/office/drawing/2014/main" id="{2E8C7ADA-630C-47C4-89B3-5DBFD0D9BEA5}"/>
                  </a:ext>
                </a:extLst>
              </p:cNvPr>
              <p:cNvSpPr>
                <a:spLocks noChangeShapeType="1"/>
              </p:cNvSpPr>
              <p:nvPr/>
            </p:nvSpPr>
            <p:spPr bwMode="auto">
              <a:xfrm flipV="1">
                <a:off x="714" y="3493"/>
                <a:ext cx="215" cy="95"/>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79" name="Text Box 39">
                <a:extLst>
                  <a:ext uri="{FF2B5EF4-FFF2-40B4-BE49-F238E27FC236}">
                    <a16:creationId xmlns:a16="http://schemas.microsoft.com/office/drawing/2014/main" id="{7CB9D651-88CB-43FA-9670-2382D0F6B703}"/>
                  </a:ext>
                </a:extLst>
              </p:cNvPr>
              <p:cNvSpPr txBox="1">
                <a:spLocks noChangeArrowheads="1"/>
              </p:cNvSpPr>
              <p:nvPr/>
            </p:nvSpPr>
            <p:spPr bwMode="auto">
              <a:xfrm>
                <a:off x="941" y="3067"/>
                <a:ext cx="7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fi-FI" sz="1600">
                    <a:latin typeface="Times New Roman" panose="02020603050405020304" pitchFamily="18" charset="0"/>
                  </a:rPr>
                  <a:t>Photo diode</a:t>
                </a:r>
                <a:endParaRPr lang="en-GB" altLang="fi-FI" sz="2000">
                  <a:latin typeface="Times New Roman" panose="02020603050405020304" pitchFamily="18" charset="0"/>
                </a:endParaRPr>
              </a:p>
            </p:txBody>
          </p:sp>
          <p:sp>
            <p:nvSpPr>
              <p:cNvPr id="496680" name="Text Box 40">
                <a:extLst>
                  <a:ext uri="{FF2B5EF4-FFF2-40B4-BE49-F238E27FC236}">
                    <a16:creationId xmlns:a16="http://schemas.microsoft.com/office/drawing/2014/main" id="{C8812177-B2B6-4E8F-8E38-89C469E1A985}"/>
                  </a:ext>
                </a:extLst>
              </p:cNvPr>
              <p:cNvSpPr txBox="1">
                <a:spLocks noChangeArrowheads="1"/>
              </p:cNvSpPr>
              <p:nvPr/>
            </p:nvSpPr>
            <p:spPr bwMode="auto">
              <a:xfrm>
                <a:off x="932" y="3370"/>
                <a:ext cx="68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fi-FI" sz="1600">
                    <a:latin typeface="Times New Roman" panose="02020603050405020304" pitchFamily="18" charset="0"/>
                  </a:rPr>
                  <a:t>Micro lens</a:t>
                </a:r>
                <a:endParaRPr lang="en-GB" altLang="fi-FI" sz="2000">
                  <a:latin typeface="Times New Roman" panose="02020603050405020304" pitchFamily="18" charset="0"/>
                </a:endParaRPr>
              </a:p>
            </p:txBody>
          </p:sp>
        </p:grpSp>
        <p:sp>
          <p:nvSpPr>
            <p:cNvPr id="496681" name="Text Box 41">
              <a:extLst>
                <a:ext uri="{FF2B5EF4-FFF2-40B4-BE49-F238E27FC236}">
                  <a16:creationId xmlns:a16="http://schemas.microsoft.com/office/drawing/2014/main" id="{EDDA9D95-296C-4CE6-B1E9-35AF5E5FA0F4}"/>
                </a:ext>
              </a:extLst>
            </p:cNvPr>
            <p:cNvSpPr txBox="1">
              <a:spLocks noChangeArrowheads="1"/>
            </p:cNvSpPr>
            <p:nvPr/>
          </p:nvSpPr>
          <p:spPr bwMode="auto">
            <a:xfrm>
              <a:off x="560" y="935"/>
              <a:ext cx="100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fi-FI" sz="2000">
                  <a:latin typeface="Times New Roman" panose="02020603050405020304" pitchFamily="18" charset="0"/>
                </a:rPr>
                <a:t>Interline CCD</a:t>
              </a:r>
            </a:p>
          </p:txBody>
        </p:sp>
        <p:grpSp>
          <p:nvGrpSpPr>
            <p:cNvPr id="496682" name="Group 42">
              <a:extLst>
                <a:ext uri="{FF2B5EF4-FFF2-40B4-BE49-F238E27FC236}">
                  <a16:creationId xmlns:a16="http://schemas.microsoft.com/office/drawing/2014/main" id="{26E7B219-6A03-4FD0-9F0A-69CF4FC40125}"/>
                </a:ext>
              </a:extLst>
            </p:cNvPr>
            <p:cNvGrpSpPr>
              <a:grpSpLocks/>
            </p:cNvGrpSpPr>
            <p:nvPr/>
          </p:nvGrpSpPr>
          <p:grpSpPr bwMode="auto">
            <a:xfrm>
              <a:off x="2124" y="925"/>
              <a:ext cx="1269" cy="1187"/>
              <a:chOff x="2124" y="925"/>
              <a:chExt cx="1269" cy="1187"/>
            </a:xfrm>
          </p:grpSpPr>
          <p:sp>
            <p:nvSpPr>
              <p:cNvPr id="496683" name="Rectangle 43">
                <a:extLst>
                  <a:ext uri="{FF2B5EF4-FFF2-40B4-BE49-F238E27FC236}">
                    <a16:creationId xmlns:a16="http://schemas.microsoft.com/office/drawing/2014/main" id="{5CE77E03-52C7-4E5A-AAAA-F1D83BC42F22}"/>
                  </a:ext>
                </a:extLst>
              </p:cNvPr>
              <p:cNvSpPr>
                <a:spLocks noChangeArrowheads="1"/>
              </p:cNvSpPr>
              <p:nvPr/>
            </p:nvSpPr>
            <p:spPr bwMode="auto">
              <a:xfrm>
                <a:off x="2141" y="1834"/>
                <a:ext cx="720"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84" name="Rectangle 44">
                <a:extLst>
                  <a:ext uri="{FF2B5EF4-FFF2-40B4-BE49-F238E27FC236}">
                    <a16:creationId xmlns:a16="http://schemas.microsoft.com/office/drawing/2014/main" id="{5C4CE120-3B29-4882-8BD2-637B3F3D3B34}"/>
                  </a:ext>
                </a:extLst>
              </p:cNvPr>
              <p:cNvSpPr>
                <a:spLocks noChangeArrowheads="1"/>
              </p:cNvSpPr>
              <p:nvPr/>
            </p:nvSpPr>
            <p:spPr bwMode="auto">
              <a:xfrm>
                <a:off x="2141" y="1786"/>
                <a:ext cx="1248" cy="326"/>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85" name="Oval 45">
                <a:extLst>
                  <a:ext uri="{FF2B5EF4-FFF2-40B4-BE49-F238E27FC236}">
                    <a16:creationId xmlns:a16="http://schemas.microsoft.com/office/drawing/2014/main" id="{08EE72CE-9DB3-49DE-95FB-E3E235C97274}"/>
                  </a:ext>
                </a:extLst>
              </p:cNvPr>
              <p:cNvSpPr>
                <a:spLocks noChangeArrowheads="1"/>
              </p:cNvSpPr>
              <p:nvPr/>
            </p:nvSpPr>
            <p:spPr bwMode="auto">
              <a:xfrm>
                <a:off x="2210" y="1546"/>
                <a:ext cx="520" cy="401"/>
              </a:xfrm>
              <a:prstGeom prst="ellipse">
                <a:avLst/>
              </a:prstGeom>
              <a:solidFill>
                <a:srgbClr val="D6E7FE"/>
              </a:solidFill>
              <a:ln w="12700">
                <a:solidFill>
                  <a:srgbClr val="D6E7F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86" name="Rectangle 46">
                <a:extLst>
                  <a:ext uri="{FF2B5EF4-FFF2-40B4-BE49-F238E27FC236}">
                    <a16:creationId xmlns:a16="http://schemas.microsoft.com/office/drawing/2014/main" id="{9E9BA164-753E-4BBA-A450-C8C82CF5D4BB}"/>
                  </a:ext>
                </a:extLst>
              </p:cNvPr>
              <p:cNvSpPr>
                <a:spLocks noChangeArrowheads="1"/>
              </p:cNvSpPr>
              <p:nvPr/>
            </p:nvSpPr>
            <p:spPr bwMode="auto">
              <a:xfrm>
                <a:off x="2354" y="1786"/>
                <a:ext cx="240" cy="48"/>
              </a:xfrm>
              <a:prstGeom prst="rect">
                <a:avLst/>
              </a:prstGeom>
              <a:solidFill>
                <a:srgbClr val="8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96687" name="Group 47">
                <a:extLst>
                  <a:ext uri="{FF2B5EF4-FFF2-40B4-BE49-F238E27FC236}">
                    <a16:creationId xmlns:a16="http://schemas.microsoft.com/office/drawing/2014/main" id="{9016A4D5-E58D-4509-9487-E6DD7B742101}"/>
                  </a:ext>
                </a:extLst>
              </p:cNvPr>
              <p:cNvGrpSpPr>
                <a:grpSpLocks/>
              </p:cNvGrpSpPr>
              <p:nvPr/>
            </p:nvGrpSpPr>
            <p:grpSpPr bwMode="auto">
              <a:xfrm>
                <a:off x="2235" y="1306"/>
                <a:ext cx="452" cy="476"/>
                <a:chOff x="3886" y="1152"/>
                <a:chExt cx="452" cy="476"/>
              </a:xfrm>
            </p:grpSpPr>
            <p:sp>
              <p:nvSpPr>
                <p:cNvPr id="496688" name="Freeform 48">
                  <a:extLst>
                    <a:ext uri="{FF2B5EF4-FFF2-40B4-BE49-F238E27FC236}">
                      <a16:creationId xmlns:a16="http://schemas.microsoft.com/office/drawing/2014/main" id="{F6BE8E19-E319-4AB3-BB10-60595FC97712}"/>
                    </a:ext>
                  </a:extLst>
                </p:cNvPr>
                <p:cNvSpPr>
                  <a:spLocks/>
                </p:cNvSpPr>
                <p:nvPr/>
              </p:nvSpPr>
              <p:spPr bwMode="auto">
                <a:xfrm>
                  <a:off x="4206" y="1152"/>
                  <a:ext cx="132" cy="476"/>
                </a:xfrm>
                <a:custGeom>
                  <a:avLst/>
                  <a:gdLst>
                    <a:gd name="T0" fmla="*/ 132 w 132"/>
                    <a:gd name="T1" fmla="*/ 0 h 476"/>
                    <a:gd name="T2" fmla="*/ 132 w 132"/>
                    <a:gd name="T3" fmla="*/ 338 h 476"/>
                    <a:gd name="T4" fmla="*/ 0 w 132"/>
                    <a:gd name="T5" fmla="*/ 476 h 476"/>
                  </a:gdLst>
                  <a:ahLst/>
                  <a:cxnLst>
                    <a:cxn ang="0">
                      <a:pos x="T0" y="T1"/>
                    </a:cxn>
                    <a:cxn ang="0">
                      <a:pos x="T2" y="T3"/>
                    </a:cxn>
                    <a:cxn ang="0">
                      <a:pos x="T4" y="T5"/>
                    </a:cxn>
                  </a:cxnLst>
                  <a:rect l="0" t="0" r="r" b="b"/>
                  <a:pathLst>
                    <a:path w="132" h="476">
                      <a:moveTo>
                        <a:pt x="132" y="0"/>
                      </a:moveTo>
                      <a:lnTo>
                        <a:pt x="132" y="338"/>
                      </a:lnTo>
                      <a:lnTo>
                        <a:pt x="0" y="476"/>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689" name="Freeform 49">
                  <a:extLst>
                    <a:ext uri="{FF2B5EF4-FFF2-40B4-BE49-F238E27FC236}">
                      <a16:creationId xmlns:a16="http://schemas.microsoft.com/office/drawing/2014/main" id="{85A4B594-F230-4F22-BA2C-FDAD6C3EDCE6}"/>
                    </a:ext>
                  </a:extLst>
                </p:cNvPr>
                <p:cNvSpPr>
                  <a:spLocks/>
                </p:cNvSpPr>
                <p:nvPr/>
              </p:nvSpPr>
              <p:spPr bwMode="auto">
                <a:xfrm>
                  <a:off x="3886" y="1152"/>
                  <a:ext cx="152" cy="474"/>
                </a:xfrm>
                <a:custGeom>
                  <a:avLst/>
                  <a:gdLst>
                    <a:gd name="T0" fmla="*/ 0 w 152"/>
                    <a:gd name="T1" fmla="*/ 0 h 474"/>
                    <a:gd name="T2" fmla="*/ 0 w 152"/>
                    <a:gd name="T3" fmla="*/ 346 h 474"/>
                    <a:gd name="T4" fmla="*/ 152 w 152"/>
                    <a:gd name="T5" fmla="*/ 474 h 474"/>
                  </a:gdLst>
                  <a:ahLst/>
                  <a:cxnLst>
                    <a:cxn ang="0">
                      <a:pos x="T0" y="T1"/>
                    </a:cxn>
                    <a:cxn ang="0">
                      <a:pos x="T2" y="T3"/>
                    </a:cxn>
                    <a:cxn ang="0">
                      <a:pos x="T4" y="T5"/>
                    </a:cxn>
                  </a:cxnLst>
                  <a:rect l="0" t="0" r="r" b="b"/>
                  <a:pathLst>
                    <a:path w="152" h="474">
                      <a:moveTo>
                        <a:pt x="0" y="0"/>
                      </a:moveTo>
                      <a:lnTo>
                        <a:pt x="0" y="346"/>
                      </a:lnTo>
                      <a:lnTo>
                        <a:pt x="152" y="474"/>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690" name="Freeform 50">
                  <a:extLst>
                    <a:ext uri="{FF2B5EF4-FFF2-40B4-BE49-F238E27FC236}">
                      <a16:creationId xmlns:a16="http://schemas.microsoft.com/office/drawing/2014/main" id="{5FEC1E9F-E2D6-4494-9BE5-9B09F82C8FC1}"/>
                    </a:ext>
                  </a:extLst>
                </p:cNvPr>
                <p:cNvSpPr>
                  <a:spLocks/>
                </p:cNvSpPr>
                <p:nvPr/>
              </p:nvSpPr>
              <p:spPr bwMode="auto">
                <a:xfrm>
                  <a:off x="4128" y="1152"/>
                  <a:ext cx="1" cy="476"/>
                </a:xfrm>
                <a:custGeom>
                  <a:avLst/>
                  <a:gdLst>
                    <a:gd name="T0" fmla="*/ 0 w 1"/>
                    <a:gd name="T1" fmla="*/ 0 h 476"/>
                    <a:gd name="T2" fmla="*/ 0 w 1"/>
                    <a:gd name="T3" fmla="*/ 476 h 476"/>
                  </a:gdLst>
                  <a:ahLst/>
                  <a:cxnLst>
                    <a:cxn ang="0">
                      <a:pos x="T0" y="T1"/>
                    </a:cxn>
                    <a:cxn ang="0">
                      <a:pos x="T2" y="T3"/>
                    </a:cxn>
                  </a:cxnLst>
                  <a:rect l="0" t="0" r="r" b="b"/>
                  <a:pathLst>
                    <a:path w="1" h="476">
                      <a:moveTo>
                        <a:pt x="0" y="0"/>
                      </a:moveTo>
                      <a:lnTo>
                        <a:pt x="0" y="476"/>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grpSp>
          <p:sp>
            <p:nvSpPr>
              <p:cNvPr id="496691" name="Oval 51">
                <a:extLst>
                  <a:ext uri="{FF2B5EF4-FFF2-40B4-BE49-F238E27FC236}">
                    <a16:creationId xmlns:a16="http://schemas.microsoft.com/office/drawing/2014/main" id="{4492E3E8-629F-44CD-890B-F12324D54CBD}"/>
                  </a:ext>
                </a:extLst>
              </p:cNvPr>
              <p:cNvSpPr>
                <a:spLocks noChangeArrowheads="1"/>
              </p:cNvSpPr>
              <p:nvPr/>
            </p:nvSpPr>
            <p:spPr bwMode="auto">
              <a:xfrm>
                <a:off x="2786" y="1546"/>
                <a:ext cx="520" cy="401"/>
              </a:xfrm>
              <a:prstGeom prst="ellipse">
                <a:avLst/>
              </a:prstGeom>
              <a:solidFill>
                <a:srgbClr val="D6E7FE"/>
              </a:solidFill>
              <a:ln w="12700">
                <a:solidFill>
                  <a:srgbClr val="D6E7F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92" name="Rectangle 52">
                <a:extLst>
                  <a:ext uri="{FF2B5EF4-FFF2-40B4-BE49-F238E27FC236}">
                    <a16:creationId xmlns:a16="http://schemas.microsoft.com/office/drawing/2014/main" id="{48A09777-4FC7-4359-B1CA-3A1B58A9F7E8}"/>
                  </a:ext>
                </a:extLst>
              </p:cNvPr>
              <p:cNvSpPr>
                <a:spLocks noChangeArrowheads="1"/>
              </p:cNvSpPr>
              <p:nvPr/>
            </p:nvSpPr>
            <p:spPr bwMode="auto">
              <a:xfrm>
                <a:off x="2930" y="1786"/>
                <a:ext cx="240" cy="48"/>
              </a:xfrm>
              <a:prstGeom prst="rect">
                <a:avLst/>
              </a:prstGeom>
              <a:solidFill>
                <a:srgbClr val="8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93" name="Rectangle 53">
                <a:extLst>
                  <a:ext uri="{FF2B5EF4-FFF2-40B4-BE49-F238E27FC236}">
                    <a16:creationId xmlns:a16="http://schemas.microsoft.com/office/drawing/2014/main" id="{FECC4AE4-166E-4499-B58E-394A8D1E32A1}"/>
                  </a:ext>
                </a:extLst>
              </p:cNvPr>
              <p:cNvSpPr>
                <a:spLocks noChangeArrowheads="1"/>
              </p:cNvSpPr>
              <p:nvPr/>
            </p:nvSpPr>
            <p:spPr bwMode="auto">
              <a:xfrm>
                <a:off x="2189" y="1790"/>
                <a:ext cx="160" cy="284"/>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94" name="Rectangle 54">
                <a:extLst>
                  <a:ext uri="{FF2B5EF4-FFF2-40B4-BE49-F238E27FC236}">
                    <a16:creationId xmlns:a16="http://schemas.microsoft.com/office/drawing/2014/main" id="{186DD814-8500-4EDC-A038-ACFEE364266F}"/>
                  </a:ext>
                </a:extLst>
              </p:cNvPr>
              <p:cNvSpPr>
                <a:spLocks noChangeArrowheads="1"/>
              </p:cNvSpPr>
              <p:nvPr/>
            </p:nvSpPr>
            <p:spPr bwMode="auto">
              <a:xfrm>
                <a:off x="2598" y="1792"/>
                <a:ext cx="327" cy="285"/>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95" name="Rectangle 55">
                <a:extLst>
                  <a:ext uri="{FF2B5EF4-FFF2-40B4-BE49-F238E27FC236}">
                    <a16:creationId xmlns:a16="http://schemas.microsoft.com/office/drawing/2014/main" id="{3DB027E8-EBB3-4018-9DE2-3B05A2527053}"/>
                  </a:ext>
                </a:extLst>
              </p:cNvPr>
              <p:cNvSpPr>
                <a:spLocks noChangeArrowheads="1"/>
              </p:cNvSpPr>
              <p:nvPr/>
            </p:nvSpPr>
            <p:spPr bwMode="auto">
              <a:xfrm>
                <a:off x="2188" y="1840"/>
                <a:ext cx="1182" cy="228"/>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696" name="Rectangle 56">
                <a:extLst>
                  <a:ext uri="{FF2B5EF4-FFF2-40B4-BE49-F238E27FC236}">
                    <a16:creationId xmlns:a16="http://schemas.microsoft.com/office/drawing/2014/main" id="{A47F08B1-BB6D-4A41-8441-256E992BE08A}"/>
                  </a:ext>
                </a:extLst>
              </p:cNvPr>
              <p:cNvSpPr>
                <a:spLocks noChangeArrowheads="1"/>
              </p:cNvSpPr>
              <p:nvPr/>
            </p:nvSpPr>
            <p:spPr bwMode="auto">
              <a:xfrm>
                <a:off x="3174" y="1795"/>
                <a:ext cx="163" cy="228"/>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96697" name="Group 57">
                <a:extLst>
                  <a:ext uri="{FF2B5EF4-FFF2-40B4-BE49-F238E27FC236}">
                    <a16:creationId xmlns:a16="http://schemas.microsoft.com/office/drawing/2014/main" id="{FD5DB3AB-E6B4-46B6-9209-E0B15170674B}"/>
                  </a:ext>
                </a:extLst>
              </p:cNvPr>
              <p:cNvGrpSpPr>
                <a:grpSpLocks/>
              </p:cNvGrpSpPr>
              <p:nvPr/>
            </p:nvGrpSpPr>
            <p:grpSpPr bwMode="auto">
              <a:xfrm>
                <a:off x="2813" y="1306"/>
                <a:ext cx="452" cy="476"/>
                <a:chOff x="3886" y="1152"/>
                <a:chExt cx="452" cy="476"/>
              </a:xfrm>
            </p:grpSpPr>
            <p:sp>
              <p:nvSpPr>
                <p:cNvPr id="496698" name="Freeform 58">
                  <a:extLst>
                    <a:ext uri="{FF2B5EF4-FFF2-40B4-BE49-F238E27FC236}">
                      <a16:creationId xmlns:a16="http://schemas.microsoft.com/office/drawing/2014/main" id="{7C17930C-FA0E-41AA-A500-153E2EC44395}"/>
                    </a:ext>
                  </a:extLst>
                </p:cNvPr>
                <p:cNvSpPr>
                  <a:spLocks/>
                </p:cNvSpPr>
                <p:nvPr/>
              </p:nvSpPr>
              <p:spPr bwMode="auto">
                <a:xfrm>
                  <a:off x="4206" y="1152"/>
                  <a:ext cx="132" cy="476"/>
                </a:xfrm>
                <a:custGeom>
                  <a:avLst/>
                  <a:gdLst>
                    <a:gd name="T0" fmla="*/ 132 w 132"/>
                    <a:gd name="T1" fmla="*/ 0 h 476"/>
                    <a:gd name="T2" fmla="*/ 132 w 132"/>
                    <a:gd name="T3" fmla="*/ 338 h 476"/>
                    <a:gd name="T4" fmla="*/ 0 w 132"/>
                    <a:gd name="T5" fmla="*/ 476 h 476"/>
                  </a:gdLst>
                  <a:ahLst/>
                  <a:cxnLst>
                    <a:cxn ang="0">
                      <a:pos x="T0" y="T1"/>
                    </a:cxn>
                    <a:cxn ang="0">
                      <a:pos x="T2" y="T3"/>
                    </a:cxn>
                    <a:cxn ang="0">
                      <a:pos x="T4" y="T5"/>
                    </a:cxn>
                  </a:cxnLst>
                  <a:rect l="0" t="0" r="r" b="b"/>
                  <a:pathLst>
                    <a:path w="132" h="476">
                      <a:moveTo>
                        <a:pt x="132" y="0"/>
                      </a:moveTo>
                      <a:lnTo>
                        <a:pt x="132" y="338"/>
                      </a:lnTo>
                      <a:lnTo>
                        <a:pt x="0" y="476"/>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699" name="Freeform 59">
                  <a:extLst>
                    <a:ext uri="{FF2B5EF4-FFF2-40B4-BE49-F238E27FC236}">
                      <a16:creationId xmlns:a16="http://schemas.microsoft.com/office/drawing/2014/main" id="{25FFA5E2-6F34-4F07-AA3F-9644BD45F1E2}"/>
                    </a:ext>
                  </a:extLst>
                </p:cNvPr>
                <p:cNvSpPr>
                  <a:spLocks/>
                </p:cNvSpPr>
                <p:nvPr/>
              </p:nvSpPr>
              <p:spPr bwMode="auto">
                <a:xfrm>
                  <a:off x="3886" y="1152"/>
                  <a:ext cx="152" cy="474"/>
                </a:xfrm>
                <a:custGeom>
                  <a:avLst/>
                  <a:gdLst>
                    <a:gd name="T0" fmla="*/ 0 w 152"/>
                    <a:gd name="T1" fmla="*/ 0 h 474"/>
                    <a:gd name="T2" fmla="*/ 0 w 152"/>
                    <a:gd name="T3" fmla="*/ 346 h 474"/>
                    <a:gd name="T4" fmla="*/ 152 w 152"/>
                    <a:gd name="T5" fmla="*/ 474 h 474"/>
                  </a:gdLst>
                  <a:ahLst/>
                  <a:cxnLst>
                    <a:cxn ang="0">
                      <a:pos x="T0" y="T1"/>
                    </a:cxn>
                    <a:cxn ang="0">
                      <a:pos x="T2" y="T3"/>
                    </a:cxn>
                    <a:cxn ang="0">
                      <a:pos x="T4" y="T5"/>
                    </a:cxn>
                  </a:cxnLst>
                  <a:rect l="0" t="0" r="r" b="b"/>
                  <a:pathLst>
                    <a:path w="152" h="474">
                      <a:moveTo>
                        <a:pt x="0" y="0"/>
                      </a:moveTo>
                      <a:lnTo>
                        <a:pt x="0" y="346"/>
                      </a:lnTo>
                      <a:lnTo>
                        <a:pt x="152" y="474"/>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00" name="Freeform 60">
                  <a:extLst>
                    <a:ext uri="{FF2B5EF4-FFF2-40B4-BE49-F238E27FC236}">
                      <a16:creationId xmlns:a16="http://schemas.microsoft.com/office/drawing/2014/main" id="{D8BEAF73-1962-4D1B-9602-5937AB5606A3}"/>
                    </a:ext>
                  </a:extLst>
                </p:cNvPr>
                <p:cNvSpPr>
                  <a:spLocks/>
                </p:cNvSpPr>
                <p:nvPr/>
              </p:nvSpPr>
              <p:spPr bwMode="auto">
                <a:xfrm>
                  <a:off x="4128" y="1152"/>
                  <a:ext cx="1" cy="476"/>
                </a:xfrm>
                <a:custGeom>
                  <a:avLst/>
                  <a:gdLst>
                    <a:gd name="T0" fmla="*/ 0 w 1"/>
                    <a:gd name="T1" fmla="*/ 0 h 476"/>
                    <a:gd name="T2" fmla="*/ 0 w 1"/>
                    <a:gd name="T3" fmla="*/ 476 h 476"/>
                  </a:gdLst>
                  <a:ahLst/>
                  <a:cxnLst>
                    <a:cxn ang="0">
                      <a:pos x="T0" y="T1"/>
                    </a:cxn>
                    <a:cxn ang="0">
                      <a:pos x="T2" y="T3"/>
                    </a:cxn>
                  </a:cxnLst>
                  <a:rect l="0" t="0" r="r" b="b"/>
                  <a:pathLst>
                    <a:path w="1" h="476">
                      <a:moveTo>
                        <a:pt x="0" y="0"/>
                      </a:moveTo>
                      <a:lnTo>
                        <a:pt x="0" y="476"/>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grpSp>
          <p:sp>
            <p:nvSpPr>
              <p:cNvPr id="496701" name="Text Box 61">
                <a:extLst>
                  <a:ext uri="{FF2B5EF4-FFF2-40B4-BE49-F238E27FC236}">
                    <a16:creationId xmlns:a16="http://schemas.microsoft.com/office/drawing/2014/main" id="{4D61D849-4632-410D-A1E0-B8F02E728DD5}"/>
                  </a:ext>
                </a:extLst>
              </p:cNvPr>
              <p:cNvSpPr txBox="1">
                <a:spLocks noChangeArrowheads="1"/>
              </p:cNvSpPr>
              <p:nvPr/>
            </p:nvSpPr>
            <p:spPr bwMode="auto">
              <a:xfrm>
                <a:off x="2124" y="925"/>
                <a:ext cx="1269"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fi-FI" sz="1600">
                    <a:latin typeface="Times New Roman" panose="02020603050405020304" pitchFamily="18" charset="0"/>
                  </a:rPr>
                  <a:t>Light rays at right</a:t>
                </a:r>
              </a:p>
              <a:p>
                <a:pPr eaLnBrk="1" hangingPunct="1"/>
                <a:r>
                  <a:rPr lang="en-GB" altLang="fi-FI" sz="1600">
                    <a:latin typeface="Times New Roman" panose="02020603050405020304" pitchFamily="18" charset="0"/>
                  </a:rPr>
                  <a:t> angle to CCD surface</a:t>
                </a:r>
                <a:endParaRPr lang="en-GB" altLang="fi-FI" sz="2000">
                  <a:latin typeface="Times New Roman" panose="02020603050405020304" pitchFamily="18" charset="0"/>
                </a:endParaRPr>
              </a:p>
            </p:txBody>
          </p:sp>
        </p:grpSp>
        <p:grpSp>
          <p:nvGrpSpPr>
            <p:cNvPr id="496702" name="Group 62">
              <a:extLst>
                <a:ext uri="{FF2B5EF4-FFF2-40B4-BE49-F238E27FC236}">
                  <a16:creationId xmlns:a16="http://schemas.microsoft.com/office/drawing/2014/main" id="{F6A84584-5AC0-419F-8807-A3B2097C20D2}"/>
                </a:ext>
              </a:extLst>
            </p:cNvPr>
            <p:cNvGrpSpPr>
              <a:grpSpLocks/>
            </p:cNvGrpSpPr>
            <p:nvPr/>
          </p:nvGrpSpPr>
          <p:grpSpPr bwMode="auto">
            <a:xfrm>
              <a:off x="2109" y="2986"/>
              <a:ext cx="1296" cy="806"/>
              <a:chOff x="2109" y="2986"/>
              <a:chExt cx="1296" cy="806"/>
            </a:xfrm>
          </p:grpSpPr>
          <p:sp>
            <p:nvSpPr>
              <p:cNvPr id="496703" name="Rectangle 63">
                <a:extLst>
                  <a:ext uri="{FF2B5EF4-FFF2-40B4-BE49-F238E27FC236}">
                    <a16:creationId xmlns:a16="http://schemas.microsoft.com/office/drawing/2014/main" id="{206EF521-86E6-452F-9AAA-7E369B04D90E}"/>
                  </a:ext>
                </a:extLst>
              </p:cNvPr>
              <p:cNvSpPr>
                <a:spLocks noChangeArrowheads="1"/>
              </p:cNvSpPr>
              <p:nvPr/>
            </p:nvSpPr>
            <p:spPr bwMode="auto">
              <a:xfrm>
                <a:off x="2157" y="3514"/>
                <a:ext cx="720"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04" name="Rectangle 64">
                <a:extLst>
                  <a:ext uri="{FF2B5EF4-FFF2-40B4-BE49-F238E27FC236}">
                    <a16:creationId xmlns:a16="http://schemas.microsoft.com/office/drawing/2014/main" id="{973C5BC4-B8AC-4DCD-A172-7400A097A893}"/>
                  </a:ext>
                </a:extLst>
              </p:cNvPr>
              <p:cNvSpPr>
                <a:spLocks noChangeArrowheads="1"/>
              </p:cNvSpPr>
              <p:nvPr/>
            </p:nvSpPr>
            <p:spPr bwMode="auto">
              <a:xfrm>
                <a:off x="2157" y="3466"/>
                <a:ext cx="1248" cy="326"/>
              </a:xfrm>
              <a:prstGeom prst="rect">
                <a:avLst/>
              </a:prstGeom>
              <a:solidFill>
                <a:srgbClr val="B2B2B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05" name="Oval 65">
                <a:extLst>
                  <a:ext uri="{FF2B5EF4-FFF2-40B4-BE49-F238E27FC236}">
                    <a16:creationId xmlns:a16="http://schemas.microsoft.com/office/drawing/2014/main" id="{A38A88B5-C74E-4977-938F-609CAE6BD17E}"/>
                  </a:ext>
                </a:extLst>
              </p:cNvPr>
              <p:cNvSpPr>
                <a:spLocks noChangeArrowheads="1"/>
              </p:cNvSpPr>
              <p:nvPr/>
            </p:nvSpPr>
            <p:spPr bwMode="auto">
              <a:xfrm>
                <a:off x="2226" y="3226"/>
                <a:ext cx="520" cy="401"/>
              </a:xfrm>
              <a:prstGeom prst="ellipse">
                <a:avLst/>
              </a:prstGeom>
              <a:solidFill>
                <a:srgbClr val="D6E7FE"/>
              </a:solidFill>
              <a:ln w="12700">
                <a:solidFill>
                  <a:srgbClr val="D6E7F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06" name="Rectangle 66">
                <a:extLst>
                  <a:ext uri="{FF2B5EF4-FFF2-40B4-BE49-F238E27FC236}">
                    <a16:creationId xmlns:a16="http://schemas.microsoft.com/office/drawing/2014/main" id="{511F9FDF-2602-4278-ADE4-01CECE408F41}"/>
                  </a:ext>
                </a:extLst>
              </p:cNvPr>
              <p:cNvSpPr>
                <a:spLocks noChangeArrowheads="1"/>
              </p:cNvSpPr>
              <p:nvPr/>
            </p:nvSpPr>
            <p:spPr bwMode="auto">
              <a:xfrm>
                <a:off x="2370" y="3466"/>
                <a:ext cx="240" cy="48"/>
              </a:xfrm>
              <a:prstGeom prst="rect">
                <a:avLst/>
              </a:prstGeom>
              <a:solidFill>
                <a:srgbClr val="8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07" name="Freeform 67">
                <a:extLst>
                  <a:ext uri="{FF2B5EF4-FFF2-40B4-BE49-F238E27FC236}">
                    <a16:creationId xmlns:a16="http://schemas.microsoft.com/office/drawing/2014/main" id="{DA90E3D9-739A-447E-9CDD-1C3B459BFA81}"/>
                  </a:ext>
                </a:extLst>
              </p:cNvPr>
              <p:cNvSpPr>
                <a:spLocks/>
              </p:cNvSpPr>
              <p:nvPr/>
            </p:nvSpPr>
            <p:spPr bwMode="auto">
              <a:xfrm>
                <a:off x="2436" y="2986"/>
                <a:ext cx="258" cy="486"/>
              </a:xfrm>
              <a:custGeom>
                <a:avLst/>
                <a:gdLst>
                  <a:gd name="T0" fmla="*/ 0 w 258"/>
                  <a:gd name="T1" fmla="*/ 0 h 486"/>
                  <a:gd name="T2" fmla="*/ 204 w 258"/>
                  <a:gd name="T3" fmla="*/ 288 h 486"/>
                  <a:gd name="T4" fmla="*/ 258 w 258"/>
                  <a:gd name="T5" fmla="*/ 486 h 486"/>
                </a:gdLst>
                <a:ahLst/>
                <a:cxnLst>
                  <a:cxn ang="0">
                    <a:pos x="T0" y="T1"/>
                  </a:cxn>
                  <a:cxn ang="0">
                    <a:pos x="T2" y="T3"/>
                  </a:cxn>
                  <a:cxn ang="0">
                    <a:pos x="T4" y="T5"/>
                  </a:cxn>
                </a:cxnLst>
                <a:rect l="0" t="0" r="r" b="b"/>
                <a:pathLst>
                  <a:path w="258" h="486">
                    <a:moveTo>
                      <a:pt x="0" y="0"/>
                    </a:moveTo>
                    <a:lnTo>
                      <a:pt x="204" y="288"/>
                    </a:lnTo>
                    <a:lnTo>
                      <a:pt x="258" y="486"/>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08" name="Freeform 68">
                <a:extLst>
                  <a:ext uri="{FF2B5EF4-FFF2-40B4-BE49-F238E27FC236}">
                    <a16:creationId xmlns:a16="http://schemas.microsoft.com/office/drawing/2014/main" id="{0D94B360-3A9B-4296-A085-1281147DDFCF}"/>
                  </a:ext>
                </a:extLst>
              </p:cNvPr>
              <p:cNvSpPr>
                <a:spLocks/>
              </p:cNvSpPr>
              <p:nvPr/>
            </p:nvSpPr>
            <p:spPr bwMode="auto">
              <a:xfrm>
                <a:off x="2109" y="3070"/>
                <a:ext cx="393" cy="393"/>
              </a:xfrm>
              <a:custGeom>
                <a:avLst/>
                <a:gdLst>
                  <a:gd name="T0" fmla="*/ 0 w 393"/>
                  <a:gd name="T1" fmla="*/ 0 h 393"/>
                  <a:gd name="T2" fmla="*/ 171 w 393"/>
                  <a:gd name="T3" fmla="*/ 252 h 393"/>
                  <a:gd name="T4" fmla="*/ 393 w 393"/>
                  <a:gd name="T5" fmla="*/ 393 h 393"/>
                </a:gdLst>
                <a:ahLst/>
                <a:cxnLst>
                  <a:cxn ang="0">
                    <a:pos x="T0" y="T1"/>
                  </a:cxn>
                  <a:cxn ang="0">
                    <a:pos x="T2" y="T3"/>
                  </a:cxn>
                  <a:cxn ang="0">
                    <a:pos x="T4" y="T5"/>
                  </a:cxn>
                </a:cxnLst>
                <a:rect l="0" t="0" r="r" b="b"/>
                <a:pathLst>
                  <a:path w="393" h="393">
                    <a:moveTo>
                      <a:pt x="0" y="0"/>
                    </a:moveTo>
                    <a:lnTo>
                      <a:pt x="171" y="252"/>
                    </a:lnTo>
                    <a:lnTo>
                      <a:pt x="393" y="393"/>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09" name="Freeform 69">
                <a:extLst>
                  <a:ext uri="{FF2B5EF4-FFF2-40B4-BE49-F238E27FC236}">
                    <a16:creationId xmlns:a16="http://schemas.microsoft.com/office/drawing/2014/main" id="{DEEED2E8-11C5-4C1F-BA03-83A38D8E024F}"/>
                  </a:ext>
                </a:extLst>
              </p:cNvPr>
              <p:cNvSpPr>
                <a:spLocks/>
              </p:cNvSpPr>
              <p:nvPr/>
            </p:nvSpPr>
            <p:spPr bwMode="auto">
              <a:xfrm>
                <a:off x="2253" y="2992"/>
                <a:ext cx="285" cy="471"/>
              </a:xfrm>
              <a:custGeom>
                <a:avLst/>
                <a:gdLst>
                  <a:gd name="T0" fmla="*/ 0 w 285"/>
                  <a:gd name="T1" fmla="*/ 0 h 471"/>
                  <a:gd name="T2" fmla="*/ 186 w 285"/>
                  <a:gd name="T3" fmla="*/ 240 h 471"/>
                  <a:gd name="T4" fmla="*/ 285 w 285"/>
                  <a:gd name="T5" fmla="*/ 471 h 471"/>
                </a:gdLst>
                <a:ahLst/>
                <a:cxnLst>
                  <a:cxn ang="0">
                    <a:pos x="T0" y="T1"/>
                  </a:cxn>
                  <a:cxn ang="0">
                    <a:pos x="T2" y="T3"/>
                  </a:cxn>
                  <a:cxn ang="0">
                    <a:pos x="T4" y="T5"/>
                  </a:cxn>
                </a:cxnLst>
                <a:rect l="0" t="0" r="r" b="b"/>
                <a:pathLst>
                  <a:path w="285" h="471">
                    <a:moveTo>
                      <a:pt x="0" y="0"/>
                    </a:moveTo>
                    <a:lnTo>
                      <a:pt x="186" y="240"/>
                    </a:lnTo>
                    <a:lnTo>
                      <a:pt x="285" y="471"/>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10" name="Oval 70">
                <a:extLst>
                  <a:ext uri="{FF2B5EF4-FFF2-40B4-BE49-F238E27FC236}">
                    <a16:creationId xmlns:a16="http://schemas.microsoft.com/office/drawing/2014/main" id="{9D2B92E9-0337-4167-AAB1-1917B8666B70}"/>
                  </a:ext>
                </a:extLst>
              </p:cNvPr>
              <p:cNvSpPr>
                <a:spLocks noChangeArrowheads="1"/>
              </p:cNvSpPr>
              <p:nvPr/>
            </p:nvSpPr>
            <p:spPr bwMode="auto">
              <a:xfrm>
                <a:off x="2802" y="3226"/>
                <a:ext cx="520" cy="401"/>
              </a:xfrm>
              <a:prstGeom prst="ellipse">
                <a:avLst/>
              </a:prstGeom>
              <a:solidFill>
                <a:srgbClr val="D6E7FE"/>
              </a:solidFill>
              <a:ln w="12700">
                <a:solidFill>
                  <a:srgbClr val="D6E7F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11" name="Rectangle 71">
                <a:extLst>
                  <a:ext uri="{FF2B5EF4-FFF2-40B4-BE49-F238E27FC236}">
                    <a16:creationId xmlns:a16="http://schemas.microsoft.com/office/drawing/2014/main" id="{2797B8DF-1745-4E9B-B9E0-DB19F86A7678}"/>
                  </a:ext>
                </a:extLst>
              </p:cNvPr>
              <p:cNvSpPr>
                <a:spLocks noChangeArrowheads="1"/>
              </p:cNvSpPr>
              <p:nvPr/>
            </p:nvSpPr>
            <p:spPr bwMode="auto">
              <a:xfrm>
                <a:off x="2946" y="3466"/>
                <a:ext cx="240" cy="48"/>
              </a:xfrm>
              <a:prstGeom prst="rect">
                <a:avLst/>
              </a:prstGeom>
              <a:solidFill>
                <a:srgbClr val="8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12" name="Freeform 72">
                <a:extLst>
                  <a:ext uri="{FF2B5EF4-FFF2-40B4-BE49-F238E27FC236}">
                    <a16:creationId xmlns:a16="http://schemas.microsoft.com/office/drawing/2014/main" id="{F2D7A333-F0CC-44EF-83ED-352790D32DEF}"/>
                  </a:ext>
                </a:extLst>
              </p:cNvPr>
              <p:cNvSpPr>
                <a:spLocks/>
              </p:cNvSpPr>
              <p:nvPr/>
            </p:nvSpPr>
            <p:spPr bwMode="auto">
              <a:xfrm>
                <a:off x="3012" y="2986"/>
                <a:ext cx="258" cy="486"/>
              </a:xfrm>
              <a:custGeom>
                <a:avLst/>
                <a:gdLst>
                  <a:gd name="T0" fmla="*/ 0 w 258"/>
                  <a:gd name="T1" fmla="*/ 0 h 486"/>
                  <a:gd name="T2" fmla="*/ 204 w 258"/>
                  <a:gd name="T3" fmla="*/ 288 h 486"/>
                  <a:gd name="T4" fmla="*/ 258 w 258"/>
                  <a:gd name="T5" fmla="*/ 486 h 486"/>
                </a:gdLst>
                <a:ahLst/>
                <a:cxnLst>
                  <a:cxn ang="0">
                    <a:pos x="T0" y="T1"/>
                  </a:cxn>
                  <a:cxn ang="0">
                    <a:pos x="T2" y="T3"/>
                  </a:cxn>
                  <a:cxn ang="0">
                    <a:pos x="T4" y="T5"/>
                  </a:cxn>
                </a:cxnLst>
                <a:rect l="0" t="0" r="r" b="b"/>
                <a:pathLst>
                  <a:path w="258" h="486">
                    <a:moveTo>
                      <a:pt x="0" y="0"/>
                    </a:moveTo>
                    <a:lnTo>
                      <a:pt x="204" y="288"/>
                    </a:lnTo>
                    <a:lnTo>
                      <a:pt x="258" y="486"/>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13" name="Freeform 73">
                <a:extLst>
                  <a:ext uri="{FF2B5EF4-FFF2-40B4-BE49-F238E27FC236}">
                    <a16:creationId xmlns:a16="http://schemas.microsoft.com/office/drawing/2014/main" id="{C2BFBE83-9C5B-4BE0-A5EA-F9A6EB323C30}"/>
                  </a:ext>
                </a:extLst>
              </p:cNvPr>
              <p:cNvSpPr>
                <a:spLocks/>
              </p:cNvSpPr>
              <p:nvPr/>
            </p:nvSpPr>
            <p:spPr bwMode="auto">
              <a:xfrm>
                <a:off x="2685" y="3070"/>
                <a:ext cx="393" cy="393"/>
              </a:xfrm>
              <a:custGeom>
                <a:avLst/>
                <a:gdLst>
                  <a:gd name="T0" fmla="*/ 0 w 393"/>
                  <a:gd name="T1" fmla="*/ 0 h 393"/>
                  <a:gd name="T2" fmla="*/ 171 w 393"/>
                  <a:gd name="T3" fmla="*/ 252 h 393"/>
                  <a:gd name="T4" fmla="*/ 393 w 393"/>
                  <a:gd name="T5" fmla="*/ 393 h 393"/>
                </a:gdLst>
                <a:ahLst/>
                <a:cxnLst>
                  <a:cxn ang="0">
                    <a:pos x="T0" y="T1"/>
                  </a:cxn>
                  <a:cxn ang="0">
                    <a:pos x="T2" y="T3"/>
                  </a:cxn>
                  <a:cxn ang="0">
                    <a:pos x="T4" y="T5"/>
                  </a:cxn>
                </a:cxnLst>
                <a:rect l="0" t="0" r="r" b="b"/>
                <a:pathLst>
                  <a:path w="393" h="393">
                    <a:moveTo>
                      <a:pt x="0" y="0"/>
                    </a:moveTo>
                    <a:lnTo>
                      <a:pt x="171" y="252"/>
                    </a:lnTo>
                    <a:lnTo>
                      <a:pt x="393" y="393"/>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14" name="Freeform 74">
                <a:extLst>
                  <a:ext uri="{FF2B5EF4-FFF2-40B4-BE49-F238E27FC236}">
                    <a16:creationId xmlns:a16="http://schemas.microsoft.com/office/drawing/2014/main" id="{6CB1E9D2-3388-49C8-B639-0755CC82D82F}"/>
                  </a:ext>
                </a:extLst>
              </p:cNvPr>
              <p:cNvSpPr>
                <a:spLocks/>
              </p:cNvSpPr>
              <p:nvPr/>
            </p:nvSpPr>
            <p:spPr bwMode="auto">
              <a:xfrm>
                <a:off x="2829" y="2992"/>
                <a:ext cx="285" cy="471"/>
              </a:xfrm>
              <a:custGeom>
                <a:avLst/>
                <a:gdLst>
                  <a:gd name="T0" fmla="*/ 0 w 285"/>
                  <a:gd name="T1" fmla="*/ 0 h 471"/>
                  <a:gd name="T2" fmla="*/ 186 w 285"/>
                  <a:gd name="T3" fmla="*/ 240 h 471"/>
                  <a:gd name="T4" fmla="*/ 285 w 285"/>
                  <a:gd name="T5" fmla="*/ 471 h 471"/>
                </a:gdLst>
                <a:ahLst/>
                <a:cxnLst>
                  <a:cxn ang="0">
                    <a:pos x="T0" y="T1"/>
                  </a:cxn>
                  <a:cxn ang="0">
                    <a:pos x="T2" y="T3"/>
                  </a:cxn>
                  <a:cxn ang="0">
                    <a:pos x="T4" y="T5"/>
                  </a:cxn>
                </a:cxnLst>
                <a:rect l="0" t="0" r="r" b="b"/>
                <a:pathLst>
                  <a:path w="285" h="471">
                    <a:moveTo>
                      <a:pt x="0" y="0"/>
                    </a:moveTo>
                    <a:lnTo>
                      <a:pt x="186" y="240"/>
                    </a:lnTo>
                    <a:lnTo>
                      <a:pt x="285" y="471"/>
                    </a:lnTo>
                  </a:path>
                </a:pathLst>
              </a:custGeom>
              <a:noFill/>
              <a:ln w="28575" cap="rnd" cmpd="sng">
                <a:solidFill>
                  <a:schemeClr val="bg2"/>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96715" name="Rectangle 75">
                <a:extLst>
                  <a:ext uri="{FF2B5EF4-FFF2-40B4-BE49-F238E27FC236}">
                    <a16:creationId xmlns:a16="http://schemas.microsoft.com/office/drawing/2014/main" id="{AF1C1DBC-21FB-4E0E-A9AC-5094D05E7480}"/>
                  </a:ext>
                </a:extLst>
              </p:cNvPr>
              <p:cNvSpPr>
                <a:spLocks noChangeArrowheads="1"/>
              </p:cNvSpPr>
              <p:nvPr/>
            </p:nvSpPr>
            <p:spPr bwMode="auto">
              <a:xfrm>
                <a:off x="2205" y="3470"/>
                <a:ext cx="160" cy="284"/>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16" name="Rectangle 76">
                <a:extLst>
                  <a:ext uri="{FF2B5EF4-FFF2-40B4-BE49-F238E27FC236}">
                    <a16:creationId xmlns:a16="http://schemas.microsoft.com/office/drawing/2014/main" id="{346BE746-06AA-412E-96C2-127CAB98DE29}"/>
                  </a:ext>
                </a:extLst>
              </p:cNvPr>
              <p:cNvSpPr>
                <a:spLocks noChangeArrowheads="1"/>
              </p:cNvSpPr>
              <p:nvPr/>
            </p:nvSpPr>
            <p:spPr bwMode="auto">
              <a:xfrm>
                <a:off x="2613" y="3472"/>
                <a:ext cx="328" cy="285"/>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17" name="Rectangle 77">
                <a:extLst>
                  <a:ext uri="{FF2B5EF4-FFF2-40B4-BE49-F238E27FC236}">
                    <a16:creationId xmlns:a16="http://schemas.microsoft.com/office/drawing/2014/main" id="{4F914FD4-BA3A-46C3-980A-0E4979C56DBF}"/>
                  </a:ext>
                </a:extLst>
              </p:cNvPr>
              <p:cNvSpPr>
                <a:spLocks noChangeArrowheads="1"/>
              </p:cNvSpPr>
              <p:nvPr/>
            </p:nvSpPr>
            <p:spPr bwMode="auto">
              <a:xfrm>
                <a:off x="2204" y="3520"/>
                <a:ext cx="1182" cy="24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96718" name="Rectangle 78">
                <a:extLst>
                  <a:ext uri="{FF2B5EF4-FFF2-40B4-BE49-F238E27FC236}">
                    <a16:creationId xmlns:a16="http://schemas.microsoft.com/office/drawing/2014/main" id="{5EE7D93F-9A38-43BA-A928-1297C69E7DFD}"/>
                  </a:ext>
                </a:extLst>
              </p:cNvPr>
              <p:cNvSpPr>
                <a:spLocks noChangeArrowheads="1"/>
              </p:cNvSpPr>
              <p:nvPr/>
            </p:nvSpPr>
            <p:spPr bwMode="auto">
              <a:xfrm>
                <a:off x="3190" y="3475"/>
                <a:ext cx="163" cy="228"/>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96719" name="Rectangle 79">
              <a:extLst>
                <a:ext uri="{FF2B5EF4-FFF2-40B4-BE49-F238E27FC236}">
                  <a16:creationId xmlns:a16="http://schemas.microsoft.com/office/drawing/2014/main" id="{A76C5F98-4D6B-46A3-9007-E960844D3AD0}"/>
                </a:ext>
              </a:extLst>
            </p:cNvPr>
            <p:cNvSpPr>
              <a:spLocks noChangeArrowheads="1"/>
            </p:cNvSpPr>
            <p:nvPr/>
          </p:nvSpPr>
          <p:spPr bwMode="auto">
            <a:xfrm>
              <a:off x="2022" y="2458"/>
              <a:ext cx="1381"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GB" altLang="fi-FI" sz="1600">
                  <a:latin typeface="Times New Roman" panose="02020603050405020304" pitchFamily="18" charset="0"/>
                </a:rPr>
                <a:t>Light rays with an angle to the optical axis</a:t>
              </a:r>
            </a:p>
          </p:txBody>
        </p:sp>
      </p:grpSp>
      <p:sp>
        <p:nvSpPr>
          <p:cNvPr id="496720" name="Text Box 80">
            <a:extLst>
              <a:ext uri="{FF2B5EF4-FFF2-40B4-BE49-F238E27FC236}">
                <a16:creationId xmlns:a16="http://schemas.microsoft.com/office/drawing/2014/main" id="{98E8B335-A662-4D26-828C-1C45C42505AD}"/>
              </a:ext>
            </a:extLst>
          </p:cNvPr>
          <p:cNvSpPr txBox="1">
            <a:spLocks noChangeArrowheads="1"/>
          </p:cNvSpPr>
          <p:nvPr/>
        </p:nvSpPr>
        <p:spPr bwMode="auto">
          <a:xfrm>
            <a:off x="5651500" y="1714500"/>
            <a:ext cx="3340100" cy="388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GB" altLang="fi-FI" sz="1600">
                <a:latin typeface="Times New Roman" panose="02020603050405020304" pitchFamily="18" charset="0"/>
              </a:rPr>
              <a:t>On interline transfer CCD sensors, the active photo diode area is only about 35% of the surface. By placing a micro lens on top of each photo diode, the sensitivity can be improved. The micro lens covers most of the cell area, and it will collect nearly all incoming light and refract it onto the photo diode.</a:t>
            </a:r>
          </a:p>
          <a:p>
            <a:pPr algn="l" eaLnBrk="1" hangingPunct="1">
              <a:spcBef>
                <a:spcPct val="50000"/>
              </a:spcBef>
            </a:pPr>
            <a:r>
              <a:rPr lang="en-GB" altLang="fi-FI" sz="1600">
                <a:latin typeface="Times New Roman" panose="02020603050405020304" pitchFamily="18" charset="0"/>
              </a:rPr>
              <a:t>The drawback is that the sensitivity now depends more of the angle of incidence of the light rays. This occurs when the exit pupil position is close to the CCD surface, as is the case in wide angle lenses.</a:t>
            </a:r>
            <a:endParaRPr lang="en-GB" altLang="fi-FI" sz="2000">
              <a:latin typeface="Times New Roman" panose="02020603050405020304" pitchFamily="18" charset="0"/>
            </a:endParaRPr>
          </a:p>
        </p:txBody>
      </p:sp>
    </p:spTree>
    <p:extLst>
      <p:ext uri="{BB962C8B-B14F-4D97-AF65-F5344CB8AC3E}">
        <p14:creationId xmlns:p14="http://schemas.microsoft.com/office/powerpoint/2010/main" val="212263080"/>
      </p:ext>
    </p:extLst>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108B390-37BA-4FD0-AE3B-7F6790E03058}"/>
              </a:ext>
            </a:extLst>
          </p:cNvPr>
          <p:cNvSpPr>
            <a:spLocks noGrp="1" noChangeArrowheads="1"/>
          </p:cNvSpPr>
          <p:nvPr>
            <p:ph type="title"/>
          </p:nvPr>
        </p:nvSpPr>
        <p:spPr>
          <a:xfrm>
            <a:off x="190500" y="95250"/>
            <a:ext cx="8845996" cy="1143000"/>
          </a:xfrm>
        </p:spPr>
        <p:txBody>
          <a:bodyPr/>
          <a:lstStyle/>
          <a:p>
            <a:pPr algn="just"/>
            <a:r>
              <a:rPr lang="da-DK" altLang="fi-FI" dirty="0"/>
              <a:t> Interlaced Scan          Non-Interlaced Scan</a:t>
            </a:r>
          </a:p>
        </p:txBody>
      </p:sp>
      <p:grpSp>
        <p:nvGrpSpPr>
          <p:cNvPr id="425987" name="Group 3">
            <a:extLst>
              <a:ext uri="{FF2B5EF4-FFF2-40B4-BE49-F238E27FC236}">
                <a16:creationId xmlns:a16="http://schemas.microsoft.com/office/drawing/2014/main" id="{E23A6630-2EC2-4CC7-B0B6-C1758C030097}"/>
              </a:ext>
            </a:extLst>
          </p:cNvPr>
          <p:cNvGrpSpPr>
            <a:grpSpLocks/>
          </p:cNvGrpSpPr>
          <p:nvPr/>
        </p:nvGrpSpPr>
        <p:grpSpPr bwMode="auto">
          <a:xfrm>
            <a:off x="292099" y="1549400"/>
            <a:ext cx="3703837" cy="3823816"/>
            <a:chOff x="184" y="976"/>
            <a:chExt cx="2784" cy="2941"/>
          </a:xfrm>
        </p:grpSpPr>
        <p:sp>
          <p:nvSpPr>
            <p:cNvPr id="425988" name="AutoShape 4">
              <a:extLst>
                <a:ext uri="{FF2B5EF4-FFF2-40B4-BE49-F238E27FC236}">
                  <a16:creationId xmlns:a16="http://schemas.microsoft.com/office/drawing/2014/main" id="{93F207A5-BD1D-42B2-BD63-F55BC5EA5806}"/>
                </a:ext>
              </a:extLst>
            </p:cNvPr>
            <p:cNvSpPr>
              <a:spLocks noChangeArrowheads="1"/>
            </p:cNvSpPr>
            <p:nvPr/>
          </p:nvSpPr>
          <p:spPr bwMode="auto">
            <a:xfrm>
              <a:off x="184" y="996"/>
              <a:ext cx="2784" cy="2352"/>
            </a:xfrm>
            <a:prstGeom prst="roundRect">
              <a:avLst>
                <a:gd name="adj" fmla="val 12037"/>
              </a:avLst>
            </a:prstGeom>
            <a:solidFill>
              <a:srgbClr val="CECECE"/>
            </a:solidFill>
            <a:ln w="762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89" name="Line 5">
              <a:extLst>
                <a:ext uri="{FF2B5EF4-FFF2-40B4-BE49-F238E27FC236}">
                  <a16:creationId xmlns:a16="http://schemas.microsoft.com/office/drawing/2014/main" id="{F7EFE267-E16E-4FB5-B811-0D8B78B9F109}"/>
                </a:ext>
              </a:extLst>
            </p:cNvPr>
            <p:cNvSpPr>
              <a:spLocks noChangeShapeType="1"/>
            </p:cNvSpPr>
            <p:nvPr/>
          </p:nvSpPr>
          <p:spPr bwMode="auto">
            <a:xfrm>
              <a:off x="348" y="1093"/>
              <a:ext cx="2558" cy="350"/>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0" name="Line 6">
              <a:extLst>
                <a:ext uri="{FF2B5EF4-FFF2-40B4-BE49-F238E27FC236}">
                  <a16:creationId xmlns:a16="http://schemas.microsoft.com/office/drawing/2014/main" id="{2D287B36-6503-44FE-8C65-B05E988CCDE3}"/>
                </a:ext>
              </a:extLst>
            </p:cNvPr>
            <p:cNvSpPr>
              <a:spLocks noChangeShapeType="1"/>
            </p:cNvSpPr>
            <p:nvPr/>
          </p:nvSpPr>
          <p:spPr bwMode="auto">
            <a:xfrm>
              <a:off x="300" y="2293"/>
              <a:ext cx="2558" cy="350"/>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1" name="Line 7">
              <a:extLst>
                <a:ext uri="{FF2B5EF4-FFF2-40B4-BE49-F238E27FC236}">
                  <a16:creationId xmlns:a16="http://schemas.microsoft.com/office/drawing/2014/main" id="{261D133E-33F8-4C9A-8E6A-22343FAE4074}"/>
                </a:ext>
              </a:extLst>
            </p:cNvPr>
            <p:cNvSpPr>
              <a:spLocks noChangeShapeType="1"/>
            </p:cNvSpPr>
            <p:nvPr/>
          </p:nvSpPr>
          <p:spPr bwMode="auto">
            <a:xfrm>
              <a:off x="300" y="1909"/>
              <a:ext cx="2558" cy="350"/>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2" name="Line 8">
              <a:extLst>
                <a:ext uri="{FF2B5EF4-FFF2-40B4-BE49-F238E27FC236}">
                  <a16:creationId xmlns:a16="http://schemas.microsoft.com/office/drawing/2014/main" id="{4B76CD79-0D51-4511-8AEF-507DFA0C4725}"/>
                </a:ext>
              </a:extLst>
            </p:cNvPr>
            <p:cNvSpPr>
              <a:spLocks noChangeShapeType="1"/>
            </p:cNvSpPr>
            <p:nvPr/>
          </p:nvSpPr>
          <p:spPr bwMode="auto">
            <a:xfrm>
              <a:off x="300" y="1477"/>
              <a:ext cx="2558" cy="398"/>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3" name="Line 9">
              <a:extLst>
                <a:ext uri="{FF2B5EF4-FFF2-40B4-BE49-F238E27FC236}">
                  <a16:creationId xmlns:a16="http://schemas.microsoft.com/office/drawing/2014/main" id="{3A71D850-DFDD-41CF-8194-7633B52F552B}"/>
                </a:ext>
              </a:extLst>
            </p:cNvPr>
            <p:cNvSpPr>
              <a:spLocks noChangeShapeType="1"/>
            </p:cNvSpPr>
            <p:nvPr/>
          </p:nvSpPr>
          <p:spPr bwMode="auto">
            <a:xfrm>
              <a:off x="300" y="2677"/>
              <a:ext cx="2558" cy="350"/>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4" name="Line 10">
              <a:extLst>
                <a:ext uri="{FF2B5EF4-FFF2-40B4-BE49-F238E27FC236}">
                  <a16:creationId xmlns:a16="http://schemas.microsoft.com/office/drawing/2014/main" id="{8D07711B-CDE3-4A57-86F0-7E44CBA30972}"/>
                </a:ext>
              </a:extLst>
            </p:cNvPr>
            <p:cNvSpPr>
              <a:spLocks noChangeShapeType="1"/>
            </p:cNvSpPr>
            <p:nvPr/>
          </p:nvSpPr>
          <p:spPr bwMode="auto">
            <a:xfrm>
              <a:off x="300" y="1285"/>
              <a:ext cx="2558" cy="350"/>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5" name="Line 11">
              <a:extLst>
                <a:ext uri="{FF2B5EF4-FFF2-40B4-BE49-F238E27FC236}">
                  <a16:creationId xmlns:a16="http://schemas.microsoft.com/office/drawing/2014/main" id="{3F5C4384-77CE-4B66-A85E-E78E1EF27D18}"/>
                </a:ext>
              </a:extLst>
            </p:cNvPr>
            <p:cNvSpPr>
              <a:spLocks noChangeShapeType="1"/>
            </p:cNvSpPr>
            <p:nvPr/>
          </p:nvSpPr>
          <p:spPr bwMode="auto">
            <a:xfrm>
              <a:off x="300" y="2485"/>
              <a:ext cx="2558" cy="350"/>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6" name="Line 12">
              <a:extLst>
                <a:ext uri="{FF2B5EF4-FFF2-40B4-BE49-F238E27FC236}">
                  <a16:creationId xmlns:a16="http://schemas.microsoft.com/office/drawing/2014/main" id="{AF39DF63-B9AA-4856-8A7B-1E34DDA1D1CD}"/>
                </a:ext>
              </a:extLst>
            </p:cNvPr>
            <p:cNvSpPr>
              <a:spLocks noChangeShapeType="1"/>
            </p:cNvSpPr>
            <p:nvPr/>
          </p:nvSpPr>
          <p:spPr bwMode="auto">
            <a:xfrm>
              <a:off x="300" y="2101"/>
              <a:ext cx="2558" cy="350"/>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7" name="Line 13">
              <a:extLst>
                <a:ext uri="{FF2B5EF4-FFF2-40B4-BE49-F238E27FC236}">
                  <a16:creationId xmlns:a16="http://schemas.microsoft.com/office/drawing/2014/main" id="{6E63D8D2-323E-4725-90E0-035867F1BD21}"/>
                </a:ext>
              </a:extLst>
            </p:cNvPr>
            <p:cNvSpPr>
              <a:spLocks noChangeShapeType="1"/>
            </p:cNvSpPr>
            <p:nvPr/>
          </p:nvSpPr>
          <p:spPr bwMode="auto">
            <a:xfrm>
              <a:off x="300" y="1717"/>
              <a:ext cx="2558" cy="350"/>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8" name="Line 14">
              <a:extLst>
                <a:ext uri="{FF2B5EF4-FFF2-40B4-BE49-F238E27FC236}">
                  <a16:creationId xmlns:a16="http://schemas.microsoft.com/office/drawing/2014/main" id="{1471FD07-0407-4DC8-82BE-782F02ED225F}"/>
                </a:ext>
              </a:extLst>
            </p:cNvPr>
            <p:cNvSpPr>
              <a:spLocks noChangeShapeType="1"/>
            </p:cNvSpPr>
            <p:nvPr/>
          </p:nvSpPr>
          <p:spPr bwMode="auto">
            <a:xfrm>
              <a:off x="1596" y="1045"/>
              <a:ext cx="1262" cy="158"/>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5999" name="Line 15">
              <a:extLst>
                <a:ext uri="{FF2B5EF4-FFF2-40B4-BE49-F238E27FC236}">
                  <a16:creationId xmlns:a16="http://schemas.microsoft.com/office/drawing/2014/main" id="{D4A48A2A-EFD6-49CD-8C72-C1BAB2AB242D}"/>
                </a:ext>
              </a:extLst>
            </p:cNvPr>
            <p:cNvSpPr>
              <a:spLocks noChangeShapeType="1"/>
            </p:cNvSpPr>
            <p:nvPr/>
          </p:nvSpPr>
          <p:spPr bwMode="auto">
            <a:xfrm>
              <a:off x="300" y="3061"/>
              <a:ext cx="1262" cy="158"/>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6000" name="Line 16">
              <a:extLst>
                <a:ext uri="{FF2B5EF4-FFF2-40B4-BE49-F238E27FC236}">
                  <a16:creationId xmlns:a16="http://schemas.microsoft.com/office/drawing/2014/main" id="{46D9E339-0186-4C27-A952-F8E80C0ED200}"/>
                </a:ext>
              </a:extLst>
            </p:cNvPr>
            <p:cNvSpPr>
              <a:spLocks noChangeShapeType="1"/>
            </p:cNvSpPr>
            <p:nvPr/>
          </p:nvSpPr>
          <p:spPr bwMode="auto">
            <a:xfrm>
              <a:off x="300" y="2869"/>
              <a:ext cx="2558" cy="350"/>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6001" name="Line 17">
              <a:extLst>
                <a:ext uri="{FF2B5EF4-FFF2-40B4-BE49-F238E27FC236}">
                  <a16:creationId xmlns:a16="http://schemas.microsoft.com/office/drawing/2014/main" id="{83B921C2-8EFD-4130-B779-DF66784843BF}"/>
                </a:ext>
              </a:extLst>
            </p:cNvPr>
            <p:cNvSpPr>
              <a:spLocks noChangeShapeType="1"/>
            </p:cNvSpPr>
            <p:nvPr/>
          </p:nvSpPr>
          <p:spPr bwMode="auto">
            <a:xfrm>
              <a:off x="1706" y="3814"/>
              <a:ext cx="650" cy="103"/>
            </a:xfrm>
            <a:prstGeom prst="line">
              <a:avLst/>
            </a:prstGeom>
            <a:noFill/>
            <a:ln w="50800">
              <a:solidFill>
                <a:srgbClr val="FFFFFF"/>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6002" name="Line 18">
              <a:extLst>
                <a:ext uri="{FF2B5EF4-FFF2-40B4-BE49-F238E27FC236}">
                  <a16:creationId xmlns:a16="http://schemas.microsoft.com/office/drawing/2014/main" id="{EC7A5C2D-BA08-4668-8A0A-03E31DB6A4D5}"/>
                </a:ext>
              </a:extLst>
            </p:cNvPr>
            <p:cNvSpPr>
              <a:spLocks noChangeShapeType="1"/>
            </p:cNvSpPr>
            <p:nvPr/>
          </p:nvSpPr>
          <p:spPr bwMode="auto">
            <a:xfrm>
              <a:off x="794" y="3790"/>
              <a:ext cx="650" cy="103"/>
            </a:xfrm>
            <a:prstGeom prst="line">
              <a:avLst/>
            </a:prstGeom>
            <a:noFill/>
            <a:ln w="508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26003" name="Rectangle 19">
              <a:extLst>
                <a:ext uri="{FF2B5EF4-FFF2-40B4-BE49-F238E27FC236}">
                  <a16:creationId xmlns:a16="http://schemas.microsoft.com/office/drawing/2014/main" id="{111DCCFD-7701-4829-A65E-C1822D068362}"/>
                </a:ext>
              </a:extLst>
            </p:cNvPr>
            <p:cNvSpPr>
              <a:spLocks noChangeArrowheads="1"/>
            </p:cNvSpPr>
            <p:nvPr/>
          </p:nvSpPr>
          <p:spPr bwMode="auto">
            <a:xfrm>
              <a:off x="789" y="3485"/>
              <a:ext cx="50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400">
                  <a:solidFill>
                    <a:schemeClr val="tx2"/>
                  </a:solidFill>
                  <a:latin typeface="Times New Roman" panose="02020603050405020304" pitchFamily="18" charset="0"/>
                </a:rPr>
                <a:t>Even</a:t>
              </a:r>
              <a:endParaRPr lang="en-GB" altLang="fi-FI" sz="2400">
                <a:solidFill>
                  <a:schemeClr val="folHlink"/>
                </a:solidFill>
                <a:latin typeface="Times New Roman" panose="02020603050405020304" pitchFamily="18" charset="0"/>
              </a:endParaRPr>
            </a:p>
          </p:txBody>
        </p:sp>
        <p:sp>
          <p:nvSpPr>
            <p:cNvPr id="426004" name="Rectangle 20">
              <a:extLst>
                <a:ext uri="{FF2B5EF4-FFF2-40B4-BE49-F238E27FC236}">
                  <a16:creationId xmlns:a16="http://schemas.microsoft.com/office/drawing/2014/main" id="{D534713E-54D2-4789-8F59-5050F603947A}"/>
                </a:ext>
              </a:extLst>
            </p:cNvPr>
            <p:cNvSpPr>
              <a:spLocks noChangeArrowheads="1"/>
            </p:cNvSpPr>
            <p:nvPr/>
          </p:nvSpPr>
          <p:spPr bwMode="auto">
            <a:xfrm>
              <a:off x="1684" y="3492"/>
              <a:ext cx="49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400">
                  <a:latin typeface="Times New Roman" panose="02020603050405020304" pitchFamily="18" charset="0"/>
                </a:rPr>
                <a:t>Odd</a:t>
              </a:r>
              <a:r>
                <a:rPr lang="en-GB" altLang="fi-FI" sz="2400">
                  <a:solidFill>
                    <a:schemeClr val="folHlink"/>
                  </a:solidFill>
                  <a:latin typeface="Times New Roman" panose="02020603050405020304" pitchFamily="18" charset="0"/>
                </a:rPr>
                <a:t> </a:t>
              </a:r>
            </a:p>
          </p:txBody>
        </p:sp>
        <p:sp>
          <p:nvSpPr>
            <p:cNvPr id="426005" name="Text Box 21">
              <a:extLst>
                <a:ext uri="{FF2B5EF4-FFF2-40B4-BE49-F238E27FC236}">
                  <a16:creationId xmlns:a16="http://schemas.microsoft.com/office/drawing/2014/main" id="{645534A0-93A0-4D29-B0E8-432F43E16E1D}"/>
                </a:ext>
              </a:extLst>
            </p:cNvPr>
            <p:cNvSpPr txBox="1">
              <a:spLocks noChangeArrowheads="1"/>
            </p:cNvSpPr>
            <p:nvPr/>
          </p:nvSpPr>
          <p:spPr bwMode="auto">
            <a:xfrm>
              <a:off x="1848" y="976"/>
              <a:ext cx="17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a:t>
              </a:r>
            </a:p>
          </p:txBody>
        </p:sp>
        <p:sp>
          <p:nvSpPr>
            <p:cNvPr id="426006" name="Text Box 22">
              <a:extLst>
                <a:ext uri="{FF2B5EF4-FFF2-40B4-BE49-F238E27FC236}">
                  <a16:creationId xmlns:a16="http://schemas.microsoft.com/office/drawing/2014/main" id="{DA848CA4-C24D-4C1B-BB9B-A7B325888427}"/>
                </a:ext>
              </a:extLst>
            </p:cNvPr>
            <p:cNvSpPr txBox="1">
              <a:spLocks noChangeArrowheads="1"/>
            </p:cNvSpPr>
            <p:nvPr/>
          </p:nvSpPr>
          <p:spPr bwMode="auto">
            <a:xfrm>
              <a:off x="1858" y="1331"/>
              <a:ext cx="1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3</a:t>
              </a:r>
            </a:p>
          </p:txBody>
        </p:sp>
        <p:sp>
          <p:nvSpPr>
            <p:cNvPr id="426007" name="Text Box 23">
              <a:extLst>
                <a:ext uri="{FF2B5EF4-FFF2-40B4-BE49-F238E27FC236}">
                  <a16:creationId xmlns:a16="http://schemas.microsoft.com/office/drawing/2014/main" id="{5E0583C0-060D-4E8F-A026-45DBA7FBCA53}"/>
                </a:ext>
              </a:extLst>
            </p:cNvPr>
            <p:cNvSpPr txBox="1">
              <a:spLocks noChangeArrowheads="1"/>
            </p:cNvSpPr>
            <p:nvPr/>
          </p:nvSpPr>
          <p:spPr bwMode="auto">
            <a:xfrm>
              <a:off x="1852" y="1747"/>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5</a:t>
              </a:r>
            </a:p>
          </p:txBody>
        </p:sp>
        <p:sp>
          <p:nvSpPr>
            <p:cNvPr id="426008" name="Text Box 24">
              <a:extLst>
                <a:ext uri="{FF2B5EF4-FFF2-40B4-BE49-F238E27FC236}">
                  <a16:creationId xmlns:a16="http://schemas.microsoft.com/office/drawing/2014/main" id="{209CBD82-3274-4E4D-B7F5-398967F094E0}"/>
                </a:ext>
              </a:extLst>
            </p:cNvPr>
            <p:cNvSpPr txBox="1">
              <a:spLocks noChangeArrowheads="1"/>
            </p:cNvSpPr>
            <p:nvPr/>
          </p:nvSpPr>
          <p:spPr bwMode="auto">
            <a:xfrm>
              <a:off x="1853" y="2135"/>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7</a:t>
              </a:r>
            </a:p>
          </p:txBody>
        </p:sp>
        <p:sp>
          <p:nvSpPr>
            <p:cNvPr id="426009" name="Text Box 25">
              <a:extLst>
                <a:ext uri="{FF2B5EF4-FFF2-40B4-BE49-F238E27FC236}">
                  <a16:creationId xmlns:a16="http://schemas.microsoft.com/office/drawing/2014/main" id="{25C06F92-BFF4-4BB2-BBB5-992CD90D9EE7}"/>
                </a:ext>
              </a:extLst>
            </p:cNvPr>
            <p:cNvSpPr txBox="1">
              <a:spLocks noChangeArrowheads="1"/>
            </p:cNvSpPr>
            <p:nvPr/>
          </p:nvSpPr>
          <p:spPr bwMode="auto">
            <a:xfrm>
              <a:off x="1844" y="2531"/>
              <a:ext cx="19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9</a:t>
              </a:r>
            </a:p>
          </p:txBody>
        </p:sp>
        <p:sp>
          <p:nvSpPr>
            <p:cNvPr id="426010" name="Text Box 26">
              <a:extLst>
                <a:ext uri="{FF2B5EF4-FFF2-40B4-BE49-F238E27FC236}">
                  <a16:creationId xmlns:a16="http://schemas.microsoft.com/office/drawing/2014/main" id="{04135DC0-8872-4DE3-AA7D-4819F472D7A6}"/>
                </a:ext>
              </a:extLst>
            </p:cNvPr>
            <p:cNvSpPr txBox="1">
              <a:spLocks noChangeArrowheads="1"/>
            </p:cNvSpPr>
            <p:nvPr/>
          </p:nvSpPr>
          <p:spPr bwMode="auto">
            <a:xfrm>
              <a:off x="1830" y="2885"/>
              <a:ext cx="2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11</a:t>
              </a:r>
            </a:p>
          </p:txBody>
        </p:sp>
        <p:sp>
          <p:nvSpPr>
            <p:cNvPr id="426011" name="Text Box 27">
              <a:extLst>
                <a:ext uri="{FF2B5EF4-FFF2-40B4-BE49-F238E27FC236}">
                  <a16:creationId xmlns:a16="http://schemas.microsoft.com/office/drawing/2014/main" id="{36290BE0-0BCF-4F80-8FCA-72149D7798E2}"/>
                </a:ext>
              </a:extLst>
            </p:cNvPr>
            <p:cNvSpPr txBox="1">
              <a:spLocks noChangeArrowheads="1"/>
            </p:cNvSpPr>
            <p:nvPr/>
          </p:nvSpPr>
          <p:spPr bwMode="auto">
            <a:xfrm>
              <a:off x="1321" y="1024"/>
              <a:ext cx="19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2</a:t>
              </a:r>
            </a:p>
          </p:txBody>
        </p:sp>
        <p:sp>
          <p:nvSpPr>
            <p:cNvPr id="426012" name="Text Box 28">
              <a:extLst>
                <a:ext uri="{FF2B5EF4-FFF2-40B4-BE49-F238E27FC236}">
                  <a16:creationId xmlns:a16="http://schemas.microsoft.com/office/drawing/2014/main" id="{BF179316-A652-4654-82CE-1905B0FB9916}"/>
                </a:ext>
              </a:extLst>
            </p:cNvPr>
            <p:cNvSpPr txBox="1">
              <a:spLocks noChangeArrowheads="1"/>
            </p:cNvSpPr>
            <p:nvPr/>
          </p:nvSpPr>
          <p:spPr bwMode="auto">
            <a:xfrm>
              <a:off x="1322" y="1467"/>
              <a:ext cx="1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4</a:t>
              </a:r>
            </a:p>
          </p:txBody>
        </p:sp>
        <p:sp>
          <p:nvSpPr>
            <p:cNvPr id="426013" name="Text Box 29">
              <a:extLst>
                <a:ext uri="{FF2B5EF4-FFF2-40B4-BE49-F238E27FC236}">
                  <a16:creationId xmlns:a16="http://schemas.microsoft.com/office/drawing/2014/main" id="{26C28B71-ADB1-4257-BBAA-EE6852787E66}"/>
                </a:ext>
              </a:extLst>
            </p:cNvPr>
            <p:cNvSpPr txBox="1">
              <a:spLocks noChangeArrowheads="1"/>
            </p:cNvSpPr>
            <p:nvPr/>
          </p:nvSpPr>
          <p:spPr bwMode="auto">
            <a:xfrm>
              <a:off x="1313" y="1883"/>
              <a:ext cx="19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6</a:t>
              </a:r>
            </a:p>
          </p:txBody>
        </p:sp>
        <p:sp>
          <p:nvSpPr>
            <p:cNvPr id="426014" name="Text Box 30">
              <a:extLst>
                <a:ext uri="{FF2B5EF4-FFF2-40B4-BE49-F238E27FC236}">
                  <a16:creationId xmlns:a16="http://schemas.microsoft.com/office/drawing/2014/main" id="{5715FB9A-1D2A-42F9-AFA1-B3B41B637DFA}"/>
                </a:ext>
              </a:extLst>
            </p:cNvPr>
            <p:cNvSpPr txBox="1">
              <a:spLocks noChangeArrowheads="1"/>
            </p:cNvSpPr>
            <p:nvPr/>
          </p:nvSpPr>
          <p:spPr bwMode="auto">
            <a:xfrm>
              <a:off x="1312" y="2271"/>
              <a:ext cx="19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8</a:t>
              </a:r>
            </a:p>
          </p:txBody>
        </p:sp>
        <p:sp>
          <p:nvSpPr>
            <p:cNvPr id="426015" name="Text Box 31">
              <a:extLst>
                <a:ext uri="{FF2B5EF4-FFF2-40B4-BE49-F238E27FC236}">
                  <a16:creationId xmlns:a16="http://schemas.microsoft.com/office/drawing/2014/main" id="{43BB673B-B760-48EC-BF24-99113B08D6E3}"/>
                </a:ext>
              </a:extLst>
            </p:cNvPr>
            <p:cNvSpPr txBox="1">
              <a:spLocks noChangeArrowheads="1"/>
            </p:cNvSpPr>
            <p:nvPr/>
          </p:nvSpPr>
          <p:spPr bwMode="auto">
            <a:xfrm>
              <a:off x="1278" y="2667"/>
              <a:ext cx="2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10</a:t>
              </a:r>
            </a:p>
          </p:txBody>
        </p:sp>
        <p:sp>
          <p:nvSpPr>
            <p:cNvPr id="426016" name="Text Box 32">
              <a:extLst>
                <a:ext uri="{FF2B5EF4-FFF2-40B4-BE49-F238E27FC236}">
                  <a16:creationId xmlns:a16="http://schemas.microsoft.com/office/drawing/2014/main" id="{950A5133-3B94-4C6E-B2D4-A0DF80AAC030}"/>
                </a:ext>
              </a:extLst>
            </p:cNvPr>
            <p:cNvSpPr txBox="1">
              <a:spLocks noChangeArrowheads="1"/>
            </p:cNvSpPr>
            <p:nvPr/>
          </p:nvSpPr>
          <p:spPr bwMode="auto">
            <a:xfrm>
              <a:off x="1288" y="3021"/>
              <a:ext cx="25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12</a:t>
              </a:r>
            </a:p>
          </p:txBody>
        </p:sp>
      </p:grpSp>
      <p:sp>
        <p:nvSpPr>
          <p:cNvPr id="426037" name="Text Box 53">
            <a:extLst>
              <a:ext uri="{FF2B5EF4-FFF2-40B4-BE49-F238E27FC236}">
                <a16:creationId xmlns:a16="http://schemas.microsoft.com/office/drawing/2014/main" id="{4E8D64F8-C629-45A6-86A5-A6D435544016}"/>
              </a:ext>
            </a:extLst>
          </p:cNvPr>
          <p:cNvSpPr txBox="1">
            <a:spLocks noChangeArrowheads="1"/>
          </p:cNvSpPr>
          <p:nvPr/>
        </p:nvSpPr>
        <p:spPr bwMode="auto">
          <a:xfrm>
            <a:off x="252133" y="6021288"/>
            <a:ext cx="317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GB" altLang="fi-FI" sz="2400" dirty="0">
                <a:solidFill>
                  <a:schemeClr val="folHlink"/>
                </a:solidFill>
                <a:latin typeface="Meta-Normal" pitchFamily="2" charset="0"/>
              </a:rPr>
              <a:t>1 FRAME = 2 FIELDS</a:t>
            </a:r>
            <a:endParaRPr lang="en-US" altLang="fi-FI" sz="2400" dirty="0">
              <a:solidFill>
                <a:schemeClr val="folHlink"/>
              </a:solidFill>
              <a:latin typeface="Meta-Normal" pitchFamily="2" charset="0"/>
            </a:endParaRPr>
          </a:p>
        </p:txBody>
      </p:sp>
      <p:grpSp>
        <p:nvGrpSpPr>
          <p:cNvPr id="59" name="Group 4">
            <a:extLst>
              <a:ext uri="{FF2B5EF4-FFF2-40B4-BE49-F238E27FC236}">
                <a16:creationId xmlns:a16="http://schemas.microsoft.com/office/drawing/2014/main" id="{BA225A4C-8C77-4DC6-A004-13E02D9A417D}"/>
              </a:ext>
            </a:extLst>
          </p:cNvPr>
          <p:cNvGrpSpPr>
            <a:grpSpLocks/>
          </p:cNvGrpSpPr>
          <p:nvPr/>
        </p:nvGrpSpPr>
        <p:grpSpPr bwMode="auto">
          <a:xfrm>
            <a:off x="5148064" y="1536701"/>
            <a:ext cx="3744416" cy="3044428"/>
            <a:chOff x="176" y="968"/>
            <a:chExt cx="2788" cy="2388"/>
          </a:xfrm>
        </p:grpSpPr>
        <p:sp>
          <p:nvSpPr>
            <p:cNvPr id="60" name="AutoShape 5">
              <a:extLst>
                <a:ext uri="{FF2B5EF4-FFF2-40B4-BE49-F238E27FC236}">
                  <a16:creationId xmlns:a16="http://schemas.microsoft.com/office/drawing/2014/main" id="{9A33731A-26A9-4AA0-AC05-14604B921B37}"/>
                </a:ext>
              </a:extLst>
            </p:cNvPr>
            <p:cNvSpPr>
              <a:spLocks noChangeArrowheads="1"/>
            </p:cNvSpPr>
            <p:nvPr/>
          </p:nvSpPr>
          <p:spPr bwMode="auto">
            <a:xfrm>
              <a:off x="176" y="1004"/>
              <a:ext cx="2788" cy="2352"/>
            </a:xfrm>
            <a:prstGeom prst="roundRect">
              <a:avLst>
                <a:gd name="adj" fmla="val 12477"/>
              </a:avLst>
            </a:prstGeom>
            <a:solidFill>
              <a:srgbClr val="CECECE"/>
            </a:solidFill>
            <a:ln w="762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1" hangingPunct="1"/>
              <a:endParaRPr lang="en-GB" altLang="fi-FI" sz="2400">
                <a:latin typeface="Times New Roman" panose="02020603050405020304" pitchFamily="18" charset="0"/>
              </a:endParaRPr>
            </a:p>
          </p:txBody>
        </p:sp>
        <p:sp>
          <p:nvSpPr>
            <p:cNvPr id="61" name="Line 6">
              <a:extLst>
                <a:ext uri="{FF2B5EF4-FFF2-40B4-BE49-F238E27FC236}">
                  <a16:creationId xmlns:a16="http://schemas.microsoft.com/office/drawing/2014/main" id="{90ABB694-D379-448F-9347-361967B95CC3}"/>
                </a:ext>
              </a:extLst>
            </p:cNvPr>
            <p:cNvSpPr>
              <a:spLocks noChangeShapeType="1"/>
            </p:cNvSpPr>
            <p:nvPr/>
          </p:nvSpPr>
          <p:spPr bwMode="auto">
            <a:xfrm>
              <a:off x="340" y="1112"/>
              <a:ext cx="2462" cy="110"/>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2" name="Line 7">
              <a:extLst>
                <a:ext uri="{FF2B5EF4-FFF2-40B4-BE49-F238E27FC236}">
                  <a16:creationId xmlns:a16="http://schemas.microsoft.com/office/drawing/2014/main" id="{C7DAA165-0E3C-4FFE-9C29-28094B1190C0}"/>
                </a:ext>
              </a:extLst>
            </p:cNvPr>
            <p:cNvSpPr>
              <a:spLocks noChangeShapeType="1"/>
            </p:cNvSpPr>
            <p:nvPr/>
          </p:nvSpPr>
          <p:spPr bwMode="auto">
            <a:xfrm>
              <a:off x="292" y="2312"/>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3" name="Line 8">
              <a:extLst>
                <a:ext uri="{FF2B5EF4-FFF2-40B4-BE49-F238E27FC236}">
                  <a16:creationId xmlns:a16="http://schemas.microsoft.com/office/drawing/2014/main" id="{ED6E34DC-A5D4-490F-9DA2-DCF558383C53}"/>
                </a:ext>
              </a:extLst>
            </p:cNvPr>
            <p:cNvSpPr>
              <a:spLocks noChangeShapeType="1"/>
            </p:cNvSpPr>
            <p:nvPr/>
          </p:nvSpPr>
          <p:spPr bwMode="auto">
            <a:xfrm>
              <a:off x="292" y="1928"/>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4" name="Line 9">
              <a:extLst>
                <a:ext uri="{FF2B5EF4-FFF2-40B4-BE49-F238E27FC236}">
                  <a16:creationId xmlns:a16="http://schemas.microsoft.com/office/drawing/2014/main" id="{190F6B92-C4E4-4984-B036-DDAEB582374C}"/>
                </a:ext>
              </a:extLst>
            </p:cNvPr>
            <p:cNvSpPr>
              <a:spLocks noChangeShapeType="1"/>
            </p:cNvSpPr>
            <p:nvPr/>
          </p:nvSpPr>
          <p:spPr bwMode="auto">
            <a:xfrm>
              <a:off x="292" y="1496"/>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5" name="Line 10">
              <a:extLst>
                <a:ext uri="{FF2B5EF4-FFF2-40B4-BE49-F238E27FC236}">
                  <a16:creationId xmlns:a16="http://schemas.microsoft.com/office/drawing/2014/main" id="{C9EEC5E5-18A2-4CBF-BFFA-F78882DB22CC}"/>
                </a:ext>
              </a:extLst>
            </p:cNvPr>
            <p:cNvSpPr>
              <a:spLocks noChangeShapeType="1"/>
            </p:cNvSpPr>
            <p:nvPr/>
          </p:nvSpPr>
          <p:spPr bwMode="auto">
            <a:xfrm>
              <a:off x="292" y="2696"/>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6" name="Line 11">
              <a:extLst>
                <a:ext uri="{FF2B5EF4-FFF2-40B4-BE49-F238E27FC236}">
                  <a16:creationId xmlns:a16="http://schemas.microsoft.com/office/drawing/2014/main" id="{3B882ABC-E381-4731-B0D8-8AD0FDFF763F}"/>
                </a:ext>
              </a:extLst>
            </p:cNvPr>
            <p:cNvSpPr>
              <a:spLocks noChangeShapeType="1"/>
            </p:cNvSpPr>
            <p:nvPr/>
          </p:nvSpPr>
          <p:spPr bwMode="auto">
            <a:xfrm>
              <a:off x="292" y="1304"/>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7" name="Line 12">
              <a:extLst>
                <a:ext uri="{FF2B5EF4-FFF2-40B4-BE49-F238E27FC236}">
                  <a16:creationId xmlns:a16="http://schemas.microsoft.com/office/drawing/2014/main" id="{E2C553C2-1800-40B1-A2CC-826A368359FF}"/>
                </a:ext>
              </a:extLst>
            </p:cNvPr>
            <p:cNvSpPr>
              <a:spLocks noChangeShapeType="1"/>
            </p:cNvSpPr>
            <p:nvPr/>
          </p:nvSpPr>
          <p:spPr bwMode="auto">
            <a:xfrm>
              <a:off x="292" y="2504"/>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8" name="Line 13">
              <a:extLst>
                <a:ext uri="{FF2B5EF4-FFF2-40B4-BE49-F238E27FC236}">
                  <a16:creationId xmlns:a16="http://schemas.microsoft.com/office/drawing/2014/main" id="{A95E644E-512F-4C0C-BBB5-22F5B1EA7E6C}"/>
                </a:ext>
              </a:extLst>
            </p:cNvPr>
            <p:cNvSpPr>
              <a:spLocks noChangeShapeType="1"/>
            </p:cNvSpPr>
            <p:nvPr/>
          </p:nvSpPr>
          <p:spPr bwMode="auto">
            <a:xfrm>
              <a:off x="292" y="2120"/>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69" name="Line 14">
              <a:extLst>
                <a:ext uri="{FF2B5EF4-FFF2-40B4-BE49-F238E27FC236}">
                  <a16:creationId xmlns:a16="http://schemas.microsoft.com/office/drawing/2014/main" id="{933FF57E-FC2C-4DF4-BAD3-4F1D62FCC8F7}"/>
                </a:ext>
              </a:extLst>
            </p:cNvPr>
            <p:cNvSpPr>
              <a:spLocks noChangeShapeType="1"/>
            </p:cNvSpPr>
            <p:nvPr/>
          </p:nvSpPr>
          <p:spPr bwMode="auto">
            <a:xfrm>
              <a:off x="292" y="1736"/>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70" name="Line 15">
              <a:extLst>
                <a:ext uri="{FF2B5EF4-FFF2-40B4-BE49-F238E27FC236}">
                  <a16:creationId xmlns:a16="http://schemas.microsoft.com/office/drawing/2014/main" id="{E60190D6-1B29-4AC0-8B11-3DCA6F0AA646}"/>
                </a:ext>
              </a:extLst>
            </p:cNvPr>
            <p:cNvSpPr>
              <a:spLocks noChangeShapeType="1"/>
            </p:cNvSpPr>
            <p:nvPr/>
          </p:nvSpPr>
          <p:spPr bwMode="auto">
            <a:xfrm>
              <a:off x="292" y="3080"/>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71" name="Line 16">
              <a:extLst>
                <a:ext uri="{FF2B5EF4-FFF2-40B4-BE49-F238E27FC236}">
                  <a16:creationId xmlns:a16="http://schemas.microsoft.com/office/drawing/2014/main" id="{144C2312-F008-4DDC-8B98-7ACBA8EC74FD}"/>
                </a:ext>
              </a:extLst>
            </p:cNvPr>
            <p:cNvSpPr>
              <a:spLocks noChangeShapeType="1"/>
            </p:cNvSpPr>
            <p:nvPr/>
          </p:nvSpPr>
          <p:spPr bwMode="auto">
            <a:xfrm>
              <a:off x="292" y="2888"/>
              <a:ext cx="2558" cy="158"/>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72" name="Text Box 17">
              <a:extLst>
                <a:ext uri="{FF2B5EF4-FFF2-40B4-BE49-F238E27FC236}">
                  <a16:creationId xmlns:a16="http://schemas.microsoft.com/office/drawing/2014/main" id="{44E535A1-07C2-4204-9F57-DA1EC99A5C5F}"/>
                </a:ext>
              </a:extLst>
            </p:cNvPr>
            <p:cNvSpPr txBox="1">
              <a:spLocks noChangeArrowheads="1"/>
            </p:cNvSpPr>
            <p:nvPr/>
          </p:nvSpPr>
          <p:spPr bwMode="auto">
            <a:xfrm>
              <a:off x="1532" y="968"/>
              <a:ext cx="17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a:t>
              </a:r>
            </a:p>
          </p:txBody>
        </p:sp>
        <p:sp>
          <p:nvSpPr>
            <p:cNvPr id="73" name="Text Box 18">
              <a:extLst>
                <a:ext uri="{FF2B5EF4-FFF2-40B4-BE49-F238E27FC236}">
                  <a16:creationId xmlns:a16="http://schemas.microsoft.com/office/drawing/2014/main" id="{A4F14BEF-9824-43F6-B2AC-F118C678B209}"/>
                </a:ext>
              </a:extLst>
            </p:cNvPr>
            <p:cNvSpPr txBox="1">
              <a:spLocks noChangeArrowheads="1"/>
            </p:cNvSpPr>
            <p:nvPr/>
          </p:nvSpPr>
          <p:spPr bwMode="auto">
            <a:xfrm>
              <a:off x="1522" y="1391"/>
              <a:ext cx="1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3</a:t>
              </a:r>
            </a:p>
          </p:txBody>
        </p:sp>
        <p:sp>
          <p:nvSpPr>
            <p:cNvPr id="74" name="Text Box 19">
              <a:extLst>
                <a:ext uri="{FF2B5EF4-FFF2-40B4-BE49-F238E27FC236}">
                  <a16:creationId xmlns:a16="http://schemas.microsoft.com/office/drawing/2014/main" id="{5BCDEA28-703C-42D2-AD87-DAB73E63683C}"/>
                </a:ext>
              </a:extLst>
            </p:cNvPr>
            <p:cNvSpPr txBox="1">
              <a:spLocks noChangeArrowheads="1"/>
            </p:cNvSpPr>
            <p:nvPr/>
          </p:nvSpPr>
          <p:spPr bwMode="auto">
            <a:xfrm>
              <a:off x="1524" y="1815"/>
              <a:ext cx="1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5</a:t>
              </a:r>
            </a:p>
          </p:txBody>
        </p:sp>
        <p:sp>
          <p:nvSpPr>
            <p:cNvPr id="75" name="Text Box 20">
              <a:extLst>
                <a:ext uri="{FF2B5EF4-FFF2-40B4-BE49-F238E27FC236}">
                  <a16:creationId xmlns:a16="http://schemas.microsoft.com/office/drawing/2014/main" id="{633FC194-CC0F-4571-A3FD-151C18E76705}"/>
                </a:ext>
              </a:extLst>
            </p:cNvPr>
            <p:cNvSpPr txBox="1">
              <a:spLocks noChangeArrowheads="1"/>
            </p:cNvSpPr>
            <p:nvPr/>
          </p:nvSpPr>
          <p:spPr bwMode="auto">
            <a:xfrm>
              <a:off x="1525" y="220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7</a:t>
              </a:r>
            </a:p>
          </p:txBody>
        </p:sp>
        <p:sp>
          <p:nvSpPr>
            <p:cNvPr id="76" name="Text Box 21">
              <a:extLst>
                <a:ext uri="{FF2B5EF4-FFF2-40B4-BE49-F238E27FC236}">
                  <a16:creationId xmlns:a16="http://schemas.microsoft.com/office/drawing/2014/main" id="{9B1C3F1A-B628-475D-B038-380005CD0EBA}"/>
                </a:ext>
              </a:extLst>
            </p:cNvPr>
            <p:cNvSpPr txBox="1">
              <a:spLocks noChangeArrowheads="1"/>
            </p:cNvSpPr>
            <p:nvPr/>
          </p:nvSpPr>
          <p:spPr bwMode="auto">
            <a:xfrm>
              <a:off x="1528" y="2587"/>
              <a:ext cx="19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9</a:t>
              </a:r>
            </a:p>
          </p:txBody>
        </p:sp>
        <p:sp>
          <p:nvSpPr>
            <p:cNvPr id="77" name="Text Box 22">
              <a:extLst>
                <a:ext uri="{FF2B5EF4-FFF2-40B4-BE49-F238E27FC236}">
                  <a16:creationId xmlns:a16="http://schemas.microsoft.com/office/drawing/2014/main" id="{26F09076-B210-48A3-9434-59B27B6C3219}"/>
                </a:ext>
              </a:extLst>
            </p:cNvPr>
            <p:cNvSpPr txBox="1">
              <a:spLocks noChangeArrowheads="1"/>
            </p:cNvSpPr>
            <p:nvPr/>
          </p:nvSpPr>
          <p:spPr bwMode="auto">
            <a:xfrm>
              <a:off x="1506" y="2973"/>
              <a:ext cx="2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11</a:t>
              </a:r>
            </a:p>
          </p:txBody>
        </p:sp>
        <p:sp>
          <p:nvSpPr>
            <p:cNvPr id="78" name="Text Box 23">
              <a:extLst>
                <a:ext uri="{FF2B5EF4-FFF2-40B4-BE49-F238E27FC236}">
                  <a16:creationId xmlns:a16="http://schemas.microsoft.com/office/drawing/2014/main" id="{9A2236D7-A7D4-46A8-9434-D18BE1287904}"/>
                </a:ext>
              </a:extLst>
            </p:cNvPr>
            <p:cNvSpPr txBox="1">
              <a:spLocks noChangeArrowheads="1"/>
            </p:cNvSpPr>
            <p:nvPr/>
          </p:nvSpPr>
          <p:spPr bwMode="auto">
            <a:xfrm>
              <a:off x="1517" y="1192"/>
              <a:ext cx="19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2</a:t>
              </a:r>
            </a:p>
          </p:txBody>
        </p:sp>
        <p:sp>
          <p:nvSpPr>
            <p:cNvPr id="79" name="Text Box 24">
              <a:extLst>
                <a:ext uri="{FF2B5EF4-FFF2-40B4-BE49-F238E27FC236}">
                  <a16:creationId xmlns:a16="http://schemas.microsoft.com/office/drawing/2014/main" id="{E5F94CC3-D201-4047-8B88-1F341253F920}"/>
                </a:ext>
              </a:extLst>
            </p:cNvPr>
            <p:cNvSpPr txBox="1">
              <a:spLocks noChangeArrowheads="1"/>
            </p:cNvSpPr>
            <p:nvPr/>
          </p:nvSpPr>
          <p:spPr bwMode="auto">
            <a:xfrm>
              <a:off x="1514" y="1619"/>
              <a:ext cx="1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4</a:t>
              </a:r>
            </a:p>
          </p:txBody>
        </p:sp>
        <p:sp>
          <p:nvSpPr>
            <p:cNvPr id="80" name="Text Box 25">
              <a:extLst>
                <a:ext uri="{FF2B5EF4-FFF2-40B4-BE49-F238E27FC236}">
                  <a16:creationId xmlns:a16="http://schemas.microsoft.com/office/drawing/2014/main" id="{7843B1CB-C416-4AE6-9D89-C87701EA7EFE}"/>
                </a:ext>
              </a:extLst>
            </p:cNvPr>
            <p:cNvSpPr txBox="1">
              <a:spLocks noChangeArrowheads="1"/>
            </p:cNvSpPr>
            <p:nvPr/>
          </p:nvSpPr>
          <p:spPr bwMode="auto">
            <a:xfrm>
              <a:off x="1513" y="2031"/>
              <a:ext cx="19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6</a:t>
              </a:r>
            </a:p>
          </p:txBody>
        </p:sp>
        <p:sp>
          <p:nvSpPr>
            <p:cNvPr id="81" name="Text Box 26">
              <a:extLst>
                <a:ext uri="{FF2B5EF4-FFF2-40B4-BE49-F238E27FC236}">
                  <a16:creationId xmlns:a16="http://schemas.microsoft.com/office/drawing/2014/main" id="{951DD1DE-E38B-4629-BF13-37118ADBAB4D}"/>
                </a:ext>
              </a:extLst>
            </p:cNvPr>
            <p:cNvSpPr txBox="1">
              <a:spLocks noChangeArrowheads="1"/>
            </p:cNvSpPr>
            <p:nvPr/>
          </p:nvSpPr>
          <p:spPr bwMode="auto">
            <a:xfrm>
              <a:off x="1516" y="2411"/>
              <a:ext cx="19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8</a:t>
              </a:r>
            </a:p>
          </p:txBody>
        </p:sp>
        <p:sp>
          <p:nvSpPr>
            <p:cNvPr id="82" name="Text Box 27">
              <a:extLst>
                <a:ext uri="{FF2B5EF4-FFF2-40B4-BE49-F238E27FC236}">
                  <a16:creationId xmlns:a16="http://schemas.microsoft.com/office/drawing/2014/main" id="{0F1D2767-560B-4077-A95F-22C19F480376}"/>
                </a:ext>
              </a:extLst>
            </p:cNvPr>
            <p:cNvSpPr txBox="1">
              <a:spLocks noChangeArrowheads="1"/>
            </p:cNvSpPr>
            <p:nvPr/>
          </p:nvSpPr>
          <p:spPr bwMode="auto">
            <a:xfrm>
              <a:off x="1482" y="2779"/>
              <a:ext cx="2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da-DK" altLang="fi-FI" sz="1800">
                  <a:solidFill>
                    <a:schemeClr val="bg2"/>
                  </a:solidFill>
                  <a:latin typeface="Times New Roman" panose="02020603050405020304" pitchFamily="18" charset="0"/>
                </a:rPr>
                <a:t>10</a:t>
              </a:r>
            </a:p>
          </p:txBody>
        </p:sp>
      </p:grpSp>
      <p:sp>
        <p:nvSpPr>
          <p:cNvPr id="2" name="Rectangle 1">
            <a:extLst>
              <a:ext uri="{FF2B5EF4-FFF2-40B4-BE49-F238E27FC236}">
                <a16:creationId xmlns:a16="http://schemas.microsoft.com/office/drawing/2014/main" id="{3ABE045C-C6C1-483A-B4A4-93656C135FFB}"/>
              </a:ext>
            </a:extLst>
          </p:cNvPr>
          <p:cNvSpPr/>
          <p:nvPr/>
        </p:nvSpPr>
        <p:spPr>
          <a:xfrm>
            <a:off x="5220072" y="4977261"/>
            <a:ext cx="3686526" cy="646331"/>
          </a:xfrm>
          <a:prstGeom prst="rect">
            <a:avLst/>
          </a:prstGeom>
        </p:spPr>
        <p:txBody>
          <a:bodyPr wrap="square">
            <a:spAutoFit/>
          </a:bodyPr>
          <a:lstStyle/>
          <a:p>
            <a:pPr algn="l" eaLnBrk="1" hangingPunct="1">
              <a:spcBef>
                <a:spcPct val="50000"/>
              </a:spcBef>
            </a:pPr>
            <a:r>
              <a:rPr lang="en-GB" altLang="fi-FI" dirty="0">
                <a:solidFill>
                  <a:schemeClr val="tx2"/>
                </a:solidFill>
                <a:latin typeface="Times New Roman" panose="02020603050405020304" pitchFamily="18" charset="0"/>
              </a:rPr>
              <a:t>Non-interlaced scan or progressive scan is used in machine vision. The lines are scanned progressive from top to bottom in one full frame.</a:t>
            </a:r>
          </a:p>
        </p:txBody>
      </p:sp>
    </p:spTree>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4D02D6AF-0A2C-4142-88E8-4429B6F5F7B2}"/>
              </a:ext>
            </a:extLst>
          </p:cNvPr>
          <p:cNvSpPr>
            <a:spLocks noChangeArrowheads="1"/>
          </p:cNvSpPr>
          <p:nvPr/>
        </p:nvSpPr>
        <p:spPr bwMode="auto">
          <a:xfrm>
            <a:off x="323528" y="0"/>
            <a:ext cx="8496944"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nSpc>
                <a:spcPct val="90000"/>
              </a:lnSpc>
            </a:pPr>
            <a:r>
              <a:rPr lang="en-GB" altLang="fi-FI" sz="3600" b="1" i="1" dirty="0">
                <a:solidFill>
                  <a:srgbClr val="FFFFFF"/>
                </a:solidFill>
                <a:effectLst>
                  <a:outerShdw blurRad="38100" dist="38100" dir="2700000" algn="tl">
                    <a:srgbClr val="000000"/>
                  </a:outerShdw>
                </a:effectLst>
                <a:latin typeface="Meta-Normal" pitchFamily="2" charset="0"/>
              </a:rPr>
              <a:t>Full frame, frame, Interline Transfer CCD</a:t>
            </a:r>
            <a:endParaRPr lang="en-GB" altLang="fi-FI" sz="3600" b="1" i="1" dirty="0">
              <a:solidFill>
                <a:schemeClr val="tx2"/>
              </a:solidFill>
              <a:effectLst>
                <a:outerShdw blurRad="38100" dist="38100" dir="2700000" algn="tl">
                  <a:srgbClr val="000000"/>
                </a:outerShdw>
              </a:effectLst>
              <a:latin typeface="Meta-Normal" pitchFamily="2" charset="0"/>
            </a:endParaRPr>
          </a:p>
        </p:txBody>
      </p:sp>
      <p:sp>
        <p:nvSpPr>
          <p:cNvPr id="370849" name="Rectangle 161">
            <a:extLst>
              <a:ext uri="{FF2B5EF4-FFF2-40B4-BE49-F238E27FC236}">
                <a16:creationId xmlns:a16="http://schemas.microsoft.com/office/drawing/2014/main" id="{FB04D834-B5CA-4A97-ABC3-A76FE2F46BF0}"/>
              </a:ext>
            </a:extLst>
          </p:cNvPr>
          <p:cNvSpPr>
            <a:spLocks noChangeArrowheads="1"/>
          </p:cNvSpPr>
          <p:nvPr/>
        </p:nvSpPr>
        <p:spPr bwMode="auto">
          <a:xfrm>
            <a:off x="3733800" y="838200"/>
            <a:ext cx="1863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altLang="fi-FI" sz="2400" i="1" dirty="0">
                <a:solidFill>
                  <a:srgbClr val="FFFFFF"/>
                </a:solidFill>
                <a:effectLst>
                  <a:outerShdw blurRad="38100" dist="38100" dir="2700000" algn="tl">
                    <a:srgbClr val="000000"/>
                  </a:outerShdw>
                </a:effectLst>
                <a:latin typeface="Meta-Normal" pitchFamily="2" charset="0"/>
              </a:rPr>
              <a:t>Monochrome</a:t>
            </a:r>
            <a:endParaRPr lang="en-GB" altLang="fi-FI" sz="2400" i="1" dirty="0">
              <a:latin typeface="Meta-Normal" pitchFamily="2" charset="0"/>
            </a:endParaRPr>
          </a:p>
        </p:txBody>
      </p:sp>
      <p:pic>
        <p:nvPicPr>
          <p:cNvPr id="582658" name="Picture 2" descr="Spin-on siloxane polymers in image sensor applications | Semantic Scholar">
            <a:extLst>
              <a:ext uri="{FF2B5EF4-FFF2-40B4-BE49-F238E27FC236}">
                <a16:creationId xmlns:a16="http://schemas.microsoft.com/office/drawing/2014/main" id="{146FCC31-A281-4504-92AF-84B2EC726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63" y="1700925"/>
            <a:ext cx="5628473" cy="40947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DED588F-70B5-4CC0-B43F-970EAA4B2D66}"/>
              </a:ext>
            </a:extLst>
          </p:cNvPr>
          <p:cNvSpPr/>
          <p:nvPr/>
        </p:nvSpPr>
        <p:spPr>
          <a:xfrm>
            <a:off x="0" y="6096244"/>
            <a:ext cx="9108504" cy="461665"/>
          </a:xfrm>
          <a:prstGeom prst="rect">
            <a:avLst/>
          </a:prstGeom>
        </p:spPr>
        <p:txBody>
          <a:bodyPr wrap="square">
            <a:spAutoFit/>
          </a:bodyPr>
          <a:lstStyle/>
          <a:p>
            <a:r>
              <a:rPr lang="fi-FI" dirty="0">
                <a:hlinkClick r:id="rId4"/>
              </a:rPr>
              <a:t>https://www.semanticscholar.org/paper/Spin-on-siloxane-polymers-in-image-sensor-Karaste-Honkanen/fa131da4964c81e987c866afddea34c5a38dc9e6</a:t>
            </a:r>
            <a:endParaRPr lang="fi-FI" dirty="0"/>
          </a:p>
        </p:txBody>
      </p:sp>
    </p:spTree>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84D1E830-A409-4416-A895-B4F86A3121CD}"/>
              </a:ext>
            </a:extLst>
          </p:cNvPr>
          <p:cNvSpPr>
            <a:spLocks noChangeArrowheads="1"/>
          </p:cNvSpPr>
          <p:nvPr/>
        </p:nvSpPr>
        <p:spPr bwMode="auto">
          <a:xfrm>
            <a:off x="2667000" y="228600"/>
            <a:ext cx="48323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fi-FI" sz="3600" b="1" i="1">
                <a:solidFill>
                  <a:srgbClr val="FFFFFF"/>
                </a:solidFill>
                <a:effectLst>
                  <a:outerShdw blurRad="38100" dist="38100" dir="2700000" algn="tl">
                    <a:srgbClr val="000000"/>
                  </a:outerShdw>
                </a:effectLst>
                <a:latin typeface="Meta-Normal" pitchFamily="2" charset="0"/>
              </a:rPr>
              <a:t>CCD (a) vs. CMOS (b)</a:t>
            </a:r>
            <a:endParaRPr lang="en-GB" altLang="fi-FI" sz="3200" b="1" i="1">
              <a:solidFill>
                <a:srgbClr val="FFFFFF"/>
              </a:solidFill>
              <a:latin typeface="Meta-Normal" pitchFamily="2" charset="0"/>
            </a:endParaRPr>
          </a:p>
          <a:p>
            <a:endParaRPr lang="en-GB" altLang="fi-FI" b="1" i="1">
              <a:solidFill>
                <a:srgbClr val="FFFFFF"/>
              </a:solidFill>
              <a:latin typeface="Meta-Normal" pitchFamily="2" charset="0"/>
            </a:endParaRPr>
          </a:p>
        </p:txBody>
      </p:sp>
      <p:pic>
        <p:nvPicPr>
          <p:cNvPr id="515080" name="Picture 8">
            <a:extLst>
              <a:ext uri="{FF2B5EF4-FFF2-40B4-BE49-F238E27FC236}">
                <a16:creationId xmlns:a16="http://schemas.microsoft.com/office/drawing/2014/main" id="{8235F4ED-5F88-465B-B2E3-D70260E98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72816"/>
            <a:ext cx="2103585" cy="106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5081" name="Picture 9">
            <a:extLst>
              <a:ext uri="{FF2B5EF4-FFF2-40B4-BE49-F238E27FC236}">
                <a16:creationId xmlns:a16="http://schemas.microsoft.com/office/drawing/2014/main" id="{06097B67-9F7F-4423-87D8-B2BA7F2E7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1805054"/>
            <a:ext cx="1858961" cy="1057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4466" name="Picture 2" descr="CCD  vs CMOS">
            <a:extLst>
              <a:ext uri="{FF2B5EF4-FFF2-40B4-BE49-F238E27FC236}">
                <a16:creationId xmlns:a16="http://schemas.microsoft.com/office/drawing/2014/main" id="{0DD0B55A-1CF2-4E49-80B7-4A979E066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542" y="1484784"/>
            <a:ext cx="3759497" cy="2068881"/>
          </a:xfrm>
          <a:prstGeom prst="rect">
            <a:avLst/>
          </a:prstGeom>
          <a:noFill/>
          <a:extLst>
            <a:ext uri="{909E8E84-426E-40DD-AFC4-6F175D3DCCD1}">
              <a14:hiddenFill xmlns:a14="http://schemas.microsoft.com/office/drawing/2010/main">
                <a:solidFill>
                  <a:srgbClr val="FFFFFF"/>
                </a:solidFill>
              </a14:hiddenFill>
            </a:ext>
          </a:extLst>
        </p:spPr>
      </p:pic>
      <p:pic>
        <p:nvPicPr>
          <p:cNvPr id="574468" name="Picture 4" descr="img/lecture/ccd_cmos_architecture.jpg">
            <a:extLst>
              <a:ext uri="{FF2B5EF4-FFF2-40B4-BE49-F238E27FC236}">
                <a16:creationId xmlns:a16="http://schemas.microsoft.com/office/drawing/2014/main" id="{8F29A9B9-D4F9-4A65-B35C-0BB0B54E64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1661" y="4418189"/>
            <a:ext cx="4955257" cy="18191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9208BA4-43A3-45A6-8E59-9BC1639D29CA}"/>
              </a:ext>
            </a:extLst>
          </p:cNvPr>
          <p:cNvSpPr/>
          <p:nvPr/>
        </p:nvSpPr>
        <p:spPr>
          <a:xfrm>
            <a:off x="270798" y="6237312"/>
            <a:ext cx="8856984" cy="461665"/>
          </a:xfrm>
          <a:prstGeom prst="rect">
            <a:avLst/>
          </a:prstGeom>
        </p:spPr>
        <p:txBody>
          <a:bodyPr wrap="square">
            <a:spAutoFit/>
          </a:bodyPr>
          <a:lstStyle/>
          <a:p>
            <a:r>
              <a:rPr lang="en-US" dirty="0">
                <a:latin typeface="Open Sans"/>
              </a:rPr>
              <a:t>CMOS imagers can be fabricated with more “camera” functionality on the chip. (</a:t>
            </a:r>
            <a:r>
              <a:rPr lang="en-US" sz="1050" dirty="0">
                <a:latin typeface="Open Sans"/>
              </a:rPr>
              <a:t>https://meroli.web.cern.ch/lecture_cmos_vs_ccd_pixel_sensor.html</a:t>
            </a:r>
            <a:r>
              <a:rPr lang="en-US" dirty="0">
                <a:latin typeface="Open Sans"/>
              </a:rPr>
              <a:t>)</a:t>
            </a:r>
            <a:endParaRPr lang="fi-FI" dirty="0"/>
          </a:p>
        </p:txBody>
      </p:sp>
      <p:sp>
        <p:nvSpPr>
          <p:cNvPr id="11" name="Rectangle 10">
            <a:extLst>
              <a:ext uri="{FF2B5EF4-FFF2-40B4-BE49-F238E27FC236}">
                <a16:creationId xmlns:a16="http://schemas.microsoft.com/office/drawing/2014/main" id="{62F75EED-1D38-413E-BE31-0BA801B102FB}"/>
              </a:ext>
            </a:extLst>
          </p:cNvPr>
          <p:cNvSpPr/>
          <p:nvPr/>
        </p:nvSpPr>
        <p:spPr>
          <a:xfrm>
            <a:off x="301580" y="3573016"/>
            <a:ext cx="8856984" cy="461665"/>
          </a:xfrm>
          <a:prstGeom prst="rect">
            <a:avLst/>
          </a:prstGeom>
        </p:spPr>
        <p:txBody>
          <a:bodyPr wrap="square">
            <a:spAutoFit/>
          </a:bodyPr>
          <a:lstStyle/>
          <a:p>
            <a:r>
              <a:rPr lang="en-US" dirty="0">
                <a:latin typeface="Open Sans"/>
              </a:rPr>
              <a:t>CCDs move photogenerated charge from pixel to pixel and convert it to voltage at an output node. CMOS imagers convert charge to voltage inside each pixel. (https://meroli.web.cern.ch/lecture_cmos_vs_ccd_pixel_sensor.html)</a:t>
            </a:r>
            <a:endParaRPr lang="fi-FI" dirty="0"/>
          </a:p>
        </p:txBody>
      </p:sp>
    </p:spTree>
    <p:extLst>
      <p:ext uri="{BB962C8B-B14F-4D97-AF65-F5344CB8AC3E}">
        <p14:creationId xmlns:p14="http://schemas.microsoft.com/office/powerpoint/2010/main" val="874853348"/>
      </p:ext>
    </p:extLst>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4">
            <a:extLst>
              <a:ext uri="{FF2B5EF4-FFF2-40B4-BE49-F238E27FC236}">
                <a16:creationId xmlns:a16="http://schemas.microsoft.com/office/drawing/2014/main" id="{0305B3EF-BC11-4959-8DC9-CD2EDFA2FCC4}"/>
              </a:ext>
            </a:extLst>
          </p:cNvPr>
          <p:cNvSpPr>
            <a:spLocks noChangeArrowheads="1"/>
          </p:cNvSpPr>
          <p:nvPr/>
        </p:nvSpPr>
        <p:spPr bwMode="auto">
          <a:xfrm>
            <a:off x="2916238" y="722283"/>
            <a:ext cx="4251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da-DK" altLang="fi-FI" sz="2000" b="1" dirty="0">
                <a:latin typeface="Garamond" panose="02020404030301010803" pitchFamily="18" charset="0"/>
              </a:rPr>
              <a:t>CCD - CMOS COMPARISON</a:t>
            </a:r>
            <a:endParaRPr lang="da-DK" altLang="fi-FI" sz="3600" dirty="0">
              <a:latin typeface="Times New Roman" panose="02020603050405020304" pitchFamily="18" charset="0"/>
            </a:endParaRPr>
          </a:p>
        </p:txBody>
      </p:sp>
      <p:pic>
        <p:nvPicPr>
          <p:cNvPr id="575490" name="Picture 2" descr="https://i2.wp.com/semiengineering.com/wp-content/uploads/2017/06/Table-1-Differences-between-CCD-and-CMOS-architecture-image.png?resize=552%2C492&amp;ssl=1">
            <a:extLst>
              <a:ext uri="{FF2B5EF4-FFF2-40B4-BE49-F238E27FC236}">
                <a16:creationId xmlns:a16="http://schemas.microsoft.com/office/drawing/2014/main" id="{FEA57886-F15A-45F6-9D8F-447EF3335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1628800"/>
            <a:ext cx="5257800" cy="4686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39B68BE-8391-4F17-890C-9CF7A4ACC6ED}"/>
              </a:ext>
            </a:extLst>
          </p:cNvPr>
          <p:cNvSpPr/>
          <p:nvPr/>
        </p:nvSpPr>
        <p:spPr>
          <a:xfrm>
            <a:off x="0" y="6320353"/>
            <a:ext cx="9144000" cy="276999"/>
          </a:xfrm>
          <a:prstGeom prst="rect">
            <a:avLst/>
          </a:prstGeom>
        </p:spPr>
        <p:txBody>
          <a:bodyPr wrap="square">
            <a:spAutoFit/>
          </a:bodyPr>
          <a:lstStyle/>
          <a:p>
            <a:r>
              <a:rPr lang="fi-FI" dirty="0">
                <a:hlinkClick r:id="rId4"/>
              </a:rPr>
              <a:t>https://imaging.teledyne-e2v.com/content/uploads/2020/05/e2v_CMOS_Image_Sensors_are_Entering_a_New_Age_V4.pdf</a:t>
            </a:r>
            <a:endParaRPr lang="fi-FI" dirty="0"/>
          </a:p>
        </p:txBody>
      </p:sp>
    </p:spTree>
    <p:extLst>
      <p:ext uri="{BB962C8B-B14F-4D97-AF65-F5344CB8AC3E}">
        <p14:creationId xmlns:p14="http://schemas.microsoft.com/office/powerpoint/2010/main" val="2722079146"/>
      </p:ext>
    </p:extLst>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4096BFF8-D169-461A-AFE5-F9F4B5A90909}"/>
              </a:ext>
            </a:extLst>
          </p:cNvPr>
          <p:cNvSpPr>
            <a:spLocks noGrp="1" noChangeArrowheads="1"/>
          </p:cNvSpPr>
          <p:nvPr>
            <p:ph type="ctrTitle"/>
          </p:nvPr>
        </p:nvSpPr>
        <p:spPr>
          <a:xfrm>
            <a:off x="673100" y="2247900"/>
            <a:ext cx="7772400" cy="1143000"/>
          </a:xfrm>
        </p:spPr>
        <p:txBody>
          <a:bodyPr anchor="ctr"/>
          <a:lstStyle/>
          <a:p>
            <a:r>
              <a:rPr lang="da-DK" altLang="fi-FI" sz="4000"/>
              <a:t>VÄRIKAMERATEKNOLOGIAA</a:t>
            </a:r>
          </a:p>
        </p:txBody>
      </p:sp>
      <p:sp>
        <p:nvSpPr>
          <p:cNvPr id="482309" name="Rectangle 5">
            <a:extLst>
              <a:ext uri="{FF2B5EF4-FFF2-40B4-BE49-F238E27FC236}">
                <a16:creationId xmlns:a16="http://schemas.microsoft.com/office/drawing/2014/main" id="{B8CC7F05-16FC-4FA3-8400-BA8A86BB53A8}"/>
              </a:ext>
            </a:extLst>
          </p:cNvPr>
          <p:cNvSpPr>
            <a:spLocks noGrp="1" noChangeArrowheads="1"/>
          </p:cNvSpPr>
          <p:nvPr>
            <p:ph type="subTitle" idx="1"/>
          </p:nvPr>
        </p:nvSpPr>
        <p:spPr>
          <a:xfrm>
            <a:off x="1371600" y="3886200"/>
            <a:ext cx="6400800" cy="1752600"/>
          </a:xfrm>
        </p:spPr>
        <p:txBody>
          <a:bodyPr/>
          <a:lstStyle/>
          <a:p>
            <a:endParaRPr lang="en-US" altLang="fi-FI" sz="2800"/>
          </a:p>
        </p:txBody>
      </p:sp>
    </p:spTree>
  </p:cSld>
  <p:clrMapOvr>
    <a:masterClrMapping/>
  </p:clrMapOvr>
  <p:transition spd="slow">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a:extLst>
              <a:ext uri="{FF2B5EF4-FFF2-40B4-BE49-F238E27FC236}">
                <a16:creationId xmlns:a16="http://schemas.microsoft.com/office/drawing/2014/main" id="{99CD0466-17DC-42FB-BDD0-11DDE6098E25}"/>
              </a:ext>
            </a:extLst>
          </p:cNvPr>
          <p:cNvSpPr>
            <a:spLocks noChangeArrowheads="1"/>
          </p:cNvSpPr>
          <p:nvPr/>
        </p:nvSpPr>
        <p:spPr bwMode="auto">
          <a:xfrm>
            <a:off x="2209800" y="152400"/>
            <a:ext cx="5514459" cy="58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90000"/>
              </a:lnSpc>
            </a:pPr>
            <a:r>
              <a:rPr lang="en-GB" altLang="fi-FI" sz="3600" b="1" i="1" dirty="0">
                <a:solidFill>
                  <a:srgbClr val="FFFFFF"/>
                </a:solidFill>
                <a:effectLst>
                  <a:outerShdw blurRad="38100" dist="38100" dir="2700000" algn="tl">
                    <a:srgbClr val="000000"/>
                  </a:outerShdw>
                </a:effectLst>
                <a:latin typeface="Meta-Normal" pitchFamily="2" charset="0"/>
              </a:rPr>
              <a:t>Single sensor colour camera</a:t>
            </a:r>
            <a:endParaRPr lang="en-GB" altLang="fi-FI" sz="3600" b="1" i="1" dirty="0">
              <a:solidFill>
                <a:schemeClr val="tx2"/>
              </a:solidFill>
              <a:effectLst>
                <a:outerShdw blurRad="38100" dist="38100" dir="2700000" algn="tl">
                  <a:srgbClr val="000000"/>
                </a:outerShdw>
              </a:effectLst>
              <a:latin typeface="Meta-Normal" pitchFamily="2" charset="0"/>
            </a:endParaRPr>
          </a:p>
        </p:txBody>
      </p:sp>
      <p:pic>
        <p:nvPicPr>
          <p:cNvPr id="578562" name="Picture 2" descr="Comparision of monochrome and colour sensor with Bayer pattern">
            <a:extLst>
              <a:ext uri="{FF2B5EF4-FFF2-40B4-BE49-F238E27FC236}">
                <a16:creationId xmlns:a16="http://schemas.microsoft.com/office/drawing/2014/main" id="{6324ACDD-6E6E-474A-BF1D-9E6E36387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 y="1384689"/>
            <a:ext cx="4896544" cy="1742677"/>
          </a:xfrm>
          <a:prstGeom prst="rect">
            <a:avLst/>
          </a:prstGeom>
          <a:noFill/>
          <a:extLst>
            <a:ext uri="{909E8E84-426E-40DD-AFC4-6F175D3DCCD1}">
              <a14:hiddenFill xmlns:a14="http://schemas.microsoft.com/office/drawing/2010/main">
                <a:solidFill>
                  <a:srgbClr val="FFFFFF"/>
                </a:solidFill>
              </a14:hiddenFill>
            </a:ext>
          </a:extLst>
        </p:spPr>
      </p:pic>
      <p:pic>
        <p:nvPicPr>
          <p:cNvPr id="578564" name="Picture 4" descr="Bayer color pattern interpolation of 1ccd color camera">
            <a:extLst>
              <a:ext uri="{FF2B5EF4-FFF2-40B4-BE49-F238E27FC236}">
                <a16:creationId xmlns:a16="http://schemas.microsoft.com/office/drawing/2014/main" id="{272AA42E-2FC4-4F9A-A9D3-78F6720DE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181" y="1384689"/>
            <a:ext cx="4080105" cy="54733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0FF7E2-166D-4A08-84ED-3D76FA098287}"/>
              </a:ext>
            </a:extLst>
          </p:cNvPr>
          <p:cNvSpPr/>
          <p:nvPr/>
        </p:nvSpPr>
        <p:spPr>
          <a:xfrm>
            <a:off x="490333" y="3153989"/>
            <a:ext cx="4119140" cy="276999"/>
          </a:xfrm>
          <a:prstGeom prst="rect">
            <a:avLst/>
          </a:prstGeom>
        </p:spPr>
        <p:txBody>
          <a:bodyPr wrap="none">
            <a:spAutoFit/>
          </a:bodyPr>
          <a:lstStyle/>
          <a:p>
            <a:r>
              <a:rPr lang="fi-FI" dirty="0">
                <a:hlinkClick r:id="rId5"/>
              </a:rPr>
              <a:t>https://www.vision-doctor.com/en/area-scan-cameras.html</a:t>
            </a:r>
            <a:endParaRPr lang="fi-FI" dirty="0"/>
          </a:p>
        </p:txBody>
      </p:sp>
      <p:pic>
        <p:nvPicPr>
          <p:cNvPr id="3" name="Picture 2">
            <a:extLst>
              <a:ext uri="{FF2B5EF4-FFF2-40B4-BE49-F238E27FC236}">
                <a16:creationId xmlns:a16="http://schemas.microsoft.com/office/drawing/2014/main" id="{31F13411-FBD5-4EA8-9445-21363D826ED1}"/>
              </a:ext>
            </a:extLst>
          </p:cNvPr>
          <p:cNvPicPr>
            <a:picLocks noChangeAspect="1"/>
          </p:cNvPicPr>
          <p:nvPr/>
        </p:nvPicPr>
        <p:blipFill>
          <a:blip r:embed="rId6"/>
          <a:stretch>
            <a:fillRect/>
          </a:stretch>
        </p:blipFill>
        <p:spPr>
          <a:xfrm>
            <a:off x="247836" y="4219834"/>
            <a:ext cx="3923928" cy="2506954"/>
          </a:xfrm>
          <a:prstGeom prst="rect">
            <a:avLst/>
          </a:prstGeom>
        </p:spPr>
      </p:pic>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Rectangle 3">
            <a:extLst>
              <a:ext uri="{FF2B5EF4-FFF2-40B4-BE49-F238E27FC236}">
                <a16:creationId xmlns:a16="http://schemas.microsoft.com/office/drawing/2014/main" id="{F25C5832-D2BB-42C5-98C9-8A32C602CA3F}"/>
              </a:ext>
            </a:extLst>
          </p:cNvPr>
          <p:cNvSpPr>
            <a:spLocks noGrp="1" noChangeArrowheads="1"/>
          </p:cNvSpPr>
          <p:nvPr>
            <p:ph type="subTitle" idx="1"/>
          </p:nvPr>
        </p:nvSpPr>
        <p:spPr>
          <a:xfrm>
            <a:off x="1371600" y="4267200"/>
            <a:ext cx="6400800" cy="1752600"/>
          </a:xfrm>
          <a:noFill/>
          <a:ln/>
        </p:spPr>
        <p:txBody>
          <a:bodyPr lIns="90488" tIns="44450" rIns="90488" bIns="44450"/>
          <a:lstStyle/>
          <a:p>
            <a:pPr marL="285750" indent="-285750">
              <a:lnSpc>
                <a:spcPct val="90000"/>
              </a:lnSpc>
              <a:spcBef>
                <a:spcPct val="30000"/>
              </a:spcBef>
            </a:pPr>
            <a:endParaRPr lang="da-DK" altLang="fi-FI" sz="2800" i="1"/>
          </a:p>
          <a:p>
            <a:pPr marL="285750" indent="-285750">
              <a:lnSpc>
                <a:spcPct val="90000"/>
              </a:lnSpc>
              <a:spcBef>
                <a:spcPct val="30000"/>
              </a:spcBef>
            </a:pPr>
            <a:endParaRPr lang="da-DK" altLang="fi-FI" sz="2800" i="1"/>
          </a:p>
        </p:txBody>
      </p:sp>
      <p:pic>
        <p:nvPicPr>
          <p:cNvPr id="578565" name="Picture 5" descr="ccd_zoom">
            <a:extLst>
              <a:ext uri="{FF2B5EF4-FFF2-40B4-BE49-F238E27FC236}">
                <a16:creationId xmlns:a16="http://schemas.microsoft.com/office/drawing/2014/main" id="{D090DED3-581B-4B89-A6CB-57E3E10EB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1288"/>
            <a:ext cx="7775575" cy="6575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3D144F11-04A7-4AB8-B109-64AEADBE9228}"/>
              </a:ext>
            </a:extLst>
          </p:cNvPr>
          <p:cNvSpPr>
            <a:spLocks noChangeArrowheads="1"/>
          </p:cNvSpPr>
          <p:nvPr/>
        </p:nvSpPr>
        <p:spPr bwMode="auto">
          <a:xfrm>
            <a:off x="1524000" y="0"/>
            <a:ext cx="52149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fi-FI" sz="3600" b="1" i="1">
                <a:solidFill>
                  <a:srgbClr val="FFFFFF"/>
                </a:solidFill>
                <a:effectLst>
                  <a:outerShdw blurRad="38100" dist="38100" dir="2700000" algn="tl">
                    <a:srgbClr val="000000"/>
                  </a:outerShdw>
                </a:effectLst>
                <a:latin typeface="Meta-Normal" pitchFamily="2" charset="0"/>
              </a:rPr>
              <a:t>3 chip CCD camera</a:t>
            </a:r>
            <a:endParaRPr lang="en-GB" altLang="fi-FI" sz="3200" b="1" i="1">
              <a:latin typeface="Meta-Normal" pitchFamily="2" charset="0"/>
            </a:endParaRPr>
          </a:p>
          <a:p>
            <a:pPr algn="ctr"/>
            <a:r>
              <a:rPr lang="en-GB" altLang="fi-FI" i="1">
                <a:solidFill>
                  <a:srgbClr val="FFFFFF"/>
                </a:solidFill>
                <a:effectLst>
                  <a:outerShdw blurRad="38100" dist="38100" dir="2700000" algn="tl">
                    <a:srgbClr val="000000"/>
                  </a:outerShdw>
                </a:effectLst>
                <a:latin typeface="Meta-Normal" pitchFamily="2" charset="0"/>
              </a:rPr>
              <a:t>Co-site sampling</a:t>
            </a:r>
            <a:endParaRPr lang="en-GB" altLang="fi-FI" b="1" i="1">
              <a:latin typeface="Meta-Normal" pitchFamily="2" charset="0"/>
            </a:endParaRPr>
          </a:p>
        </p:txBody>
      </p:sp>
      <p:grpSp>
        <p:nvGrpSpPr>
          <p:cNvPr id="448515" name="Group 3">
            <a:extLst>
              <a:ext uri="{FF2B5EF4-FFF2-40B4-BE49-F238E27FC236}">
                <a16:creationId xmlns:a16="http://schemas.microsoft.com/office/drawing/2014/main" id="{A14FC3AB-51F2-4B00-8976-07B79D25A2B5}"/>
              </a:ext>
            </a:extLst>
          </p:cNvPr>
          <p:cNvGrpSpPr>
            <a:grpSpLocks/>
          </p:cNvGrpSpPr>
          <p:nvPr/>
        </p:nvGrpSpPr>
        <p:grpSpPr bwMode="auto">
          <a:xfrm>
            <a:off x="6350" y="1693863"/>
            <a:ext cx="8939213" cy="4467225"/>
            <a:chOff x="4" y="1067"/>
            <a:chExt cx="5631" cy="2814"/>
          </a:xfrm>
        </p:grpSpPr>
        <p:sp>
          <p:nvSpPr>
            <p:cNvPr id="448516" name="Line 4">
              <a:extLst>
                <a:ext uri="{FF2B5EF4-FFF2-40B4-BE49-F238E27FC236}">
                  <a16:creationId xmlns:a16="http://schemas.microsoft.com/office/drawing/2014/main" id="{B2FEA34C-A82C-4639-BF2F-B3FCDC16D561}"/>
                </a:ext>
              </a:extLst>
            </p:cNvPr>
            <p:cNvSpPr>
              <a:spLocks noChangeShapeType="1"/>
            </p:cNvSpPr>
            <p:nvPr/>
          </p:nvSpPr>
          <p:spPr bwMode="auto">
            <a:xfrm flipH="1">
              <a:off x="4" y="1845"/>
              <a:ext cx="383" cy="165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48517" name="Group 5">
              <a:extLst>
                <a:ext uri="{FF2B5EF4-FFF2-40B4-BE49-F238E27FC236}">
                  <a16:creationId xmlns:a16="http://schemas.microsoft.com/office/drawing/2014/main" id="{D1E2A6D3-33DB-473E-AF5A-F9827871D51D}"/>
                </a:ext>
              </a:extLst>
            </p:cNvPr>
            <p:cNvGrpSpPr>
              <a:grpSpLocks/>
            </p:cNvGrpSpPr>
            <p:nvPr/>
          </p:nvGrpSpPr>
          <p:grpSpPr bwMode="auto">
            <a:xfrm>
              <a:off x="179" y="1365"/>
              <a:ext cx="802" cy="2168"/>
              <a:chOff x="179" y="1365"/>
              <a:chExt cx="802" cy="2168"/>
            </a:xfrm>
          </p:grpSpPr>
          <p:sp>
            <p:nvSpPr>
              <p:cNvPr id="448518" name="AutoShape 6">
                <a:extLst>
                  <a:ext uri="{FF2B5EF4-FFF2-40B4-BE49-F238E27FC236}">
                    <a16:creationId xmlns:a16="http://schemas.microsoft.com/office/drawing/2014/main" id="{62508460-8E20-4002-A83A-BC72FC860820}"/>
                  </a:ext>
                </a:extLst>
              </p:cNvPr>
              <p:cNvSpPr>
                <a:spLocks noChangeArrowheads="1"/>
              </p:cNvSpPr>
              <p:nvPr/>
            </p:nvSpPr>
            <p:spPr bwMode="auto">
              <a:xfrm rot="-16200000" flipH="1" flipV="1">
                <a:off x="-504" y="2048"/>
                <a:ext cx="2168" cy="802"/>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19" name="Oval 7">
                <a:extLst>
                  <a:ext uri="{FF2B5EF4-FFF2-40B4-BE49-F238E27FC236}">
                    <a16:creationId xmlns:a16="http://schemas.microsoft.com/office/drawing/2014/main" id="{F1BEB64F-B670-4102-844F-4DD2183715D6}"/>
                  </a:ext>
                </a:extLst>
              </p:cNvPr>
              <p:cNvSpPr>
                <a:spLocks noChangeArrowheads="1"/>
              </p:cNvSpPr>
              <p:nvPr/>
            </p:nvSpPr>
            <p:spPr bwMode="auto">
              <a:xfrm flipH="1">
                <a:off x="289" y="2176"/>
                <a:ext cx="177" cy="52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0" name="Oval 8">
                <a:extLst>
                  <a:ext uri="{FF2B5EF4-FFF2-40B4-BE49-F238E27FC236}">
                    <a16:creationId xmlns:a16="http://schemas.microsoft.com/office/drawing/2014/main" id="{CD72F32B-E615-437C-8E09-64B24D765F4C}"/>
                  </a:ext>
                </a:extLst>
              </p:cNvPr>
              <p:cNvSpPr>
                <a:spLocks noChangeArrowheads="1"/>
              </p:cNvSpPr>
              <p:nvPr/>
            </p:nvSpPr>
            <p:spPr bwMode="auto">
              <a:xfrm flipH="1">
                <a:off x="291" y="1558"/>
                <a:ext cx="178" cy="52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1" name="Oval 9">
                <a:extLst>
                  <a:ext uri="{FF2B5EF4-FFF2-40B4-BE49-F238E27FC236}">
                    <a16:creationId xmlns:a16="http://schemas.microsoft.com/office/drawing/2014/main" id="{79E50ECB-F92A-4DC8-A53C-7BFFA5F5C1F4}"/>
                  </a:ext>
                </a:extLst>
              </p:cNvPr>
              <p:cNvSpPr>
                <a:spLocks noChangeArrowheads="1"/>
              </p:cNvSpPr>
              <p:nvPr/>
            </p:nvSpPr>
            <p:spPr bwMode="auto">
              <a:xfrm flipH="1">
                <a:off x="285" y="2760"/>
                <a:ext cx="178" cy="52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2" name="Oval 10">
                <a:extLst>
                  <a:ext uri="{FF2B5EF4-FFF2-40B4-BE49-F238E27FC236}">
                    <a16:creationId xmlns:a16="http://schemas.microsoft.com/office/drawing/2014/main" id="{C8FA734B-1CFD-419C-AACD-12D703B8228C}"/>
                  </a:ext>
                </a:extLst>
              </p:cNvPr>
              <p:cNvSpPr>
                <a:spLocks noChangeArrowheads="1"/>
              </p:cNvSpPr>
              <p:nvPr/>
            </p:nvSpPr>
            <p:spPr bwMode="auto">
              <a:xfrm flipH="1">
                <a:off x="559" y="2203"/>
                <a:ext cx="139" cy="46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3" name="Oval 11">
                <a:extLst>
                  <a:ext uri="{FF2B5EF4-FFF2-40B4-BE49-F238E27FC236}">
                    <a16:creationId xmlns:a16="http://schemas.microsoft.com/office/drawing/2014/main" id="{8F705F6A-6D47-4E47-9769-E866FCB75F05}"/>
                  </a:ext>
                </a:extLst>
              </p:cNvPr>
              <p:cNvSpPr>
                <a:spLocks noChangeArrowheads="1"/>
              </p:cNvSpPr>
              <p:nvPr/>
            </p:nvSpPr>
            <p:spPr bwMode="auto">
              <a:xfrm flipH="1">
                <a:off x="561" y="1652"/>
                <a:ext cx="140" cy="46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4" name="Oval 12">
                <a:extLst>
                  <a:ext uri="{FF2B5EF4-FFF2-40B4-BE49-F238E27FC236}">
                    <a16:creationId xmlns:a16="http://schemas.microsoft.com/office/drawing/2014/main" id="{7D864418-38C3-48B9-A557-6CA6A2F88B36}"/>
                  </a:ext>
                </a:extLst>
              </p:cNvPr>
              <p:cNvSpPr>
                <a:spLocks noChangeArrowheads="1"/>
              </p:cNvSpPr>
              <p:nvPr/>
            </p:nvSpPr>
            <p:spPr bwMode="auto">
              <a:xfrm flipH="1">
                <a:off x="557" y="2761"/>
                <a:ext cx="138" cy="466"/>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5" name="Oval 13">
                <a:extLst>
                  <a:ext uri="{FF2B5EF4-FFF2-40B4-BE49-F238E27FC236}">
                    <a16:creationId xmlns:a16="http://schemas.microsoft.com/office/drawing/2014/main" id="{18BE305B-5D60-4DDA-A4E3-0A1A257A38D7}"/>
                  </a:ext>
                </a:extLst>
              </p:cNvPr>
              <p:cNvSpPr>
                <a:spLocks noChangeArrowheads="1"/>
              </p:cNvSpPr>
              <p:nvPr/>
            </p:nvSpPr>
            <p:spPr bwMode="auto">
              <a:xfrm flipH="1">
                <a:off x="772" y="2218"/>
                <a:ext cx="117" cy="456"/>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6" name="Oval 14">
                <a:extLst>
                  <a:ext uri="{FF2B5EF4-FFF2-40B4-BE49-F238E27FC236}">
                    <a16:creationId xmlns:a16="http://schemas.microsoft.com/office/drawing/2014/main" id="{97C357EF-A99E-4714-8E74-3CEAD882945E}"/>
                  </a:ext>
                </a:extLst>
              </p:cNvPr>
              <p:cNvSpPr>
                <a:spLocks noChangeArrowheads="1"/>
              </p:cNvSpPr>
              <p:nvPr/>
            </p:nvSpPr>
            <p:spPr bwMode="auto">
              <a:xfrm flipH="1">
                <a:off x="774" y="1705"/>
                <a:ext cx="116" cy="455"/>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27" name="Oval 15">
                <a:extLst>
                  <a:ext uri="{FF2B5EF4-FFF2-40B4-BE49-F238E27FC236}">
                    <a16:creationId xmlns:a16="http://schemas.microsoft.com/office/drawing/2014/main" id="{F6EFBB1A-2082-440F-8284-A65B09EB4133}"/>
                  </a:ext>
                </a:extLst>
              </p:cNvPr>
              <p:cNvSpPr>
                <a:spLocks noChangeArrowheads="1"/>
              </p:cNvSpPr>
              <p:nvPr/>
            </p:nvSpPr>
            <p:spPr bwMode="auto">
              <a:xfrm flipH="1">
                <a:off x="768" y="2722"/>
                <a:ext cx="116" cy="45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grpSp>
          <p:nvGrpSpPr>
            <p:cNvPr id="448528" name="Group 16">
              <a:extLst>
                <a:ext uri="{FF2B5EF4-FFF2-40B4-BE49-F238E27FC236}">
                  <a16:creationId xmlns:a16="http://schemas.microsoft.com/office/drawing/2014/main" id="{3A11944C-741C-454C-BD70-141D1979D576}"/>
                </a:ext>
              </a:extLst>
            </p:cNvPr>
            <p:cNvGrpSpPr>
              <a:grpSpLocks/>
            </p:cNvGrpSpPr>
            <p:nvPr/>
          </p:nvGrpSpPr>
          <p:grpSpPr bwMode="auto">
            <a:xfrm>
              <a:off x="4849" y="2053"/>
              <a:ext cx="468" cy="836"/>
              <a:chOff x="4849" y="2053"/>
              <a:chExt cx="468" cy="836"/>
            </a:xfrm>
          </p:grpSpPr>
          <p:sp>
            <p:nvSpPr>
              <p:cNvPr id="448529" name="AutoShape 17">
                <a:extLst>
                  <a:ext uri="{FF2B5EF4-FFF2-40B4-BE49-F238E27FC236}">
                    <a16:creationId xmlns:a16="http://schemas.microsoft.com/office/drawing/2014/main" id="{0256FAE9-4D1D-4106-A600-2891E2BAF38E}"/>
                  </a:ext>
                </a:extLst>
              </p:cNvPr>
              <p:cNvSpPr>
                <a:spLocks noChangeArrowheads="1"/>
              </p:cNvSpPr>
              <p:nvPr/>
            </p:nvSpPr>
            <p:spPr bwMode="auto">
              <a:xfrm rot="16140000" flipV="1">
                <a:off x="4665" y="2237"/>
                <a:ext cx="836" cy="468"/>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0" name="Oval 18">
                <a:extLst>
                  <a:ext uri="{FF2B5EF4-FFF2-40B4-BE49-F238E27FC236}">
                    <a16:creationId xmlns:a16="http://schemas.microsoft.com/office/drawing/2014/main" id="{F89F1336-A4FC-4B1D-9EE4-AAACB016D8B5}"/>
                  </a:ext>
                </a:extLst>
              </p:cNvPr>
              <p:cNvSpPr>
                <a:spLocks noChangeArrowheads="1"/>
              </p:cNvSpPr>
              <p:nvPr/>
            </p:nvSpPr>
            <p:spPr bwMode="auto">
              <a:xfrm rot="16140000">
                <a:off x="5100" y="2416"/>
                <a:ext cx="204" cy="104"/>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1" name="Oval 19">
                <a:extLst>
                  <a:ext uri="{FF2B5EF4-FFF2-40B4-BE49-F238E27FC236}">
                    <a16:creationId xmlns:a16="http://schemas.microsoft.com/office/drawing/2014/main" id="{85B36AE8-6072-4DB7-9DD6-722AE21589B4}"/>
                  </a:ext>
                </a:extLst>
              </p:cNvPr>
              <p:cNvSpPr>
                <a:spLocks noChangeArrowheads="1"/>
              </p:cNvSpPr>
              <p:nvPr/>
            </p:nvSpPr>
            <p:spPr bwMode="auto">
              <a:xfrm rot="16140000">
                <a:off x="5098" y="2177"/>
                <a:ext cx="204" cy="104"/>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2" name="Oval 20">
                <a:extLst>
                  <a:ext uri="{FF2B5EF4-FFF2-40B4-BE49-F238E27FC236}">
                    <a16:creationId xmlns:a16="http://schemas.microsoft.com/office/drawing/2014/main" id="{223688DD-E241-401B-9CBD-7D6EF47A124B}"/>
                  </a:ext>
                </a:extLst>
              </p:cNvPr>
              <p:cNvSpPr>
                <a:spLocks noChangeArrowheads="1"/>
              </p:cNvSpPr>
              <p:nvPr/>
            </p:nvSpPr>
            <p:spPr bwMode="auto">
              <a:xfrm rot="16140000">
                <a:off x="5101" y="2641"/>
                <a:ext cx="204" cy="104"/>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3" name="Oval 21">
                <a:extLst>
                  <a:ext uri="{FF2B5EF4-FFF2-40B4-BE49-F238E27FC236}">
                    <a16:creationId xmlns:a16="http://schemas.microsoft.com/office/drawing/2014/main" id="{E4174D30-3251-4609-B413-16D3A9D2E7B7}"/>
                  </a:ext>
                </a:extLst>
              </p:cNvPr>
              <p:cNvSpPr>
                <a:spLocks noChangeArrowheads="1"/>
              </p:cNvSpPr>
              <p:nvPr/>
            </p:nvSpPr>
            <p:spPr bwMode="auto">
              <a:xfrm rot="16140000">
                <a:off x="4965" y="2425"/>
                <a:ext cx="180" cy="8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4" name="Oval 22">
                <a:extLst>
                  <a:ext uri="{FF2B5EF4-FFF2-40B4-BE49-F238E27FC236}">
                    <a16:creationId xmlns:a16="http://schemas.microsoft.com/office/drawing/2014/main" id="{934C4A6C-2955-4848-AF98-557D6A0C7D71}"/>
                  </a:ext>
                </a:extLst>
              </p:cNvPr>
              <p:cNvSpPr>
                <a:spLocks noChangeArrowheads="1"/>
              </p:cNvSpPr>
              <p:nvPr/>
            </p:nvSpPr>
            <p:spPr bwMode="auto">
              <a:xfrm rot="16140000">
                <a:off x="4963" y="2212"/>
                <a:ext cx="180" cy="81"/>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5" name="Oval 23">
                <a:extLst>
                  <a:ext uri="{FF2B5EF4-FFF2-40B4-BE49-F238E27FC236}">
                    <a16:creationId xmlns:a16="http://schemas.microsoft.com/office/drawing/2014/main" id="{74229449-E2A3-4CF8-9F1B-2566A7FDC906}"/>
                  </a:ext>
                </a:extLst>
              </p:cNvPr>
              <p:cNvSpPr>
                <a:spLocks noChangeArrowheads="1"/>
              </p:cNvSpPr>
              <p:nvPr/>
            </p:nvSpPr>
            <p:spPr bwMode="auto">
              <a:xfrm rot="16140000">
                <a:off x="4966" y="2640"/>
                <a:ext cx="180" cy="81"/>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6" name="Oval 24">
                <a:extLst>
                  <a:ext uri="{FF2B5EF4-FFF2-40B4-BE49-F238E27FC236}">
                    <a16:creationId xmlns:a16="http://schemas.microsoft.com/office/drawing/2014/main" id="{53D044D3-6028-49DC-B3AD-27878F020F6F}"/>
                  </a:ext>
                </a:extLst>
              </p:cNvPr>
              <p:cNvSpPr>
                <a:spLocks noChangeArrowheads="1"/>
              </p:cNvSpPr>
              <p:nvPr/>
            </p:nvSpPr>
            <p:spPr bwMode="auto">
              <a:xfrm rot="16140000">
                <a:off x="4849" y="2436"/>
                <a:ext cx="176" cy="6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7" name="Oval 25">
                <a:extLst>
                  <a:ext uri="{FF2B5EF4-FFF2-40B4-BE49-F238E27FC236}">
                    <a16:creationId xmlns:a16="http://schemas.microsoft.com/office/drawing/2014/main" id="{8D6F6737-C72F-40AE-BA9D-642DAAC48054}"/>
                  </a:ext>
                </a:extLst>
              </p:cNvPr>
              <p:cNvSpPr>
                <a:spLocks noChangeArrowheads="1"/>
              </p:cNvSpPr>
              <p:nvPr/>
            </p:nvSpPr>
            <p:spPr bwMode="auto">
              <a:xfrm rot="16140000">
                <a:off x="4847" y="2237"/>
                <a:ext cx="176" cy="6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38" name="Oval 26">
                <a:extLst>
                  <a:ext uri="{FF2B5EF4-FFF2-40B4-BE49-F238E27FC236}">
                    <a16:creationId xmlns:a16="http://schemas.microsoft.com/office/drawing/2014/main" id="{1FC2517F-748C-4137-8C78-4F5682F8473A}"/>
                  </a:ext>
                </a:extLst>
              </p:cNvPr>
              <p:cNvSpPr>
                <a:spLocks noChangeArrowheads="1"/>
              </p:cNvSpPr>
              <p:nvPr/>
            </p:nvSpPr>
            <p:spPr bwMode="auto">
              <a:xfrm rot="16140000">
                <a:off x="4850" y="2630"/>
                <a:ext cx="176" cy="6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48539" name="AutoShape 27">
              <a:extLst>
                <a:ext uri="{FF2B5EF4-FFF2-40B4-BE49-F238E27FC236}">
                  <a16:creationId xmlns:a16="http://schemas.microsoft.com/office/drawing/2014/main" id="{8F13F516-502B-407F-821D-7E86D3E27234}"/>
                </a:ext>
              </a:extLst>
            </p:cNvPr>
            <p:cNvSpPr>
              <a:spLocks noChangeArrowheads="1"/>
            </p:cNvSpPr>
            <p:nvPr/>
          </p:nvSpPr>
          <p:spPr bwMode="auto">
            <a:xfrm rot="20160000" flipV="1">
              <a:off x="3351" y="3371"/>
              <a:ext cx="836" cy="468"/>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0" name="Oval 28">
              <a:extLst>
                <a:ext uri="{FF2B5EF4-FFF2-40B4-BE49-F238E27FC236}">
                  <a16:creationId xmlns:a16="http://schemas.microsoft.com/office/drawing/2014/main" id="{BBD661E4-C18C-4487-BFEA-837FA54F808C}"/>
                </a:ext>
              </a:extLst>
            </p:cNvPr>
            <p:cNvSpPr>
              <a:spLocks noChangeArrowheads="1"/>
            </p:cNvSpPr>
            <p:nvPr/>
          </p:nvSpPr>
          <p:spPr bwMode="auto">
            <a:xfrm rot="20160000">
              <a:off x="3716" y="3661"/>
              <a:ext cx="204" cy="104"/>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1" name="Oval 29">
              <a:extLst>
                <a:ext uri="{FF2B5EF4-FFF2-40B4-BE49-F238E27FC236}">
                  <a16:creationId xmlns:a16="http://schemas.microsoft.com/office/drawing/2014/main" id="{FC6F593D-B6A5-4B0B-9CC8-5ACDD16C7B60}"/>
                </a:ext>
              </a:extLst>
            </p:cNvPr>
            <p:cNvSpPr>
              <a:spLocks noChangeArrowheads="1"/>
            </p:cNvSpPr>
            <p:nvPr/>
          </p:nvSpPr>
          <p:spPr bwMode="auto">
            <a:xfrm rot="20160000">
              <a:off x="3935" y="3564"/>
              <a:ext cx="204" cy="104"/>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2" name="Oval 30">
              <a:extLst>
                <a:ext uri="{FF2B5EF4-FFF2-40B4-BE49-F238E27FC236}">
                  <a16:creationId xmlns:a16="http://schemas.microsoft.com/office/drawing/2014/main" id="{4DDFB4A5-ED50-418B-BF88-382E8C6952A5}"/>
                </a:ext>
              </a:extLst>
            </p:cNvPr>
            <p:cNvSpPr>
              <a:spLocks noChangeArrowheads="1"/>
            </p:cNvSpPr>
            <p:nvPr/>
          </p:nvSpPr>
          <p:spPr bwMode="auto">
            <a:xfrm rot="20160000">
              <a:off x="3511" y="3752"/>
              <a:ext cx="204" cy="104"/>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3" name="Oval 31">
              <a:extLst>
                <a:ext uri="{FF2B5EF4-FFF2-40B4-BE49-F238E27FC236}">
                  <a16:creationId xmlns:a16="http://schemas.microsoft.com/office/drawing/2014/main" id="{72F109DF-A855-4098-ADE6-03A129EA0766}"/>
                </a:ext>
              </a:extLst>
            </p:cNvPr>
            <p:cNvSpPr>
              <a:spLocks noChangeArrowheads="1"/>
            </p:cNvSpPr>
            <p:nvPr/>
          </p:nvSpPr>
          <p:spPr bwMode="auto">
            <a:xfrm rot="20160000">
              <a:off x="3671" y="3536"/>
              <a:ext cx="180" cy="81"/>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4" name="Oval 32">
              <a:extLst>
                <a:ext uri="{FF2B5EF4-FFF2-40B4-BE49-F238E27FC236}">
                  <a16:creationId xmlns:a16="http://schemas.microsoft.com/office/drawing/2014/main" id="{C97CC1C1-0AE3-439C-8746-A19AA567B358}"/>
                </a:ext>
              </a:extLst>
            </p:cNvPr>
            <p:cNvSpPr>
              <a:spLocks noChangeArrowheads="1"/>
            </p:cNvSpPr>
            <p:nvPr/>
          </p:nvSpPr>
          <p:spPr bwMode="auto">
            <a:xfrm rot="20160000">
              <a:off x="3866" y="3450"/>
              <a:ext cx="180" cy="81"/>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5" name="Oval 33">
              <a:extLst>
                <a:ext uri="{FF2B5EF4-FFF2-40B4-BE49-F238E27FC236}">
                  <a16:creationId xmlns:a16="http://schemas.microsoft.com/office/drawing/2014/main" id="{757A0F36-1337-4032-A03F-78183336ACF4}"/>
                </a:ext>
              </a:extLst>
            </p:cNvPr>
            <p:cNvSpPr>
              <a:spLocks noChangeArrowheads="1"/>
            </p:cNvSpPr>
            <p:nvPr/>
          </p:nvSpPr>
          <p:spPr bwMode="auto">
            <a:xfrm rot="20160000">
              <a:off x="3474" y="3623"/>
              <a:ext cx="180" cy="81"/>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6" name="Oval 34">
              <a:extLst>
                <a:ext uri="{FF2B5EF4-FFF2-40B4-BE49-F238E27FC236}">
                  <a16:creationId xmlns:a16="http://schemas.microsoft.com/office/drawing/2014/main" id="{168D6036-165D-4EB7-A286-5ED05A4C8DFC}"/>
                </a:ext>
              </a:extLst>
            </p:cNvPr>
            <p:cNvSpPr>
              <a:spLocks noChangeArrowheads="1"/>
            </p:cNvSpPr>
            <p:nvPr/>
          </p:nvSpPr>
          <p:spPr bwMode="auto">
            <a:xfrm rot="20160000">
              <a:off x="3623" y="3436"/>
              <a:ext cx="176" cy="68"/>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7" name="Oval 35">
              <a:extLst>
                <a:ext uri="{FF2B5EF4-FFF2-40B4-BE49-F238E27FC236}">
                  <a16:creationId xmlns:a16="http://schemas.microsoft.com/office/drawing/2014/main" id="{E046A1A9-0D74-4264-84DD-ED44A843CB9A}"/>
                </a:ext>
              </a:extLst>
            </p:cNvPr>
            <p:cNvSpPr>
              <a:spLocks noChangeArrowheads="1"/>
            </p:cNvSpPr>
            <p:nvPr/>
          </p:nvSpPr>
          <p:spPr bwMode="auto">
            <a:xfrm rot="20160000">
              <a:off x="3805" y="3356"/>
              <a:ext cx="176" cy="68"/>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48" name="Oval 36">
              <a:extLst>
                <a:ext uri="{FF2B5EF4-FFF2-40B4-BE49-F238E27FC236}">
                  <a16:creationId xmlns:a16="http://schemas.microsoft.com/office/drawing/2014/main" id="{BF1DE8A9-8BA5-40A3-BBFE-12CAE02577A9}"/>
                </a:ext>
              </a:extLst>
            </p:cNvPr>
            <p:cNvSpPr>
              <a:spLocks noChangeArrowheads="1"/>
            </p:cNvSpPr>
            <p:nvPr/>
          </p:nvSpPr>
          <p:spPr bwMode="auto">
            <a:xfrm rot="20160000">
              <a:off x="3445" y="3515"/>
              <a:ext cx="176" cy="68"/>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48549" name="Group 37">
              <a:extLst>
                <a:ext uri="{FF2B5EF4-FFF2-40B4-BE49-F238E27FC236}">
                  <a16:creationId xmlns:a16="http://schemas.microsoft.com/office/drawing/2014/main" id="{24503487-092D-4FA1-930A-AFBCCF098AFE}"/>
                </a:ext>
              </a:extLst>
            </p:cNvPr>
            <p:cNvGrpSpPr>
              <a:grpSpLocks/>
            </p:cNvGrpSpPr>
            <p:nvPr/>
          </p:nvGrpSpPr>
          <p:grpSpPr bwMode="auto">
            <a:xfrm>
              <a:off x="3375" y="1067"/>
              <a:ext cx="836" cy="468"/>
              <a:chOff x="3375" y="1067"/>
              <a:chExt cx="836" cy="468"/>
            </a:xfrm>
          </p:grpSpPr>
          <p:sp>
            <p:nvSpPr>
              <p:cNvPr id="448550" name="AutoShape 38">
                <a:extLst>
                  <a:ext uri="{FF2B5EF4-FFF2-40B4-BE49-F238E27FC236}">
                    <a16:creationId xmlns:a16="http://schemas.microsoft.com/office/drawing/2014/main" id="{88409A60-731B-4DE1-83B9-6A144F5D9EE7}"/>
                  </a:ext>
                </a:extLst>
              </p:cNvPr>
              <p:cNvSpPr>
                <a:spLocks noChangeArrowheads="1"/>
              </p:cNvSpPr>
              <p:nvPr/>
            </p:nvSpPr>
            <p:spPr bwMode="auto">
              <a:xfrm rot="11520000" flipV="1">
                <a:off x="3375" y="1067"/>
                <a:ext cx="836" cy="468"/>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1" name="Oval 39">
                <a:extLst>
                  <a:ext uri="{FF2B5EF4-FFF2-40B4-BE49-F238E27FC236}">
                    <a16:creationId xmlns:a16="http://schemas.microsoft.com/office/drawing/2014/main" id="{A29CAD6B-33DC-4CBA-B0E2-F6CAB2228693}"/>
                  </a:ext>
                </a:extLst>
              </p:cNvPr>
              <p:cNvSpPr>
                <a:spLocks noChangeArrowheads="1"/>
              </p:cNvSpPr>
              <p:nvPr/>
            </p:nvSpPr>
            <p:spPr bwMode="auto">
              <a:xfrm rot="11520000">
                <a:off x="3715" y="1132"/>
                <a:ext cx="204" cy="10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2" name="Oval 40">
                <a:extLst>
                  <a:ext uri="{FF2B5EF4-FFF2-40B4-BE49-F238E27FC236}">
                    <a16:creationId xmlns:a16="http://schemas.microsoft.com/office/drawing/2014/main" id="{261A84B5-97DA-4F5B-9FB4-84DA823B55B7}"/>
                  </a:ext>
                </a:extLst>
              </p:cNvPr>
              <p:cNvSpPr>
                <a:spLocks noChangeArrowheads="1"/>
              </p:cNvSpPr>
              <p:nvPr/>
            </p:nvSpPr>
            <p:spPr bwMode="auto">
              <a:xfrm rot="11520000">
                <a:off x="3482" y="1079"/>
                <a:ext cx="204" cy="10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3" name="Oval 41">
                <a:extLst>
                  <a:ext uri="{FF2B5EF4-FFF2-40B4-BE49-F238E27FC236}">
                    <a16:creationId xmlns:a16="http://schemas.microsoft.com/office/drawing/2014/main" id="{9DF5BCEE-2DAA-4FA9-8EA7-124B5B8049F3}"/>
                  </a:ext>
                </a:extLst>
              </p:cNvPr>
              <p:cNvSpPr>
                <a:spLocks noChangeArrowheads="1"/>
              </p:cNvSpPr>
              <p:nvPr/>
            </p:nvSpPr>
            <p:spPr bwMode="auto">
              <a:xfrm rot="11520000">
                <a:off x="3934" y="1181"/>
                <a:ext cx="204" cy="10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4" name="Oval 42">
                <a:extLst>
                  <a:ext uri="{FF2B5EF4-FFF2-40B4-BE49-F238E27FC236}">
                    <a16:creationId xmlns:a16="http://schemas.microsoft.com/office/drawing/2014/main" id="{CA7D5218-9673-4839-A9D2-54E612FC9389}"/>
                  </a:ext>
                </a:extLst>
              </p:cNvPr>
              <p:cNvSpPr>
                <a:spLocks noChangeArrowheads="1"/>
              </p:cNvSpPr>
              <p:nvPr/>
            </p:nvSpPr>
            <p:spPr bwMode="auto">
              <a:xfrm rot="11520000">
                <a:off x="3692" y="1286"/>
                <a:ext cx="180" cy="81"/>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5" name="Oval 43">
                <a:extLst>
                  <a:ext uri="{FF2B5EF4-FFF2-40B4-BE49-F238E27FC236}">
                    <a16:creationId xmlns:a16="http://schemas.microsoft.com/office/drawing/2014/main" id="{C9F131FC-90F3-4B47-9136-E5F5A9684603}"/>
                  </a:ext>
                </a:extLst>
              </p:cNvPr>
              <p:cNvSpPr>
                <a:spLocks noChangeArrowheads="1"/>
              </p:cNvSpPr>
              <p:nvPr/>
            </p:nvSpPr>
            <p:spPr bwMode="auto">
              <a:xfrm rot="11520000">
                <a:off x="3484" y="1239"/>
                <a:ext cx="180" cy="81"/>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6" name="Oval 44">
                <a:extLst>
                  <a:ext uri="{FF2B5EF4-FFF2-40B4-BE49-F238E27FC236}">
                    <a16:creationId xmlns:a16="http://schemas.microsoft.com/office/drawing/2014/main" id="{3E42DC0C-7F62-47DE-B7A7-2494DCA163C8}"/>
                  </a:ext>
                </a:extLst>
              </p:cNvPr>
              <p:cNvSpPr>
                <a:spLocks noChangeArrowheads="1"/>
              </p:cNvSpPr>
              <p:nvPr/>
            </p:nvSpPr>
            <p:spPr bwMode="auto">
              <a:xfrm rot="11520000">
                <a:off x="3902" y="1333"/>
                <a:ext cx="180" cy="81"/>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7" name="Oval 45">
                <a:extLst>
                  <a:ext uri="{FF2B5EF4-FFF2-40B4-BE49-F238E27FC236}">
                    <a16:creationId xmlns:a16="http://schemas.microsoft.com/office/drawing/2014/main" id="{65FD0924-65AD-4CC7-A90F-13688B71556A}"/>
                  </a:ext>
                </a:extLst>
              </p:cNvPr>
              <p:cNvSpPr>
                <a:spLocks noChangeArrowheads="1"/>
              </p:cNvSpPr>
              <p:nvPr/>
            </p:nvSpPr>
            <p:spPr bwMode="auto">
              <a:xfrm rot="11520000">
                <a:off x="3671" y="1409"/>
                <a:ext cx="176" cy="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8" name="Oval 46">
                <a:extLst>
                  <a:ext uri="{FF2B5EF4-FFF2-40B4-BE49-F238E27FC236}">
                    <a16:creationId xmlns:a16="http://schemas.microsoft.com/office/drawing/2014/main" id="{EA369335-70B8-46E1-8BE5-3B03285AC8D4}"/>
                  </a:ext>
                </a:extLst>
              </p:cNvPr>
              <p:cNvSpPr>
                <a:spLocks noChangeArrowheads="1"/>
              </p:cNvSpPr>
              <p:nvPr/>
            </p:nvSpPr>
            <p:spPr bwMode="auto">
              <a:xfrm rot="11520000">
                <a:off x="3477" y="1365"/>
                <a:ext cx="176" cy="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59" name="Oval 47">
                <a:extLst>
                  <a:ext uri="{FF2B5EF4-FFF2-40B4-BE49-F238E27FC236}">
                    <a16:creationId xmlns:a16="http://schemas.microsoft.com/office/drawing/2014/main" id="{7563723C-15E4-4A8B-B895-ED2748719A35}"/>
                  </a:ext>
                </a:extLst>
              </p:cNvPr>
              <p:cNvSpPr>
                <a:spLocks noChangeArrowheads="1"/>
              </p:cNvSpPr>
              <p:nvPr/>
            </p:nvSpPr>
            <p:spPr bwMode="auto">
              <a:xfrm rot="11520000">
                <a:off x="3860" y="1451"/>
                <a:ext cx="176" cy="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48560" name="Rectangle 48">
              <a:extLst>
                <a:ext uri="{FF2B5EF4-FFF2-40B4-BE49-F238E27FC236}">
                  <a16:creationId xmlns:a16="http://schemas.microsoft.com/office/drawing/2014/main" id="{53D02B65-C5BF-4985-A2F8-6149968C2B74}"/>
                </a:ext>
              </a:extLst>
            </p:cNvPr>
            <p:cNvSpPr>
              <a:spLocks noChangeArrowheads="1"/>
            </p:cNvSpPr>
            <p:nvPr/>
          </p:nvSpPr>
          <p:spPr bwMode="auto">
            <a:xfrm>
              <a:off x="3095" y="1843"/>
              <a:ext cx="111" cy="1250"/>
            </a:xfrm>
            <a:prstGeom prst="rect">
              <a:avLst/>
            </a:prstGeom>
            <a:solidFill>
              <a:srgbClr val="CFC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61" name="Freeform 49">
              <a:extLst>
                <a:ext uri="{FF2B5EF4-FFF2-40B4-BE49-F238E27FC236}">
                  <a16:creationId xmlns:a16="http://schemas.microsoft.com/office/drawing/2014/main" id="{BEF999D2-5147-43D5-9343-86D21D66D82B}"/>
                </a:ext>
              </a:extLst>
            </p:cNvPr>
            <p:cNvSpPr>
              <a:spLocks/>
            </p:cNvSpPr>
            <p:nvPr/>
          </p:nvSpPr>
          <p:spPr bwMode="auto">
            <a:xfrm>
              <a:off x="3211" y="1749"/>
              <a:ext cx="633" cy="1515"/>
            </a:xfrm>
            <a:custGeom>
              <a:avLst/>
              <a:gdLst>
                <a:gd name="T0" fmla="*/ 0 w 633"/>
                <a:gd name="T1" fmla="*/ 0 h 1515"/>
                <a:gd name="T2" fmla="*/ 0 w 633"/>
                <a:gd name="T3" fmla="*/ 1514 h 1515"/>
                <a:gd name="T4" fmla="*/ 632 w 633"/>
                <a:gd name="T5" fmla="*/ 1249 h 1515"/>
                <a:gd name="T6" fmla="*/ 0 w 633"/>
                <a:gd name="T7" fmla="*/ 0 h 1515"/>
              </a:gdLst>
              <a:ahLst/>
              <a:cxnLst>
                <a:cxn ang="0">
                  <a:pos x="T0" y="T1"/>
                </a:cxn>
                <a:cxn ang="0">
                  <a:pos x="T2" y="T3"/>
                </a:cxn>
                <a:cxn ang="0">
                  <a:pos x="T4" y="T5"/>
                </a:cxn>
                <a:cxn ang="0">
                  <a:pos x="T6" y="T7"/>
                </a:cxn>
              </a:cxnLst>
              <a:rect l="0" t="0" r="r" b="b"/>
              <a:pathLst>
                <a:path w="633" h="1515">
                  <a:moveTo>
                    <a:pt x="0" y="0"/>
                  </a:moveTo>
                  <a:lnTo>
                    <a:pt x="0" y="1514"/>
                  </a:lnTo>
                  <a:lnTo>
                    <a:pt x="632" y="1249"/>
                  </a:lnTo>
                  <a:lnTo>
                    <a:pt x="0" y="0"/>
                  </a:lnTo>
                </a:path>
              </a:pathLst>
            </a:custGeom>
            <a:solidFill>
              <a:srgbClr val="00CC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48562" name="Freeform 50">
              <a:extLst>
                <a:ext uri="{FF2B5EF4-FFF2-40B4-BE49-F238E27FC236}">
                  <a16:creationId xmlns:a16="http://schemas.microsoft.com/office/drawing/2014/main" id="{19CCCF57-0961-4758-93E9-2E1F728880F3}"/>
                </a:ext>
              </a:extLst>
            </p:cNvPr>
            <p:cNvSpPr>
              <a:spLocks/>
            </p:cNvSpPr>
            <p:nvPr/>
          </p:nvSpPr>
          <p:spPr bwMode="auto">
            <a:xfrm>
              <a:off x="3211" y="1749"/>
              <a:ext cx="844" cy="1250"/>
            </a:xfrm>
            <a:custGeom>
              <a:avLst/>
              <a:gdLst>
                <a:gd name="T0" fmla="*/ 0 w 844"/>
                <a:gd name="T1" fmla="*/ 0 h 1250"/>
                <a:gd name="T2" fmla="*/ 843 w 844"/>
                <a:gd name="T3" fmla="*/ 151 h 1250"/>
                <a:gd name="T4" fmla="*/ 838 w 844"/>
                <a:gd name="T5" fmla="*/ 170 h 1250"/>
                <a:gd name="T6" fmla="*/ 632 w 844"/>
                <a:gd name="T7" fmla="*/ 1249 h 1250"/>
              </a:gdLst>
              <a:ahLst/>
              <a:cxnLst>
                <a:cxn ang="0">
                  <a:pos x="T0" y="T1"/>
                </a:cxn>
                <a:cxn ang="0">
                  <a:pos x="T2" y="T3"/>
                </a:cxn>
                <a:cxn ang="0">
                  <a:pos x="T4" y="T5"/>
                </a:cxn>
                <a:cxn ang="0">
                  <a:pos x="T6" y="T7"/>
                </a:cxn>
              </a:cxnLst>
              <a:rect l="0" t="0" r="r" b="b"/>
              <a:pathLst>
                <a:path w="844" h="1250">
                  <a:moveTo>
                    <a:pt x="0" y="0"/>
                  </a:moveTo>
                  <a:lnTo>
                    <a:pt x="843" y="151"/>
                  </a:lnTo>
                  <a:lnTo>
                    <a:pt x="838" y="170"/>
                  </a:lnTo>
                  <a:lnTo>
                    <a:pt x="632" y="1249"/>
                  </a:lnTo>
                </a:path>
              </a:pathLst>
            </a:custGeom>
            <a:solidFill>
              <a:srgbClr val="CFCF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48563" name="Freeform 51">
              <a:extLst>
                <a:ext uri="{FF2B5EF4-FFF2-40B4-BE49-F238E27FC236}">
                  <a16:creationId xmlns:a16="http://schemas.microsoft.com/office/drawing/2014/main" id="{C98B5EED-D582-4AA0-8265-6C40EB05DE0D}"/>
                </a:ext>
              </a:extLst>
            </p:cNvPr>
            <p:cNvSpPr>
              <a:spLocks/>
            </p:cNvSpPr>
            <p:nvPr/>
          </p:nvSpPr>
          <p:spPr bwMode="auto">
            <a:xfrm>
              <a:off x="3869" y="2089"/>
              <a:ext cx="607" cy="758"/>
            </a:xfrm>
            <a:custGeom>
              <a:avLst/>
              <a:gdLst>
                <a:gd name="T0" fmla="*/ 142 w 607"/>
                <a:gd name="T1" fmla="*/ 0 h 758"/>
                <a:gd name="T2" fmla="*/ 606 w 607"/>
                <a:gd name="T3" fmla="*/ 0 h 758"/>
                <a:gd name="T4" fmla="*/ 606 w 607"/>
                <a:gd name="T5" fmla="*/ 719 h 758"/>
                <a:gd name="T6" fmla="*/ 16 w 607"/>
                <a:gd name="T7" fmla="*/ 719 h 758"/>
                <a:gd name="T8" fmla="*/ 0 w 607"/>
                <a:gd name="T9" fmla="*/ 757 h 758"/>
              </a:gdLst>
              <a:ahLst/>
              <a:cxnLst>
                <a:cxn ang="0">
                  <a:pos x="T0" y="T1"/>
                </a:cxn>
                <a:cxn ang="0">
                  <a:pos x="T2" y="T3"/>
                </a:cxn>
                <a:cxn ang="0">
                  <a:pos x="T4" y="T5"/>
                </a:cxn>
                <a:cxn ang="0">
                  <a:pos x="T6" y="T7"/>
                </a:cxn>
                <a:cxn ang="0">
                  <a:pos x="T8" y="T9"/>
                </a:cxn>
              </a:cxnLst>
              <a:rect l="0" t="0" r="r" b="b"/>
              <a:pathLst>
                <a:path w="607" h="758">
                  <a:moveTo>
                    <a:pt x="142" y="0"/>
                  </a:moveTo>
                  <a:lnTo>
                    <a:pt x="606" y="0"/>
                  </a:lnTo>
                  <a:lnTo>
                    <a:pt x="606" y="719"/>
                  </a:lnTo>
                  <a:lnTo>
                    <a:pt x="16" y="719"/>
                  </a:lnTo>
                  <a:lnTo>
                    <a:pt x="0" y="757"/>
                  </a:lnTo>
                </a:path>
              </a:pathLst>
            </a:custGeom>
            <a:solidFill>
              <a:srgbClr val="EBE7FD"/>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48564" name="Rectangle 52">
              <a:extLst>
                <a:ext uri="{FF2B5EF4-FFF2-40B4-BE49-F238E27FC236}">
                  <a16:creationId xmlns:a16="http://schemas.microsoft.com/office/drawing/2014/main" id="{4DF361DC-32E3-4AF0-A46B-AAABA0DED3F5}"/>
                </a:ext>
              </a:extLst>
            </p:cNvPr>
            <p:cNvSpPr>
              <a:spLocks noChangeArrowheads="1"/>
            </p:cNvSpPr>
            <p:nvPr/>
          </p:nvSpPr>
          <p:spPr bwMode="auto">
            <a:xfrm>
              <a:off x="4479" y="2187"/>
              <a:ext cx="77" cy="562"/>
            </a:xfrm>
            <a:prstGeom prst="rect">
              <a:avLst/>
            </a:prstGeom>
            <a:solidFill>
              <a:schemeClr val="accent2"/>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65" name="Rectangle 53">
              <a:extLst>
                <a:ext uri="{FF2B5EF4-FFF2-40B4-BE49-F238E27FC236}">
                  <a16:creationId xmlns:a16="http://schemas.microsoft.com/office/drawing/2014/main" id="{218BC2DF-78CA-4F4F-976E-114C4961AE23}"/>
                </a:ext>
              </a:extLst>
            </p:cNvPr>
            <p:cNvSpPr>
              <a:spLocks noChangeArrowheads="1"/>
            </p:cNvSpPr>
            <p:nvPr/>
          </p:nvSpPr>
          <p:spPr bwMode="auto">
            <a:xfrm rot="3960000">
              <a:off x="3520" y="2843"/>
              <a:ext cx="72" cy="626"/>
            </a:xfrm>
            <a:prstGeom prst="rect">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66" name="Rectangle 54">
              <a:extLst>
                <a:ext uri="{FF2B5EF4-FFF2-40B4-BE49-F238E27FC236}">
                  <a16:creationId xmlns:a16="http://schemas.microsoft.com/office/drawing/2014/main" id="{8C75497F-DA26-4535-9BCF-0F3C2A9FAD3E}"/>
                </a:ext>
              </a:extLst>
            </p:cNvPr>
            <p:cNvSpPr>
              <a:spLocks noChangeArrowheads="1"/>
            </p:cNvSpPr>
            <p:nvPr/>
          </p:nvSpPr>
          <p:spPr bwMode="auto">
            <a:xfrm rot="16920000">
              <a:off x="3619" y="1487"/>
              <a:ext cx="70" cy="626"/>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67" name="Line 55">
              <a:extLst>
                <a:ext uri="{FF2B5EF4-FFF2-40B4-BE49-F238E27FC236}">
                  <a16:creationId xmlns:a16="http://schemas.microsoft.com/office/drawing/2014/main" id="{BF1107CE-70F5-4B0B-AB5C-61EE6014F999}"/>
                </a:ext>
              </a:extLst>
            </p:cNvPr>
            <p:cNvSpPr>
              <a:spLocks noChangeShapeType="1"/>
            </p:cNvSpPr>
            <p:nvPr/>
          </p:nvSpPr>
          <p:spPr bwMode="auto">
            <a:xfrm>
              <a:off x="3936" y="2465"/>
              <a:ext cx="535" cy="0"/>
            </a:xfrm>
            <a:prstGeom prst="line">
              <a:avLst/>
            </a:prstGeom>
            <a:noFill/>
            <a:ln w="7620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68" name="Line 56">
              <a:extLst>
                <a:ext uri="{FF2B5EF4-FFF2-40B4-BE49-F238E27FC236}">
                  <a16:creationId xmlns:a16="http://schemas.microsoft.com/office/drawing/2014/main" id="{7A9E2D02-3414-4D91-8749-5B7F95B8924C}"/>
                </a:ext>
              </a:extLst>
            </p:cNvPr>
            <p:cNvSpPr>
              <a:spLocks noChangeShapeType="1"/>
            </p:cNvSpPr>
            <p:nvPr/>
          </p:nvSpPr>
          <p:spPr bwMode="auto">
            <a:xfrm flipH="1">
              <a:off x="3214" y="2474"/>
              <a:ext cx="354" cy="291"/>
            </a:xfrm>
            <a:prstGeom prst="line">
              <a:avLst/>
            </a:prstGeom>
            <a:noFill/>
            <a:ln w="76200">
              <a:solidFill>
                <a:schemeClr val="hlink"/>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69" name="Line 57">
              <a:extLst>
                <a:ext uri="{FF2B5EF4-FFF2-40B4-BE49-F238E27FC236}">
                  <a16:creationId xmlns:a16="http://schemas.microsoft.com/office/drawing/2014/main" id="{78A18D0C-112B-45F9-8624-36ADC80C56B1}"/>
                </a:ext>
              </a:extLst>
            </p:cNvPr>
            <p:cNvSpPr>
              <a:spLocks noChangeShapeType="1"/>
            </p:cNvSpPr>
            <p:nvPr/>
          </p:nvSpPr>
          <p:spPr bwMode="auto">
            <a:xfrm>
              <a:off x="3213" y="2765"/>
              <a:ext cx="262" cy="372"/>
            </a:xfrm>
            <a:prstGeom prst="line">
              <a:avLst/>
            </a:prstGeom>
            <a:noFill/>
            <a:ln w="76200">
              <a:solidFill>
                <a:schemeClr val="hlink"/>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0" name="Line 58">
              <a:extLst>
                <a:ext uri="{FF2B5EF4-FFF2-40B4-BE49-F238E27FC236}">
                  <a16:creationId xmlns:a16="http://schemas.microsoft.com/office/drawing/2014/main" id="{CCB779E6-C73C-4A5E-8110-E0B27B8BC3AA}"/>
                </a:ext>
              </a:extLst>
            </p:cNvPr>
            <p:cNvSpPr>
              <a:spLocks noChangeShapeType="1"/>
            </p:cNvSpPr>
            <p:nvPr/>
          </p:nvSpPr>
          <p:spPr bwMode="auto">
            <a:xfrm flipH="1" flipV="1">
              <a:off x="3441" y="2211"/>
              <a:ext cx="491" cy="246"/>
            </a:xfrm>
            <a:prstGeom prst="line">
              <a:avLst/>
            </a:prstGeom>
            <a:noFill/>
            <a:ln w="76200">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1" name="Line 59">
              <a:extLst>
                <a:ext uri="{FF2B5EF4-FFF2-40B4-BE49-F238E27FC236}">
                  <a16:creationId xmlns:a16="http://schemas.microsoft.com/office/drawing/2014/main" id="{AE549C6A-4CB7-4B2F-946B-1C2EDB36D60C}"/>
                </a:ext>
              </a:extLst>
            </p:cNvPr>
            <p:cNvSpPr>
              <a:spLocks noChangeShapeType="1"/>
            </p:cNvSpPr>
            <p:nvPr/>
          </p:nvSpPr>
          <p:spPr bwMode="auto">
            <a:xfrm flipV="1">
              <a:off x="3445" y="1826"/>
              <a:ext cx="124" cy="374"/>
            </a:xfrm>
            <a:prstGeom prst="line">
              <a:avLst/>
            </a:prstGeom>
            <a:noFill/>
            <a:ln w="76200">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2" name="Line 60">
              <a:extLst>
                <a:ext uri="{FF2B5EF4-FFF2-40B4-BE49-F238E27FC236}">
                  <a16:creationId xmlns:a16="http://schemas.microsoft.com/office/drawing/2014/main" id="{D29A28A5-96E1-4C9E-B469-6D33EBDFC4F6}"/>
                </a:ext>
              </a:extLst>
            </p:cNvPr>
            <p:cNvSpPr>
              <a:spLocks noChangeShapeType="1"/>
            </p:cNvSpPr>
            <p:nvPr/>
          </p:nvSpPr>
          <p:spPr bwMode="auto">
            <a:xfrm flipH="1">
              <a:off x="3577" y="2470"/>
              <a:ext cx="357" cy="0"/>
            </a:xfrm>
            <a:prstGeom prst="line">
              <a:avLst/>
            </a:prstGeom>
            <a:noFill/>
            <a:ln w="76200">
              <a:solidFill>
                <a:srgbClr val="00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3" name="Line 61">
              <a:extLst>
                <a:ext uri="{FF2B5EF4-FFF2-40B4-BE49-F238E27FC236}">
                  <a16:creationId xmlns:a16="http://schemas.microsoft.com/office/drawing/2014/main" id="{3274462D-046C-4C97-8ABB-5652E588566F}"/>
                </a:ext>
              </a:extLst>
            </p:cNvPr>
            <p:cNvSpPr>
              <a:spLocks noChangeShapeType="1"/>
            </p:cNvSpPr>
            <p:nvPr/>
          </p:nvSpPr>
          <p:spPr bwMode="auto">
            <a:xfrm flipH="1">
              <a:off x="631" y="2470"/>
              <a:ext cx="2929" cy="0"/>
            </a:xfrm>
            <a:prstGeom prst="line">
              <a:avLst/>
            </a:prstGeom>
            <a:noFill/>
            <a:ln w="76200">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4" name="Oval 62">
              <a:extLst>
                <a:ext uri="{FF2B5EF4-FFF2-40B4-BE49-F238E27FC236}">
                  <a16:creationId xmlns:a16="http://schemas.microsoft.com/office/drawing/2014/main" id="{D81977DA-F15E-4278-A8E3-4364F7616924}"/>
                </a:ext>
              </a:extLst>
            </p:cNvPr>
            <p:cNvSpPr>
              <a:spLocks noChangeArrowheads="1"/>
            </p:cNvSpPr>
            <p:nvPr/>
          </p:nvSpPr>
          <p:spPr bwMode="auto">
            <a:xfrm>
              <a:off x="2497" y="1799"/>
              <a:ext cx="204" cy="1319"/>
            </a:xfrm>
            <a:prstGeom prst="ellipse">
              <a:avLst/>
            </a:prstGeom>
            <a:solidFill>
              <a:srgbClr val="0000FF">
                <a:alpha val="50000"/>
              </a:srgbClr>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5" name="Line 63">
              <a:extLst>
                <a:ext uri="{FF2B5EF4-FFF2-40B4-BE49-F238E27FC236}">
                  <a16:creationId xmlns:a16="http://schemas.microsoft.com/office/drawing/2014/main" id="{6479CEF5-8902-4C0D-BF0D-761EEFF74E7F}"/>
                </a:ext>
              </a:extLst>
            </p:cNvPr>
            <p:cNvSpPr>
              <a:spLocks noChangeShapeType="1"/>
            </p:cNvSpPr>
            <p:nvPr/>
          </p:nvSpPr>
          <p:spPr bwMode="auto">
            <a:xfrm>
              <a:off x="4480" y="2469"/>
              <a:ext cx="572" cy="0"/>
            </a:xfrm>
            <a:prstGeom prst="line">
              <a:avLst/>
            </a:prstGeom>
            <a:noFill/>
            <a:ln w="50800">
              <a:solidFill>
                <a:schemeClr val="accent2"/>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6" name="Line 64">
              <a:extLst>
                <a:ext uri="{FF2B5EF4-FFF2-40B4-BE49-F238E27FC236}">
                  <a16:creationId xmlns:a16="http://schemas.microsoft.com/office/drawing/2014/main" id="{9AF11CA1-05F3-48DA-A370-9BA07425189D}"/>
                </a:ext>
              </a:extLst>
            </p:cNvPr>
            <p:cNvSpPr>
              <a:spLocks noChangeShapeType="1"/>
            </p:cNvSpPr>
            <p:nvPr/>
          </p:nvSpPr>
          <p:spPr bwMode="auto">
            <a:xfrm>
              <a:off x="3475" y="3136"/>
              <a:ext cx="296" cy="434"/>
            </a:xfrm>
            <a:prstGeom prst="line">
              <a:avLst/>
            </a:prstGeom>
            <a:noFill/>
            <a:ln w="50800">
              <a:solidFill>
                <a:schemeClr val="hlink"/>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7" name="Line 65">
              <a:extLst>
                <a:ext uri="{FF2B5EF4-FFF2-40B4-BE49-F238E27FC236}">
                  <a16:creationId xmlns:a16="http://schemas.microsoft.com/office/drawing/2014/main" id="{E196F60A-4EEB-4F56-A2DD-1C04909BAEE7}"/>
                </a:ext>
              </a:extLst>
            </p:cNvPr>
            <p:cNvSpPr>
              <a:spLocks noChangeShapeType="1"/>
            </p:cNvSpPr>
            <p:nvPr/>
          </p:nvSpPr>
          <p:spPr bwMode="auto">
            <a:xfrm flipV="1">
              <a:off x="3572" y="1325"/>
              <a:ext cx="185" cy="512"/>
            </a:xfrm>
            <a:prstGeom prst="line">
              <a:avLst/>
            </a:prstGeom>
            <a:noFill/>
            <a:ln w="50800">
              <a:solidFill>
                <a:schemeClr val="accent1"/>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78" name="Rectangle 66">
              <a:extLst>
                <a:ext uri="{FF2B5EF4-FFF2-40B4-BE49-F238E27FC236}">
                  <a16:creationId xmlns:a16="http://schemas.microsoft.com/office/drawing/2014/main" id="{BB98F84A-5D6B-4216-B76F-64081A0F8054}"/>
                </a:ext>
              </a:extLst>
            </p:cNvPr>
            <p:cNvSpPr>
              <a:spLocks noChangeArrowheads="1"/>
            </p:cNvSpPr>
            <p:nvPr/>
          </p:nvSpPr>
          <p:spPr bwMode="auto">
            <a:xfrm>
              <a:off x="4178" y="1400"/>
              <a:ext cx="1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altLang="fi-FI" sz="2000">
                  <a:solidFill>
                    <a:srgbClr val="CFCFFF"/>
                  </a:solidFill>
                  <a:latin typeface="Meta-Normal" pitchFamily="2" charset="0"/>
                </a:rPr>
                <a:t>Blue pixel X,Y</a:t>
              </a:r>
            </a:p>
          </p:txBody>
        </p:sp>
        <p:sp>
          <p:nvSpPr>
            <p:cNvPr id="448579" name="Rectangle 67">
              <a:extLst>
                <a:ext uri="{FF2B5EF4-FFF2-40B4-BE49-F238E27FC236}">
                  <a16:creationId xmlns:a16="http://schemas.microsoft.com/office/drawing/2014/main" id="{8788048C-DCB7-41F6-B950-B68B99BE1C1D}"/>
                </a:ext>
              </a:extLst>
            </p:cNvPr>
            <p:cNvSpPr>
              <a:spLocks noChangeArrowheads="1"/>
            </p:cNvSpPr>
            <p:nvPr/>
          </p:nvSpPr>
          <p:spPr bwMode="auto">
            <a:xfrm>
              <a:off x="4101" y="3160"/>
              <a:ext cx="1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altLang="fi-FI" sz="2000">
                  <a:solidFill>
                    <a:srgbClr val="FF9900"/>
                  </a:solidFill>
                  <a:latin typeface="Meta-Normal" pitchFamily="2" charset="0"/>
                </a:rPr>
                <a:t>Red pixel X,Y</a:t>
              </a:r>
              <a:endParaRPr lang="en-GB" altLang="fi-FI" sz="2000">
                <a:solidFill>
                  <a:schemeClr val="hlink"/>
                </a:solidFill>
                <a:latin typeface="Meta-Normal" pitchFamily="2" charset="0"/>
              </a:endParaRPr>
            </a:p>
          </p:txBody>
        </p:sp>
        <p:sp>
          <p:nvSpPr>
            <p:cNvPr id="448580" name="Rectangle 68">
              <a:extLst>
                <a:ext uri="{FF2B5EF4-FFF2-40B4-BE49-F238E27FC236}">
                  <a16:creationId xmlns:a16="http://schemas.microsoft.com/office/drawing/2014/main" id="{EBE448EF-3082-48A0-92F1-F4C69A20A77A}"/>
                </a:ext>
              </a:extLst>
            </p:cNvPr>
            <p:cNvSpPr>
              <a:spLocks noChangeArrowheads="1"/>
            </p:cNvSpPr>
            <p:nvPr/>
          </p:nvSpPr>
          <p:spPr bwMode="auto">
            <a:xfrm>
              <a:off x="4426" y="1815"/>
              <a:ext cx="1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altLang="fi-FI" sz="2000">
                  <a:solidFill>
                    <a:schemeClr val="accent2"/>
                  </a:solidFill>
                  <a:latin typeface="Meta-Normal" pitchFamily="2" charset="0"/>
                </a:rPr>
                <a:t>Green pixel X,Y</a:t>
              </a:r>
            </a:p>
          </p:txBody>
        </p:sp>
        <p:sp>
          <p:nvSpPr>
            <p:cNvPr id="448581" name="Line 69">
              <a:extLst>
                <a:ext uri="{FF2B5EF4-FFF2-40B4-BE49-F238E27FC236}">
                  <a16:creationId xmlns:a16="http://schemas.microsoft.com/office/drawing/2014/main" id="{68E8EABA-83EE-4FF9-B015-B0837EC36991}"/>
                </a:ext>
              </a:extLst>
            </p:cNvPr>
            <p:cNvSpPr>
              <a:spLocks noChangeShapeType="1"/>
            </p:cNvSpPr>
            <p:nvPr/>
          </p:nvSpPr>
          <p:spPr bwMode="auto">
            <a:xfrm flipH="1" flipV="1">
              <a:off x="3861" y="1356"/>
              <a:ext cx="401" cy="199"/>
            </a:xfrm>
            <a:prstGeom prst="line">
              <a:avLst/>
            </a:prstGeom>
            <a:noFill/>
            <a:ln w="12700">
              <a:solidFill>
                <a:srgbClr val="FFFF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82" name="Line 70">
              <a:extLst>
                <a:ext uri="{FF2B5EF4-FFF2-40B4-BE49-F238E27FC236}">
                  <a16:creationId xmlns:a16="http://schemas.microsoft.com/office/drawing/2014/main" id="{65418DF4-1F41-417A-8628-400A30EB557A}"/>
                </a:ext>
              </a:extLst>
            </p:cNvPr>
            <p:cNvSpPr>
              <a:spLocks noChangeShapeType="1"/>
            </p:cNvSpPr>
            <p:nvPr/>
          </p:nvSpPr>
          <p:spPr bwMode="auto">
            <a:xfrm flipV="1">
              <a:off x="3794" y="3313"/>
              <a:ext cx="333" cy="266"/>
            </a:xfrm>
            <a:prstGeom prst="line">
              <a:avLst/>
            </a:prstGeom>
            <a:noFill/>
            <a:ln w="12700">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83" name="Line 71">
              <a:extLst>
                <a:ext uri="{FF2B5EF4-FFF2-40B4-BE49-F238E27FC236}">
                  <a16:creationId xmlns:a16="http://schemas.microsoft.com/office/drawing/2014/main" id="{6462CEB3-9DC9-4C5C-96ED-A614CD6F3239}"/>
                </a:ext>
              </a:extLst>
            </p:cNvPr>
            <p:cNvSpPr>
              <a:spLocks noChangeShapeType="1"/>
            </p:cNvSpPr>
            <p:nvPr/>
          </p:nvSpPr>
          <p:spPr bwMode="auto">
            <a:xfrm flipH="1" flipV="1">
              <a:off x="4657" y="2027"/>
              <a:ext cx="362" cy="440"/>
            </a:xfrm>
            <a:prstGeom prst="line">
              <a:avLst/>
            </a:prstGeom>
            <a:noFill/>
            <a:ln w="12700">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48584" name="Rectangle 72">
              <a:extLst>
                <a:ext uri="{FF2B5EF4-FFF2-40B4-BE49-F238E27FC236}">
                  <a16:creationId xmlns:a16="http://schemas.microsoft.com/office/drawing/2014/main" id="{D534B4D0-00FB-49DE-94DF-FEFA6E9B2C8F}"/>
                </a:ext>
              </a:extLst>
            </p:cNvPr>
            <p:cNvSpPr>
              <a:spLocks noChangeArrowheads="1"/>
            </p:cNvSpPr>
            <p:nvPr/>
          </p:nvSpPr>
          <p:spPr bwMode="auto">
            <a:xfrm>
              <a:off x="1084" y="3401"/>
              <a:ext cx="161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fi-FI" sz="2000">
                  <a:solidFill>
                    <a:schemeClr val="folHlink"/>
                  </a:solidFill>
                  <a:latin typeface="Meta-Normal" pitchFamily="2" charset="0"/>
                </a:rPr>
                <a:t>RGB sensors are</a:t>
              </a:r>
            </a:p>
            <a:p>
              <a:pPr eaLnBrk="1" hangingPunct="1"/>
              <a:r>
                <a:rPr lang="en-GB" altLang="fi-FI" sz="2000">
                  <a:solidFill>
                    <a:schemeClr val="folHlink"/>
                  </a:solidFill>
                  <a:latin typeface="Meta-Normal" pitchFamily="2" charset="0"/>
                </a:rPr>
                <a:t>aligned pixel to pixel</a:t>
              </a:r>
              <a:r>
                <a:rPr lang="en-GB" altLang="fi-FI" b="1" i="1">
                  <a:latin typeface="Meta-Normal" pitchFamily="2" charset="0"/>
                </a:rPr>
                <a:t> </a:t>
              </a:r>
            </a:p>
          </p:txBody>
        </p:sp>
      </p:grpSp>
    </p:spTree>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BAE8F41C-9D9D-47DB-A03D-29D52C17C158}"/>
              </a:ext>
            </a:extLst>
          </p:cNvPr>
          <p:cNvSpPr>
            <a:spLocks noChangeArrowheads="1"/>
          </p:cNvSpPr>
          <p:nvPr/>
        </p:nvSpPr>
        <p:spPr bwMode="auto">
          <a:xfrm>
            <a:off x="304800" y="76200"/>
            <a:ext cx="648017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fi-FI" sz="3600" b="1" i="1">
                <a:solidFill>
                  <a:srgbClr val="FFFFFF"/>
                </a:solidFill>
                <a:effectLst>
                  <a:outerShdw blurRad="38100" dist="38100" dir="2700000" algn="tl">
                    <a:srgbClr val="000000"/>
                  </a:outerShdw>
                </a:effectLst>
                <a:latin typeface="Meta-Normal" pitchFamily="2" charset="0"/>
              </a:rPr>
              <a:t>3 chip CCD camera</a:t>
            </a:r>
            <a:endParaRPr lang="en-GB" altLang="fi-FI" sz="3200" b="1" i="1">
              <a:solidFill>
                <a:srgbClr val="FFFFFF"/>
              </a:solidFill>
              <a:latin typeface="Meta-Normal" pitchFamily="2" charset="0"/>
            </a:endParaRPr>
          </a:p>
          <a:p>
            <a:pPr algn="ctr"/>
            <a:r>
              <a:rPr lang="en-GB" altLang="fi-FI" b="1" i="1">
                <a:solidFill>
                  <a:srgbClr val="FFFFFF"/>
                </a:solidFill>
                <a:latin typeface="Meta-Normal" pitchFamily="2" charset="0"/>
              </a:rPr>
              <a:t>Color  shading</a:t>
            </a:r>
            <a:endParaRPr lang="en-GB" altLang="fi-FI" b="1" i="1">
              <a:latin typeface="Meta-Normal" pitchFamily="2" charset="0"/>
            </a:endParaRPr>
          </a:p>
        </p:txBody>
      </p:sp>
      <p:grpSp>
        <p:nvGrpSpPr>
          <p:cNvPr id="452611" name="Group 3">
            <a:extLst>
              <a:ext uri="{FF2B5EF4-FFF2-40B4-BE49-F238E27FC236}">
                <a16:creationId xmlns:a16="http://schemas.microsoft.com/office/drawing/2014/main" id="{4244E3BB-4E80-4758-ABC0-7BCAC07435C4}"/>
              </a:ext>
            </a:extLst>
          </p:cNvPr>
          <p:cNvGrpSpPr>
            <a:grpSpLocks/>
          </p:cNvGrpSpPr>
          <p:nvPr/>
        </p:nvGrpSpPr>
        <p:grpSpPr bwMode="auto">
          <a:xfrm>
            <a:off x="69850" y="1327150"/>
            <a:ext cx="8853488" cy="5378450"/>
            <a:chOff x="44" y="836"/>
            <a:chExt cx="5577" cy="3388"/>
          </a:xfrm>
        </p:grpSpPr>
        <p:sp>
          <p:nvSpPr>
            <p:cNvPr id="452612" name="Rectangle 4">
              <a:extLst>
                <a:ext uri="{FF2B5EF4-FFF2-40B4-BE49-F238E27FC236}">
                  <a16:creationId xmlns:a16="http://schemas.microsoft.com/office/drawing/2014/main" id="{F9903DB6-5B98-4355-AA0F-7ECBF0D0EF71}"/>
                </a:ext>
              </a:extLst>
            </p:cNvPr>
            <p:cNvSpPr>
              <a:spLocks noChangeArrowheads="1"/>
            </p:cNvSpPr>
            <p:nvPr/>
          </p:nvSpPr>
          <p:spPr bwMode="auto">
            <a:xfrm>
              <a:off x="432" y="393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13" name="Rectangle 5">
              <a:extLst>
                <a:ext uri="{FF2B5EF4-FFF2-40B4-BE49-F238E27FC236}">
                  <a16:creationId xmlns:a16="http://schemas.microsoft.com/office/drawing/2014/main" id="{7754D501-502D-41CA-B1ED-55CD16E8810F}"/>
                </a:ext>
              </a:extLst>
            </p:cNvPr>
            <p:cNvSpPr>
              <a:spLocks noChangeArrowheads="1"/>
            </p:cNvSpPr>
            <p:nvPr/>
          </p:nvSpPr>
          <p:spPr bwMode="auto">
            <a:xfrm>
              <a:off x="2640" y="836"/>
              <a:ext cx="89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fi-FI" sz="1600">
                  <a:solidFill>
                    <a:schemeClr val="folHlink"/>
                  </a:solidFill>
                  <a:latin typeface="Meta-Normal" pitchFamily="2" charset="0"/>
                </a:rPr>
                <a:t>Blue reflecting</a:t>
              </a:r>
            </a:p>
            <a:p>
              <a:r>
                <a:rPr lang="en-GB" altLang="fi-FI" sz="1600">
                  <a:solidFill>
                    <a:schemeClr val="folHlink"/>
                  </a:solidFill>
                  <a:latin typeface="Meta-Normal" pitchFamily="2" charset="0"/>
                </a:rPr>
                <a:t> layer</a:t>
              </a:r>
              <a:endParaRPr lang="en-GB" altLang="fi-FI">
                <a:solidFill>
                  <a:schemeClr val="folHlink"/>
                </a:solidFill>
                <a:latin typeface="Meta-Normal" pitchFamily="2" charset="0"/>
              </a:endParaRPr>
            </a:p>
          </p:txBody>
        </p:sp>
        <p:sp>
          <p:nvSpPr>
            <p:cNvPr id="452614" name="Rectangle 6">
              <a:extLst>
                <a:ext uri="{FF2B5EF4-FFF2-40B4-BE49-F238E27FC236}">
                  <a16:creationId xmlns:a16="http://schemas.microsoft.com/office/drawing/2014/main" id="{C25E1586-4F92-4A32-873C-99B661B1266B}"/>
                </a:ext>
              </a:extLst>
            </p:cNvPr>
            <p:cNvSpPr>
              <a:spLocks noChangeArrowheads="1"/>
            </p:cNvSpPr>
            <p:nvPr/>
          </p:nvSpPr>
          <p:spPr bwMode="auto">
            <a:xfrm>
              <a:off x="563" y="875"/>
              <a:ext cx="86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fi-FI" sz="1600">
                  <a:solidFill>
                    <a:schemeClr val="folHlink"/>
                  </a:solidFill>
                  <a:latin typeface="Meta-Normal" pitchFamily="2" charset="0"/>
                </a:rPr>
                <a:t>Red reflecting</a:t>
              </a:r>
            </a:p>
            <a:p>
              <a:r>
                <a:rPr lang="en-GB" altLang="fi-FI" sz="1600">
                  <a:solidFill>
                    <a:schemeClr val="folHlink"/>
                  </a:solidFill>
                  <a:latin typeface="Meta-Normal" pitchFamily="2" charset="0"/>
                </a:rPr>
                <a:t>           layer</a:t>
              </a:r>
              <a:endParaRPr lang="en-GB" altLang="fi-FI">
                <a:solidFill>
                  <a:schemeClr val="folHlink"/>
                </a:solidFill>
                <a:latin typeface="Meta-Normal" pitchFamily="2" charset="0"/>
              </a:endParaRPr>
            </a:p>
          </p:txBody>
        </p:sp>
        <p:grpSp>
          <p:nvGrpSpPr>
            <p:cNvPr id="452615" name="Group 7">
              <a:extLst>
                <a:ext uri="{FF2B5EF4-FFF2-40B4-BE49-F238E27FC236}">
                  <a16:creationId xmlns:a16="http://schemas.microsoft.com/office/drawing/2014/main" id="{2CEBBBB4-0A4F-4EA0-A8C5-6862F09F0368}"/>
                </a:ext>
              </a:extLst>
            </p:cNvPr>
            <p:cNvGrpSpPr>
              <a:grpSpLocks/>
            </p:cNvGrpSpPr>
            <p:nvPr/>
          </p:nvGrpSpPr>
          <p:grpSpPr bwMode="auto">
            <a:xfrm>
              <a:off x="1187" y="910"/>
              <a:ext cx="1839" cy="1542"/>
              <a:chOff x="1101" y="967"/>
              <a:chExt cx="2376" cy="1921"/>
            </a:xfrm>
          </p:grpSpPr>
          <p:sp>
            <p:nvSpPr>
              <p:cNvPr id="452616" name="Freeform 8">
                <a:extLst>
                  <a:ext uri="{FF2B5EF4-FFF2-40B4-BE49-F238E27FC236}">
                    <a16:creationId xmlns:a16="http://schemas.microsoft.com/office/drawing/2014/main" id="{AF6D4AEE-5CF9-457D-A430-B526E24B0166}"/>
                  </a:ext>
                </a:extLst>
              </p:cNvPr>
              <p:cNvSpPr>
                <a:spLocks/>
              </p:cNvSpPr>
              <p:nvPr/>
            </p:nvSpPr>
            <p:spPr bwMode="auto">
              <a:xfrm>
                <a:off x="1667" y="967"/>
                <a:ext cx="721" cy="1921"/>
              </a:xfrm>
              <a:custGeom>
                <a:avLst/>
                <a:gdLst>
                  <a:gd name="T0" fmla="*/ 0 w 721"/>
                  <a:gd name="T1" fmla="*/ 0 h 1921"/>
                  <a:gd name="T2" fmla="*/ 0 w 721"/>
                  <a:gd name="T3" fmla="*/ 1920 h 1921"/>
                  <a:gd name="T4" fmla="*/ 720 w 721"/>
                  <a:gd name="T5" fmla="*/ 1584 h 1921"/>
                  <a:gd name="T6" fmla="*/ 0 w 721"/>
                  <a:gd name="T7" fmla="*/ 0 h 1921"/>
                </a:gdLst>
                <a:ahLst/>
                <a:cxnLst>
                  <a:cxn ang="0">
                    <a:pos x="T0" y="T1"/>
                  </a:cxn>
                  <a:cxn ang="0">
                    <a:pos x="T2" y="T3"/>
                  </a:cxn>
                  <a:cxn ang="0">
                    <a:pos x="T4" y="T5"/>
                  </a:cxn>
                  <a:cxn ang="0">
                    <a:pos x="T6" y="T7"/>
                  </a:cxn>
                </a:cxnLst>
                <a:rect l="0" t="0" r="r" b="b"/>
                <a:pathLst>
                  <a:path w="721" h="1921">
                    <a:moveTo>
                      <a:pt x="0" y="0"/>
                    </a:moveTo>
                    <a:lnTo>
                      <a:pt x="0" y="1920"/>
                    </a:lnTo>
                    <a:lnTo>
                      <a:pt x="720" y="1584"/>
                    </a:lnTo>
                    <a:lnTo>
                      <a:pt x="0" y="0"/>
                    </a:lnTo>
                  </a:path>
                </a:pathLst>
              </a:custGeom>
              <a:solidFill>
                <a:srgbClr val="CFCF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52617" name="Freeform 9">
                <a:extLst>
                  <a:ext uri="{FF2B5EF4-FFF2-40B4-BE49-F238E27FC236}">
                    <a16:creationId xmlns:a16="http://schemas.microsoft.com/office/drawing/2014/main" id="{7406ED6C-BB56-4E22-9B94-D272E5B7DB55}"/>
                  </a:ext>
                </a:extLst>
              </p:cNvPr>
              <p:cNvSpPr>
                <a:spLocks/>
              </p:cNvSpPr>
              <p:nvPr/>
            </p:nvSpPr>
            <p:spPr bwMode="auto">
              <a:xfrm>
                <a:off x="1705" y="978"/>
                <a:ext cx="951" cy="1565"/>
              </a:xfrm>
              <a:custGeom>
                <a:avLst/>
                <a:gdLst>
                  <a:gd name="T0" fmla="*/ 3 w 951"/>
                  <a:gd name="T1" fmla="*/ 10 h 1565"/>
                  <a:gd name="T2" fmla="*/ 951 w 951"/>
                  <a:gd name="T3" fmla="*/ 197 h 1565"/>
                  <a:gd name="T4" fmla="*/ 716 w 951"/>
                  <a:gd name="T5" fmla="*/ 1565 h 1565"/>
                  <a:gd name="T6" fmla="*/ 0 w 951"/>
                  <a:gd name="T7" fmla="*/ 0 h 1565"/>
                </a:gdLst>
                <a:ahLst/>
                <a:cxnLst>
                  <a:cxn ang="0">
                    <a:pos x="T0" y="T1"/>
                  </a:cxn>
                  <a:cxn ang="0">
                    <a:pos x="T2" y="T3"/>
                  </a:cxn>
                  <a:cxn ang="0">
                    <a:pos x="T4" y="T5"/>
                  </a:cxn>
                  <a:cxn ang="0">
                    <a:pos x="T6" y="T7"/>
                  </a:cxn>
                </a:cxnLst>
                <a:rect l="0" t="0" r="r" b="b"/>
                <a:pathLst>
                  <a:path w="951" h="1565">
                    <a:moveTo>
                      <a:pt x="3" y="10"/>
                    </a:moveTo>
                    <a:lnTo>
                      <a:pt x="951" y="197"/>
                    </a:lnTo>
                    <a:lnTo>
                      <a:pt x="716" y="1565"/>
                    </a:lnTo>
                    <a:lnTo>
                      <a:pt x="0" y="0"/>
                    </a:lnTo>
                  </a:path>
                </a:pathLst>
              </a:custGeom>
              <a:solidFill>
                <a:srgbClr val="CFCF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52618" name="Freeform 10">
                <a:extLst>
                  <a:ext uri="{FF2B5EF4-FFF2-40B4-BE49-F238E27FC236}">
                    <a16:creationId xmlns:a16="http://schemas.microsoft.com/office/drawing/2014/main" id="{7C89FAA2-B6E6-4634-B6EF-BE61503603EB}"/>
                  </a:ext>
                </a:extLst>
              </p:cNvPr>
              <p:cNvSpPr>
                <a:spLocks/>
              </p:cNvSpPr>
              <p:nvPr/>
            </p:nvSpPr>
            <p:spPr bwMode="auto">
              <a:xfrm>
                <a:off x="2496" y="1418"/>
                <a:ext cx="684" cy="914"/>
              </a:xfrm>
              <a:custGeom>
                <a:avLst/>
                <a:gdLst>
                  <a:gd name="T0" fmla="*/ 156 w 684"/>
                  <a:gd name="T1" fmla="*/ 2 h 914"/>
                  <a:gd name="T2" fmla="*/ 684 w 684"/>
                  <a:gd name="T3" fmla="*/ 2 h 914"/>
                  <a:gd name="T4" fmla="*/ 684 w 684"/>
                  <a:gd name="T5" fmla="*/ 914 h 914"/>
                  <a:gd name="T6" fmla="*/ 0 w 684"/>
                  <a:gd name="T7" fmla="*/ 905 h 914"/>
                  <a:gd name="T8" fmla="*/ 153 w 684"/>
                  <a:gd name="T9" fmla="*/ 0 h 914"/>
                </a:gdLst>
                <a:ahLst/>
                <a:cxnLst>
                  <a:cxn ang="0">
                    <a:pos x="T0" y="T1"/>
                  </a:cxn>
                  <a:cxn ang="0">
                    <a:pos x="T2" y="T3"/>
                  </a:cxn>
                  <a:cxn ang="0">
                    <a:pos x="T4" y="T5"/>
                  </a:cxn>
                  <a:cxn ang="0">
                    <a:pos x="T6" y="T7"/>
                  </a:cxn>
                  <a:cxn ang="0">
                    <a:pos x="T8" y="T9"/>
                  </a:cxn>
                </a:cxnLst>
                <a:rect l="0" t="0" r="r" b="b"/>
                <a:pathLst>
                  <a:path w="684" h="914">
                    <a:moveTo>
                      <a:pt x="156" y="2"/>
                    </a:moveTo>
                    <a:lnTo>
                      <a:pt x="684" y="2"/>
                    </a:lnTo>
                    <a:lnTo>
                      <a:pt x="684" y="914"/>
                    </a:lnTo>
                    <a:lnTo>
                      <a:pt x="0" y="905"/>
                    </a:lnTo>
                    <a:lnTo>
                      <a:pt x="153" y="0"/>
                    </a:lnTo>
                  </a:path>
                </a:pathLst>
              </a:custGeom>
              <a:solidFill>
                <a:srgbClr val="CFCF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52619" name="Line 11">
                <a:extLst>
                  <a:ext uri="{FF2B5EF4-FFF2-40B4-BE49-F238E27FC236}">
                    <a16:creationId xmlns:a16="http://schemas.microsoft.com/office/drawing/2014/main" id="{327BBB47-9E46-4CE0-A267-09D43539B4B7}"/>
                  </a:ext>
                </a:extLst>
              </p:cNvPr>
              <p:cNvSpPr>
                <a:spLocks noChangeShapeType="1"/>
              </p:cNvSpPr>
              <p:nvPr/>
            </p:nvSpPr>
            <p:spPr bwMode="auto">
              <a:xfrm>
                <a:off x="1103" y="1908"/>
                <a:ext cx="2366" cy="0"/>
              </a:xfrm>
              <a:prstGeom prst="line">
                <a:avLst/>
              </a:prstGeom>
              <a:noFill/>
              <a:ln w="25400">
                <a:solidFill>
                  <a:srgbClr val="FFFF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20" name="Line 12">
                <a:extLst>
                  <a:ext uri="{FF2B5EF4-FFF2-40B4-BE49-F238E27FC236}">
                    <a16:creationId xmlns:a16="http://schemas.microsoft.com/office/drawing/2014/main" id="{1D334202-15D3-4F81-B497-6F18B79CA8A9}"/>
                  </a:ext>
                </a:extLst>
              </p:cNvPr>
              <p:cNvSpPr>
                <a:spLocks noChangeShapeType="1"/>
              </p:cNvSpPr>
              <p:nvPr/>
            </p:nvSpPr>
            <p:spPr bwMode="auto">
              <a:xfrm>
                <a:off x="1411" y="1052"/>
                <a:ext cx="445" cy="30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21" name="Line 13">
                <a:extLst>
                  <a:ext uri="{FF2B5EF4-FFF2-40B4-BE49-F238E27FC236}">
                    <a16:creationId xmlns:a16="http://schemas.microsoft.com/office/drawing/2014/main" id="{3AB543FA-4840-4603-915B-3D25287BBC63}"/>
                  </a:ext>
                </a:extLst>
              </p:cNvPr>
              <p:cNvSpPr>
                <a:spLocks noChangeShapeType="1"/>
              </p:cNvSpPr>
              <p:nvPr/>
            </p:nvSpPr>
            <p:spPr bwMode="auto">
              <a:xfrm flipV="1">
                <a:off x="2633" y="1138"/>
                <a:ext cx="331" cy="241"/>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22" name="Line 14">
                <a:extLst>
                  <a:ext uri="{FF2B5EF4-FFF2-40B4-BE49-F238E27FC236}">
                    <a16:creationId xmlns:a16="http://schemas.microsoft.com/office/drawing/2014/main" id="{6340BE92-F6CB-43D3-A019-CAF22054E92F}"/>
                  </a:ext>
                </a:extLst>
              </p:cNvPr>
              <p:cNvSpPr>
                <a:spLocks noChangeShapeType="1"/>
              </p:cNvSpPr>
              <p:nvPr/>
            </p:nvSpPr>
            <p:spPr bwMode="auto">
              <a:xfrm flipV="1">
                <a:off x="1101" y="1405"/>
                <a:ext cx="2376" cy="503"/>
              </a:xfrm>
              <a:prstGeom prst="line">
                <a:avLst/>
              </a:prstGeom>
              <a:noFill/>
              <a:ln w="28575">
                <a:solidFill>
                  <a:srgbClr val="FF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23" name="Line 15">
                <a:extLst>
                  <a:ext uri="{FF2B5EF4-FFF2-40B4-BE49-F238E27FC236}">
                    <a16:creationId xmlns:a16="http://schemas.microsoft.com/office/drawing/2014/main" id="{BF8009A2-369E-4DCD-B0D9-EC5CB935143E}"/>
                  </a:ext>
                </a:extLst>
              </p:cNvPr>
              <p:cNvSpPr>
                <a:spLocks noChangeShapeType="1"/>
              </p:cNvSpPr>
              <p:nvPr/>
            </p:nvSpPr>
            <p:spPr bwMode="auto">
              <a:xfrm>
                <a:off x="1101" y="1908"/>
                <a:ext cx="2368" cy="418"/>
              </a:xfrm>
              <a:prstGeom prst="line">
                <a:avLst/>
              </a:prstGeom>
              <a:noFill/>
              <a:ln w="28575">
                <a:solidFill>
                  <a:srgbClr val="FF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grpSp>
          <p:nvGrpSpPr>
            <p:cNvPr id="452624" name="Group 16">
              <a:extLst>
                <a:ext uri="{FF2B5EF4-FFF2-40B4-BE49-F238E27FC236}">
                  <a16:creationId xmlns:a16="http://schemas.microsoft.com/office/drawing/2014/main" id="{F3759C8C-6FDD-4656-A29C-AF8E390A66D8}"/>
                </a:ext>
              </a:extLst>
            </p:cNvPr>
            <p:cNvGrpSpPr>
              <a:grpSpLocks/>
            </p:cNvGrpSpPr>
            <p:nvPr/>
          </p:nvGrpSpPr>
          <p:grpSpPr bwMode="auto">
            <a:xfrm>
              <a:off x="4418" y="1109"/>
              <a:ext cx="1145" cy="1116"/>
              <a:chOff x="4418" y="1109"/>
              <a:chExt cx="1145" cy="1116"/>
            </a:xfrm>
          </p:grpSpPr>
          <p:sp>
            <p:nvSpPr>
              <p:cNvPr id="452625" name="Rectangle 17">
                <a:extLst>
                  <a:ext uri="{FF2B5EF4-FFF2-40B4-BE49-F238E27FC236}">
                    <a16:creationId xmlns:a16="http://schemas.microsoft.com/office/drawing/2014/main" id="{9EDFAF86-7BEC-4C9A-81D4-B9D984FA8F7E}"/>
                  </a:ext>
                </a:extLst>
              </p:cNvPr>
              <p:cNvSpPr>
                <a:spLocks noChangeArrowheads="1"/>
              </p:cNvSpPr>
              <p:nvPr/>
            </p:nvSpPr>
            <p:spPr bwMode="auto">
              <a:xfrm rot="10800000">
                <a:off x="4442" y="1663"/>
                <a:ext cx="1099" cy="535"/>
              </a:xfrm>
              <a:prstGeom prst="rect">
                <a:avLst/>
              </a:prstGeom>
              <a:gradFill rotWithShape="0">
                <a:gsLst>
                  <a:gs pos="0">
                    <a:srgbClr val="FFFFFF"/>
                  </a:gs>
                  <a:gs pos="100000">
                    <a:srgbClr val="66CCFF"/>
                  </a:gs>
                </a:gsLst>
                <a:lin ang="5400000" scaled="1"/>
              </a:gra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26" name="Rectangle 18">
                <a:extLst>
                  <a:ext uri="{FF2B5EF4-FFF2-40B4-BE49-F238E27FC236}">
                    <a16:creationId xmlns:a16="http://schemas.microsoft.com/office/drawing/2014/main" id="{67894B43-3FC6-4E75-A199-FA7B199075E9}"/>
                  </a:ext>
                </a:extLst>
              </p:cNvPr>
              <p:cNvSpPr>
                <a:spLocks noChangeArrowheads="1"/>
              </p:cNvSpPr>
              <p:nvPr/>
            </p:nvSpPr>
            <p:spPr bwMode="auto">
              <a:xfrm rot="10800000">
                <a:off x="4442" y="1128"/>
                <a:ext cx="1099" cy="535"/>
              </a:xfrm>
              <a:prstGeom prst="rect">
                <a:avLst/>
              </a:prstGeom>
              <a:gradFill rotWithShape="0">
                <a:gsLst>
                  <a:gs pos="0">
                    <a:srgbClr val="FFCDD7"/>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27" name="AutoShape 19">
                <a:extLst>
                  <a:ext uri="{FF2B5EF4-FFF2-40B4-BE49-F238E27FC236}">
                    <a16:creationId xmlns:a16="http://schemas.microsoft.com/office/drawing/2014/main" id="{CA523C89-22CB-47CA-AB9B-972AC62E402C}"/>
                  </a:ext>
                </a:extLst>
              </p:cNvPr>
              <p:cNvSpPr>
                <a:spLocks noChangeArrowheads="1"/>
              </p:cNvSpPr>
              <p:nvPr/>
            </p:nvSpPr>
            <p:spPr bwMode="auto">
              <a:xfrm rot="10800000">
                <a:off x="4418" y="1109"/>
                <a:ext cx="1145" cy="1116"/>
              </a:xfrm>
              <a:prstGeom prst="roundRect">
                <a:avLst>
                  <a:gd name="adj" fmla="val 10755"/>
                </a:avLst>
              </a:prstGeom>
              <a:noFill/>
              <a:ln w="76200">
                <a:solidFill>
                  <a:schemeClr val="bg2"/>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52628" name="Text Box 20">
              <a:extLst>
                <a:ext uri="{FF2B5EF4-FFF2-40B4-BE49-F238E27FC236}">
                  <a16:creationId xmlns:a16="http://schemas.microsoft.com/office/drawing/2014/main" id="{536BAF5A-C80A-40C5-B3B8-812B6E92B0C3}"/>
                </a:ext>
              </a:extLst>
            </p:cNvPr>
            <p:cNvSpPr txBox="1">
              <a:spLocks noChangeArrowheads="1"/>
            </p:cNvSpPr>
            <p:nvPr/>
          </p:nvSpPr>
          <p:spPr bwMode="auto">
            <a:xfrm>
              <a:off x="44" y="2837"/>
              <a:ext cx="1629" cy="6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fi-FI" sz="1600">
                  <a:latin typeface="Meta-Normal" pitchFamily="2" charset="0"/>
                </a:rPr>
                <a:t>Transit wave length depend of the angle the light rays pass the color reflection dichroic layer</a:t>
              </a:r>
            </a:p>
          </p:txBody>
        </p:sp>
        <p:sp>
          <p:nvSpPr>
            <p:cNvPr id="452629" name="Rectangle 21">
              <a:extLst>
                <a:ext uri="{FF2B5EF4-FFF2-40B4-BE49-F238E27FC236}">
                  <a16:creationId xmlns:a16="http://schemas.microsoft.com/office/drawing/2014/main" id="{884AF8E0-D7E2-4935-8881-C92997FCED23}"/>
                </a:ext>
              </a:extLst>
            </p:cNvPr>
            <p:cNvSpPr>
              <a:spLocks noChangeArrowheads="1"/>
            </p:cNvSpPr>
            <p:nvPr/>
          </p:nvSpPr>
          <p:spPr bwMode="auto">
            <a:xfrm>
              <a:off x="528" y="1872"/>
              <a:ext cx="645" cy="3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fi-FI" sz="1600">
                  <a:solidFill>
                    <a:schemeClr val="folHlink"/>
                  </a:solidFill>
                  <a:latin typeface="Meta-Normal" pitchFamily="2" charset="0"/>
                </a:rPr>
                <a:t>Lens </a:t>
              </a:r>
            </a:p>
            <a:p>
              <a:pPr eaLnBrk="1" hangingPunct="1"/>
              <a:r>
                <a:rPr lang="en-GB" altLang="fi-FI" sz="1600">
                  <a:solidFill>
                    <a:schemeClr val="folHlink"/>
                  </a:solidFill>
                  <a:latin typeface="Meta-Normal" pitchFamily="2" charset="0"/>
                </a:rPr>
                <a:t>exit pupil</a:t>
              </a:r>
            </a:p>
          </p:txBody>
        </p:sp>
        <p:sp>
          <p:nvSpPr>
            <p:cNvPr id="452630" name="Rectangle 22">
              <a:extLst>
                <a:ext uri="{FF2B5EF4-FFF2-40B4-BE49-F238E27FC236}">
                  <a16:creationId xmlns:a16="http://schemas.microsoft.com/office/drawing/2014/main" id="{CB37AD70-3478-4FB8-B3B5-111A73DD9FF6}"/>
                </a:ext>
              </a:extLst>
            </p:cNvPr>
            <p:cNvSpPr>
              <a:spLocks noChangeArrowheads="1"/>
            </p:cNvSpPr>
            <p:nvPr/>
          </p:nvSpPr>
          <p:spPr bwMode="auto">
            <a:xfrm>
              <a:off x="4510" y="2253"/>
              <a:ext cx="1111" cy="6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fi-FI" sz="1600">
                  <a:solidFill>
                    <a:schemeClr val="folHlink"/>
                  </a:solidFill>
                  <a:latin typeface="Meta-Normal" pitchFamily="2" charset="0"/>
                </a:rPr>
                <a:t>Colour shading</a:t>
              </a:r>
            </a:p>
            <a:p>
              <a:pPr eaLnBrk="1" hangingPunct="1"/>
              <a:r>
                <a:rPr lang="en-GB" altLang="fi-FI" sz="1600">
                  <a:solidFill>
                    <a:schemeClr val="folHlink"/>
                  </a:solidFill>
                  <a:latin typeface="Meta-Normal" pitchFamily="2" charset="0"/>
                </a:rPr>
                <a:t>White shading</a:t>
              </a:r>
            </a:p>
            <a:p>
              <a:pPr eaLnBrk="1" hangingPunct="1"/>
              <a:r>
                <a:rPr lang="en-GB" altLang="fi-FI" sz="1600">
                  <a:solidFill>
                    <a:schemeClr val="folHlink"/>
                  </a:solidFill>
                  <a:latin typeface="Meta-Normal" pitchFamily="2" charset="0"/>
                </a:rPr>
                <a:t>Dynamic shading</a:t>
              </a:r>
            </a:p>
            <a:p>
              <a:pPr eaLnBrk="1" hangingPunct="1"/>
              <a:r>
                <a:rPr lang="en-GB" altLang="fi-FI" sz="1600">
                  <a:solidFill>
                    <a:schemeClr val="folHlink"/>
                  </a:solidFill>
                  <a:latin typeface="Meta-Normal" pitchFamily="2" charset="0"/>
                </a:rPr>
                <a:t>V-saw shading</a:t>
              </a:r>
            </a:p>
          </p:txBody>
        </p:sp>
        <p:grpSp>
          <p:nvGrpSpPr>
            <p:cNvPr id="452631" name="Group 23">
              <a:extLst>
                <a:ext uri="{FF2B5EF4-FFF2-40B4-BE49-F238E27FC236}">
                  <a16:creationId xmlns:a16="http://schemas.microsoft.com/office/drawing/2014/main" id="{3A2A64FB-1F64-45EA-9595-84D5CAC579D3}"/>
                </a:ext>
              </a:extLst>
            </p:cNvPr>
            <p:cNvGrpSpPr>
              <a:grpSpLocks/>
            </p:cNvGrpSpPr>
            <p:nvPr/>
          </p:nvGrpSpPr>
          <p:grpSpPr bwMode="auto">
            <a:xfrm>
              <a:off x="1584" y="2592"/>
              <a:ext cx="1488" cy="1504"/>
              <a:chOff x="1584" y="2592"/>
              <a:chExt cx="1488" cy="1504"/>
            </a:xfrm>
          </p:grpSpPr>
          <p:sp>
            <p:nvSpPr>
              <p:cNvPr id="452632" name="Rectangle 24">
                <a:extLst>
                  <a:ext uri="{FF2B5EF4-FFF2-40B4-BE49-F238E27FC236}">
                    <a16:creationId xmlns:a16="http://schemas.microsoft.com/office/drawing/2014/main" id="{35E9AFE9-8608-48D4-A215-64687D62FBC7}"/>
                  </a:ext>
                </a:extLst>
              </p:cNvPr>
              <p:cNvSpPr>
                <a:spLocks noChangeArrowheads="1"/>
              </p:cNvSpPr>
              <p:nvPr/>
            </p:nvSpPr>
            <p:spPr bwMode="auto">
              <a:xfrm>
                <a:off x="1898" y="2655"/>
                <a:ext cx="507" cy="1163"/>
              </a:xfrm>
              <a:prstGeom prst="rect">
                <a:avLst/>
              </a:prstGeom>
              <a:gradFill rotWithShape="0">
                <a:gsLst>
                  <a:gs pos="0">
                    <a:schemeClr val="accent1"/>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33" name="Rectangle 25">
                <a:extLst>
                  <a:ext uri="{FF2B5EF4-FFF2-40B4-BE49-F238E27FC236}">
                    <a16:creationId xmlns:a16="http://schemas.microsoft.com/office/drawing/2014/main" id="{8F972A1A-A288-43E3-B2AF-59F74DA57536}"/>
                  </a:ext>
                </a:extLst>
              </p:cNvPr>
              <p:cNvSpPr>
                <a:spLocks noChangeArrowheads="1"/>
              </p:cNvSpPr>
              <p:nvPr/>
            </p:nvSpPr>
            <p:spPr bwMode="auto">
              <a:xfrm>
                <a:off x="2402" y="2653"/>
                <a:ext cx="669" cy="1163"/>
              </a:xfrm>
              <a:prstGeom prst="rect">
                <a:avLst/>
              </a:prstGeom>
              <a:gradFill rotWithShape="0">
                <a:gsLst>
                  <a:gs pos="0">
                    <a:srgbClr val="66FF33"/>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34" name="Rectangle 26">
                <a:extLst>
                  <a:ext uri="{FF2B5EF4-FFF2-40B4-BE49-F238E27FC236}">
                    <a16:creationId xmlns:a16="http://schemas.microsoft.com/office/drawing/2014/main" id="{6A2E1F38-9F75-4CD1-8F21-15364CA3D97D}"/>
                  </a:ext>
                </a:extLst>
              </p:cNvPr>
              <p:cNvSpPr>
                <a:spLocks noChangeArrowheads="1"/>
              </p:cNvSpPr>
              <p:nvPr/>
            </p:nvSpPr>
            <p:spPr bwMode="auto">
              <a:xfrm>
                <a:off x="2294" y="3981"/>
                <a:ext cx="22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Wave</a:t>
                </a:r>
              </a:p>
            </p:txBody>
          </p:sp>
          <p:sp>
            <p:nvSpPr>
              <p:cNvPr id="452635" name="Rectangle 27">
                <a:extLst>
                  <a:ext uri="{FF2B5EF4-FFF2-40B4-BE49-F238E27FC236}">
                    <a16:creationId xmlns:a16="http://schemas.microsoft.com/office/drawing/2014/main" id="{7FD183FF-0EF3-46BB-A101-BEACD7CD5926}"/>
                  </a:ext>
                </a:extLst>
              </p:cNvPr>
              <p:cNvSpPr>
                <a:spLocks noChangeArrowheads="1"/>
              </p:cNvSpPr>
              <p:nvPr/>
            </p:nvSpPr>
            <p:spPr bwMode="auto">
              <a:xfrm>
                <a:off x="2517" y="3981"/>
                <a:ext cx="28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 length</a:t>
                </a:r>
              </a:p>
            </p:txBody>
          </p:sp>
          <p:sp>
            <p:nvSpPr>
              <p:cNvPr id="452636" name="Rectangle 28">
                <a:extLst>
                  <a:ext uri="{FF2B5EF4-FFF2-40B4-BE49-F238E27FC236}">
                    <a16:creationId xmlns:a16="http://schemas.microsoft.com/office/drawing/2014/main" id="{550B23E9-D678-4D0E-B784-2F949C075591}"/>
                  </a:ext>
                </a:extLst>
              </p:cNvPr>
              <p:cNvSpPr>
                <a:spLocks noChangeArrowheads="1"/>
              </p:cNvSpPr>
              <p:nvPr/>
            </p:nvSpPr>
            <p:spPr bwMode="auto">
              <a:xfrm>
                <a:off x="2807" y="3981"/>
                <a:ext cx="6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 (</a:t>
                </a:r>
              </a:p>
            </p:txBody>
          </p:sp>
          <p:sp>
            <p:nvSpPr>
              <p:cNvPr id="452637" name="Rectangle 29">
                <a:extLst>
                  <a:ext uri="{FF2B5EF4-FFF2-40B4-BE49-F238E27FC236}">
                    <a16:creationId xmlns:a16="http://schemas.microsoft.com/office/drawing/2014/main" id="{5F42AA5D-C59F-4DD3-829A-43B5E9E39689}"/>
                  </a:ext>
                </a:extLst>
              </p:cNvPr>
              <p:cNvSpPr>
                <a:spLocks noChangeArrowheads="1"/>
              </p:cNvSpPr>
              <p:nvPr/>
            </p:nvSpPr>
            <p:spPr bwMode="auto">
              <a:xfrm>
                <a:off x="2868" y="3981"/>
                <a:ext cx="126"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nm</a:t>
                </a:r>
              </a:p>
            </p:txBody>
          </p:sp>
          <p:sp>
            <p:nvSpPr>
              <p:cNvPr id="452638" name="Rectangle 30">
                <a:extLst>
                  <a:ext uri="{FF2B5EF4-FFF2-40B4-BE49-F238E27FC236}">
                    <a16:creationId xmlns:a16="http://schemas.microsoft.com/office/drawing/2014/main" id="{519E7F9E-E88D-459A-9848-733D93A62BD9}"/>
                  </a:ext>
                </a:extLst>
              </p:cNvPr>
              <p:cNvSpPr>
                <a:spLocks noChangeArrowheads="1"/>
              </p:cNvSpPr>
              <p:nvPr/>
            </p:nvSpPr>
            <p:spPr bwMode="auto">
              <a:xfrm>
                <a:off x="2996" y="3981"/>
                <a:ext cx="3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a:t>
                </a:r>
              </a:p>
            </p:txBody>
          </p:sp>
          <p:sp>
            <p:nvSpPr>
              <p:cNvPr id="452639" name="Rectangle 31">
                <a:extLst>
                  <a:ext uri="{FF2B5EF4-FFF2-40B4-BE49-F238E27FC236}">
                    <a16:creationId xmlns:a16="http://schemas.microsoft.com/office/drawing/2014/main" id="{F40639E5-020D-4AEA-B1C0-12471704D0FC}"/>
                  </a:ext>
                </a:extLst>
              </p:cNvPr>
              <p:cNvSpPr>
                <a:spLocks noChangeArrowheads="1"/>
              </p:cNvSpPr>
              <p:nvPr/>
            </p:nvSpPr>
            <p:spPr bwMode="auto">
              <a:xfrm>
                <a:off x="1897" y="2649"/>
                <a:ext cx="1175" cy="11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0" name="Line 32">
                <a:extLst>
                  <a:ext uri="{FF2B5EF4-FFF2-40B4-BE49-F238E27FC236}">
                    <a16:creationId xmlns:a16="http://schemas.microsoft.com/office/drawing/2014/main" id="{5C267764-443C-438B-83D8-F2757A572B53}"/>
                  </a:ext>
                </a:extLst>
              </p:cNvPr>
              <p:cNvSpPr>
                <a:spLocks noChangeShapeType="1"/>
              </p:cNvSpPr>
              <p:nvPr/>
            </p:nvSpPr>
            <p:spPr bwMode="auto">
              <a:xfrm>
                <a:off x="1897" y="2770"/>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1" name="Line 33">
                <a:extLst>
                  <a:ext uri="{FF2B5EF4-FFF2-40B4-BE49-F238E27FC236}">
                    <a16:creationId xmlns:a16="http://schemas.microsoft.com/office/drawing/2014/main" id="{11D3105E-67BC-4B10-A203-0D1B0C5E63B7}"/>
                  </a:ext>
                </a:extLst>
              </p:cNvPr>
              <p:cNvSpPr>
                <a:spLocks noChangeShapeType="1"/>
              </p:cNvSpPr>
              <p:nvPr/>
            </p:nvSpPr>
            <p:spPr bwMode="auto">
              <a:xfrm>
                <a:off x="1897" y="3239"/>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2" name="Line 34">
                <a:extLst>
                  <a:ext uri="{FF2B5EF4-FFF2-40B4-BE49-F238E27FC236}">
                    <a16:creationId xmlns:a16="http://schemas.microsoft.com/office/drawing/2014/main" id="{C93E40EF-66C6-4DDA-83B9-2352E024B41F}"/>
                  </a:ext>
                </a:extLst>
              </p:cNvPr>
              <p:cNvSpPr>
                <a:spLocks noChangeShapeType="1"/>
              </p:cNvSpPr>
              <p:nvPr/>
            </p:nvSpPr>
            <p:spPr bwMode="auto">
              <a:xfrm>
                <a:off x="1897" y="3005"/>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3" name="Line 35">
                <a:extLst>
                  <a:ext uri="{FF2B5EF4-FFF2-40B4-BE49-F238E27FC236}">
                    <a16:creationId xmlns:a16="http://schemas.microsoft.com/office/drawing/2014/main" id="{6BC27B20-3AB7-4AFE-AD34-8E4D066328B0}"/>
                  </a:ext>
                </a:extLst>
              </p:cNvPr>
              <p:cNvSpPr>
                <a:spLocks noChangeShapeType="1"/>
              </p:cNvSpPr>
              <p:nvPr/>
            </p:nvSpPr>
            <p:spPr bwMode="auto">
              <a:xfrm>
                <a:off x="1897" y="2888"/>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4" name="Line 36">
                <a:extLst>
                  <a:ext uri="{FF2B5EF4-FFF2-40B4-BE49-F238E27FC236}">
                    <a16:creationId xmlns:a16="http://schemas.microsoft.com/office/drawing/2014/main" id="{84E935E0-4E7E-4761-8956-0D6A5A12C830}"/>
                  </a:ext>
                </a:extLst>
              </p:cNvPr>
              <p:cNvSpPr>
                <a:spLocks noChangeShapeType="1"/>
              </p:cNvSpPr>
              <p:nvPr/>
            </p:nvSpPr>
            <p:spPr bwMode="auto">
              <a:xfrm>
                <a:off x="1897" y="3472"/>
                <a:ext cx="75" cy="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5" name="Line 37">
                <a:extLst>
                  <a:ext uri="{FF2B5EF4-FFF2-40B4-BE49-F238E27FC236}">
                    <a16:creationId xmlns:a16="http://schemas.microsoft.com/office/drawing/2014/main" id="{ACCCB12F-0800-45C0-82E1-BBCAA30D81CB}"/>
                  </a:ext>
                </a:extLst>
              </p:cNvPr>
              <p:cNvSpPr>
                <a:spLocks noChangeShapeType="1"/>
              </p:cNvSpPr>
              <p:nvPr/>
            </p:nvSpPr>
            <p:spPr bwMode="auto">
              <a:xfrm>
                <a:off x="1897" y="3356"/>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6" name="Line 38">
                <a:extLst>
                  <a:ext uri="{FF2B5EF4-FFF2-40B4-BE49-F238E27FC236}">
                    <a16:creationId xmlns:a16="http://schemas.microsoft.com/office/drawing/2014/main" id="{02261559-695F-4094-9DF3-C912DC423E3E}"/>
                  </a:ext>
                </a:extLst>
              </p:cNvPr>
              <p:cNvSpPr>
                <a:spLocks noChangeShapeType="1"/>
              </p:cNvSpPr>
              <p:nvPr/>
            </p:nvSpPr>
            <p:spPr bwMode="auto">
              <a:xfrm>
                <a:off x="1897" y="3122"/>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7" name="Line 39">
                <a:extLst>
                  <a:ext uri="{FF2B5EF4-FFF2-40B4-BE49-F238E27FC236}">
                    <a16:creationId xmlns:a16="http://schemas.microsoft.com/office/drawing/2014/main" id="{B484E35E-C35A-499A-90B3-497A7607306D}"/>
                  </a:ext>
                </a:extLst>
              </p:cNvPr>
              <p:cNvSpPr>
                <a:spLocks noChangeShapeType="1"/>
              </p:cNvSpPr>
              <p:nvPr/>
            </p:nvSpPr>
            <p:spPr bwMode="auto">
              <a:xfrm>
                <a:off x="1897" y="3707"/>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8" name="Line 40">
                <a:extLst>
                  <a:ext uri="{FF2B5EF4-FFF2-40B4-BE49-F238E27FC236}">
                    <a16:creationId xmlns:a16="http://schemas.microsoft.com/office/drawing/2014/main" id="{F84849AD-7BED-4434-8F10-9E1AEE2E2E5C}"/>
                  </a:ext>
                </a:extLst>
              </p:cNvPr>
              <p:cNvSpPr>
                <a:spLocks noChangeShapeType="1"/>
              </p:cNvSpPr>
              <p:nvPr/>
            </p:nvSpPr>
            <p:spPr bwMode="auto">
              <a:xfrm>
                <a:off x="1897" y="3590"/>
                <a:ext cx="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49" name="Line 41">
                <a:extLst>
                  <a:ext uri="{FF2B5EF4-FFF2-40B4-BE49-F238E27FC236}">
                    <a16:creationId xmlns:a16="http://schemas.microsoft.com/office/drawing/2014/main" id="{F1D8F34C-006D-40E3-A939-5BC0585A0C72}"/>
                  </a:ext>
                </a:extLst>
              </p:cNvPr>
              <p:cNvSpPr>
                <a:spLocks noChangeShapeType="1"/>
              </p:cNvSpPr>
              <p:nvPr/>
            </p:nvSpPr>
            <p:spPr bwMode="auto">
              <a:xfrm flipV="1">
                <a:off x="2073" y="3766"/>
                <a:ext cx="0" cy="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50" name="Line 42">
                <a:extLst>
                  <a:ext uri="{FF2B5EF4-FFF2-40B4-BE49-F238E27FC236}">
                    <a16:creationId xmlns:a16="http://schemas.microsoft.com/office/drawing/2014/main" id="{559FEAD3-22CE-4D0E-97AC-2984D8A15232}"/>
                  </a:ext>
                </a:extLst>
              </p:cNvPr>
              <p:cNvSpPr>
                <a:spLocks noChangeShapeType="1"/>
              </p:cNvSpPr>
              <p:nvPr/>
            </p:nvSpPr>
            <p:spPr bwMode="auto">
              <a:xfrm flipV="1">
                <a:off x="2244" y="3766"/>
                <a:ext cx="0" cy="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51" name="Line 43">
                <a:extLst>
                  <a:ext uri="{FF2B5EF4-FFF2-40B4-BE49-F238E27FC236}">
                    <a16:creationId xmlns:a16="http://schemas.microsoft.com/office/drawing/2014/main" id="{CFCE69CB-C45B-494E-A1DA-48E5098BB337}"/>
                  </a:ext>
                </a:extLst>
              </p:cNvPr>
              <p:cNvSpPr>
                <a:spLocks noChangeShapeType="1"/>
              </p:cNvSpPr>
              <p:nvPr/>
            </p:nvSpPr>
            <p:spPr bwMode="auto">
              <a:xfrm flipV="1">
                <a:off x="2415" y="3766"/>
                <a:ext cx="0" cy="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52" name="Line 44">
                <a:extLst>
                  <a:ext uri="{FF2B5EF4-FFF2-40B4-BE49-F238E27FC236}">
                    <a16:creationId xmlns:a16="http://schemas.microsoft.com/office/drawing/2014/main" id="{223BE76B-C8AB-4499-A86C-ADFB438347E1}"/>
                  </a:ext>
                </a:extLst>
              </p:cNvPr>
              <p:cNvSpPr>
                <a:spLocks noChangeShapeType="1"/>
              </p:cNvSpPr>
              <p:nvPr/>
            </p:nvSpPr>
            <p:spPr bwMode="auto">
              <a:xfrm flipV="1">
                <a:off x="2585" y="3766"/>
                <a:ext cx="0" cy="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53" name="Line 45">
                <a:extLst>
                  <a:ext uri="{FF2B5EF4-FFF2-40B4-BE49-F238E27FC236}">
                    <a16:creationId xmlns:a16="http://schemas.microsoft.com/office/drawing/2014/main" id="{EA3D7102-EA4A-470A-B865-AB0A155C7DA7}"/>
                  </a:ext>
                </a:extLst>
              </p:cNvPr>
              <p:cNvSpPr>
                <a:spLocks noChangeShapeType="1"/>
              </p:cNvSpPr>
              <p:nvPr/>
            </p:nvSpPr>
            <p:spPr bwMode="auto">
              <a:xfrm flipV="1">
                <a:off x="2756" y="3766"/>
                <a:ext cx="0" cy="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54" name="Line 46">
                <a:extLst>
                  <a:ext uri="{FF2B5EF4-FFF2-40B4-BE49-F238E27FC236}">
                    <a16:creationId xmlns:a16="http://schemas.microsoft.com/office/drawing/2014/main" id="{790BB3FF-F4B0-4F0F-89F6-ED8C528CEC73}"/>
                  </a:ext>
                </a:extLst>
              </p:cNvPr>
              <p:cNvSpPr>
                <a:spLocks noChangeShapeType="1"/>
              </p:cNvSpPr>
              <p:nvPr/>
            </p:nvSpPr>
            <p:spPr bwMode="auto">
              <a:xfrm flipV="1">
                <a:off x="2961" y="3766"/>
                <a:ext cx="0" cy="5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55" name="Rectangle 47">
                <a:extLst>
                  <a:ext uri="{FF2B5EF4-FFF2-40B4-BE49-F238E27FC236}">
                    <a16:creationId xmlns:a16="http://schemas.microsoft.com/office/drawing/2014/main" id="{FE7B75EC-07ED-47CC-865F-44F46CEF702A}"/>
                  </a:ext>
                </a:extLst>
              </p:cNvPr>
              <p:cNvSpPr>
                <a:spLocks noChangeArrowheads="1"/>
              </p:cNvSpPr>
              <p:nvPr/>
            </p:nvSpPr>
            <p:spPr bwMode="auto">
              <a:xfrm>
                <a:off x="1835" y="3830"/>
                <a:ext cx="15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400</a:t>
                </a:r>
              </a:p>
            </p:txBody>
          </p:sp>
          <p:sp>
            <p:nvSpPr>
              <p:cNvPr id="452656" name="Rectangle 48">
                <a:extLst>
                  <a:ext uri="{FF2B5EF4-FFF2-40B4-BE49-F238E27FC236}">
                    <a16:creationId xmlns:a16="http://schemas.microsoft.com/office/drawing/2014/main" id="{C0BD64F1-C4D9-4DC1-8B8F-6999512DBBA6}"/>
                  </a:ext>
                </a:extLst>
              </p:cNvPr>
              <p:cNvSpPr>
                <a:spLocks noChangeArrowheads="1"/>
              </p:cNvSpPr>
              <p:nvPr/>
            </p:nvSpPr>
            <p:spPr bwMode="auto">
              <a:xfrm>
                <a:off x="2160" y="3830"/>
                <a:ext cx="15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500</a:t>
                </a:r>
              </a:p>
            </p:txBody>
          </p:sp>
          <p:sp>
            <p:nvSpPr>
              <p:cNvPr id="452657" name="Rectangle 49">
                <a:extLst>
                  <a:ext uri="{FF2B5EF4-FFF2-40B4-BE49-F238E27FC236}">
                    <a16:creationId xmlns:a16="http://schemas.microsoft.com/office/drawing/2014/main" id="{DF616754-09AB-4A09-BF83-6279B1C4D184}"/>
                  </a:ext>
                </a:extLst>
              </p:cNvPr>
              <p:cNvSpPr>
                <a:spLocks noChangeArrowheads="1"/>
              </p:cNvSpPr>
              <p:nvPr/>
            </p:nvSpPr>
            <p:spPr bwMode="auto">
              <a:xfrm>
                <a:off x="2501" y="3830"/>
                <a:ext cx="15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600</a:t>
                </a:r>
              </a:p>
            </p:txBody>
          </p:sp>
          <p:sp>
            <p:nvSpPr>
              <p:cNvPr id="452658" name="Rectangle 50">
                <a:extLst>
                  <a:ext uri="{FF2B5EF4-FFF2-40B4-BE49-F238E27FC236}">
                    <a16:creationId xmlns:a16="http://schemas.microsoft.com/office/drawing/2014/main" id="{A33959D4-880A-477B-8613-FD59EE7F276D}"/>
                  </a:ext>
                </a:extLst>
              </p:cNvPr>
              <p:cNvSpPr>
                <a:spLocks noChangeArrowheads="1"/>
              </p:cNvSpPr>
              <p:nvPr/>
            </p:nvSpPr>
            <p:spPr bwMode="auto">
              <a:xfrm>
                <a:off x="2899" y="3830"/>
                <a:ext cx="15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700</a:t>
                </a:r>
              </a:p>
            </p:txBody>
          </p:sp>
          <p:sp>
            <p:nvSpPr>
              <p:cNvPr id="452659" name="Rectangle 51">
                <a:extLst>
                  <a:ext uri="{FF2B5EF4-FFF2-40B4-BE49-F238E27FC236}">
                    <a16:creationId xmlns:a16="http://schemas.microsoft.com/office/drawing/2014/main" id="{60630200-688D-4BF6-8787-B17E5BFA46ED}"/>
                  </a:ext>
                </a:extLst>
              </p:cNvPr>
              <p:cNvSpPr>
                <a:spLocks noChangeArrowheads="1"/>
              </p:cNvSpPr>
              <p:nvPr/>
            </p:nvSpPr>
            <p:spPr bwMode="auto">
              <a:xfrm>
                <a:off x="1753" y="2592"/>
                <a:ext cx="116"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1.0</a:t>
                </a:r>
              </a:p>
            </p:txBody>
          </p:sp>
          <p:sp>
            <p:nvSpPr>
              <p:cNvPr id="452660" name="Rectangle 52">
                <a:extLst>
                  <a:ext uri="{FF2B5EF4-FFF2-40B4-BE49-F238E27FC236}">
                    <a16:creationId xmlns:a16="http://schemas.microsoft.com/office/drawing/2014/main" id="{047F627C-51A5-4963-A662-3E8F36D116AB}"/>
                  </a:ext>
                </a:extLst>
              </p:cNvPr>
              <p:cNvSpPr>
                <a:spLocks noChangeArrowheads="1"/>
              </p:cNvSpPr>
              <p:nvPr/>
            </p:nvSpPr>
            <p:spPr bwMode="auto">
              <a:xfrm>
                <a:off x="1753" y="2826"/>
                <a:ext cx="12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0.8</a:t>
                </a:r>
              </a:p>
            </p:txBody>
          </p:sp>
          <p:sp>
            <p:nvSpPr>
              <p:cNvPr id="452661" name="Rectangle 53">
                <a:extLst>
                  <a:ext uri="{FF2B5EF4-FFF2-40B4-BE49-F238E27FC236}">
                    <a16:creationId xmlns:a16="http://schemas.microsoft.com/office/drawing/2014/main" id="{B161B638-C3BC-4F55-86E0-0CEEF5253FBE}"/>
                  </a:ext>
                </a:extLst>
              </p:cNvPr>
              <p:cNvSpPr>
                <a:spLocks noChangeArrowheads="1"/>
              </p:cNvSpPr>
              <p:nvPr/>
            </p:nvSpPr>
            <p:spPr bwMode="auto">
              <a:xfrm>
                <a:off x="1753" y="3079"/>
                <a:ext cx="12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0.6</a:t>
                </a:r>
              </a:p>
            </p:txBody>
          </p:sp>
          <p:sp>
            <p:nvSpPr>
              <p:cNvPr id="452662" name="Rectangle 54">
                <a:extLst>
                  <a:ext uri="{FF2B5EF4-FFF2-40B4-BE49-F238E27FC236}">
                    <a16:creationId xmlns:a16="http://schemas.microsoft.com/office/drawing/2014/main" id="{14E6A755-DD7B-4DD6-B855-EB602AEBE7C4}"/>
                  </a:ext>
                </a:extLst>
              </p:cNvPr>
              <p:cNvSpPr>
                <a:spLocks noChangeArrowheads="1"/>
              </p:cNvSpPr>
              <p:nvPr/>
            </p:nvSpPr>
            <p:spPr bwMode="auto">
              <a:xfrm>
                <a:off x="1753" y="3304"/>
                <a:ext cx="12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0.4</a:t>
                </a:r>
              </a:p>
            </p:txBody>
          </p:sp>
          <p:sp>
            <p:nvSpPr>
              <p:cNvPr id="452663" name="Rectangle 55">
                <a:extLst>
                  <a:ext uri="{FF2B5EF4-FFF2-40B4-BE49-F238E27FC236}">
                    <a16:creationId xmlns:a16="http://schemas.microsoft.com/office/drawing/2014/main" id="{38AD0E0F-CB81-4AEC-91A5-E7E29A1C4092}"/>
                  </a:ext>
                </a:extLst>
              </p:cNvPr>
              <p:cNvSpPr>
                <a:spLocks noChangeArrowheads="1"/>
              </p:cNvSpPr>
              <p:nvPr/>
            </p:nvSpPr>
            <p:spPr bwMode="auto">
              <a:xfrm>
                <a:off x="1753" y="3528"/>
                <a:ext cx="12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0.2</a:t>
                </a:r>
              </a:p>
            </p:txBody>
          </p:sp>
          <p:sp>
            <p:nvSpPr>
              <p:cNvPr id="452664" name="Rectangle 56">
                <a:extLst>
                  <a:ext uri="{FF2B5EF4-FFF2-40B4-BE49-F238E27FC236}">
                    <a16:creationId xmlns:a16="http://schemas.microsoft.com/office/drawing/2014/main" id="{EB058939-AD9A-49A4-A99E-7FAE3059B084}"/>
                  </a:ext>
                </a:extLst>
              </p:cNvPr>
              <p:cNvSpPr>
                <a:spLocks noChangeArrowheads="1"/>
              </p:cNvSpPr>
              <p:nvPr/>
            </p:nvSpPr>
            <p:spPr bwMode="auto">
              <a:xfrm>
                <a:off x="1753" y="3763"/>
                <a:ext cx="128"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0.0</a:t>
                </a:r>
              </a:p>
            </p:txBody>
          </p:sp>
          <p:sp>
            <p:nvSpPr>
              <p:cNvPr id="452665" name="Rectangle 57">
                <a:extLst>
                  <a:ext uri="{FF2B5EF4-FFF2-40B4-BE49-F238E27FC236}">
                    <a16:creationId xmlns:a16="http://schemas.microsoft.com/office/drawing/2014/main" id="{FF1C238B-3900-40D9-9BD8-4706A48DD3CC}"/>
                  </a:ext>
                </a:extLst>
              </p:cNvPr>
              <p:cNvSpPr>
                <a:spLocks noChangeArrowheads="1"/>
              </p:cNvSpPr>
              <p:nvPr/>
            </p:nvSpPr>
            <p:spPr bwMode="auto">
              <a:xfrm rot="16200000">
                <a:off x="1205" y="3033"/>
                <a:ext cx="87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folHlink"/>
                    </a:solidFill>
                    <a:latin typeface="Meta-Normal" pitchFamily="2" charset="0"/>
                  </a:rPr>
                  <a:t>Relative transmission</a:t>
                </a:r>
              </a:p>
            </p:txBody>
          </p:sp>
          <p:sp>
            <p:nvSpPr>
              <p:cNvPr id="452666" name="Rectangle 58">
                <a:extLst>
                  <a:ext uri="{FF2B5EF4-FFF2-40B4-BE49-F238E27FC236}">
                    <a16:creationId xmlns:a16="http://schemas.microsoft.com/office/drawing/2014/main" id="{216D4C49-1C37-4C7E-88EA-08E4D64255F9}"/>
                  </a:ext>
                </a:extLst>
              </p:cNvPr>
              <p:cNvSpPr>
                <a:spLocks noChangeArrowheads="1"/>
              </p:cNvSpPr>
              <p:nvPr/>
            </p:nvSpPr>
            <p:spPr bwMode="auto">
              <a:xfrm>
                <a:off x="1997" y="2760"/>
                <a:ext cx="64"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accent1"/>
                    </a:solidFill>
                  </a:rPr>
                  <a:t>B</a:t>
                </a:r>
              </a:p>
            </p:txBody>
          </p:sp>
          <p:sp>
            <p:nvSpPr>
              <p:cNvPr id="452667" name="Rectangle 59">
                <a:extLst>
                  <a:ext uri="{FF2B5EF4-FFF2-40B4-BE49-F238E27FC236}">
                    <a16:creationId xmlns:a16="http://schemas.microsoft.com/office/drawing/2014/main" id="{BD75A62E-6432-4EC6-935B-B400F34EB0F2}"/>
                  </a:ext>
                </a:extLst>
              </p:cNvPr>
              <p:cNvSpPr>
                <a:spLocks noChangeArrowheads="1"/>
              </p:cNvSpPr>
              <p:nvPr/>
            </p:nvSpPr>
            <p:spPr bwMode="auto">
              <a:xfrm>
                <a:off x="2363" y="2762"/>
                <a:ext cx="75"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accent2"/>
                    </a:solidFill>
                  </a:rPr>
                  <a:t>G</a:t>
                </a:r>
              </a:p>
            </p:txBody>
          </p:sp>
          <p:sp>
            <p:nvSpPr>
              <p:cNvPr id="452668" name="Rectangle 60">
                <a:extLst>
                  <a:ext uri="{FF2B5EF4-FFF2-40B4-BE49-F238E27FC236}">
                    <a16:creationId xmlns:a16="http://schemas.microsoft.com/office/drawing/2014/main" id="{97C803E6-21C7-4636-8B8F-9BD7B794AD88}"/>
                  </a:ext>
                </a:extLst>
              </p:cNvPr>
              <p:cNvSpPr>
                <a:spLocks noChangeArrowheads="1"/>
              </p:cNvSpPr>
              <p:nvPr/>
            </p:nvSpPr>
            <p:spPr bwMode="auto">
              <a:xfrm>
                <a:off x="2659" y="2760"/>
                <a:ext cx="6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eaLnBrk="1" hangingPunct="1"/>
                <a:r>
                  <a:rPr lang="en-GB" altLang="fi-FI">
                    <a:solidFill>
                      <a:schemeClr val="hlink"/>
                    </a:solidFill>
                  </a:rPr>
                  <a:t>R</a:t>
                </a:r>
              </a:p>
            </p:txBody>
          </p:sp>
          <p:sp>
            <p:nvSpPr>
              <p:cNvPr id="452669" name="Freeform 61">
                <a:extLst>
                  <a:ext uri="{FF2B5EF4-FFF2-40B4-BE49-F238E27FC236}">
                    <a16:creationId xmlns:a16="http://schemas.microsoft.com/office/drawing/2014/main" id="{449799FD-8DF1-44AF-9203-37B7FCB53EFD}"/>
                  </a:ext>
                </a:extLst>
              </p:cNvPr>
              <p:cNvSpPr>
                <a:spLocks/>
              </p:cNvSpPr>
              <p:nvPr/>
            </p:nvSpPr>
            <p:spPr bwMode="auto">
              <a:xfrm>
                <a:off x="1963" y="2706"/>
                <a:ext cx="947" cy="1102"/>
              </a:xfrm>
              <a:custGeom>
                <a:avLst/>
                <a:gdLst>
                  <a:gd name="T0" fmla="*/ 0 w 1578"/>
                  <a:gd name="T1" fmla="*/ 0 h 2131"/>
                  <a:gd name="T2" fmla="*/ 523 w 1578"/>
                  <a:gd name="T3" fmla="*/ 15 h 2131"/>
                  <a:gd name="T4" fmla="*/ 727 w 1578"/>
                  <a:gd name="T5" fmla="*/ 29 h 2131"/>
                  <a:gd name="T6" fmla="*/ 901 w 1578"/>
                  <a:gd name="T7" fmla="*/ 73 h 2131"/>
                  <a:gd name="T8" fmla="*/ 1003 w 1578"/>
                  <a:gd name="T9" fmla="*/ 400 h 2131"/>
                  <a:gd name="T10" fmla="*/ 1047 w 1578"/>
                  <a:gd name="T11" fmla="*/ 1236 h 2131"/>
                  <a:gd name="T12" fmla="*/ 1090 w 1578"/>
                  <a:gd name="T13" fmla="*/ 1636 h 2131"/>
                  <a:gd name="T14" fmla="*/ 1178 w 1578"/>
                  <a:gd name="T15" fmla="*/ 1913 h 2131"/>
                  <a:gd name="T16" fmla="*/ 1323 w 1578"/>
                  <a:gd name="T17" fmla="*/ 2044 h 2131"/>
                  <a:gd name="T18" fmla="*/ 1505 w 1578"/>
                  <a:gd name="T19" fmla="*/ 2117 h 2131"/>
                  <a:gd name="T20" fmla="*/ 1578 w 1578"/>
                  <a:gd name="T21" fmla="*/ 2131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8" h="2131">
                    <a:moveTo>
                      <a:pt x="0" y="0"/>
                    </a:moveTo>
                    <a:cubicBezTo>
                      <a:pt x="87" y="4"/>
                      <a:pt x="402" y="10"/>
                      <a:pt x="523" y="15"/>
                    </a:cubicBezTo>
                    <a:cubicBezTo>
                      <a:pt x="644" y="20"/>
                      <a:pt x="664" y="19"/>
                      <a:pt x="727" y="29"/>
                    </a:cubicBezTo>
                    <a:cubicBezTo>
                      <a:pt x="790" y="39"/>
                      <a:pt x="855" y="11"/>
                      <a:pt x="901" y="73"/>
                    </a:cubicBezTo>
                    <a:cubicBezTo>
                      <a:pt x="947" y="135"/>
                      <a:pt x="979" y="206"/>
                      <a:pt x="1003" y="400"/>
                    </a:cubicBezTo>
                    <a:cubicBezTo>
                      <a:pt x="1027" y="594"/>
                      <a:pt x="1033" y="1030"/>
                      <a:pt x="1047" y="1236"/>
                    </a:cubicBezTo>
                    <a:cubicBezTo>
                      <a:pt x="1061" y="1442"/>
                      <a:pt x="1068" y="1523"/>
                      <a:pt x="1090" y="1636"/>
                    </a:cubicBezTo>
                    <a:cubicBezTo>
                      <a:pt x="1112" y="1749"/>
                      <a:pt x="1139" y="1845"/>
                      <a:pt x="1178" y="1913"/>
                    </a:cubicBezTo>
                    <a:cubicBezTo>
                      <a:pt x="1217" y="1981"/>
                      <a:pt x="1269" y="2010"/>
                      <a:pt x="1323" y="2044"/>
                    </a:cubicBezTo>
                    <a:cubicBezTo>
                      <a:pt x="1377" y="2078"/>
                      <a:pt x="1463" y="2103"/>
                      <a:pt x="1505" y="2117"/>
                    </a:cubicBezTo>
                    <a:cubicBezTo>
                      <a:pt x="1547" y="2131"/>
                      <a:pt x="1562" y="2131"/>
                      <a:pt x="1578" y="2131"/>
                    </a:cubicBezTo>
                  </a:path>
                </a:pathLst>
              </a:cu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70" name="Freeform 62">
                <a:extLst>
                  <a:ext uri="{FF2B5EF4-FFF2-40B4-BE49-F238E27FC236}">
                    <a16:creationId xmlns:a16="http://schemas.microsoft.com/office/drawing/2014/main" id="{DAE3E3B1-C876-4386-BDB9-08A3B783553F}"/>
                  </a:ext>
                </a:extLst>
              </p:cNvPr>
              <p:cNvSpPr>
                <a:spLocks/>
              </p:cNvSpPr>
              <p:nvPr/>
            </p:nvSpPr>
            <p:spPr bwMode="auto">
              <a:xfrm>
                <a:off x="2016" y="2711"/>
                <a:ext cx="948" cy="1102"/>
              </a:xfrm>
              <a:custGeom>
                <a:avLst/>
                <a:gdLst>
                  <a:gd name="T0" fmla="*/ 0 w 1578"/>
                  <a:gd name="T1" fmla="*/ 0 h 2131"/>
                  <a:gd name="T2" fmla="*/ 523 w 1578"/>
                  <a:gd name="T3" fmla="*/ 15 h 2131"/>
                  <a:gd name="T4" fmla="*/ 727 w 1578"/>
                  <a:gd name="T5" fmla="*/ 29 h 2131"/>
                  <a:gd name="T6" fmla="*/ 901 w 1578"/>
                  <a:gd name="T7" fmla="*/ 73 h 2131"/>
                  <a:gd name="T8" fmla="*/ 1003 w 1578"/>
                  <a:gd name="T9" fmla="*/ 400 h 2131"/>
                  <a:gd name="T10" fmla="*/ 1047 w 1578"/>
                  <a:gd name="T11" fmla="*/ 1236 h 2131"/>
                  <a:gd name="T12" fmla="*/ 1090 w 1578"/>
                  <a:gd name="T13" fmla="*/ 1636 h 2131"/>
                  <a:gd name="T14" fmla="*/ 1178 w 1578"/>
                  <a:gd name="T15" fmla="*/ 1913 h 2131"/>
                  <a:gd name="T16" fmla="*/ 1323 w 1578"/>
                  <a:gd name="T17" fmla="*/ 2044 h 2131"/>
                  <a:gd name="T18" fmla="*/ 1505 w 1578"/>
                  <a:gd name="T19" fmla="*/ 2117 h 2131"/>
                  <a:gd name="T20" fmla="*/ 1578 w 1578"/>
                  <a:gd name="T21" fmla="*/ 2131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8" h="2131">
                    <a:moveTo>
                      <a:pt x="0" y="0"/>
                    </a:moveTo>
                    <a:cubicBezTo>
                      <a:pt x="87" y="4"/>
                      <a:pt x="402" y="10"/>
                      <a:pt x="523" y="15"/>
                    </a:cubicBezTo>
                    <a:cubicBezTo>
                      <a:pt x="644" y="20"/>
                      <a:pt x="664" y="19"/>
                      <a:pt x="727" y="29"/>
                    </a:cubicBezTo>
                    <a:cubicBezTo>
                      <a:pt x="790" y="39"/>
                      <a:pt x="855" y="11"/>
                      <a:pt x="901" y="73"/>
                    </a:cubicBezTo>
                    <a:cubicBezTo>
                      <a:pt x="947" y="135"/>
                      <a:pt x="979" y="206"/>
                      <a:pt x="1003" y="400"/>
                    </a:cubicBezTo>
                    <a:cubicBezTo>
                      <a:pt x="1027" y="594"/>
                      <a:pt x="1033" y="1030"/>
                      <a:pt x="1047" y="1236"/>
                    </a:cubicBezTo>
                    <a:cubicBezTo>
                      <a:pt x="1061" y="1442"/>
                      <a:pt x="1068" y="1523"/>
                      <a:pt x="1090" y="1636"/>
                    </a:cubicBezTo>
                    <a:cubicBezTo>
                      <a:pt x="1112" y="1749"/>
                      <a:pt x="1139" y="1845"/>
                      <a:pt x="1178" y="1913"/>
                    </a:cubicBezTo>
                    <a:cubicBezTo>
                      <a:pt x="1217" y="1981"/>
                      <a:pt x="1269" y="2010"/>
                      <a:pt x="1323" y="2044"/>
                    </a:cubicBezTo>
                    <a:cubicBezTo>
                      <a:pt x="1377" y="2078"/>
                      <a:pt x="1463" y="2103"/>
                      <a:pt x="1505" y="2117"/>
                    </a:cubicBezTo>
                    <a:cubicBezTo>
                      <a:pt x="1547" y="2131"/>
                      <a:pt x="1562" y="2131"/>
                      <a:pt x="1578" y="2131"/>
                    </a:cubicBezTo>
                  </a:path>
                </a:pathLst>
              </a:custGeom>
              <a:noFill/>
              <a:ln w="9525" cap="rnd">
                <a:solidFill>
                  <a:schemeClr val="bg2"/>
                </a:solidFill>
                <a:prstDash val="sysDot"/>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71" name="Freeform 63">
                <a:extLst>
                  <a:ext uri="{FF2B5EF4-FFF2-40B4-BE49-F238E27FC236}">
                    <a16:creationId xmlns:a16="http://schemas.microsoft.com/office/drawing/2014/main" id="{DB89885B-D656-4F09-A4C6-C9A3AE75285F}"/>
                  </a:ext>
                </a:extLst>
              </p:cNvPr>
              <p:cNvSpPr>
                <a:spLocks/>
              </p:cNvSpPr>
              <p:nvPr/>
            </p:nvSpPr>
            <p:spPr bwMode="auto">
              <a:xfrm>
                <a:off x="2081" y="2689"/>
                <a:ext cx="847" cy="1112"/>
              </a:xfrm>
              <a:custGeom>
                <a:avLst/>
                <a:gdLst>
                  <a:gd name="T0" fmla="*/ 1410 w 1410"/>
                  <a:gd name="T1" fmla="*/ 20 h 2151"/>
                  <a:gd name="T2" fmla="*/ 960 w 1410"/>
                  <a:gd name="T3" fmla="*/ 20 h 2151"/>
                  <a:gd name="T4" fmla="*/ 494 w 1410"/>
                  <a:gd name="T5" fmla="*/ 20 h 2151"/>
                  <a:gd name="T6" fmla="*/ 298 w 1410"/>
                  <a:gd name="T7" fmla="*/ 143 h 2151"/>
                  <a:gd name="T8" fmla="*/ 261 w 1410"/>
                  <a:gd name="T9" fmla="*/ 492 h 2151"/>
                  <a:gd name="T10" fmla="*/ 247 w 1410"/>
                  <a:gd name="T11" fmla="*/ 863 h 2151"/>
                  <a:gd name="T12" fmla="*/ 203 w 1410"/>
                  <a:gd name="T13" fmla="*/ 1453 h 2151"/>
                  <a:gd name="T14" fmla="*/ 189 w 1410"/>
                  <a:gd name="T15" fmla="*/ 1867 h 2151"/>
                  <a:gd name="T16" fmla="*/ 131 w 1410"/>
                  <a:gd name="T17" fmla="*/ 2071 h 2151"/>
                  <a:gd name="T18" fmla="*/ 0 w 1410"/>
                  <a:gd name="T19" fmla="*/ 215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0" h="2151">
                    <a:moveTo>
                      <a:pt x="1410" y="20"/>
                    </a:moveTo>
                    <a:cubicBezTo>
                      <a:pt x="1261" y="20"/>
                      <a:pt x="1113" y="20"/>
                      <a:pt x="960" y="20"/>
                    </a:cubicBezTo>
                    <a:cubicBezTo>
                      <a:pt x="807" y="20"/>
                      <a:pt x="604" y="0"/>
                      <a:pt x="494" y="20"/>
                    </a:cubicBezTo>
                    <a:cubicBezTo>
                      <a:pt x="384" y="40"/>
                      <a:pt x="337" y="64"/>
                      <a:pt x="298" y="143"/>
                    </a:cubicBezTo>
                    <a:cubicBezTo>
                      <a:pt x="259" y="222"/>
                      <a:pt x="270" y="372"/>
                      <a:pt x="261" y="492"/>
                    </a:cubicBezTo>
                    <a:cubicBezTo>
                      <a:pt x="252" y="612"/>
                      <a:pt x="257" y="703"/>
                      <a:pt x="247" y="863"/>
                    </a:cubicBezTo>
                    <a:cubicBezTo>
                      <a:pt x="237" y="1023"/>
                      <a:pt x="213" y="1286"/>
                      <a:pt x="203" y="1453"/>
                    </a:cubicBezTo>
                    <a:cubicBezTo>
                      <a:pt x="193" y="1620"/>
                      <a:pt x="201" y="1764"/>
                      <a:pt x="189" y="1867"/>
                    </a:cubicBezTo>
                    <a:cubicBezTo>
                      <a:pt x="177" y="1970"/>
                      <a:pt x="162" y="2024"/>
                      <a:pt x="131" y="2071"/>
                    </a:cubicBezTo>
                    <a:cubicBezTo>
                      <a:pt x="100" y="2118"/>
                      <a:pt x="27" y="2138"/>
                      <a:pt x="0" y="2151"/>
                    </a:cubicBezTo>
                  </a:path>
                </a:pathLst>
              </a:custGeom>
              <a:noFill/>
              <a:ln w="9525">
                <a:solidFill>
                  <a:schemeClr val="bg2"/>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72" name="Freeform 64">
                <a:extLst>
                  <a:ext uri="{FF2B5EF4-FFF2-40B4-BE49-F238E27FC236}">
                    <a16:creationId xmlns:a16="http://schemas.microsoft.com/office/drawing/2014/main" id="{8632988B-1E84-48BD-983A-317D32848C24}"/>
                  </a:ext>
                </a:extLst>
              </p:cNvPr>
              <p:cNvSpPr>
                <a:spLocks/>
              </p:cNvSpPr>
              <p:nvPr/>
            </p:nvSpPr>
            <p:spPr bwMode="auto">
              <a:xfrm>
                <a:off x="2038" y="2693"/>
                <a:ext cx="846" cy="1112"/>
              </a:xfrm>
              <a:custGeom>
                <a:avLst/>
                <a:gdLst>
                  <a:gd name="T0" fmla="*/ 1410 w 1410"/>
                  <a:gd name="T1" fmla="*/ 20 h 2151"/>
                  <a:gd name="T2" fmla="*/ 960 w 1410"/>
                  <a:gd name="T3" fmla="*/ 20 h 2151"/>
                  <a:gd name="T4" fmla="*/ 494 w 1410"/>
                  <a:gd name="T5" fmla="*/ 20 h 2151"/>
                  <a:gd name="T6" fmla="*/ 298 w 1410"/>
                  <a:gd name="T7" fmla="*/ 143 h 2151"/>
                  <a:gd name="T8" fmla="*/ 261 w 1410"/>
                  <a:gd name="T9" fmla="*/ 492 h 2151"/>
                  <a:gd name="T10" fmla="*/ 247 w 1410"/>
                  <a:gd name="T11" fmla="*/ 863 h 2151"/>
                  <a:gd name="T12" fmla="*/ 203 w 1410"/>
                  <a:gd name="T13" fmla="*/ 1453 h 2151"/>
                  <a:gd name="T14" fmla="*/ 189 w 1410"/>
                  <a:gd name="T15" fmla="*/ 1867 h 2151"/>
                  <a:gd name="T16" fmla="*/ 131 w 1410"/>
                  <a:gd name="T17" fmla="*/ 2071 h 2151"/>
                  <a:gd name="T18" fmla="*/ 0 w 1410"/>
                  <a:gd name="T19" fmla="*/ 215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0" h="2151">
                    <a:moveTo>
                      <a:pt x="1410" y="20"/>
                    </a:moveTo>
                    <a:cubicBezTo>
                      <a:pt x="1261" y="20"/>
                      <a:pt x="1113" y="20"/>
                      <a:pt x="960" y="20"/>
                    </a:cubicBezTo>
                    <a:cubicBezTo>
                      <a:pt x="807" y="20"/>
                      <a:pt x="604" y="0"/>
                      <a:pt x="494" y="20"/>
                    </a:cubicBezTo>
                    <a:cubicBezTo>
                      <a:pt x="384" y="40"/>
                      <a:pt x="337" y="64"/>
                      <a:pt x="298" y="143"/>
                    </a:cubicBezTo>
                    <a:cubicBezTo>
                      <a:pt x="259" y="222"/>
                      <a:pt x="270" y="372"/>
                      <a:pt x="261" y="492"/>
                    </a:cubicBezTo>
                    <a:cubicBezTo>
                      <a:pt x="252" y="612"/>
                      <a:pt x="257" y="703"/>
                      <a:pt x="247" y="863"/>
                    </a:cubicBezTo>
                    <a:cubicBezTo>
                      <a:pt x="237" y="1023"/>
                      <a:pt x="213" y="1286"/>
                      <a:pt x="203" y="1453"/>
                    </a:cubicBezTo>
                    <a:cubicBezTo>
                      <a:pt x="193" y="1620"/>
                      <a:pt x="201" y="1764"/>
                      <a:pt x="189" y="1867"/>
                    </a:cubicBezTo>
                    <a:cubicBezTo>
                      <a:pt x="177" y="1970"/>
                      <a:pt x="162" y="2024"/>
                      <a:pt x="131" y="2071"/>
                    </a:cubicBezTo>
                    <a:cubicBezTo>
                      <a:pt x="100" y="2118"/>
                      <a:pt x="27" y="2138"/>
                      <a:pt x="0" y="2151"/>
                    </a:cubicBezTo>
                  </a:path>
                </a:pathLst>
              </a:custGeom>
              <a:noFill/>
              <a:ln w="9525" cap="rnd">
                <a:solidFill>
                  <a:schemeClr val="bg2"/>
                </a:solidFill>
                <a:prstDash val="sysDot"/>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grpSp>
          <p:nvGrpSpPr>
            <p:cNvPr id="452673" name="Group 65">
              <a:extLst>
                <a:ext uri="{FF2B5EF4-FFF2-40B4-BE49-F238E27FC236}">
                  <a16:creationId xmlns:a16="http://schemas.microsoft.com/office/drawing/2014/main" id="{85E41AA3-7C1A-46D6-ACFD-D332549685AB}"/>
                </a:ext>
              </a:extLst>
            </p:cNvPr>
            <p:cNvGrpSpPr>
              <a:grpSpLocks/>
            </p:cNvGrpSpPr>
            <p:nvPr/>
          </p:nvGrpSpPr>
          <p:grpSpPr bwMode="auto">
            <a:xfrm>
              <a:off x="3456" y="3216"/>
              <a:ext cx="2160" cy="576"/>
              <a:chOff x="1488" y="3456"/>
              <a:chExt cx="2880" cy="480"/>
            </a:xfrm>
          </p:grpSpPr>
          <p:sp>
            <p:nvSpPr>
              <p:cNvPr id="452674" name="Rectangle 66">
                <a:extLst>
                  <a:ext uri="{FF2B5EF4-FFF2-40B4-BE49-F238E27FC236}">
                    <a16:creationId xmlns:a16="http://schemas.microsoft.com/office/drawing/2014/main" id="{C3D56E99-E8EC-4404-BA7A-694C4B7ADEAF}"/>
                  </a:ext>
                </a:extLst>
              </p:cNvPr>
              <p:cNvSpPr>
                <a:spLocks noChangeArrowheads="1"/>
              </p:cNvSpPr>
              <p:nvPr/>
            </p:nvSpPr>
            <p:spPr bwMode="auto">
              <a:xfrm>
                <a:off x="1488" y="3456"/>
                <a:ext cx="2880" cy="480"/>
              </a:xfrm>
              <a:prstGeom prst="rect">
                <a:avLst/>
              </a:prstGeom>
              <a:solidFill>
                <a:schemeClr val="bg2"/>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52675" name="Text Box 67">
                <a:extLst>
                  <a:ext uri="{FF2B5EF4-FFF2-40B4-BE49-F238E27FC236}">
                    <a16:creationId xmlns:a16="http://schemas.microsoft.com/office/drawing/2014/main" id="{21CBAF96-4C67-4A0D-91C3-C82716388A50}"/>
                  </a:ext>
                </a:extLst>
              </p:cNvPr>
              <p:cNvSpPr txBox="1">
                <a:spLocks noChangeArrowheads="1"/>
              </p:cNvSpPr>
              <p:nvPr/>
            </p:nvSpPr>
            <p:spPr bwMode="auto">
              <a:xfrm>
                <a:off x="1488" y="3456"/>
                <a:ext cx="2880" cy="4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fi-FI" sz="1600" b="1" i="1">
                    <a:latin typeface="Meta-Normal" pitchFamily="2" charset="0"/>
                  </a:rPr>
                  <a:t>Solution: </a:t>
                </a:r>
                <a:r>
                  <a:rPr lang="en-GB" altLang="fi-FI" sz="1600" i="1">
                    <a:latin typeface="Meta-Normal" pitchFamily="2" charset="0"/>
                  </a:rPr>
                  <a:t>Use lens designed for 1/3” 3 chip CCD with exit pupil as far away as possible. Telecentric lens.</a:t>
                </a:r>
                <a:endParaRPr lang="en-GB" altLang="fi-FI" sz="1600">
                  <a:latin typeface="Meta-Normal" pitchFamily="2" charset="0"/>
                </a:endParaRPr>
              </a:p>
            </p:txBody>
          </p:sp>
        </p:grpSp>
        <p:sp>
          <p:nvSpPr>
            <p:cNvPr id="452676" name="Line 68">
              <a:extLst>
                <a:ext uri="{FF2B5EF4-FFF2-40B4-BE49-F238E27FC236}">
                  <a16:creationId xmlns:a16="http://schemas.microsoft.com/office/drawing/2014/main" id="{1E8F5188-09F3-452B-8DD3-6E37F3D4E5FF}"/>
                </a:ext>
              </a:extLst>
            </p:cNvPr>
            <p:cNvSpPr>
              <a:spLocks noChangeShapeType="1"/>
            </p:cNvSpPr>
            <p:nvPr/>
          </p:nvSpPr>
          <p:spPr bwMode="auto">
            <a:xfrm>
              <a:off x="1200" y="1728"/>
              <a:ext cx="0" cy="432"/>
            </a:xfrm>
            <a:prstGeom prst="line">
              <a:avLst/>
            </a:prstGeom>
            <a:noFill/>
            <a:ln w="9525">
              <a:solidFill>
                <a:schemeClr val="tx2"/>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Tree>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0" name="Rectangle 4">
            <a:extLst>
              <a:ext uri="{FF2B5EF4-FFF2-40B4-BE49-F238E27FC236}">
                <a16:creationId xmlns:a16="http://schemas.microsoft.com/office/drawing/2014/main" id="{CE69CA61-0463-49EF-895F-9699109AF3A3}"/>
              </a:ext>
            </a:extLst>
          </p:cNvPr>
          <p:cNvSpPr>
            <a:spLocks noGrp="1" noChangeArrowheads="1"/>
          </p:cNvSpPr>
          <p:nvPr>
            <p:ph type="ctrTitle"/>
          </p:nvPr>
        </p:nvSpPr>
        <p:spPr>
          <a:xfrm>
            <a:off x="684213" y="0"/>
            <a:ext cx="7772400" cy="1470025"/>
          </a:xfrm>
        </p:spPr>
        <p:txBody>
          <a:bodyPr anchor="ctr"/>
          <a:lstStyle/>
          <a:p>
            <a:pPr algn="l"/>
            <a:r>
              <a:rPr lang="fi-FI" altLang="fi-FI" sz="4000"/>
              <a:t>Foveon-värikamerateknologia</a:t>
            </a:r>
          </a:p>
        </p:txBody>
      </p:sp>
      <p:pic>
        <p:nvPicPr>
          <p:cNvPr id="582662" name="Picture 6" descr="FilmMosaicX3">
            <a:extLst>
              <a:ext uri="{FF2B5EF4-FFF2-40B4-BE49-F238E27FC236}">
                <a16:creationId xmlns:a16="http://schemas.microsoft.com/office/drawing/2014/main" id="{C7262D6B-097B-4CE5-B881-582044DB6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57" y="1988840"/>
            <a:ext cx="8929886" cy="3789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669E4FCF-E933-479B-AB9A-BDBFFDFEA2B5}"/>
              </a:ext>
            </a:extLst>
          </p:cNvPr>
          <p:cNvSpPr>
            <a:spLocks noGrp="1" noChangeArrowheads="1"/>
          </p:cNvSpPr>
          <p:nvPr>
            <p:ph type="ctrTitle"/>
          </p:nvPr>
        </p:nvSpPr>
        <p:spPr>
          <a:xfrm>
            <a:off x="673100" y="2247900"/>
            <a:ext cx="7772400" cy="1143000"/>
          </a:xfrm>
        </p:spPr>
        <p:txBody>
          <a:bodyPr anchor="ctr"/>
          <a:lstStyle/>
          <a:p>
            <a:r>
              <a:rPr lang="da-DK" altLang="fi-FI" sz="4000"/>
              <a:t>VIIVAKAMERATEKNOLOGIAA</a:t>
            </a:r>
          </a:p>
        </p:txBody>
      </p:sp>
      <p:sp>
        <p:nvSpPr>
          <p:cNvPr id="577540" name="Rectangle 4">
            <a:extLst>
              <a:ext uri="{FF2B5EF4-FFF2-40B4-BE49-F238E27FC236}">
                <a16:creationId xmlns:a16="http://schemas.microsoft.com/office/drawing/2014/main" id="{01D33128-F30A-4EA1-A122-8F3D45790BF7}"/>
              </a:ext>
            </a:extLst>
          </p:cNvPr>
          <p:cNvSpPr>
            <a:spLocks noGrp="1" noChangeArrowheads="1"/>
          </p:cNvSpPr>
          <p:nvPr>
            <p:ph type="subTitle" idx="1"/>
          </p:nvPr>
        </p:nvSpPr>
        <p:spPr>
          <a:xfrm>
            <a:off x="1371600" y="3886200"/>
            <a:ext cx="6400800" cy="1752600"/>
          </a:xfrm>
        </p:spPr>
        <p:txBody>
          <a:bodyPr/>
          <a:lstStyle/>
          <a:p>
            <a:endParaRPr lang="fi-FI" altLang="fi-FI" sz="2800"/>
          </a:p>
        </p:txBody>
      </p:sp>
    </p:spTree>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AutoShape 2">
            <a:extLst>
              <a:ext uri="{FF2B5EF4-FFF2-40B4-BE49-F238E27FC236}">
                <a16:creationId xmlns:a16="http://schemas.microsoft.com/office/drawing/2014/main" id="{A1BB7576-B810-4CFE-990E-C8636D61CB6C}"/>
              </a:ext>
            </a:extLst>
          </p:cNvPr>
          <p:cNvSpPr>
            <a:spLocks noChangeArrowheads="1"/>
          </p:cNvSpPr>
          <p:nvPr/>
        </p:nvSpPr>
        <p:spPr bwMode="auto">
          <a:xfrm>
            <a:off x="2362200" y="2895600"/>
            <a:ext cx="3200400" cy="2667000"/>
          </a:xfrm>
          <a:prstGeom prst="star16">
            <a:avLst>
              <a:gd name="adj" fmla="val 37500"/>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03" name="Rectangle 3">
            <a:extLst>
              <a:ext uri="{FF2B5EF4-FFF2-40B4-BE49-F238E27FC236}">
                <a16:creationId xmlns:a16="http://schemas.microsoft.com/office/drawing/2014/main" id="{C64EEEE8-6297-4792-9AAA-1A3443010B8B}"/>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Line Scan Theory</a:t>
            </a:r>
          </a:p>
        </p:txBody>
      </p:sp>
      <p:sp>
        <p:nvSpPr>
          <p:cNvPr id="563204" name="Rectangle 4">
            <a:extLst>
              <a:ext uri="{FF2B5EF4-FFF2-40B4-BE49-F238E27FC236}">
                <a16:creationId xmlns:a16="http://schemas.microsoft.com/office/drawing/2014/main" id="{D6117A83-DCE4-42F4-8F75-33128595C8EE}"/>
              </a:ext>
            </a:extLst>
          </p:cNvPr>
          <p:cNvSpPr>
            <a:spLocks noGrp="1" noChangeArrowheads="1"/>
          </p:cNvSpPr>
          <p:nvPr>
            <p:ph type="body" idx="1"/>
          </p:nvPr>
        </p:nvSpPr>
        <p:spPr>
          <a:xfrm>
            <a:off x="457200" y="1295400"/>
            <a:ext cx="8686800" cy="2286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A line scan sensor ”lifts” an image, usually from a moving object, line by line (compare this with a fax machine).</a:t>
            </a:r>
          </a:p>
        </p:txBody>
      </p:sp>
      <p:sp>
        <p:nvSpPr>
          <p:cNvPr id="563205" name="Rectangle 5">
            <a:extLst>
              <a:ext uri="{FF2B5EF4-FFF2-40B4-BE49-F238E27FC236}">
                <a16:creationId xmlns:a16="http://schemas.microsoft.com/office/drawing/2014/main" id="{D06643F0-9D4A-4515-A419-6683EC266337}"/>
              </a:ext>
            </a:extLst>
          </p:cNvPr>
          <p:cNvSpPr>
            <a:spLocks noChangeArrowheads="1"/>
          </p:cNvSpPr>
          <p:nvPr/>
        </p:nvSpPr>
        <p:spPr bwMode="auto">
          <a:xfrm>
            <a:off x="1606550" y="29781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06" name="Rectangle 6">
            <a:extLst>
              <a:ext uri="{FF2B5EF4-FFF2-40B4-BE49-F238E27FC236}">
                <a16:creationId xmlns:a16="http://schemas.microsoft.com/office/drawing/2014/main" id="{C4C26402-2CCB-4912-BE58-3167FE15366E}"/>
              </a:ext>
            </a:extLst>
          </p:cNvPr>
          <p:cNvSpPr>
            <a:spLocks noChangeArrowheads="1"/>
          </p:cNvSpPr>
          <p:nvPr/>
        </p:nvSpPr>
        <p:spPr bwMode="auto">
          <a:xfrm>
            <a:off x="1606550" y="3206750"/>
            <a:ext cx="4635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07" name="Rectangle 7">
            <a:extLst>
              <a:ext uri="{FF2B5EF4-FFF2-40B4-BE49-F238E27FC236}">
                <a16:creationId xmlns:a16="http://schemas.microsoft.com/office/drawing/2014/main" id="{F38CB9B6-6610-437D-B6FA-1107FAFA07C8}"/>
              </a:ext>
            </a:extLst>
          </p:cNvPr>
          <p:cNvSpPr>
            <a:spLocks noChangeArrowheads="1"/>
          </p:cNvSpPr>
          <p:nvPr/>
        </p:nvSpPr>
        <p:spPr bwMode="auto">
          <a:xfrm>
            <a:off x="1606550" y="34353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08" name="Rectangle 8">
            <a:extLst>
              <a:ext uri="{FF2B5EF4-FFF2-40B4-BE49-F238E27FC236}">
                <a16:creationId xmlns:a16="http://schemas.microsoft.com/office/drawing/2014/main" id="{71988A42-4A3D-427D-A000-AE60679AF7FD}"/>
              </a:ext>
            </a:extLst>
          </p:cNvPr>
          <p:cNvSpPr>
            <a:spLocks noChangeArrowheads="1"/>
          </p:cNvSpPr>
          <p:nvPr/>
        </p:nvSpPr>
        <p:spPr bwMode="auto">
          <a:xfrm>
            <a:off x="1606550" y="36639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09" name="Rectangle 9">
            <a:extLst>
              <a:ext uri="{FF2B5EF4-FFF2-40B4-BE49-F238E27FC236}">
                <a16:creationId xmlns:a16="http://schemas.microsoft.com/office/drawing/2014/main" id="{FC2D603E-6684-4145-9440-D73FF54664D3}"/>
              </a:ext>
            </a:extLst>
          </p:cNvPr>
          <p:cNvSpPr>
            <a:spLocks noChangeArrowheads="1"/>
          </p:cNvSpPr>
          <p:nvPr/>
        </p:nvSpPr>
        <p:spPr bwMode="auto">
          <a:xfrm>
            <a:off x="1606550" y="41211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0" name="Rectangle 10">
            <a:extLst>
              <a:ext uri="{FF2B5EF4-FFF2-40B4-BE49-F238E27FC236}">
                <a16:creationId xmlns:a16="http://schemas.microsoft.com/office/drawing/2014/main" id="{657D2AAD-2887-4EA6-808E-8342B19EE54C}"/>
              </a:ext>
            </a:extLst>
          </p:cNvPr>
          <p:cNvSpPr>
            <a:spLocks noChangeArrowheads="1"/>
          </p:cNvSpPr>
          <p:nvPr/>
        </p:nvSpPr>
        <p:spPr bwMode="auto">
          <a:xfrm>
            <a:off x="1606550" y="38925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1" name="Rectangle 11">
            <a:extLst>
              <a:ext uri="{FF2B5EF4-FFF2-40B4-BE49-F238E27FC236}">
                <a16:creationId xmlns:a16="http://schemas.microsoft.com/office/drawing/2014/main" id="{702ED927-38F1-47FF-A6C7-30620936DB08}"/>
              </a:ext>
            </a:extLst>
          </p:cNvPr>
          <p:cNvSpPr>
            <a:spLocks noChangeArrowheads="1"/>
          </p:cNvSpPr>
          <p:nvPr/>
        </p:nvSpPr>
        <p:spPr bwMode="auto">
          <a:xfrm>
            <a:off x="1606550" y="43497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2" name="Rectangle 12">
            <a:extLst>
              <a:ext uri="{FF2B5EF4-FFF2-40B4-BE49-F238E27FC236}">
                <a16:creationId xmlns:a16="http://schemas.microsoft.com/office/drawing/2014/main" id="{989EE73B-7F87-46D6-9803-2B8C033EFD72}"/>
              </a:ext>
            </a:extLst>
          </p:cNvPr>
          <p:cNvSpPr>
            <a:spLocks noChangeArrowheads="1"/>
          </p:cNvSpPr>
          <p:nvPr/>
        </p:nvSpPr>
        <p:spPr bwMode="auto">
          <a:xfrm>
            <a:off x="1606550" y="45783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3" name="Rectangle 13">
            <a:extLst>
              <a:ext uri="{FF2B5EF4-FFF2-40B4-BE49-F238E27FC236}">
                <a16:creationId xmlns:a16="http://schemas.microsoft.com/office/drawing/2014/main" id="{2E1A9431-582D-4411-A6E3-0599AFCF35EE}"/>
              </a:ext>
            </a:extLst>
          </p:cNvPr>
          <p:cNvSpPr>
            <a:spLocks noChangeArrowheads="1"/>
          </p:cNvSpPr>
          <p:nvPr/>
        </p:nvSpPr>
        <p:spPr bwMode="auto">
          <a:xfrm>
            <a:off x="1606550" y="48069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4" name="Rectangle 14">
            <a:extLst>
              <a:ext uri="{FF2B5EF4-FFF2-40B4-BE49-F238E27FC236}">
                <a16:creationId xmlns:a16="http://schemas.microsoft.com/office/drawing/2014/main" id="{09317DE8-EBC8-4B2B-A58E-6A0250998429}"/>
              </a:ext>
            </a:extLst>
          </p:cNvPr>
          <p:cNvSpPr>
            <a:spLocks noChangeArrowheads="1"/>
          </p:cNvSpPr>
          <p:nvPr/>
        </p:nvSpPr>
        <p:spPr bwMode="auto">
          <a:xfrm>
            <a:off x="1606550" y="50355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5" name="Rectangle 15">
            <a:extLst>
              <a:ext uri="{FF2B5EF4-FFF2-40B4-BE49-F238E27FC236}">
                <a16:creationId xmlns:a16="http://schemas.microsoft.com/office/drawing/2014/main" id="{408FFCF2-C6BB-41BA-BA01-C784ABB9D6FD}"/>
              </a:ext>
            </a:extLst>
          </p:cNvPr>
          <p:cNvSpPr>
            <a:spLocks noChangeArrowheads="1"/>
          </p:cNvSpPr>
          <p:nvPr/>
        </p:nvSpPr>
        <p:spPr bwMode="auto">
          <a:xfrm>
            <a:off x="1606550" y="52641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6" name="Rectangle 16">
            <a:extLst>
              <a:ext uri="{FF2B5EF4-FFF2-40B4-BE49-F238E27FC236}">
                <a16:creationId xmlns:a16="http://schemas.microsoft.com/office/drawing/2014/main" id="{378A2E2C-806C-47DC-B7E0-55C59D348014}"/>
              </a:ext>
            </a:extLst>
          </p:cNvPr>
          <p:cNvSpPr>
            <a:spLocks noChangeArrowheads="1"/>
          </p:cNvSpPr>
          <p:nvPr/>
        </p:nvSpPr>
        <p:spPr bwMode="auto">
          <a:xfrm>
            <a:off x="1606550" y="54927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7" name="Rectangle 17">
            <a:extLst>
              <a:ext uri="{FF2B5EF4-FFF2-40B4-BE49-F238E27FC236}">
                <a16:creationId xmlns:a16="http://schemas.microsoft.com/office/drawing/2014/main" id="{6E7CC20D-49AE-4CC8-8A74-679BA51625BE}"/>
              </a:ext>
            </a:extLst>
          </p:cNvPr>
          <p:cNvSpPr>
            <a:spLocks noChangeArrowheads="1"/>
          </p:cNvSpPr>
          <p:nvPr/>
        </p:nvSpPr>
        <p:spPr bwMode="auto">
          <a:xfrm>
            <a:off x="1606550" y="57213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8" name="Rectangle 18">
            <a:extLst>
              <a:ext uri="{FF2B5EF4-FFF2-40B4-BE49-F238E27FC236}">
                <a16:creationId xmlns:a16="http://schemas.microsoft.com/office/drawing/2014/main" id="{053A9929-68D3-465C-A616-0F19850D0EBE}"/>
              </a:ext>
            </a:extLst>
          </p:cNvPr>
          <p:cNvSpPr>
            <a:spLocks noChangeArrowheads="1"/>
          </p:cNvSpPr>
          <p:nvPr/>
        </p:nvSpPr>
        <p:spPr bwMode="auto">
          <a:xfrm>
            <a:off x="1606550" y="2749550"/>
            <a:ext cx="4635500"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19" name="AutoShape 19">
            <a:extLst>
              <a:ext uri="{FF2B5EF4-FFF2-40B4-BE49-F238E27FC236}">
                <a16:creationId xmlns:a16="http://schemas.microsoft.com/office/drawing/2014/main" id="{52C0E1EA-FB7C-4A9F-9F41-A987AB3DDE05}"/>
              </a:ext>
            </a:extLst>
          </p:cNvPr>
          <p:cNvSpPr>
            <a:spLocks noChangeArrowheads="1"/>
          </p:cNvSpPr>
          <p:nvPr/>
        </p:nvSpPr>
        <p:spPr bwMode="auto">
          <a:xfrm rot="16200000" flipH="1">
            <a:off x="6292850" y="4083050"/>
            <a:ext cx="1816100" cy="368300"/>
          </a:xfrm>
          <a:prstGeom prst="rightArrow">
            <a:avLst>
              <a:gd name="adj1" fmla="val 50000"/>
              <a:gd name="adj2" fmla="val 24657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3220" name="Rectangle 20">
            <a:extLst>
              <a:ext uri="{FF2B5EF4-FFF2-40B4-BE49-F238E27FC236}">
                <a16:creationId xmlns:a16="http://schemas.microsoft.com/office/drawing/2014/main" id="{60A0C87B-03E0-458A-AAE0-E9DEFEE0A4E6}"/>
              </a:ext>
            </a:extLst>
          </p:cNvPr>
          <p:cNvSpPr>
            <a:spLocks noChangeArrowheads="1"/>
          </p:cNvSpPr>
          <p:nvPr/>
        </p:nvSpPr>
        <p:spPr bwMode="auto">
          <a:xfrm>
            <a:off x="7605713" y="3643313"/>
            <a:ext cx="1338262"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a:latin typeface="MetaPlusNormal-Roman" pitchFamily="34" charset="0"/>
              </a:rPr>
              <a:t>Scan</a:t>
            </a:r>
          </a:p>
          <a:p>
            <a:r>
              <a:rPr lang="da-DK" altLang="fi-FI">
                <a:latin typeface="MetaPlusNormal-Roman" pitchFamily="34" charset="0"/>
              </a:rPr>
              <a:t>Direction</a:t>
            </a:r>
          </a:p>
        </p:txBody>
      </p:sp>
      <p:sp>
        <p:nvSpPr>
          <p:cNvPr id="563221" name="Rectangle 21">
            <a:extLst>
              <a:ext uri="{FF2B5EF4-FFF2-40B4-BE49-F238E27FC236}">
                <a16:creationId xmlns:a16="http://schemas.microsoft.com/office/drawing/2014/main" id="{DCA990D7-FC7A-4685-89BF-8B228B44BAC7}"/>
              </a:ext>
            </a:extLst>
          </p:cNvPr>
          <p:cNvSpPr>
            <a:spLocks noChangeArrowheads="1"/>
          </p:cNvSpPr>
          <p:nvPr/>
        </p:nvSpPr>
        <p:spPr bwMode="auto">
          <a:xfrm>
            <a:off x="6234113" y="2698750"/>
            <a:ext cx="858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2000">
                <a:latin typeface="MetaPlusNormal-Roman" pitchFamily="34" charset="0"/>
              </a:rPr>
              <a:t>Scan 1</a:t>
            </a:r>
          </a:p>
        </p:txBody>
      </p:sp>
      <p:sp>
        <p:nvSpPr>
          <p:cNvPr id="563222" name="Rectangle 22">
            <a:extLst>
              <a:ext uri="{FF2B5EF4-FFF2-40B4-BE49-F238E27FC236}">
                <a16:creationId xmlns:a16="http://schemas.microsoft.com/office/drawing/2014/main" id="{23A9773B-F2E5-47CC-A427-C0703C4B7E04}"/>
              </a:ext>
            </a:extLst>
          </p:cNvPr>
          <p:cNvSpPr>
            <a:spLocks noChangeArrowheads="1"/>
          </p:cNvSpPr>
          <p:nvPr/>
        </p:nvSpPr>
        <p:spPr bwMode="auto">
          <a:xfrm>
            <a:off x="6234113" y="2927350"/>
            <a:ext cx="8921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2000">
                <a:latin typeface="MetaPlusNormal-Roman" pitchFamily="34" charset="0"/>
              </a:rPr>
              <a:t>Scan 2</a:t>
            </a:r>
          </a:p>
        </p:txBody>
      </p:sp>
      <p:sp>
        <p:nvSpPr>
          <p:cNvPr id="563223" name="Rectangle 23">
            <a:extLst>
              <a:ext uri="{FF2B5EF4-FFF2-40B4-BE49-F238E27FC236}">
                <a16:creationId xmlns:a16="http://schemas.microsoft.com/office/drawing/2014/main" id="{71885C2B-C64D-46E2-92DC-FC8275FE5155}"/>
              </a:ext>
            </a:extLst>
          </p:cNvPr>
          <p:cNvSpPr>
            <a:spLocks noChangeArrowheads="1"/>
          </p:cNvSpPr>
          <p:nvPr/>
        </p:nvSpPr>
        <p:spPr bwMode="auto">
          <a:xfrm>
            <a:off x="6234113" y="3155950"/>
            <a:ext cx="8921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2000">
                <a:latin typeface="MetaPlusNormal-Roman" pitchFamily="34" charset="0"/>
              </a:rPr>
              <a:t>Scan 3</a:t>
            </a:r>
          </a:p>
        </p:txBody>
      </p:sp>
      <p:sp>
        <p:nvSpPr>
          <p:cNvPr id="563224" name="Rectangle 24">
            <a:extLst>
              <a:ext uri="{FF2B5EF4-FFF2-40B4-BE49-F238E27FC236}">
                <a16:creationId xmlns:a16="http://schemas.microsoft.com/office/drawing/2014/main" id="{F09A0E5A-8000-471C-BAC4-A7DDF901780D}"/>
              </a:ext>
            </a:extLst>
          </p:cNvPr>
          <p:cNvSpPr>
            <a:spLocks noChangeArrowheads="1"/>
          </p:cNvSpPr>
          <p:nvPr/>
        </p:nvSpPr>
        <p:spPr bwMode="auto">
          <a:xfrm>
            <a:off x="6234113" y="5594350"/>
            <a:ext cx="890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2000">
                <a:latin typeface="MetaPlusNormal-Roman" pitchFamily="34" charset="0"/>
              </a:rPr>
              <a:t>Scan n</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87C4E3D1-1C3B-4D47-A6EB-9630FEFF5046}"/>
              </a:ext>
            </a:extLst>
          </p:cNvPr>
          <p:cNvSpPr>
            <a:spLocks noGrp="1" noChangeArrowheads="1"/>
          </p:cNvSpPr>
          <p:nvPr>
            <p:ph type="title"/>
          </p:nvPr>
        </p:nvSpPr>
        <p:spPr/>
        <p:txBody>
          <a:bodyPr/>
          <a:lstStyle/>
          <a:p>
            <a:r>
              <a:rPr lang="da-DK" altLang="fi-FI">
                <a:latin typeface="MetaPlusNormal-Roman" pitchFamily="34" charset="0"/>
              </a:rPr>
              <a:t>Line Scan Theory</a:t>
            </a:r>
          </a:p>
        </p:txBody>
      </p:sp>
      <p:graphicFrame>
        <p:nvGraphicFramePr>
          <p:cNvPr id="565251" name="Object 3">
            <a:extLst>
              <a:ext uri="{FF2B5EF4-FFF2-40B4-BE49-F238E27FC236}">
                <a16:creationId xmlns:a16="http://schemas.microsoft.com/office/drawing/2014/main" id="{1B021AB1-288E-41C1-B1D0-E0196C09BCFB}"/>
              </a:ext>
            </a:extLst>
          </p:cNvPr>
          <p:cNvGraphicFramePr>
            <a:graphicFrameLocks noChangeAspect="1"/>
          </p:cNvGraphicFramePr>
          <p:nvPr/>
        </p:nvGraphicFramePr>
        <p:xfrm>
          <a:off x="1600200" y="609600"/>
          <a:ext cx="7315200" cy="4914900"/>
        </p:xfrm>
        <a:graphic>
          <a:graphicData uri="http://schemas.openxmlformats.org/presentationml/2006/ole">
            <mc:AlternateContent xmlns:mc="http://schemas.openxmlformats.org/markup-compatibility/2006">
              <mc:Choice xmlns:v="urn:schemas-microsoft-com:vml" Requires="v">
                <p:oleObj spid="_x0000_s3074" name="CorelDRAW!" r:id="rId4" imgW="8267760" imgH="5555880" progId="CDraw4">
                  <p:embed/>
                </p:oleObj>
              </mc:Choice>
              <mc:Fallback>
                <p:oleObj name="CorelDRAW!" r:id="rId4" imgW="8267760" imgH="5555880" progId="CDraw4">
                  <p:embed/>
                  <p:pic>
                    <p:nvPicPr>
                      <p:cNvPr id="565251" name="Object 3">
                        <a:extLst>
                          <a:ext uri="{FF2B5EF4-FFF2-40B4-BE49-F238E27FC236}">
                            <a16:creationId xmlns:a16="http://schemas.microsoft.com/office/drawing/2014/main" id="{1B021AB1-288E-41C1-B1D0-E0196C09B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609600"/>
                        <a:ext cx="73152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5252" name="Group 4">
            <a:extLst>
              <a:ext uri="{FF2B5EF4-FFF2-40B4-BE49-F238E27FC236}">
                <a16:creationId xmlns:a16="http://schemas.microsoft.com/office/drawing/2014/main" id="{D7B332E7-03D7-4FB3-AF7D-AB625048B0CD}"/>
              </a:ext>
            </a:extLst>
          </p:cNvPr>
          <p:cNvGrpSpPr>
            <a:grpSpLocks/>
          </p:cNvGrpSpPr>
          <p:nvPr/>
        </p:nvGrpSpPr>
        <p:grpSpPr bwMode="auto">
          <a:xfrm>
            <a:off x="1371600" y="4583113"/>
            <a:ext cx="6927850" cy="2274887"/>
            <a:chOff x="1021" y="2400"/>
            <a:chExt cx="5382" cy="2103"/>
          </a:xfrm>
        </p:grpSpPr>
        <p:sp>
          <p:nvSpPr>
            <p:cNvPr id="565253" name="Rectangle 5" descr="Bred diagonalt opadgående">
              <a:extLst>
                <a:ext uri="{FF2B5EF4-FFF2-40B4-BE49-F238E27FC236}">
                  <a16:creationId xmlns:a16="http://schemas.microsoft.com/office/drawing/2014/main" id="{ABBB2C44-775F-4EEB-9A9C-2EE120BDCCA0}"/>
                </a:ext>
              </a:extLst>
            </p:cNvPr>
            <p:cNvSpPr>
              <a:spLocks noChangeArrowheads="1"/>
            </p:cNvSpPr>
            <p:nvPr/>
          </p:nvSpPr>
          <p:spPr bwMode="auto">
            <a:xfrm>
              <a:off x="1021" y="2893"/>
              <a:ext cx="4408"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54" name="Rectangle 6">
              <a:extLst>
                <a:ext uri="{FF2B5EF4-FFF2-40B4-BE49-F238E27FC236}">
                  <a16:creationId xmlns:a16="http://schemas.microsoft.com/office/drawing/2014/main" id="{E99ED343-B566-4650-8005-136CD7134603}"/>
                </a:ext>
              </a:extLst>
            </p:cNvPr>
            <p:cNvSpPr>
              <a:spLocks noChangeArrowheads="1"/>
            </p:cNvSpPr>
            <p:nvPr/>
          </p:nvSpPr>
          <p:spPr bwMode="auto">
            <a:xfrm>
              <a:off x="1021" y="2605"/>
              <a:ext cx="4408"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55" name="Rectangle 7" descr="Bred diagonalt opadgående">
              <a:extLst>
                <a:ext uri="{FF2B5EF4-FFF2-40B4-BE49-F238E27FC236}">
                  <a16:creationId xmlns:a16="http://schemas.microsoft.com/office/drawing/2014/main" id="{5233548C-3BDC-4D88-B3F5-5597CF25EA29}"/>
                </a:ext>
              </a:extLst>
            </p:cNvPr>
            <p:cNvSpPr>
              <a:spLocks noChangeArrowheads="1"/>
            </p:cNvSpPr>
            <p:nvPr/>
          </p:nvSpPr>
          <p:spPr bwMode="auto">
            <a:xfrm>
              <a:off x="1021"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56" name="Rectangle 8" descr="Bred diagonalt opadgående">
              <a:extLst>
                <a:ext uri="{FF2B5EF4-FFF2-40B4-BE49-F238E27FC236}">
                  <a16:creationId xmlns:a16="http://schemas.microsoft.com/office/drawing/2014/main" id="{56850025-6C16-4B63-A1E0-3838875FE48C}"/>
                </a:ext>
              </a:extLst>
            </p:cNvPr>
            <p:cNvSpPr>
              <a:spLocks noChangeArrowheads="1"/>
            </p:cNvSpPr>
            <p:nvPr/>
          </p:nvSpPr>
          <p:spPr bwMode="auto">
            <a:xfrm>
              <a:off x="1261"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57" name="Rectangle 9" descr="Bred diagonalt opadgående">
              <a:extLst>
                <a:ext uri="{FF2B5EF4-FFF2-40B4-BE49-F238E27FC236}">
                  <a16:creationId xmlns:a16="http://schemas.microsoft.com/office/drawing/2014/main" id="{9A43B601-3EAC-422C-808E-1232C11DA8DC}"/>
                </a:ext>
              </a:extLst>
            </p:cNvPr>
            <p:cNvSpPr>
              <a:spLocks noChangeArrowheads="1"/>
            </p:cNvSpPr>
            <p:nvPr/>
          </p:nvSpPr>
          <p:spPr bwMode="auto">
            <a:xfrm>
              <a:off x="1501"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58" name="Line 10">
              <a:extLst>
                <a:ext uri="{FF2B5EF4-FFF2-40B4-BE49-F238E27FC236}">
                  <a16:creationId xmlns:a16="http://schemas.microsoft.com/office/drawing/2014/main" id="{47BBCC97-5A66-4BDA-8BDE-66A3FC362D92}"/>
                </a:ext>
              </a:extLst>
            </p:cNvPr>
            <p:cNvSpPr>
              <a:spLocks noChangeShapeType="1"/>
            </p:cNvSpPr>
            <p:nvPr/>
          </p:nvSpPr>
          <p:spPr bwMode="auto">
            <a:xfrm flipV="1">
              <a:off x="1161"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59" name="Line 11">
              <a:extLst>
                <a:ext uri="{FF2B5EF4-FFF2-40B4-BE49-F238E27FC236}">
                  <a16:creationId xmlns:a16="http://schemas.microsoft.com/office/drawing/2014/main" id="{AAE4D8D6-84E4-424B-89ED-DF47A9A4B938}"/>
                </a:ext>
              </a:extLst>
            </p:cNvPr>
            <p:cNvSpPr>
              <a:spLocks noChangeShapeType="1"/>
            </p:cNvSpPr>
            <p:nvPr/>
          </p:nvSpPr>
          <p:spPr bwMode="auto">
            <a:xfrm flipV="1">
              <a:off x="1161"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0" name="Line 12">
              <a:extLst>
                <a:ext uri="{FF2B5EF4-FFF2-40B4-BE49-F238E27FC236}">
                  <a16:creationId xmlns:a16="http://schemas.microsoft.com/office/drawing/2014/main" id="{962422C3-A66B-44AC-888E-1B2C6558AC96}"/>
                </a:ext>
              </a:extLst>
            </p:cNvPr>
            <p:cNvSpPr>
              <a:spLocks noChangeShapeType="1"/>
            </p:cNvSpPr>
            <p:nvPr/>
          </p:nvSpPr>
          <p:spPr bwMode="auto">
            <a:xfrm flipV="1">
              <a:off x="1401"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1" name="Line 13">
              <a:extLst>
                <a:ext uri="{FF2B5EF4-FFF2-40B4-BE49-F238E27FC236}">
                  <a16:creationId xmlns:a16="http://schemas.microsoft.com/office/drawing/2014/main" id="{BA43860E-1AF7-43FC-B32B-AAD1E3F78850}"/>
                </a:ext>
              </a:extLst>
            </p:cNvPr>
            <p:cNvSpPr>
              <a:spLocks noChangeShapeType="1"/>
            </p:cNvSpPr>
            <p:nvPr/>
          </p:nvSpPr>
          <p:spPr bwMode="auto">
            <a:xfrm flipV="1">
              <a:off x="1593"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2" name="Line 14">
              <a:extLst>
                <a:ext uri="{FF2B5EF4-FFF2-40B4-BE49-F238E27FC236}">
                  <a16:creationId xmlns:a16="http://schemas.microsoft.com/office/drawing/2014/main" id="{164D7360-F5DA-4703-9C45-4CFBC1F443F4}"/>
                </a:ext>
              </a:extLst>
            </p:cNvPr>
            <p:cNvSpPr>
              <a:spLocks noChangeShapeType="1"/>
            </p:cNvSpPr>
            <p:nvPr/>
          </p:nvSpPr>
          <p:spPr bwMode="auto">
            <a:xfrm flipV="1">
              <a:off x="1833"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3" name="Line 15">
              <a:extLst>
                <a:ext uri="{FF2B5EF4-FFF2-40B4-BE49-F238E27FC236}">
                  <a16:creationId xmlns:a16="http://schemas.microsoft.com/office/drawing/2014/main" id="{F0F0549A-9C76-4C86-AA03-0393CEA3A21C}"/>
                </a:ext>
              </a:extLst>
            </p:cNvPr>
            <p:cNvSpPr>
              <a:spLocks noChangeShapeType="1"/>
            </p:cNvSpPr>
            <p:nvPr/>
          </p:nvSpPr>
          <p:spPr bwMode="auto">
            <a:xfrm flipV="1">
              <a:off x="2073"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4" name="Rectangle 16">
              <a:extLst>
                <a:ext uri="{FF2B5EF4-FFF2-40B4-BE49-F238E27FC236}">
                  <a16:creationId xmlns:a16="http://schemas.microsoft.com/office/drawing/2014/main" id="{F7DB1A3B-FC22-4763-9430-B4898A0C7203}"/>
                </a:ext>
              </a:extLst>
            </p:cNvPr>
            <p:cNvSpPr>
              <a:spLocks noChangeArrowheads="1"/>
            </p:cNvSpPr>
            <p:nvPr/>
          </p:nvSpPr>
          <p:spPr bwMode="auto">
            <a:xfrm>
              <a:off x="2639" y="36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5" name="Rectangle 17" descr="Bred diagonalt opadgående">
              <a:extLst>
                <a:ext uri="{FF2B5EF4-FFF2-40B4-BE49-F238E27FC236}">
                  <a16:creationId xmlns:a16="http://schemas.microsoft.com/office/drawing/2014/main" id="{25F05F42-CBBC-44F1-9D70-15DBA643CE26}"/>
                </a:ext>
              </a:extLst>
            </p:cNvPr>
            <p:cNvSpPr>
              <a:spLocks noChangeArrowheads="1"/>
            </p:cNvSpPr>
            <p:nvPr/>
          </p:nvSpPr>
          <p:spPr bwMode="auto">
            <a:xfrm>
              <a:off x="1741"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6" name="Rectangle 18" descr="Bred diagonalt opadgående">
              <a:extLst>
                <a:ext uri="{FF2B5EF4-FFF2-40B4-BE49-F238E27FC236}">
                  <a16:creationId xmlns:a16="http://schemas.microsoft.com/office/drawing/2014/main" id="{2D20D999-67C1-418D-8F91-35F452A40009}"/>
                </a:ext>
              </a:extLst>
            </p:cNvPr>
            <p:cNvSpPr>
              <a:spLocks noChangeArrowheads="1"/>
            </p:cNvSpPr>
            <p:nvPr/>
          </p:nvSpPr>
          <p:spPr bwMode="auto">
            <a:xfrm>
              <a:off x="1981"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7" name="Rectangle 19" descr="Bred diagonalt opadgående">
              <a:extLst>
                <a:ext uri="{FF2B5EF4-FFF2-40B4-BE49-F238E27FC236}">
                  <a16:creationId xmlns:a16="http://schemas.microsoft.com/office/drawing/2014/main" id="{FBBC84F2-9998-4B1C-8878-C5934C9A0CD3}"/>
                </a:ext>
              </a:extLst>
            </p:cNvPr>
            <p:cNvSpPr>
              <a:spLocks noChangeArrowheads="1"/>
            </p:cNvSpPr>
            <p:nvPr/>
          </p:nvSpPr>
          <p:spPr bwMode="auto">
            <a:xfrm>
              <a:off x="4237"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8" name="Rectangle 20" descr="Bred diagonalt opadgående">
              <a:extLst>
                <a:ext uri="{FF2B5EF4-FFF2-40B4-BE49-F238E27FC236}">
                  <a16:creationId xmlns:a16="http://schemas.microsoft.com/office/drawing/2014/main" id="{0EF7474E-94FD-40C1-847E-9033B4171E84}"/>
                </a:ext>
              </a:extLst>
            </p:cNvPr>
            <p:cNvSpPr>
              <a:spLocks noChangeArrowheads="1"/>
            </p:cNvSpPr>
            <p:nvPr/>
          </p:nvSpPr>
          <p:spPr bwMode="auto">
            <a:xfrm>
              <a:off x="4477"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69" name="Rectangle 21" descr="Bred diagonalt opadgående">
              <a:extLst>
                <a:ext uri="{FF2B5EF4-FFF2-40B4-BE49-F238E27FC236}">
                  <a16:creationId xmlns:a16="http://schemas.microsoft.com/office/drawing/2014/main" id="{D8D7CCAD-4B3E-43B0-92DC-189D8EF15FC5}"/>
                </a:ext>
              </a:extLst>
            </p:cNvPr>
            <p:cNvSpPr>
              <a:spLocks noChangeArrowheads="1"/>
            </p:cNvSpPr>
            <p:nvPr/>
          </p:nvSpPr>
          <p:spPr bwMode="auto">
            <a:xfrm>
              <a:off x="4717"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0" name="Rectangle 22" descr="Bred diagonalt opadgående">
              <a:extLst>
                <a:ext uri="{FF2B5EF4-FFF2-40B4-BE49-F238E27FC236}">
                  <a16:creationId xmlns:a16="http://schemas.microsoft.com/office/drawing/2014/main" id="{7732D712-8E54-40EC-80C5-C9A6064A9078}"/>
                </a:ext>
              </a:extLst>
            </p:cNvPr>
            <p:cNvSpPr>
              <a:spLocks noChangeArrowheads="1"/>
            </p:cNvSpPr>
            <p:nvPr/>
          </p:nvSpPr>
          <p:spPr bwMode="auto">
            <a:xfrm>
              <a:off x="4957"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1" name="Rectangle 23" descr="Bred diagonalt opadgående">
              <a:extLst>
                <a:ext uri="{FF2B5EF4-FFF2-40B4-BE49-F238E27FC236}">
                  <a16:creationId xmlns:a16="http://schemas.microsoft.com/office/drawing/2014/main" id="{0CA30F10-03D5-4E32-BE5A-9F17FBA483C5}"/>
                </a:ext>
              </a:extLst>
            </p:cNvPr>
            <p:cNvSpPr>
              <a:spLocks noChangeArrowheads="1"/>
            </p:cNvSpPr>
            <p:nvPr/>
          </p:nvSpPr>
          <p:spPr bwMode="auto">
            <a:xfrm>
              <a:off x="5197" y="2893"/>
              <a:ext cx="232" cy="232"/>
            </a:xfrm>
            <a:prstGeom prst="rect">
              <a:avLst/>
            </a:prstGeom>
            <a:pattFill prst="wdUpDiag">
              <a:fgClr>
                <a:schemeClr val="bg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2" name="Rectangle 24">
              <a:extLst>
                <a:ext uri="{FF2B5EF4-FFF2-40B4-BE49-F238E27FC236}">
                  <a16:creationId xmlns:a16="http://schemas.microsoft.com/office/drawing/2014/main" id="{6DF7C0DE-7BAD-4F7A-AEFE-3AF2C8212CB8}"/>
                </a:ext>
              </a:extLst>
            </p:cNvPr>
            <p:cNvSpPr>
              <a:spLocks noChangeArrowheads="1"/>
            </p:cNvSpPr>
            <p:nvPr/>
          </p:nvSpPr>
          <p:spPr bwMode="auto">
            <a:xfrm>
              <a:off x="1021" y="3277"/>
              <a:ext cx="4408" cy="18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3" name="Rectangle 25">
              <a:extLst>
                <a:ext uri="{FF2B5EF4-FFF2-40B4-BE49-F238E27FC236}">
                  <a16:creationId xmlns:a16="http://schemas.microsoft.com/office/drawing/2014/main" id="{57A025D9-0279-4360-A8B7-A5B8FDF08768}"/>
                </a:ext>
              </a:extLst>
            </p:cNvPr>
            <p:cNvSpPr>
              <a:spLocks noChangeArrowheads="1"/>
            </p:cNvSpPr>
            <p:nvPr/>
          </p:nvSpPr>
          <p:spPr bwMode="auto">
            <a:xfrm>
              <a:off x="1021" y="3661"/>
              <a:ext cx="4408"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4" name="Rectangle 26">
              <a:extLst>
                <a:ext uri="{FF2B5EF4-FFF2-40B4-BE49-F238E27FC236}">
                  <a16:creationId xmlns:a16="http://schemas.microsoft.com/office/drawing/2014/main" id="{5C717254-6FF1-496F-BA0D-7F4519EEC94D}"/>
                </a:ext>
              </a:extLst>
            </p:cNvPr>
            <p:cNvSpPr>
              <a:spLocks noChangeArrowheads="1"/>
            </p:cNvSpPr>
            <p:nvPr/>
          </p:nvSpPr>
          <p:spPr bwMode="auto">
            <a:xfrm>
              <a:off x="1021"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5" name="Rectangle 27">
              <a:extLst>
                <a:ext uri="{FF2B5EF4-FFF2-40B4-BE49-F238E27FC236}">
                  <a16:creationId xmlns:a16="http://schemas.microsoft.com/office/drawing/2014/main" id="{C3657500-14B9-4E3D-82CA-D733A212452C}"/>
                </a:ext>
              </a:extLst>
            </p:cNvPr>
            <p:cNvSpPr>
              <a:spLocks noChangeArrowheads="1"/>
            </p:cNvSpPr>
            <p:nvPr/>
          </p:nvSpPr>
          <p:spPr bwMode="auto">
            <a:xfrm>
              <a:off x="1261"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6" name="Rectangle 28">
              <a:extLst>
                <a:ext uri="{FF2B5EF4-FFF2-40B4-BE49-F238E27FC236}">
                  <a16:creationId xmlns:a16="http://schemas.microsoft.com/office/drawing/2014/main" id="{398C1C1B-1021-4744-A9BA-BF143175706C}"/>
                </a:ext>
              </a:extLst>
            </p:cNvPr>
            <p:cNvSpPr>
              <a:spLocks noChangeArrowheads="1"/>
            </p:cNvSpPr>
            <p:nvPr/>
          </p:nvSpPr>
          <p:spPr bwMode="auto">
            <a:xfrm>
              <a:off x="1501"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7" name="Rectangle 29">
              <a:extLst>
                <a:ext uri="{FF2B5EF4-FFF2-40B4-BE49-F238E27FC236}">
                  <a16:creationId xmlns:a16="http://schemas.microsoft.com/office/drawing/2014/main" id="{0D4EF598-8974-46EE-B9FE-DE32A629CE39}"/>
                </a:ext>
              </a:extLst>
            </p:cNvPr>
            <p:cNvSpPr>
              <a:spLocks noChangeArrowheads="1"/>
            </p:cNvSpPr>
            <p:nvPr/>
          </p:nvSpPr>
          <p:spPr bwMode="auto">
            <a:xfrm>
              <a:off x="1741"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8" name="Rectangle 30">
              <a:extLst>
                <a:ext uri="{FF2B5EF4-FFF2-40B4-BE49-F238E27FC236}">
                  <a16:creationId xmlns:a16="http://schemas.microsoft.com/office/drawing/2014/main" id="{5C364DCC-EF4D-425E-AB7B-FACE9DE1A04E}"/>
                </a:ext>
              </a:extLst>
            </p:cNvPr>
            <p:cNvSpPr>
              <a:spLocks noChangeArrowheads="1"/>
            </p:cNvSpPr>
            <p:nvPr/>
          </p:nvSpPr>
          <p:spPr bwMode="auto">
            <a:xfrm>
              <a:off x="1981"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79" name="Rectangle 31">
              <a:extLst>
                <a:ext uri="{FF2B5EF4-FFF2-40B4-BE49-F238E27FC236}">
                  <a16:creationId xmlns:a16="http://schemas.microsoft.com/office/drawing/2014/main" id="{4D48C7A0-7F28-4006-BFCD-6A4E8E51B22D}"/>
                </a:ext>
              </a:extLst>
            </p:cNvPr>
            <p:cNvSpPr>
              <a:spLocks noChangeArrowheads="1"/>
            </p:cNvSpPr>
            <p:nvPr/>
          </p:nvSpPr>
          <p:spPr bwMode="auto">
            <a:xfrm>
              <a:off x="4237"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0" name="Rectangle 32">
              <a:extLst>
                <a:ext uri="{FF2B5EF4-FFF2-40B4-BE49-F238E27FC236}">
                  <a16:creationId xmlns:a16="http://schemas.microsoft.com/office/drawing/2014/main" id="{94E03E56-A071-4469-B6F2-F3368067FE4B}"/>
                </a:ext>
              </a:extLst>
            </p:cNvPr>
            <p:cNvSpPr>
              <a:spLocks noChangeArrowheads="1"/>
            </p:cNvSpPr>
            <p:nvPr/>
          </p:nvSpPr>
          <p:spPr bwMode="auto">
            <a:xfrm>
              <a:off x="4477"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1" name="Rectangle 33">
              <a:extLst>
                <a:ext uri="{FF2B5EF4-FFF2-40B4-BE49-F238E27FC236}">
                  <a16:creationId xmlns:a16="http://schemas.microsoft.com/office/drawing/2014/main" id="{289B1A2F-ECCA-4578-91F0-9D1C337F4EE1}"/>
                </a:ext>
              </a:extLst>
            </p:cNvPr>
            <p:cNvSpPr>
              <a:spLocks noChangeArrowheads="1"/>
            </p:cNvSpPr>
            <p:nvPr/>
          </p:nvSpPr>
          <p:spPr bwMode="auto">
            <a:xfrm>
              <a:off x="4717"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2" name="Rectangle 34">
              <a:extLst>
                <a:ext uri="{FF2B5EF4-FFF2-40B4-BE49-F238E27FC236}">
                  <a16:creationId xmlns:a16="http://schemas.microsoft.com/office/drawing/2014/main" id="{A4523668-DFB2-454D-BC61-1FB8ED14EE55}"/>
                </a:ext>
              </a:extLst>
            </p:cNvPr>
            <p:cNvSpPr>
              <a:spLocks noChangeArrowheads="1"/>
            </p:cNvSpPr>
            <p:nvPr/>
          </p:nvSpPr>
          <p:spPr bwMode="auto">
            <a:xfrm>
              <a:off x="4957"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3" name="Rectangle 35">
              <a:extLst>
                <a:ext uri="{FF2B5EF4-FFF2-40B4-BE49-F238E27FC236}">
                  <a16:creationId xmlns:a16="http://schemas.microsoft.com/office/drawing/2014/main" id="{E5535FED-C6C4-4ACB-8562-8936E89E4B08}"/>
                </a:ext>
              </a:extLst>
            </p:cNvPr>
            <p:cNvSpPr>
              <a:spLocks noChangeArrowheads="1"/>
            </p:cNvSpPr>
            <p:nvPr/>
          </p:nvSpPr>
          <p:spPr bwMode="auto">
            <a:xfrm>
              <a:off x="5197" y="3661"/>
              <a:ext cx="232" cy="23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4" name="Line 36">
              <a:extLst>
                <a:ext uri="{FF2B5EF4-FFF2-40B4-BE49-F238E27FC236}">
                  <a16:creationId xmlns:a16="http://schemas.microsoft.com/office/drawing/2014/main" id="{05103875-64BE-442B-A978-504686937C2E}"/>
                </a:ext>
              </a:extLst>
            </p:cNvPr>
            <p:cNvSpPr>
              <a:spLocks noChangeShapeType="1"/>
            </p:cNvSpPr>
            <p:nvPr/>
          </p:nvSpPr>
          <p:spPr bwMode="auto">
            <a:xfrm flipV="1">
              <a:off x="1401"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5" name="Line 37">
              <a:extLst>
                <a:ext uri="{FF2B5EF4-FFF2-40B4-BE49-F238E27FC236}">
                  <a16:creationId xmlns:a16="http://schemas.microsoft.com/office/drawing/2014/main" id="{15E19BCB-3360-4338-9C73-8B0F6529F4CD}"/>
                </a:ext>
              </a:extLst>
            </p:cNvPr>
            <p:cNvSpPr>
              <a:spLocks noChangeShapeType="1"/>
            </p:cNvSpPr>
            <p:nvPr/>
          </p:nvSpPr>
          <p:spPr bwMode="auto">
            <a:xfrm flipV="1">
              <a:off x="1593"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6" name="Line 38">
              <a:extLst>
                <a:ext uri="{FF2B5EF4-FFF2-40B4-BE49-F238E27FC236}">
                  <a16:creationId xmlns:a16="http://schemas.microsoft.com/office/drawing/2014/main" id="{0EA57824-B2E4-45F0-9A69-8AE7CFF41154}"/>
                </a:ext>
              </a:extLst>
            </p:cNvPr>
            <p:cNvSpPr>
              <a:spLocks noChangeShapeType="1"/>
            </p:cNvSpPr>
            <p:nvPr/>
          </p:nvSpPr>
          <p:spPr bwMode="auto">
            <a:xfrm flipV="1">
              <a:off x="1833"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7" name="Line 39">
              <a:extLst>
                <a:ext uri="{FF2B5EF4-FFF2-40B4-BE49-F238E27FC236}">
                  <a16:creationId xmlns:a16="http://schemas.microsoft.com/office/drawing/2014/main" id="{3CBBC7B4-8149-486E-ABB3-6D542BD33643}"/>
                </a:ext>
              </a:extLst>
            </p:cNvPr>
            <p:cNvSpPr>
              <a:spLocks noChangeShapeType="1"/>
            </p:cNvSpPr>
            <p:nvPr/>
          </p:nvSpPr>
          <p:spPr bwMode="auto">
            <a:xfrm flipV="1">
              <a:off x="2073"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8" name="Line 40">
              <a:extLst>
                <a:ext uri="{FF2B5EF4-FFF2-40B4-BE49-F238E27FC236}">
                  <a16:creationId xmlns:a16="http://schemas.microsoft.com/office/drawing/2014/main" id="{E324EDF9-8D6E-403A-8D0C-33CB37C35C6F}"/>
                </a:ext>
              </a:extLst>
            </p:cNvPr>
            <p:cNvSpPr>
              <a:spLocks noChangeShapeType="1"/>
            </p:cNvSpPr>
            <p:nvPr/>
          </p:nvSpPr>
          <p:spPr bwMode="auto">
            <a:xfrm flipV="1">
              <a:off x="4377"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89" name="Line 41">
              <a:extLst>
                <a:ext uri="{FF2B5EF4-FFF2-40B4-BE49-F238E27FC236}">
                  <a16:creationId xmlns:a16="http://schemas.microsoft.com/office/drawing/2014/main" id="{436DF502-F679-474F-83FC-F4012FDCE8FC}"/>
                </a:ext>
              </a:extLst>
            </p:cNvPr>
            <p:cNvSpPr>
              <a:spLocks noChangeShapeType="1"/>
            </p:cNvSpPr>
            <p:nvPr/>
          </p:nvSpPr>
          <p:spPr bwMode="auto">
            <a:xfrm flipV="1">
              <a:off x="4617"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0" name="Line 42">
              <a:extLst>
                <a:ext uri="{FF2B5EF4-FFF2-40B4-BE49-F238E27FC236}">
                  <a16:creationId xmlns:a16="http://schemas.microsoft.com/office/drawing/2014/main" id="{98CA2A07-AD10-459B-BE8D-301ED5A16DE9}"/>
                </a:ext>
              </a:extLst>
            </p:cNvPr>
            <p:cNvSpPr>
              <a:spLocks noChangeShapeType="1"/>
            </p:cNvSpPr>
            <p:nvPr/>
          </p:nvSpPr>
          <p:spPr bwMode="auto">
            <a:xfrm flipV="1">
              <a:off x="4809"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1" name="Line 43">
              <a:extLst>
                <a:ext uri="{FF2B5EF4-FFF2-40B4-BE49-F238E27FC236}">
                  <a16:creationId xmlns:a16="http://schemas.microsoft.com/office/drawing/2014/main" id="{C825DDDC-5983-43B9-AA66-84A8F6541CE6}"/>
                </a:ext>
              </a:extLst>
            </p:cNvPr>
            <p:cNvSpPr>
              <a:spLocks noChangeShapeType="1"/>
            </p:cNvSpPr>
            <p:nvPr/>
          </p:nvSpPr>
          <p:spPr bwMode="auto">
            <a:xfrm flipV="1">
              <a:off x="5049"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2" name="Line 44">
              <a:extLst>
                <a:ext uri="{FF2B5EF4-FFF2-40B4-BE49-F238E27FC236}">
                  <a16:creationId xmlns:a16="http://schemas.microsoft.com/office/drawing/2014/main" id="{8D667743-A905-4AF3-9B1A-A1B6BB6BC0D6}"/>
                </a:ext>
              </a:extLst>
            </p:cNvPr>
            <p:cNvSpPr>
              <a:spLocks noChangeShapeType="1"/>
            </p:cNvSpPr>
            <p:nvPr/>
          </p:nvSpPr>
          <p:spPr bwMode="auto">
            <a:xfrm flipV="1">
              <a:off x="5289" y="3461"/>
              <a:ext cx="1" cy="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3" name="Line 45">
              <a:extLst>
                <a:ext uri="{FF2B5EF4-FFF2-40B4-BE49-F238E27FC236}">
                  <a16:creationId xmlns:a16="http://schemas.microsoft.com/office/drawing/2014/main" id="{F77947B4-5592-48E7-B74D-21F775C34865}"/>
                </a:ext>
              </a:extLst>
            </p:cNvPr>
            <p:cNvSpPr>
              <a:spLocks noChangeShapeType="1"/>
            </p:cNvSpPr>
            <p:nvPr/>
          </p:nvSpPr>
          <p:spPr bwMode="auto">
            <a:xfrm flipV="1">
              <a:off x="4377"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4" name="Line 46">
              <a:extLst>
                <a:ext uri="{FF2B5EF4-FFF2-40B4-BE49-F238E27FC236}">
                  <a16:creationId xmlns:a16="http://schemas.microsoft.com/office/drawing/2014/main" id="{50C864DF-5960-4061-AA71-74731BB7B81E}"/>
                </a:ext>
              </a:extLst>
            </p:cNvPr>
            <p:cNvSpPr>
              <a:spLocks noChangeShapeType="1"/>
            </p:cNvSpPr>
            <p:nvPr/>
          </p:nvSpPr>
          <p:spPr bwMode="auto">
            <a:xfrm flipV="1">
              <a:off x="4617"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5" name="Line 47">
              <a:extLst>
                <a:ext uri="{FF2B5EF4-FFF2-40B4-BE49-F238E27FC236}">
                  <a16:creationId xmlns:a16="http://schemas.microsoft.com/office/drawing/2014/main" id="{14A54DE6-FA39-40BF-8DD3-B9EC0798A1F7}"/>
                </a:ext>
              </a:extLst>
            </p:cNvPr>
            <p:cNvSpPr>
              <a:spLocks noChangeShapeType="1"/>
            </p:cNvSpPr>
            <p:nvPr/>
          </p:nvSpPr>
          <p:spPr bwMode="auto">
            <a:xfrm flipV="1">
              <a:off x="4809"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6" name="Line 48">
              <a:extLst>
                <a:ext uri="{FF2B5EF4-FFF2-40B4-BE49-F238E27FC236}">
                  <a16:creationId xmlns:a16="http://schemas.microsoft.com/office/drawing/2014/main" id="{B7F5CC53-E372-411F-86DB-BE2B5F5CC7E9}"/>
                </a:ext>
              </a:extLst>
            </p:cNvPr>
            <p:cNvSpPr>
              <a:spLocks noChangeShapeType="1"/>
            </p:cNvSpPr>
            <p:nvPr/>
          </p:nvSpPr>
          <p:spPr bwMode="auto">
            <a:xfrm flipV="1">
              <a:off x="5049"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7" name="Line 49">
              <a:extLst>
                <a:ext uri="{FF2B5EF4-FFF2-40B4-BE49-F238E27FC236}">
                  <a16:creationId xmlns:a16="http://schemas.microsoft.com/office/drawing/2014/main" id="{4B5FFC94-D308-4026-B301-8A4BACA866B4}"/>
                </a:ext>
              </a:extLst>
            </p:cNvPr>
            <p:cNvSpPr>
              <a:spLocks noChangeShapeType="1"/>
            </p:cNvSpPr>
            <p:nvPr/>
          </p:nvSpPr>
          <p:spPr bwMode="auto">
            <a:xfrm flipV="1">
              <a:off x="5289" y="3125"/>
              <a:ext cx="1"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8" name="Line 50">
              <a:extLst>
                <a:ext uri="{FF2B5EF4-FFF2-40B4-BE49-F238E27FC236}">
                  <a16:creationId xmlns:a16="http://schemas.microsoft.com/office/drawing/2014/main" id="{BFB5BEA3-5680-4510-AC06-D7FF03C6854A}"/>
                </a:ext>
              </a:extLst>
            </p:cNvPr>
            <p:cNvSpPr>
              <a:spLocks noChangeShapeType="1"/>
            </p:cNvSpPr>
            <p:nvPr/>
          </p:nvSpPr>
          <p:spPr bwMode="auto">
            <a:xfrm>
              <a:off x="2937" y="3901"/>
              <a:ext cx="1"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299" name="Oval 51">
              <a:extLst>
                <a:ext uri="{FF2B5EF4-FFF2-40B4-BE49-F238E27FC236}">
                  <a16:creationId xmlns:a16="http://schemas.microsoft.com/office/drawing/2014/main" id="{7517AA58-525A-4826-8B38-B5551FCDBE19}"/>
                </a:ext>
              </a:extLst>
            </p:cNvPr>
            <p:cNvSpPr>
              <a:spLocks noChangeArrowheads="1"/>
            </p:cNvSpPr>
            <p:nvPr/>
          </p:nvSpPr>
          <p:spPr bwMode="auto">
            <a:xfrm>
              <a:off x="2893" y="4093"/>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0" name="Line 52">
              <a:extLst>
                <a:ext uri="{FF2B5EF4-FFF2-40B4-BE49-F238E27FC236}">
                  <a16:creationId xmlns:a16="http://schemas.microsoft.com/office/drawing/2014/main" id="{5C4D8C68-FCFD-4768-9AA8-9180B0E2671E}"/>
                </a:ext>
              </a:extLst>
            </p:cNvPr>
            <p:cNvSpPr>
              <a:spLocks noChangeShapeType="1"/>
            </p:cNvSpPr>
            <p:nvPr/>
          </p:nvSpPr>
          <p:spPr bwMode="auto">
            <a:xfrm>
              <a:off x="3225" y="3901"/>
              <a:ext cx="1"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1" name="Oval 53">
              <a:extLst>
                <a:ext uri="{FF2B5EF4-FFF2-40B4-BE49-F238E27FC236}">
                  <a16:creationId xmlns:a16="http://schemas.microsoft.com/office/drawing/2014/main" id="{7AC3ADC5-E23B-4F16-848B-1DE96E7105D5}"/>
                </a:ext>
              </a:extLst>
            </p:cNvPr>
            <p:cNvSpPr>
              <a:spLocks noChangeArrowheads="1"/>
            </p:cNvSpPr>
            <p:nvPr/>
          </p:nvSpPr>
          <p:spPr bwMode="auto">
            <a:xfrm>
              <a:off x="3181" y="4093"/>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2" name="Rectangle 54">
              <a:extLst>
                <a:ext uri="{FF2B5EF4-FFF2-40B4-BE49-F238E27FC236}">
                  <a16:creationId xmlns:a16="http://schemas.microsoft.com/office/drawing/2014/main" id="{29EA2B3F-F7F1-4BF6-A50A-7B060D2A31FC}"/>
                </a:ext>
              </a:extLst>
            </p:cNvPr>
            <p:cNvSpPr>
              <a:spLocks noChangeArrowheads="1"/>
            </p:cNvSpPr>
            <p:nvPr/>
          </p:nvSpPr>
          <p:spPr bwMode="auto">
            <a:xfrm>
              <a:off x="5437" y="3661"/>
              <a:ext cx="232" cy="23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3" name="Line 55">
              <a:extLst>
                <a:ext uri="{FF2B5EF4-FFF2-40B4-BE49-F238E27FC236}">
                  <a16:creationId xmlns:a16="http://schemas.microsoft.com/office/drawing/2014/main" id="{5BE62486-B615-4C61-A2E7-2F2430CE634E}"/>
                </a:ext>
              </a:extLst>
            </p:cNvPr>
            <p:cNvSpPr>
              <a:spLocks noChangeShapeType="1"/>
            </p:cNvSpPr>
            <p:nvPr/>
          </p:nvSpPr>
          <p:spPr bwMode="auto">
            <a:xfrm>
              <a:off x="5529" y="3901"/>
              <a:ext cx="1"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4" name="Line 56">
              <a:extLst>
                <a:ext uri="{FF2B5EF4-FFF2-40B4-BE49-F238E27FC236}">
                  <a16:creationId xmlns:a16="http://schemas.microsoft.com/office/drawing/2014/main" id="{C1B63A20-BEA8-49D4-9DD6-15B162D18F5E}"/>
                </a:ext>
              </a:extLst>
            </p:cNvPr>
            <p:cNvSpPr>
              <a:spLocks noChangeShapeType="1"/>
            </p:cNvSpPr>
            <p:nvPr/>
          </p:nvSpPr>
          <p:spPr bwMode="auto">
            <a:xfrm>
              <a:off x="5677" y="3801"/>
              <a:ext cx="232"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5" name="Oval 57">
              <a:extLst>
                <a:ext uri="{FF2B5EF4-FFF2-40B4-BE49-F238E27FC236}">
                  <a16:creationId xmlns:a16="http://schemas.microsoft.com/office/drawing/2014/main" id="{74165BF8-538D-4984-B9CB-D02C4147E0A3}"/>
                </a:ext>
              </a:extLst>
            </p:cNvPr>
            <p:cNvSpPr>
              <a:spLocks noChangeArrowheads="1"/>
            </p:cNvSpPr>
            <p:nvPr/>
          </p:nvSpPr>
          <p:spPr bwMode="auto">
            <a:xfrm>
              <a:off x="5485" y="4093"/>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6" name="Line 58">
              <a:extLst>
                <a:ext uri="{FF2B5EF4-FFF2-40B4-BE49-F238E27FC236}">
                  <a16:creationId xmlns:a16="http://schemas.microsoft.com/office/drawing/2014/main" id="{46C0175E-1990-456B-945B-17AF39367B2E}"/>
                </a:ext>
              </a:extLst>
            </p:cNvPr>
            <p:cNvSpPr>
              <a:spLocks noChangeShapeType="1"/>
            </p:cNvSpPr>
            <p:nvPr/>
          </p:nvSpPr>
          <p:spPr bwMode="auto">
            <a:xfrm>
              <a:off x="5913" y="3661"/>
              <a:ext cx="1"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7" name="Line 59">
              <a:extLst>
                <a:ext uri="{FF2B5EF4-FFF2-40B4-BE49-F238E27FC236}">
                  <a16:creationId xmlns:a16="http://schemas.microsoft.com/office/drawing/2014/main" id="{61947B2C-4357-4A1A-ACBA-C6B1E484AC91}"/>
                </a:ext>
              </a:extLst>
            </p:cNvPr>
            <p:cNvSpPr>
              <a:spLocks noChangeShapeType="1"/>
            </p:cNvSpPr>
            <p:nvPr/>
          </p:nvSpPr>
          <p:spPr bwMode="auto">
            <a:xfrm>
              <a:off x="5917" y="3661"/>
              <a:ext cx="28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8" name="Line 60">
              <a:extLst>
                <a:ext uri="{FF2B5EF4-FFF2-40B4-BE49-F238E27FC236}">
                  <a16:creationId xmlns:a16="http://schemas.microsoft.com/office/drawing/2014/main" id="{CDF0FA90-2E26-4EBC-950F-BF0A00A43CBD}"/>
                </a:ext>
              </a:extLst>
            </p:cNvPr>
            <p:cNvSpPr>
              <a:spLocks noChangeShapeType="1"/>
            </p:cNvSpPr>
            <p:nvPr/>
          </p:nvSpPr>
          <p:spPr bwMode="auto">
            <a:xfrm flipH="1">
              <a:off x="5909" y="3805"/>
              <a:ext cx="296"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09" name="Line 61">
              <a:extLst>
                <a:ext uri="{FF2B5EF4-FFF2-40B4-BE49-F238E27FC236}">
                  <a16:creationId xmlns:a16="http://schemas.microsoft.com/office/drawing/2014/main" id="{ED1AD3BC-D52D-4A97-8568-A4789EBEFE21}"/>
                </a:ext>
              </a:extLst>
            </p:cNvPr>
            <p:cNvSpPr>
              <a:spLocks noChangeShapeType="1"/>
            </p:cNvSpPr>
            <p:nvPr/>
          </p:nvSpPr>
          <p:spPr bwMode="auto">
            <a:xfrm>
              <a:off x="6205" y="3801"/>
              <a:ext cx="88"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10" name="Rectangle 62">
              <a:extLst>
                <a:ext uri="{FF2B5EF4-FFF2-40B4-BE49-F238E27FC236}">
                  <a16:creationId xmlns:a16="http://schemas.microsoft.com/office/drawing/2014/main" id="{299D64B8-5CFD-4DFD-B1BA-5E95F906BED0}"/>
                </a:ext>
              </a:extLst>
            </p:cNvPr>
            <p:cNvSpPr>
              <a:spLocks noChangeArrowheads="1"/>
            </p:cNvSpPr>
            <p:nvPr/>
          </p:nvSpPr>
          <p:spPr bwMode="auto">
            <a:xfrm>
              <a:off x="1920" y="2544"/>
              <a:ext cx="179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effectLst>
                    <a:outerShdw blurRad="38100" dist="38100" dir="2700000" algn="tl">
                      <a:srgbClr val="000000"/>
                    </a:outerShdw>
                  </a:effectLst>
                  <a:latin typeface="MetaPlusNormal-Roman" pitchFamily="34" charset="0"/>
                </a:rPr>
                <a:t>A.B. / Exposure Control Gate</a:t>
              </a:r>
              <a:endParaRPr lang="da-DK" altLang="fi-FI">
                <a:solidFill>
                  <a:schemeClr val="bg1"/>
                </a:solidFill>
                <a:latin typeface="MetaPlusNormal-Roman" pitchFamily="34" charset="0"/>
              </a:endParaRPr>
            </a:p>
          </p:txBody>
        </p:sp>
        <p:sp>
          <p:nvSpPr>
            <p:cNvPr id="565311" name="Rectangle 63">
              <a:extLst>
                <a:ext uri="{FF2B5EF4-FFF2-40B4-BE49-F238E27FC236}">
                  <a16:creationId xmlns:a16="http://schemas.microsoft.com/office/drawing/2014/main" id="{C38B5A5E-377C-46FC-AE76-5FD3990A721F}"/>
                </a:ext>
              </a:extLst>
            </p:cNvPr>
            <p:cNvSpPr>
              <a:spLocks noChangeArrowheads="1"/>
            </p:cNvSpPr>
            <p:nvPr/>
          </p:nvSpPr>
          <p:spPr bwMode="auto">
            <a:xfrm>
              <a:off x="2448" y="3216"/>
              <a:ext cx="91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effectLst>
                    <a:outerShdw blurRad="38100" dist="38100" dir="2700000" algn="tl">
                      <a:srgbClr val="000000"/>
                    </a:outerShdw>
                  </a:effectLst>
                  <a:latin typeface="MetaPlusNormal-Roman" pitchFamily="34" charset="0"/>
                </a:rPr>
                <a:t>Transfer Gate</a:t>
              </a:r>
              <a:endParaRPr lang="da-DK" altLang="fi-FI">
                <a:solidFill>
                  <a:schemeClr val="bg1"/>
                </a:solidFill>
                <a:latin typeface="MetaPlusNormal-Roman" pitchFamily="34" charset="0"/>
              </a:endParaRPr>
            </a:p>
          </p:txBody>
        </p:sp>
        <p:sp>
          <p:nvSpPr>
            <p:cNvPr id="565312" name="Rectangle 64">
              <a:extLst>
                <a:ext uri="{FF2B5EF4-FFF2-40B4-BE49-F238E27FC236}">
                  <a16:creationId xmlns:a16="http://schemas.microsoft.com/office/drawing/2014/main" id="{0C469445-9737-4497-B256-C9831426ACA1}"/>
                </a:ext>
              </a:extLst>
            </p:cNvPr>
            <p:cNvSpPr>
              <a:spLocks noChangeArrowheads="1"/>
            </p:cNvSpPr>
            <p:nvPr/>
          </p:nvSpPr>
          <p:spPr bwMode="auto">
            <a:xfrm>
              <a:off x="2640" y="3649"/>
              <a:ext cx="100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Horizontal CCD</a:t>
              </a:r>
              <a:endParaRPr lang="da-DK" altLang="fi-FI">
                <a:latin typeface="MetaPlusNormal-Roman" pitchFamily="34" charset="0"/>
              </a:endParaRPr>
            </a:p>
          </p:txBody>
        </p:sp>
        <p:sp>
          <p:nvSpPr>
            <p:cNvPr id="565313" name="Line 65">
              <a:extLst>
                <a:ext uri="{FF2B5EF4-FFF2-40B4-BE49-F238E27FC236}">
                  <a16:creationId xmlns:a16="http://schemas.microsoft.com/office/drawing/2014/main" id="{451BE465-2727-4A68-BB41-1C4CCF38CE71}"/>
                </a:ext>
              </a:extLst>
            </p:cNvPr>
            <p:cNvSpPr>
              <a:spLocks noChangeShapeType="1"/>
            </p:cNvSpPr>
            <p:nvPr/>
          </p:nvSpPr>
          <p:spPr bwMode="auto">
            <a:xfrm>
              <a:off x="5437" y="3369"/>
              <a:ext cx="184"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14" name="Oval 66">
              <a:extLst>
                <a:ext uri="{FF2B5EF4-FFF2-40B4-BE49-F238E27FC236}">
                  <a16:creationId xmlns:a16="http://schemas.microsoft.com/office/drawing/2014/main" id="{6A41DA7D-9D20-4DED-8B26-F1CF8EBB4636}"/>
                </a:ext>
              </a:extLst>
            </p:cNvPr>
            <p:cNvSpPr>
              <a:spLocks noChangeArrowheads="1"/>
            </p:cNvSpPr>
            <p:nvPr/>
          </p:nvSpPr>
          <p:spPr bwMode="auto">
            <a:xfrm>
              <a:off x="5629" y="3325"/>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15" name="Line 67">
              <a:extLst>
                <a:ext uri="{FF2B5EF4-FFF2-40B4-BE49-F238E27FC236}">
                  <a16:creationId xmlns:a16="http://schemas.microsoft.com/office/drawing/2014/main" id="{0E8FF62D-74CB-41F2-A2E4-5E836979DC10}"/>
                </a:ext>
              </a:extLst>
            </p:cNvPr>
            <p:cNvSpPr>
              <a:spLocks noChangeShapeType="1"/>
            </p:cNvSpPr>
            <p:nvPr/>
          </p:nvSpPr>
          <p:spPr bwMode="auto">
            <a:xfrm>
              <a:off x="5437" y="2697"/>
              <a:ext cx="232"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16" name="Oval 68">
              <a:extLst>
                <a:ext uri="{FF2B5EF4-FFF2-40B4-BE49-F238E27FC236}">
                  <a16:creationId xmlns:a16="http://schemas.microsoft.com/office/drawing/2014/main" id="{6E69E7F2-9442-4823-950B-DE350AD8F66C}"/>
                </a:ext>
              </a:extLst>
            </p:cNvPr>
            <p:cNvSpPr>
              <a:spLocks noChangeArrowheads="1"/>
            </p:cNvSpPr>
            <p:nvPr/>
          </p:nvSpPr>
          <p:spPr bwMode="auto">
            <a:xfrm>
              <a:off x="5677" y="2653"/>
              <a:ext cx="88" cy="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17" name="Rectangle 69">
              <a:extLst>
                <a:ext uri="{FF2B5EF4-FFF2-40B4-BE49-F238E27FC236}">
                  <a16:creationId xmlns:a16="http://schemas.microsoft.com/office/drawing/2014/main" id="{A363B351-0B33-4364-B3FC-638CFDA74DDB}"/>
                </a:ext>
              </a:extLst>
            </p:cNvPr>
            <p:cNvSpPr>
              <a:spLocks noChangeArrowheads="1"/>
            </p:cNvSpPr>
            <p:nvPr/>
          </p:nvSpPr>
          <p:spPr bwMode="auto">
            <a:xfrm>
              <a:off x="2496" y="3985"/>
              <a:ext cx="48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Ø</a:t>
              </a:r>
              <a:r>
                <a:rPr lang="da-DK" altLang="fi-FI" sz="1400" baseline="-25000">
                  <a:latin typeface="MetaPlusNormal-Roman" pitchFamily="34" charset="0"/>
                </a:rPr>
                <a:t>H1</a:t>
              </a:r>
            </a:p>
          </p:txBody>
        </p:sp>
        <p:sp>
          <p:nvSpPr>
            <p:cNvPr id="565318" name="Rectangle 70">
              <a:extLst>
                <a:ext uri="{FF2B5EF4-FFF2-40B4-BE49-F238E27FC236}">
                  <a16:creationId xmlns:a16="http://schemas.microsoft.com/office/drawing/2014/main" id="{41E250D0-E6DA-4423-9CBA-921356C56D68}"/>
                </a:ext>
              </a:extLst>
            </p:cNvPr>
            <p:cNvSpPr>
              <a:spLocks noChangeArrowheads="1"/>
            </p:cNvSpPr>
            <p:nvPr/>
          </p:nvSpPr>
          <p:spPr bwMode="auto">
            <a:xfrm>
              <a:off x="3311" y="3985"/>
              <a:ext cx="33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Ø</a:t>
              </a:r>
              <a:r>
                <a:rPr lang="da-DK" altLang="fi-FI" sz="1400" baseline="-25000">
                  <a:latin typeface="MetaPlusNormal-Roman" pitchFamily="34" charset="0"/>
                </a:rPr>
                <a:t>H2</a:t>
              </a:r>
              <a:endParaRPr lang="da-DK" altLang="fi-FI" baseline="-25000">
                <a:latin typeface="MetaPlusNormal-Roman" pitchFamily="34" charset="0"/>
              </a:endParaRPr>
            </a:p>
          </p:txBody>
        </p:sp>
        <p:sp>
          <p:nvSpPr>
            <p:cNvPr id="565319" name="Rectangle 71">
              <a:extLst>
                <a:ext uri="{FF2B5EF4-FFF2-40B4-BE49-F238E27FC236}">
                  <a16:creationId xmlns:a16="http://schemas.microsoft.com/office/drawing/2014/main" id="{5408C4D2-3156-4B26-8A07-1FC17B4BD00B}"/>
                </a:ext>
              </a:extLst>
            </p:cNvPr>
            <p:cNvSpPr>
              <a:spLocks noChangeArrowheads="1"/>
            </p:cNvSpPr>
            <p:nvPr/>
          </p:nvSpPr>
          <p:spPr bwMode="auto">
            <a:xfrm>
              <a:off x="5280" y="4224"/>
              <a:ext cx="37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Ø</a:t>
              </a:r>
              <a:r>
                <a:rPr lang="da-DK" altLang="fi-FI" sz="1400" baseline="-25000">
                  <a:latin typeface="MetaPlusNormal-Roman" pitchFamily="34" charset="0"/>
                </a:rPr>
                <a:t>RST</a:t>
              </a:r>
              <a:endParaRPr lang="da-DK" altLang="fi-FI" baseline="-25000">
                <a:latin typeface="MetaPlusNormal-Roman" pitchFamily="34" charset="0"/>
              </a:endParaRPr>
            </a:p>
          </p:txBody>
        </p:sp>
        <p:sp>
          <p:nvSpPr>
            <p:cNvPr id="565320" name="Rectangle 72">
              <a:extLst>
                <a:ext uri="{FF2B5EF4-FFF2-40B4-BE49-F238E27FC236}">
                  <a16:creationId xmlns:a16="http://schemas.microsoft.com/office/drawing/2014/main" id="{F46900BD-2A2E-4116-830C-2D275C12A64D}"/>
                </a:ext>
              </a:extLst>
            </p:cNvPr>
            <p:cNvSpPr>
              <a:spLocks noChangeArrowheads="1"/>
            </p:cNvSpPr>
            <p:nvPr/>
          </p:nvSpPr>
          <p:spPr bwMode="auto">
            <a:xfrm>
              <a:off x="5712" y="3216"/>
              <a:ext cx="33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Ø</a:t>
              </a:r>
              <a:r>
                <a:rPr lang="da-DK" altLang="fi-FI" sz="1400" baseline="-25000">
                  <a:latin typeface="MetaPlusNormal-Roman" pitchFamily="34" charset="0"/>
                </a:rPr>
                <a:t>TG</a:t>
              </a:r>
              <a:endParaRPr lang="da-DK" altLang="fi-FI" baseline="-25000">
                <a:latin typeface="MetaPlusNormal-Roman" pitchFamily="34" charset="0"/>
              </a:endParaRPr>
            </a:p>
          </p:txBody>
        </p:sp>
        <p:sp>
          <p:nvSpPr>
            <p:cNvPr id="565321" name="Rectangle 73">
              <a:extLst>
                <a:ext uri="{FF2B5EF4-FFF2-40B4-BE49-F238E27FC236}">
                  <a16:creationId xmlns:a16="http://schemas.microsoft.com/office/drawing/2014/main" id="{96EB2D2F-2C7B-48B0-B458-B96F97FE5388}"/>
                </a:ext>
              </a:extLst>
            </p:cNvPr>
            <p:cNvSpPr>
              <a:spLocks noChangeArrowheads="1"/>
            </p:cNvSpPr>
            <p:nvPr/>
          </p:nvSpPr>
          <p:spPr bwMode="auto">
            <a:xfrm>
              <a:off x="5663" y="2400"/>
              <a:ext cx="37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Ø</a:t>
              </a:r>
              <a:r>
                <a:rPr lang="da-DK" altLang="fi-FI" sz="1400" baseline="-25000">
                  <a:latin typeface="MetaPlusNormal-Roman" pitchFamily="34" charset="0"/>
                </a:rPr>
                <a:t>EXP</a:t>
              </a:r>
              <a:endParaRPr lang="da-DK" altLang="fi-FI" baseline="-25000">
                <a:latin typeface="MetaPlusNormal-Roman" pitchFamily="34" charset="0"/>
              </a:endParaRPr>
            </a:p>
          </p:txBody>
        </p:sp>
        <p:sp>
          <p:nvSpPr>
            <p:cNvPr id="565322" name="Rectangle 74">
              <a:extLst>
                <a:ext uri="{FF2B5EF4-FFF2-40B4-BE49-F238E27FC236}">
                  <a16:creationId xmlns:a16="http://schemas.microsoft.com/office/drawing/2014/main" id="{1016E15B-7201-49B2-9673-F52BC67BA91F}"/>
                </a:ext>
              </a:extLst>
            </p:cNvPr>
            <p:cNvSpPr>
              <a:spLocks noChangeArrowheads="1"/>
            </p:cNvSpPr>
            <p:nvPr/>
          </p:nvSpPr>
          <p:spPr bwMode="auto">
            <a:xfrm>
              <a:off x="5856" y="3937"/>
              <a:ext cx="547"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a:latin typeface="MetaPlusNormal-Roman" pitchFamily="34" charset="0"/>
                </a:rPr>
                <a:t>Output</a:t>
              </a:r>
            </a:p>
          </p:txBody>
        </p:sp>
        <p:sp>
          <p:nvSpPr>
            <p:cNvPr id="565323" name="Rectangle 75">
              <a:extLst>
                <a:ext uri="{FF2B5EF4-FFF2-40B4-BE49-F238E27FC236}">
                  <a16:creationId xmlns:a16="http://schemas.microsoft.com/office/drawing/2014/main" id="{DE664090-BBA8-4827-9BC1-305B92F5633F}"/>
                </a:ext>
              </a:extLst>
            </p:cNvPr>
            <p:cNvSpPr>
              <a:spLocks noChangeArrowheads="1"/>
            </p:cNvSpPr>
            <p:nvPr/>
          </p:nvSpPr>
          <p:spPr bwMode="auto">
            <a:xfrm>
              <a:off x="2496" y="2880"/>
              <a:ext cx="101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1400" b="1">
                  <a:latin typeface="MetaPlusNormal-Roman" pitchFamily="34" charset="0"/>
                </a:rPr>
                <a:t>PHOTODIODES</a:t>
              </a:r>
              <a:endParaRPr lang="da-DK" altLang="fi-FI" b="1">
                <a:latin typeface="MetaPlusNormal-Roman" pitchFamily="34" charset="0"/>
              </a:endParaRPr>
            </a:p>
          </p:txBody>
        </p:sp>
        <p:sp>
          <p:nvSpPr>
            <p:cNvPr id="565324" name="Line 76">
              <a:extLst>
                <a:ext uri="{FF2B5EF4-FFF2-40B4-BE49-F238E27FC236}">
                  <a16:creationId xmlns:a16="http://schemas.microsoft.com/office/drawing/2014/main" id="{3674061A-18DF-4FA6-B11B-78B0F6B55162}"/>
                </a:ext>
              </a:extLst>
            </p:cNvPr>
            <p:cNvSpPr>
              <a:spLocks noChangeShapeType="1"/>
            </p:cNvSpPr>
            <p:nvPr/>
          </p:nvSpPr>
          <p:spPr bwMode="auto">
            <a:xfrm flipV="1">
              <a:off x="1161"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25" name="Line 77">
              <a:extLst>
                <a:ext uri="{FF2B5EF4-FFF2-40B4-BE49-F238E27FC236}">
                  <a16:creationId xmlns:a16="http://schemas.microsoft.com/office/drawing/2014/main" id="{631C1438-939C-473C-B45B-D8B32F53A213}"/>
                </a:ext>
              </a:extLst>
            </p:cNvPr>
            <p:cNvSpPr>
              <a:spLocks noChangeShapeType="1"/>
            </p:cNvSpPr>
            <p:nvPr/>
          </p:nvSpPr>
          <p:spPr bwMode="auto">
            <a:xfrm flipV="1">
              <a:off x="1401"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26" name="Line 78">
              <a:extLst>
                <a:ext uri="{FF2B5EF4-FFF2-40B4-BE49-F238E27FC236}">
                  <a16:creationId xmlns:a16="http://schemas.microsoft.com/office/drawing/2014/main" id="{AC41079C-BA13-47A4-B55C-40454916E8A3}"/>
                </a:ext>
              </a:extLst>
            </p:cNvPr>
            <p:cNvSpPr>
              <a:spLocks noChangeShapeType="1"/>
            </p:cNvSpPr>
            <p:nvPr/>
          </p:nvSpPr>
          <p:spPr bwMode="auto">
            <a:xfrm flipV="1">
              <a:off x="1593"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27" name="Line 79">
              <a:extLst>
                <a:ext uri="{FF2B5EF4-FFF2-40B4-BE49-F238E27FC236}">
                  <a16:creationId xmlns:a16="http://schemas.microsoft.com/office/drawing/2014/main" id="{2BBF816E-0CCB-481A-9A8F-8F5C8A3C5FAC}"/>
                </a:ext>
              </a:extLst>
            </p:cNvPr>
            <p:cNvSpPr>
              <a:spLocks noChangeShapeType="1"/>
            </p:cNvSpPr>
            <p:nvPr/>
          </p:nvSpPr>
          <p:spPr bwMode="auto">
            <a:xfrm flipV="1">
              <a:off x="1833"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28" name="Line 80">
              <a:extLst>
                <a:ext uri="{FF2B5EF4-FFF2-40B4-BE49-F238E27FC236}">
                  <a16:creationId xmlns:a16="http://schemas.microsoft.com/office/drawing/2014/main" id="{0F2048E2-EF83-4974-B06D-2619482DCE4D}"/>
                </a:ext>
              </a:extLst>
            </p:cNvPr>
            <p:cNvSpPr>
              <a:spLocks noChangeShapeType="1"/>
            </p:cNvSpPr>
            <p:nvPr/>
          </p:nvSpPr>
          <p:spPr bwMode="auto">
            <a:xfrm flipV="1">
              <a:off x="2073"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29" name="Line 81">
              <a:extLst>
                <a:ext uri="{FF2B5EF4-FFF2-40B4-BE49-F238E27FC236}">
                  <a16:creationId xmlns:a16="http://schemas.microsoft.com/office/drawing/2014/main" id="{875C6390-020B-4835-9C0F-E03961CC469B}"/>
                </a:ext>
              </a:extLst>
            </p:cNvPr>
            <p:cNvSpPr>
              <a:spLocks noChangeShapeType="1"/>
            </p:cNvSpPr>
            <p:nvPr/>
          </p:nvSpPr>
          <p:spPr bwMode="auto">
            <a:xfrm flipV="1">
              <a:off x="4377"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0" name="Line 82">
              <a:extLst>
                <a:ext uri="{FF2B5EF4-FFF2-40B4-BE49-F238E27FC236}">
                  <a16:creationId xmlns:a16="http://schemas.microsoft.com/office/drawing/2014/main" id="{38051435-1366-44EE-918A-71DF76415492}"/>
                </a:ext>
              </a:extLst>
            </p:cNvPr>
            <p:cNvSpPr>
              <a:spLocks noChangeShapeType="1"/>
            </p:cNvSpPr>
            <p:nvPr/>
          </p:nvSpPr>
          <p:spPr bwMode="auto">
            <a:xfrm flipV="1">
              <a:off x="4617"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1" name="Line 83">
              <a:extLst>
                <a:ext uri="{FF2B5EF4-FFF2-40B4-BE49-F238E27FC236}">
                  <a16:creationId xmlns:a16="http://schemas.microsoft.com/office/drawing/2014/main" id="{9D3CDFEB-802D-453A-BAC2-E4439D9A534D}"/>
                </a:ext>
              </a:extLst>
            </p:cNvPr>
            <p:cNvSpPr>
              <a:spLocks noChangeShapeType="1"/>
            </p:cNvSpPr>
            <p:nvPr/>
          </p:nvSpPr>
          <p:spPr bwMode="auto">
            <a:xfrm flipV="1">
              <a:off x="4809"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2" name="Line 84">
              <a:extLst>
                <a:ext uri="{FF2B5EF4-FFF2-40B4-BE49-F238E27FC236}">
                  <a16:creationId xmlns:a16="http://schemas.microsoft.com/office/drawing/2014/main" id="{820B93B1-86FA-4579-B41F-8580D7A67B57}"/>
                </a:ext>
              </a:extLst>
            </p:cNvPr>
            <p:cNvSpPr>
              <a:spLocks noChangeShapeType="1"/>
            </p:cNvSpPr>
            <p:nvPr/>
          </p:nvSpPr>
          <p:spPr bwMode="auto">
            <a:xfrm flipV="1">
              <a:off x="5049"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3" name="Line 85">
              <a:extLst>
                <a:ext uri="{FF2B5EF4-FFF2-40B4-BE49-F238E27FC236}">
                  <a16:creationId xmlns:a16="http://schemas.microsoft.com/office/drawing/2014/main" id="{404AE25E-E91A-41C0-885B-B7AE32B15E24}"/>
                </a:ext>
              </a:extLst>
            </p:cNvPr>
            <p:cNvSpPr>
              <a:spLocks noChangeShapeType="1"/>
            </p:cNvSpPr>
            <p:nvPr/>
          </p:nvSpPr>
          <p:spPr bwMode="auto">
            <a:xfrm flipV="1">
              <a:off x="5289" y="2789"/>
              <a:ext cx="1"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565334" name="Line 86">
            <a:extLst>
              <a:ext uri="{FF2B5EF4-FFF2-40B4-BE49-F238E27FC236}">
                <a16:creationId xmlns:a16="http://schemas.microsoft.com/office/drawing/2014/main" id="{FF04D2AF-A167-437E-A1DC-D6521137C386}"/>
              </a:ext>
            </a:extLst>
          </p:cNvPr>
          <p:cNvSpPr>
            <a:spLocks noChangeShapeType="1"/>
          </p:cNvSpPr>
          <p:nvPr/>
        </p:nvSpPr>
        <p:spPr bwMode="auto">
          <a:xfrm>
            <a:off x="2209800" y="3733800"/>
            <a:ext cx="533400" cy="15240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5" name="Line 87">
            <a:extLst>
              <a:ext uri="{FF2B5EF4-FFF2-40B4-BE49-F238E27FC236}">
                <a16:creationId xmlns:a16="http://schemas.microsoft.com/office/drawing/2014/main" id="{191E01EF-FFD6-43DF-B354-9EB5A5EF46C1}"/>
              </a:ext>
            </a:extLst>
          </p:cNvPr>
          <p:cNvSpPr>
            <a:spLocks noChangeShapeType="1"/>
          </p:cNvSpPr>
          <p:nvPr/>
        </p:nvSpPr>
        <p:spPr bwMode="auto">
          <a:xfrm>
            <a:off x="1752600" y="3124200"/>
            <a:ext cx="228600" cy="1752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6" name="Line 88">
            <a:extLst>
              <a:ext uri="{FF2B5EF4-FFF2-40B4-BE49-F238E27FC236}">
                <a16:creationId xmlns:a16="http://schemas.microsoft.com/office/drawing/2014/main" id="{FB985102-DA03-4A0B-9CC2-5EEEE14B8D06}"/>
              </a:ext>
            </a:extLst>
          </p:cNvPr>
          <p:cNvSpPr>
            <a:spLocks noChangeShapeType="1"/>
          </p:cNvSpPr>
          <p:nvPr/>
        </p:nvSpPr>
        <p:spPr bwMode="auto">
          <a:xfrm>
            <a:off x="4724400" y="3962400"/>
            <a:ext cx="914400" cy="2133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7" name="Line 89">
            <a:extLst>
              <a:ext uri="{FF2B5EF4-FFF2-40B4-BE49-F238E27FC236}">
                <a16:creationId xmlns:a16="http://schemas.microsoft.com/office/drawing/2014/main" id="{A662653A-0AB3-4472-9171-87298E1C37B9}"/>
              </a:ext>
            </a:extLst>
          </p:cNvPr>
          <p:cNvSpPr>
            <a:spLocks noChangeShapeType="1"/>
          </p:cNvSpPr>
          <p:nvPr/>
        </p:nvSpPr>
        <p:spPr bwMode="auto">
          <a:xfrm flipH="1">
            <a:off x="7162800" y="4572000"/>
            <a:ext cx="1143000" cy="15240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5338" name="Line 90">
            <a:extLst>
              <a:ext uri="{FF2B5EF4-FFF2-40B4-BE49-F238E27FC236}">
                <a16:creationId xmlns:a16="http://schemas.microsoft.com/office/drawing/2014/main" id="{B1DAF96C-8897-4BD6-B3E0-97EC5E97D089}"/>
              </a:ext>
            </a:extLst>
          </p:cNvPr>
          <p:cNvSpPr>
            <a:spLocks noChangeShapeType="1"/>
          </p:cNvSpPr>
          <p:nvPr/>
        </p:nvSpPr>
        <p:spPr bwMode="auto">
          <a:xfrm>
            <a:off x="3810000" y="3429000"/>
            <a:ext cx="762000" cy="22098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5334"/>
                                        </p:tgtEl>
                                        <p:attrNameLst>
                                          <p:attrName>style.visibility</p:attrName>
                                        </p:attrNameLst>
                                      </p:cBhvr>
                                      <p:to>
                                        <p:strVal val="visible"/>
                                      </p:to>
                                    </p:set>
                                    <p:anim calcmode="lin" valueType="num">
                                      <p:cBhvr additive="base">
                                        <p:cTn id="7" dur="500" fill="hold"/>
                                        <p:tgtEl>
                                          <p:spTgt spid="565334"/>
                                        </p:tgtEl>
                                        <p:attrNameLst>
                                          <p:attrName>ppt_x</p:attrName>
                                        </p:attrNameLst>
                                      </p:cBhvr>
                                      <p:tavLst>
                                        <p:tav tm="0">
                                          <p:val>
                                            <p:strVal val="0-#ppt_w/2"/>
                                          </p:val>
                                        </p:tav>
                                        <p:tav tm="100000">
                                          <p:val>
                                            <p:strVal val="#ppt_x"/>
                                          </p:val>
                                        </p:tav>
                                      </p:tavLst>
                                    </p:anim>
                                    <p:anim calcmode="lin" valueType="num">
                                      <p:cBhvr additive="base">
                                        <p:cTn id="8" dur="500" fill="hold"/>
                                        <p:tgtEl>
                                          <p:spTgt spid="5653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5338"/>
                                        </p:tgtEl>
                                        <p:attrNameLst>
                                          <p:attrName>style.visibility</p:attrName>
                                        </p:attrNameLst>
                                      </p:cBhvr>
                                      <p:to>
                                        <p:strVal val="visible"/>
                                      </p:to>
                                    </p:set>
                                    <p:anim calcmode="lin" valueType="num">
                                      <p:cBhvr additive="base">
                                        <p:cTn id="13" dur="500" fill="hold"/>
                                        <p:tgtEl>
                                          <p:spTgt spid="565338"/>
                                        </p:tgtEl>
                                        <p:attrNameLst>
                                          <p:attrName>ppt_x</p:attrName>
                                        </p:attrNameLst>
                                      </p:cBhvr>
                                      <p:tavLst>
                                        <p:tav tm="0">
                                          <p:val>
                                            <p:strVal val="0-#ppt_w/2"/>
                                          </p:val>
                                        </p:tav>
                                        <p:tav tm="100000">
                                          <p:val>
                                            <p:strVal val="#ppt_x"/>
                                          </p:val>
                                        </p:tav>
                                      </p:tavLst>
                                    </p:anim>
                                    <p:anim calcmode="lin" valueType="num">
                                      <p:cBhvr additive="base">
                                        <p:cTn id="14" dur="500" fill="hold"/>
                                        <p:tgtEl>
                                          <p:spTgt spid="5653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65336"/>
                                        </p:tgtEl>
                                        <p:attrNameLst>
                                          <p:attrName>style.visibility</p:attrName>
                                        </p:attrNameLst>
                                      </p:cBhvr>
                                      <p:to>
                                        <p:strVal val="visible"/>
                                      </p:to>
                                    </p:set>
                                    <p:anim calcmode="lin" valueType="num">
                                      <p:cBhvr additive="base">
                                        <p:cTn id="19" dur="500" fill="hold"/>
                                        <p:tgtEl>
                                          <p:spTgt spid="565336"/>
                                        </p:tgtEl>
                                        <p:attrNameLst>
                                          <p:attrName>ppt_x</p:attrName>
                                        </p:attrNameLst>
                                      </p:cBhvr>
                                      <p:tavLst>
                                        <p:tav tm="0">
                                          <p:val>
                                            <p:strVal val="0-#ppt_w/2"/>
                                          </p:val>
                                        </p:tav>
                                        <p:tav tm="100000">
                                          <p:val>
                                            <p:strVal val="#ppt_x"/>
                                          </p:val>
                                        </p:tav>
                                      </p:tavLst>
                                    </p:anim>
                                    <p:anim calcmode="lin" valueType="num">
                                      <p:cBhvr additive="base">
                                        <p:cTn id="20" dur="500" fill="hold"/>
                                        <p:tgtEl>
                                          <p:spTgt spid="5653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65337"/>
                                        </p:tgtEl>
                                        <p:attrNameLst>
                                          <p:attrName>style.visibility</p:attrName>
                                        </p:attrNameLst>
                                      </p:cBhvr>
                                      <p:to>
                                        <p:strVal val="visible"/>
                                      </p:to>
                                    </p:set>
                                    <p:anim calcmode="lin" valueType="num">
                                      <p:cBhvr additive="base">
                                        <p:cTn id="25" dur="500" fill="hold"/>
                                        <p:tgtEl>
                                          <p:spTgt spid="565337"/>
                                        </p:tgtEl>
                                        <p:attrNameLst>
                                          <p:attrName>ppt_x</p:attrName>
                                        </p:attrNameLst>
                                      </p:cBhvr>
                                      <p:tavLst>
                                        <p:tav tm="0">
                                          <p:val>
                                            <p:strVal val="0-#ppt_w/2"/>
                                          </p:val>
                                        </p:tav>
                                        <p:tav tm="100000">
                                          <p:val>
                                            <p:strVal val="#ppt_x"/>
                                          </p:val>
                                        </p:tav>
                                      </p:tavLst>
                                    </p:anim>
                                    <p:anim calcmode="lin" valueType="num">
                                      <p:cBhvr additive="base">
                                        <p:cTn id="26" dur="500" fill="hold"/>
                                        <p:tgtEl>
                                          <p:spTgt spid="56533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65335"/>
                                        </p:tgtEl>
                                        <p:attrNameLst>
                                          <p:attrName>style.visibility</p:attrName>
                                        </p:attrNameLst>
                                      </p:cBhvr>
                                      <p:to>
                                        <p:strVal val="visible"/>
                                      </p:to>
                                    </p:set>
                                    <p:anim calcmode="lin" valueType="num">
                                      <p:cBhvr additive="base">
                                        <p:cTn id="31" dur="500" fill="hold"/>
                                        <p:tgtEl>
                                          <p:spTgt spid="565335"/>
                                        </p:tgtEl>
                                        <p:attrNameLst>
                                          <p:attrName>ppt_x</p:attrName>
                                        </p:attrNameLst>
                                      </p:cBhvr>
                                      <p:tavLst>
                                        <p:tav tm="0">
                                          <p:val>
                                            <p:strVal val="0-#ppt_w/2"/>
                                          </p:val>
                                        </p:tav>
                                        <p:tav tm="100000">
                                          <p:val>
                                            <p:strVal val="#ppt_x"/>
                                          </p:val>
                                        </p:tav>
                                      </p:tavLst>
                                    </p:anim>
                                    <p:anim calcmode="lin" valueType="num">
                                      <p:cBhvr additive="base">
                                        <p:cTn id="32" dur="500" fill="hold"/>
                                        <p:tgtEl>
                                          <p:spTgt spid="565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9AA604E0-F65A-471A-BDF4-2DB901C8B14B}"/>
              </a:ext>
            </a:extLst>
          </p:cNvPr>
          <p:cNvSpPr>
            <a:spLocks noGrp="1" noChangeArrowheads="1"/>
          </p:cNvSpPr>
          <p:nvPr>
            <p:ph type="title"/>
          </p:nvPr>
        </p:nvSpPr>
        <p:spPr>
          <a:xfrm>
            <a:off x="1089025" y="0"/>
            <a:ext cx="7086600" cy="1143000"/>
          </a:xfrm>
        </p:spPr>
        <p:txBody>
          <a:bodyPr/>
          <a:lstStyle/>
          <a:p>
            <a:pPr algn="ctr"/>
            <a:r>
              <a:rPr lang="en-GB" altLang="fi-FI" sz="3600" b="1" i="1">
                <a:solidFill>
                  <a:srgbClr val="FFFFFF"/>
                </a:solidFill>
                <a:latin typeface="MetaPlusNormal-Roman" pitchFamily="34" charset="0"/>
              </a:rPr>
              <a:t>CV-103: Line Scan Camera</a:t>
            </a:r>
            <a:br>
              <a:rPr lang="en-GB" altLang="fi-FI" sz="4800" b="1" i="1">
                <a:solidFill>
                  <a:srgbClr val="FFFFFF"/>
                </a:solidFill>
                <a:latin typeface="MetaPlusNormal-Roman" pitchFamily="34" charset="0"/>
              </a:rPr>
            </a:br>
            <a:r>
              <a:rPr lang="en-GB" altLang="fi-FI" sz="2400" b="1" i="1">
                <a:solidFill>
                  <a:srgbClr val="FFFFFF"/>
                </a:solidFill>
                <a:latin typeface="MetaPlusNormal-Roman" pitchFamily="34" charset="0"/>
              </a:rPr>
              <a:t>Co-site sampling</a:t>
            </a:r>
            <a:endParaRPr lang="en-GB" altLang="fi-FI" b="1" i="1">
              <a:solidFill>
                <a:srgbClr val="FFFFFF"/>
              </a:solidFill>
              <a:latin typeface="MetaPlusNormal-Roman" pitchFamily="34" charset="0"/>
            </a:endParaRPr>
          </a:p>
        </p:txBody>
      </p:sp>
      <p:grpSp>
        <p:nvGrpSpPr>
          <p:cNvPr id="566275" name="Group 3">
            <a:extLst>
              <a:ext uri="{FF2B5EF4-FFF2-40B4-BE49-F238E27FC236}">
                <a16:creationId xmlns:a16="http://schemas.microsoft.com/office/drawing/2014/main" id="{ED84CB7E-696A-4D7D-B966-7627A9D00943}"/>
              </a:ext>
            </a:extLst>
          </p:cNvPr>
          <p:cNvGrpSpPr>
            <a:grpSpLocks/>
          </p:cNvGrpSpPr>
          <p:nvPr/>
        </p:nvGrpSpPr>
        <p:grpSpPr bwMode="auto">
          <a:xfrm>
            <a:off x="6350" y="1689100"/>
            <a:ext cx="8939213" cy="4471988"/>
            <a:chOff x="4" y="1064"/>
            <a:chExt cx="5631" cy="2817"/>
          </a:xfrm>
        </p:grpSpPr>
        <p:sp>
          <p:nvSpPr>
            <p:cNvPr id="566276" name="Line 4">
              <a:extLst>
                <a:ext uri="{FF2B5EF4-FFF2-40B4-BE49-F238E27FC236}">
                  <a16:creationId xmlns:a16="http://schemas.microsoft.com/office/drawing/2014/main" id="{A0A453A3-01DD-48A2-8772-9552ECE31E69}"/>
                </a:ext>
              </a:extLst>
            </p:cNvPr>
            <p:cNvSpPr>
              <a:spLocks noChangeShapeType="1"/>
            </p:cNvSpPr>
            <p:nvPr/>
          </p:nvSpPr>
          <p:spPr bwMode="auto">
            <a:xfrm flipH="1">
              <a:off x="4" y="1845"/>
              <a:ext cx="383" cy="165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566277" name="Group 5">
              <a:extLst>
                <a:ext uri="{FF2B5EF4-FFF2-40B4-BE49-F238E27FC236}">
                  <a16:creationId xmlns:a16="http://schemas.microsoft.com/office/drawing/2014/main" id="{11E49EE1-9883-4761-9ADA-7C6343E24C4D}"/>
                </a:ext>
              </a:extLst>
            </p:cNvPr>
            <p:cNvGrpSpPr>
              <a:grpSpLocks/>
            </p:cNvGrpSpPr>
            <p:nvPr/>
          </p:nvGrpSpPr>
          <p:grpSpPr bwMode="auto">
            <a:xfrm>
              <a:off x="179" y="1365"/>
              <a:ext cx="802" cy="2168"/>
              <a:chOff x="179" y="1365"/>
              <a:chExt cx="802" cy="2168"/>
            </a:xfrm>
          </p:grpSpPr>
          <p:sp>
            <p:nvSpPr>
              <p:cNvPr id="566278" name="AutoShape 6">
                <a:extLst>
                  <a:ext uri="{FF2B5EF4-FFF2-40B4-BE49-F238E27FC236}">
                    <a16:creationId xmlns:a16="http://schemas.microsoft.com/office/drawing/2014/main" id="{541F3C7B-6A6F-48A2-9A63-BC6AB8B3C2C3}"/>
                  </a:ext>
                </a:extLst>
              </p:cNvPr>
              <p:cNvSpPr>
                <a:spLocks noChangeArrowheads="1"/>
              </p:cNvSpPr>
              <p:nvPr/>
            </p:nvSpPr>
            <p:spPr bwMode="auto">
              <a:xfrm rot="-16200000" flipH="1" flipV="1">
                <a:off x="-504" y="2048"/>
                <a:ext cx="2168" cy="802"/>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79" name="Oval 7">
                <a:extLst>
                  <a:ext uri="{FF2B5EF4-FFF2-40B4-BE49-F238E27FC236}">
                    <a16:creationId xmlns:a16="http://schemas.microsoft.com/office/drawing/2014/main" id="{CDAB7975-6DC9-4A2E-9027-C8F636748881}"/>
                  </a:ext>
                </a:extLst>
              </p:cNvPr>
              <p:cNvSpPr>
                <a:spLocks noChangeArrowheads="1"/>
              </p:cNvSpPr>
              <p:nvPr/>
            </p:nvSpPr>
            <p:spPr bwMode="auto">
              <a:xfrm flipH="1">
                <a:off x="289" y="2176"/>
                <a:ext cx="177" cy="52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0" name="Oval 8">
                <a:extLst>
                  <a:ext uri="{FF2B5EF4-FFF2-40B4-BE49-F238E27FC236}">
                    <a16:creationId xmlns:a16="http://schemas.microsoft.com/office/drawing/2014/main" id="{E7EED676-6D4D-45AD-BC49-4F6346E9F810}"/>
                  </a:ext>
                </a:extLst>
              </p:cNvPr>
              <p:cNvSpPr>
                <a:spLocks noChangeArrowheads="1"/>
              </p:cNvSpPr>
              <p:nvPr/>
            </p:nvSpPr>
            <p:spPr bwMode="auto">
              <a:xfrm flipH="1">
                <a:off x="291" y="1558"/>
                <a:ext cx="178" cy="52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1" name="Oval 9">
                <a:extLst>
                  <a:ext uri="{FF2B5EF4-FFF2-40B4-BE49-F238E27FC236}">
                    <a16:creationId xmlns:a16="http://schemas.microsoft.com/office/drawing/2014/main" id="{97D49787-6D72-4C0E-B058-32DD6D6E1041}"/>
                  </a:ext>
                </a:extLst>
              </p:cNvPr>
              <p:cNvSpPr>
                <a:spLocks noChangeArrowheads="1"/>
              </p:cNvSpPr>
              <p:nvPr/>
            </p:nvSpPr>
            <p:spPr bwMode="auto">
              <a:xfrm flipH="1">
                <a:off x="285" y="2760"/>
                <a:ext cx="178" cy="52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2" name="Oval 10">
                <a:extLst>
                  <a:ext uri="{FF2B5EF4-FFF2-40B4-BE49-F238E27FC236}">
                    <a16:creationId xmlns:a16="http://schemas.microsoft.com/office/drawing/2014/main" id="{567C0D34-423D-4B94-B178-AD60A04A28E9}"/>
                  </a:ext>
                </a:extLst>
              </p:cNvPr>
              <p:cNvSpPr>
                <a:spLocks noChangeArrowheads="1"/>
              </p:cNvSpPr>
              <p:nvPr/>
            </p:nvSpPr>
            <p:spPr bwMode="auto">
              <a:xfrm flipH="1">
                <a:off x="559" y="2203"/>
                <a:ext cx="139" cy="46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3" name="Oval 11">
                <a:extLst>
                  <a:ext uri="{FF2B5EF4-FFF2-40B4-BE49-F238E27FC236}">
                    <a16:creationId xmlns:a16="http://schemas.microsoft.com/office/drawing/2014/main" id="{F9AB8430-6BFA-4658-8C4B-85C2A04648E7}"/>
                  </a:ext>
                </a:extLst>
              </p:cNvPr>
              <p:cNvSpPr>
                <a:spLocks noChangeArrowheads="1"/>
              </p:cNvSpPr>
              <p:nvPr/>
            </p:nvSpPr>
            <p:spPr bwMode="auto">
              <a:xfrm flipH="1">
                <a:off x="561" y="1652"/>
                <a:ext cx="140" cy="46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4" name="Oval 12">
                <a:extLst>
                  <a:ext uri="{FF2B5EF4-FFF2-40B4-BE49-F238E27FC236}">
                    <a16:creationId xmlns:a16="http://schemas.microsoft.com/office/drawing/2014/main" id="{DBD6FD82-48EE-4C3C-B66C-68DFE7097C1C}"/>
                  </a:ext>
                </a:extLst>
              </p:cNvPr>
              <p:cNvSpPr>
                <a:spLocks noChangeArrowheads="1"/>
              </p:cNvSpPr>
              <p:nvPr/>
            </p:nvSpPr>
            <p:spPr bwMode="auto">
              <a:xfrm flipH="1">
                <a:off x="557" y="2761"/>
                <a:ext cx="138" cy="466"/>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5" name="Oval 13">
                <a:extLst>
                  <a:ext uri="{FF2B5EF4-FFF2-40B4-BE49-F238E27FC236}">
                    <a16:creationId xmlns:a16="http://schemas.microsoft.com/office/drawing/2014/main" id="{8B49A3F2-302C-403E-A7D8-683BC9A7914A}"/>
                  </a:ext>
                </a:extLst>
              </p:cNvPr>
              <p:cNvSpPr>
                <a:spLocks noChangeArrowheads="1"/>
              </p:cNvSpPr>
              <p:nvPr/>
            </p:nvSpPr>
            <p:spPr bwMode="auto">
              <a:xfrm flipH="1">
                <a:off x="772" y="2218"/>
                <a:ext cx="117" cy="456"/>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6" name="Oval 14">
                <a:extLst>
                  <a:ext uri="{FF2B5EF4-FFF2-40B4-BE49-F238E27FC236}">
                    <a16:creationId xmlns:a16="http://schemas.microsoft.com/office/drawing/2014/main" id="{7371D8B5-A5A6-4BB9-91CD-5429161A6505}"/>
                  </a:ext>
                </a:extLst>
              </p:cNvPr>
              <p:cNvSpPr>
                <a:spLocks noChangeArrowheads="1"/>
              </p:cNvSpPr>
              <p:nvPr/>
            </p:nvSpPr>
            <p:spPr bwMode="auto">
              <a:xfrm flipH="1">
                <a:off x="774" y="1705"/>
                <a:ext cx="116" cy="455"/>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7" name="Oval 15">
                <a:extLst>
                  <a:ext uri="{FF2B5EF4-FFF2-40B4-BE49-F238E27FC236}">
                    <a16:creationId xmlns:a16="http://schemas.microsoft.com/office/drawing/2014/main" id="{1F34421E-B8D8-49FE-8951-A843E307655C}"/>
                  </a:ext>
                </a:extLst>
              </p:cNvPr>
              <p:cNvSpPr>
                <a:spLocks noChangeArrowheads="1"/>
              </p:cNvSpPr>
              <p:nvPr/>
            </p:nvSpPr>
            <p:spPr bwMode="auto">
              <a:xfrm flipH="1">
                <a:off x="768" y="2722"/>
                <a:ext cx="116" cy="45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566288" name="AutoShape 16">
              <a:extLst>
                <a:ext uri="{FF2B5EF4-FFF2-40B4-BE49-F238E27FC236}">
                  <a16:creationId xmlns:a16="http://schemas.microsoft.com/office/drawing/2014/main" id="{C3283197-F76B-4AE4-951A-DC05CAFCB6A0}"/>
                </a:ext>
              </a:extLst>
            </p:cNvPr>
            <p:cNvSpPr>
              <a:spLocks noChangeArrowheads="1"/>
            </p:cNvSpPr>
            <p:nvPr/>
          </p:nvSpPr>
          <p:spPr bwMode="auto">
            <a:xfrm rot="16140000" flipV="1">
              <a:off x="4781" y="2252"/>
              <a:ext cx="603" cy="468"/>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89" name="Oval 17">
              <a:extLst>
                <a:ext uri="{FF2B5EF4-FFF2-40B4-BE49-F238E27FC236}">
                  <a16:creationId xmlns:a16="http://schemas.microsoft.com/office/drawing/2014/main" id="{3CEFD0AE-2FCB-4EC3-9E1F-0A08DD608AA7}"/>
                </a:ext>
              </a:extLst>
            </p:cNvPr>
            <p:cNvSpPr>
              <a:spLocks noChangeArrowheads="1"/>
            </p:cNvSpPr>
            <p:nvPr/>
          </p:nvSpPr>
          <p:spPr bwMode="auto">
            <a:xfrm rot="16140000">
              <a:off x="5100" y="2416"/>
              <a:ext cx="204" cy="104"/>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0" name="Oval 18">
              <a:extLst>
                <a:ext uri="{FF2B5EF4-FFF2-40B4-BE49-F238E27FC236}">
                  <a16:creationId xmlns:a16="http://schemas.microsoft.com/office/drawing/2014/main" id="{F68BBD8A-4BEF-4CA7-8B2C-224D42923D05}"/>
                </a:ext>
              </a:extLst>
            </p:cNvPr>
            <p:cNvSpPr>
              <a:spLocks noChangeArrowheads="1"/>
            </p:cNvSpPr>
            <p:nvPr/>
          </p:nvSpPr>
          <p:spPr bwMode="auto">
            <a:xfrm rot="16140000">
              <a:off x="4965" y="2425"/>
              <a:ext cx="180" cy="8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1" name="Oval 19">
              <a:extLst>
                <a:ext uri="{FF2B5EF4-FFF2-40B4-BE49-F238E27FC236}">
                  <a16:creationId xmlns:a16="http://schemas.microsoft.com/office/drawing/2014/main" id="{367C8948-78FA-48FC-993C-1E56A8784238}"/>
                </a:ext>
              </a:extLst>
            </p:cNvPr>
            <p:cNvSpPr>
              <a:spLocks noChangeArrowheads="1"/>
            </p:cNvSpPr>
            <p:nvPr/>
          </p:nvSpPr>
          <p:spPr bwMode="auto">
            <a:xfrm rot="16140000">
              <a:off x="4849" y="2436"/>
              <a:ext cx="176" cy="68"/>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2" name="AutoShape 20">
              <a:extLst>
                <a:ext uri="{FF2B5EF4-FFF2-40B4-BE49-F238E27FC236}">
                  <a16:creationId xmlns:a16="http://schemas.microsoft.com/office/drawing/2014/main" id="{CC06FE03-53EA-4C18-8579-83C487FEFF6F}"/>
                </a:ext>
              </a:extLst>
            </p:cNvPr>
            <p:cNvSpPr>
              <a:spLocks noChangeArrowheads="1"/>
            </p:cNvSpPr>
            <p:nvPr/>
          </p:nvSpPr>
          <p:spPr bwMode="auto">
            <a:xfrm rot="20160000" flipV="1">
              <a:off x="3491" y="3370"/>
              <a:ext cx="556" cy="468"/>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3" name="Oval 21">
              <a:extLst>
                <a:ext uri="{FF2B5EF4-FFF2-40B4-BE49-F238E27FC236}">
                  <a16:creationId xmlns:a16="http://schemas.microsoft.com/office/drawing/2014/main" id="{FE268A4E-B279-45DB-88FB-F49767722152}"/>
                </a:ext>
              </a:extLst>
            </p:cNvPr>
            <p:cNvSpPr>
              <a:spLocks noChangeArrowheads="1"/>
            </p:cNvSpPr>
            <p:nvPr/>
          </p:nvSpPr>
          <p:spPr bwMode="auto">
            <a:xfrm rot="20160000">
              <a:off x="3716" y="3661"/>
              <a:ext cx="204" cy="104"/>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4" name="Oval 22">
              <a:extLst>
                <a:ext uri="{FF2B5EF4-FFF2-40B4-BE49-F238E27FC236}">
                  <a16:creationId xmlns:a16="http://schemas.microsoft.com/office/drawing/2014/main" id="{8158508C-550F-455C-97A0-2207851B7E1B}"/>
                </a:ext>
              </a:extLst>
            </p:cNvPr>
            <p:cNvSpPr>
              <a:spLocks noChangeArrowheads="1"/>
            </p:cNvSpPr>
            <p:nvPr/>
          </p:nvSpPr>
          <p:spPr bwMode="auto">
            <a:xfrm rot="20160000">
              <a:off x="3671" y="3536"/>
              <a:ext cx="180" cy="81"/>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5" name="Oval 23">
              <a:extLst>
                <a:ext uri="{FF2B5EF4-FFF2-40B4-BE49-F238E27FC236}">
                  <a16:creationId xmlns:a16="http://schemas.microsoft.com/office/drawing/2014/main" id="{A2B2AD5B-7656-490A-AD53-780A7F57A36A}"/>
                </a:ext>
              </a:extLst>
            </p:cNvPr>
            <p:cNvSpPr>
              <a:spLocks noChangeArrowheads="1"/>
            </p:cNvSpPr>
            <p:nvPr/>
          </p:nvSpPr>
          <p:spPr bwMode="auto">
            <a:xfrm rot="20160000">
              <a:off x="3623" y="3436"/>
              <a:ext cx="176" cy="68"/>
            </a:xfrm>
            <a:prstGeom prst="ellipse">
              <a:avLst/>
            </a:prstGeom>
            <a:solidFill>
              <a:srgbClr val="CC33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6" name="AutoShape 24">
              <a:extLst>
                <a:ext uri="{FF2B5EF4-FFF2-40B4-BE49-F238E27FC236}">
                  <a16:creationId xmlns:a16="http://schemas.microsoft.com/office/drawing/2014/main" id="{DF451198-DDCC-43D0-B836-E42A65A3896E}"/>
                </a:ext>
              </a:extLst>
            </p:cNvPr>
            <p:cNvSpPr>
              <a:spLocks noChangeArrowheads="1"/>
            </p:cNvSpPr>
            <p:nvPr/>
          </p:nvSpPr>
          <p:spPr bwMode="auto">
            <a:xfrm rot="11520000" flipV="1">
              <a:off x="3505" y="1064"/>
              <a:ext cx="554" cy="468"/>
            </a:xfrm>
            <a:custGeom>
              <a:avLst/>
              <a:gdLst>
                <a:gd name="G0" fmla="+- 3577 0 0"/>
                <a:gd name="G1" fmla="+- 21600 0 3577"/>
                <a:gd name="G2" fmla="*/ 3577 1 2"/>
                <a:gd name="G3" fmla="+- 21600 0 G2"/>
                <a:gd name="G4" fmla="+/ 3577 21600 2"/>
                <a:gd name="G5" fmla="+/ G1 0 2"/>
                <a:gd name="G6" fmla="*/ 21600 21600 3577"/>
                <a:gd name="G7" fmla="*/ G6 1 2"/>
                <a:gd name="G8" fmla="+- 21600 0 G7"/>
                <a:gd name="G9" fmla="*/ 21600 1 2"/>
                <a:gd name="G10" fmla="+- 3577 0 G9"/>
                <a:gd name="G11" fmla="?: G10 G8 0"/>
                <a:gd name="G12" fmla="?: G10 G7 21600"/>
                <a:gd name="T0" fmla="*/ 19811 w 21600"/>
                <a:gd name="T1" fmla="*/ 10800 h 21600"/>
                <a:gd name="T2" fmla="*/ 10800 w 21600"/>
                <a:gd name="T3" fmla="*/ 21600 h 21600"/>
                <a:gd name="T4" fmla="*/ 1789 w 21600"/>
                <a:gd name="T5" fmla="*/ 10800 h 21600"/>
                <a:gd name="T6" fmla="*/ 10800 w 21600"/>
                <a:gd name="T7" fmla="*/ 0 h 21600"/>
                <a:gd name="T8" fmla="*/ 3589 w 21600"/>
                <a:gd name="T9" fmla="*/ 3589 h 21600"/>
                <a:gd name="T10" fmla="*/ 18011 w 21600"/>
                <a:gd name="T11" fmla="*/ 18011 h 21600"/>
              </a:gdLst>
              <a:ahLst/>
              <a:cxnLst>
                <a:cxn ang="0">
                  <a:pos x="T0" y="T1"/>
                </a:cxn>
                <a:cxn ang="0">
                  <a:pos x="T2" y="T3"/>
                </a:cxn>
                <a:cxn ang="0">
                  <a:pos x="T4" y="T5"/>
                </a:cxn>
                <a:cxn ang="0">
                  <a:pos x="T6" y="T7"/>
                </a:cxn>
              </a:cxnLst>
              <a:rect l="T8" t="T9" r="T10" b="T11"/>
              <a:pathLst>
                <a:path w="21600" h="21600">
                  <a:moveTo>
                    <a:pt x="0" y="0"/>
                  </a:moveTo>
                  <a:lnTo>
                    <a:pt x="3577" y="21600"/>
                  </a:lnTo>
                  <a:lnTo>
                    <a:pt x="18023" y="21600"/>
                  </a:lnTo>
                  <a:lnTo>
                    <a:pt x="21600" y="0"/>
                  </a:lnTo>
                  <a:close/>
                </a:path>
              </a:pathLst>
            </a:custGeom>
            <a:solidFill>
              <a:schemeClr val="bg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7" name="Oval 25">
              <a:extLst>
                <a:ext uri="{FF2B5EF4-FFF2-40B4-BE49-F238E27FC236}">
                  <a16:creationId xmlns:a16="http://schemas.microsoft.com/office/drawing/2014/main" id="{623717B4-B18A-4169-BB34-F61624D655C7}"/>
                </a:ext>
              </a:extLst>
            </p:cNvPr>
            <p:cNvSpPr>
              <a:spLocks noChangeArrowheads="1"/>
            </p:cNvSpPr>
            <p:nvPr/>
          </p:nvSpPr>
          <p:spPr bwMode="auto">
            <a:xfrm rot="11520000">
              <a:off x="3715" y="1132"/>
              <a:ext cx="204" cy="104"/>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8" name="Oval 26">
              <a:extLst>
                <a:ext uri="{FF2B5EF4-FFF2-40B4-BE49-F238E27FC236}">
                  <a16:creationId xmlns:a16="http://schemas.microsoft.com/office/drawing/2014/main" id="{91FCFF83-25AD-4B9A-8603-73CEE7D62138}"/>
                </a:ext>
              </a:extLst>
            </p:cNvPr>
            <p:cNvSpPr>
              <a:spLocks noChangeArrowheads="1"/>
            </p:cNvSpPr>
            <p:nvPr/>
          </p:nvSpPr>
          <p:spPr bwMode="auto">
            <a:xfrm rot="11520000">
              <a:off x="3692" y="1286"/>
              <a:ext cx="180" cy="81"/>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299" name="Oval 27">
              <a:extLst>
                <a:ext uri="{FF2B5EF4-FFF2-40B4-BE49-F238E27FC236}">
                  <a16:creationId xmlns:a16="http://schemas.microsoft.com/office/drawing/2014/main" id="{497A5AE5-17E6-4C39-AE26-6C7B1D345570}"/>
                </a:ext>
              </a:extLst>
            </p:cNvPr>
            <p:cNvSpPr>
              <a:spLocks noChangeArrowheads="1"/>
            </p:cNvSpPr>
            <p:nvPr/>
          </p:nvSpPr>
          <p:spPr bwMode="auto">
            <a:xfrm rot="11520000">
              <a:off x="3671" y="1409"/>
              <a:ext cx="176" cy="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0" name="Rectangle 28">
              <a:extLst>
                <a:ext uri="{FF2B5EF4-FFF2-40B4-BE49-F238E27FC236}">
                  <a16:creationId xmlns:a16="http://schemas.microsoft.com/office/drawing/2014/main" id="{6AD77E07-925E-46CF-BA84-A17FE831317F}"/>
                </a:ext>
              </a:extLst>
            </p:cNvPr>
            <p:cNvSpPr>
              <a:spLocks noChangeArrowheads="1"/>
            </p:cNvSpPr>
            <p:nvPr/>
          </p:nvSpPr>
          <p:spPr bwMode="auto">
            <a:xfrm>
              <a:off x="3095" y="1843"/>
              <a:ext cx="111" cy="1250"/>
            </a:xfrm>
            <a:prstGeom prst="rect">
              <a:avLst/>
            </a:prstGeom>
            <a:solidFill>
              <a:srgbClr val="CFC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1" name="Freeform 29">
              <a:extLst>
                <a:ext uri="{FF2B5EF4-FFF2-40B4-BE49-F238E27FC236}">
                  <a16:creationId xmlns:a16="http://schemas.microsoft.com/office/drawing/2014/main" id="{B8EA1F34-CE3D-4AAC-9349-D9285EBC7358}"/>
                </a:ext>
              </a:extLst>
            </p:cNvPr>
            <p:cNvSpPr>
              <a:spLocks/>
            </p:cNvSpPr>
            <p:nvPr/>
          </p:nvSpPr>
          <p:spPr bwMode="auto">
            <a:xfrm>
              <a:off x="3211" y="1749"/>
              <a:ext cx="633" cy="1515"/>
            </a:xfrm>
            <a:custGeom>
              <a:avLst/>
              <a:gdLst>
                <a:gd name="T0" fmla="*/ 0 w 633"/>
                <a:gd name="T1" fmla="*/ 0 h 1515"/>
                <a:gd name="T2" fmla="*/ 0 w 633"/>
                <a:gd name="T3" fmla="*/ 1514 h 1515"/>
                <a:gd name="T4" fmla="*/ 632 w 633"/>
                <a:gd name="T5" fmla="*/ 1249 h 1515"/>
                <a:gd name="T6" fmla="*/ 0 w 633"/>
                <a:gd name="T7" fmla="*/ 0 h 1515"/>
              </a:gdLst>
              <a:ahLst/>
              <a:cxnLst>
                <a:cxn ang="0">
                  <a:pos x="T0" y="T1"/>
                </a:cxn>
                <a:cxn ang="0">
                  <a:pos x="T2" y="T3"/>
                </a:cxn>
                <a:cxn ang="0">
                  <a:pos x="T4" y="T5"/>
                </a:cxn>
                <a:cxn ang="0">
                  <a:pos x="T6" y="T7"/>
                </a:cxn>
              </a:cxnLst>
              <a:rect l="0" t="0" r="r" b="b"/>
              <a:pathLst>
                <a:path w="633" h="1515">
                  <a:moveTo>
                    <a:pt x="0" y="0"/>
                  </a:moveTo>
                  <a:lnTo>
                    <a:pt x="0" y="1514"/>
                  </a:lnTo>
                  <a:lnTo>
                    <a:pt x="632" y="1249"/>
                  </a:lnTo>
                  <a:lnTo>
                    <a:pt x="0" y="0"/>
                  </a:lnTo>
                </a:path>
              </a:pathLst>
            </a:custGeom>
            <a:solidFill>
              <a:srgbClr val="00CC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66302" name="Freeform 30">
              <a:extLst>
                <a:ext uri="{FF2B5EF4-FFF2-40B4-BE49-F238E27FC236}">
                  <a16:creationId xmlns:a16="http://schemas.microsoft.com/office/drawing/2014/main" id="{087520D1-98A2-451A-8A40-BBC98946211F}"/>
                </a:ext>
              </a:extLst>
            </p:cNvPr>
            <p:cNvSpPr>
              <a:spLocks/>
            </p:cNvSpPr>
            <p:nvPr/>
          </p:nvSpPr>
          <p:spPr bwMode="auto">
            <a:xfrm>
              <a:off x="3211" y="1749"/>
              <a:ext cx="844" cy="1250"/>
            </a:xfrm>
            <a:custGeom>
              <a:avLst/>
              <a:gdLst>
                <a:gd name="T0" fmla="*/ 0 w 844"/>
                <a:gd name="T1" fmla="*/ 0 h 1250"/>
                <a:gd name="T2" fmla="*/ 843 w 844"/>
                <a:gd name="T3" fmla="*/ 151 h 1250"/>
                <a:gd name="T4" fmla="*/ 838 w 844"/>
                <a:gd name="T5" fmla="*/ 170 h 1250"/>
                <a:gd name="T6" fmla="*/ 632 w 844"/>
                <a:gd name="T7" fmla="*/ 1249 h 1250"/>
              </a:gdLst>
              <a:ahLst/>
              <a:cxnLst>
                <a:cxn ang="0">
                  <a:pos x="T0" y="T1"/>
                </a:cxn>
                <a:cxn ang="0">
                  <a:pos x="T2" y="T3"/>
                </a:cxn>
                <a:cxn ang="0">
                  <a:pos x="T4" y="T5"/>
                </a:cxn>
                <a:cxn ang="0">
                  <a:pos x="T6" y="T7"/>
                </a:cxn>
              </a:cxnLst>
              <a:rect l="0" t="0" r="r" b="b"/>
              <a:pathLst>
                <a:path w="844" h="1250">
                  <a:moveTo>
                    <a:pt x="0" y="0"/>
                  </a:moveTo>
                  <a:lnTo>
                    <a:pt x="843" y="151"/>
                  </a:lnTo>
                  <a:lnTo>
                    <a:pt x="838" y="170"/>
                  </a:lnTo>
                  <a:lnTo>
                    <a:pt x="632" y="1249"/>
                  </a:lnTo>
                </a:path>
              </a:pathLst>
            </a:custGeom>
            <a:solidFill>
              <a:srgbClr val="CFCFFF"/>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66303" name="Freeform 31">
              <a:extLst>
                <a:ext uri="{FF2B5EF4-FFF2-40B4-BE49-F238E27FC236}">
                  <a16:creationId xmlns:a16="http://schemas.microsoft.com/office/drawing/2014/main" id="{ACDB1595-4660-4842-98D4-BBC2247AD400}"/>
                </a:ext>
              </a:extLst>
            </p:cNvPr>
            <p:cNvSpPr>
              <a:spLocks/>
            </p:cNvSpPr>
            <p:nvPr/>
          </p:nvSpPr>
          <p:spPr bwMode="auto">
            <a:xfrm>
              <a:off x="3869" y="2089"/>
              <a:ext cx="607" cy="758"/>
            </a:xfrm>
            <a:custGeom>
              <a:avLst/>
              <a:gdLst>
                <a:gd name="T0" fmla="*/ 142 w 607"/>
                <a:gd name="T1" fmla="*/ 0 h 758"/>
                <a:gd name="T2" fmla="*/ 606 w 607"/>
                <a:gd name="T3" fmla="*/ 0 h 758"/>
                <a:gd name="T4" fmla="*/ 606 w 607"/>
                <a:gd name="T5" fmla="*/ 719 h 758"/>
                <a:gd name="T6" fmla="*/ 16 w 607"/>
                <a:gd name="T7" fmla="*/ 719 h 758"/>
                <a:gd name="T8" fmla="*/ 0 w 607"/>
                <a:gd name="T9" fmla="*/ 757 h 758"/>
              </a:gdLst>
              <a:ahLst/>
              <a:cxnLst>
                <a:cxn ang="0">
                  <a:pos x="T0" y="T1"/>
                </a:cxn>
                <a:cxn ang="0">
                  <a:pos x="T2" y="T3"/>
                </a:cxn>
                <a:cxn ang="0">
                  <a:pos x="T4" y="T5"/>
                </a:cxn>
                <a:cxn ang="0">
                  <a:pos x="T6" y="T7"/>
                </a:cxn>
                <a:cxn ang="0">
                  <a:pos x="T8" y="T9"/>
                </a:cxn>
              </a:cxnLst>
              <a:rect l="0" t="0" r="r" b="b"/>
              <a:pathLst>
                <a:path w="607" h="758">
                  <a:moveTo>
                    <a:pt x="142" y="0"/>
                  </a:moveTo>
                  <a:lnTo>
                    <a:pt x="606" y="0"/>
                  </a:lnTo>
                  <a:lnTo>
                    <a:pt x="606" y="719"/>
                  </a:lnTo>
                  <a:lnTo>
                    <a:pt x="16" y="719"/>
                  </a:lnTo>
                  <a:lnTo>
                    <a:pt x="0" y="757"/>
                  </a:lnTo>
                </a:path>
              </a:pathLst>
            </a:custGeom>
            <a:solidFill>
              <a:srgbClr val="EBE7FD"/>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66304" name="Rectangle 32">
              <a:extLst>
                <a:ext uri="{FF2B5EF4-FFF2-40B4-BE49-F238E27FC236}">
                  <a16:creationId xmlns:a16="http://schemas.microsoft.com/office/drawing/2014/main" id="{93298D89-DFAB-423F-90C3-933EBC89643A}"/>
                </a:ext>
              </a:extLst>
            </p:cNvPr>
            <p:cNvSpPr>
              <a:spLocks noChangeArrowheads="1"/>
            </p:cNvSpPr>
            <p:nvPr/>
          </p:nvSpPr>
          <p:spPr bwMode="auto">
            <a:xfrm>
              <a:off x="4479" y="2187"/>
              <a:ext cx="77" cy="562"/>
            </a:xfrm>
            <a:prstGeom prst="rect">
              <a:avLst/>
            </a:prstGeom>
            <a:solidFill>
              <a:schemeClr val="accent2"/>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5" name="Rectangle 33">
              <a:extLst>
                <a:ext uri="{FF2B5EF4-FFF2-40B4-BE49-F238E27FC236}">
                  <a16:creationId xmlns:a16="http://schemas.microsoft.com/office/drawing/2014/main" id="{16FB0856-4FEE-4BB9-A9FA-BCEBE1E2DB0A}"/>
                </a:ext>
              </a:extLst>
            </p:cNvPr>
            <p:cNvSpPr>
              <a:spLocks noChangeArrowheads="1"/>
            </p:cNvSpPr>
            <p:nvPr/>
          </p:nvSpPr>
          <p:spPr bwMode="auto">
            <a:xfrm rot="3960000">
              <a:off x="3520" y="2843"/>
              <a:ext cx="72" cy="626"/>
            </a:xfrm>
            <a:prstGeom prst="rect">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6" name="Rectangle 34">
              <a:extLst>
                <a:ext uri="{FF2B5EF4-FFF2-40B4-BE49-F238E27FC236}">
                  <a16:creationId xmlns:a16="http://schemas.microsoft.com/office/drawing/2014/main" id="{C47981D5-DABB-4205-AEB1-536EFA95EA1A}"/>
                </a:ext>
              </a:extLst>
            </p:cNvPr>
            <p:cNvSpPr>
              <a:spLocks noChangeArrowheads="1"/>
            </p:cNvSpPr>
            <p:nvPr/>
          </p:nvSpPr>
          <p:spPr bwMode="auto">
            <a:xfrm rot="16920000">
              <a:off x="3619" y="1487"/>
              <a:ext cx="70" cy="626"/>
            </a:xfrm>
            <a:prstGeom prst="rect">
              <a:avLst/>
            </a:prstGeom>
            <a:solidFill>
              <a:srgbClr val="0000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7" name="Line 35">
              <a:extLst>
                <a:ext uri="{FF2B5EF4-FFF2-40B4-BE49-F238E27FC236}">
                  <a16:creationId xmlns:a16="http://schemas.microsoft.com/office/drawing/2014/main" id="{B3C3F2F4-DB14-49DC-B990-4DA64E134B8B}"/>
                </a:ext>
              </a:extLst>
            </p:cNvPr>
            <p:cNvSpPr>
              <a:spLocks noChangeShapeType="1"/>
            </p:cNvSpPr>
            <p:nvPr/>
          </p:nvSpPr>
          <p:spPr bwMode="auto">
            <a:xfrm>
              <a:off x="3936" y="2465"/>
              <a:ext cx="535" cy="0"/>
            </a:xfrm>
            <a:prstGeom prst="line">
              <a:avLst/>
            </a:prstGeom>
            <a:noFill/>
            <a:ln w="7620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8" name="Line 36">
              <a:extLst>
                <a:ext uri="{FF2B5EF4-FFF2-40B4-BE49-F238E27FC236}">
                  <a16:creationId xmlns:a16="http://schemas.microsoft.com/office/drawing/2014/main" id="{2E70DA2F-9F21-4075-BE41-789B964B66E8}"/>
                </a:ext>
              </a:extLst>
            </p:cNvPr>
            <p:cNvSpPr>
              <a:spLocks noChangeShapeType="1"/>
            </p:cNvSpPr>
            <p:nvPr/>
          </p:nvSpPr>
          <p:spPr bwMode="auto">
            <a:xfrm flipH="1">
              <a:off x="3214" y="2474"/>
              <a:ext cx="354" cy="291"/>
            </a:xfrm>
            <a:prstGeom prst="line">
              <a:avLst/>
            </a:prstGeom>
            <a:noFill/>
            <a:ln w="76200">
              <a:solidFill>
                <a:schemeClr val="hlink"/>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09" name="Line 37">
              <a:extLst>
                <a:ext uri="{FF2B5EF4-FFF2-40B4-BE49-F238E27FC236}">
                  <a16:creationId xmlns:a16="http://schemas.microsoft.com/office/drawing/2014/main" id="{BC15FB53-9453-4403-A62B-508A9CC91189}"/>
                </a:ext>
              </a:extLst>
            </p:cNvPr>
            <p:cNvSpPr>
              <a:spLocks noChangeShapeType="1"/>
            </p:cNvSpPr>
            <p:nvPr/>
          </p:nvSpPr>
          <p:spPr bwMode="auto">
            <a:xfrm>
              <a:off x="3213" y="2765"/>
              <a:ext cx="262" cy="372"/>
            </a:xfrm>
            <a:prstGeom prst="line">
              <a:avLst/>
            </a:prstGeom>
            <a:noFill/>
            <a:ln w="76200">
              <a:solidFill>
                <a:schemeClr val="hlink"/>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0" name="Line 38">
              <a:extLst>
                <a:ext uri="{FF2B5EF4-FFF2-40B4-BE49-F238E27FC236}">
                  <a16:creationId xmlns:a16="http://schemas.microsoft.com/office/drawing/2014/main" id="{4206B5EF-FADC-4785-A12E-F95657DB1C76}"/>
                </a:ext>
              </a:extLst>
            </p:cNvPr>
            <p:cNvSpPr>
              <a:spLocks noChangeShapeType="1"/>
            </p:cNvSpPr>
            <p:nvPr/>
          </p:nvSpPr>
          <p:spPr bwMode="auto">
            <a:xfrm flipH="1" flipV="1">
              <a:off x="3441" y="2211"/>
              <a:ext cx="491" cy="246"/>
            </a:xfrm>
            <a:prstGeom prst="line">
              <a:avLst/>
            </a:prstGeom>
            <a:noFill/>
            <a:ln w="76200">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1" name="Line 39">
              <a:extLst>
                <a:ext uri="{FF2B5EF4-FFF2-40B4-BE49-F238E27FC236}">
                  <a16:creationId xmlns:a16="http://schemas.microsoft.com/office/drawing/2014/main" id="{9E026C63-7149-4B66-BFC2-8B2D31DDED93}"/>
                </a:ext>
              </a:extLst>
            </p:cNvPr>
            <p:cNvSpPr>
              <a:spLocks noChangeShapeType="1"/>
            </p:cNvSpPr>
            <p:nvPr/>
          </p:nvSpPr>
          <p:spPr bwMode="auto">
            <a:xfrm flipV="1">
              <a:off x="3445" y="1826"/>
              <a:ext cx="124" cy="374"/>
            </a:xfrm>
            <a:prstGeom prst="line">
              <a:avLst/>
            </a:prstGeom>
            <a:noFill/>
            <a:ln w="76200">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2" name="Line 40">
              <a:extLst>
                <a:ext uri="{FF2B5EF4-FFF2-40B4-BE49-F238E27FC236}">
                  <a16:creationId xmlns:a16="http://schemas.microsoft.com/office/drawing/2014/main" id="{79FC9C4A-B459-41C6-931D-99C643F2718E}"/>
                </a:ext>
              </a:extLst>
            </p:cNvPr>
            <p:cNvSpPr>
              <a:spLocks noChangeShapeType="1"/>
            </p:cNvSpPr>
            <p:nvPr/>
          </p:nvSpPr>
          <p:spPr bwMode="auto">
            <a:xfrm flipH="1">
              <a:off x="3577" y="2470"/>
              <a:ext cx="357" cy="0"/>
            </a:xfrm>
            <a:prstGeom prst="line">
              <a:avLst/>
            </a:prstGeom>
            <a:noFill/>
            <a:ln w="76200">
              <a:solidFill>
                <a:srgbClr val="00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3" name="Line 41">
              <a:extLst>
                <a:ext uri="{FF2B5EF4-FFF2-40B4-BE49-F238E27FC236}">
                  <a16:creationId xmlns:a16="http://schemas.microsoft.com/office/drawing/2014/main" id="{05EDD0B3-DCEB-48F2-BC53-4C55C24561DD}"/>
                </a:ext>
              </a:extLst>
            </p:cNvPr>
            <p:cNvSpPr>
              <a:spLocks noChangeShapeType="1"/>
            </p:cNvSpPr>
            <p:nvPr/>
          </p:nvSpPr>
          <p:spPr bwMode="auto">
            <a:xfrm flipH="1">
              <a:off x="631" y="2470"/>
              <a:ext cx="2929" cy="0"/>
            </a:xfrm>
            <a:prstGeom prst="line">
              <a:avLst/>
            </a:prstGeom>
            <a:noFill/>
            <a:ln w="76200">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4" name="Oval 42">
              <a:extLst>
                <a:ext uri="{FF2B5EF4-FFF2-40B4-BE49-F238E27FC236}">
                  <a16:creationId xmlns:a16="http://schemas.microsoft.com/office/drawing/2014/main" id="{D628D793-BCBF-4FF2-A42D-26864392C926}"/>
                </a:ext>
              </a:extLst>
            </p:cNvPr>
            <p:cNvSpPr>
              <a:spLocks noChangeArrowheads="1"/>
            </p:cNvSpPr>
            <p:nvPr/>
          </p:nvSpPr>
          <p:spPr bwMode="auto">
            <a:xfrm>
              <a:off x="2497" y="1799"/>
              <a:ext cx="204" cy="1319"/>
            </a:xfrm>
            <a:prstGeom prst="ellipse">
              <a:avLst/>
            </a:prstGeom>
            <a:solidFill>
              <a:srgbClr val="0000FF">
                <a:alpha val="50000"/>
              </a:srgbClr>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5" name="Line 43">
              <a:extLst>
                <a:ext uri="{FF2B5EF4-FFF2-40B4-BE49-F238E27FC236}">
                  <a16:creationId xmlns:a16="http://schemas.microsoft.com/office/drawing/2014/main" id="{282D10A0-52B0-4CC4-A459-CB91C31F6D9E}"/>
                </a:ext>
              </a:extLst>
            </p:cNvPr>
            <p:cNvSpPr>
              <a:spLocks noChangeShapeType="1"/>
            </p:cNvSpPr>
            <p:nvPr/>
          </p:nvSpPr>
          <p:spPr bwMode="auto">
            <a:xfrm>
              <a:off x="4480" y="2469"/>
              <a:ext cx="572" cy="0"/>
            </a:xfrm>
            <a:prstGeom prst="line">
              <a:avLst/>
            </a:prstGeom>
            <a:noFill/>
            <a:ln w="50800">
              <a:solidFill>
                <a:schemeClr val="accent2"/>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6" name="Line 44">
              <a:extLst>
                <a:ext uri="{FF2B5EF4-FFF2-40B4-BE49-F238E27FC236}">
                  <a16:creationId xmlns:a16="http://schemas.microsoft.com/office/drawing/2014/main" id="{F109771A-DB22-45DC-A848-083CFA43D203}"/>
                </a:ext>
              </a:extLst>
            </p:cNvPr>
            <p:cNvSpPr>
              <a:spLocks noChangeShapeType="1"/>
            </p:cNvSpPr>
            <p:nvPr/>
          </p:nvSpPr>
          <p:spPr bwMode="auto">
            <a:xfrm>
              <a:off x="3475" y="3136"/>
              <a:ext cx="296" cy="434"/>
            </a:xfrm>
            <a:prstGeom prst="line">
              <a:avLst/>
            </a:prstGeom>
            <a:noFill/>
            <a:ln w="50800">
              <a:solidFill>
                <a:schemeClr val="hlink"/>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7" name="Line 45">
              <a:extLst>
                <a:ext uri="{FF2B5EF4-FFF2-40B4-BE49-F238E27FC236}">
                  <a16:creationId xmlns:a16="http://schemas.microsoft.com/office/drawing/2014/main" id="{7564AD7B-F2B1-4035-8C3B-66317B99B239}"/>
                </a:ext>
              </a:extLst>
            </p:cNvPr>
            <p:cNvSpPr>
              <a:spLocks noChangeShapeType="1"/>
            </p:cNvSpPr>
            <p:nvPr/>
          </p:nvSpPr>
          <p:spPr bwMode="auto">
            <a:xfrm flipV="1">
              <a:off x="3572" y="1325"/>
              <a:ext cx="185" cy="512"/>
            </a:xfrm>
            <a:prstGeom prst="line">
              <a:avLst/>
            </a:prstGeom>
            <a:noFill/>
            <a:ln w="50800">
              <a:solidFill>
                <a:schemeClr val="accent1"/>
              </a:solidFill>
              <a:prstDash val="sysDot"/>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18" name="Rectangle 46">
              <a:extLst>
                <a:ext uri="{FF2B5EF4-FFF2-40B4-BE49-F238E27FC236}">
                  <a16:creationId xmlns:a16="http://schemas.microsoft.com/office/drawing/2014/main" id="{EE986D07-C744-4967-8086-AF2D7D80BD35}"/>
                </a:ext>
              </a:extLst>
            </p:cNvPr>
            <p:cNvSpPr>
              <a:spLocks noChangeArrowheads="1"/>
            </p:cNvSpPr>
            <p:nvPr/>
          </p:nvSpPr>
          <p:spPr bwMode="auto">
            <a:xfrm>
              <a:off x="4178" y="1400"/>
              <a:ext cx="1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altLang="fi-FI" sz="2000">
                  <a:solidFill>
                    <a:srgbClr val="CFCFFF"/>
                  </a:solidFill>
                  <a:latin typeface="MetaPlusNormal-Roman" pitchFamily="34" charset="0"/>
                </a:rPr>
                <a:t>Blue pixel X,Y</a:t>
              </a:r>
            </a:p>
          </p:txBody>
        </p:sp>
        <p:sp>
          <p:nvSpPr>
            <p:cNvPr id="566319" name="Rectangle 47">
              <a:extLst>
                <a:ext uri="{FF2B5EF4-FFF2-40B4-BE49-F238E27FC236}">
                  <a16:creationId xmlns:a16="http://schemas.microsoft.com/office/drawing/2014/main" id="{3A46E5BE-8909-4B30-A6E9-6E23A82BEE88}"/>
                </a:ext>
              </a:extLst>
            </p:cNvPr>
            <p:cNvSpPr>
              <a:spLocks noChangeArrowheads="1"/>
            </p:cNvSpPr>
            <p:nvPr/>
          </p:nvSpPr>
          <p:spPr bwMode="auto">
            <a:xfrm>
              <a:off x="4101" y="3160"/>
              <a:ext cx="1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altLang="fi-FI" sz="2000">
                  <a:solidFill>
                    <a:srgbClr val="FF9900"/>
                  </a:solidFill>
                  <a:latin typeface="MetaPlusNormal-Roman" pitchFamily="34" charset="0"/>
                </a:rPr>
                <a:t>Red pixel X,Y</a:t>
              </a:r>
              <a:endParaRPr lang="en-GB" altLang="fi-FI" sz="2000">
                <a:solidFill>
                  <a:schemeClr val="hlink"/>
                </a:solidFill>
                <a:latin typeface="MetaPlusNormal-Roman" pitchFamily="34" charset="0"/>
              </a:endParaRPr>
            </a:p>
          </p:txBody>
        </p:sp>
        <p:sp>
          <p:nvSpPr>
            <p:cNvPr id="566320" name="Rectangle 48">
              <a:extLst>
                <a:ext uri="{FF2B5EF4-FFF2-40B4-BE49-F238E27FC236}">
                  <a16:creationId xmlns:a16="http://schemas.microsoft.com/office/drawing/2014/main" id="{F1BBE264-067F-45D8-A8F0-4F25780BCD29}"/>
                </a:ext>
              </a:extLst>
            </p:cNvPr>
            <p:cNvSpPr>
              <a:spLocks noChangeArrowheads="1"/>
            </p:cNvSpPr>
            <p:nvPr/>
          </p:nvSpPr>
          <p:spPr bwMode="auto">
            <a:xfrm>
              <a:off x="4426" y="1815"/>
              <a:ext cx="1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altLang="fi-FI" sz="2000">
                  <a:solidFill>
                    <a:schemeClr val="accent2"/>
                  </a:solidFill>
                  <a:latin typeface="MetaPlusNormal-Roman" pitchFamily="34" charset="0"/>
                </a:rPr>
                <a:t>Green pixel X,Y</a:t>
              </a:r>
            </a:p>
          </p:txBody>
        </p:sp>
        <p:sp>
          <p:nvSpPr>
            <p:cNvPr id="566321" name="Line 49">
              <a:extLst>
                <a:ext uri="{FF2B5EF4-FFF2-40B4-BE49-F238E27FC236}">
                  <a16:creationId xmlns:a16="http://schemas.microsoft.com/office/drawing/2014/main" id="{606912C1-840E-4A2F-AA25-C45B26F0B171}"/>
                </a:ext>
              </a:extLst>
            </p:cNvPr>
            <p:cNvSpPr>
              <a:spLocks noChangeShapeType="1"/>
            </p:cNvSpPr>
            <p:nvPr/>
          </p:nvSpPr>
          <p:spPr bwMode="auto">
            <a:xfrm flipH="1" flipV="1">
              <a:off x="3861" y="1356"/>
              <a:ext cx="401" cy="199"/>
            </a:xfrm>
            <a:prstGeom prst="line">
              <a:avLst/>
            </a:prstGeom>
            <a:noFill/>
            <a:ln w="12700">
              <a:solidFill>
                <a:srgbClr val="FFFF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22" name="Line 50">
              <a:extLst>
                <a:ext uri="{FF2B5EF4-FFF2-40B4-BE49-F238E27FC236}">
                  <a16:creationId xmlns:a16="http://schemas.microsoft.com/office/drawing/2014/main" id="{BCB6EB63-D31F-4F12-B99E-08CBF2090D44}"/>
                </a:ext>
              </a:extLst>
            </p:cNvPr>
            <p:cNvSpPr>
              <a:spLocks noChangeShapeType="1"/>
            </p:cNvSpPr>
            <p:nvPr/>
          </p:nvSpPr>
          <p:spPr bwMode="auto">
            <a:xfrm flipV="1">
              <a:off x="3794" y="3313"/>
              <a:ext cx="333" cy="266"/>
            </a:xfrm>
            <a:prstGeom prst="line">
              <a:avLst/>
            </a:prstGeom>
            <a:noFill/>
            <a:ln w="12700">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23" name="Line 51">
              <a:extLst>
                <a:ext uri="{FF2B5EF4-FFF2-40B4-BE49-F238E27FC236}">
                  <a16:creationId xmlns:a16="http://schemas.microsoft.com/office/drawing/2014/main" id="{1F0E23CB-9FA4-45A4-85FC-4649AFD52732}"/>
                </a:ext>
              </a:extLst>
            </p:cNvPr>
            <p:cNvSpPr>
              <a:spLocks noChangeShapeType="1"/>
            </p:cNvSpPr>
            <p:nvPr/>
          </p:nvSpPr>
          <p:spPr bwMode="auto">
            <a:xfrm flipH="1" flipV="1">
              <a:off x="4657" y="2027"/>
              <a:ext cx="362" cy="440"/>
            </a:xfrm>
            <a:prstGeom prst="line">
              <a:avLst/>
            </a:prstGeom>
            <a:noFill/>
            <a:ln w="12700">
              <a:solidFill>
                <a:srgbClr val="FFFFFF"/>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6324" name="Rectangle 52">
              <a:extLst>
                <a:ext uri="{FF2B5EF4-FFF2-40B4-BE49-F238E27FC236}">
                  <a16:creationId xmlns:a16="http://schemas.microsoft.com/office/drawing/2014/main" id="{77A5C34A-C32E-4586-B5B3-8335C00C7788}"/>
                </a:ext>
              </a:extLst>
            </p:cNvPr>
            <p:cNvSpPr>
              <a:spLocks noChangeArrowheads="1"/>
            </p:cNvSpPr>
            <p:nvPr/>
          </p:nvSpPr>
          <p:spPr bwMode="auto">
            <a:xfrm>
              <a:off x="1084" y="3401"/>
              <a:ext cx="15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fi-FI" sz="2000">
                  <a:solidFill>
                    <a:schemeClr val="folHlink"/>
                  </a:solidFill>
                  <a:latin typeface="MetaPlusNormal-Roman" pitchFamily="34" charset="0"/>
                </a:rPr>
                <a:t>RGB sensors are</a:t>
              </a:r>
            </a:p>
            <a:p>
              <a:pPr eaLnBrk="1" hangingPunct="1"/>
              <a:r>
                <a:rPr lang="en-GB" altLang="fi-FI" sz="2000">
                  <a:solidFill>
                    <a:schemeClr val="folHlink"/>
                  </a:solidFill>
                  <a:latin typeface="MetaPlusNormal-Roman" pitchFamily="34" charset="0"/>
                </a:rPr>
                <a:t>alligned pixel to pixel</a:t>
              </a:r>
              <a:r>
                <a:rPr lang="en-GB" altLang="fi-FI" b="1" i="1">
                  <a:latin typeface="MetaPlusNormal-Roman" pitchFamily="34" charset="0"/>
                </a:rPr>
                <a:t> </a:t>
              </a:r>
            </a:p>
          </p:txBody>
        </p:sp>
      </p:gr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F3587FC5-6FAF-4919-88A5-2741B7775744}"/>
              </a:ext>
            </a:extLst>
          </p:cNvPr>
          <p:cNvSpPr>
            <a:spLocks noGrp="1" noChangeArrowheads="1"/>
          </p:cNvSpPr>
          <p:nvPr>
            <p:ph type="title"/>
          </p:nvPr>
        </p:nvSpPr>
        <p:spPr>
          <a:xfrm>
            <a:off x="993775" y="0"/>
            <a:ext cx="7086600" cy="1143000"/>
          </a:xfrm>
        </p:spPr>
        <p:txBody>
          <a:bodyPr/>
          <a:lstStyle/>
          <a:p>
            <a:pPr algn="ctr"/>
            <a:r>
              <a:rPr lang="en-GB" altLang="fi-FI" sz="3600" b="1" i="1">
                <a:solidFill>
                  <a:srgbClr val="FFFFFF"/>
                </a:solidFill>
                <a:latin typeface="MetaPlusNormal-Roman" pitchFamily="34" charset="0"/>
              </a:rPr>
              <a:t>CV-L103: Line Scan Camera</a:t>
            </a:r>
            <a:br>
              <a:rPr lang="en-GB" altLang="fi-FI" sz="4800" b="1" i="1">
                <a:solidFill>
                  <a:srgbClr val="FFFFFF"/>
                </a:solidFill>
                <a:latin typeface="MetaPlusNormal-Roman" pitchFamily="34" charset="0"/>
              </a:rPr>
            </a:br>
            <a:r>
              <a:rPr lang="en-GB" altLang="fi-FI" sz="2400" b="1" i="1">
                <a:solidFill>
                  <a:srgbClr val="FFFFFF"/>
                </a:solidFill>
                <a:latin typeface="MetaPlusNormal-Roman" pitchFamily="34" charset="0"/>
              </a:rPr>
              <a:t>Typical Set-up</a:t>
            </a:r>
            <a:endParaRPr lang="en-GB" altLang="fi-FI" b="1" i="1">
              <a:solidFill>
                <a:srgbClr val="FFFFFF"/>
              </a:solidFill>
              <a:latin typeface="MetaPlusNormal-Roman" pitchFamily="34" charset="0"/>
            </a:endParaRPr>
          </a:p>
        </p:txBody>
      </p:sp>
      <p:grpSp>
        <p:nvGrpSpPr>
          <p:cNvPr id="569347" name="Group 3">
            <a:extLst>
              <a:ext uri="{FF2B5EF4-FFF2-40B4-BE49-F238E27FC236}">
                <a16:creationId xmlns:a16="http://schemas.microsoft.com/office/drawing/2014/main" id="{6B7411BF-C11D-4D42-A3E0-002BB0DA3BA3}"/>
              </a:ext>
            </a:extLst>
          </p:cNvPr>
          <p:cNvGrpSpPr>
            <a:grpSpLocks/>
          </p:cNvGrpSpPr>
          <p:nvPr/>
        </p:nvGrpSpPr>
        <p:grpSpPr bwMode="auto">
          <a:xfrm>
            <a:off x="762000" y="1447800"/>
            <a:ext cx="7315200" cy="5181600"/>
            <a:chOff x="480" y="912"/>
            <a:chExt cx="4608" cy="3264"/>
          </a:xfrm>
        </p:grpSpPr>
        <p:sp>
          <p:nvSpPr>
            <p:cNvPr id="569348" name="Rectangle 4">
              <a:extLst>
                <a:ext uri="{FF2B5EF4-FFF2-40B4-BE49-F238E27FC236}">
                  <a16:creationId xmlns:a16="http://schemas.microsoft.com/office/drawing/2014/main" id="{8FC488A3-6413-450F-B174-E41AA5D1206D}"/>
                </a:ext>
              </a:extLst>
            </p:cNvPr>
            <p:cNvSpPr>
              <a:spLocks noChangeArrowheads="1"/>
            </p:cNvSpPr>
            <p:nvPr/>
          </p:nvSpPr>
          <p:spPr bwMode="auto">
            <a:xfrm>
              <a:off x="480" y="912"/>
              <a:ext cx="4608" cy="3264"/>
            </a:xfrm>
            <a:prstGeom prst="rect">
              <a:avLst/>
            </a:prstGeom>
            <a:solidFill>
              <a:schemeClr val="bg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49" name="Oval 5">
              <a:extLst>
                <a:ext uri="{FF2B5EF4-FFF2-40B4-BE49-F238E27FC236}">
                  <a16:creationId xmlns:a16="http://schemas.microsoft.com/office/drawing/2014/main" id="{9DDCD1EF-2615-4D51-8847-5B84501C6FC8}"/>
                </a:ext>
              </a:extLst>
            </p:cNvPr>
            <p:cNvSpPr>
              <a:spLocks noChangeArrowheads="1"/>
            </p:cNvSpPr>
            <p:nvPr/>
          </p:nvSpPr>
          <p:spPr bwMode="auto">
            <a:xfrm rot="-718323">
              <a:off x="1732" y="1781"/>
              <a:ext cx="294" cy="496"/>
            </a:xfrm>
            <a:prstGeom prst="ellipse">
              <a:avLst/>
            </a:prstGeom>
            <a:solidFill>
              <a:srgbClr val="C0C0C0"/>
            </a:solidFill>
            <a:ln w="9525">
              <a:round/>
              <a:headEnd/>
              <a:tailEnd/>
            </a:ln>
            <a:effectLst/>
            <a:scene3d>
              <a:camera prst="legacyPerspectiveTopRight">
                <a:rot lat="0" lon="1500000" rev="0"/>
              </a:camera>
              <a:lightRig rig="legacyFlat4" dir="b"/>
            </a:scene3d>
            <a:sp3d extrusionH="8874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i-FI"/>
            </a:p>
          </p:txBody>
        </p:sp>
        <p:sp>
          <p:nvSpPr>
            <p:cNvPr id="569350" name="Oval 6">
              <a:extLst>
                <a:ext uri="{FF2B5EF4-FFF2-40B4-BE49-F238E27FC236}">
                  <a16:creationId xmlns:a16="http://schemas.microsoft.com/office/drawing/2014/main" id="{BC2DE56C-08E0-4033-B823-AF882868CAE1}"/>
                </a:ext>
              </a:extLst>
            </p:cNvPr>
            <p:cNvSpPr>
              <a:spLocks noChangeArrowheads="1"/>
            </p:cNvSpPr>
            <p:nvPr/>
          </p:nvSpPr>
          <p:spPr bwMode="auto">
            <a:xfrm>
              <a:off x="3376" y="1203"/>
              <a:ext cx="919" cy="944"/>
            </a:xfrm>
            <a:prstGeom prst="ellipse">
              <a:avLst/>
            </a:prstGeom>
            <a:solidFill>
              <a:srgbClr val="B2B2B2"/>
            </a:solidFill>
            <a:ln w="9525">
              <a:round/>
              <a:headEnd/>
              <a:tailEnd/>
            </a:ln>
            <a:effectLst/>
            <a:scene3d>
              <a:camera prst="legacyPerspectiveFront">
                <a:rot lat="1500000" lon="19199999" rev="0"/>
              </a:camera>
              <a:lightRig rig="legacyFlat3" dir="t"/>
            </a:scene3d>
            <a:sp3d extrusionH="1801800" prstMaterial="legacyMatte">
              <a:bevelT w="13500" h="13500" prst="angle"/>
              <a:bevelB w="13500" h="13500" prst="angle"/>
              <a:extrusionClr>
                <a:srgbClr val="B2B2B2"/>
              </a:extrusionClr>
              <a:contourClr>
                <a:srgbClr val="B2B2B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GB" altLang="fi-FI" sz="2400">
                <a:latin typeface="MetaPlusNormal-Roman" pitchFamily="34" charset="0"/>
              </a:endParaRPr>
            </a:p>
          </p:txBody>
        </p:sp>
        <p:sp>
          <p:nvSpPr>
            <p:cNvPr id="569351" name="Oval 7">
              <a:extLst>
                <a:ext uri="{FF2B5EF4-FFF2-40B4-BE49-F238E27FC236}">
                  <a16:creationId xmlns:a16="http://schemas.microsoft.com/office/drawing/2014/main" id="{DDF125B6-7BA0-41F8-B035-887A80B4242B}"/>
                </a:ext>
              </a:extLst>
            </p:cNvPr>
            <p:cNvSpPr>
              <a:spLocks noChangeArrowheads="1"/>
            </p:cNvSpPr>
            <p:nvPr/>
          </p:nvSpPr>
          <p:spPr bwMode="auto">
            <a:xfrm>
              <a:off x="4105" y="1815"/>
              <a:ext cx="87" cy="85"/>
            </a:xfrm>
            <a:prstGeom prst="ellipse">
              <a:avLst/>
            </a:prstGeom>
            <a:solidFill>
              <a:srgbClr val="C0C0C0"/>
            </a:solidFill>
            <a:ln w="9525">
              <a:round/>
              <a:headEnd/>
              <a:tailEnd/>
            </a:ln>
            <a:effectLst/>
            <a:scene3d>
              <a:camera prst="legacyPerspectiveFront">
                <a:rot lat="1500000" lon="19199999" rev="0"/>
              </a:camera>
              <a:lightRig rig="legacyFlat3" dir="t"/>
            </a:scene3d>
            <a:sp3d extrusionH="8874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i-FI"/>
            </a:p>
          </p:txBody>
        </p:sp>
        <p:sp>
          <p:nvSpPr>
            <p:cNvPr id="569352" name="Oval 8">
              <a:extLst>
                <a:ext uri="{FF2B5EF4-FFF2-40B4-BE49-F238E27FC236}">
                  <a16:creationId xmlns:a16="http://schemas.microsoft.com/office/drawing/2014/main" id="{B65BDCDD-99C1-46DE-B08E-B7C925132AC2}"/>
                </a:ext>
              </a:extLst>
            </p:cNvPr>
            <p:cNvSpPr>
              <a:spLocks noChangeArrowheads="1"/>
            </p:cNvSpPr>
            <p:nvPr/>
          </p:nvSpPr>
          <p:spPr bwMode="auto">
            <a:xfrm>
              <a:off x="4108" y="1792"/>
              <a:ext cx="213" cy="205"/>
            </a:xfrm>
            <a:prstGeom prst="ellipse">
              <a:avLst/>
            </a:prstGeom>
            <a:solidFill>
              <a:srgbClr val="969696"/>
            </a:solidFill>
            <a:ln w="9525">
              <a:round/>
              <a:headEnd/>
              <a:tailEnd/>
            </a:ln>
            <a:effectLst/>
            <a:scene3d>
              <a:camera prst="legacyPerspectiveFront">
                <a:rot lat="1500000" lon="19199999" rev="0"/>
              </a:camera>
              <a:lightRig rig="legacyFlat3" dir="t"/>
            </a:scene3d>
            <a:sp3d extrusionH="430200" prstMaterial="legacyMatte">
              <a:bevelT w="13500" h="13500" prst="angle"/>
              <a:bevelB w="13500" h="13500" prst="angle"/>
              <a:extrusionClr>
                <a:srgbClr val="969696"/>
              </a:extrusionClr>
              <a:contourClr>
                <a:srgbClr val="96969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i-FI"/>
            </a:p>
          </p:txBody>
        </p:sp>
        <p:sp>
          <p:nvSpPr>
            <p:cNvPr id="569353" name="Arc 9">
              <a:extLst>
                <a:ext uri="{FF2B5EF4-FFF2-40B4-BE49-F238E27FC236}">
                  <a16:creationId xmlns:a16="http://schemas.microsoft.com/office/drawing/2014/main" id="{2AA8B93D-2FA6-4FEB-AF96-BEBD2E87FACD}"/>
                </a:ext>
              </a:extLst>
            </p:cNvPr>
            <p:cNvSpPr>
              <a:spLocks/>
            </p:cNvSpPr>
            <p:nvPr/>
          </p:nvSpPr>
          <p:spPr bwMode="auto">
            <a:xfrm>
              <a:off x="3539" y="1420"/>
              <a:ext cx="342" cy="357"/>
            </a:xfrm>
            <a:custGeom>
              <a:avLst/>
              <a:gdLst>
                <a:gd name="G0" fmla="+- 21600 0 0"/>
                <a:gd name="G1" fmla="+- 17785 0 0"/>
                <a:gd name="G2" fmla="+- 21600 0 0"/>
                <a:gd name="T0" fmla="*/ 91 w 21600"/>
                <a:gd name="T1" fmla="*/ 19764 h 19764"/>
                <a:gd name="T2" fmla="*/ 9342 w 21600"/>
                <a:gd name="T3" fmla="*/ 0 h 19764"/>
                <a:gd name="T4" fmla="*/ 21600 w 21600"/>
                <a:gd name="T5" fmla="*/ 17785 h 19764"/>
              </a:gdLst>
              <a:ahLst/>
              <a:cxnLst>
                <a:cxn ang="0">
                  <a:pos x="T0" y="T1"/>
                </a:cxn>
                <a:cxn ang="0">
                  <a:pos x="T2" y="T3"/>
                </a:cxn>
                <a:cxn ang="0">
                  <a:pos x="T4" y="T5"/>
                </a:cxn>
              </a:cxnLst>
              <a:rect l="0" t="0" r="r" b="b"/>
              <a:pathLst>
                <a:path w="21600" h="19764" fill="none" extrusionOk="0">
                  <a:moveTo>
                    <a:pt x="90" y="19764"/>
                  </a:moveTo>
                  <a:cubicBezTo>
                    <a:pt x="30" y="19106"/>
                    <a:pt x="0" y="18445"/>
                    <a:pt x="0" y="17785"/>
                  </a:cubicBezTo>
                  <a:cubicBezTo>
                    <a:pt x="0" y="10681"/>
                    <a:pt x="3492" y="4031"/>
                    <a:pt x="9342" y="0"/>
                  </a:cubicBezTo>
                </a:path>
                <a:path w="21600" h="19764" stroke="0" extrusionOk="0">
                  <a:moveTo>
                    <a:pt x="90" y="19764"/>
                  </a:moveTo>
                  <a:cubicBezTo>
                    <a:pt x="30" y="19106"/>
                    <a:pt x="0" y="18445"/>
                    <a:pt x="0" y="17785"/>
                  </a:cubicBezTo>
                  <a:cubicBezTo>
                    <a:pt x="0" y="10681"/>
                    <a:pt x="3492" y="4031"/>
                    <a:pt x="9342" y="0"/>
                  </a:cubicBezTo>
                  <a:lnTo>
                    <a:pt x="21600" y="17785"/>
                  </a:lnTo>
                  <a:close/>
                </a:path>
              </a:pathLst>
            </a:custGeom>
            <a:noFill/>
            <a:ln w="127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54" name="Rectangle 10">
              <a:extLst>
                <a:ext uri="{FF2B5EF4-FFF2-40B4-BE49-F238E27FC236}">
                  <a16:creationId xmlns:a16="http://schemas.microsoft.com/office/drawing/2014/main" id="{CE0E13CF-5415-402C-957E-ACF11A13CD19}"/>
                </a:ext>
              </a:extLst>
            </p:cNvPr>
            <p:cNvSpPr>
              <a:spLocks noChangeArrowheads="1"/>
            </p:cNvSpPr>
            <p:nvPr/>
          </p:nvSpPr>
          <p:spPr bwMode="auto">
            <a:xfrm>
              <a:off x="3965" y="2153"/>
              <a:ext cx="93" cy="119"/>
            </a:xfrm>
            <a:prstGeom prst="rect">
              <a:avLst/>
            </a:prstGeom>
            <a:solidFill>
              <a:srgbClr val="C0C0C0"/>
            </a:solidFill>
            <a:ln w="9525">
              <a:miter lim="800000"/>
              <a:headEnd/>
              <a:tailEnd/>
            </a:ln>
            <a:effectLst/>
            <a:scene3d>
              <a:camera prst="legacyPerspectiveFront">
                <a:rot lat="1500000" lon="19199999" rev="0"/>
              </a:camera>
              <a:lightRig rig="legacyFlat3" dir="r"/>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i-FI"/>
            </a:p>
          </p:txBody>
        </p:sp>
        <p:sp>
          <p:nvSpPr>
            <p:cNvPr id="569355" name="Line 11">
              <a:extLst>
                <a:ext uri="{FF2B5EF4-FFF2-40B4-BE49-F238E27FC236}">
                  <a16:creationId xmlns:a16="http://schemas.microsoft.com/office/drawing/2014/main" id="{B2965A2E-55C4-4FDE-9B71-EC78DC5FC1E6}"/>
                </a:ext>
              </a:extLst>
            </p:cNvPr>
            <p:cNvSpPr>
              <a:spLocks noChangeShapeType="1"/>
            </p:cNvSpPr>
            <p:nvPr/>
          </p:nvSpPr>
          <p:spPr bwMode="auto">
            <a:xfrm>
              <a:off x="3863" y="2043"/>
              <a:ext cx="0" cy="58"/>
            </a:xfrm>
            <a:prstGeom prst="line">
              <a:avLst/>
            </a:prstGeom>
            <a:noFill/>
            <a:ln w="9525">
              <a:solidFill>
                <a:schemeClr val="tx1"/>
              </a:solidFill>
              <a:round/>
              <a:headEnd/>
              <a:tailEnd/>
            </a:ln>
            <a:effectLst/>
            <a:scene3d>
              <a:camera prst="legacyPerspectiveFront">
                <a:rot lat="1500000" lon="19199999" rev="0"/>
              </a:camera>
              <a:lightRig rig="legacyFlat4" dir="t"/>
            </a:scene3d>
            <a:sp3d extrusionH="365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i-FI"/>
            </a:p>
          </p:txBody>
        </p:sp>
        <p:sp>
          <p:nvSpPr>
            <p:cNvPr id="569356" name="Line 12">
              <a:extLst>
                <a:ext uri="{FF2B5EF4-FFF2-40B4-BE49-F238E27FC236}">
                  <a16:creationId xmlns:a16="http://schemas.microsoft.com/office/drawing/2014/main" id="{E70A0051-DFA3-49A0-8DEB-80587BCFAB23}"/>
                </a:ext>
              </a:extLst>
            </p:cNvPr>
            <p:cNvSpPr>
              <a:spLocks noChangeShapeType="1"/>
            </p:cNvSpPr>
            <p:nvPr/>
          </p:nvSpPr>
          <p:spPr bwMode="auto">
            <a:xfrm>
              <a:off x="2886" y="1374"/>
              <a:ext cx="573"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57" name="Text Box 13">
              <a:extLst>
                <a:ext uri="{FF2B5EF4-FFF2-40B4-BE49-F238E27FC236}">
                  <a16:creationId xmlns:a16="http://schemas.microsoft.com/office/drawing/2014/main" id="{A39C058E-E9A4-4FAB-A16D-2A152ECC55C0}"/>
                </a:ext>
              </a:extLst>
            </p:cNvPr>
            <p:cNvSpPr txBox="1">
              <a:spLocks noChangeArrowheads="1"/>
            </p:cNvSpPr>
            <p:nvPr/>
          </p:nvSpPr>
          <p:spPr bwMode="auto">
            <a:xfrm>
              <a:off x="3730" y="1239"/>
              <a:ext cx="412"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2400">
                  <a:latin typeface="MetaPlusNormal-Roman" pitchFamily="34" charset="0"/>
                </a:rPr>
                <a:t>Rev</a:t>
              </a:r>
            </a:p>
          </p:txBody>
        </p:sp>
        <p:sp>
          <p:nvSpPr>
            <p:cNvPr id="569358" name="Text Box 14">
              <a:extLst>
                <a:ext uri="{FF2B5EF4-FFF2-40B4-BE49-F238E27FC236}">
                  <a16:creationId xmlns:a16="http://schemas.microsoft.com/office/drawing/2014/main" id="{F3F88C10-DC39-40C0-ADBC-2B9584F79A17}"/>
                </a:ext>
              </a:extLst>
            </p:cNvPr>
            <p:cNvSpPr txBox="1">
              <a:spLocks noChangeArrowheads="1"/>
            </p:cNvSpPr>
            <p:nvPr/>
          </p:nvSpPr>
          <p:spPr bwMode="auto">
            <a:xfrm rot="1571754">
              <a:off x="3234" y="1374"/>
              <a:ext cx="22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2400">
                  <a:latin typeface="MetaPlusNormal-Roman" pitchFamily="34" charset="0"/>
                </a:rPr>
                <a:t>X</a:t>
              </a:r>
              <a:endParaRPr lang="en-GB" altLang="fi-FI" sz="2400">
                <a:solidFill>
                  <a:schemeClr val="bg1"/>
                </a:solidFill>
                <a:latin typeface="MetaPlusNormal-Roman" pitchFamily="34" charset="0"/>
              </a:endParaRPr>
            </a:p>
          </p:txBody>
        </p:sp>
        <p:sp>
          <p:nvSpPr>
            <p:cNvPr id="569359" name="Rectangle 15">
              <a:extLst>
                <a:ext uri="{FF2B5EF4-FFF2-40B4-BE49-F238E27FC236}">
                  <a16:creationId xmlns:a16="http://schemas.microsoft.com/office/drawing/2014/main" id="{D520CB20-2481-4CCC-A803-2401D8A56CF4}"/>
                </a:ext>
              </a:extLst>
            </p:cNvPr>
            <p:cNvSpPr>
              <a:spLocks noChangeArrowheads="1"/>
            </p:cNvSpPr>
            <p:nvPr/>
          </p:nvSpPr>
          <p:spPr bwMode="auto">
            <a:xfrm rot="-274885">
              <a:off x="1141" y="1920"/>
              <a:ext cx="946" cy="658"/>
            </a:xfrm>
            <a:prstGeom prst="rect">
              <a:avLst/>
            </a:prstGeom>
            <a:solidFill>
              <a:srgbClr val="C0C0C0"/>
            </a:solidFill>
            <a:ln w="9525">
              <a:miter lim="800000"/>
              <a:headEnd/>
              <a:tailEnd/>
            </a:ln>
            <a:effectLst/>
            <a:scene3d>
              <a:camera prst="legacyPerspectiveFront">
                <a:rot lat="1500000" lon="20099999" rev="0"/>
              </a:camera>
              <a:lightRig rig="legacyFlat4" dir="b"/>
            </a:scene3d>
            <a:sp3d extrusionH="8874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GB" altLang="fi-FI" sz="2400">
                <a:latin typeface="MetaPlusNormal-Roman" pitchFamily="34" charset="0"/>
              </a:endParaRPr>
            </a:p>
          </p:txBody>
        </p:sp>
        <p:sp>
          <p:nvSpPr>
            <p:cNvPr id="569360" name="Text Box 16">
              <a:extLst>
                <a:ext uri="{FF2B5EF4-FFF2-40B4-BE49-F238E27FC236}">
                  <a16:creationId xmlns:a16="http://schemas.microsoft.com/office/drawing/2014/main" id="{57A29665-8A5C-4369-9692-36A53B63E367}"/>
                </a:ext>
              </a:extLst>
            </p:cNvPr>
            <p:cNvSpPr txBox="1">
              <a:spLocks noChangeArrowheads="1"/>
            </p:cNvSpPr>
            <p:nvPr/>
          </p:nvSpPr>
          <p:spPr bwMode="auto">
            <a:xfrm rot="-782407">
              <a:off x="1201" y="1991"/>
              <a:ext cx="580" cy="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spcBef>
                  <a:spcPct val="50000"/>
                </a:spcBef>
              </a:pPr>
              <a:r>
                <a:rPr lang="en-GB" altLang="fi-FI" sz="2000">
                  <a:latin typeface="MetaPlusNormal-Roman" pitchFamily="34" charset="0"/>
                </a:rPr>
                <a:t>CV-103</a:t>
              </a:r>
              <a:endParaRPr lang="en-GB" altLang="fi-FI" sz="2000">
                <a:solidFill>
                  <a:schemeClr val="bg1"/>
                </a:solidFill>
                <a:latin typeface="MetaPlusNormal-Roman" pitchFamily="34" charset="0"/>
              </a:endParaRPr>
            </a:p>
          </p:txBody>
        </p:sp>
        <p:sp>
          <p:nvSpPr>
            <p:cNvPr id="569361" name="Freeform 17">
              <a:extLst>
                <a:ext uri="{FF2B5EF4-FFF2-40B4-BE49-F238E27FC236}">
                  <a16:creationId xmlns:a16="http://schemas.microsoft.com/office/drawing/2014/main" id="{F76F7F54-B892-4E4A-9F54-35094AE8FF8F}"/>
                </a:ext>
              </a:extLst>
            </p:cNvPr>
            <p:cNvSpPr>
              <a:spLocks/>
            </p:cNvSpPr>
            <p:nvPr/>
          </p:nvSpPr>
          <p:spPr bwMode="auto">
            <a:xfrm>
              <a:off x="2251" y="1421"/>
              <a:ext cx="1115" cy="495"/>
            </a:xfrm>
            <a:custGeom>
              <a:avLst/>
              <a:gdLst>
                <a:gd name="T0" fmla="*/ 0 w 1152"/>
                <a:gd name="T1" fmla="*/ 528 h 528"/>
                <a:gd name="T2" fmla="*/ 648 w 1152"/>
                <a:gd name="T3" fmla="*/ 0 h 528"/>
                <a:gd name="T4" fmla="*/ 1152 w 1152"/>
                <a:gd name="T5" fmla="*/ 304 h 528"/>
                <a:gd name="T6" fmla="*/ 0 w 1152"/>
                <a:gd name="T7" fmla="*/ 528 h 528"/>
              </a:gdLst>
              <a:ahLst/>
              <a:cxnLst>
                <a:cxn ang="0">
                  <a:pos x="T0" y="T1"/>
                </a:cxn>
                <a:cxn ang="0">
                  <a:pos x="T2" y="T3"/>
                </a:cxn>
                <a:cxn ang="0">
                  <a:pos x="T4" y="T5"/>
                </a:cxn>
                <a:cxn ang="0">
                  <a:pos x="T6" y="T7"/>
                </a:cxn>
              </a:cxnLst>
              <a:rect l="0" t="0" r="r" b="b"/>
              <a:pathLst>
                <a:path w="1152" h="528">
                  <a:moveTo>
                    <a:pt x="0" y="528"/>
                  </a:moveTo>
                  <a:lnTo>
                    <a:pt x="648" y="0"/>
                  </a:lnTo>
                  <a:lnTo>
                    <a:pt x="1152" y="304"/>
                  </a:lnTo>
                  <a:lnTo>
                    <a:pt x="0" y="528"/>
                  </a:lnTo>
                  <a:close/>
                </a:path>
              </a:pathLst>
            </a:custGeom>
            <a:gradFill rotWithShape="0">
              <a:gsLst>
                <a:gs pos="0">
                  <a:srgbClr val="EAEAEA"/>
                </a:gs>
                <a:gs pos="100000">
                  <a:srgbClr val="EAEAEA">
                    <a:gamma/>
                    <a:shade val="46275"/>
                    <a:invGamma/>
                  </a:srgbClr>
                </a:gs>
              </a:gsLst>
              <a:path path="rect">
                <a:fillToRect l="100000" b="100000"/>
              </a:path>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62" name="Text Box 18">
              <a:extLst>
                <a:ext uri="{FF2B5EF4-FFF2-40B4-BE49-F238E27FC236}">
                  <a16:creationId xmlns:a16="http://schemas.microsoft.com/office/drawing/2014/main" id="{2D05F9CA-7E18-4F90-AED8-86895C3E5EDC}"/>
                </a:ext>
              </a:extLst>
            </p:cNvPr>
            <p:cNvSpPr txBox="1">
              <a:spLocks noChangeArrowheads="1"/>
            </p:cNvSpPr>
            <p:nvPr/>
          </p:nvSpPr>
          <p:spPr bwMode="auto">
            <a:xfrm>
              <a:off x="2766" y="2667"/>
              <a:ext cx="116"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n-GB" altLang="fi-FI" sz="2400">
                <a:solidFill>
                  <a:schemeClr val="tx2"/>
                </a:solidFill>
                <a:latin typeface="MetaPlusNormal-Roman" pitchFamily="34" charset="0"/>
              </a:endParaRPr>
            </a:p>
          </p:txBody>
        </p:sp>
        <p:sp>
          <p:nvSpPr>
            <p:cNvPr id="569363" name="Rectangle 19">
              <a:extLst>
                <a:ext uri="{FF2B5EF4-FFF2-40B4-BE49-F238E27FC236}">
                  <a16:creationId xmlns:a16="http://schemas.microsoft.com/office/drawing/2014/main" id="{932D27B0-E741-4A73-A4C2-5275EA49A22A}"/>
                </a:ext>
              </a:extLst>
            </p:cNvPr>
            <p:cNvSpPr>
              <a:spLocks noChangeArrowheads="1"/>
            </p:cNvSpPr>
            <p:nvPr/>
          </p:nvSpPr>
          <p:spPr bwMode="auto">
            <a:xfrm rot="1420494">
              <a:off x="2996" y="1104"/>
              <a:ext cx="62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2400">
                  <a:solidFill>
                    <a:schemeClr val="hlink"/>
                  </a:solidFill>
                  <a:latin typeface="MetaPlusNormal-Roman" pitchFamily="34" charset="0"/>
                </a:rPr>
                <a:t>D</a:t>
              </a:r>
              <a:r>
                <a:rPr lang="en-GB" altLang="fi-FI" sz="2400">
                  <a:solidFill>
                    <a:schemeClr val="accent2"/>
                  </a:solidFill>
                  <a:latin typeface="MetaPlusNormal-Roman" pitchFamily="34" charset="0"/>
                </a:rPr>
                <a:t>R</a:t>
              </a:r>
              <a:r>
                <a:rPr lang="en-GB" altLang="fi-FI" sz="2400">
                  <a:solidFill>
                    <a:schemeClr val="accent1"/>
                  </a:solidFill>
                  <a:latin typeface="MetaPlusNormal-Roman" pitchFamily="34" charset="0"/>
                </a:rPr>
                <a:t>U</a:t>
              </a:r>
              <a:r>
                <a:rPr lang="en-GB" altLang="fi-FI" sz="2400">
                  <a:solidFill>
                    <a:schemeClr val="folHlink"/>
                  </a:solidFill>
                  <a:latin typeface="MetaPlusNormal-Roman" pitchFamily="34" charset="0"/>
                </a:rPr>
                <a:t>M</a:t>
              </a:r>
              <a:endParaRPr lang="en-GB" altLang="fi-FI" sz="2400">
                <a:solidFill>
                  <a:schemeClr val="bg1"/>
                </a:solidFill>
                <a:latin typeface="MetaPlusNormal-Roman" pitchFamily="34" charset="0"/>
              </a:endParaRPr>
            </a:p>
          </p:txBody>
        </p:sp>
        <p:sp>
          <p:nvSpPr>
            <p:cNvPr id="569364" name="Arc 20">
              <a:extLst>
                <a:ext uri="{FF2B5EF4-FFF2-40B4-BE49-F238E27FC236}">
                  <a16:creationId xmlns:a16="http://schemas.microsoft.com/office/drawing/2014/main" id="{42F74A6D-02B9-488D-960F-7D6B05C87B34}"/>
                </a:ext>
              </a:extLst>
            </p:cNvPr>
            <p:cNvSpPr>
              <a:spLocks/>
            </p:cNvSpPr>
            <p:nvPr/>
          </p:nvSpPr>
          <p:spPr bwMode="auto">
            <a:xfrm flipV="1">
              <a:off x="3383" y="1743"/>
              <a:ext cx="342" cy="394"/>
            </a:xfrm>
            <a:custGeom>
              <a:avLst/>
              <a:gdLst>
                <a:gd name="G0" fmla="+- 21600 0 0"/>
                <a:gd name="G1" fmla="+- 14706 0 0"/>
                <a:gd name="G2" fmla="+- 21600 0 0"/>
                <a:gd name="T0" fmla="*/ 1190 w 21600"/>
                <a:gd name="T1" fmla="*/ 21777 h 21777"/>
                <a:gd name="T2" fmla="*/ 5779 w 21600"/>
                <a:gd name="T3" fmla="*/ 0 h 21777"/>
                <a:gd name="T4" fmla="*/ 21600 w 21600"/>
                <a:gd name="T5" fmla="*/ 14706 h 21777"/>
              </a:gdLst>
              <a:ahLst/>
              <a:cxnLst>
                <a:cxn ang="0">
                  <a:pos x="T0" y="T1"/>
                </a:cxn>
                <a:cxn ang="0">
                  <a:pos x="T2" y="T3"/>
                </a:cxn>
                <a:cxn ang="0">
                  <a:pos x="T4" y="T5"/>
                </a:cxn>
              </a:cxnLst>
              <a:rect l="0" t="0" r="r" b="b"/>
              <a:pathLst>
                <a:path w="21600" h="21777" fill="none" extrusionOk="0">
                  <a:moveTo>
                    <a:pt x="1190" y="21776"/>
                  </a:moveTo>
                  <a:cubicBezTo>
                    <a:pt x="402" y="19502"/>
                    <a:pt x="0" y="17112"/>
                    <a:pt x="0" y="14706"/>
                  </a:cubicBezTo>
                  <a:cubicBezTo>
                    <a:pt x="0" y="9250"/>
                    <a:pt x="2064" y="3996"/>
                    <a:pt x="5779" y="0"/>
                  </a:cubicBezTo>
                </a:path>
                <a:path w="21600" h="21777" stroke="0" extrusionOk="0">
                  <a:moveTo>
                    <a:pt x="1190" y="21776"/>
                  </a:moveTo>
                  <a:cubicBezTo>
                    <a:pt x="402" y="19502"/>
                    <a:pt x="0" y="17112"/>
                    <a:pt x="0" y="14706"/>
                  </a:cubicBezTo>
                  <a:cubicBezTo>
                    <a:pt x="0" y="9250"/>
                    <a:pt x="2064" y="3996"/>
                    <a:pt x="5779" y="0"/>
                  </a:cubicBezTo>
                  <a:lnTo>
                    <a:pt x="21600" y="14706"/>
                  </a:lnTo>
                  <a:close/>
                </a:path>
              </a:pathLst>
            </a:custGeom>
            <a:noFill/>
            <a:ln w="12700">
              <a:solidFill>
                <a:schemeClr val="tx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65" name="Text Box 21">
              <a:extLst>
                <a:ext uri="{FF2B5EF4-FFF2-40B4-BE49-F238E27FC236}">
                  <a16:creationId xmlns:a16="http://schemas.microsoft.com/office/drawing/2014/main" id="{ADD0F2B9-3E9D-427B-B84A-3D9A6A5436CA}"/>
                </a:ext>
              </a:extLst>
            </p:cNvPr>
            <p:cNvSpPr txBox="1">
              <a:spLocks noChangeArrowheads="1"/>
            </p:cNvSpPr>
            <p:nvPr/>
          </p:nvSpPr>
          <p:spPr bwMode="auto">
            <a:xfrm>
              <a:off x="3180" y="1908"/>
              <a:ext cx="216"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2400">
                  <a:latin typeface="MetaPlusNormal-Roman" pitchFamily="34" charset="0"/>
                </a:rPr>
                <a:t>Y</a:t>
              </a:r>
            </a:p>
          </p:txBody>
        </p:sp>
        <p:sp>
          <p:nvSpPr>
            <p:cNvPr id="569366" name="Rectangle 22">
              <a:extLst>
                <a:ext uri="{FF2B5EF4-FFF2-40B4-BE49-F238E27FC236}">
                  <a16:creationId xmlns:a16="http://schemas.microsoft.com/office/drawing/2014/main" id="{57697B0D-78AC-4C28-B4F8-F93932B31E1D}"/>
                </a:ext>
              </a:extLst>
            </p:cNvPr>
            <p:cNvSpPr>
              <a:spLocks noChangeArrowheads="1"/>
            </p:cNvSpPr>
            <p:nvPr/>
          </p:nvSpPr>
          <p:spPr bwMode="auto">
            <a:xfrm>
              <a:off x="1773" y="2921"/>
              <a:ext cx="1952" cy="917"/>
            </a:xfrm>
            <a:prstGeom prst="rect">
              <a:avLst/>
            </a:prstGeom>
            <a:solidFill>
              <a:srgbClr val="C0C0C0"/>
            </a:solidFill>
            <a:ln w="9525">
              <a:miter lim="800000"/>
              <a:headEnd/>
              <a:tailEnd/>
            </a:ln>
            <a:effectLst/>
            <a:scene3d>
              <a:camera prst="legacyPerspectiveFront">
                <a:rot lat="1500000" lon="19199999" rev="0"/>
              </a:camera>
              <a:lightRig rig="legacyFlat4" dir="b"/>
            </a:scene3d>
            <a:sp3d extrusionH="8874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GB" altLang="fi-FI" sz="2400">
                <a:latin typeface="MetaPlusNormal-Roman" pitchFamily="34" charset="0"/>
              </a:endParaRPr>
            </a:p>
          </p:txBody>
        </p:sp>
        <p:sp>
          <p:nvSpPr>
            <p:cNvPr id="569367" name="Freeform 23">
              <a:extLst>
                <a:ext uri="{FF2B5EF4-FFF2-40B4-BE49-F238E27FC236}">
                  <a16:creationId xmlns:a16="http://schemas.microsoft.com/office/drawing/2014/main" id="{9340529B-383B-4ECA-8682-D10C396EC4C2}"/>
                </a:ext>
              </a:extLst>
            </p:cNvPr>
            <p:cNvSpPr>
              <a:spLocks/>
            </p:cNvSpPr>
            <p:nvPr/>
          </p:nvSpPr>
          <p:spPr bwMode="auto">
            <a:xfrm>
              <a:off x="3401" y="2285"/>
              <a:ext cx="598" cy="828"/>
            </a:xfrm>
            <a:custGeom>
              <a:avLst/>
              <a:gdLst>
                <a:gd name="T0" fmla="*/ 618 w 618"/>
                <a:gd name="T1" fmla="*/ 0 h 882"/>
                <a:gd name="T2" fmla="*/ 618 w 618"/>
                <a:gd name="T3" fmla="*/ 684 h 882"/>
                <a:gd name="T4" fmla="*/ 0 w 618"/>
                <a:gd name="T5" fmla="*/ 882 h 882"/>
              </a:gdLst>
              <a:ahLst/>
              <a:cxnLst>
                <a:cxn ang="0">
                  <a:pos x="T0" y="T1"/>
                </a:cxn>
                <a:cxn ang="0">
                  <a:pos x="T2" y="T3"/>
                </a:cxn>
                <a:cxn ang="0">
                  <a:pos x="T4" y="T5"/>
                </a:cxn>
              </a:cxnLst>
              <a:rect l="0" t="0" r="r" b="b"/>
              <a:pathLst>
                <a:path w="618" h="882">
                  <a:moveTo>
                    <a:pt x="618" y="0"/>
                  </a:moveTo>
                  <a:lnTo>
                    <a:pt x="618" y="684"/>
                  </a:lnTo>
                  <a:lnTo>
                    <a:pt x="0" y="882"/>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68" name="Freeform 24">
              <a:extLst>
                <a:ext uri="{FF2B5EF4-FFF2-40B4-BE49-F238E27FC236}">
                  <a16:creationId xmlns:a16="http://schemas.microsoft.com/office/drawing/2014/main" id="{7540426F-5CF6-4D7B-9FA6-6FB833AEC459}"/>
                </a:ext>
              </a:extLst>
            </p:cNvPr>
            <p:cNvSpPr>
              <a:spLocks/>
            </p:cNvSpPr>
            <p:nvPr/>
          </p:nvSpPr>
          <p:spPr bwMode="auto">
            <a:xfrm>
              <a:off x="624" y="2082"/>
              <a:ext cx="1100" cy="1871"/>
            </a:xfrm>
            <a:custGeom>
              <a:avLst/>
              <a:gdLst>
                <a:gd name="T0" fmla="*/ 432 w 1136"/>
                <a:gd name="T1" fmla="*/ 0 h 1992"/>
                <a:gd name="T2" fmla="*/ 0 w 1136"/>
                <a:gd name="T3" fmla="*/ 96 h 1992"/>
                <a:gd name="T4" fmla="*/ 0 w 1136"/>
                <a:gd name="T5" fmla="*/ 1992 h 1992"/>
                <a:gd name="T6" fmla="*/ 1136 w 1136"/>
                <a:gd name="T7" fmla="*/ 1604 h 1992"/>
              </a:gdLst>
              <a:ahLst/>
              <a:cxnLst>
                <a:cxn ang="0">
                  <a:pos x="T0" y="T1"/>
                </a:cxn>
                <a:cxn ang="0">
                  <a:pos x="T2" y="T3"/>
                </a:cxn>
                <a:cxn ang="0">
                  <a:pos x="T4" y="T5"/>
                </a:cxn>
                <a:cxn ang="0">
                  <a:pos x="T6" y="T7"/>
                </a:cxn>
              </a:cxnLst>
              <a:rect l="0" t="0" r="r" b="b"/>
              <a:pathLst>
                <a:path w="1136" h="1992">
                  <a:moveTo>
                    <a:pt x="432" y="0"/>
                  </a:moveTo>
                  <a:lnTo>
                    <a:pt x="0" y="96"/>
                  </a:lnTo>
                  <a:lnTo>
                    <a:pt x="0" y="1992"/>
                  </a:lnTo>
                  <a:lnTo>
                    <a:pt x="1136" y="160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69" name="Text Box 25">
              <a:extLst>
                <a:ext uri="{FF2B5EF4-FFF2-40B4-BE49-F238E27FC236}">
                  <a16:creationId xmlns:a16="http://schemas.microsoft.com/office/drawing/2014/main" id="{63DB6E5B-0261-45F9-B423-C0875E08ADD5}"/>
                </a:ext>
              </a:extLst>
            </p:cNvPr>
            <p:cNvSpPr txBox="1">
              <a:spLocks noChangeArrowheads="1"/>
            </p:cNvSpPr>
            <p:nvPr/>
          </p:nvSpPr>
          <p:spPr bwMode="auto">
            <a:xfrm>
              <a:off x="4131" y="1417"/>
              <a:ext cx="857" cy="40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1800">
                  <a:latin typeface="MetaPlusNormal-Roman" pitchFamily="34" charset="0"/>
                </a:rPr>
                <a:t>Encoder</a:t>
              </a:r>
            </a:p>
            <a:p>
              <a:r>
                <a:rPr lang="en-GB" altLang="fi-FI" sz="1800" i="1">
                  <a:latin typeface="MetaPlusNormal-Roman" pitchFamily="34" charset="0"/>
                </a:rPr>
                <a:t>N pulse/rev</a:t>
              </a:r>
              <a:r>
                <a:rPr lang="en-GB" altLang="fi-FI" sz="1800">
                  <a:latin typeface="MetaPlusNormal-Roman" pitchFamily="34" charset="0"/>
                </a:rPr>
                <a:t> </a:t>
              </a:r>
              <a:endParaRPr lang="en-GB" altLang="fi-FI" sz="2400">
                <a:latin typeface="MetaPlusNormal-Roman" pitchFamily="34" charset="0"/>
              </a:endParaRPr>
            </a:p>
          </p:txBody>
        </p:sp>
        <p:sp>
          <p:nvSpPr>
            <p:cNvPr id="569370" name="Text Box 26">
              <a:extLst>
                <a:ext uri="{FF2B5EF4-FFF2-40B4-BE49-F238E27FC236}">
                  <a16:creationId xmlns:a16="http://schemas.microsoft.com/office/drawing/2014/main" id="{9DC2C989-843C-4102-B907-7B049090349D}"/>
                </a:ext>
              </a:extLst>
            </p:cNvPr>
            <p:cNvSpPr txBox="1">
              <a:spLocks noChangeArrowheads="1"/>
            </p:cNvSpPr>
            <p:nvPr/>
          </p:nvSpPr>
          <p:spPr bwMode="auto">
            <a:xfrm>
              <a:off x="3250" y="2182"/>
              <a:ext cx="792" cy="40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1800">
                  <a:latin typeface="MetaPlusNormal-Roman" pitchFamily="34" charset="0"/>
                </a:rPr>
                <a:t>Start index</a:t>
              </a:r>
            </a:p>
            <a:p>
              <a:r>
                <a:rPr lang="en-GB" altLang="fi-FI" sz="1800" i="1">
                  <a:latin typeface="MetaPlusNormal-Roman" pitchFamily="34" charset="0"/>
                </a:rPr>
                <a:t>1 pulse/rev</a:t>
              </a:r>
              <a:endParaRPr lang="en-GB" altLang="fi-FI" sz="2400">
                <a:latin typeface="MetaPlusNormal-Roman" pitchFamily="34" charset="0"/>
              </a:endParaRPr>
            </a:p>
          </p:txBody>
        </p:sp>
        <p:sp>
          <p:nvSpPr>
            <p:cNvPr id="569371" name="Freeform 27">
              <a:extLst>
                <a:ext uri="{FF2B5EF4-FFF2-40B4-BE49-F238E27FC236}">
                  <a16:creationId xmlns:a16="http://schemas.microsoft.com/office/drawing/2014/main" id="{BBBC5686-30CB-4636-8735-D94499038D2B}"/>
                </a:ext>
              </a:extLst>
            </p:cNvPr>
            <p:cNvSpPr>
              <a:spLocks/>
            </p:cNvSpPr>
            <p:nvPr/>
          </p:nvSpPr>
          <p:spPr bwMode="auto">
            <a:xfrm>
              <a:off x="3395" y="1992"/>
              <a:ext cx="807" cy="1391"/>
            </a:xfrm>
            <a:custGeom>
              <a:avLst/>
              <a:gdLst>
                <a:gd name="T0" fmla="*/ 0 w 834"/>
                <a:gd name="T1" fmla="*/ 1482 h 1482"/>
                <a:gd name="T2" fmla="*/ 834 w 834"/>
                <a:gd name="T3" fmla="*/ 1212 h 1482"/>
                <a:gd name="T4" fmla="*/ 834 w 834"/>
                <a:gd name="T5" fmla="*/ 0 h 1482"/>
              </a:gdLst>
              <a:ahLst/>
              <a:cxnLst>
                <a:cxn ang="0">
                  <a:pos x="T0" y="T1"/>
                </a:cxn>
                <a:cxn ang="0">
                  <a:pos x="T2" y="T3"/>
                </a:cxn>
                <a:cxn ang="0">
                  <a:pos x="T4" y="T5"/>
                </a:cxn>
              </a:cxnLst>
              <a:rect l="0" t="0" r="r" b="b"/>
              <a:pathLst>
                <a:path w="834" h="1482">
                  <a:moveTo>
                    <a:pt x="0" y="1482"/>
                  </a:moveTo>
                  <a:lnTo>
                    <a:pt x="834" y="1212"/>
                  </a:lnTo>
                  <a:lnTo>
                    <a:pt x="834" y="0"/>
                  </a:lnTo>
                </a:path>
              </a:pathLst>
            </a:custGeom>
            <a:noFill/>
            <a:ln w="952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72" name="Text Box 28">
              <a:extLst>
                <a:ext uri="{FF2B5EF4-FFF2-40B4-BE49-F238E27FC236}">
                  <a16:creationId xmlns:a16="http://schemas.microsoft.com/office/drawing/2014/main" id="{D389A6F9-851A-4CE8-8F7F-DE3AC349920D}"/>
                </a:ext>
              </a:extLst>
            </p:cNvPr>
            <p:cNvSpPr txBox="1">
              <a:spLocks noChangeArrowheads="1"/>
            </p:cNvSpPr>
            <p:nvPr/>
          </p:nvSpPr>
          <p:spPr bwMode="auto">
            <a:xfrm rot="-1223860">
              <a:off x="787" y="3578"/>
              <a:ext cx="737" cy="46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1800">
                  <a:latin typeface="MetaPlusNormal-Roman" pitchFamily="34" charset="0"/>
                </a:rPr>
                <a:t>RGB video</a:t>
              </a:r>
            </a:p>
            <a:p>
              <a:r>
                <a:rPr lang="en-GB" altLang="fi-FI">
                  <a:latin typeface="MetaPlusNormal-Roman" pitchFamily="34" charset="0"/>
                </a:rPr>
                <a:t>3 x 8 bit</a:t>
              </a:r>
            </a:p>
            <a:p>
              <a:r>
                <a:rPr lang="en-GB" altLang="fi-FI">
                  <a:latin typeface="MetaPlusNormal-Roman" pitchFamily="34" charset="0"/>
                </a:rPr>
                <a:t>CCLK, ENB</a:t>
              </a:r>
              <a:endParaRPr lang="en-GB" altLang="fi-FI" sz="2400">
                <a:latin typeface="MetaPlusNormal-Roman" pitchFamily="34" charset="0"/>
              </a:endParaRPr>
            </a:p>
          </p:txBody>
        </p:sp>
        <p:sp>
          <p:nvSpPr>
            <p:cNvPr id="569373" name="Freeform 29">
              <a:extLst>
                <a:ext uri="{FF2B5EF4-FFF2-40B4-BE49-F238E27FC236}">
                  <a16:creationId xmlns:a16="http://schemas.microsoft.com/office/drawing/2014/main" id="{23429A9E-BD5F-472D-802F-0F908A7592C7}"/>
                </a:ext>
              </a:extLst>
            </p:cNvPr>
            <p:cNvSpPr>
              <a:spLocks/>
            </p:cNvSpPr>
            <p:nvPr/>
          </p:nvSpPr>
          <p:spPr bwMode="auto">
            <a:xfrm>
              <a:off x="822" y="2270"/>
              <a:ext cx="848" cy="1316"/>
            </a:xfrm>
            <a:custGeom>
              <a:avLst/>
              <a:gdLst>
                <a:gd name="T0" fmla="*/ 876 w 876"/>
                <a:gd name="T1" fmla="*/ 1160 h 1402"/>
                <a:gd name="T2" fmla="*/ 0 w 876"/>
                <a:gd name="T3" fmla="*/ 1402 h 1402"/>
                <a:gd name="T4" fmla="*/ 0 w 876"/>
                <a:gd name="T5" fmla="*/ 72 h 1402"/>
                <a:gd name="T6" fmla="*/ 276 w 876"/>
                <a:gd name="T7" fmla="*/ 0 h 1402"/>
              </a:gdLst>
              <a:ahLst/>
              <a:cxnLst>
                <a:cxn ang="0">
                  <a:pos x="T0" y="T1"/>
                </a:cxn>
                <a:cxn ang="0">
                  <a:pos x="T2" y="T3"/>
                </a:cxn>
                <a:cxn ang="0">
                  <a:pos x="T4" y="T5"/>
                </a:cxn>
                <a:cxn ang="0">
                  <a:pos x="T6" y="T7"/>
                </a:cxn>
              </a:cxnLst>
              <a:rect l="0" t="0" r="r" b="b"/>
              <a:pathLst>
                <a:path w="876" h="1402">
                  <a:moveTo>
                    <a:pt x="876" y="1160"/>
                  </a:moveTo>
                  <a:lnTo>
                    <a:pt x="0" y="1402"/>
                  </a:lnTo>
                  <a:lnTo>
                    <a:pt x="0" y="72"/>
                  </a:lnTo>
                  <a:lnTo>
                    <a:pt x="276"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74" name="Freeform 30">
              <a:extLst>
                <a:ext uri="{FF2B5EF4-FFF2-40B4-BE49-F238E27FC236}">
                  <a16:creationId xmlns:a16="http://schemas.microsoft.com/office/drawing/2014/main" id="{9FDBF1D0-8107-417A-8DE5-85CD4BFF35EC}"/>
                </a:ext>
              </a:extLst>
            </p:cNvPr>
            <p:cNvSpPr>
              <a:spLocks/>
            </p:cNvSpPr>
            <p:nvPr/>
          </p:nvSpPr>
          <p:spPr bwMode="auto">
            <a:xfrm>
              <a:off x="967" y="2480"/>
              <a:ext cx="691" cy="847"/>
            </a:xfrm>
            <a:custGeom>
              <a:avLst/>
              <a:gdLst>
                <a:gd name="T0" fmla="*/ 714 w 714"/>
                <a:gd name="T1" fmla="*/ 692 h 902"/>
                <a:gd name="T2" fmla="*/ 0 w 714"/>
                <a:gd name="T3" fmla="*/ 902 h 902"/>
                <a:gd name="T4" fmla="*/ 2 w 714"/>
                <a:gd name="T5" fmla="*/ 40 h 902"/>
                <a:gd name="T6" fmla="*/ 162 w 714"/>
                <a:gd name="T7" fmla="*/ 0 h 902"/>
              </a:gdLst>
              <a:ahLst/>
              <a:cxnLst>
                <a:cxn ang="0">
                  <a:pos x="T0" y="T1"/>
                </a:cxn>
                <a:cxn ang="0">
                  <a:pos x="T2" y="T3"/>
                </a:cxn>
                <a:cxn ang="0">
                  <a:pos x="T4" y="T5"/>
                </a:cxn>
                <a:cxn ang="0">
                  <a:pos x="T6" y="T7"/>
                </a:cxn>
              </a:cxnLst>
              <a:rect l="0" t="0" r="r" b="b"/>
              <a:pathLst>
                <a:path w="714" h="902">
                  <a:moveTo>
                    <a:pt x="714" y="692"/>
                  </a:moveTo>
                  <a:lnTo>
                    <a:pt x="0" y="902"/>
                  </a:lnTo>
                  <a:lnTo>
                    <a:pt x="2" y="40"/>
                  </a:lnTo>
                  <a:lnTo>
                    <a:pt x="162"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75" name="Text Box 31">
              <a:extLst>
                <a:ext uri="{FF2B5EF4-FFF2-40B4-BE49-F238E27FC236}">
                  <a16:creationId xmlns:a16="http://schemas.microsoft.com/office/drawing/2014/main" id="{40559DF7-9BBF-482B-A0F6-F79FB1B3D431}"/>
                </a:ext>
              </a:extLst>
            </p:cNvPr>
            <p:cNvSpPr txBox="1">
              <a:spLocks noChangeArrowheads="1"/>
            </p:cNvSpPr>
            <p:nvPr/>
          </p:nvSpPr>
          <p:spPr bwMode="auto">
            <a:xfrm rot="-910910">
              <a:off x="1025" y="3279"/>
              <a:ext cx="409" cy="23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1800">
                  <a:latin typeface="MetaPlusNormal-Roman" pitchFamily="34" charset="0"/>
                </a:rPr>
                <a:t>Scan</a:t>
              </a:r>
              <a:endParaRPr lang="en-GB" altLang="fi-FI" sz="2400">
                <a:latin typeface="MetaPlusNormal-Roman" pitchFamily="34" charset="0"/>
              </a:endParaRPr>
            </a:p>
          </p:txBody>
        </p:sp>
        <p:sp>
          <p:nvSpPr>
            <p:cNvPr id="569376" name="Text Box 32">
              <a:extLst>
                <a:ext uri="{FF2B5EF4-FFF2-40B4-BE49-F238E27FC236}">
                  <a16:creationId xmlns:a16="http://schemas.microsoft.com/office/drawing/2014/main" id="{5ECC5155-09B3-42A4-8178-5B182E3B40C7}"/>
                </a:ext>
              </a:extLst>
            </p:cNvPr>
            <p:cNvSpPr txBox="1">
              <a:spLocks noChangeArrowheads="1"/>
            </p:cNvSpPr>
            <p:nvPr/>
          </p:nvSpPr>
          <p:spPr bwMode="auto">
            <a:xfrm rot="-1053536">
              <a:off x="1026" y="3019"/>
              <a:ext cx="418" cy="23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1800">
                  <a:latin typeface="MetaPlusNormal-Roman" pitchFamily="34" charset="0"/>
                </a:rPr>
                <a:t>PCLK</a:t>
              </a:r>
              <a:endParaRPr lang="en-GB" altLang="fi-FI" sz="2400">
                <a:latin typeface="MetaPlusNormal-Roman" pitchFamily="34" charset="0"/>
              </a:endParaRPr>
            </a:p>
          </p:txBody>
        </p:sp>
        <p:sp>
          <p:nvSpPr>
            <p:cNvPr id="569377" name="Text Box 33">
              <a:extLst>
                <a:ext uri="{FF2B5EF4-FFF2-40B4-BE49-F238E27FC236}">
                  <a16:creationId xmlns:a16="http://schemas.microsoft.com/office/drawing/2014/main" id="{BE9C0FDB-88C9-4D8F-BFB6-29D69EF7D1F7}"/>
                </a:ext>
              </a:extLst>
            </p:cNvPr>
            <p:cNvSpPr txBox="1">
              <a:spLocks noChangeArrowheads="1"/>
            </p:cNvSpPr>
            <p:nvPr/>
          </p:nvSpPr>
          <p:spPr bwMode="auto">
            <a:xfrm rot="-904505">
              <a:off x="2349" y="3240"/>
              <a:ext cx="326"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r>
                <a:rPr lang="en-GB" altLang="fi-FI" sz="2400">
                  <a:latin typeface="MetaPlusNormal-Roman" pitchFamily="34" charset="0"/>
                </a:rPr>
                <a:t>PC</a:t>
              </a:r>
              <a:endParaRPr lang="en-GB" altLang="fi-FI" sz="2400">
                <a:solidFill>
                  <a:schemeClr val="bg1"/>
                </a:solidFill>
                <a:latin typeface="MetaPlusNormal-Roman" pitchFamily="34" charset="0"/>
              </a:endParaRPr>
            </a:p>
          </p:txBody>
        </p:sp>
        <p:sp>
          <p:nvSpPr>
            <p:cNvPr id="569378" name="Rectangle 34">
              <a:extLst>
                <a:ext uri="{FF2B5EF4-FFF2-40B4-BE49-F238E27FC236}">
                  <a16:creationId xmlns:a16="http://schemas.microsoft.com/office/drawing/2014/main" id="{140C01D0-83E3-4BD6-947B-3FE30D0EBB3A}"/>
                </a:ext>
              </a:extLst>
            </p:cNvPr>
            <p:cNvSpPr>
              <a:spLocks noChangeArrowheads="1"/>
            </p:cNvSpPr>
            <p:nvPr/>
          </p:nvSpPr>
          <p:spPr bwMode="auto">
            <a:xfrm>
              <a:off x="4016" y="3231"/>
              <a:ext cx="930" cy="857"/>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79" name="AutoShape 35">
              <a:extLst>
                <a:ext uri="{FF2B5EF4-FFF2-40B4-BE49-F238E27FC236}">
                  <a16:creationId xmlns:a16="http://schemas.microsoft.com/office/drawing/2014/main" id="{F79B3E38-9849-40E4-B477-80F72279B3F7}"/>
                </a:ext>
              </a:extLst>
            </p:cNvPr>
            <p:cNvSpPr>
              <a:spLocks noChangeArrowheads="1"/>
            </p:cNvSpPr>
            <p:nvPr/>
          </p:nvSpPr>
          <p:spPr bwMode="auto">
            <a:xfrm>
              <a:off x="4063" y="3276"/>
              <a:ext cx="837" cy="631"/>
            </a:xfrm>
            <a:prstGeom prst="roundRect">
              <a:avLst>
                <a:gd name="adj" fmla="val 16667"/>
              </a:avLst>
            </a:prstGeom>
            <a:gradFill rotWithShape="0">
              <a:gsLst>
                <a:gs pos="0">
                  <a:srgbClr val="969696"/>
                </a:gs>
                <a:gs pos="100000">
                  <a:srgbClr val="969696">
                    <a:gamma/>
                    <a:shade val="46275"/>
                    <a:invGamma/>
                  </a:srgbClr>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tLang="fi-FI" sz="3200">
                <a:solidFill>
                  <a:schemeClr val="bg2"/>
                </a:solidFill>
                <a:latin typeface="MetaPlusNormal-Roman" pitchFamily="34" charset="0"/>
              </a:endParaRPr>
            </a:p>
            <a:p>
              <a:endParaRPr lang="en-GB" altLang="fi-FI" sz="1000">
                <a:solidFill>
                  <a:schemeClr val="bg2"/>
                </a:solidFill>
                <a:latin typeface="MetaPlusNormal-Roman" pitchFamily="34" charset="0"/>
              </a:endParaRPr>
            </a:p>
          </p:txBody>
        </p:sp>
        <p:sp>
          <p:nvSpPr>
            <p:cNvPr id="569380" name="Text Box 36">
              <a:extLst>
                <a:ext uri="{FF2B5EF4-FFF2-40B4-BE49-F238E27FC236}">
                  <a16:creationId xmlns:a16="http://schemas.microsoft.com/office/drawing/2014/main" id="{8C39642B-00F5-43C2-9074-7E4CD22BB79B}"/>
                </a:ext>
              </a:extLst>
            </p:cNvPr>
            <p:cNvSpPr txBox="1">
              <a:spLocks noChangeArrowheads="1"/>
            </p:cNvSpPr>
            <p:nvPr/>
          </p:nvSpPr>
          <p:spPr bwMode="auto">
            <a:xfrm>
              <a:off x="4202" y="3905"/>
              <a:ext cx="5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400" b="1">
                  <a:solidFill>
                    <a:srgbClr val="000000"/>
                  </a:solidFill>
                  <a:latin typeface="MetaPlusNormal-Roman" pitchFamily="34" charset="0"/>
                </a:rPr>
                <a:t>DISPLAY</a:t>
              </a:r>
              <a:r>
                <a:rPr lang="en-GB" altLang="fi-FI" sz="1000">
                  <a:solidFill>
                    <a:schemeClr val="bg2"/>
                  </a:solidFill>
                  <a:latin typeface="MetaPlusNormal-Roman" pitchFamily="34" charset="0"/>
                </a:rPr>
                <a:t> </a:t>
              </a:r>
            </a:p>
          </p:txBody>
        </p:sp>
        <p:sp>
          <p:nvSpPr>
            <p:cNvPr id="569381" name="Rectangle 37">
              <a:extLst>
                <a:ext uri="{FF2B5EF4-FFF2-40B4-BE49-F238E27FC236}">
                  <a16:creationId xmlns:a16="http://schemas.microsoft.com/office/drawing/2014/main" id="{50AF67AB-5C67-426B-B5E7-060AC31C5C4D}"/>
                </a:ext>
              </a:extLst>
            </p:cNvPr>
            <p:cNvSpPr>
              <a:spLocks noChangeArrowheads="1"/>
            </p:cNvSpPr>
            <p:nvPr/>
          </p:nvSpPr>
          <p:spPr bwMode="auto">
            <a:xfrm>
              <a:off x="4016" y="3274"/>
              <a:ext cx="79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3200">
                  <a:solidFill>
                    <a:schemeClr val="hlink"/>
                  </a:solidFill>
                  <a:latin typeface="MetaPlusNormal-Roman" pitchFamily="34" charset="0"/>
                </a:rPr>
                <a:t>D</a:t>
              </a:r>
              <a:r>
                <a:rPr lang="en-GB" altLang="fi-FI" sz="3200">
                  <a:solidFill>
                    <a:schemeClr val="accent2"/>
                  </a:solidFill>
                  <a:latin typeface="MetaPlusNormal-Roman" pitchFamily="34" charset="0"/>
                </a:rPr>
                <a:t>R</a:t>
              </a:r>
              <a:r>
                <a:rPr lang="en-GB" altLang="fi-FI" sz="3200">
                  <a:solidFill>
                    <a:schemeClr val="accent1"/>
                  </a:solidFill>
                  <a:latin typeface="MetaPlusNormal-Roman" pitchFamily="34" charset="0"/>
                </a:rPr>
                <a:t>U</a:t>
              </a:r>
              <a:r>
                <a:rPr lang="en-GB" altLang="fi-FI" sz="3200">
                  <a:solidFill>
                    <a:schemeClr val="folHlink"/>
                  </a:solidFill>
                  <a:latin typeface="MetaPlusNormal-Roman" pitchFamily="34" charset="0"/>
                </a:rPr>
                <a:t>M</a:t>
              </a:r>
              <a:endParaRPr lang="en-GB" altLang="fi-FI" sz="3200">
                <a:latin typeface="MetaPlusNormal-Roman" pitchFamily="34" charset="0"/>
              </a:endParaRPr>
            </a:p>
            <a:p>
              <a:pPr algn="l"/>
              <a:r>
                <a:rPr lang="en-GB" altLang="fi-FI" sz="3200">
                  <a:latin typeface="MetaPlusNormal-Roman" pitchFamily="34" charset="0"/>
                </a:rPr>
                <a:t>        X</a:t>
              </a:r>
              <a:endParaRPr lang="en-GB" altLang="fi-FI" sz="3200">
                <a:solidFill>
                  <a:schemeClr val="bg2"/>
                </a:solidFill>
                <a:latin typeface="MetaPlusNormal-Roman" pitchFamily="34" charset="0"/>
              </a:endParaRPr>
            </a:p>
          </p:txBody>
        </p:sp>
        <p:sp>
          <p:nvSpPr>
            <p:cNvPr id="569382" name="Line 38">
              <a:extLst>
                <a:ext uri="{FF2B5EF4-FFF2-40B4-BE49-F238E27FC236}">
                  <a16:creationId xmlns:a16="http://schemas.microsoft.com/office/drawing/2014/main" id="{931C198C-BB9C-4AA3-89F5-3D035153E084}"/>
                </a:ext>
              </a:extLst>
            </p:cNvPr>
            <p:cNvSpPr>
              <a:spLocks noChangeShapeType="1"/>
            </p:cNvSpPr>
            <p:nvPr/>
          </p:nvSpPr>
          <p:spPr bwMode="auto">
            <a:xfrm>
              <a:off x="4109" y="3862"/>
              <a:ext cx="7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83" name="Freeform 39">
              <a:extLst>
                <a:ext uri="{FF2B5EF4-FFF2-40B4-BE49-F238E27FC236}">
                  <a16:creationId xmlns:a16="http://schemas.microsoft.com/office/drawing/2014/main" id="{F529071C-0D76-4B69-9CE1-108CA44048ED}"/>
                </a:ext>
              </a:extLst>
            </p:cNvPr>
            <p:cNvSpPr>
              <a:spLocks/>
            </p:cNvSpPr>
            <p:nvPr/>
          </p:nvSpPr>
          <p:spPr bwMode="auto">
            <a:xfrm>
              <a:off x="3199" y="3609"/>
              <a:ext cx="810" cy="310"/>
            </a:xfrm>
            <a:custGeom>
              <a:avLst/>
              <a:gdLst>
                <a:gd name="T0" fmla="*/ 0 w 836"/>
                <a:gd name="T1" fmla="*/ 0 h 330"/>
                <a:gd name="T2" fmla="*/ 0 w 836"/>
                <a:gd name="T3" fmla="*/ 330 h 330"/>
                <a:gd name="T4" fmla="*/ 836 w 836"/>
                <a:gd name="T5" fmla="*/ 328 h 330"/>
              </a:gdLst>
              <a:ahLst/>
              <a:cxnLst>
                <a:cxn ang="0">
                  <a:pos x="T0" y="T1"/>
                </a:cxn>
                <a:cxn ang="0">
                  <a:pos x="T2" y="T3"/>
                </a:cxn>
                <a:cxn ang="0">
                  <a:pos x="T4" y="T5"/>
                </a:cxn>
              </a:cxnLst>
              <a:rect l="0" t="0" r="r" b="b"/>
              <a:pathLst>
                <a:path w="836" h="330">
                  <a:moveTo>
                    <a:pt x="0" y="0"/>
                  </a:moveTo>
                  <a:lnTo>
                    <a:pt x="0" y="330"/>
                  </a:lnTo>
                  <a:lnTo>
                    <a:pt x="836" y="328"/>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569384" name="Group 40">
              <a:extLst>
                <a:ext uri="{FF2B5EF4-FFF2-40B4-BE49-F238E27FC236}">
                  <a16:creationId xmlns:a16="http://schemas.microsoft.com/office/drawing/2014/main" id="{2885E83B-3DD4-496F-B818-6AC348B5F5C7}"/>
                </a:ext>
              </a:extLst>
            </p:cNvPr>
            <p:cNvGrpSpPr>
              <a:grpSpLocks/>
            </p:cNvGrpSpPr>
            <p:nvPr/>
          </p:nvGrpSpPr>
          <p:grpSpPr bwMode="auto">
            <a:xfrm rot="-872944">
              <a:off x="1248" y="2256"/>
              <a:ext cx="576" cy="192"/>
              <a:chOff x="4944" y="2640"/>
              <a:chExt cx="576" cy="192"/>
            </a:xfrm>
          </p:grpSpPr>
          <p:sp>
            <p:nvSpPr>
              <p:cNvPr id="569385" name="Line 41">
                <a:extLst>
                  <a:ext uri="{FF2B5EF4-FFF2-40B4-BE49-F238E27FC236}">
                    <a16:creationId xmlns:a16="http://schemas.microsoft.com/office/drawing/2014/main" id="{6E555689-EA5B-4E6D-B6B8-AEE9634EA69F}"/>
                  </a:ext>
                </a:extLst>
              </p:cNvPr>
              <p:cNvSpPr>
                <a:spLocks noChangeShapeType="1"/>
              </p:cNvSpPr>
              <p:nvPr/>
            </p:nvSpPr>
            <p:spPr bwMode="auto">
              <a:xfrm flipV="1">
                <a:off x="4944" y="2640"/>
                <a:ext cx="384"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86" name="Line 42">
                <a:extLst>
                  <a:ext uri="{FF2B5EF4-FFF2-40B4-BE49-F238E27FC236}">
                    <a16:creationId xmlns:a16="http://schemas.microsoft.com/office/drawing/2014/main" id="{AAF8ABDD-ADCF-449B-A740-6C8A31A21E24}"/>
                  </a:ext>
                </a:extLst>
              </p:cNvPr>
              <p:cNvSpPr>
                <a:spLocks noChangeShapeType="1"/>
              </p:cNvSpPr>
              <p:nvPr/>
            </p:nvSpPr>
            <p:spPr bwMode="auto">
              <a:xfrm flipV="1">
                <a:off x="5040" y="2736"/>
                <a:ext cx="384"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569387" name="Line 43">
                <a:extLst>
                  <a:ext uri="{FF2B5EF4-FFF2-40B4-BE49-F238E27FC236}">
                    <a16:creationId xmlns:a16="http://schemas.microsoft.com/office/drawing/2014/main" id="{5CD2C5AC-B460-42DD-B9B0-E1FE3226C32E}"/>
                  </a:ext>
                </a:extLst>
              </p:cNvPr>
              <p:cNvSpPr>
                <a:spLocks noChangeShapeType="1"/>
              </p:cNvSpPr>
              <p:nvPr/>
            </p:nvSpPr>
            <p:spPr bwMode="auto">
              <a:xfrm flipV="1">
                <a:off x="5136" y="2832"/>
                <a:ext cx="384"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gr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2DD9C011-B030-47D1-9F03-AF6552949A74}"/>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Colour Line Scan Applications</a:t>
            </a:r>
          </a:p>
        </p:txBody>
      </p:sp>
      <p:sp>
        <p:nvSpPr>
          <p:cNvPr id="570371" name="Rectangle 3">
            <a:extLst>
              <a:ext uri="{FF2B5EF4-FFF2-40B4-BE49-F238E27FC236}">
                <a16:creationId xmlns:a16="http://schemas.microsoft.com/office/drawing/2014/main" id="{3ECBFCA8-0C13-4000-8208-4758A4F40342}"/>
              </a:ext>
            </a:extLst>
          </p:cNvPr>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GB" altLang="fi-FI">
                <a:latin typeface="MetaPlusNormal-Roman" pitchFamily="34" charset="0"/>
              </a:rPr>
              <a:t>Typical set-up for food inspection (bulk fruit, vegetables, nuts, etc)</a:t>
            </a:r>
            <a:endParaRPr lang="en-GB" altLang="fi-FI" sz="2400">
              <a:latin typeface="MetaPlusNormal-Roman" pitchFamily="34" charset="0"/>
            </a:endParaRPr>
          </a:p>
        </p:txBody>
      </p:sp>
      <p:graphicFrame>
        <p:nvGraphicFramePr>
          <p:cNvPr id="570372" name="Object 4">
            <a:hlinkClick r:id="" action="ppaction://ole?verb=0"/>
            <a:extLst>
              <a:ext uri="{FF2B5EF4-FFF2-40B4-BE49-F238E27FC236}">
                <a16:creationId xmlns:a16="http://schemas.microsoft.com/office/drawing/2014/main" id="{EFB55AB2-D5A5-4CF9-A225-AEA2E5C81236}"/>
              </a:ext>
            </a:extLst>
          </p:cNvPr>
          <p:cNvGraphicFramePr>
            <a:graphicFrameLocks/>
          </p:cNvGraphicFramePr>
          <p:nvPr/>
        </p:nvGraphicFramePr>
        <p:xfrm>
          <a:off x="3810000" y="1524000"/>
          <a:ext cx="5124450" cy="4986338"/>
        </p:xfrm>
        <a:graphic>
          <a:graphicData uri="http://schemas.openxmlformats.org/presentationml/2006/ole">
            <mc:AlternateContent xmlns:mc="http://schemas.openxmlformats.org/markup-compatibility/2006">
              <mc:Choice xmlns:v="urn:schemas-microsoft-com:vml" Requires="v">
                <p:oleObj spid="_x0000_s4098" name="CorelDRAW!" r:id="rId4" imgW="3843000" imgH="3443040" progId="CDraw4">
                  <p:embed/>
                </p:oleObj>
              </mc:Choice>
              <mc:Fallback>
                <p:oleObj name="CorelDRAW!" r:id="rId4" imgW="3843000" imgH="3443040" progId="CDraw4">
                  <p:embed/>
                  <p:pic>
                    <p:nvPicPr>
                      <p:cNvPr id="570372" name="Object 4">
                        <a:hlinkClick r:id="" action="ppaction://ole?verb=0"/>
                        <a:extLst>
                          <a:ext uri="{FF2B5EF4-FFF2-40B4-BE49-F238E27FC236}">
                            <a16:creationId xmlns:a16="http://schemas.microsoft.com/office/drawing/2014/main" id="{EFB55AB2-D5A5-4CF9-A225-AEA2E5C8123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524000"/>
                        <a:ext cx="5124450" cy="498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0373" name="Text Box 5">
            <a:extLst>
              <a:ext uri="{FF2B5EF4-FFF2-40B4-BE49-F238E27FC236}">
                <a16:creationId xmlns:a16="http://schemas.microsoft.com/office/drawing/2014/main" id="{42960AA0-CEC2-405B-B19E-EF656209D139}"/>
              </a:ext>
            </a:extLst>
          </p:cNvPr>
          <p:cNvSpPr txBox="1">
            <a:spLocks noChangeArrowheads="1"/>
          </p:cNvSpPr>
          <p:nvPr/>
        </p:nvSpPr>
        <p:spPr bwMode="auto">
          <a:xfrm>
            <a:off x="457200" y="2895600"/>
            <a:ext cx="373380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da-DK" altLang="fi-FI" sz="4400">
                <a:solidFill>
                  <a:srgbClr val="33CC33"/>
                </a:solidFill>
                <a:effectLst>
                  <a:outerShdw blurRad="38100" dist="38100" dir="2700000" algn="tl">
                    <a:srgbClr val="000000"/>
                  </a:outerShdw>
                </a:effectLst>
                <a:latin typeface="MetaPlusNormal-Roman" pitchFamily="34" charset="0"/>
                <a:sym typeface="Monotype Sorts" pitchFamily="2" charset="2"/>
              </a:rPr>
              <a:t></a:t>
            </a:r>
            <a:r>
              <a:rPr lang="da-DK" altLang="fi-FI" i="1">
                <a:effectLst>
                  <a:outerShdw blurRad="38100" dist="38100" dir="2700000" algn="tl">
                    <a:srgbClr val="000000"/>
                  </a:outerShdw>
                </a:effectLst>
                <a:latin typeface="MetaPlusNormal-Roman" pitchFamily="34" charset="0"/>
              </a:rPr>
              <a:t>Accepted objects are hurled into the ”good” bin as they fall off the end of the conveyor belt.</a:t>
            </a:r>
          </a:p>
          <a:p>
            <a:endParaRPr lang="da-DK" altLang="fi-FI" i="1">
              <a:effectLst>
                <a:outerShdw blurRad="38100" dist="38100" dir="2700000" algn="tl">
                  <a:srgbClr val="000000"/>
                </a:outerShdw>
              </a:effectLst>
              <a:latin typeface="MetaPlusNormal-Roman" pitchFamily="34" charset="0"/>
            </a:endParaRPr>
          </a:p>
          <a:p>
            <a:r>
              <a:rPr lang="da-DK" altLang="fi-FI" sz="3200">
                <a:solidFill>
                  <a:schemeClr val="hlink"/>
                </a:solidFill>
                <a:effectLst>
                  <a:outerShdw blurRad="38100" dist="38100" dir="2700000" algn="tl">
                    <a:srgbClr val="000000"/>
                  </a:outerShdw>
                </a:effectLst>
                <a:latin typeface="MetaPlusNormal-Roman" pitchFamily="34" charset="0"/>
                <a:sym typeface="Wingdings" panose="05000000000000000000" pitchFamily="2" charset="2"/>
              </a:rPr>
              <a:t></a:t>
            </a:r>
            <a:r>
              <a:rPr lang="da-DK" altLang="fi-FI" sz="3200">
                <a:effectLst>
                  <a:outerShdw blurRad="38100" dist="38100" dir="2700000" algn="tl">
                    <a:srgbClr val="000000"/>
                  </a:outerShdw>
                </a:effectLst>
                <a:latin typeface="MetaPlusNormal-Roman" pitchFamily="34" charset="0"/>
                <a:sym typeface="Wingdings" panose="05000000000000000000" pitchFamily="2" charset="2"/>
              </a:rPr>
              <a:t> </a:t>
            </a:r>
            <a:r>
              <a:rPr lang="da-DK" altLang="fi-FI" i="1">
                <a:effectLst>
                  <a:outerShdw blurRad="38100" dist="38100" dir="2700000" algn="tl">
                    <a:srgbClr val="000000"/>
                  </a:outerShdw>
                </a:effectLst>
                <a:latin typeface="MetaPlusNormal-Roman" pitchFamily="34" charset="0"/>
              </a:rPr>
              <a:t>Rejected objects are shot away, into the ”bad” bin by high pressure air nozzles</a:t>
            </a:r>
            <a:r>
              <a:rPr lang="da-DK" altLang="fi-FI">
                <a:effectLst>
                  <a:outerShdw blurRad="38100" dist="38100" dir="2700000" algn="tl">
                    <a:srgbClr val="000000"/>
                  </a:outerShdw>
                </a:effectLst>
                <a:latin typeface="MetaPlusNormal-Roman" pitchFamily="34" charset="0"/>
              </a:rPr>
              <a:t>.</a:t>
            </a:r>
            <a:endParaRPr lang="da-DK" altLang="fi-FI">
              <a:latin typeface="MetaPlusNormal-Roman" pitchFamily="34" charset="0"/>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15E8151E-B658-42CA-8A02-0B3AD117295C}"/>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Colour Line Scan Applications</a:t>
            </a:r>
          </a:p>
        </p:txBody>
      </p:sp>
      <p:sp>
        <p:nvSpPr>
          <p:cNvPr id="571395" name="Rectangle 3">
            <a:extLst>
              <a:ext uri="{FF2B5EF4-FFF2-40B4-BE49-F238E27FC236}">
                <a16:creationId xmlns:a16="http://schemas.microsoft.com/office/drawing/2014/main" id="{F242950D-ACFC-4582-8029-72E65F7DB2E0}"/>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Print inspection on a round object, such as a food container (extremely difficult to do well with an area scan camera).</a:t>
            </a:r>
          </a:p>
        </p:txBody>
      </p:sp>
      <p:graphicFrame>
        <p:nvGraphicFramePr>
          <p:cNvPr id="571396" name="Object 4">
            <a:hlinkClick r:id="" action="ppaction://ole?verb=0"/>
            <a:extLst>
              <a:ext uri="{FF2B5EF4-FFF2-40B4-BE49-F238E27FC236}">
                <a16:creationId xmlns:a16="http://schemas.microsoft.com/office/drawing/2014/main" id="{D10CAD82-3DC9-4357-8655-838ACFDCA2EC}"/>
              </a:ext>
            </a:extLst>
          </p:cNvPr>
          <p:cNvGraphicFramePr>
            <a:graphicFrameLocks/>
          </p:cNvGraphicFramePr>
          <p:nvPr/>
        </p:nvGraphicFramePr>
        <p:xfrm>
          <a:off x="1752600" y="2590800"/>
          <a:ext cx="6191250" cy="3687763"/>
        </p:xfrm>
        <a:graphic>
          <a:graphicData uri="http://schemas.openxmlformats.org/presentationml/2006/ole">
            <mc:AlternateContent xmlns:mc="http://schemas.openxmlformats.org/markup-compatibility/2006">
              <mc:Choice xmlns:v="urn:schemas-microsoft-com:vml" Requires="v">
                <p:oleObj spid="_x0000_s5122" name="CorelDRAW!" r:id="rId4" imgW="6610320" imgH="4039920" progId="CDraw4">
                  <p:embed/>
                </p:oleObj>
              </mc:Choice>
              <mc:Fallback>
                <p:oleObj name="CorelDRAW!" r:id="rId4" imgW="6610320" imgH="4039920" progId="CDraw4">
                  <p:embed/>
                  <p:pic>
                    <p:nvPicPr>
                      <p:cNvPr id="571396" name="Object 4">
                        <a:hlinkClick r:id="" action="ppaction://ole?verb=0"/>
                        <a:extLst>
                          <a:ext uri="{FF2B5EF4-FFF2-40B4-BE49-F238E27FC236}">
                            <a16:creationId xmlns:a16="http://schemas.microsoft.com/office/drawing/2014/main" id="{D10CAD82-3DC9-4357-8655-838ACFDCA2E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590800"/>
                        <a:ext cx="6191250"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AE08B2EE-B52F-479D-9F8A-C2D7573394B9}"/>
              </a:ext>
            </a:extLst>
          </p:cNvPr>
          <p:cNvSpPr>
            <a:spLocks noChangeArrowheads="1"/>
          </p:cNvSpPr>
          <p:nvPr/>
        </p:nvSpPr>
        <p:spPr bwMode="auto">
          <a:xfrm>
            <a:off x="1331640" y="152400"/>
            <a:ext cx="604867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fi-FI" sz="4000" dirty="0">
                <a:solidFill>
                  <a:srgbClr val="FFFFFF"/>
                </a:solidFill>
                <a:effectLst>
                  <a:outerShdw blurRad="38100" dist="38100" dir="2700000" algn="tl">
                    <a:srgbClr val="000000"/>
                  </a:outerShdw>
                </a:effectLst>
              </a:rPr>
              <a:t>Filters and other accessories</a:t>
            </a:r>
            <a:endParaRPr lang="en-GB" altLang="fi-FI" b="1" i="1" dirty="0">
              <a:solidFill>
                <a:srgbClr val="FFFFFF"/>
              </a:solidFill>
            </a:endParaRPr>
          </a:p>
        </p:txBody>
      </p:sp>
      <p:pic>
        <p:nvPicPr>
          <p:cNvPr id="35" name="Picture 8" descr="High-Magnification Zoom Lens Systems for Machine Vision">
            <a:extLst>
              <a:ext uri="{FF2B5EF4-FFF2-40B4-BE49-F238E27FC236}">
                <a16:creationId xmlns:a16="http://schemas.microsoft.com/office/drawing/2014/main" id="{758606BB-117D-4941-B8BC-93829B929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229" y="1844824"/>
            <a:ext cx="4745372" cy="33460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5A17C43-48AF-456A-8D6B-56ADD6A03256}"/>
              </a:ext>
            </a:extLst>
          </p:cNvPr>
          <p:cNvSpPr/>
          <p:nvPr/>
        </p:nvSpPr>
        <p:spPr>
          <a:xfrm>
            <a:off x="4283968" y="5255622"/>
            <a:ext cx="4572000" cy="246221"/>
          </a:xfrm>
          <a:prstGeom prst="rect">
            <a:avLst/>
          </a:prstGeom>
        </p:spPr>
        <p:txBody>
          <a:bodyPr>
            <a:spAutoFit/>
          </a:bodyPr>
          <a:lstStyle/>
          <a:p>
            <a:pPr algn="l"/>
            <a:r>
              <a:rPr lang="fi-FI" sz="1000" dirty="0">
                <a:hlinkClick r:id="rId4"/>
              </a:rPr>
              <a:t>https://www.thorlabs.com/images/TabImages/Zoom_Lens_A1-780.jpg</a:t>
            </a:r>
            <a:r>
              <a:rPr lang="fi-FI" sz="1000" dirty="0"/>
              <a:t> </a:t>
            </a:r>
          </a:p>
        </p:txBody>
      </p:sp>
      <p:pic>
        <p:nvPicPr>
          <p:cNvPr id="4" name="Picture 3">
            <a:extLst>
              <a:ext uri="{FF2B5EF4-FFF2-40B4-BE49-F238E27FC236}">
                <a16:creationId xmlns:a16="http://schemas.microsoft.com/office/drawing/2014/main" id="{F084862F-4AA5-46D9-A80F-CA23AE1B5536}"/>
              </a:ext>
            </a:extLst>
          </p:cNvPr>
          <p:cNvPicPr>
            <a:picLocks noChangeAspect="1"/>
          </p:cNvPicPr>
          <p:nvPr/>
        </p:nvPicPr>
        <p:blipFill>
          <a:blip r:embed="rId5"/>
          <a:stretch>
            <a:fillRect/>
          </a:stretch>
        </p:blipFill>
        <p:spPr>
          <a:xfrm>
            <a:off x="107504" y="1844823"/>
            <a:ext cx="3888432" cy="3346097"/>
          </a:xfrm>
          <a:prstGeom prst="rect">
            <a:avLst/>
          </a:prstGeom>
        </p:spPr>
      </p:pic>
      <p:sp>
        <p:nvSpPr>
          <p:cNvPr id="5" name="Rectangle 4">
            <a:extLst>
              <a:ext uri="{FF2B5EF4-FFF2-40B4-BE49-F238E27FC236}">
                <a16:creationId xmlns:a16="http://schemas.microsoft.com/office/drawing/2014/main" id="{F578B5A9-5D13-43FE-9018-63F282CB4B00}"/>
              </a:ext>
            </a:extLst>
          </p:cNvPr>
          <p:cNvSpPr/>
          <p:nvPr/>
        </p:nvSpPr>
        <p:spPr>
          <a:xfrm>
            <a:off x="8699" y="5255622"/>
            <a:ext cx="4176464" cy="246221"/>
          </a:xfrm>
          <a:prstGeom prst="rect">
            <a:avLst/>
          </a:prstGeom>
        </p:spPr>
        <p:txBody>
          <a:bodyPr wrap="square">
            <a:spAutoFit/>
          </a:bodyPr>
          <a:lstStyle/>
          <a:p>
            <a:pPr algn="l"/>
            <a:r>
              <a:rPr lang="fi-FI" sz="1000" dirty="0">
                <a:hlinkClick r:id="rId6"/>
              </a:rPr>
              <a:t>https://midopt.com/wp-content/uploads/2019/12/mounting-solutions.jpg</a:t>
            </a:r>
            <a:endParaRPr lang="fi-FI" sz="1000" dirty="0"/>
          </a:p>
        </p:txBody>
      </p:sp>
    </p:spTree>
    <p:extLst>
      <p:ext uri="{BB962C8B-B14F-4D97-AF65-F5344CB8AC3E}">
        <p14:creationId xmlns:p14="http://schemas.microsoft.com/office/powerpoint/2010/main" val="4225714108"/>
      </p:ext>
    </p:extLst>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2BFDE1F4-4A4D-4042-8E3E-6B91AE92B91E}"/>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Colour Line Scan Applications</a:t>
            </a:r>
          </a:p>
        </p:txBody>
      </p:sp>
      <p:sp>
        <p:nvSpPr>
          <p:cNvPr id="572419" name="Rectangle 3">
            <a:extLst>
              <a:ext uri="{FF2B5EF4-FFF2-40B4-BE49-F238E27FC236}">
                <a16:creationId xmlns:a16="http://schemas.microsoft.com/office/drawing/2014/main" id="{6F052994-72B7-4FED-A35A-B6725D6FF994}"/>
              </a:ext>
            </a:extLst>
          </p:cNvPr>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Typical set up for inspection of wide webs, such as printed textile.</a:t>
            </a:r>
            <a:endParaRPr lang="da-DK" altLang="fi-FI" sz="2400">
              <a:latin typeface="MetaPlusNormal-Roman" pitchFamily="34" charset="0"/>
            </a:endParaRPr>
          </a:p>
        </p:txBody>
      </p:sp>
      <p:graphicFrame>
        <p:nvGraphicFramePr>
          <p:cNvPr id="572420" name="Object 4">
            <a:hlinkClick r:id="" action="ppaction://ole?verb=0"/>
            <a:extLst>
              <a:ext uri="{FF2B5EF4-FFF2-40B4-BE49-F238E27FC236}">
                <a16:creationId xmlns:a16="http://schemas.microsoft.com/office/drawing/2014/main" id="{FDE214BC-120D-491C-944C-CA92A106AE3C}"/>
              </a:ext>
            </a:extLst>
          </p:cNvPr>
          <p:cNvGraphicFramePr>
            <a:graphicFrameLocks/>
          </p:cNvGraphicFramePr>
          <p:nvPr/>
        </p:nvGraphicFramePr>
        <p:xfrm>
          <a:off x="3733800" y="1295400"/>
          <a:ext cx="4876800" cy="5251450"/>
        </p:xfrm>
        <a:graphic>
          <a:graphicData uri="http://schemas.openxmlformats.org/presentationml/2006/ole">
            <mc:AlternateContent xmlns:mc="http://schemas.openxmlformats.org/markup-compatibility/2006">
              <mc:Choice xmlns:v="urn:schemas-microsoft-com:vml" Requires="v">
                <p:oleObj spid="_x0000_s6146" name="CorelDRAW!" r:id="rId4" imgW="5430600" imgH="5724360" progId="CDraw4">
                  <p:embed/>
                </p:oleObj>
              </mc:Choice>
              <mc:Fallback>
                <p:oleObj name="CorelDRAW!" r:id="rId4" imgW="5430600" imgH="5724360" progId="CDraw4">
                  <p:embed/>
                  <p:pic>
                    <p:nvPicPr>
                      <p:cNvPr id="572420" name="Object 4">
                        <a:hlinkClick r:id="" action="ppaction://ole?verb=0"/>
                        <a:extLst>
                          <a:ext uri="{FF2B5EF4-FFF2-40B4-BE49-F238E27FC236}">
                            <a16:creationId xmlns:a16="http://schemas.microsoft.com/office/drawing/2014/main" id="{FDE214BC-120D-491C-944C-CA92A106AE3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295400"/>
                        <a:ext cx="4876800"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32D7F2BE-35FC-4E30-A93D-E6CB0EF38BB2}"/>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Colour Line Scan Applications</a:t>
            </a:r>
          </a:p>
        </p:txBody>
      </p:sp>
      <p:sp>
        <p:nvSpPr>
          <p:cNvPr id="573443" name="Rectangle 3">
            <a:extLst>
              <a:ext uri="{FF2B5EF4-FFF2-40B4-BE49-F238E27FC236}">
                <a16:creationId xmlns:a16="http://schemas.microsoft.com/office/drawing/2014/main" id="{FA514FEF-B811-4EC4-A56F-9DB93F11B087}"/>
              </a:ext>
            </a:extLst>
          </p:cNvPr>
          <p:cNvSpPr>
            <a:spLocks noGrp="1" noChangeArrowheads="1"/>
          </p:cNvSpPr>
          <p:nvPr>
            <p:ph type="body" sz="half"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da-DK" altLang="fi-FI">
                <a:latin typeface="MetaPlusNormal-Roman" pitchFamily="34" charset="0"/>
              </a:rPr>
              <a:t>High Speed print inspection, at up to 300 metres / minute.</a:t>
            </a:r>
            <a:endParaRPr lang="da-DK" altLang="fi-FI" sz="2400">
              <a:latin typeface="MetaPlusNormal-Roman" pitchFamily="34" charset="0"/>
            </a:endParaRPr>
          </a:p>
        </p:txBody>
      </p:sp>
      <p:graphicFrame>
        <p:nvGraphicFramePr>
          <p:cNvPr id="573444" name="Object 4">
            <a:hlinkClick r:id="" action="ppaction://ole?verb=0"/>
            <a:extLst>
              <a:ext uri="{FF2B5EF4-FFF2-40B4-BE49-F238E27FC236}">
                <a16:creationId xmlns:a16="http://schemas.microsoft.com/office/drawing/2014/main" id="{A3BBAB89-276D-4D71-97C3-CC8983B284D6}"/>
              </a:ext>
            </a:extLst>
          </p:cNvPr>
          <p:cNvGraphicFramePr>
            <a:graphicFrameLocks/>
          </p:cNvGraphicFramePr>
          <p:nvPr/>
        </p:nvGraphicFramePr>
        <p:xfrm>
          <a:off x="3352800" y="1447800"/>
          <a:ext cx="4495800" cy="5202238"/>
        </p:xfrm>
        <a:graphic>
          <a:graphicData uri="http://schemas.openxmlformats.org/presentationml/2006/ole">
            <mc:AlternateContent xmlns:mc="http://schemas.openxmlformats.org/markup-compatibility/2006">
              <mc:Choice xmlns:v="urn:schemas-microsoft-com:vml" Requires="v">
                <p:oleObj spid="_x0000_s7170" name="CorelDRAW!" r:id="rId4" imgW="4159080" imgH="4830480" progId="CDraw4">
                  <p:embed/>
                </p:oleObj>
              </mc:Choice>
              <mc:Fallback>
                <p:oleObj name="CorelDRAW!" r:id="rId4" imgW="4159080" imgH="4830480" progId="CDraw4">
                  <p:embed/>
                  <p:pic>
                    <p:nvPicPr>
                      <p:cNvPr id="573444" name="Object 4">
                        <a:hlinkClick r:id="" action="ppaction://ole?verb=0"/>
                        <a:extLst>
                          <a:ext uri="{FF2B5EF4-FFF2-40B4-BE49-F238E27FC236}">
                            <a16:creationId xmlns:a16="http://schemas.microsoft.com/office/drawing/2014/main" id="{A3BBAB89-276D-4D71-97C3-CC8983B284D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447800"/>
                        <a:ext cx="4495800" cy="520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A1FAAA38-04AC-432F-8D3A-23ACE405F68C}"/>
              </a:ext>
            </a:extLst>
          </p:cNvPr>
          <p:cNvSpPr>
            <a:spLocks noChangeArrowheads="1"/>
          </p:cNvSpPr>
          <p:nvPr/>
        </p:nvSpPr>
        <p:spPr bwMode="auto">
          <a:xfrm>
            <a:off x="2819400" y="228600"/>
            <a:ext cx="26733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fi-FI" sz="3600" b="1" i="1">
                <a:solidFill>
                  <a:srgbClr val="FFFFFF"/>
                </a:solidFill>
                <a:effectLst>
                  <a:outerShdw blurRad="38100" dist="38100" dir="2700000" algn="tl">
                    <a:srgbClr val="000000"/>
                  </a:outerShdw>
                </a:effectLst>
                <a:latin typeface="Meta-Normal" pitchFamily="2" charset="0"/>
              </a:rPr>
              <a:t>TDI-camera</a:t>
            </a:r>
          </a:p>
          <a:p>
            <a:endParaRPr lang="en-GB" altLang="fi-FI" b="1" i="1">
              <a:solidFill>
                <a:srgbClr val="FFFFFF"/>
              </a:solidFill>
              <a:latin typeface="Meta-Normal" pitchFamily="2" charset="0"/>
            </a:endParaRPr>
          </a:p>
        </p:txBody>
      </p:sp>
      <p:pic>
        <p:nvPicPr>
          <p:cNvPr id="580610" name="Picture 2" descr="https://www.teledynedalsa.com/media/2256/tdalsa-graphic-linescantech-v1.jpg">
            <a:extLst>
              <a:ext uri="{FF2B5EF4-FFF2-40B4-BE49-F238E27FC236}">
                <a16:creationId xmlns:a16="http://schemas.microsoft.com/office/drawing/2014/main" id="{14FFB4FC-C1F1-4B52-9A77-5CD398CFC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14488"/>
            <a:ext cx="7620000" cy="362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2B19DCD2-DDF8-4F6D-909C-6E3CB82A87D1}"/>
              </a:ext>
            </a:extLst>
          </p:cNvPr>
          <p:cNvSpPr>
            <a:spLocks noChangeArrowheads="1"/>
          </p:cNvSpPr>
          <p:nvPr/>
        </p:nvSpPr>
        <p:spPr bwMode="auto">
          <a:xfrm>
            <a:off x="107505" y="-99392"/>
            <a:ext cx="8928992" cy="16619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fi-FI" sz="2800" b="1" i="1" dirty="0" err="1">
                <a:solidFill>
                  <a:srgbClr val="FFFFFF"/>
                </a:solidFill>
                <a:effectLst>
                  <a:outerShdw blurRad="38100" dist="38100" dir="2700000" algn="tl">
                    <a:srgbClr val="000000"/>
                  </a:outerShdw>
                </a:effectLst>
                <a:latin typeface="Meta-Normal" pitchFamily="2" charset="0"/>
              </a:rPr>
              <a:t>Microhead</a:t>
            </a:r>
            <a:r>
              <a:rPr lang="en-GB" altLang="fi-FI" sz="2800" b="1" i="1" dirty="0">
                <a:solidFill>
                  <a:srgbClr val="FFFFFF"/>
                </a:solidFill>
                <a:effectLst>
                  <a:outerShdw blurRad="38100" dist="38100" dir="2700000" algn="tl">
                    <a:srgbClr val="000000"/>
                  </a:outerShdw>
                </a:effectLst>
                <a:latin typeface="Meta-Normal" pitchFamily="2" charset="0"/>
              </a:rPr>
              <a:t>-camera, smart camera, vision systems, …</a:t>
            </a:r>
          </a:p>
          <a:p>
            <a:r>
              <a:rPr lang="en-GB" altLang="fi-FI" sz="2800" b="1" i="1" dirty="0">
                <a:solidFill>
                  <a:srgbClr val="FFFFFF"/>
                </a:solidFill>
                <a:effectLst>
                  <a:outerShdw blurRad="38100" dist="38100" dir="2700000" algn="tl">
                    <a:srgbClr val="000000"/>
                  </a:outerShdw>
                </a:effectLst>
                <a:latin typeface="Meta-Normal" pitchFamily="2" charset="0"/>
              </a:rPr>
              <a:t>Stereo camera, time-of-flight camera, …</a:t>
            </a:r>
          </a:p>
          <a:p>
            <a:r>
              <a:rPr lang="en-GB" altLang="fi-FI" sz="2800" b="1" i="1" dirty="0">
                <a:solidFill>
                  <a:srgbClr val="FFFFFF"/>
                </a:solidFill>
                <a:effectLst>
                  <a:outerShdw blurRad="38100" dist="38100" dir="2700000" algn="tl">
                    <a:srgbClr val="000000"/>
                  </a:outerShdw>
                </a:effectLst>
                <a:latin typeface="Meta-Normal" pitchFamily="2" charset="0"/>
              </a:rPr>
              <a:t>UV, NIR, IR, X-ray, multispectral, … </a:t>
            </a:r>
          </a:p>
          <a:p>
            <a:endParaRPr lang="en-GB" altLang="fi-FI" sz="1800" b="1" i="1" dirty="0">
              <a:solidFill>
                <a:srgbClr val="FFFFFF"/>
              </a:solidFill>
              <a:latin typeface="Meta-Normal" pitchFamily="2" charset="0"/>
            </a:endParaRPr>
          </a:p>
        </p:txBody>
      </p:sp>
      <p:pic>
        <p:nvPicPr>
          <p:cNvPr id="519172" name="Picture 4">
            <a:extLst>
              <a:ext uri="{FF2B5EF4-FFF2-40B4-BE49-F238E27FC236}">
                <a16:creationId xmlns:a16="http://schemas.microsoft.com/office/drawing/2014/main" id="{4B6375BE-E97C-4AE7-9D39-CEB1236BD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7" y="1412776"/>
            <a:ext cx="3168289" cy="1872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BF0E0C5C-51EB-4F8B-9030-DF6AA934A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402992"/>
            <a:ext cx="2730910" cy="1872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636" name="Picture 4" descr="Easy-to-use Vision Sensors | Automation World">
            <a:extLst>
              <a:ext uri="{FF2B5EF4-FFF2-40B4-BE49-F238E27FC236}">
                <a16:creationId xmlns:a16="http://schemas.microsoft.com/office/drawing/2014/main" id="{41F0CA06-6380-420D-9773-32A2E2901D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3" y="1404777"/>
            <a:ext cx="1821214" cy="1872208"/>
          </a:xfrm>
          <a:prstGeom prst="rect">
            <a:avLst/>
          </a:prstGeom>
          <a:noFill/>
          <a:extLst>
            <a:ext uri="{909E8E84-426E-40DD-AFC4-6F175D3DCCD1}">
              <a14:hiddenFill xmlns:a14="http://schemas.microsoft.com/office/drawing/2010/main">
                <a:solidFill>
                  <a:srgbClr val="FFFFFF"/>
                </a:solidFill>
              </a14:hiddenFill>
            </a:ext>
          </a:extLst>
        </p:spPr>
      </p:pic>
      <p:pic>
        <p:nvPicPr>
          <p:cNvPr id="581640" name="Picture 8" descr="Videre Stereo and Multi-view Vision Camera Systems | Download Scientific  Diagram">
            <a:extLst>
              <a:ext uri="{FF2B5EF4-FFF2-40B4-BE49-F238E27FC236}">
                <a16:creationId xmlns:a16="http://schemas.microsoft.com/office/drawing/2014/main" id="{3321273E-DDF4-4165-BADA-46F0FE75F1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077072"/>
            <a:ext cx="16668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81642" name="Picture 10" descr="Omnidirectional (360-degree) camera - Wikipedia">
            <a:extLst>
              <a:ext uri="{FF2B5EF4-FFF2-40B4-BE49-F238E27FC236}">
                <a16:creationId xmlns:a16="http://schemas.microsoft.com/office/drawing/2014/main" id="{A025B7AB-8390-44D6-BC6E-992B4663DE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3425598"/>
            <a:ext cx="1724025" cy="3143250"/>
          </a:xfrm>
          <a:prstGeom prst="rect">
            <a:avLst/>
          </a:prstGeom>
          <a:noFill/>
          <a:extLst>
            <a:ext uri="{909E8E84-426E-40DD-AFC4-6F175D3DCCD1}">
              <a14:hiddenFill xmlns:a14="http://schemas.microsoft.com/office/drawing/2010/main">
                <a:solidFill>
                  <a:srgbClr val="FFFFFF"/>
                </a:solidFill>
              </a14:hiddenFill>
            </a:ext>
          </a:extLst>
        </p:spPr>
      </p:pic>
      <p:pic>
        <p:nvPicPr>
          <p:cNvPr id="581644" name="Picture 12" descr="FLIR Ladybug5+ 8K 360 camera has six 2/3-inch Sony sensors - 360 Rumors">
            <a:extLst>
              <a:ext uri="{FF2B5EF4-FFF2-40B4-BE49-F238E27FC236}">
                <a16:creationId xmlns:a16="http://schemas.microsoft.com/office/drawing/2014/main" id="{4F87D5C6-18D9-49CE-A590-6FF18760C7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3916338"/>
            <a:ext cx="3698751" cy="2161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AE08B2EE-B52F-479D-9F8A-C2D7573394B9}"/>
              </a:ext>
            </a:extLst>
          </p:cNvPr>
          <p:cNvSpPr>
            <a:spLocks noChangeArrowheads="1"/>
          </p:cNvSpPr>
          <p:nvPr/>
        </p:nvSpPr>
        <p:spPr bwMode="auto">
          <a:xfrm>
            <a:off x="2362200" y="152400"/>
            <a:ext cx="3886200"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fi-FI" sz="4000">
                <a:solidFill>
                  <a:srgbClr val="FFFFFF"/>
                </a:solidFill>
                <a:effectLst>
                  <a:outerShdw blurRad="38100" dist="38100" dir="2700000" algn="tl">
                    <a:srgbClr val="000000"/>
                  </a:outerShdw>
                </a:effectLst>
              </a:rPr>
              <a:t>Lens Mount</a:t>
            </a:r>
            <a:endParaRPr lang="en-GB" altLang="fi-FI" sz="3600" i="1">
              <a:solidFill>
                <a:srgbClr val="FFFFFF"/>
              </a:solidFill>
              <a:effectLst>
                <a:outerShdw blurRad="38100" dist="38100" dir="2700000" algn="tl">
                  <a:srgbClr val="000000"/>
                </a:outerShdw>
              </a:effectLst>
            </a:endParaRPr>
          </a:p>
          <a:p>
            <a:pPr algn="ctr"/>
            <a:r>
              <a:rPr lang="en-GB" altLang="fi-FI">
                <a:solidFill>
                  <a:srgbClr val="FFFFFF"/>
                </a:solidFill>
                <a:effectLst>
                  <a:outerShdw blurRad="38100" dist="38100" dir="2700000" algn="tl">
                    <a:srgbClr val="000000"/>
                  </a:outerShdw>
                </a:effectLst>
              </a:rPr>
              <a:t>C -mount and CS-mount</a:t>
            </a:r>
            <a:endParaRPr lang="en-GB" altLang="fi-FI" b="1" i="1">
              <a:solidFill>
                <a:srgbClr val="FFFFFF"/>
              </a:solidFill>
            </a:endParaRPr>
          </a:p>
        </p:txBody>
      </p:sp>
      <p:sp>
        <p:nvSpPr>
          <p:cNvPr id="414723" name="Rectangle 3">
            <a:extLst>
              <a:ext uri="{FF2B5EF4-FFF2-40B4-BE49-F238E27FC236}">
                <a16:creationId xmlns:a16="http://schemas.microsoft.com/office/drawing/2014/main" id="{699B95A7-483A-4A81-9FD0-EB50C48EFAF1}"/>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24" name="Rectangle 4">
            <a:extLst>
              <a:ext uri="{FF2B5EF4-FFF2-40B4-BE49-F238E27FC236}">
                <a16:creationId xmlns:a16="http://schemas.microsoft.com/office/drawing/2014/main" id="{A3EBE690-1FDB-48FF-914B-68873BA928D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25" name="Rectangle 5">
            <a:extLst>
              <a:ext uri="{FF2B5EF4-FFF2-40B4-BE49-F238E27FC236}">
                <a16:creationId xmlns:a16="http://schemas.microsoft.com/office/drawing/2014/main" id="{D491CD65-9BD9-4B8B-A798-4B5C2B04F6E3}"/>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26" name="Rectangle 6">
            <a:extLst>
              <a:ext uri="{FF2B5EF4-FFF2-40B4-BE49-F238E27FC236}">
                <a16:creationId xmlns:a16="http://schemas.microsoft.com/office/drawing/2014/main" id="{28357E70-DCFD-4C7F-81BB-CE87F216461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27" name="Text Box 7">
            <a:extLst>
              <a:ext uri="{FF2B5EF4-FFF2-40B4-BE49-F238E27FC236}">
                <a16:creationId xmlns:a16="http://schemas.microsoft.com/office/drawing/2014/main" id="{344062F4-3393-4AC0-A90C-25A97E3ED99C}"/>
              </a:ext>
            </a:extLst>
          </p:cNvPr>
          <p:cNvSpPr txBox="1">
            <a:spLocks noChangeArrowheads="1"/>
          </p:cNvSpPr>
          <p:nvPr/>
        </p:nvSpPr>
        <p:spPr bwMode="auto">
          <a:xfrm>
            <a:off x="5359400" y="3078163"/>
            <a:ext cx="7366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Focal</a:t>
            </a:r>
          </a:p>
          <a:p>
            <a:pPr algn="l"/>
            <a:r>
              <a:rPr lang="en-GB" altLang="fi-FI" sz="1800">
                <a:latin typeface="Times New Roman" panose="02020603050405020304" pitchFamily="18" charset="0"/>
              </a:rPr>
              <a:t> plane</a:t>
            </a:r>
            <a:endParaRPr lang="en-GB" altLang="fi-FI" sz="1400">
              <a:latin typeface="Times New Roman" panose="02020603050405020304" pitchFamily="18" charset="0"/>
            </a:endParaRPr>
          </a:p>
        </p:txBody>
      </p:sp>
      <p:sp>
        <p:nvSpPr>
          <p:cNvPr id="414728" name="Line 8">
            <a:extLst>
              <a:ext uri="{FF2B5EF4-FFF2-40B4-BE49-F238E27FC236}">
                <a16:creationId xmlns:a16="http://schemas.microsoft.com/office/drawing/2014/main" id="{8E154D92-7B71-436A-9D71-CEBD4DD246B3}"/>
              </a:ext>
            </a:extLst>
          </p:cNvPr>
          <p:cNvSpPr>
            <a:spLocks noChangeShapeType="1"/>
          </p:cNvSpPr>
          <p:nvPr/>
        </p:nvSpPr>
        <p:spPr bwMode="auto">
          <a:xfrm flipH="1" flipV="1">
            <a:off x="5283200" y="3001963"/>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29" name="Line 9">
            <a:extLst>
              <a:ext uri="{FF2B5EF4-FFF2-40B4-BE49-F238E27FC236}">
                <a16:creationId xmlns:a16="http://schemas.microsoft.com/office/drawing/2014/main" id="{8E9F79F5-CF70-402F-8DE0-1CB916B958AA}"/>
              </a:ext>
            </a:extLst>
          </p:cNvPr>
          <p:cNvSpPr>
            <a:spLocks noChangeShapeType="1"/>
          </p:cNvSpPr>
          <p:nvPr/>
        </p:nvSpPr>
        <p:spPr bwMode="auto">
          <a:xfrm flipV="1">
            <a:off x="4468813" y="3740150"/>
            <a:ext cx="566737" cy="866775"/>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0" name="Text Box 10">
            <a:extLst>
              <a:ext uri="{FF2B5EF4-FFF2-40B4-BE49-F238E27FC236}">
                <a16:creationId xmlns:a16="http://schemas.microsoft.com/office/drawing/2014/main" id="{C19B5C6A-9726-4C42-97E6-CD851979B5CA}"/>
              </a:ext>
            </a:extLst>
          </p:cNvPr>
          <p:cNvSpPr txBox="1">
            <a:spLocks noChangeArrowheads="1"/>
          </p:cNvSpPr>
          <p:nvPr/>
        </p:nvSpPr>
        <p:spPr bwMode="auto">
          <a:xfrm>
            <a:off x="3409950" y="4494213"/>
            <a:ext cx="222250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Flange back distance</a:t>
            </a:r>
          </a:p>
          <a:p>
            <a:pPr algn="l"/>
            <a:r>
              <a:rPr lang="en-GB" altLang="fi-FI" sz="1800">
                <a:latin typeface="Times New Roman" panose="02020603050405020304" pitchFamily="18" charset="0"/>
              </a:rPr>
              <a:t>C-mount   17.526 mm</a:t>
            </a:r>
          </a:p>
          <a:p>
            <a:pPr algn="l"/>
            <a:r>
              <a:rPr lang="en-GB" altLang="fi-FI" sz="1800">
                <a:latin typeface="Times New Roman" panose="02020603050405020304" pitchFamily="18" charset="0"/>
              </a:rPr>
              <a:t>CS-mount 12.526 mm</a:t>
            </a:r>
          </a:p>
        </p:txBody>
      </p:sp>
      <p:sp>
        <p:nvSpPr>
          <p:cNvPr id="414731" name="Line 11">
            <a:extLst>
              <a:ext uri="{FF2B5EF4-FFF2-40B4-BE49-F238E27FC236}">
                <a16:creationId xmlns:a16="http://schemas.microsoft.com/office/drawing/2014/main" id="{6F8F1485-B65D-4966-B9D9-17845675DBDE}"/>
              </a:ext>
            </a:extLst>
          </p:cNvPr>
          <p:cNvSpPr>
            <a:spLocks noChangeShapeType="1"/>
          </p:cNvSpPr>
          <p:nvPr/>
        </p:nvSpPr>
        <p:spPr bwMode="auto">
          <a:xfrm flipV="1">
            <a:off x="3908425" y="3417888"/>
            <a:ext cx="828675" cy="669925"/>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nvGrpSpPr>
          <p:cNvPr id="414732" name="Group 12">
            <a:extLst>
              <a:ext uri="{FF2B5EF4-FFF2-40B4-BE49-F238E27FC236}">
                <a16:creationId xmlns:a16="http://schemas.microsoft.com/office/drawing/2014/main" id="{3B8A8B0C-B64B-4B8D-A9A8-CE265CA6C4D2}"/>
              </a:ext>
            </a:extLst>
          </p:cNvPr>
          <p:cNvGrpSpPr>
            <a:grpSpLocks/>
          </p:cNvGrpSpPr>
          <p:nvPr/>
        </p:nvGrpSpPr>
        <p:grpSpPr bwMode="auto">
          <a:xfrm>
            <a:off x="2540000" y="1835150"/>
            <a:ext cx="2751138" cy="2157413"/>
            <a:chOff x="144" y="1049"/>
            <a:chExt cx="1733" cy="1359"/>
          </a:xfrm>
        </p:grpSpPr>
        <p:sp>
          <p:nvSpPr>
            <p:cNvPr id="414733" name="Rectangle 13">
              <a:extLst>
                <a:ext uri="{FF2B5EF4-FFF2-40B4-BE49-F238E27FC236}">
                  <a16:creationId xmlns:a16="http://schemas.microsoft.com/office/drawing/2014/main" id="{452E4123-944A-49C5-9BAC-CF6EA2232943}"/>
                </a:ext>
              </a:extLst>
            </p:cNvPr>
            <p:cNvSpPr>
              <a:spLocks noChangeArrowheads="1"/>
            </p:cNvSpPr>
            <p:nvPr/>
          </p:nvSpPr>
          <p:spPr bwMode="auto">
            <a:xfrm>
              <a:off x="1488" y="1302"/>
              <a:ext cx="48" cy="686"/>
            </a:xfrm>
            <a:prstGeom prst="rect">
              <a:avLst/>
            </a:prstGeom>
            <a:solidFill>
              <a:schemeClr val="bg2"/>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4" name="Oval 14">
              <a:extLst>
                <a:ext uri="{FF2B5EF4-FFF2-40B4-BE49-F238E27FC236}">
                  <a16:creationId xmlns:a16="http://schemas.microsoft.com/office/drawing/2014/main" id="{840BD664-DCD9-4DDC-A80B-493B91035155}"/>
                </a:ext>
              </a:extLst>
            </p:cNvPr>
            <p:cNvSpPr>
              <a:spLocks noChangeArrowheads="1"/>
            </p:cNvSpPr>
            <p:nvPr/>
          </p:nvSpPr>
          <p:spPr bwMode="auto">
            <a:xfrm>
              <a:off x="1296" y="1272"/>
              <a:ext cx="109" cy="752"/>
            </a:xfrm>
            <a:prstGeom prst="ellipse">
              <a:avLst/>
            </a:prstGeom>
            <a:gradFill rotWithShape="0">
              <a:gsLst>
                <a:gs pos="0">
                  <a:srgbClr val="0066FF"/>
                </a:gs>
                <a:gs pos="50000">
                  <a:srgbClr val="0066FF">
                    <a:gamma/>
                    <a:shade val="69804"/>
                    <a:invGamma/>
                  </a:srgbClr>
                </a:gs>
                <a:gs pos="100000">
                  <a:srgbClr val="0066FF"/>
                </a:gs>
              </a:gsLst>
              <a:lin ang="5400000" scaled="1"/>
            </a:gradFill>
            <a:ln w="127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5" name="Rectangle 15" descr="Smal lodret">
              <a:extLst>
                <a:ext uri="{FF2B5EF4-FFF2-40B4-BE49-F238E27FC236}">
                  <a16:creationId xmlns:a16="http://schemas.microsoft.com/office/drawing/2014/main" id="{A9514569-AB8D-49C4-94FC-86E9B6C452E8}"/>
                </a:ext>
              </a:extLst>
            </p:cNvPr>
            <p:cNvSpPr>
              <a:spLocks noChangeArrowheads="1"/>
            </p:cNvSpPr>
            <p:nvPr/>
          </p:nvSpPr>
          <p:spPr bwMode="auto">
            <a:xfrm>
              <a:off x="1553" y="1352"/>
              <a:ext cx="66" cy="576"/>
            </a:xfrm>
            <a:prstGeom prst="rect">
              <a:avLst/>
            </a:prstGeom>
            <a:pattFill prst="narVert">
              <a:fgClr>
                <a:srgbClr val="000000"/>
              </a:fgClr>
              <a:bgClr>
                <a:srgbClr val="FFFFFF"/>
              </a:bgClr>
            </a:patt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6" name="Oval 16">
              <a:extLst>
                <a:ext uri="{FF2B5EF4-FFF2-40B4-BE49-F238E27FC236}">
                  <a16:creationId xmlns:a16="http://schemas.microsoft.com/office/drawing/2014/main" id="{850FB38E-D3ED-4014-AFF5-B7EA3731182D}"/>
                </a:ext>
              </a:extLst>
            </p:cNvPr>
            <p:cNvSpPr>
              <a:spLocks noChangeArrowheads="1"/>
            </p:cNvSpPr>
            <p:nvPr/>
          </p:nvSpPr>
          <p:spPr bwMode="auto">
            <a:xfrm>
              <a:off x="575" y="1070"/>
              <a:ext cx="240" cy="1182"/>
            </a:xfrm>
            <a:prstGeom prst="ellipse">
              <a:avLst/>
            </a:prstGeom>
            <a:gradFill rotWithShape="0">
              <a:gsLst>
                <a:gs pos="0">
                  <a:srgbClr val="0066FF"/>
                </a:gs>
                <a:gs pos="50000">
                  <a:srgbClr val="0066FF">
                    <a:gamma/>
                    <a:shade val="69804"/>
                    <a:invGamma/>
                  </a:srgbClr>
                </a:gs>
                <a:gs pos="100000">
                  <a:srgbClr val="0066FF"/>
                </a:gs>
              </a:gsLst>
              <a:lin ang="5400000" scaled="1"/>
            </a:gradFill>
            <a:ln w="12700">
              <a:solidFill>
                <a:srgbClr val="00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7" name="Freeform 17">
              <a:extLst>
                <a:ext uri="{FF2B5EF4-FFF2-40B4-BE49-F238E27FC236}">
                  <a16:creationId xmlns:a16="http://schemas.microsoft.com/office/drawing/2014/main" id="{2D948AF3-F9BB-4DF2-B62F-36E26BCDCA59}"/>
                </a:ext>
              </a:extLst>
            </p:cNvPr>
            <p:cNvSpPr>
              <a:spLocks/>
            </p:cNvSpPr>
            <p:nvPr/>
          </p:nvSpPr>
          <p:spPr bwMode="auto">
            <a:xfrm>
              <a:off x="149" y="1149"/>
              <a:ext cx="1728" cy="493"/>
            </a:xfrm>
            <a:custGeom>
              <a:avLst/>
              <a:gdLst>
                <a:gd name="T0" fmla="*/ 0 w 2540"/>
                <a:gd name="T1" fmla="*/ 0 h 620"/>
                <a:gd name="T2" fmla="*/ 816 w 2540"/>
                <a:gd name="T3" fmla="*/ 0 h 620"/>
                <a:gd name="T4" fmla="*/ 1872 w 2540"/>
                <a:gd name="T5" fmla="*/ 304 h 620"/>
                <a:gd name="T6" fmla="*/ 2540 w 2540"/>
                <a:gd name="T7" fmla="*/ 620 h 620"/>
              </a:gdLst>
              <a:ahLst/>
              <a:cxnLst>
                <a:cxn ang="0">
                  <a:pos x="T0" y="T1"/>
                </a:cxn>
                <a:cxn ang="0">
                  <a:pos x="T2" y="T3"/>
                </a:cxn>
                <a:cxn ang="0">
                  <a:pos x="T4" y="T5"/>
                </a:cxn>
                <a:cxn ang="0">
                  <a:pos x="T6" y="T7"/>
                </a:cxn>
              </a:cxnLst>
              <a:rect l="0" t="0" r="r" b="b"/>
              <a:pathLst>
                <a:path w="2540" h="620">
                  <a:moveTo>
                    <a:pt x="0" y="0"/>
                  </a:moveTo>
                  <a:lnTo>
                    <a:pt x="816" y="0"/>
                  </a:lnTo>
                  <a:lnTo>
                    <a:pt x="1872" y="304"/>
                  </a:lnTo>
                  <a:lnTo>
                    <a:pt x="2540" y="620"/>
                  </a:lnTo>
                </a:path>
              </a:pathLst>
            </a:custGeom>
            <a:noFill/>
            <a:ln w="9525">
              <a:solidFill>
                <a:srgbClr val="FFFFFF"/>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8" name="Freeform 18">
              <a:extLst>
                <a:ext uri="{FF2B5EF4-FFF2-40B4-BE49-F238E27FC236}">
                  <a16:creationId xmlns:a16="http://schemas.microsoft.com/office/drawing/2014/main" id="{3BC82767-9D0A-457E-994A-B40AD27809A2}"/>
                </a:ext>
              </a:extLst>
            </p:cNvPr>
            <p:cNvSpPr>
              <a:spLocks/>
            </p:cNvSpPr>
            <p:nvPr/>
          </p:nvSpPr>
          <p:spPr bwMode="auto">
            <a:xfrm>
              <a:off x="144" y="1643"/>
              <a:ext cx="1731" cy="499"/>
            </a:xfrm>
            <a:custGeom>
              <a:avLst/>
              <a:gdLst>
                <a:gd name="T0" fmla="*/ 2545 w 2545"/>
                <a:gd name="T1" fmla="*/ 0 h 628"/>
                <a:gd name="T2" fmla="*/ 1856 w 2545"/>
                <a:gd name="T3" fmla="*/ 331 h 628"/>
                <a:gd name="T4" fmla="*/ 782 w 2545"/>
                <a:gd name="T5" fmla="*/ 628 h 628"/>
                <a:gd name="T6" fmla="*/ 0 w 2545"/>
                <a:gd name="T7" fmla="*/ 628 h 628"/>
              </a:gdLst>
              <a:ahLst/>
              <a:cxnLst>
                <a:cxn ang="0">
                  <a:pos x="T0" y="T1"/>
                </a:cxn>
                <a:cxn ang="0">
                  <a:pos x="T2" y="T3"/>
                </a:cxn>
                <a:cxn ang="0">
                  <a:pos x="T4" y="T5"/>
                </a:cxn>
                <a:cxn ang="0">
                  <a:pos x="T6" y="T7"/>
                </a:cxn>
              </a:cxnLst>
              <a:rect l="0" t="0" r="r" b="b"/>
              <a:pathLst>
                <a:path w="2545" h="628">
                  <a:moveTo>
                    <a:pt x="2545" y="0"/>
                  </a:moveTo>
                  <a:lnTo>
                    <a:pt x="1856" y="331"/>
                  </a:lnTo>
                  <a:lnTo>
                    <a:pt x="782" y="628"/>
                  </a:lnTo>
                  <a:lnTo>
                    <a:pt x="0" y="628"/>
                  </a:lnTo>
                </a:path>
              </a:pathLst>
            </a:custGeom>
            <a:noFill/>
            <a:ln w="9525" cmpd="sng">
              <a:solidFill>
                <a:schemeClr val="tx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39" name="Line 19">
              <a:extLst>
                <a:ext uri="{FF2B5EF4-FFF2-40B4-BE49-F238E27FC236}">
                  <a16:creationId xmlns:a16="http://schemas.microsoft.com/office/drawing/2014/main" id="{56F116E1-B729-495B-A79E-B685EE933276}"/>
                </a:ext>
              </a:extLst>
            </p:cNvPr>
            <p:cNvSpPr>
              <a:spLocks noChangeShapeType="1"/>
            </p:cNvSpPr>
            <p:nvPr/>
          </p:nvSpPr>
          <p:spPr bwMode="auto">
            <a:xfrm>
              <a:off x="1872" y="1880"/>
              <a:ext cx="0" cy="528"/>
            </a:xfrm>
            <a:prstGeom prst="line">
              <a:avLst/>
            </a:prstGeom>
            <a:noFill/>
            <a:ln w="12700" cap="rnd">
              <a:solidFill>
                <a:srgbClr val="FFFF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0" name="Line 20">
              <a:extLst>
                <a:ext uri="{FF2B5EF4-FFF2-40B4-BE49-F238E27FC236}">
                  <a16:creationId xmlns:a16="http://schemas.microsoft.com/office/drawing/2014/main" id="{63FD4405-55DA-407A-978F-40D9F924E3A0}"/>
                </a:ext>
              </a:extLst>
            </p:cNvPr>
            <p:cNvSpPr>
              <a:spLocks noChangeShapeType="1"/>
            </p:cNvSpPr>
            <p:nvPr/>
          </p:nvSpPr>
          <p:spPr bwMode="auto">
            <a:xfrm flipH="1">
              <a:off x="705" y="1988"/>
              <a:ext cx="783" cy="267"/>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1" name="Line 21">
              <a:extLst>
                <a:ext uri="{FF2B5EF4-FFF2-40B4-BE49-F238E27FC236}">
                  <a16:creationId xmlns:a16="http://schemas.microsoft.com/office/drawing/2014/main" id="{0CB115B1-3DD2-478F-A4B7-871E6A5FB489}"/>
                </a:ext>
              </a:extLst>
            </p:cNvPr>
            <p:cNvSpPr>
              <a:spLocks noChangeShapeType="1"/>
            </p:cNvSpPr>
            <p:nvPr/>
          </p:nvSpPr>
          <p:spPr bwMode="auto">
            <a:xfrm flipH="1" flipV="1">
              <a:off x="697" y="1049"/>
              <a:ext cx="791" cy="253"/>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2" name="Line 22">
              <a:extLst>
                <a:ext uri="{FF2B5EF4-FFF2-40B4-BE49-F238E27FC236}">
                  <a16:creationId xmlns:a16="http://schemas.microsoft.com/office/drawing/2014/main" id="{8C20A3E3-E49C-4EBB-BB24-1A0420A7E3BD}"/>
                </a:ext>
              </a:extLst>
            </p:cNvPr>
            <p:cNvSpPr>
              <a:spLocks noChangeShapeType="1"/>
            </p:cNvSpPr>
            <p:nvPr/>
          </p:nvSpPr>
          <p:spPr bwMode="auto">
            <a:xfrm flipH="1">
              <a:off x="509" y="2255"/>
              <a:ext cx="196" cy="0"/>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3" name="Line 23">
              <a:extLst>
                <a:ext uri="{FF2B5EF4-FFF2-40B4-BE49-F238E27FC236}">
                  <a16:creationId xmlns:a16="http://schemas.microsoft.com/office/drawing/2014/main" id="{5FEAE230-5E55-4738-A721-5BDEA23DB0D0}"/>
                </a:ext>
              </a:extLst>
            </p:cNvPr>
            <p:cNvSpPr>
              <a:spLocks noChangeShapeType="1"/>
            </p:cNvSpPr>
            <p:nvPr/>
          </p:nvSpPr>
          <p:spPr bwMode="auto">
            <a:xfrm flipH="1">
              <a:off x="513" y="1057"/>
              <a:ext cx="196" cy="0"/>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4" name="Line 24">
              <a:extLst>
                <a:ext uri="{FF2B5EF4-FFF2-40B4-BE49-F238E27FC236}">
                  <a16:creationId xmlns:a16="http://schemas.microsoft.com/office/drawing/2014/main" id="{4A79BA9A-8119-45F7-9E8E-485D4547DCFF}"/>
                </a:ext>
              </a:extLst>
            </p:cNvPr>
            <p:cNvSpPr>
              <a:spLocks noChangeShapeType="1"/>
            </p:cNvSpPr>
            <p:nvPr/>
          </p:nvSpPr>
          <p:spPr bwMode="auto">
            <a:xfrm flipH="1">
              <a:off x="1536" y="2120"/>
              <a:ext cx="0" cy="240"/>
            </a:xfrm>
            <a:prstGeom prst="line">
              <a:avLst/>
            </a:prstGeom>
            <a:noFill/>
            <a:ln w="9525" cap="rnd">
              <a:solidFill>
                <a:srgbClr val="FFFF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5" name="Line 25">
              <a:extLst>
                <a:ext uri="{FF2B5EF4-FFF2-40B4-BE49-F238E27FC236}">
                  <a16:creationId xmlns:a16="http://schemas.microsoft.com/office/drawing/2014/main" id="{2FB6D935-11B2-426E-A835-25C1FA351ECF}"/>
                </a:ext>
              </a:extLst>
            </p:cNvPr>
            <p:cNvSpPr>
              <a:spLocks noChangeShapeType="1"/>
            </p:cNvSpPr>
            <p:nvPr/>
          </p:nvSpPr>
          <p:spPr bwMode="auto">
            <a:xfrm>
              <a:off x="1536" y="2208"/>
              <a:ext cx="336" cy="0"/>
            </a:xfrm>
            <a:prstGeom prst="line">
              <a:avLst/>
            </a:prstGeom>
            <a:noFill/>
            <a:ln w="9525">
              <a:solidFill>
                <a:srgbClr val="FFFF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6" name="Line 26">
              <a:extLst>
                <a:ext uri="{FF2B5EF4-FFF2-40B4-BE49-F238E27FC236}">
                  <a16:creationId xmlns:a16="http://schemas.microsoft.com/office/drawing/2014/main" id="{619DB2A8-8102-436E-B202-D43E908ADFB5}"/>
                </a:ext>
              </a:extLst>
            </p:cNvPr>
            <p:cNvSpPr>
              <a:spLocks noChangeShapeType="1"/>
            </p:cNvSpPr>
            <p:nvPr/>
          </p:nvSpPr>
          <p:spPr bwMode="auto">
            <a:xfrm flipV="1">
              <a:off x="1872" y="1448"/>
              <a:ext cx="0" cy="384"/>
            </a:xfrm>
            <a:prstGeom prst="line">
              <a:avLst/>
            </a:prstGeom>
            <a:noFill/>
            <a:ln w="9525">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7" name="Line 27">
              <a:extLst>
                <a:ext uri="{FF2B5EF4-FFF2-40B4-BE49-F238E27FC236}">
                  <a16:creationId xmlns:a16="http://schemas.microsoft.com/office/drawing/2014/main" id="{A45A3477-781E-407E-8468-DAD11309A5A6}"/>
                </a:ext>
              </a:extLst>
            </p:cNvPr>
            <p:cNvSpPr>
              <a:spLocks noChangeShapeType="1"/>
            </p:cNvSpPr>
            <p:nvPr/>
          </p:nvSpPr>
          <p:spPr bwMode="auto">
            <a:xfrm>
              <a:off x="1584" y="1928"/>
              <a:ext cx="0" cy="192"/>
            </a:xfrm>
            <a:prstGeom prst="line">
              <a:avLst/>
            </a:prstGeom>
            <a:noFill/>
            <a:ln w="762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8" name="Line 28">
              <a:extLst>
                <a:ext uri="{FF2B5EF4-FFF2-40B4-BE49-F238E27FC236}">
                  <a16:creationId xmlns:a16="http://schemas.microsoft.com/office/drawing/2014/main" id="{D054D59D-4937-4985-BC6D-CA29E211771A}"/>
                </a:ext>
              </a:extLst>
            </p:cNvPr>
            <p:cNvSpPr>
              <a:spLocks noChangeShapeType="1"/>
            </p:cNvSpPr>
            <p:nvPr/>
          </p:nvSpPr>
          <p:spPr bwMode="auto">
            <a:xfrm>
              <a:off x="1584" y="1160"/>
              <a:ext cx="0" cy="192"/>
            </a:xfrm>
            <a:prstGeom prst="line">
              <a:avLst/>
            </a:prstGeom>
            <a:noFill/>
            <a:ln w="762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49" name="Line 29">
              <a:extLst>
                <a:ext uri="{FF2B5EF4-FFF2-40B4-BE49-F238E27FC236}">
                  <a16:creationId xmlns:a16="http://schemas.microsoft.com/office/drawing/2014/main" id="{5B723FBD-9D77-4145-87A6-F3B831EF3469}"/>
                </a:ext>
              </a:extLst>
            </p:cNvPr>
            <p:cNvSpPr>
              <a:spLocks noChangeShapeType="1"/>
            </p:cNvSpPr>
            <p:nvPr/>
          </p:nvSpPr>
          <p:spPr bwMode="auto">
            <a:xfrm>
              <a:off x="1584" y="1160"/>
              <a:ext cx="144" cy="0"/>
            </a:xfrm>
            <a:prstGeom prst="line">
              <a:avLst/>
            </a:prstGeom>
            <a:noFill/>
            <a:ln w="762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50" name="Line 30">
              <a:extLst>
                <a:ext uri="{FF2B5EF4-FFF2-40B4-BE49-F238E27FC236}">
                  <a16:creationId xmlns:a16="http://schemas.microsoft.com/office/drawing/2014/main" id="{2E1216C3-DF2B-4963-898A-35A558C40ADA}"/>
                </a:ext>
              </a:extLst>
            </p:cNvPr>
            <p:cNvSpPr>
              <a:spLocks noChangeShapeType="1"/>
            </p:cNvSpPr>
            <p:nvPr/>
          </p:nvSpPr>
          <p:spPr bwMode="auto">
            <a:xfrm>
              <a:off x="1584" y="2120"/>
              <a:ext cx="144" cy="0"/>
            </a:xfrm>
            <a:prstGeom prst="line">
              <a:avLst/>
            </a:prstGeom>
            <a:noFill/>
            <a:ln w="762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4751" name="Line 31">
              <a:extLst>
                <a:ext uri="{FF2B5EF4-FFF2-40B4-BE49-F238E27FC236}">
                  <a16:creationId xmlns:a16="http://schemas.microsoft.com/office/drawing/2014/main" id="{B5534C83-B7D2-487E-9E01-3262B0E20068}"/>
                </a:ext>
              </a:extLst>
            </p:cNvPr>
            <p:cNvSpPr>
              <a:spLocks noChangeShapeType="1"/>
            </p:cNvSpPr>
            <p:nvPr/>
          </p:nvSpPr>
          <p:spPr bwMode="auto">
            <a:xfrm flipH="1">
              <a:off x="1588" y="1380"/>
              <a:ext cx="172" cy="56"/>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14752" name="Rectangle 32">
            <a:extLst>
              <a:ext uri="{FF2B5EF4-FFF2-40B4-BE49-F238E27FC236}">
                <a16:creationId xmlns:a16="http://schemas.microsoft.com/office/drawing/2014/main" id="{567AD5BB-F4B5-406E-B409-CC7CCFF80191}"/>
              </a:ext>
            </a:extLst>
          </p:cNvPr>
          <p:cNvSpPr>
            <a:spLocks noChangeArrowheads="1"/>
          </p:cNvSpPr>
          <p:nvPr/>
        </p:nvSpPr>
        <p:spPr bwMode="auto">
          <a:xfrm>
            <a:off x="3276600" y="4011613"/>
            <a:ext cx="12573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fi-FI" sz="1800">
                <a:latin typeface="Times New Roman" panose="02020603050405020304" pitchFamily="18" charset="0"/>
              </a:rPr>
              <a:t>Lens flange</a:t>
            </a:r>
          </a:p>
        </p:txBody>
      </p:sp>
      <p:sp>
        <p:nvSpPr>
          <p:cNvPr id="414753" name="Rectangle 33">
            <a:extLst>
              <a:ext uri="{FF2B5EF4-FFF2-40B4-BE49-F238E27FC236}">
                <a16:creationId xmlns:a16="http://schemas.microsoft.com/office/drawing/2014/main" id="{B17F7DE9-4230-47C5-BD83-F609911312D6}"/>
              </a:ext>
            </a:extLst>
          </p:cNvPr>
          <p:cNvSpPr>
            <a:spLocks noChangeArrowheads="1"/>
          </p:cNvSpPr>
          <p:nvPr/>
        </p:nvSpPr>
        <p:spPr bwMode="auto">
          <a:xfrm>
            <a:off x="5219700" y="2144713"/>
            <a:ext cx="12573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fi-FI" sz="1800">
                <a:latin typeface="Times New Roman" panose="02020603050405020304" pitchFamily="18" charset="0"/>
              </a:rPr>
              <a:t>Lens thread</a:t>
            </a:r>
          </a:p>
        </p:txBody>
      </p:sp>
      <p:sp>
        <p:nvSpPr>
          <p:cNvPr id="414754" name="Text Box 34">
            <a:extLst>
              <a:ext uri="{FF2B5EF4-FFF2-40B4-BE49-F238E27FC236}">
                <a16:creationId xmlns:a16="http://schemas.microsoft.com/office/drawing/2014/main" id="{C378035B-7F77-47D4-A394-5DA7072DCBFF}"/>
              </a:ext>
            </a:extLst>
          </p:cNvPr>
          <p:cNvSpPr txBox="1">
            <a:spLocks noChangeArrowheads="1"/>
          </p:cNvSpPr>
          <p:nvPr/>
        </p:nvSpPr>
        <p:spPr bwMode="auto">
          <a:xfrm>
            <a:off x="499232" y="5426074"/>
            <a:ext cx="842493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GB" altLang="fi-FI" sz="1600" dirty="0">
                <a:latin typeface="Times New Roman" panose="02020603050405020304" pitchFamily="18" charset="0"/>
              </a:rPr>
              <a:t>(With a 5 mm adapter ring, a C-mount lens can be used on a CS-mount camera.)</a:t>
            </a:r>
          </a:p>
        </p:txBody>
      </p:sp>
      <p:sp>
        <p:nvSpPr>
          <p:cNvPr id="2" name="Rectangle 1">
            <a:extLst>
              <a:ext uri="{FF2B5EF4-FFF2-40B4-BE49-F238E27FC236}">
                <a16:creationId xmlns:a16="http://schemas.microsoft.com/office/drawing/2014/main" id="{B96ECCB2-CCCE-4170-B88A-3504D6CEEC00}"/>
              </a:ext>
            </a:extLst>
          </p:cNvPr>
          <p:cNvSpPr/>
          <p:nvPr/>
        </p:nvSpPr>
        <p:spPr>
          <a:xfrm>
            <a:off x="472618" y="6167045"/>
            <a:ext cx="8347853" cy="646331"/>
          </a:xfrm>
          <a:prstGeom prst="rect">
            <a:avLst/>
          </a:prstGeom>
        </p:spPr>
        <p:txBody>
          <a:bodyPr wrap="square">
            <a:spAutoFit/>
          </a:bodyPr>
          <a:lstStyle/>
          <a:p>
            <a:pPr algn="l"/>
            <a:r>
              <a:rPr lang="en-US" b="1" dirty="0">
                <a:solidFill>
                  <a:srgbClr val="FAFAFA"/>
                </a:solidFill>
                <a:latin typeface="Open Sans"/>
              </a:rPr>
              <a:t>F-mount</a:t>
            </a:r>
            <a:r>
              <a:rPr lang="en-US" dirty="0">
                <a:solidFill>
                  <a:srgbClr val="FAFAFA"/>
                </a:solidFill>
                <a:latin typeface="Open Sans"/>
              </a:rPr>
              <a:t>: Large format (line scan and large matrix sensors). Bayonet connection.</a:t>
            </a:r>
          </a:p>
          <a:p>
            <a:pPr algn="l"/>
            <a:r>
              <a:rPr lang="en-US" b="1" dirty="0">
                <a:solidFill>
                  <a:srgbClr val="FAFAFA"/>
                </a:solidFill>
                <a:latin typeface="Open Sans"/>
              </a:rPr>
              <a:t>S-mount</a:t>
            </a:r>
            <a:r>
              <a:rPr lang="en-US" dirty="0">
                <a:solidFill>
                  <a:srgbClr val="FAFAFA"/>
                </a:solidFill>
                <a:latin typeface="Open Sans"/>
              </a:rPr>
              <a:t>: Small lens mount system (board level and micro head cameras). Allow only a minimum of adjustment.</a:t>
            </a:r>
          </a:p>
          <a:p>
            <a:pPr algn="l"/>
            <a:r>
              <a:rPr lang="en-US" b="1" dirty="0">
                <a:solidFill>
                  <a:srgbClr val="FAFAFA"/>
                </a:solidFill>
              </a:rPr>
              <a:t>T-Mount</a:t>
            </a:r>
            <a:r>
              <a:rPr lang="en-US" dirty="0">
                <a:solidFill>
                  <a:srgbClr val="FAFAFA"/>
                </a:solidFill>
              </a:rPr>
              <a:t> / </a:t>
            </a:r>
            <a:r>
              <a:rPr lang="en-US" b="1" dirty="0">
                <a:solidFill>
                  <a:srgbClr val="FAFAFA"/>
                </a:solidFill>
              </a:rPr>
              <a:t>M42 mount</a:t>
            </a:r>
            <a:r>
              <a:rPr lang="en-US" dirty="0">
                <a:solidFill>
                  <a:srgbClr val="FAFAFA"/>
                </a:solidFill>
              </a:rPr>
              <a:t>: Alternative to F-mount for line scan cameras or large, high resolution matrix sensors.</a:t>
            </a:r>
            <a:endParaRPr lang="fi-FI" dirty="0">
              <a:solidFill>
                <a:srgbClr val="FAFAFA"/>
              </a:solidFill>
            </a:endParaRPr>
          </a:p>
        </p:txBody>
      </p:sp>
    </p:spTree>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844BDC8B-0339-48C6-AE4F-83B1033FD910}"/>
              </a:ext>
            </a:extLst>
          </p:cNvPr>
          <p:cNvSpPr>
            <a:spLocks noChangeArrowheads="1"/>
          </p:cNvSpPr>
          <p:nvPr/>
        </p:nvSpPr>
        <p:spPr bwMode="auto">
          <a:xfrm>
            <a:off x="3638550" y="90488"/>
            <a:ext cx="323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231427" name="Rectangle 3">
            <a:extLst>
              <a:ext uri="{FF2B5EF4-FFF2-40B4-BE49-F238E27FC236}">
                <a16:creationId xmlns:a16="http://schemas.microsoft.com/office/drawing/2014/main" id="{9BA12953-EE28-4C27-86D4-32D76A9EF61B}"/>
              </a:ext>
            </a:extLst>
          </p:cNvPr>
          <p:cNvSpPr>
            <a:spLocks noChangeArrowheads="1"/>
          </p:cNvSpPr>
          <p:nvPr/>
        </p:nvSpPr>
        <p:spPr bwMode="auto">
          <a:xfrm>
            <a:off x="990600" y="323850"/>
            <a:ext cx="72390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nSpc>
                <a:spcPct val="90000"/>
              </a:lnSpc>
            </a:pPr>
            <a:r>
              <a:rPr lang="en-GB" altLang="fi-FI" sz="3600" b="1" i="1">
                <a:solidFill>
                  <a:srgbClr val="FFFFFF"/>
                </a:solidFill>
                <a:effectLst>
                  <a:outerShdw blurRad="38100" dist="38100" dir="2700000" algn="tl">
                    <a:srgbClr val="000000"/>
                  </a:outerShdw>
                </a:effectLst>
                <a:latin typeface="Meta-Normal" pitchFamily="2" charset="0"/>
              </a:rPr>
              <a:t>Kameran sensoriyksikkö</a:t>
            </a:r>
            <a:endParaRPr lang="en-GB" altLang="fi-FI" sz="3600" b="1" i="1">
              <a:solidFill>
                <a:schemeClr val="tx2"/>
              </a:solidFill>
              <a:effectLst>
                <a:outerShdw blurRad="38100" dist="38100" dir="2700000" algn="tl">
                  <a:srgbClr val="000000"/>
                </a:outerShdw>
              </a:effectLst>
              <a:latin typeface="Meta-Normal" pitchFamily="2" charset="0"/>
            </a:endParaRPr>
          </a:p>
        </p:txBody>
      </p:sp>
      <p:pic>
        <p:nvPicPr>
          <p:cNvPr id="231569" name="Picture 145">
            <a:extLst>
              <a:ext uri="{FF2B5EF4-FFF2-40B4-BE49-F238E27FC236}">
                <a16:creationId xmlns:a16="http://schemas.microsoft.com/office/drawing/2014/main" id="{52D265E0-BF4E-4E0A-AE63-47671FACC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4114800" cy="353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570" name="Picture 146">
            <a:extLst>
              <a:ext uri="{FF2B5EF4-FFF2-40B4-BE49-F238E27FC236}">
                <a16:creationId xmlns:a16="http://schemas.microsoft.com/office/drawing/2014/main" id="{964FF6E4-90C0-4D0A-A6D6-381E44874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4114800" cy="351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B36C60D2-9DCD-46A6-8877-1D5E323BE018}"/>
              </a:ext>
            </a:extLst>
          </p:cNvPr>
          <p:cNvSpPr>
            <a:spLocks noChangeArrowheads="1"/>
          </p:cNvSpPr>
          <p:nvPr/>
        </p:nvSpPr>
        <p:spPr bwMode="auto">
          <a:xfrm>
            <a:off x="3051175" y="103188"/>
            <a:ext cx="26638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a-DK" altLang="fi-FI" sz="4000">
                <a:solidFill>
                  <a:srgbClr val="FFFFFF"/>
                </a:solidFill>
                <a:effectLst>
                  <a:outerShdw blurRad="38100" dist="38100" dir="2700000" algn="tl">
                    <a:srgbClr val="000000"/>
                  </a:outerShdw>
                </a:effectLst>
                <a:latin typeface="Times New Roman" panose="02020603050405020304" pitchFamily="18" charset="0"/>
              </a:rPr>
              <a:t>CCD Sensor</a:t>
            </a:r>
            <a:endParaRPr lang="da-DK" altLang="fi-FI" sz="3600" i="1">
              <a:solidFill>
                <a:srgbClr val="FFFFFF"/>
              </a:solidFill>
              <a:effectLst>
                <a:outerShdw blurRad="38100" dist="38100" dir="2700000" algn="tl">
                  <a:srgbClr val="000000"/>
                </a:outerShdw>
              </a:effectLst>
              <a:latin typeface="Times New Roman" panose="02020603050405020304" pitchFamily="18" charset="0"/>
            </a:endParaRPr>
          </a:p>
          <a:p>
            <a:r>
              <a:rPr lang="da-DK" altLang="fi-FI" sz="2400">
                <a:solidFill>
                  <a:srgbClr val="FFFFFF"/>
                </a:solidFill>
                <a:effectLst>
                  <a:outerShdw blurRad="38100" dist="38100" dir="2700000" algn="tl">
                    <a:srgbClr val="000000"/>
                  </a:outerShdw>
                </a:effectLst>
                <a:latin typeface="Times New Roman" panose="02020603050405020304" pitchFamily="18" charset="0"/>
              </a:rPr>
              <a:t>Image Format</a:t>
            </a:r>
            <a:endParaRPr lang="en-GB" altLang="fi-FI" sz="3600" b="1" i="1">
              <a:solidFill>
                <a:srgbClr val="FFFFFF"/>
              </a:solidFill>
              <a:effectLst>
                <a:outerShdw blurRad="38100" dist="38100" dir="2700000" algn="tl">
                  <a:srgbClr val="000000"/>
                </a:outerShdw>
              </a:effectLst>
              <a:latin typeface="Times New Roman" panose="02020603050405020304" pitchFamily="18" charset="0"/>
            </a:endParaRPr>
          </a:p>
        </p:txBody>
      </p:sp>
      <p:sp>
        <p:nvSpPr>
          <p:cNvPr id="413699" name="Text Box 3">
            <a:extLst>
              <a:ext uri="{FF2B5EF4-FFF2-40B4-BE49-F238E27FC236}">
                <a16:creationId xmlns:a16="http://schemas.microsoft.com/office/drawing/2014/main" id="{91348B07-E786-406B-A135-EC09A0CD03D1}"/>
              </a:ext>
            </a:extLst>
          </p:cNvPr>
          <p:cNvSpPr txBox="1">
            <a:spLocks noChangeArrowheads="1"/>
          </p:cNvSpPr>
          <p:nvPr/>
        </p:nvSpPr>
        <p:spPr bwMode="auto">
          <a:xfrm>
            <a:off x="1295400" y="3574604"/>
            <a:ext cx="10668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solidFill>
                  <a:srgbClr val="FFFF66"/>
                </a:solidFill>
                <a:latin typeface="Times New Roman" panose="02020603050405020304" pitchFamily="18" charset="0"/>
              </a:rPr>
              <a:t>1” format</a:t>
            </a:r>
            <a:endParaRPr lang="en-GB" altLang="fi-FI" sz="1800">
              <a:latin typeface="Times New Roman" panose="02020603050405020304" pitchFamily="18" charset="0"/>
            </a:endParaRPr>
          </a:p>
        </p:txBody>
      </p:sp>
      <p:sp>
        <p:nvSpPr>
          <p:cNvPr id="413700" name="Text Box 4">
            <a:extLst>
              <a:ext uri="{FF2B5EF4-FFF2-40B4-BE49-F238E27FC236}">
                <a16:creationId xmlns:a16="http://schemas.microsoft.com/office/drawing/2014/main" id="{D04FD55B-F7D2-4F00-8BB7-3442E2D01860}"/>
              </a:ext>
            </a:extLst>
          </p:cNvPr>
          <p:cNvSpPr txBox="1">
            <a:spLocks noChangeArrowheads="1"/>
          </p:cNvSpPr>
          <p:nvPr/>
        </p:nvSpPr>
        <p:spPr bwMode="auto">
          <a:xfrm>
            <a:off x="5537200" y="3573016"/>
            <a:ext cx="124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solidFill>
                  <a:srgbClr val="FFFF66"/>
                </a:solidFill>
                <a:latin typeface="Times New Roman" panose="02020603050405020304" pitchFamily="18" charset="0"/>
              </a:rPr>
              <a:t>1/2” format</a:t>
            </a:r>
            <a:endParaRPr lang="en-GB" altLang="fi-FI" sz="1800">
              <a:latin typeface="Times New Roman" panose="02020603050405020304" pitchFamily="18" charset="0"/>
            </a:endParaRPr>
          </a:p>
        </p:txBody>
      </p:sp>
      <p:sp>
        <p:nvSpPr>
          <p:cNvPr id="413701" name="Text Box 5">
            <a:extLst>
              <a:ext uri="{FF2B5EF4-FFF2-40B4-BE49-F238E27FC236}">
                <a16:creationId xmlns:a16="http://schemas.microsoft.com/office/drawing/2014/main" id="{DA4E0514-AE0C-4402-A3D9-88265910BFD8}"/>
              </a:ext>
            </a:extLst>
          </p:cNvPr>
          <p:cNvSpPr txBox="1">
            <a:spLocks noChangeArrowheads="1"/>
          </p:cNvSpPr>
          <p:nvPr/>
        </p:nvSpPr>
        <p:spPr bwMode="auto">
          <a:xfrm>
            <a:off x="3479800" y="3573016"/>
            <a:ext cx="124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solidFill>
                  <a:srgbClr val="FFFF66"/>
                </a:solidFill>
                <a:latin typeface="Times New Roman" panose="02020603050405020304" pitchFamily="18" charset="0"/>
              </a:rPr>
              <a:t>2/3” format</a:t>
            </a:r>
            <a:endParaRPr lang="en-GB" altLang="fi-FI" sz="1800">
              <a:latin typeface="Times New Roman" panose="02020603050405020304" pitchFamily="18" charset="0"/>
            </a:endParaRPr>
          </a:p>
        </p:txBody>
      </p:sp>
      <p:sp>
        <p:nvSpPr>
          <p:cNvPr id="413702" name="Text Box 6">
            <a:extLst>
              <a:ext uri="{FF2B5EF4-FFF2-40B4-BE49-F238E27FC236}">
                <a16:creationId xmlns:a16="http://schemas.microsoft.com/office/drawing/2014/main" id="{48A1D348-A30D-4724-96B4-B6D7C2A9F120}"/>
              </a:ext>
            </a:extLst>
          </p:cNvPr>
          <p:cNvSpPr txBox="1">
            <a:spLocks noChangeArrowheads="1"/>
          </p:cNvSpPr>
          <p:nvPr/>
        </p:nvSpPr>
        <p:spPr bwMode="auto">
          <a:xfrm>
            <a:off x="7366000" y="3573016"/>
            <a:ext cx="124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solidFill>
                  <a:srgbClr val="FFFF66"/>
                </a:solidFill>
                <a:latin typeface="Times New Roman" panose="02020603050405020304" pitchFamily="18" charset="0"/>
              </a:rPr>
              <a:t>1/3” format</a:t>
            </a:r>
            <a:endParaRPr lang="en-GB" altLang="fi-FI" sz="1800">
              <a:latin typeface="Times New Roman" panose="02020603050405020304" pitchFamily="18" charset="0"/>
            </a:endParaRPr>
          </a:p>
        </p:txBody>
      </p:sp>
      <p:grpSp>
        <p:nvGrpSpPr>
          <p:cNvPr id="413703" name="Group 7">
            <a:extLst>
              <a:ext uri="{FF2B5EF4-FFF2-40B4-BE49-F238E27FC236}">
                <a16:creationId xmlns:a16="http://schemas.microsoft.com/office/drawing/2014/main" id="{9B3E7D0A-74A3-4195-BD7B-1993AE7399B1}"/>
              </a:ext>
            </a:extLst>
          </p:cNvPr>
          <p:cNvGrpSpPr>
            <a:grpSpLocks/>
          </p:cNvGrpSpPr>
          <p:nvPr/>
        </p:nvGrpSpPr>
        <p:grpSpPr bwMode="auto">
          <a:xfrm>
            <a:off x="1066800" y="4180136"/>
            <a:ext cx="7453313" cy="1498600"/>
            <a:chOff x="672" y="3273"/>
            <a:chExt cx="4695" cy="944"/>
          </a:xfrm>
        </p:grpSpPr>
        <p:sp>
          <p:nvSpPr>
            <p:cNvPr id="413704" name="Rectangle 8">
              <a:extLst>
                <a:ext uri="{FF2B5EF4-FFF2-40B4-BE49-F238E27FC236}">
                  <a16:creationId xmlns:a16="http://schemas.microsoft.com/office/drawing/2014/main" id="{E63351F0-2531-40F9-9EEF-A817B050909C}"/>
                </a:ext>
              </a:extLst>
            </p:cNvPr>
            <p:cNvSpPr>
              <a:spLocks noChangeArrowheads="1"/>
            </p:cNvSpPr>
            <p:nvPr/>
          </p:nvSpPr>
          <p:spPr bwMode="auto">
            <a:xfrm>
              <a:off x="672" y="3362"/>
              <a:ext cx="960" cy="672"/>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05" name="Text Box 9">
              <a:extLst>
                <a:ext uri="{FF2B5EF4-FFF2-40B4-BE49-F238E27FC236}">
                  <a16:creationId xmlns:a16="http://schemas.microsoft.com/office/drawing/2014/main" id="{CF99B566-3AC6-4A53-AA9E-8AE640CF7722}"/>
                </a:ext>
              </a:extLst>
            </p:cNvPr>
            <p:cNvSpPr txBox="1">
              <a:spLocks noChangeArrowheads="1"/>
            </p:cNvSpPr>
            <p:nvPr/>
          </p:nvSpPr>
          <p:spPr bwMode="auto">
            <a:xfrm>
              <a:off x="768" y="3986"/>
              <a:ext cx="6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12.8 mm</a:t>
              </a:r>
            </a:p>
          </p:txBody>
        </p:sp>
        <p:sp>
          <p:nvSpPr>
            <p:cNvPr id="413706" name="Text Box 10">
              <a:extLst>
                <a:ext uri="{FF2B5EF4-FFF2-40B4-BE49-F238E27FC236}">
                  <a16:creationId xmlns:a16="http://schemas.microsoft.com/office/drawing/2014/main" id="{65849032-757C-467D-B9DF-3E4FBF22E6B5}"/>
                </a:ext>
              </a:extLst>
            </p:cNvPr>
            <p:cNvSpPr txBox="1">
              <a:spLocks noChangeArrowheads="1"/>
            </p:cNvSpPr>
            <p:nvPr/>
          </p:nvSpPr>
          <p:spPr bwMode="auto">
            <a:xfrm rot="-5358198">
              <a:off x="1446" y="3603"/>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9.3 mm</a:t>
              </a:r>
            </a:p>
          </p:txBody>
        </p:sp>
        <p:sp>
          <p:nvSpPr>
            <p:cNvPr id="413707" name="Line 11">
              <a:extLst>
                <a:ext uri="{FF2B5EF4-FFF2-40B4-BE49-F238E27FC236}">
                  <a16:creationId xmlns:a16="http://schemas.microsoft.com/office/drawing/2014/main" id="{7B572E3A-C442-44C7-B8B6-0D8E9D87828A}"/>
                </a:ext>
              </a:extLst>
            </p:cNvPr>
            <p:cNvSpPr>
              <a:spLocks noChangeShapeType="1"/>
            </p:cNvSpPr>
            <p:nvPr/>
          </p:nvSpPr>
          <p:spPr bwMode="auto">
            <a:xfrm>
              <a:off x="672" y="3362"/>
              <a:ext cx="960" cy="672"/>
            </a:xfrm>
            <a:prstGeom prst="line">
              <a:avLst/>
            </a:prstGeom>
            <a:noFill/>
            <a:ln w="952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08" name="Rectangle 12">
              <a:extLst>
                <a:ext uri="{FF2B5EF4-FFF2-40B4-BE49-F238E27FC236}">
                  <a16:creationId xmlns:a16="http://schemas.microsoft.com/office/drawing/2014/main" id="{49A11EB0-B469-40D9-8A8C-36B17370046D}"/>
                </a:ext>
              </a:extLst>
            </p:cNvPr>
            <p:cNvSpPr>
              <a:spLocks noChangeArrowheads="1"/>
            </p:cNvSpPr>
            <p:nvPr/>
          </p:nvSpPr>
          <p:spPr bwMode="auto">
            <a:xfrm rot="2107085">
              <a:off x="908" y="3518"/>
              <a:ext cx="55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16 mm</a:t>
              </a:r>
            </a:p>
          </p:txBody>
        </p:sp>
        <p:sp>
          <p:nvSpPr>
            <p:cNvPr id="413709" name="Rectangle 13">
              <a:extLst>
                <a:ext uri="{FF2B5EF4-FFF2-40B4-BE49-F238E27FC236}">
                  <a16:creationId xmlns:a16="http://schemas.microsoft.com/office/drawing/2014/main" id="{EE3674F7-CD2F-4689-9A51-7997C199D19C}"/>
                </a:ext>
              </a:extLst>
            </p:cNvPr>
            <p:cNvSpPr>
              <a:spLocks noChangeArrowheads="1"/>
            </p:cNvSpPr>
            <p:nvPr/>
          </p:nvSpPr>
          <p:spPr bwMode="auto">
            <a:xfrm>
              <a:off x="2208" y="3410"/>
              <a:ext cx="768" cy="528"/>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10" name="Text Box 14">
              <a:extLst>
                <a:ext uri="{FF2B5EF4-FFF2-40B4-BE49-F238E27FC236}">
                  <a16:creationId xmlns:a16="http://schemas.microsoft.com/office/drawing/2014/main" id="{4B4CF2CF-2E74-4801-BAB1-150770EB6E94}"/>
                </a:ext>
              </a:extLst>
            </p:cNvPr>
            <p:cNvSpPr txBox="1">
              <a:spLocks noChangeArrowheads="1"/>
            </p:cNvSpPr>
            <p:nvPr/>
          </p:nvSpPr>
          <p:spPr bwMode="auto">
            <a:xfrm>
              <a:off x="2304" y="3891"/>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8.8 mm</a:t>
              </a:r>
            </a:p>
          </p:txBody>
        </p:sp>
        <p:sp>
          <p:nvSpPr>
            <p:cNvPr id="413711" name="Text Box 15">
              <a:extLst>
                <a:ext uri="{FF2B5EF4-FFF2-40B4-BE49-F238E27FC236}">
                  <a16:creationId xmlns:a16="http://schemas.microsoft.com/office/drawing/2014/main" id="{E831C693-95DF-41DB-B47B-B480BDA8DBBB}"/>
                </a:ext>
              </a:extLst>
            </p:cNvPr>
            <p:cNvSpPr txBox="1">
              <a:spLocks noChangeArrowheads="1"/>
            </p:cNvSpPr>
            <p:nvPr/>
          </p:nvSpPr>
          <p:spPr bwMode="auto">
            <a:xfrm rot="-5469405">
              <a:off x="2839" y="3555"/>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6.6 mm</a:t>
              </a:r>
            </a:p>
          </p:txBody>
        </p:sp>
        <p:sp>
          <p:nvSpPr>
            <p:cNvPr id="413712" name="Line 16">
              <a:extLst>
                <a:ext uri="{FF2B5EF4-FFF2-40B4-BE49-F238E27FC236}">
                  <a16:creationId xmlns:a16="http://schemas.microsoft.com/office/drawing/2014/main" id="{A0783EA4-2FAE-4B6B-99FC-6DF673E14B3C}"/>
                </a:ext>
              </a:extLst>
            </p:cNvPr>
            <p:cNvSpPr>
              <a:spLocks noChangeShapeType="1"/>
            </p:cNvSpPr>
            <p:nvPr/>
          </p:nvSpPr>
          <p:spPr bwMode="auto">
            <a:xfrm>
              <a:off x="2208" y="3411"/>
              <a:ext cx="768" cy="52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13" name="Line 17">
              <a:extLst>
                <a:ext uri="{FF2B5EF4-FFF2-40B4-BE49-F238E27FC236}">
                  <a16:creationId xmlns:a16="http://schemas.microsoft.com/office/drawing/2014/main" id="{68EB8CDC-E720-4D79-831E-0D40FB22822D}"/>
                </a:ext>
              </a:extLst>
            </p:cNvPr>
            <p:cNvSpPr>
              <a:spLocks noChangeShapeType="1"/>
            </p:cNvSpPr>
            <p:nvPr/>
          </p:nvSpPr>
          <p:spPr bwMode="auto">
            <a:xfrm>
              <a:off x="2208" y="3411"/>
              <a:ext cx="768" cy="528"/>
            </a:xfrm>
            <a:prstGeom prst="line">
              <a:avLst/>
            </a:prstGeom>
            <a:noFill/>
            <a:ln w="952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14" name="Rectangle 18">
              <a:extLst>
                <a:ext uri="{FF2B5EF4-FFF2-40B4-BE49-F238E27FC236}">
                  <a16:creationId xmlns:a16="http://schemas.microsoft.com/office/drawing/2014/main" id="{530B0CEC-1362-47AA-A79B-2CC5451129C0}"/>
                </a:ext>
              </a:extLst>
            </p:cNvPr>
            <p:cNvSpPr>
              <a:spLocks noChangeArrowheads="1"/>
            </p:cNvSpPr>
            <p:nvPr/>
          </p:nvSpPr>
          <p:spPr bwMode="auto">
            <a:xfrm rot="2178666">
              <a:off x="2394" y="3524"/>
              <a:ext cx="55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11 mm</a:t>
              </a:r>
            </a:p>
          </p:txBody>
        </p:sp>
        <p:sp>
          <p:nvSpPr>
            <p:cNvPr id="413715" name="Rectangle 19">
              <a:extLst>
                <a:ext uri="{FF2B5EF4-FFF2-40B4-BE49-F238E27FC236}">
                  <a16:creationId xmlns:a16="http://schemas.microsoft.com/office/drawing/2014/main" id="{6135B0B3-6438-441E-8CDF-89EDDE5EC1A3}"/>
                </a:ext>
              </a:extLst>
            </p:cNvPr>
            <p:cNvSpPr>
              <a:spLocks noChangeArrowheads="1"/>
            </p:cNvSpPr>
            <p:nvPr/>
          </p:nvSpPr>
          <p:spPr bwMode="auto">
            <a:xfrm>
              <a:off x="3648" y="3458"/>
              <a:ext cx="480" cy="384"/>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16" name="Text Box 20">
              <a:extLst>
                <a:ext uri="{FF2B5EF4-FFF2-40B4-BE49-F238E27FC236}">
                  <a16:creationId xmlns:a16="http://schemas.microsoft.com/office/drawing/2014/main" id="{FC573E48-E4B6-4650-9284-99A63822783A}"/>
                </a:ext>
              </a:extLst>
            </p:cNvPr>
            <p:cNvSpPr txBox="1">
              <a:spLocks noChangeArrowheads="1"/>
            </p:cNvSpPr>
            <p:nvPr/>
          </p:nvSpPr>
          <p:spPr bwMode="auto">
            <a:xfrm>
              <a:off x="3648" y="3842"/>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6.4 mm</a:t>
              </a:r>
            </a:p>
          </p:txBody>
        </p:sp>
        <p:sp>
          <p:nvSpPr>
            <p:cNvPr id="413717" name="Text Box 21">
              <a:extLst>
                <a:ext uri="{FF2B5EF4-FFF2-40B4-BE49-F238E27FC236}">
                  <a16:creationId xmlns:a16="http://schemas.microsoft.com/office/drawing/2014/main" id="{F0D31C73-3733-4D70-BFC8-FC5476A4C65F}"/>
                </a:ext>
              </a:extLst>
            </p:cNvPr>
            <p:cNvSpPr txBox="1">
              <a:spLocks noChangeArrowheads="1"/>
            </p:cNvSpPr>
            <p:nvPr/>
          </p:nvSpPr>
          <p:spPr bwMode="auto">
            <a:xfrm rot="-5379097">
              <a:off x="3942" y="3507"/>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4.8 mm</a:t>
              </a:r>
            </a:p>
          </p:txBody>
        </p:sp>
        <p:sp>
          <p:nvSpPr>
            <p:cNvPr id="413718" name="Line 22">
              <a:extLst>
                <a:ext uri="{FF2B5EF4-FFF2-40B4-BE49-F238E27FC236}">
                  <a16:creationId xmlns:a16="http://schemas.microsoft.com/office/drawing/2014/main" id="{0A909DC9-B033-471A-8429-24CEF32103A1}"/>
                </a:ext>
              </a:extLst>
            </p:cNvPr>
            <p:cNvSpPr>
              <a:spLocks noChangeShapeType="1"/>
            </p:cNvSpPr>
            <p:nvPr/>
          </p:nvSpPr>
          <p:spPr bwMode="auto">
            <a:xfrm>
              <a:off x="3648" y="3459"/>
              <a:ext cx="480" cy="384"/>
            </a:xfrm>
            <a:prstGeom prst="line">
              <a:avLst/>
            </a:prstGeom>
            <a:noFill/>
            <a:ln w="952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19" name="Rectangle 23">
              <a:extLst>
                <a:ext uri="{FF2B5EF4-FFF2-40B4-BE49-F238E27FC236}">
                  <a16:creationId xmlns:a16="http://schemas.microsoft.com/office/drawing/2014/main" id="{196CB571-AF98-46F1-9535-6E937801764C}"/>
                </a:ext>
              </a:extLst>
            </p:cNvPr>
            <p:cNvSpPr>
              <a:spLocks noChangeArrowheads="1"/>
            </p:cNvSpPr>
            <p:nvPr/>
          </p:nvSpPr>
          <p:spPr bwMode="auto">
            <a:xfrm rot="2290833">
              <a:off x="3741" y="3466"/>
              <a:ext cx="4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8 mm</a:t>
              </a:r>
            </a:p>
          </p:txBody>
        </p:sp>
        <p:sp>
          <p:nvSpPr>
            <p:cNvPr id="413720" name="Rectangle 24">
              <a:extLst>
                <a:ext uri="{FF2B5EF4-FFF2-40B4-BE49-F238E27FC236}">
                  <a16:creationId xmlns:a16="http://schemas.microsoft.com/office/drawing/2014/main" id="{82399564-6A65-470C-BB89-14DBF4161B17}"/>
                </a:ext>
              </a:extLst>
            </p:cNvPr>
            <p:cNvSpPr>
              <a:spLocks noChangeArrowheads="1"/>
            </p:cNvSpPr>
            <p:nvPr/>
          </p:nvSpPr>
          <p:spPr bwMode="auto">
            <a:xfrm>
              <a:off x="4762" y="3500"/>
              <a:ext cx="384" cy="288"/>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21" name="Text Box 25">
              <a:extLst>
                <a:ext uri="{FF2B5EF4-FFF2-40B4-BE49-F238E27FC236}">
                  <a16:creationId xmlns:a16="http://schemas.microsoft.com/office/drawing/2014/main" id="{0B9F6A26-E45B-46A3-8EB2-B71CA51CBB83}"/>
                </a:ext>
              </a:extLst>
            </p:cNvPr>
            <p:cNvSpPr txBox="1">
              <a:spLocks noChangeArrowheads="1"/>
            </p:cNvSpPr>
            <p:nvPr/>
          </p:nvSpPr>
          <p:spPr bwMode="auto">
            <a:xfrm>
              <a:off x="4714" y="3788"/>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4.4 mm</a:t>
              </a:r>
            </a:p>
          </p:txBody>
        </p:sp>
        <p:sp>
          <p:nvSpPr>
            <p:cNvPr id="413722" name="Text Box 26">
              <a:extLst>
                <a:ext uri="{FF2B5EF4-FFF2-40B4-BE49-F238E27FC236}">
                  <a16:creationId xmlns:a16="http://schemas.microsoft.com/office/drawing/2014/main" id="{7479106E-741B-4803-8599-FE2237AC99F0}"/>
                </a:ext>
              </a:extLst>
            </p:cNvPr>
            <p:cNvSpPr txBox="1">
              <a:spLocks noChangeArrowheads="1"/>
            </p:cNvSpPr>
            <p:nvPr/>
          </p:nvSpPr>
          <p:spPr bwMode="auto">
            <a:xfrm rot="-5352068">
              <a:off x="4950" y="3459"/>
              <a:ext cx="6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3.3 mm</a:t>
              </a:r>
            </a:p>
          </p:txBody>
        </p:sp>
        <p:sp>
          <p:nvSpPr>
            <p:cNvPr id="413723" name="Line 27">
              <a:extLst>
                <a:ext uri="{FF2B5EF4-FFF2-40B4-BE49-F238E27FC236}">
                  <a16:creationId xmlns:a16="http://schemas.microsoft.com/office/drawing/2014/main" id="{DEE64106-5A98-4F89-8A6B-364211B59E0F}"/>
                </a:ext>
              </a:extLst>
            </p:cNvPr>
            <p:cNvSpPr>
              <a:spLocks noChangeShapeType="1"/>
            </p:cNvSpPr>
            <p:nvPr/>
          </p:nvSpPr>
          <p:spPr bwMode="auto">
            <a:xfrm>
              <a:off x="4762" y="3501"/>
              <a:ext cx="384" cy="288"/>
            </a:xfrm>
            <a:prstGeom prst="line">
              <a:avLst/>
            </a:prstGeom>
            <a:noFill/>
            <a:ln w="9525">
              <a:solidFill>
                <a:schemeClr val="tx2"/>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24" name="Rectangle 28">
              <a:extLst>
                <a:ext uri="{FF2B5EF4-FFF2-40B4-BE49-F238E27FC236}">
                  <a16:creationId xmlns:a16="http://schemas.microsoft.com/office/drawing/2014/main" id="{775DF320-5D16-4E39-9968-84C5AC38D850}"/>
                </a:ext>
              </a:extLst>
            </p:cNvPr>
            <p:cNvSpPr>
              <a:spLocks noChangeArrowheads="1"/>
            </p:cNvSpPr>
            <p:nvPr/>
          </p:nvSpPr>
          <p:spPr bwMode="auto">
            <a:xfrm rot="-19509591">
              <a:off x="4808" y="3508"/>
              <a:ext cx="4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a:latin typeface="Times New Roman" panose="02020603050405020304" pitchFamily="18" charset="0"/>
                </a:rPr>
                <a:t>6 mm</a:t>
              </a:r>
            </a:p>
          </p:txBody>
        </p:sp>
      </p:grpSp>
      <p:sp>
        <p:nvSpPr>
          <p:cNvPr id="413725" name="Rectangle 29">
            <a:extLst>
              <a:ext uri="{FF2B5EF4-FFF2-40B4-BE49-F238E27FC236}">
                <a16:creationId xmlns:a16="http://schemas.microsoft.com/office/drawing/2014/main" id="{438F0009-FD58-49B8-82C2-78B8B61380C7}"/>
              </a:ext>
            </a:extLst>
          </p:cNvPr>
          <p:cNvSpPr>
            <a:spLocks noChangeArrowheads="1"/>
          </p:cNvSpPr>
          <p:nvPr/>
        </p:nvSpPr>
        <p:spPr bwMode="auto">
          <a:xfrm>
            <a:off x="1371600" y="3861048"/>
            <a:ext cx="8255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latin typeface="Times New Roman" panose="02020603050405020304" pitchFamily="18" charset="0"/>
              </a:rPr>
              <a:t>16 mm</a:t>
            </a:r>
            <a:endParaRPr lang="en-GB" altLang="fi-FI" sz="1800">
              <a:solidFill>
                <a:srgbClr val="FFFF66"/>
              </a:solidFill>
              <a:latin typeface="Times New Roman" panose="02020603050405020304" pitchFamily="18" charset="0"/>
            </a:endParaRPr>
          </a:p>
        </p:txBody>
      </p:sp>
      <p:sp>
        <p:nvSpPr>
          <p:cNvPr id="413726" name="Rectangle 30">
            <a:extLst>
              <a:ext uri="{FF2B5EF4-FFF2-40B4-BE49-F238E27FC236}">
                <a16:creationId xmlns:a16="http://schemas.microsoft.com/office/drawing/2014/main" id="{38F1E23E-F066-4084-BB60-E74CD0522487}"/>
              </a:ext>
            </a:extLst>
          </p:cNvPr>
          <p:cNvSpPr>
            <a:spLocks noChangeArrowheads="1"/>
          </p:cNvSpPr>
          <p:nvPr/>
        </p:nvSpPr>
        <p:spPr bwMode="auto">
          <a:xfrm>
            <a:off x="3670300" y="3861048"/>
            <a:ext cx="8255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latin typeface="Times New Roman" panose="02020603050405020304" pitchFamily="18" charset="0"/>
              </a:rPr>
              <a:t>11 mm</a:t>
            </a:r>
          </a:p>
        </p:txBody>
      </p:sp>
      <p:sp>
        <p:nvSpPr>
          <p:cNvPr id="413727" name="Rectangle 31">
            <a:extLst>
              <a:ext uri="{FF2B5EF4-FFF2-40B4-BE49-F238E27FC236}">
                <a16:creationId xmlns:a16="http://schemas.microsoft.com/office/drawing/2014/main" id="{EEEB0CBD-308A-479E-8DF2-B2A7B20ACB1C}"/>
              </a:ext>
            </a:extLst>
          </p:cNvPr>
          <p:cNvSpPr>
            <a:spLocks noChangeArrowheads="1"/>
          </p:cNvSpPr>
          <p:nvPr/>
        </p:nvSpPr>
        <p:spPr bwMode="auto">
          <a:xfrm>
            <a:off x="5842000" y="3861048"/>
            <a:ext cx="711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latin typeface="Times New Roman" panose="02020603050405020304" pitchFamily="18" charset="0"/>
              </a:rPr>
              <a:t>8 mm</a:t>
            </a:r>
          </a:p>
        </p:txBody>
      </p:sp>
      <p:sp>
        <p:nvSpPr>
          <p:cNvPr id="413728" name="Rectangle 32">
            <a:extLst>
              <a:ext uri="{FF2B5EF4-FFF2-40B4-BE49-F238E27FC236}">
                <a16:creationId xmlns:a16="http://schemas.microsoft.com/office/drawing/2014/main" id="{F1F5BC12-CBC7-440D-A7B6-4F61D0B487CB}"/>
              </a:ext>
            </a:extLst>
          </p:cNvPr>
          <p:cNvSpPr>
            <a:spLocks noChangeArrowheads="1"/>
          </p:cNvSpPr>
          <p:nvPr/>
        </p:nvSpPr>
        <p:spPr bwMode="auto">
          <a:xfrm>
            <a:off x="7535863" y="3861048"/>
            <a:ext cx="7159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GB" altLang="fi-FI" sz="1800">
                <a:latin typeface="Times New Roman" panose="02020603050405020304" pitchFamily="18" charset="0"/>
              </a:rPr>
              <a:t>6 mm</a:t>
            </a:r>
          </a:p>
        </p:txBody>
      </p:sp>
      <p:grpSp>
        <p:nvGrpSpPr>
          <p:cNvPr id="413729" name="Group 33">
            <a:extLst>
              <a:ext uri="{FF2B5EF4-FFF2-40B4-BE49-F238E27FC236}">
                <a16:creationId xmlns:a16="http://schemas.microsoft.com/office/drawing/2014/main" id="{20AD8DDE-3038-4A3E-A343-6AE2A1845F35}"/>
              </a:ext>
            </a:extLst>
          </p:cNvPr>
          <p:cNvGrpSpPr>
            <a:grpSpLocks/>
          </p:cNvGrpSpPr>
          <p:nvPr/>
        </p:nvGrpSpPr>
        <p:grpSpPr bwMode="auto">
          <a:xfrm>
            <a:off x="609600" y="1447800"/>
            <a:ext cx="2162200" cy="1765176"/>
            <a:chOff x="384" y="912"/>
            <a:chExt cx="1833" cy="1412"/>
          </a:xfrm>
        </p:grpSpPr>
        <p:sp>
          <p:nvSpPr>
            <p:cNvPr id="413730" name="Oval 34">
              <a:extLst>
                <a:ext uri="{FF2B5EF4-FFF2-40B4-BE49-F238E27FC236}">
                  <a16:creationId xmlns:a16="http://schemas.microsoft.com/office/drawing/2014/main" id="{48CDE5CE-9DB4-4ACA-8B14-5DB34C9C1658}"/>
                </a:ext>
              </a:extLst>
            </p:cNvPr>
            <p:cNvSpPr>
              <a:spLocks noChangeArrowheads="1"/>
            </p:cNvSpPr>
            <p:nvPr/>
          </p:nvSpPr>
          <p:spPr bwMode="auto">
            <a:xfrm>
              <a:off x="384" y="912"/>
              <a:ext cx="1176" cy="1133"/>
            </a:xfrm>
            <a:prstGeom prst="ellipse">
              <a:avLst/>
            </a:prstGeom>
            <a:solidFill>
              <a:srgbClr val="9966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31" name="Oval 35">
              <a:extLst>
                <a:ext uri="{FF2B5EF4-FFF2-40B4-BE49-F238E27FC236}">
                  <a16:creationId xmlns:a16="http://schemas.microsoft.com/office/drawing/2014/main" id="{AAF1D39E-8835-47BC-B60E-22A5D4FE3C6E}"/>
                </a:ext>
              </a:extLst>
            </p:cNvPr>
            <p:cNvSpPr>
              <a:spLocks noChangeArrowheads="1"/>
            </p:cNvSpPr>
            <p:nvPr/>
          </p:nvSpPr>
          <p:spPr bwMode="auto">
            <a:xfrm>
              <a:off x="653" y="1172"/>
              <a:ext cx="636" cy="637"/>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32" name="Rectangle 36">
              <a:extLst>
                <a:ext uri="{FF2B5EF4-FFF2-40B4-BE49-F238E27FC236}">
                  <a16:creationId xmlns:a16="http://schemas.microsoft.com/office/drawing/2014/main" id="{411DD100-AE1E-481C-A4E6-DE085975DF12}"/>
                </a:ext>
              </a:extLst>
            </p:cNvPr>
            <p:cNvSpPr>
              <a:spLocks noChangeArrowheads="1"/>
            </p:cNvSpPr>
            <p:nvPr/>
          </p:nvSpPr>
          <p:spPr bwMode="auto">
            <a:xfrm>
              <a:off x="727" y="1313"/>
              <a:ext cx="489" cy="331"/>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33" name="Line 37">
              <a:extLst>
                <a:ext uri="{FF2B5EF4-FFF2-40B4-BE49-F238E27FC236}">
                  <a16:creationId xmlns:a16="http://schemas.microsoft.com/office/drawing/2014/main" id="{79ED2A54-EC6F-40D4-8808-5EB2465FF231}"/>
                </a:ext>
              </a:extLst>
            </p:cNvPr>
            <p:cNvSpPr>
              <a:spLocks noChangeShapeType="1"/>
            </p:cNvSpPr>
            <p:nvPr/>
          </p:nvSpPr>
          <p:spPr bwMode="auto">
            <a:xfrm>
              <a:off x="972" y="1170"/>
              <a:ext cx="85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34" name="Line 38">
              <a:extLst>
                <a:ext uri="{FF2B5EF4-FFF2-40B4-BE49-F238E27FC236}">
                  <a16:creationId xmlns:a16="http://schemas.microsoft.com/office/drawing/2014/main" id="{05BB96F5-33FF-4012-A369-B4A34F03A0E1}"/>
                </a:ext>
              </a:extLst>
            </p:cNvPr>
            <p:cNvSpPr>
              <a:spLocks noChangeShapeType="1"/>
            </p:cNvSpPr>
            <p:nvPr/>
          </p:nvSpPr>
          <p:spPr bwMode="auto">
            <a:xfrm>
              <a:off x="947" y="1809"/>
              <a:ext cx="85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35" name="Line 39">
              <a:extLst>
                <a:ext uri="{FF2B5EF4-FFF2-40B4-BE49-F238E27FC236}">
                  <a16:creationId xmlns:a16="http://schemas.microsoft.com/office/drawing/2014/main" id="{60A6F0D2-E8C7-4371-ACB8-B94B4B44873C}"/>
                </a:ext>
              </a:extLst>
            </p:cNvPr>
            <p:cNvSpPr>
              <a:spLocks noChangeShapeType="1"/>
            </p:cNvSpPr>
            <p:nvPr/>
          </p:nvSpPr>
          <p:spPr bwMode="auto">
            <a:xfrm>
              <a:off x="1667" y="1170"/>
              <a:ext cx="0" cy="618"/>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13736" name="Text Box 40">
              <a:extLst>
                <a:ext uri="{FF2B5EF4-FFF2-40B4-BE49-F238E27FC236}">
                  <a16:creationId xmlns:a16="http://schemas.microsoft.com/office/drawing/2014/main" id="{4222F396-7F65-49BE-ADD7-C7083CAE6A9A}"/>
                </a:ext>
              </a:extLst>
            </p:cNvPr>
            <p:cNvSpPr txBox="1">
              <a:spLocks noChangeArrowheads="1"/>
            </p:cNvSpPr>
            <p:nvPr/>
          </p:nvSpPr>
          <p:spPr bwMode="auto">
            <a:xfrm>
              <a:off x="1656" y="1273"/>
              <a:ext cx="561"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2400">
                  <a:latin typeface="Times New Roman" panose="02020603050405020304" pitchFamily="18" charset="0"/>
                </a:rPr>
                <a:t>1”</a:t>
              </a:r>
            </a:p>
            <a:p>
              <a:pPr algn="l"/>
              <a:r>
                <a:rPr lang="en-GB" altLang="fi-FI" sz="2400">
                  <a:latin typeface="Times New Roman" panose="02020603050405020304" pitchFamily="18" charset="0"/>
                </a:rPr>
                <a:t>Tube </a:t>
              </a:r>
              <a:endParaRPr lang="en-GB" altLang="fi-FI" sz="1800">
                <a:latin typeface="Times New Roman" panose="02020603050405020304" pitchFamily="18" charset="0"/>
              </a:endParaRPr>
            </a:p>
          </p:txBody>
        </p:sp>
        <p:sp>
          <p:nvSpPr>
            <p:cNvPr id="413737" name="Text Box 41">
              <a:extLst>
                <a:ext uri="{FF2B5EF4-FFF2-40B4-BE49-F238E27FC236}">
                  <a16:creationId xmlns:a16="http://schemas.microsoft.com/office/drawing/2014/main" id="{B791618A-F551-4044-8F7A-CE76C8566FEC}"/>
                </a:ext>
              </a:extLst>
            </p:cNvPr>
            <p:cNvSpPr txBox="1">
              <a:spLocks noChangeArrowheads="1"/>
            </p:cNvSpPr>
            <p:nvPr/>
          </p:nvSpPr>
          <p:spPr bwMode="auto">
            <a:xfrm>
              <a:off x="1296" y="1920"/>
              <a:ext cx="72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800" dirty="0">
                  <a:latin typeface="Times New Roman" panose="02020603050405020304" pitchFamily="18" charset="0"/>
                </a:rPr>
                <a:t>Deflection</a:t>
              </a:r>
            </a:p>
            <a:p>
              <a:pPr algn="l"/>
              <a:r>
                <a:rPr lang="en-GB" altLang="fi-FI" sz="1800" dirty="0">
                  <a:latin typeface="Times New Roman" panose="02020603050405020304" pitchFamily="18" charset="0"/>
                </a:rPr>
                <a:t>yoke</a:t>
              </a:r>
            </a:p>
          </p:txBody>
        </p:sp>
        <p:sp>
          <p:nvSpPr>
            <p:cNvPr id="413738" name="Line 42">
              <a:extLst>
                <a:ext uri="{FF2B5EF4-FFF2-40B4-BE49-F238E27FC236}">
                  <a16:creationId xmlns:a16="http://schemas.microsoft.com/office/drawing/2014/main" id="{85FCBECE-12C1-4D2E-AD89-A3F79A931BC8}"/>
                </a:ext>
              </a:extLst>
            </p:cNvPr>
            <p:cNvSpPr>
              <a:spLocks noChangeShapeType="1"/>
            </p:cNvSpPr>
            <p:nvPr/>
          </p:nvSpPr>
          <p:spPr bwMode="auto">
            <a:xfrm flipH="1" flipV="1">
              <a:off x="1118" y="1904"/>
              <a:ext cx="147" cy="2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grpSp>
      <p:sp>
        <p:nvSpPr>
          <p:cNvPr id="413739" name="Text Box 43">
            <a:extLst>
              <a:ext uri="{FF2B5EF4-FFF2-40B4-BE49-F238E27FC236}">
                <a16:creationId xmlns:a16="http://schemas.microsoft.com/office/drawing/2014/main" id="{8F912737-AC57-4837-888E-C87DCCD4465F}"/>
              </a:ext>
            </a:extLst>
          </p:cNvPr>
          <p:cNvSpPr txBox="1">
            <a:spLocks noChangeArrowheads="1"/>
          </p:cNvSpPr>
          <p:nvPr/>
        </p:nvSpPr>
        <p:spPr bwMode="auto">
          <a:xfrm>
            <a:off x="3733800" y="1371600"/>
            <a:ext cx="5176838" cy="1692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altLang="fi-FI" sz="1600" dirty="0">
                <a:latin typeface="Times New Roman" panose="02020603050405020304" pitchFamily="18" charset="0"/>
              </a:rPr>
              <a:t>The image size in inches  relates back to the tube camera. The image format of a tube which could be placed in a 1” deflection coil was called 1” format.</a:t>
            </a:r>
          </a:p>
          <a:p>
            <a:pPr algn="l">
              <a:spcBef>
                <a:spcPct val="50000"/>
              </a:spcBef>
            </a:pPr>
            <a:r>
              <a:rPr lang="en-GB" altLang="fi-FI" sz="1600" dirty="0">
                <a:latin typeface="Times New Roman" panose="02020603050405020304" pitchFamily="18" charset="0"/>
              </a:rPr>
              <a:t>BIPM (Bureau International des </a:t>
            </a:r>
            <a:r>
              <a:rPr lang="en-GB" altLang="fi-FI" sz="1600" dirty="0" err="1">
                <a:latin typeface="Times New Roman" panose="02020603050405020304" pitchFamily="18" charset="0"/>
              </a:rPr>
              <a:t>Poids</a:t>
            </a:r>
            <a:r>
              <a:rPr lang="en-GB" altLang="fi-FI" sz="1600" dirty="0">
                <a:latin typeface="Times New Roman" panose="02020603050405020304" pitchFamily="18" charset="0"/>
              </a:rPr>
              <a:t> &amp; </a:t>
            </a:r>
            <a:r>
              <a:rPr lang="en-GB" altLang="fi-FI" sz="1600" dirty="0" err="1">
                <a:latin typeface="Times New Roman" panose="02020603050405020304" pitchFamily="18" charset="0"/>
              </a:rPr>
              <a:t>Mesures</a:t>
            </a:r>
            <a:r>
              <a:rPr lang="en-GB" altLang="fi-FI" sz="1600" dirty="0">
                <a:latin typeface="Times New Roman" panose="02020603050405020304" pitchFamily="18" charset="0"/>
              </a:rPr>
              <a:t>) recommend to use metric designation. Below is the most common image formats shown.</a:t>
            </a:r>
            <a:r>
              <a:rPr lang="da-DK" altLang="fi-FI" sz="1600" dirty="0">
                <a:latin typeface="Times New Roman" panose="02020603050405020304" pitchFamily="18" charset="0"/>
              </a:rPr>
              <a:t>  </a:t>
            </a:r>
            <a:endParaRPr lang="en-GB" altLang="fi-FI" sz="1600" dirty="0">
              <a:latin typeface="Times New Roman" panose="02020603050405020304" pitchFamily="18" charset="0"/>
            </a:endParaRPr>
          </a:p>
        </p:txBody>
      </p:sp>
      <p:sp>
        <p:nvSpPr>
          <p:cNvPr id="413740" name="Text Box 44">
            <a:extLst>
              <a:ext uri="{FF2B5EF4-FFF2-40B4-BE49-F238E27FC236}">
                <a16:creationId xmlns:a16="http://schemas.microsoft.com/office/drawing/2014/main" id="{604CCEC4-C42B-4BAB-A338-815CD24A1F98}"/>
              </a:ext>
            </a:extLst>
          </p:cNvPr>
          <p:cNvSpPr txBox="1">
            <a:spLocks noChangeArrowheads="1"/>
          </p:cNvSpPr>
          <p:nvPr/>
        </p:nvSpPr>
        <p:spPr bwMode="auto">
          <a:xfrm>
            <a:off x="0" y="3862636"/>
            <a:ext cx="13239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GB" altLang="fi-FI" sz="1800">
                <a:latin typeface="Times New Roman" panose="02020603050405020304" pitchFamily="18" charset="0"/>
              </a:rPr>
              <a:t>Diagonal:</a:t>
            </a:r>
          </a:p>
        </p:txBody>
      </p:sp>
      <p:sp>
        <p:nvSpPr>
          <p:cNvPr id="413745" name="Text Box 49">
            <a:extLst>
              <a:ext uri="{FF2B5EF4-FFF2-40B4-BE49-F238E27FC236}">
                <a16:creationId xmlns:a16="http://schemas.microsoft.com/office/drawing/2014/main" id="{0D040A8E-7D5F-4D51-AB7B-F16465B73967}"/>
              </a:ext>
            </a:extLst>
          </p:cNvPr>
          <p:cNvSpPr txBox="1">
            <a:spLocks noChangeArrowheads="1"/>
          </p:cNvSpPr>
          <p:nvPr/>
        </p:nvSpPr>
        <p:spPr bwMode="auto">
          <a:xfrm>
            <a:off x="-12700" y="4470648"/>
            <a:ext cx="8651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GB" altLang="fi-FI" sz="2000">
                <a:latin typeface="Times New Roman" panose="02020603050405020304" pitchFamily="18" charset="0"/>
              </a:rPr>
              <a:t>Image</a:t>
            </a:r>
          </a:p>
          <a:p>
            <a:pPr eaLnBrk="1" hangingPunct="1"/>
            <a:r>
              <a:rPr lang="en-GB" altLang="fi-FI" sz="2000">
                <a:latin typeface="Times New Roman" panose="02020603050405020304" pitchFamily="18" charset="0"/>
              </a:rPr>
              <a:t>size</a:t>
            </a:r>
            <a:endParaRPr lang="en-GB" altLang="fi-FI" sz="2000" i="1">
              <a:latin typeface="Times New Roman" panose="02020603050405020304" pitchFamily="18" charset="0"/>
            </a:endParaRPr>
          </a:p>
        </p:txBody>
      </p:sp>
      <p:sp>
        <p:nvSpPr>
          <p:cNvPr id="46" name="Rectangle 45">
            <a:extLst>
              <a:ext uri="{FF2B5EF4-FFF2-40B4-BE49-F238E27FC236}">
                <a16:creationId xmlns:a16="http://schemas.microsoft.com/office/drawing/2014/main" id="{F2855E4E-8B51-4FD7-877C-387DB10D81AF}"/>
              </a:ext>
            </a:extLst>
          </p:cNvPr>
          <p:cNvSpPr/>
          <p:nvPr/>
        </p:nvSpPr>
        <p:spPr>
          <a:xfrm>
            <a:off x="0" y="6320353"/>
            <a:ext cx="9144000" cy="276999"/>
          </a:xfrm>
          <a:prstGeom prst="rect">
            <a:avLst/>
          </a:prstGeom>
        </p:spPr>
        <p:txBody>
          <a:bodyPr wrap="square">
            <a:spAutoFit/>
          </a:bodyPr>
          <a:lstStyle/>
          <a:p>
            <a:pPr algn="l"/>
            <a:r>
              <a:rPr lang="en-US" b="1" dirty="0" err="1">
                <a:solidFill>
                  <a:srgbClr val="FAFAFA"/>
                </a:solidFill>
                <a:latin typeface="Open Sans"/>
              </a:rPr>
              <a:t>Optiikan</a:t>
            </a:r>
            <a:r>
              <a:rPr lang="en-US" b="1" dirty="0">
                <a:solidFill>
                  <a:srgbClr val="FAFAFA"/>
                </a:solidFill>
                <a:latin typeface="Open Sans"/>
              </a:rPr>
              <a:t> </a:t>
            </a:r>
            <a:r>
              <a:rPr lang="en-US" b="1" dirty="0" err="1">
                <a:solidFill>
                  <a:srgbClr val="FAFAFA"/>
                </a:solidFill>
                <a:latin typeface="Open Sans"/>
              </a:rPr>
              <a:t>tuottaman</a:t>
            </a:r>
            <a:r>
              <a:rPr lang="en-US" b="1" dirty="0">
                <a:solidFill>
                  <a:srgbClr val="FAFAFA"/>
                </a:solidFill>
                <a:latin typeface="Open Sans"/>
              </a:rPr>
              <a:t> </a:t>
            </a:r>
            <a:r>
              <a:rPr lang="en-US" b="1" dirty="0" err="1">
                <a:solidFill>
                  <a:srgbClr val="FAFAFA"/>
                </a:solidFill>
                <a:latin typeface="Open Sans"/>
              </a:rPr>
              <a:t>kuvan</a:t>
            </a:r>
            <a:r>
              <a:rPr lang="en-US" b="1" dirty="0">
                <a:solidFill>
                  <a:srgbClr val="FAFAFA"/>
                </a:solidFill>
                <a:latin typeface="Open Sans"/>
              </a:rPr>
              <a:t> (</a:t>
            </a:r>
            <a:r>
              <a:rPr lang="en-US" b="1" dirty="0" err="1">
                <a:solidFill>
                  <a:srgbClr val="FAFAFA"/>
                </a:solidFill>
                <a:latin typeface="Open Sans"/>
              </a:rPr>
              <a:t>ympyrämäinen</a:t>
            </a:r>
            <a:r>
              <a:rPr lang="en-US" b="1" dirty="0">
                <a:solidFill>
                  <a:srgbClr val="FAFAFA"/>
                </a:solidFill>
                <a:latin typeface="Open Sans"/>
              </a:rPr>
              <a:t>) </a:t>
            </a:r>
            <a:r>
              <a:rPr lang="en-US" b="1" dirty="0" err="1">
                <a:solidFill>
                  <a:srgbClr val="FAFAFA"/>
                </a:solidFill>
                <a:latin typeface="Open Sans"/>
              </a:rPr>
              <a:t>koko</a:t>
            </a:r>
            <a:r>
              <a:rPr lang="en-US" b="1" dirty="0">
                <a:solidFill>
                  <a:srgbClr val="FAFAFA"/>
                </a:solidFill>
                <a:latin typeface="Open Sans"/>
              </a:rPr>
              <a:t> (</a:t>
            </a:r>
            <a:r>
              <a:rPr lang="en-US" b="1" dirty="0" err="1">
                <a:solidFill>
                  <a:srgbClr val="FAFAFA"/>
                </a:solidFill>
                <a:latin typeface="Open Sans"/>
              </a:rPr>
              <a:t>annetaan</a:t>
            </a:r>
            <a:r>
              <a:rPr lang="en-US" b="1" dirty="0">
                <a:solidFill>
                  <a:srgbClr val="FAFAFA"/>
                </a:solidFill>
                <a:latin typeface="Open Sans"/>
              </a:rPr>
              <a:t>  </a:t>
            </a:r>
            <a:r>
              <a:rPr lang="en-US" b="1" dirty="0" err="1">
                <a:solidFill>
                  <a:srgbClr val="FAFAFA"/>
                </a:solidFill>
                <a:latin typeface="Open Sans"/>
              </a:rPr>
              <a:t>myös</a:t>
            </a:r>
            <a:r>
              <a:rPr lang="en-US" b="1" dirty="0">
                <a:solidFill>
                  <a:srgbClr val="FAFAFA"/>
                </a:solidFill>
                <a:latin typeface="Open Sans"/>
              </a:rPr>
              <a:t> </a:t>
            </a:r>
            <a:r>
              <a:rPr lang="en-US" b="1" dirty="0" err="1">
                <a:solidFill>
                  <a:srgbClr val="FAFAFA"/>
                </a:solidFill>
                <a:latin typeface="Open Sans"/>
              </a:rPr>
              <a:t>tuumissa</a:t>
            </a:r>
            <a:r>
              <a:rPr lang="en-US" b="1" dirty="0">
                <a:solidFill>
                  <a:srgbClr val="FAFAFA"/>
                </a:solidFill>
                <a:latin typeface="Open Sans"/>
              </a:rPr>
              <a:t>) </a:t>
            </a:r>
            <a:r>
              <a:rPr lang="en-US" b="1" dirty="0" err="1">
                <a:solidFill>
                  <a:srgbClr val="FAFAFA"/>
                </a:solidFill>
                <a:latin typeface="Open Sans"/>
              </a:rPr>
              <a:t>oltava</a:t>
            </a:r>
            <a:r>
              <a:rPr lang="en-US" b="1" dirty="0">
                <a:solidFill>
                  <a:srgbClr val="FAFAFA"/>
                </a:solidFill>
                <a:latin typeface="Open Sans"/>
              </a:rPr>
              <a:t> </a:t>
            </a:r>
            <a:r>
              <a:rPr lang="en-US" b="1" dirty="0" err="1">
                <a:solidFill>
                  <a:srgbClr val="FAFAFA"/>
                </a:solidFill>
                <a:latin typeface="Open Sans"/>
              </a:rPr>
              <a:t>vähintään</a:t>
            </a:r>
            <a:r>
              <a:rPr lang="en-US" b="1" dirty="0">
                <a:solidFill>
                  <a:srgbClr val="FAFAFA"/>
                </a:solidFill>
                <a:latin typeface="Open Sans"/>
              </a:rPr>
              <a:t> </a:t>
            </a:r>
            <a:r>
              <a:rPr lang="en-US" b="1" dirty="0" err="1">
                <a:solidFill>
                  <a:srgbClr val="FAFAFA"/>
                </a:solidFill>
                <a:latin typeface="Open Sans"/>
              </a:rPr>
              <a:t>yhtä</a:t>
            </a:r>
            <a:r>
              <a:rPr lang="en-US" b="1" dirty="0">
                <a:solidFill>
                  <a:srgbClr val="FAFAFA"/>
                </a:solidFill>
                <a:latin typeface="Open Sans"/>
              </a:rPr>
              <a:t> </a:t>
            </a:r>
            <a:r>
              <a:rPr lang="en-US" b="1" dirty="0" err="1">
                <a:solidFill>
                  <a:srgbClr val="FAFAFA"/>
                </a:solidFill>
                <a:latin typeface="Open Sans"/>
              </a:rPr>
              <a:t>suuri</a:t>
            </a:r>
            <a:r>
              <a:rPr lang="en-US" b="1" dirty="0">
                <a:solidFill>
                  <a:srgbClr val="FAFAFA"/>
                </a:solidFill>
                <a:latin typeface="Open Sans"/>
              </a:rPr>
              <a:t> </a:t>
            </a:r>
            <a:r>
              <a:rPr lang="en-US" b="1" dirty="0" err="1">
                <a:solidFill>
                  <a:srgbClr val="FAFAFA"/>
                </a:solidFill>
                <a:latin typeface="Open Sans"/>
              </a:rPr>
              <a:t>kuin</a:t>
            </a:r>
            <a:r>
              <a:rPr lang="en-US" b="1" dirty="0">
                <a:solidFill>
                  <a:srgbClr val="FAFAFA"/>
                </a:solidFill>
                <a:latin typeface="Open Sans"/>
              </a:rPr>
              <a:t> </a:t>
            </a:r>
            <a:r>
              <a:rPr lang="en-US" b="1" dirty="0" err="1">
                <a:solidFill>
                  <a:srgbClr val="FAFAFA"/>
                </a:solidFill>
                <a:latin typeface="Open Sans"/>
              </a:rPr>
              <a:t>kennon</a:t>
            </a:r>
            <a:r>
              <a:rPr lang="en-US" b="1" dirty="0">
                <a:solidFill>
                  <a:srgbClr val="FAFAFA"/>
                </a:solidFill>
                <a:latin typeface="Open Sans"/>
              </a:rPr>
              <a:t> </a:t>
            </a:r>
            <a:r>
              <a:rPr lang="en-US" b="1" dirty="0" err="1">
                <a:solidFill>
                  <a:srgbClr val="FAFAFA"/>
                </a:solidFill>
                <a:latin typeface="Open Sans"/>
              </a:rPr>
              <a:t>koko</a:t>
            </a:r>
            <a:r>
              <a:rPr lang="en-US" b="1" dirty="0">
                <a:solidFill>
                  <a:srgbClr val="FAFAFA"/>
                </a:solidFill>
                <a:latin typeface="Open Sans"/>
              </a:rPr>
              <a:t>!</a:t>
            </a:r>
            <a:endParaRPr lang="fi-FI" dirty="0">
              <a:solidFill>
                <a:srgbClr val="FAFAFA"/>
              </a:solidFill>
            </a:endParaRPr>
          </a:p>
        </p:txBody>
      </p:sp>
    </p:spTree>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39CAFC46-00E0-41AB-9093-E3F0B21CEB59}"/>
              </a:ext>
            </a:extLst>
          </p:cNvPr>
          <p:cNvSpPr>
            <a:spLocks noGrp="1" noChangeArrowheads="1"/>
          </p:cNvSpPr>
          <p:nvPr>
            <p:ph type="title"/>
          </p:nvPr>
        </p:nvSpPr>
        <p:spPr>
          <a:xfrm>
            <a:off x="190500" y="95250"/>
            <a:ext cx="8420100" cy="1143000"/>
          </a:xfrm>
        </p:spPr>
        <p:txBody>
          <a:bodyPr/>
          <a:lstStyle/>
          <a:p>
            <a:r>
              <a:rPr lang="da-DK" altLang="fi-FI">
                <a:latin typeface="MetaPlusNormal-Roman" pitchFamily="34" charset="0"/>
              </a:rPr>
              <a:t>Kameran toiminnan perusperiaate</a:t>
            </a:r>
          </a:p>
        </p:txBody>
      </p:sp>
      <p:sp>
        <p:nvSpPr>
          <p:cNvPr id="350211" name="Text Box 3">
            <a:extLst>
              <a:ext uri="{FF2B5EF4-FFF2-40B4-BE49-F238E27FC236}">
                <a16:creationId xmlns:a16="http://schemas.microsoft.com/office/drawing/2014/main" id="{C64F1B9F-6A8E-4D18-B8C4-F4FF149AD4D0}"/>
              </a:ext>
            </a:extLst>
          </p:cNvPr>
          <p:cNvSpPr txBox="1">
            <a:spLocks noChangeArrowheads="1"/>
          </p:cNvSpPr>
          <p:nvPr/>
        </p:nvSpPr>
        <p:spPr bwMode="auto">
          <a:xfrm>
            <a:off x="228600" y="1600200"/>
            <a:ext cx="7521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2800">
                <a:effectLst>
                  <a:outerShdw blurRad="38100" dist="38100" dir="2700000" algn="tl">
                    <a:srgbClr val="000000"/>
                  </a:outerShdw>
                </a:effectLst>
                <a:latin typeface="MetaPlusNormal-Roman" pitchFamily="34" charset="0"/>
              </a:rPr>
              <a:t>The ”photon collecting” element (collecting light)</a:t>
            </a:r>
          </a:p>
        </p:txBody>
      </p:sp>
      <p:sp>
        <p:nvSpPr>
          <p:cNvPr id="350212" name="Text Box 4">
            <a:extLst>
              <a:ext uri="{FF2B5EF4-FFF2-40B4-BE49-F238E27FC236}">
                <a16:creationId xmlns:a16="http://schemas.microsoft.com/office/drawing/2014/main" id="{553C0CDC-D590-486E-B472-9C7206180E0E}"/>
              </a:ext>
            </a:extLst>
          </p:cNvPr>
          <p:cNvSpPr txBox="1">
            <a:spLocks noChangeArrowheads="1"/>
          </p:cNvSpPr>
          <p:nvPr/>
        </p:nvSpPr>
        <p:spPr bwMode="auto">
          <a:xfrm>
            <a:off x="5208588" y="2590800"/>
            <a:ext cx="384651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2800">
                <a:effectLst>
                  <a:outerShdw blurRad="38100" dist="38100" dir="2700000" algn="tl">
                    <a:srgbClr val="000000"/>
                  </a:outerShdw>
                </a:effectLst>
                <a:latin typeface="MetaPlusNormal-Roman" pitchFamily="34" charset="0"/>
              </a:rPr>
              <a:t>Incoming photons (light)</a:t>
            </a:r>
          </a:p>
          <a:p>
            <a:pPr algn="l"/>
            <a:r>
              <a:rPr lang="da-DK" altLang="fi-FI" sz="2800">
                <a:effectLst>
                  <a:outerShdw blurRad="38100" dist="38100" dir="2700000" algn="tl">
                    <a:srgbClr val="000000"/>
                  </a:outerShdw>
                </a:effectLst>
                <a:latin typeface="MetaPlusNormal-Roman" pitchFamily="34" charset="0"/>
              </a:rPr>
              <a:t>Converted to Electrons </a:t>
            </a:r>
          </a:p>
          <a:p>
            <a:pPr algn="l"/>
            <a:r>
              <a:rPr lang="da-DK" altLang="fi-FI" sz="2800">
                <a:effectLst>
                  <a:outerShdw blurRad="38100" dist="38100" dir="2700000" algn="tl">
                    <a:srgbClr val="000000"/>
                  </a:outerShdw>
                </a:effectLst>
                <a:latin typeface="MetaPlusNormal-Roman" pitchFamily="34" charset="0"/>
              </a:rPr>
              <a:t>(Charge)</a:t>
            </a:r>
          </a:p>
        </p:txBody>
      </p:sp>
      <p:sp>
        <p:nvSpPr>
          <p:cNvPr id="350213" name="Text Box 5">
            <a:extLst>
              <a:ext uri="{FF2B5EF4-FFF2-40B4-BE49-F238E27FC236}">
                <a16:creationId xmlns:a16="http://schemas.microsoft.com/office/drawing/2014/main" id="{4C902EB2-0FE9-4ADB-9B1C-7A28650F896A}"/>
              </a:ext>
            </a:extLst>
          </p:cNvPr>
          <p:cNvSpPr txBox="1">
            <a:spLocks noChangeArrowheads="1"/>
          </p:cNvSpPr>
          <p:nvPr/>
        </p:nvSpPr>
        <p:spPr bwMode="auto">
          <a:xfrm>
            <a:off x="5851525" y="4711700"/>
            <a:ext cx="14938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2800">
                <a:effectLst>
                  <a:outerShdw blurRad="38100" dist="38100" dir="2700000" algn="tl">
                    <a:srgbClr val="000000"/>
                  </a:outerShdw>
                </a:effectLst>
                <a:latin typeface="MetaPlusNormal-Roman" pitchFamily="34" charset="0"/>
              </a:rPr>
              <a:t>Charge </a:t>
            </a:r>
          </a:p>
          <a:p>
            <a:pPr algn="l"/>
            <a:r>
              <a:rPr lang="da-DK" altLang="fi-FI" sz="2800">
                <a:effectLst>
                  <a:outerShdw blurRad="38100" dist="38100" dir="2700000" algn="tl">
                    <a:srgbClr val="000000"/>
                  </a:outerShdw>
                </a:effectLst>
                <a:latin typeface="MetaPlusNormal-Roman" pitchFamily="34" charset="0"/>
              </a:rPr>
              <a:t>Transfer </a:t>
            </a:r>
          </a:p>
          <a:p>
            <a:pPr algn="l"/>
            <a:r>
              <a:rPr lang="da-DK" altLang="fi-FI" sz="2800">
                <a:effectLst>
                  <a:outerShdw blurRad="38100" dist="38100" dir="2700000" algn="tl">
                    <a:srgbClr val="000000"/>
                  </a:outerShdw>
                </a:effectLst>
                <a:latin typeface="MetaPlusNormal-Roman" pitchFamily="34" charset="0"/>
              </a:rPr>
              <a:t>Gate</a:t>
            </a:r>
          </a:p>
        </p:txBody>
      </p:sp>
      <p:sp>
        <p:nvSpPr>
          <p:cNvPr id="350214" name="Text Box 6">
            <a:extLst>
              <a:ext uri="{FF2B5EF4-FFF2-40B4-BE49-F238E27FC236}">
                <a16:creationId xmlns:a16="http://schemas.microsoft.com/office/drawing/2014/main" id="{BD6D8011-AB26-44A0-B7DF-8D265E0DB3A0}"/>
              </a:ext>
            </a:extLst>
          </p:cNvPr>
          <p:cNvSpPr txBox="1">
            <a:spLocks noChangeArrowheads="1"/>
          </p:cNvSpPr>
          <p:nvPr/>
        </p:nvSpPr>
        <p:spPr bwMode="auto">
          <a:xfrm>
            <a:off x="533400" y="3505200"/>
            <a:ext cx="2286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2800">
                <a:effectLst>
                  <a:outerShdw blurRad="38100" dist="38100" dir="2700000" algn="tl">
                    <a:srgbClr val="000000"/>
                  </a:outerShdw>
                </a:effectLst>
                <a:latin typeface="MetaPlusNormal-Roman" pitchFamily="34" charset="0"/>
              </a:rPr>
              <a:t>Anti Blooming</a:t>
            </a:r>
          </a:p>
          <a:p>
            <a:pPr algn="l"/>
            <a:r>
              <a:rPr lang="da-DK" altLang="fi-FI" sz="2800">
                <a:effectLst>
                  <a:outerShdw blurRad="38100" dist="38100" dir="2700000" algn="tl">
                    <a:srgbClr val="000000"/>
                  </a:outerShdw>
                </a:effectLst>
                <a:latin typeface="MetaPlusNormal-Roman" pitchFamily="34" charset="0"/>
              </a:rPr>
              <a:t>Gate </a:t>
            </a:r>
          </a:p>
          <a:p>
            <a:pPr algn="l"/>
            <a:r>
              <a:rPr lang="da-DK" altLang="fi-FI" sz="2800">
                <a:effectLst>
                  <a:outerShdw blurRad="38100" dist="38100" dir="2700000" algn="tl">
                    <a:srgbClr val="000000"/>
                  </a:outerShdw>
                </a:effectLst>
                <a:latin typeface="MetaPlusNormal-Roman" pitchFamily="34" charset="0"/>
              </a:rPr>
              <a:t>(Reset Gate)</a:t>
            </a:r>
          </a:p>
        </p:txBody>
      </p:sp>
      <p:graphicFrame>
        <p:nvGraphicFramePr>
          <p:cNvPr id="350215" name="Object 7">
            <a:extLst>
              <a:ext uri="{FF2B5EF4-FFF2-40B4-BE49-F238E27FC236}">
                <a16:creationId xmlns:a16="http://schemas.microsoft.com/office/drawing/2014/main" id="{525ECB5F-16CD-41EB-9C9D-E624221009A6}"/>
              </a:ext>
            </a:extLst>
          </p:cNvPr>
          <p:cNvGraphicFramePr>
            <a:graphicFrameLocks noChangeAspect="1"/>
          </p:cNvGraphicFramePr>
          <p:nvPr/>
        </p:nvGraphicFramePr>
        <p:xfrm>
          <a:off x="2362200" y="2362200"/>
          <a:ext cx="3652838" cy="4013200"/>
        </p:xfrm>
        <a:graphic>
          <a:graphicData uri="http://schemas.openxmlformats.org/presentationml/2006/ole">
            <mc:AlternateContent xmlns:mc="http://schemas.openxmlformats.org/markup-compatibility/2006">
              <mc:Choice xmlns:v="urn:schemas-microsoft-com:vml" Requires="v">
                <p:oleObj spid="_x0000_s1026" name="CorelDRAW!" r:id="rId4" imgW="1897200" imgH="2084760" progId="CDraw4">
                  <p:embed/>
                </p:oleObj>
              </mc:Choice>
              <mc:Fallback>
                <p:oleObj name="CorelDRAW!" r:id="rId4" imgW="1897200" imgH="2084760" progId="CDraw4">
                  <p:embed/>
                  <p:pic>
                    <p:nvPicPr>
                      <p:cNvPr id="350215" name="Object 7">
                        <a:extLst>
                          <a:ext uri="{FF2B5EF4-FFF2-40B4-BE49-F238E27FC236}">
                            <a16:creationId xmlns:a16="http://schemas.microsoft.com/office/drawing/2014/main" id="{525ECB5F-16CD-41EB-9C9D-E624221009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362200"/>
                        <a:ext cx="3652838"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4211BC07-A6ED-4CFD-A8C8-C6C098AE11CD}"/>
              </a:ext>
            </a:extLst>
          </p:cNvPr>
          <p:cNvSpPr>
            <a:spLocks noGrp="1" noChangeArrowheads="1"/>
          </p:cNvSpPr>
          <p:nvPr>
            <p:ph type="title"/>
          </p:nvPr>
        </p:nvSpPr>
        <p:spPr>
          <a:xfrm>
            <a:off x="190500" y="95250"/>
            <a:ext cx="8420100" cy="1143000"/>
          </a:xfrm>
        </p:spPr>
        <p:txBody>
          <a:bodyPr/>
          <a:lstStyle/>
          <a:p>
            <a:r>
              <a:rPr lang="da-DK" altLang="fi-FI">
                <a:latin typeface="MetaPlusNormal-Roman" pitchFamily="34" charset="0"/>
              </a:rPr>
              <a:t>Kameran toiminnan perusperiaate</a:t>
            </a:r>
          </a:p>
        </p:txBody>
      </p:sp>
      <p:graphicFrame>
        <p:nvGraphicFramePr>
          <p:cNvPr id="351235" name="Object 3">
            <a:extLst>
              <a:ext uri="{FF2B5EF4-FFF2-40B4-BE49-F238E27FC236}">
                <a16:creationId xmlns:a16="http://schemas.microsoft.com/office/drawing/2014/main" id="{A5A68CBB-8A25-42B5-ABA1-828251DAE24F}"/>
              </a:ext>
            </a:extLst>
          </p:cNvPr>
          <p:cNvGraphicFramePr>
            <a:graphicFrameLocks noChangeAspect="1"/>
          </p:cNvGraphicFramePr>
          <p:nvPr/>
        </p:nvGraphicFramePr>
        <p:xfrm>
          <a:off x="0" y="2362200"/>
          <a:ext cx="6726238" cy="3660775"/>
        </p:xfrm>
        <a:graphic>
          <a:graphicData uri="http://schemas.openxmlformats.org/presentationml/2006/ole">
            <mc:AlternateContent xmlns:mc="http://schemas.openxmlformats.org/markup-compatibility/2006">
              <mc:Choice xmlns:v="urn:schemas-microsoft-com:vml" Requires="v">
                <p:oleObj spid="_x0000_s2050" name="CorelDRAW!" r:id="rId4" imgW="6724440" imgH="3660120" progId="CDraw4">
                  <p:embed/>
                </p:oleObj>
              </mc:Choice>
              <mc:Fallback>
                <p:oleObj name="CorelDRAW!" r:id="rId4" imgW="6724440" imgH="3660120" progId="CDraw4">
                  <p:embed/>
                  <p:pic>
                    <p:nvPicPr>
                      <p:cNvPr id="351235" name="Object 3">
                        <a:extLst>
                          <a:ext uri="{FF2B5EF4-FFF2-40B4-BE49-F238E27FC236}">
                            <a16:creationId xmlns:a16="http://schemas.microsoft.com/office/drawing/2014/main" id="{A5A68CBB-8A25-42B5-ABA1-828251DAE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62200"/>
                        <a:ext cx="6726238"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36" name="Text Box 4">
            <a:extLst>
              <a:ext uri="{FF2B5EF4-FFF2-40B4-BE49-F238E27FC236}">
                <a16:creationId xmlns:a16="http://schemas.microsoft.com/office/drawing/2014/main" id="{1780F1B5-14C1-4DF7-9787-AFE93176F8BD}"/>
              </a:ext>
            </a:extLst>
          </p:cNvPr>
          <p:cNvSpPr txBox="1">
            <a:spLocks noChangeArrowheads="1"/>
          </p:cNvSpPr>
          <p:nvPr/>
        </p:nvSpPr>
        <p:spPr bwMode="auto">
          <a:xfrm>
            <a:off x="533400" y="2743200"/>
            <a:ext cx="344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1800">
                <a:effectLst>
                  <a:outerShdw blurRad="38100" dist="38100" dir="2700000" algn="tl">
                    <a:srgbClr val="000000"/>
                  </a:outerShdw>
                </a:effectLst>
                <a:latin typeface="MetaPlusNormal-Roman" pitchFamily="34" charset="0"/>
              </a:rPr>
              <a:t>Moving the Charge to the output</a:t>
            </a:r>
          </a:p>
        </p:txBody>
      </p:sp>
      <p:sp>
        <p:nvSpPr>
          <p:cNvPr id="351237" name="Text Box 5">
            <a:extLst>
              <a:ext uri="{FF2B5EF4-FFF2-40B4-BE49-F238E27FC236}">
                <a16:creationId xmlns:a16="http://schemas.microsoft.com/office/drawing/2014/main" id="{A261847B-1C6A-4712-82AE-894252088FFE}"/>
              </a:ext>
            </a:extLst>
          </p:cNvPr>
          <p:cNvSpPr txBox="1">
            <a:spLocks noChangeArrowheads="1"/>
          </p:cNvSpPr>
          <p:nvPr/>
        </p:nvSpPr>
        <p:spPr bwMode="auto">
          <a:xfrm>
            <a:off x="533400" y="6019800"/>
            <a:ext cx="320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1800">
                <a:effectLst>
                  <a:outerShdw blurRad="38100" dist="38100" dir="2700000" algn="tl">
                    <a:srgbClr val="000000"/>
                  </a:outerShdw>
                </a:effectLst>
                <a:latin typeface="MetaPlusNormal-Roman" pitchFamily="34" charset="0"/>
              </a:rPr>
              <a:t>Horizontal CCD Shift Register</a:t>
            </a:r>
          </a:p>
        </p:txBody>
      </p:sp>
      <p:graphicFrame>
        <p:nvGraphicFramePr>
          <p:cNvPr id="351238" name="Object 6">
            <a:extLst>
              <a:ext uri="{FF2B5EF4-FFF2-40B4-BE49-F238E27FC236}">
                <a16:creationId xmlns:a16="http://schemas.microsoft.com/office/drawing/2014/main" id="{58000662-4E2D-49B4-85B9-2C9006DA4CFF}"/>
              </a:ext>
            </a:extLst>
          </p:cNvPr>
          <p:cNvGraphicFramePr>
            <a:graphicFrameLocks noChangeAspect="1"/>
          </p:cNvGraphicFramePr>
          <p:nvPr/>
        </p:nvGraphicFramePr>
        <p:xfrm>
          <a:off x="6172200" y="2971800"/>
          <a:ext cx="2365375" cy="2667000"/>
        </p:xfrm>
        <a:graphic>
          <a:graphicData uri="http://schemas.openxmlformats.org/presentationml/2006/ole">
            <mc:AlternateContent xmlns:mc="http://schemas.openxmlformats.org/markup-compatibility/2006">
              <mc:Choice xmlns:v="urn:schemas-microsoft-com:vml" Requires="v">
                <p:oleObj spid="_x0000_s2051" name="CorelDRAW!" r:id="rId6" imgW="1225080" imgH="1380600" progId="CDraw4">
                  <p:embed/>
                </p:oleObj>
              </mc:Choice>
              <mc:Fallback>
                <p:oleObj name="CorelDRAW!" r:id="rId6" imgW="1225080" imgH="1380600" progId="CDraw4">
                  <p:embed/>
                  <p:pic>
                    <p:nvPicPr>
                      <p:cNvPr id="351238" name="Object 6">
                        <a:extLst>
                          <a:ext uri="{FF2B5EF4-FFF2-40B4-BE49-F238E27FC236}">
                            <a16:creationId xmlns:a16="http://schemas.microsoft.com/office/drawing/2014/main" id="{58000662-4E2D-49B4-85B9-2C9006DA4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971800"/>
                        <a:ext cx="23653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39" name="Text Box 7">
            <a:extLst>
              <a:ext uri="{FF2B5EF4-FFF2-40B4-BE49-F238E27FC236}">
                <a16:creationId xmlns:a16="http://schemas.microsoft.com/office/drawing/2014/main" id="{CEABD1D8-DC4E-4D18-A024-BEFB1C21E60A}"/>
              </a:ext>
            </a:extLst>
          </p:cNvPr>
          <p:cNvSpPr txBox="1">
            <a:spLocks noChangeArrowheads="1"/>
          </p:cNvSpPr>
          <p:nvPr/>
        </p:nvSpPr>
        <p:spPr bwMode="auto">
          <a:xfrm>
            <a:off x="5187950" y="5607050"/>
            <a:ext cx="3956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da-DK" altLang="fi-FI" sz="1800">
                <a:effectLst>
                  <a:outerShdw blurRad="38100" dist="38100" dir="2700000" algn="tl">
                    <a:srgbClr val="000000"/>
                  </a:outerShdw>
                </a:effectLst>
                <a:latin typeface="MetaPlusNormal-Roman" pitchFamily="34" charset="0"/>
              </a:rPr>
              <a:t>Measuring how many Photons </a:t>
            </a:r>
          </a:p>
          <a:p>
            <a:pPr algn="l"/>
            <a:r>
              <a:rPr lang="da-DK" altLang="fi-FI" sz="1800">
                <a:effectLst>
                  <a:outerShdw blurRad="38100" dist="38100" dir="2700000" algn="tl">
                    <a:srgbClr val="000000"/>
                  </a:outerShdw>
                </a:effectLst>
                <a:latin typeface="MetaPlusNormal-Roman" pitchFamily="34" charset="0"/>
              </a:rPr>
              <a:t>(how much light) have been collected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F042075E-88E7-40DD-A5A6-236CEE3C5166}"/>
              </a:ext>
            </a:extLst>
          </p:cNvPr>
          <p:cNvSpPr>
            <a:spLocks noGrp="1" noChangeArrowheads="1"/>
          </p:cNvSpPr>
          <p:nvPr>
            <p:ph type="title"/>
          </p:nvPr>
        </p:nvSpPr>
        <p:spPr/>
        <p:txBody>
          <a:bodyPr/>
          <a:lstStyle/>
          <a:p>
            <a:r>
              <a:rPr lang="en-GB" altLang="fi-FI" i="1">
                <a:latin typeface="Arial" panose="020B0604020202020204" pitchFamily="34" charset="0"/>
              </a:rPr>
              <a:t>Trigger/Read-out mode</a:t>
            </a:r>
            <a:endParaRPr lang="en-GB" altLang="fi-FI"/>
          </a:p>
        </p:txBody>
      </p:sp>
      <p:sp>
        <p:nvSpPr>
          <p:cNvPr id="430083" name="Text Box 3">
            <a:extLst>
              <a:ext uri="{FF2B5EF4-FFF2-40B4-BE49-F238E27FC236}">
                <a16:creationId xmlns:a16="http://schemas.microsoft.com/office/drawing/2014/main" id="{5643183F-4E3A-4909-8BBC-9528AE51F20C}"/>
              </a:ext>
            </a:extLst>
          </p:cNvPr>
          <p:cNvSpPr txBox="1">
            <a:spLocks noChangeArrowheads="1"/>
          </p:cNvSpPr>
          <p:nvPr/>
        </p:nvSpPr>
        <p:spPr bwMode="auto">
          <a:xfrm>
            <a:off x="76200" y="2238375"/>
            <a:ext cx="1562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600" i="1"/>
              <a:t>Trigger mode 1</a:t>
            </a:r>
            <a:endParaRPr lang="en-GB" altLang="fi-FI" sz="1600"/>
          </a:p>
          <a:p>
            <a:pPr algn="l"/>
            <a:r>
              <a:rPr lang="en-GB" altLang="fi-FI" sz="1600"/>
              <a:t>Edge</a:t>
            </a:r>
          </a:p>
        </p:txBody>
      </p:sp>
      <p:sp>
        <p:nvSpPr>
          <p:cNvPr id="430084" name="Text Box 4">
            <a:extLst>
              <a:ext uri="{FF2B5EF4-FFF2-40B4-BE49-F238E27FC236}">
                <a16:creationId xmlns:a16="http://schemas.microsoft.com/office/drawing/2014/main" id="{54DAA5C8-1E15-4466-8053-2B93260E5E8B}"/>
              </a:ext>
            </a:extLst>
          </p:cNvPr>
          <p:cNvSpPr txBox="1">
            <a:spLocks noChangeArrowheads="1"/>
          </p:cNvSpPr>
          <p:nvPr/>
        </p:nvSpPr>
        <p:spPr bwMode="auto">
          <a:xfrm>
            <a:off x="152400" y="5197475"/>
            <a:ext cx="1562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fi-FI" sz="1600" i="1"/>
              <a:t>Trigger mode 2</a:t>
            </a:r>
            <a:endParaRPr lang="en-GB" altLang="fi-FI" sz="1600"/>
          </a:p>
          <a:p>
            <a:pPr algn="l"/>
            <a:r>
              <a:rPr lang="en-GB" altLang="fi-FI" sz="1600"/>
              <a:t>Pulse width</a:t>
            </a:r>
          </a:p>
        </p:txBody>
      </p:sp>
      <p:sp>
        <p:nvSpPr>
          <p:cNvPr id="430086" name="Freeform 6">
            <a:extLst>
              <a:ext uri="{FF2B5EF4-FFF2-40B4-BE49-F238E27FC236}">
                <a16:creationId xmlns:a16="http://schemas.microsoft.com/office/drawing/2014/main" id="{11140C62-B7B3-41F2-9255-267FA85B0D65}"/>
              </a:ext>
            </a:extLst>
          </p:cNvPr>
          <p:cNvSpPr>
            <a:spLocks/>
          </p:cNvSpPr>
          <p:nvPr/>
        </p:nvSpPr>
        <p:spPr bwMode="auto">
          <a:xfrm>
            <a:off x="3276600" y="2019300"/>
            <a:ext cx="5384800" cy="228600"/>
          </a:xfrm>
          <a:custGeom>
            <a:avLst/>
            <a:gdLst>
              <a:gd name="T0" fmla="*/ 0 w 3392"/>
              <a:gd name="T1" fmla="*/ 0 h 144"/>
              <a:gd name="T2" fmla="*/ 288 w 3392"/>
              <a:gd name="T3" fmla="*/ 0 h 144"/>
              <a:gd name="T4" fmla="*/ 288 w 3392"/>
              <a:gd name="T5" fmla="*/ 144 h 144"/>
              <a:gd name="T6" fmla="*/ 624 w 3392"/>
              <a:gd name="T7" fmla="*/ 144 h 144"/>
              <a:gd name="T8" fmla="*/ 624 w 3392"/>
              <a:gd name="T9" fmla="*/ 0 h 144"/>
              <a:gd name="T10" fmla="*/ 3392 w 3392"/>
              <a:gd name="T11" fmla="*/ 0 h 144"/>
            </a:gdLst>
            <a:ahLst/>
            <a:cxnLst>
              <a:cxn ang="0">
                <a:pos x="T0" y="T1"/>
              </a:cxn>
              <a:cxn ang="0">
                <a:pos x="T2" y="T3"/>
              </a:cxn>
              <a:cxn ang="0">
                <a:pos x="T4" y="T5"/>
              </a:cxn>
              <a:cxn ang="0">
                <a:pos x="T6" y="T7"/>
              </a:cxn>
              <a:cxn ang="0">
                <a:pos x="T8" y="T9"/>
              </a:cxn>
              <a:cxn ang="0">
                <a:pos x="T10" y="T11"/>
              </a:cxn>
            </a:cxnLst>
            <a:rect l="0" t="0" r="r" b="b"/>
            <a:pathLst>
              <a:path w="3392" h="144">
                <a:moveTo>
                  <a:pt x="0" y="0"/>
                </a:moveTo>
                <a:lnTo>
                  <a:pt x="288" y="0"/>
                </a:lnTo>
                <a:lnTo>
                  <a:pt x="288" y="144"/>
                </a:lnTo>
                <a:lnTo>
                  <a:pt x="624" y="144"/>
                </a:lnTo>
                <a:lnTo>
                  <a:pt x="624" y="0"/>
                </a:lnTo>
                <a:lnTo>
                  <a:pt x="339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87" name="Freeform 7">
            <a:extLst>
              <a:ext uri="{FF2B5EF4-FFF2-40B4-BE49-F238E27FC236}">
                <a16:creationId xmlns:a16="http://schemas.microsoft.com/office/drawing/2014/main" id="{29242AAD-0B53-4B25-81E4-B9BCDFBE7581}"/>
              </a:ext>
            </a:extLst>
          </p:cNvPr>
          <p:cNvSpPr>
            <a:spLocks/>
          </p:cNvSpPr>
          <p:nvPr/>
        </p:nvSpPr>
        <p:spPr bwMode="auto">
          <a:xfrm>
            <a:off x="3276600" y="2400300"/>
            <a:ext cx="5419725" cy="228600"/>
          </a:xfrm>
          <a:custGeom>
            <a:avLst/>
            <a:gdLst>
              <a:gd name="T0" fmla="*/ 0 w 3414"/>
              <a:gd name="T1" fmla="*/ 144 h 144"/>
              <a:gd name="T2" fmla="*/ 288 w 3414"/>
              <a:gd name="T3" fmla="*/ 144 h 144"/>
              <a:gd name="T4" fmla="*/ 288 w 3414"/>
              <a:gd name="T5" fmla="*/ 0 h 144"/>
              <a:gd name="T6" fmla="*/ 1296 w 3414"/>
              <a:gd name="T7" fmla="*/ 0 h 144"/>
              <a:gd name="T8" fmla="*/ 1296 w 3414"/>
              <a:gd name="T9" fmla="*/ 144 h 144"/>
              <a:gd name="T10" fmla="*/ 3414 w 3414"/>
              <a:gd name="T11" fmla="*/ 138 h 144"/>
            </a:gdLst>
            <a:ahLst/>
            <a:cxnLst>
              <a:cxn ang="0">
                <a:pos x="T0" y="T1"/>
              </a:cxn>
              <a:cxn ang="0">
                <a:pos x="T2" y="T3"/>
              </a:cxn>
              <a:cxn ang="0">
                <a:pos x="T4" y="T5"/>
              </a:cxn>
              <a:cxn ang="0">
                <a:pos x="T6" y="T7"/>
              </a:cxn>
              <a:cxn ang="0">
                <a:pos x="T8" y="T9"/>
              </a:cxn>
              <a:cxn ang="0">
                <a:pos x="T10" y="T11"/>
              </a:cxn>
            </a:cxnLst>
            <a:rect l="0" t="0" r="r" b="b"/>
            <a:pathLst>
              <a:path w="3414" h="144">
                <a:moveTo>
                  <a:pt x="0" y="144"/>
                </a:moveTo>
                <a:lnTo>
                  <a:pt x="288" y="144"/>
                </a:lnTo>
                <a:lnTo>
                  <a:pt x="288" y="0"/>
                </a:lnTo>
                <a:lnTo>
                  <a:pt x="1296" y="0"/>
                </a:lnTo>
                <a:lnTo>
                  <a:pt x="1296" y="144"/>
                </a:lnTo>
                <a:lnTo>
                  <a:pt x="3414" y="138"/>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88" name="Text Box 8">
            <a:extLst>
              <a:ext uri="{FF2B5EF4-FFF2-40B4-BE49-F238E27FC236}">
                <a16:creationId xmlns:a16="http://schemas.microsoft.com/office/drawing/2014/main" id="{A9F13324-7E56-4280-8347-EF71C4545FD1}"/>
              </a:ext>
            </a:extLst>
          </p:cNvPr>
          <p:cNvSpPr txBox="1">
            <a:spLocks noChangeArrowheads="1"/>
          </p:cNvSpPr>
          <p:nvPr/>
        </p:nvSpPr>
        <p:spPr bwMode="auto">
          <a:xfrm>
            <a:off x="2438400" y="1943100"/>
            <a:ext cx="685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sz="1400"/>
              <a:t>trigger</a:t>
            </a:r>
            <a:endParaRPr lang="en-GB" altLang="fi-FI"/>
          </a:p>
        </p:txBody>
      </p:sp>
      <p:sp>
        <p:nvSpPr>
          <p:cNvPr id="430089" name="Text Box 9">
            <a:extLst>
              <a:ext uri="{FF2B5EF4-FFF2-40B4-BE49-F238E27FC236}">
                <a16:creationId xmlns:a16="http://schemas.microsoft.com/office/drawing/2014/main" id="{E06D2731-14C9-4B7F-AE49-6D6A2B416309}"/>
              </a:ext>
            </a:extLst>
          </p:cNvPr>
          <p:cNvSpPr txBox="1">
            <a:spLocks noChangeArrowheads="1"/>
          </p:cNvSpPr>
          <p:nvPr/>
        </p:nvSpPr>
        <p:spPr bwMode="auto">
          <a:xfrm>
            <a:off x="2362200" y="2400300"/>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sz="1400"/>
              <a:t>Shutter</a:t>
            </a:r>
            <a:endParaRPr lang="en-GB" altLang="fi-FI"/>
          </a:p>
        </p:txBody>
      </p:sp>
      <p:sp>
        <p:nvSpPr>
          <p:cNvPr id="430090" name="Line 10">
            <a:extLst>
              <a:ext uri="{FF2B5EF4-FFF2-40B4-BE49-F238E27FC236}">
                <a16:creationId xmlns:a16="http://schemas.microsoft.com/office/drawing/2014/main" id="{34C00C6C-0BC4-4BD7-BCF1-68F47671B8FA}"/>
              </a:ext>
            </a:extLst>
          </p:cNvPr>
          <p:cNvSpPr>
            <a:spLocks noChangeShapeType="1"/>
          </p:cNvSpPr>
          <p:nvPr/>
        </p:nvSpPr>
        <p:spPr bwMode="auto">
          <a:xfrm>
            <a:off x="3200400" y="3238500"/>
            <a:ext cx="541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91" name="Rectangle 11" descr="Lys lodret">
            <a:extLst>
              <a:ext uri="{FF2B5EF4-FFF2-40B4-BE49-F238E27FC236}">
                <a16:creationId xmlns:a16="http://schemas.microsoft.com/office/drawing/2014/main" id="{FDCED241-02E2-40B2-B84B-07E387A7D932}"/>
              </a:ext>
            </a:extLst>
          </p:cNvPr>
          <p:cNvSpPr>
            <a:spLocks noChangeArrowheads="1"/>
          </p:cNvSpPr>
          <p:nvPr/>
        </p:nvSpPr>
        <p:spPr bwMode="auto">
          <a:xfrm>
            <a:off x="5334000" y="3009900"/>
            <a:ext cx="3276600" cy="228600"/>
          </a:xfrm>
          <a:prstGeom prst="rect">
            <a:avLst/>
          </a:prstGeom>
          <a:pattFill prst="ltVert">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92" name="Freeform 12">
            <a:extLst>
              <a:ext uri="{FF2B5EF4-FFF2-40B4-BE49-F238E27FC236}">
                <a16:creationId xmlns:a16="http://schemas.microsoft.com/office/drawing/2014/main" id="{1ECB37F9-30C1-4513-A6F2-6D8E375589A8}"/>
              </a:ext>
            </a:extLst>
          </p:cNvPr>
          <p:cNvSpPr>
            <a:spLocks/>
          </p:cNvSpPr>
          <p:nvPr/>
        </p:nvSpPr>
        <p:spPr bwMode="auto">
          <a:xfrm>
            <a:off x="3276600" y="4816475"/>
            <a:ext cx="5384800" cy="228600"/>
          </a:xfrm>
          <a:custGeom>
            <a:avLst/>
            <a:gdLst>
              <a:gd name="T0" fmla="*/ 0 w 3392"/>
              <a:gd name="T1" fmla="*/ 0 h 144"/>
              <a:gd name="T2" fmla="*/ 288 w 3392"/>
              <a:gd name="T3" fmla="*/ 0 h 144"/>
              <a:gd name="T4" fmla="*/ 288 w 3392"/>
              <a:gd name="T5" fmla="*/ 144 h 144"/>
              <a:gd name="T6" fmla="*/ 1458 w 3392"/>
              <a:gd name="T7" fmla="*/ 144 h 144"/>
              <a:gd name="T8" fmla="*/ 1458 w 3392"/>
              <a:gd name="T9" fmla="*/ 0 h 144"/>
              <a:gd name="T10" fmla="*/ 3392 w 3392"/>
              <a:gd name="T11" fmla="*/ 0 h 144"/>
            </a:gdLst>
            <a:ahLst/>
            <a:cxnLst>
              <a:cxn ang="0">
                <a:pos x="T0" y="T1"/>
              </a:cxn>
              <a:cxn ang="0">
                <a:pos x="T2" y="T3"/>
              </a:cxn>
              <a:cxn ang="0">
                <a:pos x="T4" y="T5"/>
              </a:cxn>
              <a:cxn ang="0">
                <a:pos x="T6" y="T7"/>
              </a:cxn>
              <a:cxn ang="0">
                <a:pos x="T8" y="T9"/>
              </a:cxn>
              <a:cxn ang="0">
                <a:pos x="T10" y="T11"/>
              </a:cxn>
            </a:cxnLst>
            <a:rect l="0" t="0" r="r" b="b"/>
            <a:pathLst>
              <a:path w="3392" h="144">
                <a:moveTo>
                  <a:pt x="0" y="0"/>
                </a:moveTo>
                <a:lnTo>
                  <a:pt x="288" y="0"/>
                </a:lnTo>
                <a:lnTo>
                  <a:pt x="288" y="144"/>
                </a:lnTo>
                <a:lnTo>
                  <a:pt x="1458" y="144"/>
                </a:lnTo>
                <a:lnTo>
                  <a:pt x="1458" y="0"/>
                </a:lnTo>
                <a:lnTo>
                  <a:pt x="339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93" name="Line 13">
            <a:extLst>
              <a:ext uri="{FF2B5EF4-FFF2-40B4-BE49-F238E27FC236}">
                <a16:creationId xmlns:a16="http://schemas.microsoft.com/office/drawing/2014/main" id="{3C17CB8C-3B1B-462E-A709-335113C3C8B0}"/>
              </a:ext>
            </a:extLst>
          </p:cNvPr>
          <p:cNvSpPr>
            <a:spLocks noChangeShapeType="1"/>
          </p:cNvSpPr>
          <p:nvPr/>
        </p:nvSpPr>
        <p:spPr bwMode="auto">
          <a:xfrm>
            <a:off x="3733800" y="5349875"/>
            <a:ext cx="1828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94" name="Line 14">
            <a:extLst>
              <a:ext uri="{FF2B5EF4-FFF2-40B4-BE49-F238E27FC236}">
                <a16:creationId xmlns:a16="http://schemas.microsoft.com/office/drawing/2014/main" id="{EE495FF3-CDBD-4256-BFA0-F1D68307D477}"/>
              </a:ext>
            </a:extLst>
          </p:cNvPr>
          <p:cNvSpPr>
            <a:spLocks noChangeShapeType="1"/>
          </p:cNvSpPr>
          <p:nvPr/>
        </p:nvSpPr>
        <p:spPr bwMode="auto">
          <a:xfrm>
            <a:off x="3733800" y="2781300"/>
            <a:ext cx="1600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95" name="Text Box 15">
            <a:extLst>
              <a:ext uri="{FF2B5EF4-FFF2-40B4-BE49-F238E27FC236}">
                <a16:creationId xmlns:a16="http://schemas.microsoft.com/office/drawing/2014/main" id="{86177C2D-EF51-41BE-9435-3C8EADB6880E}"/>
              </a:ext>
            </a:extLst>
          </p:cNvPr>
          <p:cNvSpPr txBox="1">
            <a:spLocks noChangeArrowheads="1"/>
          </p:cNvSpPr>
          <p:nvPr/>
        </p:nvSpPr>
        <p:spPr bwMode="auto">
          <a:xfrm>
            <a:off x="4114800" y="5045075"/>
            <a:ext cx="8255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a:t>Exposure</a:t>
            </a:r>
          </a:p>
        </p:txBody>
      </p:sp>
      <p:sp>
        <p:nvSpPr>
          <p:cNvPr id="430096" name="Rectangle 16">
            <a:extLst>
              <a:ext uri="{FF2B5EF4-FFF2-40B4-BE49-F238E27FC236}">
                <a16:creationId xmlns:a16="http://schemas.microsoft.com/office/drawing/2014/main" id="{DAA1AE17-B80A-4C30-8563-366DAFF28BB9}"/>
              </a:ext>
            </a:extLst>
          </p:cNvPr>
          <p:cNvSpPr>
            <a:spLocks noChangeArrowheads="1"/>
          </p:cNvSpPr>
          <p:nvPr/>
        </p:nvSpPr>
        <p:spPr bwMode="auto">
          <a:xfrm>
            <a:off x="4114800" y="2476500"/>
            <a:ext cx="8255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a:t>Exposure</a:t>
            </a:r>
          </a:p>
        </p:txBody>
      </p:sp>
      <p:sp>
        <p:nvSpPr>
          <p:cNvPr id="430097" name="Line 17">
            <a:extLst>
              <a:ext uri="{FF2B5EF4-FFF2-40B4-BE49-F238E27FC236}">
                <a16:creationId xmlns:a16="http://schemas.microsoft.com/office/drawing/2014/main" id="{64E6D571-D098-46EC-B949-97E09A41D14E}"/>
              </a:ext>
            </a:extLst>
          </p:cNvPr>
          <p:cNvSpPr>
            <a:spLocks noChangeShapeType="1"/>
          </p:cNvSpPr>
          <p:nvPr/>
        </p:nvSpPr>
        <p:spPr bwMode="auto">
          <a:xfrm>
            <a:off x="3505200" y="5807075"/>
            <a:ext cx="52847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098" name="Rectangle 18" descr="Lys lodret">
            <a:extLst>
              <a:ext uri="{FF2B5EF4-FFF2-40B4-BE49-F238E27FC236}">
                <a16:creationId xmlns:a16="http://schemas.microsoft.com/office/drawing/2014/main" id="{03FAD59A-A892-44A3-B016-95F15C32CF38}"/>
              </a:ext>
            </a:extLst>
          </p:cNvPr>
          <p:cNvSpPr>
            <a:spLocks noChangeArrowheads="1"/>
          </p:cNvSpPr>
          <p:nvPr/>
        </p:nvSpPr>
        <p:spPr bwMode="auto">
          <a:xfrm>
            <a:off x="5562600" y="5578475"/>
            <a:ext cx="3200400" cy="228600"/>
          </a:xfrm>
          <a:prstGeom prst="rect">
            <a:avLst/>
          </a:prstGeom>
          <a:pattFill prst="ltVert">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i-FI"/>
          </a:p>
        </p:txBody>
      </p:sp>
      <p:sp>
        <p:nvSpPr>
          <p:cNvPr id="430107" name="Rectangle 27">
            <a:extLst>
              <a:ext uri="{FF2B5EF4-FFF2-40B4-BE49-F238E27FC236}">
                <a16:creationId xmlns:a16="http://schemas.microsoft.com/office/drawing/2014/main" id="{4D8986D4-BB8C-4739-8AF5-080261D18C9C}"/>
              </a:ext>
            </a:extLst>
          </p:cNvPr>
          <p:cNvSpPr>
            <a:spLocks noChangeArrowheads="1"/>
          </p:cNvSpPr>
          <p:nvPr/>
        </p:nvSpPr>
        <p:spPr bwMode="auto">
          <a:xfrm>
            <a:off x="2514600" y="4816475"/>
            <a:ext cx="685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sz="1400"/>
              <a:t>trigger</a:t>
            </a:r>
          </a:p>
        </p:txBody>
      </p:sp>
      <p:sp>
        <p:nvSpPr>
          <p:cNvPr id="430108" name="Text Box 28">
            <a:extLst>
              <a:ext uri="{FF2B5EF4-FFF2-40B4-BE49-F238E27FC236}">
                <a16:creationId xmlns:a16="http://schemas.microsoft.com/office/drawing/2014/main" id="{620D8FED-8998-40F1-9A68-00CF4437FCF1}"/>
              </a:ext>
            </a:extLst>
          </p:cNvPr>
          <p:cNvSpPr txBox="1">
            <a:spLocks noChangeArrowheads="1"/>
          </p:cNvSpPr>
          <p:nvPr/>
        </p:nvSpPr>
        <p:spPr bwMode="auto">
          <a:xfrm>
            <a:off x="2233613" y="2911475"/>
            <a:ext cx="9128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sz="1400"/>
              <a:t>Video</a:t>
            </a:r>
          </a:p>
          <a:p>
            <a:r>
              <a:rPr lang="en-GB" altLang="fi-FI" sz="1400"/>
              <a:t>Read-out</a:t>
            </a:r>
            <a:endParaRPr lang="en-GB" altLang="fi-FI"/>
          </a:p>
        </p:txBody>
      </p:sp>
      <p:sp>
        <p:nvSpPr>
          <p:cNvPr id="430110" name="Rectangle 30">
            <a:extLst>
              <a:ext uri="{FF2B5EF4-FFF2-40B4-BE49-F238E27FC236}">
                <a16:creationId xmlns:a16="http://schemas.microsoft.com/office/drawing/2014/main" id="{F1AB06FF-D559-46E9-9170-17234104E199}"/>
              </a:ext>
            </a:extLst>
          </p:cNvPr>
          <p:cNvSpPr>
            <a:spLocks noChangeArrowheads="1"/>
          </p:cNvSpPr>
          <p:nvPr/>
        </p:nvSpPr>
        <p:spPr bwMode="auto">
          <a:xfrm>
            <a:off x="2514600" y="5502275"/>
            <a:ext cx="9128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i-FI" sz="1400"/>
              <a:t>Video</a:t>
            </a:r>
          </a:p>
          <a:p>
            <a:r>
              <a:rPr lang="en-GB" altLang="fi-FI" sz="1400"/>
              <a:t>Read-out</a:t>
            </a:r>
          </a:p>
        </p:txBody>
      </p:sp>
    </p:spTree>
  </p:cSld>
  <p:clrMapOvr>
    <a:masterClrMapping/>
  </p:clrMapOvr>
  <p:transition spd="slow">
    <p:zoom/>
  </p:transition>
</p:sld>
</file>

<file path=ppt/theme/theme1.xml><?xml version="1.0" encoding="utf-8"?>
<a:theme xmlns:a="http://schemas.openxmlformats.org/drawingml/2006/main" name="JAInymaster">
  <a:themeElements>
    <a:clrScheme name="">
      <a:dk1>
        <a:srgbClr val="000000"/>
      </a:dk1>
      <a:lt1>
        <a:srgbClr val="FFFFFF"/>
      </a:lt1>
      <a:dk2>
        <a:srgbClr val="969696"/>
      </a:dk2>
      <a:lt2>
        <a:srgbClr val="FFFFFF"/>
      </a:lt2>
      <a:accent1>
        <a:srgbClr val="0000FF"/>
      </a:accent1>
      <a:accent2>
        <a:srgbClr val="66FF33"/>
      </a:accent2>
      <a:accent3>
        <a:srgbClr val="C9C9C9"/>
      </a:accent3>
      <a:accent4>
        <a:srgbClr val="DADADA"/>
      </a:accent4>
      <a:accent5>
        <a:srgbClr val="AAAAFF"/>
      </a:accent5>
      <a:accent6>
        <a:srgbClr val="5CE72D"/>
      </a:accent6>
      <a:hlink>
        <a:srgbClr val="FF0033"/>
      </a:hlink>
      <a:folHlink>
        <a:srgbClr val="FFFF00"/>
      </a:folHlink>
    </a:clrScheme>
    <a:fontScheme name="JAInymaster">
      <a:majorFont>
        <a:latin typeface="Meta-Bold"/>
        <a:ea typeface=""/>
        <a:cs typeface=""/>
      </a:majorFont>
      <a:minorFont>
        <a:latin typeface="Met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a-DK" altLang="fi-FI"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a-DK" altLang="fi-FI"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JAInymaster 1">
        <a:dk1>
          <a:srgbClr val="000000"/>
        </a:dk1>
        <a:lt1>
          <a:srgbClr val="FFFFFF"/>
        </a:lt1>
        <a:dk2>
          <a:srgbClr val="969696"/>
        </a:dk2>
        <a:lt2>
          <a:srgbClr val="FFFFFF"/>
        </a:lt2>
        <a:accent1>
          <a:srgbClr val="0000FF"/>
        </a:accent1>
        <a:accent2>
          <a:srgbClr val="66FF33"/>
        </a:accent2>
        <a:accent3>
          <a:srgbClr val="C9C9C9"/>
        </a:accent3>
        <a:accent4>
          <a:srgbClr val="DADADA"/>
        </a:accent4>
        <a:accent5>
          <a:srgbClr val="AAAAFF"/>
        </a:accent5>
        <a:accent6>
          <a:srgbClr val="5CE72D"/>
        </a:accent6>
        <a:hlink>
          <a:srgbClr val="D60093"/>
        </a:hlink>
        <a:folHlink>
          <a:srgbClr val="B2B2B2"/>
        </a:folHlink>
      </a:clrScheme>
      <a:clrMap bg1="dk2" tx1="lt1" bg2="dk1" tx2="lt2" accent1="accent1" accent2="accent2" accent3="accent3" accent4="accent4" accent5="accent5" accent6="accent6" hlink="hlink" folHlink="folHlink"/>
    </a:extraClrScheme>
    <a:extraClrScheme>
      <a:clrScheme name="JAInymaster 2">
        <a:dk1>
          <a:srgbClr val="000000"/>
        </a:dk1>
        <a:lt1>
          <a:srgbClr val="FFFFFF"/>
        </a:lt1>
        <a:dk2>
          <a:srgbClr val="000000"/>
        </a:dk2>
        <a:lt2>
          <a:srgbClr val="FFFFCC"/>
        </a:lt2>
        <a:accent1>
          <a:srgbClr val="FF00FF"/>
        </a:accent1>
        <a:accent2>
          <a:srgbClr val="00FF00"/>
        </a:accent2>
        <a:accent3>
          <a:srgbClr val="FFFFFF"/>
        </a:accent3>
        <a:accent4>
          <a:srgbClr val="000000"/>
        </a:accent4>
        <a:accent5>
          <a:srgbClr val="FFAAFF"/>
        </a:accent5>
        <a:accent6>
          <a:srgbClr val="00E700"/>
        </a:accent6>
        <a:hlink>
          <a:srgbClr val="00FFFF"/>
        </a:hlink>
        <a:folHlink>
          <a:srgbClr val="808080"/>
        </a:folHlink>
      </a:clrScheme>
      <a:clrMap bg1="lt1" tx1="dk1" bg2="lt2" tx2="dk2" accent1="accent1" accent2="accent2" accent3="accent3" accent4="accent4" accent5="accent5" accent6="accent6" hlink="hlink" folHlink="folHlink"/>
    </a:extraClrScheme>
    <a:extraClrScheme>
      <a:clrScheme name="JAInymaster 3">
        <a:dk1>
          <a:srgbClr val="000000"/>
        </a:dk1>
        <a:lt1>
          <a:srgbClr val="FFFFFF"/>
        </a:lt1>
        <a:dk2>
          <a:srgbClr val="000000"/>
        </a:dk2>
        <a:lt2>
          <a:srgbClr val="DDDDDD"/>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2039279217A5464EB2A69305B00BC728" ma:contentTypeVersion="10" ma:contentTypeDescription="Luo uusi asiakirja." ma:contentTypeScope="" ma:versionID="32929e7f58b4a138365300ef1149d8d3">
  <xsd:schema xmlns:xsd="http://www.w3.org/2001/XMLSchema" xmlns:xs="http://www.w3.org/2001/XMLSchema" xmlns:p="http://schemas.microsoft.com/office/2006/metadata/properties" xmlns:ns3="3c6f025f-80c3-4c7c-bc86-cd1c263fdf04" xmlns:ns4="5bc2d335-ae1c-4491-a0a3-c7cac9c4574c" targetNamespace="http://schemas.microsoft.com/office/2006/metadata/properties" ma:root="true" ma:fieldsID="8d1e390397a5ac1f3e6c9670fbea2d44" ns3:_="" ns4:_="">
    <xsd:import namespace="3c6f025f-80c3-4c7c-bc86-cd1c263fdf04"/>
    <xsd:import namespace="5bc2d335-ae1c-4491-a0a3-c7cac9c4574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f025f-80c3-4c7c-bc86-cd1c263fdf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c2d335-ae1c-4491-a0a3-c7cac9c4574c" elementFormDefault="qualified">
    <xsd:import namespace="http://schemas.microsoft.com/office/2006/documentManagement/types"/>
    <xsd:import namespace="http://schemas.microsoft.com/office/infopath/2007/PartnerControls"/>
    <xsd:element name="SharedWithUsers" ma:index="10"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Jakamisen tiedot" ma:internalName="SharedWithDetails" ma:readOnly="true">
      <xsd:simpleType>
        <xsd:restriction base="dms:Note">
          <xsd:maxLength value="255"/>
        </xsd:restriction>
      </xsd:simpleType>
    </xsd:element>
    <xsd:element name="SharingHintHash" ma:index="12"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644F01-9E95-48F4-B11C-CE8D609F7FF5}">
  <ds:schemaRefs>
    <ds:schemaRef ds:uri="http://schemas.microsoft.com/sharepoint/v3/contenttype/forms"/>
  </ds:schemaRefs>
</ds:datastoreItem>
</file>

<file path=customXml/itemProps2.xml><?xml version="1.0" encoding="utf-8"?>
<ds:datastoreItem xmlns:ds="http://schemas.openxmlformats.org/officeDocument/2006/customXml" ds:itemID="{9A00625F-1BEF-4625-912A-77F082AF5DA0}">
  <ds:schemaRefs>
    <ds:schemaRef ds:uri="http://purl.org/dc/terms/"/>
    <ds:schemaRef ds:uri="http://www.w3.org/XML/1998/namespace"/>
    <ds:schemaRef ds:uri="http://schemas.microsoft.com/office/2006/documentManagement/types"/>
    <ds:schemaRef ds:uri="http://purl.org/dc/elements/1.1/"/>
    <ds:schemaRef ds:uri="http://schemas.microsoft.com/office/2006/metadata/properties"/>
    <ds:schemaRef ds:uri="5bc2d335-ae1c-4491-a0a3-c7cac9c4574c"/>
    <ds:schemaRef ds:uri="http://schemas.microsoft.com/office/infopath/2007/PartnerControls"/>
    <ds:schemaRef ds:uri="http://schemas.openxmlformats.org/package/2006/metadata/core-properties"/>
    <ds:schemaRef ds:uri="3c6f025f-80c3-4c7c-bc86-cd1c263fdf04"/>
    <ds:schemaRef ds:uri="http://purl.org/dc/dcmitype/"/>
  </ds:schemaRefs>
</ds:datastoreItem>
</file>

<file path=customXml/itemProps3.xml><?xml version="1.0" encoding="utf-8"?>
<ds:datastoreItem xmlns:ds="http://schemas.openxmlformats.org/officeDocument/2006/customXml" ds:itemID="{74B4AD07-694B-41D6-8D99-B2B37B90F4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f025f-80c3-4c7c-bc86-cd1c263fdf04"/>
    <ds:schemaRef ds:uri="5bc2d335-ae1c-4491-a0a3-c7cac9c457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C:\Programmer\Microsoft Office\Skabeloner\JAInymaster.pot</Template>
  <TotalTime>160912749</TotalTime>
  <Pages>54</Pages>
  <Words>1250</Words>
  <Application>Microsoft Office PowerPoint</Application>
  <PresentationFormat>On-screen Show (4:3)</PresentationFormat>
  <Paragraphs>269</Paragraphs>
  <Slides>33</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5" baseType="lpstr">
      <vt:lpstr>Arial</vt:lpstr>
      <vt:lpstr>Garamond</vt:lpstr>
      <vt:lpstr>Meta</vt:lpstr>
      <vt:lpstr>Meta-Bold</vt:lpstr>
      <vt:lpstr>Meta-Normal</vt:lpstr>
      <vt:lpstr>MetaPlusNormal-Roman</vt:lpstr>
      <vt:lpstr>Monotype Sorts</vt:lpstr>
      <vt:lpstr>Open Sans</vt:lpstr>
      <vt:lpstr>Times New Roman</vt:lpstr>
      <vt:lpstr>Wingdings</vt:lpstr>
      <vt:lpstr>JAInymaster</vt:lpstr>
      <vt:lpstr>CorelDRAW!</vt:lpstr>
      <vt:lpstr>   CAMERA TECHNOLOGY</vt:lpstr>
      <vt:lpstr>PowerPoint Presentation</vt:lpstr>
      <vt:lpstr>PowerPoint Presentation</vt:lpstr>
      <vt:lpstr>PowerPoint Presentation</vt:lpstr>
      <vt:lpstr>PowerPoint Presentation</vt:lpstr>
      <vt:lpstr>PowerPoint Presentation</vt:lpstr>
      <vt:lpstr>Kameran toiminnan perusperiaate</vt:lpstr>
      <vt:lpstr>Kameran toiminnan perusperiaate</vt:lpstr>
      <vt:lpstr>Trigger/Read-out mode</vt:lpstr>
      <vt:lpstr>Valotusaika, suljin, herkkyys, (vahvistus, …)</vt:lpstr>
      <vt:lpstr>PowerPoint Presentation</vt:lpstr>
      <vt:lpstr>PowerPoint Presentation</vt:lpstr>
      <vt:lpstr>CCD with on chip micro lens</vt:lpstr>
      <vt:lpstr> Interlaced Scan          Non-Interlaced Scan</vt:lpstr>
      <vt:lpstr>PowerPoint Presentation</vt:lpstr>
      <vt:lpstr>PowerPoint Presentation</vt:lpstr>
      <vt:lpstr>PowerPoint Presentation</vt:lpstr>
      <vt:lpstr>VÄRIKAMERATEKNOLOGIAA</vt:lpstr>
      <vt:lpstr>PowerPoint Presentation</vt:lpstr>
      <vt:lpstr>PowerPoint Presentation</vt:lpstr>
      <vt:lpstr>PowerPoint Presentation</vt:lpstr>
      <vt:lpstr>Foveon-värikamerateknologia</vt:lpstr>
      <vt:lpstr>VIIVAKAMERATEKNOLOGIAA</vt:lpstr>
      <vt:lpstr>Line Scan Theory</vt:lpstr>
      <vt:lpstr>Line Scan Theory</vt:lpstr>
      <vt:lpstr>CV-103: Line Scan Camera Co-site sampling</vt:lpstr>
      <vt:lpstr>CV-L103: Line Scan Camera Typical Set-up</vt:lpstr>
      <vt:lpstr>Colour Line Scan Applications</vt:lpstr>
      <vt:lpstr>Colour Line Scan Applications</vt:lpstr>
      <vt:lpstr>Colour Line Scan Applications</vt:lpstr>
      <vt:lpstr>Colour Line Scan Applications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CAMTEC.PPT</dc:title>
  <dc:subject>VIDEO OG KAMERA TEKNIK</dc:subject>
  <dc:creator>J. P. TOFTKÆR</dc:creator>
  <cp:keywords/>
  <dc:description>970505</dc:description>
  <cp:lastModifiedBy>Heimonen Teuvo</cp:lastModifiedBy>
  <cp:revision>90</cp:revision>
  <cp:lastPrinted>1999-06-16T07:26:20Z</cp:lastPrinted>
  <dcterms:created xsi:type="dcterms:W3CDTF">1997-05-05T11:14:42Z</dcterms:created>
  <dcterms:modified xsi:type="dcterms:W3CDTF">2021-11-18T13:56:44Z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0x0101002039279217A5464EB2A69305B00BC728</vt:lpwstr>
  </property>
</Properties>
</file>