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81" r:id="rId5"/>
    <p:sldId id="280" r:id="rId6"/>
    <p:sldId id="278" r:id="rId7"/>
    <p:sldId id="261" r:id="rId8"/>
    <p:sldId id="273" r:id="rId9"/>
    <p:sldId id="277" r:id="rId10"/>
    <p:sldId id="279" r:id="rId11"/>
    <p:sldId id="268" r:id="rId12"/>
    <p:sldId id="266" r:id="rId13"/>
    <p:sldId id="285" r:id="rId14"/>
    <p:sldId id="286" r:id="rId15"/>
    <p:sldId id="287" r:id="rId16"/>
    <p:sldId id="290" r:id="rId17"/>
    <p:sldId id="288" r:id="rId18"/>
    <p:sldId id="289" r:id="rId19"/>
    <p:sldId id="292" r:id="rId20"/>
    <p:sldId id="291" r:id="rId21"/>
    <p:sldId id="2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66" d="100"/>
          <a:sy n="66" d="100"/>
        </p:scale>
        <p:origin x="924" y="-249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10609-C5B2-25D2-4042-337207A38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98981-2416-FA70-B040-DA11938C9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1EB8B-E7A6-15FB-BE8C-1EA4315B0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E1121-EFFD-04AE-1E3D-F9C4A4D6A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0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ED368-2409-8579-BEA8-6E30FD23E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ECC91B-0A27-F59F-29DF-4E4BC40B8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72D38-DB5E-9936-DA38-B249763CF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46492-8C6F-E105-6CE1-6FBE125A4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5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E57FF-96DB-7E29-B50D-3DA903636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8CC8A2-FE41-38CA-C35A-91588F0442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1C0451-A856-3431-6DB4-45F5CEB07A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31441-9209-7ABA-1B7E-70DEC17D03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90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CE993-5219-69C7-9BE4-986BF9E15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23BEF-F995-C526-CC3E-C477F3605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153C08-D3D3-99C6-2D45-77104B12A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07112-DD4E-AE38-060A-ECDBB9B1D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94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78E98-466D-D0E4-DA11-622EF289B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F4871-5A86-36C5-59E4-D36634635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D5F15F-5BCE-6823-AC02-C35D3E6F4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ECA23-18E9-9318-2111-6615B6E0C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5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C38CB-EFC5-2D66-54C3-B57D7ADB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684BDE-9EE8-FF76-F7BA-0619425FF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D96045-A178-13E5-991F-5C70FDFA02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5371C-BFD0-E8D5-7185-015E78836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42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B4B4B-BCAC-13A4-BA80-3664E91D7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60D1A7-E09B-40E3-DA47-B8CE877FD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13CD5-D4C1-59E5-CE0C-1674BA771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243A7-61CB-2A23-F47A-B40FA3AFA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74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0D317-0A6B-CC1E-9C4A-6BA53516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53CD4-203A-B1F7-71B4-EB083604C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AFDE9-CE1D-DDC5-CC11-3CF8E3811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089C7-0358-9653-D98E-2A975D429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87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policyoptions.irpp.org/magazines/july-2020/the-evolving-craft-of-political-advertising/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archive.ics.uci.edu/dataset/222/bank+marketing" TargetMode="Externa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524" y="453802"/>
            <a:ext cx="7536300" cy="1710354"/>
          </a:xfrm>
        </p:spPr>
        <p:txBody>
          <a:bodyPr anchor="ctr">
            <a:normAutofit fontScale="90000"/>
          </a:bodyPr>
          <a:lstStyle/>
          <a:p>
            <a:r>
              <a:rPr lang="en-US" b="1" dirty="0">
                <a:latin typeface="+mn-lt"/>
              </a:rPr>
              <a:t>PORTUGUESE Bank Marketing Prediction </a:t>
            </a:r>
            <a:br>
              <a:rPr lang="en-US" b="1" dirty="0">
                <a:latin typeface="+mn-lt"/>
              </a:rPr>
            </a:br>
            <a:br>
              <a:rPr lang="en-US" b="1" dirty="0">
                <a:latin typeface="+mn-lt"/>
              </a:rPr>
            </a:br>
            <a:r>
              <a:rPr lang="en-US" sz="2700" dirty="0" err="1">
                <a:solidFill>
                  <a:schemeClr val="tx2"/>
                </a:solidFill>
              </a:rPr>
              <a:t>ETL|Model</a:t>
            </a:r>
            <a:r>
              <a:rPr lang="en-US" sz="2700" dirty="0">
                <a:solidFill>
                  <a:schemeClr val="tx2"/>
                </a:solidFill>
              </a:rPr>
              <a:t> Building| Python |Power BI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b="1" dirty="0">
              <a:latin typeface="+mn-lt"/>
            </a:endParaRPr>
          </a:p>
        </p:txBody>
      </p:sp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43012" r="21818" b="-2"/>
          <a:stretch/>
        </p:blipFill>
        <p:spPr>
          <a:xfrm>
            <a:off x="20" y="10"/>
            <a:ext cx="4287818" cy="6857990"/>
          </a:xfrm>
          <a:noFill/>
        </p:spPr>
      </p:pic>
      <p:pic>
        <p:nvPicPr>
          <p:cNvPr id="5" name="Picture 4" descr="A group of people standing around a megaphone&#10;&#10;AI-generated content may be incorrect.">
            <a:extLst>
              <a:ext uri="{FF2B5EF4-FFF2-40B4-BE49-F238E27FC236}">
                <a16:creationId xmlns:a16="http://schemas.microsoft.com/office/drawing/2014/main" id="{DC004615-5071-83E9-F5B1-0FD8BA1D9C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6141" b="-3"/>
          <a:stretch/>
        </p:blipFill>
        <p:spPr>
          <a:xfrm>
            <a:off x="4517211" y="1987511"/>
            <a:ext cx="7306927" cy="40677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B5F3C-B151-0DA3-C514-7788C0FDD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B566-FC61-02A5-698C-B16ECAFC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85" y="-419929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Data Cleaning (ETL – Transform)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007E1B-15DE-C4C8-6271-3548A6F3D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4044F-4DA5-5C7E-1D6B-F8598FCC3A40}"/>
              </a:ext>
            </a:extLst>
          </p:cNvPr>
          <p:cNvSpPr txBox="1"/>
          <p:nvPr/>
        </p:nvSpPr>
        <p:spPr>
          <a:xfrm>
            <a:off x="135081" y="654628"/>
            <a:ext cx="865562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A. Handle ‘unknown’ values</a:t>
            </a:r>
          </a:p>
          <a:p>
            <a:r>
              <a:rPr lang="en-US" dirty="0"/>
              <a:t>for col in </a:t>
            </a:r>
            <a:r>
              <a:rPr lang="en-US" dirty="0" err="1"/>
              <a:t>df.columns</a:t>
            </a:r>
            <a:r>
              <a:rPr lang="en-US" dirty="0"/>
              <a:t>:</a:t>
            </a:r>
          </a:p>
          <a:p>
            <a:r>
              <a:rPr lang="en-US" dirty="0"/>
              <a:t>    if </a:t>
            </a:r>
            <a:r>
              <a:rPr lang="en-US" dirty="0" err="1"/>
              <a:t>df</a:t>
            </a:r>
            <a:r>
              <a:rPr lang="en-US" dirty="0"/>
              <a:t>[col].</a:t>
            </a:r>
            <a:r>
              <a:rPr lang="en-US" dirty="0" err="1"/>
              <a:t>dtype</a:t>
            </a:r>
            <a:r>
              <a:rPr lang="en-US" dirty="0"/>
              <a:t> == 'object':</a:t>
            </a:r>
          </a:p>
          <a:p>
            <a:r>
              <a:rPr lang="en-US" dirty="0"/>
              <a:t>        print(f"{col}: {</a:t>
            </a:r>
            <a:r>
              <a:rPr lang="en-US" dirty="0" err="1"/>
              <a:t>df</a:t>
            </a:r>
            <a:r>
              <a:rPr lang="en-US" dirty="0"/>
              <a:t>[col].</a:t>
            </a:r>
            <a:r>
              <a:rPr lang="en-US" dirty="0" err="1"/>
              <a:t>value_counts</a:t>
            </a:r>
            <a:r>
              <a:rPr lang="en-US" dirty="0"/>
              <a:t>().get('unknown', 0)} unknowns")</a:t>
            </a:r>
          </a:p>
          <a:p>
            <a:r>
              <a:rPr lang="en-US" dirty="0"/>
              <a:t># Remove rows with any 'unknown' values</a:t>
            </a:r>
          </a:p>
          <a:p>
            <a:r>
              <a:rPr lang="en-US" dirty="0" err="1"/>
              <a:t>df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[~</a:t>
            </a:r>
            <a:r>
              <a:rPr lang="en-US" dirty="0" err="1"/>
              <a:t>df.isin</a:t>
            </a:r>
            <a:r>
              <a:rPr lang="en-US" dirty="0"/>
              <a:t>(['unknown']).any(axis=1)]</a:t>
            </a:r>
          </a:p>
          <a:p>
            <a:endParaRPr lang="en-US" dirty="0"/>
          </a:p>
          <a:p>
            <a:r>
              <a:rPr lang="en-US" b="1" dirty="0"/>
              <a:t>B. Encode target variable</a:t>
            </a:r>
          </a:p>
          <a:p>
            <a:r>
              <a:rPr lang="en-US" dirty="0" err="1"/>
              <a:t>df</a:t>
            </a:r>
            <a:r>
              <a:rPr lang="en-US" dirty="0"/>
              <a:t>['y'] = </a:t>
            </a:r>
            <a:r>
              <a:rPr lang="en-US" dirty="0" err="1"/>
              <a:t>df</a:t>
            </a:r>
            <a:r>
              <a:rPr lang="en-US" dirty="0"/>
              <a:t>['y'].map({'no': 0, 'yes': 1})</a:t>
            </a:r>
          </a:p>
          <a:p>
            <a:endParaRPr lang="en-US" dirty="0"/>
          </a:p>
          <a:p>
            <a:r>
              <a:rPr lang="en-US" b="1" dirty="0"/>
              <a:t>C. One-hot encode categorical columns</a:t>
            </a:r>
          </a:p>
          <a:p>
            <a:r>
              <a:rPr lang="en-US" b="0" dirty="0" err="1">
                <a:effectLst/>
              </a:rPr>
              <a:t>df_encoded</a:t>
            </a:r>
            <a:r>
              <a:rPr lang="en-US" b="0" dirty="0">
                <a:effectLst/>
              </a:rPr>
              <a:t> = </a:t>
            </a:r>
            <a:r>
              <a:rPr lang="en-US" b="0" dirty="0" err="1">
                <a:effectLst/>
              </a:rPr>
              <a:t>pd.get_dummies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df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drop_first</a:t>
            </a:r>
            <a:r>
              <a:rPr lang="en-US" b="0" dirty="0">
                <a:effectLst/>
              </a:rPr>
              <a:t>=True)</a:t>
            </a:r>
          </a:p>
          <a:p>
            <a:endParaRPr lang="en-US" dirty="0"/>
          </a:p>
          <a:p>
            <a:r>
              <a:rPr lang="en-US" b="1" dirty="0"/>
              <a:t>D.</a:t>
            </a:r>
            <a:r>
              <a:rPr lang="en-US" b="1" dirty="0">
                <a:effectLst/>
              </a:rPr>
              <a:t> Save Cleaned Data</a:t>
            </a:r>
          </a:p>
          <a:p>
            <a:r>
              <a:rPr lang="en-US" dirty="0" err="1">
                <a:effectLst/>
              </a:rPr>
              <a:t>cleaned_df</a:t>
            </a:r>
            <a:r>
              <a:rPr lang="en-US" dirty="0">
                <a:effectLst/>
              </a:rPr>
              <a:t> = </a:t>
            </a:r>
            <a:r>
              <a:rPr lang="en-US" dirty="0" err="1">
                <a:effectLst/>
              </a:rPr>
              <a:t>df_encoded.copy</a:t>
            </a:r>
            <a:r>
              <a:rPr lang="en-US" dirty="0">
                <a:effectLst/>
              </a:rPr>
              <a:t>() </a:t>
            </a:r>
            <a:r>
              <a:rPr lang="en-US" dirty="0" err="1">
                <a:effectLst/>
              </a:rPr>
              <a:t>cleaned_df.to_csv</a:t>
            </a:r>
            <a:r>
              <a:rPr lang="en-US" dirty="0">
                <a:effectLst/>
              </a:rPr>
              <a:t>("bank_cleaned.csv", index=False) </a:t>
            </a:r>
          </a:p>
          <a:p>
            <a:r>
              <a:rPr lang="en-US" dirty="0">
                <a:effectLst/>
              </a:rPr>
              <a:t>from </a:t>
            </a:r>
            <a:r>
              <a:rPr lang="en-US" dirty="0" err="1">
                <a:effectLst/>
              </a:rPr>
              <a:t>google.colab</a:t>
            </a:r>
            <a:r>
              <a:rPr lang="en-US" dirty="0">
                <a:effectLst/>
              </a:rPr>
              <a:t> import files </a:t>
            </a:r>
            <a:r>
              <a:rPr lang="en-US" dirty="0" err="1">
                <a:effectLst/>
              </a:rPr>
              <a:t>files.download</a:t>
            </a:r>
            <a:r>
              <a:rPr lang="en-US" dirty="0">
                <a:effectLst/>
              </a:rPr>
              <a:t>("bank_cleaned.csv") </a:t>
            </a:r>
          </a:p>
          <a:p>
            <a:r>
              <a:rPr lang="en-US" dirty="0">
                <a:effectLst/>
              </a:rPr>
              <a:t># Download cleaned CSV</a:t>
            </a:r>
          </a:p>
          <a:p>
            <a:endParaRPr lang="en-US" dirty="0"/>
          </a:p>
          <a:p>
            <a:r>
              <a:rPr lang="en-US" b="1" dirty="0">
                <a:effectLst/>
              </a:rPr>
              <a:t>E. Feature-Target Split</a:t>
            </a:r>
          </a:p>
          <a:p>
            <a:r>
              <a:rPr lang="en-US" dirty="0">
                <a:effectLst/>
              </a:rPr>
              <a:t>X = </a:t>
            </a:r>
            <a:r>
              <a:rPr lang="en-US" dirty="0" err="1">
                <a:effectLst/>
              </a:rPr>
              <a:t>cleaned_df.drop</a:t>
            </a:r>
            <a:r>
              <a:rPr lang="en-US" dirty="0">
                <a:effectLst/>
              </a:rPr>
              <a:t>('y', axis=1)</a:t>
            </a:r>
          </a:p>
          <a:p>
            <a:r>
              <a:rPr lang="en-US" dirty="0">
                <a:effectLst/>
              </a:rPr>
              <a:t>y = </a:t>
            </a:r>
            <a:r>
              <a:rPr lang="en-US" dirty="0" err="1">
                <a:effectLst/>
              </a:rPr>
              <a:t>cleaned_df</a:t>
            </a:r>
            <a:r>
              <a:rPr lang="en-US" dirty="0">
                <a:effectLst/>
              </a:rPr>
              <a:t>['y']</a:t>
            </a:r>
          </a:p>
          <a:p>
            <a:endParaRPr lang="en-US" b="0" dirty="0">
              <a:effectLst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C2340-1420-5EE0-B5EF-635FE1BF876E}"/>
              </a:ext>
            </a:extLst>
          </p:cNvPr>
          <p:cNvSpPr txBox="1"/>
          <p:nvPr/>
        </p:nvSpPr>
        <p:spPr>
          <a:xfrm>
            <a:off x="7034645" y="779318"/>
            <a:ext cx="50222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F. Balance the Dataset (SMOTE)</a:t>
            </a:r>
          </a:p>
          <a:p>
            <a:r>
              <a:rPr lang="en-US" dirty="0" err="1"/>
              <a:t>sm</a:t>
            </a:r>
            <a:r>
              <a:rPr lang="en-US" dirty="0"/>
              <a:t> = SMOTE(</a:t>
            </a:r>
            <a:r>
              <a:rPr lang="en-US" dirty="0" err="1"/>
              <a:t>random_state</a:t>
            </a:r>
            <a:r>
              <a:rPr lang="en-US" dirty="0"/>
              <a:t>=42)</a:t>
            </a:r>
          </a:p>
          <a:p>
            <a:r>
              <a:rPr lang="en-US" dirty="0" err="1"/>
              <a:t>X_resampled</a:t>
            </a:r>
            <a:r>
              <a:rPr lang="en-US" dirty="0"/>
              <a:t>, </a:t>
            </a:r>
            <a:r>
              <a:rPr lang="en-US" dirty="0" err="1"/>
              <a:t>y_resampled</a:t>
            </a:r>
            <a:r>
              <a:rPr lang="en-US" dirty="0"/>
              <a:t> = </a:t>
            </a:r>
            <a:r>
              <a:rPr lang="en-US" dirty="0" err="1"/>
              <a:t>sm.fit_resample</a:t>
            </a:r>
            <a:r>
              <a:rPr lang="en-US" dirty="0"/>
              <a:t>(X, y)</a:t>
            </a:r>
          </a:p>
          <a:p>
            <a:endParaRPr lang="en-US" dirty="0"/>
          </a:p>
          <a:p>
            <a:r>
              <a:rPr lang="en-US" dirty="0"/>
              <a:t># Check new class distribution</a:t>
            </a:r>
          </a:p>
          <a:p>
            <a:r>
              <a:rPr lang="en-US" dirty="0" err="1"/>
              <a:t>sns.countplot</a:t>
            </a:r>
            <a:r>
              <a:rPr lang="en-US" dirty="0"/>
              <a:t>(x=</a:t>
            </a:r>
            <a:r>
              <a:rPr lang="en-US" dirty="0" err="1"/>
              <a:t>y_resampled</a:t>
            </a:r>
            <a:r>
              <a:rPr lang="en-US" dirty="0"/>
              <a:t>)</a:t>
            </a:r>
          </a:p>
          <a:p>
            <a:r>
              <a:rPr lang="en-US" dirty="0" err="1"/>
              <a:t>plt.title</a:t>
            </a:r>
            <a:r>
              <a:rPr lang="en-US" dirty="0"/>
              <a:t>("Balanced Target Classes After SMOTE")</a:t>
            </a:r>
          </a:p>
          <a:p>
            <a:r>
              <a:rPr lang="en-US" dirty="0" err="1"/>
              <a:t>plt.show</a:t>
            </a:r>
            <a:r>
              <a:rPr lang="en-US" dirty="0"/>
              <a:t>()</a:t>
            </a: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EBC16031-C792-B931-D3EB-34E5F9BAE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81" y="2958066"/>
            <a:ext cx="3702146" cy="285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045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052AD-2E1E-5916-43DA-E2AAE75DD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F797-2FC0-0D28-BFDB-170545AF5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21" y="-220103"/>
            <a:ext cx="10515600" cy="1325563"/>
          </a:xfrm>
          <a:noFill/>
        </p:spPr>
        <p:txBody>
          <a:bodyPr anchor="ctr"/>
          <a:lstStyle/>
          <a:p>
            <a:r>
              <a:rPr lang="en-US" b="1" dirty="0">
                <a:latin typeface="+mn-lt"/>
              </a:rPr>
              <a:t>TRAINING &amp;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86A4E5-1EB0-F128-9EC3-72EB9AEC4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1C6DE-1C63-3C7D-8FF2-6698ACAD1739}"/>
              </a:ext>
            </a:extLst>
          </p:cNvPr>
          <p:cNvSpPr txBox="1"/>
          <p:nvPr/>
        </p:nvSpPr>
        <p:spPr>
          <a:xfrm>
            <a:off x="545521" y="1105460"/>
            <a:ext cx="10671464" cy="4883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UcPeriod"/>
            </a:pPr>
            <a:r>
              <a:rPr lang="en-US" b="1" dirty="0"/>
              <a:t>Train/Test Split</a:t>
            </a:r>
          </a:p>
          <a:p>
            <a:r>
              <a:rPr lang="en-US" b="0" dirty="0">
                <a:effectLst/>
              </a:rPr>
              <a:t>X_train, </a:t>
            </a:r>
            <a:r>
              <a:rPr lang="en-US" b="0" dirty="0" err="1">
                <a:effectLst/>
              </a:rPr>
              <a:t>X_test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y_train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 = </a:t>
            </a:r>
            <a:r>
              <a:rPr lang="en-US" b="0" dirty="0" err="1">
                <a:effectLst/>
              </a:rPr>
              <a:t>train_test_split</a:t>
            </a: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X_resampled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y_resampled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test_size</a:t>
            </a:r>
            <a:r>
              <a:rPr lang="en-US" b="0" dirty="0">
                <a:effectLst/>
              </a:rPr>
              <a:t>=0.3, </a:t>
            </a:r>
            <a:r>
              <a:rPr lang="en-US" b="0" dirty="0" err="1">
                <a:effectLst/>
              </a:rPr>
              <a:t>random_state</a:t>
            </a:r>
            <a:r>
              <a:rPr lang="en-US" b="0" dirty="0">
                <a:effectLst/>
              </a:rPr>
              <a:t>=42)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  <a:p>
            <a:r>
              <a:rPr lang="en-US" b="1" dirty="0"/>
              <a:t>B. Train Models</a:t>
            </a:r>
          </a:p>
          <a:p>
            <a:r>
              <a:rPr lang="en-US" b="1" dirty="0" err="1">
                <a:effectLst/>
                <a:highlight>
                  <a:srgbClr val="FFFF00"/>
                </a:highlight>
              </a:rPr>
              <a:t>i</a:t>
            </a:r>
            <a:r>
              <a:rPr lang="en-US" b="1" dirty="0">
                <a:effectLst/>
                <a:highlight>
                  <a:srgbClr val="FFFF00"/>
                </a:highlight>
              </a:rPr>
              <a:t>. Logistic Regression</a:t>
            </a:r>
          </a:p>
          <a:p>
            <a:r>
              <a:rPr lang="en-US" b="0" dirty="0" err="1">
                <a:effectLst/>
              </a:rPr>
              <a:t>lr</a:t>
            </a:r>
            <a:r>
              <a:rPr lang="en-US" b="0" dirty="0">
                <a:effectLst/>
              </a:rPr>
              <a:t> = </a:t>
            </a:r>
            <a:r>
              <a:rPr lang="en-US" b="0" dirty="0" err="1">
                <a:effectLst/>
              </a:rPr>
              <a:t>LogisticRegression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max_iter</a:t>
            </a:r>
            <a:r>
              <a:rPr lang="en-US" b="0" dirty="0">
                <a:effectLst/>
              </a:rPr>
              <a:t>=1000)</a:t>
            </a:r>
          </a:p>
          <a:p>
            <a:r>
              <a:rPr lang="en-US" b="0" dirty="0" err="1">
                <a:effectLst/>
              </a:rPr>
              <a:t>lr.fit</a:t>
            </a:r>
            <a:r>
              <a:rPr lang="en-US" b="0" dirty="0">
                <a:effectLst/>
              </a:rPr>
              <a:t>(X_train, </a:t>
            </a:r>
            <a:r>
              <a:rPr lang="en-US" b="0" dirty="0" err="1">
                <a:effectLst/>
              </a:rPr>
              <a:t>y_train</a:t>
            </a:r>
            <a:r>
              <a:rPr lang="en-US" b="0" dirty="0">
                <a:effectLst/>
              </a:rPr>
              <a:t>)</a:t>
            </a:r>
          </a:p>
          <a:p>
            <a:endParaRPr lang="en-US" b="0" dirty="0">
              <a:effectLst/>
            </a:endParaRPr>
          </a:p>
          <a:p>
            <a:r>
              <a:rPr lang="en-US" b="1" dirty="0">
                <a:highlight>
                  <a:srgbClr val="FFFF00"/>
                </a:highlight>
              </a:rPr>
              <a:t>ii</a:t>
            </a:r>
            <a:r>
              <a:rPr lang="en-US" b="1" dirty="0">
                <a:effectLst/>
                <a:highlight>
                  <a:srgbClr val="FFFF00"/>
                </a:highlight>
              </a:rPr>
              <a:t>. Random Forest</a:t>
            </a:r>
          </a:p>
          <a:p>
            <a:r>
              <a:rPr lang="en-US" b="0" dirty="0">
                <a:effectLst/>
              </a:rPr>
              <a:t>rf = </a:t>
            </a:r>
            <a:r>
              <a:rPr lang="en-US" b="0" dirty="0" err="1">
                <a:effectLst/>
              </a:rPr>
              <a:t>RandomForestClassifier</a:t>
            </a:r>
            <a:r>
              <a:rPr lang="en-US" b="0" dirty="0">
                <a:effectLst/>
              </a:rPr>
              <a:t>()</a:t>
            </a:r>
          </a:p>
          <a:p>
            <a:r>
              <a:rPr lang="en-US" b="0" dirty="0" err="1">
                <a:effectLst/>
              </a:rPr>
              <a:t>rf.fit</a:t>
            </a:r>
            <a:r>
              <a:rPr lang="en-US" b="0" dirty="0">
                <a:effectLst/>
              </a:rPr>
              <a:t>(X_train, </a:t>
            </a:r>
            <a:r>
              <a:rPr lang="en-US" b="0" dirty="0" err="1">
                <a:effectLst/>
              </a:rPr>
              <a:t>y_train</a:t>
            </a:r>
            <a:r>
              <a:rPr lang="en-US" b="0" dirty="0">
                <a:effectLst/>
              </a:rPr>
              <a:t>)</a:t>
            </a:r>
          </a:p>
          <a:p>
            <a:endParaRPr lang="en-US" b="0" dirty="0">
              <a:effectLst/>
            </a:endParaRPr>
          </a:p>
          <a:p>
            <a:r>
              <a:rPr lang="en-US" b="1" dirty="0">
                <a:highlight>
                  <a:srgbClr val="FFFF00"/>
                </a:highlight>
              </a:rPr>
              <a:t>iii</a:t>
            </a:r>
            <a:r>
              <a:rPr lang="en-US" b="1" dirty="0">
                <a:effectLst/>
                <a:highlight>
                  <a:srgbClr val="FFFF00"/>
                </a:highlight>
              </a:rPr>
              <a:t>. </a:t>
            </a:r>
            <a:r>
              <a:rPr lang="en-US" b="1" dirty="0" err="1">
                <a:effectLst/>
                <a:highlight>
                  <a:srgbClr val="FFFF00"/>
                </a:highlight>
              </a:rPr>
              <a:t>XGBoost</a:t>
            </a:r>
            <a:endParaRPr lang="en-US" b="1" dirty="0">
              <a:effectLst/>
              <a:highlight>
                <a:srgbClr val="FFFF00"/>
              </a:highlight>
            </a:endParaRPr>
          </a:p>
          <a:p>
            <a:r>
              <a:rPr lang="en-US" b="0" dirty="0" err="1">
                <a:effectLst/>
              </a:rPr>
              <a:t>xgb_model</a:t>
            </a:r>
            <a:r>
              <a:rPr lang="en-US" b="0" dirty="0">
                <a:effectLst/>
              </a:rPr>
              <a:t> = </a:t>
            </a:r>
            <a:r>
              <a:rPr lang="en-US" b="0" dirty="0" err="1">
                <a:effectLst/>
              </a:rPr>
              <a:t>xgb.XGBClassifier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use_label_encoder</a:t>
            </a:r>
            <a:r>
              <a:rPr lang="en-US" b="0" dirty="0">
                <a:effectLst/>
              </a:rPr>
              <a:t>=False, </a:t>
            </a:r>
            <a:r>
              <a:rPr lang="en-US" b="0" dirty="0" err="1">
                <a:effectLst/>
              </a:rPr>
              <a:t>eval_metric</a:t>
            </a:r>
            <a:r>
              <a:rPr lang="en-US" b="0" dirty="0">
                <a:effectLst/>
              </a:rPr>
              <a:t>='</a:t>
            </a:r>
            <a:r>
              <a:rPr lang="en-US" b="0" dirty="0" err="1">
                <a:effectLst/>
              </a:rPr>
              <a:t>logloss</a:t>
            </a:r>
            <a:r>
              <a:rPr lang="en-US" b="0" dirty="0">
                <a:effectLst/>
              </a:rPr>
              <a:t>')</a:t>
            </a:r>
          </a:p>
          <a:p>
            <a:r>
              <a:rPr lang="en-US" b="0" dirty="0" err="1">
                <a:effectLst/>
              </a:rPr>
              <a:t>xgb_model.fit</a:t>
            </a:r>
            <a:r>
              <a:rPr lang="en-US" b="0" dirty="0">
                <a:effectLst/>
              </a:rPr>
              <a:t>(X_train, </a:t>
            </a:r>
            <a:r>
              <a:rPr lang="en-US" b="0" dirty="0" err="1">
                <a:effectLst/>
              </a:rPr>
              <a:t>y_train</a:t>
            </a:r>
            <a:r>
              <a:rPr lang="en-US" b="0" dirty="0">
                <a:effectLst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21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A6C5C-A700-CE9B-3D88-1D8959B3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D19C-0D5A-EBF9-6D40-69A5416C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09" y="-232540"/>
            <a:ext cx="10515600" cy="1325563"/>
          </a:xfrm>
          <a:noFill/>
        </p:spPr>
        <p:txBody>
          <a:bodyPr anchor="ctr"/>
          <a:lstStyle/>
          <a:p>
            <a:r>
              <a:rPr lang="en-US" b="1" dirty="0">
                <a:latin typeface="+mn-lt"/>
              </a:rPr>
              <a:t>TRAINING &amp;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9278F-D69D-28AF-C5FD-5E533DB2C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18DE-2819-9E0A-E639-075ED12A5ABE}"/>
              </a:ext>
            </a:extLst>
          </p:cNvPr>
          <p:cNvSpPr txBox="1"/>
          <p:nvPr/>
        </p:nvSpPr>
        <p:spPr>
          <a:xfrm>
            <a:off x="221674" y="826762"/>
            <a:ext cx="6459680" cy="4776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1" dirty="0">
                <a:effectLst/>
              </a:rPr>
              <a:t>C. </a:t>
            </a:r>
            <a:r>
              <a:rPr lang="en-US" b="1" dirty="0"/>
              <a:t>Evaluate Models</a:t>
            </a:r>
          </a:p>
          <a:p>
            <a:pPr>
              <a:lnSpc>
                <a:spcPts val="1425"/>
              </a:lnSpc>
              <a:buNone/>
            </a:pPr>
            <a:endParaRPr lang="en-US" b="1" dirty="0">
              <a:effectLst/>
              <a:highlight>
                <a:srgbClr val="FFFF00"/>
              </a:highlight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# Create a function to compute all metrics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def </a:t>
            </a:r>
            <a:r>
              <a:rPr lang="en-US" b="0" dirty="0" err="1">
                <a:effectLst/>
              </a:rPr>
              <a:t>get_metrics</a:t>
            </a:r>
            <a:r>
              <a:rPr lang="en-US" b="0" dirty="0">
                <a:effectLst/>
              </a:rPr>
              <a:t>(model, </a:t>
            </a:r>
            <a:r>
              <a:rPr lang="en-US" b="0" dirty="0" err="1">
                <a:effectLst/>
              </a:rPr>
              <a:t>X_test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    </a:t>
            </a:r>
            <a:r>
              <a:rPr lang="en-US" b="0" dirty="0" err="1">
                <a:effectLst/>
              </a:rPr>
              <a:t>y_pred</a:t>
            </a:r>
            <a:r>
              <a:rPr lang="en-US" b="0" dirty="0">
                <a:effectLst/>
              </a:rPr>
              <a:t> = </a:t>
            </a:r>
            <a:r>
              <a:rPr lang="en-US" b="0" dirty="0" err="1">
                <a:effectLst/>
              </a:rPr>
              <a:t>model.predict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X_test</a:t>
            </a:r>
            <a:r>
              <a:rPr lang="en-US" b="0" dirty="0"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    return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        "Accuracy": </a:t>
            </a:r>
            <a:r>
              <a:rPr lang="en-US" b="0" dirty="0" err="1">
                <a:effectLst/>
              </a:rPr>
              <a:t>accuracy_score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y_pred</a:t>
            </a:r>
            <a:r>
              <a:rPr lang="en-US" b="0" dirty="0">
                <a:effectLst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        "Precision": </a:t>
            </a:r>
            <a:r>
              <a:rPr lang="en-US" b="0" dirty="0" err="1">
                <a:effectLst/>
              </a:rPr>
              <a:t>precision_score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y_pred</a:t>
            </a:r>
            <a:r>
              <a:rPr lang="en-US" b="0" dirty="0">
                <a:effectLst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        "Recall": </a:t>
            </a:r>
            <a:r>
              <a:rPr lang="en-US" b="0" dirty="0" err="1">
                <a:effectLst/>
              </a:rPr>
              <a:t>recall_score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y_pred</a:t>
            </a:r>
            <a:r>
              <a:rPr lang="en-US" b="0" dirty="0">
                <a:effectLst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        "F1 Score": f1_score(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y_pred</a:t>
            </a:r>
            <a:r>
              <a:rPr lang="en-US" b="0" dirty="0"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# Compute metrics for all models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metrics =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    "Logistic Regression": </a:t>
            </a:r>
            <a:r>
              <a:rPr lang="en-US" b="0" dirty="0" err="1">
                <a:effectLst/>
              </a:rPr>
              <a:t>get_metrics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lr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X_test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    "Random Forest": </a:t>
            </a:r>
            <a:r>
              <a:rPr lang="en-US" b="0" dirty="0" err="1">
                <a:effectLst/>
              </a:rPr>
              <a:t>get_metrics</a:t>
            </a:r>
            <a:r>
              <a:rPr lang="en-US" b="0" dirty="0">
                <a:effectLst/>
              </a:rPr>
              <a:t>(rf, </a:t>
            </a:r>
            <a:r>
              <a:rPr lang="en-US" b="0" dirty="0" err="1">
                <a:effectLst/>
              </a:rPr>
              <a:t>X_test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    "</a:t>
            </a:r>
            <a:r>
              <a:rPr lang="en-US" b="0" dirty="0" err="1">
                <a:effectLst/>
              </a:rPr>
              <a:t>XGBoost</a:t>
            </a:r>
            <a:r>
              <a:rPr lang="en-US" b="0" dirty="0">
                <a:effectLst/>
              </a:rPr>
              <a:t>": </a:t>
            </a:r>
            <a:r>
              <a:rPr lang="en-US" b="0" dirty="0" err="1">
                <a:effectLst/>
              </a:rPr>
              <a:t>get_metrics</a:t>
            </a:r>
            <a:r>
              <a:rPr lang="en-US" b="0" dirty="0">
                <a:effectLst/>
              </a:rPr>
              <a:t>(</a:t>
            </a:r>
            <a:r>
              <a:rPr lang="en-US" b="0" dirty="0" err="1">
                <a:effectLst/>
              </a:rPr>
              <a:t>xgb_model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X_test</a:t>
            </a:r>
            <a:r>
              <a:rPr lang="en-US" b="0" dirty="0">
                <a:effectLst/>
              </a:rPr>
              <a:t>, </a:t>
            </a:r>
            <a:r>
              <a:rPr lang="en-US" b="0" dirty="0" err="1">
                <a:effectLst/>
              </a:rPr>
              <a:t>y_test</a:t>
            </a:r>
            <a:r>
              <a:rPr lang="en-US" b="0" dirty="0">
                <a:effectLst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# Convert to </a:t>
            </a:r>
            <a:r>
              <a:rPr lang="en-US" b="0" dirty="0" err="1">
                <a:effectLst/>
              </a:rPr>
              <a:t>DataFrame</a:t>
            </a:r>
            <a:endParaRPr lang="en-US" b="0" dirty="0"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</a:rPr>
              <a:t>metrics_df</a:t>
            </a:r>
            <a:r>
              <a:rPr lang="en-US" b="0" dirty="0">
                <a:effectLst/>
              </a:rPr>
              <a:t> = </a:t>
            </a:r>
            <a:r>
              <a:rPr lang="en-US" b="0" dirty="0" err="1">
                <a:effectLst/>
              </a:rPr>
              <a:t>pd.DataFrame</a:t>
            </a:r>
            <a:r>
              <a:rPr lang="en-US" b="0" dirty="0">
                <a:effectLst/>
              </a:rPr>
              <a:t>(metrics).T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</a:rPr>
              <a:t>metrics_df</a:t>
            </a:r>
            <a:r>
              <a:rPr lang="en-US" b="0" dirty="0">
                <a:effectLst/>
              </a:rPr>
              <a:t> = </a:t>
            </a:r>
            <a:r>
              <a:rPr lang="en-US" b="0" dirty="0" err="1">
                <a:effectLst/>
              </a:rPr>
              <a:t>metrics_df.round</a:t>
            </a:r>
            <a:r>
              <a:rPr lang="en-US" b="0" dirty="0">
                <a:effectLst/>
              </a:rPr>
              <a:t>(3)  # Round for cleaner display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# Display the </a:t>
            </a:r>
            <a:r>
              <a:rPr lang="en-US" b="0" dirty="0" err="1">
                <a:effectLst/>
              </a:rPr>
              <a:t>DataFrame</a:t>
            </a:r>
            <a:endParaRPr lang="en-US" b="0" dirty="0"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print("Model Performance Summary:")</a:t>
            </a:r>
          </a:p>
          <a:p>
            <a:pPr>
              <a:lnSpc>
                <a:spcPts val="1425"/>
              </a:lnSpc>
            </a:pPr>
            <a:r>
              <a:rPr lang="en-US" b="0" dirty="0">
                <a:effectLst/>
              </a:rPr>
              <a:t>display(</a:t>
            </a:r>
            <a:r>
              <a:rPr lang="en-US" b="0" dirty="0" err="1">
                <a:effectLst/>
              </a:rPr>
              <a:t>metrics_df</a:t>
            </a:r>
            <a:r>
              <a:rPr lang="en-US" b="0" dirty="0">
                <a:effectLst/>
              </a:rPr>
              <a:t>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A59CC6-F7C8-CE9D-6DC1-C7869DED4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733525"/>
              </p:ext>
            </p:extLst>
          </p:nvPr>
        </p:nvGraphicFramePr>
        <p:xfrm>
          <a:off x="5776857" y="731520"/>
          <a:ext cx="6193470" cy="287372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38694">
                  <a:extLst>
                    <a:ext uri="{9D8B030D-6E8A-4147-A177-3AD203B41FA5}">
                      <a16:colId xmlns:a16="http://schemas.microsoft.com/office/drawing/2014/main" val="1015217249"/>
                    </a:ext>
                  </a:extLst>
                </a:gridCol>
                <a:gridCol w="1238694">
                  <a:extLst>
                    <a:ext uri="{9D8B030D-6E8A-4147-A177-3AD203B41FA5}">
                      <a16:colId xmlns:a16="http://schemas.microsoft.com/office/drawing/2014/main" val="569189652"/>
                    </a:ext>
                  </a:extLst>
                </a:gridCol>
                <a:gridCol w="1238694">
                  <a:extLst>
                    <a:ext uri="{9D8B030D-6E8A-4147-A177-3AD203B41FA5}">
                      <a16:colId xmlns:a16="http://schemas.microsoft.com/office/drawing/2014/main" val="3898382116"/>
                    </a:ext>
                  </a:extLst>
                </a:gridCol>
                <a:gridCol w="1238694">
                  <a:extLst>
                    <a:ext uri="{9D8B030D-6E8A-4147-A177-3AD203B41FA5}">
                      <a16:colId xmlns:a16="http://schemas.microsoft.com/office/drawing/2014/main" val="2966360955"/>
                    </a:ext>
                  </a:extLst>
                </a:gridCol>
                <a:gridCol w="1238694">
                  <a:extLst>
                    <a:ext uri="{9D8B030D-6E8A-4147-A177-3AD203B41FA5}">
                      <a16:colId xmlns:a16="http://schemas.microsoft.com/office/drawing/2014/main" val="4083824571"/>
                    </a:ext>
                  </a:extLst>
                </a:gridCol>
              </a:tblGrid>
              <a:tr h="791819">
                <a:tc>
                  <a:txBody>
                    <a:bodyPr/>
                    <a:lstStyle/>
                    <a:p>
                      <a:pPr algn="r"/>
                      <a:br>
                        <a:rPr lang="en-US" b="1" dirty="0">
                          <a:effectLst/>
                        </a:rPr>
                      </a:br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Precision</a:t>
                      </a:r>
                    </a:p>
                    <a:p>
                      <a:pPr algn="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Recall</a:t>
                      </a:r>
                    </a:p>
                    <a:p>
                      <a:pPr algn="r"/>
                      <a:endParaRPr lang="en-US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effectLst/>
                        </a:rPr>
                        <a:t>F1 Score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184170"/>
                  </a:ext>
                </a:extLst>
              </a:tr>
              <a:tr h="76196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0.926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0.933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0.918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0.925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126245"/>
                  </a:ext>
                </a:extLst>
              </a:tr>
              <a:tr h="761960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0.943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0.958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0.950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844452"/>
                  </a:ext>
                </a:extLst>
              </a:tr>
              <a:tr h="435405">
                <a:tc>
                  <a:txBody>
                    <a:bodyPr/>
                    <a:lstStyle/>
                    <a:p>
                      <a:pPr fontAlgn="ctr"/>
                      <a:r>
                        <a:rPr lang="en-US" b="1">
                          <a:effectLst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</a:rPr>
                        <a:t>0.946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0.946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82481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AB7680-8B06-C4BA-8528-D2DD1D16C137}"/>
              </a:ext>
            </a:extLst>
          </p:cNvPr>
          <p:cNvSpPr txBox="1"/>
          <p:nvPr/>
        </p:nvSpPr>
        <p:spPr>
          <a:xfrm>
            <a:off x="6096000" y="3800442"/>
            <a:ext cx="59539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Among three classification models—Logistic Regression, Random Forest, and </a:t>
            </a:r>
            <a:r>
              <a:rPr lang="en-US" b="1" i="1" dirty="0" err="1"/>
              <a:t>XGBoost</a:t>
            </a:r>
            <a:r>
              <a:rPr lang="en-US" b="1" i="1" dirty="0"/>
              <a:t>—using Random Forest achieved the highest F1 Score (0.950), indicating a strong balance between precision and recall.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 err="1"/>
              <a:t>XGBoost</a:t>
            </a:r>
            <a:r>
              <a:rPr lang="en-US" b="1" i="1" dirty="0"/>
              <a:t> also performed very well with balanced scores, while Logistic Regression had slightly lower but still strong performance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460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F9BB9-BAAE-409C-2E61-2A60F957F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A5C4-AF24-661A-99E2-9F61ACB2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809" y="-232540"/>
            <a:ext cx="10515600" cy="1325563"/>
          </a:xfrm>
          <a:noFill/>
        </p:spPr>
        <p:txBody>
          <a:bodyPr anchor="ctr"/>
          <a:lstStyle/>
          <a:p>
            <a:r>
              <a:rPr lang="en-US" b="1" dirty="0">
                <a:latin typeface="+mn-lt"/>
              </a:rPr>
              <a:t>TRAINING &amp; EVALUATION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626175-A48D-89B5-7EA2-216C91DD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1F73919-C32D-96D5-1199-A17547487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529" y="1093023"/>
            <a:ext cx="6975961" cy="435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6ECA35-5B07-CCE4-12E6-125B27F0A95D}"/>
              </a:ext>
            </a:extLst>
          </p:cNvPr>
          <p:cNvSpPr txBox="1"/>
          <p:nvPr/>
        </p:nvSpPr>
        <p:spPr>
          <a:xfrm>
            <a:off x="145474" y="1336238"/>
            <a:ext cx="4831772" cy="2164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</a:rPr>
              <a:t># Plot a bar chart for each metric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</a:rPr>
              <a:t>metrics_df.plot</a:t>
            </a:r>
            <a:r>
              <a:rPr lang="en-US" b="0" dirty="0">
                <a:effectLst/>
              </a:rPr>
              <a:t>(kind='bar', </a:t>
            </a:r>
            <a:r>
              <a:rPr lang="en-US" b="0" dirty="0" err="1">
                <a:effectLst/>
              </a:rPr>
              <a:t>figsize</a:t>
            </a:r>
            <a:r>
              <a:rPr lang="en-US" b="0" dirty="0">
                <a:effectLst/>
              </a:rPr>
              <a:t>=(10, 6))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</a:rPr>
              <a:t>plt.title</a:t>
            </a:r>
            <a:r>
              <a:rPr lang="en-US" b="0" dirty="0">
                <a:effectLst/>
              </a:rPr>
              <a:t>('Model Comparison: Logistic Regression vs Random Forest vs </a:t>
            </a:r>
            <a:r>
              <a:rPr lang="en-US" b="0" dirty="0" err="1">
                <a:effectLst/>
              </a:rPr>
              <a:t>XGBoost</a:t>
            </a:r>
            <a:r>
              <a:rPr lang="en-US" b="0" dirty="0">
                <a:effectLst/>
              </a:rPr>
              <a:t>')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</a:rPr>
              <a:t>plt.ylabel</a:t>
            </a:r>
            <a:r>
              <a:rPr lang="en-US" b="0" dirty="0">
                <a:effectLst/>
              </a:rPr>
              <a:t>('Score')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</a:rPr>
              <a:t>plt.ylim</a:t>
            </a:r>
            <a:r>
              <a:rPr lang="en-US" b="0" dirty="0">
                <a:effectLst/>
              </a:rPr>
              <a:t>(0, 1)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</a:rPr>
              <a:t>plt.xticks</a:t>
            </a:r>
            <a:r>
              <a:rPr lang="en-US" b="0" dirty="0">
                <a:effectLst/>
              </a:rPr>
              <a:t>(rotation=0)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</a:rPr>
              <a:t>plt.legend</a:t>
            </a:r>
            <a:r>
              <a:rPr lang="en-US" b="0" dirty="0">
                <a:effectLst/>
              </a:rPr>
              <a:t>(loc='lower right')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</a:rPr>
              <a:t>plt.grid</a:t>
            </a:r>
            <a:r>
              <a:rPr lang="en-US" b="0" dirty="0">
                <a:effectLst/>
              </a:rPr>
              <a:t>(axis='y')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effectLst/>
              </a:rPr>
              <a:t>plt.show</a:t>
            </a:r>
            <a:r>
              <a:rPr lang="en-US" b="0" dirty="0">
                <a:effectLst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35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D7FA5-3E73-983A-A3E1-B33E4D0A3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051F-DFD2-BF7A-3339-32465ABC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4305"/>
            <a:ext cx="10515600" cy="1325563"/>
          </a:xfrm>
          <a:noFill/>
        </p:spPr>
        <p:txBody>
          <a:bodyPr anchor="ctr"/>
          <a:lstStyle/>
          <a:p>
            <a:r>
              <a:rPr lang="en-US" b="1" dirty="0">
                <a:latin typeface="+mn-lt"/>
              </a:rPr>
              <a:t>Feature Importance – </a:t>
            </a:r>
            <a:r>
              <a:rPr lang="en-US" b="1" dirty="0" err="1">
                <a:latin typeface="+mn-lt"/>
              </a:rPr>
              <a:t>XGBoost</a:t>
            </a:r>
            <a:endParaRPr lang="en-US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2EACF3-D854-038B-1297-53557B7F5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A1CDF-3264-D708-E4B5-063853881F29}"/>
              </a:ext>
            </a:extLst>
          </p:cNvPr>
          <p:cNvSpPr txBox="1"/>
          <p:nvPr/>
        </p:nvSpPr>
        <p:spPr>
          <a:xfrm>
            <a:off x="467589" y="800933"/>
            <a:ext cx="10671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 err="1"/>
              <a:t>xgb.plot_importance</a:t>
            </a:r>
            <a:r>
              <a:rPr lang="en-US" b="1" i="1" dirty="0"/>
              <a:t>(</a:t>
            </a:r>
            <a:r>
              <a:rPr lang="en-US" b="1" i="1" dirty="0" err="1"/>
              <a:t>xgb_model</a:t>
            </a:r>
            <a:r>
              <a:rPr lang="en-US" b="1" i="1" dirty="0"/>
              <a:t>, </a:t>
            </a:r>
            <a:r>
              <a:rPr lang="en-US" b="1" i="1" dirty="0" err="1"/>
              <a:t>max_num_features</a:t>
            </a:r>
            <a:r>
              <a:rPr lang="en-US" b="1" i="1" dirty="0"/>
              <a:t>=10)</a:t>
            </a:r>
          </a:p>
          <a:p>
            <a:r>
              <a:rPr lang="en-US" b="1" i="1" dirty="0" err="1"/>
              <a:t>plt.title</a:t>
            </a:r>
            <a:r>
              <a:rPr lang="en-US" b="1" i="1" dirty="0"/>
              <a:t>("Top 10 Important Features (</a:t>
            </a:r>
            <a:r>
              <a:rPr lang="en-US" b="1" i="1" dirty="0" err="1"/>
              <a:t>XGBoost</a:t>
            </a:r>
            <a:r>
              <a:rPr lang="en-US" b="1" i="1" dirty="0"/>
              <a:t>)")</a:t>
            </a:r>
          </a:p>
          <a:p>
            <a:r>
              <a:rPr lang="en-US" b="1" i="1" dirty="0" err="1"/>
              <a:t>plt.show</a:t>
            </a:r>
            <a:r>
              <a:rPr lang="en-US" b="1" i="1" dirty="0"/>
              <a:t>()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4E5CA21-A773-D480-588E-3DD59868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123" y="1970089"/>
            <a:ext cx="6159993" cy="378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570225-D637-FF49-59AA-A6611B0E5F05}"/>
              </a:ext>
            </a:extLst>
          </p:cNvPr>
          <p:cNvSpPr txBox="1"/>
          <p:nvPr/>
        </p:nvSpPr>
        <p:spPr>
          <a:xfrm>
            <a:off x="467589" y="1720154"/>
            <a:ext cx="48421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Business Impact: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bar chart shows the top 10 most important features used by the </a:t>
            </a:r>
            <a:r>
              <a:rPr lang="en-US" dirty="0" err="1"/>
              <a:t>XGBoost</a:t>
            </a:r>
            <a:r>
              <a:rPr lang="en-US" dirty="0"/>
              <a:t> model to predict term deposit subscriptions.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duration</a:t>
            </a:r>
            <a:r>
              <a:rPr lang="en-US" dirty="0"/>
              <a:t> of the call is the most influential feature by far, followed by age and the euribor3m interest 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Economic indicators like consumer price/confidence indexes and campaign-related variables also play a strong role.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Education level and certain weekdays (Tuesday, Thursday) slightly contribute to the model's predictions as well.</a:t>
            </a:r>
          </a:p>
        </p:txBody>
      </p:sp>
    </p:spTree>
    <p:extLst>
      <p:ext uri="{BB962C8B-B14F-4D97-AF65-F5344CB8AC3E}">
        <p14:creationId xmlns:p14="http://schemas.microsoft.com/office/powerpoint/2010/main" val="1167703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367EC-4DB6-C825-92BB-37D4AE006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0C25-4885-1F5A-4722-93626B9C6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41" y="-345337"/>
            <a:ext cx="10515600" cy="1325563"/>
          </a:xfrm>
          <a:noFill/>
        </p:spPr>
        <p:txBody>
          <a:bodyPr anchor="ctr"/>
          <a:lstStyle/>
          <a:p>
            <a:r>
              <a:rPr lang="en-US" b="1" dirty="0">
                <a:latin typeface="+mn-lt"/>
              </a:rPr>
              <a:t>SHAP Explainability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BC3F48-30F6-9147-D829-2247EB63C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99919E-B2D5-8C33-32FF-40CA07019106}"/>
              </a:ext>
            </a:extLst>
          </p:cNvPr>
          <p:cNvSpPr txBox="1"/>
          <p:nvPr/>
        </p:nvSpPr>
        <p:spPr>
          <a:xfrm>
            <a:off x="311726" y="564789"/>
            <a:ext cx="10671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explainer = </a:t>
            </a:r>
            <a:r>
              <a:rPr lang="en-US" b="1" i="1" dirty="0" err="1"/>
              <a:t>shap.Explainer</a:t>
            </a:r>
            <a:r>
              <a:rPr lang="en-US" b="1" i="1" dirty="0"/>
              <a:t>(</a:t>
            </a:r>
            <a:r>
              <a:rPr lang="en-US" b="1" i="1" dirty="0" err="1"/>
              <a:t>xgb_model</a:t>
            </a:r>
            <a:r>
              <a:rPr lang="en-US" b="1" i="1" dirty="0"/>
              <a:t>)</a:t>
            </a:r>
          </a:p>
          <a:p>
            <a:r>
              <a:rPr lang="en-US" b="1" i="1" dirty="0" err="1"/>
              <a:t>shap_values</a:t>
            </a:r>
            <a:r>
              <a:rPr lang="en-US" b="1" i="1" dirty="0"/>
              <a:t> = explainer(</a:t>
            </a:r>
            <a:r>
              <a:rPr lang="en-US" b="1" i="1" dirty="0" err="1"/>
              <a:t>X_test</a:t>
            </a:r>
            <a:r>
              <a:rPr lang="en-US" b="1" i="1" dirty="0"/>
              <a:t>)</a:t>
            </a:r>
          </a:p>
          <a:p>
            <a:r>
              <a:rPr lang="en-US" b="1" i="1" dirty="0"/>
              <a:t># SHAP </a:t>
            </a:r>
            <a:r>
              <a:rPr lang="en-US" b="1" i="1" dirty="0" err="1"/>
              <a:t>Beeswarm</a:t>
            </a:r>
            <a:r>
              <a:rPr lang="en-US" b="1" i="1" dirty="0"/>
              <a:t> Plot (Global feature impact)</a:t>
            </a:r>
          </a:p>
          <a:p>
            <a:r>
              <a:rPr lang="en-US" b="1" i="1" dirty="0" err="1"/>
              <a:t>shap.plots.beeswarm</a:t>
            </a:r>
            <a:r>
              <a:rPr lang="en-US" b="1" i="1" dirty="0"/>
              <a:t>(</a:t>
            </a:r>
            <a:r>
              <a:rPr lang="en-US" b="1" i="1" dirty="0" err="1"/>
              <a:t>shap_values</a:t>
            </a:r>
            <a:r>
              <a:rPr lang="en-US" b="1" i="1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73A71-5F0C-BAE1-1F53-A9D461AEFD77}"/>
              </a:ext>
            </a:extLst>
          </p:cNvPr>
          <p:cNvSpPr txBox="1"/>
          <p:nvPr/>
        </p:nvSpPr>
        <p:spPr>
          <a:xfrm>
            <a:off x="228598" y="1890352"/>
            <a:ext cx="638001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Business Impact:</a:t>
            </a:r>
          </a:p>
          <a:p>
            <a:endParaRPr lang="en-US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SHapley</a:t>
            </a:r>
            <a:r>
              <a:rPr lang="en-US" dirty="0"/>
              <a:t> Additive </a:t>
            </a:r>
            <a:r>
              <a:rPr lang="en-US" dirty="0" err="1"/>
              <a:t>exPlanations</a:t>
            </a:r>
            <a:r>
              <a:rPr lang="en-US" dirty="0"/>
              <a:t> (SHAP) summary plot explains how each feature influenced the </a:t>
            </a:r>
            <a:r>
              <a:rPr lang="en-US" dirty="0" err="1"/>
              <a:t>XGBoost</a:t>
            </a:r>
            <a:r>
              <a:rPr lang="en-US" dirty="0"/>
              <a:t> model’s predictions for subscribing to a term deposit.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duration has the strongest impact — longer calls (red) are associated with a higher likelihood of subscription.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like </a:t>
            </a:r>
            <a:r>
              <a:rPr lang="en-US" dirty="0" err="1"/>
              <a:t>education_university.degree</a:t>
            </a:r>
            <a:r>
              <a:rPr lang="en-US" dirty="0"/>
              <a:t>, euribor3m, and </a:t>
            </a:r>
            <a:r>
              <a:rPr lang="en-US" dirty="0" err="1"/>
              <a:t>nr.employed</a:t>
            </a:r>
            <a:r>
              <a:rPr lang="en-US" dirty="0"/>
              <a:t> also influence predictions, with high/low values pushing the output positively or negatively.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dot represents a client; the farther from zero, the more influence that feature had on the model's output.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428EBF4-AFAE-A5FA-8AA3-EC9434EE7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4742" y="876862"/>
            <a:ext cx="5318820" cy="294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632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B8746-FAD0-710B-C6B9-9FA6E1B2A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5456C6-FEAD-022C-CE78-824946EAB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32E02-8779-FB5A-69DA-91F1310F8031}"/>
              </a:ext>
            </a:extLst>
          </p:cNvPr>
          <p:cNvSpPr txBox="1"/>
          <p:nvPr/>
        </p:nvSpPr>
        <p:spPr>
          <a:xfrm>
            <a:off x="0" y="1779648"/>
            <a:ext cx="68891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KPI Cards</a:t>
            </a:r>
          </a:p>
          <a:p>
            <a:r>
              <a:rPr lang="en-US" sz="1600" dirty="0"/>
              <a:t>Total Customers – Count of all rows</a:t>
            </a:r>
          </a:p>
          <a:p>
            <a:r>
              <a:rPr lang="en-US" sz="1600" dirty="0"/>
              <a:t>Subscribed Customers – Count where actual = 1</a:t>
            </a:r>
          </a:p>
          <a:p>
            <a:r>
              <a:rPr lang="en-US" sz="1600" dirty="0"/>
              <a:t>High-Probability Leads – Count where </a:t>
            </a:r>
            <a:r>
              <a:rPr lang="en-US" sz="1600" dirty="0" err="1"/>
              <a:t>subscription_probability</a:t>
            </a:r>
            <a:r>
              <a:rPr lang="en-US" sz="1600" dirty="0"/>
              <a:t> ≥ 0.7</a:t>
            </a:r>
          </a:p>
          <a:p>
            <a:r>
              <a:rPr lang="en-US" sz="1600" dirty="0"/>
              <a:t>Filters: Used “Visual level filter” to isolate values like actual = 1</a:t>
            </a:r>
          </a:p>
          <a:p>
            <a:endParaRPr lang="en-US" sz="1600" dirty="0"/>
          </a:p>
          <a:p>
            <a:r>
              <a:rPr lang="en-US" sz="1600" b="1" dirty="0"/>
              <a:t>2. Pie Chart – Subscription Outcome</a:t>
            </a:r>
          </a:p>
          <a:p>
            <a:r>
              <a:rPr lang="en-US" sz="1600" dirty="0"/>
              <a:t>Visual Type: Pie Chart</a:t>
            </a:r>
          </a:p>
          <a:p>
            <a:r>
              <a:rPr lang="en-US" sz="1600" dirty="0"/>
              <a:t>Fields Used:</a:t>
            </a:r>
          </a:p>
          <a:p>
            <a:r>
              <a:rPr lang="en-US" sz="1600" dirty="0"/>
              <a:t>Legend: actual</a:t>
            </a:r>
          </a:p>
          <a:p>
            <a:r>
              <a:rPr lang="en-US" sz="1600" dirty="0"/>
              <a:t>Values: Count of actual</a:t>
            </a:r>
          </a:p>
          <a:p>
            <a:r>
              <a:rPr lang="en-US" sz="1600" dirty="0"/>
              <a:t>Purpose: Shows % of customers who subscribed vs. did not</a:t>
            </a:r>
          </a:p>
          <a:p>
            <a:endParaRPr lang="en-US" sz="1600" dirty="0"/>
          </a:p>
          <a:p>
            <a:r>
              <a:rPr lang="en-US" sz="1600" b="1" dirty="0"/>
              <a:t>3. Bar Chart – Lead Score Distribution</a:t>
            </a:r>
          </a:p>
          <a:p>
            <a:r>
              <a:rPr lang="en-US" sz="1600" dirty="0"/>
              <a:t>Visual Type: Clustered Column Chart</a:t>
            </a:r>
          </a:p>
          <a:p>
            <a:r>
              <a:rPr lang="en-US" sz="1600" dirty="0"/>
              <a:t>X-axis: </a:t>
            </a:r>
            <a:r>
              <a:rPr lang="en-US" sz="1600" dirty="0" err="1"/>
              <a:t>Score_Bin</a:t>
            </a:r>
            <a:r>
              <a:rPr lang="en-US" sz="1600" dirty="0"/>
              <a:t> (you created using DAX to group probabilities)</a:t>
            </a:r>
          </a:p>
          <a:p>
            <a:r>
              <a:rPr lang="en-US" sz="1600" dirty="0"/>
              <a:t>Y-axis: Count of age (represents customer count)</a:t>
            </a:r>
          </a:p>
          <a:p>
            <a:r>
              <a:rPr lang="en-US" sz="1600" dirty="0"/>
              <a:t>Purpose: Visual ranking of how many customers fall in each prediction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68DF6-39E0-79D1-94AB-2ABF63E34576}"/>
              </a:ext>
            </a:extLst>
          </p:cNvPr>
          <p:cNvSpPr txBox="1"/>
          <p:nvPr/>
        </p:nvSpPr>
        <p:spPr>
          <a:xfrm>
            <a:off x="6982692" y="1531348"/>
            <a:ext cx="486294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4. Ribbon Chart – Job Performance Over Time</a:t>
            </a:r>
          </a:p>
          <a:p>
            <a:r>
              <a:rPr lang="en-US" sz="1600" dirty="0"/>
              <a:t>Visual Type: Ribbon Chart</a:t>
            </a:r>
          </a:p>
          <a:p>
            <a:r>
              <a:rPr lang="en-US" sz="1600" dirty="0"/>
              <a:t>X-axis: </a:t>
            </a:r>
            <a:r>
              <a:rPr lang="en-US" sz="1600" dirty="0" err="1"/>
              <a:t>Contact_Month</a:t>
            </a:r>
            <a:endParaRPr lang="en-US" sz="1600" dirty="0"/>
          </a:p>
          <a:p>
            <a:r>
              <a:rPr lang="en-US" sz="1600" dirty="0"/>
              <a:t>Legend: Job</a:t>
            </a:r>
          </a:p>
          <a:p>
            <a:r>
              <a:rPr lang="en-US" sz="1600" dirty="0"/>
              <a:t>Values: Average of </a:t>
            </a:r>
            <a:r>
              <a:rPr lang="en-US" sz="1600" dirty="0" err="1"/>
              <a:t>subscription_probability</a:t>
            </a:r>
            <a:endParaRPr lang="en-US" sz="1600" dirty="0"/>
          </a:p>
          <a:p>
            <a:r>
              <a:rPr lang="en-US" sz="1600" dirty="0"/>
              <a:t>Filtered To: Only show </a:t>
            </a:r>
            <a:r>
              <a:rPr lang="en-US" sz="1600" dirty="0" err="1"/>
              <a:t>subscription_probability</a:t>
            </a:r>
            <a:r>
              <a:rPr lang="en-US" sz="1600" dirty="0"/>
              <a:t> ≥ 0.7</a:t>
            </a:r>
          </a:p>
          <a:p>
            <a:r>
              <a:rPr lang="en-US" sz="1600" dirty="0"/>
              <a:t>Purpose: Shows which job groups consistently rank highest in lead score across months</a:t>
            </a:r>
          </a:p>
          <a:p>
            <a:endParaRPr lang="en-US" sz="1600" dirty="0"/>
          </a:p>
          <a:p>
            <a:r>
              <a:rPr lang="en-US" sz="1600" b="1" dirty="0"/>
              <a:t>5. Scatter Plot – Call Duration vs Lead Score</a:t>
            </a:r>
          </a:p>
          <a:p>
            <a:r>
              <a:rPr lang="en-US" sz="1600" dirty="0"/>
              <a:t>Visual Type: Scatter Chart</a:t>
            </a:r>
          </a:p>
          <a:p>
            <a:r>
              <a:rPr lang="en-US" sz="1600" dirty="0"/>
              <a:t>Fields Used:</a:t>
            </a:r>
          </a:p>
          <a:p>
            <a:r>
              <a:rPr lang="en-US" sz="1600" dirty="0"/>
              <a:t>X-axis: duration</a:t>
            </a:r>
          </a:p>
          <a:p>
            <a:r>
              <a:rPr lang="en-US" sz="1600" dirty="0"/>
              <a:t>Y-axis: </a:t>
            </a:r>
            <a:r>
              <a:rPr lang="en-US" sz="1600" dirty="0" err="1"/>
              <a:t>subscription_probability</a:t>
            </a:r>
            <a:endParaRPr lang="en-US" sz="1600" dirty="0"/>
          </a:p>
          <a:p>
            <a:r>
              <a:rPr lang="en-US" sz="1600" dirty="0"/>
              <a:t>Details: age</a:t>
            </a:r>
          </a:p>
          <a:p>
            <a:r>
              <a:rPr lang="en-US" sz="1600" dirty="0"/>
              <a:t>Tooltips: </a:t>
            </a:r>
            <a:r>
              <a:rPr lang="en-US" sz="1600" dirty="0" err="1"/>
              <a:t>Education_Level</a:t>
            </a:r>
            <a:r>
              <a:rPr lang="en-US" sz="1600" dirty="0"/>
              <a:t>, actual</a:t>
            </a:r>
          </a:p>
          <a:p>
            <a:r>
              <a:rPr lang="en-US" sz="1600" dirty="0"/>
              <a:t>Filtered: Optional filter on </a:t>
            </a:r>
            <a:r>
              <a:rPr lang="en-US" sz="1600" dirty="0" err="1"/>
              <a:t>subscription_probability</a:t>
            </a:r>
            <a:r>
              <a:rPr lang="en-US" sz="1600" dirty="0"/>
              <a:t> ≥ 0.5</a:t>
            </a:r>
          </a:p>
          <a:p>
            <a:r>
              <a:rPr lang="en-US" sz="1600" dirty="0"/>
              <a:t>Purpose: Explore whether longer calls result in higher lead scores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576C9A-0630-A5B3-196B-97327A0CB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383" y="-31689"/>
            <a:ext cx="11111345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Final Dashboard Summary: Bank Marketing Campaign Optimization</a:t>
            </a:r>
          </a:p>
        </p:txBody>
      </p:sp>
    </p:spTree>
    <p:extLst>
      <p:ext uri="{BB962C8B-B14F-4D97-AF65-F5344CB8AC3E}">
        <p14:creationId xmlns:p14="http://schemas.microsoft.com/office/powerpoint/2010/main" val="47958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DB1A9-B1B0-DBEF-6F19-F9D97F4A7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CDDE-E2B2-FE8A-6A7B-A107CEB25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880"/>
          </a:xfrm>
        </p:spPr>
        <p:txBody>
          <a:bodyPr anchor="ctr">
            <a:normAutofit/>
          </a:bodyPr>
          <a:lstStyle/>
          <a:p>
            <a:r>
              <a:rPr lang="en-US" dirty="0"/>
              <a:t>Final Dashboard Summary: Bank Marketing Campaign Optimization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8431A7-8AF3-E617-89C9-F1911C8DB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8515A7-3822-A3F1-E9AD-B5275DA9A3D5}"/>
              </a:ext>
            </a:extLst>
          </p:cNvPr>
          <p:cNvSpPr txBox="1"/>
          <p:nvPr/>
        </p:nvSpPr>
        <p:spPr>
          <a:xfrm>
            <a:off x="1" y="1325880"/>
            <a:ext cx="5486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 Used: </a:t>
            </a:r>
            <a:r>
              <a:rPr lang="en-US" b="1" dirty="0"/>
              <a:t>bank_predictions.csv</a:t>
            </a:r>
            <a:r>
              <a:rPr lang="en-US" dirty="0"/>
              <a:t> (cleaned dataset with </a:t>
            </a:r>
            <a:r>
              <a:rPr lang="en-US" dirty="0" err="1"/>
              <a:t>subscription_probability</a:t>
            </a:r>
            <a:r>
              <a:rPr lang="en-US" dirty="0"/>
              <a:t>, actual, and categorical fields like Job, Education, Marital Status,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Created </a:t>
            </a:r>
            <a:r>
              <a:rPr lang="en-US" dirty="0" err="1">
                <a:highlight>
                  <a:srgbClr val="C0C0C0"/>
                </a:highlight>
              </a:rPr>
              <a:t>Score_Bin</a:t>
            </a:r>
            <a:r>
              <a:rPr lang="en-US" dirty="0"/>
              <a:t>, </a:t>
            </a:r>
            <a:r>
              <a:rPr lang="en-US" dirty="0">
                <a:highlight>
                  <a:srgbClr val="C0C0C0"/>
                </a:highlight>
              </a:rPr>
              <a:t>Job</a:t>
            </a:r>
            <a:r>
              <a:rPr lang="en-US" dirty="0"/>
              <a:t>, </a:t>
            </a:r>
            <a:r>
              <a:rPr lang="en-US" dirty="0" err="1">
                <a:highlight>
                  <a:srgbClr val="C0C0C0"/>
                </a:highlight>
              </a:rPr>
              <a:t>Education_Level</a:t>
            </a:r>
            <a:r>
              <a:rPr lang="en-US" dirty="0"/>
              <a:t>, </a:t>
            </a:r>
            <a:r>
              <a:rPr lang="en-US" dirty="0" err="1">
                <a:highlight>
                  <a:srgbClr val="C0C0C0"/>
                </a:highlight>
              </a:rPr>
              <a:t>Marital_Status</a:t>
            </a:r>
            <a:r>
              <a:rPr lang="en-US" dirty="0"/>
              <a:t>, and </a:t>
            </a:r>
            <a:r>
              <a:rPr lang="en-US" dirty="0" err="1">
                <a:highlight>
                  <a:srgbClr val="C0C0C0"/>
                </a:highlight>
              </a:rPr>
              <a:t>Contact_Month</a:t>
            </a:r>
            <a:r>
              <a:rPr lang="en-US" dirty="0">
                <a:highlight>
                  <a:srgbClr val="C0C0C0"/>
                </a:highlight>
              </a:rPr>
              <a:t> </a:t>
            </a:r>
            <a:r>
              <a:rPr lang="en-US" dirty="0"/>
              <a:t>using DAX.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Explored subscription trends using Seaborn and Matplotlib.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Visualized target balance before and after SMOTE.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Power BI dashboard with KPI cards, pie chart, score distribution bar, customer table, filters, ribbon chart, and scatter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Dashboard helps identify high-score leads and optimize campaign strategy.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 descr="A close-up of a graph&#10;&#10;AI-generated content may be incorrect.">
            <a:extLst>
              <a:ext uri="{FF2B5EF4-FFF2-40B4-BE49-F238E27FC236}">
                <a16:creationId xmlns:a16="http://schemas.microsoft.com/office/drawing/2014/main" id="{40436EF5-F2C3-97DE-D2F6-725EC2D025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861" y="1659226"/>
            <a:ext cx="6126030" cy="3108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275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14430" y="5594044"/>
            <a:ext cx="9467850" cy="2527911"/>
          </a:xfrm>
        </p:spPr>
        <p:txBody>
          <a:bodyPr>
            <a:normAutofit/>
          </a:bodyPr>
          <a:lstStyle/>
          <a:p>
            <a:r>
              <a:rPr lang="en-US" sz="4000" dirty="0"/>
              <a:t>Noor Ahamed </a:t>
            </a:r>
            <a:r>
              <a:rPr lang="en-US" sz="4000" dirty="0" err="1"/>
              <a:t>Vempalle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91" y="3678612"/>
            <a:ext cx="6426202" cy="2368897"/>
          </a:xfrm>
        </p:spPr>
        <p:txBody>
          <a:bodyPr anchor="b"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• The Bank Wants To Increase Term Deposit Subscriptions Through Targeted Marketing.</a:t>
            </a:r>
            <a:br>
              <a:rPr lang="en-US" sz="2000" b="1" dirty="0">
                <a:latin typeface="+mn-lt"/>
              </a:rPr>
            </a:b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• Telephonic Campaigns Are Expensive; Calling Uninterested Customers Reduces Roi.</a:t>
            </a:r>
            <a:br>
              <a:rPr lang="en-US" sz="2000" b="1" dirty="0">
                <a:latin typeface="+mn-lt"/>
              </a:rPr>
            </a:b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• A Predictive Model Can Help Prioritize Potential Subscribers.</a:t>
            </a:r>
            <a:br>
              <a:rPr lang="en-US" sz="2000" b="1" dirty="0">
                <a:latin typeface="+mn-lt"/>
              </a:rPr>
            </a:b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• </a:t>
            </a:r>
            <a:r>
              <a:rPr lang="en-US" sz="2000" b="1" u="sng" dirty="0">
                <a:latin typeface="+mn-lt"/>
              </a:rPr>
              <a:t>Goal: </a:t>
            </a:r>
            <a:r>
              <a:rPr lang="en-US" sz="2000" b="1" dirty="0">
                <a:latin typeface="+mn-lt"/>
              </a:rPr>
              <a:t>Predict Whether A Client Will Subscribe To A Term Deposit Based On Past Campaign Data. Business Problem &amp; Motivation</a:t>
            </a:r>
          </a:p>
        </p:txBody>
      </p:sp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6800" r="24471" b="1"/>
          <a:stretch/>
        </p:blipFill>
        <p:spPr>
          <a:xfrm flipH="1">
            <a:off x="6086167" y="-22225"/>
            <a:ext cx="6080760" cy="6902450"/>
          </a:xfrm>
          <a:noFill/>
        </p:spPr>
      </p:pic>
      <p:sp>
        <p:nvSpPr>
          <p:cNvPr id="14" name="Subtitle 3">
            <a:extLst>
              <a:ext uri="{FF2B5EF4-FFF2-40B4-BE49-F238E27FC236}">
                <a16:creationId xmlns:a16="http://schemas.microsoft.com/office/drawing/2014/main" id="{85B0FFDF-3067-BD3C-094D-8D53DFE8B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5472977" cy="1095432"/>
          </a:xfrm>
        </p:spPr>
        <p:txBody>
          <a:bodyPr/>
          <a:lstStyle/>
          <a:p>
            <a:r>
              <a:rPr lang="en-US" b="1" dirty="0">
                <a:latin typeface="+mn-lt"/>
              </a:rPr>
              <a:t>Business Problem &amp; Motivation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418" y="2275609"/>
            <a:ext cx="6080760" cy="3304309"/>
          </a:xfrm>
          <a:noFill/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+mn-lt"/>
              </a:rPr>
              <a:t>• Traditional marketing relied on generic customer segmentation.</a:t>
            </a:r>
            <a:br>
              <a:rPr lang="en-US" sz="2000" b="1" dirty="0">
                <a:latin typeface="+mn-lt"/>
              </a:rPr>
            </a:b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• Previous approaches lacked data-driven personalization.</a:t>
            </a:r>
            <a:br>
              <a:rPr lang="en-US" sz="2000" b="1" dirty="0">
                <a:latin typeface="+mn-lt"/>
              </a:rPr>
            </a:b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• Recent research suggests using ML for lead scoring improves campaign efficiency.</a:t>
            </a:r>
            <a:br>
              <a:rPr lang="en-US" sz="2000" b="1" dirty="0">
                <a:latin typeface="+mn-lt"/>
              </a:rPr>
            </a:br>
            <a:br>
              <a:rPr lang="en-US" sz="2000" b="1" dirty="0">
                <a:latin typeface="+mn-lt"/>
              </a:rPr>
            </a:br>
            <a:r>
              <a:rPr lang="en-US" sz="2000" b="1" dirty="0">
                <a:latin typeface="+mn-lt"/>
              </a:rPr>
              <a:t>• Past Kaggle/academic projects used logistic regression, SVM, </a:t>
            </a:r>
            <a:r>
              <a:rPr lang="en-US" sz="2000" b="1" dirty="0" err="1">
                <a:latin typeface="+mn-lt"/>
              </a:rPr>
              <a:t>XGBoost</a:t>
            </a:r>
            <a:r>
              <a:rPr lang="en-US" sz="2000" b="1" dirty="0">
                <a:latin typeface="+mn-lt"/>
              </a:rPr>
              <a:t> for similar tasks.</a:t>
            </a:r>
            <a:br>
              <a:rPr lang="en-US" sz="2000" b="1" dirty="0">
                <a:latin typeface="+mn-lt"/>
              </a:rPr>
            </a:br>
            <a:endParaRPr lang="en-US" sz="2000" b="1" dirty="0">
              <a:latin typeface="+mn-lt"/>
            </a:endParaRPr>
          </a:p>
        </p:txBody>
      </p:sp>
      <p:pic>
        <p:nvPicPr>
          <p:cNvPr id="91" name="Picture Placeholder 90" descr="A person sitting at a table with her fingers up">
            <a:extLst>
              <a:ext uri="{FF2B5EF4-FFF2-40B4-BE49-F238E27FC236}">
                <a16:creationId xmlns:a16="http://schemas.microsoft.com/office/drawing/2014/main" id="{BC622EA4-CCB7-907A-0126-D0A68A5DC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" r="451"/>
          <a:stretch/>
        </p:blipFill>
        <p:spPr>
          <a:xfrm flipH="1">
            <a:off x="6086167" y="-22225"/>
            <a:ext cx="6080760" cy="6902450"/>
          </a:xfrm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418" y="217516"/>
            <a:ext cx="5066250" cy="690880"/>
          </a:xfrm>
        </p:spPr>
        <p:txBody>
          <a:bodyPr/>
          <a:lstStyle/>
          <a:p>
            <a:r>
              <a:rPr lang="en-US" b="1" dirty="0">
                <a:latin typeface="+mn-lt"/>
              </a:rPr>
              <a:t>Past Work / Literature</a:t>
            </a: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838" y="-125938"/>
            <a:ext cx="6241651" cy="822129"/>
          </a:xfrm>
          <a:noFill/>
        </p:spPr>
        <p:txBody>
          <a:bodyPr anchor="ctr"/>
          <a:lstStyle/>
          <a:p>
            <a:r>
              <a:rPr lang="en-US" b="1" dirty="0">
                <a:latin typeface="+mn-lt"/>
              </a:rPr>
              <a:t>About the Dataset</a:t>
            </a:r>
          </a:p>
        </p:txBody>
      </p:sp>
      <p:pic>
        <p:nvPicPr>
          <p:cNvPr id="20" name="Picture Placeholder 7" descr="A person talking to another person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0437" r="10437"/>
          <a:stretch/>
        </p:blipFill>
        <p:spPr>
          <a:xfrm>
            <a:off x="0" y="0"/>
            <a:ext cx="428783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518" y="696191"/>
            <a:ext cx="6241650" cy="225482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hlinkClick r:id="rId5"/>
              </a:rPr>
              <a:t>Dataset </a:t>
            </a:r>
            <a:r>
              <a:rPr lang="en-US" b="1" dirty="0"/>
              <a:t>: </a:t>
            </a:r>
            <a:r>
              <a:rPr lang="en-US" dirty="0"/>
              <a:t>Bank Marketing Data Set from UCI Repository. </a:t>
            </a:r>
          </a:p>
          <a:p>
            <a:r>
              <a:rPr lang="en-US" b="1" dirty="0"/>
              <a:t>Records:</a:t>
            </a:r>
            <a:r>
              <a:rPr lang="en-US" dirty="0"/>
              <a:t> 41,188 marketing campaign calls with 21 columns.</a:t>
            </a:r>
          </a:p>
          <a:p>
            <a:r>
              <a:rPr lang="en-US" b="1" dirty="0"/>
              <a:t>Target variable: </a:t>
            </a:r>
            <a:r>
              <a:rPr lang="en-US" dirty="0"/>
              <a:t>Whether the customer subscribed (y: yes/no).</a:t>
            </a:r>
          </a:p>
          <a:p>
            <a:r>
              <a:rPr lang="en-US" dirty="0"/>
              <a:t>Includes client info, contact type, campaign outcome, economic context.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961A3-9101-365C-1121-E8ED0851A1F3}"/>
              </a:ext>
            </a:extLst>
          </p:cNvPr>
          <p:cNvSpPr txBox="1"/>
          <p:nvPr/>
        </p:nvSpPr>
        <p:spPr>
          <a:xfrm>
            <a:off x="4374518" y="2951018"/>
            <a:ext cx="60682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Why it’s best: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includes more predictive features </a:t>
            </a:r>
            <a:r>
              <a:rPr lang="en-US" b="1" dirty="0"/>
              <a:t>like </a:t>
            </a:r>
            <a:r>
              <a:rPr lang="en-US" b="1" dirty="0" err="1"/>
              <a:t>pdays</a:t>
            </a:r>
            <a:r>
              <a:rPr lang="en-US" b="1" dirty="0"/>
              <a:t>, previous, campaign, </a:t>
            </a:r>
            <a:r>
              <a:rPr lang="en-US" b="1" dirty="0" err="1"/>
              <a:t>emp.var.rate</a:t>
            </a:r>
            <a:r>
              <a:rPr lang="en-US" b="1" dirty="0"/>
              <a:t>, </a:t>
            </a:r>
            <a:r>
              <a:rPr lang="en-US" b="1" dirty="0" err="1"/>
              <a:t>cons.price.idx</a:t>
            </a:r>
            <a:r>
              <a:rPr lang="en-US" b="1" dirty="0"/>
              <a:t>, euribor3m, etc., </a:t>
            </a:r>
            <a:r>
              <a:rPr lang="en-US" dirty="0"/>
              <a:t>which improve model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uses cleaned and pre-processed data, according to the dataset documentation from UCI.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better predictive modeling in mind, making it more suitable for machine learning tasks than the original dataset (bank-full.csv).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8E293F-6B8D-2A7B-D874-ED73BEC25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984727"/>
              </p:ext>
            </p:extLst>
          </p:nvPr>
        </p:nvGraphicFramePr>
        <p:xfrm>
          <a:off x="151244" y="1061307"/>
          <a:ext cx="5428674" cy="5640832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2714337">
                  <a:extLst>
                    <a:ext uri="{9D8B030D-6E8A-4147-A177-3AD203B41FA5}">
                      <a16:colId xmlns:a16="http://schemas.microsoft.com/office/drawing/2014/main" val="2169440719"/>
                    </a:ext>
                  </a:extLst>
                </a:gridCol>
                <a:gridCol w="2714337">
                  <a:extLst>
                    <a:ext uri="{9D8B030D-6E8A-4147-A177-3AD203B41FA5}">
                      <a16:colId xmlns:a16="http://schemas.microsoft.com/office/drawing/2014/main" val="2423105804"/>
                    </a:ext>
                  </a:extLst>
                </a:gridCol>
              </a:tblGrid>
              <a:tr h="3937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08555"/>
                  </a:ext>
                </a:extLst>
              </a:tr>
              <a:tr h="7839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 (term deposit)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Whether the client subscribed to a term deposit (target variable).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491879022"/>
                  </a:ext>
                </a:extLst>
              </a:tr>
              <a:tr h="3937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age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Age of the client.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2025577505"/>
                  </a:ext>
                </a:extLst>
              </a:tr>
              <a:tr h="52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duration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Duration of the last contact (in seconds).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583719410"/>
                  </a:ext>
                </a:extLst>
              </a:tr>
              <a:tr h="52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campaign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Number of contacts performed during this campaign.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2372130138"/>
                  </a:ext>
                </a:extLst>
              </a:tr>
              <a:tr h="52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pdays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Days since the client was last contacted (999 = never).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3776388175"/>
                  </a:ext>
                </a:extLst>
              </a:tr>
              <a:tr h="52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previous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Number of contacts performed before this campaign.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954040737"/>
                  </a:ext>
                </a:extLst>
              </a:tr>
              <a:tr h="52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emp.var.rate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Employment variation rate (economic indicator).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752090392"/>
                  </a:ext>
                </a:extLst>
              </a:tr>
              <a:tr h="52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cons.price.idx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Consumer price index (monthly).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770144716"/>
                  </a:ext>
                </a:extLst>
              </a:tr>
              <a:tr h="5250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cons.conf.idx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Consumer confidence index (monthly).</a:t>
                      </a:r>
                      <a:endParaRPr lang="en-US" sz="1600" b="1" i="0" u="none" strike="noStrike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924264273"/>
                  </a:ext>
                </a:extLst>
              </a:tr>
              <a:tr h="3937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euribor3m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Euribor 3-month rate (daily).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22485302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6F54239-D4AC-52BA-54CC-0160EFC4B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470468"/>
              </p:ext>
            </p:extLst>
          </p:nvPr>
        </p:nvGraphicFramePr>
        <p:xfrm>
          <a:off x="5935518" y="423976"/>
          <a:ext cx="6183746" cy="6278163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3091873">
                  <a:extLst>
                    <a:ext uri="{9D8B030D-6E8A-4147-A177-3AD203B41FA5}">
                      <a16:colId xmlns:a16="http://schemas.microsoft.com/office/drawing/2014/main" val="3001758033"/>
                    </a:ext>
                  </a:extLst>
                </a:gridCol>
                <a:gridCol w="3091873">
                  <a:extLst>
                    <a:ext uri="{9D8B030D-6E8A-4147-A177-3AD203B41FA5}">
                      <a16:colId xmlns:a16="http://schemas.microsoft.com/office/drawing/2014/main" val="1138583023"/>
                    </a:ext>
                  </a:extLst>
                </a:gridCol>
              </a:tblGrid>
              <a:tr h="439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nr.employed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Number of employees (quarterly).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111573450"/>
                  </a:ext>
                </a:extLst>
              </a:tr>
              <a:tr h="457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contact_telephone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Indicates if contact was made via telephone.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944457691"/>
                  </a:ext>
                </a:extLst>
              </a:tr>
              <a:tr h="457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job_*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One-hot encoded job type (e.g., job_student, job_admin.).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18605380"/>
                  </a:ext>
                </a:extLst>
              </a:tr>
              <a:tr h="682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marital_*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One-hot encoded marital status (e.g., marital_single, marital_married).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22074514"/>
                  </a:ext>
                </a:extLst>
              </a:tr>
              <a:tr h="65645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education_*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One-hot encoded education level (e.g., education_university.degree).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472649015"/>
                  </a:ext>
                </a:extLst>
              </a:tr>
              <a:tr h="457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default_yes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Indicates if the client has credit in default.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522107502"/>
                  </a:ext>
                </a:extLst>
              </a:tr>
              <a:tr h="457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housing_yes</a:t>
                      </a:r>
                      <a:endParaRPr lang="en-US" sz="1600" b="1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Indicates if the client has a housing loan.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2036391648"/>
                  </a:ext>
                </a:extLst>
              </a:tr>
              <a:tr h="457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loan_yes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Indicates if the client has a personal loan.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1356546114"/>
                  </a:ext>
                </a:extLst>
              </a:tr>
              <a:tr h="682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month_*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One-hot encoded last contact month (e.g., month_may, month_jul).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434460104"/>
                  </a:ext>
                </a:extLst>
              </a:tr>
              <a:tr h="4572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day_of_week_*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One-hot encoded weekday of last contact (e.g., day_of_week_mon).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975367323"/>
                  </a:ext>
                </a:extLst>
              </a:tr>
              <a:tr h="68277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poutcome_*</a:t>
                      </a:r>
                    </a:p>
                  </a:txBody>
                  <a:tcPr marL="6824" marR="6824" marT="682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One-hot encoded outcome of previous campaign (e.g., </a:t>
                      </a:r>
                      <a:r>
                        <a:rPr lang="en-US" sz="16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poutcome_success</a:t>
                      </a:r>
                      <a:r>
                        <a:rPr lang="en-US" sz="16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).</a:t>
                      </a:r>
                    </a:p>
                  </a:txBody>
                  <a:tcPr marL="6824" marR="6824" marT="6824" marB="0" anchor="ctr"/>
                </a:tc>
                <a:extLst>
                  <a:ext uri="{0D108BD9-81ED-4DB2-BD59-A6C34878D82A}">
                    <a16:rowId xmlns:a16="http://schemas.microsoft.com/office/drawing/2014/main" val="389150284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091768-BC2C-E578-25DA-6C830B7DE26E}"/>
              </a:ext>
            </a:extLst>
          </p:cNvPr>
          <p:cNvSpPr txBox="1"/>
          <p:nvPr/>
        </p:nvSpPr>
        <p:spPr>
          <a:xfrm>
            <a:off x="270163" y="282206"/>
            <a:ext cx="409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COLUMN DESCRIPTION</a:t>
            </a:r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0A18E312-5D9D-7C39-FB73-85FE539AE07C}"/>
              </a:ext>
            </a:extLst>
          </p:cNvPr>
          <p:cNvSpPr txBox="1"/>
          <p:nvPr/>
        </p:nvSpPr>
        <p:spPr>
          <a:xfrm>
            <a:off x="347905" y="274635"/>
            <a:ext cx="3591684" cy="5846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>
                <a:ea typeface="+mj-ea"/>
                <a:cs typeface="+mj-cs"/>
              </a:rPr>
              <a:t>PROCESS </a:t>
            </a:r>
            <a:endParaRPr lang="en-US" sz="4800" b="1" kern="1200" dirty="0">
              <a:ea typeface="+mj-ea"/>
              <a:cs typeface="+mj-cs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E460C51-A2C3-3257-D5A5-09F0C271D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892" y="566975"/>
            <a:ext cx="1775013" cy="162531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82C96BE-3795-4A9D-2C95-4C882014A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417" y="306534"/>
            <a:ext cx="2004938" cy="174342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8211DFE-B6E1-C7F9-007A-DBB4332DB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0417" y="2433791"/>
            <a:ext cx="1909618" cy="162352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9E28BB9-2B5D-D0EF-3C74-BB88B18D71F1}"/>
              </a:ext>
            </a:extLst>
          </p:cNvPr>
          <p:cNvSpPr txBox="1"/>
          <p:nvPr/>
        </p:nvSpPr>
        <p:spPr>
          <a:xfrm>
            <a:off x="2699739" y="2386953"/>
            <a:ext cx="2183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90DC3D-7355-3BB9-AA85-BA09C66902F7}"/>
              </a:ext>
            </a:extLst>
          </p:cNvPr>
          <p:cNvSpPr txBox="1"/>
          <p:nvPr/>
        </p:nvSpPr>
        <p:spPr>
          <a:xfrm>
            <a:off x="8719671" y="4078666"/>
            <a:ext cx="24958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Train Test Split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C226016-FDDE-F85D-4E24-1BB07B613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1781" y="2545589"/>
            <a:ext cx="2186768" cy="190022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DCCB87F-F224-6D27-45F3-A236D5E8F481}"/>
              </a:ext>
            </a:extLst>
          </p:cNvPr>
          <p:cNvSpPr txBox="1"/>
          <p:nvPr/>
        </p:nvSpPr>
        <p:spPr>
          <a:xfrm>
            <a:off x="3846071" y="4366554"/>
            <a:ext cx="2711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badi" panose="020B0604020104020204" pitchFamily="34" charset="0"/>
              </a:rPr>
              <a:t>Trained Model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908E02-51D2-79D5-BE96-157177164782}"/>
              </a:ext>
            </a:extLst>
          </p:cNvPr>
          <p:cNvSpPr txBox="1"/>
          <p:nvPr/>
        </p:nvSpPr>
        <p:spPr>
          <a:xfrm>
            <a:off x="6789737" y="6473922"/>
            <a:ext cx="4703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+mn-lt"/>
              </a:rPr>
              <a:t>Bank Marketing Prediction Model</a:t>
            </a:r>
            <a:endParaRPr lang="en-US" sz="1400" dirty="0">
              <a:latin typeface="Amasis MT Pro Black" panose="02040A040500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4E8437-5942-26EC-62B1-04D398C70B4D}"/>
              </a:ext>
            </a:extLst>
          </p:cNvPr>
          <p:cNvCxnSpPr>
            <a:cxnSpLocks/>
          </p:cNvCxnSpPr>
          <p:nvPr/>
        </p:nvCxnSpPr>
        <p:spPr>
          <a:xfrm flipV="1">
            <a:off x="4174407" y="1604054"/>
            <a:ext cx="1322751" cy="137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CDF453D-599F-C04A-7700-A130C4FD4323}"/>
              </a:ext>
            </a:extLst>
          </p:cNvPr>
          <p:cNvCxnSpPr>
            <a:cxnSpLocks/>
          </p:cNvCxnSpPr>
          <p:nvPr/>
        </p:nvCxnSpPr>
        <p:spPr>
          <a:xfrm>
            <a:off x="9581395" y="2230975"/>
            <a:ext cx="0" cy="250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B2D92F-A0D6-9003-6380-C4A8C5EF58AB}"/>
              </a:ext>
            </a:extLst>
          </p:cNvPr>
          <p:cNvCxnSpPr>
            <a:cxnSpLocks/>
          </p:cNvCxnSpPr>
          <p:nvPr/>
        </p:nvCxnSpPr>
        <p:spPr>
          <a:xfrm>
            <a:off x="5087506" y="4834785"/>
            <a:ext cx="1894367" cy="67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1C734C-38F3-1773-18CC-768F01DC58FC}"/>
              </a:ext>
            </a:extLst>
          </p:cNvPr>
          <p:cNvCxnSpPr>
            <a:cxnSpLocks/>
          </p:cNvCxnSpPr>
          <p:nvPr/>
        </p:nvCxnSpPr>
        <p:spPr>
          <a:xfrm flipV="1">
            <a:off x="7231623" y="1289639"/>
            <a:ext cx="1348794" cy="8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6075F20-5B47-8508-BA0D-2377D6FD1398}"/>
              </a:ext>
            </a:extLst>
          </p:cNvPr>
          <p:cNvCxnSpPr>
            <a:cxnSpLocks/>
          </p:cNvCxnSpPr>
          <p:nvPr/>
        </p:nvCxnSpPr>
        <p:spPr>
          <a:xfrm flipH="1">
            <a:off x="5567892" y="3439571"/>
            <a:ext cx="2827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Data Icon Images – Browse 5,740,551 Stock Photos, Vectors, and Video |  Adobe Stock">
            <a:extLst>
              <a:ext uri="{FF2B5EF4-FFF2-40B4-BE49-F238E27FC236}">
                <a16:creationId xmlns:a16="http://schemas.microsoft.com/office/drawing/2014/main" id="{BADC8717-26DC-1BC6-0042-6DCE0205B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314" y="1138829"/>
            <a:ext cx="1945997" cy="129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redictive models - Free computer icons">
            <a:extLst>
              <a:ext uri="{FF2B5EF4-FFF2-40B4-BE49-F238E27FC236}">
                <a16:creationId xmlns:a16="http://schemas.microsoft.com/office/drawing/2014/main" id="{8C09CB43-945F-BC2A-2244-5C4B8ABE4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1623" y="5060482"/>
            <a:ext cx="1413440" cy="14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9" y="201084"/>
            <a:ext cx="10515600" cy="1325880"/>
          </a:xfrm>
          <a:noFill/>
        </p:spPr>
        <p:txBody>
          <a:bodyPr anchor="ctr"/>
          <a:lstStyle/>
          <a:p>
            <a:r>
              <a:rPr lang="en-US" b="1" dirty="0">
                <a:latin typeface="+mn-lt"/>
              </a:rPr>
              <a:t>ETL Process &amp;Modeling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66699" y="1856787"/>
            <a:ext cx="5687292" cy="4137189"/>
          </a:xfrm>
          <a:noFill/>
        </p:spPr>
        <p:txBody>
          <a:bodyPr>
            <a:normAutofit/>
          </a:bodyPr>
          <a:lstStyle/>
          <a:p>
            <a:r>
              <a:rPr lang="en-US" dirty="0"/>
              <a:t>• Loaded raw CSV using Pandas.</a:t>
            </a:r>
          </a:p>
          <a:p>
            <a:r>
              <a:rPr lang="en-US" dirty="0"/>
              <a:t>• Handled 'unknown' values by removing affected rows.</a:t>
            </a:r>
          </a:p>
          <a:p>
            <a:r>
              <a:rPr lang="en-US" dirty="0"/>
              <a:t>• Encoded categorical columns using one-hot encoding.</a:t>
            </a:r>
          </a:p>
          <a:p>
            <a:r>
              <a:rPr lang="en-US" dirty="0"/>
              <a:t>• Saved the cleaned dataset to 'bank_cleaned.csv' for further processing.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70185" y="1836951"/>
            <a:ext cx="4894006" cy="4137189"/>
          </a:xfrm>
          <a:noFill/>
        </p:spPr>
        <p:txBody>
          <a:bodyPr>
            <a:normAutofit/>
          </a:bodyPr>
          <a:lstStyle/>
          <a:p>
            <a:r>
              <a:rPr lang="en-US" dirty="0"/>
              <a:t>• Target variable 'y' converted to binary (1: yes, 0: no).</a:t>
            </a:r>
          </a:p>
          <a:p>
            <a:r>
              <a:rPr lang="en-US" dirty="0"/>
              <a:t>• Balanced the data using SMOTE to handle class imbalance.</a:t>
            </a:r>
          </a:p>
          <a:p>
            <a:r>
              <a:rPr lang="en-US" dirty="0"/>
              <a:t>• Trained three models: Logistic Regression, Random Forest,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en-US" dirty="0"/>
              <a:t>• Evaluated using Accuracy, Precision, Recall, and F1 Score.</a:t>
            </a:r>
          </a:p>
          <a:p>
            <a:r>
              <a:rPr lang="en-US" dirty="0"/>
              <a:t>• </a:t>
            </a:r>
            <a:r>
              <a:rPr lang="en-US" dirty="0" err="1"/>
              <a:t>XGBoost</a:t>
            </a:r>
            <a:r>
              <a:rPr lang="en-US" dirty="0"/>
              <a:t> performed best and was saved for predictions.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LOADING THE DATSET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D04BE4-3DC2-99E7-F3DB-1494797B172F}"/>
              </a:ext>
            </a:extLst>
          </p:cNvPr>
          <p:cNvSpPr txBox="1"/>
          <p:nvPr/>
        </p:nvSpPr>
        <p:spPr>
          <a:xfrm>
            <a:off x="709179" y="1691323"/>
            <a:ext cx="6094268" cy="1193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effectLst/>
                <a:latin typeface="Courier New" panose="02070309020205020404" pitchFamily="49" charset="0"/>
              </a:rPr>
              <a:t>('bank-additional-full.csv', 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sep</a:t>
            </a:r>
            <a:r>
              <a:rPr lang="en-US" b="0" dirty="0">
                <a:effectLst/>
                <a:latin typeface="Courier New" panose="02070309020205020404" pitchFamily="49" charset="0"/>
              </a:rPr>
              <a:t>=';')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df.shape</a:t>
            </a:r>
            <a:endParaRPr lang="en-US" b="0" dirty="0"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df.head</a:t>
            </a:r>
            <a:r>
              <a:rPr lang="en-US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b="0" dirty="0">
                <a:effectLst/>
                <a:latin typeface="Courier New" panose="02070309020205020404" pitchFamily="49" charset="0"/>
              </a:rPr>
            </a:br>
            <a:endParaRPr lang="en-US" b="0" dirty="0"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2D743-643C-749E-FEBC-C41A533B9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80" y="2687478"/>
            <a:ext cx="11170860" cy="310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15291" y="0"/>
            <a:ext cx="10515600" cy="1325563"/>
          </a:xfrm>
          <a:noFill/>
        </p:spPr>
        <p:txBody>
          <a:bodyPr anchor="ctr"/>
          <a:lstStyle/>
          <a:p>
            <a:r>
              <a:rPr lang="en-US" dirty="0"/>
              <a:t>Initial Data Exploration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E39F69-A1C6-AF25-B91E-7EEE8ED9E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B6DD640-42C0-A156-4F1F-A40CB0D040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4" y="1609988"/>
            <a:ext cx="561022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5F0C12-000B-1386-A1A0-D574920A9C7D}"/>
              </a:ext>
            </a:extLst>
          </p:cNvPr>
          <p:cNvSpPr txBox="1"/>
          <p:nvPr/>
        </p:nvSpPr>
        <p:spPr>
          <a:xfrm>
            <a:off x="6213764" y="3252355"/>
            <a:ext cx="419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bar chart shows a significant class imbalance in the target variable y, with far more clients not subscribing to a term deposit than those who did.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imbalance may affect model performance and should be addressed using techniques like resampling or class weighting.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8380D-E51E-6B39-AD6C-BAE1BD174639}"/>
              </a:ext>
            </a:extLst>
          </p:cNvPr>
          <p:cNvSpPr txBox="1"/>
          <p:nvPr/>
        </p:nvSpPr>
        <p:spPr>
          <a:xfrm>
            <a:off x="6096000" y="1422093"/>
            <a:ext cx="6650180" cy="1732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effectLst/>
                <a:latin typeface="Courier New" panose="02070309020205020404" pitchFamily="49" charset="0"/>
              </a:rPr>
              <a:t># Target distribution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sns.countplot</a:t>
            </a:r>
            <a:r>
              <a:rPr lang="en-US" b="0" dirty="0">
                <a:effectLst/>
                <a:latin typeface="Courier New" panose="02070309020205020404" pitchFamily="49" charset="0"/>
              </a:rPr>
              <a:t>(x='y', data=</a:t>
            </a:r>
            <a:r>
              <a:rPr lang="en-US" b="0" dirty="0" err="1"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plt.title</a:t>
            </a:r>
            <a:r>
              <a:rPr lang="en-US" b="0" dirty="0">
                <a:effectLst/>
                <a:latin typeface="Courier New" panose="02070309020205020404" pitchFamily="49" charset="0"/>
              </a:rPr>
              <a:t>("Target Variable Distribution")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effectLst/>
                <a:latin typeface="Courier New" panose="020703090202050204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effectLst/>
                <a:latin typeface="Courier New" panose="02070309020205020404" pitchFamily="49" charset="0"/>
              </a:rPr>
            </a:br>
            <a:r>
              <a:rPr lang="en-US" b="0" dirty="0">
                <a:effectLst/>
                <a:latin typeface="Courier New" panose="02070309020205020404" pitchFamily="49" charset="0"/>
              </a:rPr>
              <a:t># Summary statistics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effectLst/>
                <a:latin typeface="Courier New" panose="02070309020205020404" pitchFamily="49" charset="0"/>
              </a:rPr>
              <a:t>df.describe</a:t>
            </a:r>
            <a:r>
              <a:rPr lang="en-US" b="0" dirty="0">
                <a:effectLst/>
                <a:latin typeface="Courier New" panose="02070309020205020404" pitchFamily="49" charset="0"/>
              </a:rPr>
              <a:t>(include='all')</a:t>
            </a:r>
          </a:p>
          <a:p>
            <a:pPr>
              <a:lnSpc>
                <a:spcPts val="1425"/>
              </a:lnSpc>
            </a:pPr>
            <a:br>
              <a:rPr lang="en-US" b="0" dirty="0">
                <a:effectLst/>
                <a:latin typeface="Courier New" panose="02070309020205020404" pitchFamily="49" charset="0"/>
              </a:rPr>
            </a:br>
            <a:endParaRPr lang="en-US" b="0" dirty="0"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{0D503996-C914-48EE-9C66-20687770A241}tf55661986_win32</Template>
  <TotalTime>138</TotalTime>
  <Words>2234</Words>
  <Application>Microsoft Office PowerPoint</Application>
  <PresentationFormat>Widescreen</PresentationFormat>
  <Paragraphs>290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Abadi</vt:lpstr>
      <vt:lpstr>Amasis MT Pro Black</vt:lpstr>
      <vt:lpstr>Aptos</vt:lpstr>
      <vt:lpstr>Arial</vt:lpstr>
      <vt:lpstr>Calibri</vt:lpstr>
      <vt:lpstr>Calibri Light</vt:lpstr>
      <vt:lpstr>Courier New</vt:lpstr>
      <vt:lpstr>Wingdings</vt:lpstr>
      <vt:lpstr>Custom</vt:lpstr>
      <vt:lpstr>PORTUGUESE Bank Marketing Prediction   ETL|Model Building| Python |Power BI </vt:lpstr>
      <vt:lpstr>• The Bank Wants To Increase Term Deposit Subscriptions Through Targeted Marketing.  • Telephonic Campaigns Are Expensive; Calling Uninterested Customers Reduces Roi.  • A Predictive Model Can Help Prioritize Potential Subscribers.  • Goal: Predict Whether A Client Will Subscribe To A Term Deposit Based On Past Campaign Data. Business Problem &amp; Motivation</vt:lpstr>
      <vt:lpstr>• Traditional marketing relied on generic customer segmentation.  • Previous approaches lacked data-driven personalization.  • Recent research suggests using ML for lead scoring improves campaign efficiency.  • Past Kaggle/academic projects used logistic regression, SVM, XGBoost for similar tasks. </vt:lpstr>
      <vt:lpstr>About the Dataset</vt:lpstr>
      <vt:lpstr>PowerPoint Presentation</vt:lpstr>
      <vt:lpstr>PowerPoint Presentation</vt:lpstr>
      <vt:lpstr>ETL Process &amp;Modeling Process</vt:lpstr>
      <vt:lpstr>LOADING THE DATSET</vt:lpstr>
      <vt:lpstr>Initial Data Exploration</vt:lpstr>
      <vt:lpstr>Data Cleaning (ETL – Transform)</vt:lpstr>
      <vt:lpstr>TRAINING &amp; EVALUATION</vt:lpstr>
      <vt:lpstr>TRAINING &amp; EVALUATION</vt:lpstr>
      <vt:lpstr>TRAINING &amp; EVALUATION</vt:lpstr>
      <vt:lpstr>Feature Importance – XGBoost</vt:lpstr>
      <vt:lpstr>SHAP Explainability</vt:lpstr>
      <vt:lpstr>Final Dashboard Summary: Bank Marketing Campaign Optimization</vt:lpstr>
      <vt:lpstr>Final Dashboard Summary: Bank Marketing Campaign 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AHAMED VEMPALLE</dc:creator>
  <cp:lastModifiedBy>NOOR AHAMED VEMPALLE</cp:lastModifiedBy>
  <cp:revision>1</cp:revision>
  <dcterms:created xsi:type="dcterms:W3CDTF">2025-04-08T23:12:36Z</dcterms:created>
  <dcterms:modified xsi:type="dcterms:W3CDTF">2025-04-09T01:31:32Z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