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handoutMasterIdLst>
    <p:handoutMasterId r:id="rId38"/>
  </p:handoutMasterIdLst>
  <p:sldIdLst>
    <p:sldId id="803" r:id="rId2"/>
    <p:sldId id="804" r:id="rId3"/>
    <p:sldId id="805" r:id="rId4"/>
    <p:sldId id="806" r:id="rId5"/>
    <p:sldId id="807" r:id="rId6"/>
    <p:sldId id="808" r:id="rId7"/>
    <p:sldId id="809" r:id="rId8"/>
    <p:sldId id="810" r:id="rId9"/>
    <p:sldId id="811" r:id="rId10"/>
    <p:sldId id="812" r:id="rId11"/>
    <p:sldId id="813" r:id="rId12"/>
    <p:sldId id="814" r:id="rId13"/>
    <p:sldId id="815" r:id="rId14"/>
    <p:sldId id="816" r:id="rId15"/>
    <p:sldId id="817" r:id="rId16"/>
    <p:sldId id="818" r:id="rId17"/>
    <p:sldId id="327" r:id="rId18"/>
    <p:sldId id="819" r:id="rId19"/>
    <p:sldId id="820" r:id="rId20"/>
    <p:sldId id="821" r:id="rId21"/>
    <p:sldId id="822" r:id="rId22"/>
    <p:sldId id="823" r:id="rId23"/>
    <p:sldId id="824" r:id="rId24"/>
    <p:sldId id="825" r:id="rId25"/>
    <p:sldId id="826" r:id="rId26"/>
    <p:sldId id="827" r:id="rId27"/>
    <p:sldId id="828" r:id="rId28"/>
    <p:sldId id="829" r:id="rId29"/>
    <p:sldId id="830" r:id="rId30"/>
    <p:sldId id="831" r:id="rId31"/>
    <p:sldId id="832" r:id="rId32"/>
    <p:sldId id="833" r:id="rId33"/>
    <p:sldId id="834" r:id="rId34"/>
    <p:sldId id="835" r:id="rId35"/>
    <p:sldId id="83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0"/>
  </p:normalViewPr>
  <p:slideViewPr>
    <p:cSldViewPr>
      <p:cViewPr varScale="1">
        <p:scale>
          <a:sx n="67" d="100"/>
          <a:sy n="67" d="100"/>
        </p:scale>
        <p:origin x="1380" y="66"/>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dPt>
            <c:idx val="0"/>
            <c:bubble3D val="0"/>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2-342E-4DA2-B086-14F5D75CA85B}"/>
              </c:ext>
            </c:extLst>
          </c:dPt>
          <c:dPt>
            <c:idx val="1"/>
            <c:bubble3D val="0"/>
            <c:spPr>
              <a:gradFill rotWithShape="1">
                <a:gsLst>
                  <a:gs pos="0">
                    <a:schemeClr val="accent2">
                      <a:shade val="51000"/>
                      <a:satMod val="130000"/>
                    </a:schemeClr>
                  </a:gs>
                  <a:gs pos="80000">
                    <a:schemeClr val="accent2">
                      <a:shade val="93000"/>
                      <a:satMod val="130000"/>
                    </a:schemeClr>
                  </a:gs>
                  <a:gs pos="100000">
                    <a:schemeClr val="accent2">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5-342E-4DA2-B086-14F5D75CA85B}"/>
              </c:ext>
            </c:extLst>
          </c:dPt>
          <c:dPt>
            <c:idx val="2"/>
            <c:bubble3D val="0"/>
            <c:spPr>
              <a:gradFill rotWithShape="1">
                <a:gsLst>
                  <a:gs pos="0">
                    <a:schemeClr val="accent3">
                      <a:shade val="51000"/>
                      <a:satMod val="130000"/>
                    </a:schemeClr>
                  </a:gs>
                  <a:gs pos="80000">
                    <a:schemeClr val="accent3">
                      <a:shade val="93000"/>
                      <a:satMod val="130000"/>
                    </a:schemeClr>
                  </a:gs>
                  <a:gs pos="100000">
                    <a:schemeClr val="accent3">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4-342E-4DA2-B086-14F5D75CA85B}"/>
              </c:ext>
            </c:extLst>
          </c:dPt>
          <c:dPt>
            <c:idx val="3"/>
            <c:bubble3D val="0"/>
            <c:spPr>
              <a:gradFill rotWithShape="1">
                <a:gsLst>
                  <a:gs pos="0">
                    <a:schemeClr val="accent4">
                      <a:shade val="51000"/>
                      <a:satMod val="130000"/>
                    </a:schemeClr>
                  </a:gs>
                  <a:gs pos="80000">
                    <a:schemeClr val="accent4">
                      <a:shade val="93000"/>
                      <a:satMod val="130000"/>
                    </a:schemeClr>
                  </a:gs>
                  <a:gs pos="100000">
                    <a:schemeClr val="accent4">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xmlns:c16r2="http://schemas.microsoft.com/office/drawing/2015/06/chart">
              <c:ext xmlns:c16="http://schemas.microsoft.com/office/drawing/2014/chart" uri="{C3380CC4-5D6E-409C-BE32-E72D297353CC}">
                <c16:uniqueId val="{00000003-342E-4DA2-B086-14F5D75CA85B}"/>
              </c:ext>
            </c:extLst>
          </c:dPt>
          <c:dLbls>
            <c:dLbl>
              <c:idx val="0"/>
              <c:layout>
                <c:manualLayout>
                  <c:x val="-0.13280536417322841"/>
                  <c:y val="0.12589644830239063"/>
                </c:manualLayout>
              </c:layout>
              <c:tx>
                <c:rich>
                  <a:bodyPr/>
                  <a:lstStyle/>
                  <a:p>
                    <a:fld id="{B538312C-2990-44AC-8BB0-FE926C459A6F}" type="CATEGORYNAME">
                      <a:rPr lang="en-US"/>
                      <a:pPr/>
                      <a:t>[CATEGORY NAME]</a:t>
                    </a:fld>
                    <a:r>
                      <a:rPr lang="en-US" baseline="0" dirty="0"/>
                      <a:t>, </a:t>
                    </a:r>
                    <a:fld id="{D96DE496-7141-4BFC-95F2-A2DE5FC62B1D}" type="VALUE">
                      <a:rPr lang="en-US" baseline="0"/>
                      <a:pPr/>
                      <a:t>[VALUE]</a:t>
                    </a:fld>
                    <a:r>
                      <a:rPr lang="en-US" baseline="0" dirty="0"/>
                      <a:t>, </a:t>
                    </a:r>
                  </a:p>
                </c:rich>
              </c:tx>
              <c:dLblPos val="bestFit"/>
              <c:showLegendKey val="0"/>
              <c:showVal val="1"/>
              <c:showCatName val="1"/>
              <c:showSerName val="0"/>
              <c:showPercent val="1"/>
              <c:showBubbleSize val="0"/>
              <c:extLst xmlns:c16r2="http://schemas.microsoft.com/office/drawing/2015/06/chart">
                <c:ext xmlns:c16="http://schemas.microsoft.com/office/drawing/2014/chart" uri="{C3380CC4-5D6E-409C-BE32-E72D297353CC}">
                  <c16:uniqueId val="{00000002-342E-4DA2-B086-14F5D75CA85B}"/>
                </c:ext>
                <c:ext xmlns:c15="http://schemas.microsoft.com/office/drawing/2012/chart" uri="{CE6537A1-D6FC-4f65-9D91-7224C49458BB}">
                  <c15:dlblFieldTable/>
                  <c15:showDataLabelsRange val="0"/>
                </c:ext>
              </c:extLst>
            </c:dLbl>
            <c:dLbl>
              <c:idx val="1"/>
              <c:layout>
                <c:manualLayout>
                  <c:x val="-7.8832308070866206E-2"/>
                  <c:y val="-0.22195489114761871"/>
                </c:manualLayout>
              </c:layout>
              <c:tx>
                <c:rich>
                  <a:bodyPr/>
                  <a:lstStyle/>
                  <a:p>
                    <a:fld id="{852DE4A5-E579-494C-936C-1355249922BC}" type="CATEGORYNAME">
                      <a:rPr lang="en-US"/>
                      <a:pPr/>
                      <a:t>[CATEGORY NAME]</a:t>
                    </a:fld>
                    <a:r>
                      <a:rPr lang="en-US" baseline="0" dirty="0"/>
                      <a:t>, </a:t>
                    </a:r>
                    <a:fld id="{0132C6F6-1F36-4DF6-AC59-4CDD1F48A044}" type="VALUE">
                      <a:rPr lang="en-US" baseline="0"/>
                      <a:pPr/>
                      <a:t>[VALUE]</a:t>
                    </a:fld>
                    <a:r>
                      <a:rPr lang="en-US" baseline="0" dirty="0"/>
                      <a:t>, </a:t>
                    </a:r>
                  </a:p>
                </c:rich>
              </c:tx>
              <c:dLblPos val="bestFit"/>
              <c:showLegendKey val="0"/>
              <c:showVal val="1"/>
              <c:showCatName val="1"/>
              <c:showSerName val="0"/>
              <c:showPercent val="1"/>
              <c:showBubbleSize val="0"/>
              <c:extLst xmlns:c16r2="http://schemas.microsoft.com/office/drawing/2015/06/chart">
                <c:ext xmlns:c16="http://schemas.microsoft.com/office/drawing/2014/chart" uri="{C3380CC4-5D6E-409C-BE32-E72D297353CC}">
                  <c16:uniqueId val="{00000005-342E-4DA2-B086-14F5D75CA85B}"/>
                </c:ext>
                <c:ext xmlns:c15="http://schemas.microsoft.com/office/drawing/2012/chart" uri="{CE6537A1-D6FC-4f65-9D91-7224C49458BB}">
                  <c15:dlblFieldTable/>
                  <c15:showDataLabelsRange val="0"/>
                </c:ext>
              </c:extLst>
            </c:dLbl>
            <c:dLbl>
              <c:idx val="2"/>
              <c:layout>
                <c:manualLayout>
                  <c:x val="0.13666215551181102"/>
                  <c:y val="0.11124653949878846"/>
                </c:manualLayout>
              </c:layout>
              <c:tx>
                <c:rich>
                  <a:bodyPr/>
                  <a:lstStyle/>
                  <a:p>
                    <a:fld id="{7A45EC03-83B9-49CF-A88D-A050616C7C91}" type="CATEGORYNAME">
                      <a:rPr lang="en-US"/>
                      <a:pPr/>
                      <a:t>[CATEGORY NAME]</a:t>
                    </a:fld>
                    <a:r>
                      <a:rPr lang="en-US" baseline="0" dirty="0"/>
                      <a:t>, </a:t>
                    </a:r>
                    <a:fld id="{FCEF69CD-970C-4543-8381-68F745DEE0CE}" type="VALUE">
                      <a:rPr lang="en-US" baseline="0" smtClean="0"/>
                      <a:pPr/>
                      <a:t>[VALUE]</a:t>
                    </a:fld>
                    <a:endParaRPr lang="en-US" baseline="0" dirty="0"/>
                  </a:p>
                </c:rich>
              </c:tx>
              <c:dLblPos val="bestFit"/>
              <c:showLegendKey val="0"/>
              <c:showVal val="1"/>
              <c:showCatName val="1"/>
              <c:showSerName val="0"/>
              <c:showPercent val="1"/>
              <c:showBubbleSize val="0"/>
              <c:extLst xmlns:c16r2="http://schemas.microsoft.com/office/drawing/2015/06/chart">
                <c:ext xmlns:c16="http://schemas.microsoft.com/office/drawing/2014/chart" uri="{C3380CC4-5D6E-409C-BE32-E72D297353CC}">
                  <c16:uniqueId val="{00000004-342E-4DA2-B086-14F5D75CA85B}"/>
                </c:ext>
                <c:ext xmlns:c15="http://schemas.microsoft.com/office/drawing/2012/chart" uri="{CE6537A1-D6FC-4f65-9D91-7224C49458BB}">
                  <c15:dlblFieldTable/>
                  <c15:showDataLabelsRange val="0"/>
                </c:ext>
              </c:extLst>
            </c:dLbl>
            <c:dLbl>
              <c:idx val="3"/>
              <c:layout>
                <c:manualLayout>
                  <c:x val="-1.484621062992126E-3"/>
                  <c:y val="1.360426835603663E-2"/>
                </c:manualLayout>
              </c:layout>
              <c:tx>
                <c:rich>
                  <a:bodyPr/>
                  <a:lstStyle/>
                  <a:p>
                    <a:fld id="{71B6E1BE-E125-4C1A-BC4A-E86F21BD356D}" type="CATEGORYNAME">
                      <a:rPr lang="en-US"/>
                      <a:pPr/>
                      <a:t>[CATEGORY NAME]</a:t>
                    </a:fld>
                    <a:r>
                      <a:rPr lang="en-US" baseline="0" dirty="0"/>
                      <a:t>, </a:t>
                    </a:r>
                    <a:fld id="{E3FC56D0-8BEA-4BD0-89F8-CA68F41258E7}" type="VALUE">
                      <a:rPr lang="en-US" baseline="0"/>
                      <a:pPr/>
                      <a:t>[VALUE]</a:t>
                    </a:fld>
                    <a:r>
                      <a:rPr lang="en-US" baseline="0"/>
                      <a:t>, </a:t>
                    </a:r>
                  </a:p>
                </c:rich>
              </c:tx>
              <c:dLblPos val="bestFit"/>
              <c:showLegendKey val="0"/>
              <c:showVal val="1"/>
              <c:showCatName val="1"/>
              <c:showSerName val="0"/>
              <c:showPercent val="1"/>
              <c:showBubbleSize val="0"/>
              <c:extLst xmlns:c16r2="http://schemas.microsoft.com/office/drawing/2015/06/chart">
                <c:ext xmlns:c16="http://schemas.microsoft.com/office/drawing/2014/chart" uri="{C3380CC4-5D6E-409C-BE32-E72D297353CC}">
                  <c16:uniqueId val="{00000003-342E-4DA2-B086-14F5D75CA85B}"/>
                </c:ext>
                <c:ext xmlns:c15="http://schemas.microsoft.com/office/drawing/2012/chart" uri="{CE6537A1-D6FC-4f65-9D91-7224C49458BB}">
                  <c15:dlblFieldTable/>
                  <c15:showDataLabelsRange val="0"/>
                </c:ext>
              </c:extLst>
            </c:dLbl>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xmlns:c16r2="http://schemas.microsoft.com/office/drawing/2015/06/chart">
              <c:ext xmlns:c15="http://schemas.microsoft.com/office/drawing/2012/chart" uri="{CE6537A1-D6FC-4f65-9D91-7224C49458BB}"/>
            </c:extLst>
          </c:dLbls>
          <c:cat>
            <c:strRef>
              <c:f>Sheet1!$A$2:$A$5</c:f>
              <c:strCache>
                <c:ptCount val="4"/>
                <c:pt idx="0">
                  <c:v>Mathematics</c:v>
                </c:pt>
                <c:pt idx="1">
                  <c:v>Science</c:v>
                </c:pt>
                <c:pt idx="2">
                  <c:v>Language </c:v>
                </c:pt>
                <c:pt idx="3">
                  <c:v>Other</c:v>
                </c:pt>
              </c:strCache>
            </c:strRef>
          </c:cat>
          <c:val>
            <c:numRef>
              <c:f>Sheet1!$B$2:$B$5</c:f>
              <c:numCache>
                <c:formatCode>0%</c:formatCode>
                <c:ptCount val="4"/>
                <c:pt idx="0">
                  <c:v>0.3</c:v>
                </c:pt>
                <c:pt idx="1">
                  <c:v>0.32</c:v>
                </c:pt>
                <c:pt idx="2">
                  <c:v>0.36</c:v>
                </c:pt>
                <c:pt idx="3">
                  <c:v>0.02</c:v>
                </c:pt>
              </c:numCache>
            </c:numRef>
          </c:val>
          <c:extLst xmlns:c16r2="http://schemas.microsoft.com/office/drawing/2015/06/chart">
            <c:ext xmlns:c16="http://schemas.microsoft.com/office/drawing/2014/chart" uri="{C3380CC4-5D6E-409C-BE32-E72D297353CC}">
              <c16:uniqueId val="{00000000-342E-4DA2-B086-14F5D75CA85B}"/>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xmlns:c16r2="http://schemas.microsoft.com/office/drawing/2015/06/char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44">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4/26/2025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4/26/2025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1215916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extLst>
      <p:ext uri="{BB962C8B-B14F-4D97-AF65-F5344CB8AC3E}">
        <p14:creationId xmlns:p14="http://schemas.microsoft.com/office/powerpoint/2010/main" val="3807649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1315627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16</a:t>
            </a:fld>
            <a:endParaRPr lang="en-US"/>
          </a:p>
        </p:txBody>
      </p:sp>
    </p:spTree>
    <p:extLst>
      <p:ext uri="{BB962C8B-B14F-4D97-AF65-F5344CB8AC3E}">
        <p14:creationId xmlns:p14="http://schemas.microsoft.com/office/powerpoint/2010/main" val="28540667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33</a:t>
            </a:fld>
            <a:endParaRPr lang="en-US"/>
          </a:p>
        </p:txBody>
      </p:sp>
    </p:spTree>
    <p:extLst>
      <p:ext uri="{BB962C8B-B14F-4D97-AF65-F5344CB8AC3E}">
        <p14:creationId xmlns:p14="http://schemas.microsoft.com/office/powerpoint/2010/main" val="18722456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65C66FF-B907-473F-A7D7-C8AF8F06C467}" type="datetime1">
              <a:rPr lang="en-US" smtClean="0"/>
              <a:t>4/26/2025</a:t>
            </a:fld>
            <a:endParaRPr lang="en-US" dirty="0"/>
          </a:p>
        </p:txBody>
      </p:sp>
      <p:sp>
        <p:nvSpPr>
          <p:cNvPr id="5" name="Footer Placeholder 4"/>
          <p:cNvSpPr>
            <a:spLocks noGrp="1"/>
          </p:cNvSpPr>
          <p:nvPr>
            <p:ph type="ftr" sz="quarter" idx="11"/>
          </p:nvPr>
        </p:nvSpPr>
        <p:spPr/>
        <p:txBody>
          <a:bodyPr/>
          <a:lstStyle/>
          <a:p>
            <a:r>
              <a:rPr lang="en-US" smtClean="0"/>
              <a:t>Dr. Anil Agarwal  BMCA0206   Unit V</a:t>
            </a:r>
            <a:endParaRPr lang="en-US" dirty="0"/>
          </a:p>
        </p:txBody>
      </p:sp>
      <p:sp>
        <p:nvSpPr>
          <p:cNvPr id="6" name="Slide Number Placeholder 5"/>
          <p:cNvSpPr>
            <a:spLocks noGrp="1"/>
          </p:cNvSpPr>
          <p:nvPr>
            <p:ph type="sldNum" sz="quarter" idx="12"/>
          </p:nvPr>
        </p:nvSpPr>
        <p:spPr/>
        <p:txBody>
          <a:bodyPr/>
          <a:lstStyle/>
          <a:p>
            <a:endParaRPr lang="en-US" dirty="0"/>
          </a:p>
        </p:txBody>
      </p:sp>
      <p:pic>
        <p:nvPicPr>
          <p:cNvPr id="7" name="Picture 6">
            <a:extLst>
              <a:ext uri="{FF2B5EF4-FFF2-40B4-BE49-F238E27FC236}">
                <a16:creationId xmlns="" xmlns:a16="http://schemas.microsoft.com/office/drawing/2014/main" id="{C455A904-775D-3FEA-2A54-1B96E8B736EF}"/>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0810" y="-152400"/>
            <a:ext cx="1621790" cy="1143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6351537-F217-46DD-99F7-254B36659F5A}" type="datetime1">
              <a:rPr lang="en-US" smtClean="0"/>
              <a:t>4/26/2025</a:t>
            </a:fld>
            <a:endParaRPr lang="en-US"/>
          </a:p>
        </p:txBody>
      </p:sp>
      <p:sp>
        <p:nvSpPr>
          <p:cNvPr id="5" name="Footer Placeholder 4"/>
          <p:cNvSpPr>
            <a:spLocks noGrp="1"/>
          </p:cNvSpPr>
          <p:nvPr>
            <p:ph type="ftr" sz="quarter" idx="11"/>
          </p:nvPr>
        </p:nvSpPr>
        <p:spPr/>
        <p:txBody>
          <a:bodyPr/>
          <a:lstStyle/>
          <a:p>
            <a:r>
              <a:rPr lang="en-US" smtClean="0"/>
              <a:t>Dr. Anil Agarwal  BMCA0206   Unit 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A0553D-E8FF-4A84-AF2C-8E1901F27E29}" type="datetime1">
              <a:rPr lang="en-US" smtClean="0"/>
              <a:t>4/26/2025</a:t>
            </a:fld>
            <a:endParaRPr lang="en-US"/>
          </a:p>
        </p:txBody>
      </p:sp>
      <p:sp>
        <p:nvSpPr>
          <p:cNvPr id="5" name="Footer Placeholder 4"/>
          <p:cNvSpPr>
            <a:spLocks noGrp="1"/>
          </p:cNvSpPr>
          <p:nvPr>
            <p:ph type="ftr" sz="quarter" idx="11"/>
          </p:nvPr>
        </p:nvSpPr>
        <p:spPr/>
        <p:txBody>
          <a:bodyPr/>
          <a:lstStyle/>
          <a:p>
            <a:r>
              <a:rPr lang="en-US" smtClean="0"/>
              <a:t>Dr. Anil Agarwal  BMCA0206   Unit 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pic>
        <p:nvPicPr>
          <p:cNvPr id="7" name="Picture 6">
            <a:extLst>
              <a:ext uri="{FF2B5EF4-FFF2-40B4-BE49-F238E27FC236}">
                <a16:creationId xmlns="" xmlns:a16="http://schemas.microsoft.com/office/drawing/2014/main" id="{4CBA63B7-C8B8-5B8F-485A-7A7A1911359E}"/>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530" y="-228600"/>
            <a:ext cx="1492469" cy="11429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964BA0-DF39-4CBB-84F0-063BE527BF87}" type="datetime1">
              <a:rPr lang="en-US" smtClean="0"/>
              <a:t>4/26/2025</a:t>
            </a:fld>
            <a:endParaRPr lang="en-US"/>
          </a:p>
        </p:txBody>
      </p:sp>
      <p:sp>
        <p:nvSpPr>
          <p:cNvPr id="5" name="Footer Placeholder 4"/>
          <p:cNvSpPr>
            <a:spLocks noGrp="1"/>
          </p:cNvSpPr>
          <p:nvPr>
            <p:ph type="ftr" sz="quarter" idx="11"/>
          </p:nvPr>
        </p:nvSpPr>
        <p:spPr/>
        <p:txBody>
          <a:bodyPr/>
          <a:lstStyle/>
          <a:p>
            <a:r>
              <a:rPr lang="en-US" smtClean="0"/>
              <a:t>Dr. Anil Agarwal  BMCA0206   Unit V</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82D57AA-65D8-4CA5-AC7B-9BD1F6C252DA}" type="datetime1">
              <a:rPr lang="en-US" smtClean="0"/>
              <a:t>4/26/2025</a:t>
            </a:fld>
            <a:endParaRPr lang="en-US"/>
          </a:p>
        </p:txBody>
      </p:sp>
      <p:sp>
        <p:nvSpPr>
          <p:cNvPr id="6" name="Footer Placeholder 5"/>
          <p:cNvSpPr>
            <a:spLocks noGrp="1"/>
          </p:cNvSpPr>
          <p:nvPr>
            <p:ph type="ftr" sz="quarter" idx="11"/>
          </p:nvPr>
        </p:nvSpPr>
        <p:spPr/>
        <p:txBody>
          <a:bodyPr/>
          <a:lstStyle/>
          <a:p>
            <a:r>
              <a:rPr lang="en-US" smtClean="0"/>
              <a:t>Dr. Anil Agarwal  BMCA0206   Unit 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760CF3E-F7AA-4CDD-96BB-8C28F1B23ED2}" type="datetime1">
              <a:rPr lang="en-US" smtClean="0"/>
              <a:t>4/26/2025</a:t>
            </a:fld>
            <a:endParaRPr lang="en-US"/>
          </a:p>
        </p:txBody>
      </p:sp>
      <p:sp>
        <p:nvSpPr>
          <p:cNvPr id="8" name="Footer Placeholder 7"/>
          <p:cNvSpPr>
            <a:spLocks noGrp="1"/>
          </p:cNvSpPr>
          <p:nvPr>
            <p:ph type="ftr" sz="quarter" idx="11"/>
          </p:nvPr>
        </p:nvSpPr>
        <p:spPr/>
        <p:txBody>
          <a:bodyPr/>
          <a:lstStyle/>
          <a:p>
            <a:r>
              <a:rPr lang="en-US" smtClean="0"/>
              <a:t>Dr. Anil Agarwal  BMCA0206   Unit V</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E9F5630-3C43-44D7-B151-1A13E4771AE6}" type="datetime1">
              <a:rPr lang="en-US" smtClean="0"/>
              <a:t>4/26/2025</a:t>
            </a:fld>
            <a:endParaRPr lang="en-US"/>
          </a:p>
        </p:txBody>
      </p:sp>
      <p:sp>
        <p:nvSpPr>
          <p:cNvPr id="4" name="Footer Placeholder 3"/>
          <p:cNvSpPr>
            <a:spLocks noGrp="1"/>
          </p:cNvSpPr>
          <p:nvPr>
            <p:ph type="ftr" sz="quarter" idx="11"/>
          </p:nvPr>
        </p:nvSpPr>
        <p:spPr/>
        <p:txBody>
          <a:bodyPr/>
          <a:lstStyle/>
          <a:p>
            <a:r>
              <a:rPr lang="en-US" smtClean="0"/>
              <a:t>Dr. Anil Agarwal  BMCA0206   Unit V</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6714F4-78E4-4D69-B043-61B2D62332E9}" type="datetime1">
              <a:rPr lang="en-US" smtClean="0"/>
              <a:t>4/26/2025</a:t>
            </a:fld>
            <a:endParaRPr lang="en-US"/>
          </a:p>
        </p:txBody>
      </p:sp>
      <p:sp>
        <p:nvSpPr>
          <p:cNvPr id="3" name="Footer Placeholder 2"/>
          <p:cNvSpPr>
            <a:spLocks noGrp="1"/>
          </p:cNvSpPr>
          <p:nvPr>
            <p:ph type="ftr" sz="quarter" idx="11"/>
          </p:nvPr>
        </p:nvSpPr>
        <p:spPr/>
        <p:txBody>
          <a:bodyPr/>
          <a:lstStyle/>
          <a:p>
            <a:r>
              <a:rPr lang="en-US" smtClean="0"/>
              <a:t>Dr. Anil Agarwal  BMCA0206   Unit V</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98F566-3745-455F-8038-A9E9BE05E4A2}" type="datetime1">
              <a:rPr lang="en-US" smtClean="0"/>
              <a:t>4/26/2025</a:t>
            </a:fld>
            <a:endParaRPr lang="en-US"/>
          </a:p>
        </p:txBody>
      </p:sp>
      <p:sp>
        <p:nvSpPr>
          <p:cNvPr id="6" name="Footer Placeholder 5"/>
          <p:cNvSpPr>
            <a:spLocks noGrp="1"/>
          </p:cNvSpPr>
          <p:nvPr>
            <p:ph type="ftr" sz="quarter" idx="11"/>
          </p:nvPr>
        </p:nvSpPr>
        <p:spPr/>
        <p:txBody>
          <a:bodyPr/>
          <a:lstStyle/>
          <a:p>
            <a:r>
              <a:rPr lang="en-US" smtClean="0"/>
              <a:t>Dr. Anil Agarwal  BMCA0206   Unit 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ED7FFAB-8906-4277-824E-201B5609E645}" type="datetime1">
              <a:rPr lang="en-US" smtClean="0"/>
              <a:t>4/26/2025</a:t>
            </a:fld>
            <a:endParaRPr lang="en-US"/>
          </a:p>
        </p:txBody>
      </p:sp>
      <p:sp>
        <p:nvSpPr>
          <p:cNvPr id="6" name="Footer Placeholder 5"/>
          <p:cNvSpPr>
            <a:spLocks noGrp="1"/>
          </p:cNvSpPr>
          <p:nvPr>
            <p:ph type="ftr" sz="quarter" idx="11"/>
          </p:nvPr>
        </p:nvSpPr>
        <p:spPr/>
        <p:txBody>
          <a:bodyPr/>
          <a:lstStyle/>
          <a:p>
            <a:r>
              <a:rPr lang="en-US" smtClean="0"/>
              <a:t>Dr. Anil Agarwal  BMCA0206   Unit V</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C45DD-CEF5-4249-A475-7E440EEA9D93}" type="datetime1">
              <a:rPr lang="en-US" smtClean="0"/>
              <a:t>4/26/2025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Dr. Anil Agarwal  BMCA0206   Unit V</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noidainstituteofengtech-my.sharepoint.com/:w:/g/personal/ritika_saini_niet_co_in/EcW9FA4i6wFIqZbqffWILUcBJ2Yp36IMIZ9b9PBFQFoFIA"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www.governmentadda.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40558" y="0"/>
            <a:ext cx="7403442" cy="601238"/>
          </a:xfrm>
          <a:effectLst>
            <a:outerShdw blurRad="50800" dist="38100" dir="5400000" algn="t"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anchor="ctr">
            <a:noAutofit/>
          </a:bodyPr>
          <a:lstStyle/>
          <a:p>
            <a:pPr algn="ctr"/>
            <a:r>
              <a:rPr lang="en-US" sz="2400" b="1" dirty="0">
                <a:latin typeface="Times New Roman" panose="02020603050405020304" pitchFamily="18" charset="0"/>
                <a:cs typeface="Times New Roman" panose="02020603050405020304" pitchFamily="18" charset="0"/>
              </a:rPr>
              <a:t>Noida Institute of Engineering and Technology, Greater Noida</a:t>
            </a:r>
          </a:p>
        </p:txBody>
      </p:sp>
      <p:sp>
        <p:nvSpPr>
          <p:cNvPr id="3" name="Subtitle 2"/>
          <p:cNvSpPr>
            <a:spLocks noGrp="1"/>
          </p:cNvSpPr>
          <p:nvPr>
            <p:ph type="subTitle" idx="1"/>
          </p:nvPr>
        </p:nvSpPr>
        <p:spPr>
          <a:xfrm>
            <a:off x="2171700" y="1243025"/>
            <a:ext cx="4800600" cy="633374"/>
          </a:xfrm>
        </p:spPr>
        <p:style>
          <a:lnRef idx="2">
            <a:schemeClr val="accent5"/>
          </a:lnRef>
          <a:fillRef idx="1">
            <a:schemeClr val="lt1"/>
          </a:fillRef>
          <a:effectRef idx="0">
            <a:schemeClr val="accent5"/>
          </a:effectRef>
          <a:fontRef idx="minor">
            <a:schemeClr val="dk1"/>
          </a:fontRef>
        </p:style>
        <p:txBody>
          <a:bodyPr>
            <a:normAutofit/>
          </a:bodyPr>
          <a:lstStyle/>
          <a:p>
            <a:r>
              <a:rPr lang="en-US" sz="2400" b="1" dirty="0" smtClean="0">
                <a:solidFill>
                  <a:schemeClr val="tx1"/>
                </a:solidFill>
                <a:latin typeface="Times New Roman" panose="02020603050405020304" pitchFamily="18" charset="0"/>
                <a:cs typeface="Times New Roman" panose="02020603050405020304" pitchFamily="18" charset="0"/>
              </a:rPr>
              <a:t>Data Interpretation</a:t>
            </a:r>
            <a:endParaRPr lang="en-US" sz="2400"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endParaRPr>
          </a:p>
        </p:txBody>
      </p:sp>
      <p:sp>
        <p:nvSpPr>
          <p:cNvPr id="6" name="Subtitle 2"/>
          <p:cNvSpPr txBox="1">
            <a:spLocks/>
          </p:cNvSpPr>
          <p:nvPr/>
        </p:nvSpPr>
        <p:spPr>
          <a:xfrm>
            <a:off x="5181600" y="3829050"/>
            <a:ext cx="2941966" cy="13144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lgn="ctr">
              <a:spcBef>
                <a:spcPct val="20000"/>
              </a:spcBef>
              <a:defRPr/>
            </a:pPr>
            <a:r>
              <a:rPr lang="en-US" sz="2400" b="1" dirty="0" smtClean="0">
                <a:solidFill>
                  <a:schemeClr val="tx1"/>
                </a:solidFill>
                <a:latin typeface="Times New Roman" panose="02020603050405020304" pitchFamily="18" charset="0"/>
                <a:cs typeface="Times New Roman" panose="02020603050405020304" pitchFamily="18" charset="0"/>
              </a:rPr>
              <a:t>Dr. Anil Agarwal</a:t>
            </a:r>
          </a:p>
          <a:p>
            <a:pPr algn="ctr">
              <a:spcBef>
                <a:spcPct val="20000"/>
              </a:spcBef>
              <a:defRPr/>
            </a:pPr>
            <a:r>
              <a:rPr lang="en-US" sz="2400" b="1" dirty="0" smtClean="0">
                <a:solidFill>
                  <a:schemeClr val="tx1"/>
                </a:solidFill>
                <a:latin typeface="Times New Roman" panose="02020603050405020304" pitchFamily="18" charset="0"/>
                <a:cs typeface="Times New Roman" panose="02020603050405020304" pitchFamily="18" charset="0"/>
              </a:rPr>
              <a:t>Associate Professor</a:t>
            </a:r>
          </a:p>
          <a:p>
            <a:pPr algn="ctr">
              <a:spcBef>
                <a:spcPct val="20000"/>
              </a:spcBef>
              <a:defRPr/>
            </a:pPr>
            <a:r>
              <a:rPr lang="en-US" sz="2400" b="1" dirty="0" smtClean="0">
                <a:solidFill>
                  <a:schemeClr val="tx1"/>
                </a:solidFill>
                <a:latin typeface="Times New Roman" panose="02020603050405020304" pitchFamily="18" charset="0"/>
                <a:cs typeface="Times New Roman" panose="02020603050405020304" pitchFamily="18" charset="0"/>
              </a:rPr>
              <a:t>Dept. of Mathematics</a:t>
            </a:r>
            <a:endParaRPr lang="en-US" sz="2400" b="1" dirty="0">
              <a:solidFill>
                <a:schemeClr val="tx1"/>
              </a:solidFill>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6000750" y="2800350"/>
            <a:ext cx="1143000" cy="1143000"/>
          </a:xfrm>
          <a:prstGeom prst="rect">
            <a:avLst/>
          </a:prstGeom>
          <a:noFill/>
        </p:spPr>
      </p:pic>
      <p:sp>
        <p:nvSpPr>
          <p:cNvPr id="12" name="Subtitle 2"/>
          <p:cNvSpPr txBox="1">
            <a:spLocks/>
          </p:cNvSpPr>
          <p:nvPr/>
        </p:nvSpPr>
        <p:spPr>
          <a:xfrm>
            <a:off x="1657350" y="2671762"/>
            <a:ext cx="1543050" cy="500062"/>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lgn="ctr">
              <a:spcBef>
                <a:spcPct val="20000"/>
              </a:spcBef>
              <a:defRPr/>
            </a:pPr>
            <a:r>
              <a:rPr lang="en-US" sz="2400" b="1" dirty="0" err="1" smtClean="0">
                <a:solidFill>
                  <a:schemeClr val="tx1"/>
                </a:solidFill>
                <a:latin typeface="Times New Roman" panose="02020603050405020304" pitchFamily="18" charset="0"/>
                <a:cs typeface="Times New Roman" panose="02020603050405020304" pitchFamily="18" charset="0"/>
              </a:rPr>
              <a:t>Unit:V</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14" name="Subtitle 2"/>
          <p:cNvSpPr txBox="1">
            <a:spLocks/>
          </p:cNvSpPr>
          <p:nvPr/>
        </p:nvSpPr>
        <p:spPr>
          <a:xfrm>
            <a:off x="1066800" y="3386137"/>
            <a:ext cx="3505200" cy="114300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lgn="ctr">
              <a:spcBef>
                <a:spcPct val="20000"/>
              </a:spcBef>
              <a:defRPr/>
            </a:pPr>
            <a:r>
              <a:rPr lang="en-US" sz="2400" b="1" dirty="0" smtClean="0">
                <a:solidFill>
                  <a:schemeClr val="tx1"/>
                </a:solidFill>
                <a:latin typeface="Times New Roman" panose="02020603050405020304" pitchFamily="18" charset="0"/>
                <a:cs typeface="Times New Roman" panose="02020603050405020304" pitchFamily="18" charset="0"/>
              </a:rPr>
              <a:t>Subject Name:</a:t>
            </a:r>
          </a:p>
          <a:p>
            <a:pPr algn="ctr">
              <a:spcBef>
                <a:spcPct val="20000"/>
              </a:spcBef>
              <a:defRPr/>
            </a:pPr>
            <a:r>
              <a:rPr lang="en-US" sz="2400" b="1" dirty="0" smtClean="0">
                <a:solidFill>
                  <a:schemeClr val="tx1"/>
                </a:solidFill>
                <a:latin typeface="Times New Roman" panose="02020603050405020304" pitchFamily="18" charset="0"/>
                <a:cs typeface="Times New Roman" panose="02020603050405020304" pitchFamily="18" charset="0"/>
              </a:rPr>
              <a:t>Cognitive Ability(BMCA0206)</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15" name="Subtitle 2"/>
          <p:cNvSpPr txBox="1">
            <a:spLocks/>
          </p:cNvSpPr>
          <p:nvPr/>
        </p:nvSpPr>
        <p:spPr>
          <a:xfrm>
            <a:off x="1066800" y="4595813"/>
            <a:ext cx="3505200" cy="742950"/>
          </a:xfrm>
          <a:prstGeom prst="rect">
            <a:avLst/>
          </a:prstGeom>
        </p:spPr>
        <p:style>
          <a:lnRef idx="2">
            <a:schemeClr val="accent5"/>
          </a:lnRef>
          <a:fillRef idx="1">
            <a:schemeClr val="lt1"/>
          </a:fillRef>
          <a:effectRef idx="0">
            <a:schemeClr val="accent5"/>
          </a:effectRef>
          <a:fontRef idx="minor">
            <a:schemeClr val="dk1"/>
          </a:fontRef>
        </p:style>
        <p:txBody>
          <a:bodyPr vert="horz" lIns="68580" tIns="34290" rIns="68580" bIns="34290" rtlCol="0">
            <a:noAutofit/>
          </a:bodyPr>
          <a:lstStyle/>
          <a:p>
            <a:pPr algn="ctr">
              <a:spcBef>
                <a:spcPct val="20000"/>
              </a:spcBef>
              <a:defRPr/>
            </a:pPr>
            <a:r>
              <a:rPr lang="en-US" sz="2400" b="1" dirty="0">
                <a:solidFill>
                  <a:schemeClr val="tx1"/>
                </a:solidFill>
                <a:latin typeface="Times New Roman" panose="02020603050405020304" pitchFamily="18" charset="0"/>
                <a:cs typeface="Times New Roman" panose="02020603050405020304" pitchFamily="18" charset="0"/>
              </a:rPr>
              <a:t>Course Details</a:t>
            </a:r>
            <a:br>
              <a:rPr lang="en-US" sz="2400" b="1" dirty="0">
                <a:solidFill>
                  <a:schemeClr val="tx1"/>
                </a:solidFill>
                <a:latin typeface="Times New Roman" panose="02020603050405020304" pitchFamily="18" charset="0"/>
                <a:cs typeface="Times New Roman" panose="02020603050405020304" pitchFamily="18" charset="0"/>
              </a:rPr>
            </a:br>
            <a:r>
              <a:rPr lang="en-US" sz="2400" b="1" dirty="0">
                <a:solidFill>
                  <a:schemeClr val="tx1"/>
                </a:solidFill>
                <a:latin typeface="Times New Roman" panose="02020603050405020304" pitchFamily="18" charset="0"/>
                <a:cs typeface="Times New Roman" panose="02020603050405020304" pitchFamily="18" charset="0"/>
              </a:rPr>
              <a:t>MCA (2</a:t>
            </a:r>
            <a:r>
              <a:rPr lang="en-US" sz="2400" b="1" baseline="30000" dirty="0">
                <a:solidFill>
                  <a:schemeClr val="tx1"/>
                </a:solidFill>
                <a:latin typeface="Times New Roman" panose="02020603050405020304" pitchFamily="18" charset="0"/>
                <a:cs typeface="Times New Roman" panose="02020603050405020304" pitchFamily="18" charset="0"/>
              </a:rPr>
              <a:t>nd</a:t>
            </a:r>
            <a:r>
              <a:rPr lang="en-US" sz="2400" b="1" dirty="0">
                <a:solidFill>
                  <a:schemeClr val="tx1"/>
                </a:solidFill>
                <a:latin typeface="Times New Roman" panose="02020603050405020304" pitchFamily="18" charset="0"/>
                <a:cs typeface="Times New Roman" panose="02020603050405020304" pitchFamily="18" charset="0"/>
              </a:rPr>
              <a:t> Sem)</a:t>
            </a:r>
          </a:p>
        </p:txBody>
      </p:sp>
      <p:sp>
        <p:nvSpPr>
          <p:cNvPr id="4" name="Date Placeholder 3">
            <a:extLst>
              <a:ext uri="{FF2B5EF4-FFF2-40B4-BE49-F238E27FC236}">
                <a16:creationId xmlns:a16="http://schemas.microsoft.com/office/drawing/2014/main" xmlns="" id="{1786B9C0-5EDF-4E3B-AB4D-97AF93B388C9}"/>
              </a:ext>
            </a:extLst>
          </p:cNvPr>
          <p:cNvSpPr>
            <a:spLocks noGrp="1"/>
          </p:cNvSpPr>
          <p:nvPr>
            <p:ph type="dt" sz="half" idx="4294967295"/>
          </p:nvPr>
        </p:nvSpPr>
        <p:spPr>
          <a:xfrm>
            <a:off x="711858" y="6262714"/>
            <a:ext cx="2057400" cy="273844"/>
          </a:xfrm>
          <a:prstGeom prst="rect">
            <a:avLst/>
          </a:prstGeom>
        </p:spPr>
        <p:txBody>
          <a:bodyPr vert="horz" lIns="68580" tIns="34290" rIns="68580" bIns="34290" rtlCol="0" anchor="ctr"/>
          <a:lstStyle>
            <a:defPPr>
              <a:defRPr lang="en-US"/>
            </a:defPPr>
            <a:lvl1pPr marL="0" algn="l"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81F866EB-EAEF-4287-97ED-313C76764387}" type="datetime1">
              <a:rPr lang="en-US" smtClean="0"/>
              <a:t>4/26/2025</a:t>
            </a:fld>
            <a:endParaRPr lang="en-IN" dirty="0"/>
          </a:p>
        </p:txBody>
      </p:sp>
      <p:sp>
        <p:nvSpPr>
          <p:cNvPr id="5" name="Footer Placeholder 4">
            <a:extLst>
              <a:ext uri="{FF2B5EF4-FFF2-40B4-BE49-F238E27FC236}">
                <a16:creationId xmlns:a16="http://schemas.microsoft.com/office/drawing/2014/main" xmlns="" id="{749AA082-9A0C-40D1-B4F3-AAF705483CA1}"/>
              </a:ext>
            </a:extLst>
          </p:cNvPr>
          <p:cNvSpPr>
            <a:spLocks noGrp="1"/>
          </p:cNvSpPr>
          <p:nvPr>
            <p:ph type="ftr" sz="quarter" idx="4294967295"/>
          </p:nvPr>
        </p:nvSpPr>
        <p:spPr>
          <a:xfrm>
            <a:off x="2971451" y="6262714"/>
            <a:ext cx="3681132" cy="273844"/>
          </a:xfrm>
          <a:prstGeom prst="rect">
            <a:avLst/>
          </a:prstGeom>
        </p:spPr>
        <p:txBody>
          <a:bodyPr vert="horz" lIns="68580" tIns="34290" rIns="68580" bIns="34290" rtlCol="0" anchor="ctr"/>
          <a:lstStyle>
            <a:defPPr>
              <a:defRPr lang="en-US"/>
            </a:defPPr>
            <a:lvl1pPr marL="0" algn="ct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gn="just"/>
            <a:r>
              <a:rPr lang="en-US" smtClean="0"/>
              <a:t>Dr. Anil Agarwal  BMCA0206   Unit V</a:t>
            </a:r>
            <a:endParaRPr lang="en-US" dirty="0"/>
          </a:p>
        </p:txBody>
      </p:sp>
      <p:sp>
        <p:nvSpPr>
          <p:cNvPr id="7" name="Slide Number Placeholder 6">
            <a:extLst>
              <a:ext uri="{FF2B5EF4-FFF2-40B4-BE49-F238E27FC236}">
                <a16:creationId xmlns:a16="http://schemas.microsoft.com/office/drawing/2014/main" xmlns="" id="{366FBD82-C5C8-45B7-8642-9F3670C8CF6F}"/>
              </a:ext>
            </a:extLst>
          </p:cNvPr>
          <p:cNvSpPr>
            <a:spLocks noGrp="1"/>
          </p:cNvSpPr>
          <p:nvPr>
            <p:ph type="sldNum" sz="quarter" idx="4294967295"/>
          </p:nvPr>
        </p:nvSpPr>
        <p:spPr>
          <a:xfrm>
            <a:off x="6457950" y="5624513"/>
            <a:ext cx="2057400" cy="273844"/>
          </a:xfrm>
          <a:prstGeom prst="rect">
            <a:avLst/>
          </a:prstGeom>
        </p:spPr>
        <p:txBody>
          <a:bodyPr vert="horz" lIns="68580" tIns="34290" rIns="68580" bIns="34290" rtlCol="0" anchor="ctr"/>
          <a:lstStyle>
            <a:defPPr>
              <a:defRPr lang="en-US"/>
            </a:defPPr>
            <a:lvl1pPr marL="0" algn="r" defTabSz="685800" rtl="0" eaLnBrk="1" latinLnBrk="0" hangingPunct="1">
              <a:defRPr sz="900" kern="1200">
                <a:solidFill>
                  <a:schemeClr val="tx1">
                    <a:tint val="75000"/>
                  </a:schemeClr>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fld id="{DA2E3EBE-6149-4142-9031-9BD63C94A4FF}" type="slidenum">
              <a:rPr lang="en-IN" smtClean="0"/>
              <a:pPr/>
              <a:t>1</a:t>
            </a:fld>
            <a:endParaRPr lang="en-IN" dirty="0"/>
          </a:p>
        </p:txBody>
      </p:sp>
    </p:spTree>
    <p:extLst>
      <p:ext uri="{BB962C8B-B14F-4D97-AF65-F5344CB8AC3E}">
        <p14:creationId xmlns:p14="http://schemas.microsoft.com/office/powerpoint/2010/main" val="30457997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10</a:t>
            </a:fld>
            <a:endParaRPr lang="en-US" sz="900">
              <a:solidFill>
                <a:prstClr val="black">
                  <a:tint val="75000"/>
                </a:prstClr>
              </a:solidFill>
              <a:latin typeface="Calibri"/>
            </a:endParaRPr>
          </a:p>
        </p:txBody>
      </p:sp>
      <p:sp>
        <p:nvSpPr>
          <p:cNvPr id="7" name="Title 1"/>
          <p:cNvSpPr txBox="1">
            <a:spLocks/>
          </p:cNvSpPr>
          <p:nvPr/>
        </p:nvSpPr>
        <p:spPr>
          <a:xfrm>
            <a:off x="1676400" y="151765"/>
            <a:ext cx="7321001" cy="558055"/>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defTabSz="685800">
              <a:spcBef>
                <a:spcPct val="0"/>
              </a:spcBef>
              <a:defRPr/>
            </a:pPr>
            <a:r>
              <a:rPr lang="en-US" sz="2400" b="1" dirty="0">
                <a:solidFill>
                  <a:prstClr val="black"/>
                </a:solidFill>
                <a:latin typeface="Times New Roman" panose="02020603050405020304" pitchFamily="18" charset="0"/>
                <a:cs typeface="Times New Roman" panose="02020603050405020304" pitchFamily="18" charset="0"/>
              </a:rPr>
              <a:t>CO-PO MAPPING</a:t>
            </a:r>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624843642"/>
              </p:ext>
            </p:extLst>
          </p:nvPr>
        </p:nvGraphicFramePr>
        <p:xfrm>
          <a:off x="457201" y="1657351"/>
          <a:ext cx="8540200" cy="2959555"/>
        </p:xfrm>
        <a:graphic>
          <a:graphicData uri="http://schemas.openxmlformats.org/drawingml/2006/table">
            <a:tbl>
              <a:tblPr/>
              <a:tblGrid>
                <a:gridCol w="707860">
                  <a:extLst>
                    <a:ext uri="{9D8B030D-6E8A-4147-A177-3AD203B41FA5}">
                      <a16:colId xmlns:a16="http://schemas.microsoft.com/office/drawing/2014/main" xmlns="" val="20000"/>
                    </a:ext>
                  </a:extLst>
                </a:gridCol>
                <a:gridCol w="589882">
                  <a:extLst>
                    <a:ext uri="{9D8B030D-6E8A-4147-A177-3AD203B41FA5}">
                      <a16:colId xmlns:a16="http://schemas.microsoft.com/office/drawing/2014/main" xmlns="" val="20001"/>
                    </a:ext>
                  </a:extLst>
                </a:gridCol>
                <a:gridCol w="642318">
                  <a:extLst>
                    <a:ext uri="{9D8B030D-6E8A-4147-A177-3AD203B41FA5}">
                      <a16:colId xmlns:a16="http://schemas.microsoft.com/office/drawing/2014/main" xmlns="" val="20002"/>
                    </a:ext>
                  </a:extLst>
                </a:gridCol>
                <a:gridCol w="629210">
                  <a:extLst>
                    <a:ext uri="{9D8B030D-6E8A-4147-A177-3AD203B41FA5}">
                      <a16:colId xmlns:a16="http://schemas.microsoft.com/office/drawing/2014/main" xmlns="" val="20003"/>
                    </a:ext>
                  </a:extLst>
                </a:gridCol>
                <a:gridCol w="642318">
                  <a:extLst>
                    <a:ext uri="{9D8B030D-6E8A-4147-A177-3AD203B41FA5}">
                      <a16:colId xmlns:a16="http://schemas.microsoft.com/office/drawing/2014/main" xmlns="" val="20004"/>
                    </a:ext>
                  </a:extLst>
                </a:gridCol>
                <a:gridCol w="642318">
                  <a:extLst>
                    <a:ext uri="{9D8B030D-6E8A-4147-A177-3AD203B41FA5}">
                      <a16:colId xmlns:a16="http://schemas.microsoft.com/office/drawing/2014/main" xmlns="" val="20005"/>
                    </a:ext>
                  </a:extLst>
                </a:gridCol>
                <a:gridCol w="662465">
                  <a:extLst>
                    <a:ext uri="{9D8B030D-6E8A-4147-A177-3AD203B41FA5}">
                      <a16:colId xmlns:a16="http://schemas.microsoft.com/office/drawing/2014/main" xmlns="" val="20006"/>
                    </a:ext>
                  </a:extLst>
                </a:gridCol>
                <a:gridCol w="617765">
                  <a:extLst>
                    <a:ext uri="{9D8B030D-6E8A-4147-A177-3AD203B41FA5}">
                      <a16:colId xmlns:a16="http://schemas.microsoft.com/office/drawing/2014/main" xmlns="" val="20007"/>
                    </a:ext>
                  </a:extLst>
                </a:gridCol>
                <a:gridCol w="528744">
                  <a:extLst>
                    <a:ext uri="{9D8B030D-6E8A-4147-A177-3AD203B41FA5}">
                      <a16:colId xmlns:a16="http://schemas.microsoft.com/office/drawing/2014/main" xmlns="" val="20008"/>
                    </a:ext>
                  </a:extLst>
                </a:gridCol>
                <a:gridCol w="589882">
                  <a:extLst>
                    <a:ext uri="{9D8B030D-6E8A-4147-A177-3AD203B41FA5}">
                      <a16:colId xmlns:a16="http://schemas.microsoft.com/office/drawing/2014/main" xmlns="" val="20009"/>
                    </a:ext>
                  </a:extLst>
                </a:gridCol>
                <a:gridCol w="784762">
                  <a:extLst>
                    <a:ext uri="{9D8B030D-6E8A-4147-A177-3AD203B41FA5}">
                      <a16:colId xmlns:a16="http://schemas.microsoft.com/office/drawing/2014/main" xmlns="" val="20010"/>
                    </a:ext>
                  </a:extLst>
                </a:gridCol>
                <a:gridCol w="686669">
                  <a:extLst>
                    <a:ext uri="{9D8B030D-6E8A-4147-A177-3AD203B41FA5}">
                      <a16:colId xmlns:a16="http://schemas.microsoft.com/office/drawing/2014/main" xmlns="" val="20011"/>
                    </a:ext>
                  </a:extLst>
                </a:gridCol>
                <a:gridCol w="816007">
                  <a:extLst>
                    <a:ext uri="{9D8B030D-6E8A-4147-A177-3AD203B41FA5}">
                      <a16:colId xmlns:a16="http://schemas.microsoft.com/office/drawing/2014/main" xmlns="" val="20012"/>
                    </a:ext>
                  </a:extLst>
                </a:gridCol>
              </a:tblGrid>
              <a:tr h="455549">
                <a:tc gridSpan="13">
                  <a:txBody>
                    <a:bodyPr/>
                    <a:lstStyle/>
                    <a:p>
                      <a:pPr algn="l" fontAlgn="ctr"/>
                      <a:r>
                        <a:rPr lang="en-IN" sz="1700" b="1" i="0" u="none" strike="noStrike" dirty="0">
                          <a:solidFill>
                            <a:srgbClr val="000000"/>
                          </a:solidFill>
                          <a:latin typeface="Times New Roman"/>
                        </a:rPr>
                        <a:t>Course Name: </a:t>
                      </a:r>
                      <a:r>
                        <a:rPr lang="en-IN" sz="1700" b="1" i="0" u="none" strike="noStrike" dirty="0" smtClean="0">
                          <a:solidFill>
                            <a:srgbClr val="000000"/>
                          </a:solidFill>
                          <a:latin typeface="Times New Roman"/>
                        </a:rPr>
                        <a:t>Master </a:t>
                      </a:r>
                      <a:r>
                        <a:rPr lang="en-IN" sz="1700" b="1" i="0" u="none" strike="noStrike" dirty="0">
                          <a:solidFill>
                            <a:srgbClr val="000000"/>
                          </a:solidFill>
                          <a:latin typeface="Times New Roman"/>
                        </a:rPr>
                        <a:t>for computer Applications</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708376">
                <a:tc>
                  <a:txBody>
                    <a:bodyPr/>
                    <a:lstStyle/>
                    <a:p>
                      <a:pPr algn="ctr" fontAlgn="ctr"/>
                      <a:r>
                        <a:rPr lang="en-IN" sz="1700" b="1" i="0" u="none" strike="noStrike" dirty="0">
                          <a:solidFill>
                            <a:srgbClr val="000000"/>
                          </a:solidFill>
                          <a:latin typeface="Times New Roman"/>
                        </a:rPr>
                        <a:t>CO</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700" b="1" i="0" u="none" strike="noStrike" dirty="0">
                          <a:solidFill>
                            <a:srgbClr val="000000"/>
                          </a:solidFill>
                          <a:latin typeface="Times New Roman"/>
                        </a:rPr>
                        <a:t>PO-1</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700" b="1" i="0" u="none" strike="noStrike" dirty="0">
                          <a:solidFill>
                            <a:srgbClr val="000000"/>
                          </a:solidFill>
                          <a:latin typeface="Times New Roman"/>
                        </a:rPr>
                        <a:t>PO-2</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700" b="1" i="0" u="none" strike="noStrike" dirty="0">
                          <a:solidFill>
                            <a:srgbClr val="000000"/>
                          </a:solidFill>
                          <a:latin typeface="Times New Roman"/>
                        </a:rPr>
                        <a:t>PO-3</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700" b="1" i="0" u="none" strike="noStrike" dirty="0">
                          <a:solidFill>
                            <a:srgbClr val="000000"/>
                          </a:solidFill>
                          <a:latin typeface="Times New Roman"/>
                        </a:rPr>
                        <a:t>PO-4</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700" b="1" i="0" u="none" strike="noStrike">
                          <a:solidFill>
                            <a:srgbClr val="000000"/>
                          </a:solidFill>
                          <a:latin typeface="Times New Roman"/>
                        </a:rPr>
                        <a:t>PO-5</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700" b="1" i="0" u="none" strike="noStrike">
                          <a:solidFill>
                            <a:srgbClr val="000000"/>
                          </a:solidFill>
                          <a:latin typeface="Times New Roman"/>
                        </a:rPr>
                        <a:t>PO-6</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700" b="1" i="0" u="none" strike="noStrike" dirty="0">
                          <a:solidFill>
                            <a:srgbClr val="000000"/>
                          </a:solidFill>
                          <a:latin typeface="Times New Roman"/>
                        </a:rPr>
                        <a:t>PO-7</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700" b="1" i="0" u="none" strike="noStrike">
                          <a:solidFill>
                            <a:srgbClr val="000000"/>
                          </a:solidFill>
                          <a:latin typeface="Times New Roman"/>
                        </a:rPr>
                        <a:t>PO-8</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700" b="1" i="0" u="none" strike="noStrike">
                          <a:solidFill>
                            <a:srgbClr val="000000"/>
                          </a:solidFill>
                          <a:latin typeface="Times New Roman"/>
                        </a:rPr>
                        <a:t>PO-9</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700" b="1" i="0" u="none" strike="noStrike">
                          <a:solidFill>
                            <a:srgbClr val="000000"/>
                          </a:solidFill>
                          <a:latin typeface="Times New Roman"/>
                        </a:rPr>
                        <a:t>PO-10</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700" b="1" i="0" u="none" strike="noStrike">
                          <a:solidFill>
                            <a:srgbClr val="000000"/>
                          </a:solidFill>
                          <a:latin typeface="Times New Roman"/>
                        </a:rPr>
                        <a:t>PO-11</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700" b="1" i="0" u="none" strike="noStrike">
                          <a:solidFill>
                            <a:srgbClr val="000000"/>
                          </a:solidFill>
                          <a:latin typeface="Times New Roman"/>
                        </a:rPr>
                        <a:t>PO-12</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59126">
                <a:tc>
                  <a:txBody>
                    <a:bodyPr/>
                    <a:lstStyle/>
                    <a:p>
                      <a:pPr algn="ctr" fontAlgn="ctr"/>
                      <a:r>
                        <a:rPr lang="en-IN" sz="1700" b="0" i="0" u="none" strike="noStrike" dirty="0">
                          <a:solidFill>
                            <a:schemeClr val="tx1"/>
                          </a:solidFill>
                          <a:latin typeface="Times New Roman"/>
                        </a:rPr>
                        <a:t>CO1</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59126">
                <a:tc>
                  <a:txBody>
                    <a:bodyPr/>
                    <a:lstStyle/>
                    <a:p>
                      <a:pPr algn="ctr" fontAlgn="ctr"/>
                      <a:r>
                        <a:rPr lang="en-IN" sz="1700" b="0" i="0" u="none" strike="noStrike" dirty="0">
                          <a:solidFill>
                            <a:schemeClr val="tx1"/>
                          </a:solidFill>
                          <a:latin typeface="Times New Roman"/>
                        </a:rPr>
                        <a:t>CO2</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b="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b="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59126">
                <a:tc>
                  <a:txBody>
                    <a:bodyPr/>
                    <a:lstStyle/>
                    <a:p>
                      <a:pPr algn="ctr" fontAlgn="ctr"/>
                      <a:r>
                        <a:rPr lang="en-IN" sz="1700" b="0" i="0" u="none" strike="noStrike">
                          <a:solidFill>
                            <a:srgbClr val="000000"/>
                          </a:solidFill>
                          <a:latin typeface="Times New Roman"/>
                        </a:rPr>
                        <a:t>CO3</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effectLst/>
                          <a:latin typeface="Times New Roman" panose="02020603050405020304" pitchFamily="18" charset="0"/>
                          <a:ea typeface="Calibri" panose="020F0502020204030204" pitchFamily="34" charset="0"/>
                          <a:cs typeface="Times New Roman" panose="02020603050405020304" pitchFamily="18" charset="0"/>
                        </a:rPr>
                        <a:t>M</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effectLst/>
                          <a:latin typeface="Times New Roman" panose="02020603050405020304" pitchFamily="18" charset="0"/>
                          <a:ea typeface="Calibri" panose="020F0502020204030204" pitchFamily="34" charset="0"/>
                          <a:cs typeface="Times New Roman" panose="02020603050405020304" pitchFamily="18" charset="0"/>
                        </a:rPr>
                        <a:t>M</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a:effectLst/>
                          <a:latin typeface="Times New Roman" panose="02020603050405020304" pitchFamily="18" charset="0"/>
                          <a:ea typeface="Calibri" panose="020F0502020204030204" pitchFamily="34" charset="0"/>
                          <a:cs typeface="Times New Roman" panose="02020603050405020304" pitchFamily="18" charset="0"/>
                        </a:rPr>
                        <a:t>L</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59126">
                <a:tc>
                  <a:txBody>
                    <a:bodyPr/>
                    <a:lstStyle/>
                    <a:p>
                      <a:pPr algn="ctr" fontAlgn="ctr"/>
                      <a:r>
                        <a:rPr lang="en-IN" sz="1700" b="0" i="0" u="none" strike="noStrike" dirty="0">
                          <a:solidFill>
                            <a:schemeClr val="tx1"/>
                          </a:solidFill>
                          <a:latin typeface="Times New Roman"/>
                        </a:rPr>
                        <a:t>CO4</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t>
                      </a:r>
                      <a:endParaRPr lang="en-IN" sz="17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M</a:t>
                      </a:r>
                      <a:endParaRPr lang="en-IN" sz="17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t>
                      </a:r>
                      <a:endParaRPr lang="en-IN" sz="17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59126">
                <a:tc>
                  <a:txBody>
                    <a:bodyPr/>
                    <a:lstStyle/>
                    <a:p>
                      <a:pPr algn="ctr" fontAlgn="ctr"/>
                      <a:r>
                        <a:rPr lang="en-IN" sz="1700" b="0" i="0" u="none" strike="noStrike" dirty="0">
                          <a:solidFill>
                            <a:srgbClr val="FF0000"/>
                          </a:solidFill>
                          <a:latin typeface="Times New Roman"/>
                        </a:rPr>
                        <a:t>CO5</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IN" sz="1700" dirty="0">
                          <a:solidFill>
                            <a:srgbClr val="FF0000"/>
                          </a:solidFill>
                          <a:latin typeface="Times New Roman" panose="02020603050405020304" pitchFamily="18" charset="0"/>
                          <a:cs typeface="Times New Roman" panose="02020603050405020304" pitchFamily="18" charset="0"/>
                        </a:rPr>
                        <a:t>M</a:t>
                      </a: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IN" sz="1700" dirty="0">
                          <a:solidFill>
                            <a:srgbClr val="FF0000"/>
                          </a:solidFill>
                          <a:latin typeface="Times New Roman" panose="02020603050405020304" pitchFamily="18" charset="0"/>
                          <a:cs typeface="Times New Roman" panose="02020603050405020304" pitchFamily="18" charset="0"/>
                        </a:rPr>
                        <a:t>M</a:t>
                      </a:r>
                    </a:p>
                  </a:txBody>
                  <a:tcPr marL="68580" marR="68580" marT="34290" marB="3429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IN" sz="1700" dirty="0">
                          <a:solidFill>
                            <a:srgbClr val="FF0000"/>
                          </a:solidFill>
                          <a:latin typeface="Times New Roman" panose="02020603050405020304" pitchFamily="18" charset="0"/>
                          <a:cs typeface="Times New Roman" panose="02020603050405020304" pitchFamily="18" charset="0"/>
                        </a:rPr>
                        <a:t>L</a:t>
                      </a: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IN" sz="1700" dirty="0">
                          <a:solidFill>
                            <a:srgbClr val="FF0000"/>
                          </a:solidFill>
                          <a:latin typeface="Times New Roman" panose="02020603050405020304" pitchFamily="18" charset="0"/>
                          <a:cs typeface="Times New Roman" panose="02020603050405020304" pitchFamily="18" charset="0"/>
                        </a:rPr>
                        <a:t>-</a:t>
                      </a:r>
                      <a:endParaRPr lang="en-IN" sz="1700" dirty="0">
                        <a:solidFill>
                          <a:srgbClr val="FF0000"/>
                        </a:solidFill>
                        <a:latin typeface="Times New Roman" panose="02020603050405020304" pitchFamily="18" charset="0"/>
                        <a:cs typeface="Times New Roman" panose="02020603050405020304" pitchFamily="18" charset="0"/>
                      </a:endParaRPr>
                    </a:p>
                  </a:txBody>
                  <a:tcPr marL="68580" marR="68580" marT="34290" marB="3429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IN" sz="1700" dirty="0">
                          <a:solidFill>
                            <a:srgbClr val="FF0000"/>
                          </a:solidFill>
                          <a:latin typeface="Times New Roman" panose="02020603050405020304" pitchFamily="18" charset="0"/>
                          <a:cs typeface="Times New Roman" panose="02020603050405020304" pitchFamily="18" charset="0"/>
                        </a:rPr>
                        <a:t>-</a:t>
                      </a:r>
                      <a:endParaRPr lang="en-IN" sz="1700" dirty="0">
                        <a:solidFill>
                          <a:srgbClr val="FF0000"/>
                        </a:solidFill>
                        <a:latin typeface="Times New Roman" panose="02020603050405020304" pitchFamily="18"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700" kern="100" dirty="0" smtClean="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1700" kern="100"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IN" sz="1700" dirty="0">
                          <a:solidFill>
                            <a:srgbClr val="FF0000"/>
                          </a:solidFill>
                          <a:latin typeface="Times New Roman" panose="02020603050405020304" pitchFamily="18" charset="0"/>
                          <a:cs typeface="Times New Roman" panose="02020603050405020304" pitchFamily="18" charset="0"/>
                        </a:rPr>
                        <a:t>-</a:t>
                      </a: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IN" sz="1700" dirty="0">
                          <a:solidFill>
                            <a:srgbClr val="FF0000"/>
                          </a:solidFill>
                          <a:latin typeface="Times New Roman" panose="02020603050405020304" pitchFamily="18" charset="0"/>
                          <a:cs typeface="Times New Roman" panose="02020603050405020304" pitchFamily="18" charset="0"/>
                        </a:rPr>
                        <a:t>-</a:t>
                      </a:r>
                    </a:p>
                  </a:txBody>
                  <a:tcPr marL="68580" marR="68580" marT="34290" marB="3429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IN" sz="1700" dirty="0">
                          <a:solidFill>
                            <a:srgbClr val="FF0000"/>
                          </a:solidFill>
                          <a:latin typeface="Times New Roman" panose="02020603050405020304" pitchFamily="18" charset="0"/>
                          <a:cs typeface="Times New Roman" panose="02020603050405020304" pitchFamily="18" charset="0"/>
                        </a:rPr>
                        <a:t>-</a:t>
                      </a:r>
                    </a:p>
                  </a:txBody>
                  <a:tcPr marL="51435" marR="51435"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a:r>
                        <a:rPr lang="en-IN" sz="1700" dirty="0">
                          <a:solidFill>
                            <a:srgbClr val="FF0000"/>
                          </a:solidFill>
                          <a:latin typeface="Times New Roman" panose="02020603050405020304" pitchFamily="18" charset="0"/>
                          <a:cs typeface="Times New Roman" panose="02020603050405020304" pitchFamily="18" charset="0"/>
                        </a:rPr>
                        <a:t>-</a:t>
                      </a:r>
                    </a:p>
                  </a:txBody>
                  <a:tcPr marL="68580" marR="68580" marT="34290" marB="3429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2" name="Date Placeholder 1">
            <a:extLst>
              <a:ext uri="{FF2B5EF4-FFF2-40B4-BE49-F238E27FC236}">
                <a16:creationId xmlns:a16="http://schemas.microsoft.com/office/drawing/2014/main" xmlns="" id="{0A3A8040-281F-46A6-BAF2-9AA02E5CAA85}"/>
              </a:ext>
            </a:extLst>
          </p:cNvPr>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fld id="{A1D70311-90C0-46D2-9169-24DAE9501DE9}" type="datetime1">
              <a:rPr lang="en-US" smtClean="0"/>
              <a:t>4/26/2025</a:t>
            </a:fld>
            <a:endParaRPr lang="en-IN" sz="900">
              <a:solidFill>
                <a:prstClr val="black">
                  <a:tint val="75000"/>
                </a:prstClr>
              </a:solidFill>
              <a:latin typeface="Calibri"/>
            </a:endParaRPr>
          </a:p>
        </p:txBody>
      </p:sp>
      <p:sp>
        <p:nvSpPr>
          <p:cNvPr id="3" name="Footer Placeholder 2">
            <a:extLst>
              <a:ext uri="{FF2B5EF4-FFF2-40B4-BE49-F238E27FC236}">
                <a16:creationId xmlns:a16="http://schemas.microsoft.com/office/drawing/2014/main" xmlns="" id="{21EB183C-2E02-4AC9-B595-F15E1D8F363B}"/>
              </a:ext>
            </a:extLst>
          </p:cNvPr>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685800">
              <a:defRPr/>
            </a:pPr>
            <a:r>
              <a:rPr lang="en-US" smtClean="0"/>
              <a:t>Dr. Anil Agarwal  BMCA0206   Unit V</a:t>
            </a:r>
            <a:endParaRPr lang="en-IN" sz="900">
              <a:solidFill>
                <a:prstClr val="black">
                  <a:tint val="75000"/>
                </a:prstClr>
              </a:solidFill>
              <a:latin typeface="Calibri"/>
            </a:endParaRPr>
          </a:p>
        </p:txBody>
      </p:sp>
      <p:sp>
        <p:nvSpPr>
          <p:cNvPr id="5" name="TextBox 4">
            <a:extLst>
              <a:ext uri="{FF2B5EF4-FFF2-40B4-BE49-F238E27FC236}">
                <a16:creationId xmlns:a16="http://schemas.microsoft.com/office/drawing/2014/main" xmlns="" id="{C9F9D1F9-4BF6-EC70-070F-A4C71B56CE71}"/>
              </a:ext>
            </a:extLst>
          </p:cNvPr>
          <p:cNvSpPr txBox="1"/>
          <p:nvPr/>
        </p:nvSpPr>
        <p:spPr>
          <a:xfrm>
            <a:off x="1563549" y="4779428"/>
            <a:ext cx="4573242" cy="600164"/>
          </a:xfrm>
          <a:prstGeom prst="rect">
            <a:avLst/>
          </a:prstGeom>
          <a:noFill/>
        </p:spPr>
        <p:txBody>
          <a:bodyPr wrap="square">
            <a:spAutoFit/>
          </a:bodyPr>
          <a:lstStyle/>
          <a:p>
            <a:pPr algn="l" rtl="0" fontAlgn="base"/>
            <a:r>
              <a:rPr lang="en-US" sz="1650" dirty="0">
                <a:solidFill>
                  <a:srgbClr val="000000"/>
                </a:solidFill>
                <a:highlight>
                  <a:srgbClr val="F5F5F5"/>
                </a:highlight>
                <a:latin typeface="Times New Roman" panose="02020603050405020304" pitchFamily="18" charset="0"/>
              </a:rPr>
              <a:t>*L= Low *M= Medium         *H= High​</a:t>
            </a:r>
            <a:endParaRPr lang="en-US" sz="1350" dirty="0">
              <a:solidFill>
                <a:srgbClr val="000000"/>
              </a:solidFill>
              <a:highlight>
                <a:srgbClr val="F5F5F5"/>
              </a:highlight>
              <a:latin typeface="Segoe UI" panose="020B0502040204020203" pitchFamily="34" charset="0"/>
            </a:endParaRPr>
          </a:p>
          <a:p>
            <a:pPr algn="l" rtl="0" fontAlgn="base"/>
            <a:r>
              <a:rPr lang="en-US" sz="1650" dirty="0">
                <a:solidFill>
                  <a:srgbClr val="000000"/>
                </a:solidFill>
                <a:highlight>
                  <a:srgbClr val="F5F5F5"/>
                </a:highlight>
                <a:latin typeface="Times New Roman" panose="02020603050405020304" pitchFamily="18" charset="0"/>
              </a:rPr>
              <a:t>​</a:t>
            </a:r>
            <a:endParaRPr lang="en-US" sz="1350" dirty="0">
              <a:solidFill>
                <a:srgbClr val="000000"/>
              </a:solidFill>
              <a:highlight>
                <a:srgbClr val="F5F5F5"/>
              </a:highlight>
              <a:latin typeface="Segoe UI" panose="020B0502040204020203" pitchFamily="34" charset="0"/>
            </a:endParaRPr>
          </a:p>
        </p:txBody>
      </p:sp>
    </p:spTree>
    <p:extLst>
      <p:ext uri="{BB962C8B-B14F-4D97-AF65-F5344CB8AC3E}">
        <p14:creationId xmlns:p14="http://schemas.microsoft.com/office/powerpoint/2010/main" val="34816713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714500"/>
            <a:ext cx="6057900" cy="3600450"/>
          </a:xfrm>
        </p:spPr>
        <p:txBody>
          <a:bodyPr vert="horz" lIns="68580" tIns="34290" rIns="68580" bIns="34290" rtlCol="0" anchor="t">
            <a:noAutofit/>
          </a:bodyPr>
          <a:lstStyle/>
          <a:p>
            <a:pPr marL="0" indent="0" algn="just">
              <a:buNone/>
            </a:pPr>
            <a:r>
              <a:rPr lang="en-US" sz="2000" b="1" dirty="0">
                <a:latin typeface="Times New Roman" panose="02020603050405020304" pitchFamily="18" charset="0"/>
                <a:cs typeface="Times New Roman" panose="02020603050405020304" pitchFamily="18" charset="0"/>
              </a:rPr>
              <a:t>PEO 1: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To produce successful graduates for industry, government, academia and research for lifelong learning to fulfill their goals.</a:t>
            </a:r>
          </a:p>
          <a:p>
            <a:pPr marL="0" indent="0" algn="just">
              <a:buNone/>
            </a:pPr>
            <a:r>
              <a:rPr lang="en-US" sz="2000" b="1" dirty="0">
                <a:latin typeface="Times New Roman" panose="02020603050405020304" pitchFamily="18" charset="0"/>
                <a:cs typeface="Times New Roman" panose="02020603050405020304" pitchFamily="18" charset="0"/>
              </a:rPr>
              <a:t>PEO 2:</a:t>
            </a: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To develop ethical leaders with strong communication ability who will excel as an individual and a team in a society.</a:t>
            </a:r>
          </a:p>
          <a:p>
            <a:pPr marL="0" indent="0" algn="just">
              <a:buNone/>
            </a:pPr>
            <a:r>
              <a:rPr lang="en-US" sz="2000" b="1" dirty="0">
                <a:latin typeface="Times New Roman" panose="02020603050405020304" pitchFamily="18" charset="0"/>
                <a:cs typeface="Times New Roman" panose="02020603050405020304" pitchFamily="18" charset="0"/>
              </a:rPr>
              <a:t>PEO3: </a:t>
            </a:r>
            <a:r>
              <a:rPr lang="en-US" sz="2000" dirty="0">
                <a:latin typeface="Times New Roman" panose="02020603050405020304" pitchFamily="18" charset="0"/>
                <a:ea typeface="Times New Roman" panose="02020603050405020304" pitchFamily="18" charset="0"/>
                <a:cs typeface="Times New Roman" panose="02020603050405020304" pitchFamily="18" charset="0"/>
              </a:rPr>
              <a:t>To produce successful innovative professionals with computing and analytical ability to design and develop system with entrepreneurial aptitude.</a:t>
            </a:r>
          </a:p>
        </p:txBody>
      </p:sp>
      <p:sp>
        <p:nvSpPr>
          <p:cNvPr id="4"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fld id="{4D9D92F9-1650-4078-9FB4-C978BF9B319D}" type="datetime1">
              <a:rPr lang="en-US" smtClean="0"/>
              <a:t>4/26/2025</a:t>
            </a:fld>
            <a:endParaRPr lang="en-US" sz="900">
              <a:solidFill>
                <a:prstClr val="black">
                  <a:tint val="75000"/>
                </a:prstClr>
              </a:solidFill>
              <a:latin typeface="Calibri"/>
            </a:endParaRPr>
          </a:p>
        </p:txBody>
      </p:sp>
      <p:sp>
        <p:nvSpPr>
          <p:cNvPr id="5"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smtClean="0"/>
              <a:t>Dr. Anil Agarwal  BMCA0206   Unit V</a:t>
            </a:r>
            <a:endParaRPr lang="en-US" sz="900" dirty="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11</a:t>
            </a:fld>
            <a:endParaRPr lang="en-US" sz="900" dirty="0">
              <a:solidFill>
                <a:prstClr val="black">
                  <a:tint val="75000"/>
                </a:prstClr>
              </a:solidFill>
              <a:latin typeface="Calibri"/>
            </a:endParaRPr>
          </a:p>
        </p:txBody>
      </p:sp>
      <p:sp>
        <p:nvSpPr>
          <p:cNvPr id="7" name="Title 1"/>
          <p:cNvSpPr txBox="1">
            <a:spLocks/>
          </p:cNvSpPr>
          <p:nvPr/>
        </p:nvSpPr>
        <p:spPr>
          <a:xfrm>
            <a:off x="1773422" y="0"/>
            <a:ext cx="7370578"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defTabSz="685800">
              <a:spcBef>
                <a:spcPct val="0"/>
              </a:spcBef>
              <a:defRPr/>
            </a:pPr>
            <a:r>
              <a:rPr lang="en-US" sz="2000" b="1" dirty="0">
                <a:solidFill>
                  <a:prstClr val="black"/>
                </a:solidFill>
                <a:latin typeface="Times New Roman" panose="02020603050405020304" pitchFamily="18" charset="0"/>
                <a:cs typeface="Times New Roman" panose="02020603050405020304" pitchFamily="18" charset="0"/>
              </a:rPr>
              <a:t>PROGRAMME EDUCATIONAL OBJECTIVES(PEOS)</a:t>
            </a:r>
          </a:p>
        </p:txBody>
      </p:sp>
    </p:spTree>
    <p:extLst>
      <p:ext uri="{BB962C8B-B14F-4D97-AF65-F5344CB8AC3E}">
        <p14:creationId xmlns:p14="http://schemas.microsoft.com/office/powerpoint/2010/main" val="3329679297"/>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12</a:t>
            </a:fld>
            <a:endParaRPr lang="en-US" sz="900">
              <a:solidFill>
                <a:prstClr val="black">
                  <a:tint val="75000"/>
                </a:prstClr>
              </a:solidFill>
              <a:latin typeface="Calibri"/>
            </a:endParaRPr>
          </a:p>
        </p:txBody>
      </p:sp>
      <p:sp>
        <p:nvSpPr>
          <p:cNvPr id="7" name="Title 1"/>
          <p:cNvSpPr txBox="1">
            <a:spLocks/>
          </p:cNvSpPr>
          <p:nvPr/>
        </p:nvSpPr>
        <p:spPr>
          <a:xfrm>
            <a:off x="1676400" y="0"/>
            <a:ext cx="7467600" cy="558054"/>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defTabSz="685800">
              <a:spcBef>
                <a:spcPct val="0"/>
              </a:spcBef>
              <a:defRPr/>
            </a:pPr>
            <a:r>
              <a:rPr lang="en-US" sz="2400" b="1" dirty="0">
                <a:solidFill>
                  <a:prstClr val="black"/>
                </a:solidFill>
                <a:latin typeface="Times New Roman" panose="02020603050405020304" pitchFamily="18" charset="0"/>
                <a:cs typeface="Times New Roman" panose="02020603050405020304" pitchFamily="18" charset="0"/>
              </a:rPr>
              <a:t>CO-PEO MAPPING</a:t>
            </a:r>
          </a:p>
        </p:txBody>
      </p:sp>
      <p:graphicFrame>
        <p:nvGraphicFramePr>
          <p:cNvPr id="10" name="Content Placeholder 6"/>
          <p:cNvGraphicFramePr>
            <a:graphicFrameLocks noGrp="1"/>
          </p:cNvGraphicFramePr>
          <p:nvPr>
            <p:ph idx="1"/>
            <p:extLst>
              <p:ext uri="{D42A27DB-BD31-4B8C-83A1-F6EECF244321}">
                <p14:modId xmlns:p14="http://schemas.microsoft.com/office/powerpoint/2010/main" val="1215346217"/>
              </p:ext>
            </p:extLst>
          </p:nvPr>
        </p:nvGraphicFramePr>
        <p:xfrm>
          <a:off x="1647825" y="1905000"/>
          <a:ext cx="6457948" cy="2845075"/>
        </p:xfrm>
        <a:graphic>
          <a:graphicData uri="http://schemas.openxmlformats.org/drawingml/2006/table">
            <a:tbl>
              <a:tblPr/>
              <a:tblGrid>
                <a:gridCol w="1779231">
                  <a:extLst>
                    <a:ext uri="{9D8B030D-6E8A-4147-A177-3AD203B41FA5}">
                      <a16:colId xmlns:a16="http://schemas.microsoft.com/office/drawing/2014/main" xmlns="" val="20000"/>
                    </a:ext>
                  </a:extLst>
                </a:gridCol>
                <a:gridCol w="1482690">
                  <a:extLst>
                    <a:ext uri="{9D8B030D-6E8A-4147-A177-3AD203B41FA5}">
                      <a16:colId xmlns:a16="http://schemas.microsoft.com/office/drawing/2014/main" xmlns="" val="20001"/>
                    </a:ext>
                  </a:extLst>
                </a:gridCol>
                <a:gridCol w="1614487">
                  <a:extLst>
                    <a:ext uri="{9D8B030D-6E8A-4147-A177-3AD203B41FA5}">
                      <a16:colId xmlns:a16="http://schemas.microsoft.com/office/drawing/2014/main" xmlns="" val="20002"/>
                    </a:ext>
                  </a:extLst>
                </a:gridCol>
                <a:gridCol w="1581540">
                  <a:extLst>
                    <a:ext uri="{9D8B030D-6E8A-4147-A177-3AD203B41FA5}">
                      <a16:colId xmlns:a16="http://schemas.microsoft.com/office/drawing/2014/main" xmlns="" val="20003"/>
                    </a:ext>
                  </a:extLst>
                </a:gridCol>
              </a:tblGrid>
              <a:tr h="458828">
                <a:tc gridSpan="4">
                  <a:txBody>
                    <a:bodyPr/>
                    <a:lstStyle/>
                    <a:p>
                      <a:pPr algn="l" fontAlgn="ctr"/>
                      <a:r>
                        <a:rPr lang="en-IN" sz="2000" b="1" i="0" u="none" strike="noStrike" dirty="0">
                          <a:solidFill>
                            <a:srgbClr val="000000"/>
                          </a:solidFill>
                          <a:latin typeface="Times New Roman"/>
                        </a:rPr>
                        <a:t>Course Name: Cognitive Ability</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xmlns="" val="10000"/>
                  </a:ext>
                </a:extLst>
              </a:tr>
              <a:tr h="675062">
                <a:tc>
                  <a:txBody>
                    <a:bodyPr/>
                    <a:lstStyle/>
                    <a:p>
                      <a:pPr algn="ctr" fontAlgn="ctr"/>
                      <a:r>
                        <a:rPr lang="en-IN" sz="2000" b="1" i="0" u="none" strike="noStrike" dirty="0">
                          <a:solidFill>
                            <a:srgbClr val="000000"/>
                          </a:solidFill>
                          <a:latin typeface="Times New Roman"/>
                        </a:rPr>
                        <a:t>CO</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1" i="0" u="none" strike="noStrike" dirty="0">
                          <a:solidFill>
                            <a:srgbClr val="000000"/>
                          </a:solidFill>
                          <a:latin typeface="Times New Roman"/>
                        </a:rPr>
                        <a:t>PEO-1</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1" i="0" u="none" strike="noStrike" dirty="0">
                          <a:solidFill>
                            <a:srgbClr val="000000"/>
                          </a:solidFill>
                          <a:latin typeface="Times New Roman"/>
                        </a:rPr>
                        <a:t>PEO-2</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1" i="0" u="none" strike="noStrike" dirty="0">
                          <a:solidFill>
                            <a:srgbClr val="000000"/>
                          </a:solidFill>
                          <a:latin typeface="Times New Roman"/>
                        </a:rPr>
                        <a:t>PEO-3</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1"/>
                  </a:ext>
                </a:extLst>
              </a:tr>
              <a:tr h="342237">
                <a:tc>
                  <a:txBody>
                    <a:bodyPr/>
                    <a:lstStyle/>
                    <a:p>
                      <a:pPr algn="ctr" fontAlgn="ctr"/>
                      <a:r>
                        <a:rPr lang="en-IN" sz="2000" b="0" i="0" u="none" strike="noStrike" dirty="0">
                          <a:solidFill>
                            <a:schemeClr val="tx1"/>
                          </a:solidFill>
                          <a:latin typeface="Times New Roman"/>
                        </a:rPr>
                        <a:t>CO1</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dirty="0">
                          <a:solidFill>
                            <a:schemeClr val="tx1"/>
                          </a:solidFill>
                          <a:latin typeface="Times New Roman"/>
                        </a:rPr>
                        <a:t>L</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dirty="0">
                          <a:solidFill>
                            <a:schemeClr val="tx1"/>
                          </a:solidFill>
                          <a:latin typeface="Times New Roman"/>
                        </a:rPr>
                        <a:t>L</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dirty="0">
                          <a:solidFill>
                            <a:schemeClr val="tx1"/>
                          </a:solidFill>
                          <a:latin typeface="Times New Roman"/>
                        </a:rPr>
                        <a:t>M</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2"/>
                  </a:ext>
                </a:extLst>
              </a:tr>
              <a:tr h="342237">
                <a:tc>
                  <a:txBody>
                    <a:bodyPr/>
                    <a:lstStyle/>
                    <a:p>
                      <a:pPr algn="ctr" fontAlgn="ctr"/>
                      <a:r>
                        <a:rPr lang="en-IN" sz="2000" b="0" i="0" u="none" strike="noStrike" dirty="0">
                          <a:solidFill>
                            <a:schemeClr val="tx1"/>
                          </a:solidFill>
                          <a:latin typeface="Times New Roman"/>
                        </a:rPr>
                        <a:t>CO2</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dirty="0">
                          <a:solidFill>
                            <a:schemeClr val="tx1"/>
                          </a:solidFill>
                          <a:latin typeface="Times New Roman"/>
                        </a:rPr>
                        <a:t>L</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dirty="0">
                          <a:solidFill>
                            <a:schemeClr val="tx1"/>
                          </a:solidFill>
                          <a:latin typeface="Times New Roman"/>
                        </a:rPr>
                        <a:t>L</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dirty="0">
                          <a:solidFill>
                            <a:schemeClr val="tx1"/>
                          </a:solidFill>
                          <a:latin typeface="Times New Roman"/>
                        </a:rPr>
                        <a:t>M</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3"/>
                  </a:ext>
                </a:extLst>
              </a:tr>
              <a:tr h="342237">
                <a:tc>
                  <a:txBody>
                    <a:bodyPr/>
                    <a:lstStyle/>
                    <a:p>
                      <a:pPr algn="ctr" fontAlgn="ctr"/>
                      <a:r>
                        <a:rPr lang="en-IN" sz="2000" b="0" i="0" u="none" strike="noStrike">
                          <a:solidFill>
                            <a:srgbClr val="000000"/>
                          </a:solidFill>
                          <a:latin typeface="Times New Roman"/>
                        </a:rPr>
                        <a:t>CO3</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dirty="0">
                          <a:solidFill>
                            <a:srgbClr val="000000"/>
                          </a:solidFill>
                          <a:latin typeface="Times New Roman"/>
                        </a:rPr>
                        <a:t>M</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dirty="0">
                          <a:solidFill>
                            <a:srgbClr val="000000"/>
                          </a:solidFill>
                          <a:latin typeface="Times New Roman"/>
                        </a:rPr>
                        <a:t>L</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dirty="0">
                          <a:solidFill>
                            <a:srgbClr val="000000"/>
                          </a:solidFill>
                          <a:latin typeface="Times New Roman"/>
                        </a:rPr>
                        <a:t>M</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4"/>
                  </a:ext>
                </a:extLst>
              </a:tr>
              <a:tr h="342237">
                <a:tc>
                  <a:txBody>
                    <a:bodyPr/>
                    <a:lstStyle/>
                    <a:p>
                      <a:pPr algn="ctr" fontAlgn="ctr"/>
                      <a:r>
                        <a:rPr lang="en-IN" sz="2000" b="0" i="0" u="none" strike="noStrike" dirty="0">
                          <a:solidFill>
                            <a:schemeClr val="tx1"/>
                          </a:solidFill>
                          <a:latin typeface="Times New Roman"/>
                        </a:rPr>
                        <a:t>CO4</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dirty="0">
                          <a:solidFill>
                            <a:schemeClr val="tx1"/>
                          </a:solidFill>
                          <a:latin typeface="Times New Roman"/>
                        </a:rPr>
                        <a:t>L</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dirty="0">
                          <a:solidFill>
                            <a:schemeClr val="tx1"/>
                          </a:solidFill>
                          <a:latin typeface="Times New Roman"/>
                        </a:rPr>
                        <a:t>L</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dirty="0">
                          <a:solidFill>
                            <a:schemeClr val="tx1"/>
                          </a:solidFill>
                          <a:latin typeface="Times New Roman"/>
                        </a:rPr>
                        <a:t>M</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5"/>
                  </a:ext>
                </a:extLst>
              </a:tr>
              <a:tr h="342237">
                <a:tc>
                  <a:txBody>
                    <a:bodyPr/>
                    <a:lstStyle/>
                    <a:p>
                      <a:pPr algn="ctr" fontAlgn="ctr"/>
                      <a:r>
                        <a:rPr lang="en-IN" sz="2000" b="0" i="0" u="none" strike="noStrike" dirty="0">
                          <a:solidFill>
                            <a:srgbClr val="FF0000"/>
                          </a:solidFill>
                          <a:latin typeface="Times New Roman"/>
                        </a:rPr>
                        <a:t>CO5</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dirty="0">
                          <a:solidFill>
                            <a:srgbClr val="FF0000"/>
                          </a:solidFill>
                          <a:latin typeface="Times New Roman"/>
                        </a:rPr>
                        <a:t>M</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dirty="0">
                          <a:solidFill>
                            <a:srgbClr val="FF0000"/>
                          </a:solidFill>
                          <a:latin typeface="Times New Roman"/>
                        </a:rPr>
                        <a:t>L</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000" b="0" i="0" u="none" strike="noStrike" dirty="0">
                          <a:solidFill>
                            <a:srgbClr val="FF0000"/>
                          </a:solidFill>
                          <a:latin typeface="Times New Roman"/>
                        </a:rPr>
                        <a:t>M</a:t>
                      </a:r>
                    </a:p>
                  </a:txBody>
                  <a:tcPr marL="7111" marR="7111" marT="7111"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xmlns="" val="10006"/>
                  </a:ext>
                </a:extLst>
              </a:tr>
            </a:tbl>
          </a:graphicData>
        </a:graphic>
      </p:graphicFrame>
      <p:sp>
        <p:nvSpPr>
          <p:cNvPr id="2" name="Date Placeholder 1">
            <a:extLst>
              <a:ext uri="{FF2B5EF4-FFF2-40B4-BE49-F238E27FC236}">
                <a16:creationId xmlns:a16="http://schemas.microsoft.com/office/drawing/2014/main" xmlns="" id="{0A3A8040-281F-46A6-BAF2-9AA02E5CAA85}"/>
              </a:ext>
            </a:extLst>
          </p:cNvPr>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fld id="{B2A23602-F0B0-4275-B286-F02A720C48E4}" type="datetime1">
              <a:rPr lang="en-US" smtClean="0"/>
              <a:t>4/26/2025</a:t>
            </a:fld>
            <a:endParaRPr lang="en-IN" sz="900">
              <a:solidFill>
                <a:prstClr val="black">
                  <a:tint val="75000"/>
                </a:prstClr>
              </a:solidFill>
              <a:latin typeface="Calibri"/>
            </a:endParaRPr>
          </a:p>
        </p:txBody>
      </p:sp>
      <p:sp>
        <p:nvSpPr>
          <p:cNvPr id="3" name="Footer Placeholder 2">
            <a:extLst>
              <a:ext uri="{FF2B5EF4-FFF2-40B4-BE49-F238E27FC236}">
                <a16:creationId xmlns:a16="http://schemas.microsoft.com/office/drawing/2014/main" xmlns="" id="{21EB183C-2E02-4AC9-B595-F15E1D8F363B}"/>
              </a:ext>
            </a:extLst>
          </p:cNvPr>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685800">
              <a:defRPr/>
            </a:pPr>
            <a:r>
              <a:rPr lang="en-US" smtClean="0"/>
              <a:t>Dr. Anil Agarwal  BMCA0206   Unit V</a:t>
            </a:r>
            <a:endParaRPr lang="en-IN" sz="900">
              <a:solidFill>
                <a:prstClr val="black">
                  <a:tint val="75000"/>
                </a:prstClr>
              </a:solidFill>
              <a:latin typeface="Calibri"/>
            </a:endParaRPr>
          </a:p>
        </p:txBody>
      </p:sp>
    </p:spTree>
    <p:extLst>
      <p:ext uri="{BB962C8B-B14F-4D97-AF65-F5344CB8AC3E}">
        <p14:creationId xmlns:p14="http://schemas.microsoft.com/office/powerpoint/2010/main" val="1760489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43050" y="2005308"/>
            <a:ext cx="6172200" cy="3366793"/>
          </a:xfrm>
        </p:spPr>
        <p:txBody>
          <a:bodyPr>
            <a:normAutofit/>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p>
          <a:p>
            <a:pPr marL="0" indent="0" algn="ctr">
              <a:buNone/>
            </a:pPr>
            <a:endParaRPr lang="en-US" b="1" dirty="0"/>
          </a:p>
        </p:txBody>
      </p:sp>
      <p:sp>
        <p:nvSpPr>
          <p:cNvPr id="4"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fld id="{56BD244C-0018-4261-9EE9-60D52128A81E}" type="datetime1">
              <a:rPr lang="en-US" smtClean="0"/>
              <a:t>4/26/2025</a:t>
            </a:fld>
            <a:endParaRPr lang="en-US" sz="900">
              <a:solidFill>
                <a:prstClr val="black">
                  <a:tint val="75000"/>
                </a:prstClr>
              </a:solidFill>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smtClean="0"/>
              <a:t>Dr. Anil Agarwal  BMCA0206   Unit V</a:t>
            </a:r>
            <a:endParaRPr lang="en-US" sz="900" dirty="0">
              <a:solidFill>
                <a:prstClr val="black">
                  <a:tint val="75000"/>
                </a:prstClr>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Times New Roman" panose="02020603050405020304" pitchFamily="18" charset="0"/>
              </a:rPr>
              <a:pPr defTabSz="685800">
                <a:defRPr/>
              </a:pPr>
              <a:t>13</a:t>
            </a:fld>
            <a:endParaRPr lang="en-US" sz="900">
              <a:solidFill>
                <a:prstClr val="black">
                  <a:tint val="75000"/>
                </a:prstClr>
              </a:solidFill>
              <a:latin typeface="Times New Roman" panose="02020603050405020304" pitchFamily="18" charset="0"/>
            </a:endParaRPr>
          </a:p>
        </p:txBody>
      </p:sp>
      <p:sp>
        <p:nvSpPr>
          <p:cNvPr id="7" name="Title 1"/>
          <p:cNvSpPr txBox="1">
            <a:spLocks/>
          </p:cNvSpPr>
          <p:nvPr/>
        </p:nvSpPr>
        <p:spPr>
          <a:xfrm>
            <a:off x="1543050" y="0"/>
            <a:ext cx="7577137"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defTabSz="685800">
              <a:spcBef>
                <a:spcPct val="0"/>
              </a:spcBef>
              <a:defRPr/>
            </a:pPr>
            <a:r>
              <a:rPr lang="en-US" b="1" dirty="0">
                <a:solidFill>
                  <a:prstClr val="black"/>
                </a:solidFill>
                <a:latin typeface="Times New Roman" panose="02020603050405020304" pitchFamily="18" charset="0"/>
                <a:cs typeface="Times New Roman" panose="02020603050405020304" pitchFamily="18" charset="0"/>
              </a:rPr>
              <a:t>RESULT ANALYSIS</a:t>
            </a:r>
          </a:p>
        </p:txBody>
      </p:sp>
    </p:spTree>
    <p:extLst>
      <p:ext uri="{BB962C8B-B14F-4D97-AF65-F5344CB8AC3E}">
        <p14:creationId xmlns:p14="http://schemas.microsoft.com/office/powerpoint/2010/main" val="177059302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4052779-60F6-4C0B-B9CC-E29E7D149CAF}" type="datetime1">
              <a:rPr lang="en-US" smtClean="0"/>
              <a:t>4/26/2025</a:t>
            </a:fld>
            <a:endParaRPr lang="en-US" dirty="0">
              <a:solidFill>
                <a:prstClr val="black">
                  <a:tint val="75000"/>
                </a:prstClr>
              </a:solidFill>
            </a:endParaRPr>
          </a:p>
        </p:txBody>
      </p:sp>
      <p:sp>
        <p:nvSpPr>
          <p:cNvPr id="5"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Dr. Anil Agarwal  BMCA0206   Unit V</a:t>
            </a:r>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a:solidFill>
                  <a:prstClr val="black">
                    <a:tint val="75000"/>
                  </a:prstClr>
                </a:solidFill>
              </a:rPr>
              <a:pPr/>
              <a:t>14</a:t>
            </a:fld>
            <a:endParaRPr lang="en-US">
              <a:solidFill>
                <a:prstClr val="black">
                  <a:tint val="75000"/>
                </a:prstClr>
              </a:solidFill>
            </a:endParaRPr>
          </a:p>
        </p:txBody>
      </p:sp>
      <p:sp>
        <p:nvSpPr>
          <p:cNvPr id="11" name="Content Placeholder 2">
            <a:extLst>
              <a:ext uri="{FF2B5EF4-FFF2-40B4-BE49-F238E27FC236}">
                <a16:creationId xmlns:a16="http://schemas.microsoft.com/office/drawing/2014/main" xmlns="" id="{B47993F0-C2E6-487A-BAA1-2147246E6678}"/>
              </a:ext>
            </a:extLst>
          </p:cNvPr>
          <p:cNvSpPr>
            <a:spLocks noGrp="1"/>
          </p:cNvSpPr>
          <p:nvPr>
            <p:ph idx="1"/>
          </p:nvPr>
        </p:nvSpPr>
        <p:spPr>
          <a:xfrm>
            <a:off x="1543050" y="1714501"/>
            <a:ext cx="6172200" cy="3394472"/>
          </a:xfrm>
        </p:spPr>
        <p:txBody>
          <a:bodyPr>
            <a:normAutofit/>
          </a:bodyPr>
          <a:lstStyle/>
          <a:p>
            <a:pPr marL="0" indent="0">
              <a:buNone/>
            </a:pPr>
            <a:endParaRPr lang="en-IN" sz="1500" dirty="0"/>
          </a:p>
          <a:p>
            <a:pPr>
              <a:buFont typeface="Wingdings" pitchFamily="2" charset="2"/>
              <a:buChar char="§"/>
            </a:pPr>
            <a:endParaRPr lang="en-US" sz="1500" dirty="0"/>
          </a:p>
          <a:p>
            <a:pPr marL="0" indent="0">
              <a:buNone/>
            </a:pPr>
            <a:endParaRPr lang="en-US" sz="1650" dirty="0"/>
          </a:p>
        </p:txBody>
      </p:sp>
      <p:sp>
        <p:nvSpPr>
          <p:cNvPr id="3" name="Title 1">
            <a:extLst>
              <a:ext uri="{FF2B5EF4-FFF2-40B4-BE49-F238E27FC236}">
                <a16:creationId xmlns:a16="http://schemas.microsoft.com/office/drawing/2014/main" xmlns="" id="{4EA23988-F38F-F664-E112-52634E1F5AFE}"/>
              </a:ext>
            </a:extLst>
          </p:cNvPr>
          <p:cNvSpPr txBox="1">
            <a:spLocks/>
          </p:cNvSpPr>
          <p:nvPr/>
        </p:nvSpPr>
        <p:spPr>
          <a:xfrm>
            <a:off x="1543050" y="0"/>
            <a:ext cx="7600950" cy="597695"/>
          </a:xfrm>
          <a:prstGeom prst="rect">
            <a:avLst/>
          </a:prstGeom>
          <a:ln/>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defTabSz="685800">
              <a:spcBef>
                <a:spcPct val="0"/>
              </a:spcBef>
              <a:defRPr/>
            </a:pPr>
            <a:r>
              <a:rPr lang="en-US" b="1" kern="0" dirty="0">
                <a:solidFill>
                  <a:prstClr val="black"/>
                </a:solidFill>
                <a:latin typeface="Times New Roman" panose="02020603050405020304" pitchFamily="18" charset="0"/>
                <a:cs typeface="Times New Roman" panose="02020603050405020304" pitchFamily="18" charset="0"/>
              </a:rPr>
              <a:t>END SEMESTER QUESTION TEMPLATE</a:t>
            </a:r>
          </a:p>
        </p:txBody>
      </p:sp>
      <p:sp>
        <p:nvSpPr>
          <p:cNvPr id="7" name="TextBox 6">
            <a:extLst>
              <a:ext uri="{FF2B5EF4-FFF2-40B4-BE49-F238E27FC236}">
                <a16:creationId xmlns:a16="http://schemas.microsoft.com/office/drawing/2014/main" xmlns="" id="{D058C2E0-E89D-8FB0-1410-F5707A1C0D0B}"/>
              </a:ext>
            </a:extLst>
          </p:cNvPr>
          <p:cNvSpPr txBox="1"/>
          <p:nvPr/>
        </p:nvSpPr>
        <p:spPr>
          <a:xfrm>
            <a:off x="1543050" y="1273338"/>
            <a:ext cx="6248400" cy="1295868"/>
          </a:xfrm>
          <a:prstGeom prst="rect">
            <a:avLst/>
          </a:prstGeom>
          <a:noFill/>
        </p:spPr>
        <p:txBody>
          <a:bodyPr wrap="square">
            <a:spAutoFit/>
          </a:bodyPr>
          <a:lstStyle/>
          <a:p>
            <a:pPr>
              <a:lnSpc>
                <a:spcPct val="150000"/>
              </a:lnSpc>
            </a:pPr>
            <a:r>
              <a:rPr lang="en-IN" sz="1800" dirty="0">
                <a:hlinkClick r:id="rId2"/>
              </a:rPr>
              <a:t>50 Marks 50 Marks Question Paper Template.docx</a:t>
            </a:r>
            <a:endParaRPr lang="en-US" sz="1800" dirty="0">
              <a:cs typeface="Calibri"/>
            </a:endParaRPr>
          </a:p>
          <a:p>
            <a:pPr>
              <a:lnSpc>
                <a:spcPct val="150000"/>
              </a:lnSpc>
            </a:pPr>
            <a:r>
              <a:rPr lang="en-IN" sz="1800" dirty="0">
                <a:hlinkClick r:id="rId2">
                  <a:extLst>
                    <a:ext uri="{A12FA001-AC4F-418D-AE19-62706E023703}">
                      <ahyp:hlinkClr xmlns:ahyp="http://schemas.microsoft.com/office/drawing/2018/hyperlinkcolor" xmlns="" val="tx"/>
                    </a:ext>
                  </a:extLst>
                </a:hlinkClick>
              </a:rPr>
              <a:t>50 Marks Question Paper </a:t>
            </a:r>
            <a:r>
              <a:rPr lang="en-IN" sz="1800" dirty="0" err="1">
                <a:hlinkClick r:id="rId2">
                  <a:extLst>
                    <a:ext uri="{A12FA001-AC4F-418D-AE19-62706E023703}">
                      <ahyp:hlinkClr xmlns:ahyp="http://schemas.microsoft.com/office/drawing/2018/hyperlinkcolor" xmlns="" val="tx"/>
                    </a:ext>
                  </a:extLst>
                </a:hlinkClick>
              </a:rPr>
              <a:t>Template.docx</a:t>
            </a:r>
            <a:r>
              <a:rPr lang="en-IN" sz="1800" dirty="0" err="1">
                <a:solidFill>
                  <a:srgbClr val="FFFFFF"/>
                </a:solidFill>
                <a:hlinkClick r:id="rId2">
                  <a:extLst>
                    <a:ext uri="{A12FA001-AC4F-418D-AE19-62706E023703}">
                      <ahyp:hlinkClr xmlns:ahyp="http://schemas.microsoft.com/office/drawing/2018/hyperlinkcolor" xmlns="" val="tx"/>
                    </a:ext>
                  </a:extLst>
                </a:hlinkClick>
              </a:rPr>
              <a:t>tion</a:t>
            </a:r>
            <a:r>
              <a:rPr lang="en-IN" sz="1800" dirty="0">
                <a:solidFill>
                  <a:srgbClr val="FFFFFF"/>
                </a:solidFill>
                <a:hlinkClick r:id="rId2">
                  <a:extLst>
                    <a:ext uri="{A12FA001-AC4F-418D-AE19-62706E023703}">
                      <ahyp:hlinkClr xmlns:ahyp="http://schemas.microsoft.com/office/drawing/2018/hyperlinkcolor" xmlns="" val="tx"/>
                    </a:ext>
                  </a:extLst>
                </a:hlinkClick>
              </a:rPr>
              <a:t> Paper Template.docx</a:t>
            </a:r>
            <a:endParaRPr lang="en-US" sz="1800" dirty="0">
              <a:cs typeface="Calibri"/>
            </a:endParaRPr>
          </a:p>
        </p:txBody>
      </p:sp>
    </p:spTree>
    <p:extLst>
      <p:ext uri="{BB962C8B-B14F-4D97-AF65-F5344CB8AC3E}">
        <p14:creationId xmlns:p14="http://schemas.microsoft.com/office/powerpoint/2010/main" val="207620533"/>
      </p:ext>
    </p:extLst>
  </p:cSld>
  <p:clrMapOvr>
    <a:masterClrMapping/>
  </p:clrMapOvr>
  <p:transition spd="slow">
    <p:push dir="u"/>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0" y="1143000"/>
            <a:ext cx="6781800" cy="4525963"/>
          </a:xfrm>
        </p:spPr>
        <p:txBody>
          <a:bodyPr>
            <a:normAutofit/>
          </a:bodyPr>
          <a:lstStyle/>
          <a:p>
            <a:pPr marL="0" indent="0">
              <a:buNone/>
            </a:pPr>
            <a:endParaRPr lang="en-US" sz="18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000" dirty="0">
                <a:solidFill>
                  <a:srgbClr val="000000"/>
                </a:solidFill>
                <a:latin typeface="Times New Roman" panose="02020603050405020304" pitchFamily="18" charset="0"/>
                <a:cs typeface="Times New Roman" panose="02020603050405020304" pitchFamily="18" charset="0"/>
              </a:rPr>
              <a:t>Aptitude and reasoning are crucial skills assessed in various competitive exams and job interviews, evaluating a student’s ability to analyze information, solve problems, and make logical decisions. Aptitude refers to inherent abilities, while reasoning focuses on the process of drawing conclusions based on logic and evidence. We will </a:t>
            </a:r>
            <a:r>
              <a:rPr lang="en-US" sz="2000" dirty="0">
                <a:latin typeface="Times New Roman" panose="02020603050405020304" pitchFamily="18" charset="0"/>
                <a:cs typeface="Times New Roman" panose="02020603050405020304" pitchFamily="18" charset="0"/>
              </a:rPr>
              <a:t>Enhance the basic aptitude skills.</a:t>
            </a:r>
          </a:p>
          <a:p>
            <a:pPr marL="0" indent="0">
              <a:buNone/>
            </a:pPr>
            <a:endParaRPr lang="en-US" sz="2000" dirty="0"/>
          </a:p>
        </p:txBody>
      </p:sp>
      <p:sp>
        <p:nvSpPr>
          <p:cNvPr id="4"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78FFBD-185E-46B4-9521-41381C2EA50B}" type="datetime1">
              <a:rPr lang="en-US" smtClean="0"/>
              <a:t>4/26/2025</a:t>
            </a:fld>
            <a:endParaRPr lang="en-US"/>
          </a:p>
        </p:txBody>
      </p:sp>
      <p:sp>
        <p:nvSpPr>
          <p:cNvPr id="5" name="Footer Placeholder 4"/>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mtClean="0"/>
              <a:t>Dr. Anil Agarwal  BMCA0206   Unit V</a:t>
            </a:r>
            <a:endParaRPr lang="en-US" dirty="0"/>
          </a:p>
        </p:txBody>
      </p:sp>
      <p:sp>
        <p:nvSpPr>
          <p:cNvPr id="7" name="Title 1"/>
          <p:cNvSpPr txBox="1">
            <a:spLocks/>
          </p:cNvSpPr>
          <p:nvPr/>
        </p:nvSpPr>
        <p:spPr>
          <a:xfrm>
            <a:off x="1524000" y="1"/>
            <a:ext cx="7620000"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Brief Introduction about </a:t>
            </a:r>
            <a:r>
              <a:rPr kumimoji="0" lang="en-US" sz="2400" b="1" i="0" u="none" strike="noStrike" kern="1200" cap="none" spc="0" normalizeH="0" baseline="0" noProof="0" dirty="0" smtClean="0">
                <a:ln>
                  <a:noFill/>
                </a:ln>
                <a:solidFill>
                  <a:schemeClr val="dk1"/>
                </a:solidFill>
                <a:effectLst/>
                <a:uLnTx/>
                <a:uFillTx/>
                <a:latin typeface="+mn-lt"/>
                <a:ea typeface="+mn-ea"/>
                <a:cs typeface="+mn-cs"/>
              </a:rPr>
              <a:t>subject(CO5)</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sp>
        <p:nvSpPr>
          <p:cNvPr id="2" name="Slide Number Placeholder 1">
            <a:extLst>
              <a:ext uri="{FF2B5EF4-FFF2-40B4-BE49-F238E27FC236}">
                <a16:creationId xmlns:a16="http://schemas.microsoft.com/office/drawing/2014/main" xmlns="" id="{79D552ED-B163-BFDA-8260-0F137CA9A1CC}"/>
              </a:ext>
            </a:extLst>
          </p:cNvPr>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2562907851"/>
      </p:ext>
    </p:extLst>
  </p:cSld>
  <p:clrMapOvr>
    <a:masterClrMapping/>
  </p:clrMapOvr>
  <p:transition spd="slow">
    <p:push dir="u"/>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153400" cy="4953000"/>
          </a:xfrm>
        </p:spPr>
        <p:txBody>
          <a:bodyPr>
            <a:normAutofit/>
          </a:bodyPr>
          <a:lstStyle/>
          <a:p>
            <a:pPr marL="0" indent="0">
              <a:buNone/>
            </a:pPr>
            <a:endParaRPr lang="en-US" sz="2200" dirty="0">
              <a:latin typeface="Times New Roman" pitchFamily="18" charset="0"/>
              <a:cs typeface="Times New Roman" pitchFamily="18" charset="0"/>
            </a:endParaRPr>
          </a:p>
          <a:p>
            <a:r>
              <a:rPr lang="en-US" sz="2200" dirty="0" smtClean="0">
                <a:latin typeface="Times New Roman" pitchFamily="18" charset="0"/>
                <a:cs typeface="Times New Roman" pitchFamily="18" charset="0"/>
              </a:rPr>
              <a:t>Data Interpretation: Tables, Columns</a:t>
            </a:r>
          </a:p>
          <a:p>
            <a:r>
              <a:rPr lang="en-US" sz="2200" dirty="0" smtClean="0">
                <a:latin typeface="Times New Roman" pitchFamily="18" charset="0"/>
                <a:cs typeface="Times New Roman" pitchFamily="18" charset="0"/>
              </a:rPr>
              <a:t>Graphs</a:t>
            </a:r>
          </a:p>
          <a:p>
            <a:r>
              <a:rPr lang="en-US" sz="2200" dirty="0" smtClean="0">
                <a:latin typeface="Times New Roman" pitchFamily="18" charset="0"/>
                <a:cs typeface="Times New Roman" pitchFamily="18" charset="0"/>
              </a:rPr>
              <a:t>Charts</a:t>
            </a:r>
          </a:p>
          <a:p>
            <a:r>
              <a:rPr lang="en-US" sz="2200" dirty="0" smtClean="0">
                <a:latin typeface="Times New Roman" pitchFamily="18" charset="0"/>
                <a:cs typeface="Times New Roman" pitchFamily="18" charset="0"/>
              </a:rPr>
              <a:t>Venn Diagrams</a:t>
            </a: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endParaRPr lang="en-US" sz="2200" dirty="0">
              <a:latin typeface="Times New Roman" pitchFamily="18" charset="0"/>
              <a:cs typeface="Times New Roman" pitchFamily="18" charset="0"/>
            </a:endParaRPr>
          </a:p>
          <a:p>
            <a:pPr>
              <a:buNone/>
            </a:pPr>
            <a:endParaRPr lang="en-US" sz="2400" dirty="0"/>
          </a:p>
        </p:txBody>
      </p:sp>
      <p:sp>
        <p:nvSpPr>
          <p:cNvPr id="6" name="Date Placeholder 5"/>
          <p:cNvSpPr>
            <a:spLocks noGrp="1"/>
          </p:cNvSpPr>
          <p:nvPr>
            <p:ph type="dt" sz="half" idx="4294967295"/>
          </p:nvPr>
        </p:nvSpPr>
        <p:spPr>
          <a:xfrm>
            <a:off x="457200" y="6356350"/>
            <a:ext cx="2133600" cy="365125"/>
          </a:xfrm>
        </p:spPr>
        <p:txBody>
          <a:bodyPr/>
          <a:lstStyle/>
          <a:p>
            <a:fld id="{04462742-FFE2-4584-ADD1-7B5F8AD848BD}" type="datetime1">
              <a:rPr lang="en-US" smtClean="0"/>
              <a:t>4/26/2025</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16</a:t>
            </a:fld>
            <a:endParaRPr lang="en-US"/>
          </a:p>
        </p:txBody>
      </p:sp>
      <p:sp>
        <p:nvSpPr>
          <p:cNvPr id="8" name="Title 1"/>
          <p:cNvSpPr txBox="1">
            <a:spLocks/>
          </p:cNvSpPr>
          <p:nvPr/>
        </p:nvSpPr>
        <p:spPr>
          <a:xfrm>
            <a:off x="1524000" y="1"/>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2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 </a:t>
            </a:r>
            <a:r>
              <a:rPr kumimoji="0" lang="en-US" sz="2400" b="1" i="0" u="none" strike="noStrike" kern="1200" cap="none" spc="0" normalizeH="0" baseline="0" noProof="0" dirty="0" smtClean="0">
                <a:ln>
                  <a:noFill/>
                </a:ln>
                <a:solidFill>
                  <a:schemeClr val="dk1"/>
                </a:solidFill>
                <a:effectLst/>
                <a:uLnTx/>
                <a:uFillTx/>
                <a:latin typeface="Times New Roman" pitchFamily="18" charset="0"/>
                <a:cs typeface="Times New Roman" pitchFamily="18" charset="0"/>
              </a:rPr>
              <a:t>Unit Contents(CO5)</a:t>
            </a:r>
            <a:endPar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10" name="Footer Placeholder 9"/>
          <p:cNvSpPr>
            <a:spLocks noGrp="1"/>
          </p:cNvSpPr>
          <p:nvPr>
            <p:ph type="ftr" sz="quarter" idx="4294967295"/>
          </p:nvPr>
        </p:nvSpPr>
        <p:spPr>
          <a:xfrm>
            <a:off x="2514600" y="6356350"/>
            <a:ext cx="5029200" cy="365125"/>
          </a:xfrm>
        </p:spPr>
        <p:txBody>
          <a:bodyPr/>
          <a:lstStyle/>
          <a:p>
            <a:r>
              <a:rPr lang="en-US" smtClean="0"/>
              <a:t>Dr. Anil Agarwal  BMCA0206   Unit V</a:t>
            </a:r>
            <a:endParaRPr lang="en-US" dirty="0"/>
          </a:p>
        </p:txBody>
      </p:sp>
    </p:spTree>
    <p:extLst>
      <p:ext uri="{BB962C8B-B14F-4D97-AF65-F5344CB8AC3E}">
        <p14:creationId xmlns:p14="http://schemas.microsoft.com/office/powerpoint/2010/main" val="19010107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r>
              <a:rPr lang="en-US" sz="2000" dirty="0">
                <a:latin typeface="Times New Roman" pitchFamily="18" charset="0"/>
                <a:cs typeface="Times New Roman" pitchFamily="18" charset="0"/>
              </a:rPr>
              <a:t>Basic concept of mathematics</a:t>
            </a:r>
          </a:p>
        </p:txBody>
      </p:sp>
      <p:sp>
        <p:nvSpPr>
          <p:cNvPr id="4" name="Date Placeholder 3"/>
          <p:cNvSpPr>
            <a:spLocks noGrp="1"/>
          </p:cNvSpPr>
          <p:nvPr>
            <p:ph type="dt" sz="half" idx="4294967295"/>
          </p:nvPr>
        </p:nvSpPr>
        <p:spPr>
          <a:xfrm>
            <a:off x="457200" y="6356350"/>
            <a:ext cx="2133600" cy="365125"/>
          </a:xfrm>
        </p:spPr>
        <p:txBody>
          <a:bodyPr/>
          <a:lstStyle/>
          <a:p>
            <a:fld id="{D71E58D5-B10F-474A-A03C-81A675B986D3}" type="datetime1">
              <a:rPr lang="en-US" smtClean="0"/>
              <a:t>4/26/2025</a:t>
            </a:fld>
            <a:endParaRPr lang="en-US"/>
          </a:p>
        </p:txBody>
      </p:sp>
      <p:sp>
        <p:nvSpPr>
          <p:cNvPr id="5" name="Footer Placeholder 4"/>
          <p:cNvSpPr>
            <a:spLocks noGrp="1"/>
          </p:cNvSpPr>
          <p:nvPr>
            <p:ph type="ftr" sz="quarter" idx="4294967295"/>
          </p:nvPr>
        </p:nvSpPr>
        <p:spPr>
          <a:xfrm>
            <a:off x="2514600" y="6356350"/>
            <a:ext cx="5029200" cy="365125"/>
          </a:xfrm>
        </p:spPr>
        <p:txBody>
          <a:bodyPr/>
          <a:lstStyle/>
          <a:p>
            <a:r>
              <a:rPr lang="en-US" smtClean="0"/>
              <a:t>Dr. Anil Agarwal  BMCA0206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a:p>
        </p:txBody>
      </p:sp>
      <p:sp>
        <p:nvSpPr>
          <p:cNvPr id="7" name="Title 1"/>
          <p:cNvSpPr txBox="1">
            <a:spLocks/>
          </p:cNvSpPr>
          <p:nvPr/>
        </p:nvSpPr>
        <p:spPr>
          <a:xfrm>
            <a:off x="1524000" y="0"/>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Prerequisite</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4450" y="914400"/>
            <a:ext cx="6457950" cy="5411312"/>
          </a:xfrm>
        </p:spPr>
        <p:txBody>
          <a:bodyPr>
            <a:noAutofit/>
          </a:bodyPr>
          <a:lstStyle/>
          <a:p>
            <a:pPr marL="0" indent="0" algn="just">
              <a:buNone/>
            </a:pPr>
            <a:r>
              <a:rPr lang="en-US" sz="2200" b="1" dirty="0"/>
              <a:t>Data Interpretation or DI:</a:t>
            </a:r>
            <a:r>
              <a:rPr lang="en-US" sz="2200" dirty="0"/>
              <a:t> </a:t>
            </a:r>
            <a:r>
              <a:rPr lang="en-US" sz="2000" dirty="0"/>
              <a:t>refers to the implementation of procedures through which data is reviewed for the purpose of arriving at an inference. Data can be obtained from multiple sources e.g. data from running of industries, census population data etc. Interpreting data requires analyzing data to infer information from it in order to answer questions. Data can be provided in a number of </a:t>
            </a:r>
            <a:r>
              <a:rPr lang="en-IN" sz="2000" dirty="0"/>
              <a:t>formats via: Bars, tables, line graphs, pie graphs.</a:t>
            </a:r>
          </a:p>
          <a:p>
            <a:pPr marL="0" indent="0" algn="just">
              <a:buNone/>
            </a:pPr>
            <a:r>
              <a:rPr lang="en-IN" sz="2200" b="1" dirty="0">
                <a:ea typeface="Nirmala UI Semilight" panose="020B0402040204020203" pitchFamily="34" charset="0"/>
                <a:cs typeface="Nirmala UI Semilight" panose="020B0402040204020203" pitchFamily="34" charset="0"/>
              </a:rPr>
              <a:t>Bar Graph: </a:t>
            </a:r>
            <a:r>
              <a:rPr lang="en-US" sz="2000" dirty="0"/>
              <a:t>A bar graph or bar chart represents explicit data with rectangular bars. The heights and lengths of these bar graphs are proportional to the values of data they represent. There are two types of bar graph, one is called horizontal bar graph and other is called vertical bar graph. Bar graphs made up of two axis, one is called x- axis and other is called y- axis.</a:t>
            </a:r>
            <a:endParaRPr lang="en-US" sz="2000" dirty="0">
              <a:ea typeface="Nirmala UI Semilight" panose="020B0402040204020203" pitchFamily="34" charset="0"/>
              <a:cs typeface="Nirmala UI Semilight" panose="020B0402040204020203" pitchFamily="34" charset="0"/>
            </a:endParaRPr>
          </a:p>
          <a:p>
            <a:pPr marL="0" indent="0">
              <a:buNone/>
            </a:pPr>
            <a:endParaRPr lang="en-US" sz="1800" dirty="0">
              <a:solidFill>
                <a:srgbClr val="333333"/>
              </a:solidFill>
              <a:latin typeface="+mj-lt"/>
              <a:ea typeface="Nirmala UI Semilight" panose="020B0402040204020203" pitchFamily="34" charset="0"/>
              <a:cs typeface="Nirmala UI Semilight" panose="020B0402040204020203" pitchFamily="34" charset="0"/>
            </a:endParaRPr>
          </a:p>
          <a:p>
            <a:pPr marL="0" indent="0">
              <a:buNone/>
            </a:pPr>
            <a:endParaRPr lang="en-US" dirty="0"/>
          </a:p>
          <a:p>
            <a:pPr marL="0" indent="0">
              <a:buNone/>
            </a:pPr>
            <a:endParaRPr lang="en-US" dirty="0"/>
          </a:p>
          <a:p>
            <a:pPr marL="0" indent="0">
              <a:buNone/>
            </a:pPr>
            <a:endParaRPr lang="en-US" sz="1650" dirty="0">
              <a:ln w="0"/>
              <a:effectLst>
                <a:outerShdw blurRad="38100" dist="19050" dir="2700000" algn="tl" rotWithShape="0">
                  <a:schemeClr val="dk1">
                    <a:alpha val="40000"/>
                  </a:schemeClr>
                </a:outerShdw>
              </a:effectLst>
            </a:endParaRPr>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fld id="{812ADF3B-2071-4294-B8F6-33C57EF62E4E}" type="datetime1">
              <a:rPr lang="en-US" smtClean="0"/>
              <a:t>4/26/2025</a:t>
            </a:fld>
            <a:endParaRPr lang="en-US"/>
          </a:p>
        </p:txBody>
      </p:sp>
      <p:sp>
        <p:nvSpPr>
          <p:cNvPr id="5" name="Footer Placeholder 4"/>
          <p:cNvSpPr>
            <a:spLocks noGrp="1"/>
          </p:cNvSpPr>
          <p:nvPr>
            <p:ph type="ftr" sz="quarter" idx="4294967295"/>
          </p:nvPr>
        </p:nvSpPr>
        <p:spPr>
          <a:xfrm>
            <a:off x="2362200" y="6397306"/>
            <a:ext cx="5020853" cy="354807"/>
          </a:xfrm>
          <a:prstGeom prst="rect">
            <a:avLst/>
          </a:prstGeom>
        </p:spPr>
        <p:txBody>
          <a:bodyPr/>
          <a:lstStyle/>
          <a:p>
            <a:r>
              <a:rPr lang="en-US" sz="1200" dirty="0" smtClean="0"/>
              <a:t>Dr. Anil Agarwal  BMCA0206   Unit V</a:t>
            </a:r>
            <a:endParaRPr lang="en-US" sz="1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a:p>
        </p:txBody>
      </p:sp>
      <p:sp>
        <p:nvSpPr>
          <p:cNvPr id="7" name="Title 1"/>
          <p:cNvSpPr txBox="1">
            <a:spLocks/>
          </p:cNvSpPr>
          <p:nvPr/>
        </p:nvSpPr>
        <p:spPr>
          <a:xfrm>
            <a:off x="1447800" y="153135"/>
            <a:ext cx="628904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2400" b="1" dirty="0">
              <a:cs typeface="Times New Roman" pitchFamily="18" charset="0"/>
            </a:endParaRPr>
          </a:p>
          <a:p>
            <a:pPr algn="ctr">
              <a:spcBef>
                <a:spcPct val="0"/>
              </a:spcBef>
              <a:defRPr/>
            </a:pPr>
            <a:r>
              <a:rPr lang="en-US" sz="2400" b="1" dirty="0">
                <a:solidFill>
                  <a:prstClr val="black"/>
                </a:solidFill>
                <a:latin typeface="Calibri"/>
                <a:cs typeface="Times New Roman" pitchFamily="18" charset="0"/>
              </a:rPr>
              <a:t>Data Interpretation</a:t>
            </a:r>
            <a:r>
              <a:rPr lang="en-US" sz="2400" b="1" dirty="0">
                <a:solidFill>
                  <a:prstClr val="black"/>
                </a:solidFill>
                <a:latin typeface="Calibri"/>
              </a:rPr>
              <a:t> (CO5)</a:t>
            </a:r>
            <a:endParaRPr lang="en-US" sz="2400" b="1" dirty="0">
              <a:cs typeface="Times New Roman" pitchFamily="18" charset="0"/>
            </a:endParaRPr>
          </a:p>
          <a:p>
            <a:pPr lvl="0" algn="ctr">
              <a:spcBef>
                <a:spcPct val="0"/>
              </a:spcBef>
              <a:defRPr/>
            </a:pPr>
            <a:endParaRPr lang="en-US" sz="2400" b="1" dirty="0"/>
          </a:p>
        </p:txBody>
      </p:sp>
    </p:spTree>
    <p:extLst>
      <p:ext uri="{BB962C8B-B14F-4D97-AF65-F5344CB8AC3E}">
        <p14:creationId xmlns:p14="http://schemas.microsoft.com/office/powerpoint/2010/main" val="2150968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4450" y="914400"/>
            <a:ext cx="6457950" cy="4629151"/>
          </a:xfrm>
        </p:spPr>
        <p:txBody>
          <a:bodyPr>
            <a:noAutofit/>
          </a:bodyPr>
          <a:lstStyle/>
          <a:p>
            <a:pPr marL="0" indent="0" algn="just">
              <a:buNone/>
            </a:pPr>
            <a:r>
              <a:rPr lang="en-US" sz="2200" b="1" dirty="0"/>
              <a:t>What is represented in a Data Interpretation Table?</a:t>
            </a:r>
          </a:p>
          <a:p>
            <a:pPr marL="0" indent="0" algn="just">
              <a:buNone/>
            </a:pPr>
            <a:r>
              <a:rPr lang="en-US" sz="2000" dirty="0"/>
              <a:t>DI Questions based on Tables are very common in competitive exams. Rows and Columns of tables consist of various types of data like income of company, expenditure on various items, and marks of Applicants and so on. First column and row of tables represent the titles. Level of Questions in Tables may be lower or higher in comparison of other graphs form, depending on given data in the table and the way, questions are framed.</a:t>
            </a:r>
            <a:endParaRPr lang="en-US" sz="2000" dirty="0">
              <a:solidFill>
                <a:srgbClr val="333333"/>
              </a:solidFill>
              <a:ea typeface="Nirmala UI Semilight" panose="020B0402040204020203" pitchFamily="34" charset="0"/>
              <a:cs typeface="Nirmala UI Semilight" panose="020B0402040204020203" pitchFamily="34" charset="0"/>
            </a:endParaRPr>
          </a:p>
          <a:p>
            <a:pPr marL="0" indent="0">
              <a:buNone/>
            </a:pPr>
            <a:endParaRPr lang="en-US" dirty="0"/>
          </a:p>
          <a:p>
            <a:pPr marL="0" indent="0">
              <a:buNone/>
            </a:pPr>
            <a:endParaRPr lang="en-US" dirty="0"/>
          </a:p>
          <a:p>
            <a:pPr marL="0" indent="0">
              <a:buNone/>
            </a:pPr>
            <a:endParaRPr lang="en-US" sz="1650" dirty="0">
              <a:ln w="0"/>
              <a:effectLst>
                <a:outerShdw blurRad="38100" dist="19050" dir="2700000" algn="tl" rotWithShape="0">
                  <a:schemeClr val="dk1">
                    <a:alpha val="40000"/>
                  </a:schemeClr>
                </a:outerShdw>
              </a:effectLst>
            </a:endParaRPr>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fld id="{99DC317E-9278-4904-8AE4-778E3CB2C0C3}" type="datetime1">
              <a:rPr lang="en-US" smtClean="0"/>
              <a:t>4/26/2025</a:t>
            </a:fld>
            <a:endParaRPr lang="en-US"/>
          </a:p>
        </p:txBody>
      </p:sp>
      <p:sp>
        <p:nvSpPr>
          <p:cNvPr id="5" name="Footer Placeholder 4"/>
          <p:cNvSpPr>
            <a:spLocks noGrp="1"/>
          </p:cNvSpPr>
          <p:nvPr>
            <p:ph type="ftr" sz="quarter" idx="4294967295"/>
          </p:nvPr>
        </p:nvSpPr>
        <p:spPr>
          <a:xfrm>
            <a:off x="2590800" y="6208772"/>
            <a:ext cx="4897562" cy="354807"/>
          </a:xfrm>
          <a:prstGeom prst="rect">
            <a:avLst/>
          </a:prstGeom>
        </p:spPr>
        <p:txBody>
          <a:bodyPr/>
          <a:lstStyle/>
          <a:p>
            <a:r>
              <a:rPr lang="en-US" smtClean="0"/>
              <a:t>Dr. Anil Agarwal  BMCA0206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p:cNvSpPr txBox="1">
            <a:spLocks/>
          </p:cNvSpPr>
          <p:nvPr/>
        </p:nvSpPr>
        <p:spPr>
          <a:xfrm>
            <a:off x="1524000" y="0"/>
            <a:ext cx="7620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2400" b="1" dirty="0">
              <a:cs typeface="Times New Roman" pitchFamily="18" charset="0"/>
            </a:endParaRPr>
          </a:p>
          <a:p>
            <a:pPr algn="ctr">
              <a:spcBef>
                <a:spcPct val="0"/>
              </a:spcBef>
              <a:defRPr/>
            </a:pPr>
            <a:r>
              <a:rPr lang="en-US" sz="2400" b="1" dirty="0">
                <a:solidFill>
                  <a:prstClr val="black"/>
                </a:solidFill>
                <a:latin typeface="Calibri"/>
                <a:cs typeface="Times New Roman" pitchFamily="18" charset="0"/>
              </a:rPr>
              <a:t>Data Interpretation</a:t>
            </a:r>
            <a:r>
              <a:rPr lang="en-US" sz="2400" b="1" dirty="0">
                <a:solidFill>
                  <a:prstClr val="black"/>
                </a:solidFill>
                <a:latin typeface="Calibri"/>
              </a:rPr>
              <a:t> (CO5)</a:t>
            </a:r>
            <a:endParaRPr lang="en-US" sz="2400" b="1" dirty="0">
              <a:cs typeface="Times New Roman" pitchFamily="18" charset="0"/>
            </a:endParaRPr>
          </a:p>
          <a:p>
            <a:pPr lvl="0" algn="ctr">
              <a:spcBef>
                <a:spcPct val="0"/>
              </a:spcBef>
              <a:defRPr/>
            </a:pPr>
            <a:endParaRPr lang="en-US" sz="2400" b="1" dirty="0"/>
          </a:p>
        </p:txBody>
      </p:sp>
    </p:spTree>
    <p:extLst>
      <p:ext uri="{BB962C8B-B14F-4D97-AF65-F5344CB8AC3E}">
        <p14:creationId xmlns:p14="http://schemas.microsoft.com/office/powerpoint/2010/main" val="3630564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97F94940-7C02-42AD-9ADB-F61A7B8986D6}"/>
              </a:ext>
            </a:extLst>
          </p:cNvPr>
          <p:cNvSpPr>
            <a:spLocks noGrp="1"/>
          </p:cNvSpPr>
          <p:nvPr>
            <p:ph type="dt" sz="half" idx="4294967295"/>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7F775E1-FB75-41F7-AA22-A943CE3E4880}" type="datetime1">
              <a:rPr lang="en-US" smtClean="0"/>
              <a:t>4/26/2025</a:t>
            </a:fld>
            <a:endParaRPr lang="en-US">
              <a:solidFill>
                <a:prstClr val="black">
                  <a:tint val="75000"/>
                </a:prstClr>
              </a:solidFill>
              <a:latin typeface="Calibri"/>
            </a:endParaRPr>
          </a:p>
        </p:txBody>
      </p:sp>
      <p:sp>
        <p:nvSpPr>
          <p:cNvPr id="6" name="Slide Number Placeholder 5">
            <a:extLst>
              <a:ext uri="{FF2B5EF4-FFF2-40B4-BE49-F238E27FC236}">
                <a16:creationId xmlns:a16="http://schemas.microsoft.com/office/drawing/2014/main" xmlns="" id="{AC0EB3DB-EC28-4535-96B8-FF777BAEBC0C}"/>
              </a:ext>
            </a:extLst>
          </p:cNvPr>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2</a:t>
            </a:fld>
            <a:endParaRPr lang="en-US" dirty="0">
              <a:solidFill>
                <a:prstClr val="black">
                  <a:tint val="75000"/>
                </a:prstClr>
              </a:solidFill>
              <a:latin typeface="Calibri"/>
            </a:endParaRPr>
          </a:p>
        </p:txBody>
      </p:sp>
      <p:sp>
        <p:nvSpPr>
          <p:cNvPr id="7" name="Title 1">
            <a:extLst>
              <a:ext uri="{FF2B5EF4-FFF2-40B4-BE49-F238E27FC236}">
                <a16:creationId xmlns:a16="http://schemas.microsoft.com/office/drawing/2014/main" xmlns="" id="{31BFF02A-5D22-4395-BFEA-BE4753B416DA}"/>
              </a:ext>
            </a:extLst>
          </p:cNvPr>
          <p:cNvSpPr txBox="1">
            <a:spLocks noGrp="1"/>
          </p:cNvSpPr>
          <p:nvPr>
            <p:ph idx="1"/>
          </p:nvPr>
        </p:nvSpPr>
        <p:spPr>
          <a:xfrm>
            <a:off x="1741932" y="228600"/>
            <a:ext cx="6672833" cy="638077"/>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0" indent="0" algn="ctr">
              <a:spcBef>
                <a:spcPct val="0"/>
              </a:spcBef>
              <a:buNone/>
              <a:defRPr/>
            </a:pPr>
            <a:r>
              <a:rPr lang="en-US" sz="1800" b="1" dirty="0"/>
              <a:t>Faculty Introduction</a:t>
            </a:r>
          </a:p>
        </p:txBody>
      </p:sp>
      <p:sp>
        <p:nvSpPr>
          <p:cNvPr id="8" name="Footer Placeholder 4">
            <a:extLst>
              <a:ext uri="{FF2B5EF4-FFF2-40B4-BE49-F238E27FC236}">
                <a16:creationId xmlns:a16="http://schemas.microsoft.com/office/drawing/2014/main" xmlns="" id="{6B249C42-2B44-4B71-A376-EC912A136E22}"/>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mtClean="0"/>
              <a:t>Dr. Anil Agarwal  BMCA0206   Unit V</a:t>
            </a:r>
            <a:endParaRPr lang="en-US" dirty="0">
              <a:solidFill>
                <a:prstClr val="black">
                  <a:tint val="75000"/>
                </a:prstClr>
              </a:solidFill>
              <a:latin typeface="Calibri"/>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553199" y="990600"/>
            <a:ext cx="1861565" cy="2057400"/>
          </a:xfrm>
          <a:prstGeom prst="rect">
            <a:avLst/>
          </a:prstGeom>
        </p:spPr>
      </p:pic>
      <p:sp>
        <p:nvSpPr>
          <p:cNvPr id="3" name="Rectangle 2"/>
          <p:cNvSpPr/>
          <p:nvPr/>
        </p:nvSpPr>
        <p:spPr>
          <a:xfrm>
            <a:off x="609600" y="1143000"/>
            <a:ext cx="3810000" cy="1631216"/>
          </a:xfrm>
          <a:prstGeom prst="rect">
            <a:avLst/>
          </a:prstGeom>
        </p:spPr>
        <p:txBody>
          <a:bodyPr wrap="square">
            <a:spAutoFit/>
          </a:bodyPr>
          <a:lstStyle/>
          <a:p>
            <a:pPr lvl="0" algn="just">
              <a:defRPr/>
            </a:pPr>
            <a:r>
              <a:rPr lang="en-IN" sz="2000" b="1" dirty="0"/>
              <a:t>Name         </a:t>
            </a:r>
            <a:r>
              <a:rPr lang="en-IN" sz="2000" b="1" dirty="0" smtClean="0"/>
              <a:t>  </a:t>
            </a:r>
            <a:r>
              <a:rPr lang="en-IN" sz="2000" b="1" dirty="0"/>
              <a:t>: </a:t>
            </a:r>
            <a:r>
              <a:rPr lang="en-IN" sz="2000" b="1" dirty="0" err="1"/>
              <a:t>Dr</a:t>
            </a:r>
            <a:r>
              <a:rPr lang="en-IN" sz="2000" b="1" dirty="0" err="1" smtClean="0"/>
              <a:t>.</a:t>
            </a:r>
            <a:r>
              <a:rPr lang="en-IN" sz="2000" b="1" dirty="0" smtClean="0"/>
              <a:t> </a:t>
            </a:r>
            <a:r>
              <a:rPr lang="en-IN" sz="2000" b="1" dirty="0"/>
              <a:t>Anil Agarwal</a:t>
            </a:r>
          </a:p>
          <a:p>
            <a:pPr lvl="0" algn="just">
              <a:defRPr/>
            </a:pPr>
            <a:r>
              <a:rPr lang="en-IN" sz="2000" b="1" dirty="0"/>
              <a:t>Designation: Associate professor</a:t>
            </a:r>
          </a:p>
          <a:p>
            <a:pPr lvl="0" algn="just">
              <a:defRPr/>
            </a:pPr>
            <a:r>
              <a:rPr lang="en-IN" sz="2000" b="1" dirty="0"/>
              <a:t>Department: Mathematics</a:t>
            </a:r>
          </a:p>
          <a:p>
            <a:pPr lvl="0" algn="just">
              <a:defRPr/>
            </a:pPr>
            <a:r>
              <a:rPr lang="en-IN" sz="2000" b="1" dirty="0"/>
              <a:t>Teaching Experience: 25years</a:t>
            </a:r>
          </a:p>
          <a:p>
            <a:pPr lvl="0" algn="just">
              <a:defRPr/>
            </a:pPr>
            <a:r>
              <a:rPr lang="en-IN" sz="2000" b="1" dirty="0"/>
              <a:t>Ph.D. : Agra University, Agra.</a:t>
            </a:r>
          </a:p>
        </p:txBody>
      </p:sp>
    </p:spTree>
    <p:extLst>
      <p:ext uri="{BB962C8B-B14F-4D97-AF65-F5344CB8AC3E}">
        <p14:creationId xmlns:p14="http://schemas.microsoft.com/office/powerpoint/2010/main" val="367567266"/>
      </p:ext>
    </p:extLst>
  </p:cSld>
  <p:clrMapOvr>
    <a:masterClrMapping/>
  </p:clrMapOvr>
  <mc:AlternateContent xmlns:mc="http://schemas.openxmlformats.org/markup-compatibility/2006" xmlns:p14="http://schemas.microsoft.com/office/powerpoint/2010/main">
    <mc:Choice Requires="p14">
      <p:transition spd="slow" p14:dur="2000" advTm="2000"/>
    </mc:Choice>
    <mc:Fallback xmlns="">
      <p:transition spd="slow" advTm="20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4450" y="1470123"/>
            <a:ext cx="6457950" cy="4073428"/>
          </a:xfrm>
        </p:spPr>
        <p:txBody>
          <a:bodyPr>
            <a:noAutofit/>
          </a:bodyPr>
          <a:lstStyle/>
          <a:p>
            <a:pPr marL="0" indent="0">
              <a:buNone/>
            </a:pPr>
            <a:r>
              <a:rPr lang="en-IN" sz="2200" b="1" dirty="0">
                <a:solidFill>
                  <a:srgbClr val="000000"/>
                </a:solidFill>
              </a:rPr>
              <a:t>Data Interpretation Forms:-</a:t>
            </a:r>
          </a:p>
          <a:p>
            <a:pPr marL="0" indent="0">
              <a:buNone/>
            </a:pPr>
            <a:r>
              <a:rPr lang="en-US" sz="2200" dirty="0">
                <a:solidFill>
                  <a:srgbClr val="000000"/>
                </a:solidFill>
              </a:rPr>
              <a:t>As every one of you know Data can be composed or spoke to in 4 Forms</a:t>
            </a:r>
          </a:p>
          <a:p>
            <a:pPr marL="0" indent="0">
              <a:buNone/>
            </a:pPr>
            <a:r>
              <a:rPr lang="en-IN" sz="2200" dirty="0">
                <a:solidFill>
                  <a:srgbClr val="000000"/>
                </a:solidFill>
              </a:rPr>
              <a:t>1. </a:t>
            </a:r>
            <a:r>
              <a:rPr lang="en-IN" sz="2200" b="1" dirty="0">
                <a:solidFill>
                  <a:srgbClr val="000000"/>
                </a:solidFill>
              </a:rPr>
              <a:t>Numerical: - </a:t>
            </a:r>
            <a:r>
              <a:rPr lang="en-IN" sz="2200" dirty="0">
                <a:solidFill>
                  <a:srgbClr val="000000"/>
                </a:solidFill>
              </a:rPr>
              <a:t>Data in numerical structure</a:t>
            </a:r>
          </a:p>
          <a:p>
            <a:pPr marL="0" indent="0">
              <a:buNone/>
            </a:pPr>
            <a:r>
              <a:rPr lang="en-US" sz="2200" dirty="0">
                <a:solidFill>
                  <a:srgbClr val="000000"/>
                </a:solidFill>
              </a:rPr>
              <a:t>2. </a:t>
            </a:r>
            <a:r>
              <a:rPr lang="en-US" sz="2200" b="1" dirty="0">
                <a:solidFill>
                  <a:srgbClr val="000000"/>
                </a:solidFill>
              </a:rPr>
              <a:t>Table Form: - </a:t>
            </a:r>
            <a:r>
              <a:rPr lang="en-US" sz="2200" dirty="0">
                <a:solidFill>
                  <a:srgbClr val="000000"/>
                </a:solidFill>
              </a:rPr>
              <a:t>Data in Tabular structure</a:t>
            </a:r>
          </a:p>
          <a:p>
            <a:pPr marL="0" indent="0">
              <a:buNone/>
            </a:pPr>
            <a:r>
              <a:rPr lang="en-IN" sz="2200" dirty="0">
                <a:solidFill>
                  <a:srgbClr val="000000"/>
                </a:solidFill>
              </a:rPr>
              <a:t>3. </a:t>
            </a:r>
            <a:r>
              <a:rPr lang="en-IN" sz="2200" b="1" dirty="0">
                <a:solidFill>
                  <a:srgbClr val="000000"/>
                </a:solidFill>
              </a:rPr>
              <a:t>Mixed form: - </a:t>
            </a:r>
            <a:r>
              <a:rPr lang="en-IN" sz="2200" dirty="0">
                <a:solidFill>
                  <a:srgbClr val="000000"/>
                </a:solidFill>
              </a:rPr>
              <a:t>Data in Mix Form</a:t>
            </a:r>
          </a:p>
          <a:p>
            <a:pPr marL="0" indent="0">
              <a:buNone/>
            </a:pPr>
            <a:r>
              <a:rPr lang="en-US" sz="2200" dirty="0">
                <a:solidFill>
                  <a:srgbClr val="000000"/>
                </a:solidFill>
              </a:rPr>
              <a:t>4. </a:t>
            </a:r>
            <a:r>
              <a:rPr lang="en-US" sz="2200" b="1" dirty="0">
                <a:solidFill>
                  <a:srgbClr val="000000"/>
                </a:solidFill>
              </a:rPr>
              <a:t>Graphical structure </a:t>
            </a:r>
            <a:r>
              <a:rPr lang="en-US" sz="2200" dirty="0">
                <a:solidFill>
                  <a:srgbClr val="000000"/>
                </a:solidFill>
              </a:rPr>
              <a:t>Like Line, Bar chart and so forth.</a:t>
            </a:r>
          </a:p>
          <a:p>
            <a:pPr marL="0" indent="0">
              <a:buNone/>
            </a:pPr>
            <a:endParaRPr lang="en-US" sz="1800" dirty="0">
              <a:solidFill>
                <a:srgbClr val="333333"/>
              </a:solidFill>
              <a:ea typeface="Nirmala UI Semilight" panose="020B0402040204020203" pitchFamily="34" charset="0"/>
              <a:cs typeface="Nirmala UI Semilight" panose="020B0402040204020203" pitchFamily="34" charset="0"/>
            </a:endParaRPr>
          </a:p>
          <a:p>
            <a:pPr marL="0" indent="0">
              <a:buNone/>
            </a:pPr>
            <a:endParaRPr lang="en-US" dirty="0"/>
          </a:p>
          <a:p>
            <a:pPr marL="0" indent="0">
              <a:buNone/>
            </a:pPr>
            <a:endParaRPr lang="en-US" dirty="0"/>
          </a:p>
          <a:p>
            <a:pPr marL="0" indent="0">
              <a:buNone/>
            </a:pPr>
            <a:endParaRPr lang="en-US" sz="1650" dirty="0">
              <a:ln w="0"/>
              <a:effectLst>
                <a:outerShdw blurRad="38100" dist="19050" dir="2700000" algn="tl" rotWithShape="0">
                  <a:schemeClr val="dk1">
                    <a:alpha val="40000"/>
                  </a:schemeClr>
                </a:outerShdw>
              </a:effectLst>
            </a:endParaRPr>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fld id="{C977EFBF-2AEE-408D-AFE3-6523764008B7}" type="datetime1">
              <a:rPr lang="en-US" smtClean="0"/>
              <a:t>4/26/2025</a:t>
            </a:fld>
            <a:endParaRPr lang="en-US"/>
          </a:p>
        </p:txBody>
      </p:sp>
      <p:sp>
        <p:nvSpPr>
          <p:cNvPr id="5" name="Footer Placeholder 4"/>
          <p:cNvSpPr>
            <a:spLocks noGrp="1"/>
          </p:cNvSpPr>
          <p:nvPr>
            <p:ph type="ftr" sz="quarter" idx="4294967295"/>
          </p:nvPr>
        </p:nvSpPr>
        <p:spPr>
          <a:xfrm>
            <a:off x="2438400" y="6401990"/>
            <a:ext cx="4859034" cy="273844"/>
          </a:xfrm>
          <a:prstGeom prst="rect">
            <a:avLst/>
          </a:prstGeom>
        </p:spPr>
        <p:txBody>
          <a:bodyPr/>
          <a:lstStyle/>
          <a:p>
            <a:r>
              <a:rPr lang="en-US" smtClean="0"/>
              <a:t>Dr. Anil Agarwal  BMCA0206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524000" y="0"/>
            <a:ext cx="7596187"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2400" b="1" dirty="0">
              <a:cs typeface="Times New Roman" pitchFamily="18" charset="0"/>
            </a:endParaRPr>
          </a:p>
          <a:p>
            <a:pPr algn="ctr">
              <a:spcBef>
                <a:spcPct val="0"/>
              </a:spcBef>
              <a:defRPr/>
            </a:pPr>
            <a:r>
              <a:rPr lang="en-US" sz="2400" b="1" dirty="0">
                <a:solidFill>
                  <a:prstClr val="black"/>
                </a:solidFill>
                <a:latin typeface="Calibri"/>
                <a:cs typeface="Times New Roman" pitchFamily="18" charset="0"/>
              </a:rPr>
              <a:t>Data Interpretation</a:t>
            </a:r>
            <a:r>
              <a:rPr lang="en-US" sz="2400" b="1" dirty="0">
                <a:solidFill>
                  <a:prstClr val="black"/>
                </a:solidFill>
                <a:latin typeface="Calibri"/>
              </a:rPr>
              <a:t> (CO5)</a:t>
            </a:r>
            <a:endParaRPr lang="en-US" sz="2400" b="1" dirty="0">
              <a:cs typeface="Times New Roman" pitchFamily="18" charset="0"/>
            </a:endParaRPr>
          </a:p>
          <a:p>
            <a:pPr lvl="0" algn="ctr">
              <a:spcBef>
                <a:spcPct val="0"/>
              </a:spcBef>
              <a:defRPr/>
            </a:pPr>
            <a:endParaRPr lang="en-US" sz="2400" b="1" dirty="0"/>
          </a:p>
        </p:txBody>
      </p:sp>
    </p:spTree>
    <p:extLst>
      <p:ext uri="{BB962C8B-B14F-4D97-AF65-F5344CB8AC3E}">
        <p14:creationId xmlns:p14="http://schemas.microsoft.com/office/powerpoint/2010/main" val="42356901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4450" y="1108866"/>
            <a:ext cx="6457950" cy="4434685"/>
          </a:xfrm>
        </p:spPr>
        <p:txBody>
          <a:bodyPr>
            <a:noAutofit/>
          </a:bodyPr>
          <a:lstStyle/>
          <a:p>
            <a:pPr marL="0" indent="0">
              <a:buNone/>
            </a:pPr>
            <a:r>
              <a:rPr lang="en-IN" sz="2200" b="1" dirty="0"/>
              <a:t>Tabular Data Interpretation formulas</a:t>
            </a:r>
          </a:p>
          <a:p>
            <a:pPr marL="0" indent="0">
              <a:buNone/>
            </a:pPr>
            <a:r>
              <a:rPr lang="en-IN" sz="2200" b="1" dirty="0"/>
              <a:t>1. Average:</a:t>
            </a:r>
          </a:p>
          <a:p>
            <a:pPr marL="0" indent="0">
              <a:buNone/>
            </a:pPr>
            <a:r>
              <a:rPr lang="en-US" sz="2200" dirty="0"/>
              <a:t>Average =total of data/ </a:t>
            </a:r>
            <a:r>
              <a:rPr lang="en-US" sz="2200" dirty="0" err="1"/>
              <a:t>No.of</a:t>
            </a:r>
            <a:r>
              <a:rPr lang="en-US" sz="2200" dirty="0"/>
              <a:t> data</a:t>
            </a:r>
          </a:p>
          <a:p>
            <a:pPr marL="0" indent="0">
              <a:buNone/>
            </a:pPr>
            <a:r>
              <a:rPr lang="en-IN" sz="2200" b="1" dirty="0"/>
              <a:t>2. Percentage:</a:t>
            </a:r>
          </a:p>
          <a:p>
            <a:pPr marL="0" indent="0">
              <a:buNone/>
            </a:pPr>
            <a:r>
              <a:rPr lang="en-US" sz="2200" dirty="0"/>
              <a:t>If we have to find y% of x, then</a:t>
            </a:r>
          </a:p>
          <a:p>
            <a:pPr marL="0" indent="0">
              <a:buNone/>
            </a:pPr>
            <a:r>
              <a:rPr lang="es-ES" sz="2200" dirty="0"/>
              <a:t>y% </a:t>
            </a:r>
            <a:r>
              <a:rPr lang="es-ES" sz="2200" dirty="0" err="1"/>
              <a:t>of</a:t>
            </a:r>
            <a:r>
              <a:rPr lang="es-ES" sz="2200" dirty="0"/>
              <a:t> x=(x*y)/100</a:t>
            </a:r>
          </a:p>
          <a:p>
            <a:pPr marL="0" indent="0">
              <a:buNone/>
            </a:pPr>
            <a:r>
              <a:rPr lang="en-IN" sz="2200" b="1" dirty="0"/>
              <a:t>3. Ratio &amp; Proportion:</a:t>
            </a:r>
          </a:p>
          <a:p>
            <a:pPr marL="0" indent="0">
              <a:buNone/>
            </a:pPr>
            <a:r>
              <a:rPr lang="en-US" sz="2200" dirty="0"/>
              <a:t>The ratio of a to b is written as a: b = a / b</a:t>
            </a:r>
          </a:p>
          <a:p>
            <a:pPr marL="0" indent="0">
              <a:buNone/>
            </a:pPr>
            <a:r>
              <a:rPr lang="en-US" sz="2200" dirty="0"/>
              <a:t>The idea of proportions is that two ratio are equal. If a: b = c: d, we write a: b::c: d</a:t>
            </a:r>
            <a:endParaRPr lang="en-US" sz="2200" dirty="0">
              <a:solidFill>
                <a:srgbClr val="333333"/>
              </a:solidFill>
              <a:ea typeface="Nirmala UI Semilight" panose="020B0402040204020203" pitchFamily="34" charset="0"/>
              <a:cs typeface="Nirmala UI Semilight" panose="020B0402040204020203" pitchFamily="34" charset="0"/>
            </a:endParaRPr>
          </a:p>
          <a:p>
            <a:pPr marL="0" indent="0">
              <a:buNone/>
            </a:pPr>
            <a:endParaRPr lang="en-US" sz="2700" dirty="0"/>
          </a:p>
          <a:p>
            <a:pPr marL="0" indent="0">
              <a:buNone/>
            </a:pPr>
            <a:endParaRPr lang="en-US" dirty="0"/>
          </a:p>
          <a:p>
            <a:pPr marL="0" indent="0">
              <a:buNone/>
            </a:pPr>
            <a:endParaRPr lang="en-US" sz="1650" dirty="0">
              <a:ln w="0"/>
              <a:effectLst>
                <a:outerShdw blurRad="38100" dist="19050" dir="2700000" algn="tl" rotWithShape="0">
                  <a:schemeClr val="dk1">
                    <a:alpha val="40000"/>
                  </a:schemeClr>
                </a:outerShdw>
              </a:effectLst>
            </a:endParaRPr>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fld id="{CC069D17-95FE-4E0A-A5E3-7E250E9953EF}" type="datetime1">
              <a:rPr lang="en-US" smtClean="0"/>
              <a:t>4/26/2025</a:t>
            </a:fld>
            <a:endParaRPr lang="en-US"/>
          </a:p>
        </p:txBody>
      </p:sp>
      <p:sp>
        <p:nvSpPr>
          <p:cNvPr id="5" name="Footer Placeholder 4"/>
          <p:cNvSpPr>
            <a:spLocks noGrp="1"/>
          </p:cNvSpPr>
          <p:nvPr>
            <p:ph type="ftr" sz="quarter" idx="4294967295"/>
          </p:nvPr>
        </p:nvSpPr>
        <p:spPr>
          <a:xfrm>
            <a:off x="2200810" y="6243322"/>
            <a:ext cx="4990030" cy="273844"/>
          </a:xfrm>
          <a:prstGeom prst="rect">
            <a:avLst/>
          </a:prstGeom>
        </p:spPr>
        <p:txBody>
          <a:bodyPr/>
          <a:lstStyle/>
          <a:p>
            <a:r>
              <a:rPr lang="en-US" smtClean="0"/>
              <a:t>Dr. Anil Agarwal  BMCA0206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524000" y="-30957"/>
            <a:ext cx="762000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2400" b="1" dirty="0">
              <a:cs typeface="Times New Roman" pitchFamily="18" charset="0"/>
            </a:endParaRPr>
          </a:p>
          <a:p>
            <a:pPr algn="ctr">
              <a:spcBef>
                <a:spcPct val="0"/>
              </a:spcBef>
              <a:defRPr/>
            </a:pPr>
            <a:r>
              <a:rPr lang="en-US" sz="2400" b="1" dirty="0">
                <a:solidFill>
                  <a:prstClr val="black"/>
                </a:solidFill>
                <a:latin typeface="Calibri"/>
                <a:cs typeface="Times New Roman" pitchFamily="18" charset="0"/>
              </a:rPr>
              <a:t>Data Interpretation</a:t>
            </a:r>
            <a:r>
              <a:rPr lang="en-US" sz="2400" b="1" dirty="0">
                <a:solidFill>
                  <a:prstClr val="black"/>
                </a:solidFill>
                <a:latin typeface="Calibri"/>
              </a:rPr>
              <a:t> (CO5)</a:t>
            </a:r>
            <a:endParaRPr lang="en-US" sz="2400" b="1" dirty="0">
              <a:cs typeface="Times New Roman" pitchFamily="18" charset="0"/>
            </a:endParaRPr>
          </a:p>
          <a:p>
            <a:pPr lvl="0" algn="ctr">
              <a:spcBef>
                <a:spcPct val="0"/>
              </a:spcBef>
              <a:defRPr/>
            </a:pPr>
            <a:endParaRPr lang="en-US" sz="2400" b="1" dirty="0"/>
          </a:p>
        </p:txBody>
      </p:sp>
    </p:spTree>
    <p:extLst>
      <p:ext uri="{BB962C8B-B14F-4D97-AF65-F5344CB8AC3E}">
        <p14:creationId xmlns:p14="http://schemas.microsoft.com/office/powerpoint/2010/main" val="42164817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4450" y="1470123"/>
            <a:ext cx="6457950" cy="4073428"/>
          </a:xfrm>
        </p:spPr>
        <p:txBody>
          <a:bodyPr>
            <a:noAutofit/>
          </a:bodyPr>
          <a:lstStyle/>
          <a:p>
            <a:pPr marL="0" indent="0">
              <a:buNone/>
            </a:pPr>
            <a:r>
              <a:rPr lang="en-IN" sz="2200" b="1" dirty="0">
                <a:solidFill>
                  <a:srgbClr val="000000"/>
                </a:solidFill>
                <a:ea typeface="Nirmala UI Semilight" panose="020B0402040204020203" pitchFamily="34" charset="0"/>
                <a:cs typeface="Nirmala UI Semilight" panose="020B0402040204020203" pitchFamily="34" charset="0"/>
              </a:rPr>
              <a:t>Example-1 </a:t>
            </a:r>
          </a:p>
          <a:p>
            <a:pPr marL="0" indent="0">
              <a:buNone/>
            </a:pPr>
            <a:r>
              <a:rPr lang="en-IN" sz="2200" b="1" dirty="0"/>
              <a:t>Directions (1 -5):</a:t>
            </a:r>
            <a:endParaRPr lang="en-IN" sz="2200" b="1" dirty="0">
              <a:ea typeface="Nirmala UI Semilight" panose="020B0402040204020203" pitchFamily="34" charset="0"/>
              <a:cs typeface="Nirmala UI Semilight" panose="020B0402040204020203" pitchFamily="34" charset="0"/>
            </a:endParaRPr>
          </a:p>
          <a:p>
            <a:pPr marL="0" indent="0">
              <a:buNone/>
            </a:pPr>
            <a:endParaRPr lang="en-IN" sz="2200" b="1" dirty="0">
              <a:solidFill>
                <a:srgbClr val="000000"/>
              </a:solidFill>
              <a:ea typeface="Nirmala UI Semilight" panose="020B0402040204020203" pitchFamily="34" charset="0"/>
              <a:cs typeface="Nirmala UI Semilight" panose="020B0402040204020203" pitchFamily="34" charset="0"/>
            </a:endParaRPr>
          </a:p>
          <a:p>
            <a:pPr marL="0" indent="0">
              <a:buNone/>
            </a:pPr>
            <a:endParaRPr lang="en-US" sz="1800" dirty="0">
              <a:solidFill>
                <a:srgbClr val="333333"/>
              </a:solidFill>
              <a:ea typeface="Nirmala UI Semilight" panose="020B0402040204020203" pitchFamily="34" charset="0"/>
              <a:cs typeface="Nirmala UI Semilight" panose="020B0402040204020203" pitchFamily="34" charset="0"/>
            </a:endParaRPr>
          </a:p>
          <a:p>
            <a:pPr marL="0" indent="0">
              <a:buNone/>
            </a:pPr>
            <a:endParaRPr lang="en-US" dirty="0"/>
          </a:p>
          <a:p>
            <a:pPr marL="0" indent="0">
              <a:buNone/>
            </a:pPr>
            <a:endParaRPr lang="en-US" dirty="0"/>
          </a:p>
          <a:p>
            <a:pPr marL="0" indent="0">
              <a:buNone/>
            </a:pPr>
            <a:endParaRPr lang="en-US" sz="1650" dirty="0">
              <a:ln w="0"/>
              <a:effectLst>
                <a:outerShdw blurRad="38100" dist="19050" dir="2700000" algn="tl" rotWithShape="0">
                  <a:schemeClr val="dk1">
                    <a:alpha val="40000"/>
                  </a:schemeClr>
                </a:outerShdw>
              </a:effectLst>
            </a:endParaRPr>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fld id="{0318B442-9492-4A80-886E-0178D15EC590}" type="datetime1">
              <a:rPr lang="en-US" smtClean="0"/>
              <a:t>4/26/2025</a:t>
            </a:fld>
            <a:endParaRPr lang="en-US"/>
          </a:p>
        </p:txBody>
      </p:sp>
      <p:sp>
        <p:nvSpPr>
          <p:cNvPr id="5" name="Footer Placeholder 4"/>
          <p:cNvSpPr>
            <a:spLocks noGrp="1"/>
          </p:cNvSpPr>
          <p:nvPr>
            <p:ph type="ftr" sz="quarter" idx="4294967295"/>
          </p:nvPr>
        </p:nvSpPr>
        <p:spPr>
          <a:xfrm>
            <a:off x="2260635" y="6305609"/>
            <a:ext cx="4851329" cy="354807"/>
          </a:xfrm>
          <a:prstGeom prst="rect">
            <a:avLst/>
          </a:prstGeom>
        </p:spPr>
        <p:txBody>
          <a:bodyPr/>
          <a:lstStyle/>
          <a:p>
            <a:r>
              <a:rPr lang="en-US" smtClean="0"/>
              <a:t>Dr. Anil Agarwal  BMCA0206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524000" y="0"/>
            <a:ext cx="7596187" cy="762058"/>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2400" b="1" dirty="0">
              <a:cs typeface="Times New Roman" pitchFamily="18" charset="0"/>
            </a:endParaRPr>
          </a:p>
          <a:p>
            <a:pPr algn="ctr">
              <a:spcBef>
                <a:spcPct val="0"/>
              </a:spcBef>
              <a:defRPr/>
            </a:pPr>
            <a:r>
              <a:rPr lang="en-US" sz="2400" b="1" dirty="0">
                <a:solidFill>
                  <a:prstClr val="black"/>
                </a:solidFill>
                <a:latin typeface="Calibri"/>
                <a:cs typeface="Times New Roman" pitchFamily="18" charset="0"/>
              </a:rPr>
              <a:t>Data Interpretation</a:t>
            </a:r>
            <a:r>
              <a:rPr lang="en-US" sz="2400" b="1" dirty="0">
                <a:solidFill>
                  <a:prstClr val="black"/>
                </a:solidFill>
                <a:latin typeface="Calibri"/>
              </a:rPr>
              <a:t> (CO5)</a:t>
            </a:r>
            <a:endParaRPr lang="en-US" sz="2400" b="1" dirty="0">
              <a:cs typeface="Times New Roman" pitchFamily="18" charset="0"/>
            </a:endParaRPr>
          </a:p>
          <a:p>
            <a:pPr lvl="0" algn="ctr">
              <a:spcBef>
                <a:spcPct val="0"/>
              </a:spcBef>
              <a:defRPr/>
            </a:pPr>
            <a:endParaRPr lang="en-US" sz="2400" b="1" dirty="0"/>
          </a:p>
        </p:txBody>
      </p:sp>
      <p:pic>
        <p:nvPicPr>
          <p:cNvPr id="9" name="Picture 8">
            <a:extLst>
              <a:ext uri="{FF2B5EF4-FFF2-40B4-BE49-F238E27FC236}">
                <a16:creationId xmlns="" xmlns:a16="http://schemas.microsoft.com/office/drawing/2014/main" id="{2B8D1989-299A-4C73-BC8D-EA63B6985E1A}"/>
              </a:ext>
            </a:extLst>
          </p:cNvPr>
          <p:cNvPicPr>
            <a:picLocks noChangeAspect="1"/>
          </p:cNvPicPr>
          <p:nvPr/>
        </p:nvPicPr>
        <p:blipFill>
          <a:blip r:embed="rId2"/>
          <a:stretch>
            <a:fillRect/>
          </a:stretch>
        </p:blipFill>
        <p:spPr>
          <a:xfrm>
            <a:off x="1371600" y="2114550"/>
            <a:ext cx="5938967" cy="3105150"/>
          </a:xfrm>
          <a:prstGeom prst="rect">
            <a:avLst/>
          </a:prstGeom>
        </p:spPr>
      </p:pic>
    </p:spTree>
    <p:extLst>
      <p:ext uri="{BB962C8B-B14F-4D97-AF65-F5344CB8AC3E}">
        <p14:creationId xmlns:p14="http://schemas.microsoft.com/office/powerpoint/2010/main" val="3682614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14450" y="959642"/>
                <a:ext cx="6457950" cy="4583909"/>
              </a:xfrm>
            </p:spPr>
            <p:txBody>
              <a:bodyPr>
                <a:noAutofit/>
              </a:bodyPr>
              <a:lstStyle/>
              <a:p>
                <a:pPr marL="0" indent="0">
                  <a:buNone/>
                </a:pPr>
                <a:r>
                  <a:rPr lang="en-US" sz="2200" b="1" dirty="0">
                    <a:solidFill>
                      <a:srgbClr val="000000"/>
                    </a:solidFill>
                  </a:rPr>
                  <a:t>1. What is the average amount of interest per year which the company had to pay during this period?</a:t>
                </a:r>
              </a:p>
              <a:p>
                <a:pPr marL="0" indent="0">
                  <a:buNone/>
                </a:pPr>
                <a:r>
                  <a:rPr lang="en-IN" sz="2200" b="1" dirty="0">
                    <a:solidFill>
                      <a:srgbClr val="000000"/>
                    </a:solidFill>
                  </a:rPr>
                  <a:t>A. </a:t>
                </a:r>
                <a:r>
                  <a:rPr lang="en-IN" sz="2200" dirty="0">
                    <a:solidFill>
                      <a:srgbClr val="000000"/>
                    </a:solidFill>
                  </a:rPr>
                  <a:t>Rs. 32.43 lakhs</a:t>
                </a:r>
              </a:p>
              <a:p>
                <a:pPr marL="0" indent="0">
                  <a:buNone/>
                </a:pPr>
                <a:r>
                  <a:rPr lang="en-IN" sz="2200" b="1" dirty="0">
                    <a:solidFill>
                      <a:srgbClr val="000000"/>
                    </a:solidFill>
                  </a:rPr>
                  <a:t>B. </a:t>
                </a:r>
                <a:r>
                  <a:rPr lang="en-IN" sz="2200" dirty="0">
                    <a:solidFill>
                      <a:srgbClr val="000000"/>
                    </a:solidFill>
                  </a:rPr>
                  <a:t>Rs. 33.72 lakhs</a:t>
                </a:r>
              </a:p>
              <a:p>
                <a:pPr marL="0" indent="0">
                  <a:buNone/>
                </a:pPr>
                <a:r>
                  <a:rPr lang="en-IN" sz="2200" b="1" dirty="0">
                    <a:solidFill>
                      <a:srgbClr val="000000"/>
                    </a:solidFill>
                  </a:rPr>
                  <a:t>C. </a:t>
                </a:r>
                <a:r>
                  <a:rPr lang="en-IN" sz="2200" dirty="0">
                    <a:solidFill>
                      <a:srgbClr val="000000"/>
                    </a:solidFill>
                  </a:rPr>
                  <a:t>Rs. 34.18 lakhs</a:t>
                </a:r>
              </a:p>
              <a:p>
                <a:pPr marL="0" indent="0">
                  <a:buNone/>
                </a:pPr>
                <a:r>
                  <a:rPr lang="en-IN" sz="2200" b="1" dirty="0">
                    <a:solidFill>
                      <a:srgbClr val="000000"/>
                    </a:solidFill>
                  </a:rPr>
                  <a:t>D. </a:t>
                </a:r>
                <a:r>
                  <a:rPr lang="en-IN" sz="2200" dirty="0">
                    <a:solidFill>
                      <a:srgbClr val="000000"/>
                    </a:solidFill>
                  </a:rPr>
                  <a:t>Rs. 36.66 lakhs</a:t>
                </a:r>
              </a:p>
              <a:p>
                <a:pPr marL="0" indent="0">
                  <a:buNone/>
                </a:pPr>
                <a:r>
                  <a:rPr lang="en-US" sz="2200" b="1" dirty="0">
                    <a:solidFill>
                      <a:srgbClr val="000000"/>
                    </a:solidFill>
                  </a:rPr>
                  <a:t>Sol: </a:t>
                </a:r>
                <a:r>
                  <a:rPr lang="en-US" sz="2200" dirty="0">
                    <a:solidFill>
                      <a:srgbClr val="000000"/>
                    </a:solidFill>
                  </a:rPr>
                  <a:t>Average amount of interest paid by the Company during the given period</a:t>
                </a:r>
              </a:p>
              <a:p>
                <a:pPr marL="0" indent="0">
                  <a:buNone/>
                </a:pPr>
                <a:r>
                  <a:rPr lang="en-IN" sz="2200" dirty="0">
                    <a:solidFill>
                      <a:srgbClr val="000000"/>
                    </a:solidFill>
                  </a:rPr>
                  <a:t>= </a:t>
                </a:r>
                <a14:m>
                  <m:oMath xmlns:m="http://schemas.openxmlformats.org/officeDocument/2006/math">
                    <m:f>
                      <m:fPr>
                        <m:ctrlPr>
                          <a:rPr lang="en-IN" sz="2200" i="1">
                            <a:solidFill>
                              <a:srgbClr val="000000"/>
                            </a:solidFill>
                            <a:latin typeface="Cambria Math" panose="02040503050406030204" pitchFamily="18" charset="0"/>
                          </a:rPr>
                        </m:ctrlPr>
                      </m:fPr>
                      <m:num>
                        <m:r>
                          <m:rPr>
                            <m:nor/>
                          </m:rPr>
                          <a:rPr lang="en-IN" sz="2200" dirty="0">
                            <a:solidFill>
                              <a:srgbClr val="000000"/>
                            </a:solidFill>
                          </a:rPr>
                          <m:t>Rs</m:t>
                        </m:r>
                        <m:r>
                          <m:rPr>
                            <m:nor/>
                          </m:rPr>
                          <a:rPr lang="en-IN" sz="2200" dirty="0">
                            <a:solidFill>
                              <a:srgbClr val="000000"/>
                            </a:solidFill>
                          </a:rPr>
                          <m:t>. [</m:t>
                        </m:r>
                        <m:r>
                          <m:rPr>
                            <m:nor/>
                          </m:rPr>
                          <a:rPr lang="hi-IN" sz="2200" dirty="0">
                            <a:ln w="0"/>
                          </a:rPr>
                          <m:t>𝟐𝟑</m:t>
                        </m:r>
                        <m:r>
                          <m:rPr>
                            <m:nor/>
                          </m:rPr>
                          <a:rPr lang="hi-IN" sz="2200" dirty="0">
                            <a:ln w="0"/>
                          </a:rPr>
                          <m:t>.</m:t>
                        </m:r>
                        <m:r>
                          <m:rPr>
                            <m:nor/>
                          </m:rPr>
                          <a:rPr lang="hi-IN" sz="2200" dirty="0">
                            <a:ln w="0"/>
                          </a:rPr>
                          <m:t>𝟒</m:t>
                        </m:r>
                        <m:r>
                          <m:rPr>
                            <m:nor/>
                          </m:rPr>
                          <a:rPr lang="hi-IN" sz="2200" dirty="0">
                            <a:ln w="0"/>
                          </a:rPr>
                          <m:t> + </m:t>
                        </m:r>
                        <m:r>
                          <m:rPr>
                            <m:nor/>
                          </m:rPr>
                          <a:rPr lang="hi-IN" sz="2200" dirty="0">
                            <a:ln w="0"/>
                          </a:rPr>
                          <m:t>𝟑𝟐</m:t>
                        </m:r>
                        <m:r>
                          <m:rPr>
                            <m:nor/>
                          </m:rPr>
                          <a:rPr lang="hi-IN" sz="2200" dirty="0">
                            <a:ln w="0"/>
                          </a:rPr>
                          <m:t>.</m:t>
                        </m:r>
                        <m:r>
                          <m:rPr>
                            <m:nor/>
                          </m:rPr>
                          <a:rPr lang="hi-IN" sz="2200" dirty="0">
                            <a:ln w="0"/>
                          </a:rPr>
                          <m:t>𝟓</m:t>
                        </m:r>
                        <m:r>
                          <m:rPr>
                            <m:nor/>
                          </m:rPr>
                          <a:rPr lang="hi-IN" sz="2200" dirty="0">
                            <a:ln w="0"/>
                          </a:rPr>
                          <m:t> + </m:t>
                        </m:r>
                        <m:r>
                          <m:rPr>
                            <m:nor/>
                          </m:rPr>
                          <a:rPr lang="hi-IN" sz="2200" dirty="0">
                            <a:ln w="0"/>
                          </a:rPr>
                          <m:t>𝟒𝟏</m:t>
                        </m:r>
                        <m:r>
                          <m:rPr>
                            <m:nor/>
                          </m:rPr>
                          <a:rPr lang="hi-IN" sz="2200" dirty="0">
                            <a:ln w="0"/>
                          </a:rPr>
                          <m:t>.</m:t>
                        </m:r>
                        <m:r>
                          <m:rPr>
                            <m:nor/>
                          </m:rPr>
                          <a:rPr lang="hi-IN" sz="2200" dirty="0">
                            <a:ln w="0"/>
                          </a:rPr>
                          <m:t>𝟔</m:t>
                        </m:r>
                        <m:r>
                          <m:rPr>
                            <m:nor/>
                          </m:rPr>
                          <a:rPr lang="hi-IN" sz="2200" dirty="0">
                            <a:ln w="0"/>
                          </a:rPr>
                          <m:t> + </m:t>
                        </m:r>
                        <m:r>
                          <m:rPr>
                            <m:nor/>
                          </m:rPr>
                          <a:rPr lang="hi-IN" sz="2200" dirty="0">
                            <a:ln w="0"/>
                          </a:rPr>
                          <m:t>𝟑𝟔</m:t>
                        </m:r>
                        <m:r>
                          <m:rPr>
                            <m:nor/>
                          </m:rPr>
                          <a:rPr lang="hi-IN" sz="2200" dirty="0">
                            <a:ln w="0"/>
                          </a:rPr>
                          <m:t>.</m:t>
                        </m:r>
                        <m:r>
                          <m:rPr>
                            <m:nor/>
                          </m:rPr>
                          <a:rPr lang="hi-IN" sz="2200" dirty="0">
                            <a:ln w="0"/>
                          </a:rPr>
                          <m:t>𝟒</m:t>
                        </m:r>
                        <m:r>
                          <m:rPr>
                            <m:nor/>
                          </m:rPr>
                          <a:rPr lang="hi-IN" sz="2200" dirty="0">
                            <a:ln w="0"/>
                          </a:rPr>
                          <m:t> + </m:t>
                        </m:r>
                        <m:r>
                          <m:rPr>
                            <m:nor/>
                          </m:rPr>
                          <a:rPr lang="hi-IN" sz="2200" dirty="0">
                            <a:ln w="0"/>
                          </a:rPr>
                          <m:t>𝟒𝟗</m:t>
                        </m:r>
                        <m:r>
                          <m:rPr>
                            <m:nor/>
                          </m:rPr>
                          <a:rPr lang="hi-IN" sz="2200" dirty="0">
                            <a:ln w="0"/>
                          </a:rPr>
                          <m:t>.</m:t>
                        </m:r>
                        <m:r>
                          <m:rPr>
                            <m:nor/>
                          </m:rPr>
                          <a:rPr lang="hi-IN" sz="2200" dirty="0">
                            <a:ln w="0"/>
                          </a:rPr>
                          <m:t>𝟒𝟓</m:t>
                        </m:r>
                        <m:r>
                          <m:rPr>
                            <m:nor/>
                          </m:rPr>
                          <a:rPr lang="en-IN" sz="2200" dirty="0">
                            <a:ln w="0"/>
                          </a:rPr>
                          <m:t> </m:t>
                        </m:r>
                        <m:r>
                          <m:rPr>
                            <m:nor/>
                          </m:rPr>
                          <a:rPr lang="en-IN" sz="2200" dirty="0">
                            <a:solidFill>
                              <a:srgbClr val="000000"/>
                            </a:solidFill>
                          </a:rPr>
                          <m:t>]</m:t>
                        </m:r>
                      </m:num>
                      <m:den>
                        <m:r>
                          <a:rPr lang="en-IN" sz="2200" i="1">
                            <a:solidFill>
                              <a:srgbClr val="000000"/>
                            </a:solidFill>
                            <a:latin typeface="Cambria Math" panose="02040503050406030204" pitchFamily="18" charset="0"/>
                          </a:rPr>
                          <m:t>5</m:t>
                        </m:r>
                      </m:den>
                    </m:f>
                  </m:oMath>
                </a14:m>
                <a:r>
                  <a:rPr lang="en-IN" sz="2200" dirty="0">
                    <a:solidFill>
                      <a:srgbClr val="000000"/>
                    </a:solidFill>
                  </a:rPr>
                  <a:t>lakhs</a:t>
                </a:r>
              </a:p>
              <a:p>
                <a:pPr marL="0" indent="0">
                  <a:buNone/>
                </a:pPr>
                <a:r>
                  <a:rPr lang="en-IN" sz="2200" dirty="0">
                    <a:solidFill>
                      <a:srgbClr val="000000"/>
                    </a:solidFill>
                  </a:rPr>
                  <a:t>= Rs. 36.66 lakhs.</a:t>
                </a:r>
                <a:endParaRPr lang="en-US" sz="2200" dirty="0"/>
              </a:p>
              <a:p>
                <a:pPr marL="0" indent="0">
                  <a:buNone/>
                </a:pPr>
                <a:endParaRPr lang="en-US" dirty="0"/>
              </a:p>
              <a:p>
                <a:pPr marL="0" indent="0">
                  <a:buNone/>
                </a:pPr>
                <a:endParaRPr lang="en-US" sz="1650" dirty="0">
                  <a:ln w="0"/>
                  <a:effectLst>
                    <a:outerShdw blurRad="38100" dist="19050" dir="2700000" algn="tl" rotWithShape="0">
                      <a:schemeClr val="dk1">
                        <a:alpha val="40000"/>
                      </a:schemeClr>
                    </a:outerShdw>
                  </a:effectLs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14450" y="959642"/>
                <a:ext cx="6457950" cy="4583909"/>
              </a:xfrm>
              <a:blipFill rotWithShape="0">
                <a:blip r:embed="rId2"/>
                <a:stretch>
                  <a:fillRect l="-1228" t="-798"/>
                </a:stretch>
              </a:blipFill>
            </p:spPr>
            <p:txBody>
              <a:bodyPr/>
              <a:lstStyle/>
              <a:p>
                <a:r>
                  <a:rPr lang="en-US">
                    <a:noFill/>
                  </a:rPr>
                  <a:t> </a:t>
                </a:r>
              </a:p>
            </p:txBody>
          </p:sp>
        </mc:Fallback>
      </mc:AlternateContent>
      <p:sp>
        <p:nvSpPr>
          <p:cNvPr id="4" name="Date Placeholder 3"/>
          <p:cNvSpPr>
            <a:spLocks noGrp="1"/>
          </p:cNvSpPr>
          <p:nvPr>
            <p:ph type="dt" sz="half" idx="4294967295"/>
          </p:nvPr>
        </p:nvSpPr>
        <p:spPr>
          <a:xfrm>
            <a:off x="457200" y="6356350"/>
            <a:ext cx="2133600" cy="365125"/>
          </a:xfrm>
          <a:prstGeom prst="rect">
            <a:avLst/>
          </a:prstGeom>
        </p:spPr>
        <p:txBody>
          <a:bodyPr/>
          <a:lstStyle/>
          <a:p>
            <a:fld id="{5A43710D-FB92-43E0-A0FC-F20F67B18853}" type="datetime1">
              <a:rPr lang="en-US" smtClean="0"/>
              <a:t>4/26/2025</a:t>
            </a:fld>
            <a:endParaRPr lang="en-US"/>
          </a:p>
        </p:txBody>
      </p:sp>
      <p:sp>
        <p:nvSpPr>
          <p:cNvPr id="5" name="Footer Placeholder 4"/>
          <p:cNvSpPr>
            <a:spLocks noGrp="1"/>
          </p:cNvSpPr>
          <p:nvPr>
            <p:ph type="ftr" sz="quarter" idx="4294967295"/>
          </p:nvPr>
        </p:nvSpPr>
        <p:spPr>
          <a:xfrm>
            <a:off x="2286000" y="6356350"/>
            <a:ext cx="4997735" cy="273844"/>
          </a:xfrm>
          <a:prstGeom prst="rect">
            <a:avLst/>
          </a:prstGeom>
        </p:spPr>
        <p:txBody>
          <a:bodyPr/>
          <a:lstStyle/>
          <a:p>
            <a:r>
              <a:rPr lang="en-US" smtClean="0"/>
              <a:t>Dr. Anil Agarwal  BMCA0206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sp>
        <p:nvSpPr>
          <p:cNvPr id="7" name="Title 1"/>
          <p:cNvSpPr txBox="1">
            <a:spLocks/>
          </p:cNvSpPr>
          <p:nvPr/>
        </p:nvSpPr>
        <p:spPr>
          <a:xfrm>
            <a:off x="1314450" y="142975"/>
            <a:ext cx="7296150"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2400" b="1" dirty="0">
              <a:cs typeface="Times New Roman" pitchFamily="18" charset="0"/>
            </a:endParaRPr>
          </a:p>
          <a:p>
            <a:pPr algn="ctr">
              <a:spcBef>
                <a:spcPct val="0"/>
              </a:spcBef>
              <a:defRPr/>
            </a:pPr>
            <a:r>
              <a:rPr lang="en-US" sz="2400" b="1" dirty="0">
                <a:solidFill>
                  <a:prstClr val="black"/>
                </a:solidFill>
                <a:latin typeface="Calibri"/>
                <a:cs typeface="Times New Roman" pitchFamily="18" charset="0"/>
              </a:rPr>
              <a:t>Data Interpretation</a:t>
            </a:r>
            <a:r>
              <a:rPr lang="en-US" sz="2400" b="1" dirty="0">
                <a:solidFill>
                  <a:prstClr val="black"/>
                </a:solidFill>
                <a:latin typeface="Calibri"/>
              </a:rPr>
              <a:t> (CO5)</a:t>
            </a:r>
            <a:endParaRPr lang="en-US" sz="2400" b="1" dirty="0">
              <a:cs typeface="Times New Roman" pitchFamily="18" charset="0"/>
            </a:endParaRPr>
          </a:p>
          <a:p>
            <a:pPr lvl="0" algn="ctr">
              <a:spcBef>
                <a:spcPct val="0"/>
              </a:spcBef>
              <a:defRPr/>
            </a:pPr>
            <a:endParaRPr lang="en-US" sz="2400" b="1" dirty="0"/>
          </a:p>
        </p:txBody>
      </p:sp>
    </p:spTree>
    <p:extLst>
      <p:ext uri="{BB962C8B-B14F-4D97-AF65-F5344CB8AC3E}">
        <p14:creationId xmlns:p14="http://schemas.microsoft.com/office/powerpoint/2010/main" val="4597177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14450" y="1115317"/>
                <a:ext cx="7275485" cy="4428234"/>
              </a:xfrm>
            </p:spPr>
            <p:txBody>
              <a:bodyPr>
                <a:noAutofit/>
              </a:bodyPr>
              <a:lstStyle/>
              <a:p>
                <a:pPr marL="0" indent="0">
                  <a:buNone/>
                </a:pPr>
                <a:r>
                  <a:rPr lang="en-US" sz="2200" b="1" dirty="0">
                    <a:solidFill>
                      <a:srgbClr val="000000"/>
                    </a:solidFill>
                  </a:rPr>
                  <a:t>2. The total amount of bonus paid by the company during the given period is approximately what percent of the total amount of salary paid during this period?</a:t>
                </a:r>
              </a:p>
              <a:p>
                <a:pPr marL="0" indent="0">
                  <a:buNone/>
                </a:pPr>
                <a:r>
                  <a:rPr lang="en-IN" sz="2200" b="1" dirty="0">
                    <a:solidFill>
                      <a:srgbClr val="000000"/>
                    </a:solidFill>
                  </a:rPr>
                  <a:t>A. </a:t>
                </a:r>
                <a:r>
                  <a:rPr lang="en-IN" sz="2200" dirty="0">
                    <a:solidFill>
                      <a:srgbClr val="000000"/>
                    </a:solidFill>
                  </a:rPr>
                  <a:t>0.1%</a:t>
                </a:r>
              </a:p>
              <a:p>
                <a:pPr marL="0" indent="0">
                  <a:buNone/>
                </a:pPr>
                <a:r>
                  <a:rPr lang="en-IN" sz="2200" b="1" dirty="0">
                    <a:solidFill>
                      <a:srgbClr val="000000"/>
                    </a:solidFill>
                  </a:rPr>
                  <a:t>B. </a:t>
                </a:r>
                <a:r>
                  <a:rPr lang="en-IN" sz="2200" dirty="0">
                    <a:solidFill>
                      <a:srgbClr val="000000"/>
                    </a:solidFill>
                  </a:rPr>
                  <a:t>0.5%</a:t>
                </a:r>
              </a:p>
              <a:p>
                <a:pPr marL="0" indent="0">
                  <a:buNone/>
                </a:pPr>
                <a:r>
                  <a:rPr lang="en-IN" sz="2200" b="1" dirty="0">
                    <a:solidFill>
                      <a:srgbClr val="000000"/>
                    </a:solidFill>
                  </a:rPr>
                  <a:t>C. </a:t>
                </a:r>
                <a:r>
                  <a:rPr lang="en-IN" sz="2200" dirty="0">
                    <a:solidFill>
                      <a:srgbClr val="000000"/>
                    </a:solidFill>
                  </a:rPr>
                  <a:t>1%</a:t>
                </a:r>
              </a:p>
              <a:p>
                <a:pPr marL="0" indent="0">
                  <a:buNone/>
                </a:pPr>
                <a:r>
                  <a:rPr lang="en-IN" sz="2200" b="1" dirty="0">
                    <a:solidFill>
                      <a:srgbClr val="000000"/>
                    </a:solidFill>
                  </a:rPr>
                  <a:t>D. </a:t>
                </a:r>
                <a:r>
                  <a:rPr lang="en-IN" sz="2200" dirty="0">
                    <a:solidFill>
                      <a:srgbClr val="000000"/>
                    </a:solidFill>
                  </a:rPr>
                  <a:t>1.25%</a:t>
                </a:r>
              </a:p>
              <a:p>
                <a:pPr marL="0" indent="0">
                  <a:buNone/>
                </a:pPr>
                <a:r>
                  <a:rPr lang="en-IN" sz="2200" b="1" dirty="0"/>
                  <a:t>Explanation:</a:t>
                </a:r>
              </a:p>
              <a:p>
                <a:pPr marL="0" indent="0">
                  <a:buNone/>
                </a:pPr>
                <a:r>
                  <a:rPr lang="en-IN" sz="2200" dirty="0">
                    <a:solidFill>
                      <a:srgbClr val="000000"/>
                    </a:solidFill>
                  </a:rPr>
                  <a:t>Required percentage = </a:t>
                </a:r>
                <a14:m>
                  <m:oMath xmlns:m="http://schemas.openxmlformats.org/officeDocument/2006/math">
                    <m:f>
                      <m:fPr>
                        <m:ctrlPr>
                          <a:rPr lang="en-IN" sz="2200" i="1">
                            <a:solidFill>
                              <a:srgbClr val="000000"/>
                            </a:solidFill>
                            <a:latin typeface="Cambria Math" panose="02040503050406030204" pitchFamily="18" charset="0"/>
                          </a:rPr>
                        </m:ctrlPr>
                      </m:fPr>
                      <m:num>
                        <m:r>
                          <m:rPr>
                            <m:nor/>
                          </m:rPr>
                          <a:rPr lang="en-IN" sz="2200" dirty="0">
                            <a:solidFill>
                              <a:srgbClr val="000000"/>
                            </a:solidFill>
                          </a:rPr>
                          <m:t>[ </m:t>
                        </m:r>
                        <m:r>
                          <m:rPr>
                            <m:nor/>
                          </m:rPr>
                          <a:rPr lang="hi-IN" sz="2200" dirty="0">
                            <a:solidFill>
                              <a:srgbClr val="000000"/>
                            </a:solidFill>
                          </a:rPr>
                          <m:t>(</m:t>
                        </m:r>
                        <m:r>
                          <m:rPr>
                            <m:nor/>
                          </m:rPr>
                          <a:rPr lang="hi-IN" sz="2200" dirty="0">
                            <a:solidFill>
                              <a:srgbClr val="000000"/>
                            </a:solidFill>
                          </a:rPr>
                          <m:t>𝟑</m:t>
                        </m:r>
                        <m:r>
                          <m:rPr>
                            <m:nor/>
                          </m:rPr>
                          <a:rPr lang="hi-IN" sz="2200" dirty="0">
                            <a:solidFill>
                              <a:srgbClr val="000000"/>
                            </a:solidFill>
                          </a:rPr>
                          <m:t>.</m:t>
                        </m:r>
                        <m:r>
                          <m:rPr>
                            <m:nor/>
                          </m:rPr>
                          <a:rPr lang="hi-IN" sz="2200" dirty="0">
                            <a:solidFill>
                              <a:srgbClr val="000000"/>
                            </a:solidFill>
                          </a:rPr>
                          <m:t>𝟎𝟎</m:t>
                        </m:r>
                        <m:r>
                          <m:rPr>
                            <m:nor/>
                          </m:rPr>
                          <a:rPr lang="hi-IN" sz="2200" dirty="0">
                            <a:solidFill>
                              <a:srgbClr val="000000"/>
                            </a:solidFill>
                          </a:rPr>
                          <m:t> + </m:t>
                        </m:r>
                        <m:r>
                          <m:rPr>
                            <m:nor/>
                          </m:rPr>
                          <a:rPr lang="hi-IN" sz="2200" dirty="0">
                            <a:solidFill>
                              <a:srgbClr val="000000"/>
                            </a:solidFill>
                          </a:rPr>
                          <m:t>𝟐</m:t>
                        </m:r>
                        <m:r>
                          <m:rPr>
                            <m:nor/>
                          </m:rPr>
                          <a:rPr lang="hi-IN" sz="2200" dirty="0">
                            <a:solidFill>
                              <a:srgbClr val="000000"/>
                            </a:solidFill>
                          </a:rPr>
                          <m:t>.</m:t>
                        </m:r>
                        <m:r>
                          <m:rPr>
                            <m:nor/>
                          </m:rPr>
                          <a:rPr lang="hi-IN" sz="2200" dirty="0">
                            <a:solidFill>
                              <a:srgbClr val="000000"/>
                            </a:solidFill>
                          </a:rPr>
                          <m:t>𝟓𝟐</m:t>
                        </m:r>
                        <m:r>
                          <m:rPr>
                            <m:nor/>
                          </m:rPr>
                          <a:rPr lang="hi-IN" sz="2200" dirty="0">
                            <a:solidFill>
                              <a:srgbClr val="000000"/>
                            </a:solidFill>
                          </a:rPr>
                          <m:t> + </m:t>
                        </m:r>
                        <m:r>
                          <m:rPr>
                            <m:nor/>
                          </m:rPr>
                          <a:rPr lang="hi-IN" sz="2200" dirty="0">
                            <a:solidFill>
                              <a:srgbClr val="000000"/>
                            </a:solidFill>
                          </a:rPr>
                          <m:t>𝟑</m:t>
                        </m:r>
                        <m:r>
                          <m:rPr>
                            <m:nor/>
                          </m:rPr>
                          <a:rPr lang="hi-IN" sz="2200" dirty="0">
                            <a:solidFill>
                              <a:srgbClr val="000000"/>
                            </a:solidFill>
                          </a:rPr>
                          <m:t>.</m:t>
                        </m:r>
                        <m:r>
                          <m:rPr>
                            <m:nor/>
                          </m:rPr>
                          <a:rPr lang="hi-IN" sz="2200" dirty="0">
                            <a:solidFill>
                              <a:srgbClr val="000000"/>
                            </a:solidFill>
                          </a:rPr>
                          <m:t>𝟖𝟒</m:t>
                        </m:r>
                        <m:r>
                          <m:rPr>
                            <m:nor/>
                          </m:rPr>
                          <a:rPr lang="hi-IN" sz="2200" dirty="0">
                            <a:solidFill>
                              <a:srgbClr val="000000"/>
                            </a:solidFill>
                          </a:rPr>
                          <m:t> + </m:t>
                        </m:r>
                        <m:r>
                          <m:rPr>
                            <m:nor/>
                          </m:rPr>
                          <a:rPr lang="hi-IN" sz="2200" dirty="0">
                            <a:solidFill>
                              <a:srgbClr val="000000"/>
                            </a:solidFill>
                          </a:rPr>
                          <m:t>𝟑</m:t>
                        </m:r>
                        <m:r>
                          <m:rPr>
                            <m:nor/>
                          </m:rPr>
                          <a:rPr lang="hi-IN" sz="2200" dirty="0">
                            <a:solidFill>
                              <a:srgbClr val="000000"/>
                            </a:solidFill>
                          </a:rPr>
                          <m:t>.</m:t>
                        </m:r>
                        <m:r>
                          <m:rPr>
                            <m:nor/>
                          </m:rPr>
                          <a:rPr lang="hi-IN" sz="2200" dirty="0">
                            <a:solidFill>
                              <a:srgbClr val="000000"/>
                            </a:solidFill>
                          </a:rPr>
                          <m:t>𝟔𝟖</m:t>
                        </m:r>
                        <m:r>
                          <m:rPr>
                            <m:nor/>
                          </m:rPr>
                          <a:rPr lang="hi-IN" sz="2200" dirty="0">
                            <a:solidFill>
                              <a:srgbClr val="000000"/>
                            </a:solidFill>
                          </a:rPr>
                          <m:t> + </m:t>
                        </m:r>
                        <m:r>
                          <m:rPr>
                            <m:nor/>
                          </m:rPr>
                          <a:rPr lang="hi-IN" sz="2200" dirty="0">
                            <a:solidFill>
                              <a:srgbClr val="000000"/>
                            </a:solidFill>
                          </a:rPr>
                          <m:t>𝟑</m:t>
                        </m:r>
                        <m:r>
                          <m:rPr>
                            <m:nor/>
                          </m:rPr>
                          <a:rPr lang="hi-IN" sz="2200" dirty="0">
                            <a:solidFill>
                              <a:srgbClr val="000000"/>
                            </a:solidFill>
                          </a:rPr>
                          <m:t>.</m:t>
                        </m:r>
                        <m:r>
                          <m:rPr>
                            <m:nor/>
                          </m:rPr>
                          <a:rPr lang="hi-IN" sz="2200" dirty="0">
                            <a:solidFill>
                              <a:srgbClr val="000000"/>
                            </a:solidFill>
                          </a:rPr>
                          <m:t>𝟗𝟔</m:t>
                        </m:r>
                        <m:r>
                          <m:rPr>
                            <m:nor/>
                          </m:rPr>
                          <a:rPr lang="hi-IN" sz="2200" dirty="0">
                            <a:solidFill>
                              <a:srgbClr val="000000"/>
                            </a:solidFill>
                          </a:rPr>
                          <m:t>) </m:t>
                        </m:r>
                        <m:r>
                          <m:rPr>
                            <m:nor/>
                          </m:rPr>
                          <a:rPr lang="en-IN" sz="2200" dirty="0">
                            <a:solidFill>
                              <a:srgbClr val="000000"/>
                            </a:solidFill>
                          </a:rPr>
                          <m:t>x</m:t>
                        </m:r>
                        <m:r>
                          <m:rPr>
                            <m:nor/>
                          </m:rPr>
                          <a:rPr lang="en-IN" sz="2200" dirty="0">
                            <a:solidFill>
                              <a:srgbClr val="000000"/>
                            </a:solidFill>
                          </a:rPr>
                          <m:t> 100 ] % </m:t>
                        </m:r>
                      </m:num>
                      <m:den>
                        <m:r>
                          <m:rPr>
                            <m:nor/>
                          </m:rPr>
                          <a:rPr lang="hi-IN" sz="2200" dirty="0">
                            <a:solidFill>
                              <a:srgbClr val="000000"/>
                            </a:solidFill>
                          </a:rPr>
                          <m:t>(</m:t>
                        </m:r>
                        <m:r>
                          <m:rPr>
                            <m:nor/>
                          </m:rPr>
                          <a:rPr lang="hi-IN" sz="2200" dirty="0">
                            <a:solidFill>
                              <a:srgbClr val="000000"/>
                            </a:solidFill>
                          </a:rPr>
                          <m:t>𝟐𝟖𝟖</m:t>
                        </m:r>
                        <m:r>
                          <m:rPr>
                            <m:nor/>
                          </m:rPr>
                          <a:rPr lang="hi-IN" sz="2200" dirty="0">
                            <a:solidFill>
                              <a:srgbClr val="000000"/>
                            </a:solidFill>
                          </a:rPr>
                          <m:t> + </m:t>
                        </m:r>
                        <m:r>
                          <m:rPr>
                            <m:nor/>
                          </m:rPr>
                          <a:rPr lang="hi-IN" sz="2200" dirty="0">
                            <a:solidFill>
                              <a:srgbClr val="000000"/>
                            </a:solidFill>
                          </a:rPr>
                          <m:t>𝟑𝟒𝟐</m:t>
                        </m:r>
                        <m:r>
                          <m:rPr>
                            <m:nor/>
                          </m:rPr>
                          <a:rPr lang="hi-IN" sz="2200" dirty="0">
                            <a:solidFill>
                              <a:srgbClr val="000000"/>
                            </a:solidFill>
                          </a:rPr>
                          <m:t> + </m:t>
                        </m:r>
                        <m:r>
                          <m:rPr>
                            <m:nor/>
                          </m:rPr>
                          <a:rPr lang="hi-IN" sz="2200" dirty="0">
                            <a:solidFill>
                              <a:srgbClr val="000000"/>
                            </a:solidFill>
                          </a:rPr>
                          <m:t>𝟑𝟐𝟒</m:t>
                        </m:r>
                        <m:r>
                          <m:rPr>
                            <m:nor/>
                          </m:rPr>
                          <a:rPr lang="hi-IN" sz="2200" dirty="0">
                            <a:solidFill>
                              <a:srgbClr val="000000"/>
                            </a:solidFill>
                          </a:rPr>
                          <m:t> + </m:t>
                        </m:r>
                        <m:r>
                          <m:rPr>
                            <m:nor/>
                          </m:rPr>
                          <a:rPr lang="hi-IN" sz="2200" dirty="0">
                            <a:solidFill>
                              <a:srgbClr val="000000"/>
                            </a:solidFill>
                          </a:rPr>
                          <m:t>𝟑𝟑𝟔</m:t>
                        </m:r>
                        <m:r>
                          <m:rPr>
                            <m:nor/>
                          </m:rPr>
                          <a:rPr lang="hi-IN" sz="2200" dirty="0">
                            <a:solidFill>
                              <a:srgbClr val="000000"/>
                            </a:solidFill>
                          </a:rPr>
                          <m:t> + </m:t>
                        </m:r>
                        <m:r>
                          <m:rPr>
                            <m:nor/>
                          </m:rPr>
                          <a:rPr lang="hi-IN" sz="2200" dirty="0">
                            <a:solidFill>
                              <a:srgbClr val="000000"/>
                            </a:solidFill>
                          </a:rPr>
                          <m:t>𝟒𝟐𝟎</m:t>
                        </m:r>
                        <m:r>
                          <m:rPr>
                            <m:nor/>
                          </m:rPr>
                          <a:rPr lang="hi-IN" sz="2200" dirty="0">
                            <a:solidFill>
                              <a:srgbClr val="000000"/>
                            </a:solidFill>
                          </a:rPr>
                          <m:t>)</m:t>
                        </m:r>
                      </m:den>
                    </m:f>
                  </m:oMath>
                </a14:m>
                <a:r>
                  <a:rPr lang="en-IN" sz="2200" dirty="0">
                    <a:solidFill>
                      <a:srgbClr val="000000"/>
                    </a:solidFill>
                  </a:rPr>
                  <a:t> </a:t>
                </a:r>
              </a:p>
              <a:p>
                <a:pPr marL="0" indent="0">
                  <a:buNone/>
                </a:pPr>
                <a:r>
                  <a:rPr lang="hi-IN" sz="2200" dirty="0">
                    <a:solidFill>
                      <a:srgbClr val="000000"/>
                    </a:solidFill>
                  </a:rPr>
                  <a:t>= 1%.</a:t>
                </a:r>
                <a:endParaRPr lang="en-US" sz="2200" dirty="0"/>
              </a:p>
              <a:p>
                <a:pPr marL="0" indent="0">
                  <a:buNone/>
                </a:pPr>
                <a:endParaRPr lang="en-US" sz="1650" dirty="0">
                  <a:ln w="0"/>
                  <a:effectLst>
                    <a:outerShdw blurRad="38100" dist="19050" dir="2700000" algn="tl" rotWithShape="0">
                      <a:schemeClr val="dk1">
                        <a:alpha val="40000"/>
                      </a:schemeClr>
                    </a:outerShdw>
                  </a:effectLs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14450" y="1115317"/>
                <a:ext cx="7275485" cy="4428234"/>
              </a:xfrm>
              <a:blipFill rotWithShape="0">
                <a:blip r:embed="rId2"/>
                <a:stretch>
                  <a:fillRect l="-1090" t="-964" b="-5647"/>
                </a:stretch>
              </a:blipFill>
            </p:spPr>
            <p:txBody>
              <a:bodyPr/>
              <a:lstStyle/>
              <a:p>
                <a:r>
                  <a:rPr lang="en-US">
                    <a:noFill/>
                  </a:rPr>
                  <a:t> </a:t>
                </a:r>
              </a:p>
            </p:txBody>
          </p:sp>
        </mc:Fallback>
      </mc:AlternateContent>
      <p:sp>
        <p:nvSpPr>
          <p:cNvPr id="4" name="Date Placeholder 3"/>
          <p:cNvSpPr>
            <a:spLocks noGrp="1"/>
          </p:cNvSpPr>
          <p:nvPr>
            <p:ph type="dt" sz="half" idx="4294967295"/>
          </p:nvPr>
        </p:nvSpPr>
        <p:spPr>
          <a:xfrm>
            <a:off x="457200" y="6356350"/>
            <a:ext cx="2133600" cy="365125"/>
          </a:xfrm>
          <a:prstGeom prst="rect">
            <a:avLst/>
          </a:prstGeom>
        </p:spPr>
        <p:txBody>
          <a:bodyPr/>
          <a:lstStyle/>
          <a:p>
            <a:fld id="{454BE52A-B50D-42EC-841E-D8A21BB7E179}" type="datetime1">
              <a:rPr lang="en-US" smtClean="0"/>
              <a:t>4/26/2025</a:t>
            </a:fld>
            <a:endParaRPr lang="en-US" dirty="0"/>
          </a:p>
        </p:txBody>
      </p:sp>
      <p:sp>
        <p:nvSpPr>
          <p:cNvPr id="5" name="Footer Placeholder 4"/>
          <p:cNvSpPr>
            <a:spLocks noGrp="1"/>
          </p:cNvSpPr>
          <p:nvPr>
            <p:ph type="ftr" sz="quarter" idx="4294967295"/>
          </p:nvPr>
        </p:nvSpPr>
        <p:spPr>
          <a:xfrm>
            <a:off x="2120594" y="6321267"/>
            <a:ext cx="4912973" cy="258434"/>
          </a:xfrm>
          <a:prstGeom prst="rect">
            <a:avLst/>
          </a:prstGeom>
        </p:spPr>
        <p:txBody>
          <a:bodyPr/>
          <a:lstStyle/>
          <a:p>
            <a:r>
              <a:rPr lang="en-US" smtClean="0"/>
              <a:t>Dr. Anil Agarwal  BMCA0206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7" name="Title 1"/>
          <p:cNvSpPr txBox="1">
            <a:spLocks/>
          </p:cNvSpPr>
          <p:nvPr/>
        </p:nvSpPr>
        <p:spPr>
          <a:xfrm>
            <a:off x="1523999" y="142975"/>
            <a:ext cx="7275485" cy="51434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2400" b="1" dirty="0">
              <a:cs typeface="Times New Roman" pitchFamily="18" charset="0"/>
            </a:endParaRPr>
          </a:p>
          <a:p>
            <a:pPr algn="ctr">
              <a:spcBef>
                <a:spcPct val="0"/>
              </a:spcBef>
              <a:defRPr/>
            </a:pPr>
            <a:r>
              <a:rPr lang="en-US" sz="2400" b="1" dirty="0">
                <a:solidFill>
                  <a:prstClr val="black"/>
                </a:solidFill>
                <a:latin typeface="Calibri"/>
                <a:cs typeface="Times New Roman" pitchFamily="18" charset="0"/>
              </a:rPr>
              <a:t>Data Interpretation</a:t>
            </a:r>
            <a:r>
              <a:rPr lang="en-US" sz="2400" b="1" dirty="0">
                <a:solidFill>
                  <a:prstClr val="black"/>
                </a:solidFill>
                <a:latin typeface="Calibri"/>
              </a:rPr>
              <a:t> (CO5)</a:t>
            </a:r>
            <a:endParaRPr lang="en-US" sz="2400" b="1" dirty="0">
              <a:cs typeface="Times New Roman" pitchFamily="18" charset="0"/>
            </a:endParaRPr>
          </a:p>
          <a:p>
            <a:pPr lvl="0" algn="ctr">
              <a:spcBef>
                <a:spcPct val="0"/>
              </a:spcBef>
              <a:defRPr/>
            </a:pPr>
            <a:endParaRPr lang="en-US" sz="2400" b="1" dirty="0"/>
          </a:p>
        </p:txBody>
      </p:sp>
    </p:spTree>
    <p:extLst>
      <p:ext uri="{BB962C8B-B14F-4D97-AF65-F5344CB8AC3E}">
        <p14:creationId xmlns:p14="http://schemas.microsoft.com/office/powerpoint/2010/main" val="342539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14450" y="959642"/>
                <a:ext cx="7275485" cy="4583909"/>
              </a:xfrm>
            </p:spPr>
            <p:txBody>
              <a:bodyPr>
                <a:noAutofit/>
              </a:bodyPr>
              <a:lstStyle/>
              <a:p>
                <a:pPr marL="0" indent="0">
                  <a:buNone/>
                </a:pPr>
                <a:r>
                  <a:rPr lang="en-US" sz="2200" b="1" dirty="0"/>
                  <a:t>3. Total expenditure on all these items in 1998 was approximately what percent of the total </a:t>
                </a:r>
                <a:r>
                  <a:rPr lang="en-IN" sz="2200" b="1" dirty="0"/>
                  <a:t>expenditure in 2002?</a:t>
                </a:r>
              </a:p>
              <a:p>
                <a:pPr marL="0" indent="0">
                  <a:buNone/>
                </a:pPr>
                <a:r>
                  <a:rPr lang="en-IN" sz="2200" b="1" dirty="0"/>
                  <a:t>A. </a:t>
                </a:r>
                <a:r>
                  <a:rPr lang="en-IN" sz="2200" dirty="0"/>
                  <a:t>62%</a:t>
                </a:r>
              </a:p>
              <a:p>
                <a:pPr marL="0" indent="0">
                  <a:buNone/>
                </a:pPr>
                <a:r>
                  <a:rPr lang="en-IN" sz="2200" b="1" dirty="0"/>
                  <a:t>B. </a:t>
                </a:r>
                <a:r>
                  <a:rPr lang="en-IN" sz="2200" dirty="0"/>
                  <a:t>66%</a:t>
                </a:r>
              </a:p>
              <a:p>
                <a:pPr marL="0" indent="0">
                  <a:buNone/>
                </a:pPr>
                <a:r>
                  <a:rPr lang="en-IN" sz="2200" b="1" dirty="0"/>
                  <a:t>C. </a:t>
                </a:r>
                <a:r>
                  <a:rPr lang="en-IN" sz="2200" dirty="0"/>
                  <a:t>69%</a:t>
                </a:r>
              </a:p>
              <a:p>
                <a:pPr marL="0" indent="0">
                  <a:buNone/>
                </a:pPr>
                <a:r>
                  <a:rPr lang="en-IN" sz="2200" b="1" dirty="0"/>
                  <a:t>D. </a:t>
                </a:r>
                <a:r>
                  <a:rPr lang="en-IN" sz="2200" dirty="0"/>
                  <a:t>71%</a:t>
                </a:r>
              </a:p>
              <a:p>
                <a:pPr marL="0" indent="0">
                  <a:buNone/>
                </a:pPr>
                <a:r>
                  <a:rPr lang="en-IN" sz="2200" b="1" dirty="0"/>
                  <a:t>Explanation:</a:t>
                </a:r>
              </a:p>
              <a:p>
                <a:pPr marL="0" indent="0">
                  <a:buNone/>
                </a:pPr>
                <a:r>
                  <a:rPr lang="en-IN" sz="2200" dirty="0">
                    <a:solidFill>
                      <a:srgbClr val="000000"/>
                    </a:solidFill>
                  </a:rPr>
                  <a:t>Required percentage = </a:t>
                </a:r>
                <a14:m>
                  <m:oMath xmlns:m="http://schemas.openxmlformats.org/officeDocument/2006/math">
                    <m:f>
                      <m:fPr>
                        <m:ctrlPr>
                          <a:rPr lang="en-IN" sz="2200" i="1">
                            <a:solidFill>
                              <a:srgbClr val="000000"/>
                            </a:solidFill>
                            <a:latin typeface="Cambria Math" panose="02040503050406030204" pitchFamily="18" charset="0"/>
                          </a:rPr>
                        </m:ctrlPr>
                      </m:fPr>
                      <m:num>
                        <m:r>
                          <m:rPr>
                            <m:nor/>
                          </m:rPr>
                          <a:rPr lang="en-IN" sz="2200" dirty="0">
                            <a:solidFill>
                              <a:srgbClr val="000000"/>
                            </a:solidFill>
                          </a:rPr>
                          <m:t>[</m:t>
                        </m:r>
                        <m:r>
                          <m:rPr>
                            <m:nor/>
                          </m:rPr>
                          <a:rPr lang="hi-IN" sz="2200" dirty="0">
                            <a:solidFill>
                              <a:srgbClr val="000000"/>
                            </a:solidFill>
                          </a:rPr>
                          <m:t>(</m:t>
                        </m:r>
                        <m:r>
                          <m:rPr>
                            <m:nor/>
                          </m:rPr>
                          <a:rPr lang="hi-IN" sz="2200" dirty="0">
                            <a:solidFill>
                              <a:srgbClr val="000000"/>
                            </a:solidFill>
                          </a:rPr>
                          <m:t>𝟐𝟖𝟖</m:t>
                        </m:r>
                        <m:r>
                          <m:rPr>
                            <m:nor/>
                          </m:rPr>
                          <a:rPr lang="hi-IN" sz="2200" dirty="0">
                            <a:solidFill>
                              <a:srgbClr val="000000"/>
                            </a:solidFill>
                          </a:rPr>
                          <m:t> + </m:t>
                        </m:r>
                        <m:r>
                          <m:rPr>
                            <m:nor/>
                          </m:rPr>
                          <a:rPr lang="hi-IN" sz="2200" dirty="0">
                            <a:solidFill>
                              <a:srgbClr val="000000"/>
                            </a:solidFill>
                          </a:rPr>
                          <m:t>𝟑𝟒𝟐</m:t>
                        </m:r>
                        <m:r>
                          <m:rPr>
                            <m:nor/>
                          </m:rPr>
                          <a:rPr lang="hi-IN" sz="2200" dirty="0">
                            <a:solidFill>
                              <a:srgbClr val="000000"/>
                            </a:solidFill>
                          </a:rPr>
                          <m:t> + </m:t>
                        </m:r>
                        <m:r>
                          <m:rPr>
                            <m:nor/>
                          </m:rPr>
                          <a:rPr lang="hi-IN" sz="2200" dirty="0">
                            <a:solidFill>
                              <a:srgbClr val="000000"/>
                            </a:solidFill>
                          </a:rPr>
                          <m:t>𝟑𝟐𝟒</m:t>
                        </m:r>
                        <m:r>
                          <m:rPr>
                            <m:nor/>
                          </m:rPr>
                          <a:rPr lang="hi-IN" sz="2200" dirty="0">
                            <a:solidFill>
                              <a:srgbClr val="000000"/>
                            </a:solidFill>
                          </a:rPr>
                          <m:t> + </m:t>
                        </m:r>
                        <m:r>
                          <m:rPr>
                            <m:nor/>
                          </m:rPr>
                          <a:rPr lang="hi-IN" sz="2200" dirty="0">
                            <a:solidFill>
                              <a:srgbClr val="000000"/>
                            </a:solidFill>
                          </a:rPr>
                          <m:t>𝟑𝟑𝟔</m:t>
                        </m:r>
                        <m:r>
                          <m:rPr>
                            <m:nor/>
                          </m:rPr>
                          <a:rPr lang="hi-IN" sz="2200" dirty="0">
                            <a:solidFill>
                              <a:srgbClr val="000000"/>
                            </a:solidFill>
                          </a:rPr>
                          <m:t> + </m:t>
                        </m:r>
                        <m:r>
                          <m:rPr>
                            <m:nor/>
                          </m:rPr>
                          <a:rPr lang="hi-IN" sz="2200" dirty="0">
                            <a:solidFill>
                              <a:srgbClr val="000000"/>
                            </a:solidFill>
                          </a:rPr>
                          <m:t>𝟒𝟐𝟎</m:t>
                        </m:r>
                        <m:r>
                          <m:rPr>
                            <m:nor/>
                          </m:rPr>
                          <a:rPr lang="hi-IN" sz="2200" dirty="0">
                            <a:solidFill>
                              <a:srgbClr val="000000"/>
                            </a:solidFill>
                          </a:rPr>
                          <m:t>)</m:t>
                        </m:r>
                        <m:r>
                          <m:rPr>
                            <m:nor/>
                          </m:rPr>
                          <a:rPr lang="en-IN" sz="2200" dirty="0">
                            <a:solidFill>
                              <a:srgbClr val="000000"/>
                            </a:solidFill>
                          </a:rPr>
                          <m:t>x</m:t>
                        </m:r>
                        <m:r>
                          <m:rPr>
                            <m:nor/>
                          </m:rPr>
                          <a:rPr lang="en-IN" sz="2200" dirty="0">
                            <a:solidFill>
                              <a:srgbClr val="000000"/>
                            </a:solidFill>
                          </a:rPr>
                          <m:t> 100 ] % </m:t>
                        </m:r>
                      </m:num>
                      <m:den>
                        <m:r>
                          <m:rPr>
                            <m:nor/>
                          </m:rPr>
                          <a:rPr lang="hi-IN" sz="2200"/>
                          <m:t>(</m:t>
                        </m:r>
                        <m:r>
                          <m:rPr>
                            <m:nor/>
                          </m:rPr>
                          <a:rPr lang="hi-IN" sz="2200"/>
                          <m:t>𝟒𝟐𝟎</m:t>
                        </m:r>
                        <m:r>
                          <m:rPr>
                            <m:nor/>
                          </m:rPr>
                          <a:rPr lang="hi-IN" sz="2200"/>
                          <m:t> + </m:t>
                        </m:r>
                        <m:r>
                          <m:rPr>
                            <m:nor/>
                          </m:rPr>
                          <a:rPr lang="hi-IN" sz="2200"/>
                          <m:t>𝟏𝟒𝟐</m:t>
                        </m:r>
                        <m:r>
                          <m:rPr>
                            <m:nor/>
                          </m:rPr>
                          <a:rPr lang="hi-IN" sz="2200"/>
                          <m:t> + </m:t>
                        </m:r>
                        <m:r>
                          <m:rPr>
                            <m:nor/>
                          </m:rPr>
                          <a:rPr lang="hi-IN" sz="2200"/>
                          <m:t>𝟑</m:t>
                        </m:r>
                        <m:r>
                          <m:rPr>
                            <m:nor/>
                          </m:rPr>
                          <a:rPr lang="hi-IN" sz="2200"/>
                          <m:t>.</m:t>
                        </m:r>
                        <m:r>
                          <m:rPr>
                            <m:nor/>
                          </m:rPr>
                          <a:rPr lang="hi-IN" sz="2200"/>
                          <m:t>𝟗𝟔</m:t>
                        </m:r>
                        <m:r>
                          <m:rPr>
                            <m:nor/>
                          </m:rPr>
                          <a:rPr lang="hi-IN" sz="2200"/>
                          <m:t> + </m:t>
                        </m:r>
                        <m:r>
                          <m:rPr>
                            <m:nor/>
                          </m:rPr>
                          <a:rPr lang="hi-IN" sz="2200"/>
                          <m:t>𝟒𝟗</m:t>
                        </m:r>
                        <m:r>
                          <m:rPr>
                            <m:nor/>
                          </m:rPr>
                          <a:rPr lang="hi-IN" sz="2200"/>
                          <m:t>.</m:t>
                        </m:r>
                        <m:r>
                          <m:rPr>
                            <m:nor/>
                          </m:rPr>
                          <a:rPr lang="hi-IN" sz="2200"/>
                          <m:t>𝟒</m:t>
                        </m:r>
                        <m:r>
                          <m:rPr>
                            <m:nor/>
                          </m:rPr>
                          <a:rPr lang="hi-IN" sz="2200"/>
                          <m:t> + </m:t>
                        </m:r>
                        <m:r>
                          <m:rPr>
                            <m:nor/>
                          </m:rPr>
                          <a:rPr lang="hi-IN" sz="2200"/>
                          <m:t>𝟗𝟖</m:t>
                        </m:r>
                        <m:r>
                          <m:rPr>
                            <m:nor/>
                          </m:rPr>
                          <a:rPr lang="hi-IN" sz="2200"/>
                          <m:t>)</m:t>
                        </m:r>
                      </m:den>
                    </m:f>
                  </m:oMath>
                </a14:m>
                <a:r>
                  <a:rPr lang="en-IN" sz="2200" dirty="0">
                    <a:solidFill>
                      <a:srgbClr val="000000"/>
                    </a:solidFill>
                  </a:rPr>
                  <a:t> </a:t>
                </a:r>
              </a:p>
              <a:p>
                <a:pPr marL="0" indent="0">
                  <a:buNone/>
                </a:pPr>
                <a:r>
                  <a:rPr lang="hi-IN" sz="2200" dirty="0">
                    <a:solidFill>
                      <a:srgbClr val="000000"/>
                    </a:solidFill>
                  </a:rPr>
                  <a:t>= </a:t>
                </a:r>
                <a:r>
                  <a:rPr lang="en-US" sz="2200" dirty="0">
                    <a:solidFill>
                      <a:srgbClr val="000000"/>
                    </a:solidFill>
                  </a:rPr>
                  <a:t>69.45 </a:t>
                </a:r>
                <a:r>
                  <a:rPr lang="hi-IN" sz="2200" dirty="0">
                    <a:solidFill>
                      <a:srgbClr val="000000"/>
                    </a:solidFill>
                  </a:rPr>
                  <a:t>%.</a:t>
                </a:r>
                <a:endParaRPr lang="en-US" sz="2200" dirty="0"/>
              </a:p>
              <a:p>
                <a:pPr marL="0" indent="0">
                  <a:buNone/>
                </a:pPr>
                <a:endParaRPr lang="en-IN" sz="1350" dirty="0">
                  <a:latin typeface="Calibri" panose="020F0502020204030204" pitchFamily="34" charset="0"/>
                </a:endParaRPr>
              </a:p>
              <a:p>
                <a:pPr marL="0" indent="0">
                  <a:buNone/>
                </a:pPr>
                <a:endParaRPr lang="en-US" sz="1650" dirty="0">
                  <a:ln w="0"/>
                  <a:effectLst>
                    <a:outerShdw blurRad="38100" dist="19050" dir="2700000" algn="tl" rotWithShape="0">
                      <a:schemeClr val="dk1">
                        <a:alpha val="40000"/>
                      </a:schemeClr>
                    </a:outerShdw>
                  </a:effectLst>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14450" y="959642"/>
                <a:ext cx="7275485" cy="4583909"/>
              </a:xfrm>
              <a:blipFill rotWithShape="0">
                <a:blip r:embed="rId2"/>
                <a:stretch>
                  <a:fillRect l="-1090" t="-798" b="-2128"/>
                </a:stretch>
              </a:blipFill>
            </p:spPr>
            <p:txBody>
              <a:bodyPr/>
              <a:lstStyle/>
              <a:p>
                <a:r>
                  <a:rPr lang="en-US">
                    <a:noFill/>
                  </a:rPr>
                  <a:t> </a:t>
                </a:r>
              </a:p>
            </p:txBody>
          </p:sp>
        </mc:Fallback>
      </mc:AlternateContent>
      <p:sp>
        <p:nvSpPr>
          <p:cNvPr id="4" name="Date Placeholder 3"/>
          <p:cNvSpPr>
            <a:spLocks noGrp="1"/>
          </p:cNvSpPr>
          <p:nvPr>
            <p:ph type="dt" sz="half" idx="4294967295"/>
          </p:nvPr>
        </p:nvSpPr>
        <p:spPr>
          <a:xfrm>
            <a:off x="457200" y="6356350"/>
            <a:ext cx="2133600" cy="365125"/>
          </a:xfrm>
          <a:prstGeom prst="rect">
            <a:avLst/>
          </a:prstGeom>
        </p:spPr>
        <p:txBody>
          <a:bodyPr/>
          <a:lstStyle/>
          <a:p>
            <a:fld id="{048F7486-6035-47F9-9D3F-549CDE64CB9B}" type="datetime1">
              <a:rPr lang="en-US" smtClean="0"/>
              <a:t>4/26/2025</a:t>
            </a:fld>
            <a:endParaRPr lang="en-US" dirty="0"/>
          </a:p>
        </p:txBody>
      </p:sp>
      <p:sp>
        <p:nvSpPr>
          <p:cNvPr id="5" name="Footer Placeholder 4"/>
          <p:cNvSpPr>
            <a:spLocks noGrp="1"/>
          </p:cNvSpPr>
          <p:nvPr>
            <p:ph type="ftr" sz="quarter" idx="4294967295"/>
          </p:nvPr>
        </p:nvSpPr>
        <p:spPr>
          <a:xfrm>
            <a:off x="2291565" y="6351748"/>
            <a:ext cx="5113320" cy="273844"/>
          </a:xfrm>
          <a:prstGeom prst="rect">
            <a:avLst/>
          </a:prstGeom>
        </p:spPr>
        <p:txBody>
          <a:bodyPr/>
          <a:lstStyle/>
          <a:p>
            <a:r>
              <a:rPr lang="en-US" smtClean="0"/>
              <a:t>Dr. Anil Agarwal  BMCA0206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7" name="Title 1"/>
          <p:cNvSpPr txBox="1">
            <a:spLocks/>
          </p:cNvSpPr>
          <p:nvPr/>
        </p:nvSpPr>
        <p:spPr>
          <a:xfrm>
            <a:off x="1524000" y="9525"/>
            <a:ext cx="7620000" cy="52079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2400" b="1" dirty="0">
              <a:cs typeface="Times New Roman" pitchFamily="18" charset="0"/>
            </a:endParaRPr>
          </a:p>
          <a:p>
            <a:pPr algn="ctr">
              <a:spcBef>
                <a:spcPct val="0"/>
              </a:spcBef>
              <a:defRPr/>
            </a:pPr>
            <a:r>
              <a:rPr lang="en-US" sz="2400" b="1" dirty="0">
                <a:solidFill>
                  <a:prstClr val="black"/>
                </a:solidFill>
                <a:latin typeface="Calibri"/>
                <a:cs typeface="Times New Roman" pitchFamily="18" charset="0"/>
              </a:rPr>
              <a:t>Data Interpretation</a:t>
            </a:r>
            <a:r>
              <a:rPr lang="en-US" sz="2400" b="1" dirty="0">
                <a:solidFill>
                  <a:prstClr val="black"/>
                </a:solidFill>
                <a:latin typeface="Calibri"/>
              </a:rPr>
              <a:t> (CO5)</a:t>
            </a:r>
            <a:endParaRPr lang="en-US" sz="2400" b="1" dirty="0">
              <a:cs typeface="Times New Roman" pitchFamily="18" charset="0"/>
            </a:endParaRPr>
          </a:p>
          <a:p>
            <a:pPr lvl="0" algn="ctr">
              <a:spcBef>
                <a:spcPct val="0"/>
              </a:spcBef>
              <a:defRPr/>
            </a:pPr>
            <a:endParaRPr lang="en-US" sz="2400" b="1" dirty="0"/>
          </a:p>
        </p:txBody>
      </p:sp>
    </p:spTree>
    <p:extLst>
      <p:ext uri="{BB962C8B-B14F-4D97-AF65-F5344CB8AC3E}">
        <p14:creationId xmlns:p14="http://schemas.microsoft.com/office/powerpoint/2010/main" val="3787861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4450" y="914400"/>
            <a:ext cx="7275485" cy="4629151"/>
          </a:xfrm>
        </p:spPr>
        <p:txBody>
          <a:bodyPr>
            <a:noAutofit/>
          </a:bodyPr>
          <a:lstStyle/>
          <a:p>
            <a:pPr marL="0" indent="0">
              <a:buNone/>
            </a:pPr>
            <a:r>
              <a:rPr lang="en-US" sz="2200" b="1" dirty="0">
                <a:solidFill>
                  <a:srgbClr val="000000"/>
                </a:solidFill>
              </a:rPr>
              <a:t>4. The total expenditure of the company over these items during the year 2000 is?</a:t>
            </a:r>
          </a:p>
          <a:p>
            <a:pPr marL="0" indent="0">
              <a:buNone/>
            </a:pPr>
            <a:r>
              <a:rPr lang="en-IN" sz="2200" b="1" dirty="0">
                <a:solidFill>
                  <a:srgbClr val="000000"/>
                </a:solidFill>
              </a:rPr>
              <a:t>A. </a:t>
            </a:r>
            <a:r>
              <a:rPr lang="en-IN" sz="2200" dirty="0">
                <a:solidFill>
                  <a:srgbClr val="000000"/>
                </a:solidFill>
              </a:rPr>
              <a:t>Rs. 544.44 lakhs</a:t>
            </a:r>
          </a:p>
          <a:p>
            <a:pPr marL="0" indent="0">
              <a:buNone/>
            </a:pPr>
            <a:r>
              <a:rPr lang="en-IN" sz="2200" b="1" dirty="0">
                <a:solidFill>
                  <a:srgbClr val="000000"/>
                </a:solidFill>
              </a:rPr>
              <a:t>B. </a:t>
            </a:r>
            <a:r>
              <a:rPr lang="en-IN" sz="2200" dirty="0">
                <a:solidFill>
                  <a:srgbClr val="000000"/>
                </a:solidFill>
              </a:rPr>
              <a:t>Rs. 501.11 lakhs</a:t>
            </a:r>
          </a:p>
          <a:p>
            <a:pPr marL="0" indent="0">
              <a:buNone/>
            </a:pPr>
            <a:r>
              <a:rPr lang="en-IN" sz="2200" b="1" dirty="0">
                <a:solidFill>
                  <a:srgbClr val="000000"/>
                </a:solidFill>
              </a:rPr>
              <a:t>C. </a:t>
            </a:r>
            <a:r>
              <a:rPr lang="en-IN" sz="2200" dirty="0">
                <a:solidFill>
                  <a:srgbClr val="000000"/>
                </a:solidFill>
              </a:rPr>
              <a:t>Rs. 446.46 lakhs</a:t>
            </a:r>
          </a:p>
          <a:p>
            <a:pPr marL="0" indent="0">
              <a:buNone/>
            </a:pPr>
            <a:r>
              <a:rPr lang="en-IN" sz="2200" b="1" dirty="0">
                <a:solidFill>
                  <a:srgbClr val="000000"/>
                </a:solidFill>
              </a:rPr>
              <a:t>D. </a:t>
            </a:r>
            <a:r>
              <a:rPr lang="en-IN" sz="2200" dirty="0">
                <a:solidFill>
                  <a:srgbClr val="000000"/>
                </a:solidFill>
              </a:rPr>
              <a:t>Rs. 478.87 lakhs</a:t>
            </a:r>
          </a:p>
          <a:p>
            <a:pPr marL="0" indent="0">
              <a:buNone/>
            </a:pPr>
            <a:r>
              <a:rPr lang="en-IN" sz="2200" b="1" dirty="0"/>
              <a:t>Explanation:</a:t>
            </a:r>
          </a:p>
          <a:p>
            <a:pPr marL="0" indent="0">
              <a:buNone/>
            </a:pPr>
            <a:r>
              <a:rPr lang="en-US" sz="2200" dirty="0">
                <a:solidFill>
                  <a:srgbClr val="000000"/>
                </a:solidFill>
              </a:rPr>
              <a:t>Total expenditure of the Company during 2000</a:t>
            </a:r>
          </a:p>
          <a:p>
            <a:pPr marL="0" indent="0">
              <a:buNone/>
            </a:pPr>
            <a:r>
              <a:rPr lang="en-IN" sz="2200" dirty="0">
                <a:solidFill>
                  <a:srgbClr val="000000"/>
                </a:solidFill>
              </a:rPr>
              <a:t>= Rs. (324 + 101 + 3.84 + 41.6 + 74) lakhs</a:t>
            </a:r>
          </a:p>
          <a:p>
            <a:pPr marL="0" indent="0">
              <a:buNone/>
            </a:pPr>
            <a:r>
              <a:rPr lang="en-IN" sz="2200" dirty="0">
                <a:solidFill>
                  <a:srgbClr val="000000"/>
                </a:solidFill>
              </a:rPr>
              <a:t>= Rs. 544.44 lakhs.</a:t>
            </a:r>
            <a:endParaRPr lang="en-IN" sz="2200" dirty="0"/>
          </a:p>
          <a:p>
            <a:pPr marL="0" indent="0">
              <a:buNone/>
            </a:pPr>
            <a:endParaRPr lang="en-US" sz="1650" dirty="0">
              <a:ln w="0"/>
              <a:effectLst>
                <a:outerShdw blurRad="38100" dist="19050" dir="2700000" algn="tl" rotWithShape="0">
                  <a:schemeClr val="dk1">
                    <a:alpha val="40000"/>
                  </a:schemeClr>
                </a:outerShdw>
              </a:effectLst>
            </a:endParaRPr>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fld id="{D26D9039-D45C-4B0C-9C75-32BD400A43A2}" type="datetime1">
              <a:rPr lang="en-US" smtClean="0"/>
              <a:t>4/26/2025</a:t>
            </a:fld>
            <a:endParaRPr lang="en-US" dirty="0"/>
          </a:p>
        </p:txBody>
      </p:sp>
      <p:sp>
        <p:nvSpPr>
          <p:cNvPr id="5" name="Footer Placeholder 4"/>
          <p:cNvSpPr>
            <a:spLocks noGrp="1"/>
          </p:cNvSpPr>
          <p:nvPr>
            <p:ph type="ftr" sz="quarter" idx="4294967295"/>
          </p:nvPr>
        </p:nvSpPr>
        <p:spPr>
          <a:xfrm>
            <a:off x="2042481" y="6366668"/>
            <a:ext cx="5028558" cy="354807"/>
          </a:xfrm>
          <a:prstGeom prst="rect">
            <a:avLst/>
          </a:prstGeom>
        </p:spPr>
        <p:txBody>
          <a:bodyPr/>
          <a:lstStyle/>
          <a:p>
            <a:r>
              <a:rPr lang="en-US" smtClean="0"/>
              <a:t>Dr. Anil Agarwal  BMCA0206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itle 1"/>
          <p:cNvSpPr txBox="1">
            <a:spLocks/>
          </p:cNvSpPr>
          <p:nvPr/>
        </p:nvSpPr>
        <p:spPr>
          <a:xfrm>
            <a:off x="1524000" y="0"/>
            <a:ext cx="7620000" cy="520799"/>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2400" b="1" dirty="0">
              <a:cs typeface="Times New Roman" pitchFamily="18" charset="0"/>
            </a:endParaRPr>
          </a:p>
          <a:p>
            <a:pPr algn="ctr">
              <a:spcBef>
                <a:spcPct val="0"/>
              </a:spcBef>
              <a:defRPr/>
            </a:pPr>
            <a:r>
              <a:rPr lang="en-US" sz="2400" b="1" dirty="0">
                <a:solidFill>
                  <a:prstClr val="black"/>
                </a:solidFill>
                <a:latin typeface="Calibri"/>
                <a:cs typeface="Times New Roman" pitchFamily="18" charset="0"/>
              </a:rPr>
              <a:t>Data Interpretation</a:t>
            </a:r>
            <a:r>
              <a:rPr lang="en-US" sz="2400" b="1" dirty="0">
                <a:solidFill>
                  <a:prstClr val="black"/>
                </a:solidFill>
                <a:latin typeface="Calibri"/>
              </a:rPr>
              <a:t> (CO5)</a:t>
            </a:r>
            <a:endParaRPr lang="en-US" sz="2400" b="1" dirty="0">
              <a:cs typeface="Times New Roman" pitchFamily="18" charset="0"/>
            </a:endParaRPr>
          </a:p>
          <a:p>
            <a:pPr lvl="0" algn="ctr">
              <a:spcBef>
                <a:spcPct val="0"/>
              </a:spcBef>
              <a:defRPr/>
            </a:pPr>
            <a:endParaRPr lang="en-US" sz="2400" b="1" dirty="0"/>
          </a:p>
        </p:txBody>
      </p:sp>
    </p:spTree>
    <p:extLst>
      <p:ext uri="{BB962C8B-B14F-4D97-AF65-F5344CB8AC3E}">
        <p14:creationId xmlns:p14="http://schemas.microsoft.com/office/powerpoint/2010/main" val="24306300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14450" y="959642"/>
                <a:ext cx="7275485" cy="4583909"/>
              </a:xfrm>
            </p:spPr>
            <p:txBody>
              <a:bodyPr>
                <a:noAutofit/>
              </a:bodyPr>
              <a:lstStyle/>
              <a:p>
                <a:pPr marL="0" indent="0">
                  <a:buNone/>
                </a:pPr>
                <a:r>
                  <a:rPr lang="en-US" sz="2200" b="1" dirty="0">
                    <a:solidFill>
                      <a:srgbClr val="000000"/>
                    </a:solidFill>
                  </a:rPr>
                  <a:t>5. The ratio between the total expenditure on Taxes for all the years and the total expenditure on Fuel and Transport for all the years respectively is approximately?</a:t>
                </a:r>
              </a:p>
              <a:p>
                <a:pPr marL="0" indent="0">
                  <a:buNone/>
                </a:pPr>
                <a:r>
                  <a:rPr lang="en-IN" sz="2200" b="1" dirty="0">
                    <a:solidFill>
                      <a:srgbClr val="000000"/>
                    </a:solidFill>
                  </a:rPr>
                  <a:t>A. </a:t>
                </a:r>
                <a:r>
                  <a:rPr lang="en-IN" sz="2200" dirty="0">
                    <a:solidFill>
                      <a:srgbClr val="000000"/>
                    </a:solidFill>
                  </a:rPr>
                  <a:t>4:7</a:t>
                </a:r>
              </a:p>
              <a:p>
                <a:pPr marL="0" indent="0">
                  <a:buNone/>
                </a:pPr>
                <a:r>
                  <a:rPr lang="en-IN" sz="2200" b="1" dirty="0">
                    <a:solidFill>
                      <a:srgbClr val="000000"/>
                    </a:solidFill>
                  </a:rPr>
                  <a:t>B. </a:t>
                </a:r>
                <a:r>
                  <a:rPr lang="en-IN" sz="2200" dirty="0">
                    <a:solidFill>
                      <a:srgbClr val="000000"/>
                    </a:solidFill>
                  </a:rPr>
                  <a:t>10:13</a:t>
                </a:r>
              </a:p>
              <a:p>
                <a:pPr marL="0" indent="0">
                  <a:buNone/>
                </a:pPr>
                <a:r>
                  <a:rPr lang="en-IN" sz="2200" b="1" dirty="0">
                    <a:solidFill>
                      <a:srgbClr val="000000"/>
                    </a:solidFill>
                  </a:rPr>
                  <a:t>C. </a:t>
                </a:r>
                <a:r>
                  <a:rPr lang="en-IN" sz="2200" dirty="0">
                    <a:solidFill>
                      <a:srgbClr val="000000"/>
                    </a:solidFill>
                  </a:rPr>
                  <a:t>15:18</a:t>
                </a:r>
              </a:p>
              <a:p>
                <a:pPr marL="0" indent="0">
                  <a:buNone/>
                </a:pPr>
                <a:r>
                  <a:rPr lang="en-IN" sz="2200" b="1" dirty="0">
                    <a:solidFill>
                      <a:srgbClr val="000000"/>
                    </a:solidFill>
                  </a:rPr>
                  <a:t>D. </a:t>
                </a:r>
                <a:r>
                  <a:rPr lang="en-IN" sz="2200" dirty="0">
                    <a:solidFill>
                      <a:srgbClr val="000000"/>
                    </a:solidFill>
                  </a:rPr>
                  <a:t>5:8</a:t>
                </a:r>
              </a:p>
              <a:p>
                <a:pPr marL="0" indent="0">
                  <a:buNone/>
                </a:pPr>
                <a:r>
                  <a:rPr lang="en-IN" sz="2200" b="1" dirty="0"/>
                  <a:t>Explanation:</a:t>
                </a:r>
              </a:p>
              <a:p>
                <a:pPr marL="0" indent="0">
                  <a:buNone/>
                </a:pPr>
                <a:r>
                  <a:rPr lang="en-IN" sz="2200" dirty="0">
                    <a:ln w="0"/>
                  </a:rPr>
                  <a:t>Required ratio= </a:t>
                </a:r>
                <a14:m>
                  <m:oMath xmlns:m="http://schemas.openxmlformats.org/officeDocument/2006/math">
                    <m:f>
                      <m:fPr>
                        <m:ctrlPr>
                          <a:rPr lang="en-IN" sz="2200" i="1">
                            <a:ln w="0"/>
                            <a:latin typeface="Cambria Math" panose="02040503050406030204" pitchFamily="18" charset="0"/>
                          </a:rPr>
                        </m:ctrlPr>
                      </m:fPr>
                      <m:num>
                        <m:r>
                          <m:rPr>
                            <m:nor/>
                          </m:rPr>
                          <a:rPr lang="hi-IN" sz="2200"/>
                          <m:t>(</m:t>
                        </m:r>
                        <m:r>
                          <m:rPr>
                            <m:nor/>
                          </m:rPr>
                          <a:rPr lang="hi-IN" sz="2200"/>
                          <m:t>𝟖𝟑</m:t>
                        </m:r>
                        <m:r>
                          <m:rPr>
                            <m:nor/>
                          </m:rPr>
                          <a:rPr lang="hi-IN" sz="2200"/>
                          <m:t> + </m:t>
                        </m:r>
                        <m:r>
                          <m:rPr>
                            <m:nor/>
                          </m:rPr>
                          <a:rPr lang="hi-IN" sz="2200"/>
                          <m:t>𝟏𝟎𝟖</m:t>
                        </m:r>
                        <m:r>
                          <m:rPr>
                            <m:nor/>
                          </m:rPr>
                          <a:rPr lang="hi-IN" sz="2200"/>
                          <m:t> + </m:t>
                        </m:r>
                        <m:r>
                          <m:rPr>
                            <m:nor/>
                          </m:rPr>
                          <a:rPr lang="hi-IN" sz="2200"/>
                          <m:t>𝟕𝟒</m:t>
                        </m:r>
                        <m:r>
                          <m:rPr>
                            <m:nor/>
                          </m:rPr>
                          <a:rPr lang="hi-IN" sz="2200"/>
                          <m:t> + </m:t>
                        </m:r>
                        <m:r>
                          <m:rPr>
                            <m:nor/>
                          </m:rPr>
                          <a:rPr lang="hi-IN" sz="2200"/>
                          <m:t>𝟖𝟖</m:t>
                        </m:r>
                        <m:r>
                          <m:rPr>
                            <m:nor/>
                          </m:rPr>
                          <a:rPr lang="hi-IN" sz="2200"/>
                          <m:t> + </m:t>
                        </m:r>
                        <m:r>
                          <m:rPr>
                            <m:nor/>
                          </m:rPr>
                          <a:rPr lang="hi-IN" sz="2200"/>
                          <m:t>𝟗𝟖</m:t>
                        </m:r>
                        <m:r>
                          <m:rPr>
                            <m:nor/>
                          </m:rPr>
                          <a:rPr lang="hi-IN" sz="2200"/>
                          <m:t>)</m:t>
                        </m:r>
                      </m:num>
                      <m:den>
                        <m:r>
                          <m:rPr>
                            <m:nor/>
                          </m:rPr>
                          <a:rPr lang="hi-IN" sz="2200"/>
                          <m:t>(</m:t>
                        </m:r>
                        <m:r>
                          <m:rPr>
                            <m:nor/>
                          </m:rPr>
                          <a:rPr lang="hi-IN" sz="2200"/>
                          <m:t>𝟗𝟖</m:t>
                        </m:r>
                        <m:r>
                          <m:rPr>
                            <m:nor/>
                          </m:rPr>
                          <a:rPr lang="hi-IN" sz="2200"/>
                          <m:t> + </m:t>
                        </m:r>
                        <m:r>
                          <m:rPr>
                            <m:nor/>
                          </m:rPr>
                          <a:rPr lang="hi-IN" sz="2200"/>
                          <m:t>𝟏𝟏𝟐</m:t>
                        </m:r>
                        <m:r>
                          <m:rPr>
                            <m:nor/>
                          </m:rPr>
                          <a:rPr lang="hi-IN" sz="2200"/>
                          <m:t> + </m:t>
                        </m:r>
                        <m:r>
                          <m:rPr>
                            <m:nor/>
                          </m:rPr>
                          <a:rPr lang="hi-IN" sz="2200"/>
                          <m:t>𝟏𝟎𝟏</m:t>
                        </m:r>
                        <m:r>
                          <m:rPr>
                            <m:nor/>
                          </m:rPr>
                          <a:rPr lang="hi-IN" sz="2200"/>
                          <m:t> + </m:t>
                        </m:r>
                        <m:r>
                          <m:rPr>
                            <m:nor/>
                          </m:rPr>
                          <a:rPr lang="hi-IN" sz="2200"/>
                          <m:t>𝟏𝟑𝟑</m:t>
                        </m:r>
                        <m:r>
                          <m:rPr>
                            <m:nor/>
                          </m:rPr>
                          <a:rPr lang="hi-IN" sz="2200"/>
                          <m:t> + </m:t>
                        </m:r>
                        <m:r>
                          <m:rPr>
                            <m:nor/>
                          </m:rPr>
                          <a:rPr lang="hi-IN" sz="2200"/>
                          <m:t>𝟏𝟒𝟐</m:t>
                        </m:r>
                        <m:r>
                          <m:rPr>
                            <m:nor/>
                          </m:rPr>
                          <a:rPr lang="hi-IN" sz="2200"/>
                          <m:t>)</m:t>
                        </m:r>
                      </m:den>
                    </m:f>
                  </m:oMath>
                </a14:m>
                <a:r>
                  <a:rPr lang="en-IN" sz="2200" dirty="0">
                    <a:ln w="0"/>
                  </a:rPr>
                  <a:t> </a:t>
                </a:r>
              </a:p>
              <a:p>
                <a:pPr marL="0" indent="0">
                  <a:buNone/>
                </a:pPr>
                <a:r>
                  <a:rPr lang="en-IN" sz="2200" dirty="0">
                    <a:ln w="0"/>
                  </a:rPr>
                  <a:t>= </a:t>
                </a:r>
                <a14:m>
                  <m:oMath xmlns:m="http://schemas.openxmlformats.org/officeDocument/2006/math">
                    <m:f>
                      <m:fPr>
                        <m:ctrlPr>
                          <a:rPr lang="en-IN" sz="2200" i="1">
                            <a:ln w="0"/>
                            <a:latin typeface="Cambria Math" panose="02040503050406030204" pitchFamily="18" charset="0"/>
                          </a:rPr>
                        </m:ctrlPr>
                      </m:fPr>
                      <m:num>
                        <m:r>
                          <a:rPr lang="en-IN" sz="2200" i="1">
                            <a:ln w="0"/>
                            <a:latin typeface="Cambria Math" panose="02040503050406030204" pitchFamily="18" charset="0"/>
                          </a:rPr>
                          <m:t>10</m:t>
                        </m:r>
                      </m:num>
                      <m:den>
                        <m:r>
                          <a:rPr lang="en-IN" sz="2200" i="1">
                            <a:ln w="0"/>
                            <a:latin typeface="Cambria Math" panose="02040503050406030204" pitchFamily="18" charset="0"/>
                          </a:rPr>
                          <m:t>13</m:t>
                        </m:r>
                      </m:den>
                    </m:f>
                  </m:oMath>
                </a14:m>
                <a:endParaRPr lang="en-US" sz="2200" dirty="0">
                  <a:ln w="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14450" y="959642"/>
                <a:ext cx="7275485" cy="4583909"/>
              </a:xfrm>
              <a:blipFill rotWithShape="0">
                <a:blip r:embed="rId2"/>
                <a:stretch>
                  <a:fillRect l="-1090" t="-798" r="-1928"/>
                </a:stretch>
              </a:blipFill>
            </p:spPr>
            <p:txBody>
              <a:bodyPr/>
              <a:lstStyle/>
              <a:p>
                <a:r>
                  <a:rPr lang="en-US">
                    <a:noFill/>
                  </a:rPr>
                  <a:t> </a:t>
                </a:r>
              </a:p>
            </p:txBody>
          </p:sp>
        </mc:Fallback>
      </mc:AlternateContent>
      <p:sp>
        <p:nvSpPr>
          <p:cNvPr id="4" name="Date Placeholder 3"/>
          <p:cNvSpPr>
            <a:spLocks noGrp="1"/>
          </p:cNvSpPr>
          <p:nvPr>
            <p:ph type="dt" sz="half" idx="4294967295"/>
          </p:nvPr>
        </p:nvSpPr>
        <p:spPr>
          <a:xfrm>
            <a:off x="457200" y="6356350"/>
            <a:ext cx="2133600" cy="365125"/>
          </a:xfrm>
          <a:prstGeom prst="rect">
            <a:avLst/>
          </a:prstGeom>
        </p:spPr>
        <p:txBody>
          <a:bodyPr/>
          <a:lstStyle/>
          <a:p>
            <a:fld id="{A031EDB6-7DAD-49E6-B69D-4E0417F7B149}" type="datetime1">
              <a:rPr lang="en-US" smtClean="0"/>
              <a:t>4/26/2025</a:t>
            </a:fld>
            <a:endParaRPr lang="en-US" dirty="0"/>
          </a:p>
        </p:txBody>
      </p:sp>
      <p:sp>
        <p:nvSpPr>
          <p:cNvPr id="5" name="Footer Placeholder 4"/>
          <p:cNvSpPr>
            <a:spLocks noGrp="1"/>
          </p:cNvSpPr>
          <p:nvPr>
            <p:ph type="ftr" sz="quarter" idx="4294967295"/>
          </p:nvPr>
        </p:nvSpPr>
        <p:spPr>
          <a:xfrm>
            <a:off x="2133600" y="6356350"/>
            <a:ext cx="5020853" cy="273844"/>
          </a:xfrm>
          <a:prstGeom prst="rect">
            <a:avLst/>
          </a:prstGeom>
        </p:spPr>
        <p:txBody>
          <a:bodyPr/>
          <a:lstStyle/>
          <a:p>
            <a:r>
              <a:rPr lang="en-US" smtClean="0"/>
              <a:t>Dr. Anil Agarwal  BMCA0206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524000" y="0"/>
            <a:ext cx="7620000" cy="619025"/>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2400" b="1" dirty="0">
              <a:cs typeface="Times New Roman" pitchFamily="18" charset="0"/>
            </a:endParaRPr>
          </a:p>
          <a:p>
            <a:pPr algn="ctr">
              <a:spcBef>
                <a:spcPct val="0"/>
              </a:spcBef>
              <a:defRPr/>
            </a:pPr>
            <a:r>
              <a:rPr lang="en-US" sz="2400" b="1" dirty="0">
                <a:solidFill>
                  <a:prstClr val="black"/>
                </a:solidFill>
                <a:latin typeface="Calibri"/>
                <a:cs typeface="Times New Roman" pitchFamily="18" charset="0"/>
              </a:rPr>
              <a:t>Data Interpretation</a:t>
            </a:r>
            <a:r>
              <a:rPr lang="en-US" sz="2400" b="1" dirty="0">
                <a:solidFill>
                  <a:prstClr val="black"/>
                </a:solidFill>
                <a:latin typeface="Calibri"/>
              </a:rPr>
              <a:t> (CO5)</a:t>
            </a:r>
            <a:endParaRPr lang="en-US" sz="2400" b="1" dirty="0">
              <a:cs typeface="Times New Roman" pitchFamily="18" charset="0"/>
            </a:endParaRPr>
          </a:p>
          <a:p>
            <a:pPr lvl="0" algn="ctr">
              <a:spcBef>
                <a:spcPct val="0"/>
              </a:spcBef>
              <a:defRPr/>
            </a:pPr>
            <a:endParaRPr lang="en-US" sz="2400" b="1" dirty="0"/>
          </a:p>
        </p:txBody>
      </p:sp>
    </p:spTree>
    <p:extLst>
      <p:ext uri="{BB962C8B-B14F-4D97-AF65-F5344CB8AC3E}">
        <p14:creationId xmlns:p14="http://schemas.microsoft.com/office/powerpoint/2010/main" val="503893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959643"/>
            <a:ext cx="7675535" cy="4583908"/>
          </a:xfrm>
        </p:spPr>
        <p:txBody>
          <a:bodyPr>
            <a:noAutofit/>
          </a:bodyPr>
          <a:lstStyle/>
          <a:p>
            <a:pPr marL="0" indent="0">
              <a:buNone/>
            </a:pPr>
            <a:r>
              <a:rPr lang="en-US" sz="2200" b="1" dirty="0"/>
              <a:t>Example:2 </a:t>
            </a:r>
          </a:p>
          <a:p>
            <a:pPr marL="0" indent="0">
              <a:buNone/>
            </a:pPr>
            <a:r>
              <a:rPr lang="en-US" sz="2200" b="1" dirty="0"/>
              <a:t>Directions (1-5): </a:t>
            </a:r>
            <a:r>
              <a:rPr lang="en-US" sz="2200" dirty="0">
                <a:solidFill>
                  <a:srgbClr val="000000"/>
                </a:solidFill>
              </a:rPr>
              <a:t>The following pie-chart shows the number of students who failed in different subjects in an examination, Examine the chart and answer the following questions. The total number of students who have failed in 500.</a:t>
            </a:r>
          </a:p>
          <a:p>
            <a:pPr marL="0" indent="0">
              <a:buNone/>
            </a:pPr>
            <a:endParaRPr lang="en-US" sz="1800" dirty="0">
              <a:ln w="0"/>
            </a:endParaRPr>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fld id="{3065DF34-CCBE-406D-AA02-592C66C390A3}" type="datetime1">
              <a:rPr lang="en-US" smtClean="0"/>
              <a:t>4/26/2025</a:t>
            </a:fld>
            <a:endParaRPr lang="en-US" dirty="0"/>
          </a:p>
        </p:txBody>
      </p:sp>
      <p:sp>
        <p:nvSpPr>
          <p:cNvPr id="5" name="Footer Placeholder 4"/>
          <p:cNvSpPr>
            <a:spLocks noGrp="1"/>
          </p:cNvSpPr>
          <p:nvPr>
            <p:ph type="ftr" sz="quarter" idx="4294967295"/>
          </p:nvPr>
        </p:nvSpPr>
        <p:spPr>
          <a:xfrm>
            <a:off x="2575560" y="6367860"/>
            <a:ext cx="4812800" cy="192881"/>
          </a:xfrm>
          <a:prstGeom prst="rect">
            <a:avLst/>
          </a:prstGeom>
        </p:spPr>
        <p:txBody>
          <a:bodyPr/>
          <a:lstStyle/>
          <a:p>
            <a:r>
              <a:rPr lang="en-US" smtClean="0"/>
              <a:t>Dr. Anil Agarwal  BMCA0206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524000" y="0"/>
            <a:ext cx="7629525" cy="55101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2400" b="1" dirty="0">
              <a:cs typeface="Times New Roman" pitchFamily="18" charset="0"/>
            </a:endParaRPr>
          </a:p>
          <a:p>
            <a:pPr algn="ctr">
              <a:spcBef>
                <a:spcPct val="0"/>
              </a:spcBef>
              <a:defRPr/>
            </a:pPr>
            <a:r>
              <a:rPr lang="en-US" sz="2400" b="1" dirty="0">
                <a:solidFill>
                  <a:prstClr val="black"/>
                </a:solidFill>
                <a:latin typeface="Calibri"/>
                <a:cs typeface="Times New Roman" pitchFamily="18" charset="0"/>
              </a:rPr>
              <a:t>Data Interpretation</a:t>
            </a:r>
            <a:r>
              <a:rPr lang="en-US" sz="2400" b="1" dirty="0">
                <a:solidFill>
                  <a:prstClr val="black"/>
                </a:solidFill>
                <a:latin typeface="Calibri"/>
              </a:rPr>
              <a:t> (CO5)</a:t>
            </a:r>
            <a:endParaRPr lang="en-US" sz="2400" b="1" dirty="0">
              <a:cs typeface="Times New Roman" pitchFamily="18" charset="0"/>
            </a:endParaRPr>
          </a:p>
          <a:p>
            <a:pPr lvl="0" algn="ctr">
              <a:spcBef>
                <a:spcPct val="0"/>
              </a:spcBef>
              <a:defRPr/>
            </a:pPr>
            <a:endParaRPr lang="en-US" sz="2400" b="1" dirty="0"/>
          </a:p>
        </p:txBody>
      </p:sp>
      <p:graphicFrame>
        <p:nvGraphicFramePr>
          <p:cNvPr id="11" name="Chart 10">
            <a:extLst>
              <a:ext uri="{FF2B5EF4-FFF2-40B4-BE49-F238E27FC236}">
                <a16:creationId xmlns="" xmlns:a16="http://schemas.microsoft.com/office/drawing/2014/main" id="{43363889-9003-4FAF-A6B5-C1BE4F8CAA1A}"/>
              </a:ext>
            </a:extLst>
          </p:cNvPr>
          <p:cNvGraphicFramePr/>
          <p:nvPr/>
        </p:nvGraphicFramePr>
        <p:xfrm>
          <a:off x="1787703" y="3007118"/>
          <a:ext cx="4679773" cy="261739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716299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14450" y="1470123"/>
                <a:ext cx="7275485" cy="4073428"/>
              </a:xfrm>
            </p:spPr>
            <p:txBody>
              <a:bodyPr>
                <a:noAutofit/>
              </a:bodyPr>
              <a:lstStyle/>
              <a:p>
                <a:pPr marL="0" indent="0">
                  <a:buNone/>
                </a:pPr>
                <a:r>
                  <a:rPr lang="en-US" sz="2200" b="1" dirty="0"/>
                  <a:t>1. The number of students failed in science is less than the number of students failed in all other</a:t>
                </a:r>
              </a:p>
              <a:p>
                <a:pPr marL="0" indent="0">
                  <a:buNone/>
                </a:pPr>
                <a:r>
                  <a:rPr lang="en-IN" sz="2200" b="1" dirty="0"/>
                  <a:t>subjects by:</a:t>
                </a:r>
              </a:p>
              <a:p>
                <a:pPr marL="0" indent="0">
                  <a:buNone/>
                </a:pPr>
                <a:r>
                  <a:rPr lang="en-IN" sz="2200" b="1" dirty="0"/>
                  <a:t>A. </a:t>
                </a:r>
                <a:r>
                  <a:rPr lang="en-IN" sz="2200" dirty="0"/>
                  <a:t>170</a:t>
                </a:r>
              </a:p>
              <a:p>
                <a:pPr marL="0" indent="0">
                  <a:buNone/>
                </a:pPr>
                <a:r>
                  <a:rPr lang="en-IN" sz="2200" b="1" dirty="0"/>
                  <a:t>B. </a:t>
                </a:r>
                <a:r>
                  <a:rPr lang="en-IN" sz="2200" dirty="0"/>
                  <a:t>140</a:t>
                </a:r>
              </a:p>
              <a:p>
                <a:pPr marL="0" indent="0">
                  <a:buNone/>
                </a:pPr>
                <a:r>
                  <a:rPr lang="en-IN" sz="2200" b="1" dirty="0"/>
                  <a:t>C. </a:t>
                </a:r>
                <a:r>
                  <a:rPr lang="en-IN" sz="2200" dirty="0"/>
                  <a:t>180</a:t>
                </a:r>
              </a:p>
              <a:p>
                <a:pPr marL="0" indent="0">
                  <a:buNone/>
                </a:pPr>
                <a:r>
                  <a:rPr lang="en-IN" sz="2200" b="1" dirty="0"/>
                  <a:t>D. </a:t>
                </a:r>
                <a:r>
                  <a:rPr lang="en-IN" sz="2200" dirty="0"/>
                  <a:t>160</a:t>
                </a:r>
              </a:p>
              <a:p>
                <a:pPr marL="0" indent="0">
                  <a:buNone/>
                </a:pPr>
                <a:r>
                  <a:rPr lang="en-IN" sz="2200" b="1" dirty="0"/>
                  <a:t>Explanation:</a:t>
                </a:r>
              </a:p>
              <a:p>
                <a:pPr marL="0" indent="0">
                  <a:buNone/>
                </a:pPr>
                <a:r>
                  <a:rPr lang="en-US" sz="2200" dirty="0">
                    <a:solidFill>
                      <a:srgbClr val="000000"/>
                    </a:solidFill>
                  </a:rPr>
                  <a:t>Required=</a:t>
                </a:r>
                <a14:m>
                  <m:oMath xmlns:m="http://schemas.openxmlformats.org/officeDocument/2006/math">
                    <m:f>
                      <m:fPr>
                        <m:ctrlPr>
                          <a:rPr lang="en-US" sz="2200" i="1">
                            <a:solidFill>
                              <a:srgbClr val="000000"/>
                            </a:solidFill>
                            <a:latin typeface="Cambria Math" panose="02040503050406030204" pitchFamily="18" charset="0"/>
                          </a:rPr>
                        </m:ctrlPr>
                      </m:fPr>
                      <m:num>
                        <m:r>
                          <a:rPr lang="en-US" sz="2200" i="1">
                            <a:solidFill>
                              <a:srgbClr val="000000"/>
                            </a:solidFill>
                            <a:latin typeface="Cambria Math" panose="02040503050406030204" pitchFamily="18" charset="0"/>
                          </a:rPr>
                          <m:t>500(68−32)</m:t>
                        </m:r>
                      </m:num>
                      <m:den>
                        <m:r>
                          <a:rPr lang="en-US" sz="2200" i="1">
                            <a:solidFill>
                              <a:srgbClr val="000000"/>
                            </a:solidFill>
                            <a:latin typeface="Cambria Math" panose="02040503050406030204" pitchFamily="18" charset="0"/>
                          </a:rPr>
                          <m:t>100</m:t>
                        </m:r>
                      </m:den>
                    </m:f>
                  </m:oMath>
                </a14:m>
                <a:r>
                  <a:rPr lang="en-US" sz="2200" dirty="0">
                    <a:solidFill>
                      <a:srgbClr val="000000"/>
                    </a:solidFill>
                  </a:rPr>
                  <a:t> </a:t>
                </a:r>
                <a:endParaRPr lang="hi-IN" sz="2200" dirty="0">
                  <a:solidFill>
                    <a:srgbClr val="000000"/>
                  </a:solidFill>
                </a:endParaRPr>
              </a:p>
              <a:p>
                <a:pPr marL="0" indent="0">
                  <a:buNone/>
                </a:pPr>
                <a:r>
                  <a:rPr lang="en-US" sz="2200" dirty="0">
                    <a:solidFill>
                      <a:srgbClr val="000000"/>
                    </a:solidFill>
                  </a:rPr>
                  <a:t>= 180</a:t>
                </a:r>
                <a:endParaRPr lang="en-US" sz="2200" dirty="0">
                  <a:ln w="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14450" y="1470123"/>
                <a:ext cx="7275485" cy="4073428"/>
              </a:xfrm>
              <a:blipFill rotWithShape="0">
                <a:blip r:embed="rId2"/>
                <a:stretch>
                  <a:fillRect l="-1090" t="-1048" b="-5539"/>
                </a:stretch>
              </a:blipFill>
            </p:spPr>
            <p:txBody>
              <a:bodyPr/>
              <a:lstStyle/>
              <a:p>
                <a:r>
                  <a:rPr lang="en-US">
                    <a:noFill/>
                  </a:rPr>
                  <a:t> </a:t>
                </a:r>
              </a:p>
            </p:txBody>
          </p:sp>
        </mc:Fallback>
      </mc:AlternateContent>
      <p:sp>
        <p:nvSpPr>
          <p:cNvPr id="4" name="Date Placeholder 3"/>
          <p:cNvSpPr>
            <a:spLocks noGrp="1"/>
          </p:cNvSpPr>
          <p:nvPr>
            <p:ph type="dt" sz="half" idx="4294967295"/>
          </p:nvPr>
        </p:nvSpPr>
        <p:spPr>
          <a:xfrm>
            <a:off x="457200" y="6356350"/>
            <a:ext cx="2133600" cy="365125"/>
          </a:xfrm>
          <a:prstGeom prst="rect">
            <a:avLst/>
          </a:prstGeom>
        </p:spPr>
        <p:txBody>
          <a:bodyPr/>
          <a:lstStyle/>
          <a:p>
            <a:fld id="{B5B2E2EE-39BC-4859-8361-5D8DA9866E29}" type="datetime1">
              <a:rPr lang="en-US" smtClean="0"/>
              <a:t>4/26/2025</a:t>
            </a:fld>
            <a:endParaRPr lang="en-US" dirty="0"/>
          </a:p>
        </p:txBody>
      </p:sp>
      <p:sp>
        <p:nvSpPr>
          <p:cNvPr id="5" name="Footer Placeholder 4"/>
          <p:cNvSpPr>
            <a:spLocks noGrp="1"/>
          </p:cNvSpPr>
          <p:nvPr>
            <p:ph type="ftr" sz="quarter" idx="4294967295"/>
          </p:nvPr>
        </p:nvSpPr>
        <p:spPr>
          <a:xfrm>
            <a:off x="2092397" y="6330950"/>
            <a:ext cx="4959207" cy="273844"/>
          </a:xfrm>
          <a:prstGeom prst="rect">
            <a:avLst/>
          </a:prstGeom>
        </p:spPr>
        <p:txBody>
          <a:bodyPr/>
          <a:lstStyle/>
          <a:p>
            <a:r>
              <a:rPr lang="en-US" smtClean="0"/>
              <a:t>Dr. Anil Agarwal  BMCA0206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524000" y="0"/>
            <a:ext cx="7600950" cy="640796"/>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2400" b="1" dirty="0">
              <a:cs typeface="Times New Roman" pitchFamily="18" charset="0"/>
            </a:endParaRPr>
          </a:p>
          <a:p>
            <a:pPr algn="ctr">
              <a:spcBef>
                <a:spcPct val="0"/>
              </a:spcBef>
              <a:defRPr/>
            </a:pPr>
            <a:r>
              <a:rPr lang="en-US" sz="2400" b="1" dirty="0">
                <a:solidFill>
                  <a:prstClr val="black"/>
                </a:solidFill>
                <a:latin typeface="Calibri"/>
                <a:cs typeface="Times New Roman" pitchFamily="18" charset="0"/>
              </a:rPr>
              <a:t>Data Interpretation</a:t>
            </a:r>
            <a:r>
              <a:rPr lang="en-US" sz="2400" b="1" dirty="0">
                <a:solidFill>
                  <a:prstClr val="black"/>
                </a:solidFill>
                <a:latin typeface="Calibri"/>
              </a:rPr>
              <a:t> (CO5)</a:t>
            </a:r>
            <a:endParaRPr lang="en-US" sz="2400" b="1" dirty="0">
              <a:cs typeface="Times New Roman" pitchFamily="18" charset="0"/>
            </a:endParaRPr>
          </a:p>
          <a:p>
            <a:pPr lvl="0" algn="ctr">
              <a:spcBef>
                <a:spcPct val="0"/>
              </a:spcBef>
              <a:defRPr/>
            </a:pPr>
            <a:endParaRPr lang="en-US" sz="2400" b="1" dirty="0"/>
          </a:p>
        </p:txBody>
      </p:sp>
    </p:spTree>
    <p:extLst>
      <p:ext uri="{BB962C8B-B14F-4D97-AF65-F5344CB8AC3E}">
        <p14:creationId xmlns:p14="http://schemas.microsoft.com/office/powerpoint/2010/main" val="1551750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97F94940-7C02-42AD-9ADB-F61A7B8986D6}"/>
              </a:ext>
            </a:extLst>
          </p:cNvPr>
          <p:cNvSpPr>
            <a:spLocks noGrp="1"/>
          </p:cNvSpPr>
          <p:nvPr>
            <p:ph type="dt" sz="half" idx="4294967295"/>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fld id="{93EB61ED-67E7-4A21-B03D-FF55AFE69F3F}" type="datetime1">
              <a:rPr lang="en-US" smtClean="0"/>
              <a:t>4/26/2025</a:t>
            </a:fld>
            <a:endParaRPr lang="en-US" sz="900">
              <a:solidFill>
                <a:prstClr val="black">
                  <a:tint val="75000"/>
                </a:prstClr>
              </a:solidFill>
              <a:latin typeface="Calibri"/>
            </a:endParaRPr>
          </a:p>
        </p:txBody>
      </p:sp>
      <p:sp>
        <p:nvSpPr>
          <p:cNvPr id="5" name="Footer Placeholder 4">
            <a:extLst>
              <a:ext uri="{FF2B5EF4-FFF2-40B4-BE49-F238E27FC236}">
                <a16:creationId xmlns:a16="http://schemas.microsoft.com/office/drawing/2014/main" xmlns="" id="{3AD80483-9CD8-4344-82E5-6E6511142451}"/>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smtClean="0"/>
              <a:t>Dr. Anil Agarwal  BMCA0206   Unit V</a:t>
            </a:r>
            <a:endParaRPr lang="en-US" sz="900" dirty="0">
              <a:solidFill>
                <a:prstClr val="black">
                  <a:tint val="75000"/>
                </a:prstClr>
              </a:solidFill>
              <a:latin typeface="Calibri"/>
            </a:endParaRPr>
          </a:p>
        </p:txBody>
      </p:sp>
      <p:sp>
        <p:nvSpPr>
          <p:cNvPr id="6" name="Slide Number Placeholder 5">
            <a:extLst>
              <a:ext uri="{FF2B5EF4-FFF2-40B4-BE49-F238E27FC236}">
                <a16:creationId xmlns:a16="http://schemas.microsoft.com/office/drawing/2014/main" xmlns="" id="{AC0EB3DB-EC28-4535-96B8-FF777BAEBC0C}"/>
              </a:ext>
            </a:extLst>
          </p:cNvPr>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3</a:t>
            </a:fld>
            <a:endParaRPr lang="en-US" sz="900" dirty="0">
              <a:solidFill>
                <a:prstClr val="black">
                  <a:tint val="75000"/>
                </a:prstClr>
              </a:solidFill>
              <a:latin typeface="Calibri"/>
            </a:endParaRPr>
          </a:p>
        </p:txBody>
      </p:sp>
      <p:sp>
        <p:nvSpPr>
          <p:cNvPr id="7" name="Title 1">
            <a:extLst>
              <a:ext uri="{FF2B5EF4-FFF2-40B4-BE49-F238E27FC236}">
                <a16:creationId xmlns:a16="http://schemas.microsoft.com/office/drawing/2014/main" xmlns="" id="{31BFF02A-5D22-4395-BFEA-BE4753B416DA}"/>
              </a:ext>
            </a:extLst>
          </p:cNvPr>
          <p:cNvSpPr txBox="1">
            <a:spLocks noGrp="1"/>
          </p:cNvSpPr>
          <p:nvPr>
            <p:ph idx="1"/>
          </p:nvPr>
        </p:nvSpPr>
        <p:spPr>
          <a:xfrm>
            <a:off x="1600200" y="187930"/>
            <a:ext cx="7449911" cy="601238"/>
          </a:xfrm>
          <a:prstGeom prst="rect">
            <a:avLst/>
          </a:prstGeom>
          <a:ln>
            <a:solidFill>
              <a:schemeClr val="accent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0" indent="0" algn="ctr">
              <a:spcBef>
                <a:spcPct val="0"/>
              </a:spcBef>
              <a:buNone/>
              <a:defRPr/>
            </a:pPr>
            <a:r>
              <a:rPr lang="en-US" sz="1800" b="1" dirty="0">
                <a:latin typeface="Times New Roman" panose="02020603050405020304" pitchFamily="18" charset="0"/>
                <a:cs typeface="Times New Roman" panose="02020603050405020304" pitchFamily="18" charset="0"/>
              </a:rPr>
              <a:t>EVALUATION SCHEME</a:t>
            </a:r>
          </a:p>
        </p:txBody>
      </p:sp>
      <p:pic>
        <p:nvPicPr>
          <p:cNvPr id="9" name="Picture 8">
            <a:extLst>
              <a:ext uri="{FF2B5EF4-FFF2-40B4-BE49-F238E27FC236}">
                <a16:creationId xmlns:a16="http://schemas.microsoft.com/office/drawing/2014/main" xmlns="" id="{FC2FA170-B7F2-F3AB-BA6E-A2F96B8C50BD}"/>
              </a:ext>
            </a:extLst>
          </p:cNvPr>
          <p:cNvPicPr>
            <a:picLocks noChangeAspect="1"/>
          </p:cNvPicPr>
          <p:nvPr/>
        </p:nvPicPr>
        <p:blipFill>
          <a:blip r:embed="rId2"/>
          <a:stretch>
            <a:fillRect/>
          </a:stretch>
        </p:blipFill>
        <p:spPr>
          <a:xfrm>
            <a:off x="152400" y="1042284"/>
            <a:ext cx="8686800" cy="5060950"/>
          </a:xfrm>
          <a:prstGeom prst="rect">
            <a:avLst/>
          </a:prstGeom>
        </p:spPr>
      </p:pic>
    </p:spTree>
    <p:extLst>
      <p:ext uri="{BB962C8B-B14F-4D97-AF65-F5344CB8AC3E}">
        <p14:creationId xmlns:p14="http://schemas.microsoft.com/office/powerpoint/2010/main" val="78321734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14450" y="1470123"/>
                <a:ext cx="7275485" cy="4073428"/>
              </a:xfrm>
            </p:spPr>
            <p:txBody>
              <a:bodyPr>
                <a:noAutofit/>
              </a:bodyPr>
              <a:lstStyle/>
              <a:p>
                <a:pPr marL="0" indent="0">
                  <a:buNone/>
                </a:pPr>
                <a:r>
                  <a:rPr lang="en-US" sz="2200" b="1" dirty="0">
                    <a:ln w="0"/>
                  </a:rPr>
                  <a:t>2. </a:t>
                </a:r>
                <a:r>
                  <a:rPr lang="en-US" sz="2200" b="1" dirty="0"/>
                  <a:t>The central angle of the sector for the students who have failed in mathematics is:</a:t>
                </a:r>
              </a:p>
              <a:p>
                <a:pPr marL="0" indent="0">
                  <a:buNone/>
                </a:pPr>
                <a:r>
                  <a:rPr lang="en-IN" sz="2200" b="1" dirty="0"/>
                  <a:t>A. </a:t>
                </a:r>
                <a:r>
                  <a:rPr lang="en-IN" sz="2200" dirty="0"/>
                  <a:t>30°</a:t>
                </a:r>
              </a:p>
              <a:p>
                <a:pPr marL="0" indent="0">
                  <a:buNone/>
                </a:pPr>
                <a:r>
                  <a:rPr lang="en-IN" sz="2200" b="1" dirty="0"/>
                  <a:t>B. </a:t>
                </a:r>
                <a:r>
                  <a:rPr lang="en-IN" sz="2200" dirty="0"/>
                  <a:t>100°</a:t>
                </a:r>
              </a:p>
              <a:p>
                <a:pPr marL="0" indent="0">
                  <a:buNone/>
                </a:pPr>
                <a:r>
                  <a:rPr lang="en-IN" sz="2200" b="1" dirty="0"/>
                  <a:t>C. </a:t>
                </a:r>
                <a:r>
                  <a:rPr lang="en-IN" sz="2200" dirty="0"/>
                  <a:t>105.2°</a:t>
                </a:r>
              </a:p>
              <a:p>
                <a:pPr marL="0" indent="0">
                  <a:buNone/>
                </a:pPr>
                <a:r>
                  <a:rPr lang="en-IN" sz="2200" b="1" dirty="0"/>
                  <a:t>D. </a:t>
                </a:r>
                <a:r>
                  <a:rPr lang="en-IN" sz="2200" dirty="0"/>
                  <a:t>108°</a:t>
                </a:r>
              </a:p>
              <a:p>
                <a:pPr marL="0" indent="0">
                  <a:buNone/>
                </a:pPr>
                <a:r>
                  <a:rPr lang="en-IN" sz="2200" b="1" dirty="0"/>
                  <a:t>Explanation:</a:t>
                </a:r>
              </a:p>
              <a:p>
                <a:pPr marL="0" indent="0">
                  <a:buNone/>
                </a:pPr>
                <a:r>
                  <a:rPr lang="en-US" sz="2200" dirty="0">
                    <a:solidFill>
                      <a:srgbClr val="000000"/>
                    </a:solidFill>
                  </a:rPr>
                  <a:t>Required=</a:t>
                </a:r>
                <a14:m>
                  <m:oMath xmlns:m="http://schemas.openxmlformats.org/officeDocument/2006/math">
                    <m:f>
                      <m:fPr>
                        <m:ctrlPr>
                          <a:rPr lang="en-US" sz="2200" i="1">
                            <a:solidFill>
                              <a:srgbClr val="000000"/>
                            </a:solidFill>
                            <a:latin typeface="Cambria Math" panose="02040503050406030204" pitchFamily="18" charset="0"/>
                          </a:rPr>
                        </m:ctrlPr>
                      </m:fPr>
                      <m:num>
                        <m:r>
                          <a:rPr lang="en-US" sz="2200" i="1">
                            <a:solidFill>
                              <a:srgbClr val="000000"/>
                            </a:solidFill>
                            <a:latin typeface="Cambria Math" panose="02040503050406030204" pitchFamily="18" charset="0"/>
                          </a:rPr>
                          <m:t>30</m:t>
                        </m:r>
                      </m:num>
                      <m:den>
                        <m:r>
                          <a:rPr lang="en-US" sz="2200" i="1">
                            <a:solidFill>
                              <a:srgbClr val="000000"/>
                            </a:solidFill>
                            <a:latin typeface="Cambria Math" panose="02040503050406030204" pitchFamily="18" charset="0"/>
                          </a:rPr>
                          <m:t>100</m:t>
                        </m:r>
                      </m:den>
                    </m:f>
                    <m:r>
                      <a:rPr lang="en-US" sz="2200" i="1">
                        <a:solidFill>
                          <a:srgbClr val="000000"/>
                        </a:solidFill>
                        <a:latin typeface="Cambria Math" panose="02040503050406030204" pitchFamily="18" charset="0"/>
                        <a:ea typeface="Cambria Math" panose="02040503050406030204" pitchFamily="18" charset="0"/>
                      </a:rPr>
                      <m:t>×360</m:t>
                    </m:r>
                  </m:oMath>
                </a14:m>
                <a:r>
                  <a:rPr lang="en-US" sz="2200" dirty="0">
                    <a:solidFill>
                      <a:srgbClr val="000000"/>
                    </a:solidFill>
                  </a:rPr>
                  <a:t> </a:t>
                </a:r>
                <a:endParaRPr lang="hi-IN" sz="2200" dirty="0">
                  <a:solidFill>
                    <a:srgbClr val="000000"/>
                  </a:solidFill>
                </a:endParaRPr>
              </a:p>
              <a:p>
                <a:pPr marL="0" indent="0">
                  <a:buNone/>
                </a:pPr>
                <a:r>
                  <a:rPr lang="hi-IN" sz="2200" dirty="0">
                    <a:solidFill>
                      <a:srgbClr val="000000"/>
                    </a:solidFill>
                  </a:rPr>
                  <a:t>=</a:t>
                </a:r>
                <a:r>
                  <a:rPr lang="en-US" sz="2200" dirty="0">
                    <a:solidFill>
                      <a:srgbClr val="000000"/>
                    </a:solidFill>
                  </a:rPr>
                  <a:t>108</a:t>
                </a:r>
                <a:endParaRPr lang="en-US" sz="2200" dirty="0">
                  <a:ln w="0"/>
                </a:endParaRPr>
              </a:p>
              <a:p>
                <a:pPr marL="0" indent="0">
                  <a:buNone/>
                </a:pPr>
                <a:endParaRPr lang="en-IN" sz="1350" dirty="0">
                  <a:latin typeface="Calibri" panose="020F0502020204030204" pitchFamily="34" charset="0"/>
                </a:endParaRPr>
              </a:p>
              <a:p>
                <a:pPr marL="0" indent="0">
                  <a:buNone/>
                </a:pPr>
                <a:endParaRPr lang="en-US" sz="1800" dirty="0">
                  <a:ln w="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14450" y="1470123"/>
                <a:ext cx="7275485" cy="4073428"/>
              </a:xfrm>
              <a:blipFill rotWithShape="0">
                <a:blip r:embed="rId2"/>
                <a:stretch>
                  <a:fillRect l="-1090" t="-1048"/>
                </a:stretch>
              </a:blipFill>
            </p:spPr>
            <p:txBody>
              <a:bodyPr/>
              <a:lstStyle/>
              <a:p>
                <a:r>
                  <a:rPr lang="en-US">
                    <a:noFill/>
                  </a:rPr>
                  <a:t> </a:t>
                </a:r>
              </a:p>
            </p:txBody>
          </p:sp>
        </mc:Fallback>
      </mc:AlternateContent>
      <p:sp>
        <p:nvSpPr>
          <p:cNvPr id="4" name="Date Placeholder 3"/>
          <p:cNvSpPr>
            <a:spLocks noGrp="1"/>
          </p:cNvSpPr>
          <p:nvPr>
            <p:ph type="dt" sz="half" idx="4294967295"/>
          </p:nvPr>
        </p:nvSpPr>
        <p:spPr>
          <a:xfrm>
            <a:off x="457200" y="6356350"/>
            <a:ext cx="2133600" cy="365125"/>
          </a:xfrm>
          <a:prstGeom prst="rect">
            <a:avLst/>
          </a:prstGeom>
        </p:spPr>
        <p:txBody>
          <a:bodyPr/>
          <a:lstStyle/>
          <a:p>
            <a:fld id="{F4F30C45-669C-48C6-8D94-9002140C37C3}" type="datetime1">
              <a:rPr lang="en-US" smtClean="0"/>
              <a:t>4/26/2025</a:t>
            </a:fld>
            <a:endParaRPr lang="en-US" dirty="0"/>
          </a:p>
        </p:txBody>
      </p:sp>
      <p:sp>
        <p:nvSpPr>
          <p:cNvPr id="5" name="Footer Placeholder 4"/>
          <p:cNvSpPr>
            <a:spLocks noGrp="1"/>
          </p:cNvSpPr>
          <p:nvPr>
            <p:ph type="ftr" sz="quarter" idx="4294967295"/>
          </p:nvPr>
        </p:nvSpPr>
        <p:spPr>
          <a:xfrm>
            <a:off x="2286000" y="6449040"/>
            <a:ext cx="4974619" cy="179744"/>
          </a:xfrm>
          <a:prstGeom prst="rect">
            <a:avLst/>
          </a:prstGeom>
        </p:spPr>
        <p:txBody>
          <a:bodyPr/>
          <a:lstStyle/>
          <a:p>
            <a:r>
              <a:rPr lang="en-US" smtClean="0"/>
              <a:t>Dr. Anil Agarwal  BMCA0206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600200" y="-52290"/>
            <a:ext cx="7543800" cy="701675"/>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2400" b="1" dirty="0">
              <a:cs typeface="Times New Roman" pitchFamily="18" charset="0"/>
            </a:endParaRPr>
          </a:p>
          <a:p>
            <a:pPr algn="ctr">
              <a:spcBef>
                <a:spcPct val="0"/>
              </a:spcBef>
              <a:defRPr/>
            </a:pPr>
            <a:r>
              <a:rPr lang="en-US" sz="2400" b="1" dirty="0">
                <a:solidFill>
                  <a:prstClr val="black"/>
                </a:solidFill>
                <a:latin typeface="Calibri"/>
                <a:cs typeface="Times New Roman" pitchFamily="18" charset="0"/>
              </a:rPr>
              <a:t>Data Interpretation</a:t>
            </a:r>
            <a:r>
              <a:rPr lang="en-US" sz="2400" b="1" dirty="0">
                <a:solidFill>
                  <a:prstClr val="black"/>
                </a:solidFill>
                <a:latin typeface="Calibri"/>
              </a:rPr>
              <a:t> (CO5)</a:t>
            </a:r>
            <a:endParaRPr lang="en-US" sz="2400" b="1" dirty="0">
              <a:cs typeface="Times New Roman" pitchFamily="18" charset="0"/>
            </a:endParaRPr>
          </a:p>
          <a:p>
            <a:pPr lvl="0" algn="ctr">
              <a:spcBef>
                <a:spcPct val="0"/>
              </a:spcBef>
              <a:defRPr/>
            </a:pPr>
            <a:endParaRPr lang="en-US" sz="2400" b="1" dirty="0"/>
          </a:p>
        </p:txBody>
      </p:sp>
    </p:spTree>
    <p:extLst>
      <p:ext uri="{BB962C8B-B14F-4D97-AF65-F5344CB8AC3E}">
        <p14:creationId xmlns:p14="http://schemas.microsoft.com/office/powerpoint/2010/main" val="41750670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14450" y="1470123"/>
                <a:ext cx="7275485" cy="4073428"/>
              </a:xfrm>
            </p:spPr>
            <p:txBody>
              <a:bodyPr>
                <a:noAutofit/>
              </a:bodyPr>
              <a:lstStyle/>
              <a:p>
                <a:pPr marL="0" indent="0">
                  <a:buNone/>
                </a:pPr>
                <a:r>
                  <a:rPr lang="en-IN" sz="2200" dirty="0"/>
                  <a:t>3. </a:t>
                </a:r>
                <a:r>
                  <a:rPr lang="en-US" sz="2200" b="1" dirty="0"/>
                  <a:t>Total number of students who did not qualify in Mathematics and Language and Science is:</a:t>
                </a:r>
              </a:p>
              <a:p>
                <a:pPr marL="0" indent="0">
                  <a:buNone/>
                </a:pPr>
                <a:r>
                  <a:rPr lang="en-IN" sz="2200" b="1" dirty="0"/>
                  <a:t>A. </a:t>
                </a:r>
                <a:r>
                  <a:rPr lang="en-IN" sz="2200" dirty="0"/>
                  <a:t>460</a:t>
                </a:r>
              </a:p>
              <a:p>
                <a:pPr marL="0" indent="0">
                  <a:buNone/>
                </a:pPr>
                <a:r>
                  <a:rPr lang="en-IN" sz="2200" b="1" dirty="0"/>
                  <a:t>B. </a:t>
                </a:r>
                <a:r>
                  <a:rPr lang="en-IN" sz="2200" dirty="0"/>
                  <a:t>490</a:t>
                </a:r>
              </a:p>
              <a:p>
                <a:pPr marL="0" indent="0">
                  <a:buNone/>
                </a:pPr>
                <a:r>
                  <a:rPr lang="en-IN" sz="2200" b="1" dirty="0"/>
                  <a:t>C. </a:t>
                </a:r>
                <a:r>
                  <a:rPr lang="en-IN" sz="2200" dirty="0"/>
                  <a:t>480</a:t>
                </a:r>
              </a:p>
              <a:p>
                <a:pPr marL="0" indent="0">
                  <a:buNone/>
                </a:pPr>
                <a:r>
                  <a:rPr lang="en-IN" sz="2200" b="1" dirty="0"/>
                  <a:t>D. </a:t>
                </a:r>
                <a:r>
                  <a:rPr lang="en-IN" sz="2200" dirty="0"/>
                  <a:t>470</a:t>
                </a:r>
              </a:p>
              <a:p>
                <a:pPr marL="0" indent="0">
                  <a:buNone/>
                </a:pPr>
                <a:r>
                  <a:rPr lang="en-IN" sz="2200" b="1" dirty="0"/>
                  <a:t>Explanation:</a:t>
                </a:r>
              </a:p>
              <a:p>
                <a:pPr marL="0" indent="0">
                  <a:buNone/>
                </a:pPr>
                <a:r>
                  <a:rPr lang="en-US" sz="2200" dirty="0">
                    <a:solidFill>
                      <a:srgbClr val="000000"/>
                    </a:solidFill>
                  </a:rPr>
                  <a:t>Required=</a:t>
                </a:r>
                <a14:m>
                  <m:oMath xmlns:m="http://schemas.openxmlformats.org/officeDocument/2006/math">
                    <m:f>
                      <m:fPr>
                        <m:ctrlPr>
                          <a:rPr lang="en-US" sz="2200" i="1">
                            <a:solidFill>
                              <a:srgbClr val="000000"/>
                            </a:solidFill>
                            <a:latin typeface="Cambria Math" panose="02040503050406030204" pitchFamily="18" charset="0"/>
                          </a:rPr>
                        </m:ctrlPr>
                      </m:fPr>
                      <m:num>
                        <m:r>
                          <a:rPr lang="en-US" sz="2200" i="1">
                            <a:solidFill>
                              <a:srgbClr val="000000"/>
                            </a:solidFill>
                            <a:latin typeface="Cambria Math" panose="02040503050406030204" pitchFamily="18" charset="0"/>
                          </a:rPr>
                          <m:t>98</m:t>
                        </m:r>
                      </m:num>
                      <m:den>
                        <m:r>
                          <a:rPr lang="en-US" sz="2200" i="1">
                            <a:solidFill>
                              <a:srgbClr val="000000"/>
                            </a:solidFill>
                            <a:latin typeface="Cambria Math" panose="02040503050406030204" pitchFamily="18" charset="0"/>
                          </a:rPr>
                          <m:t>100</m:t>
                        </m:r>
                      </m:den>
                    </m:f>
                    <m:r>
                      <a:rPr lang="en-US" sz="2200" i="1">
                        <a:solidFill>
                          <a:srgbClr val="000000"/>
                        </a:solidFill>
                        <a:latin typeface="Cambria Math" panose="02040503050406030204" pitchFamily="18" charset="0"/>
                        <a:ea typeface="Cambria Math" panose="02040503050406030204" pitchFamily="18" charset="0"/>
                      </a:rPr>
                      <m:t>×500</m:t>
                    </m:r>
                  </m:oMath>
                </a14:m>
                <a:r>
                  <a:rPr lang="en-US" sz="2200" dirty="0">
                    <a:solidFill>
                      <a:srgbClr val="000000"/>
                    </a:solidFill>
                  </a:rPr>
                  <a:t> </a:t>
                </a:r>
                <a:endParaRPr lang="hi-IN" sz="2200" dirty="0">
                  <a:solidFill>
                    <a:srgbClr val="000000"/>
                  </a:solidFill>
                </a:endParaRPr>
              </a:p>
              <a:p>
                <a:pPr marL="0" indent="0">
                  <a:buNone/>
                </a:pPr>
                <a:r>
                  <a:rPr lang="hi-IN" sz="2200" dirty="0">
                    <a:solidFill>
                      <a:srgbClr val="000000"/>
                    </a:solidFill>
                  </a:rPr>
                  <a:t>=</a:t>
                </a:r>
                <a:r>
                  <a:rPr lang="en-US" sz="2200" dirty="0">
                    <a:solidFill>
                      <a:srgbClr val="000000"/>
                    </a:solidFill>
                  </a:rPr>
                  <a:t> 490</a:t>
                </a:r>
                <a:endParaRPr lang="en-US" sz="2200" dirty="0">
                  <a:ln w="0"/>
                </a:endParaRPr>
              </a:p>
              <a:p>
                <a:pPr marL="0" indent="0">
                  <a:buNone/>
                </a:pPr>
                <a:endParaRPr lang="en-IN" sz="1350" dirty="0">
                  <a:latin typeface="Calibri" panose="020F0502020204030204" pitchFamily="34" charset="0"/>
                </a:endParaRPr>
              </a:p>
              <a:p>
                <a:pPr marL="0" indent="0">
                  <a:buNone/>
                </a:pPr>
                <a:endParaRPr lang="en-IN" sz="1350" dirty="0">
                  <a:latin typeface="Calibri" panose="020F0502020204030204" pitchFamily="34" charset="0"/>
                </a:endParaRPr>
              </a:p>
              <a:p>
                <a:pPr marL="0" indent="0">
                  <a:buNone/>
                </a:pPr>
                <a:endParaRPr lang="en-IN" sz="1350" dirty="0">
                  <a:latin typeface="Calibri" panose="020F0502020204030204" pitchFamily="34" charset="0"/>
                </a:endParaRPr>
              </a:p>
              <a:p>
                <a:pPr marL="0" indent="0">
                  <a:buNone/>
                </a:pPr>
                <a:endParaRPr lang="en-US" sz="1800" dirty="0">
                  <a:ln w="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14450" y="1470123"/>
                <a:ext cx="7275485" cy="4073428"/>
              </a:xfrm>
              <a:blipFill rotWithShape="0">
                <a:blip r:embed="rId2"/>
                <a:stretch>
                  <a:fillRect l="-1090" t="-1048"/>
                </a:stretch>
              </a:blipFill>
            </p:spPr>
            <p:txBody>
              <a:bodyPr/>
              <a:lstStyle/>
              <a:p>
                <a:r>
                  <a:rPr lang="en-US">
                    <a:noFill/>
                  </a:rPr>
                  <a:t> </a:t>
                </a:r>
              </a:p>
            </p:txBody>
          </p:sp>
        </mc:Fallback>
      </mc:AlternateContent>
      <p:sp>
        <p:nvSpPr>
          <p:cNvPr id="4" name="Date Placeholder 3"/>
          <p:cNvSpPr>
            <a:spLocks noGrp="1"/>
          </p:cNvSpPr>
          <p:nvPr>
            <p:ph type="dt" sz="half" idx="4294967295"/>
          </p:nvPr>
        </p:nvSpPr>
        <p:spPr>
          <a:xfrm>
            <a:off x="457200" y="6356350"/>
            <a:ext cx="2133600" cy="365125"/>
          </a:xfrm>
          <a:prstGeom prst="rect">
            <a:avLst/>
          </a:prstGeom>
        </p:spPr>
        <p:txBody>
          <a:bodyPr/>
          <a:lstStyle/>
          <a:p>
            <a:fld id="{C5DB4390-BF1E-45DC-BED8-57C8D1EE56FB}" type="datetime1">
              <a:rPr lang="en-US" smtClean="0"/>
              <a:t>4/26/2025</a:t>
            </a:fld>
            <a:endParaRPr lang="en-US" dirty="0"/>
          </a:p>
        </p:txBody>
      </p:sp>
      <p:sp>
        <p:nvSpPr>
          <p:cNvPr id="5" name="Footer Placeholder 4"/>
          <p:cNvSpPr>
            <a:spLocks noGrp="1"/>
          </p:cNvSpPr>
          <p:nvPr>
            <p:ph type="ftr" sz="quarter" idx="4294967295"/>
          </p:nvPr>
        </p:nvSpPr>
        <p:spPr>
          <a:xfrm>
            <a:off x="2133600" y="6188074"/>
            <a:ext cx="4667250" cy="365125"/>
          </a:xfrm>
          <a:prstGeom prst="rect">
            <a:avLst/>
          </a:prstGeom>
        </p:spPr>
        <p:txBody>
          <a:bodyPr/>
          <a:lstStyle/>
          <a:p>
            <a:r>
              <a:rPr lang="en-US" smtClean="0"/>
              <a:t>Dr. Anil Agarwal  BMCA0206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524000" y="0"/>
            <a:ext cx="7620000" cy="48169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2400" b="1" dirty="0">
              <a:cs typeface="Times New Roman" pitchFamily="18" charset="0"/>
            </a:endParaRPr>
          </a:p>
          <a:p>
            <a:pPr algn="ctr">
              <a:spcBef>
                <a:spcPct val="0"/>
              </a:spcBef>
              <a:defRPr/>
            </a:pPr>
            <a:r>
              <a:rPr lang="en-US" sz="2400" b="1" dirty="0">
                <a:solidFill>
                  <a:prstClr val="black"/>
                </a:solidFill>
                <a:latin typeface="Calibri"/>
                <a:cs typeface="Times New Roman" pitchFamily="18" charset="0"/>
              </a:rPr>
              <a:t>Data Interpretation</a:t>
            </a:r>
            <a:r>
              <a:rPr lang="en-US" sz="2400" b="1" dirty="0">
                <a:solidFill>
                  <a:prstClr val="black"/>
                </a:solidFill>
                <a:latin typeface="Calibri"/>
              </a:rPr>
              <a:t> (CO5)</a:t>
            </a:r>
            <a:endParaRPr lang="en-US" sz="2400" b="1" dirty="0">
              <a:cs typeface="Times New Roman" pitchFamily="18" charset="0"/>
            </a:endParaRPr>
          </a:p>
          <a:p>
            <a:pPr lvl="0" algn="ctr">
              <a:spcBef>
                <a:spcPct val="0"/>
              </a:spcBef>
              <a:defRPr/>
            </a:pPr>
            <a:endParaRPr lang="en-US" sz="2400" b="1" dirty="0"/>
          </a:p>
        </p:txBody>
      </p:sp>
    </p:spTree>
    <p:extLst>
      <p:ext uri="{BB962C8B-B14F-4D97-AF65-F5344CB8AC3E}">
        <p14:creationId xmlns:p14="http://schemas.microsoft.com/office/powerpoint/2010/main" val="16488237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314450" y="1470123"/>
                <a:ext cx="7275485" cy="4073428"/>
              </a:xfrm>
            </p:spPr>
            <p:txBody>
              <a:bodyPr>
                <a:noAutofit/>
              </a:bodyPr>
              <a:lstStyle/>
              <a:p>
                <a:pPr marL="0" indent="0">
                  <a:buNone/>
                </a:pPr>
                <a:r>
                  <a:rPr lang="en-US" sz="2200" b="1" dirty="0"/>
                  <a:t>4. Number of students who failed in mathematics is less then the students who did not qualify in </a:t>
                </a:r>
                <a:r>
                  <a:rPr lang="en-IN" sz="2200" b="1" dirty="0"/>
                  <a:t>languages by:</a:t>
                </a:r>
              </a:p>
              <a:p>
                <a:pPr marL="0" indent="0">
                  <a:buNone/>
                </a:pPr>
                <a:r>
                  <a:rPr lang="en-IN" sz="2200" b="1" dirty="0"/>
                  <a:t>A. </a:t>
                </a:r>
                <a:r>
                  <a:rPr lang="en-IN" sz="2200" dirty="0"/>
                  <a:t>20</a:t>
                </a:r>
              </a:p>
              <a:p>
                <a:pPr marL="0" indent="0">
                  <a:buNone/>
                </a:pPr>
                <a:r>
                  <a:rPr lang="en-IN" sz="2200" b="1" dirty="0"/>
                  <a:t>B. </a:t>
                </a:r>
                <a:r>
                  <a:rPr lang="en-IN" sz="2200" dirty="0"/>
                  <a:t>40</a:t>
                </a:r>
              </a:p>
              <a:p>
                <a:pPr marL="0" indent="0">
                  <a:buNone/>
                </a:pPr>
                <a:r>
                  <a:rPr lang="en-IN" sz="2200" b="1" dirty="0"/>
                  <a:t>C. </a:t>
                </a:r>
                <a:r>
                  <a:rPr lang="en-IN" sz="2200" dirty="0"/>
                  <a:t>30</a:t>
                </a:r>
              </a:p>
              <a:p>
                <a:pPr marL="0" indent="0">
                  <a:buNone/>
                </a:pPr>
                <a:r>
                  <a:rPr lang="en-IN" sz="2200" b="1" dirty="0"/>
                  <a:t>D. </a:t>
                </a:r>
                <a:r>
                  <a:rPr lang="en-IN" sz="2200" dirty="0"/>
                  <a:t>50</a:t>
                </a:r>
              </a:p>
              <a:p>
                <a:pPr marL="0" indent="0">
                  <a:buNone/>
                </a:pPr>
                <a:r>
                  <a:rPr lang="en-US" sz="2200" dirty="0">
                    <a:solidFill>
                      <a:srgbClr val="000000"/>
                    </a:solidFill>
                  </a:rPr>
                  <a:t>Required=</a:t>
                </a:r>
                <a14:m>
                  <m:oMath xmlns:m="http://schemas.openxmlformats.org/officeDocument/2006/math">
                    <m:f>
                      <m:fPr>
                        <m:ctrlPr>
                          <a:rPr lang="en-US" sz="2200" i="1">
                            <a:solidFill>
                              <a:srgbClr val="000000"/>
                            </a:solidFill>
                            <a:latin typeface="Cambria Math" panose="02040503050406030204" pitchFamily="18" charset="0"/>
                          </a:rPr>
                        </m:ctrlPr>
                      </m:fPr>
                      <m:num>
                        <m:r>
                          <a:rPr lang="en-US" sz="2200" i="1">
                            <a:solidFill>
                              <a:srgbClr val="000000"/>
                            </a:solidFill>
                            <a:latin typeface="Cambria Math" panose="02040503050406030204" pitchFamily="18" charset="0"/>
                          </a:rPr>
                          <m:t>500(36−30)</m:t>
                        </m:r>
                      </m:num>
                      <m:den>
                        <m:r>
                          <a:rPr lang="en-US" sz="2200" i="1">
                            <a:solidFill>
                              <a:srgbClr val="000000"/>
                            </a:solidFill>
                            <a:latin typeface="Cambria Math" panose="02040503050406030204" pitchFamily="18" charset="0"/>
                          </a:rPr>
                          <m:t>100</m:t>
                        </m:r>
                      </m:den>
                    </m:f>
                  </m:oMath>
                </a14:m>
                <a:r>
                  <a:rPr lang="en-US" sz="2200" dirty="0">
                    <a:solidFill>
                      <a:srgbClr val="000000"/>
                    </a:solidFill>
                  </a:rPr>
                  <a:t> </a:t>
                </a:r>
                <a:endParaRPr lang="hi-IN" sz="2200" dirty="0">
                  <a:solidFill>
                    <a:srgbClr val="000000"/>
                  </a:solidFill>
                </a:endParaRPr>
              </a:p>
              <a:p>
                <a:pPr marL="0" indent="0">
                  <a:buNone/>
                </a:pPr>
                <a:r>
                  <a:rPr lang="en-US" sz="2200" dirty="0">
                    <a:solidFill>
                      <a:srgbClr val="000000"/>
                    </a:solidFill>
                  </a:rPr>
                  <a:t>= 30</a:t>
                </a:r>
                <a:endParaRPr lang="en-US" sz="2200" dirty="0">
                  <a:ln w="0"/>
                </a:endParaRPr>
              </a:p>
              <a:p>
                <a:pPr marL="0" indent="0">
                  <a:buNone/>
                </a:pPr>
                <a:endParaRPr lang="en-IN" sz="1350" dirty="0">
                  <a:latin typeface="Calibri" panose="020F0502020204030204" pitchFamily="34" charset="0"/>
                </a:endParaRPr>
              </a:p>
              <a:p>
                <a:pPr marL="0" indent="0">
                  <a:buNone/>
                </a:pPr>
                <a:endParaRPr lang="en-IN" sz="1350" dirty="0">
                  <a:latin typeface="Calibri" panose="020F0502020204030204" pitchFamily="34" charset="0"/>
                </a:endParaRPr>
              </a:p>
              <a:p>
                <a:pPr marL="0" indent="0">
                  <a:buNone/>
                </a:pPr>
                <a:endParaRPr lang="en-IN" sz="1350" dirty="0">
                  <a:latin typeface="Calibri" panose="020F0502020204030204" pitchFamily="34" charset="0"/>
                </a:endParaRPr>
              </a:p>
              <a:p>
                <a:pPr marL="0" indent="0">
                  <a:buNone/>
                </a:pPr>
                <a:endParaRPr lang="en-US" sz="1800" dirty="0">
                  <a:ln w="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314450" y="1470123"/>
                <a:ext cx="7275485" cy="4073428"/>
              </a:xfrm>
              <a:blipFill rotWithShape="0">
                <a:blip r:embed="rId2"/>
                <a:stretch>
                  <a:fillRect l="-1090" t="-1048" r="-1676"/>
                </a:stretch>
              </a:blipFill>
            </p:spPr>
            <p:txBody>
              <a:bodyPr/>
              <a:lstStyle/>
              <a:p>
                <a:r>
                  <a:rPr lang="en-US">
                    <a:noFill/>
                  </a:rPr>
                  <a:t> </a:t>
                </a:r>
              </a:p>
            </p:txBody>
          </p:sp>
        </mc:Fallback>
      </mc:AlternateContent>
      <p:sp>
        <p:nvSpPr>
          <p:cNvPr id="4" name="Date Placeholder 3"/>
          <p:cNvSpPr>
            <a:spLocks noGrp="1"/>
          </p:cNvSpPr>
          <p:nvPr>
            <p:ph type="dt" sz="half" idx="4294967295"/>
          </p:nvPr>
        </p:nvSpPr>
        <p:spPr>
          <a:xfrm>
            <a:off x="457200" y="6356350"/>
            <a:ext cx="2133600" cy="365125"/>
          </a:xfrm>
          <a:prstGeom prst="rect">
            <a:avLst/>
          </a:prstGeom>
        </p:spPr>
        <p:txBody>
          <a:bodyPr/>
          <a:lstStyle/>
          <a:p>
            <a:fld id="{3485F1CD-D275-4EE3-BFE5-723E485971AE}" type="datetime1">
              <a:rPr lang="en-US" smtClean="0"/>
              <a:t>4/26/2025</a:t>
            </a:fld>
            <a:endParaRPr lang="en-US" dirty="0"/>
          </a:p>
        </p:txBody>
      </p:sp>
      <p:sp>
        <p:nvSpPr>
          <p:cNvPr id="5" name="Footer Placeholder 4"/>
          <p:cNvSpPr>
            <a:spLocks noGrp="1"/>
          </p:cNvSpPr>
          <p:nvPr>
            <p:ph type="ftr" sz="quarter" idx="4294967295"/>
          </p:nvPr>
        </p:nvSpPr>
        <p:spPr>
          <a:xfrm>
            <a:off x="2514600" y="6251674"/>
            <a:ext cx="4686300" cy="354807"/>
          </a:xfrm>
          <a:prstGeom prst="rect">
            <a:avLst/>
          </a:prstGeom>
        </p:spPr>
        <p:txBody>
          <a:bodyPr/>
          <a:lstStyle/>
          <a:p>
            <a:pPr algn="ctr"/>
            <a:r>
              <a:rPr lang="en-US" sz="1200" dirty="0" smtClean="0"/>
              <a:t>Dr. Anil Agarwal  BMCA0206   Unit V</a:t>
            </a:r>
            <a:endParaRPr lang="en-US" sz="12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524000" y="-28575"/>
            <a:ext cx="7620000" cy="619025"/>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2400" b="1" dirty="0">
              <a:cs typeface="Times New Roman" pitchFamily="18" charset="0"/>
            </a:endParaRPr>
          </a:p>
          <a:p>
            <a:pPr algn="ctr">
              <a:spcBef>
                <a:spcPct val="0"/>
              </a:spcBef>
              <a:defRPr/>
            </a:pPr>
            <a:r>
              <a:rPr lang="en-US" sz="2400" b="1" dirty="0">
                <a:solidFill>
                  <a:prstClr val="black"/>
                </a:solidFill>
                <a:latin typeface="Calibri"/>
                <a:cs typeface="Times New Roman" pitchFamily="18" charset="0"/>
              </a:rPr>
              <a:t>Data Interpretation</a:t>
            </a:r>
            <a:r>
              <a:rPr lang="en-US" sz="2400" b="1" dirty="0">
                <a:solidFill>
                  <a:prstClr val="black"/>
                </a:solidFill>
                <a:latin typeface="Calibri"/>
              </a:rPr>
              <a:t> (CO5)</a:t>
            </a:r>
            <a:endParaRPr lang="en-US" sz="2400" b="1" dirty="0">
              <a:cs typeface="Times New Roman" pitchFamily="18" charset="0"/>
            </a:endParaRPr>
          </a:p>
          <a:p>
            <a:pPr lvl="0" algn="ctr">
              <a:spcBef>
                <a:spcPct val="0"/>
              </a:spcBef>
              <a:defRPr/>
            </a:pPr>
            <a:endParaRPr lang="en-US" sz="2400" b="1" dirty="0"/>
          </a:p>
        </p:txBody>
      </p:sp>
    </p:spTree>
    <p:extLst>
      <p:ext uri="{BB962C8B-B14F-4D97-AF65-F5344CB8AC3E}">
        <p14:creationId xmlns:p14="http://schemas.microsoft.com/office/powerpoint/2010/main" val="41534554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14450" y="1470123"/>
            <a:ext cx="7275485" cy="4073428"/>
          </a:xfrm>
        </p:spPr>
        <p:txBody>
          <a:bodyPr>
            <a:noAutofit/>
          </a:bodyPr>
          <a:lstStyle/>
          <a:p>
            <a:pPr marL="0" indent="0">
              <a:buNone/>
            </a:pPr>
            <a:r>
              <a:rPr lang="en-US" sz="2200" b="1" dirty="0">
                <a:ln w="0"/>
                <a:latin typeface="Calibri" panose="020F0502020204030204" pitchFamily="34" charset="0"/>
              </a:rPr>
              <a:t>5. </a:t>
            </a:r>
            <a:r>
              <a:rPr lang="en-US" sz="2200" b="1" dirty="0">
                <a:solidFill>
                  <a:srgbClr val="000000"/>
                </a:solidFill>
                <a:latin typeface="Calibri,Bold"/>
              </a:rPr>
              <a:t>The percentage of students who have failed in mathematics and language is:</a:t>
            </a:r>
          </a:p>
          <a:p>
            <a:pPr marL="0" indent="0">
              <a:buNone/>
            </a:pPr>
            <a:r>
              <a:rPr lang="en-IN" sz="2200" b="1" dirty="0">
                <a:solidFill>
                  <a:srgbClr val="000000"/>
                </a:solidFill>
                <a:latin typeface="Calibri,Bold"/>
              </a:rPr>
              <a:t>A. </a:t>
            </a:r>
            <a:r>
              <a:rPr lang="en-IN" sz="2200" dirty="0">
                <a:solidFill>
                  <a:srgbClr val="000000"/>
                </a:solidFill>
                <a:latin typeface="Calibri" panose="020F0502020204030204" pitchFamily="34" charset="0"/>
              </a:rPr>
              <a:t>65.5%</a:t>
            </a:r>
          </a:p>
          <a:p>
            <a:pPr marL="0" indent="0">
              <a:buNone/>
            </a:pPr>
            <a:r>
              <a:rPr lang="en-IN" sz="2200" b="1" dirty="0">
                <a:solidFill>
                  <a:srgbClr val="000000"/>
                </a:solidFill>
                <a:latin typeface="Calibri,Bold"/>
              </a:rPr>
              <a:t>B. </a:t>
            </a:r>
            <a:r>
              <a:rPr lang="en-IN" sz="2200" dirty="0">
                <a:solidFill>
                  <a:srgbClr val="000000"/>
                </a:solidFill>
                <a:latin typeface="Calibri" panose="020F0502020204030204" pitchFamily="34" charset="0"/>
              </a:rPr>
              <a:t>60%</a:t>
            </a:r>
          </a:p>
          <a:p>
            <a:pPr marL="0" indent="0">
              <a:buNone/>
            </a:pPr>
            <a:r>
              <a:rPr lang="en-IN" sz="2200" b="1" dirty="0">
                <a:solidFill>
                  <a:srgbClr val="000000"/>
                </a:solidFill>
                <a:latin typeface="Calibri,Bold"/>
              </a:rPr>
              <a:t>C. </a:t>
            </a:r>
            <a:r>
              <a:rPr lang="en-IN" sz="2200" dirty="0">
                <a:solidFill>
                  <a:srgbClr val="000000"/>
                </a:solidFill>
                <a:latin typeface="Calibri" panose="020F0502020204030204" pitchFamily="34" charset="0"/>
              </a:rPr>
              <a:t>66%</a:t>
            </a:r>
          </a:p>
          <a:p>
            <a:pPr marL="0" indent="0">
              <a:buNone/>
            </a:pPr>
            <a:r>
              <a:rPr lang="en-IN" sz="2200" b="1" dirty="0">
                <a:solidFill>
                  <a:srgbClr val="000000"/>
                </a:solidFill>
                <a:latin typeface="Calibri,Bold"/>
              </a:rPr>
              <a:t>D. </a:t>
            </a:r>
            <a:r>
              <a:rPr lang="en-IN" sz="2200" dirty="0">
                <a:solidFill>
                  <a:srgbClr val="000000"/>
                </a:solidFill>
                <a:latin typeface="Calibri" panose="020F0502020204030204" pitchFamily="34" charset="0"/>
              </a:rPr>
              <a:t>62%</a:t>
            </a:r>
          </a:p>
          <a:p>
            <a:pPr marL="0" indent="0">
              <a:buNone/>
            </a:pPr>
            <a:r>
              <a:rPr lang="en-IN" sz="2200" b="1" dirty="0">
                <a:latin typeface="Calibri" panose="020F0502020204030204" pitchFamily="34" charset="0"/>
              </a:rPr>
              <a:t>Explanation:</a:t>
            </a:r>
          </a:p>
          <a:p>
            <a:pPr marL="0" indent="0">
              <a:buNone/>
            </a:pPr>
            <a:r>
              <a:rPr lang="en-US" sz="2200" dirty="0">
                <a:solidFill>
                  <a:srgbClr val="000000"/>
                </a:solidFill>
                <a:latin typeface="Calibri" panose="020F0502020204030204" pitchFamily="34" charset="0"/>
              </a:rPr>
              <a:t>Required percentage=</a:t>
            </a:r>
            <a:r>
              <a:rPr lang="hi-IN" sz="2200" dirty="0">
                <a:solidFill>
                  <a:srgbClr val="000000"/>
                </a:solidFill>
                <a:latin typeface="Calibri" panose="020F0502020204030204" pitchFamily="34" charset="0"/>
              </a:rPr>
              <a:t>(36 + 30) = 66%</a:t>
            </a:r>
            <a:endParaRPr lang="en-IN" sz="2200" dirty="0">
              <a:latin typeface="Calibri" panose="020F0502020204030204" pitchFamily="34" charset="0"/>
            </a:endParaRPr>
          </a:p>
          <a:p>
            <a:pPr marL="0" indent="0">
              <a:buNone/>
            </a:pPr>
            <a:endParaRPr lang="en-US" sz="1800" dirty="0">
              <a:ln w="0"/>
            </a:endParaRPr>
          </a:p>
        </p:txBody>
      </p:sp>
      <p:sp>
        <p:nvSpPr>
          <p:cNvPr id="4" name="Date Placeholder 3"/>
          <p:cNvSpPr>
            <a:spLocks noGrp="1"/>
          </p:cNvSpPr>
          <p:nvPr>
            <p:ph type="dt" sz="half" idx="4294967295"/>
          </p:nvPr>
        </p:nvSpPr>
        <p:spPr>
          <a:xfrm>
            <a:off x="457200" y="6356350"/>
            <a:ext cx="2133600" cy="365125"/>
          </a:xfrm>
          <a:prstGeom prst="rect">
            <a:avLst/>
          </a:prstGeom>
        </p:spPr>
        <p:txBody>
          <a:bodyPr/>
          <a:lstStyle/>
          <a:p>
            <a:fld id="{4F3DB1DD-3692-4625-8330-0A0C83751692}" type="datetime1">
              <a:rPr lang="en-US" smtClean="0"/>
              <a:t>4/26/2025</a:t>
            </a:fld>
            <a:endParaRPr lang="en-US" dirty="0"/>
          </a:p>
        </p:txBody>
      </p:sp>
      <p:sp>
        <p:nvSpPr>
          <p:cNvPr id="5" name="Footer Placeholder 4"/>
          <p:cNvSpPr>
            <a:spLocks noGrp="1"/>
          </p:cNvSpPr>
          <p:nvPr>
            <p:ph type="ftr" sz="quarter" idx="4294967295"/>
          </p:nvPr>
        </p:nvSpPr>
        <p:spPr>
          <a:xfrm>
            <a:off x="2286000" y="6349332"/>
            <a:ext cx="4943796" cy="354807"/>
          </a:xfrm>
          <a:prstGeom prst="rect">
            <a:avLst/>
          </a:prstGeom>
        </p:spPr>
        <p:txBody>
          <a:bodyPr/>
          <a:lstStyle/>
          <a:p>
            <a:r>
              <a:rPr lang="en-US" smtClean="0"/>
              <a:t>Dr. Anil Agarwal  BMCA0206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7" name="Title 1"/>
          <p:cNvSpPr txBox="1">
            <a:spLocks/>
          </p:cNvSpPr>
          <p:nvPr/>
        </p:nvSpPr>
        <p:spPr>
          <a:xfrm>
            <a:off x="1524000" y="9525"/>
            <a:ext cx="7620000" cy="503463"/>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endParaRPr lang="en-US" sz="2400" b="1" dirty="0">
              <a:cs typeface="Times New Roman" pitchFamily="18" charset="0"/>
            </a:endParaRPr>
          </a:p>
          <a:p>
            <a:pPr algn="ctr">
              <a:spcBef>
                <a:spcPct val="0"/>
              </a:spcBef>
              <a:defRPr/>
            </a:pPr>
            <a:r>
              <a:rPr lang="en-US" sz="2400" b="1" dirty="0">
                <a:solidFill>
                  <a:prstClr val="black"/>
                </a:solidFill>
                <a:latin typeface="Calibri"/>
                <a:cs typeface="Times New Roman" pitchFamily="18" charset="0"/>
              </a:rPr>
              <a:t>Data Interpretation</a:t>
            </a:r>
            <a:r>
              <a:rPr lang="en-US" sz="2400" b="1" dirty="0">
                <a:solidFill>
                  <a:prstClr val="black"/>
                </a:solidFill>
                <a:latin typeface="Calibri"/>
              </a:rPr>
              <a:t> (CO5)</a:t>
            </a:r>
            <a:endParaRPr lang="en-US" sz="2400" b="1" dirty="0">
              <a:cs typeface="Times New Roman" pitchFamily="18" charset="0"/>
            </a:endParaRPr>
          </a:p>
          <a:p>
            <a:pPr lvl="0" algn="ctr">
              <a:spcBef>
                <a:spcPct val="0"/>
              </a:spcBef>
              <a:defRPr/>
            </a:pPr>
            <a:endParaRPr lang="en-US" sz="2400" b="1" dirty="0"/>
          </a:p>
        </p:txBody>
      </p:sp>
    </p:spTree>
    <p:extLst>
      <p:ext uri="{BB962C8B-B14F-4D97-AF65-F5344CB8AC3E}">
        <p14:creationId xmlns:p14="http://schemas.microsoft.com/office/powerpoint/2010/main" val="303311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457200" y="6356350"/>
            <a:ext cx="2133600" cy="365125"/>
          </a:xfrm>
        </p:spPr>
        <p:txBody>
          <a:bodyPr/>
          <a:lstStyle/>
          <a:p>
            <a:fld id="{C80C2ED8-BED7-4C58-8F12-1CC948B322A9}" type="datetime1">
              <a:rPr lang="en-US" smtClean="0"/>
              <a:t>4/26/2025</a:t>
            </a:fld>
            <a:endParaRPr lang="en-US"/>
          </a:p>
        </p:txBody>
      </p:sp>
      <p:sp>
        <p:nvSpPr>
          <p:cNvPr id="5" name="Footer Placeholder 4"/>
          <p:cNvSpPr>
            <a:spLocks noGrp="1"/>
          </p:cNvSpPr>
          <p:nvPr>
            <p:ph type="ftr" sz="quarter" idx="4294967295"/>
          </p:nvPr>
        </p:nvSpPr>
        <p:spPr>
          <a:xfrm>
            <a:off x="2514600" y="6356350"/>
            <a:ext cx="5181600" cy="365125"/>
          </a:xfrm>
        </p:spPr>
        <p:txBody>
          <a:bodyPr/>
          <a:lstStyle/>
          <a:p>
            <a:r>
              <a:rPr lang="en-US" smtClean="0"/>
              <a:t>Dr. Anil Agarwal  BMCA0206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524000" y="1"/>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Summary</a:t>
            </a:r>
          </a:p>
        </p:txBody>
      </p:sp>
      <p:sp>
        <p:nvSpPr>
          <p:cNvPr id="9" name="Rectangle 8"/>
          <p:cNvSpPr/>
          <p:nvPr/>
        </p:nvSpPr>
        <p:spPr>
          <a:xfrm>
            <a:off x="304800" y="990600"/>
            <a:ext cx="8458200" cy="4662815"/>
          </a:xfrm>
          <a:prstGeom prst="rect">
            <a:avLst/>
          </a:prstGeom>
        </p:spPr>
        <p:txBody>
          <a:bodyPr wrap="square">
            <a:spAutoFit/>
          </a:bodyPr>
          <a:lstStyle/>
          <a:p>
            <a:pPr lvl="0" algn="just">
              <a:lnSpc>
                <a:spcPct val="150000"/>
              </a:lnSpc>
              <a:buFont typeface="Arial" pitchFamily="34" charset="0"/>
              <a:buChar char="•"/>
            </a:pPr>
            <a:r>
              <a:rPr lang="en-US" sz="2200" dirty="0">
                <a:latin typeface="Times New Roman" pitchFamily="18" charset="0"/>
                <a:cs typeface="Times New Roman" pitchFamily="18" charset="0"/>
              </a:rPr>
              <a:t> Course Objective</a:t>
            </a:r>
          </a:p>
          <a:p>
            <a:pPr lvl="0" algn="just">
              <a:lnSpc>
                <a:spcPct val="150000"/>
              </a:lnSpc>
              <a:buFont typeface="Arial" pitchFamily="34" charset="0"/>
              <a:buChar char="•"/>
            </a:pPr>
            <a:r>
              <a:rPr lang="en-US" sz="2200" dirty="0">
                <a:latin typeface="Times New Roman" pitchFamily="18" charset="0"/>
                <a:cs typeface="Times New Roman" pitchFamily="18" charset="0"/>
              </a:rPr>
              <a:t> COs and POs of subject</a:t>
            </a:r>
          </a:p>
          <a:p>
            <a:pPr lvl="0" algn="just">
              <a:lnSpc>
                <a:spcPct val="150000"/>
              </a:lnSpc>
              <a:buFont typeface="Arial" pitchFamily="34" charset="0"/>
              <a:buChar char="•"/>
            </a:pPr>
            <a:r>
              <a:rPr lang="en-US" sz="2200" dirty="0">
                <a:latin typeface="Times New Roman" pitchFamily="18" charset="0"/>
                <a:cs typeface="Times New Roman" pitchFamily="18" charset="0"/>
              </a:rPr>
              <a:t> Mapping of COs and Pos</a:t>
            </a:r>
          </a:p>
          <a:p>
            <a:pPr lvl="0" algn="just" fontAlgn="base">
              <a:lnSpc>
                <a:spcPct val="150000"/>
              </a:lnSpc>
              <a:spcBef>
                <a:spcPct val="0"/>
              </a:spcBef>
              <a:spcAft>
                <a:spcPct val="0"/>
              </a:spcAft>
              <a:buFontTx/>
              <a:buChar char="•"/>
            </a:pPr>
            <a:r>
              <a:rPr lang="en-US" sz="2200" dirty="0">
                <a:latin typeface="Times New Roman" pitchFamily="18" charset="0"/>
                <a:ea typeface="Times New Roman" pitchFamily="18" charset="0"/>
                <a:cs typeface="Times New Roman" pitchFamily="18" charset="0"/>
              </a:rPr>
              <a:t> </a:t>
            </a:r>
            <a:r>
              <a:rPr lang="en-US" sz="2200" dirty="0">
                <a:solidFill>
                  <a:schemeClr val="dk1"/>
                </a:solidFill>
                <a:latin typeface="Times New Roman" pitchFamily="18" charset="0"/>
                <a:cs typeface="Times New Roman" pitchFamily="18" charset="0"/>
              </a:rPr>
              <a:t>Prerequisite and </a:t>
            </a:r>
            <a:r>
              <a:rPr lang="en-US" sz="2200" dirty="0" smtClean="0">
                <a:solidFill>
                  <a:schemeClr val="dk1"/>
                </a:solidFill>
                <a:latin typeface="Times New Roman" pitchFamily="18" charset="0"/>
                <a:cs typeface="Times New Roman" pitchFamily="18" charset="0"/>
              </a:rPr>
              <a:t>Recap</a:t>
            </a:r>
          </a:p>
          <a:p>
            <a:pPr lvl="0" algn="just" fontAlgn="base">
              <a:lnSpc>
                <a:spcPct val="150000"/>
              </a:lnSpc>
              <a:spcBef>
                <a:spcPct val="0"/>
              </a:spcBef>
              <a:spcAft>
                <a:spcPct val="0"/>
              </a:spcAft>
              <a:buFontTx/>
              <a:buChar char="•"/>
            </a:pPr>
            <a:r>
              <a:rPr lang="en-US" sz="2200" dirty="0" smtClean="0">
                <a:solidFill>
                  <a:schemeClr val="dk1"/>
                </a:solidFill>
                <a:latin typeface="Times New Roman" pitchFamily="18" charset="0"/>
                <a:cs typeface="Times New Roman" pitchFamily="18" charset="0"/>
              </a:rPr>
              <a:t>Data Interpretation</a:t>
            </a:r>
          </a:p>
          <a:p>
            <a:pPr lvl="0" algn="just" fontAlgn="base">
              <a:lnSpc>
                <a:spcPct val="150000"/>
              </a:lnSpc>
              <a:spcBef>
                <a:spcPct val="0"/>
              </a:spcBef>
              <a:spcAft>
                <a:spcPct val="0"/>
              </a:spcAft>
              <a:buFontTx/>
              <a:buChar char="•"/>
            </a:pPr>
            <a:r>
              <a:rPr lang="en-US" sz="2200" dirty="0" smtClean="0">
                <a:solidFill>
                  <a:schemeClr val="dk1"/>
                </a:solidFill>
                <a:latin typeface="Times New Roman" pitchFamily="18" charset="0"/>
                <a:cs typeface="Times New Roman" pitchFamily="18" charset="0"/>
              </a:rPr>
              <a:t>Graphs</a:t>
            </a:r>
          </a:p>
          <a:p>
            <a:pPr lvl="0" algn="just" fontAlgn="base">
              <a:lnSpc>
                <a:spcPct val="150000"/>
              </a:lnSpc>
              <a:spcBef>
                <a:spcPct val="0"/>
              </a:spcBef>
              <a:spcAft>
                <a:spcPct val="0"/>
              </a:spcAft>
              <a:buFontTx/>
              <a:buChar char="•"/>
            </a:pPr>
            <a:r>
              <a:rPr lang="en-US" sz="2200" dirty="0" smtClean="0">
                <a:solidFill>
                  <a:schemeClr val="dk1"/>
                </a:solidFill>
                <a:latin typeface="Times New Roman" pitchFamily="18" charset="0"/>
                <a:cs typeface="Times New Roman" pitchFamily="18" charset="0"/>
              </a:rPr>
              <a:t>Charts</a:t>
            </a:r>
          </a:p>
          <a:p>
            <a:pPr lvl="0" algn="just" fontAlgn="base">
              <a:lnSpc>
                <a:spcPct val="150000"/>
              </a:lnSpc>
              <a:spcBef>
                <a:spcPct val="0"/>
              </a:spcBef>
              <a:spcAft>
                <a:spcPct val="0"/>
              </a:spcAft>
              <a:buFontTx/>
              <a:buChar char="•"/>
            </a:pPr>
            <a:r>
              <a:rPr lang="en-US" sz="2200" dirty="0" smtClean="0">
                <a:solidFill>
                  <a:schemeClr val="dk1"/>
                </a:solidFill>
                <a:latin typeface="Times New Roman" pitchFamily="18" charset="0"/>
                <a:cs typeface="Times New Roman" pitchFamily="18" charset="0"/>
              </a:rPr>
              <a:t>Venn Diagrams</a:t>
            </a:r>
            <a:endParaRPr lang="en-US" sz="2200" dirty="0">
              <a:latin typeface="Times New Roman" pitchFamily="18" charset="0"/>
              <a:cs typeface="Times New Roman" pitchFamily="18" charset="0"/>
            </a:endParaRPr>
          </a:p>
          <a:p>
            <a:pPr>
              <a:lnSpc>
                <a:spcPct val="150000"/>
              </a:lnSpc>
              <a:buFont typeface="Arial" pitchFamily="34" charset="0"/>
              <a:buChar char="•"/>
            </a:pPr>
            <a:r>
              <a:rPr lang="en-US" sz="2200" dirty="0">
                <a:latin typeface="Times New Roman" pitchFamily="18" charset="0"/>
                <a:cs typeface="Times New Roman" pitchFamily="18" charset="0"/>
              </a:rPr>
              <a:t> MCQs</a:t>
            </a:r>
          </a:p>
        </p:txBody>
      </p:sp>
    </p:spTree>
    <p:extLst>
      <p:ext uri="{BB962C8B-B14F-4D97-AF65-F5344CB8AC3E}">
        <p14:creationId xmlns:p14="http://schemas.microsoft.com/office/powerpoint/2010/main" val="2843608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r>
              <a:rPr lang="en-US" sz="2600" dirty="0">
                <a:latin typeface="Times New Roman" pitchFamily="18" charset="0"/>
                <a:cs typeface="Times New Roman" pitchFamily="18" charset="0"/>
              </a:rPr>
              <a:t>Website - </a:t>
            </a:r>
            <a:r>
              <a:rPr lang="en-US" sz="2600" dirty="0">
                <a:latin typeface="Times New Roman" pitchFamily="18" charset="0"/>
                <a:cs typeface="Times New Roman" pitchFamily="18" charset="0"/>
                <a:hlinkClick r:id="rId2"/>
              </a:rPr>
              <a:t>https://www.GovernmentAdda.com</a:t>
            </a:r>
            <a:endParaRPr lang="en-US" sz="2600" dirty="0">
              <a:latin typeface="Times New Roman" pitchFamily="18" charset="0"/>
              <a:cs typeface="Times New Roman" pitchFamily="18" charset="0"/>
            </a:endParaRPr>
          </a:p>
          <a:p>
            <a:r>
              <a:rPr lang="en-US" sz="2600" dirty="0">
                <a:latin typeface="Times New Roman" pitchFamily="18" charset="0"/>
                <a:cs typeface="Times New Roman" pitchFamily="18" charset="0"/>
              </a:rPr>
              <a:t>Books references – R.S. </a:t>
            </a:r>
            <a:r>
              <a:rPr lang="en-US" sz="2600" dirty="0" smtClean="0">
                <a:latin typeface="Times New Roman" pitchFamily="18" charset="0"/>
                <a:cs typeface="Times New Roman" pitchFamily="18" charset="0"/>
              </a:rPr>
              <a:t>Agarwal</a:t>
            </a:r>
            <a:endParaRPr lang="en-US" sz="2600" dirty="0">
              <a:latin typeface="Times New Roman" pitchFamily="18" charset="0"/>
              <a:cs typeface="Times New Roman" pitchFamily="18" charset="0"/>
            </a:endParaRPr>
          </a:p>
          <a:p>
            <a:pPr algn="ctr">
              <a:buNone/>
            </a:pP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endParaRPr lang="en-US" sz="28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lgn="ctr">
              <a:buNone/>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a:p>
            <a:pPr>
              <a:buNone/>
            </a:pPr>
            <a:r>
              <a:rPr lang="en-US" sz="6600" dirty="0">
                <a:latin typeface="Times New Roman" pitchFamily="18" charset="0"/>
                <a:cs typeface="Times New Roman" pitchFamily="18" charset="0"/>
              </a:rPr>
              <a:t> </a:t>
            </a:r>
          </a:p>
          <a:p>
            <a:pPr>
              <a:buNone/>
            </a:pPr>
            <a:endParaRPr lang="en-US" sz="2600" dirty="0">
              <a:latin typeface="Times New Roman" pitchFamily="18" charset="0"/>
              <a:cs typeface="Times New Roman" pitchFamily="18" charset="0"/>
            </a:endParaRPr>
          </a:p>
        </p:txBody>
      </p:sp>
      <p:sp>
        <p:nvSpPr>
          <p:cNvPr id="4" name="Date Placeholder 3"/>
          <p:cNvSpPr>
            <a:spLocks noGrp="1"/>
          </p:cNvSpPr>
          <p:nvPr>
            <p:ph type="dt" sz="half" idx="4294967295"/>
          </p:nvPr>
        </p:nvSpPr>
        <p:spPr>
          <a:xfrm>
            <a:off x="457200" y="6356350"/>
            <a:ext cx="2133600" cy="365125"/>
          </a:xfrm>
        </p:spPr>
        <p:txBody>
          <a:bodyPr/>
          <a:lstStyle/>
          <a:p>
            <a:fld id="{64C2FE17-ADF1-4112-BFBD-FD55126153D9}" type="datetime1">
              <a:rPr lang="en-US" smtClean="0"/>
              <a:t>4/26/2025</a:t>
            </a:fld>
            <a:endParaRPr lang="en-US"/>
          </a:p>
        </p:txBody>
      </p:sp>
      <p:sp>
        <p:nvSpPr>
          <p:cNvPr id="5" name="Footer Placeholder 4"/>
          <p:cNvSpPr>
            <a:spLocks noGrp="1"/>
          </p:cNvSpPr>
          <p:nvPr>
            <p:ph type="ftr" sz="quarter" idx="4294967295"/>
          </p:nvPr>
        </p:nvSpPr>
        <p:spPr>
          <a:xfrm>
            <a:off x="1905000" y="6356350"/>
            <a:ext cx="6172200" cy="365125"/>
          </a:xfrm>
        </p:spPr>
        <p:txBody>
          <a:bodyPr/>
          <a:lstStyle/>
          <a:p>
            <a:r>
              <a:rPr lang="en-US" smtClean="0"/>
              <a:t>Dr. Anil Agarwal  BMCA0206   Unit V</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noGrp="1"/>
          </p:cNvSpPr>
          <p:nvPr>
            <p:ph type="title"/>
          </p:nvPr>
        </p:nvSpPr>
        <p:spPr>
          <a:xfrm>
            <a:off x="1600200" y="0"/>
            <a:ext cx="75438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000" b="1" dirty="0">
                <a:latin typeface="Times New Roman" pitchFamily="18" charset="0"/>
                <a:cs typeface="Times New Roman" pitchFamily="18" charset="0"/>
              </a:rPr>
              <a:t>Reference</a:t>
            </a:r>
            <a:endParaRPr kumimoji="0" lang="en-US" sz="30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4091685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97F94940-7C02-42AD-9ADB-F61A7B8986D6}"/>
              </a:ext>
            </a:extLst>
          </p:cNvPr>
          <p:cNvSpPr>
            <a:spLocks noGrp="1"/>
          </p:cNvSpPr>
          <p:nvPr>
            <p:ph type="dt" sz="half" idx="4294967295"/>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fld id="{4A63BF59-5812-457B-800A-35E3B899FBAA}" type="datetime1">
              <a:rPr lang="en-US" smtClean="0"/>
              <a:t>4/26/2025</a:t>
            </a:fld>
            <a:endParaRPr lang="en-US" sz="900">
              <a:solidFill>
                <a:prstClr val="black">
                  <a:tint val="75000"/>
                </a:prstClr>
              </a:solidFill>
              <a:latin typeface="Calibri"/>
            </a:endParaRPr>
          </a:p>
        </p:txBody>
      </p:sp>
      <p:sp>
        <p:nvSpPr>
          <p:cNvPr id="5" name="Footer Placeholder 4">
            <a:extLst>
              <a:ext uri="{FF2B5EF4-FFF2-40B4-BE49-F238E27FC236}">
                <a16:creationId xmlns:a16="http://schemas.microsoft.com/office/drawing/2014/main" xmlns="" id="{3AD80483-9CD8-4344-82E5-6E6511142451}"/>
              </a:ext>
            </a:extLst>
          </p:cNvPr>
          <p:cNvSpPr>
            <a:spLocks noGrp="1"/>
          </p:cNvSpPr>
          <p:nvPr>
            <p:ph type="ftr" sz="quarter" idx="4294967295"/>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smtClean="0"/>
              <a:t>Dr. Anil Agarwal  BMCA0206   Unit V</a:t>
            </a:r>
            <a:endParaRPr lang="en-US" sz="900" dirty="0">
              <a:solidFill>
                <a:prstClr val="black">
                  <a:tint val="75000"/>
                </a:prstClr>
              </a:solidFill>
              <a:latin typeface="Calibri"/>
            </a:endParaRPr>
          </a:p>
        </p:txBody>
      </p:sp>
      <p:sp>
        <p:nvSpPr>
          <p:cNvPr id="6" name="Slide Number Placeholder 5">
            <a:extLst>
              <a:ext uri="{FF2B5EF4-FFF2-40B4-BE49-F238E27FC236}">
                <a16:creationId xmlns:a16="http://schemas.microsoft.com/office/drawing/2014/main" xmlns="" id="{AC0EB3DB-EC28-4535-96B8-FF777BAEBC0C}"/>
              </a:ext>
            </a:extLst>
          </p:cNvPr>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4</a:t>
            </a:fld>
            <a:endParaRPr lang="en-US" sz="900" dirty="0">
              <a:solidFill>
                <a:prstClr val="black">
                  <a:tint val="75000"/>
                </a:prstClr>
              </a:solidFill>
              <a:latin typeface="Calibri"/>
            </a:endParaRPr>
          </a:p>
        </p:txBody>
      </p:sp>
      <p:sp>
        <p:nvSpPr>
          <p:cNvPr id="11" name="Title 1">
            <a:extLst>
              <a:ext uri="{FF2B5EF4-FFF2-40B4-BE49-F238E27FC236}">
                <a16:creationId xmlns:a16="http://schemas.microsoft.com/office/drawing/2014/main" xmlns="" id="{DF1625CA-B03B-8389-11AF-AEF4890E7E1E}"/>
              </a:ext>
            </a:extLst>
          </p:cNvPr>
          <p:cNvSpPr txBox="1">
            <a:spLocks noGrp="1"/>
          </p:cNvSpPr>
          <p:nvPr>
            <p:ph idx="1"/>
          </p:nvPr>
        </p:nvSpPr>
        <p:spPr>
          <a:xfrm>
            <a:off x="1600200" y="228600"/>
            <a:ext cx="7405816" cy="583407"/>
          </a:xfrm>
          <a:prstGeom prst="rect">
            <a:avLst/>
          </a:prstGeom>
          <a:ln>
            <a:solidFill>
              <a:schemeClr val="accent1"/>
            </a:solidFill>
          </a:ln>
          <a:effectLst>
            <a:outerShdw blurRad="50800" dist="38100" dir="2700000" algn="tl" rotWithShape="0">
              <a:prstClr val="black">
                <a:alpha val="40000"/>
              </a:prstClr>
            </a:outerShdw>
          </a:effectLst>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marL="0" indent="0" algn="ctr">
              <a:spcBef>
                <a:spcPct val="0"/>
              </a:spcBef>
              <a:buNone/>
              <a:defRPr/>
            </a:pPr>
            <a:r>
              <a:rPr lang="en-US" sz="1800" b="1" dirty="0">
                <a:latin typeface="Times New Roman" panose="02020603050405020304" pitchFamily="18" charset="0"/>
                <a:cs typeface="Times New Roman" panose="02020603050405020304" pitchFamily="18" charset="0"/>
              </a:rPr>
              <a:t>SYLLABUS</a:t>
            </a:r>
          </a:p>
        </p:txBody>
      </p:sp>
      <p:pic>
        <p:nvPicPr>
          <p:cNvPr id="3" name="Picture 2">
            <a:extLst>
              <a:ext uri="{FF2B5EF4-FFF2-40B4-BE49-F238E27FC236}">
                <a16:creationId xmlns:a16="http://schemas.microsoft.com/office/drawing/2014/main" xmlns="" id="{EE438087-D23B-9E87-5C3B-089596528A54}"/>
              </a:ext>
            </a:extLst>
          </p:cNvPr>
          <p:cNvPicPr>
            <a:picLocks noChangeAspect="1"/>
          </p:cNvPicPr>
          <p:nvPr/>
        </p:nvPicPr>
        <p:blipFill>
          <a:blip r:embed="rId2"/>
          <a:stretch>
            <a:fillRect/>
          </a:stretch>
        </p:blipFill>
        <p:spPr>
          <a:xfrm>
            <a:off x="638175" y="1171575"/>
            <a:ext cx="8258286" cy="1339919"/>
          </a:xfrm>
          <a:prstGeom prst="rect">
            <a:avLst/>
          </a:prstGeom>
        </p:spPr>
      </p:pic>
      <p:pic>
        <p:nvPicPr>
          <p:cNvPr id="10" name="Picture 9">
            <a:extLst>
              <a:ext uri="{FF2B5EF4-FFF2-40B4-BE49-F238E27FC236}">
                <a16:creationId xmlns:a16="http://schemas.microsoft.com/office/drawing/2014/main" xmlns="" id="{C6E90D04-8D51-BBCB-2F9D-656C801B2838}"/>
              </a:ext>
            </a:extLst>
          </p:cNvPr>
          <p:cNvPicPr>
            <a:picLocks noChangeAspect="1"/>
          </p:cNvPicPr>
          <p:nvPr/>
        </p:nvPicPr>
        <p:blipFill>
          <a:blip r:embed="rId3"/>
          <a:stretch>
            <a:fillRect/>
          </a:stretch>
        </p:blipFill>
        <p:spPr>
          <a:xfrm>
            <a:off x="638175" y="2511494"/>
            <a:ext cx="8305800" cy="3432106"/>
          </a:xfrm>
          <a:prstGeom prst="rect">
            <a:avLst/>
          </a:prstGeom>
        </p:spPr>
      </p:pic>
    </p:spTree>
    <p:extLst>
      <p:ext uri="{BB962C8B-B14F-4D97-AF65-F5344CB8AC3E}">
        <p14:creationId xmlns:p14="http://schemas.microsoft.com/office/powerpoint/2010/main" val="369309115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35852" y="1754141"/>
            <a:ext cx="7684137" cy="3686175"/>
          </a:xfrm>
        </p:spPr>
        <p:txBody>
          <a:bodyPr vert="horz" lIns="68580" tIns="34290" rIns="68580" bIns="34290" rtlCol="0" anchor="t">
            <a:noAutofit/>
          </a:bodyPr>
          <a:lstStyle/>
          <a:p>
            <a:pPr marL="257175" indent="-257175" algn="just">
              <a:buAutoNum type="arabicPeriod"/>
            </a:pPr>
            <a:r>
              <a:rPr lang="en-US" sz="2000" dirty="0">
                <a:latin typeface="Times New Roman" panose="02020603050405020304" pitchFamily="18" charset="0"/>
                <a:cs typeface="Times New Roman" panose="02020603050405020304" pitchFamily="18" charset="0"/>
              </a:rPr>
              <a:t>This course is designed to suit the need of the outgoing students.</a:t>
            </a:r>
          </a:p>
          <a:p>
            <a:pPr marL="257175" indent="-257175" algn="just">
              <a:buAutoNum type="arabicPeriod"/>
            </a:pPr>
            <a:r>
              <a:rPr lang="en-US" sz="2000" dirty="0">
                <a:latin typeface="Times New Roman" panose="02020603050405020304" pitchFamily="18" charset="0"/>
                <a:cs typeface="Times New Roman" panose="02020603050405020304" pitchFamily="18" charset="0"/>
              </a:rPr>
              <a:t>To acquaint them with frequently asked patterns in quantitative aptitude and logical reasoning during various examinations and campus interviews.</a:t>
            </a:r>
          </a:p>
        </p:txBody>
      </p:sp>
      <p:sp>
        <p:nvSpPr>
          <p:cNvPr id="4"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fld id="{9A3189F7-D8C6-48F2-AB38-8ED316406F4A}" type="datetime1">
              <a:rPr lang="en-US" smtClean="0"/>
              <a:t>4/26/2025</a:t>
            </a:fld>
            <a:endParaRPr lang="en-US" sz="900">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a:rPr>
              <a:pPr defTabSz="685800">
                <a:defRPr/>
              </a:pPr>
              <a:t>5</a:t>
            </a:fld>
            <a:endParaRPr lang="en-US" sz="900">
              <a:solidFill>
                <a:prstClr val="black">
                  <a:tint val="75000"/>
                </a:prstClr>
              </a:solidFill>
              <a:latin typeface="Calibri"/>
            </a:endParaRPr>
          </a:p>
        </p:txBody>
      </p:sp>
      <p:sp>
        <p:nvSpPr>
          <p:cNvPr id="7" name="Title 1"/>
          <p:cNvSpPr txBox="1">
            <a:spLocks/>
          </p:cNvSpPr>
          <p:nvPr/>
        </p:nvSpPr>
        <p:spPr>
          <a:xfrm>
            <a:off x="1600200" y="227806"/>
            <a:ext cx="7391400" cy="61030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defTabSz="685800">
              <a:spcBef>
                <a:spcPct val="0"/>
              </a:spcBef>
              <a:defRPr/>
            </a:pPr>
            <a:r>
              <a:rPr lang="en-US" b="1" dirty="0">
                <a:solidFill>
                  <a:prstClr val="black"/>
                </a:solidFill>
                <a:latin typeface="Times New Roman" panose="02020603050405020304" pitchFamily="18" charset="0"/>
                <a:cs typeface="Times New Roman" panose="02020603050405020304" pitchFamily="18" charset="0"/>
              </a:rPr>
              <a:t>COURSE OBJECTIVE</a:t>
            </a:r>
          </a:p>
        </p:txBody>
      </p:sp>
      <p:sp>
        <p:nvSpPr>
          <p:cNvPr id="9" name="Footer Placeholder 8"/>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defTabSz="685800">
              <a:defRPr/>
            </a:pPr>
            <a:r>
              <a:rPr lang="en-US" smtClean="0"/>
              <a:t>Dr. Anil Agarwal  BMCA0206   Unit V</a:t>
            </a:r>
            <a:endParaRPr lang="en-US" sz="900" dirty="0">
              <a:solidFill>
                <a:prstClr val="black">
                  <a:tint val="75000"/>
                </a:prstClr>
              </a:solidFill>
              <a:latin typeface="Calibri"/>
            </a:endParaRPr>
          </a:p>
        </p:txBody>
      </p:sp>
    </p:spTree>
    <p:extLst>
      <p:ext uri="{BB962C8B-B14F-4D97-AF65-F5344CB8AC3E}">
        <p14:creationId xmlns:p14="http://schemas.microsoft.com/office/powerpoint/2010/main" val="25654924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963" y="1596839"/>
            <a:ext cx="8418074" cy="4208928"/>
          </a:xfrm>
        </p:spPr>
        <p:txBody>
          <a:bodyPr vert="horz" lIns="68580" tIns="34290" rIns="68580" bIns="34290" rtlCol="0" anchor="t">
            <a:noAutofit/>
          </a:bodyPr>
          <a:lstStyle/>
          <a:p>
            <a:pPr marL="0" indent="0" algn="just">
              <a:spcAft>
                <a:spcPts val="1000"/>
              </a:spcAft>
              <a:buNone/>
            </a:pPr>
            <a:r>
              <a:rPr lang="en-US" sz="2000" b="1" dirty="0">
                <a:latin typeface="Times New Roman" panose="02020603050405020304" pitchFamily="18" charset="0"/>
                <a:cs typeface="Times New Roman" panose="02020603050405020304" pitchFamily="18" charset="0"/>
              </a:rPr>
              <a:t>CO1-</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Understand</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the concept of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Number system, LCM</a:t>
            </a:r>
            <a:r>
              <a:rPr lang="en-US" sz="2000" dirty="0">
                <a:latin typeface="Times New Roman" panose="02020603050405020304" pitchFamily="18" charset="0"/>
                <a:ea typeface="Calibri" panose="020F0502020204030204" pitchFamily="34" charset="0"/>
                <a:cs typeface="Times New Roman" panose="02020603050405020304" pitchFamily="18" charset="0"/>
              </a:rPr>
              <a:t>, HCF,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Square &amp; Cube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r</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oots, Average </a:t>
            </a:r>
            <a:r>
              <a:rPr lang="en-US" sz="2000" dirty="0">
                <a:latin typeface="Times New Roman" panose="02020603050405020304" pitchFamily="18" charset="0"/>
                <a:ea typeface="Calibri" panose="020F0502020204030204" pitchFamily="34" charset="0"/>
                <a:cs typeface="Times New Roman" panose="02020603050405020304" pitchFamily="18" charset="0"/>
              </a:rPr>
              <a:t>and percentage.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spcAft>
                <a:spcPts val="1000"/>
              </a:spcAft>
              <a:buNone/>
            </a:pPr>
            <a:r>
              <a:rPr lang="en-US" sz="2000" b="1" dirty="0">
                <a:latin typeface="Times New Roman" panose="02020603050405020304" pitchFamily="18" charset="0"/>
                <a:cs typeface="Times New Roman" panose="02020603050405020304" pitchFamily="18" charset="0"/>
              </a:rPr>
              <a:t>CO2-</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Remember</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the concept of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Logarithm, Permutation &amp;Combination, Probability</a:t>
            </a:r>
            <a:r>
              <a:rPr lang="en-US" sz="2000" dirty="0">
                <a:latin typeface="Times New Roman" panose="02020603050405020304" pitchFamily="18" charset="0"/>
                <a:ea typeface="Calibri" panose="020F0502020204030204" pitchFamily="34" charset="0"/>
                <a:cs typeface="Times New Roman" panose="02020603050405020304" pitchFamily="18" charset="0"/>
              </a:rPr>
              <a:t>, Proft and Loss, Simple and Compound Interest,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Time&amp; Work, Ratio &amp; Proportion, Allegation &amp; Mixture.</a:t>
            </a:r>
            <a:endParaRPr lang="en-IN"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US" sz="2000" b="1" dirty="0">
                <a:latin typeface="Times New Roman" panose="02020603050405020304" pitchFamily="18" charset="0"/>
                <a:cs typeface="Times New Roman" panose="02020603050405020304" pitchFamily="18" charset="0"/>
              </a:rPr>
              <a:t>CO3-</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Understand</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the concept </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of Work  Wages, Pipes &amp; Cistern, Time &amp; distance </a:t>
            </a:r>
            <a:r>
              <a:rPr lang="en-US" sz="2000" dirty="0">
                <a:latin typeface="Times New Roman" panose="02020603050405020304" pitchFamily="18" charset="0"/>
                <a:ea typeface="Calibri" panose="020F0502020204030204" pitchFamily="34" charset="0"/>
                <a:cs typeface="Times New Roman" panose="02020603050405020304" pitchFamily="18" charset="0"/>
              </a:rPr>
              <a:t>Trigonometry, Height and Distance, Algebras</a:t>
            </a:r>
            <a:r>
              <a:rPr lang="en-US" sz="2000" dirty="0" smtClean="0">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ea typeface="Calibri" panose="020F0502020204030204" pitchFamily="34" charset="0"/>
                <a:cs typeface="Times New Roman" panose="02020603050405020304" pitchFamily="18" charset="0"/>
              </a:rPr>
              <a:t>Geometry.</a:t>
            </a:r>
            <a:endParaRPr lang="en-US" sz="2000" dirty="0">
              <a:effectLst/>
              <a:latin typeface="Times New Roman" panose="02020603050405020304" pitchFamily="18" charset="0"/>
              <a:ea typeface="Calibri" panose="020F0502020204030204" pitchFamily="34" charset="0"/>
            </a:endParaRPr>
          </a:p>
          <a:p>
            <a:pPr marL="0" indent="0" algn="just">
              <a:buNone/>
            </a:pPr>
            <a:r>
              <a:rPr lang="en-US" sz="2000" b="1" dirty="0">
                <a:latin typeface="Times New Roman" panose="02020603050405020304" pitchFamily="18" charset="0"/>
                <a:cs typeface="Times New Roman" panose="02020603050405020304" pitchFamily="18" charset="0"/>
              </a:rPr>
              <a:t>CO4-</a:t>
            </a:r>
            <a:r>
              <a:rPr lang="en-US" sz="2000" dirty="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Remember the Concept</a:t>
            </a:r>
            <a:r>
              <a:rPr lang="en-US" sz="2000" dirty="0" smtClean="0">
                <a:effectLst/>
                <a:latin typeface="Times New Roman" panose="02020603050405020304" pitchFamily="18" charset="0"/>
                <a:ea typeface="Calibri" panose="020F0502020204030204" pitchFamily="34" charset="0"/>
              </a:rPr>
              <a:t> of Analogy, Blood relation, Directional Sense, Number  Letter Series, </a:t>
            </a:r>
            <a:r>
              <a:rPr lang="en-US" sz="2000" dirty="0">
                <a:effectLst/>
                <a:latin typeface="Times New Roman" panose="02020603050405020304" pitchFamily="18" charset="0"/>
                <a:ea typeface="Calibri" panose="020F0502020204030204" pitchFamily="34" charset="0"/>
              </a:rPr>
              <a:t>Coding – Decoding, Calendars, </a:t>
            </a:r>
            <a:r>
              <a:rPr lang="en-US" sz="2000" dirty="0" smtClean="0">
                <a:effectLst/>
                <a:latin typeface="Times New Roman" panose="02020603050405020304" pitchFamily="18" charset="0"/>
                <a:ea typeface="Calibri" panose="020F0502020204030204" pitchFamily="34" charset="0"/>
              </a:rPr>
              <a:t>Clock, </a:t>
            </a:r>
            <a:r>
              <a:rPr lang="en-US" sz="2000" dirty="0">
                <a:effectLst/>
                <a:latin typeface="Times New Roman" panose="02020603050405020304" pitchFamily="18" charset="0"/>
                <a:ea typeface="Calibri" panose="020F0502020204030204" pitchFamily="34" charset="0"/>
              </a:rPr>
              <a:t>Seating </a:t>
            </a:r>
            <a:r>
              <a:rPr lang="en-US" sz="2000" dirty="0" smtClean="0">
                <a:effectLst/>
                <a:latin typeface="Times New Roman" panose="02020603050405020304" pitchFamily="18" charset="0"/>
                <a:ea typeface="Calibri" panose="020F0502020204030204" pitchFamily="34" charset="0"/>
              </a:rPr>
              <a:t>Arrangement, Syllogism.</a:t>
            </a:r>
            <a:endParaRPr lang="en-US" sz="2000" dirty="0">
              <a:effectLst/>
              <a:latin typeface="Times New Roman" panose="02020603050405020304" pitchFamily="18" charset="0"/>
              <a:ea typeface="Calibri" panose="020F0502020204030204" pitchFamily="34" charset="0"/>
            </a:endParaRPr>
          </a:p>
          <a:p>
            <a:pPr marL="0" indent="0" algn="just">
              <a:buNone/>
            </a:pPr>
            <a:r>
              <a:rPr lang="en-US" sz="2000" b="1" dirty="0">
                <a:solidFill>
                  <a:srgbClr val="FF0000"/>
                </a:solidFill>
                <a:latin typeface="Times New Roman" panose="02020603050405020304" pitchFamily="18" charset="0"/>
                <a:cs typeface="Times New Roman" panose="02020603050405020304" pitchFamily="18" charset="0"/>
              </a:rPr>
              <a:t>CO5- </a:t>
            </a:r>
            <a:r>
              <a:rPr lang="en-US" sz="2000" dirty="0" smtClean="0">
                <a:solidFill>
                  <a:srgbClr val="FF0000"/>
                </a:solidFill>
                <a:latin typeface="Times New Roman" panose="02020603050405020304" pitchFamily="18" charset="0"/>
                <a:cs typeface="Times New Roman" panose="02020603050405020304" pitchFamily="18" charset="0"/>
              </a:rPr>
              <a:t>Understand</a:t>
            </a:r>
            <a:r>
              <a:rPr lang="en-US" sz="2000" dirty="0" smtClean="0">
                <a:solidFill>
                  <a:srgbClr val="FF0000"/>
                </a:solidFill>
                <a:latin typeface="Times New Roman" panose="02020603050405020304" pitchFamily="18" charset="0"/>
                <a:cs typeface="Times New Roman" panose="02020603050405020304" pitchFamily="18" charset="0"/>
              </a:rPr>
              <a:t> </a:t>
            </a:r>
            <a:r>
              <a:rPr lang="en-US" sz="2000" dirty="0">
                <a:solidFill>
                  <a:srgbClr val="FF0000"/>
                </a:solidFill>
                <a:latin typeface="Times New Roman" panose="02020603050405020304" pitchFamily="18" charset="0"/>
                <a:cs typeface="Times New Roman" panose="02020603050405020304" pitchFamily="18" charset="0"/>
              </a:rPr>
              <a:t>the concept of Data Interpretation, Tables, Column, Graphs, Bar, Line </a:t>
            </a:r>
            <a:r>
              <a:rPr lang="en-US" sz="2000" dirty="0" smtClean="0">
                <a:solidFill>
                  <a:srgbClr val="FF0000"/>
                </a:solidFill>
                <a:latin typeface="Times New Roman" panose="02020603050405020304" pitchFamily="18" charset="0"/>
                <a:cs typeface="Times New Roman" panose="02020603050405020304" pitchFamily="18" charset="0"/>
              </a:rPr>
              <a:t>Charts, Pie Charts, Venn Diagram.</a:t>
            </a:r>
            <a:endParaRPr lang="en-US" sz="2000" dirty="0">
              <a:solidFill>
                <a:srgbClr val="FF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E5A04429-3DFE-4A8A-978F-3AB21C3E9DC0}" type="datetime1">
              <a:rPr lang="en-US" smtClean="0"/>
              <a:t>4/26/2025</a:t>
            </a:fld>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pPr>
              <a:defRPr/>
            </a:pPr>
            <a:fld id="{B6F15528-21DE-4FAA-801E-634DDDAF4B2B}" type="slidenum">
              <a:rPr lang="en-US">
                <a:solidFill>
                  <a:prstClr val="black">
                    <a:tint val="75000"/>
                  </a:prstClr>
                </a:solidFill>
                <a:latin typeface="Calibri"/>
              </a:rPr>
              <a:pPr>
                <a:defRPr/>
              </a:pPr>
              <a:t>6</a:t>
            </a:fld>
            <a:endParaRPr lang="en-US">
              <a:solidFill>
                <a:prstClr val="black">
                  <a:tint val="75000"/>
                </a:prstClr>
              </a:solidFill>
              <a:latin typeface="Calibri"/>
            </a:endParaRPr>
          </a:p>
        </p:txBody>
      </p:sp>
      <p:sp>
        <p:nvSpPr>
          <p:cNvPr id="7" name="Title 1"/>
          <p:cNvSpPr txBox="1">
            <a:spLocks/>
          </p:cNvSpPr>
          <p:nvPr/>
        </p:nvSpPr>
        <p:spPr>
          <a:xfrm>
            <a:off x="1600200" y="136525"/>
            <a:ext cx="7467600" cy="610301"/>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a:spcBef>
                <a:spcPct val="0"/>
              </a:spcBef>
              <a:defRPr/>
            </a:pPr>
            <a:r>
              <a:rPr lang="en-US" sz="2400" b="1" dirty="0">
                <a:solidFill>
                  <a:prstClr val="black"/>
                </a:solidFill>
                <a:latin typeface="Times New Roman" panose="02020603050405020304" pitchFamily="18" charset="0"/>
                <a:cs typeface="Times New Roman" panose="02020603050405020304" pitchFamily="18" charset="0"/>
              </a:rPr>
              <a:t>COURSE OUTCOME</a:t>
            </a:r>
          </a:p>
        </p:txBody>
      </p:sp>
      <p:sp>
        <p:nvSpPr>
          <p:cNvPr id="9" name="Footer Placeholder 8"/>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mtClean="0"/>
              <a:t>Dr. Anil Agarwal  BMCA0206   Unit V</a:t>
            </a:r>
            <a:endParaRPr lang="en-US" dirty="0">
              <a:solidFill>
                <a:prstClr val="black">
                  <a:tint val="75000"/>
                </a:prstClr>
              </a:solidFill>
              <a:latin typeface="Calibri"/>
            </a:endParaRPr>
          </a:p>
        </p:txBody>
      </p:sp>
    </p:spTree>
    <p:extLst>
      <p:ext uri="{BB962C8B-B14F-4D97-AF65-F5344CB8AC3E}">
        <p14:creationId xmlns:p14="http://schemas.microsoft.com/office/powerpoint/2010/main" val="14821193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1485900" y="1667078"/>
          <a:ext cx="7531640" cy="3855289"/>
        </p:xfrm>
        <a:graphic>
          <a:graphicData uri="http://schemas.openxmlformats.org/drawingml/2006/table">
            <a:tbl>
              <a:tblPr firstRow="1" firstCol="1" bandRow="1">
                <a:tableStyleId>{5C22544A-7EE6-4342-B048-85BDC9FD1C3A}</a:tableStyleId>
              </a:tblPr>
              <a:tblGrid>
                <a:gridCol w="1661391">
                  <a:extLst>
                    <a:ext uri="{9D8B030D-6E8A-4147-A177-3AD203B41FA5}">
                      <a16:colId xmlns:a16="http://schemas.microsoft.com/office/drawing/2014/main" xmlns="" val="20000"/>
                    </a:ext>
                  </a:extLst>
                </a:gridCol>
                <a:gridCol w="5870249">
                  <a:extLst>
                    <a:ext uri="{9D8B030D-6E8A-4147-A177-3AD203B41FA5}">
                      <a16:colId xmlns:a16="http://schemas.microsoft.com/office/drawing/2014/main" xmlns="" val="20001"/>
                    </a:ext>
                  </a:extLst>
                </a:gridCol>
              </a:tblGrid>
              <a:tr h="285357">
                <a:tc>
                  <a:txBody>
                    <a:bodyPr/>
                    <a:lstStyle/>
                    <a:p>
                      <a:pPr marL="0" marR="0" algn="ctr">
                        <a:lnSpc>
                          <a:spcPct val="107000"/>
                        </a:lnSpc>
                        <a:spcBef>
                          <a:spcPts val="0"/>
                        </a:spcBef>
                        <a:spcAft>
                          <a:spcPts val="0"/>
                        </a:spcAft>
                      </a:pPr>
                      <a:endParaRPr lang="en-US" sz="1700" dirty="0">
                        <a:effectLst/>
                        <a:latin typeface="Times New Roman" panose="02020603050405020304" pitchFamily="18" charset="0"/>
                        <a:ea typeface="Calibri"/>
                        <a:cs typeface="Times New Roman" panose="02020603050405020304" pitchFamily="18" charset="0"/>
                      </a:endParaRPr>
                    </a:p>
                  </a:txBody>
                  <a:tcPr marL="51435" marR="51435" marT="0" marB="0" anchor="ctr"/>
                </a:tc>
                <a:tc>
                  <a:txBody>
                    <a:bodyPr/>
                    <a:lstStyle/>
                    <a:p>
                      <a:pPr marL="0" marR="0" algn="l">
                        <a:lnSpc>
                          <a:spcPct val="107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Programme Outcomes (POs)</a:t>
                      </a:r>
                    </a:p>
                  </a:txBody>
                  <a:tcPr marL="51435" marR="51435" marT="0" marB="0" anchor="ctr"/>
                </a:tc>
                <a:extLst>
                  <a:ext uri="{0D108BD9-81ED-4DB2-BD59-A6C34878D82A}">
                    <a16:rowId xmlns:a16="http://schemas.microsoft.com/office/drawing/2014/main" xmlns="" val="10000"/>
                  </a:ext>
                </a:extLst>
              </a:tr>
              <a:tr h="857693">
                <a:tc>
                  <a:txBody>
                    <a:bodyPr/>
                    <a:lstStyle/>
                    <a:p>
                      <a:pPr marL="0" marR="0" algn="ctr">
                        <a:lnSpc>
                          <a:spcPct val="107000"/>
                        </a:lnSpc>
                        <a:spcBef>
                          <a:spcPts val="0"/>
                        </a:spcBef>
                        <a:spcAft>
                          <a:spcPts val="0"/>
                        </a:spcAft>
                      </a:pPr>
                      <a:r>
                        <a:rPr lang="en-IN" sz="1700" b="0" i="0" kern="1200" dirty="0">
                          <a:solidFill>
                            <a:schemeClr val="lt1"/>
                          </a:solidFill>
                          <a:effectLst/>
                          <a:latin typeface="Times New Roman" panose="02020603050405020304" pitchFamily="18" charset="0"/>
                          <a:ea typeface="+mn-ea"/>
                          <a:cs typeface="Times New Roman" panose="02020603050405020304" pitchFamily="18" charset="0"/>
                        </a:rPr>
                        <a:t>Computational Knowledge</a:t>
                      </a:r>
                      <a:endParaRPr lang="en-US" sz="1700" dirty="0">
                        <a:effectLst/>
                        <a:latin typeface="Times New Roman" panose="02020603050405020304" pitchFamily="18" charset="0"/>
                        <a:ea typeface="Calibri"/>
                        <a:cs typeface="Times New Roman" panose="02020603050405020304" pitchFamily="18" charset="0"/>
                      </a:endParaRPr>
                    </a:p>
                  </a:txBody>
                  <a:tcPr marL="51435" marR="51435"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700" b="0" i="0" dirty="0">
                          <a:solidFill>
                            <a:srgbClr val="212121"/>
                          </a:solidFill>
                          <a:effectLst/>
                          <a:latin typeface="Times New Roman" panose="02020603050405020304" pitchFamily="18" charset="0"/>
                          <a:cs typeface="Times New Roman" panose="02020603050405020304" pitchFamily="18" charset="0"/>
                        </a:rPr>
                        <a:t>To develop/apply knowledge of computing fundamentals, computing specialization, mathematics and domain knowledge for solving real world problems.</a:t>
                      </a:r>
                      <a:endParaRPr lang="en-US" sz="1700" dirty="0">
                        <a:effectLst/>
                        <a:latin typeface="Times New Roman" panose="02020603050405020304" pitchFamily="18" charset="0"/>
                        <a:ea typeface="Calibri"/>
                        <a:cs typeface="Times New Roman" panose="02020603050405020304" pitchFamily="18" charset="0"/>
                      </a:endParaRPr>
                    </a:p>
                  </a:txBody>
                  <a:tcPr marL="51435" marR="51435" marT="0" marB="0" anchor="ctr"/>
                </a:tc>
                <a:extLst>
                  <a:ext uri="{0D108BD9-81ED-4DB2-BD59-A6C34878D82A}">
                    <a16:rowId xmlns:a16="http://schemas.microsoft.com/office/drawing/2014/main" xmlns="" val="10001"/>
                  </a:ext>
                </a:extLst>
              </a:tr>
              <a:tr h="1203153">
                <a:tc>
                  <a:txBody>
                    <a:bodyPr/>
                    <a:lstStyle/>
                    <a:p>
                      <a:pPr marL="0" marR="0" algn="ctr">
                        <a:lnSpc>
                          <a:spcPct val="107000"/>
                        </a:lnSpc>
                        <a:spcBef>
                          <a:spcPts val="0"/>
                        </a:spcBef>
                        <a:spcAft>
                          <a:spcPts val="0"/>
                        </a:spcAft>
                      </a:pPr>
                      <a:r>
                        <a:rPr lang="en-IN" sz="1700" b="0" i="0" kern="1200" dirty="0">
                          <a:solidFill>
                            <a:schemeClr val="lt1"/>
                          </a:solidFill>
                          <a:effectLst/>
                          <a:latin typeface="Times New Roman" panose="02020603050405020304" pitchFamily="18" charset="0"/>
                          <a:ea typeface="+mn-ea"/>
                          <a:cs typeface="Times New Roman" panose="02020603050405020304" pitchFamily="18" charset="0"/>
                        </a:rPr>
                        <a:t>Problem Analysis</a:t>
                      </a:r>
                      <a:endParaRPr lang="en-US" sz="1700" dirty="0">
                        <a:effectLst/>
                        <a:latin typeface="Times New Roman" panose="02020603050405020304" pitchFamily="18" charset="0"/>
                        <a:ea typeface="Calibri"/>
                        <a:cs typeface="Times New Roman" panose="02020603050405020304" pitchFamily="18" charset="0"/>
                      </a:endParaRPr>
                    </a:p>
                  </a:txBody>
                  <a:tcPr marL="51435" marR="51435" marT="0" marB="0" anchor="ctr"/>
                </a:tc>
                <a:tc>
                  <a:txBody>
                    <a:bodyPr/>
                    <a:lstStyle/>
                    <a:p>
                      <a:pPr marL="0" marR="0" algn="l">
                        <a:lnSpc>
                          <a:spcPct val="107000"/>
                        </a:lnSpc>
                        <a:spcBef>
                          <a:spcPts val="0"/>
                        </a:spcBef>
                        <a:spcAft>
                          <a:spcPts val="0"/>
                        </a:spcAft>
                      </a:pPr>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Identify formulated review research literature and analyze complex problems reaching substantial conclusions using first fundamental principles of mathematics, computing science and relevant domain specific</a:t>
                      </a:r>
                      <a:endParaRPr lang="en-US" sz="1700" dirty="0">
                        <a:effectLst/>
                        <a:latin typeface="Times New Roman" panose="02020603050405020304" pitchFamily="18" charset="0"/>
                        <a:ea typeface="Calibri"/>
                        <a:cs typeface="Times New Roman" panose="02020603050405020304" pitchFamily="18" charset="0"/>
                      </a:endParaRPr>
                    </a:p>
                  </a:txBody>
                  <a:tcPr marL="51435" marR="51435" marT="0" marB="0" anchor="ctr"/>
                </a:tc>
                <a:extLst>
                  <a:ext uri="{0D108BD9-81ED-4DB2-BD59-A6C34878D82A}">
                    <a16:rowId xmlns:a16="http://schemas.microsoft.com/office/drawing/2014/main" xmlns="" val="10002"/>
                  </a:ext>
                </a:extLst>
              </a:tr>
              <a:tr h="1509086">
                <a:tc>
                  <a:txBody>
                    <a:bodyPr/>
                    <a:lstStyle/>
                    <a:p>
                      <a:pPr marL="0" marR="0" algn="ctr">
                        <a:lnSpc>
                          <a:spcPct val="107000"/>
                        </a:lnSpc>
                        <a:spcBef>
                          <a:spcPts val="0"/>
                        </a:spcBef>
                        <a:spcAft>
                          <a:spcPts val="0"/>
                        </a:spcAft>
                      </a:pPr>
                      <a:r>
                        <a:rPr lang="en-IN" sz="1700" b="0" i="0" kern="1200" dirty="0">
                          <a:solidFill>
                            <a:schemeClr val="lt1"/>
                          </a:solidFill>
                          <a:effectLst/>
                          <a:latin typeface="Times New Roman" panose="02020603050405020304" pitchFamily="18" charset="0"/>
                          <a:ea typeface="+mn-ea"/>
                          <a:cs typeface="Times New Roman" panose="02020603050405020304" pitchFamily="18" charset="0"/>
                        </a:rPr>
                        <a:t>Design /Development of Solutions</a:t>
                      </a:r>
                      <a:endParaRPr lang="en-US" sz="1700" dirty="0">
                        <a:effectLst/>
                        <a:latin typeface="Times New Roman" panose="02020603050405020304" pitchFamily="18" charset="0"/>
                        <a:ea typeface="Calibri"/>
                        <a:cs typeface="Times New Roman" panose="02020603050405020304" pitchFamily="18" charset="0"/>
                      </a:endParaRPr>
                    </a:p>
                  </a:txBody>
                  <a:tcPr marL="51435" marR="51435" marT="0" marB="0" anchor="ctr"/>
                </a:tc>
                <a:tc>
                  <a:txBody>
                    <a:bodyPr/>
                    <a:lstStyle/>
                    <a:p>
                      <a:pPr marL="0" marR="0" algn="l">
                        <a:lnSpc>
                          <a:spcPct val="107000"/>
                        </a:lnSpc>
                        <a:spcBef>
                          <a:spcPts val="0"/>
                        </a:spcBef>
                        <a:spcAft>
                          <a:spcPts val="0"/>
                        </a:spcAft>
                      </a:pPr>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Ability to design and evaluate system, components or processes for complex computing problems that meets specified needs with appropriate consideration for the public health and safety and cultural societal and environmental consideration.</a:t>
                      </a:r>
                      <a:endParaRPr lang="en-US" sz="1700" dirty="0">
                        <a:effectLst/>
                        <a:latin typeface="Times New Roman" panose="02020603050405020304" pitchFamily="18" charset="0"/>
                        <a:ea typeface="Calibri"/>
                        <a:cs typeface="Times New Roman" panose="02020603050405020304" pitchFamily="18" charset="0"/>
                      </a:endParaRPr>
                    </a:p>
                  </a:txBody>
                  <a:tcPr marL="51435" marR="51435" marT="0" marB="0" anchor="ctr"/>
                </a:tc>
                <a:extLst>
                  <a:ext uri="{0D108BD9-81ED-4DB2-BD59-A6C34878D82A}">
                    <a16:rowId xmlns:a16="http://schemas.microsoft.com/office/drawing/2014/main" xmlns="" val="10003"/>
                  </a:ext>
                </a:extLst>
              </a:tr>
            </a:tbl>
          </a:graphicData>
        </a:graphic>
      </p:graphicFrame>
      <p:sp>
        <p:nvSpPr>
          <p:cNvPr id="4"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fld id="{583873CA-6EB1-49FA-8179-5469D87A9A67}" type="datetime1">
              <a:rPr lang="en-US" smtClean="0"/>
              <a:t>4/26/2025</a:t>
            </a:fld>
            <a:endParaRPr lang="en-US" sz="90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panose="020F0502020204030204"/>
              </a:rPr>
              <a:pPr defTabSz="685800">
                <a:defRPr/>
              </a:pPr>
              <a:t>7</a:t>
            </a:fld>
            <a:endParaRPr lang="en-US" sz="900">
              <a:solidFill>
                <a:prstClr val="black">
                  <a:tint val="75000"/>
                </a:prstClr>
              </a:solidFill>
              <a:latin typeface="Calibri" panose="020F0502020204030204"/>
            </a:endParaRPr>
          </a:p>
        </p:txBody>
      </p:sp>
      <p:sp>
        <p:nvSpPr>
          <p:cNvPr id="7" name="Title 1"/>
          <p:cNvSpPr txBox="1">
            <a:spLocks/>
          </p:cNvSpPr>
          <p:nvPr/>
        </p:nvSpPr>
        <p:spPr>
          <a:xfrm>
            <a:off x="1676400" y="231860"/>
            <a:ext cx="7341140" cy="601235"/>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defTabSz="685800">
              <a:spcBef>
                <a:spcPct val="0"/>
              </a:spcBef>
              <a:defRPr/>
            </a:pPr>
            <a:r>
              <a:rPr lang="en-US" sz="2400" b="1" dirty="0">
                <a:solidFill>
                  <a:prstClr val="black"/>
                </a:solidFill>
                <a:latin typeface="Times New Roman" panose="02020603050405020304" pitchFamily="18" charset="0"/>
                <a:cs typeface="Times New Roman" panose="02020603050405020304" pitchFamily="18" charset="0"/>
              </a:rPr>
              <a:t>PROGRAMME OUTCOMES (POS)</a:t>
            </a:r>
          </a:p>
        </p:txBody>
      </p:sp>
      <p:sp>
        <p:nvSpPr>
          <p:cNvPr id="11" name="Footer Placeholder 10"/>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smtClean="0"/>
              <a:t>Dr. Anil Agarwal  BMCA0206   Unit V</a:t>
            </a:r>
            <a:endParaRPr lang="en-US" sz="900"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11076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1485900" y="1690691"/>
          <a:ext cx="7597302" cy="3831675"/>
        </p:xfrm>
        <a:graphic>
          <a:graphicData uri="http://schemas.openxmlformats.org/drawingml/2006/table">
            <a:tbl>
              <a:tblPr firstRow="1" firstCol="1" bandRow="1">
                <a:tableStyleId>{5C22544A-7EE6-4342-B048-85BDC9FD1C3A}</a:tableStyleId>
              </a:tblPr>
              <a:tblGrid>
                <a:gridCol w="1991067">
                  <a:extLst>
                    <a:ext uri="{9D8B030D-6E8A-4147-A177-3AD203B41FA5}">
                      <a16:colId xmlns:a16="http://schemas.microsoft.com/office/drawing/2014/main" xmlns="" val="20000"/>
                    </a:ext>
                  </a:extLst>
                </a:gridCol>
                <a:gridCol w="5606235">
                  <a:extLst>
                    <a:ext uri="{9D8B030D-6E8A-4147-A177-3AD203B41FA5}">
                      <a16:colId xmlns:a16="http://schemas.microsoft.com/office/drawing/2014/main" xmlns="" val="20001"/>
                    </a:ext>
                  </a:extLst>
                </a:gridCol>
              </a:tblGrid>
              <a:tr h="354707">
                <a:tc>
                  <a:txBody>
                    <a:bodyPr/>
                    <a:lstStyle/>
                    <a:p>
                      <a:pPr marL="0" marR="0" algn="ctr">
                        <a:lnSpc>
                          <a:spcPct val="107000"/>
                        </a:lnSpc>
                        <a:spcBef>
                          <a:spcPts val="0"/>
                        </a:spcBef>
                        <a:spcAft>
                          <a:spcPts val="0"/>
                        </a:spcAft>
                      </a:pPr>
                      <a:endParaRPr lang="en-US" sz="1700" dirty="0">
                        <a:effectLst/>
                        <a:latin typeface="Times New Roman" panose="02020603050405020304" pitchFamily="18" charset="0"/>
                        <a:ea typeface="Calibri"/>
                        <a:cs typeface="Times New Roman" panose="02020603050405020304" pitchFamily="18" charset="0"/>
                      </a:endParaRPr>
                    </a:p>
                  </a:txBody>
                  <a:tcPr marL="51435" marR="51435" marT="0" marB="0" anchor="ctr"/>
                </a:tc>
                <a:tc>
                  <a:txBody>
                    <a:bodyPr/>
                    <a:lstStyle/>
                    <a:p>
                      <a:pPr marL="0" marR="0" algn="l">
                        <a:lnSpc>
                          <a:spcPct val="107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Programme Outcomes (POs)</a:t>
                      </a:r>
                    </a:p>
                  </a:txBody>
                  <a:tcPr marL="51435" marR="51435" marT="0" marB="0" anchor="ctr"/>
                </a:tc>
                <a:extLst>
                  <a:ext uri="{0D108BD9-81ED-4DB2-BD59-A6C34878D82A}">
                    <a16:rowId xmlns:a16="http://schemas.microsoft.com/office/drawing/2014/main" xmlns="" val="10000"/>
                  </a:ext>
                </a:extLst>
              </a:tr>
              <a:tr h="1305479">
                <a:tc>
                  <a:txBody>
                    <a:bodyPr/>
                    <a:lstStyle/>
                    <a:p>
                      <a:pPr marL="0" marR="0" algn="ctr">
                        <a:lnSpc>
                          <a:spcPct val="107000"/>
                        </a:lnSpc>
                        <a:spcBef>
                          <a:spcPts val="0"/>
                        </a:spcBef>
                        <a:spcAft>
                          <a:spcPts val="0"/>
                        </a:spcAft>
                      </a:pPr>
                      <a:r>
                        <a:rPr lang="en-US" sz="1700" b="0" i="0" kern="1200" dirty="0">
                          <a:solidFill>
                            <a:schemeClr val="lt1"/>
                          </a:solidFill>
                          <a:effectLst/>
                          <a:latin typeface="Times New Roman" panose="02020603050405020304" pitchFamily="18" charset="0"/>
                          <a:ea typeface="+mn-ea"/>
                          <a:cs typeface="Times New Roman" panose="02020603050405020304" pitchFamily="18" charset="0"/>
                        </a:rPr>
                        <a:t>Conduct investigations of complex Computing problems</a:t>
                      </a:r>
                      <a:endParaRPr lang="en-US" sz="1700" dirty="0">
                        <a:effectLst/>
                        <a:latin typeface="Times New Roman" panose="02020603050405020304" pitchFamily="18" charset="0"/>
                        <a:ea typeface="Calibri"/>
                        <a:cs typeface="Times New Roman" panose="02020603050405020304" pitchFamily="18" charset="0"/>
                      </a:endParaRPr>
                    </a:p>
                  </a:txBody>
                  <a:tcPr marL="51435" marR="51435" marT="0" marB="0" anchor="ctr"/>
                </a:tc>
                <a:tc>
                  <a:txBody>
                    <a:bodyPr/>
                    <a:lstStyle/>
                    <a:p>
                      <a:pPr marL="0" marR="0" algn="l">
                        <a:lnSpc>
                          <a:spcPct val="107000"/>
                        </a:lnSpc>
                        <a:spcBef>
                          <a:spcPts val="0"/>
                        </a:spcBef>
                        <a:spcAft>
                          <a:spcPts val="0"/>
                        </a:spcAft>
                      </a:pPr>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Use research-based knowledge and research methods including design of experiments, analysis and interpretation of data, and synthesis of the information to provide valid conclusions.</a:t>
                      </a:r>
                      <a:r>
                        <a:rPr lang="en-US" sz="1700" kern="1200" dirty="0">
                          <a:solidFill>
                            <a:schemeClr val="dk1"/>
                          </a:solidFill>
                          <a:effectLst/>
                          <a:latin typeface="Times New Roman" panose="02020603050405020304" pitchFamily="18" charset="0"/>
                          <a:ea typeface="+mn-ea"/>
                          <a:cs typeface="Times New Roman" panose="02020603050405020304" pitchFamily="18" charset="0"/>
                        </a:rPr>
                        <a:t> </a:t>
                      </a:r>
                    </a:p>
                  </a:txBody>
                  <a:tcPr marL="51435" marR="51435" marT="0" marB="0" anchor="ctr"/>
                </a:tc>
                <a:extLst>
                  <a:ext uri="{0D108BD9-81ED-4DB2-BD59-A6C34878D82A}">
                    <a16:rowId xmlns:a16="http://schemas.microsoft.com/office/drawing/2014/main" xmlns="" val="10004"/>
                  </a:ext>
                </a:extLst>
              </a:tr>
              <a:tr h="1240851">
                <a:tc>
                  <a:txBody>
                    <a:bodyPr/>
                    <a:lstStyle/>
                    <a:p>
                      <a:pPr marL="0" marR="0" algn="ctr">
                        <a:lnSpc>
                          <a:spcPct val="107000"/>
                        </a:lnSpc>
                        <a:spcBef>
                          <a:spcPts val="0"/>
                        </a:spcBef>
                        <a:spcAft>
                          <a:spcPts val="0"/>
                        </a:spcAft>
                      </a:pPr>
                      <a:r>
                        <a:rPr lang="en-IN" sz="1700" b="0" i="0" kern="1200" dirty="0">
                          <a:solidFill>
                            <a:schemeClr val="lt1"/>
                          </a:solidFill>
                          <a:effectLst/>
                          <a:latin typeface="Times New Roman" panose="02020603050405020304" pitchFamily="18" charset="0"/>
                          <a:ea typeface="+mn-ea"/>
                          <a:cs typeface="Times New Roman" panose="02020603050405020304" pitchFamily="18" charset="0"/>
                        </a:rPr>
                        <a:t>Modern Tool Usage</a:t>
                      </a:r>
                      <a:endParaRPr lang="en-US" sz="1700" dirty="0">
                        <a:effectLst/>
                        <a:latin typeface="Times New Roman" panose="02020603050405020304" pitchFamily="18" charset="0"/>
                        <a:ea typeface="Calibri"/>
                        <a:cs typeface="Times New Roman" panose="02020603050405020304" pitchFamily="18" charset="0"/>
                      </a:endParaRPr>
                    </a:p>
                  </a:txBody>
                  <a:tcPr marL="51435" marR="51435" marT="0" marB="0" anchor="ctr"/>
                </a:tc>
                <a:tc>
                  <a:txBody>
                    <a:bodyPr/>
                    <a:lstStyle/>
                    <a:p>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Create, select, adapt and apply appropriate techniques, resources, and modern computing tools including prediction and modeling to complex computing activities, with an understanding of the limitations.</a:t>
                      </a:r>
                      <a:endParaRPr lang="en-US" sz="1700" dirty="0">
                        <a:effectLst/>
                        <a:latin typeface="Times New Roman" panose="02020603050405020304" pitchFamily="18" charset="0"/>
                        <a:ea typeface="Calibri"/>
                        <a:cs typeface="Times New Roman" panose="02020603050405020304" pitchFamily="18" charset="0"/>
                      </a:endParaRPr>
                    </a:p>
                  </a:txBody>
                  <a:tcPr marL="51435" marR="51435" marT="0" marB="0" anchor="ctr"/>
                </a:tc>
                <a:extLst>
                  <a:ext uri="{0D108BD9-81ED-4DB2-BD59-A6C34878D82A}">
                    <a16:rowId xmlns:a16="http://schemas.microsoft.com/office/drawing/2014/main" xmlns="" val="10005"/>
                  </a:ext>
                </a:extLst>
              </a:tr>
              <a:tr h="930638">
                <a:tc>
                  <a:txBody>
                    <a:bodyPr/>
                    <a:lstStyle/>
                    <a:p>
                      <a:pPr marL="0" marR="0" algn="ctr">
                        <a:lnSpc>
                          <a:spcPct val="107000"/>
                        </a:lnSpc>
                        <a:spcBef>
                          <a:spcPts val="0"/>
                        </a:spcBef>
                        <a:spcAft>
                          <a:spcPts val="0"/>
                        </a:spcAft>
                      </a:pPr>
                      <a:r>
                        <a:rPr lang="en-IN" sz="1700" b="0" i="0" kern="1200" dirty="0">
                          <a:solidFill>
                            <a:schemeClr val="lt1"/>
                          </a:solidFill>
                          <a:effectLst/>
                          <a:latin typeface="Times New Roman" panose="02020603050405020304" pitchFamily="18" charset="0"/>
                          <a:ea typeface="+mn-ea"/>
                          <a:cs typeface="Times New Roman" panose="02020603050405020304" pitchFamily="18" charset="0"/>
                        </a:rPr>
                        <a:t>Professional Ethics</a:t>
                      </a:r>
                      <a:endParaRPr lang="en-US" sz="1700" dirty="0">
                        <a:effectLst/>
                        <a:latin typeface="Times New Roman" panose="02020603050405020304" pitchFamily="18" charset="0"/>
                        <a:ea typeface="Calibri"/>
                        <a:cs typeface="Times New Roman" panose="02020603050405020304" pitchFamily="18" charset="0"/>
                      </a:endParaRPr>
                    </a:p>
                  </a:txBody>
                  <a:tcPr marL="51435" marR="51435" marT="0" marB="0" anchor="ctr"/>
                </a:tc>
                <a:tc>
                  <a:txBody>
                    <a:bodyPr/>
                    <a:lstStyle/>
                    <a:p>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Understand and commit to professional ethics and cyber regulations, responsibilities, and norms of professional computing practices.</a:t>
                      </a:r>
                      <a:endParaRPr lang="en-US" sz="1700" dirty="0">
                        <a:effectLst/>
                        <a:latin typeface="Times New Roman" panose="02020603050405020304" pitchFamily="18" charset="0"/>
                        <a:ea typeface="Calibri"/>
                        <a:cs typeface="Times New Roman" panose="02020603050405020304" pitchFamily="18" charset="0"/>
                      </a:endParaRPr>
                    </a:p>
                  </a:txBody>
                  <a:tcPr marL="51435" marR="51435" marT="0" marB="0" anchor="ctr"/>
                </a:tc>
                <a:extLst>
                  <a:ext uri="{0D108BD9-81ED-4DB2-BD59-A6C34878D82A}">
                    <a16:rowId xmlns:a16="http://schemas.microsoft.com/office/drawing/2014/main" xmlns="" val="1036068280"/>
                  </a:ext>
                </a:extLst>
              </a:tr>
            </a:tbl>
          </a:graphicData>
        </a:graphic>
      </p:graphicFrame>
      <p:sp>
        <p:nvSpPr>
          <p:cNvPr id="4"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fld id="{2F08093E-6F0A-455B-A055-B99915689A7C}" type="datetime1">
              <a:rPr lang="en-US" smtClean="0"/>
              <a:t>4/26/2025</a:t>
            </a:fld>
            <a:endParaRPr lang="en-US" sz="90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panose="020F0502020204030204"/>
              </a:rPr>
              <a:pPr defTabSz="685800">
                <a:defRPr/>
              </a:pPr>
              <a:t>8</a:t>
            </a:fld>
            <a:endParaRPr lang="en-US" sz="900">
              <a:solidFill>
                <a:prstClr val="black">
                  <a:tint val="75000"/>
                </a:prstClr>
              </a:solidFill>
              <a:latin typeface="Calibri" panose="020F0502020204030204"/>
            </a:endParaRPr>
          </a:p>
        </p:txBody>
      </p:sp>
      <p:sp>
        <p:nvSpPr>
          <p:cNvPr id="7" name="Title 1"/>
          <p:cNvSpPr txBox="1">
            <a:spLocks/>
          </p:cNvSpPr>
          <p:nvPr/>
        </p:nvSpPr>
        <p:spPr>
          <a:xfrm>
            <a:off x="1600200" y="136525"/>
            <a:ext cx="7391400" cy="601237"/>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defTabSz="685800">
              <a:spcBef>
                <a:spcPct val="0"/>
              </a:spcBef>
              <a:defRPr/>
            </a:pPr>
            <a:r>
              <a:rPr lang="en-US" b="1" dirty="0">
                <a:solidFill>
                  <a:prstClr val="black"/>
                </a:solidFill>
                <a:latin typeface="Times New Roman" panose="02020603050405020304" pitchFamily="18" charset="0"/>
                <a:cs typeface="Times New Roman" panose="02020603050405020304" pitchFamily="18" charset="0"/>
              </a:rPr>
              <a:t>PROGRAMME OUTCOMES (POS)</a:t>
            </a:r>
          </a:p>
        </p:txBody>
      </p:sp>
      <p:sp>
        <p:nvSpPr>
          <p:cNvPr id="11" name="Footer Placeholder 10"/>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smtClean="0"/>
              <a:t>Dr. Anil Agarwal  BMCA0206   Unit V</a:t>
            </a:r>
            <a:endParaRPr lang="en-US" sz="900" dirty="0">
              <a:solidFill>
                <a:prstClr val="black">
                  <a:tint val="75000"/>
                </a:prstClr>
              </a:solidFill>
              <a:latin typeface="Calibri" panose="020F0502020204030204"/>
            </a:endParaRPr>
          </a:p>
        </p:txBody>
      </p:sp>
    </p:spTree>
    <p:extLst>
      <p:ext uri="{BB962C8B-B14F-4D97-AF65-F5344CB8AC3E}">
        <p14:creationId xmlns:p14="http://schemas.microsoft.com/office/powerpoint/2010/main" val="14084208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1485900" y="1543053"/>
          <a:ext cx="7597301" cy="3881174"/>
        </p:xfrm>
        <a:graphic>
          <a:graphicData uri="http://schemas.openxmlformats.org/drawingml/2006/table">
            <a:tbl>
              <a:tblPr firstRow="1" firstCol="1" bandRow="1">
                <a:tableStyleId>{5C22544A-7EE6-4342-B048-85BDC9FD1C3A}</a:tableStyleId>
              </a:tblPr>
              <a:tblGrid>
                <a:gridCol w="1991067">
                  <a:extLst>
                    <a:ext uri="{9D8B030D-6E8A-4147-A177-3AD203B41FA5}">
                      <a16:colId xmlns:a16="http://schemas.microsoft.com/office/drawing/2014/main" xmlns="" val="20000"/>
                    </a:ext>
                  </a:extLst>
                </a:gridCol>
                <a:gridCol w="5606234">
                  <a:extLst>
                    <a:ext uri="{9D8B030D-6E8A-4147-A177-3AD203B41FA5}">
                      <a16:colId xmlns:a16="http://schemas.microsoft.com/office/drawing/2014/main" xmlns="" val="20001"/>
                    </a:ext>
                  </a:extLst>
                </a:gridCol>
              </a:tblGrid>
              <a:tr h="330326">
                <a:tc>
                  <a:txBody>
                    <a:bodyPr/>
                    <a:lstStyle/>
                    <a:p>
                      <a:pPr marL="0" marR="0" algn="ctr">
                        <a:lnSpc>
                          <a:spcPct val="107000"/>
                        </a:lnSpc>
                        <a:spcBef>
                          <a:spcPts val="0"/>
                        </a:spcBef>
                        <a:spcAft>
                          <a:spcPts val="0"/>
                        </a:spcAft>
                      </a:pPr>
                      <a:endParaRPr lang="en-US" sz="1700" dirty="0">
                        <a:effectLst/>
                        <a:latin typeface="Times New Roman" panose="02020603050405020304" pitchFamily="18" charset="0"/>
                        <a:ea typeface="Calibri"/>
                        <a:cs typeface="Times New Roman" panose="02020603050405020304" pitchFamily="18" charset="0"/>
                      </a:endParaRPr>
                    </a:p>
                  </a:txBody>
                  <a:tcPr marL="51435" marR="51435" marT="0" marB="0" anchor="ctr"/>
                </a:tc>
                <a:tc>
                  <a:txBody>
                    <a:bodyPr/>
                    <a:lstStyle/>
                    <a:p>
                      <a:pPr marL="0" marR="0" algn="l">
                        <a:lnSpc>
                          <a:spcPct val="107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Programme Outcomes (POs)</a:t>
                      </a:r>
                    </a:p>
                  </a:txBody>
                  <a:tcPr marL="51435" marR="51435" marT="0" marB="0" anchor="ctr"/>
                </a:tc>
                <a:extLst>
                  <a:ext uri="{0D108BD9-81ED-4DB2-BD59-A6C34878D82A}">
                    <a16:rowId xmlns:a16="http://schemas.microsoft.com/office/drawing/2014/main" xmlns="" val="10000"/>
                  </a:ext>
                </a:extLst>
              </a:tr>
              <a:tr h="1215743">
                <a:tc>
                  <a:txBody>
                    <a:bodyPr/>
                    <a:lstStyle/>
                    <a:p>
                      <a:pPr marL="0" marR="0" algn="ctr">
                        <a:lnSpc>
                          <a:spcPct val="107000"/>
                        </a:lnSpc>
                        <a:spcBef>
                          <a:spcPts val="0"/>
                        </a:spcBef>
                        <a:spcAft>
                          <a:spcPts val="0"/>
                        </a:spcAft>
                      </a:pPr>
                      <a:r>
                        <a:rPr lang="en-IN" sz="1700" b="0" i="0" kern="1200" dirty="0">
                          <a:solidFill>
                            <a:schemeClr val="lt1"/>
                          </a:solidFill>
                          <a:effectLst/>
                          <a:latin typeface="Times New Roman" panose="02020603050405020304" pitchFamily="18" charset="0"/>
                          <a:ea typeface="+mn-ea"/>
                          <a:cs typeface="Times New Roman" panose="02020603050405020304" pitchFamily="18" charset="0"/>
                        </a:rPr>
                        <a:t>Societal and Environmental Concern</a:t>
                      </a:r>
                      <a:endParaRPr lang="en-US" sz="1700" dirty="0">
                        <a:effectLst/>
                        <a:latin typeface="Times New Roman" panose="02020603050405020304" pitchFamily="18" charset="0"/>
                        <a:ea typeface="Calibri"/>
                        <a:cs typeface="Times New Roman" panose="02020603050405020304" pitchFamily="18" charset="0"/>
                      </a:endParaRPr>
                    </a:p>
                  </a:txBody>
                  <a:tcPr marL="51435" marR="51435" marT="0" marB="0" anchor="ctr"/>
                </a:tc>
                <a:tc>
                  <a:txBody>
                    <a:bodyPr/>
                    <a:lstStyle/>
                    <a:p>
                      <a:pPr marL="0" marR="0" algn="l">
                        <a:lnSpc>
                          <a:spcPct val="107000"/>
                        </a:lnSpc>
                        <a:spcBef>
                          <a:spcPts val="0"/>
                        </a:spcBef>
                        <a:spcAft>
                          <a:spcPts val="0"/>
                        </a:spcAft>
                      </a:pPr>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Understand and assess societal, environmental, health, safety, legal, and cultural issues within local and global contexts, and the consequential responsibilities relevant to professional computing practices.</a:t>
                      </a:r>
                      <a:endParaRPr lang="en-US" sz="1700" kern="1200" dirty="0">
                        <a:solidFill>
                          <a:schemeClr val="dk1"/>
                        </a:solidFill>
                        <a:effectLst/>
                        <a:latin typeface="Times New Roman" panose="02020603050405020304" pitchFamily="18" charset="0"/>
                        <a:ea typeface="+mn-ea"/>
                        <a:cs typeface="Times New Roman" panose="02020603050405020304" pitchFamily="18" charset="0"/>
                      </a:endParaRPr>
                    </a:p>
                  </a:txBody>
                  <a:tcPr marL="51435" marR="51435" marT="0" marB="0" anchor="ctr"/>
                </a:tc>
                <a:extLst>
                  <a:ext uri="{0D108BD9-81ED-4DB2-BD59-A6C34878D82A}">
                    <a16:rowId xmlns:a16="http://schemas.microsoft.com/office/drawing/2014/main" xmlns="" val="10004"/>
                  </a:ext>
                </a:extLst>
              </a:tr>
              <a:tr h="1155557">
                <a:tc>
                  <a:txBody>
                    <a:bodyPr/>
                    <a:lstStyle/>
                    <a:p>
                      <a:pPr marL="0" marR="0" algn="ctr">
                        <a:lnSpc>
                          <a:spcPct val="107000"/>
                        </a:lnSpc>
                        <a:spcBef>
                          <a:spcPts val="0"/>
                        </a:spcBef>
                        <a:spcAft>
                          <a:spcPts val="0"/>
                        </a:spcAft>
                      </a:pPr>
                      <a:r>
                        <a:rPr lang="en-IN" sz="1700" b="0" i="0" kern="1200" dirty="0">
                          <a:solidFill>
                            <a:schemeClr val="lt1"/>
                          </a:solidFill>
                          <a:effectLst/>
                          <a:latin typeface="Times New Roman" panose="02020603050405020304" pitchFamily="18" charset="0"/>
                          <a:ea typeface="+mn-ea"/>
                          <a:cs typeface="Times New Roman" panose="02020603050405020304" pitchFamily="18" charset="0"/>
                        </a:rPr>
                        <a:t>Individual and Team Work</a:t>
                      </a:r>
                      <a:endParaRPr lang="en-US" sz="1700" dirty="0">
                        <a:effectLst/>
                        <a:latin typeface="Times New Roman" panose="02020603050405020304" pitchFamily="18" charset="0"/>
                        <a:ea typeface="Calibri"/>
                        <a:cs typeface="Times New Roman" panose="02020603050405020304" pitchFamily="18" charset="0"/>
                      </a:endParaRPr>
                    </a:p>
                  </a:txBody>
                  <a:tcPr marL="51435" marR="51435" marT="0" marB="0" anchor="ctr"/>
                </a:tc>
                <a:tc>
                  <a:txBody>
                    <a:bodyPr/>
                    <a:lstStyle/>
                    <a:p>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Function effectively as an individual and as a member or leader in diverse teams and in multidisciplinary environments..</a:t>
                      </a:r>
                      <a:endParaRPr lang="en-US" sz="1700" dirty="0">
                        <a:effectLst/>
                        <a:latin typeface="Times New Roman" panose="02020603050405020304" pitchFamily="18" charset="0"/>
                        <a:ea typeface="Calibri"/>
                        <a:cs typeface="Times New Roman" panose="02020603050405020304" pitchFamily="18" charset="0"/>
                      </a:endParaRPr>
                    </a:p>
                  </a:txBody>
                  <a:tcPr marL="51435" marR="51435" marT="0" marB="0" anchor="ctr"/>
                </a:tc>
                <a:extLst>
                  <a:ext uri="{0D108BD9-81ED-4DB2-BD59-A6C34878D82A}">
                    <a16:rowId xmlns:a16="http://schemas.microsoft.com/office/drawing/2014/main" xmlns="" val="10005"/>
                  </a:ext>
                </a:extLst>
              </a:tr>
              <a:tr h="1179548">
                <a:tc>
                  <a:txBody>
                    <a:bodyPr/>
                    <a:lstStyle/>
                    <a:p>
                      <a:pPr marL="0" marR="0" algn="ctr">
                        <a:lnSpc>
                          <a:spcPct val="107000"/>
                        </a:lnSpc>
                        <a:spcBef>
                          <a:spcPts val="0"/>
                        </a:spcBef>
                        <a:spcAft>
                          <a:spcPts val="0"/>
                        </a:spcAft>
                      </a:pPr>
                      <a:r>
                        <a:rPr lang="en-IN" sz="1700" b="0" i="0" kern="1200" dirty="0">
                          <a:solidFill>
                            <a:schemeClr val="lt1"/>
                          </a:solidFill>
                          <a:effectLst/>
                          <a:latin typeface="Times New Roman" panose="02020603050405020304" pitchFamily="18" charset="0"/>
                          <a:ea typeface="+mn-ea"/>
                          <a:cs typeface="Times New Roman" panose="02020603050405020304" pitchFamily="18" charset="0"/>
                        </a:rPr>
                        <a:t>Innovation and Entrepreneurship</a:t>
                      </a:r>
                      <a:endParaRPr lang="en-US" sz="1700" dirty="0">
                        <a:effectLst/>
                        <a:latin typeface="Times New Roman" panose="02020603050405020304" pitchFamily="18" charset="0"/>
                        <a:ea typeface="Calibri"/>
                        <a:cs typeface="Times New Roman" panose="02020603050405020304" pitchFamily="18" charset="0"/>
                      </a:endParaRPr>
                    </a:p>
                  </a:txBody>
                  <a:tcPr marL="51435" marR="51435" marT="0" marB="0" anchor="ctr"/>
                </a:tc>
                <a:tc>
                  <a:txBody>
                    <a:bodyPr/>
                    <a:lstStyle/>
                    <a:p>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Identify a timely opportunity and using innovation to pursue that opportunity to create value and wealth for the betterment of the individual and society at large. </a:t>
                      </a:r>
                      <a:endParaRPr lang="en-US" sz="1700" dirty="0">
                        <a:effectLst/>
                        <a:latin typeface="Times New Roman" panose="02020603050405020304" pitchFamily="18" charset="0"/>
                        <a:ea typeface="Calibri"/>
                        <a:cs typeface="Times New Roman" panose="02020603050405020304" pitchFamily="18" charset="0"/>
                      </a:endParaRPr>
                    </a:p>
                  </a:txBody>
                  <a:tcPr marL="51435" marR="51435" marT="0" marB="0" anchor="ctr"/>
                </a:tc>
                <a:extLst>
                  <a:ext uri="{0D108BD9-81ED-4DB2-BD59-A6C34878D82A}">
                    <a16:rowId xmlns:a16="http://schemas.microsoft.com/office/drawing/2014/main" xmlns="" val="1036068280"/>
                  </a:ext>
                </a:extLst>
              </a:tr>
            </a:tbl>
          </a:graphicData>
        </a:graphic>
      </p:graphicFrame>
      <p:sp>
        <p:nvSpPr>
          <p:cNvPr id="4" name="Date Placeholder 3"/>
          <p:cNvSpPr>
            <a:spLocks noGrp="1"/>
          </p:cNvSpPr>
          <p:nvPr>
            <p:ph type="dt" sz="half" idx="4294967295"/>
          </p:nvPr>
        </p:nvSpPr>
        <p:spPr>
          <a:xfrm>
            <a:off x="457200" y="6356350"/>
            <a:ext cx="21336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a:defRPr/>
            </a:pPr>
            <a:fld id="{4557FCE2-D03A-48EB-9024-F667DDC72286}" type="datetime1">
              <a:rPr lang="en-US" smtClean="0"/>
              <a:t>4/26/2025</a:t>
            </a:fld>
            <a:endParaRPr lang="en-US" sz="900">
              <a:solidFill>
                <a:prstClr val="black">
                  <a:tint val="75000"/>
                </a:prstClr>
              </a:solidFill>
              <a:latin typeface="Calibri" panose="020F0502020204030204"/>
            </a:endParaRPr>
          </a:p>
        </p:txBody>
      </p:sp>
      <p:sp>
        <p:nvSpPr>
          <p:cNvPr id="6" name="Slide Number Placeholder 5"/>
          <p:cNvSpPr>
            <a:spLocks noGrp="1"/>
          </p:cNvSpPr>
          <p:nvPr>
            <p:ph type="sldNum" sz="quarter" idx="12"/>
          </p:nvPr>
        </p:nvSpPr>
        <p:spPr/>
        <p:txBody>
          <a:bodyPr/>
          <a:lstStyle/>
          <a:p>
            <a:pPr defTabSz="685800">
              <a:defRPr/>
            </a:pPr>
            <a:fld id="{B6F15528-21DE-4FAA-801E-634DDDAF4B2B}" type="slidenum">
              <a:rPr lang="en-US" sz="900">
                <a:solidFill>
                  <a:prstClr val="black">
                    <a:tint val="75000"/>
                  </a:prstClr>
                </a:solidFill>
                <a:latin typeface="Calibri" panose="020F0502020204030204"/>
              </a:rPr>
              <a:pPr defTabSz="685800">
                <a:defRPr/>
              </a:pPr>
              <a:t>9</a:t>
            </a:fld>
            <a:endParaRPr lang="en-US" sz="900">
              <a:solidFill>
                <a:prstClr val="black">
                  <a:tint val="75000"/>
                </a:prstClr>
              </a:solidFill>
              <a:latin typeface="Calibri" panose="020F0502020204030204"/>
            </a:endParaRPr>
          </a:p>
        </p:txBody>
      </p:sp>
      <p:sp>
        <p:nvSpPr>
          <p:cNvPr id="7" name="Title 1"/>
          <p:cNvSpPr txBox="1">
            <a:spLocks/>
          </p:cNvSpPr>
          <p:nvPr/>
        </p:nvSpPr>
        <p:spPr>
          <a:xfrm>
            <a:off x="1660999" y="7937"/>
            <a:ext cx="7483001" cy="539905"/>
          </a:xfrm>
          <a:prstGeom prst="rect">
            <a:avLst/>
          </a:prstGeom>
        </p:spPr>
        <p:style>
          <a:lnRef idx="1">
            <a:schemeClr val="accent5"/>
          </a:lnRef>
          <a:fillRef idx="2">
            <a:schemeClr val="accent5"/>
          </a:fillRef>
          <a:effectRef idx="1">
            <a:schemeClr val="accent5"/>
          </a:effectRef>
          <a:fontRef idx="minor">
            <a:schemeClr val="dk1"/>
          </a:fontRef>
        </p:style>
        <p:txBody>
          <a:bodyPr vert="horz" lIns="68580" tIns="34290" rIns="68580" bIns="34290" rtlCol="0" anchor="ctr">
            <a:noAutofit/>
          </a:bodyPr>
          <a:lstStyle/>
          <a:p>
            <a:pPr algn="ctr" defTabSz="685800">
              <a:spcBef>
                <a:spcPct val="0"/>
              </a:spcBef>
              <a:defRPr/>
            </a:pPr>
            <a:r>
              <a:rPr lang="en-US" b="1" dirty="0">
                <a:solidFill>
                  <a:prstClr val="black"/>
                </a:solidFill>
                <a:latin typeface="Times New Roman" panose="02020603050405020304" pitchFamily="18" charset="0"/>
                <a:cs typeface="Times New Roman" panose="02020603050405020304" pitchFamily="18" charset="0"/>
              </a:rPr>
              <a:t>PROGRAMME OUTCOMES (POS)</a:t>
            </a:r>
          </a:p>
        </p:txBody>
      </p:sp>
      <p:sp>
        <p:nvSpPr>
          <p:cNvPr id="11" name="Footer Placeholder 10"/>
          <p:cNvSpPr>
            <a:spLocks noGrp="1"/>
          </p:cNvSpPr>
          <p:nvPr>
            <p:ph type="ftr" sz="quarter" idx="4294967295"/>
          </p:nvPr>
        </p:nvSpPr>
        <p:spPr>
          <a:xfrm>
            <a:off x="3124200" y="6356350"/>
            <a:ext cx="28956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defTabSz="685800">
              <a:defRPr/>
            </a:pPr>
            <a:r>
              <a:rPr lang="en-US" smtClean="0"/>
              <a:t>Dr. Anil Agarwal  BMCA0206   Unit V</a:t>
            </a:r>
            <a:endParaRPr lang="en-US" sz="900" dirty="0">
              <a:solidFill>
                <a:prstClr val="black">
                  <a:tint val="75000"/>
                </a:prstClr>
              </a:solidFill>
              <a:latin typeface="Calibri" panose="020F0502020204030204"/>
            </a:endParaRPr>
          </a:p>
        </p:txBody>
      </p:sp>
    </p:spTree>
    <p:extLst>
      <p:ext uri="{BB962C8B-B14F-4D97-AF65-F5344CB8AC3E}">
        <p14:creationId xmlns:p14="http://schemas.microsoft.com/office/powerpoint/2010/main" val="425206922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Custom 4">
      <a:dk1>
        <a:srgbClr val="323232"/>
      </a:dk1>
      <a:lt1>
        <a:srgbClr val="FFFFFF"/>
      </a:lt1>
      <a:dk2>
        <a:srgbClr val="323232"/>
      </a:dk2>
      <a:lt2>
        <a:srgbClr val="FFFFFF"/>
      </a:lt2>
      <a:accent1>
        <a:srgbClr val="FF0B0D"/>
      </a:accent1>
      <a:accent2>
        <a:srgbClr val="FF6600"/>
      </a:accent2>
      <a:accent3>
        <a:srgbClr val="FF6566"/>
      </a:accent3>
      <a:accent4>
        <a:srgbClr val="FF6566"/>
      </a:accent4>
      <a:accent5>
        <a:srgbClr val="FF0B0D"/>
      </a:accent5>
      <a:accent6>
        <a:srgbClr val="FF0000"/>
      </a:accent6>
      <a:hlink>
        <a:srgbClr val="FFFFFF"/>
      </a:hlink>
      <a:folHlink>
        <a:srgbClr val="FFFF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5418</TotalTime>
  <Words>2106</Words>
  <Application>Microsoft Office PowerPoint</Application>
  <PresentationFormat>On-screen Show (4:3)</PresentationFormat>
  <Paragraphs>462</Paragraphs>
  <Slides>35</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35</vt:i4>
      </vt:variant>
    </vt:vector>
  </HeadingPairs>
  <TitlesOfParts>
    <vt:vector size="45" baseType="lpstr">
      <vt:lpstr>Arial</vt:lpstr>
      <vt:lpstr>Calibri</vt:lpstr>
      <vt:lpstr>Calibri,Bold</vt:lpstr>
      <vt:lpstr>Cambria Math</vt:lpstr>
      <vt:lpstr>Mangal</vt:lpstr>
      <vt:lpstr>Nirmala UI Semilight</vt:lpstr>
      <vt:lpstr>Segoe UI</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Microsoft account</cp:lastModifiedBy>
  <cp:revision>513</cp:revision>
  <dcterms:created xsi:type="dcterms:W3CDTF">2006-08-16T00:00:00Z</dcterms:created>
  <dcterms:modified xsi:type="dcterms:W3CDTF">2025-04-26T07:08:18Z</dcterms:modified>
</cp:coreProperties>
</file>