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0" r:id="rId1"/>
  </p:sldMasterIdLst>
  <p:notesMasterIdLst>
    <p:notesMasterId r:id="rId25"/>
  </p:notesMasterIdLst>
  <p:handoutMasterIdLst>
    <p:handoutMasterId r:id="rId26"/>
  </p:handoutMasterIdLst>
  <p:sldIdLst>
    <p:sldId id="256" r:id="rId2"/>
    <p:sldId id="282" r:id="rId3"/>
    <p:sldId id="281" r:id="rId4"/>
    <p:sldId id="263" r:id="rId5"/>
    <p:sldId id="264" r:id="rId6"/>
    <p:sldId id="277" r:id="rId7"/>
    <p:sldId id="278" r:id="rId8"/>
    <p:sldId id="258" r:id="rId9"/>
    <p:sldId id="259" r:id="rId10"/>
    <p:sldId id="273" r:id="rId11"/>
    <p:sldId id="260" r:id="rId12"/>
    <p:sldId id="279" r:id="rId13"/>
    <p:sldId id="261" r:id="rId14"/>
    <p:sldId id="262" r:id="rId15"/>
    <p:sldId id="280" r:id="rId16"/>
    <p:sldId id="275" r:id="rId17"/>
    <p:sldId id="276" r:id="rId18"/>
    <p:sldId id="265" r:id="rId19"/>
    <p:sldId id="266" r:id="rId20"/>
    <p:sldId id="267" r:id="rId21"/>
    <p:sldId id="270" r:id="rId22"/>
    <p:sldId id="271" r:id="rId23"/>
    <p:sldId id="272" r:id="rId24"/>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86839" autoAdjust="0"/>
  </p:normalViewPr>
  <p:slideViewPr>
    <p:cSldViewPr>
      <p:cViewPr>
        <p:scale>
          <a:sx n="70" d="100"/>
          <a:sy n="70" d="100"/>
        </p:scale>
        <p:origin x="-1938"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2" d="100"/>
          <a:sy n="52" d="100"/>
        </p:scale>
        <p:origin x="-2874" y="-108"/>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85" tIns="46243" rIns="92485" bIns="46243" rtlCol="0"/>
          <a:lstStyle>
            <a:lvl1pPr algn="l">
              <a:defRPr sz="1200"/>
            </a:lvl1pPr>
          </a:lstStyle>
          <a:p>
            <a:endParaRPr lang="en-US"/>
          </a:p>
        </p:txBody>
      </p:sp>
      <p:sp>
        <p:nvSpPr>
          <p:cNvPr id="3" name="Date Placeholder 2"/>
          <p:cNvSpPr>
            <a:spLocks noGrp="1"/>
          </p:cNvSpPr>
          <p:nvPr>
            <p:ph type="dt" sz="quarter" idx="1"/>
          </p:nvPr>
        </p:nvSpPr>
        <p:spPr>
          <a:xfrm>
            <a:off x="3936767" y="0"/>
            <a:ext cx="3011699" cy="461804"/>
          </a:xfrm>
          <a:prstGeom prst="rect">
            <a:avLst/>
          </a:prstGeom>
        </p:spPr>
        <p:txBody>
          <a:bodyPr vert="horz" lIns="92485" tIns="46243" rIns="92485" bIns="46243" rtlCol="0"/>
          <a:lstStyle>
            <a:lvl1pPr algn="r">
              <a:defRPr sz="1200"/>
            </a:lvl1pPr>
          </a:lstStyle>
          <a:p>
            <a:endParaRPr lang="en-US" dirty="0"/>
          </a:p>
        </p:txBody>
      </p:sp>
      <p:sp>
        <p:nvSpPr>
          <p:cNvPr id="4" name="Footer Placeholder 3"/>
          <p:cNvSpPr>
            <a:spLocks noGrp="1"/>
          </p:cNvSpPr>
          <p:nvPr>
            <p:ph type="ftr" sz="quarter" idx="2"/>
          </p:nvPr>
        </p:nvSpPr>
        <p:spPr>
          <a:xfrm>
            <a:off x="0" y="8772668"/>
            <a:ext cx="3011699" cy="461804"/>
          </a:xfrm>
          <a:prstGeom prst="rect">
            <a:avLst/>
          </a:prstGeom>
        </p:spPr>
        <p:txBody>
          <a:bodyPr vert="horz" lIns="92485" tIns="46243" rIns="92485" bIns="46243" rtlCol="0" anchor="b"/>
          <a:lstStyle>
            <a:lvl1pPr algn="l">
              <a:defRPr sz="1200"/>
            </a:lvl1pPr>
          </a:lstStyle>
          <a:p>
            <a:r>
              <a:rPr lang="en-US" smtClean="0"/>
              <a:t>BUSI 104- Operations Management</a:t>
            </a:r>
            <a:endParaRPr lang="en-US" dirty="0"/>
          </a:p>
        </p:txBody>
      </p:sp>
      <p:sp>
        <p:nvSpPr>
          <p:cNvPr id="5" name="Slide Number Placeholder 4"/>
          <p:cNvSpPr>
            <a:spLocks noGrp="1"/>
          </p:cNvSpPr>
          <p:nvPr>
            <p:ph type="sldNum" sz="quarter" idx="3"/>
          </p:nvPr>
        </p:nvSpPr>
        <p:spPr>
          <a:xfrm>
            <a:off x="3936767" y="8772668"/>
            <a:ext cx="3011699" cy="461804"/>
          </a:xfrm>
          <a:prstGeom prst="rect">
            <a:avLst/>
          </a:prstGeom>
        </p:spPr>
        <p:txBody>
          <a:bodyPr vert="horz" lIns="92485" tIns="46243" rIns="92485" bIns="46243" rtlCol="0" anchor="b"/>
          <a:lstStyle>
            <a:lvl1pPr algn="r">
              <a:defRPr sz="1200"/>
            </a:lvl1pPr>
          </a:lstStyle>
          <a:p>
            <a:fld id="{B8CB4DDA-3FE2-4781-88E5-11D6C829054E}" type="slidenum">
              <a:rPr lang="en-US" smtClean="0"/>
              <a:t>‹#›</a:t>
            </a:fld>
            <a:endParaRPr lang="en-US"/>
          </a:p>
        </p:txBody>
      </p:sp>
    </p:spTree>
    <p:extLst>
      <p:ext uri="{BB962C8B-B14F-4D97-AF65-F5344CB8AC3E}">
        <p14:creationId xmlns:p14="http://schemas.microsoft.com/office/powerpoint/2010/main" val="12682635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85" tIns="46243" rIns="92485" bIns="46243" rtlCol="0"/>
          <a:lstStyle>
            <a:lvl1pPr algn="l">
              <a:defRPr sz="1200"/>
            </a:lvl1pPr>
          </a:lstStyle>
          <a:p>
            <a:endParaRPr lang="en-US"/>
          </a:p>
        </p:txBody>
      </p:sp>
      <p:sp>
        <p:nvSpPr>
          <p:cNvPr id="3" name="Date Placeholder 2"/>
          <p:cNvSpPr>
            <a:spLocks noGrp="1"/>
          </p:cNvSpPr>
          <p:nvPr>
            <p:ph type="dt" idx="1"/>
          </p:nvPr>
        </p:nvSpPr>
        <p:spPr>
          <a:xfrm>
            <a:off x="3936767" y="0"/>
            <a:ext cx="3011699" cy="461804"/>
          </a:xfrm>
          <a:prstGeom prst="rect">
            <a:avLst/>
          </a:prstGeom>
        </p:spPr>
        <p:txBody>
          <a:bodyPr vert="horz" lIns="92485" tIns="46243" rIns="92485" bIns="46243" rtlCol="0"/>
          <a:lstStyle>
            <a:lvl1pPr algn="r">
              <a:defRPr sz="1200"/>
            </a:lvl1pPr>
          </a:lstStyle>
          <a:p>
            <a:fld id="{C0421B06-6634-4DD3-8929-F2DAB6F943B8}" type="datetimeFigureOut">
              <a:rPr lang="en-US" smtClean="0"/>
              <a:t>1/15/2016</a:t>
            </a:fld>
            <a:endParaRPr lang="en-US"/>
          </a:p>
        </p:txBody>
      </p:sp>
      <p:sp>
        <p:nvSpPr>
          <p:cNvPr id="4" name="Slide Image Placeholder 3"/>
          <p:cNvSpPr>
            <a:spLocks noGrp="1" noRot="1" noChangeAspect="1"/>
          </p:cNvSpPr>
          <p:nvPr>
            <p:ph type="sldImg" idx="2"/>
          </p:nvPr>
        </p:nvSpPr>
        <p:spPr>
          <a:xfrm>
            <a:off x="1166813" y="693738"/>
            <a:ext cx="4616450" cy="3462337"/>
          </a:xfrm>
          <a:prstGeom prst="rect">
            <a:avLst/>
          </a:prstGeom>
          <a:noFill/>
          <a:ln w="12700">
            <a:solidFill>
              <a:prstClr val="black"/>
            </a:solidFill>
          </a:ln>
        </p:spPr>
        <p:txBody>
          <a:bodyPr vert="horz" lIns="92485" tIns="46243" rIns="92485" bIns="46243" rtlCol="0" anchor="ctr"/>
          <a:lstStyle/>
          <a:p>
            <a:endParaRPr lang="en-US"/>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85" tIns="46243" rIns="92485" bIns="4624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8"/>
            <a:ext cx="3011699" cy="461804"/>
          </a:xfrm>
          <a:prstGeom prst="rect">
            <a:avLst/>
          </a:prstGeom>
        </p:spPr>
        <p:txBody>
          <a:bodyPr vert="horz" lIns="92485" tIns="46243" rIns="92485" bIns="46243" rtlCol="0" anchor="b"/>
          <a:lstStyle>
            <a:lvl1pPr algn="l">
              <a:defRPr sz="1200"/>
            </a:lvl1pPr>
          </a:lstStyle>
          <a:p>
            <a:r>
              <a:rPr lang="en-US" smtClean="0"/>
              <a:t>BUSI 104- Operations Management</a:t>
            </a:r>
            <a:endParaRPr lang="en-US"/>
          </a:p>
        </p:txBody>
      </p:sp>
      <p:sp>
        <p:nvSpPr>
          <p:cNvPr id="7" name="Slide Number Placeholder 6"/>
          <p:cNvSpPr>
            <a:spLocks noGrp="1"/>
          </p:cNvSpPr>
          <p:nvPr>
            <p:ph type="sldNum" sz="quarter" idx="5"/>
          </p:nvPr>
        </p:nvSpPr>
        <p:spPr>
          <a:xfrm>
            <a:off x="3936767" y="8772668"/>
            <a:ext cx="3011699" cy="461804"/>
          </a:xfrm>
          <a:prstGeom prst="rect">
            <a:avLst/>
          </a:prstGeom>
        </p:spPr>
        <p:txBody>
          <a:bodyPr vert="horz" lIns="92485" tIns="46243" rIns="92485" bIns="46243" rtlCol="0" anchor="b"/>
          <a:lstStyle>
            <a:lvl1pPr algn="r">
              <a:defRPr sz="1200"/>
            </a:lvl1pPr>
          </a:lstStyle>
          <a:p>
            <a:fld id="{19976A95-2BB3-4361-9067-E6DF9C6AA816}" type="slidenum">
              <a:rPr lang="en-US" smtClean="0"/>
              <a:t>‹#›</a:t>
            </a:fld>
            <a:endParaRPr lang="en-US"/>
          </a:p>
        </p:txBody>
      </p:sp>
    </p:spTree>
    <p:extLst>
      <p:ext uri="{BB962C8B-B14F-4D97-AF65-F5344CB8AC3E}">
        <p14:creationId xmlns:p14="http://schemas.microsoft.com/office/powerpoint/2010/main" val="115481447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9976A95-2BB3-4361-9067-E6DF9C6AA816}" type="slidenum">
              <a:rPr lang="en-US" smtClean="0"/>
              <a:t>1</a:t>
            </a:fld>
            <a:endParaRPr lang="en-US"/>
          </a:p>
        </p:txBody>
      </p:sp>
      <p:sp>
        <p:nvSpPr>
          <p:cNvPr id="5" name="Footer Placeholder 4"/>
          <p:cNvSpPr>
            <a:spLocks noGrp="1"/>
          </p:cNvSpPr>
          <p:nvPr>
            <p:ph type="ftr" sz="quarter" idx="11"/>
          </p:nvPr>
        </p:nvSpPr>
        <p:spPr/>
        <p:txBody>
          <a:bodyPr/>
          <a:lstStyle/>
          <a:p>
            <a:r>
              <a:rPr lang="en-US" smtClean="0"/>
              <a:t>BUSI 104- Operations Management</a:t>
            </a:r>
            <a:endParaRPr lang="en-US"/>
          </a:p>
        </p:txBody>
      </p:sp>
    </p:spTree>
    <p:extLst>
      <p:ext uri="{BB962C8B-B14F-4D97-AF65-F5344CB8AC3E}">
        <p14:creationId xmlns:p14="http://schemas.microsoft.com/office/powerpoint/2010/main" val="2861704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BUSI 104 Operations Management</a:t>
            </a:r>
            <a:endParaRPr lang="en-US"/>
          </a:p>
        </p:txBody>
      </p:sp>
      <p:sp>
        <p:nvSpPr>
          <p:cNvPr id="6" name="Slide Number Placeholder 5"/>
          <p:cNvSpPr>
            <a:spLocks noGrp="1"/>
          </p:cNvSpPr>
          <p:nvPr>
            <p:ph type="sldNum" sz="quarter" idx="12"/>
          </p:nvPr>
        </p:nvSpPr>
        <p:spPr/>
        <p:txBody>
          <a:bodyPr/>
          <a:lstStyle/>
          <a:p>
            <a:fld id="{80DF8D3A-B884-4F0F-90FE-71785A7BC75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BUSI 104 Operations Management</a:t>
            </a:r>
            <a:endParaRPr lang="en-US"/>
          </a:p>
        </p:txBody>
      </p:sp>
      <p:sp>
        <p:nvSpPr>
          <p:cNvPr id="6" name="Slide Number Placeholder 5"/>
          <p:cNvSpPr>
            <a:spLocks noGrp="1"/>
          </p:cNvSpPr>
          <p:nvPr>
            <p:ph type="sldNum" sz="quarter" idx="12"/>
          </p:nvPr>
        </p:nvSpPr>
        <p:spPr/>
        <p:txBody>
          <a:bodyPr/>
          <a:lstStyle/>
          <a:p>
            <a:fld id="{80DF8D3A-B884-4F0F-90FE-71785A7BC75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BUSI 104 Operations Management</a:t>
            </a:r>
            <a:endParaRPr lang="en-US"/>
          </a:p>
        </p:txBody>
      </p:sp>
      <p:sp>
        <p:nvSpPr>
          <p:cNvPr id="6" name="Slide Number Placeholder 5"/>
          <p:cNvSpPr>
            <a:spLocks noGrp="1"/>
          </p:cNvSpPr>
          <p:nvPr>
            <p:ph type="sldNum" sz="quarter" idx="12"/>
          </p:nvPr>
        </p:nvSpPr>
        <p:spPr/>
        <p:txBody>
          <a:bodyPr/>
          <a:lstStyle/>
          <a:p>
            <a:fld id="{80DF8D3A-B884-4F0F-90FE-71785A7BC75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rot="16200000">
            <a:off x="6958296" y="3458174"/>
            <a:ext cx="3586481" cy="327731"/>
          </a:xfrm>
        </p:spPr>
        <p:txBody>
          <a:bodyPr/>
          <a:lstStyle/>
          <a:p>
            <a:pPr algn="l"/>
            <a:r>
              <a:rPr lang="en-US" smtClean="0"/>
              <a:t>BUSI 104 Operations Management</a:t>
            </a:r>
            <a:endParaRPr lang="en-US" dirty="0"/>
          </a:p>
        </p:txBody>
      </p:sp>
      <p:sp>
        <p:nvSpPr>
          <p:cNvPr id="6" name="Slide Number Placeholder 5"/>
          <p:cNvSpPr>
            <a:spLocks noGrp="1"/>
          </p:cNvSpPr>
          <p:nvPr>
            <p:ph type="sldNum" sz="quarter" idx="12"/>
          </p:nvPr>
        </p:nvSpPr>
        <p:spPr/>
        <p:txBody>
          <a:bodyPr/>
          <a:lstStyle/>
          <a:p>
            <a:r>
              <a:rPr lang="en-US" dirty="0" smtClean="0"/>
              <a:t>A-</a:t>
            </a:r>
            <a:fld id="{80DF8D3A-B884-4F0F-90FE-71785A7BC751}"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BUSI 104 Operations Management</a:t>
            </a:r>
            <a:endParaRPr lang="en-US"/>
          </a:p>
        </p:txBody>
      </p:sp>
      <p:sp>
        <p:nvSpPr>
          <p:cNvPr id="6" name="Slide Number Placeholder 5"/>
          <p:cNvSpPr>
            <a:spLocks noGrp="1"/>
          </p:cNvSpPr>
          <p:nvPr>
            <p:ph type="sldNum" sz="quarter" idx="12"/>
          </p:nvPr>
        </p:nvSpPr>
        <p:spPr/>
        <p:txBody>
          <a:bodyPr/>
          <a:lstStyle/>
          <a:p>
            <a:fld id="{80DF8D3A-B884-4F0F-90FE-71785A7BC75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BUSI 104 Operations Management</a:t>
            </a:r>
            <a:endParaRPr lang="en-US"/>
          </a:p>
        </p:txBody>
      </p:sp>
      <p:sp>
        <p:nvSpPr>
          <p:cNvPr id="7" name="Slide Number Placeholder 6"/>
          <p:cNvSpPr>
            <a:spLocks noGrp="1"/>
          </p:cNvSpPr>
          <p:nvPr>
            <p:ph type="sldNum" sz="quarter" idx="12"/>
          </p:nvPr>
        </p:nvSpPr>
        <p:spPr/>
        <p:txBody>
          <a:bodyPr/>
          <a:lstStyle/>
          <a:p>
            <a:fld id="{80DF8D3A-B884-4F0F-90FE-71785A7BC75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BUSI 104 Operations Management</a:t>
            </a:r>
            <a:endParaRPr lang="en-US"/>
          </a:p>
        </p:txBody>
      </p:sp>
      <p:sp>
        <p:nvSpPr>
          <p:cNvPr id="9" name="Slide Number Placeholder 8"/>
          <p:cNvSpPr>
            <a:spLocks noGrp="1"/>
          </p:cNvSpPr>
          <p:nvPr>
            <p:ph type="sldNum" sz="quarter" idx="12"/>
          </p:nvPr>
        </p:nvSpPr>
        <p:spPr/>
        <p:txBody>
          <a:bodyPr/>
          <a:lstStyle/>
          <a:p>
            <a:fld id="{80DF8D3A-B884-4F0F-90FE-71785A7BC75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BUSI 104 Operations Management</a:t>
            </a:r>
            <a:endParaRPr lang="en-US"/>
          </a:p>
        </p:txBody>
      </p:sp>
      <p:sp>
        <p:nvSpPr>
          <p:cNvPr id="5" name="Slide Number Placeholder 4"/>
          <p:cNvSpPr>
            <a:spLocks noGrp="1"/>
          </p:cNvSpPr>
          <p:nvPr>
            <p:ph type="sldNum" sz="quarter" idx="12"/>
          </p:nvPr>
        </p:nvSpPr>
        <p:spPr/>
        <p:txBody>
          <a:bodyPr/>
          <a:lstStyle/>
          <a:p>
            <a:fld id="{80DF8D3A-B884-4F0F-90FE-71785A7BC75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BUSI 104 Operations Management</a:t>
            </a:r>
            <a:endParaRPr lang="en-US"/>
          </a:p>
        </p:txBody>
      </p:sp>
      <p:sp>
        <p:nvSpPr>
          <p:cNvPr id="4" name="Slide Number Placeholder 3"/>
          <p:cNvSpPr>
            <a:spLocks noGrp="1"/>
          </p:cNvSpPr>
          <p:nvPr>
            <p:ph type="sldNum" sz="quarter" idx="12"/>
          </p:nvPr>
        </p:nvSpPr>
        <p:spPr/>
        <p:txBody>
          <a:bodyPr/>
          <a:lstStyle/>
          <a:p>
            <a:fld id="{80DF8D3A-B884-4F0F-90FE-71785A7BC75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BUSI 104 Operations Management</a:t>
            </a:r>
            <a:endParaRPr lang="en-US"/>
          </a:p>
        </p:txBody>
      </p:sp>
      <p:sp>
        <p:nvSpPr>
          <p:cNvPr id="7" name="Slide Number Placeholder 6"/>
          <p:cNvSpPr>
            <a:spLocks noGrp="1"/>
          </p:cNvSpPr>
          <p:nvPr>
            <p:ph type="sldNum" sz="quarter" idx="12"/>
          </p:nvPr>
        </p:nvSpPr>
        <p:spPr/>
        <p:txBody>
          <a:bodyPr/>
          <a:lstStyle/>
          <a:p>
            <a:fld id="{80DF8D3A-B884-4F0F-90FE-71785A7BC751}"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endParaRPr lang="en-US"/>
          </a:p>
        </p:txBody>
      </p:sp>
      <p:sp>
        <p:nvSpPr>
          <p:cNvPr id="9" name="Slide Number Placeholder 8"/>
          <p:cNvSpPr>
            <a:spLocks noGrp="1"/>
          </p:cNvSpPr>
          <p:nvPr>
            <p:ph type="sldNum" sz="quarter" idx="11"/>
          </p:nvPr>
        </p:nvSpPr>
        <p:spPr/>
        <p:txBody>
          <a:bodyPr/>
          <a:lstStyle/>
          <a:p>
            <a:fld id="{80DF8D3A-B884-4F0F-90FE-71785A7BC751}" type="slidenum">
              <a:rPr lang="en-US" smtClean="0"/>
              <a:t>‹#›</a:t>
            </a:fld>
            <a:endParaRPr lang="en-US"/>
          </a:p>
        </p:txBody>
      </p:sp>
      <p:sp>
        <p:nvSpPr>
          <p:cNvPr id="10" name="Footer Placeholder 9"/>
          <p:cNvSpPr>
            <a:spLocks noGrp="1"/>
          </p:cNvSpPr>
          <p:nvPr>
            <p:ph type="ftr" sz="quarter" idx="12"/>
          </p:nvPr>
        </p:nvSpPr>
        <p:spPr/>
        <p:txBody>
          <a:bodyPr/>
          <a:lstStyle/>
          <a:p>
            <a:r>
              <a:rPr lang="en-US" smtClean="0"/>
              <a:t>BUSI 104 Operations Management</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80DF8D3A-B884-4F0F-90FE-71785A7BC751}"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r>
              <a:rPr lang="en-US" smtClean="0"/>
              <a:t>BUSI 104 Operations Management</a:t>
            </a:r>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iming>
    <p:tnLst>
      <p:par>
        <p:cTn id="1" dur="indefinite" restart="never" nodeType="tmRoot"/>
      </p:par>
    </p:tnLst>
  </p:timing>
  <p:hf hd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905000"/>
            <a:ext cx="7543800" cy="2593975"/>
          </a:xfrm>
        </p:spPr>
        <p:txBody>
          <a:bodyPr/>
          <a:lstStyle/>
          <a:p>
            <a:r>
              <a:rPr lang="en-US" sz="4800" b="1" dirty="0" smtClean="0">
                <a:solidFill>
                  <a:schemeClr val="tx1"/>
                </a:solidFill>
                <a:effectLst>
                  <a:outerShdw blurRad="38100" dist="38100" dir="2700000" algn="tl">
                    <a:srgbClr val="000000">
                      <a:alpha val="43137"/>
                    </a:srgbClr>
                  </a:outerShdw>
                </a:effectLst>
              </a:rPr>
              <a:t>Introduction to Operations Management</a:t>
            </a:r>
            <a:r>
              <a:rPr lang="en-US" sz="4800" dirty="0" smtClean="0">
                <a:solidFill>
                  <a:schemeClr val="tx1"/>
                </a:solidFill>
              </a:rPr>
              <a:t/>
            </a:r>
            <a:br>
              <a:rPr lang="en-US" sz="4800" dirty="0" smtClean="0">
                <a:solidFill>
                  <a:schemeClr val="tx1"/>
                </a:solidFill>
              </a:rPr>
            </a:br>
            <a:r>
              <a:rPr lang="en-US" sz="3200" dirty="0" smtClean="0">
                <a:solidFill>
                  <a:schemeClr val="tx1"/>
                </a:solidFill>
              </a:rPr>
              <a:t>Strategy, Trends, Productivity, Competing on Quality and Flexibility</a:t>
            </a:r>
            <a:endParaRPr lang="en-US" sz="3200" dirty="0">
              <a:solidFill>
                <a:schemeClr val="tx1"/>
              </a:solidFill>
            </a:endParaRPr>
          </a:p>
        </p:txBody>
      </p:sp>
      <p:sp>
        <p:nvSpPr>
          <p:cNvPr id="3" name="Subtitle 2"/>
          <p:cNvSpPr>
            <a:spLocks noGrp="1"/>
          </p:cNvSpPr>
          <p:nvPr>
            <p:ph type="subTitle" idx="1"/>
          </p:nvPr>
        </p:nvSpPr>
        <p:spPr/>
        <p:txBody>
          <a:bodyPr>
            <a:normAutofit/>
          </a:bodyPr>
          <a:lstStyle/>
          <a:p>
            <a:r>
              <a:rPr lang="en-US" dirty="0" err="1" smtClean="0">
                <a:solidFill>
                  <a:schemeClr val="tx2"/>
                </a:solidFill>
              </a:rPr>
              <a:t>BUSI</a:t>
            </a:r>
            <a:r>
              <a:rPr lang="en-US" dirty="0" smtClean="0">
                <a:solidFill>
                  <a:schemeClr val="tx2"/>
                </a:solidFill>
              </a:rPr>
              <a:t> 104</a:t>
            </a:r>
            <a:r>
              <a:rPr lang="en-US" dirty="0" smtClean="0">
                <a:solidFill>
                  <a:schemeClr val="tx2"/>
                </a:solidFill>
              </a:rPr>
              <a:t> </a:t>
            </a:r>
            <a:r>
              <a:rPr lang="en-US" dirty="0" smtClean="0">
                <a:solidFill>
                  <a:schemeClr val="tx2"/>
                </a:solidFill>
              </a:rPr>
              <a:t>– Operations Management</a:t>
            </a:r>
          </a:p>
          <a:p>
            <a:r>
              <a:rPr lang="en-US" dirty="0" smtClean="0">
                <a:solidFill>
                  <a:schemeClr val="tx2"/>
                </a:solidFill>
              </a:rPr>
              <a:t>Professor Ed </a:t>
            </a:r>
            <a:r>
              <a:rPr lang="en-US" dirty="0" smtClean="0">
                <a:solidFill>
                  <a:schemeClr val="tx2"/>
                </a:solidFill>
              </a:rPr>
              <a:t>Arnheiter</a:t>
            </a:r>
            <a:endParaRPr lang="en-US" dirty="0" smtClean="0">
              <a:solidFill>
                <a:schemeClr val="tx2"/>
              </a:solidFill>
            </a:endParaRPr>
          </a:p>
        </p:txBody>
      </p:sp>
    </p:spTree>
    <p:extLst>
      <p:ext uri="{BB962C8B-B14F-4D97-AF65-F5344CB8AC3E}">
        <p14:creationId xmlns:p14="http://schemas.microsoft.com/office/powerpoint/2010/main" val="40349424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Summary of Manufacturing Outputs</a:t>
            </a:r>
            <a:endParaRPr lang="en-US" b="1"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lgn="l"/>
            <a:r>
              <a:rPr lang="en-US" smtClean="0"/>
              <a:t>BUSI 104 Operations Management</a:t>
            </a:r>
            <a:endParaRPr lang="en-US" dirty="0"/>
          </a:p>
        </p:txBody>
      </p:sp>
      <p:graphicFrame>
        <p:nvGraphicFramePr>
          <p:cNvPr id="6" name="Group 107"/>
          <p:cNvGraphicFramePr>
            <a:graphicFrameLocks noGrp="1"/>
          </p:cNvGraphicFramePr>
          <p:nvPr>
            <p:extLst>
              <p:ext uri="{D42A27DB-BD31-4B8C-83A1-F6EECF244321}">
                <p14:modId xmlns:p14="http://schemas.microsoft.com/office/powerpoint/2010/main" val="252027805"/>
              </p:ext>
            </p:extLst>
          </p:nvPr>
        </p:nvGraphicFramePr>
        <p:xfrm>
          <a:off x="228600" y="1905000"/>
          <a:ext cx="8001000" cy="4302127"/>
        </p:xfrm>
        <a:graphic>
          <a:graphicData uri="http://schemas.openxmlformats.org/drawingml/2006/table">
            <a:tbl>
              <a:tblPr>
                <a:tableStyleId>{08FB837D-C827-4EFA-A057-4D05807E0F7C}</a:tableStyleId>
              </a:tblPr>
              <a:tblGrid>
                <a:gridCol w="1527464"/>
                <a:gridCol w="6473536"/>
              </a:tblGrid>
              <a:tr h="677863">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800" u="none" strike="noStrike" cap="none" normalizeH="0" baseline="0" dirty="0" smtClean="0">
                          <a:ln>
                            <a:noFill/>
                          </a:ln>
                          <a:effectLst/>
                        </a:rPr>
                        <a:t>Cost</a:t>
                      </a:r>
                      <a:endParaRPr kumimoji="0" lang="en-US" sz="1800" b="1" i="0" u="none" strike="noStrike" cap="none" normalizeH="0" baseline="0" dirty="0" smtClean="0">
                        <a:ln>
                          <a:noFill/>
                        </a:ln>
                        <a:solidFill>
                          <a:schemeClr val="bg1"/>
                        </a:solidFill>
                        <a:effectLst/>
                        <a:latin typeface="Arial" charset="0"/>
                      </a:endParaRPr>
                    </a:p>
                  </a:txBody>
                  <a:tcPr horzOverflow="overflow"/>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800" u="none" strike="noStrike" cap="none" normalizeH="0" baseline="0" dirty="0" smtClean="0">
                          <a:ln>
                            <a:noFill/>
                          </a:ln>
                          <a:effectLst/>
                        </a:rPr>
                        <a:t>Cost of material, labor overhead, &amp; other resources used to produce product</a:t>
                      </a:r>
                      <a:endParaRPr kumimoji="0" lang="en-US" sz="1800" b="0" i="0" u="none" strike="noStrike" cap="none" normalizeH="0" baseline="0" dirty="0" smtClean="0">
                        <a:ln>
                          <a:noFill/>
                        </a:ln>
                        <a:solidFill>
                          <a:schemeClr val="bg1"/>
                        </a:solidFill>
                        <a:effectLst/>
                        <a:latin typeface="Arial" charset="0"/>
                      </a:endParaRPr>
                    </a:p>
                  </a:txBody>
                  <a:tcPr horzOverflow="overflow"/>
                </a:tc>
              </a:tr>
              <a:tr h="676275">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800" u="none" strike="noStrike" cap="none" normalizeH="0" baseline="0" smtClean="0">
                          <a:ln>
                            <a:noFill/>
                          </a:ln>
                          <a:effectLst/>
                        </a:rPr>
                        <a:t>Quality</a:t>
                      </a:r>
                      <a:endParaRPr kumimoji="0" lang="en-US" sz="1800" b="1" i="0" u="none" strike="noStrike" cap="none" normalizeH="0" baseline="0" smtClean="0">
                        <a:ln>
                          <a:noFill/>
                        </a:ln>
                        <a:solidFill>
                          <a:schemeClr val="bg1"/>
                        </a:solidFill>
                        <a:effectLst/>
                        <a:latin typeface="Arial" charset="0"/>
                      </a:endParaRPr>
                    </a:p>
                  </a:txBody>
                  <a:tcPr horzOverflow="overflow"/>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800" u="none" strike="noStrike" cap="none" normalizeH="0" baseline="0" dirty="0" smtClean="0">
                          <a:ln>
                            <a:noFill/>
                          </a:ln>
                          <a:effectLst/>
                        </a:rPr>
                        <a:t>Extent to which materials &amp; operations conform to specifications &amp; customer expectations, and how tight or difficult specifications and expectations are.</a:t>
                      </a:r>
                      <a:endParaRPr kumimoji="0" lang="en-US" sz="1800" b="0" i="0" u="none" strike="noStrike" cap="none" normalizeH="0" baseline="0" dirty="0" smtClean="0">
                        <a:ln>
                          <a:noFill/>
                        </a:ln>
                        <a:solidFill>
                          <a:schemeClr val="bg1"/>
                        </a:solidFill>
                        <a:effectLst/>
                        <a:latin typeface="Arial" charset="0"/>
                      </a:endParaRPr>
                    </a:p>
                  </a:txBody>
                  <a:tcPr horzOverflow="overflow"/>
                </a:tc>
              </a:tr>
              <a:tr h="677863">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800" u="none" strike="noStrike" cap="none" normalizeH="0" baseline="0" smtClean="0">
                          <a:ln>
                            <a:noFill/>
                          </a:ln>
                          <a:effectLst/>
                        </a:rPr>
                        <a:t>Performance</a:t>
                      </a:r>
                      <a:endParaRPr kumimoji="0" lang="en-US" sz="1800" b="1" i="0" u="none" strike="noStrike" cap="none" normalizeH="0" baseline="0" smtClean="0">
                        <a:ln>
                          <a:noFill/>
                        </a:ln>
                        <a:solidFill>
                          <a:schemeClr val="bg1"/>
                        </a:solidFill>
                        <a:effectLst/>
                        <a:latin typeface="Arial" charset="0"/>
                      </a:endParaRPr>
                    </a:p>
                  </a:txBody>
                  <a:tcP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smtClean="0">
                          <a:ln>
                            <a:noFill/>
                          </a:ln>
                          <a:effectLst/>
                        </a:rPr>
                        <a:t>Product's features &amp; extent to which features or design permit product to do things other products cannot do.</a:t>
                      </a:r>
                      <a:endParaRPr kumimoji="0" lang="en-US" sz="1800" b="0" i="0" u="none" strike="noStrike" cap="none" normalizeH="0" baseline="0" dirty="0" smtClean="0">
                        <a:ln>
                          <a:noFill/>
                        </a:ln>
                        <a:solidFill>
                          <a:schemeClr val="bg1"/>
                        </a:solidFill>
                        <a:effectLst/>
                        <a:latin typeface="Arial" charset="0"/>
                      </a:endParaRPr>
                    </a:p>
                  </a:txBody>
                  <a:tcPr horzOverflow="overflow"/>
                </a:tc>
              </a:tr>
              <a:tr h="677863">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800" u="none" strike="noStrike" cap="none" normalizeH="0" baseline="0" smtClean="0">
                          <a:ln>
                            <a:noFill/>
                          </a:ln>
                          <a:effectLst/>
                        </a:rPr>
                        <a:t>Delivery</a:t>
                      </a:r>
                      <a:endParaRPr kumimoji="0" lang="en-US" sz="1800" b="1" i="0" u="none" strike="noStrike" cap="none" normalizeH="0" baseline="0" smtClean="0">
                        <a:ln>
                          <a:noFill/>
                        </a:ln>
                        <a:solidFill>
                          <a:schemeClr val="bg1"/>
                        </a:solidFill>
                        <a:effectLst/>
                        <a:latin typeface="Arial" charset="0"/>
                      </a:endParaRPr>
                    </a:p>
                  </a:txBody>
                  <a:tcP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smtClean="0">
                          <a:ln>
                            <a:noFill/>
                          </a:ln>
                          <a:effectLst/>
                        </a:rPr>
                        <a:t>Time between order taking and delivery to customer. How often are orders late, and how late are they when they are late?</a:t>
                      </a:r>
                      <a:endParaRPr kumimoji="0" lang="en-US" sz="1800" b="0" i="0" u="none" strike="noStrike" cap="none" normalizeH="0" baseline="0" dirty="0" smtClean="0">
                        <a:ln>
                          <a:noFill/>
                        </a:ln>
                        <a:solidFill>
                          <a:schemeClr val="bg1"/>
                        </a:solidFill>
                        <a:effectLst/>
                        <a:latin typeface="Arial" charset="0"/>
                      </a:endParaRPr>
                    </a:p>
                  </a:txBody>
                  <a:tcPr horzOverflow="overflow"/>
                </a:tc>
              </a:tr>
              <a:tr h="676275">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800" u="none" strike="noStrike" cap="none" normalizeH="0" baseline="0" smtClean="0">
                          <a:ln>
                            <a:noFill/>
                          </a:ln>
                          <a:effectLst/>
                        </a:rPr>
                        <a:t>Flexibility</a:t>
                      </a:r>
                      <a:endParaRPr kumimoji="0" lang="en-US" sz="1800" b="1" i="0" u="none" strike="noStrike" cap="none" normalizeH="0" baseline="0" smtClean="0">
                        <a:ln>
                          <a:noFill/>
                        </a:ln>
                        <a:solidFill>
                          <a:schemeClr val="bg1"/>
                        </a:solidFill>
                        <a:effectLst/>
                        <a:latin typeface="Arial" charset="0"/>
                      </a:endParaRPr>
                    </a:p>
                  </a:txBody>
                  <a:tcP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smtClean="0">
                          <a:ln>
                            <a:noFill/>
                          </a:ln>
                          <a:effectLst/>
                        </a:rPr>
                        <a:t>Extent to which volumes of existing products can be increased or decreased to respond quickly to needs of customers</a:t>
                      </a:r>
                      <a:endParaRPr kumimoji="0" lang="en-US" sz="1800" b="0" i="0" u="none" strike="noStrike" cap="none" normalizeH="0" baseline="0" dirty="0" smtClean="0">
                        <a:ln>
                          <a:noFill/>
                        </a:ln>
                        <a:solidFill>
                          <a:schemeClr val="bg1"/>
                        </a:solidFill>
                        <a:effectLst/>
                        <a:latin typeface="Arial" charset="0"/>
                      </a:endParaRPr>
                    </a:p>
                  </a:txBody>
                  <a:tcPr horzOverflow="overflow"/>
                </a:tc>
              </a:tr>
              <a:tr h="677863">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800" u="none" strike="noStrike" cap="none" normalizeH="0" baseline="0" smtClean="0">
                          <a:ln>
                            <a:noFill/>
                          </a:ln>
                          <a:effectLst/>
                        </a:rPr>
                        <a:t>Innovative-ness</a:t>
                      </a:r>
                      <a:endParaRPr kumimoji="0" lang="en-US" sz="1800" b="1" i="0" u="none" strike="noStrike" cap="none" normalizeH="0" baseline="0" smtClean="0">
                        <a:ln>
                          <a:noFill/>
                        </a:ln>
                        <a:solidFill>
                          <a:schemeClr val="bg1"/>
                        </a:solidFill>
                        <a:effectLst/>
                        <a:latin typeface="Arial" charset="0"/>
                      </a:endParaRPr>
                    </a:p>
                  </a:txBody>
                  <a:tcP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smtClean="0">
                          <a:ln>
                            <a:noFill/>
                          </a:ln>
                          <a:effectLst/>
                        </a:rPr>
                        <a:t>Ability to quickly introduce new products or make design changes to existing products.</a:t>
                      </a:r>
                      <a:endParaRPr kumimoji="0" lang="en-US" sz="1800" b="0" i="0" u="none" strike="noStrike" cap="none" normalizeH="0" baseline="0" dirty="0" smtClean="0">
                        <a:ln>
                          <a:noFill/>
                        </a:ln>
                        <a:solidFill>
                          <a:schemeClr val="bg1"/>
                        </a:solidFill>
                        <a:effectLst/>
                        <a:latin typeface="Arial" charset="0"/>
                      </a:endParaRPr>
                    </a:p>
                  </a:txBody>
                  <a:tcPr horzOverflow="overflow"/>
                </a:tc>
              </a:tr>
            </a:tbl>
          </a:graphicData>
        </a:graphic>
      </p:graphicFrame>
      <p:sp>
        <p:nvSpPr>
          <p:cNvPr id="3" name="Slide Number Placeholder 2"/>
          <p:cNvSpPr>
            <a:spLocks noGrp="1"/>
          </p:cNvSpPr>
          <p:nvPr>
            <p:ph type="sldNum" sz="quarter" idx="12"/>
          </p:nvPr>
        </p:nvSpPr>
        <p:spPr/>
        <p:txBody>
          <a:bodyPr/>
          <a:lstStyle/>
          <a:p>
            <a:r>
              <a:rPr lang="en-US" smtClean="0"/>
              <a:t>A-</a:t>
            </a:r>
            <a:fld id="{80DF8D3A-B884-4F0F-90FE-71785A7BC751}" type="slidenum">
              <a:rPr lang="en-US" smtClean="0"/>
              <a:pPr/>
              <a:t>10</a:t>
            </a:fld>
            <a:endParaRPr lang="en-US" dirty="0"/>
          </a:p>
        </p:txBody>
      </p:sp>
    </p:spTree>
    <p:extLst>
      <p:ext uri="{BB962C8B-B14F-4D97-AF65-F5344CB8AC3E}">
        <p14:creationId xmlns:p14="http://schemas.microsoft.com/office/powerpoint/2010/main" val="22352746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83"/>
            <a:ext cx="7620000" cy="1143000"/>
          </a:xfrm>
        </p:spPr>
        <p:txBody>
          <a:bodyPr/>
          <a:lstStyle/>
          <a:p>
            <a:r>
              <a:rPr lang="en-US" sz="3600" b="1" dirty="0">
                <a:effectLst>
                  <a:outerShdw blurRad="38100" dist="38100" dir="2700000" algn="tl">
                    <a:srgbClr val="000000">
                      <a:alpha val="43137"/>
                    </a:srgbClr>
                  </a:outerShdw>
                </a:effectLst>
              </a:rPr>
              <a:t>Companies Known for </a:t>
            </a:r>
            <a:r>
              <a:rPr lang="en-US" sz="3600" b="1" dirty="0" smtClean="0">
                <a:effectLst>
                  <a:outerShdw blurRad="38100" dist="38100" dir="2700000" algn="tl">
                    <a:srgbClr val="000000">
                      <a:alpha val="43137"/>
                    </a:srgbClr>
                  </a:outerShdw>
                </a:effectLst>
              </a:rPr>
              <a:t>a Particular Operations Emphasis</a:t>
            </a:r>
            <a:endParaRPr lang="en-US" sz="3600" b="1"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lgn="l"/>
            <a:r>
              <a:rPr lang="en-US" smtClean="0"/>
              <a:t>BUSI 104 Operations Management</a:t>
            </a:r>
            <a:endParaRPr lang="en-US" dirty="0"/>
          </a:p>
        </p:txBody>
      </p:sp>
      <p:graphicFrame>
        <p:nvGraphicFramePr>
          <p:cNvPr id="6" name="Group 114"/>
          <p:cNvGraphicFramePr>
            <a:graphicFrameLocks noGrp="1"/>
          </p:cNvGraphicFramePr>
          <p:nvPr>
            <p:extLst>
              <p:ext uri="{D42A27DB-BD31-4B8C-83A1-F6EECF244321}">
                <p14:modId xmlns:p14="http://schemas.microsoft.com/office/powerpoint/2010/main" val="2340549790"/>
              </p:ext>
            </p:extLst>
          </p:nvPr>
        </p:nvGraphicFramePr>
        <p:xfrm>
          <a:off x="228600" y="1143000"/>
          <a:ext cx="8153400" cy="5503732"/>
        </p:xfrm>
        <a:graphic>
          <a:graphicData uri="http://schemas.openxmlformats.org/drawingml/2006/table">
            <a:tbl>
              <a:tblPr/>
              <a:tblGrid>
                <a:gridCol w="1559781"/>
                <a:gridCol w="1985176"/>
                <a:gridCol w="4608443"/>
              </a:tblGrid>
              <a:tr h="379872">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Output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Company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Slogan (past or current)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8053">
                <a:tc>
                  <a:txBody>
                    <a:bodyPr/>
                    <a:lstStyle/>
                    <a:p>
                      <a:pPr marL="0" marR="0" lvl="0" indent="0" algn="l" defTabSz="914400" rtl="0" eaLnBrk="0" fontAlgn="base" latinLnBrk="0" hangingPunct="0">
                        <a:lnSpc>
                          <a:spcPct val="80000"/>
                        </a:lnSpc>
                        <a:spcBef>
                          <a:spcPct val="5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Cost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5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Wal-Mart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5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“More for Less”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23707">
                <a:tc>
                  <a:txBody>
                    <a:bodyPr/>
                    <a:lstStyle/>
                    <a:p>
                      <a:pPr marL="0" marR="0" lvl="0" indent="0" algn="l" defTabSz="914400" rtl="0" eaLnBrk="0" fontAlgn="base" latinLnBrk="0" hangingPunct="0">
                        <a:lnSpc>
                          <a:spcPct val="80000"/>
                        </a:lnSpc>
                        <a:spcBef>
                          <a:spcPct val="5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Quality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5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Ford</a:t>
                      </a:r>
                    </a:p>
                    <a:p>
                      <a:pPr marL="0" marR="0" lvl="0" indent="0" algn="l" defTabSz="914400" rtl="0" eaLnBrk="0" fontAlgn="base" latinLnBrk="0" hangingPunct="0">
                        <a:lnSpc>
                          <a:spcPct val="80000"/>
                        </a:lnSpc>
                        <a:spcBef>
                          <a:spcPct val="5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Toyota             </a:t>
                      </a:r>
                    </a:p>
                    <a:p>
                      <a:pPr marL="0" marR="0" lvl="0" indent="0" algn="l" defTabSz="914400" rtl="0" eaLnBrk="0" fontAlgn="base" latinLnBrk="0" hangingPunct="0">
                        <a:lnSpc>
                          <a:spcPct val="80000"/>
                        </a:lnSpc>
                        <a:spcBef>
                          <a:spcPct val="5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Chevrolet</a:t>
                      </a:r>
                    </a:p>
                    <a:p>
                      <a:pPr marL="0" marR="0" lvl="0" indent="0" algn="l" defTabSz="914400" rtl="0" eaLnBrk="0" fontAlgn="base" latinLnBrk="0" hangingPunct="0">
                        <a:lnSpc>
                          <a:spcPct val="80000"/>
                        </a:lnSpc>
                        <a:spcBef>
                          <a:spcPct val="5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Pratt &amp; Whitney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5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“Quality is job one”</a:t>
                      </a:r>
                    </a:p>
                    <a:p>
                      <a:pPr marL="0" marR="0" lvl="0" indent="0" algn="l" defTabSz="914400" rtl="0" eaLnBrk="0" fontAlgn="base" latinLnBrk="0" hangingPunct="0">
                        <a:lnSpc>
                          <a:spcPct val="80000"/>
                        </a:lnSpc>
                        <a:spcBef>
                          <a:spcPct val="5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“There’s quality, then there’s Toyota quality” </a:t>
                      </a:r>
                    </a:p>
                    <a:p>
                      <a:pPr marL="0" marR="0" lvl="0" indent="0" algn="l" defTabSz="914400" rtl="0" eaLnBrk="0" fontAlgn="base" latinLnBrk="0" hangingPunct="0">
                        <a:lnSpc>
                          <a:spcPct val="80000"/>
                        </a:lnSpc>
                        <a:spcBef>
                          <a:spcPct val="5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“Built like a rock”</a:t>
                      </a:r>
                    </a:p>
                    <a:p>
                      <a:pPr marL="0" marR="0" lvl="0" indent="0" algn="l" defTabSz="914400" rtl="0" eaLnBrk="0" fontAlgn="base" latinLnBrk="0" hangingPunct="0">
                        <a:lnSpc>
                          <a:spcPct val="80000"/>
                        </a:lnSpc>
                        <a:spcBef>
                          <a:spcPct val="5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“Dependable Engines”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0084">
                <a:tc>
                  <a:txBody>
                    <a:bodyPr/>
                    <a:lstStyle/>
                    <a:p>
                      <a:pPr marL="0" marR="0" lvl="0" indent="0" algn="l" defTabSz="914400" rtl="0" eaLnBrk="0" fontAlgn="base" latinLnBrk="0" hangingPunct="0">
                        <a:lnSpc>
                          <a:spcPct val="80000"/>
                        </a:lnSpc>
                        <a:spcBef>
                          <a:spcPct val="5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Delivery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5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Federal Express</a:t>
                      </a:r>
                    </a:p>
                    <a:p>
                      <a:pPr marL="0" marR="0" lvl="0" indent="0" algn="l" defTabSz="914400" rtl="0" eaLnBrk="0" fontAlgn="base" latinLnBrk="0" hangingPunct="0">
                        <a:lnSpc>
                          <a:spcPct val="80000"/>
                        </a:lnSpc>
                        <a:spcBef>
                          <a:spcPct val="5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UPS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5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“The world on time”</a:t>
                      </a:r>
                    </a:p>
                    <a:p>
                      <a:pPr marL="0" marR="0" lvl="0" indent="0" algn="l" defTabSz="914400" rtl="0" eaLnBrk="0" fontAlgn="base" latinLnBrk="0" hangingPunct="0">
                        <a:lnSpc>
                          <a:spcPct val="80000"/>
                        </a:lnSpc>
                        <a:spcBef>
                          <a:spcPct val="5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“Moving at the Speed of Business”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9938">
                <a:tc>
                  <a:txBody>
                    <a:bodyPr/>
                    <a:lstStyle/>
                    <a:p>
                      <a:pPr marL="0" marR="0" lvl="0" indent="0" algn="l" defTabSz="914400" rtl="0" eaLnBrk="0" fontAlgn="base" latinLnBrk="0" hangingPunct="0">
                        <a:lnSpc>
                          <a:spcPct val="80000"/>
                        </a:lnSpc>
                        <a:spcBef>
                          <a:spcPct val="5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Flexibility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5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Burger King</a:t>
                      </a:r>
                    </a:p>
                    <a:p>
                      <a:pPr marL="0" marR="0" lvl="0" indent="0" algn="l" defTabSz="914400" rtl="0" eaLnBrk="0" fontAlgn="base" latinLnBrk="0" hangingPunct="0">
                        <a:lnSpc>
                          <a:spcPct val="80000"/>
                        </a:lnSpc>
                        <a:spcBef>
                          <a:spcPct val="5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Visa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5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“Have it your way” (1974)</a:t>
                      </a:r>
                    </a:p>
                    <a:p>
                      <a:pPr marL="0" marR="0" lvl="0" indent="0" algn="l" defTabSz="914400" rtl="0" eaLnBrk="0" fontAlgn="base" latinLnBrk="0" hangingPunct="0">
                        <a:lnSpc>
                          <a:spcPct val="80000"/>
                        </a:lnSpc>
                        <a:spcBef>
                          <a:spcPct val="5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“It’s everywhere you want to be”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81822">
                <a:tc>
                  <a:txBody>
                    <a:bodyPr/>
                    <a:lstStyle/>
                    <a:p>
                      <a:pPr marL="0" marR="0" lvl="0" indent="0" algn="l" defTabSz="914400" rtl="0" eaLnBrk="0" fontAlgn="base" latinLnBrk="0" hangingPunct="0">
                        <a:lnSpc>
                          <a:spcPct val="80000"/>
                        </a:lnSpc>
                        <a:spcBef>
                          <a:spcPct val="5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Performance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5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Mercedes-Benz</a:t>
                      </a:r>
                    </a:p>
                    <a:p>
                      <a:pPr marL="0" marR="0" lvl="0" indent="0" algn="l" defTabSz="914400" rtl="0" eaLnBrk="0" fontAlgn="base" latinLnBrk="0" hangingPunct="0">
                        <a:lnSpc>
                          <a:spcPct val="80000"/>
                        </a:lnSpc>
                        <a:spcBef>
                          <a:spcPct val="5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Tide detergent</a:t>
                      </a:r>
                    </a:p>
                    <a:p>
                      <a:pPr marL="0" marR="0" lvl="0" indent="0" algn="l" defTabSz="914400" rtl="0" eaLnBrk="0" fontAlgn="base" latinLnBrk="0" hangingPunct="0">
                        <a:lnSpc>
                          <a:spcPct val="80000"/>
                        </a:lnSpc>
                        <a:spcBef>
                          <a:spcPct val="5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BMW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5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“Engineered like no other car in the world”</a:t>
                      </a:r>
                    </a:p>
                    <a:p>
                      <a:pPr marL="0" marR="0" lvl="0" indent="0" algn="l" defTabSz="914400" rtl="0" eaLnBrk="0" fontAlgn="base" latinLnBrk="0" hangingPunct="0">
                        <a:lnSpc>
                          <a:spcPct val="80000"/>
                        </a:lnSpc>
                        <a:spcBef>
                          <a:spcPct val="5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“If it’s got to be clean, it’s got to be tide”</a:t>
                      </a:r>
                    </a:p>
                    <a:p>
                      <a:pPr marL="0" marR="0" lvl="0" indent="0" algn="l" defTabSz="914400" rtl="0" eaLnBrk="0" fontAlgn="base" latinLnBrk="0" hangingPunct="0">
                        <a:lnSpc>
                          <a:spcPct val="80000"/>
                        </a:lnSpc>
                        <a:spcBef>
                          <a:spcPct val="5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“The ultimate driving machine”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81822">
                <a:tc>
                  <a:txBody>
                    <a:bodyPr/>
                    <a:lstStyle/>
                    <a:p>
                      <a:pPr marL="0" marR="0" lvl="0" indent="0" algn="l" defTabSz="914400" rtl="0" eaLnBrk="0" fontAlgn="base" latinLnBrk="0" hangingPunct="0">
                        <a:lnSpc>
                          <a:spcPct val="80000"/>
                        </a:lnSpc>
                        <a:spcBef>
                          <a:spcPct val="5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Innovation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5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GE</a:t>
                      </a:r>
                    </a:p>
                    <a:p>
                      <a:pPr marL="0" marR="0" lvl="0" indent="0" algn="l" defTabSz="914400" rtl="0" eaLnBrk="0" fontAlgn="base" latinLnBrk="0" hangingPunct="0">
                        <a:lnSpc>
                          <a:spcPct val="80000"/>
                        </a:lnSpc>
                        <a:spcBef>
                          <a:spcPct val="5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Microsoft</a:t>
                      </a:r>
                    </a:p>
                    <a:p>
                      <a:pPr marL="0" marR="0" lvl="0" indent="0" algn="l" defTabSz="914400" rtl="0" eaLnBrk="0" fontAlgn="base" latinLnBrk="0" hangingPunct="0">
                        <a:lnSpc>
                          <a:spcPct val="80000"/>
                        </a:lnSpc>
                        <a:spcBef>
                          <a:spcPct val="5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Audi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5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“Imagination at Work” (new in 2003)</a:t>
                      </a:r>
                    </a:p>
                    <a:p>
                      <a:pPr marL="0" marR="0" lvl="0" indent="0" algn="l" defTabSz="914400" rtl="0" eaLnBrk="0" fontAlgn="base" latinLnBrk="0" hangingPunct="0">
                        <a:lnSpc>
                          <a:spcPct val="80000"/>
                        </a:lnSpc>
                        <a:spcBef>
                          <a:spcPct val="5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“Where do you want to go today?”</a:t>
                      </a:r>
                    </a:p>
                    <a:p>
                      <a:pPr marL="0" marR="0" lvl="0" indent="0" algn="l" defTabSz="914400" rtl="0" eaLnBrk="0" fontAlgn="base" latinLnBrk="0" hangingPunct="0">
                        <a:lnSpc>
                          <a:spcPct val="80000"/>
                        </a:lnSpc>
                        <a:spcBef>
                          <a:spcPct val="5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“It’s greater to lead than follow”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Slide Number Placeholder 2"/>
          <p:cNvSpPr>
            <a:spLocks noGrp="1"/>
          </p:cNvSpPr>
          <p:nvPr>
            <p:ph type="sldNum" sz="quarter" idx="12"/>
          </p:nvPr>
        </p:nvSpPr>
        <p:spPr/>
        <p:txBody>
          <a:bodyPr/>
          <a:lstStyle/>
          <a:p>
            <a:r>
              <a:rPr lang="en-US" smtClean="0"/>
              <a:t>A-</a:t>
            </a:r>
            <a:fld id="{80DF8D3A-B884-4F0F-90FE-71785A7BC751}" type="slidenum">
              <a:rPr lang="en-US" smtClean="0"/>
              <a:pPr/>
              <a:t>11</a:t>
            </a:fld>
            <a:endParaRPr lang="en-US" dirty="0"/>
          </a:p>
        </p:txBody>
      </p:sp>
    </p:spTree>
    <p:extLst>
      <p:ext uri="{BB962C8B-B14F-4D97-AF65-F5344CB8AC3E}">
        <p14:creationId xmlns:p14="http://schemas.microsoft.com/office/powerpoint/2010/main" val="26734072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68362"/>
          </a:xfrm>
        </p:spPr>
        <p:txBody>
          <a:bodyPr/>
          <a:lstStyle/>
          <a:p>
            <a:r>
              <a:rPr lang="en-US" b="1" dirty="0" smtClean="0">
                <a:effectLst>
                  <a:outerShdw blurRad="38100" dist="38100" dir="2700000" algn="tl">
                    <a:srgbClr val="000000">
                      <a:alpha val="43137"/>
                    </a:srgbClr>
                  </a:outerShdw>
                </a:effectLst>
              </a:rPr>
              <a:t>Productivity</a:t>
            </a:r>
            <a:endParaRPr lang="en-US" b="1"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lgn="l"/>
            <a:r>
              <a:rPr lang="en-US" smtClean="0"/>
              <a:t>BUSI 104 Operations Management</a:t>
            </a:r>
            <a:endParaRPr lang="en-US" dirty="0"/>
          </a:p>
        </p:txBody>
      </p:sp>
      <p:sp>
        <p:nvSpPr>
          <p:cNvPr id="6" name="Rectangle 5"/>
          <p:cNvSpPr/>
          <p:nvPr/>
        </p:nvSpPr>
        <p:spPr>
          <a:xfrm>
            <a:off x="480848" y="1295400"/>
            <a:ext cx="7467600" cy="3108543"/>
          </a:xfrm>
          <a:prstGeom prst="rect">
            <a:avLst/>
          </a:prstGeom>
        </p:spPr>
        <p:txBody>
          <a:bodyPr wrap="square">
            <a:spAutoFit/>
          </a:bodyPr>
          <a:lstStyle/>
          <a:p>
            <a:r>
              <a:rPr lang="en-US" sz="2800" dirty="0">
                <a:solidFill>
                  <a:schemeClr val="tx2"/>
                </a:solidFill>
              </a:rPr>
              <a:t>H</a:t>
            </a:r>
            <a:r>
              <a:rPr lang="en-US" sz="2800" dirty="0" smtClean="0">
                <a:solidFill>
                  <a:schemeClr val="tx2"/>
                </a:solidFill>
              </a:rPr>
              <a:t>ow </a:t>
            </a:r>
            <a:r>
              <a:rPr lang="en-US" sz="2800" dirty="0">
                <a:solidFill>
                  <a:schemeClr val="tx2"/>
                </a:solidFill>
              </a:rPr>
              <a:t>well country, industry, or business unit is using resources.</a:t>
            </a:r>
          </a:p>
          <a:p>
            <a:endParaRPr lang="en-US" sz="2800" dirty="0">
              <a:solidFill>
                <a:schemeClr val="tx2"/>
              </a:solidFill>
            </a:endParaRPr>
          </a:p>
          <a:p>
            <a:r>
              <a:rPr lang="en-US" sz="2800" b="1" dirty="0">
                <a:solidFill>
                  <a:schemeClr val="tx2"/>
                </a:solidFill>
              </a:rPr>
              <a:t>Total productivity</a:t>
            </a:r>
            <a:r>
              <a:rPr lang="en-US" sz="2800" dirty="0">
                <a:solidFill>
                  <a:schemeClr val="tx2"/>
                </a:solidFill>
              </a:rPr>
              <a:t>:</a:t>
            </a:r>
            <a:r>
              <a:rPr lang="en-US" sz="2800" dirty="0"/>
              <a:t> relates </a:t>
            </a:r>
            <a:r>
              <a:rPr lang="en-US" sz="2800" i="1" u="sng" dirty="0"/>
              <a:t>all</a:t>
            </a:r>
            <a:r>
              <a:rPr lang="en-US" sz="2800" dirty="0"/>
              <a:t> output to </a:t>
            </a:r>
            <a:r>
              <a:rPr lang="en-US" sz="2800" i="1" u="sng" dirty="0"/>
              <a:t>all</a:t>
            </a:r>
            <a:r>
              <a:rPr lang="en-US" sz="2800" u="sng" dirty="0"/>
              <a:t> </a:t>
            </a:r>
            <a:r>
              <a:rPr lang="en-US" sz="2800" dirty="0"/>
              <a:t>input</a:t>
            </a:r>
            <a:endParaRPr lang="en-US" sz="2800" dirty="0">
              <a:solidFill>
                <a:srgbClr val="FFFFFF"/>
              </a:solidFill>
            </a:endParaRPr>
          </a:p>
          <a:p>
            <a:endParaRPr lang="en-US" sz="2800" dirty="0">
              <a:solidFill>
                <a:srgbClr val="FFFFFF"/>
              </a:solidFill>
            </a:endParaRPr>
          </a:p>
          <a:p>
            <a:r>
              <a:rPr lang="en-US" sz="2800" b="1" dirty="0">
                <a:solidFill>
                  <a:schemeClr val="tx2"/>
                </a:solidFill>
              </a:rPr>
              <a:t>Partial productivity</a:t>
            </a:r>
            <a:r>
              <a:rPr lang="en-US" sz="2800" dirty="0">
                <a:solidFill>
                  <a:schemeClr val="tx2"/>
                </a:solidFill>
              </a:rPr>
              <a:t>:</a:t>
            </a:r>
            <a:r>
              <a:rPr lang="en-US" sz="2800" dirty="0"/>
              <a:t> relates </a:t>
            </a:r>
            <a:r>
              <a:rPr lang="en-US" sz="2800" i="1" u="sng" dirty="0"/>
              <a:t>all</a:t>
            </a:r>
            <a:r>
              <a:rPr lang="en-US" sz="2800" dirty="0"/>
              <a:t> output to </a:t>
            </a:r>
            <a:r>
              <a:rPr lang="en-US" sz="2800" i="1" u="sng" dirty="0"/>
              <a:t>major</a:t>
            </a:r>
            <a:r>
              <a:rPr lang="en-US" sz="2800" i="1" dirty="0"/>
              <a:t> categories</a:t>
            </a:r>
            <a:r>
              <a:rPr lang="en-US" sz="2800" dirty="0"/>
              <a:t> of input</a:t>
            </a:r>
            <a:endParaRPr lang="en-US" sz="2800" dirty="0">
              <a:solidFill>
                <a:schemeClr val="tx2"/>
              </a:solidFill>
            </a:endParaRPr>
          </a:p>
        </p:txBody>
      </p:sp>
      <p:sp>
        <p:nvSpPr>
          <p:cNvPr id="3" name="Rectangle 2"/>
          <p:cNvSpPr/>
          <p:nvPr/>
        </p:nvSpPr>
        <p:spPr>
          <a:xfrm>
            <a:off x="290348" y="4648200"/>
            <a:ext cx="7848600" cy="1107996"/>
          </a:xfrm>
          <a:prstGeom prst="rect">
            <a:avLst/>
          </a:prstGeom>
        </p:spPr>
        <p:txBody>
          <a:bodyPr wrap="square">
            <a:spAutoFit/>
          </a:bodyPr>
          <a:lstStyle/>
          <a:p>
            <a:pPr marL="228600" indent="-228600">
              <a:lnSpc>
                <a:spcPct val="110000"/>
              </a:lnSpc>
              <a:buFont typeface="Monotype Sorts" pitchFamily="2" charset="2"/>
              <a:buNone/>
            </a:pPr>
            <a:r>
              <a:rPr lang="en-US" sz="2000" b="1" dirty="0">
                <a:latin typeface="Arial" charset="0"/>
              </a:rPr>
              <a:t>“</a:t>
            </a:r>
            <a:r>
              <a:rPr lang="en-US" sz="2000" b="1" i="1" dirty="0">
                <a:latin typeface="Arial" charset="0"/>
              </a:rPr>
              <a:t>The chief means whereby humankind can raise itself out of poverty to a condition of relative material affluence is by increasing productivity.”</a:t>
            </a:r>
            <a:endParaRPr lang="en-US" sz="2000" b="1" i="1" baseline="30000" dirty="0">
              <a:latin typeface="Arial" charset="0"/>
            </a:endParaRPr>
          </a:p>
        </p:txBody>
      </p:sp>
      <p:sp>
        <p:nvSpPr>
          <p:cNvPr id="7" name="Rectangle 6"/>
          <p:cNvSpPr/>
          <p:nvPr/>
        </p:nvSpPr>
        <p:spPr>
          <a:xfrm>
            <a:off x="604345" y="5756196"/>
            <a:ext cx="7620000" cy="646331"/>
          </a:xfrm>
          <a:prstGeom prst="rect">
            <a:avLst/>
          </a:prstGeom>
        </p:spPr>
        <p:txBody>
          <a:bodyPr wrap="square">
            <a:spAutoFit/>
          </a:bodyPr>
          <a:lstStyle/>
          <a:p>
            <a:pPr>
              <a:spcBef>
                <a:spcPct val="50000"/>
              </a:spcBef>
            </a:pPr>
            <a:r>
              <a:rPr lang="en-US" dirty="0" smtClean="0">
                <a:latin typeface="Arial" charset="0"/>
              </a:rPr>
              <a:t>- John </a:t>
            </a:r>
            <a:r>
              <a:rPr lang="en-US" dirty="0">
                <a:latin typeface="Arial" charset="0"/>
              </a:rPr>
              <a:t>W. Kendrick, </a:t>
            </a:r>
            <a:r>
              <a:rPr lang="en-US" i="1" dirty="0">
                <a:latin typeface="Arial" charset="0"/>
              </a:rPr>
              <a:t>Understanding Productivity:  An Introduction to the Dynamics of Productivity </a:t>
            </a:r>
            <a:r>
              <a:rPr lang="en-US" i="1" dirty="0" smtClean="0">
                <a:latin typeface="Arial" charset="0"/>
              </a:rPr>
              <a:t>Change</a:t>
            </a:r>
            <a:endParaRPr lang="en-US" dirty="0">
              <a:latin typeface="Arial" charset="0"/>
            </a:endParaRPr>
          </a:p>
        </p:txBody>
      </p:sp>
      <p:sp>
        <p:nvSpPr>
          <p:cNvPr id="8" name="Slide Number Placeholder 7"/>
          <p:cNvSpPr>
            <a:spLocks noGrp="1"/>
          </p:cNvSpPr>
          <p:nvPr>
            <p:ph type="sldNum" sz="quarter" idx="12"/>
          </p:nvPr>
        </p:nvSpPr>
        <p:spPr/>
        <p:txBody>
          <a:bodyPr/>
          <a:lstStyle/>
          <a:p>
            <a:r>
              <a:rPr lang="en-US" smtClean="0"/>
              <a:t>A-</a:t>
            </a:r>
            <a:fld id="{80DF8D3A-B884-4F0F-90FE-71785A7BC751}" type="slidenum">
              <a:rPr lang="en-US" smtClean="0"/>
              <a:pPr/>
              <a:t>12</a:t>
            </a:fld>
            <a:endParaRPr lang="en-US" dirty="0"/>
          </a:p>
        </p:txBody>
      </p:sp>
    </p:spTree>
    <p:extLst>
      <p:ext uri="{BB962C8B-B14F-4D97-AF65-F5344CB8AC3E}">
        <p14:creationId xmlns:p14="http://schemas.microsoft.com/office/powerpoint/2010/main" val="17482932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Productivity Measures</a:t>
            </a:r>
            <a:endParaRPr lang="en-US" dirty="0"/>
          </a:p>
        </p:txBody>
      </p:sp>
      <p:sp>
        <p:nvSpPr>
          <p:cNvPr id="4" name="Footer Placeholder 3"/>
          <p:cNvSpPr>
            <a:spLocks noGrp="1"/>
          </p:cNvSpPr>
          <p:nvPr>
            <p:ph type="ftr" sz="quarter" idx="11"/>
          </p:nvPr>
        </p:nvSpPr>
        <p:spPr/>
        <p:txBody>
          <a:bodyPr/>
          <a:lstStyle/>
          <a:p>
            <a:pPr algn="l"/>
            <a:r>
              <a:rPr lang="en-US" smtClean="0"/>
              <a:t>BUSI 104 Operations Management</a:t>
            </a:r>
            <a:endParaRPr lang="en-US" dirty="0"/>
          </a:p>
        </p:txBody>
      </p:sp>
      <p:sp>
        <p:nvSpPr>
          <p:cNvPr id="6" name="Rectangle 3"/>
          <p:cNvSpPr>
            <a:spLocks noGrp="1" noChangeArrowheads="1"/>
          </p:cNvSpPr>
          <p:nvPr>
            <p:ph sz="quarter" idx="1"/>
          </p:nvPr>
        </p:nvSpPr>
        <p:spPr>
          <a:xfrm>
            <a:off x="228600" y="1676400"/>
            <a:ext cx="7772400" cy="4114800"/>
          </a:xfrm>
        </p:spPr>
        <p:txBody>
          <a:bodyPr/>
          <a:lstStyle/>
          <a:p>
            <a:pPr>
              <a:buFontTx/>
              <a:buNone/>
            </a:pPr>
            <a:r>
              <a:rPr lang="en-US" sz="2400" dirty="0"/>
              <a:t>	</a:t>
            </a:r>
            <a:r>
              <a:rPr lang="en-US" sz="2400" b="0" dirty="0"/>
              <a:t>Total Productivity</a:t>
            </a:r>
            <a:r>
              <a:rPr lang="en-US" sz="2400" dirty="0"/>
              <a:t>  =  Outputs/Inputs</a:t>
            </a:r>
          </a:p>
          <a:p>
            <a:pPr>
              <a:buFontTx/>
              <a:buNone/>
            </a:pPr>
            <a:r>
              <a:rPr lang="en-US" sz="2400" dirty="0"/>
              <a:t>	</a:t>
            </a:r>
            <a:r>
              <a:rPr lang="en-US" sz="2400" b="0" dirty="0"/>
              <a:t>Partial measures</a:t>
            </a:r>
            <a:r>
              <a:rPr lang="en-US" sz="2400" dirty="0"/>
              <a:t>:</a:t>
            </a:r>
          </a:p>
          <a:p>
            <a:endParaRPr lang="en-US" sz="2400" dirty="0"/>
          </a:p>
          <a:p>
            <a:pPr>
              <a:buFontTx/>
              <a:buNone/>
            </a:pPr>
            <a:r>
              <a:rPr lang="en-US" sz="2400" dirty="0"/>
              <a:t>	</a:t>
            </a:r>
          </a:p>
          <a:p>
            <a:pPr>
              <a:buFontTx/>
              <a:buNone/>
            </a:pPr>
            <a:r>
              <a:rPr lang="en-US" sz="2400" b="0" dirty="0"/>
              <a:t>	</a:t>
            </a:r>
            <a:endParaRPr lang="en-US" sz="2400" b="0" dirty="0" smtClean="0"/>
          </a:p>
          <a:p>
            <a:pPr>
              <a:buFontTx/>
              <a:buNone/>
            </a:pPr>
            <a:r>
              <a:rPr lang="en-US" sz="2400" b="0" dirty="0" smtClean="0"/>
              <a:t>Multifactor </a:t>
            </a:r>
            <a:r>
              <a:rPr lang="en-US" sz="2400" b="0" dirty="0"/>
              <a:t>measures</a:t>
            </a:r>
            <a:r>
              <a:rPr lang="en-US" sz="2400" dirty="0"/>
              <a:t>:</a:t>
            </a:r>
          </a:p>
          <a:p>
            <a:pPr>
              <a:buFontTx/>
              <a:buNone/>
            </a:pPr>
            <a:endParaRPr lang="en-US" sz="2400" dirty="0"/>
          </a:p>
          <a:p>
            <a:pPr>
              <a:buFontTx/>
              <a:buNone/>
            </a:pPr>
            <a:endParaRPr lang="en-US" sz="2400" dirty="0"/>
          </a:p>
          <a:p>
            <a:pPr>
              <a:buFontTx/>
              <a:buNone/>
            </a:pPr>
            <a:endParaRPr lang="en-US" sz="2400" dirty="0"/>
          </a:p>
          <a:p>
            <a:pPr>
              <a:buFontTx/>
              <a:buNone/>
            </a:pPr>
            <a:endParaRPr lang="en-US" sz="2400" dirty="0"/>
          </a:p>
          <a:p>
            <a:endParaRPr lang="en-US" sz="2400" dirty="0"/>
          </a:p>
          <a:p>
            <a:endParaRPr lang="en-US" sz="2400" dirty="0"/>
          </a:p>
          <a:p>
            <a:endParaRPr lang="en-US" dirty="0"/>
          </a:p>
        </p:txBody>
      </p:sp>
      <p:graphicFrame>
        <p:nvGraphicFramePr>
          <p:cNvPr id="7" name="Object 4"/>
          <p:cNvGraphicFramePr>
            <a:graphicFrameLocks noChangeAspect="1"/>
          </p:cNvGraphicFramePr>
          <p:nvPr>
            <p:extLst>
              <p:ext uri="{D42A27DB-BD31-4B8C-83A1-F6EECF244321}">
                <p14:modId xmlns:p14="http://schemas.microsoft.com/office/powerpoint/2010/main" val="591892188"/>
              </p:ext>
            </p:extLst>
          </p:nvPr>
        </p:nvGraphicFramePr>
        <p:xfrm>
          <a:off x="1752600" y="2895600"/>
          <a:ext cx="4886325" cy="806450"/>
        </p:xfrm>
        <a:graphic>
          <a:graphicData uri="http://schemas.openxmlformats.org/presentationml/2006/ole">
            <mc:AlternateContent xmlns:mc="http://schemas.openxmlformats.org/markup-compatibility/2006">
              <mc:Choice xmlns:v="urn:schemas-microsoft-com:vml" Requires="v">
                <p:oleObj spid="_x0000_s16420" name="Equation" r:id="rId3" imgW="4457520" imgH="660240" progId="">
                  <p:embed/>
                </p:oleObj>
              </mc:Choice>
              <mc:Fallback>
                <p:oleObj name="Equation" r:id="rId3" imgW="4457520" imgH="66024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895600"/>
                        <a:ext cx="4886325" cy="806450"/>
                      </a:xfrm>
                      <a:prstGeom prst="rect">
                        <a:avLst/>
                      </a:prstGeom>
                      <a:solidFill>
                        <a:srgbClr val="FFFFCC"/>
                      </a:solidFill>
                    </p:spPr>
                  </p:pic>
                </p:oleObj>
              </mc:Fallback>
            </mc:AlternateContent>
          </a:graphicData>
        </a:graphic>
      </p:graphicFrame>
      <p:graphicFrame>
        <p:nvGraphicFramePr>
          <p:cNvPr id="8" name="Object 5"/>
          <p:cNvGraphicFramePr>
            <a:graphicFrameLocks noChangeAspect="1"/>
          </p:cNvGraphicFramePr>
          <p:nvPr>
            <p:extLst>
              <p:ext uri="{D42A27DB-BD31-4B8C-83A1-F6EECF244321}">
                <p14:modId xmlns:p14="http://schemas.microsoft.com/office/powerpoint/2010/main" val="1559320340"/>
              </p:ext>
            </p:extLst>
          </p:nvPr>
        </p:nvGraphicFramePr>
        <p:xfrm>
          <a:off x="381000" y="4648200"/>
          <a:ext cx="7850188" cy="698500"/>
        </p:xfrm>
        <a:graphic>
          <a:graphicData uri="http://schemas.openxmlformats.org/presentationml/2006/ole">
            <mc:AlternateContent xmlns:mc="http://schemas.openxmlformats.org/markup-compatibility/2006">
              <mc:Choice xmlns:v="urn:schemas-microsoft-com:vml" Requires="v">
                <p:oleObj spid="_x0000_s16421" name="Equation" r:id="rId5" imgW="7848360" imgH="698400" progId="">
                  <p:embed/>
                </p:oleObj>
              </mc:Choice>
              <mc:Fallback>
                <p:oleObj name="Equation" r:id="rId5" imgW="7848360" imgH="6984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4648200"/>
                        <a:ext cx="7850188" cy="698500"/>
                      </a:xfrm>
                      <a:prstGeom prst="rect">
                        <a:avLst/>
                      </a:prstGeom>
                      <a:solidFill>
                        <a:srgbClr val="FFFFCC"/>
                      </a:solidFill>
                    </p:spPr>
                  </p:pic>
                </p:oleObj>
              </mc:Fallback>
            </mc:AlternateContent>
          </a:graphicData>
        </a:graphic>
      </p:graphicFrame>
      <p:sp>
        <p:nvSpPr>
          <p:cNvPr id="3" name="Slide Number Placeholder 2"/>
          <p:cNvSpPr>
            <a:spLocks noGrp="1"/>
          </p:cNvSpPr>
          <p:nvPr>
            <p:ph type="sldNum" sz="quarter" idx="12"/>
          </p:nvPr>
        </p:nvSpPr>
        <p:spPr/>
        <p:txBody>
          <a:bodyPr/>
          <a:lstStyle/>
          <a:p>
            <a:r>
              <a:rPr lang="en-US" smtClean="0"/>
              <a:t>A-</a:t>
            </a:r>
            <a:fld id="{80DF8D3A-B884-4F0F-90FE-71785A7BC751}" type="slidenum">
              <a:rPr lang="en-US" smtClean="0"/>
              <a:pPr/>
              <a:t>13</a:t>
            </a:fld>
            <a:endParaRPr lang="en-US" dirty="0"/>
          </a:p>
        </p:txBody>
      </p:sp>
    </p:spTree>
    <p:extLst>
      <p:ext uri="{BB962C8B-B14F-4D97-AF65-F5344CB8AC3E}">
        <p14:creationId xmlns:p14="http://schemas.microsoft.com/office/powerpoint/2010/main" val="19677401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Productivity Example</a:t>
            </a:r>
            <a:endParaRPr lang="en-US" b="1"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lgn="l"/>
            <a:r>
              <a:rPr lang="en-US" smtClean="0"/>
              <a:t>BUSI 104 Operations Management</a:t>
            </a:r>
            <a:endParaRPr lang="en-US" dirty="0"/>
          </a:p>
        </p:txBody>
      </p:sp>
      <p:sp>
        <p:nvSpPr>
          <p:cNvPr id="6" name="Rectangle 3"/>
          <p:cNvSpPr txBox="1">
            <a:spLocks noChangeArrowheads="1"/>
          </p:cNvSpPr>
          <p:nvPr/>
        </p:nvSpPr>
        <p:spPr>
          <a:xfrm>
            <a:off x="0" y="1371600"/>
            <a:ext cx="4648200" cy="5181600"/>
          </a:xfrm>
          <a:prstGeom prst="rect">
            <a:avLst/>
          </a:prstGeom>
          <a:noFill/>
          <a:ln/>
          <a:extLst>
            <a:ext uri="{91240B29-F687-4F45-9708-019B960494DF}">
              <a14:hiddenLine xmlns:a14="http://schemas.microsoft.com/office/drawing/2010/main" w="9525">
                <a:solidFill>
                  <a:srgbClr val="FFFF00"/>
                </a:solidFill>
                <a:miter lim="800000"/>
                <a:headEnd/>
                <a:tailEnd/>
              </a14:hiddenLine>
            </a:ext>
          </a:extLst>
        </p:spPr>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nSpc>
                <a:spcPct val="70000"/>
              </a:lnSpc>
              <a:buFont typeface="Monotype Sorts" pitchFamily="2" charset="2"/>
              <a:buNone/>
            </a:pPr>
            <a:endParaRPr lang="en-US" sz="2400" dirty="0" smtClean="0"/>
          </a:p>
          <a:p>
            <a:pPr>
              <a:lnSpc>
                <a:spcPct val="90000"/>
              </a:lnSpc>
              <a:buFont typeface="Monotype Sorts" pitchFamily="2" charset="2"/>
              <a:buNone/>
            </a:pPr>
            <a:r>
              <a:rPr lang="en-US" sz="2400" b="1" dirty="0" smtClean="0"/>
              <a:t>	400 PCB’s per eight-hour day using 50 employees.</a:t>
            </a:r>
          </a:p>
          <a:p>
            <a:pPr>
              <a:lnSpc>
                <a:spcPct val="90000"/>
              </a:lnSpc>
              <a:buFont typeface="Monotype Sorts" pitchFamily="2" charset="2"/>
              <a:buNone/>
            </a:pPr>
            <a:r>
              <a:rPr lang="en-US" sz="2400" b="1" dirty="0" smtClean="0">
                <a:solidFill>
                  <a:srgbClr val="00CC66"/>
                </a:solidFill>
              </a:rPr>
              <a:t>    </a:t>
            </a:r>
            <a:endParaRPr lang="en-US" sz="2400" b="1" dirty="0" smtClean="0">
              <a:solidFill>
                <a:schemeClr val="tx2"/>
              </a:solidFill>
            </a:endParaRPr>
          </a:p>
          <a:p>
            <a:pPr>
              <a:lnSpc>
                <a:spcPct val="80000"/>
              </a:lnSpc>
              <a:buFont typeface="Monotype Sorts" pitchFamily="2" charset="2"/>
              <a:buNone/>
            </a:pPr>
            <a:r>
              <a:rPr lang="en-US" sz="2400" b="1" dirty="0" smtClean="0">
                <a:solidFill>
                  <a:schemeClr val="tx2"/>
                </a:solidFill>
              </a:rPr>
              <a:t>	400/(50x8) = 1 PCB per labor-hour  </a:t>
            </a:r>
          </a:p>
          <a:p>
            <a:pPr>
              <a:lnSpc>
                <a:spcPct val="80000"/>
              </a:lnSpc>
              <a:buFont typeface="Monotype Sorts" pitchFamily="2" charset="2"/>
              <a:buNone/>
            </a:pPr>
            <a:r>
              <a:rPr lang="en-US" sz="2400" b="1" dirty="0" smtClean="0"/>
              <a:t>	</a:t>
            </a:r>
          </a:p>
          <a:p>
            <a:pPr>
              <a:lnSpc>
                <a:spcPct val="90000"/>
              </a:lnSpc>
              <a:buFont typeface="Monotype Sorts" pitchFamily="2" charset="2"/>
              <a:buNone/>
            </a:pPr>
            <a:r>
              <a:rPr lang="en-US" sz="2400" b="1" dirty="0" smtClean="0"/>
              <a:t>	Hire 25 employees and increase production to 600 boards/day:</a:t>
            </a:r>
          </a:p>
          <a:p>
            <a:pPr>
              <a:lnSpc>
                <a:spcPct val="90000"/>
              </a:lnSpc>
              <a:buFont typeface="Monotype Sorts" pitchFamily="2" charset="2"/>
              <a:buNone/>
            </a:pPr>
            <a:endParaRPr lang="en-US" sz="2400" b="1" dirty="0" smtClean="0"/>
          </a:p>
          <a:p>
            <a:pPr>
              <a:lnSpc>
                <a:spcPct val="90000"/>
              </a:lnSpc>
              <a:buFont typeface="Monotype Sorts" pitchFamily="2" charset="2"/>
              <a:buNone/>
            </a:pPr>
            <a:r>
              <a:rPr lang="en-US" sz="2400" b="1" dirty="0" smtClean="0"/>
              <a:t>	</a:t>
            </a:r>
            <a:r>
              <a:rPr lang="en-US" sz="2400" b="1" dirty="0" smtClean="0">
                <a:solidFill>
                  <a:schemeClr val="tx2"/>
                </a:solidFill>
              </a:rPr>
              <a:t>600/(75x8) = 1 PCB per labor-hour</a:t>
            </a:r>
            <a:endParaRPr lang="en-US" sz="2400" b="1" dirty="0" smtClean="0"/>
          </a:p>
          <a:p>
            <a:pPr>
              <a:lnSpc>
                <a:spcPct val="80000"/>
              </a:lnSpc>
              <a:buFont typeface="Monotype Sorts" pitchFamily="2" charset="2"/>
              <a:buNone/>
            </a:pPr>
            <a:endParaRPr lang="en-US" sz="2400" b="1" dirty="0" smtClean="0">
              <a:latin typeface="Arial" pitchFamily="34" charset="0"/>
            </a:endParaRPr>
          </a:p>
          <a:p>
            <a:pPr>
              <a:lnSpc>
                <a:spcPct val="80000"/>
              </a:lnSpc>
              <a:buFont typeface="Monotype Sorts" pitchFamily="2" charset="2"/>
              <a:buNone/>
            </a:pPr>
            <a:r>
              <a:rPr lang="en-US" sz="2400" b="1" dirty="0" smtClean="0">
                <a:latin typeface="Arial" pitchFamily="34" charset="0"/>
              </a:rPr>
              <a:t>	</a:t>
            </a:r>
            <a:endParaRPr lang="en-US" sz="2400" b="1" dirty="0" smtClean="0"/>
          </a:p>
          <a:p>
            <a:pPr>
              <a:lnSpc>
                <a:spcPct val="90000"/>
              </a:lnSpc>
            </a:pPr>
            <a:endParaRPr lang="en-US" sz="2400" b="1" dirty="0"/>
          </a:p>
        </p:txBody>
      </p:sp>
      <p:pic>
        <p:nvPicPr>
          <p:cNvPr id="7" name="Picture 8" descr="PrintedCirBd"/>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4619297" y="1526988"/>
            <a:ext cx="3657600" cy="2435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r>
              <a:rPr lang="en-US" smtClean="0"/>
              <a:t>A-</a:t>
            </a:r>
            <a:fld id="{80DF8D3A-B884-4F0F-90FE-71785A7BC751}" type="slidenum">
              <a:rPr lang="en-US" smtClean="0"/>
              <a:pPr/>
              <a:t>14</a:t>
            </a:fld>
            <a:endParaRPr lang="en-US" dirty="0"/>
          </a:p>
        </p:txBody>
      </p:sp>
    </p:spTree>
    <p:extLst>
      <p:ext uri="{BB962C8B-B14F-4D97-AF65-F5344CB8AC3E}">
        <p14:creationId xmlns:p14="http://schemas.microsoft.com/office/powerpoint/2010/main" val="851029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Productivity Example 2</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lnSpc>
                <a:spcPct val="90000"/>
              </a:lnSpc>
              <a:buFont typeface="Monotype Sorts" pitchFamily="2" charset="2"/>
              <a:buNone/>
            </a:pPr>
            <a:r>
              <a:rPr lang="en-US" sz="2400" dirty="0"/>
              <a:t>10,000 units produced and are sold for </a:t>
            </a:r>
            <a:r>
              <a:rPr lang="en-US" sz="2400" b="1" dirty="0">
                <a:solidFill>
                  <a:schemeClr val="tx2"/>
                </a:solidFill>
              </a:rPr>
              <a:t>$10/unit</a:t>
            </a:r>
            <a:endParaRPr lang="en-US" sz="2400" dirty="0"/>
          </a:p>
          <a:p>
            <a:pPr>
              <a:lnSpc>
                <a:spcPct val="90000"/>
              </a:lnSpc>
              <a:buFont typeface="Monotype Sorts" pitchFamily="2" charset="2"/>
              <a:buNone/>
            </a:pPr>
            <a:r>
              <a:rPr lang="en-US" sz="2400" dirty="0" smtClean="0"/>
              <a:t>Requires 500 </a:t>
            </a:r>
            <a:r>
              <a:rPr lang="en-US" sz="2400" dirty="0"/>
              <a:t>labor hours and labor rate = </a:t>
            </a:r>
            <a:r>
              <a:rPr lang="en-US" sz="2400" b="1" dirty="0">
                <a:solidFill>
                  <a:schemeClr val="tx2"/>
                </a:solidFill>
              </a:rPr>
              <a:t>$9/hour</a:t>
            </a:r>
            <a:endParaRPr lang="en-US" sz="2400" dirty="0"/>
          </a:p>
          <a:p>
            <a:pPr>
              <a:lnSpc>
                <a:spcPct val="90000"/>
              </a:lnSpc>
              <a:buFont typeface="Monotype Sorts" pitchFamily="2" charset="2"/>
              <a:buNone/>
            </a:pPr>
            <a:r>
              <a:rPr lang="en-US" sz="2400" dirty="0"/>
              <a:t>Cost of raw material = </a:t>
            </a:r>
            <a:r>
              <a:rPr lang="en-US" sz="2400" b="1" dirty="0">
                <a:solidFill>
                  <a:schemeClr val="tx2"/>
                </a:solidFill>
              </a:rPr>
              <a:t>$5,000</a:t>
            </a:r>
            <a:endParaRPr lang="en-US" sz="2400" dirty="0"/>
          </a:p>
          <a:p>
            <a:pPr>
              <a:lnSpc>
                <a:spcPct val="90000"/>
              </a:lnSpc>
              <a:buFont typeface="Monotype Sorts" pitchFamily="2" charset="2"/>
              <a:buNone/>
            </a:pPr>
            <a:r>
              <a:rPr lang="en-US" sz="2400" dirty="0"/>
              <a:t>Cost of purchased material = </a:t>
            </a:r>
            <a:r>
              <a:rPr lang="en-US" sz="2400" b="1" dirty="0">
                <a:solidFill>
                  <a:schemeClr val="tx2"/>
                </a:solidFill>
              </a:rPr>
              <a:t>$25,000</a:t>
            </a:r>
            <a:endParaRPr lang="en-US" sz="2400" b="1" dirty="0">
              <a:solidFill>
                <a:srgbClr val="9900CC"/>
              </a:solidFill>
            </a:endParaRPr>
          </a:p>
          <a:p>
            <a:pPr>
              <a:lnSpc>
                <a:spcPct val="80000"/>
              </a:lnSpc>
              <a:buFont typeface="Monotype Sorts" pitchFamily="2" charset="2"/>
              <a:buNone/>
            </a:pPr>
            <a:endParaRPr lang="en-US" sz="2400" b="1" dirty="0">
              <a:solidFill>
                <a:srgbClr val="9900CC"/>
              </a:solidFill>
            </a:endParaRPr>
          </a:p>
          <a:p>
            <a:pPr>
              <a:lnSpc>
                <a:spcPct val="80000"/>
              </a:lnSpc>
              <a:buFont typeface="Monotype Sorts" pitchFamily="2" charset="2"/>
              <a:buNone/>
            </a:pPr>
            <a:r>
              <a:rPr lang="en-US" sz="2400" b="1" dirty="0"/>
              <a:t>Labor productivity = (10,000 unit)/(500 </a:t>
            </a:r>
            <a:r>
              <a:rPr lang="en-US" sz="2400" b="1" dirty="0" err="1"/>
              <a:t>hr</a:t>
            </a:r>
            <a:r>
              <a:rPr lang="en-US" sz="2400" b="1" dirty="0"/>
              <a:t>) = 20 unit/</a:t>
            </a:r>
            <a:r>
              <a:rPr lang="en-US" sz="2400" b="1" dirty="0" err="1"/>
              <a:t>hr</a:t>
            </a:r>
            <a:endParaRPr lang="en-US" sz="2400" b="1" dirty="0"/>
          </a:p>
          <a:p>
            <a:pPr>
              <a:lnSpc>
                <a:spcPct val="80000"/>
              </a:lnSpc>
            </a:pPr>
            <a:endParaRPr lang="en-US" sz="2400" b="1" dirty="0">
              <a:solidFill>
                <a:srgbClr val="9900CC"/>
              </a:solidFill>
            </a:endParaRPr>
          </a:p>
          <a:p>
            <a:pPr>
              <a:lnSpc>
                <a:spcPct val="80000"/>
              </a:lnSpc>
              <a:buFont typeface="Monotype Sorts" pitchFamily="2" charset="2"/>
              <a:buNone/>
            </a:pPr>
            <a:r>
              <a:rPr lang="en-US" sz="2400" b="1" dirty="0">
                <a:solidFill>
                  <a:schemeClr val="tx2"/>
                </a:solidFill>
              </a:rPr>
              <a:t>Or </a:t>
            </a:r>
            <a:r>
              <a:rPr lang="en-US" sz="2400" b="1" dirty="0" smtClean="0">
                <a:solidFill>
                  <a:schemeClr val="tx2"/>
                </a:solidFill>
              </a:rPr>
              <a:t>using “unit-less” </a:t>
            </a:r>
            <a:r>
              <a:rPr lang="en-US" sz="2400" b="1" dirty="0">
                <a:solidFill>
                  <a:schemeClr val="tx2"/>
                </a:solidFill>
              </a:rPr>
              <a:t>figure:</a:t>
            </a:r>
            <a:endParaRPr lang="en-US" sz="2400" b="1" dirty="0">
              <a:solidFill>
                <a:srgbClr val="9900CC"/>
              </a:solidFill>
            </a:endParaRPr>
          </a:p>
          <a:p>
            <a:pPr>
              <a:lnSpc>
                <a:spcPct val="90000"/>
              </a:lnSpc>
            </a:pPr>
            <a:endParaRPr lang="en-US" sz="2400" b="1" dirty="0">
              <a:solidFill>
                <a:srgbClr val="9900CC"/>
              </a:solidFill>
            </a:endParaRPr>
          </a:p>
          <a:p>
            <a:pPr>
              <a:lnSpc>
                <a:spcPct val="90000"/>
              </a:lnSpc>
              <a:buFont typeface="Monotype Sorts" pitchFamily="2" charset="2"/>
              <a:buNone/>
            </a:pPr>
            <a:r>
              <a:rPr lang="en-US" sz="2400" b="1" dirty="0"/>
              <a:t>Labor productivity = [(10000)(10)]/[(500)(9)] = 22.22</a:t>
            </a:r>
            <a:endParaRPr lang="en-US" sz="2400" dirty="0"/>
          </a:p>
          <a:p>
            <a:endParaRPr lang="en-US" dirty="0">
              <a:latin typeface="+mj-lt"/>
            </a:endParaRPr>
          </a:p>
        </p:txBody>
      </p:sp>
      <p:sp>
        <p:nvSpPr>
          <p:cNvPr id="4" name="Footer Placeholder 3"/>
          <p:cNvSpPr>
            <a:spLocks noGrp="1"/>
          </p:cNvSpPr>
          <p:nvPr>
            <p:ph type="ftr" sz="quarter" idx="11"/>
          </p:nvPr>
        </p:nvSpPr>
        <p:spPr/>
        <p:txBody>
          <a:bodyPr/>
          <a:lstStyle/>
          <a:p>
            <a:pPr algn="l"/>
            <a:r>
              <a:rPr lang="en-US" smtClean="0"/>
              <a:t>BUSI 104 Operations Management</a:t>
            </a:r>
            <a:endParaRPr lang="en-US" dirty="0"/>
          </a:p>
        </p:txBody>
      </p:sp>
      <p:sp>
        <p:nvSpPr>
          <p:cNvPr id="6" name="Slide Number Placeholder 5"/>
          <p:cNvSpPr>
            <a:spLocks noGrp="1"/>
          </p:cNvSpPr>
          <p:nvPr>
            <p:ph type="sldNum" sz="quarter" idx="12"/>
          </p:nvPr>
        </p:nvSpPr>
        <p:spPr/>
        <p:txBody>
          <a:bodyPr/>
          <a:lstStyle/>
          <a:p>
            <a:r>
              <a:rPr lang="en-US" smtClean="0"/>
              <a:t>A-</a:t>
            </a:r>
            <a:fld id="{80DF8D3A-B884-4F0F-90FE-71785A7BC751}" type="slidenum">
              <a:rPr lang="en-US" smtClean="0"/>
              <a:pPr/>
              <a:t>15</a:t>
            </a:fld>
            <a:endParaRPr lang="en-US" dirty="0"/>
          </a:p>
        </p:txBody>
      </p:sp>
    </p:spTree>
    <p:extLst>
      <p:ext uri="{BB962C8B-B14F-4D97-AF65-F5344CB8AC3E}">
        <p14:creationId xmlns:p14="http://schemas.microsoft.com/office/powerpoint/2010/main" val="26026018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Supply Chain Management</a:t>
            </a:r>
            <a:endParaRPr lang="en-US" b="1"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lgn="l"/>
            <a:r>
              <a:rPr lang="en-US" smtClean="0"/>
              <a:t>BUSI 104 Operations Management</a:t>
            </a:r>
            <a:endParaRPr lang="en-US" dirty="0"/>
          </a:p>
        </p:txBody>
      </p:sp>
      <p:pic>
        <p:nvPicPr>
          <p:cNvPr id="6" name="Picture 4" descr="supply chain"/>
          <p:cNvPicPr>
            <a:picLocks noGrp="1" noChangeAspect="1" noChangeArrowheads="1"/>
          </p:cNvPicPr>
          <p:nvPr>
            <p:ph sz="half" idx="4294967295"/>
          </p:nvPr>
        </p:nvPicPr>
        <p:blipFill>
          <a:blip r:embed="rId2"/>
          <a:srcRect/>
          <a:stretch>
            <a:fillRect/>
          </a:stretch>
        </p:blipFill>
        <p:spPr>
          <a:xfrm>
            <a:off x="162910" y="1447800"/>
            <a:ext cx="4338145" cy="2592343"/>
          </a:xfrm>
          <a:prstGeom prst="rect">
            <a:avLst/>
          </a:prstGeom>
          <a:solidFill>
            <a:srgbClr val="FFFFCC"/>
          </a:solidFill>
          <a:ln>
            <a:solidFill>
              <a:schemeClr val="accent1"/>
            </a:solidFill>
          </a:ln>
        </p:spPr>
      </p:pic>
      <p:sp>
        <p:nvSpPr>
          <p:cNvPr id="7" name="Rectangle 6"/>
          <p:cNvSpPr/>
          <p:nvPr/>
        </p:nvSpPr>
        <p:spPr>
          <a:xfrm>
            <a:off x="126124" y="4724400"/>
            <a:ext cx="6412624" cy="1569660"/>
          </a:xfrm>
          <a:prstGeom prst="rect">
            <a:avLst/>
          </a:prstGeom>
        </p:spPr>
        <p:txBody>
          <a:bodyPr wrap="square">
            <a:spAutoFit/>
          </a:bodyPr>
          <a:lstStyle/>
          <a:p>
            <a:pPr>
              <a:buFont typeface="Monotype Sorts" pitchFamily="2" charset="2"/>
              <a:buNone/>
            </a:pPr>
            <a:r>
              <a:rPr lang="en-US" altLang="ko-KR" sz="2400" dirty="0">
                <a:latin typeface="Arial" charset="0"/>
                <a:ea typeface="굴림" pitchFamily="50" charset="-127"/>
              </a:rPr>
              <a:t>I</a:t>
            </a:r>
            <a:r>
              <a:rPr lang="en-US" altLang="ko-KR" sz="2400" dirty="0" smtClean="0">
                <a:latin typeface="Arial" charset="0"/>
                <a:ea typeface="굴림" pitchFamily="50" charset="-127"/>
              </a:rPr>
              <a:t>ncludes </a:t>
            </a:r>
            <a:r>
              <a:rPr lang="en-US" altLang="ko-KR" sz="2400" b="1" dirty="0">
                <a:latin typeface="Arial" charset="0"/>
                <a:ea typeface="굴림" pitchFamily="50" charset="-127"/>
              </a:rPr>
              <a:t>suppliers</a:t>
            </a:r>
            <a:r>
              <a:rPr lang="en-US" altLang="ko-KR" sz="2400" dirty="0">
                <a:latin typeface="Arial" charset="0"/>
                <a:ea typeface="굴림" pitchFamily="50" charset="-127"/>
              </a:rPr>
              <a:t> of raw materials, </a:t>
            </a:r>
            <a:r>
              <a:rPr lang="en-US" altLang="ko-KR" sz="2400" b="1" dirty="0">
                <a:latin typeface="Arial" charset="0"/>
                <a:ea typeface="굴림" pitchFamily="50" charset="-127"/>
              </a:rPr>
              <a:t>plants</a:t>
            </a:r>
            <a:r>
              <a:rPr lang="en-US" altLang="ko-KR" sz="2400" dirty="0">
                <a:latin typeface="Arial" charset="0"/>
                <a:ea typeface="굴림" pitchFamily="50" charset="-127"/>
              </a:rPr>
              <a:t> that transform </a:t>
            </a:r>
            <a:r>
              <a:rPr lang="en-US" altLang="ko-KR" sz="2400" dirty="0" smtClean="0">
                <a:latin typeface="Arial" charset="0"/>
                <a:ea typeface="굴림" pitchFamily="50" charset="-127"/>
              </a:rPr>
              <a:t>materials </a:t>
            </a:r>
            <a:r>
              <a:rPr lang="en-US" altLang="ko-KR" sz="2400" dirty="0">
                <a:latin typeface="Arial" charset="0"/>
                <a:ea typeface="굴림" pitchFamily="50" charset="-127"/>
              </a:rPr>
              <a:t>into useful products, and </a:t>
            </a:r>
            <a:r>
              <a:rPr lang="en-US" altLang="ko-KR" sz="2400" b="1" dirty="0">
                <a:latin typeface="Arial" charset="0"/>
                <a:ea typeface="굴림" pitchFamily="50" charset="-127"/>
              </a:rPr>
              <a:t>distribution methods</a:t>
            </a:r>
            <a:r>
              <a:rPr lang="en-US" altLang="ko-KR" sz="2400" dirty="0">
                <a:latin typeface="Arial" charset="0"/>
                <a:ea typeface="굴림" pitchFamily="50" charset="-127"/>
              </a:rPr>
              <a:t> to </a:t>
            </a:r>
            <a:r>
              <a:rPr lang="en-US" altLang="ko-KR" sz="2400" dirty="0" smtClean="0">
                <a:latin typeface="Arial" charset="0"/>
                <a:ea typeface="굴림" pitchFamily="50" charset="-127"/>
              </a:rPr>
              <a:t>get products </a:t>
            </a:r>
            <a:r>
              <a:rPr lang="en-US" altLang="ko-KR" sz="2400" dirty="0">
                <a:latin typeface="Arial" charset="0"/>
                <a:ea typeface="굴림" pitchFamily="50" charset="-127"/>
              </a:rPr>
              <a:t>to end users.</a:t>
            </a:r>
          </a:p>
        </p:txBody>
      </p:sp>
      <p:pic>
        <p:nvPicPr>
          <p:cNvPr id="17410" name="Picture 2" descr="http://em.avnetasia.com/FckEditor/UploadFiles/image/Supply%20Chain%20Servic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178269"/>
            <a:ext cx="3476297" cy="231753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r>
              <a:rPr lang="en-US" smtClean="0"/>
              <a:t>A-</a:t>
            </a:r>
            <a:fld id="{80DF8D3A-B884-4F0F-90FE-71785A7BC751}" type="slidenum">
              <a:rPr lang="en-US" smtClean="0"/>
              <a:pPr/>
              <a:t>16</a:t>
            </a:fld>
            <a:endParaRPr lang="en-US" dirty="0"/>
          </a:p>
        </p:txBody>
      </p:sp>
    </p:spTree>
    <p:extLst>
      <p:ext uri="{BB962C8B-B14F-4D97-AF65-F5344CB8AC3E}">
        <p14:creationId xmlns:p14="http://schemas.microsoft.com/office/powerpoint/2010/main" val="294310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Trends in U.S. Logistics Costs</a:t>
            </a:r>
            <a:endParaRPr lang="en-US" b="1"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lgn="l"/>
            <a:r>
              <a:rPr lang="en-US" smtClean="0"/>
              <a:t>BUSI 104 Operations Management</a:t>
            </a:r>
            <a:endParaRPr lang="en-US" dirty="0"/>
          </a:p>
        </p:txBody>
      </p:sp>
      <p:pic>
        <p:nvPicPr>
          <p:cNvPr id="6" name="Picture 5"/>
          <p:cNvPicPr>
            <a:picLocks noChangeAspect="1" noChangeArrowheads="1"/>
          </p:cNvPicPr>
          <p:nvPr/>
        </p:nvPicPr>
        <p:blipFill>
          <a:blip r:embed="rId2"/>
          <a:srcRect/>
          <a:stretch>
            <a:fillRect/>
          </a:stretch>
        </p:blipFill>
        <p:spPr bwMode="auto">
          <a:xfrm>
            <a:off x="667407" y="1371600"/>
            <a:ext cx="7322967" cy="4429125"/>
          </a:xfrm>
          <a:prstGeom prst="rect">
            <a:avLst/>
          </a:prstGeom>
          <a:noFill/>
          <a:ln w="12700" cap="sq" cmpd="sng">
            <a:solidFill>
              <a:schemeClr val="tx1"/>
            </a:solidFill>
            <a:prstDash val="solid"/>
            <a:miter lim="800000"/>
            <a:headEnd type="none" w="sm" len="sm"/>
            <a:tailEnd type="none" w="sm" len="sm"/>
          </a:ln>
          <a:effectLst/>
        </p:spPr>
      </p:pic>
      <p:sp>
        <p:nvSpPr>
          <p:cNvPr id="7" name="TextBox 6"/>
          <p:cNvSpPr txBox="1"/>
          <p:nvPr/>
        </p:nvSpPr>
        <p:spPr>
          <a:xfrm>
            <a:off x="685800" y="5867400"/>
            <a:ext cx="7467599" cy="523220"/>
          </a:xfrm>
          <a:prstGeom prst="rect">
            <a:avLst/>
          </a:prstGeom>
          <a:noFill/>
        </p:spPr>
        <p:txBody>
          <a:bodyPr wrap="square" rtlCol="0">
            <a:spAutoFit/>
          </a:bodyPr>
          <a:lstStyle/>
          <a:p>
            <a:pPr algn="l"/>
            <a:r>
              <a:rPr lang="en-US" sz="1400" dirty="0" smtClean="0"/>
              <a:t>Source:  </a:t>
            </a:r>
            <a:r>
              <a:rPr lang="en-US" sz="1400" dirty="0" err="1" smtClean="0"/>
              <a:t>Simchi</a:t>
            </a:r>
            <a:r>
              <a:rPr lang="en-US" sz="1400" dirty="0" smtClean="0"/>
              <a:t>-Levi, et.al., </a:t>
            </a:r>
            <a:r>
              <a:rPr lang="en-US" sz="1400" i="1" dirty="0" smtClean="0"/>
              <a:t>Designing and Managing the Supply Chain</a:t>
            </a:r>
            <a:r>
              <a:rPr lang="en-US" sz="1400" dirty="0" smtClean="0"/>
              <a:t>, 3</a:t>
            </a:r>
            <a:r>
              <a:rPr lang="en-US" sz="1400" baseline="30000" dirty="0" smtClean="0"/>
              <a:t>rd</a:t>
            </a:r>
            <a:r>
              <a:rPr lang="en-US" sz="1400" dirty="0" smtClean="0"/>
              <a:t> Edition, McGraw-Hill Irwin, 2008, Figure 1-5, pg. 8.</a:t>
            </a:r>
            <a:endParaRPr lang="en-US" sz="1400" dirty="0"/>
          </a:p>
        </p:txBody>
      </p:sp>
      <p:sp>
        <p:nvSpPr>
          <p:cNvPr id="8" name="TextBox 7"/>
          <p:cNvSpPr txBox="1"/>
          <p:nvPr/>
        </p:nvSpPr>
        <p:spPr>
          <a:xfrm rot="16200000">
            <a:off x="-296917" y="3330053"/>
            <a:ext cx="2557688" cy="400110"/>
          </a:xfrm>
          <a:prstGeom prst="rect">
            <a:avLst/>
          </a:prstGeom>
          <a:noFill/>
        </p:spPr>
        <p:txBody>
          <a:bodyPr wrap="none" rtlCol="0">
            <a:spAutoFit/>
          </a:bodyPr>
          <a:lstStyle/>
          <a:p>
            <a:r>
              <a:rPr lang="en-US" sz="2000" dirty="0" smtClean="0">
                <a:solidFill>
                  <a:schemeClr val="tx2"/>
                </a:solidFill>
              </a:rPr>
              <a:t>Billions of U.S. Dollars</a:t>
            </a:r>
            <a:endParaRPr lang="en-US" sz="2000" dirty="0">
              <a:solidFill>
                <a:schemeClr val="tx2"/>
              </a:solidFill>
            </a:endParaRPr>
          </a:p>
        </p:txBody>
      </p:sp>
      <p:sp>
        <p:nvSpPr>
          <p:cNvPr id="3" name="Slide Number Placeholder 2"/>
          <p:cNvSpPr>
            <a:spLocks noGrp="1"/>
          </p:cNvSpPr>
          <p:nvPr>
            <p:ph type="sldNum" sz="quarter" idx="12"/>
          </p:nvPr>
        </p:nvSpPr>
        <p:spPr/>
        <p:txBody>
          <a:bodyPr/>
          <a:lstStyle/>
          <a:p>
            <a:r>
              <a:rPr lang="en-US" smtClean="0"/>
              <a:t>A-</a:t>
            </a:r>
            <a:fld id="{80DF8D3A-B884-4F0F-90FE-71785A7BC751}" type="slidenum">
              <a:rPr lang="en-US" smtClean="0"/>
              <a:pPr/>
              <a:t>17</a:t>
            </a:fld>
            <a:endParaRPr lang="en-US" dirty="0"/>
          </a:p>
        </p:txBody>
      </p:sp>
    </p:spTree>
    <p:extLst>
      <p:ext uri="{BB962C8B-B14F-4D97-AF65-F5344CB8AC3E}">
        <p14:creationId xmlns:p14="http://schemas.microsoft.com/office/powerpoint/2010/main" val="15940052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382000" cy="1143000"/>
          </a:xfrm>
        </p:spPr>
        <p:txBody>
          <a:bodyPr/>
          <a:lstStyle/>
          <a:p>
            <a:r>
              <a:rPr lang="en-US" sz="3000" b="1" dirty="0">
                <a:effectLst>
                  <a:outerShdw blurRad="38100" dist="38100" dir="2700000" algn="tl">
                    <a:srgbClr val="000000">
                      <a:alpha val="43137"/>
                    </a:srgbClr>
                  </a:outerShdw>
                </a:effectLst>
              </a:rPr>
              <a:t>Top 20 World Container Ports: 2000, 2007, </a:t>
            </a:r>
            <a:r>
              <a:rPr lang="en-US" sz="3000" b="1" dirty="0" smtClean="0">
                <a:effectLst>
                  <a:outerShdw blurRad="38100" dist="38100" dir="2700000" algn="tl">
                    <a:srgbClr val="000000">
                      <a:alpha val="43137"/>
                    </a:srgbClr>
                  </a:outerShdw>
                </a:effectLst>
              </a:rPr>
              <a:t> </a:t>
            </a:r>
            <a:r>
              <a:rPr lang="en-US" sz="3000" b="1" dirty="0">
                <a:effectLst>
                  <a:outerShdw blurRad="38100" dist="38100" dir="2700000" algn="tl">
                    <a:srgbClr val="000000">
                      <a:alpha val="43137"/>
                    </a:srgbClr>
                  </a:outerShdw>
                </a:effectLst>
              </a:rPr>
              <a:t>2008</a:t>
            </a:r>
            <a:br>
              <a:rPr lang="en-US" sz="3000" b="1" dirty="0">
                <a:effectLst>
                  <a:outerShdw blurRad="38100" dist="38100" dir="2700000" algn="tl">
                    <a:srgbClr val="000000">
                      <a:alpha val="43137"/>
                    </a:srgbClr>
                  </a:outerShdw>
                </a:effectLst>
              </a:rPr>
            </a:br>
            <a:r>
              <a:rPr lang="en-US" sz="3000" b="1" dirty="0">
                <a:effectLst>
                  <a:outerShdw blurRad="38100" dist="38100" dir="2700000" algn="tl">
                    <a:srgbClr val="000000">
                      <a:alpha val="43137"/>
                    </a:srgbClr>
                  </a:outerShdw>
                </a:effectLst>
              </a:rPr>
              <a:t>(Thousands of loaded and unloaded TEUs)</a:t>
            </a:r>
            <a:endParaRPr lang="en-US" sz="3000" dirty="0"/>
          </a:p>
        </p:txBody>
      </p:sp>
      <p:sp>
        <p:nvSpPr>
          <p:cNvPr id="4" name="Footer Placeholder 3"/>
          <p:cNvSpPr>
            <a:spLocks noGrp="1"/>
          </p:cNvSpPr>
          <p:nvPr>
            <p:ph type="ftr" sz="quarter" idx="11"/>
          </p:nvPr>
        </p:nvSpPr>
        <p:spPr/>
        <p:txBody>
          <a:bodyPr/>
          <a:lstStyle/>
          <a:p>
            <a:pPr algn="l"/>
            <a:r>
              <a:rPr lang="en-US" smtClean="0"/>
              <a:t>BUSI 104 Operations Management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299097310"/>
              </p:ext>
            </p:extLst>
          </p:nvPr>
        </p:nvGraphicFramePr>
        <p:xfrm>
          <a:off x="152401" y="1295400"/>
          <a:ext cx="8153401" cy="4800598"/>
        </p:xfrm>
        <a:graphic>
          <a:graphicData uri="http://schemas.openxmlformats.org/drawingml/2006/table">
            <a:tbl>
              <a:tblPr>
                <a:tableStyleId>{16D9F66E-5EB9-4882-86FB-DCBF35E3C3E4}</a:tableStyleId>
              </a:tblPr>
              <a:tblGrid>
                <a:gridCol w="374582"/>
                <a:gridCol w="374582"/>
                <a:gridCol w="374582"/>
                <a:gridCol w="1360982"/>
                <a:gridCol w="1360982"/>
                <a:gridCol w="549386"/>
                <a:gridCol w="549386"/>
                <a:gridCol w="549386"/>
                <a:gridCol w="886511"/>
                <a:gridCol w="886511"/>
                <a:gridCol w="886511"/>
              </a:tblGrid>
              <a:tr h="798138">
                <a:tc>
                  <a:txBody>
                    <a:bodyPr/>
                    <a:lstStyle/>
                    <a:p>
                      <a:pPr algn="ctr" fontAlgn="b"/>
                      <a:r>
                        <a:rPr lang="en-US" sz="1100" u="none" strike="noStrike" dirty="0"/>
                        <a:t>Rank in </a:t>
                      </a:r>
                      <a:br>
                        <a:rPr lang="en-US" sz="1100" u="none" strike="noStrike" dirty="0"/>
                      </a:br>
                      <a:r>
                        <a:rPr lang="en-US" sz="1100" u="none" strike="noStrike" dirty="0"/>
                        <a:t>2000</a:t>
                      </a:r>
                      <a:endParaRPr lang="en-US" sz="1100" b="1" i="0" u="none" strike="noStrike" dirty="0">
                        <a:latin typeface="Arial"/>
                      </a:endParaRPr>
                    </a:p>
                  </a:txBody>
                  <a:tcPr marL="0" marR="0" marT="0" marB="0" anchor="b"/>
                </a:tc>
                <a:tc>
                  <a:txBody>
                    <a:bodyPr/>
                    <a:lstStyle/>
                    <a:p>
                      <a:pPr algn="ctr" fontAlgn="b"/>
                      <a:r>
                        <a:rPr lang="en-US" sz="1100" u="none" strike="noStrike" dirty="0"/>
                        <a:t>Rank in 2007</a:t>
                      </a:r>
                      <a:endParaRPr lang="en-US" sz="1100" b="1" i="0" u="none" strike="noStrike" dirty="0">
                        <a:latin typeface="Arial"/>
                      </a:endParaRPr>
                    </a:p>
                  </a:txBody>
                  <a:tcPr marL="0" marR="0" marT="0" marB="0" anchor="b"/>
                </a:tc>
                <a:tc>
                  <a:txBody>
                    <a:bodyPr/>
                    <a:lstStyle/>
                    <a:p>
                      <a:pPr algn="ctr" fontAlgn="b"/>
                      <a:r>
                        <a:rPr lang="en-US" sz="1100" u="none" strike="noStrike" dirty="0"/>
                        <a:t>Rank in 2008</a:t>
                      </a:r>
                      <a:endParaRPr lang="en-US" sz="1100" b="1" i="0" u="none" strike="noStrike" dirty="0">
                        <a:latin typeface="Arial"/>
                      </a:endParaRPr>
                    </a:p>
                  </a:txBody>
                  <a:tcPr marL="0" marR="0" marT="0" marB="0" anchor="b"/>
                </a:tc>
                <a:tc>
                  <a:txBody>
                    <a:bodyPr/>
                    <a:lstStyle/>
                    <a:p>
                      <a:pPr algn="ctr" fontAlgn="b"/>
                      <a:r>
                        <a:rPr lang="en-US" sz="1100" u="none" strike="noStrike" dirty="0"/>
                        <a:t>Port name</a:t>
                      </a:r>
                      <a:endParaRPr lang="en-US" sz="1100" b="1" i="0" u="none" strike="noStrike" dirty="0">
                        <a:latin typeface="Arial"/>
                      </a:endParaRPr>
                    </a:p>
                  </a:txBody>
                  <a:tcPr marL="0" marR="0" marT="0" marB="0" anchor="b"/>
                </a:tc>
                <a:tc>
                  <a:txBody>
                    <a:bodyPr/>
                    <a:lstStyle/>
                    <a:p>
                      <a:pPr algn="ctr" fontAlgn="b"/>
                      <a:r>
                        <a:rPr lang="en-US" sz="1100" u="none" strike="noStrike" dirty="0"/>
                        <a:t>Country</a:t>
                      </a:r>
                      <a:endParaRPr lang="en-US" sz="1100" b="1" i="0" u="none" strike="noStrike" dirty="0">
                        <a:latin typeface="Arial"/>
                      </a:endParaRPr>
                    </a:p>
                  </a:txBody>
                  <a:tcPr marL="0" marR="0" marT="0" marB="0" anchor="b"/>
                </a:tc>
                <a:tc>
                  <a:txBody>
                    <a:bodyPr/>
                    <a:lstStyle/>
                    <a:p>
                      <a:pPr algn="ctr" fontAlgn="b"/>
                      <a:r>
                        <a:rPr lang="en-US" sz="1100" u="none" strike="noStrike" dirty="0"/>
                        <a:t>2000</a:t>
                      </a:r>
                      <a:endParaRPr lang="en-US" sz="1100" b="1" i="0" u="none" strike="noStrike" dirty="0">
                        <a:latin typeface="Arial"/>
                      </a:endParaRPr>
                    </a:p>
                  </a:txBody>
                  <a:tcPr marL="0" marR="0" marT="0" marB="0" anchor="b"/>
                </a:tc>
                <a:tc>
                  <a:txBody>
                    <a:bodyPr/>
                    <a:lstStyle/>
                    <a:p>
                      <a:pPr algn="ctr" fontAlgn="b"/>
                      <a:r>
                        <a:rPr lang="en-US" sz="1100" u="none" strike="noStrike" dirty="0"/>
                        <a:t>2007</a:t>
                      </a:r>
                      <a:endParaRPr lang="en-US" sz="1100" b="1" i="0" u="none" strike="noStrike" dirty="0">
                        <a:latin typeface="Arial"/>
                      </a:endParaRPr>
                    </a:p>
                  </a:txBody>
                  <a:tcPr marL="0" marR="0" marT="0" marB="0" anchor="b"/>
                </a:tc>
                <a:tc>
                  <a:txBody>
                    <a:bodyPr/>
                    <a:lstStyle/>
                    <a:p>
                      <a:pPr algn="ctr" fontAlgn="b"/>
                      <a:r>
                        <a:rPr lang="en-US" sz="1100" u="none" strike="noStrike" dirty="0"/>
                        <a:t>2008</a:t>
                      </a:r>
                      <a:endParaRPr lang="en-US" sz="1100" b="1" i="0" u="none" strike="noStrike" dirty="0">
                        <a:latin typeface="Arial"/>
                      </a:endParaRPr>
                    </a:p>
                  </a:txBody>
                  <a:tcPr marL="0" marR="0" marT="0" marB="0" anchor="b"/>
                </a:tc>
                <a:tc>
                  <a:txBody>
                    <a:bodyPr/>
                    <a:lstStyle/>
                    <a:p>
                      <a:pPr algn="ctr" fontAlgn="b"/>
                      <a:r>
                        <a:rPr lang="en-US" sz="1100" u="none" strike="noStrike" dirty="0"/>
                        <a:t>Percent change, 2000–2008</a:t>
                      </a:r>
                      <a:endParaRPr lang="en-US" sz="1100" b="1" i="0" u="none" strike="noStrike" dirty="0">
                        <a:latin typeface="Arial"/>
                      </a:endParaRPr>
                    </a:p>
                  </a:txBody>
                  <a:tcPr marL="0" marR="0" marT="0" marB="0" anchor="b"/>
                </a:tc>
                <a:tc>
                  <a:txBody>
                    <a:bodyPr/>
                    <a:lstStyle/>
                    <a:p>
                      <a:pPr algn="ctr" fontAlgn="b"/>
                      <a:r>
                        <a:rPr lang="en-US" sz="1100" u="none" strike="noStrike"/>
                        <a:t>Percent change, 2007–2008</a:t>
                      </a:r>
                      <a:endParaRPr lang="en-US" sz="1100" b="1" i="0" u="none" strike="noStrike">
                        <a:latin typeface="Arial"/>
                      </a:endParaRPr>
                    </a:p>
                  </a:txBody>
                  <a:tcPr marL="0" marR="0" marT="0" marB="0" anchor="b"/>
                </a:tc>
                <a:tc>
                  <a:txBody>
                    <a:bodyPr/>
                    <a:lstStyle/>
                    <a:p>
                      <a:pPr algn="ctr" fontAlgn="b"/>
                      <a:r>
                        <a:rPr lang="en-US" sz="1100" u="none" strike="noStrike"/>
                        <a:t>Average annual rate (percents), 2000–2008</a:t>
                      </a:r>
                      <a:endParaRPr lang="en-US" sz="1100" b="1" i="0" u="none" strike="noStrike">
                        <a:latin typeface="Arial"/>
                      </a:endParaRPr>
                    </a:p>
                  </a:txBody>
                  <a:tcPr marL="0" marR="0" marT="0" marB="0" anchor="b"/>
                </a:tc>
              </a:tr>
              <a:tr h="200123">
                <a:tc>
                  <a:txBody>
                    <a:bodyPr/>
                    <a:lstStyle/>
                    <a:p>
                      <a:pPr algn="ctr" fontAlgn="b"/>
                      <a:r>
                        <a:rPr lang="en-US" sz="1100" u="none" strike="noStrike"/>
                        <a:t>2</a:t>
                      </a:r>
                      <a:endParaRPr lang="en-US" sz="1100" b="0" i="0" u="none" strike="noStrike">
                        <a:latin typeface="Arial"/>
                      </a:endParaRPr>
                    </a:p>
                  </a:txBody>
                  <a:tcPr marL="0" marR="0" marT="0" marB="0" anchor="b"/>
                </a:tc>
                <a:tc>
                  <a:txBody>
                    <a:bodyPr/>
                    <a:lstStyle/>
                    <a:p>
                      <a:pPr algn="ctr" fontAlgn="b"/>
                      <a:r>
                        <a:rPr lang="en-US" sz="1100" u="none" strike="noStrike"/>
                        <a:t>1</a:t>
                      </a:r>
                      <a:endParaRPr lang="en-US" sz="1100" b="0" i="0" u="none" strike="noStrike">
                        <a:latin typeface="Arial"/>
                      </a:endParaRPr>
                    </a:p>
                  </a:txBody>
                  <a:tcPr marL="0" marR="0" marT="0" marB="0" anchor="b"/>
                </a:tc>
                <a:tc>
                  <a:txBody>
                    <a:bodyPr/>
                    <a:lstStyle/>
                    <a:p>
                      <a:pPr algn="ctr" fontAlgn="b"/>
                      <a:r>
                        <a:rPr lang="en-US" sz="1100" u="none" strike="noStrike"/>
                        <a:t>1</a:t>
                      </a:r>
                      <a:endParaRPr lang="en-US" sz="1100" b="0" i="0" u="none" strike="noStrike">
                        <a:latin typeface="Arial"/>
                      </a:endParaRPr>
                    </a:p>
                  </a:txBody>
                  <a:tcPr marL="0" marR="0" marT="0" marB="0" anchor="b"/>
                </a:tc>
                <a:tc>
                  <a:txBody>
                    <a:bodyPr/>
                    <a:lstStyle/>
                    <a:p>
                      <a:pPr algn="l" fontAlgn="b"/>
                      <a:r>
                        <a:rPr lang="en-US" sz="1100" u="none" strike="noStrike" dirty="0"/>
                        <a:t>Singapore</a:t>
                      </a:r>
                      <a:endParaRPr lang="en-US" sz="1100" b="0" i="0" u="none" strike="noStrike" dirty="0">
                        <a:latin typeface="Arial"/>
                      </a:endParaRPr>
                    </a:p>
                  </a:txBody>
                  <a:tcPr marL="0" marR="0" marT="0" marB="0" anchor="b"/>
                </a:tc>
                <a:tc>
                  <a:txBody>
                    <a:bodyPr/>
                    <a:lstStyle/>
                    <a:p>
                      <a:pPr algn="l" fontAlgn="b"/>
                      <a:r>
                        <a:rPr lang="en-US" sz="1100" u="none" strike="noStrike"/>
                        <a:t>Singapore</a:t>
                      </a:r>
                      <a:endParaRPr lang="en-US" sz="1100" b="0" i="0" u="none" strike="noStrike">
                        <a:latin typeface="Arial"/>
                      </a:endParaRPr>
                    </a:p>
                  </a:txBody>
                  <a:tcPr marL="0" marR="0" marT="0" marB="0" anchor="b"/>
                </a:tc>
                <a:tc>
                  <a:txBody>
                    <a:bodyPr/>
                    <a:lstStyle/>
                    <a:p>
                      <a:pPr algn="l" fontAlgn="b"/>
                      <a:r>
                        <a:rPr lang="en-US" sz="1100" u="none" strike="noStrike" dirty="0"/>
                        <a:t>  17,040 </a:t>
                      </a:r>
                      <a:endParaRPr lang="en-US" sz="1100" b="0" i="0" u="none" strike="noStrike" dirty="0">
                        <a:latin typeface="Arial"/>
                      </a:endParaRPr>
                    </a:p>
                  </a:txBody>
                  <a:tcPr marL="0" marR="0" marT="0" marB="0" anchor="b"/>
                </a:tc>
                <a:tc>
                  <a:txBody>
                    <a:bodyPr/>
                    <a:lstStyle/>
                    <a:p>
                      <a:pPr algn="l" fontAlgn="b"/>
                      <a:r>
                        <a:rPr lang="en-US" sz="1100" u="none" strike="noStrike" dirty="0"/>
                        <a:t>  27,932 </a:t>
                      </a:r>
                      <a:endParaRPr lang="en-US" sz="1100" b="0" i="0" u="none" strike="noStrike" dirty="0">
                        <a:latin typeface="Arial"/>
                      </a:endParaRPr>
                    </a:p>
                  </a:txBody>
                  <a:tcPr marL="0" marR="0" marT="0" marB="0" anchor="b"/>
                </a:tc>
                <a:tc>
                  <a:txBody>
                    <a:bodyPr/>
                    <a:lstStyle/>
                    <a:p>
                      <a:pPr algn="l" fontAlgn="b"/>
                      <a:r>
                        <a:rPr lang="en-US" sz="1100" u="none" strike="noStrike" dirty="0"/>
                        <a:t>  29,918 </a:t>
                      </a:r>
                      <a:endParaRPr lang="en-US" sz="1100" b="0" i="0" u="none" strike="noStrike" dirty="0">
                        <a:latin typeface="Arial"/>
                      </a:endParaRPr>
                    </a:p>
                  </a:txBody>
                  <a:tcPr marL="0" marR="0" marT="0" marB="0" anchor="b"/>
                </a:tc>
                <a:tc>
                  <a:txBody>
                    <a:bodyPr/>
                    <a:lstStyle/>
                    <a:p>
                      <a:pPr algn="l" fontAlgn="b"/>
                      <a:r>
                        <a:rPr lang="en-US" sz="1100" u="none" strike="noStrike" dirty="0"/>
                        <a:t>                 76 </a:t>
                      </a:r>
                      <a:endParaRPr lang="en-US" sz="1100" b="0" i="0" u="none" strike="noStrike" dirty="0">
                        <a:latin typeface="Arial"/>
                      </a:endParaRPr>
                    </a:p>
                  </a:txBody>
                  <a:tcPr marL="0" marR="0" marT="0" marB="0" anchor="b"/>
                </a:tc>
                <a:tc>
                  <a:txBody>
                    <a:bodyPr/>
                    <a:lstStyle/>
                    <a:p>
                      <a:pPr algn="r" fontAlgn="b"/>
                      <a:r>
                        <a:rPr lang="en-US" sz="1100" u="none" strike="noStrike" dirty="0"/>
                        <a:t>7.1</a:t>
                      </a:r>
                      <a:endParaRPr lang="en-US" sz="1100" b="0" i="0" u="none" strike="noStrike" dirty="0">
                        <a:latin typeface="Arial"/>
                      </a:endParaRPr>
                    </a:p>
                  </a:txBody>
                  <a:tcPr marL="0" marR="0" marT="0" marB="0" anchor="b"/>
                </a:tc>
                <a:tc>
                  <a:txBody>
                    <a:bodyPr/>
                    <a:lstStyle/>
                    <a:p>
                      <a:pPr algn="r" fontAlgn="b"/>
                      <a:r>
                        <a:rPr lang="en-US" sz="1100" u="none" strike="noStrike"/>
                        <a:t>7.3</a:t>
                      </a:r>
                      <a:endParaRPr lang="en-US" sz="1100" b="0" i="0" u="none" strike="noStrike">
                        <a:latin typeface="Arial"/>
                      </a:endParaRPr>
                    </a:p>
                  </a:txBody>
                  <a:tcPr marL="0" marR="0" marT="0" marB="0" anchor="b"/>
                </a:tc>
              </a:tr>
              <a:tr h="200123">
                <a:tc>
                  <a:txBody>
                    <a:bodyPr/>
                    <a:lstStyle/>
                    <a:p>
                      <a:pPr algn="ctr" fontAlgn="b"/>
                      <a:r>
                        <a:rPr lang="en-US" sz="1100" u="none" strike="noStrike"/>
                        <a:t>6</a:t>
                      </a:r>
                      <a:endParaRPr lang="en-US" sz="1100" b="0" i="0" u="none" strike="noStrike">
                        <a:latin typeface="Arial"/>
                      </a:endParaRPr>
                    </a:p>
                  </a:txBody>
                  <a:tcPr marL="0" marR="0" marT="0" marB="0" anchor="b"/>
                </a:tc>
                <a:tc>
                  <a:txBody>
                    <a:bodyPr/>
                    <a:lstStyle/>
                    <a:p>
                      <a:pPr algn="ctr" fontAlgn="b"/>
                      <a:r>
                        <a:rPr lang="en-US" sz="1100" u="none" strike="noStrike"/>
                        <a:t>2</a:t>
                      </a:r>
                      <a:endParaRPr lang="en-US" sz="1100" b="0" i="0" u="none" strike="noStrike">
                        <a:latin typeface="Arial"/>
                      </a:endParaRPr>
                    </a:p>
                  </a:txBody>
                  <a:tcPr marL="0" marR="0" marT="0" marB="0" anchor="b"/>
                </a:tc>
                <a:tc>
                  <a:txBody>
                    <a:bodyPr/>
                    <a:lstStyle/>
                    <a:p>
                      <a:pPr algn="ctr" fontAlgn="b"/>
                      <a:r>
                        <a:rPr lang="en-US" sz="1100" u="none" strike="noStrike"/>
                        <a:t>2</a:t>
                      </a:r>
                      <a:endParaRPr lang="en-US" sz="1100" b="0" i="0" u="none" strike="noStrike">
                        <a:latin typeface="Arial"/>
                      </a:endParaRPr>
                    </a:p>
                  </a:txBody>
                  <a:tcPr marL="0" marR="0" marT="0" marB="0" anchor="b"/>
                </a:tc>
                <a:tc>
                  <a:txBody>
                    <a:bodyPr/>
                    <a:lstStyle/>
                    <a:p>
                      <a:pPr algn="l" fontAlgn="b"/>
                      <a:r>
                        <a:rPr lang="en-US" sz="1100" u="none" strike="noStrike" dirty="0"/>
                        <a:t>Shanghai</a:t>
                      </a:r>
                      <a:endParaRPr lang="en-US" sz="1100" b="0" i="0" u="none" strike="noStrike" dirty="0">
                        <a:latin typeface="Arial"/>
                      </a:endParaRPr>
                    </a:p>
                  </a:txBody>
                  <a:tcPr marL="0" marR="0" marT="0" marB="0" anchor="b"/>
                </a:tc>
                <a:tc>
                  <a:txBody>
                    <a:bodyPr/>
                    <a:lstStyle/>
                    <a:p>
                      <a:pPr algn="l" fontAlgn="b"/>
                      <a:r>
                        <a:rPr lang="en-US" sz="1100" u="none" strike="noStrike" dirty="0"/>
                        <a:t>China</a:t>
                      </a:r>
                      <a:endParaRPr lang="en-US" sz="1100" b="0" i="0" u="none" strike="noStrike" dirty="0">
                        <a:latin typeface="Arial"/>
                      </a:endParaRPr>
                    </a:p>
                  </a:txBody>
                  <a:tcPr marL="0" marR="0" marT="0" marB="0" anchor="b"/>
                </a:tc>
                <a:tc>
                  <a:txBody>
                    <a:bodyPr/>
                    <a:lstStyle/>
                    <a:p>
                      <a:pPr algn="l" fontAlgn="b"/>
                      <a:r>
                        <a:rPr lang="en-US" sz="1100" u="none" strike="noStrike" dirty="0"/>
                        <a:t>    5,613 </a:t>
                      </a:r>
                      <a:endParaRPr lang="en-US" sz="1100" b="0" i="0" u="none" strike="noStrike" dirty="0">
                        <a:latin typeface="Arial"/>
                      </a:endParaRPr>
                    </a:p>
                  </a:txBody>
                  <a:tcPr marL="0" marR="0" marT="0" marB="0" anchor="b"/>
                </a:tc>
                <a:tc>
                  <a:txBody>
                    <a:bodyPr/>
                    <a:lstStyle/>
                    <a:p>
                      <a:pPr algn="l" fontAlgn="b"/>
                      <a:r>
                        <a:rPr lang="en-US" sz="1100" u="none" strike="noStrike" dirty="0"/>
                        <a:t>  26,150 </a:t>
                      </a:r>
                      <a:endParaRPr lang="en-US" sz="1100" b="0" i="0" u="none" strike="noStrike" dirty="0">
                        <a:latin typeface="Arial"/>
                      </a:endParaRPr>
                    </a:p>
                  </a:txBody>
                  <a:tcPr marL="0" marR="0" marT="0" marB="0" anchor="b"/>
                </a:tc>
                <a:tc>
                  <a:txBody>
                    <a:bodyPr/>
                    <a:lstStyle/>
                    <a:p>
                      <a:pPr algn="l" fontAlgn="b"/>
                      <a:r>
                        <a:rPr lang="en-US" sz="1100" u="none" strike="noStrike" dirty="0"/>
                        <a:t>  27,980 </a:t>
                      </a:r>
                      <a:endParaRPr lang="en-US" sz="1100" b="0" i="0" u="none" strike="noStrike" dirty="0">
                        <a:latin typeface="Arial"/>
                      </a:endParaRPr>
                    </a:p>
                  </a:txBody>
                  <a:tcPr marL="0" marR="0" marT="0" marB="0" anchor="b"/>
                </a:tc>
                <a:tc>
                  <a:txBody>
                    <a:bodyPr/>
                    <a:lstStyle/>
                    <a:p>
                      <a:pPr algn="l" fontAlgn="b"/>
                      <a:r>
                        <a:rPr lang="en-US" sz="1100" u="none" strike="noStrike" dirty="0"/>
                        <a:t>                398 </a:t>
                      </a:r>
                      <a:endParaRPr lang="en-US" sz="1100" b="0" i="0" u="none" strike="noStrike" dirty="0">
                        <a:latin typeface="Arial"/>
                      </a:endParaRPr>
                    </a:p>
                  </a:txBody>
                  <a:tcPr marL="0" marR="0" marT="0" marB="0" anchor="b"/>
                </a:tc>
                <a:tc>
                  <a:txBody>
                    <a:bodyPr/>
                    <a:lstStyle/>
                    <a:p>
                      <a:pPr algn="r" fontAlgn="b"/>
                      <a:r>
                        <a:rPr lang="en-US" sz="1100" u="none" strike="noStrike" dirty="0"/>
                        <a:t>7.0</a:t>
                      </a:r>
                      <a:endParaRPr lang="en-US" sz="1100" b="0" i="0" u="none" strike="noStrike" dirty="0">
                        <a:latin typeface="Arial"/>
                      </a:endParaRPr>
                    </a:p>
                  </a:txBody>
                  <a:tcPr marL="0" marR="0" marT="0" marB="0" anchor="b"/>
                </a:tc>
                <a:tc>
                  <a:txBody>
                    <a:bodyPr/>
                    <a:lstStyle/>
                    <a:p>
                      <a:pPr algn="r" fontAlgn="b"/>
                      <a:r>
                        <a:rPr lang="en-US" sz="1100" u="none" strike="noStrike" dirty="0"/>
                        <a:t>22.2</a:t>
                      </a:r>
                      <a:endParaRPr lang="en-US" sz="1100" b="0" i="0" u="none" strike="noStrike" dirty="0">
                        <a:latin typeface="Arial"/>
                      </a:endParaRPr>
                    </a:p>
                  </a:txBody>
                  <a:tcPr marL="0" marR="0" marT="0" marB="0" anchor="b"/>
                </a:tc>
              </a:tr>
              <a:tr h="200123">
                <a:tc>
                  <a:txBody>
                    <a:bodyPr/>
                    <a:lstStyle/>
                    <a:p>
                      <a:pPr algn="ctr" fontAlgn="b"/>
                      <a:r>
                        <a:rPr lang="en-US" sz="1100" u="none" strike="noStrike"/>
                        <a:t>1</a:t>
                      </a:r>
                      <a:endParaRPr lang="en-US" sz="1100" b="0" i="0" u="none" strike="noStrike">
                        <a:latin typeface="Arial"/>
                      </a:endParaRPr>
                    </a:p>
                  </a:txBody>
                  <a:tcPr marL="0" marR="0" marT="0" marB="0" anchor="b"/>
                </a:tc>
                <a:tc>
                  <a:txBody>
                    <a:bodyPr/>
                    <a:lstStyle/>
                    <a:p>
                      <a:pPr algn="ctr" fontAlgn="b"/>
                      <a:r>
                        <a:rPr lang="en-US" sz="1100" u="none" strike="noStrike"/>
                        <a:t>3</a:t>
                      </a:r>
                      <a:endParaRPr lang="en-US" sz="1100" b="0" i="0" u="none" strike="noStrike">
                        <a:latin typeface="Arial"/>
                      </a:endParaRPr>
                    </a:p>
                  </a:txBody>
                  <a:tcPr marL="0" marR="0" marT="0" marB="0" anchor="b"/>
                </a:tc>
                <a:tc>
                  <a:txBody>
                    <a:bodyPr/>
                    <a:lstStyle/>
                    <a:p>
                      <a:pPr algn="ctr" fontAlgn="b"/>
                      <a:r>
                        <a:rPr lang="en-US" sz="1100" u="none" strike="noStrike"/>
                        <a:t>3</a:t>
                      </a:r>
                      <a:endParaRPr lang="en-US" sz="1100" b="0" i="0" u="none" strike="noStrike">
                        <a:latin typeface="Arial"/>
                      </a:endParaRPr>
                    </a:p>
                  </a:txBody>
                  <a:tcPr marL="0" marR="0" marT="0" marB="0" anchor="b"/>
                </a:tc>
                <a:tc>
                  <a:txBody>
                    <a:bodyPr/>
                    <a:lstStyle/>
                    <a:p>
                      <a:pPr algn="l" fontAlgn="b"/>
                      <a:r>
                        <a:rPr lang="en-US" sz="1100" u="none" strike="noStrike"/>
                        <a:t>Hong Kong</a:t>
                      </a:r>
                      <a:endParaRPr lang="en-US" sz="1100" b="0" i="0" u="none" strike="noStrike">
                        <a:latin typeface="Arial"/>
                      </a:endParaRPr>
                    </a:p>
                  </a:txBody>
                  <a:tcPr marL="0" marR="0" marT="0" marB="0" anchor="b"/>
                </a:tc>
                <a:tc>
                  <a:txBody>
                    <a:bodyPr/>
                    <a:lstStyle/>
                    <a:p>
                      <a:pPr algn="l" fontAlgn="b"/>
                      <a:r>
                        <a:rPr lang="en-US" sz="1100" u="none" strike="noStrike"/>
                        <a:t>China</a:t>
                      </a:r>
                      <a:endParaRPr lang="en-US" sz="1100" b="0" i="0" u="none" strike="noStrike">
                        <a:latin typeface="Arial"/>
                      </a:endParaRPr>
                    </a:p>
                  </a:txBody>
                  <a:tcPr marL="0" marR="0" marT="0" marB="0" anchor="b"/>
                </a:tc>
                <a:tc>
                  <a:txBody>
                    <a:bodyPr/>
                    <a:lstStyle/>
                    <a:p>
                      <a:pPr algn="l" fontAlgn="b"/>
                      <a:r>
                        <a:rPr lang="en-US" sz="1100" u="none" strike="noStrike" dirty="0"/>
                        <a:t>  18,098 </a:t>
                      </a:r>
                      <a:endParaRPr lang="en-US" sz="1100" b="0" i="0" u="none" strike="noStrike" dirty="0">
                        <a:latin typeface="Arial"/>
                      </a:endParaRPr>
                    </a:p>
                  </a:txBody>
                  <a:tcPr marL="0" marR="0" marT="0" marB="0" anchor="b"/>
                </a:tc>
                <a:tc>
                  <a:txBody>
                    <a:bodyPr/>
                    <a:lstStyle/>
                    <a:p>
                      <a:pPr algn="l" fontAlgn="b"/>
                      <a:r>
                        <a:rPr lang="en-US" sz="1100" u="none" strike="noStrike" dirty="0"/>
                        <a:t>  23,881 </a:t>
                      </a:r>
                      <a:endParaRPr lang="en-US" sz="1100" b="0" i="0" u="none" strike="noStrike" dirty="0">
                        <a:latin typeface="Arial"/>
                      </a:endParaRPr>
                    </a:p>
                  </a:txBody>
                  <a:tcPr marL="0" marR="0" marT="0" marB="0" anchor="b"/>
                </a:tc>
                <a:tc>
                  <a:txBody>
                    <a:bodyPr/>
                    <a:lstStyle/>
                    <a:p>
                      <a:pPr algn="l" fontAlgn="b"/>
                      <a:r>
                        <a:rPr lang="en-US" sz="1100" u="none" strike="noStrike" dirty="0"/>
                        <a:t>  24,248 </a:t>
                      </a:r>
                      <a:endParaRPr lang="en-US" sz="1100" b="0" i="0" u="none" strike="noStrike" dirty="0">
                        <a:latin typeface="Arial"/>
                      </a:endParaRPr>
                    </a:p>
                  </a:txBody>
                  <a:tcPr marL="0" marR="0" marT="0" marB="0" anchor="b"/>
                </a:tc>
                <a:tc>
                  <a:txBody>
                    <a:bodyPr/>
                    <a:lstStyle/>
                    <a:p>
                      <a:pPr algn="l" fontAlgn="b"/>
                      <a:r>
                        <a:rPr lang="en-US" sz="1100" u="none" strike="noStrike" dirty="0"/>
                        <a:t>                 34 </a:t>
                      </a:r>
                      <a:endParaRPr lang="en-US" sz="1100" b="0" i="0" u="none" strike="noStrike" dirty="0">
                        <a:latin typeface="Arial"/>
                      </a:endParaRPr>
                    </a:p>
                  </a:txBody>
                  <a:tcPr marL="0" marR="0" marT="0" marB="0" anchor="b"/>
                </a:tc>
                <a:tc>
                  <a:txBody>
                    <a:bodyPr/>
                    <a:lstStyle/>
                    <a:p>
                      <a:pPr algn="r" fontAlgn="b"/>
                      <a:r>
                        <a:rPr lang="en-US" sz="1100" u="none" strike="noStrike" dirty="0"/>
                        <a:t>1.5</a:t>
                      </a:r>
                      <a:endParaRPr lang="en-US" sz="1100" b="0" i="0" u="none" strike="noStrike" dirty="0">
                        <a:latin typeface="Arial"/>
                      </a:endParaRPr>
                    </a:p>
                  </a:txBody>
                  <a:tcPr marL="0" marR="0" marT="0" marB="0" anchor="b"/>
                </a:tc>
                <a:tc>
                  <a:txBody>
                    <a:bodyPr/>
                    <a:lstStyle/>
                    <a:p>
                      <a:pPr algn="r" fontAlgn="b"/>
                      <a:r>
                        <a:rPr lang="en-US" sz="1100" u="none" strike="noStrike" dirty="0"/>
                        <a:t>3.7</a:t>
                      </a:r>
                      <a:endParaRPr lang="en-US" sz="1100" b="0" i="0" u="none" strike="noStrike" dirty="0">
                        <a:latin typeface="Arial"/>
                      </a:endParaRPr>
                    </a:p>
                  </a:txBody>
                  <a:tcPr marL="0" marR="0" marT="0" marB="0" anchor="b"/>
                </a:tc>
              </a:tr>
              <a:tr h="200123">
                <a:tc>
                  <a:txBody>
                    <a:bodyPr/>
                    <a:lstStyle/>
                    <a:p>
                      <a:pPr algn="ctr" fontAlgn="b"/>
                      <a:r>
                        <a:rPr lang="en-US" sz="1100" u="none" strike="noStrike"/>
                        <a:t>11</a:t>
                      </a:r>
                      <a:endParaRPr lang="en-US" sz="1100" b="0" i="0" u="none" strike="noStrike">
                        <a:latin typeface="Arial"/>
                      </a:endParaRPr>
                    </a:p>
                  </a:txBody>
                  <a:tcPr marL="0" marR="0" marT="0" marB="0" anchor="b"/>
                </a:tc>
                <a:tc>
                  <a:txBody>
                    <a:bodyPr/>
                    <a:lstStyle/>
                    <a:p>
                      <a:pPr algn="ctr" fontAlgn="b"/>
                      <a:r>
                        <a:rPr lang="en-US" sz="1100" u="none" strike="noStrike"/>
                        <a:t>4</a:t>
                      </a:r>
                      <a:endParaRPr lang="en-US" sz="1100" b="0" i="0" u="none" strike="noStrike">
                        <a:latin typeface="Arial"/>
                      </a:endParaRPr>
                    </a:p>
                  </a:txBody>
                  <a:tcPr marL="0" marR="0" marT="0" marB="0" anchor="b"/>
                </a:tc>
                <a:tc>
                  <a:txBody>
                    <a:bodyPr/>
                    <a:lstStyle/>
                    <a:p>
                      <a:pPr algn="ctr" fontAlgn="b"/>
                      <a:r>
                        <a:rPr lang="en-US" sz="1100" u="none" strike="noStrike"/>
                        <a:t>4</a:t>
                      </a:r>
                      <a:endParaRPr lang="en-US" sz="1100" b="0" i="0" u="none" strike="noStrike">
                        <a:latin typeface="Arial"/>
                      </a:endParaRPr>
                    </a:p>
                  </a:txBody>
                  <a:tcPr marL="0" marR="0" marT="0" marB="0" anchor="b"/>
                </a:tc>
                <a:tc>
                  <a:txBody>
                    <a:bodyPr/>
                    <a:lstStyle/>
                    <a:p>
                      <a:pPr algn="l" fontAlgn="b"/>
                      <a:r>
                        <a:rPr lang="en-US" sz="1100" u="none" strike="noStrike"/>
                        <a:t>Shenzhen</a:t>
                      </a:r>
                      <a:endParaRPr lang="en-US" sz="1100" b="0" i="0" u="none" strike="noStrike">
                        <a:latin typeface="Arial"/>
                      </a:endParaRPr>
                    </a:p>
                  </a:txBody>
                  <a:tcPr marL="0" marR="0" marT="0" marB="0" anchor="b"/>
                </a:tc>
                <a:tc>
                  <a:txBody>
                    <a:bodyPr/>
                    <a:lstStyle/>
                    <a:p>
                      <a:pPr algn="l" fontAlgn="b"/>
                      <a:r>
                        <a:rPr lang="en-US" sz="1100" u="none" strike="noStrike"/>
                        <a:t>China</a:t>
                      </a:r>
                      <a:endParaRPr lang="en-US" sz="1100" b="0" i="0" u="none" strike="noStrike">
                        <a:latin typeface="Arial"/>
                      </a:endParaRPr>
                    </a:p>
                  </a:txBody>
                  <a:tcPr marL="0" marR="0" marT="0" marB="0" anchor="b"/>
                </a:tc>
                <a:tc>
                  <a:txBody>
                    <a:bodyPr/>
                    <a:lstStyle/>
                    <a:p>
                      <a:pPr algn="l" fontAlgn="b"/>
                      <a:r>
                        <a:rPr lang="en-US" sz="1100" u="none" strike="noStrike" dirty="0"/>
                        <a:t>    3,994 </a:t>
                      </a:r>
                      <a:endParaRPr lang="en-US" sz="1100" b="0" i="0" u="none" strike="noStrike" dirty="0">
                        <a:latin typeface="Arial"/>
                      </a:endParaRPr>
                    </a:p>
                  </a:txBody>
                  <a:tcPr marL="0" marR="0" marT="0" marB="0" anchor="b"/>
                </a:tc>
                <a:tc>
                  <a:txBody>
                    <a:bodyPr/>
                    <a:lstStyle/>
                    <a:p>
                      <a:pPr algn="l" fontAlgn="b"/>
                      <a:r>
                        <a:rPr lang="en-US" sz="1100" u="none" strike="noStrike" dirty="0"/>
                        <a:t>  21,099 </a:t>
                      </a:r>
                      <a:endParaRPr lang="en-US" sz="1100" b="0" i="0" u="none" strike="noStrike" dirty="0">
                        <a:latin typeface="Arial"/>
                      </a:endParaRPr>
                    </a:p>
                  </a:txBody>
                  <a:tcPr marL="0" marR="0" marT="0" marB="0" anchor="b"/>
                </a:tc>
                <a:tc>
                  <a:txBody>
                    <a:bodyPr/>
                    <a:lstStyle/>
                    <a:p>
                      <a:pPr algn="l" fontAlgn="b"/>
                      <a:r>
                        <a:rPr lang="en-US" sz="1100" u="none" strike="noStrike" dirty="0"/>
                        <a:t>  21,414 </a:t>
                      </a:r>
                      <a:endParaRPr lang="en-US" sz="1100" b="0" i="0" u="none" strike="noStrike" dirty="0">
                        <a:latin typeface="Arial"/>
                      </a:endParaRPr>
                    </a:p>
                  </a:txBody>
                  <a:tcPr marL="0" marR="0" marT="0" marB="0" anchor="b"/>
                </a:tc>
                <a:tc>
                  <a:txBody>
                    <a:bodyPr/>
                    <a:lstStyle/>
                    <a:p>
                      <a:pPr algn="l" fontAlgn="b"/>
                      <a:r>
                        <a:rPr lang="en-US" sz="1100" u="none" strike="noStrike" dirty="0"/>
                        <a:t>                436 </a:t>
                      </a:r>
                      <a:endParaRPr lang="en-US" sz="1100" b="0" i="0" u="none" strike="noStrike" dirty="0">
                        <a:latin typeface="Arial"/>
                      </a:endParaRPr>
                    </a:p>
                  </a:txBody>
                  <a:tcPr marL="0" marR="0" marT="0" marB="0" anchor="b"/>
                </a:tc>
                <a:tc>
                  <a:txBody>
                    <a:bodyPr/>
                    <a:lstStyle/>
                    <a:p>
                      <a:pPr algn="r" fontAlgn="b"/>
                      <a:r>
                        <a:rPr lang="en-US" sz="1100" u="none" strike="noStrike" dirty="0"/>
                        <a:t>1.5</a:t>
                      </a:r>
                      <a:endParaRPr lang="en-US" sz="1100" b="0" i="0" u="none" strike="noStrike" dirty="0">
                        <a:latin typeface="Arial"/>
                      </a:endParaRPr>
                    </a:p>
                  </a:txBody>
                  <a:tcPr marL="0" marR="0" marT="0" marB="0" anchor="b"/>
                </a:tc>
                <a:tc>
                  <a:txBody>
                    <a:bodyPr/>
                    <a:lstStyle/>
                    <a:p>
                      <a:pPr algn="r" fontAlgn="b"/>
                      <a:r>
                        <a:rPr lang="en-US" sz="1100" u="none" strike="noStrike" dirty="0"/>
                        <a:t>23.4</a:t>
                      </a:r>
                      <a:endParaRPr lang="en-US" sz="1100" b="0" i="0" u="none" strike="noStrike" dirty="0">
                        <a:latin typeface="Arial"/>
                      </a:endParaRPr>
                    </a:p>
                  </a:txBody>
                  <a:tcPr marL="0" marR="0" marT="0" marB="0" anchor="b"/>
                </a:tc>
              </a:tr>
              <a:tr h="200123">
                <a:tc>
                  <a:txBody>
                    <a:bodyPr/>
                    <a:lstStyle/>
                    <a:p>
                      <a:pPr algn="ctr" fontAlgn="b"/>
                      <a:r>
                        <a:rPr lang="en-US" sz="1100" u="none" strike="noStrike"/>
                        <a:t>3</a:t>
                      </a:r>
                      <a:endParaRPr lang="en-US" sz="1100" b="0" i="0" u="none" strike="noStrike">
                        <a:latin typeface="Arial"/>
                      </a:endParaRPr>
                    </a:p>
                  </a:txBody>
                  <a:tcPr marL="0" marR="0" marT="0" marB="0" anchor="b"/>
                </a:tc>
                <a:tc>
                  <a:txBody>
                    <a:bodyPr/>
                    <a:lstStyle/>
                    <a:p>
                      <a:pPr algn="ctr" fontAlgn="b"/>
                      <a:r>
                        <a:rPr lang="en-US" sz="1100" u="none" strike="noStrike"/>
                        <a:t>5</a:t>
                      </a:r>
                      <a:endParaRPr lang="en-US" sz="1100" b="0" i="0" u="none" strike="noStrike">
                        <a:latin typeface="Arial"/>
                      </a:endParaRPr>
                    </a:p>
                  </a:txBody>
                  <a:tcPr marL="0" marR="0" marT="0" marB="0" anchor="b"/>
                </a:tc>
                <a:tc>
                  <a:txBody>
                    <a:bodyPr/>
                    <a:lstStyle/>
                    <a:p>
                      <a:pPr algn="ctr" fontAlgn="b"/>
                      <a:r>
                        <a:rPr lang="en-US" sz="1100" u="none" strike="noStrike"/>
                        <a:t>5</a:t>
                      </a:r>
                      <a:endParaRPr lang="en-US" sz="1100" b="0" i="0" u="none" strike="noStrike">
                        <a:latin typeface="Arial"/>
                      </a:endParaRPr>
                    </a:p>
                  </a:txBody>
                  <a:tcPr marL="0" marR="0" marT="0" marB="0" anchor="b"/>
                </a:tc>
                <a:tc>
                  <a:txBody>
                    <a:bodyPr/>
                    <a:lstStyle/>
                    <a:p>
                      <a:pPr algn="l" fontAlgn="b"/>
                      <a:r>
                        <a:rPr lang="en-US" sz="1100" u="none" strike="noStrike"/>
                        <a:t>Busan</a:t>
                      </a:r>
                      <a:endParaRPr lang="en-US" sz="1100" b="0" i="0" u="none" strike="noStrike">
                        <a:latin typeface="Arial"/>
                      </a:endParaRPr>
                    </a:p>
                  </a:txBody>
                  <a:tcPr marL="0" marR="0" marT="0" marB="0" anchor="b"/>
                </a:tc>
                <a:tc>
                  <a:txBody>
                    <a:bodyPr/>
                    <a:lstStyle/>
                    <a:p>
                      <a:pPr algn="l" fontAlgn="b"/>
                      <a:r>
                        <a:rPr lang="en-US" sz="1100" u="none" strike="noStrike"/>
                        <a:t>South Korea</a:t>
                      </a:r>
                      <a:endParaRPr lang="en-US" sz="1100" b="0" i="0" u="none" strike="noStrike">
                        <a:latin typeface="Arial"/>
                      </a:endParaRPr>
                    </a:p>
                  </a:txBody>
                  <a:tcPr marL="0" marR="0" marT="0" marB="0" anchor="b"/>
                </a:tc>
                <a:tc>
                  <a:txBody>
                    <a:bodyPr/>
                    <a:lstStyle/>
                    <a:p>
                      <a:pPr algn="l" fontAlgn="b"/>
                      <a:r>
                        <a:rPr lang="en-US" sz="1100" u="none" strike="noStrike"/>
                        <a:t>    7,540 </a:t>
                      </a:r>
                      <a:endParaRPr lang="en-US" sz="1100" b="0" i="0" u="none" strike="noStrike">
                        <a:latin typeface="Arial"/>
                      </a:endParaRPr>
                    </a:p>
                  </a:txBody>
                  <a:tcPr marL="0" marR="0" marT="0" marB="0" anchor="b"/>
                </a:tc>
                <a:tc>
                  <a:txBody>
                    <a:bodyPr/>
                    <a:lstStyle/>
                    <a:p>
                      <a:pPr algn="l" fontAlgn="b"/>
                      <a:r>
                        <a:rPr lang="en-US" sz="1100" u="none" strike="noStrike" dirty="0"/>
                        <a:t>  13,270 </a:t>
                      </a:r>
                      <a:endParaRPr lang="en-US" sz="1100" b="0" i="0" u="none" strike="noStrike" dirty="0">
                        <a:latin typeface="Arial"/>
                      </a:endParaRPr>
                    </a:p>
                  </a:txBody>
                  <a:tcPr marL="0" marR="0" marT="0" marB="0" anchor="b"/>
                </a:tc>
                <a:tc>
                  <a:txBody>
                    <a:bodyPr/>
                    <a:lstStyle/>
                    <a:p>
                      <a:pPr algn="l" fontAlgn="b"/>
                      <a:r>
                        <a:rPr lang="en-US" sz="1100" u="none" strike="noStrike" dirty="0"/>
                        <a:t>  13,425 </a:t>
                      </a:r>
                      <a:endParaRPr lang="en-US" sz="1100" b="0" i="0" u="none" strike="noStrike" dirty="0">
                        <a:latin typeface="Arial"/>
                      </a:endParaRPr>
                    </a:p>
                  </a:txBody>
                  <a:tcPr marL="0" marR="0" marT="0" marB="0" anchor="b"/>
                </a:tc>
                <a:tc>
                  <a:txBody>
                    <a:bodyPr/>
                    <a:lstStyle/>
                    <a:p>
                      <a:pPr algn="l" fontAlgn="b"/>
                      <a:r>
                        <a:rPr lang="en-US" sz="1100" u="none" strike="noStrike" dirty="0"/>
                        <a:t>                 78 </a:t>
                      </a:r>
                      <a:endParaRPr lang="en-US" sz="1100" b="0" i="0" u="none" strike="noStrike" dirty="0">
                        <a:latin typeface="Arial"/>
                      </a:endParaRPr>
                    </a:p>
                  </a:txBody>
                  <a:tcPr marL="0" marR="0" marT="0" marB="0" anchor="b"/>
                </a:tc>
                <a:tc>
                  <a:txBody>
                    <a:bodyPr/>
                    <a:lstStyle/>
                    <a:p>
                      <a:pPr algn="r" fontAlgn="b"/>
                      <a:r>
                        <a:rPr lang="en-US" sz="1100" u="none" strike="noStrike" dirty="0"/>
                        <a:t>1.2</a:t>
                      </a:r>
                      <a:endParaRPr lang="en-US" sz="1100" b="0" i="0" u="none" strike="noStrike" dirty="0">
                        <a:latin typeface="Arial"/>
                      </a:endParaRPr>
                    </a:p>
                  </a:txBody>
                  <a:tcPr marL="0" marR="0" marT="0" marB="0" anchor="b"/>
                </a:tc>
                <a:tc>
                  <a:txBody>
                    <a:bodyPr/>
                    <a:lstStyle/>
                    <a:p>
                      <a:pPr algn="r" fontAlgn="b"/>
                      <a:r>
                        <a:rPr lang="en-US" sz="1100" u="none" strike="noStrike" dirty="0"/>
                        <a:t>7.5</a:t>
                      </a:r>
                      <a:endParaRPr lang="en-US" sz="1100" b="0" i="0" u="none" strike="noStrike" dirty="0">
                        <a:latin typeface="Arial"/>
                      </a:endParaRPr>
                    </a:p>
                  </a:txBody>
                  <a:tcPr marL="0" marR="0" marT="0" marB="0" anchor="b"/>
                </a:tc>
              </a:tr>
              <a:tr h="200123">
                <a:tc>
                  <a:txBody>
                    <a:bodyPr/>
                    <a:lstStyle/>
                    <a:p>
                      <a:pPr algn="ctr" fontAlgn="b"/>
                      <a:r>
                        <a:rPr lang="en-US" sz="1100" u="none" strike="noStrike"/>
                        <a:t>13</a:t>
                      </a:r>
                      <a:endParaRPr lang="en-US" sz="1100" b="0" i="0" u="none" strike="noStrike">
                        <a:latin typeface="Arial"/>
                      </a:endParaRPr>
                    </a:p>
                  </a:txBody>
                  <a:tcPr marL="0" marR="0" marT="0" marB="0" anchor="b"/>
                </a:tc>
                <a:tc>
                  <a:txBody>
                    <a:bodyPr/>
                    <a:lstStyle/>
                    <a:p>
                      <a:pPr algn="ctr" fontAlgn="b"/>
                      <a:r>
                        <a:rPr lang="en-US" sz="1100" u="none" strike="noStrike"/>
                        <a:t>7</a:t>
                      </a:r>
                      <a:endParaRPr lang="en-US" sz="1100" b="0" i="0" u="none" strike="noStrike">
                        <a:latin typeface="Arial"/>
                      </a:endParaRPr>
                    </a:p>
                  </a:txBody>
                  <a:tcPr marL="0" marR="0" marT="0" marB="0" anchor="b"/>
                </a:tc>
                <a:tc>
                  <a:txBody>
                    <a:bodyPr/>
                    <a:lstStyle/>
                    <a:p>
                      <a:pPr algn="ctr" fontAlgn="b"/>
                      <a:r>
                        <a:rPr lang="en-US" sz="1100" u="none" strike="noStrike"/>
                        <a:t>6</a:t>
                      </a:r>
                      <a:endParaRPr lang="en-US" sz="1100" b="0" i="0" u="none" strike="noStrike">
                        <a:latin typeface="Arial"/>
                      </a:endParaRPr>
                    </a:p>
                  </a:txBody>
                  <a:tcPr marL="0" marR="0" marT="0" marB="0" anchor="b"/>
                </a:tc>
                <a:tc>
                  <a:txBody>
                    <a:bodyPr/>
                    <a:lstStyle/>
                    <a:p>
                      <a:pPr algn="l" fontAlgn="b"/>
                      <a:r>
                        <a:rPr lang="en-US" sz="1100" u="none" strike="noStrike"/>
                        <a:t>Dubai</a:t>
                      </a:r>
                      <a:endParaRPr lang="en-US" sz="1100" b="0" i="0" u="none" strike="noStrike">
                        <a:latin typeface="Arial"/>
                      </a:endParaRPr>
                    </a:p>
                  </a:txBody>
                  <a:tcPr marL="0" marR="0" marT="0" marB="0" anchor="b"/>
                </a:tc>
                <a:tc>
                  <a:txBody>
                    <a:bodyPr/>
                    <a:lstStyle/>
                    <a:p>
                      <a:pPr algn="l" fontAlgn="b"/>
                      <a:r>
                        <a:rPr lang="en-US" sz="1100" u="none" strike="noStrike"/>
                        <a:t>United Arab Emirates</a:t>
                      </a:r>
                      <a:endParaRPr lang="en-US" sz="1100" b="0" i="0" u="none" strike="noStrike">
                        <a:latin typeface="Arial"/>
                      </a:endParaRPr>
                    </a:p>
                  </a:txBody>
                  <a:tcPr marL="0" marR="0" marT="0" marB="0" anchor="b"/>
                </a:tc>
                <a:tc>
                  <a:txBody>
                    <a:bodyPr/>
                    <a:lstStyle/>
                    <a:p>
                      <a:pPr algn="l" fontAlgn="b"/>
                      <a:r>
                        <a:rPr lang="en-US" sz="1100" u="none" strike="noStrike"/>
                        <a:t>    3,059 </a:t>
                      </a:r>
                      <a:endParaRPr lang="en-US" sz="1100" b="0" i="0" u="none" strike="noStrike">
                        <a:latin typeface="Arial"/>
                      </a:endParaRPr>
                    </a:p>
                  </a:txBody>
                  <a:tcPr marL="0" marR="0" marT="0" marB="0" anchor="b"/>
                </a:tc>
                <a:tc>
                  <a:txBody>
                    <a:bodyPr/>
                    <a:lstStyle/>
                    <a:p>
                      <a:pPr algn="l" fontAlgn="b"/>
                      <a:r>
                        <a:rPr lang="en-US" sz="1100" u="none" strike="noStrike"/>
                        <a:t>  10,653 </a:t>
                      </a:r>
                      <a:endParaRPr lang="en-US" sz="1100" b="0" i="0" u="none" strike="noStrike">
                        <a:latin typeface="Arial"/>
                      </a:endParaRPr>
                    </a:p>
                  </a:txBody>
                  <a:tcPr marL="0" marR="0" marT="0" marB="0" anchor="b"/>
                </a:tc>
                <a:tc>
                  <a:txBody>
                    <a:bodyPr/>
                    <a:lstStyle/>
                    <a:p>
                      <a:pPr algn="l" fontAlgn="b"/>
                      <a:r>
                        <a:rPr lang="en-US" sz="1100" u="none" strike="noStrike" dirty="0"/>
                        <a:t>  11,828 </a:t>
                      </a:r>
                      <a:endParaRPr lang="en-US" sz="1100" b="0" i="0" u="none" strike="noStrike" dirty="0">
                        <a:latin typeface="Arial"/>
                      </a:endParaRPr>
                    </a:p>
                  </a:txBody>
                  <a:tcPr marL="0" marR="0" marT="0" marB="0" anchor="b"/>
                </a:tc>
                <a:tc>
                  <a:txBody>
                    <a:bodyPr/>
                    <a:lstStyle/>
                    <a:p>
                      <a:pPr algn="l" fontAlgn="b"/>
                      <a:r>
                        <a:rPr lang="en-US" sz="1100" u="none" strike="noStrike" dirty="0"/>
                        <a:t>                287 </a:t>
                      </a:r>
                      <a:endParaRPr lang="en-US" sz="1100" b="0" i="0" u="none" strike="noStrike" dirty="0">
                        <a:latin typeface="Arial"/>
                      </a:endParaRPr>
                    </a:p>
                  </a:txBody>
                  <a:tcPr marL="0" marR="0" marT="0" marB="0" anchor="b"/>
                </a:tc>
                <a:tc>
                  <a:txBody>
                    <a:bodyPr/>
                    <a:lstStyle/>
                    <a:p>
                      <a:pPr algn="r" fontAlgn="b"/>
                      <a:r>
                        <a:rPr lang="en-US" sz="1100" u="none" strike="noStrike" dirty="0"/>
                        <a:t>11.0</a:t>
                      </a:r>
                      <a:endParaRPr lang="en-US" sz="1100" b="0" i="0" u="none" strike="noStrike" dirty="0">
                        <a:latin typeface="Arial"/>
                      </a:endParaRPr>
                    </a:p>
                  </a:txBody>
                  <a:tcPr marL="0" marR="0" marT="0" marB="0" anchor="b"/>
                </a:tc>
                <a:tc>
                  <a:txBody>
                    <a:bodyPr/>
                    <a:lstStyle/>
                    <a:p>
                      <a:pPr algn="r" fontAlgn="b"/>
                      <a:r>
                        <a:rPr lang="en-US" sz="1100" u="none" strike="noStrike" dirty="0"/>
                        <a:t>18.4</a:t>
                      </a:r>
                      <a:endParaRPr lang="en-US" sz="1100" b="0" i="0" u="none" strike="noStrike" dirty="0">
                        <a:latin typeface="Arial"/>
                      </a:endParaRPr>
                    </a:p>
                  </a:txBody>
                  <a:tcPr marL="0" marR="0" marT="0" marB="0" anchor="b"/>
                </a:tc>
              </a:tr>
              <a:tr h="200123">
                <a:tc>
                  <a:txBody>
                    <a:bodyPr/>
                    <a:lstStyle/>
                    <a:p>
                      <a:pPr algn="ctr" fontAlgn="b"/>
                      <a:r>
                        <a:rPr lang="en-US" sz="1100" u="none" strike="noStrike"/>
                        <a:t>65</a:t>
                      </a:r>
                      <a:endParaRPr lang="en-US" sz="1100" b="0" i="0" u="none" strike="noStrike">
                        <a:latin typeface="Arial"/>
                      </a:endParaRPr>
                    </a:p>
                  </a:txBody>
                  <a:tcPr marL="0" marR="0" marT="0" marB="0" anchor="b"/>
                </a:tc>
                <a:tc>
                  <a:txBody>
                    <a:bodyPr/>
                    <a:lstStyle/>
                    <a:p>
                      <a:pPr algn="ctr" fontAlgn="b"/>
                      <a:r>
                        <a:rPr lang="en-US" sz="1100" u="none" strike="noStrike"/>
                        <a:t>11</a:t>
                      </a:r>
                      <a:endParaRPr lang="en-US" sz="1100" b="0" i="0" u="none" strike="noStrike">
                        <a:latin typeface="Arial"/>
                      </a:endParaRPr>
                    </a:p>
                  </a:txBody>
                  <a:tcPr marL="0" marR="0" marT="0" marB="0" anchor="b"/>
                </a:tc>
                <a:tc>
                  <a:txBody>
                    <a:bodyPr/>
                    <a:lstStyle/>
                    <a:p>
                      <a:pPr algn="ctr" fontAlgn="b"/>
                      <a:r>
                        <a:rPr lang="en-US" sz="1100" u="none" strike="noStrike"/>
                        <a:t>7</a:t>
                      </a:r>
                      <a:endParaRPr lang="en-US" sz="1100" b="0" i="0" u="none" strike="noStrike">
                        <a:latin typeface="Arial"/>
                      </a:endParaRPr>
                    </a:p>
                  </a:txBody>
                  <a:tcPr marL="0" marR="0" marT="0" marB="0" anchor="b"/>
                </a:tc>
                <a:tc>
                  <a:txBody>
                    <a:bodyPr/>
                    <a:lstStyle/>
                    <a:p>
                      <a:pPr algn="l" fontAlgn="b"/>
                      <a:r>
                        <a:rPr lang="en-US" sz="1100" u="none" strike="noStrike"/>
                        <a:t>Ningbo</a:t>
                      </a:r>
                      <a:endParaRPr lang="en-US" sz="1100" b="0" i="0" u="none" strike="noStrike">
                        <a:latin typeface="Arial"/>
                      </a:endParaRPr>
                    </a:p>
                  </a:txBody>
                  <a:tcPr marL="0" marR="0" marT="0" marB="0" anchor="b"/>
                </a:tc>
                <a:tc>
                  <a:txBody>
                    <a:bodyPr/>
                    <a:lstStyle/>
                    <a:p>
                      <a:pPr algn="l" fontAlgn="b"/>
                      <a:r>
                        <a:rPr lang="en-US" sz="1100" u="none" strike="noStrike" dirty="0"/>
                        <a:t>China</a:t>
                      </a:r>
                      <a:endParaRPr lang="en-US" sz="1100" b="0" i="0" u="none" strike="noStrike" dirty="0">
                        <a:latin typeface="Arial"/>
                      </a:endParaRPr>
                    </a:p>
                  </a:txBody>
                  <a:tcPr marL="0" marR="0" marT="0" marB="0" anchor="b"/>
                </a:tc>
                <a:tc>
                  <a:txBody>
                    <a:bodyPr/>
                    <a:lstStyle/>
                    <a:p>
                      <a:pPr algn="l" fontAlgn="b"/>
                      <a:r>
                        <a:rPr lang="en-US" sz="1100" u="none" strike="noStrike"/>
                        <a:t>       902 </a:t>
                      </a:r>
                      <a:endParaRPr lang="en-US" sz="1100" b="0" i="0" u="none" strike="noStrike">
                        <a:latin typeface="Arial"/>
                      </a:endParaRPr>
                    </a:p>
                  </a:txBody>
                  <a:tcPr marL="0" marR="0" marT="0" marB="0" anchor="b"/>
                </a:tc>
                <a:tc>
                  <a:txBody>
                    <a:bodyPr/>
                    <a:lstStyle/>
                    <a:p>
                      <a:pPr algn="l" fontAlgn="b"/>
                      <a:r>
                        <a:rPr lang="en-US" sz="1100" u="none" strike="noStrike"/>
                        <a:t>    9,360 </a:t>
                      </a:r>
                      <a:endParaRPr lang="en-US" sz="1100" b="0" i="0" u="none" strike="noStrike">
                        <a:latin typeface="Arial"/>
                      </a:endParaRPr>
                    </a:p>
                  </a:txBody>
                  <a:tcPr marL="0" marR="0" marT="0" marB="0" anchor="b"/>
                </a:tc>
                <a:tc>
                  <a:txBody>
                    <a:bodyPr/>
                    <a:lstStyle/>
                    <a:p>
                      <a:pPr algn="l" fontAlgn="b"/>
                      <a:r>
                        <a:rPr lang="en-US" sz="1100" u="none" strike="noStrike" dirty="0"/>
                        <a:t>  11,226 </a:t>
                      </a:r>
                      <a:endParaRPr lang="en-US" sz="1100" b="0" i="0" u="none" strike="noStrike" dirty="0">
                        <a:latin typeface="Arial"/>
                      </a:endParaRPr>
                    </a:p>
                  </a:txBody>
                  <a:tcPr marL="0" marR="0" marT="0" marB="0" anchor="b"/>
                </a:tc>
                <a:tc>
                  <a:txBody>
                    <a:bodyPr/>
                    <a:lstStyle/>
                    <a:p>
                      <a:pPr algn="l" fontAlgn="b"/>
                      <a:r>
                        <a:rPr lang="en-US" sz="1100" u="none" strike="noStrike" dirty="0"/>
                        <a:t>             1,145 </a:t>
                      </a:r>
                      <a:endParaRPr lang="en-US" sz="1100" b="0" i="0" u="none" strike="noStrike" dirty="0">
                        <a:latin typeface="Arial"/>
                      </a:endParaRPr>
                    </a:p>
                  </a:txBody>
                  <a:tcPr marL="0" marR="0" marT="0" marB="0" anchor="b"/>
                </a:tc>
                <a:tc>
                  <a:txBody>
                    <a:bodyPr/>
                    <a:lstStyle/>
                    <a:p>
                      <a:pPr algn="r" fontAlgn="b"/>
                      <a:r>
                        <a:rPr lang="en-US" sz="1100" u="none" strike="noStrike" dirty="0"/>
                        <a:t>19.9</a:t>
                      </a:r>
                      <a:endParaRPr lang="en-US" sz="1100" b="0" i="0" u="none" strike="noStrike" dirty="0">
                        <a:latin typeface="Arial"/>
                      </a:endParaRPr>
                    </a:p>
                  </a:txBody>
                  <a:tcPr marL="0" marR="0" marT="0" marB="0" anchor="b"/>
                </a:tc>
                <a:tc>
                  <a:txBody>
                    <a:bodyPr/>
                    <a:lstStyle/>
                    <a:p>
                      <a:pPr algn="r" fontAlgn="b"/>
                      <a:r>
                        <a:rPr lang="en-US" sz="1100" u="none" strike="noStrike" dirty="0"/>
                        <a:t>37.0</a:t>
                      </a:r>
                      <a:endParaRPr lang="en-US" sz="1100" b="0" i="0" u="none" strike="noStrike" dirty="0">
                        <a:latin typeface="Arial"/>
                      </a:endParaRPr>
                    </a:p>
                  </a:txBody>
                  <a:tcPr marL="0" marR="0" marT="0" marB="0" anchor="b"/>
                </a:tc>
              </a:tr>
              <a:tr h="200123">
                <a:tc>
                  <a:txBody>
                    <a:bodyPr/>
                    <a:lstStyle/>
                    <a:p>
                      <a:pPr algn="ctr" fontAlgn="b"/>
                      <a:r>
                        <a:rPr lang="en-US" sz="1100" u="none" strike="noStrike"/>
                        <a:t>38</a:t>
                      </a:r>
                      <a:endParaRPr lang="en-US" sz="1100" b="0" i="0" u="none" strike="noStrike">
                        <a:latin typeface="Arial"/>
                      </a:endParaRPr>
                    </a:p>
                  </a:txBody>
                  <a:tcPr marL="0" marR="0" marT="0" marB="0" anchor="b"/>
                </a:tc>
                <a:tc>
                  <a:txBody>
                    <a:bodyPr/>
                    <a:lstStyle/>
                    <a:p>
                      <a:pPr algn="ctr" fontAlgn="b"/>
                      <a:r>
                        <a:rPr lang="en-US" sz="1100" u="none" strike="noStrike"/>
                        <a:t>12</a:t>
                      </a:r>
                      <a:endParaRPr lang="en-US" sz="1100" b="0" i="0" u="none" strike="noStrike">
                        <a:latin typeface="Arial"/>
                      </a:endParaRPr>
                    </a:p>
                  </a:txBody>
                  <a:tcPr marL="0" marR="0" marT="0" marB="0" anchor="b"/>
                </a:tc>
                <a:tc>
                  <a:txBody>
                    <a:bodyPr/>
                    <a:lstStyle/>
                    <a:p>
                      <a:pPr algn="ctr" fontAlgn="b"/>
                      <a:r>
                        <a:rPr lang="en-US" sz="1100" u="none" strike="noStrike"/>
                        <a:t>8</a:t>
                      </a:r>
                      <a:endParaRPr lang="en-US" sz="1100" b="0" i="0" u="none" strike="noStrike">
                        <a:latin typeface="Arial"/>
                      </a:endParaRPr>
                    </a:p>
                  </a:txBody>
                  <a:tcPr marL="0" marR="0" marT="0" marB="0" anchor="b"/>
                </a:tc>
                <a:tc>
                  <a:txBody>
                    <a:bodyPr/>
                    <a:lstStyle/>
                    <a:p>
                      <a:pPr algn="l" fontAlgn="b"/>
                      <a:r>
                        <a:rPr lang="en-US" sz="1100" u="none" strike="noStrike"/>
                        <a:t>Guangzhou</a:t>
                      </a:r>
                      <a:endParaRPr lang="en-US" sz="1100" b="0" i="0" u="none" strike="noStrike">
                        <a:latin typeface="Arial"/>
                      </a:endParaRPr>
                    </a:p>
                  </a:txBody>
                  <a:tcPr marL="0" marR="0" marT="0" marB="0" anchor="b"/>
                </a:tc>
                <a:tc>
                  <a:txBody>
                    <a:bodyPr/>
                    <a:lstStyle/>
                    <a:p>
                      <a:pPr algn="l" fontAlgn="b"/>
                      <a:r>
                        <a:rPr lang="en-US" sz="1100" u="none" strike="noStrike"/>
                        <a:t>China</a:t>
                      </a:r>
                      <a:endParaRPr lang="en-US" sz="1100" b="0" i="0" u="none" strike="noStrike">
                        <a:latin typeface="Arial"/>
                      </a:endParaRPr>
                    </a:p>
                  </a:txBody>
                  <a:tcPr marL="0" marR="0" marT="0" marB="0" anchor="b"/>
                </a:tc>
                <a:tc>
                  <a:txBody>
                    <a:bodyPr/>
                    <a:lstStyle/>
                    <a:p>
                      <a:pPr algn="l" fontAlgn="b"/>
                      <a:r>
                        <a:rPr lang="en-US" sz="1100" u="none" strike="noStrike"/>
                        <a:t>    1,430 </a:t>
                      </a:r>
                      <a:endParaRPr lang="en-US" sz="1100" b="0" i="0" u="none" strike="noStrike">
                        <a:latin typeface="Arial"/>
                      </a:endParaRPr>
                    </a:p>
                  </a:txBody>
                  <a:tcPr marL="0" marR="0" marT="0" marB="0" anchor="b"/>
                </a:tc>
                <a:tc>
                  <a:txBody>
                    <a:bodyPr/>
                    <a:lstStyle/>
                    <a:p>
                      <a:pPr algn="l" fontAlgn="b"/>
                      <a:r>
                        <a:rPr lang="en-US" sz="1100" u="none" strike="noStrike"/>
                        <a:t>    9,200 </a:t>
                      </a:r>
                      <a:endParaRPr lang="en-US" sz="1100" b="0" i="0" u="none" strike="noStrike">
                        <a:latin typeface="Arial"/>
                      </a:endParaRPr>
                    </a:p>
                  </a:txBody>
                  <a:tcPr marL="0" marR="0" marT="0" marB="0" anchor="b"/>
                </a:tc>
                <a:tc>
                  <a:txBody>
                    <a:bodyPr/>
                    <a:lstStyle/>
                    <a:p>
                      <a:pPr algn="l" fontAlgn="b"/>
                      <a:r>
                        <a:rPr lang="en-US" sz="1100" u="none" strike="noStrike" dirty="0"/>
                        <a:t>  11,001 </a:t>
                      </a:r>
                      <a:endParaRPr lang="en-US" sz="1100" b="0" i="0" u="none" strike="noStrike" dirty="0">
                        <a:latin typeface="Arial"/>
                      </a:endParaRPr>
                    </a:p>
                  </a:txBody>
                  <a:tcPr marL="0" marR="0" marT="0" marB="0" anchor="b"/>
                </a:tc>
                <a:tc>
                  <a:txBody>
                    <a:bodyPr/>
                    <a:lstStyle/>
                    <a:p>
                      <a:pPr algn="l" fontAlgn="b"/>
                      <a:r>
                        <a:rPr lang="en-US" sz="1100" u="none" strike="noStrike" dirty="0"/>
                        <a:t>                669 </a:t>
                      </a:r>
                      <a:endParaRPr lang="en-US" sz="1100" b="0" i="0" u="none" strike="noStrike" dirty="0">
                        <a:latin typeface="Arial"/>
                      </a:endParaRPr>
                    </a:p>
                  </a:txBody>
                  <a:tcPr marL="0" marR="0" marT="0" marB="0" anchor="b"/>
                </a:tc>
                <a:tc>
                  <a:txBody>
                    <a:bodyPr/>
                    <a:lstStyle/>
                    <a:p>
                      <a:pPr algn="r" fontAlgn="b"/>
                      <a:r>
                        <a:rPr lang="en-US" sz="1100" u="none" strike="noStrike" dirty="0"/>
                        <a:t>19.6</a:t>
                      </a:r>
                      <a:endParaRPr lang="en-US" sz="1100" b="0" i="0" u="none" strike="noStrike" dirty="0">
                        <a:latin typeface="Arial"/>
                      </a:endParaRPr>
                    </a:p>
                  </a:txBody>
                  <a:tcPr marL="0" marR="0" marT="0" marB="0" anchor="b"/>
                </a:tc>
                <a:tc>
                  <a:txBody>
                    <a:bodyPr/>
                    <a:lstStyle/>
                    <a:p>
                      <a:pPr algn="r" fontAlgn="b"/>
                      <a:r>
                        <a:rPr lang="en-US" sz="1100" u="none" strike="noStrike" dirty="0"/>
                        <a:t>29.1</a:t>
                      </a:r>
                      <a:endParaRPr lang="en-US" sz="1100" b="0" i="0" u="none" strike="noStrike" dirty="0">
                        <a:latin typeface="Arial"/>
                      </a:endParaRPr>
                    </a:p>
                  </a:txBody>
                  <a:tcPr marL="0" marR="0" marT="0" marB="0" anchor="b"/>
                </a:tc>
              </a:tr>
              <a:tr h="200123">
                <a:tc>
                  <a:txBody>
                    <a:bodyPr/>
                    <a:lstStyle/>
                    <a:p>
                      <a:pPr algn="ctr" fontAlgn="b"/>
                      <a:r>
                        <a:rPr lang="en-US" sz="1100" u="none" strike="noStrike"/>
                        <a:t>5</a:t>
                      </a:r>
                      <a:endParaRPr lang="en-US" sz="1100" b="0" i="0" u="none" strike="noStrike">
                        <a:latin typeface="Arial"/>
                      </a:endParaRPr>
                    </a:p>
                  </a:txBody>
                  <a:tcPr marL="0" marR="0" marT="0" marB="0" anchor="b"/>
                </a:tc>
                <a:tc>
                  <a:txBody>
                    <a:bodyPr/>
                    <a:lstStyle/>
                    <a:p>
                      <a:pPr algn="ctr" fontAlgn="b"/>
                      <a:r>
                        <a:rPr lang="en-US" sz="1100" u="none" strike="noStrike"/>
                        <a:t>6</a:t>
                      </a:r>
                      <a:endParaRPr lang="en-US" sz="1100" b="0" i="0" u="none" strike="noStrike">
                        <a:latin typeface="Arial"/>
                      </a:endParaRPr>
                    </a:p>
                  </a:txBody>
                  <a:tcPr marL="0" marR="0" marT="0" marB="0" anchor="b"/>
                </a:tc>
                <a:tc>
                  <a:txBody>
                    <a:bodyPr/>
                    <a:lstStyle/>
                    <a:p>
                      <a:pPr algn="ctr" fontAlgn="b"/>
                      <a:r>
                        <a:rPr lang="en-US" sz="1100" u="none" strike="noStrike"/>
                        <a:t>9</a:t>
                      </a:r>
                      <a:endParaRPr lang="en-US" sz="1100" b="0" i="0" u="none" strike="noStrike">
                        <a:latin typeface="Arial"/>
                      </a:endParaRPr>
                    </a:p>
                  </a:txBody>
                  <a:tcPr marL="0" marR="0" marT="0" marB="0" anchor="b"/>
                </a:tc>
                <a:tc>
                  <a:txBody>
                    <a:bodyPr/>
                    <a:lstStyle/>
                    <a:p>
                      <a:pPr algn="l" fontAlgn="b"/>
                      <a:r>
                        <a:rPr lang="en-US" sz="1100" u="none" strike="noStrike"/>
                        <a:t>Rotterdam</a:t>
                      </a:r>
                      <a:endParaRPr lang="en-US" sz="1100" b="0" i="0" u="none" strike="noStrike">
                        <a:latin typeface="Arial"/>
                      </a:endParaRPr>
                    </a:p>
                  </a:txBody>
                  <a:tcPr marL="0" marR="0" marT="0" marB="0" anchor="b"/>
                </a:tc>
                <a:tc>
                  <a:txBody>
                    <a:bodyPr/>
                    <a:lstStyle/>
                    <a:p>
                      <a:pPr algn="l" fontAlgn="b"/>
                      <a:r>
                        <a:rPr lang="en-US" sz="1100" u="none" strike="noStrike"/>
                        <a:t>Netherlands</a:t>
                      </a:r>
                      <a:endParaRPr lang="en-US" sz="1100" b="0" i="0" u="none" strike="noStrike">
                        <a:latin typeface="Arial"/>
                      </a:endParaRPr>
                    </a:p>
                  </a:txBody>
                  <a:tcPr marL="0" marR="0" marT="0" marB="0" anchor="b"/>
                </a:tc>
                <a:tc>
                  <a:txBody>
                    <a:bodyPr/>
                    <a:lstStyle/>
                    <a:p>
                      <a:pPr algn="l" fontAlgn="b"/>
                      <a:r>
                        <a:rPr lang="en-US" sz="1100" u="none" strike="noStrike"/>
                        <a:t>    6,280 </a:t>
                      </a:r>
                      <a:endParaRPr lang="en-US" sz="1100" b="0" i="0" u="none" strike="noStrike">
                        <a:latin typeface="Arial"/>
                      </a:endParaRPr>
                    </a:p>
                  </a:txBody>
                  <a:tcPr marL="0" marR="0" marT="0" marB="0" anchor="b"/>
                </a:tc>
                <a:tc>
                  <a:txBody>
                    <a:bodyPr/>
                    <a:lstStyle/>
                    <a:p>
                      <a:pPr algn="l" fontAlgn="b"/>
                      <a:r>
                        <a:rPr lang="en-US" sz="1100" u="none" strike="noStrike"/>
                        <a:t>  10,791 </a:t>
                      </a:r>
                      <a:endParaRPr lang="en-US" sz="1100" b="0" i="0" u="none" strike="noStrike">
                        <a:latin typeface="Arial"/>
                      </a:endParaRPr>
                    </a:p>
                  </a:txBody>
                  <a:tcPr marL="0" marR="0" marT="0" marB="0" anchor="b"/>
                </a:tc>
                <a:tc>
                  <a:txBody>
                    <a:bodyPr/>
                    <a:lstStyle/>
                    <a:p>
                      <a:pPr algn="l" fontAlgn="b"/>
                      <a:r>
                        <a:rPr lang="en-US" sz="1100" u="none" strike="noStrike"/>
                        <a:t>  10,800 </a:t>
                      </a:r>
                      <a:endParaRPr lang="en-US" sz="1100" b="0" i="0" u="none" strike="noStrike">
                        <a:latin typeface="Arial"/>
                      </a:endParaRPr>
                    </a:p>
                  </a:txBody>
                  <a:tcPr marL="0" marR="0" marT="0" marB="0" anchor="b"/>
                </a:tc>
                <a:tc>
                  <a:txBody>
                    <a:bodyPr/>
                    <a:lstStyle/>
                    <a:p>
                      <a:pPr algn="l" fontAlgn="b"/>
                      <a:r>
                        <a:rPr lang="en-US" sz="1100" u="none" strike="noStrike" dirty="0"/>
                        <a:t>                 72 </a:t>
                      </a:r>
                      <a:endParaRPr lang="en-US" sz="1100" b="0" i="0" u="none" strike="noStrike" dirty="0">
                        <a:latin typeface="Arial"/>
                      </a:endParaRPr>
                    </a:p>
                  </a:txBody>
                  <a:tcPr marL="0" marR="0" marT="0" marB="0" anchor="b"/>
                </a:tc>
                <a:tc>
                  <a:txBody>
                    <a:bodyPr/>
                    <a:lstStyle/>
                    <a:p>
                      <a:pPr algn="r" fontAlgn="b"/>
                      <a:r>
                        <a:rPr lang="en-US" sz="1100" u="none" strike="noStrike" dirty="0"/>
                        <a:t>0.1</a:t>
                      </a:r>
                      <a:endParaRPr lang="en-US" sz="1100" b="0" i="0" u="none" strike="noStrike" dirty="0">
                        <a:latin typeface="Arial"/>
                      </a:endParaRPr>
                    </a:p>
                  </a:txBody>
                  <a:tcPr marL="0" marR="0" marT="0" marB="0" anchor="b"/>
                </a:tc>
                <a:tc>
                  <a:txBody>
                    <a:bodyPr/>
                    <a:lstStyle/>
                    <a:p>
                      <a:pPr algn="r" fontAlgn="b"/>
                      <a:r>
                        <a:rPr lang="en-US" sz="1100" u="none" strike="noStrike" dirty="0"/>
                        <a:t>7.0</a:t>
                      </a:r>
                      <a:endParaRPr lang="en-US" sz="1100" b="0" i="0" u="none" strike="noStrike" dirty="0">
                        <a:latin typeface="Arial"/>
                      </a:endParaRPr>
                    </a:p>
                  </a:txBody>
                  <a:tcPr marL="0" marR="0" marT="0" marB="0" anchor="b"/>
                </a:tc>
              </a:tr>
              <a:tr h="200123">
                <a:tc>
                  <a:txBody>
                    <a:bodyPr/>
                    <a:lstStyle/>
                    <a:p>
                      <a:pPr algn="ctr" fontAlgn="b"/>
                      <a:r>
                        <a:rPr lang="en-US" sz="1100" u="none" strike="noStrike"/>
                        <a:t>24</a:t>
                      </a:r>
                      <a:endParaRPr lang="en-US" sz="1100" b="0" i="0" u="none" strike="noStrike">
                        <a:latin typeface="Arial"/>
                      </a:endParaRPr>
                    </a:p>
                  </a:txBody>
                  <a:tcPr marL="0" marR="0" marT="0" marB="0" anchor="b"/>
                </a:tc>
                <a:tc>
                  <a:txBody>
                    <a:bodyPr/>
                    <a:lstStyle/>
                    <a:p>
                      <a:pPr algn="ctr" fontAlgn="b"/>
                      <a:r>
                        <a:rPr lang="en-US" sz="1100" u="none" strike="noStrike"/>
                        <a:t>10</a:t>
                      </a:r>
                      <a:endParaRPr lang="en-US" sz="1100" b="0" i="0" u="none" strike="noStrike">
                        <a:latin typeface="Arial"/>
                      </a:endParaRPr>
                    </a:p>
                  </a:txBody>
                  <a:tcPr marL="0" marR="0" marT="0" marB="0" anchor="b"/>
                </a:tc>
                <a:tc>
                  <a:txBody>
                    <a:bodyPr/>
                    <a:lstStyle/>
                    <a:p>
                      <a:pPr algn="ctr" fontAlgn="b"/>
                      <a:r>
                        <a:rPr lang="en-US" sz="1100" u="none" strike="noStrike"/>
                        <a:t>10</a:t>
                      </a:r>
                      <a:endParaRPr lang="en-US" sz="1100" b="0" i="0" u="none" strike="noStrike">
                        <a:latin typeface="Arial"/>
                      </a:endParaRPr>
                    </a:p>
                  </a:txBody>
                  <a:tcPr marL="0" marR="0" marT="0" marB="0" anchor="b"/>
                </a:tc>
                <a:tc>
                  <a:txBody>
                    <a:bodyPr/>
                    <a:lstStyle/>
                    <a:p>
                      <a:pPr algn="l" fontAlgn="b"/>
                      <a:r>
                        <a:rPr lang="en-US" sz="1100" u="none" strike="noStrike"/>
                        <a:t>Qingdao</a:t>
                      </a:r>
                      <a:endParaRPr lang="en-US" sz="1100" b="0" i="0" u="none" strike="noStrike">
                        <a:latin typeface="Arial"/>
                      </a:endParaRPr>
                    </a:p>
                  </a:txBody>
                  <a:tcPr marL="0" marR="0" marT="0" marB="0" anchor="b"/>
                </a:tc>
                <a:tc>
                  <a:txBody>
                    <a:bodyPr/>
                    <a:lstStyle/>
                    <a:p>
                      <a:pPr algn="l" fontAlgn="b"/>
                      <a:r>
                        <a:rPr lang="en-US" sz="1100" u="none" strike="noStrike"/>
                        <a:t>China</a:t>
                      </a:r>
                      <a:endParaRPr lang="en-US" sz="1100" b="0" i="0" u="none" strike="noStrike">
                        <a:latin typeface="Arial"/>
                      </a:endParaRPr>
                    </a:p>
                  </a:txBody>
                  <a:tcPr marL="0" marR="0" marT="0" marB="0" anchor="b"/>
                </a:tc>
                <a:tc>
                  <a:txBody>
                    <a:bodyPr/>
                    <a:lstStyle/>
                    <a:p>
                      <a:pPr algn="l" fontAlgn="b"/>
                      <a:r>
                        <a:rPr lang="en-US" sz="1100" u="none" strike="noStrike"/>
                        <a:t>    2,120 </a:t>
                      </a:r>
                      <a:endParaRPr lang="en-US" sz="1100" b="0" i="0" u="none" strike="noStrike">
                        <a:latin typeface="Arial"/>
                      </a:endParaRPr>
                    </a:p>
                  </a:txBody>
                  <a:tcPr marL="0" marR="0" marT="0" marB="0" anchor="b"/>
                </a:tc>
                <a:tc>
                  <a:txBody>
                    <a:bodyPr/>
                    <a:lstStyle/>
                    <a:p>
                      <a:pPr algn="l" fontAlgn="b"/>
                      <a:r>
                        <a:rPr lang="en-US" sz="1100" u="none" strike="noStrike"/>
                        <a:t>    9,462 </a:t>
                      </a:r>
                      <a:endParaRPr lang="en-US" sz="1100" b="0" i="0" u="none" strike="noStrike">
                        <a:latin typeface="Arial"/>
                      </a:endParaRPr>
                    </a:p>
                  </a:txBody>
                  <a:tcPr marL="0" marR="0" marT="0" marB="0" anchor="b"/>
                </a:tc>
                <a:tc>
                  <a:txBody>
                    <a:bodyPr/>
                    <a:lstStyle/>
                    <a:p>
                      <a:pPr algn="l" fontAlgn="b"/>
                      <a:r>
                        <a:rPr lang="en-US" sz="1100" u="none" strike="noStrike"/>
                        <a:t>  10,320 </a:t>
                      </a:r>
                      <a:endParaRPr lang="en-US" sz="1100" b="0" i="0" u="none" strike="noStrike">
                        <a:latin typeface="Arial"/>
                      </a:endParaRPr>
                    </a:p>
                  </a:txBody>
                  <a:tcPr marL="0" marR="0" marT="0" marB="0" anchor="b"/>
                </a:tc>
                <a:tc>
                  <a:txBody>
                    <a:bodyPr/>
                    <a:lstStyle/>
                    <a:p>
                      <a:pPr algn="l" fontAlgn="b"/>
                      <a:r>
                        <a:rPr lang="en-US" sz="1100" u="none" strike="noStrike" dirty="0"/>
                        <a:t>                387 </a:t>
                      </a:r>
                      <a:endParaRPr lang="en-US" sz="1100" b="0" i="0" u="none" strike="noStrike" dirty="0">
                        <a:latin typeface="Arial"/>
                      </a:endParaRPr>
                    </a:p>
                  </a:txBody>
                  <a:tcPr marL="0" marR="0" marT="0" marB="0" anchor="b"/>
                </a:tc>
                <a:tc>
                  <a:txBody>
                    <a:bodyPr/>
                    <a:lstStyle/>
                    <a:p>
                      <a:pPr algn="r" fontAlgn="b"/>
                      <a:r>
                        <a:rPr lang="en-US" sz="1100" u="none" strike="noStrike" dirty="0"/>
                        <a:t>9.1</a:t>
                      </a:r>
                      <a:endParaRPr lang="en-US" sz="1100" b="0" i="0" u="none" strike="noStrike" dirty="0">
                        <a:latin typeface="Arial"/>
                      </a:endParaRPr>
                    </a:p>
                  </a:txBody>
                  <a:tcPr marL="0" marR="0" marT="0" marB="0" anchor="b"/>
                </a:tc>
                <a:tc>
                  <a:txBody>
                    <a:bodyPr/>
                    <a:lstStyle/>
                    <a:p>
                      <a:pPr algn="r" fontAlgn="b"/>
                      <a:r>
                        <a:rPr lang="en-US" sz="1100" u="none" strike="noStrike" dirty="0"/>
                        <a:t>21.9</a:t>
                      </a:r>
                      <a:endParaRPr lang="en-US" sz="1100" b="0" i="0" u="none" strike="noStrike" dirty="0">
                        <a:latin typeface="Arial"/>
                      </a:endParaRPr>
                    </a:p>
                  </a:txBody>
                  <a:tcPr marL="0" marR="0" marT="0" marB="0" anchor="b"/>
                </a:tc>
              </a:tr>
              <a:tr h="200123">
                <a:tc>
                  <a:txBody>
                    <a:bodyPr/>
                    <a:lstStyle/>
                    <a:p>
                      <a:pPr algn="ctr" fontAlgn="b"/>
                      <a:r>
                        <a:rPr lang="en-US" sz="1100" u="none" strike="noStrike"/>
                        <a:t>9</a:t>
                      </a:r>
                      <a:endParaRPr lang="en-US" sz="1100" b="0" i="0" u="none" strike="noStrike">
                        <a:latin typeface="Arial"/>
                      </a:endParaRPr>
                    </a:p>
                  </a:txBody>
                  <a:tcPr marL="0" marR="0" marT="0" marB="0" anchor="b"/>
                </a:tc>
                <a:tc>
                  <a:txBody>
                    <a:bodyPr/>
                    <a:lstStyle/>
                    <a:p>
                      <a:pPr algn="ctr" fontAlgn="b"/>
                      <a:r>
                        <a:rPr lang="en-US" sz="1100" u="none" strike="noStrike"/>
                        <a:t>9</a:t>
                      </a:r>
                      <a:endParaRPr lang="en-US" sz="1100" b="0" i="0" u="none" strike="noStrike">
                        <a:latin typeface="Arial"/>
                      </a:endParaRPr>
                    </a:p>
                  </a:txBody>
                  <a:tcPr marL="0" marR="0" marT="0" marB="0" anchor="b"/>
                </a:tc>
                <a:tc>
                  <a:txBody>
                    <a:bodyPr/>
                    <a:lstStyle/>
                    <a:p>
                      <a:pPr algn="ctr" fontAlgn="b"/>
                      <a:r>
                        <a:rPr lang="en-US" sz="1100" u="none" strike="noStrike"/>
                        <a:t>11</a:t>
                      </a:r>
                      <a:endParaRPr lang="en-US" sz="1100" b="0" i="0" u="none" strike="noStrike">
                        <a:latin typeface="Arial"/>
                      </a:endParaRPr>
                    </a:p>
                  </a:txBody>
                  <a:tcPr marL="0" marR="0" marT="0" marB="0" anchor="b"/>
                </a:tc>
                <a:tc>
                  <a:txBody>
                    <a:bodyPr/>
                    <a:lstStyle/>
                    <a:p>
                      <a:pPr algn="l" fontAlgn="b"/>
                      <a:r>
                        <a:rPr lang="en-US" sz="1100" u="none" strike="noStrike"/>
                        <a:t>Hamburg</a:t>
                      </a:r>
                      <a:endParaRPr lang="en-US" sz="1100" b="0" i="0" u="none" strike="noStrike">
                        <a:latin typeface="Arial"/>
                      </a:endParaRPr>
                    </a:p>
                  </a:txBody>
                  <a:tcPr marL="0" marR="0" marT="0" marB="0" anchor="b"/>
                </a:tc>
                <a:tc>
                  <a:txBody>
                    <a:bodyPr/>
                    <a:lstStyle/>
                    <a:p>
                      <a:pPr algn="l" fontAlgn="b"/>
                      <a:r>
                        <a:rPr lang="en-US" sz="1100" u="none" strike="noStrike"/>
                        <a:t>Germany</a:t>
                      </a:r>
                      <a:endParaRPr lang="en-US" sz="1100" b="0" i="0" u="none" strike="noStrike">
                        <a:latin typeface="Arial"/>
                      </a:endParaRPr>
                    </a:p>
                  </a:txBody>
                  <a:tcPr marL="0" marR="0" marT="0" marB="0" anchor="b"/>
                </a:tc>
                <a:tc>
                  <a:txBody>
                    <a:bodyPr/>
                    <a:lstStyle/>
                    <a:p>
                      <a:pPr algn="l" fontAlgn="b"/>
                      <a:r>
                        <a:rPr lang="en-US" sz="1100" u="none" strike="noStrike"/>
                        <a:t>    4,248 </a:t>
                      </a:r>
                      <a:endParaRPr lang="en-US" sz="1100" b="0" i="0" u="none" strike="noStrike">
                        <a:latin typeface="Arial"/>
                      </a:endParaRPr>
                    </a:p>
                  </a:txBody>
                  <a:tcPr marL="0" marR="0" marT="0" marB="0" anchor="b"/>
                </a:tc>
                <a:tc>
                  <a:txBody>
                    <a:bodyPr/>
                    <a:lstStyle/>
                    <a:p>
                      <a:pPr algn="l" fontAlgn="b"/>
                      <a:r>
                        <a:rPr lang="en-US" sz="1100" u="none" strike="noStrike"/>
                        <a:t>    9,900 </a:t>
                      </a:r>
                      <a:endParaRPr lang="en-US" sz="1100" b="0" i="0" u="none" strike="noStrike">
                        <a:latin typeface="Arial"/>
                      </a:endParaRPr>
                    </a:p>
                  </a:txBody>
                  <a:tcPr marL="0" marR="0" marT="0" marB="0" anchor="b"/>
                </a:tc>
                <a:tc>
                  <a:txBody>
                    <a:bodyPr/>
                    <a:lstStyle/>
                    <a:p>
                      <a:pPr algn="l" fontAlgn="b"/>
                      <a:r>
                        <a:rPr lang="en-US" sz="1100" u="none" strike="noStrike"/>
                        <a:t>    9,700 </a:t>
                      </a:r>
                      <a:endParaRPr lang="en-US" sz="1100" b="0" i="0" u="none" strike="noStrike">
                        <a:latin typeface="Arial"/>
                      </a:endParaRPr>
                    </a:p>
                  </a:txBody>
                  <a:tcPr marL="0" marR="0" marT="0" marB="0" anchor="b"/>
                </a:tc>
                <a:tc>
                  <a:txBody>
                    <a:bodyPr/>
                    <a:lstStyle/>
                    <a:p>
                      <a:pPr algn="l" fontAlgn="b"/>
                      <a:r>
                        <a:rPr lang="en-US" sz="1100" u="none" strike="noStrike" dirty="0"/>
                        <a:t>                128 </a:t>
                      </a:r>
                      <a:endParaRPr lang="en-US" sz="1100" b="0" i="0" u="none" strike="noStrike" dirty="0">
                        <a:latin typeface="Arial"/>
                      </a:endParaRPr>
                    </a:p>
                  </a:txBody>
                  <a:tcPr marL="0" marR="0" marT="0" marB="0" anchor="b"/>
                </a:tc>
                <a:tc>
                  <a:txBody>
                    <a:bodyPr/>
                    <a:lstStyle/>
                    <a:p>
                      <a:pPr algn="r" fontAlgn="b"/>
                      <a:r>
                        <a:rPr lang="en-US" sz="1100" u="none" strike="noStrike" dirty="0"/>
                        <a:t>-2.0</a:t>
                      </a:r>
                      <a:endParaRPr lang="en-US" sz="1100" b="0" i="0" u="none" strike="noStrike" dirty="0">
                        <a:latin typeface="Arial"/>
                      </a:endParaRPr>
                    </a:p>
                  </a:txBody>
                  <a:tcPr marL="0" marR="0" marT="0" marB="0" anchor="b"/>
                </a:tc>
                <a:tc>
                  <a:txBody>
                    <a:bodyPr/>
                    <a:lstStyle/>
                    <a:p>
                      <a:pPr algn="r" fontAlgn="b"/>
                      <a:r>
                        <a:rPr lang="en-US" sz="1100" u="none" strike="noStrike" dirty="0"/>
                        <a:t>10.9</a:t>
                      </a:r>
                      <a:endParaRPr lang="en-US" sz="1100" b="0" i="0" u="none" strike="noStrike" dirty="0">
                        <a:latin typeface="Arial"/>
                      </a:endParaRPr>
                    </a:p>
                  </a:txBody>
                  <a:tcPr marL="0" marR="0" marT="0" marB="0" anchor="b"/>
                </a:tc>
              </a:tr>
              <a:tr h="200123">
                <a:tc>
                  <a:txBody>
                    <a:bodyPr/>
                    <a:lstStyle/>
                    <a:p>
                      <a:pPr algn="ctr" fontAlgn="b"/>
                      <a:r>
                        <a:rPr lang="en-US" sz="1100" u="none" strike="noStrike"/>
                        <a:t>4</a:t>
                      </a:r>
                      <a:endParaRPr lang="en-US" sz="1100" b="0" i="0" u="none" strike="noStrike">
                        <a:latin typeface="Arial"/>
                      </a:endParaRPr>
                    </a:p>
                  </a:txBody>
                  <a:tcPr marL="0" marR="0" marT="0" marB="0" anchor="b"/>
                </a:tc>
                <a:tc>
                  <a:txBody>
                    <a:bodyPr/>
                    <a:lstStyle/>
                    <a:p>
                      <a:pPr algn="ctr" fontAlgn="b"/>
                      <a:r>
                        <a:rPr lang="en-US" sz="1100" u="none" strike="noStrike"/>
                        <a:t>8</a:t>
                      </a:r>
                      <a:endParaRPr lang="en-US" sz="1100" b="0" i="0" u="none" strike="noStrike">
                        <a:latin typeface="Arial"/>
                      </a:endParaRPr>
                    </a:p>
                  </a:txBody>
                  <a:tcPr marL="0" marR="0" marT="0" marB="0" anchor="b"/>
                </a:tc>
                <a:tc>
                  <a:txBody>
                    <a:bodyPr/>
                    <a:lstStyle/>
                    <a:p>
                      <a:pPr algn="ctr" fontAlgn="b"/>
                      <a:r>
                        <a:rPr lang="en-US" sz="1100" u="none" strike="noStrike"/>
                        <a:t>12</a:t>
                      </a:r>
                      <a:endParaRPr lang="en-US" sz="1100" b="0" i="0" u="none" strike="noStrike">
                        <a:latin typeface="Arial"/>
                      </a:endParaRPr>
                    </a:p>
                  </a:txBody>
                  <a:tcPr marL="0" marR="0" marT="0" marB="0" anchor="b"/>
                </a:tc>
                <a:tc>
                  <a:txBody>
                    <a:bodyPr/>
                    <a:lstStyle/>
                    <a:p>
                      <a:pPr algn="l" fontAlgn="b"/>
                      <a:r>
                        <a:rPr lang="en-US" sz="1100" u="none" strike="noStrike"/>
                        <a:t>Kaohsiung</a:t>
                      </a:r>
                      <a:endParaRPr lang="en-US" sz="1100" b="0" i="0" u="none" strike="noStrike">
                        <a:latin typeface="Arial"/>
                      </a:endParaRPr>
                    </a:p>
                  </a:txBody>
                  <a:tcPr marL="0" marR="0" marT="0" marB="0" anchor="b"/>
                </a:tc>
                <a:tc>
                  <a:txBody>
                    <a:bodyPr/>
                    <a:lstStyle/>
                    <a:p>
                      <a:pPr algn="l" fontAlgn="b"/>
                      <a:r>
                        <a:rPr lang="en-US" sz="1100" u="none" strike="noStrike"/>
                        <a:t>Taiwan</a:t>
                      </a:r>
                      <a:endParaRPr lang="en-US" sz="1100" b="0" i="0" u="none" strike="noStrike">
                        <a:latin typeface="Arial"/>
                      </a:endParaRPr>
                    </a:p>
                  </a:txBody>
                  <a:tcPr marL="0" marR="0" marT="0" marB="0" anchor="b"/>
                </a:tc>
                <a:tc>
                  <a:txBody>
                    <a:bodyPr/>
                    <a:lstStyle/>
                    <a:p>
                      <a:pPr algn="l" fontAlgn="b"/>
                      <a:r>
                        <a:rPr lang="en-US" sz="1100" u="none" strike="noStrike"/>
                        <a:t>    7,426 </a:t>
                      </a:r>
                      <a:endParaRPr lang="en-US" sz="1100" b="0" i="0" u="none" strike="noStrike">
                        <a:latin typeface="Arial"/>
                      </a:endParaRPr>
                    </a:p>
                  </a:txBody>
                  <a:tcPr marL="0" marR="0" marT="0" marB="0" anchor="b"/>
                </a:tc>
                <a:tc>
                  <a:txBody>
                    <a:bodyPr/>
                    <a:lstStyle/>
                    <a:p>
                      <a:pPr algn="l" fontAlgn="b"/>
                      <a:r>
                        <a:rPr lang="en-US" sz="1100" u="none" strike="noStrike"/>
                        <a:t>  10,257 </a:t>
                      </a:r>
                      <a:endParaRPr lang="en-US" sz="1100" b="0" i="0" u="none" strike="noStrike">
                        <a:latin typeface="Arial"/>
                      </a:endParaRPr>
                    </a:p>
                  </a:txBody>
                  <a:tcPr marL="0" marR="0" marT="0" marB="0" anchor="b"/>
                </a:tc>
                <a:tc>
                  <a:txBody>
                    <a:bodyPr/>
                    <a:lstStyle/>
                    <a:p>
                      <a:pPr algn="l" fontAlgn="b"/>
                      <a:r>
                        <a:rPr lang="en-US" sz="1100" u="none" strike="noStrike"/>
                        <a:t>    9,677 </a:t>
                      </a:r>
                      <a:endParaRPr lang="en-US" sz="1100" b="0" i="0" u="none" strike="noStrike">
                        <a:latin typeface="Arial"/>
                      </a:endParaRPr>
                    </a:p>
                  </a:txBody>
                  <a:tcPr marL="0" marR="0" marT="0" marB="0" anchor="b"/>
                </a:tc>
                <a:tc>
                  <a:txBody>
                    <a:bodyPr/>
                    <a:lstStyle/>
                    <a:p>
                      <a:pPr algn="l" fontAlgn="b"/>
                      <a:r>
                        <a:rPr lang="en-US" sz="1100" u="none" strike="noStrike" dirty="0"/>
                        <a:t>                 30 </a:t>
                      </a:r>
                      <a:endParaRPr lang="en-US" sz="1100" b="0" i="0" u="none" strike="noStrike" dirty="0">
                        <a:latin typeface="Arial"/>
                      </a:endParaRPr>
                    </a:p>
                  </a:txBody>
                  <a:tcPr marL="0" marR="0" marT="0" marB="0" anchor="b"/>
                </a:tc>
                <a:tc>
                  <a:txBody>
                    <a:bodyPr/>
                    <a:lstStyle/>
                    <a:p>
                      <a:pPr algn="r" fontAlgn="b"/>
                      <a:r>
                        <a:rPr lang="en-US" sz="1100" u="none" strike="noStrike" dirty="0"/>
                        <a:t>-5.7</a:t>
                      </a:r>
                      <a:endParaRPr lang="en-US" sz="1100" b="0" i="0" u="none" strike="noStrike" dirty="0">
                        <a:latin typeface="Arial"/>
                      </a:endParaRPr>
                    </a:p>
                  </a:txBody>
                  <a:tcPr marL="0" marR="0" marT="0" marB="0" anchor="b"/>
                </a:tc>
                <a:tc>
                  <a:txBody>
                    <a:bodyPr/>
                    <a:lstStyle/>
                    <a:p>
                      <a:pPr algn="r" fontAlgn="b"/>
                      <a:r>
                        <a:rPr lang="en-US" sz="1100" u="none" strike="noStrike" dirty="0"/>
                        <a:t>3.4</a:t>
                      </a:r>
                      <a:endParaRPr lang="en-US" sz="1100" b="0" i="0" u="none" strike="noStrike" dirty="0">
                        <a:latin typeface="Arial"/>
                      </a:endParaRPr>
                    </a:p>
                  </a:txBody>
                  <a:tcPr marL="0" marR="0" marT="0" marB="0" anchor="b"/>
                </a:tc>
              </a:tr>
              <a:tr h="200123">
                <a:tc>
                  <a:txBody>
                    <a:bodyPr/>
                    <a:lstStyle/>
                    <a:p>
                      <a:pPr algn="ctr" fontAlgn="b"/>
                      <a:r>
                        <a:rPr lang="en-US" sz="1100" u="none" strike="noStrike"/>
                        <a:t>10</a:t>
                      </a:r>
                      <a:endParaRPr lang="en-US" sz="1100" b="0" i="0" u="none" strike="noStrike">
                        <a:latin typeface="Arial"/>
                      </a:endParaRPr>
                    </a:p>
                  </a:txBody>
                  <a:tcPr marL="0" marR="0" marT="0" marB="0" anchor="b"/>
                </a:tc>
                <a:tc>
                  <a:txBody>
                    <a:bodyPr/>
                    <a:lstStyle/>
                    <a:p>
                      <a:pPr algn="ctr" fontAlgn="b"/>
                      <a:r>
                        <a:rPr lang="en-US" sz="1100" u="none" strike="noStrike"/>
                        <a:t>14</a:t>
                      </a:r>
                      <a:endParaRPr lang="en-US" sz="1100" b="0" i="0" u="none" strike="noStrike">
                        <a:latin typeface="Arial"/>
                      </a:endParaRPr>
                    </a:p>
                  </a:txBody>
                  <a:tcPr marL="0" marR="0" marT="0" marB="0" anchor="b"/>
                </a:tc>
                <a:tc>
                  <a:txBody>
                    <a:bodyPr/>
                    <a:lstStyle/>
                    <a:p>
                      <a:pPr algn="ctr" fontAlgn="b"/>
                      <a:r>
                        <a:rPr lang="en-US" sz="1100" u="none" strike="noStrike"/>
                        <a:t>13</a:t>
                      </a:r>
                      <a:endParaRPr lang="en-US" sz="1100" b="0" i="0" u="none" strike="noStrike">
                        <a:latin typeface="Arial"/>
                      </a:endParaRPr>
                    </a:p>
                  </a:txBody>
                  <a:tcPr marL="0" marR="0" marT="0" marB="0" anchor="b"/>
                </a:tc>
                <a:tc>
                  <a:txBody>
                    <a:bodyPr/>
                    <a:lstStyle/>
                    <a:p>
                      <a:pPr algn="l" fontAlgn="b"/>
                      <a:r>
                        <a:rPr lang="en-US" sz="1100" u="none" strike="noStrike"/>
                        <a:t>Antwerp</a:t>
                      </a:r>
                      <a:endParaRPr lang="en-US" sz="1100" b="0" i="0" u="none" strike="noStrike">
                        <a:latin typeface="Arial"/>
                      </a:endParaRPr>
                    </a:p>
                  </a:txBody>
                  <a:tcPr marL="0" marR="0" marT="0" marB="0" anchor="b"/>
                </a:tc>
                <a:tc>
                  <a:txBody>
                    <a:bodyPr/>
                    <a:lstStyle/>
                    <a:p>
                      <a:pPr algn="l" fontAlgn="b"/>
                      <a:r>
                        <a:rPr lang="en-US" sz="1100" u="none" strike="noStrike"/>
                        <a:t>Belgium</a:t>
                      </a:r>
                      <a:endParaRPr lang="en-US" sz="1100" b="0" i="0" u="none" strike="noStrike">
                        <a:latin typeface="Arial"/>
                      </a:endParaRPr>
                    </a:p>
                  </a:txBody>
                  <a:tcPr marL="0" marR="0" marT="0" marB="0" anchor="b"/>
                </a:tc>
                <a:tc>
                  <a:txBody>
                    <a:bodyPr/>
                    <a:lstStyle/>
                    <a:p>
                      <a:pPr algn="l" fontAlgn="b"/>
                      <a:r>
                        <a:rPr lang="en-US" sz="1100" u="none" strike="noStrike"/>
                        <a:t>    4,082 </a:t>
                      </a:r>
                      <a:endParaRPr lang="en-US" sz="1100" b="0" i="0" u="none" strike="noStrike">
                        <a:latin typeface="Arial"/>
                      </a:endParaRPr>
                    </a:p>
                  </a:txBody>
                  <a:tcPr marL="0" marR="0" marT="0" marB="0" anchor="b"/>
                </a:tc>
                <a:tc>
                  <a:txBody>
                    <a:bodyPr/>
                    <a:lstStyle/>
                    <a:p>
                      <a:pPr algn="l" fontAlgn="b"/>
                      <a:r>
                        <a:rPr lang="en-US" sz="1100" u="none" strike="noStrike"/>
                        <a:t>    8,177 </a:t>
                      </a:r>
                      <a:endParaRPr lang="en-US" sz="1100" b="0" i="0" u="none" strike="noStrike">
                        <a:latin typeface="Arial"/>
                      </a:endParaRPr>
                    </a:p>
                  </a:txBody>
                  <a:tcPr marL="0" marR="0" marT="0" marB="0" anchor="b"/>
                </a:tc>
                <a:tc>
                  <a:txBody>
                    <a:bodyPr/>
                    <a:lstStyle/>
                    <a:p>
                      <a:pPr algn="l" fontAlgn="b"/>
                      <a:r>
                        <a:rPr lang="en-US" sz="1100" u="none" strike="noStrike"/>
                        <a:t>    8,664 </a:t>
                      </a:r>
                      <a:endParaRPr lang="en-US" sz="1100" b="0" i="0" u="none" strike="noStrike">
                        <a:latin typeface="Arial"/>
                      </a:endParaRPr>
                    </a:p>
                  </a:txBody>
                  <a:tcPr marL="0" marR="0" marT="0" marB="0" anchor="b"/>
                </a:tc>
                <a:tc>
                  <a:txBody>
                    <a:bodyPr/>
                    <a:lstStyle/>
                    <a:p>
                      <a:pPr algn="l" fontAlgn="b"/>
                      <a:r>
                        <a:rPr lang="en-US" sz="1100" u="none" strike="noStrike"/>
                        <a:t>                112 </a:t>
                      </a:r>
                      <a:endParaRPr lang="en-US" sz="1100" b="0" i="0" u="none" strike="noStrike">
                        <a:latin typeface="Arial"/>
                      </a:endParaRPr>
                    </a:p>
                  </a:txBody>
                  <a:tcPr marL="0" marR="0" marT="0" marB="0" anchor="b"/>
                </a:tc>
                <a:tc>
                  <a:txBody>
                    <a:bodyPr/>
                    <a:lstStyle/>
                    <a:p>
                      <a:pPr algn="r" fontAlgn="b"/>
                      <a:r>
                        <a:rPr lang="en-US" sz="1100" u="none" strike="noStrike" dirty="0"/>
                        <a:t>6.0</a:t>
                      </a:r>
                      <a:endParaRPr lang="en-US" sz="1100" b="0" i="0" u="none" strike="noStrike" dirty="0">
                        <a:latin typeface="Arial"/>
                      </a:endParaRPr>
                    </a:p>
                  </a:txBody>
                  <a:tcPr marL="0" marR="0" marT="0" marB="0" anchor="b"/>
                </a:tc>
                <a:tc>
                  <a:txBody>
                    <a:bodyPr/>
                    <a:lstStyle/>
                    <a:p>
                      <a:pPr algn="r" fontAlgn="b"/>
                      <a:r>
                        <a:rPr lang="en-US" sz="1100" u="none" strike="noStrike" dirty="0"/>
                        <a:t>9.9</a:t>
                      </a:r>
                      <a:endParaRPr lang="en-US" sz="1100" b="0" i="0" u="none" strike="noStrike" dirty="0">
                        <a:latin typeface="Arial"/>
                      </a:endParaRPr>
                    </a:p>
                  </a:txBody>
                  <a:tcPr marL="0" marR="0" marT="0" marB="0" anchor="b"/>
                </a:tc>
              </a:tr>
              <a:tr h="200123">
                <a:tc>
                  <a:txBody>
                    <a:bodyPr/>
                    <a:lstStyle/>
                    <a:p>
                      <a:pPr algn="ctr" fontAlgn="b"/>
                      <a:r>
                        <a:rPr lang="en-US" sz="1100" u="none" strike="noStrike"/>
                        <a:t>32</a:t>
                      </a:r>
                      <a:endParaRPr lang="en-US" sz="1100" b="0" i="0" u="none" strike="noStrike">
                        <a:latin typeface="Arial"/>
                      </a:endParaRPr>
                    </a:p>
                  </a:txBody>
                  <a:tcPr marL="0" marR="0" marT="0" marB="0" anchor="b"/>
                </a:tc>
                <a:tc>
                  <a:txBody>
                    <a:bodyPr/>
                    <a:lstStyle/>
                    <a:p>
                      <a:pPr algn="ctr" fontAlgn="b"/>
                      <a:r>
                        <a:rPr lang="en-US" sz="1100" u="none" strike="noStrike"/>
                        <a:t>17</a:t>
                      </a:r>
                      <a:endParaRPr lang="en-US" sz="1100" b="0" i="0" u="none" strike="noStrike">
                        <a:latin typeface="Arial"/>
                      </a:endParaRPr>
                    </a:p>
                  </a:txBody>
                  <a:tcPr marL="0" marR="0" marT="0" marB="0" anchor="b"/>
                </a:tc>
                <a:tc>
                  <a:txBody>
                    <a:bodyPr/>
                    <a:lstStyle/>
                    <a:p>
                      <a:pPr algn="ctr" fontAlgn="b"/>
                      <a:r>
                        <a:rPr lang="en-US" sz="1100" u="none" strike="noStrike"/>
                        <a:t>14</a:t>
                      </a:r>
                      <a:endParaRPr lang="en-US" sz="1100" b="0" i="0" u="none" strike="noStrike">
                        <a:latin typeface="Arial"/>
                      </a:endParaRPr>
                    </a:p>
                  </a:txBody>
                  <a:tcPr marL="0" marR="0" marT="0" marB="0" anchor="b"/>
                </a:tc>
                <a:tc>
                  <a:txBody>
                    <a:bodyPr/>
                    <a:lstStyle/>
                    <a:p>
                      <a:pPr algn="l" fontAlgn="b"/>
                      <a:r>
                        <a:rPr lang="en-US" sz="1100" u="none" strike="noStrike"/>
                        <a:t>Tianjin</a:t>
                      </a:r>
                      <a:endParaRPr lang="en-US" sz="1100" b="0" i="0" u="none" strike="noStrike">
                        <a:latin typeface="Arial"/>
                      </a:endParaRPr>
                    </a:p>
                  </a:txBody>
                  <a:tcPr marL="0" marR="0" marT="0" marB="0" anchor="b"/>
                </a:tc>
                <a:tc>
                  <a:txBody>
                    <a:bodyPr/>
                    <a:lstStyle/>
                    <a:p>
                      <a:pPr algn="l" fontAlgn="b"/>
                      <a:r>
                        <a:rPr lang="en-US" sz="1100" u="none" strike="noStrike"/>
                        <a:t>China</a:t>
                      </a:r>
                      <a:endParaRPr lang="en-US" sz="1100" b="0" i="0" u="none" strike="noStrike">
                        <a:latin typeface="Arial"/>
                      </a:endParaRPr>
                    </a:p>
                  </a:txBody>
                  <a:tcPr marL="0" marR="0" marT="0" marB="0" anchor="b"/>
                </a:tc>
                <a:tc>
                  <a:txBody>
                    <a:bodyPr/>
                    <a:lstStyle/>
                    <a:p>
                      <a:pPr algn="l" fontAlgn="b"/>
                      <a:r>
                        <a:rPr lang="en-US" sz="1100" u="none" strike="noStrike"/>
                        <a:t>    1,708 </a:t>
                      </a:r>
                      <a:endParaRPr lang="en-US" sz="1100" b="0" i="0" u="none" strike="noStrike">
                        <a:latin typeface="Arial"/>
                      </a:endParaRPr>
                    </a:p>
                  </a:txBody>
                  <a:tcPr marL="0" marR="0" marT="0" marB="0" anchor="b"/>
                </a:tc>
                <a:tc>
                  <a:txBody>
                    <a:bodyPr/>
                    <a:lstStyle/>
                    <a:p>
                      <a:pPr algn="l" fontAlgn="b"/>
                      <a:r>
                        <a:rPr lang="en-US" sz="1100" u="none" strike="noStrike"/>
                        <a:t>    7,103 </a:t>
                      </a:r>
                      <a:endParaRPr lang="en-US" sz="1100" b="0" i="0" u="none" strike="noStrike">
                        <a:latin typeface="Arial"/>
                      </a:endParaRPr>
                    </a:p>
                  </a:txBody>
                  <a:tcPr marL="0" marR="0" marT="0" marB="0" anchor="b"/>
                </a:tc>
                <a:tc>
                  <a:txBody>
                    <a:bodyPr/>
                    <a:lstStyle/>
                    <a:p>
                      <a:pPr algn="l" fontAlgn="b"/>
                      <a:r>
                        <a:rPr lang="en-US" sz="1100" u="none" strike="noStrike"/>
                        <a:t>    8,500 </a:t>
                      </a:r>
                      <a:endParaRPr lang="en-US" sz="1100" b="0" i="0" u="none" strike="noStrike">
                        <a:latin typeface="Arial"/>
                      </a:endParaRPr>
                    </a:p>
                  </a:txBody>
                  <a:tcPr marL="0" marR="0" marT="0" marB="0" anchor="b"/>
                </a:tc>
                <a:tc>
                  <a:txBody>
                    <a:bodyPr/>
                    <a:lstStyle/>
                    <a:p>
                      <a:pPr algn="l" fontAlgn="b"/>
                      <a:r>
                        <a:rPr lang="en-US" sz="1100" u="none" strike="noStrike"/>
                        <a:t>                398 </a:t>
                      </a:r>
                      <a:endParaRPr lang="en-US" sz="1100" b="0" i="0" u="none" strike="noStrike">
                        <a:latin typeface="Arial"/>
                      </a:endParaRPr>
                    </a:p>
                  </a:txBody>
                  <a:tcPr marL="0" marR="0" marT="0" marB="0" anchor="b"/>
                </a:tc>
                <a:tc>
                  <a:txBody>
                    <a:bodyPr/>
                    <a:lstStyle/>
                    <a:p>
                      <a:pPr algn="r" fontAlgn="b"/>
                      <a:r>
                        <a:rPr lang="en-US" sz="1100" u="none" strike="noStrike" dirty="0"/>
                        <a:t>19.7</a:t>
                      </a:r>
                      <a:endParaRPr lang="en-US" sz="1100" b="0" i="0" u="none" strike="noStrike" dirty="0">
                        <a:latin typeface="Arial"/>
                      </a:endParaRPr>
                    </a:p>
                  </a:txBody>
                  <a:tcPr marL="0" marR="0" marT="0" marB="0" anchor="b"/>
                </a:tc>
                <a:tc>
                  <a:txBody>
                    <a:bodyPr/>
                    <a:lstStyle/>
                    <a:p>
                      <a:pPr algn="r" fontAlgn="b"/>
                      <a:r>
                        <a:rPr lang="en-US" sz="1100" u="none" strike="noStrike" dirty="0"/>
                        <a:t>22.2</a:t>
                      </a:r>
                      <a:endParaRPr lang="en-US" sz="1100" b="0" i="0" u="none" strike="noStrike" dirty="0">
                        <a:latin typeface="Arial"/>
                      </a:endParaRPr>
                    </a:p>
                  </a:txBody>
                  <a:tcPr marL="0" marR="0" marT="0" marB="0" anchor="b"/>
                </a:tc>
              </a:tr>
              <a:tr h="200123">
                <a:tc>
                  <a:txBody>
                    <a:bodyPr/>
                    <a:lstStyle/>
                    <a:p>
                      <a:pPr algn="ctr" fontAlgn="b"/>
                      <a:r>
                        <a:rPr lang="en-US" sz="1100" u="none" strike="noStrike"/>
                        <a:t>12</a:t>
                      </a:r>
                      <a:endParaRPr lang="en-US" sz="1100" b="0" i="0" u="none" strike="noStrike">
                        <a:latin typeface="Arial"/>
                      </a:endParaRPr>
                    </a:p>
                  </a:txBody>
                  <a:tcPr marL="0" marR="0" marT="0" marB="0" anchor="b"/>
                </a:tc>
                <a:tc>
                  <a:txBody>
                    <a:bodyPr/>
                    <a:lstStyle/>
                    <a:p>
                      <a:pPr algn="ctr" fontAlgn="b"/>
                      <a:r>
                        <a:rPr lang="en-US" sz="1100" u="none" strike="noStrike"/>
                        <a:t>16</a:t>
                      </a:r>
                      <a:endParaRPr lang="en-US" sz="1100" b="0" i="0" u="none" strike="noStrike">
                        <a:latin typeface="Arial"/>
                      </a:endParaRPr>
                    </a:p>
                  </a:txBody>
                  <a:tcPr marL="0" marR="0" marT="0" marB="0" anchor="b"/>
                </a:tc>
                <a:tc>
                  <a:txBody>
                    <a:bodyPr/>
                    <a:lstStyle/>
                    <a:p>
                      <a:pPr algn="ctr" fontAlgn="b"/>
                      <a:r>
                        <a:rPr lang="en-US" sz="1100" u="none" strike="noStrike"/>
                        <a:t>15</a:t>
                      </a:r>
                      <a:endParaRPr lang="en-US" sz="1100" b="0" i="0" u="none" strike="noStrike">
                        <a:latin typeface="Arial"/>
                      </a:endParaRPr>
                    </a:p>
                  </a:txBody>
                  <a:tcPr marL="0" marR="0" marT="0" marB="0" anchor="b"/>
                </a:tc>
                <a:tc>
                  <a:txBody>
                    <a:bodyPr/>
                    <a:lstStyle/>
                    <a:p>
                      <a:pPr algn="l" fontAlgn="b"/>
                      <a:r>
                        <a:rPr lang="en-US" sz="1100" u="none" strike="noStrike"/>
                        <a:t>Port Klang</a:t>
                      </a:r>
                      <a:endParaRPr lang="en-US" sz="1100" b="0" i="0" u="none" strike="noStrike">
                        <a:latin typeface="Arial"/>
                      </a:endParaRPr>
                    </a:p>
                  </a:txBody>
                  <a:tcPr marL="0" marR="0" marT="0" marB="0" anchor="b"/>
                </a:tc>
                <a:tc>
                  <a:txBody>
                    <a:bodyPr/>
                    <a:lstStyle/>
                    <a:p>
                      <a:pPr algn="l" fontAlgn="b"/>
                      <a:r>
                        <a:rPr lang="en-US" sz="1100" u="none" strike="noStrike"/>
                        <a:t>Malaysia</a:t>
                      </a:r>
                      <a:endParaRPr lang="en-US" sz="1100" b="0" i="0" u="none" strike="noStrike">
                        <a:latin typeface="Arial"/>
                      </a:endParaRPr>
                    </a:p>
                  </a:txBody>
                  <a:tcPr marL="0" marR="0" marT="0" marB="0" anchor="b"/>
                </a:tc>
                <a:tc>
                  <a:txBody>
                    <a:bodyPr/>
                    <a:lstStyle/>
                    <a:p>
                      <a:pPr algn="l" fontAlgn="b"/>
                      <a:r>
                        <a:rPr lang="en-US" sz="1100" u="none" strike="noStrike"/>
                        <a:t>    3,207 </a:t>
                      </a:r>
                      <a:endParaRPr lang="en-US" sz="1100" b="0" i="0" u="none" strike="noStrike">
                        <a:latin typeface="Arial"/>
                      </a:endParaRPr>
                    </a:p>
                  </a:txBody>
                  <a:tcPr marL="0" marR="0" marT="0" marB="0" anchor="b"/>
                </a:tc>
                <a:tc>
                  <a:txBody>
                    <a:bodyPr/>
                    <a:lstStyle/>
                    <a:p>
                      <a:pPr algn="l" fontAlgn="b"/>
                      <a:r>
                        <a:rPr lang="en-US" sz="1100" u="none" strike="noStrike"/>
                        <a:t>    7,120 </a:t>
                      </a:r>
                      <a:endParaRPr lang="en-US" sz="1100" b="0" i="0" u="none" strike="noStrike">
                        <a:latin typeface="Arial"/>
                      </a:endParaRPr>
                    </a:p>
                  </a:txBody>
                  <a:tcPr marL="0" marR="0" marT="0" marB="0" anchor="b"/>
                </a:tc>
                <a:tc>
                  <a:txBody>
                    <a:bodyPr/>
                    <a:lstStyle/>
                    <a:p>
                      <a:pPr algn="l" fontAlgn="b"/>
                      <a:r>
                        <a:rPr lang="en-US" sz="1100" u="none" strike="noStrike"/>
                        <a:t>    7,970 </a:t>
                      </a:r>
                      <a:endParaRPr lang="en-US" sz="1100" b="0" i="0" u="none" strike="noStrike">
                        <a:latin typeface="Arial"/>
                      </a:endParaRPr>
                    </a:p>
                  </a:txBody>
                  <a:tcPr marL="0" marR="0" marT="0" marB="0" anchor="b"/>
                </a:tc>
                <a:tc>
                  <a:txBody>
                    <a:bodyPr/>
                    <a:lstStyle/>
                    <a:p>
                      <a:pPr algn="l" fontAlgn="b"/>
                      <a:r>
                        <a:rPr lang="en-US" sz="1100" u="none" strike="noStrike"/>
                        <a:t>                149 </a:t>
                      </a:r>
                      <a:endParaRPr lang="en-US" sz="1100" b="0" i="0" u="none" strike="noStrike">
                        <a:latin typeface="Arial"/>
                      </a:endParaRPr>
                    </a:p>
                  </a:txBody>
                  <a:tcPr marL="0" marR="0" marT="0" marB="0" anchor="b"/>
                </a:tc>
                <a:tc>
                  <a:txBody>
                    <a:bodyPr/>
                    <a:lstStyle/>
                    <a:p>
                      <a:pPr algn="r" fontAlgn="b"/>
                      <a:r>
                        <a:rPr lang="en-US" sz="1100" u="none" strike="noStrike" dirty="0"/>
                        <a:t>11.9</a:t>
                      </a:r>
                      <a:endParaRPr lang="en-US" sz="1100" b="0" i="0" u="none" strike="noStrike" dirty="0">
                        <a:latin typeface="Arial"/>
                      </a:endParaRPr>
                    </a:p>
                  </a:txBody>
                  <a:tcPr marL="0" marR="0" marT="0" marB="0" anchor="b"/>
                </a:tc>
                <a:tc>
                  <a:txBody>
                    <a:bodyPr/>
                    <a:lstStyle/>
                    <a:p>
                      <a:pPr algn="r" fontAlgn="b"/>
                      <a:r>
                        <a:rPr lang="en-US" sz="1100" u="none" strike="noStrike" dirty="0"/>
                        <a:t>12.1</a:t>
                      </a:r>
                      <a:endParaRPr lang="en-US" sz="1100" b="0" i="0" u="none" strike="noStrike" dirty="0">
                        <a:latin typeface="Arial"/>
                      </a:endParaRPr>
                    </a:p>
                  </a:txBody>
                  <a:tcPr marL="0" marR="0" marT="0" marB="0" anchor="b"/>
                </a:tc>
              </a:tr>
              <a:tr h="200123">
                <a:tc>
                  <a:txBody>
                    <a:bodyPr/>
                    <a:lstStyle/>
                    <a:p>
                      <a:pPr algn="ctr" fontAlgn="b"/>
                      <a:r>
                        <a:rPr lang="en-US" sz="1100" u="none" strike="noStrike"/>
                        <a:t>7</a:t>
                      </a:r>
                      <a:endParaRPr lang="en-US" sz="1100" b="0" i="0" u="none" strike="noStrike">
                        <a:latin typeface="Arial"/>
                      </a:endParaRPr>
                    </a:p>
                  </a:txBody>
                  <a:tcPr marL="0" marR="0" marT="0" marB="0" anchor="b"/>
                </a:tc>
                <a:tc>
                  <a:txBody>
                    <a:bodyPr/>
                    <a:lstStyle/>
                    <a:p>
                      <a:pPr algn="ctr" fontAlgn="b"/>
                      <a:r>
                        <a:rPr lang="en-US" sz="1100" u="none" strike="noStrike"/>
                        <a:t>13</a:t>
                      </a:r>
                      <a:endParaRPr lang="en-US" sz="1100" b="0" i="0" u="none" strike="noStrike">
                        <a:latin typeface="Arial"/>
                      </a:endParaRPr>
                    </a:p>
                  </a:txBody>
                  <a:tcPr marL="0" marR="0" marT="0" marB="0" anchor="b"/>
                </a:tc>
                <a:tc>
                  <a:txBody>
                    <a:bodyPr/>
                    <a:lstStyle/>
                    <a:p>
                      <a:pPr algn="ctr" fontAlgn="b"/>
                      <a:r>
                        <a:rPr lang="en-US" sz="1100" u="none" strike="noStrike"/>
                        <a:t>16</a:t>
                      </a:r>
                      <a:endParaRPr lang="en-US" sz="1100" b="0" i="0" u="none" strike="noStrike">
                        <a:latin typeface="Arial"/>
                      </a:endParaRPr>
                    </a:p>
                  </a:txBody>
                  <a:tcPr marL="0" marR="0" marT="0" marB="0" anchor="b"/>
                </a:tc>
                <a:tc>
                  <a:txBody>
                    <a:bodyPr/>
                    <a:lstStyle/>
                    <a:p>
                      <a:pPr algn="l" fontAlgn="b"/>
                      <a:r>
                        <a:rPr lang="en-US" sz="1100" u="none" strike="noStrike"/>
                        <a:t>Los Angeles</a:t>
                      </a:r>
                      <a:endParaRPr lang="en-US" sz="1100" b="0" i="0" u="none" strike="noStrike">
                        <a:latin typeface="Arial"/>
                      </a:endParaRPr>
                    </a:p>
                  </a:txBody>
                  <a:tcPr marL="0" marR="0" marT="0" marB="0" anchor="b"/>
                </a:tc>
                <a:tc>
                  <a:txBody>
                    <a:bodyPr/>
                    <a:lstStyle/>
                    <a:p>
                      <a:pPr algn="l" fontAlgn="b"/>
                      <a:r>
                        <a:rPr lang="en-US" sz="1100" u="none" strike="noStrike"/>
                        <a:t>United States</a:t>
                      </a:r>
                      <a:endParaRPr lang="en-US" sz="1100" b="0" i="0" u="none" strike="noStrike">
                        <a:latin typeface="Arial"/>
                      </a:endParaRPr>
                    </a:p>
                  </a:txBody>
                  <a:tcPr marL="0" marR="0" marT="0" marB="0" anchor="b"/>
                </a:tc>
                <a:tc>
                  <a:txBody>
                    <a:bodyPr/>
                    <a:lstStyle/>
                    <a:p>
                      <a:pPr algn="l" fontAlgn="b"/>
                      <a:r>
                        <a:rPr lang="en-US" sz="1100" u="none" strike="noStrike"/>
                        <a:t>    4,879 </a:t>
                      </a:r>
                      <a:endParaRPr lang="en-US" sz="1100" b="0" i="0" u="none" strike="noStrike">
                        <a:latin typeface="Arial"/>
                      </a:endParaRPr>
                    </a:p>
                  </a:txBody>
                  <a:tcPr marL="0" marR="0" marT="0" marB="0" anchor="b"/>
                </a:tc>
                <a:tc>
                  <a:txBody>
                    <a:bodyPr/>
                    <a:lstStyle/>
                    <a:p>
                      <a:pPr algn="l" fontAlgn="b"/>
                      <a:r>
                        <a:rPr lang="en-US" sz="1100" u="none" strike="noStrike"/>
                        <a:t>    8,355 </a:t>
                      </a:r>
                      <a:endParaRPr lang="en-US" sz="1100" b="0" i="0" u="none" strike="noStrike">
                        <a:latin typeface="Arial"/>
                      </a:endParaRPr>
                    </a:p>
                  </a:txBody>
                  <a:tcPr marL="0" marR="0" marT="0" marB="0" anchor="b"/>
                </a:tc>
                <a:tc>
                  <a:txBody>
                    <a:bodyPr/>
                    <a:lstStyle/>
                    <a:p>
                      <a:pPr algn="l" fontAlgn="b"/>
                      <a:r>
                        <a:rPr lang="en-US" sz="1100" u="none" strike="noStrike"/>
                        <a:t>    7,850 </a:t>
                      </a:r>
                      <a:endParaRPr lang="en-US" sz="1100" b="0" i="0" u="none" strike="noStrike">
                        <a:latin typeface="Arial"/>
                      </a:endParaRPr>
                    </a:p>
                  </a:txBody>
                  <a:tcPr marL="0" marR="0" marT="0" marB="0" anchor="b"/>
                </a:tc>
                <a:tc>
                  <a:txBody>
                    <a:bodyPr/>
                    <a:lstStyle/>
                    <a:p>
                      <a:pPr algn="l" fontAlgn="b"/>
                      <a:r>
                        <a:rPr lang="en-US" sz="1100" u="none" strike="noStrike"/>
                        <a:t>                 61 </a:t>
                      </a:r>
                      <a:endParaRPr lang="en-US" sz="1100" b="0" i="0" u="none" strike="noStrike">
                        <a:latin typeface="Arial"/>
                      </a:endParaRPr>
                    </a:p>
                  </a:txBody>
                  <a:tcPr marL="0" marR="0" marT="0" marB="0" anchor="b"/>
                </a:tc>
                <a:tc>
                  <a:txBody>
                    <a:bodyPr/>
                    <a:lstStyle/>
                    <a:p>
                      <a:pPr algn="r" fontAlgn="b"/>
                      <a:r>
                        <a:rPr lang="en-US" sz="1100" u="none" strike="noStrike" dirty="0"/>
                        <a:t>-6.0</a:t>
                      </a:r>
                      <a:endParaRPr lang="en-US" sz="1100" b="0" i="0" u="none" strike="noStrike" dirty="0">
                        <a:latin typeface="Arial"/>
                      </a:endParaRPr>
                    </a:p>
                  </a:txBody>
                  <a:tcPr marL="0" marR="0" marT="0" marB="0" anchor="b"/>
                </a:tc>
                <a:tc>
                  <a:txBody>
                    <a:bodyPr/>
                    <a:lstStyle/>
                    <a:p>
                      <a:pPr algn="r" fontAlgn="b"/>
                      <a:r>
                        <a:rPr lang="en-US" sz="1100" u="none" strike="noStrike" dirty="0"/>
                        <a:t>6.1</a:t>
                      </a:r>
                      <a:endParaRPr lang="en-US" sz="1100" b="0" i="0" u="none" strike="noStrike" dirty="0">
                        <a:latin typeface="Arial"/>
                      </a:endParaRPr>
                    </a:p>
                  </a:txBody>
                  <a:tcPr marL="0" marR="0" marT="0" marB="0" anchor="b"/>
                </a:tc>
              </a:tr>
              <a:tr h="200123">
                <a:tc>
                  <a:txBody>
                    <a:bodyPr/>
                    <a:lstStyle/>
                    <a:p>
                      <a:pPr algn="ctr" fontAlgn="b"/>
                      <a:r>
                        <a:rPr lang="en-US" sz="1100" u="none" strike="noStrike"/>
                        <a:t>8</a:t>
                      </a:r>
                      <a:endParaRPr lang="en-US" sz="1100" b="0" i="0" u="none" strike="noStrike">
                        <a:latin typeface="Arial"/>
                      </a:endParaRPr>
                    </a:p>
                  </a:txBody>
                  <a:tcPr marL="0" marR="0" marT="0" marB="0" anchor="b"/>
                </a:tc>
                <a:tc>
                  <a:txBody>
                    <a:bodyPr/>
                    <a:lstStyle/>
                    <a:p>
                      <a:pPr algn="ctr" fontAlgn="b"/>
                      <a:r>
                        <a:rPr lang="en-US" sz="1100" u="none" strike="noStrike"/>
                        <a:t>15</a:t>
                      </a:r>
                      <a:endParaRPr lang="en-US" sz="1100" b="0" i="0" u="none" strike="noStrike">
                        <a:latin typeface="Arial"/>
                      </a:endParaRPr>
                    </a:p>
                  </a:txBody>
                  <a:tcPr marL="0" marR="0" marT="0" marB="0" anchor="b"/>
                </a:tc>
                <a:tc>
                  <a:txBody>
                    <a:bodyPr/>
                    <a:lstStyle/>
                    <a:p>
                      <a:pPr algn="ctr" fontAlgn="b"/>
                      <a:r>
                        <a:rPr lang="en-US" sz="1100" u="none" strike="noStrike"/>
                        <a:t>17</a:t>
                      </a:r>
                      <a:endParaRPr lang="en-US" sz="1100" b="0" i="0" u="none" strike="noStrike">
                        <a:latin typeface="Arial"/>
                      </a:endParaRPr>
                    </a:p>
                  </a:txBody>
                  <a:tcPr marL="0" marR="0" marT="0" marB="0" anchor="b"/>
                </a:tc>
                <a:tc>
                  <a:txBody>
                    <a:bodyPr/>
                    <a:lstStyle/>
                    <a:p>
                      <a:pPr algn="l" fontAlgn="b"/>
                      <a:r>
                        <a:rPr lang="en-US" sz="1100" u="none" strike="noStrike"/>
                        <a:t>Long Beach</a:t>
                      </a:r>
                      <a:endParaRPr lang="en-US" sz="1100" b="0" i="0" u="none" strike="noStrike">
                        <a:latin typeface="Arial"/>
                      </a:endParaRPr>
                    </a:p>
                  </a:txBody>
                  <a:tcPr marL="0" marR="0" marT="0" marB="0" anchor="b"/>
                </a:tc>
                <a:tc>
                  <a:txBody>
                    <a:bodyPr/>
                    <a:lstStyle/>
                    <a:p>
                      <a:pPr algn="l" fontAlgn="b"/>
                      <a:r>
                        <a:rPr lang="en-US" sz="1100" u="none" strike="noStrike"/>
                        <a:t>United States</a:t>
                      </a:r>
                      <a:endParaRPr lang="en-US" sz="1100" b="0" i="0" u="none" strike="noStrike">
                        <a:latin typeface="Arial"/>
                      </a:endParaRPr>
                    </a:p>
                  </a:txBody>
                  <a:tcPr marL="0" marR="0" marT="0" marB="0" anchor="b"/>
                </a:tc>
                <a:tc>
                  <a:txBody>
                    <a:bodyPr/>
                    <a:lstStyle/>
                    <a:p>
                      <a:pPr algn="l" fontAlgn="b"/>
                      <a:r>
                        <a:rPr lang="en-US" sz="1100" u="none" strike="noStrike"/>
                        <a:t>    4,601 </a:t>
                      </a:r>
                      <a:endParaRPr lang="en-US" sz="1100" b="0" i="0" u="none" strike="noStrike">
                        <a:latin typeface="Arial"/>
                      </a:endParaRPr>
                    </a:p>
                  </a:txBody>
                  <a:tcPr marL="0" marR="0" marT="0" marB="0" anchor="b"/>
                </a:tc>
                <a:tc>
                  <a:txBody>
                    <a:bodyPr/>
                    <a:lstStyle/>
                    <a:p>
                      <a:pPr algn="l" fontAlgn="b"/>
                      <a:r>
                        <a:rPr lang="en-US" sz="1100" u="none" strike="noStrike"/>
                        <a:t>    7,312 </a:t>
                      </a:r>
                      <a:endParaRPr lang="en-US" sz="1100" b="0" i="0" u="none" strike="noStrike">
                        <a:latin typeface="Arial"/>
                      </a:endParaRPr>
                    </a:p>
                  </a:txBody>
                  <a:tcPr marL="0" marR="0" marT="0" marB="0" anchor="b"/>
                </a:tc>
                <a:tc>
                  <a:txBody>
                    <a:bodyPr/>
                    <a:lstStyle/>
                    <a:p>
                      <a:pPr algn="l" fontAlgn="b"/>
                      <a:r>
                        <a:rPr lang="en-US" sz="1100" u="none" strike="noStrike"/>
                        <a:t>    6,488 </a:t>
                      </a:r>
                      <a:endParaRPr lang="en-US" sz="1100" b="0" i="0" u="none" strike="noStrike">
                        <a:latin typeface="Arial"/>
                      </a:endParaRPr>
                    </a:p>
                  </a:txBody>
                  <a:tcPr marL="0" marR="0" marT="0" marB="0" anchor="b"/>
                </a:tc>
                <a:tc>
                  <a:txBody>
                    <a:bodyPr/>
                    <a:lstStyle/>
                    <a:p>
                      <a:pPr algn="l" fontAlgn="b"/>
                      <a:r>
                        <a:rPr lang="en-US" sz="1100" u="none" strike="noStrike"/>
                        <a:t>                 41 </a:t>
                      </a:r>
                      <a:endParaRPr lang="en-US" sz="1100" b="0" i="0" u="none" strike="noStrike">
                        <a:latin typeface="Arial"/>
                      </a:endParaRPr>
                    </a:p>
                  </a:txBody>
                  <a:tcPr marL="0" marR="0" marT="0" marB="0" anchor="b"/>
                </a:tc>
                <a:tc>
                  <a:txBody>
                    <a:bodyPr/>
                    <a:lstStyle/>
                    <a:p>
                      <a:pPr algn="r" fontAlgn="b"/>
                      <a:r>
                        <a:rPr lang="en-US" sz="1100" u="none" strike="noStrike" dirty="0"/>
                        <a:t>-11.3</a:t>
                      </a:r>
                      <a:endParaRPr lang="en-US" sz="1100" b="0" i="0" u="none" strike="noStrike" dirty="0">
                        <a:latin typeface="Arial"/>
                      </a:endParaRPr>
                    </a:p>
                  </a:txBody>
                  <a:tcPr marL="0" marR="0" marT="0" marB="0" anchor="b"/>
                </a:tc>
                <a:tc>
                  <a:txBody>
                    <a:bodyPr/>
                    <a:lstStyle/>
                    <a:p>
                      <a:pPr algn="r" fontAlgn="b"/>
                      <a:r>
                        <a:rPr lang="en-US" sz="1100" u="none" strike="noStrike" dirty="0"/>
                        <a:t>4.4</a:t>
                      </a:r>
                      <a:endParaRPr lang="en-US" sz="1100" b="0" i="0" u="none" strike="noStrike" dirty="0">
                        <a:latin typeface="Arial"/>
                      </a:endParaRPr>
                    </a:p>
                  </a:txBody>
                  <a:tcPr marL="0" marR="0" marT="0" marB="0" anchor="b"/>
                </a:tc>
              </a:tr>
              <a:tr h="200123">
                <a:tc>
                  <a:txBody>
                    <a:bodyPr/>
                    <a:lstStyle/>
                    <a:p>
                      <a:pPr algn="ctr" fontAlgn="b"/>
                      <a:r>
                        <a:rPr lang="en-US" sz="1100" u="none" strike="noStrike"/>
                        <a:t>113</a:t>
                      </a:r>
                      <a:endParaRPr lang="en-US" sz="1100" b="0" i="0" u="none" strike="noStrike">
                        <a:latin typeface="Arial"/>
                      </a:endParaRPr>
                    </a:p>
                  </a:txBody>
                  <a:tcPr marL="0" marR="0" marT="0" marB="0" anchor="b"/>
                </a:tc>
                <a:tc>
                  <a:txBody>
                    <a:bodyPr/>
                    <a:lstStyle/>
                    <a:p>
                      <a:pPr algn="ctr" fontAlgn="b"/>
                      <a:r>
                        <a:rPr lang="en-US" sz="1100" u="none" strike="noStrike"/>
                        <a:t>18</a:t>
                      </a:r>
                      <a:endParaRPr lang="en-US" sz="1100" b="0" i="0" u="none" strike="noStrike">
                        <a:latin typeface="Arial"/>
                      </a:endParaRPr>
                    </a:p>
                  </a:txBody>
                  <a:tcPr marL="0" marR="0" marT="0" marB="0" anchor="b"/>
                </a:tc>
                <a:tc>
                  <a:txBody>
                    <a:bodyPr/>
                    <a:lstStyle/>
                    <a:p>
                      <a:pPr algn="ctr" fontAlgn="b"/>
                      <a:r>
                        <a:rPr lang="en-US" sz="1100" u="none" strike="noStrike"/>
                        <a:t>18</a:t>
                      </a:r>
                      <a:endParaRPr lang="en-US" sz="1100" b="0" i="0" u="none" strike="noStrike">
                        <a:latin typeface="Arial"/>
                      </a:endParaRPr>
                    </a:p>
                  </a:txBody>
                  <a:tcPr marL="0" marR="0" marT="0" marB="0" anchor="b"/>
                </a:tc>
                <a:tc>
                  <a:txBody>
                    <a:bodyPr/>
                    <a:lstStyle/>
                    <a:p>
                      <a:pPr algn="l" fontAlgn="b"/>
                      <a:r>
                        <a:rPr lang="en-US" sz="1100" u="none" strike="noStrike"/>
                        <a:t>Tanjung Pelepas</a:t>
                      </a:r>
                      <a:endParaRPr lang="en-US" sz="1100" b="0" i="0" u="none" strike="noStrike">
                        <a:latin typeface="Arial"/>
                      </a:endParaRPr>
                    </a:p>
                  </a:txBody>
                  <a:tcPr marL="0" marR="0" marT="0" marB="0" anchor="b"/>
                </a:tc>
                <a:tc>
                  <a:txBody>
                    <a:bodyPr/>
                    <a:lstStyle/>
                    <a:p>
                      <a:pPr algn="l" fontAlgn="b"/>
                      <a:r>
                        <a:rPr lang="en-US" sz="1100" u="none" strike="noStrike"/>
                        <a:t>Malaysia</a:t>
                      </a:r>
                      <a:endParaRPr lang="en-US" sz="1100" b="0" i="0" u="none" strike="noStrike">
                        <a:latin typeface="Arial"/>
                      </a:endParaRPr>
                    </a:p>
                  </a:txBody>
                  <a:tcPr marL="0" marR="0" marT="0" marB="0" anchor="b"/>
                </a:tc>
                <a:tc>
                  <a:txBody>
                    <a:bodyPr/>
                    <a:lstStyle/>
                    <a:p>
                      <a:pPr algn="l" fontAlgn="b"/>
                      <a:r>
                        <a:rPr lang="en-US" sz="1100" u="none" strike="noStrike"/>
                        <a:t>       418 </a:t>
                      </a:r>
                      <a:endParaRPr lang="en-US" sz="1100" b="0" i="0" u="none" strike="noStrike">
                        <a:latin typeface="Arial"/>
                      </a:endParaRPr>
                    </a:p>
                  </a:txBody>
                  <a:tcPr marL="0" marR="0" marT="0" marB="0" anchor="b"/>
                </a:tc>
                <a:tc>
                  <a:txBody>
                    <a:bodyPr/>
                    <a:lstStyle/>
                    <a:p>
                      <a:pPr algn="l" fontAlgn="b"/>
                      <a:r>
                        <a:rPr lang="en-US" sz="1100" u="none" strike="noStrike"/>
                        <a:t>    5,500 </a:t>
                      </a:r>
                      <a:endParaRPr lang="en-US" sz="1100" b="0" i="0" u="none" strike="noStrike">
                        <a:latin typeface="Arial"/>
                      </a:endParaRPr>
                    </a:p>
                  </a:txBody>
                  <a:tcPr marL="0" marR="0" marT="0" marB="0" anchor="b"/>
                </a:tc>
                <a:tc>
                  <a:txBody>
                    <a:bodyPr/>
                    <a:lstStyle/>
                    <a:p>
                      <a:pPr algn="l" fontAlgn="b"/>
                      <a:r>
                        <a:rPr lang="en-US" sz="1100" u="none" strike="noStrike"/>
                        <a:t>    5,600 </a:t>
                      </a:r>
                      <a:endParaRPr lang="en-US" sz="1100" b="0" i="0" u="none" strike="noStrike">
                        <a:latin typeface="Arial"/>
                      </a:endParaRPr>
                    </a:p>
                  </a:txBody>
                  <a:tcPr marL="0" marR="0" marT="0" marB="0" anchor="b"/>
                </a:tc>
                <a:tc>
                  <a:txBody>
                    <a:bodyPr/>
                    <a:lstStyle/>
                    <a:p>
                      <a:pPr algn="l" fontAlgn="b"/>
                      <a:r>
                        <a:rPr lang="en-US" sz="1100" u="none" strike="noStrike"/>
                        <a:t>             1,239 </a:t>
                      </a:r>
                      <a:endParaRPr lang="en-US" sz="1100" b="0" i="0" u="none" strike="noStrike">
                        <a:latin typeface="Arial"/>
                      </a:endParaRPr>
                    </a:p>
                  </a:txBody>
                  <a:tcPr marL="0" marR="0" marT="0" marB="0" anchor="b"/>
                </a:tc>
                <a:tc>
                  <a:txBody>
                    <a:bodyPr/>
                    <a:lstStyle/>
                    <a:p>
                      <a:pPr algn="r" fontAlgn="b"/>
                      <a:r>
                        <a:rPr lang="en-US" sz="1100" u="none" strike="noStrike" dirty="0"/>
                        <a:t>1.8</a:t>
                      </a:r>
                      <a:endParaRPr lang="en-US" sz="1100" b="0" i="0" u="none" strike="noStrike" dirty="0">
                        <a:latin typeface="Arial"/>
                      </a:endParaRPr>
                    </a:p>
                  </a:txBody>
                  <a:tcPr marL="0" marR="0" marT="0" marB="0" anchor="b"/>
                </a:tc>
                <a:tc>
                  <a:txBody>
                    <a:bodyPr/>
                    <a:lstStyle/>
                    <a:p>
                      <a:pPr algn="r" fontAlgn="b"/>
                      <a:r>
                        <a:rPr lang="en-US" sz="1100" u="none" strike="noStrike" dirty="0"/>
                        <a:t>38.3</a:t>
                      </a:r>
                      <a:endParaRPr lang="en-US" sz="1100" b="0" i="0" u="none" strike="noStrike" dirty="0">
                        <a:latin typeface="Arial"/>
                      </a:endParaRPr>
                    </a:p>
                  </a:txBody>
                  <a:tcPr marL="0" marR="0" marT="0" marB="0" anchor="b"/>
                </a:tc>
              </a:tr>
              <a:tr h="200123">
                <a:tc>
                  <a:txBody>
                    <a:bodyPr/>
                    <a:lstStyle/>
                    <a:p>
                      <a:pPr algn="ctr" fontAlgn="b"/>
                      <a:r>
                        <a:rPr lang="en-US" sz="1100" u="none" strike="noStrike"/>
                        <a:t>17</a:t>
                      </a:r>
                      <a:endParaRPr lang="en-US" sz="1100" b="0" i="0" u="none" strike="noStrike">
                        <a:latin typeface="Arial"/>
                      </a:endParaRPr>
                    </a:p>
                  </a:txBody>
                  <a:tcPr marL="0" marR="0" marT="0" marB="0" anchor="b"/>
                </a:tc>
                <a:tc>
                  <a:txBody>
                    <a:bodyPr/>
                    <a:lstStyle/>
                    <a:p>
                      <a:pPr algn="ctr" fontAlgn="b"/>
                      <a:r>
                        <a:rPr lang="en-US" sz="1100" u="none" strike="noStrike"/>
                        <a:t>20</a:t>
                      </a:r>
                      <a:endParaRPr lang="en-US" sz="1100" b="0" i="0" u="none" strike="noStrike">
                        <a:latin typeface="Arial"/>
                      </a:endParaRPr>
                    </a:p>
                  </a:txBody>
                  <a:tcPr marL="0" marR="0" marT="0" marB="0" anchor="b"/>
                </a:tc>
                <a:tc>
                  <a:txBody>
                    <a:bodyPr/>
                    <a:lstStyle/>
                    <a:p>
                      <a:pPr algn="ctr" fontAlgn="b"/>
                      <a:r>
                        <a:rPr lang="en-US" sz="1100" u="none" strike="noStrike"/>
                        <a:t>19</a:t>
                      </a:r>
                      <a:endParaRPr lang="en-US" sz="1100" b="0" i="0" u="none" strike="noStrike">
                        <a:latin typeface="Arial"/>
                      </a:endParaRPr>
                    </a:p>
                  </a:txBody>
                  <a:tcPr marL="0" marR="0" marT="0" marB="0" anchor="b"/>
                </a:tc>
                <a:tc>
                  <a:txBody>
                    <a:bodyPr/>
                    <a:lstStyle/>
                    <a:p>
                      <a:pPr algn="l" fontAlgn="b"/>
                      <a:r>
                        <a:rPr lang="en-US" sz="1100" u="none" strike="noStrike"/>
                        <a:t>Bremen/Bremerhaven</a:t>
                      </a:r>
                      <a:endParaRPr lang="en-US" sz="1100" b="0" i="0" u="none" strike="noStrike">
                        <a:latin typeface="Arial"/>
                      </a:endParaRPr>
                    </a:p>
                  </a:txBody>
                  <a:tcPr marL="0" marR="0" marT="0" marB="0" anchor="b"/>
                </a:tc>
                <a:tc>
                  <a:txBody>
                    <a:bodyPr/>
                    <a:lstStyle/>
                    <a:p>
                      <a:pPr algn="l" fontAlgn="b"/>
                      <a:r>
                        <a:rPr lang="en-US" sz="1100" u="none" strike="noStrike"/>
                        <a:t>Germany</a:t>
                      </a:r>
                      <a:endParaRPr lang="en-US" sz="1100" b="0" i="0" u="none" strike="noStrike">
                        <a:latin typeface="Arial"/>
                      </a:endParaRPr>
                    </a:p>
                  </a:txBody>
                  <a:tcPr marL="0" marR="0" marT="0" marB="0" anchor="b"/>
                </a:tc>
                <a:tc>
                  <a:txBody>
                    <a:bodyPr/>
                    <a:lstStyle/>
                    <a:p>
                      <a:pPr algn="l" fontAlgn="b"/>
                      <a:r>
                        <a:rPr lang="en-US" sz="1100" u="none" strike="noStrike"/>
                        <a:t>    2,712 </a:t>
                      </a:r>
                      <a:endParaRPr lang="en-US" sz="1100" b="0" i="0" u="none" strike="noStrike">
                        <a:latin typeface="Arial"/>
                      </a:endParaRPr>
                    </a:p>
                  </a:txBody>
                  <a:tcPr marL="0" marR="0" marT="0" marB="0" anchor="b"/>
                </a:tc>
                <a:tc>
                  <a:txBody>
                    <a:bodyPr/>
                    <a:lstStyle/>
                    <a:p>
                      <a:pPr algn="l" fontAlgn="b"/>
                      <a:r>
                        <a:rPr lang="en-US" sz="1100" u="none" strike="noStrike"/>
                        <a:t>    4,892 </a:t>
                      </a:r>
                      <a:endParaRPr lang="en-US" sz="1100" b="0" i="0" u="none" strike="noStrike">
                        <a:latin typeface="Arial"/>
                      </a:endParaRPr>
                    </a:p>
                  </a:txBody>
                  <a:tcPr marL="0" marR="0" marT="0" marB="0" anchor="b"/>
                </a:tc>
                <a:tc>
                  <a:txBody>
                    <a:bodyPr/>
                    <a:lstStyle/>
                    <a:p>
                      <a:pPr algn="l" fontAlgn="b"/>
                      <a:r>
                        <a:rPr lang="en-US" sz="1100" u="none" strike="noStrike"/>
                        <a:t>    5,501 </a:t>
                      </a:r>
                      <a:endParaRPr lang="en-US" sz="1100" b="0" i="0" u="none" strike="noStrike">
                        <a:latin typeface="Arial"/>
                      </a:endParaRPr>
                    </a:p>
                  </a:txBody>
                  <a:tcPr marL="0" marR="0" marT="0" marB="0" anchor="b"/>
                </a:tc>
                <a:tc>
                  <a:txBody>
                    <a:bodyPr/>
                    <a:lstStyle/>
                    <a:p>
                      <a:pPr algn="l" fontAlgn="b"/>
                      <a:r>
                        <a:rPr lang="en-US" sz="1100" u="none" strike="noStrike"/>
                        <a:t>                103 </a:t>
                      </a:r>
                      <a:endParaRPr lang="en-US" sz="1100" b="0" i="0" u="none" strike="noStrike">
                        <a:latin typeface="Arial"/>
                      </a:endParaRPr>
                    </a:p>
                  </a:txBody>
                  <a:tcPr marL="0" marR="0" marT="0" marB="0" anchor="b"/>
                </a:tc>
                <a:tc>
                  <a:txBody>
                    <a:bodyPr/>
                    <a:lstStyle/>
                    <a:p>
                      <a:pPr algn="r" fontAlgn="b"/>
                      <a:r>
                        <a:rPr lang="en-US" sz="1100" u="none" strike="noStrike" dirty="0"/>
                        <a:t>12.4</a:t>
                      </a:r>
                      <a:endParaRPr lang="en-US" sz="1100" b="0" i="0" u="none" strike="noStrike" dirty="0">
                        <a:latin typeface="Arial"/>
                      </a:endParaRPr>
                    </a:p>
                  </a:txBody>
                  <a:tcPr marL="0" marR="0" marT="0" marB="0" anchor="b"/>
                </a:tc>
                <a:tc>
                  <a:txBody>
                    <a:bodyPr/>
                    <a:lstStyle/>
                    <a:p>
                      <a:pPr algn="r" fontAlgn="b"/>
                      <a:r>
                        <a:rPr lang="en-US" sz="1100" u="none" strike="noStrike" dirty="0"/>
                        <a:t>9.2</a:t>
                      </a:r>
                      <a:endParaRPr lang="en-US" sz="1100" b="0" i="0" u="none" strike="noStrike" dirty="0">
                        <a:latin typeface="Arial"/>
                      </a:endParaRPr>
                    </a:p>
                  </a:txBody>
                  <a:tcPr marL="0" marR="0" marT="0" marB="0" anchor="b"/>
                </a:tc>
              </a:tr>
              <a:tr h="200123">
                <a:tc>
                  <a:txBody>
                    <a:bodyPr/>
                    <a:lstStyle/>
                    <a:p>
                      <a:pPr algn="ctr" fontAlgn="b"/>
                      <a:r>
                        <a:rPr lang="en-US" sz="1100" u="none" strike="noStrike"/>
                        <a:t>14</a:t>
                      </a:r>
                      <a:endParaRPr lang="en-US" sz="1100" b="0" i="0" u="none" strike="noStrike">
                        <a:latin typeface="Arial"/>
                      </a:endParaRPr>
                    </a:p>
                  </a:txBody>
                  <a:tcPr marL="0" marR="0" marT="0" marB="0" anchor="b"/>
                </a:tc>
                <a:tc>
                  <a:txBody>
                    <a:bodyPr/>
                    <a:lstStyle/>
                    <a:p>
                      <a:pPr algn="ctr" fontAlgn="b"/>
                      <a:r>
                        <a:rPr lang="en-US" sz="1100" u="none" strike="noStrike"/>
                        <a:t>19</a:t>
                      </a:r>
                      <a:endParaRPr lang="en-US" sz="1100" b="0" i="0" u="none" strike="noStrike">
                        <a:latin typeface="Arial"/>
                      </a:endParaRPr>
                    </a:p>
                  </a:txBody>
                  <a:tcPr marL="0" marR="0" marT="0" marB="0" anchor="b"/>
                </a:tc>
                <a:tc>
                  <a:txBody>
                    <a:bodyPr/>
                    <a:lstStyle/>
                    <a:p>
                      <a:pPr algn="ctr" fontAlgn="b"/>
                      <a:r>
                        <a:rPr lang="en-US" sz="1100" u="none" strike="noStrike"/>
                        <a:t>20</a:t>
                      </a:r>
                      <a:endParaRPr lang="en-US" sz="1100" b="0" i="0" u="none" strike="noStrike">
                        <a:latin typeface="Arial"/>
                      </a:endParaRPr>
                    </a:p>
                  </a:txBody>
                  <a:tcPr marL="0" marR="0" marT="0" marB="0" anchor="b"/>
                </a:tc>
                <a:tc>
                  <a:txBody>
                    <a:bodyPr/>
                    <a:lstStyle/>
                    <a:p>
                      <a:pPr algn="l" fontAlgn="b"/>
                      <a:r>
                        <a:rPr lang="en-US" sz="1100" u="none" strike="noStrike"/>
                        <a:t>New York/New Jersey</a:t>
                      </a:r>
                      <a:endParaRPr lang="en-US" sz="1100" b="0" i="0" u="none" strike="noStrike">
                        <a:latin typeface="Arial"/>
                      </a:endParaRPr>
                    </a:p>
                  </a:txBody>
                  <a:tcPr marL="0" marR="0" marT="0" marB="0" anchor="b"/>
                </a:tc>
                <a:tc>
                  <a:txBody>
                    <a:bodyPr/>
                    <a:lstStyle/>
                    <a:p>
                      <a:pPr algn="l" fontAlgn="b"/>
                      <a:r>
                        <a:rPr lang="en-US" sz="1100" u="none" strike="noStrike"/>
                        <a:t>United States</a:t>
                      </a:r>
                      <a:endParaRPr lang="en-US" sz="1100" b="0" i="0" u="none" strike="noStrike">
                        <a:latin typeface="Arial"/>
                      </a:endParaRPr>
                    </a:p>
                  </a:txBody>
                  <a:tcPr marL="0" marR="0" marT="0" marB="0" anchor="b"/>
                </a:tc>
                <a:tc>
                  <a:txBody>
                    <a:bodyPr/>
                    <a:lstStyle/>
                    <a:p>
                      <a:pPr algn="l" fontAlgn="b"/>
                      <a:r>
                        <a:rPr lang="en-US" sz="1100" u="none" strike="noStrike"/>
                        <a:t>    3,050 </a:t>
                      </a:r>
                      <a:endParaRPr lang="en-US" sz="1100" b="0" i="0" u="none" strike="noStrike">
                        <a:latin typeface="Arial"/>
                      </a:endParaRPr>
                    </a:p>
                  </a:txBody>
                  <a:tcPr marL="0" marR="0" marT="0" marB="0" anchor="b"/>
                </a:tc>
                <a:tc>
                  <a:txBody>
                    <a:bodyPr/>
                    <a:lstStyle/>
                    <a:p>
                      <a:pPr algn="l" fontAlgn="b"/>
                      <a:r>
                        <a:rPr lang="en-US" sz="1100" u="none" strike="noStrike"/>
                        <a:t>    5,400 </a:t>
                      </a:r>
                      <a:endParaRPr lang="en-US" sz="1100" b="0" i="0" u="none" strike="noStrike">
                        <a:latin typeface="Arial"/>
                      </a:endParaRPr>
                    </a:p>
                  </a:txBody>
                  <a:tcPr marL="0" marR="0" marT="0" marB="0" anchor="b"/>
                </a:tc>
                <a:tc>
                  <a:txBody>
                    <a:bodyPr/>
                    <a:lstStyle/>
                    <a:p>
                      <a:pPr algn="l" fontAlgn="b"/>
                      <a:r>
                        <a:rPr lang="en-US" sz="1100" u="none" strike="noStrike"/>
                        <a:t>    5,265 </a:t>
                      </a:r>
                      <a:endParaRPr lang="en-US" sz="1100" b="0" i="0" u="none" strike="noStrike">
                        <a:latin typeface="Arial"/>
                      </a:endParaRPr>
                    </a:p>
                  </a:txBody>
                  <a:tcPr marL="0" marR="0" marT="0" marB="0" anchor="b"/>
                </a:tc>
                <a:tc>
                  <a:txBody>
                    <a:bodyPr/>
                    <a:lstStyle/>
                    <a:p>
                      <a:pPr algn="l" fontAlgn="b"/>
                      <a:r>
                        <a:rPr lang="en-US" sz="1100" u="none" strike="noStrike"/>
                        <a:t>                 73 </a:t>
                      </a:r>
                      <a:endParaRPr lang="en-US" sz="1100" b="0" i="0" u="none" strike="noStrike">
                        <a:latin typeface="Arial"/>
                      </a:endParaRPr>
                    </a:p>
                  </a:txBody>
                  <a:tcPr marL="0" marR="0" marT="0" marB="0" anchor="b"/>
                </a:tc>
                <a:tc>
                  <a:txBody>
                    <a:bodyPr/>
                    <a:lstStyle/>
                    <a:p>
                      <a:pPr algn="r" fontAlgn="b"/>
                      <a:r>
                        <a:rPr lang="en-US" sz="1100" u="none" strike="noStrike" dirty="0"/>
                        <a:t>-2.5</a:t>
                      </a:r>
                      <a:endParaRPr lang="en-US" sz="1100" b="0" i="0" u="none" strike="noStrike" dirty="0">
                        <a:latin typeface="Arial"/>
                      </a:endParaRPr>
                    </a:p>
                  </a:txBody>
                  <a:tcPr marL="0" marR="0" marT="0" marB="0" anchor="b"/>
                </a:tc>
                <a:tc>
                  <a:txBody>
                    <a:bodyPr/>
                    <a:lstStyle/>
                    <a:p>
                      <a:pPr algn="r" fontAlgn="b"/>
                      <a:r>
                        <a:rPr lang="en-US" sz="1100" u="none" strike="noStrike" dirty="0"/>
                        <a:t>7.1</a:t>
                      </a:r>
                      <a:endParaRPr lang="en-US" sz="1100" b="0" i="0" u="none" strike="noStrike" dirty="0">
                        <a:latin typeface="Arial"/>
                      </a:endParaRPr>
                    </a:p>
                  </a:txBody>
                  <a:tcPr marL="0" marR="0" marT="0" marB="0" anchor="b"/>
                </a:tc>
              </a:tr>
            </a:tbl>
          </a:graphicData>
        </a:graphic>
      </p:graphicFrame>
      <p:sp>
        <p:nvSpPr>
          <p:cNvPr id="3" name="Slide Number Placeholder 2"/>
          <p:cNvSpPr>
            <a:spLocks noGrp="1"/>
          </p:cNvSpPr>
          <p:nvPr>
            <p:ph type="sldNum" sz="quarter" idx="12"/>
          </p:nvPr>
        </p:nvSpPr>
        <p:spPr/>
        <p:txBody>
          <a:bodyPr/>
          <a:lstStyle/>
          <a:p>
            <a:r>
              <a:rPr lang="en-US" smtClean="0"/>
              <a:t>A-</a:t>
            </a:r>
            <a:fld id="{80DF8D3A-B884-4F0F-90FE-71785A7BC751}" type="slidenum">
              <a:rPr lang="en-US" smtClean="0"/>
              <a:pPr/>
              <a:t>18</a:t>
            </a:fld>
            <a:endParaRPr lang="en-US" dirty="0"/>
          </a:p>
        </p:txBody>
      </p:sp>
    </p:spTree>
    <p:extLst>
      <p:ext uri="{BB962C8B-B14F-4D97-AF65-F5344CB8AC3E}">
        <p14:creationId xmlns:p14="http://schemas.microsoft.com/office/powerpoint/2010/main" val="14455990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effectLst>
                  <a:outerShdw blurRad="38100" dist="38100" dir="2700000" algn="tl">
                    <a:srgbClr val="000000">
                      <a:alpha val="43137"/>
                    </a:srgbClr>
                  </a:outerShdw>
                </a:effectLst>
              </a:rPr>
              <a:t>U.S. versus World Maritime Container Traffic and GDP: 1999–2008</a:t>
            </a:r>
            <a:endParaRPr lang="en-US" sz="3600" dirty="0"/>
          </a:p>
        </p:txBody>
      </p:sp>
      <p:sp>
        <p:nvSpPr>
          <p:cNvPr id="4" name="Footer Placeholder 3"/>
          <p:cNvSpPr>
            <a:spLocks noGrp="1"/>
          </p:cNvSpPr>
          <p:nvPr>
            <p:ph type="ftr" sz="quarter" idx="11"/>
          </p:nvPr>
        </p:nvSpPr>
        <p:spPr/>
        <p:txBody>
          <a:bodyPr/>
          <a:lstStyle/>
          <a:p>
            <a:pPr algn="l"/>
            <a:r>
              <a:rPr lang="en-US" smtClean="0"/>
              <a:t>BUSI 104 Operations Management</a:t>
            </a:r>
            <a:endParaRPr lang="en-US" dirty="0"/>
          </a:p>
        </p:txBody>
      </p:sp>
      <p:graphicFrame>
        <p:nvGraphicFramePr>
          <p:cNvPr id="6" name="Content Placeholder 8"/>
          <p:cNvGraphicFramePr>
            <a:graphicFrameLocks noGrp="1"/>
          </p:cNvGraphicFramePr>
          <p:nvPr>
            <p:ph sz="quarter" idx="1"/>
            <p:extLst>
              <p:ext uri="{D42A27DB-BD31-4B8C-83A1-F6EECF244321}">
                <p14:modId xmlns:p14="http://schemas.microsoft.com/office/powerpoint/2010/main" val="2166520435"/>
              </p:ext>
            </p:extLst>
          </p:nvPr>
        </p:nvGraphicFramePr>
        <p:xfrm>
          <a:off x="152400" y="1524000"/>
          <a:ext cx="8153404" cy="4819444"/>
        </p:xfrm>
        <a:graphic>
          <a:graphicData uri="http://schemas.openxmlformats.org/drawingml/2006/table">
            <a:tbl>
              <a:tblPr>
                <a:tableStyleId>{775DCB02-9BB8-47FD-8907-85C794F793BA}</a:tableStyleId>
              </a:tblPr>
              <a:tblGrid>
                <a:gridCol w="1460980"/>
                <a:gridCol w="836553"/>
                <a:gridCol w="836553"/>
                <a:gridCol w="836553"/>
                <a:gridCol w="836553"/>
                <a:gridCol w="836553"/>
                <a:gridCol w="836553"/>
                <a:gridCol w="836553"/>
                <a:gridCol w="836553"/>
              </a:tblGrid>
              <a:tr h="130308">
                <a:tc rowSpan="2">
                  <a:txBody>
                    <a:bodyPr/>
                    <a:lstStyle/>
                    <a:p>
                      <a:pPr algn="ctr" fontAlgn="b"/>
                      <a:endParaRPr lang="en-US" sz="1100" b="0" i="0" u="none" strike="noStrike" dirty="0">
                        <a:solidFill>
                          <a:schemeClr val="bg1"/>
                        </a:solidFill>
                        <a:latin typeface="+mn-lt"/>
                      </a:endParaRPr>
                    </a:p>
                  </a:txBody>
                  <a:tcPr marL="8966" marR="8966" marT="8966" marB="0" anchor="b"/>
                </a:tc>
                <a:tc gridSpan="4">
                  <a:txBody>
                    <a:bodyPr/>
                    <a:lstStyle/>
                    <a:p>
                      <a:pPr algn="ctr" fontAlgn="b"/>
                      <a:r>
                        <a:rPr lang="en-US" sz="1100" u="none" strike="noStrike" dirty="0"/>
                        <a:t>Container traffic (total TEUs loaded and empty)</a:t>
                      </a:r>
                      <a:endParaRPr lang="en-US" sz="1100" b="1" i="0" u="none" strike="noStrike" dirty="0">
                        <a:solidFill>
                          <a:schemeClr val="bg1"/>
                        </a:solidFill>
                        <a:latin typeface="+mn-lt"/>
                      </a:endParaRPr>
                    </a:p>
                  </a:txBody>
                  <a:tcPr marL="8966" marR="8966" marT="896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1100" u="none" strike="noStrike"/>
                        <a:t>Gross Domestic Product (current U.S. dollars)</a:t>
                      </a:r>
                      <a:endParaRPr lang="en-US" sz="1100" b="1" i="0" u="none" strike="noStrike">
                        <a:solidFill>
                          <a:schemeClr val="bg1"/>
                        </a:solidFill>
                        <a:latin typeface="+mn-lt"/>
                      </a:endParaRPr>
                    </a:p>
                  </a:txBody>
                  <a:tcPr marL="8966" marR="8966" marT="8966" marB="0" anchor="b"/>
                </a:tc>
                <a:tc hMerge="1">
                  <a:txBody>
                    <a:bodyPr/>
                    <a:lstStyle/>
                    <a:p>
                      <a:endParaRPr lang="en-US"/>
                    </a:p>
                  </a:txBody>
                  <a:tcPr/>
                </a:tc>
                <a:tc hMerge="1">
                  <a:txBody>
                    <a:bodyPr/>
                    <a:lstStyle/>
                    <a:p>
                      <a:endParaRPr lang="en-US"/>
                    </a:p>
                  </a:txBody>
                  <a:tcPr/>
                </a:tc>
                <a:tc hMerge="1">
                  <a:txBody>
                    <a:bodyPr/>
                    <a:lstStyle/>
                    <a:p>
                      <a:endParaRPr lang="en-US"/>
                    </a:p>
                  </a:txBody>
                  <a:tcPr/>
                </a:tc>
              </a:tr>
              <a:tr h="377692">
                <a:tc vMerge="1">
                  <a:txBody>
                    <a:bodyPr/>
                    <a:lstStyle/>
                    <a:p>
                      <a:endParaRPr lang="en-US"/>
                    </a:p>
                  </a:txBody>
                  <a:tcPr/>
                </a:tc>
                <a:tc>
                  <a:txBody>
                    <a:bodyPr/>
                    <a:lstStyle/>
                    <a:p>
                      <a:pPr algn="ctr" fontAlgn="b"/>
                      <a:r>
                        <a:rPr lang="en-US" sz="1100" u="none" strike="noStrike" dirty="0"/>
                        <a:t>World (millions)</a:t>
                      </a:r>
                      <a:endParaRPr lang="en-US" sz="1100" b="1" i="0" u="none" strike="noStrike" dirty="0">
                        <a:solidFill>
                          <a:schemeClr val="bg1"/>
                        </a:solidFill>
                        <a:latin typeface="+mn-lt"/>
                      </a:endParaRPr>
                    </a:p>
                  </a:txBody>
                  <a:tcPr marL="8966" marR="8966" marT="8966" marB="0" anchor="b"/>
                </a:tc>
                <a:tc>
                  <a:txBody>
                    <a:bodyPr/>
                    <a:lstStyle/>
                    <a:p>
                      <a:pPr algn="ctr" fontAlgn="b"/>
                      <a:r>
                        <a:rPr lang="en-US" sz="1100" u="none" strike="noStrike" dirty="0"/>
                        <a:t>United States (millions)</a:t>
                      </a:r>
                      <a:endParaRPr lang="en-US" sz="1100" b="1" i="0" u="none" strike="noStrike" dirty="0">
                        <a:solidFill>
                          <a:schemeClr val="bg1"/>
                        </a:solidFill>
                        <a:latin typeface="+mn-lt"/>
                      </a:endParaRPr>
                    </a:p>
                  </a:txBody>
                  <a:tcPr marL="8966" marR="8966" marT="8966" marB="0" anchor="b"/>
                </a:tc>
                <a:tc>
                  <a:txBody>
                    <a:bodyPr/>
                    <a:lstStyle/>
                    <a:p>
                      <a:pPr algn="ctr" fontAlgn="b"/>
                      <a:r>
                        <a:rPr lang="en-US" sz="1100" u="none" strike="noStrike" dirty="0"/>
                        <a:t>U.S. share of world total (percent)</a:t>
                      </a:r>
                      <a:endParaRPr lang="en-US" sz="1100" b="1" i="0" u="none" strike="noStrike" dirty="0">
                        <a:solidFill>
                          <a:schemeClr val="bg1"/>
                        </a:solidFill>
                        <a:latin typeface="+mn-lt"/>
                      </a:endParaRPr>
                    </a:p>
                  </a:txBody>
                  <a:tcPr marL="8966" marR="8966" marT="8966" marB="0" anchor="b"/>
                </a:tc>
                <a:tc>
                  <a:txBody>
                    <a:bodyPr/>
                    <a:lstStyle/>
                    <a:p>
                      <a:pPr algn="ctr" fontAlgn="b"/>
                      <a:r>
                        <a:rPr lang="en-US" sz="1100" u="none" strike="noStrike" dirty="0"/>
                        <a:t>U.S. rank</a:t>
                      </a:r>
                      <a:endParaRPr lang="en-US" sz="1100" b="1" i="0" u="none" strike="noStrike" dirty="0">
                        <a:solidFill>
                          <a:schemeClr val="bg1"/>
                        </a:solidFill>
                        <a:latin typeface="+mn-lt"/>
                      </a:endParaRPr>
                    </a:p>
                  </a:txBody>
                  <a:tcPr marL="8966" marR="8966" marT="8966" marB="0" anchor="b"/>
                </a:tc>
                <a:tc>
                  <a:txBody>
                    <a:bodyPr/>
                    <a:lstStyle/>
                    <a:p>
                      <a:pPr algn="ctr" fontAlgn="b"/>
                      <a:r>
                        <a:rPr lang="en-US" sz="1100" u="none" strike="noStrike" dirty="0"/>
                        <a:t>World (billions)</a:t>
                      </a:r>
                      <a:endParaRPr lang="en-US" sz="1100" b="1" i="0" u="none" strike="noStrike" dirty="0">
                        <a:solidFill>
                          <a:schemeClr val="bg1"/>
                        </a:solidFill>
                        <a:latin typeface="+mn-lt"/>
                      </a:endParaRPr>
                    </a:p>
                  </a:txBody>
                  <a:tcPr marL="8966" marR="8966" marT="8966" marB="0" anchor="b"/>
                </a:tc>
                <a:tc>
                  <a:txBody>
                    <a:bodyPr/>
                    <a:lstStyle/>
                    <a:p>
                      <a:pPr algn="ctr" fontAlgn="b"/>
                      <a:r>
                        <a:rPr lang="en-US" sz="1100" u="none" strike="noStrike"/>
                        <a:t>United States (billions)</a:t>
                      </a:r>
                      <a:endParaRPr lang="en-US" sz="1100" b="1" i="0" u="none" strike="noStrike">
                        <a:solidFill>
                          <a:schemeClr val="bg1"/>
                        </a:solidFill>
                        <a:latin typeface="+mn-lt"/>
                      </a:endParaRPr>
                    </a:p>
                  </a:txBody>
                  <a:tcPr marL="8966" marR="8966" marT="8966" marB="0" anchor="b"/>
                </a:tc>
                <a:tc>
                  <a:txBody>
                    <a:bodyPr/>
                    <a:lstStyle/>
                    <a:p>
                      <a:pPr algn="ctr" fontAlgn="b"/>
                      <a:r>
                        <a:rPr lang="en-US" sz="1100" u="none" strike="noStrike"/>
                        <a:t>U.S. share of World GDP (percent)</a:t>
                      </a:r>
                      <a:endParaRPr lang="en-US" sz="1100" b="1" i="0" u="none" strike="noStrike">
                        <a:solidFill>
                          <a:schemeClr val="bg1"/>
                        </a:solidFill>
                        <a:latin typeface="+mn-lt"/>
                      </a:endParaRPr>
                    </a:p>
                  </a:txBody>
                  <a:tcPr marL="8966" marR="8966" marT="8966" marB="0" anchor="b"/>
                </a:tc>
                <a:tc>
                  <a:txBody>
                    <a:bodyPr/>
                    <a:lstStyle/>
                    <a:p>
                      <a:pPr algn="ctr" fontAlgn="b"/>
                      <a:r>
                        <a:rPr lang="en-US" sz="1100" u="none" strike="noStrike"/>
                        <a:t>U.S. rank</a:t>
                      </a:r>
                      <a:endParaRPr lang="en-US" sz="1100" b="1" i="0" u="none" strike="noStrike">
                        <a:solidFill>
                          <a:schemeClr val="bg1"/>
                        </a:solidFill>
                        <a:latin typeface="+mn-lt"/>
                      </a:endParaRPr>
                    </a:p>
                  </a:txBody>
                  <a:tcPr marL="8966" marR="8966" marT="8966" marB="0" anchor="b"/>
                </a:tc>
              </a:tr>
              <a:tr h="254000">
                <a:tc>
                  <a:txBody>
                    <a:bodyPr/>
                    <a:lstStyle/>
                    <a:p>
                      <a:pPr algn="l" fontAlgn="b"/>
                      <a:r>
                        <a:rPr lang="en-US" sz="1100" u="none" strike="noStrike" dirty="0"/>
                        <a:t>1999</a:t>
                      </a:r>
                      <a:endParaRPr lang="en-US" sz="1100" b="0" i="0" u="none" strike="noStrike" dirty="0">
                        <a:solidFill>
                          <a:schemeClr val="bg1"/>
                        </a:solidFill>
                        <a:latin typeface="+mn-lt"/>
                      </a:endParaRPr>
                    </a:p>
                  </a:txBody>
                  <a:tcPr marL="8966" marR="8966" marT="8966" marB="0" anchor="b"/>
                </a:tc>
                <a:tc>
                  <a:txBody>
                    <a:bodyPr/>
                    <a:lstStyle/>
                    <a:p>
                      <a:pPr algn="r" fontAlgn="b"/>
                      <a:r>
                        <a:rPr lang="en-US" sz="1100" u="none" strike="noStrike" dirty="0"/>
                        <a:t>             184.6 </a:t>
                      </a:r>
                      <a:endParaRPr lang="en-US" sz="1100" b="0" i="0" u="none" strike="noStrike" dirty="0">
                        <a:solidFill>
                          <a:schemeClr val="bg1"/>
                        </a:solidFill>
                        <a:latin typeface="+mn-lt"/>
                      </a:endParaRPr>
                    </a:p>
                  </a:txBody>
                  <a:tcPr marL="8966" marR="8966" marT="8966" marB="0" anchor="b"/>
                </a:tc>
                <a:tc>
                  <a:txBody>
                    <a:bodyPr/>
                    <a:lstStyle/>
                    <a:p>
                      <a:pPr algn="l" fontAlgn="b"/>
                      <a:r>
                        <a:rPr lang="en-US" sz="1100" u="none" strike="noStrike"/>
                        <a:t>              28.0 </a:t>
                      </a:r>
                      <a:endParaRPr lang="en-US" sz="1100" b="0" i="0" u="none" strike="noStrike">
                        <a:solidFill>
                          <a:schemeClr val="bg1"/>
                        </a:solidFill>
                        <a:latin typeface="+mn-lt"/>
                      </a:endParaRPr>
                    </a:p>
                  </a:txBody>
                  <a:tcPr marL="8966" marR="8966" marT="8966" marB="0" anchor="b"/>
                </a:tc>
                <a:tc>
                  <a:txBody>
                    <a:bodyPr/>
                    <a:lstStyle/>
                    <a:p>
                      <a:pPr algn="l" fontAlgn="b"/>
                      <a:r>
                        <a:rPr lang="en-US" sz="1100" u="none" strike="noStrike" dirty="0"/>
                        <a:t>              15.2 </a:t>
                      </a:r>
                      <a:endParaRPr lang="en-US" sz="1100" b="0" i="0" u="none" strike="noStrike" dirty="0">
                        <a:solidFill>
                          <a:schemeClr val="bg1"/>
                        </a:solidFill>
                        <a:latin typeface="+mn-lt"/>
                      </a:endParaRPr>
                    </a:p>
                  </a:txBody>
                  <a:tcPr marL="8966" marR="8966" marT="8966" marB="0" anchor="b"/>
                </a:tc>
                <a:tc>
                  <a:txBody>
                    <a:bodyPr/>
                    <a:lstStyle/>
                    <a:p>
                      <a:pPr algn="ctr" fontAlgn="b"/>
                      <a:r>
                        <a:rPr lang="en-US" sz="1100" u="none" strike="noStrike" dirty="0"/>
                        <a:t>2</a:t>
                      </a:r>
                      <a:endParaRPr lang="en-US" sz="1100" b="0" i="0" u="none" strike="noStrike" dirty="0">
                        <a:solidFill>
                          <a:schemeClr val="bg1"/>
                        </a:solidFill>
                        <a:latin typeface="+mn-lt"/>
                      </a:endParaRPr>
                    </a:p>
                  </a:txBody>
                  <a:tcPr marL="8966" marR="8966" marT="8966" marB="0" anchor="b"/>
                </a:tc>
                <a:tc>
                  <a:txBody>
                    <a:bodyPr/>
                    <a:lstStyle/>
                    <a:p>
                      <a:pPr algn="r" fontAlgn="b"/>
                      <a:r>
                        <a:rPr lang="en-US" sz="1100" u="none" strike="noStrike" dirty="0"/>
                        <a:t>           30,786 </a:t>
                      </a:r>
                      <a:endParaRPr lang="en-US" sz="1100" b="0" i="0" u="none" strike="noStrike" dirty="0">
                        <a:solidFill>
                          <a:schemeClr val="bg1"/>
                        </a:solidFill>
                        <a:latin typeface="+mn-lt"/>
                      </a:endParaRPr>
                    </a:p>
                  </a:txBody>
                  <a:tcPr marL="8966" marR="8966" marT="8966" marB="0" anchor="b"/>
                </a:tc>
                <a:tc>
                  <a:txBody>
                    <a:bodyPr/>
                    <a:lstStyle/>
                    <a:p>
                      <a:pPr algn="r" fontAlgn="b"/>
                      <a:r>
                        <a:rPr lang="en-US" sz="1100" u="none" strike="noStrike" dirty="0"/>
                        <a:t>             9,268 </a:t>
                      </a:r>
                      <a:endParaRPr lang="en-US" sz="1100" b="0" i="0" u="none" strike="noStrike" dirty="0">
                        <a:solidFill>
                          <a:schemeClr val="bg1"/>
                        </a:solidFill>
                        <a:latin typeface="+mn-lt"/>
                      </a:endParaRPr>
                    </a:p>
                  </a:txBody>
                  <a:tcPr marL="8966" marR="8966" marT="8966" marB="0" anchor="b"/>
                </a:tc>
                <a:tc>
                  <a:txBody>
                    <a:bodyPr/>
                    <a:lstStyle/>
                    <a:p>
                      <a:pPr algn="r" fontAlgn="b"/>
                      <a:r>
                        <a:rPr lang="en-US" sz="1100" u="none" strike="noStrike"/>
                        <a:t>              30.1 </a:t>
                      </a:r>
                      <a:endParaRPr lang="en-US" sz="1100" b="0" i="0" u="none" strike="noStrike">
                        <a:solidFill>
                          <a:schemeClr val="bg1"/>
                        </a:solidFill>
                        <a:latin typeface="+mn-lt"/>
                      </a:endParaRPr>
                    </a:p>
                  </a:txBody>
                  <a:tcPr marL="8966" marR="8966" marT="8966" marB="0" anchor="b"/>
                </a:tc>
                <a:tc>
                  <a:txBody>
                    <a:bodyPr/>
                    <a:lstStyle/>
                    <a:p>
                      <a:pPr algn="ctr" fontAlgn="b"/>
                      <a:r>
                        <a:rPr lang="en-US" sz="1100" u="none" strike="noStrike" dirty="0"/>
                        <a:t>1</a:t>
                      </a:r>
                      <a:endParaRPr lang="en-US" sz="1100" b="0" i="0" u="none" strike="noStrike" dirty="0">
                        <a:solidFill>
                          <a:schemeClr val="bg1"/>
                        </a:solidFill>
                        <a:latin typeface="+mn-lt"/>
                      </a:endParaRPr>
                    </a:p>
                  </a:txBody>
                  <a:tcPr marL="8966" marR="8966" marT="8966" marB="0" anchor="b"/>
                </a:tc>
              </a:tr>
              <a:tr h="254000">
                <a:tc>
                  <a:txBody>
                    <a:bodyPr/>
                    <a:lstStyle/>
                    <a:p>
                      <a:pPr algn="l" fontAlgn="b"/>
                      <a:r>
                        <a:rPr lang="en-US" sz="1100" u="none" strike="noStrike" dirty="0"/>
                        <a:t>2000</a:t>
                      </a:r>
                      <a:endParaRPr lang="en-US" sz="1100" b="0" i="0" u="none" strike="noStrike" dirty="0">
                        <a:solidFill>
                          <a:schemeClr val="bg1"/>
                        </a:solidFill>
                        <a:latin typeface="+mn-lt"/>
                      </a:endParaRPr>
                    </a:p>
                  </a:txBody>
                  <a:tcPr marL="8966" marR="8966" marT="8966" marB="0" anchor="b"/>
                </a:tc>
                <a:tc>
                  <a:txBody>
                    <a:bodyPr/>
                    <a:lstStyle/>
                    <a:p>
                      <a:pPr algn="r" fontAlgn="b"/>
                      <a:r>
                        <a:rPr lang="en-US" sz="1100" u="none" strike="noStrike" dirty="0"/>
                        <a:t>             233.5 </a:t>
                      </a:r>
                      <a:endParaRPr lang="en-US" sz="1100" b="0" i="0" u="none" strike="noStrike" dirty="0">
                        <a:solidFill>
                          <a:schemeClr val="bg1"/>
                        </a:solidFill>
                        <a:latin typeface="+mn-lt"/>
                      </a:endParaRPr>
                    </a:p>
                  </a:txBody>
                  <a:tcPr marL="8966" marR="8966" marT="8966" marB="0" anchor="b"/>
                </a:tc>
                <a:tc>
                  <a:txBody>
                    <a:bodyPr/>
                    <a:lstStyle/>
                    <a:p>
                      <a:pPr algn="l" fontAlgn="b"/>
                      <a:r>
                        <a:rPr lang="en-US" sz="1100" u="none" strike="noStrike"/>
                        <a:t>              30.4 </a:t>
                      </a:r>
                      <a:endParaRPr lang="en-US" sz="1100" b="0" i="0" u="none" strike="noStrike">
                        <a:solidFill>
                          <a:schemeClr val="bg1"/>
                        </a:solidFill>
                        <a:latin typeface="+mn-lt"/>
                      </a:endParaRPr>
                    </a:p>
                  </a:txBody>
                  <a:tcPr marL="8966" marR="8966" marT="8966" marB="0" anchor="b"/>
                </a:tc>
                <a:tc>
                  <a:txBody>
                    <a:bodyPr/>
                    <a:lstStyle/>
                    <a:p>
                      <a:pPr algn="l" fontAlgn="b"/>
                      <a:r>
                        <a:rPr lang="en-US" sz="1100" u="none" strike="noStrike"/>
                        <a:t>              13.0 </a:t>
                      </a:r>
                      <a:endParaRPr lang="en-US" sz="1100" b="0" i="0" u="none" strike="noStrike">
                        <a:solidFill>
                          <a:schemeClr val="bg1"/>
                        </a:solidFill>
                        <a:latin typeface="+mn-lt"/>
                      </a:endParaRPr>
                    </a:p>
                  </a:txBody>
                  <a:tcPr marL="8966" marR="8966" marT="8966" marB="0" anchor="b"/>
                </a:tc>
                <a:tc>
                  <a:txBody>
                    <a:bodyPr/>
                    <a:lstStyle/>
                    <a:p>
                      <a:pPr algn="ctr" fontAlgn="b"/>
                      <a:r>
                        <a:rPr lang="en-US" sz="1100" u="none" strike="noStrike" dirty="0"/>
                        <a:t>2</a:t>
                      </a:r>
                      <a:endParaRPr lang="en-US" sz="1100" b="0" i="0" u="none" strike="noStrike" dirty="0">
                        <a:solidFill>
                          <a:schemeClr val="bg1"/>
                        </a:solidFill>
                        <a:latin typeface="+mn-lt"/>
                      </a:endParaRPr>
                    </a:p>
                  </a:txBody>
                  <a:tcPr marL="8966" marR="8966" marT="8966" marB="0" anchor="b"/>
                </a:tc>
                <a:tc>
                  <a:txBody>
                    <a:bodyPr/>
                    <a:lstStyle/>
                    <a:p>
                      <a:pPr algn="r" fontAlgn="b"/>
                      <a:r>
                        <a:rPr lang="en-US" sz="1100" u="none" strike="noStrike" dirty="0"/>
                        <a:t>           31,650 </a:t>
                      </a:r>
                      <a:endParaRPr lang="en-US" sz="1100" b="0" i="0" u="none" strike="noStrike" dirty="0">
                        <a:solidFill>
                          <a:schemeClr val="bg1"/>
                        </a:solidFill>
                        <a:latin typeface="+mn-lt"/>
                      </a:endParaRPr>
                    </a:p>
                  </a:txBody>
                  <a:tcPr marL="8966" marR="8966" marT="8966" marB="0" anchor="b"/>
                </a:tc>
                <a:tc>
                  <a:txBody>
                    <a:bodyPr/>
                    <a:lstStyle/>
                    <a:p>
                      <a:pPr algn="r" fontAlgn="b"/>
                      <a:r>
                        <a:rPr lang="en-US" sz="1100" u="none" strike="noStrike" dirty="0"/>
                        <a:t>             9,817 </a:t>
                      </a:r>
                      <a:endParaRPr lang="en-US" sz="1100" b="0" i="0" u="none" strike="noStrike" dirty="0">
                        <a:solidFill>
                          <a:schemeClr val="bg1"/>
                        </a:solidFill>
                        <a:latin typeface="+mn-lt"/>
                      </a:endParaRPr>
                    </a:p>
                  </a:txBody>
                  <a:tcPr marL="8966" marR="8966" marT="8966" marB="0" anchor="b"/>
                </a:tc>
                <a:tc>
                  <a:txBody>
                    <a:bodyPr/>
                    <a:lstStyle/>
                    <a:p>
                      <a:pPr algn="r" fontAlgn="b"/>
                      <a:r>
                        <a:rPr lang="en-US" sz="1100" u="none" strike="noStrike"/>
                        <a:t>              31.0 </a:t>
                      </a:r>
                      <a:endParaRPr lang="en-US" sz="1100" b="0" i="0" u="none" strike="noStrike">
                        <a:solidFill>
                          <a:schemeClr val="bg1"/>
                        </a:solidFill>
                        <a:latin typeface="+mn-lt"/>
                      </a:endParaRPr>
                    </a:p>
                  </a:txBody>
                  <a:tcPr marL="8966" marR="8966" marT="8966" marB="0" anchor="b"/>
                </a:tc>
                <a:tc>
                  <a:txBody>
                    <a:bodyPr/>
                    <a:lstStyle/>
                    <a:p>
                      <a:pPr algn="ctr" fontAlgn="b"/>
                      <a:r>
                        <a:rPr lang="en-US" sz="1100" u="none" strike="noStrike" dirty="0"/>
                        <a:t>1</a:t>
                      </a:r>
                      <a:endParaRPr lang="en-US" sz="1100" b="0" i="0" u="none" strike="noStrike" dirty="0">
                        <a:solidFill>
                          <a:schemeClr val="bg1"/>
                        </a:solidFill>
                        <a:latin typeface="+mn-lt"/>
                      </a:endParaRPr>
                    </a:p>
                  </a:txBody>
                  <a:tcPr marL="8966" marR="8966" marT="8966" marB="0" anchor="b"/>
                </a:tc>
              </a:tr>
              <a:tr h="254000">
                <a:tc>
                  <a:txBody>
                    <a:bodyPr/>
                    <a:lstStyle/>
                    <a:p>
                      <a:pPr algn="l" fontAlgn="b"/>
                      <a:r>
                        <a:rPr lang="en-US" sz="1100" u="none" strike="noStrike"/>
                        <a:t>2001</a:t>
                      </a:r>
                      <a:endParaRPr lang="en-US" sz="1100" b="0" i="0" u="none" strike="noStrike">
                        <a:solidFill>
                          <a:schemeClr val="bg1"/>
                        </a:solidFill>
                        <a:latin typeface="+mn-lt"/>
                      </a:endParaRPr>
                    </a:p>
                  </a:txBody>
                  <a:tcPr marL="8966" marR="8966" marT="8966" marB="0" anchor="b"/>
                </a:tc>
                <a:tc>
                  <a:txBody>
                    <a:bodyPr/>
                    <a:lstStyle/>
                    <a:p>
                      <a:pPr algn="r" fontAlgn="b"/>
                      <a:r>
                        <a:rPr lang="en-US" sz="1100" u="none" strike="noStrike" dirty="0"/>
                        <a:t>             245.1 </a:t>
                      </a:r>
                      <a:endParaRPr lang="en-US" sz="1100" b="0" i="0" u="none" strike="noStrike" dirty="0">
                        <a:solidFill>
                          <a:schemeClr val="bg1"/>
                        </a:solidFill>
                        <a:latin typeface="+mn-lt"/>
                      </a:endParaRPr>
                    </a:p>
                  </a:txBody>
                  <a:tcPr marL="8966" marR="8966" marT="8966" marB="0" anchor="b"/>
                </a:tc>
                <a:tc>
                  <a:txBody>
                    <a:bodyPr/>
                    <a:lstStyle/>
                    <a:p>
                      <a:pPr algn="l" fontAlgn="b"/>
                      <a:r>
                        <a:rPr lang="en-US" sz="1100" u="none" strike="noStrike"/>
                        <a:t>              30.7 </a:t>
                      </a:r>
                      <a:endParaRPr lang="en-US" sz="1100" b="0" i="0" u="none" strike="noStrike">
                        <a:solidFill>
                          <a:schemeClr val="bg1"/>
                        </a:solidFill>
                        <a:latin typeface="+mn-lt"/>
                      </a:endParaRPr>
                    </a:p>
                  </a:txBody>
                  <a:tcPr marL="8966" marR="8966" marT="8966" marB="0" anchor="b"/>
                </a:tc>
                <a:tc>
                  <a:txBody>
                    <a:bodyPr/>
                    <a:lstStyle/>
                    <a:p>
                      <a:pPr algn="l" fontAlgn="b"/>
                      <a:r>
                        <a:rPr lang="en-US" sz="1100" u="none" strike="noStrike"/>
                        <a:t>              12.5 </a:t>
                      </a:r>
                      <a:endParaRPr lang="en-US" sz="1100" b="0" i="0" u="none" strike="noStrike">
                        <a:solidFill>
                          <a:schemeClr val="bg1"/>
                        </a:solidFill>
                        <a:latin typeface="+mn-lt"/>
                      </a:endParaRPr>
                    </a:p>
                  </a:txBody>
                  <a:tcPr marL="8966" marR="8966" marT="8966" marB="0" anchor="b"/>
                </a:tc>
                <a:tc>
                  <a:txBody>
                    <a:bodyPr/>
                    <a:lstStyle/>
                    <a:p>
                      <a:pPr algn="ctr" fontAlgn="b"/>
                      <a:r>
                        <a:rPr lang="en-US" sz="1100" u="none" strike="noStrike" dirty="0"/>
                        <a:t>2</a:t>
                      </a:r>
                      <a:endParaRPr lang="en-US" sz="1100" b="0" i="0" u="none" strike="noStrike" dirty="0">
                        <a:solidFill>
                          <a:schemeClr val="bg1"/>
                        </a:solidFill>
                        <a:latin typeface="+mn-lt"/>
                      </a:endParaRPr>
                    </a:p>
                  </a:txBody>
                  <a:tcPr marL="8966" marR="8966" marT="8966" marB="0" anchor="b"/>
                </a:tc>
                <a:tc>
                  <a:txBody>
                    <a:bodyPr/>
                    <a:lstStyle/>
                    <a:p>
                      <a:pPr algn="r" fontAlgn="b"/>
                      <a:r>
                        <a:rPr lang="en-US" sz="1100" u="none" strike="noStrike" dirty="0"/>
                        <a:t>           31,456 </a:t>
                      </a:r>
                      <a:endParaRPr lang="en-US" sz="1100" b="0" i="0" u="none" strike="noStrike" dirty="0">
                        <a:solidFill>
                          <a:schemeClr val="bg1"/>
                        </a:solidFill>
                        <a:latin typeface="+mn-lt"/>
                      </a:endParaRPr>
                    </a:p>
                  </a:txBody>
                  <a:tcPr marL="8966" marR="8966" marT="8966" marB="0" anchor="b"/>
                </a:tc>
                <a:tc>
                  <a:txBody>
                    <a:bodyPr/>
                    <a:lstStyle/>
                    <a:p>
                      <a:pPr algn="r" fontAlgn="b"/>
                      <a:r>
                        <a:rPr lang="en-US" sz="1100" u="none" strike="noStrike" dirty="0"/>
                        <a:t>           10,128 </a:t>
                      </a:r>
                      <a:endParaRPr lang="en-US" sz="1100" b="0" i="0" u="none" strike="noStrike" dirty="0">
                        <a:solidFill>
                          <a:schemeClr val="bg1"/>
                        </a:solidFill>
                        <a:latin typeface="+mn-lt"/>
                      </a:endParaRPr>
                    </a:p>
                  </a:txBody>
                  <a:tcPr marL="8966" marR="8966" marT="8966" marB="0" anchor="b"/>
                </a:tc>
                <a:tc>
                  <a:txBody>
                    <a:bodyPr/>
                    <a:lstStyle/>
                    <a:p>
                      <a:pPr algn="r" fontAlgn="b"/>
                      <a:r>
                        <a:rPr lang="en-US" sz="1100" u="none" strike="noStrike" dirty="0"/>
                        <a:t>              32.2 </a:t>
                      </a:r>
                      <a:endParaRPr lang="en-US" sz="1100" b="0" i="0" u="none" strike="noStrike" dirty="0">
                        <a:solidFill>
                          <a:schemeClr val="bg1"/>
                        </a:solidFill>
                        <a:latin typeface="+mn-lt"/>
                      </a:endParaRPr>
                    </a:p>
                  </a:txBody>
                  <a:tcPr marL="8966" marR="8966" marT="8966" marB="0" anchor="b"/>
                </a:tc>
                <a:tc>
                  <a:txBody>
                    <a:bodyPr/>
                    <a:lstStyle/>
                    <a:p>
                      <a:pPr algn="ctr" fontAlgn="b"/>
                      <a:r>
                        <a:rPr lang="en-US" sz="1100" u="none" strike="noStrike" dirty="0"/>
                        <a:t>1</a:t>
                      </a:r>
                      <a:endParaRPr lang="en-US" sz="1100" b="0" i="0" u="none" strike="noStrike" dirty="0">
                        <a:solidFill>
                          <a:schemeClr val="bg1"/>
                        </a:solidFill>
                        <a:latin typeface="+mn-lt"/>
                      </a:endParaRPr>
                    </a:p>
                  </a:txBody>
                  <a:tcPr marL="8966" marR="8966" marT="8966" marB="0" anchor="b"/>
                </a:tc>
              </a:tr>
              <a:tr h="254000">
                <a:tc>
                  <a:txBody>
                    <a:bodyPr/>
                    <a:lstStyle/>
                    <a:p>
                      <a:pPr algn="l" fontAlgn="b"/>
                      <a:r>
                        <a:rPr lang="en-US" sz="1100" u="none" strike="noStrike"/>
                        <a:t>2002</a:t>
                      </a:r>
                      <a:endParaRPr lang="en-US" sz="1100" b="0" i="0" u="none" strike="noStrike">
                        <a:solidFill>
                          <a:schemeClr val="bg1"/>
                        </a:solidFill>
                        <a:latin typeface="+mn-lt"/>
                      </a:endParaRPr>
                    </a:p>
                  </a:txBody>
                  <a:tcPr marL="8966" marR="8966" marT="8966" marB="0" anchor="b"/>
                </a:tc>
                <a:tc>
                  <a:txBody>
                    <a:bodyPr/>
                    <a:lstStyle/>
                    <a:p>
                      <a:pPr algn="r" fontAlgn="b"/>
                      <a:r>
                        <a:rPr lang="en-US" sz="1100" u="none" strike="noStrike" dirty="0"/>
                        <a:t>             269.5 </a:t>
                      </a:r>
                      <a:endParaRPr lang="en-US" sz="1100" b="0" i="0" u="none" strike="noStrike" dirty="0">
                        <a:solidFill>
                          <a:schemeClr val="bg1"/>
                        </a:solidFill>
                        <a:latin typeface="+mn-lt"/>
                      </a:endParaRPr>
                    </a:p>
                  </a:txBody>
                  <a:tcPr marL="8966" marR="8966" marT="8966" marB="0" anchor="b"/>
                </a:tc>
                <a:tc>
                  <a:txBody>
                    <a:bodyPr/>
                    <a:lstStyle/>
                    <a:p>
                      <a:pPr algn="l" fontAlgn="b"/>
                      <a:r>
                        <a:rPr lang="en-US" sz="1100" u="none" strike="noStrike"/>
                        <a:t>              32.7 </a:t>
                      </a:r>
                      <a:endParaRPr lang="en-US" sz="1100" b="0" i="0" u="none" strike="noStrike">
                        <a:solidFill>
                          <a:schemeClr val="bg1"/>
                        </a:solidFill>
                        <a:latin typeface="+mn-lt"/>
                      </a:endParaRPr>
                    </a:p>
                  </a:txBody>
                  <a:tcPr marL="8966" marR="8966" marT="8966" marB="0" anchor="b"/>
                </a:tc>
                <a:tc>
                  <a:txBody>
                    <a:bodyPr/>
                    <a:lstStyle/>
                    <a:p>
                      <a:pPr algn="l" fontAlgn="b"/>
                      <a:r>
                        <a:rPr lang="en-US" sz="1100" u="none" strike="noStrike"/>
                        <a:t>              12.1 </a:t>
                      </a:r>
                      <a:endParaRPr lang="en-US" sz="1100" b="0" i="0" u="none" strike="noStrike">
                        <a:solidFill>
                          <a:schemeClr val="bg1"/>
                        </a:solidFill>
                        <a:latin typeface="+mn-lt"/>
                      </a:endParaRPr>
                    </a:p>
                  </a:txBody>
                  <a:tcPr marL="8966" marR="8966" marT="8966" marB="0" anchor="b"/>
                </a:tc>
                <a:tc>
                  <a:txBody>
                    <a:bodyPr/>
                    <a:lstStyle/>
                    <a:p>
                      <a:pPr algn="ctr" fontAlgn="b"/>
                      <a:r>
                        <a:rPr lang="en-US" sz="1100" u="none" strike="noStrike" dirty="0"/>
                        <a:t>2</a:t>
                      </a:r>
                      <a:endParaRPr lang="en-US" sz="1100" b="0" i="0" u="none" strike="noStrike" dirty="0">
                        <a:solidFill>
                          <a:schemeClr val="bg1"/>
                        </a:solidFill>
                        <a:latin typeface="+mn-lt"/>
                      </a:endParaRPr>
                    </a:p>
                  </a:txBody>
                  <a:tcPr marL="8966" marR="8966" marT="8966" marB="0" anchor="b"/>
                </a:tc>
                <a:tc>
                  <a:txBody>
                    <a:bodyPr/>
                    <a:lstStyle/>
                    <a:p>
                      <a:pPr algn="r" fontAlgn="b"/>
                      <a:r>
                        <a:rPr lang="en-US" sz="1100" u="none" strike="noStrike" dirty="0"/>
                        <a:t>           32,714 </a:t>
                      </a:r>
                      <a:endParaRPr lang="en-US" sz="1100" b="0" i="0" u="none" strike="noStrike" dirty="0">
                        <a:solidFill>
                          <a:schemeClr val="bg1"/>
                        </a:solidFill>
                        <a:latin typeface="+mn-lt"/>
                      </a:endParaRPr>
                    </a:p>
                  </a:txBody>
                  <a:tcPr marL="8966" marR="8966" marT="8966" marB="0" anchor="b"/>
                </a:tc>
                <a:tc>
                  <a:txBody>
                    <a:bodyPr/>
                    <a:lstStyle/>
                    <a:p>
                      <a:pPr algn="r" fontAlgn="b"/>
                      <a:r>
                        <a:rPr lang="en-US" sz="1100" u="none" strike="noStrike" dirty="0"/>
                        <a:t>           10,470 </a:t>
                      </a:r>
                      <a:endParaRPr lang="en-US" sz="1100" b="0" i="0" u="none" strike="noStrike" dirty="0">
                        <a:solidFill>
                          <a:schemeClr val="bg1"/>
                        </a:solidFill>
                        <a:latin typeface="+mn-lt"/>
                      </a:endParaRPr>
                    </a:p>
                  </a:txBody>
                  <a:tcPr marL="8966" marR="8966" marT="8966" marB="0" anchor="b"/>
                </a:tc>
                <a:tc>
                  <a:txBody>
                    <a:bodyPr/>
                    <a:lstStyle/>
                    <a:p>
                      <a:pPr algn="r" fontAlgn="b"/>
                      <a:r>
                        <a:rPr lang="en-US" sz="1100" u="none" strike="noStrike" dirty="0"/>
                        <a:t>              32.0 </a:t>
                      </a:r>
                      <a:endParaRPr lang="en-US" sz="1100" b="0" i="0" u="none" strike="noStrike" dirty="0">
                        <a:solidFill>
                          <a:schemeClr val="bg1"/>
                        </a:solidFill>
                        <a:latin typeface="+mn-lt"/>
                      </a:endParaRPr>
                    </a:p>
                  </a:txBody>
                  <a:tcPr marL="8966" marR="8966" marT="8966" marB="0" anchor="b"/>
                </a:tc>
                <a:tc>
                  <a:txBody>
                    <a:bodyPr/>
                    <a:lstStyle/>
                    <a:p>
                      <a:pPr algn="ctr" fontAlgn="b"/>
                      <a:r>
                        <a:rPr lang="en-US" sz="1100" u="none" strike="noStrike" dirty="0"/>
                        <a:t>1</a:t>
                      </a:r>
                      <a:endParaRPr lang="en-US" sz="1100" b="0" i="0" u="none" strike="noStrike" dirty="0">
                        <a:solidFill>
                          <a:schemeClr val="bg1"/>
                        </a:solidFill>
                        <a:latin typeface="+mn-lt"/>
                      </a:endParaRPr>
                    </a:p>
                  </a:txBody>
                  <a:tcPr marL="8966" marR="8966" marT="8966" marB="0" anchor="b"/>
                </a:tc>
              </a:tr>
              <a:tr h="254000">
                <a:tc>
                  <a:txBody>
                    <a:bodyPr/>
                    <a:lstStyle/>
                    <a:p>
                      <a:pPr algn="l" fontAlgn="b"/>
                      <a:r>
                        <a:rPr lang="en-US" sz="1100" u="none" strike="noStrike"/>
                        <a:t>2003</a:t>
                      </a:r>
                      <a:endParaRPr lang="en-US" sz="1100" b="0" i="0" u="none" strike="noStrike">
                        <a:solidFill>
                          <a:schemeClr val="bg1"/>
                        </a:solidFill>
                        <a:latin typeface="+mn-lt"/>
                      </a:endParaRPr>
                    </a:p>
                  </a:txBody>
                  <a:tcPr marL="8966" marR="8966" marT="8966" marB="0" anchor="b"/>
                </a:tc>
                <a:tc>
                  <a:txBody>
                    <a:bodyPr/>
                    <a:lstStyle/>
                    <a:p>
                      <a:pPr algn="r" fontAlgn="b"/>
                      <a:r>
                        <a:rPr lang="en-US" sz="1100" u="none" strike="noStrike" dirty="0"/>
                        <a:t>             307.4 </a:t>
                      </a:r>
                      <a:endParaRPr lang="en-US" sz="1100" b="0" i="0" u="none" strike="noStrike" dirty="0">
                        <a:solidFill>
                          <a:schemeClr val="bg1"/>
                        </a:solidFill>
                        <a:latin typeface="+mn-lt"/>
                      </a:endParaRPr>
                    </a:p>
                  </a:txBody>
                  <a:tcPr marL="8966" marR="8966" marT="8966" marB="0" anchor="b"/>
                </a:tc>
                <a:tc>
                  <a:txBody>
                    <a:bodyPr/>
                    <a:lstStyle/>
                    <a:p>
                      <a:pPr algn="l" fontAlgn="b"/>
                      <a:r>
                        <a:rPr lang="en-US" sz="1100" u="none" strike="noStrike"/>
                        <a:t>              36.3 </a:t>
                      </a:r>
                      <a:endParaRPr lang="en-US" sz="1100" b="0" i="0" u="none" strike="noStrike">
                        <a:solidFill>
                          <a:schemeClr val="bg1"/>
                        </a:solidFill>
                        <a:latin typeface="+mn-lt"/>
                      </a:endParaRPr>
                    </a:p>
                  </a:txBody>
                  <a:tcPr marL="8966" marR="8966" marT="8966" marB="0" anchor="b"/>
                </a:tc>
                <a:tc>
                  <a:txBody>
                    <a:bodyPr/>
                    <a:lstStyle/>
                    <a:p>
                      <a:pPr algn="l" fontAlgn="b"/>
                      <a:r>
                        <a:rPr lang="en-US" sz="1100" u="none" strike="noStrike"/>
                        <a:t>              11.8 </a:t>
                      </a:r>
                      <a:endParaRPr lang="en-US" sz="1100" b="0" i="0" u="none" strike="noStrike">
                        <a:solidFill>
                          <a:schemeClr val="bg1"/>
                        </a:solidFill>
                        <a:latin typeface="+mn-lt"/>
                      </a:endParaRPr>
                    </a:p>
                  </a:txBody>
                  <a:tcPr marL="8966" marR="8966" marT="8966" marB="0" anchor="b"/>
                </a:tc>
                <a:tc>
                  <a:txBody>
                    <a:bodyPr/>
                    <a:lstStyle/>
                    <a:p>
                      <a:pPr algn="ctr" fontAlgn="b"/>
                      <a:r>
                        <a:rPr lang="en-US" sz="1100" u="none" strike="noStrike" dirty="0"/>
                        <a:t>2</a:t>
                      </a:r>
                      <a:endParaRPr lang="en-US" sz="1100" b="0" i="0" u="none" strike="noStrike" dirty="0">
                        <a:solidFill>
                          <a:schemeClr val="bg1"/>
                        </a:solidFill>
                        <a:latin typeface="+mn-lt"/>
                      </a:endParaRPr>
                    </a:p>
                  </a:txBody>
                  <a:tcPr marL="8966" marR="8966" marT="8966" marB="0" anchor="b"/>
                </a:tc>
                <a:tc>
                  <a:txBody>
                    <a:bodyPr/>
                    <a:lstStyle/>
                    <a:p>
                      <a:pPr algn="r" fontAlgn="b"/>
                      <a:r>
                        <a:rPr lang="en-US" sz="1100" u="none" strike="noStrike" dirty="0"/>
                        <a:t>           36,751 </a:t>
                      </a:r>
                      <a:endParaRPr lang="en-US" sz="1100" b="0" i="0" u="none" strike="noStrike" dirty="0">
                        <a:solidFill>
                          <a:schemeClr val="bg1"/>
                        </a:solidFill>
                        <a:latin typeface="+mn-lt"/>
                      </a:endParaRPr>
                    </a:p>
                  </a:txBody>
                  <a:tcPr marL="8966" marR="8966" marT="8966" marB="0" anchor="b"/>
                </a:tc>
                <a:tc>
                  <a:txBody>
                    <a:bodyPr/>
                    <a:lstStyle/>
                    <a:p>
                      <a:pPr algn="r" fontAlgn="b"/>
                      <a:r>
                        <a:rPr lang="en-US" sz="1100" u="none" strike="noStrike" dirty="0"/>
                        <a:t>           10,961 </a:t>
                      </a:r>
                      <a:endParaRPr lang="en-US" sz="1100" b="0" i="0" u="none" strike="noStrike" dirty="0">
                        <a:solidFill>
                          <a:schemeClr val="bg1"/>
                        </a:solidFill>
                        <a:latin typeface="+mn-lt"/>
                      </a:endParaRPr>
                    </a:p>
                  </a:txBody>
                  <a:tcPr marL="8966" marR="8966" marT="8966" marB="0" anchor="b"/>
                </a:tc>
                <a:tc>
                  <a:txBody>
                    <a:bodyPr/>
                    <a:lstStyle/>
                    <a:p>
                      <a:pPr algn="r" fontAlgn="b"/>
                      <a:r>
                        <a:rPr lang="en-US" sz="1100" u="none" strike="noStrike" dirty="0"/>
                        <a:t>              29.8 </a:t>
                      </a:r>
                      <a:endParaRPr lang="en-US" sz="1100" b="0" i="0" u="none" strike="noStrike" dirty="0">
                        <a:solidFill>
                          <a:schemeClr val="bg1"/>
                        </a:solidFill>
                        <a:latin typeface="+mn-lt"/>
                      </a:endParaRPr>
                    </a:p>
                  </a:txBody>
                  <a:tcPr marL="8966" marR="8966" marT="8966" marB="0" anchor="b"/>
                </a:tc>
                <a:tc>
                  <a:txBody>
                    <a:bodyPr/>
                    <a:lstStyle/>
                    <a:p>
                      <a:pPr algn="ctr" fontAlgn="b"/>
                      <a:r>
                        <a:rPr lang="en-US" sz="1100" u="none" strike="noStrike" dirty="0"/>
                        <a:t>1</a:t>
                      </a:r>
                      <a:endParaRPr lang="en-US" sz="1100" b="0" i="0" u="none" strike="noStrike" dirty="0">
                        <a:solidFill>
                          <a:schemeClr val="bg1"/>
                        </a:solidFill>
                        <a:latin typeface="+mn-lt"/>
                      </a:endParaRPr>
                    </a:p>
                  </a:txBody>
                  <a:tcPr marL="8966" marR="8966" marT="8966" marB="0" anchor="b"/>
                </a:tc>
              </a:tr>
              <a:tr h="254000">
                <a:tc>
                  <a:txBody>
                    <a:bodyPr/>
                    <a:lstStyle/>
                    <a:p>
                      <a:pPr algn="l" fontAlgn="b"/>
                      <a:r>
                        <a:rPr lang="en-US" sz="1100" u="none" strike="noStrike"/>
                        <a:t>2004</a:t>
                      </a:r>
                      <a:endParaRPr lang="en-US" sz="1100" b="0" i="0" u="none" strike="noStrike">
                        <a:solidFill>
                          <a:schemeClr val="bg1"/>
                        </a:solidFill>
                        <a:latin typeface="+mn-lt"/>
                      </a:endParaRPr>
                    </a:p>
                  </a:txBody>
                  <a:tcPr marL="8966" marR="8966" marT="8966" marB="0" anchor="b"/>
                </a:tc>
                <a:tc>
                  <a:txBody>
                    <a:bodyPr/>
                    <a:lstStyle/>
                    <a:p>
                      <a:pPr algn="r" fontAlgn="b"/>
                      <a:r>
                        <a:rPr lang="en-US" sz="1100" u="none" strike="noStrike" dirty="0"/>
                        <a:t>             300.8 </a:t>
                      </a:r>
                      <a:endParaRPr lang="en-US" sz="1100" b="0" i="0" u="none" strike="noStrike" dirty="0">
                        <a:solidFill>
                          <a:schemeClr val="bg1"/>
                        </a:solidFill>
                        <a:latin typeface="+mn-lt"/>
                      </a:endParaRPr>
                    </a:p>
                  </a:txBody>
                  <a:tcPr marL="8966" marR="8966" marT="8966" marB="0" anchor="b"/>
                </a:tc>
                <a:tc>
                  <a:txBody>
                    <a:bodyPr/>
                    <a:lstStyle/>
                    <a:p>
                      <a:pPr algn="l" fontAlgn="b"/>
                      <a:r>
                        <a:rPr lang="en-US" sz="1100" u="none" strike="noStrike"/>
                        <a:t>              38.7 </a:t>
                      </a:r>
                      <a:endParaRPr lang="en-US" sz="1100" b="0" i="0" u="none" strike="noStrike">
                        <a:solidFill>
                          <a:schemeClr val="bg1"/>
                        </a:solidFill>
                        <a:latin typeface="+mn-lt"/>
                      </a:endParaRPr>
                    </a:p>
                  </a:txBody>
                  <a:tcPr marL="8966" marR="8966" marT="8966" marB="0" anchor="b"/>
                </a:tc>
                <a:tc>
                  <a:txBody>
                    <a:bodyPr/>
                    <a:lstStyle/>
                    <a:p>
                      <a:pPr algn="l" fontAlgn="b"/>
                      <a:r>
                        <a:rPr lang="en-US" sz="1100" u="none" strike="noStrike"/>
                        <a:t>              12.9 </a:t>
                      </a:r>
                      <a:endParaRPr lang="en-US" sz="1100" b="0" i="0" u="none" strike="noStrike">
                        <a:solidFill>
                          <a:schemeClr val="bg1"/>
                        </a:solidFill>
                        <a:latin typeface="+mn-lt"/>
                      </a:endParaRPr>
                    </a:p>
                  </a:txBody>
                  <a:tcPr marL="8966" marR="8966" marT="8966" marB="0" anchor="b"/>
                </a:tc>
                <a:tc>
                  <a:txBody>
                    <a:bodyPr/>
                    <a:lstStyle/>
                    <a:p>
                      <a:pPr algn="ctr" fontAlgn="b"/>
                      <a:r>
                        <a:rPr lang="en-US" sz="1100" u="none" strike="noStrike" dirty="0"/>
                        <a:t>2</a:t>
                      </a:r>
                      <a:endParaRPr lang="en-US" sz="1100" b="0" i="0" u="none" strike="noStrike" dirty="0">
                        <a:solidFill>
                          <a:schemeClr val="bg1"/>
                        </a:solidFill>
                        <a:latin typeface="+mn-lt"/>
                      </a:endParaRPr>
                    </a:p>
                  </a:txBody>
                  <a:tcPr marL="8966" marR="8966" marT="8966" marB="0" anchor="b"/>
                </a:tc>
                <a:tc>
                  <a:txBody>
                    <a:bodyPr/>
                    <a:lstStyle/>
                    <a:p>
                      <a:pPr algn="r" fontAlgn="b"/>
                      <a:r>
                        <a:rPr lang="en-US" sz="1100" u="none" strike="noStrike" dirty="0"/>
                        <a:t>           41,258 </a:t>
                      </a:r>
                      <a:endParaRPr lang="en-US" sz="1100" b="0" i="0" u="none" strike="noStrike" dirty="0">
                        <a:solidFill>
                          <a:schemeClr val="bg1"/>
                        </a:solidFill>
                        <a:latin typeface="+mn-lt"/>
                      </a:endParaRPr>
                    </a:p>
                  </a:txBody>
                  <a:tcPr marL="8966" marR="8966" marT="8966" marB="0" anchor="b"/>
                </a:tc>
                <a:tc>
                  <a:txBody>
                    <a:bodyPr/>
                    <a:lstStyle/>
                    <a:p>
                      <a:pPr algn="r" fontAlgn="b"/>
                      <a:r>
                        <a:rPr lang="en-US" sz="1100" u="none" strike="noStrike" dirty="0"/>
                        <a:t>           11,686 </a:t>
                      </a:r>
                      <a:endParaRPr lang="en-US" sz="1100" b="0" i="0" u="none" strike="noStrike" dirty="0">
                        <a:solidFill>
                          <a:schemeClr val="bg1"/>
                        </a:solidFill>
                        <a:latin typeface="+mn-lt"/>
                      </a:endParaRPr>
                    </a:p>
                  </a:txBody>
                  <a:tcPr marL="8966" marR="8966" marT="8966" marB="0" anchor="b"/>
                </a:tc>
                <a:tc>
                  <a:txBody>
                    <a:bodyPr/>
                    <a:lstStyle/>
                    <a:p>
                      <a:pPr algn="r" fontAlgn="b"/>
                      <a:r>
                        <a:rPr lang="en-US" sz="1100" u="none" strike="noStrike" dirty="0"/>
                        <a:t>              28.3 </a:t>
                      </a:r>
                      <a:endParaRPr lang="en-US" sz="1100" b="0" i="0" u="none" strike="noStrike" dirty="0">
                        <a:solidFill>
                          <a:schemeClr val="bg1"/>
                        </a:solidFill>
                        <a:latin typeface="+mn-lt"/>
                      </a:endParaRPr>
                    </a:p>
                  </a:txBody>
                  <a:tcPr marL="8966" marR="8966" marT="8966" marB="0" anchor="b"/>
                </a:tc>
                <a:tc>
                  <a:txBody>
                    <a:bodyPr/>
                    <a:lstStyle/>
                    <a:p>
                      <a:pPr algn="ctr" fontAlgn="b"/>
                      <a:r>
                        <a:rPr lang="en-US" sz="1100" u="none" strike="noStrike" dirty="0"/>
                        <a:t>1</a:t>
                      </a:r>
                      <a:endParaRPr lang="en-US" sz="1100" b="0" i="0" u="none" strike="noStrike" dirty="0">
                        <a:solidFill>
                          <a:schemeClr val="bg1"/>
                        </a:solidFill>
                        <a:latin typeface="+mn-lt"/>
                      </a:endParaRPr>
                    </a:p>
                  </a:txBody>
                  <a:tcPr marL="8966" marR="8966" marT="8966" marB="0" anchor="b"/>
                </a:tc>
              </a:tr>
              <a:tr h="254000">
                <a:tc>
                  <a:txBody>
                    <a:bodyPr/>
                    <a:lstStyle/>
                    <a:p>
                      <a:pPr algn="l" fontAlgn="b"/>
                      <a:r>
                        <a:rPr lang="en-US" sz="1100" u="none" strike="noStrike"/>
                        <a:t>2005</a:t>
                      </a:r>
                      <a:endParaRPr lang="en-US" sz="1100" b="0" i="0" u="none" strike="noStrike">
                        <a:solidFill>
                          <a:schemeClr val="bg1"/>
                        </a:solidFill>
                        <a:latin typeface="+mn-lt"/>
                      </a:endParaRPr>
                    </a:p>
                  </a:txBody>
                  <a:tcPr marL="8966" marR="8966" marT="8966" marB="0" anchor="b"/>
                </a:tc>
                <a:tc>
                  <a:txBody>
                    <a:bodyPr/>
                    <a:lstStyle/>
                    <a:p>
                      <a:pPr algn="r" fontAlgn="b"/>
                      <a:r>
                        <a:rPr lang="en-US" sz="1100" u="none" strike="noStrike" dirty="0"/>
                        <a:t>             306.0 </a:t>
                      </a:r>
                      <a:endParaRPr lang="en-US" sz="1100" b="0" i="0" u="none" strike="noStrike" dirty="0">
                        <a:solidFill>
                          <a:schemeClr val="bg1"/>
                        </a:solidFill>
                        <a:latin typeface="+mn-lt"/>
                      </a:endParaRPr>
                    </a:p>
                  </a:txBody>
                  <a:tcPr marL="8966" marR="8966" marT="8966" marB="0" anchor="b"/>
                </a:tc>
                <a:tc>
                  <a:txBody>
                    <a:bodyPr/>
                    <a:lstStyle/>
                    <a:p>
                      <a:pPr algn="l" fontAlgn="b"/>
                      <a:r>
                        <a:rPr lang="en-US" sz="1100" u="none" strike="noStrike"/>
                        <a:t>              42.0 </a:t>
                      </a:r>
                      <a:endParaRPr lang="en-US" sz="1100" b="0" i="0" u="none" strike="noStrike">
                        <a:solidFill>
                          <a:schemeClr val="bg1"/>
                        </a:solidFill>
                        <a:latin typeface="+mn-lt"/>
                      </a:endParaRPr>
                    </a:p>
                  </a:txBody>
                  <a:tcPr marL="8966" marR="8966" marT="8966" marB="0" anchor="b"/>
                </a:tc>
                <a:tc>
                  <a:txBody>
                    <a:bodyPr/>
                    <a:lstStyle/>
                    <a:p>
                      <a:pPr algn="l" fontAlgn="b"/>
                      <a:r>
                        <a:rPr lang="en-US" sz="1100" u="none" strike="noStrike"/>
                        <a:t>              13.7 </a:t>
                      </a:r>
                      <a:endParaRPr lang="en-US" sz="1100" b="0" i="0" u="none" strike="noStrike">
                        <a:solidFill>
                          <a:schemeClr val="bg1"/>
                        </a:solidFill>
                        <a:latin typeface="+mn-lt"/>
                      </a:endParaRPr>
                    </a:p>
                  </a:txBody>
                  <a:tcPr marL="8966" marR="8966" marT="8966" marB="0" anchor="b"/>
                </a:tc>
                <a:tc>
                  <a:txBody>
                    <a:bodyPr/>
                    <a:lstStyle/>
                    <a:p>
                      <a:pPr algn="ctr" fontAlgn="b"/>
                      <a:r>
                        <a:rPr lang="en-US" sz="1100" u="none" strike="noStrike" dirty="0"/>
                        <a:t>2</a:t>
                      </a:r>
                      <a:endParaRPr lang="en-US" sz="1100" b="0" i="0" u="none" strike="noStrike" dirty="0">
                        <a:solidFill>
                          <a:schemeClr val="bg1"/>
                        </a:solidFill>
                        <a:latin typeface="+mn-lt"/>
                      </a:endParaRPr>
                    </a:p>
                  </a:txBody>
                  <a:tcPr marL="8966" marR="8966" marT="8966" marB="0" anchor="b"/>
                </a:tc>
                <a:tc>
                  <a:txBody>
                    <a:bodyPr/>
                    <a:lstStyle/>
                    <a:p>
                      <a:pPr algn="r" fontAlgn="b"/>
                      <a:r>
                        <a:rPr lang="en-US" sz="1100" u="none" strike="noStrike" dirty="0"/>
                        <a:t>           44,455 </a:t>
                      </a:r>
                      <a:endParaRPr lang="en-US" sz="1100" b="0" i="0" u="none" strike="noStrike" dirty="0">
                        <a:solidFill>
                          <a:schemeClr val="bg1"/>
                        </a:solidFill>
                        <a:latin typeface="+mn-lt"/>
                      </a:endParaRPr>
                    </a:p>
                  </a:txBody>
                  <a:tcPr marL="8966" marR="8966" marT="8966" marB="0" anchor="b"/>
                </a:tc>
                <a:tc>
                  <a:txBody>
                    <a:bodyPr/>
                    <a:lstStyle/>
                    <a:p>
                      <a:pPr algn="r" fontAlgn="b"/>
                      <a:r>
                        <a:rPr lang="en-US" sz="1100" u="none" strike="noStrike" dirty="0"/>
                        <a:t>           12,422 </a:t>
                      </a:r>
                      <a:endParaRPr lang="en-US" sz="1100" b="0" i="0" u="none" strike="noStrike" dirty="0">
                        <a:solidFill>
                          <a:schemeClr val="bg1"/>
                        </a:solidFill>
                        <a:latin typeface="+mn-lt"/>
                      </a:endParaRPr>
                    </a:p>
                  </a:txBody>
                  <a:tcPr marL="8966" marR="8966" marT="8966" marB="0" anchor="b"/>
                </a:tc>
                <a:tc>
                  <a:txBody>
                    <a:bodyPr/>
                    <a:lstStyle/>
                    <a:p>
                      <a:pPr algn="r" fontAlgn="b"/>
                      <a:r>
                        <a:rPr lang="en-US" sz="1100" u="none" strike="noStrike" dirty="0"/>
                        <a:t>              27.9 </a:t>
                      </a:r>
                      <a:endParaRPr lang="en-US" sz="1100" b="0" i="0" u="none" strike="noStrike" dirty="0">
                        <a:solidFill>
                          <a:schemeClr val="bg1"/>
                        </a:solidFill>
                        <a:latin typeface="+mn-lt"/>
                      </a:endParaRPr>
                    </a:p>
                  </a:txBody>
                  <a:tcPr marL="8966" marR="8966" marT="8966" marB="0" anchor="b"/>
                </a:tc>
                <a:tc>
                  <a:txBody>
                    <a:bodyPr/>
                    <a:lstStyle/>
                    <a:p>
                      <a:pPr algn="ctr" fontAlgn="b"/>
                      <a:r>
                        <a:rPr lang="en-US" sz="1100" u="none" strike="noStrike" dirty="0"/>
                        <a:t>1</a:t>
                      </a:r>
                      <a:endParaRPr lang="en-US" sz="1100" b="0" i="0" u="none" strike="noStrike" dirty="0">
                        <a:solidFill>
                          <a:schemeClr val="bg1"/>
                        </a:solidFill>
                        <a:latin typeface="+mn-lt"/>
                      </a:endParaRPr>
                    </a:p>
                  </a:txBody>
                  <a:tcPr marL="8966" marR="8966" marT="8966" marB="0" anchor="b"/>
                </a:tc>
              </a:tr>
              <a:tr h="254000">
                <a:tc>
                  <a:txBody>
                    <a:bodyPr/>
                    <a:lstStyle/>
                    <a:p>
                      <a:pPr algn="l" fontAlgn="b"/>
                      <a:r>
                        <a:rPr lang="en-US" sz="1100" u="none" strike="noStrike"/>
                        <a:t>2006</a:t>
                      </a:r>
                      <a:endParaRPr lang="en-US" sz="1100" b="0" i="0" u="none" strike="noStrike">
                        <a:solidFill>
                          <a:schemeClr val="bg1"/>
                        </a:solidFill>
                        <a:latin typeface="+mn-lt"/>
                      </a:endParaRPr>
                    </a:p>
                  </a:txBody>
                  <a:tcPr marL="8966" marR="8966" marT="8966" marB="0" anchor="b"/>
                </a:tc>
                <a:tc>
                  <a:txBody>
                    <a:bodyPr/>
                    <a:lstStyle/>
                    <a:p>
                      <a:pPr algn="r" fontAlgn="b"/>
                      <a:r>
                        <a:rPr lang="en-US" sz="1100" u="none" strike="noStrike" dirty="0"/>
                        <a:t>             426.4 </a:t>
                      </a:r>
                      <a:endParaRPr lang="en-US" sz="1100" b="0" i="0" u="none" strike="noStrike" dirty="0">
                        <a:solidFill>
                          <a:schemeClr val="bg1"/>
                        </a:solidFill>
                        <a:latin typeface="+mn-lt"/>
                      </a:endParaRPr>
                    </a:p>
                  </a:txBody>
                  <a:tcPr marL="8966" marR="8966" marT="8966" marB="0" anchor="b"/>
                </a:tc>
                <a:tc>
                  <a:txBody>
                    <a:bodyPr/>
                    <a:lstStyle/>
                    <a:p>
                      <a:pPr algn="l" fontAlgn="b"/>
                      <a:r>
                        <a:rPr lang="en-US" sz="1100" u="none" strike="noStrike"/>
                        <a:t>              44.4 </a:t>
                      </a:r>
                      <a:endParaRPr lang="en-US" sz="1100" b="0" i="0" u="none" strike="noStrike">
                        <a:solidFill>
                          <a:schemeClr val="bg1"/>
                        </a:solidFill>
                        <a:latin typeface="+mn-lt"/>
                      </a:endParaRPr>
                    </a:p>
                  </a:txBody>
                  <a:tcPr marL="8966" marR="8966" marT="8966" marB="0" anchor="b"/>
                </a:tc>
                <a:tc>
                  <a:txBody>
                    <a:bodyPr/>
                    <a:lstStyle/>
                    <a:p>
                      <a:pPr algn="l" fontAlgn="b"/>
                      <a:r>
                        <a:rPr lang="en-US" sz="1100" u="none" strike="noStrike"/>
                        <a:t>              10.4 </a:t>
                      </a:r>
                      <a:endParaRPr lang="en-US" sz="1100" b="0" i="0" u="none" strike="noStrike">
                        <a:solidFill>
                          <a:schemeClr val="bg1"/>
                        </a:solidFill>
                        <a:latin typeface="+mn-lt"/>
                      </a:endParaRPr>
                    </a:p>
                  </a:txBody>
                  <a:tcPr marL="8966" marR="8966" marT="8966" marB="0" anchor="b"/>
                </a:tc>
                <a:tc>
                  <a:txBody>
                    <a:bodyPr/>
                    <a:lstStyle/>
                    <a:p>
                      <a:pPr algn="ctr" fontAlgn="b"/>
                      <a:r>
                        <a:rPr lang="en-US" sz="1100" u="none" strike="noStrike" dirty="0"/>
                        <a:t>2</a:t>
                      </a:r>
                      <a:endParaRPr lang="en-US" sz="1100" b="0" i="0" u="none" strike="noStrike" dirty="0">
                        <a:solidFill>
                          <a:schemeClr val="bg1"/>
                        </a:solidFill>
                        <a:latin typeface="+mn-lt"/>
                      </a:endParaRPr>
                    </a:p>
                  </a:txBody>
                  <a:tcPr marL="8966" marR="8966" marT="8966" marB="0" anchor="b"/>
                </a:tc>
                <a:tc>
                  <a:txBody>
                    <a:bodyPr/>
                    <a:lstStyle/>
                    <a:p>
                      <a:pPr algn="r" fontAlgn="b"/>
                      <a:r>
                        <a:rPr lang="en-US" sz="1100" u="none" strike="noStrike" dirty="0"/>
                        <a:t>           48,665 </a:t>
                      </a:r>
                      <a:endParaRPr lang="en-US" sz="1100" b="0" i="0" u="none" strike="noStrike" dirty="0">
                        <a:solidFill>
                          <a:schemeClr val="bg1"/>
                        </a:solidFill>
                        <a:latin typeface="+mn-lt"/>
                      </a:endParaRPr>
                    </a:p>
                  </a:txBody>
                  <a:tcPr marL="8966" marR="8966" marT="8966" marB="0" anchor="b"/>
                </a:tc>
                <a:tc>
                  <a:txBody>
                    <a:bodyPr/>
                    <a:lstStyle/>
                    <a:p>
                      <a:pPr algn="r" fontAlgn="b"/>
                      <a:r>
                        <a:rPr lang="en-US" sz="1100" u="none" strike="noStrike"/>
                        <a:t>           13,178 </a:t>
                      </a:r>
                      <a:endParaRPr lang="en-US" sz="1100" b="0" i="0" u="none" strike="noStrike">
                        <a:solidFill>
                          <a:schemeClr val="bg1"/>
                        </a:solidFill>
                        <a:latin typeface="+mn-lt"/>
                      </a:endParaRPr>
                    </a:p>
                  </a:txBody>
                  <a:tcPr marL="8966" marR="8966" marT="8966" marB="0" anchor="b"/>
                </a:tc>
                <a:tc>
                  <a:txBody>
                    <a:bodyPr/>
                    <a:lstStyle/>
                    <a:p>
                      <a:pPr algn="r" fontAlgn="b"/>
                      <a:r>
                        <a:rPr lang="en-US" sz="1100" u="none" strike="noStrike" dirty="0"/>
                        <a:t>              27.1 </a:t>
                      </a:r>
                      <a:endParaRPr lang="en-US" sz="1100" b="0" i="0" u="none" strike="noStrike" dirty="0">
                        <a:solidFill>
                          <a:schemeClr val="bg1"/>
                        </a:solidFill>
                        <a:latin typeface="+mn-lt"/>
                      </a:endParaRPr>
                    </a:p>
                  </a:txBody>
                  <a:tcPr marL="8966" marR="8966" marT="8966" marB="0" anchor="b"/>
                </a:tc>
                <a:tc>
                  <a:txBody>
                    <a:bodyPr/>
                    <a:lstStyle/>
                    <a:p>
                      <a:pPr algn="ctr" fontAlgn="b"/>
                      <a:r>
                        <a:rPr lang="en-US" sz="1100" u="none" strike="noStrike" dirty="0"/>
                        <a:t>1</a:t>
                      </a:r>
                      <a:endParaRPr lang="en-US" sz="1100" b="0" i="0" u="none" strike="noStrike" dirty="0">
                        <a:solidFill>
                          <a:schemeClr val="bg1"/>
                        </a:solidFill>
                        <a:latin typeface="+mn-lt"/>
                      </a:endParaRPr>
                    </a:p>
                  </a:txBody>
                  <a:tcPr marL="8966" marR="8966" marT="8966" marB="0" anchor="b"/>
                </a:tc>
              </a:tr>
              <a:tr h="254000">
                <a:tc>
                  <a:txBody>
                    <a:bodyPr/>
                    <a:lstStyle/>
                    <a:p>
                      <a:pPr algn="l" fontAlgn="b"/>
                      <a:r>
                        <a:rPr lang="en-US" sz="1100" u="none" strike="noStrike"/>
                        <a:t>2007</a:t>
                      </a:r>
                      <a:endParaRPr lang="en-US" sz="1100" b="0" i="0" u="none" strike="noStrike">
                        <a:solidFill>
                          <a:schemeClr val="bg1"/>
                        </a:solidFill>
                        <a:latin typeface="+mn-lt"/>
                      </a:endParaRPr>
                    </a:p>
                  </a:txBody>
                  <a:tcPr marL="8966" marR="8966" marT="8966" marB="0" anchor="b"/>
                </a:tc>
                <a:tc>
                  <a:txBody>
                    <a:bodyPr/>
                    <a:lstStyle/>
                    <a:p>
                      <a:pPr algn="r" fontAlgn="b"/>
                      <a:r>
                        <a:rPr lang="en-US" sz="1100" u="none" strike="noStrike" dirty="0"/>
                        <a:t>             436.6 </a:t>
                      </a:r>
                      <a:endParaRPr lang="en-US" sz="1100" b="0" i="0" u="none" strike="noStrike" dirty="0">
                        <a:solidFill>
                          <a:schemeClr val="bg1"/>
                        </a:solidFill>
                        <a:latin typeface="+mn-lt"/>
                      </a:endParaRPr>
                    </a:p>
                  </a:txBody>
                  <a:tcPr marL="8966" marR="8966" marT="8966" marB="0" anchor="b"/>
                </a:tc>
                <a:tc>
                  <a:txBody>
                    <a:bodyPr/>
                    <a:lstStyle/>
                    <a:p>
                      <a:pPr algn="l" fontAlgn="b"/>
                      <a:r>
                        <a:rPr lang="en-US" sz="1100" u="none" strike="noStrike"/>
                        <a:t>              45.0 </a:t>
                      </a:r>
                      <a:endParaRPr lang="en-US" sz="1100" b="0" i="0" u="none" strike="noStrike">
                        <a:solidFill>
                          <a:schemeClr val="bg1"/>
                        </a:solidFill>
                        <a:latin typeface="+mn-lt"/>
                      </a:endParaRPr>
                    </a:p>
                  </a:txBody>
                  <a:tcPr marL="8966" marR="8966" marT="8966" marB="0" anchor="b"/>
                </a:tc>
                <a:tc>
                  <a:txBody>
                    <a:bodyPr/>
                    <a:lstStyle/>
                    <a:p>
                      <a:pPr algn="l" fontAlgn="b"/>
                      <a:r>
                        <a:rPr lang="en-US" sz="1100" u="none" strike="noStrike"/>
                        <a:t>              10.3 </a:t>
                      </a:r>
                      <a:endParaRPr lang="en-US" sz="1100" b="0" i="0" u="none" strike="noStrike">
                        <a:solidFill>
                          <a:schemeClr val="bg1"/>
                        </a:solidFill>
                        <a:latin typeface="+mn-lt"/>
                      </a:endParaRPr>
                    </a:p>
                  </a:txBody>
                  <a:tcPr marL="8966" marR="8966" marT="8966" marB="0" anchor="b"/>
                </a:tc>
                <a:tc>
                  <a:txBody>
                    <a:bodyPr/>
                    <a:lstStyle/>
                    <a:p>
                      <a:pPr algn="ctr" fontAlgn="b"/>
                      <a:r>
                        <a:rPr lang="en-US" sz="1100" u="none" strike="noStrike" dirty="0"/>
                        <a:t>2</a:t>
                      </a:r>
                      <a:endParaRPr lang="en-US" sz="1100" b="0" i="0" u="none" strike="noStrike" dirty="0">
                        <a:solidFill>
                          <a:schemeClr val="bg1"/>
                        </a:solidFill>
                        <a:latin typeface="+mn-lt"/>
                      </a:endParaRPr>
                    </a:p>
                  </a:txBody>
                  <a:tcPr marL="8966" marR="8966" marT="8966" marB="0" anchor="b"/>
                </a:tc>
                <a:tc>
                  <a:txBody>
                    <a:bodyPr/>
                    <a:lstStyle/>
                    <a:p>
                      <a:pPr algn="r" fontAlgn="b"/>
                      <a:r>
                        <a:rPr lang="en-US" sz="1100" u="none" strike="noStrike" dirty="0"/>
                        <a:t>           54,585 </a:t>
                      </a:r>
                      <a:endParaRPr lang="en-US" sz="1100" b="0" i="0" u="none" strike="noStrike" dirty="0">
                        <a:solidFill>
                          <a:schemeClr val="bg1"/>
                        </a:solidFill>
                        <a:latin typeface="+mn-lt"/>
                      </a:endParaRPr>
                    </a:p>
                  </a:txBody>
                  <a:tcPr marL="8966" marR="8966" marT="8966" marB="0" anchor="b"/>
                </a:tc>
                <a:tc>
                  <a:txBody>
                    <a:bodyPr/>
                    <a:lstStyle/>
                    <a:p>
                      <a:pPr algn="r" fontAlgn="b"/>
                      <a:r>
                        <a:rPr lang="en-US" sz="1100" u="none" strike="noStrike"/>
                        <a:t>           13,808 </a:t>
                      </a:r>
                      <a:endParaRPr lang="en-US" sz="1100" b="0" i="0" u="none" strike="noStrike">
                        <a:solidFill>
                          <a:schemeClr val="bg1"/>
                        </a:solidFill>
                        <a:latin typeface="+mn-lt"/>
                      </a:endParaRPr>
                    </a:p>
                  </a:txBody>
                  <a:tcPr marL="8966" marR="8966" marT="8966" marB="0" anchor="b"/>
                </a:tc>
                <a:tc>
                  <a:txBody>
                    <a:bodyPr/>
                    <a:lstStyle/>
                    <a:p>
                      <a:pPr algn="r" fontAlgn="b"/>
                      <a:r>
                        <a:rPr lang="en-US" sz="1100" u="none" strike="noStrike" dirty="0"/>
                        <a:t>              25.3 </a:t>
                      </a:r>
                      <a:endParaRPr lang="en-US" sz="1100" b="0" i="0" u="none" strike="noStrike" dirty="0">
                        <a:solidFill>
                          <a:schemeClr val="bg1"/>
                        </a:solidFill>
                        <a:latin typeface="+mn-lt"/>
                      </a:endParaRPr>
                    </a:p>
                  </a:txBody>
                  <a:tcPr marL="8966" marR="8966" marT="8966" marB="0" anchor="b"/>
                </a:tc>
                <a:tc>
                  <a:txBody>
                    <a:bodyPr/>
                    <a:lstStyle/>
                    <a:p>
                      <a:pPr algn="ctr" fontAlgn="b"/>
                      <a:r>
                        <a:rPr lang="en-US" sz="1100" u="none" strike="noStrike" dirty="0"/>
                        <a:t>1</a:t>
                      </a:r>
                      <a:endParaRPr lang="en-US" sz="1100" b="0" i="0" u="none" strike="noStrike" dirty="0">
                        <a:solidFill>
                          <a:schemeClr val="bg1"/>
                        </a:solidFill>
                        <a:latin typeface="+mn-lt"/>
                      </a:endParaRPr>
                    </a:p>
                  </a:txBody>
                  <a:tcPr marL="8966" marR="8966" marT="8966" marB="0" anchor="b"/>
                </a:tc>
              </a:tr>
              <a:tr h="254000">
                <a:tc>
                  <a:txBody>
                    <a:bodyPr/>
                    <a:lstStyle/>
                    <a:p>
                      <a:pPr algn="l" fontAlgn="b"/>
                      <a:r>
                        <a:rPr lang="en-US" sz="1100" u="none" strike="noStrike"/>
                        <a:t>2008</a:t>
                      </a:r>
                      <a:endParaRPr lang="en-US" sz="1100" b="0" i="0" u="none" strike="noStrike">
                        <a:solidFill>
                          <a:schemeClr val="bg1"/>
                        </a:solidFill>
                        <a:latin typeface="+mn-lt"/>
                      </a:endParaRPr>
                    </a:p>
                  </a:txBody>
                  <a:tcPr marL="8966" marR="8966" marT="8966" marB="0" anchor="b"/>
                </a:tc>
                <a:tc>
                  <a:txBody>
                    <a:bodyPr/>
                    <a:lstStyle/>
                    <a:p>
                      <a:pPr algn="r" fontAlgn="b"/>
                      <a:r>
                        <a:rPr lang="en-US" sz="1100" u="none" strike="noStrike" dirty="0"/>
                        <a:t>             387.1 </a:t>
                      </a:r>
                      <a:endParaRPr lang="en-US" sz="1100" b="0" i="0" u="none" strike="noStrike" dirty="0">
                        <a:solidFill>
                          <a:schemeClr val="bg1"/>
                        </a:solidFill>
                        <a:latin typeface="+mn-lt"/>
                      </a:endParaRPr>
                    </a:p>
                  </a:txBody>
                  <a:tcPr marL="8966" marR="8966" marT="8966" marB="0" anchor="b"/>
                </a:tc>
                <a:tc>
                  <a:txBody>
                    <a:bodyPr/>
                    <a:lstStyle/>
                    <a:p>
                      <a:pPr algn="r" fontAlgn="b"/>
                      <a:r>
                        <a:rPr lang="en-US" sz="1100" u="none" strike="noStrike"/>
                        <a:t>              38.0 </a:t>
                      </a:r>
                      <a:endParaRPr lang="en-US" sz="1100" b="0" i="0" u="none" strike="noStrike">
                        <a:solidFill>
                          <a:schemeClr val="bg1"/>
                        </a:solidFill>
                        <a:latin typeface="+mn-lt"/>
                      </a:endParaRPr>
                    </a:p>
                  </a:txBody>
                  <a:tcPr marL="8966" marR="8966" marT="8966" marB="0" anchor="b"/>
                </a:tc>
                <a:tc>
                  <a:txBody>
                    <a:bodyPr/>
                    <a:lstStyle/>
                    <a:p>
                      <a:pPr algn="l" fontAlgn="b"/>
                      <a:r>
                        <a:rPr lang="en-US" sz="1100" u="none" strike="noStrike"/>
                        <a:t>                9.8 </a:t>
                      </a:r>
                      <a:endParaRPr lang="en-US" sz="1100" b="0" i="0" u="none" strike="noStrike">
                        <a:solidFill>
                          <a:schemeClr val="bg1"/>
                        </a:solidFill>
                        <a:latin typeface="+mn-lt"/>
                      </a:endParaRPr>
                    </a:p>
                  </a:txBody>
                  <a:tcPr marL="8966" marR="8966" marT="8966" marB="0" anchor="b"/>
                </a:tc>
                <a:tc>
                  <a:txBody>
                    <a:bodyPr/>
                    <a:lstStyle/>
                    <a:p>
                      <a:pPr algn="ctr" fontAlgn="b"/>
                      <a:r>
                        <a:rPr lang="en-US" sz="1100" u="none" strike="noStrike" dirty="0"/>
                        <a:t>2</a:t>
                      </a:r>
                      <a:endParaRPr lang="en-US" sz="1100" b="0" i="0" u="none" strike="noStrike" dirty="0">
                        <a:solidFill>
                          <a:schemeClr val="bg1"/>
                        </a:solidFill>
                        <a:latin typeface="+mn-lt"/>
                      </a:endParaRPr>
                    </a:p>
                  </a:txBody>
                  <a:tcPr marL="8966" marR="8966" marT="8966" marB="0" anchor="b"/>
                </a:tc>
                <a:tc>
                  <a:txBody>
                    <a:bodyPr/>
                    <a:lstStyle/>
                    <a:p>
                      <a:pPr algn="r" fontAlgn="b"/>
                      <a:r>
                        <a:rPr lang="en-US" sz="1100" u="none" strike="noStrike" dirty="0"/>
                        <a:t>60,863</a:t>
                      </a:r>
                      <a:r>
                        <a:rPr lang="en-US" sz="1100" u="none" strike="noStrike" baseline="30000" dirty="0"/>
                        <a:t>a </a:t>
                      </a:r>
                      <a:endParaRPr lang="en-US" sz="1100" b="0" i="0" u="none" strike="noStrike" dirty="0">
                        <a:solidFill>
                          <a:schemeClr val="bg1"/>
                        </a:solidFill>
                        <a:latin typeface="+mn-lt"/>
                      </a:endParaRPr>
                    </a:p>
                  </a:txBody>
                  <a:tcPr marL="8966" marR="8966" marT="8966" marB="0" anchor="b"/>
                </a:tc>
                <a:tc>
                  <a:txBody>
                    <a:bodyPr/>
                    <a:lstStyle/>
                    <a:p>
                      <a:pPr algn="r" fontAlgn="b"/>
                      <a:r>
                        <a:rPr lang="en-US" sz="1100" u="none" strike="noStrike"/>
                        <a:t>           14,265 </a:t>
                      </a:r>
                      <a:endParaRPr lang="en-US" sz="1100" b="0" i="0" u="none" strike="noStrike">
                        <a:solidFill>
                          <a:schemeClr val="bg1"/>
                        </a:solidFill>
                        <a:latin typeface="+mn-lt"/>
                      </a:endParaRPr>
                    </a:p>
                  </a:txBody>
                  <a:tcPr marL="8966" marR="8966" marT="8966" marB="0" anchor="b"/>
                </a:tc>
                <a:tc>
                  <a:txBody>
                    <a:bodyPr/>
                    <a:lstStyle/>
                    <a:p>
                      <a:pPr algn="r" fontAlgn="b"/>
                      <a:r>
                        <a:rPr lang="en-US" sz="1100" u="none" strike="noStrike" dirty="0"/>
                        <a:t>              23.4 </a:t>
                      </a:r>
                      <a:endParaRPr lang="en-US" sz="1100" b="0" i="0" u="none" strike="noStrike" dirty="0">
                        <a:solidFill>
                          <a:schemeClr val="bg1"/>
                        </a:solidFill>
                        <a:latin typeface="+mn-lt"/>
                      </a:endParaRPr>
                    </a:p>
                  </a:txBody>
                  <a:tcPr marL="8966" marR="8966" marT="8966" marB="0" anchor="b"/>
                </a:tc>
                <a:tc>
                  <a:txBody>
                    <a:bodyPr/>
                    <a:lstStyle/>
                    <a:p>
                      <a:pPr algn="ctr" fontAlgn="b"/>
                      <a:r>
                        <a:rPr lang="en-US" sz="1100" u="none" strike="noStrike" dirty="0"/>
                        <a:t>1</a:t>
                      </a:r>
                      <a:endParaRPr lang="en-US" sz="1100" b="0" i="0" u="none" strike="noStrike" dirty="0">
                        <a:solidFill>
                          <a:schemeClr val="bg1"/>
                        </a:solidFill>
                        <a:latin typeface="+mn-lt"/>
                      </a:endParaRPr>
                    </a:p>
                  </a:txBody>
                  <a:tcPr marL="8966" marR="8966" marT="8966" marB="0" anchor="b"/>
                </a:tc>
              </a:tr>
              <a:tr h="254000">
                <a:tc>
                  <a:txBody>
                    <a:bodyPr/>
                    <a:lstStyle/>
                    <a:p>
                      <a:pPr algn="l" fontAlgn="b"/>
                      <a:r>
                        <a:rPr lang="en-US" sz="1100" u="none" strike="noStrike"/>
                        <a:t>Percent change, 1995-2008</a:t>
                      </a:r>
                      <a:endParaRPr lang="en-US" sz="1100" b="0" i="0" u="none" strike="noStrike">
                        <a:solidFill>
                          <a:schemeClr val="bg1"/>
                        </a:solidFill>
                        <a:latin typeface="+mn-lt"/>
                      </a:endParaRPr>
                    </a:p>
                  </a:txBody>
                  <a:tcPr marL="8966" marR="8966" marT="8966" marB="0" anchor="b"/>
                </a:tc>
                <a:tc>
                  <a:txBody>
                    <a:bodyPr/>
                    <a:lstStyle/>
                    <a:p>
                      <a:pPr algn="r" fontAlgn="b"/>
                      <a:r>
                        <a:rPr lang="en-US" sz="1100" u="none" strike="noStrike" dirty="0"/>
                        <a:t>             182.1 </a:t>
                      </a:r>
                      <a:endParaRPr lang="en-US" sz="1100" b="0" i="0" u="none" strike="noStrike" dirty="0">
                        <a:solidFill>
                          <a:schemeClr val="bg1"/>
                        </a:solidFill>
                        <a:latin typeface="+mn-lt"/>
                      </a:endParaRPr>
                    </a:p>
                  </a:txBody>
                  <a:tcPr marL="8966" marR="8966" marT="8966" marB="0" anchor="b"/>
                </a:tc>
                <a:tc>
                  <a:txBody>
                    <a:bodyPr/>
                    <a:lstStyle/>
                    <a:p>
                      <a:pPr algn="l" fontAlgn="b"/>
                      <a:r>
                        <a:rPr lang="en-US" sz="1100" u="none" strike="noStrike" dirty="0"/>
                        <a:t>              70.1 </a:t>
                      </a:r>
                      <a:endParaRPr lang="en-US" sz="1100" b="0" i="0" u="none" strike="noStrike" dirty="0">
                        <a:solidFill>
                          <a:schemeClr val="bg1"/>
                        </a:solidFill>
                        <a:latin typeface="+mn-lt"/>
                      </a:endParaRPr>
                    </a:p>
                  </a:txBody>
                  <a:tcPr marL="8966" marR="8966" marT="8966" marB="0" anchor="b"/>
                </a:tc>
                <a:tc>
                  <a:txBody>
                    <a:bodyPr/>
                    <a:lstStyle/>
                    <a:p>
                      <a:pPr algn="r" fontAlgn="b"/>
                      <a:r>
                        <a:rPr lang="en-US" sz="1100" u="none" strike="noStrike"/>
                        <a:t>-–</a:t>
                      </a:r>
                      <a:endParaRPr lang="en-US" sz="1100" b="0" i="0" u="none" strike="noStrike">
                        <a:solidFill>
                          <a:schemeClr val="bg1"/>
                        </a:solidFill>
                        <a:latin typeface="+mn-lt"/>
                      </a:endParaRPr>
                    </a:p>
                  </a:txBody>
                  <a:tcPr marL="8966" marR="107596" marT="8966" marB="0" anchor="b"/>
                </a:tc>
                <a:tc>
                  <a:txBody>
                    <a:bodyPr/>
                    <a:lstStyle/>
                    <a:p>
                      <a:pPr algn="r" fontAlgn="b"/>
                      <a:r>
                        <a:rPr lang="en-US" sz="1100" u="none" strike="noStrike" dirty="0"/>
                        <a:t>-–</a:t>
                      </a:r>
                      <a:endParaRPr lang="en-US" sz="1100" b="0" i="0" u="none" strike="noStrike" dirty="0">
                        <a:solidFill>
                          <a:schemeClr val="bg1"/>
                        </a:solidFill>
                        <a:latin typeface="+mn-lt"/>
                      </a:endParaRPr>
                    </a:p>
                  </a:txBody>
                  <a:tcPr marL="8966" marR="107596" marT="8966" marB="0" anchor="b"/>
                </a:tc>
                <a:tc>
                  <a:txBody>
                    <a:bodyPr/>
                    <a:lstStyle/>
                    <a:p>
                      <a:pPr algn="r" fontAlgn="b"/>
                      <a:r>
                        <a:rPr lang="en-US" sz="1100" u="none" strike="noStrike" dirty="0"/>
                        <a:t>-–</a:t>
                      </a:r>
                      <a:endParaRPr lang="en-US" sz="1100" b="0" i="0" u="none" strike="noStrike" dirty="0">
                        <a:solidFill>
                          <a:schemeClr val="bg1"/>
                        </a:solidFill>
                        <a:latin typeface="+mn-lt"/>
                      </a:endParaRPr>
                    </a:p>
                  </a:txBody>
                  <a:tcPr marL="8966" marR="107596" marT="8966" marB="0" anchor="b"/>
                </a:tc>
                <a:tc>
                  <a:txBody>
                    <a:bodyPr/>
                    <a:lstStyle/>
                    <a:p>
                      <a:pPr algn="r" fontAlgn="b"/>
                      <a:r>
                        <a:rPr lang="en-US" sz="1100" u="none" strike="noStrike"/>
                        <a:t>-–</a:t>
                      </a:r>
                      <a:endParaRPr lang="en-US" sz="1100" b="0" i="0" u="none" strike="noStrike">
                        <a:solidFill>
                          <a:schemeClr val="bg1"/>
                        </a:solidFill>
                        <a:latin typeface="+mn-lt"/>
                      </a:endParaRPr>
                    </a:p>
                  </a:txBody>
                  <a:tcPr marL="8966" marR="107596" marT="8966" marB="0" anchor="b"/>
                </a:tc>
                <a:tc>
                  <a:txBody>
                    <a:bodyPr/>
                    <a:lstStyle/>
                    <a:p>
                      <a:pPr algn="r" fontAlgn="b"/>
                      <a:r>
                        <a:rPr lang="en-US" sz="1100" u="none" strike="noStrike" dirty="0"/>
                        <a:t>-–</a:t>
                      </a:r>
                      <a:endParaRPr lang="en-US" sz="1100" b="0" i="0" u="none" strike="noStrike" dirty="0">
                        <a:solidFill>
                          <a:schemeClr val="bg1"/>
                        </a:solidFill>
                        <a:latin typeface="+mn-lt"/>
                      </a:endParaRPr>
                    </a:p>
                  </a:txBody>
                  <a:tcPr marL="8966" marR="107596" marT="8966" marB="0" anchor="b"/>
                </a:tc>
                <a:tc>
                  <a:txBody>
                    <a:bodyPr/>
                    <a:lstStyle/>
                    <a:p>
                      <a:pPr algn="r" fontAlgn="b"/>
                      <a:r>
                        <a:rPr lang="en-US" sz="1100" u="none" strike="noStrike" dirty="0"/>
                        <a:t>-–</a:t>
                      </a:r>
                      <a:endParaRPr lang="en-US" sz="1100" b="0" i="0" u="none" strike="noStrike" dirty="0">
                        <a:solidFill>
                          <a:schemeClr val="bg1"/>
                        </a:solidFill>
                        <a:latin typeface="+mn-lt"/>
                      </a:endParaRPr>
                    </a:p>
                  </a:txBody>
                  <a:tcPr marL="8966" marR="107596" marT="8966" marB="0" anchor="b"/>
                </a:tc>
              </a:tr>
              <a:tr h="254000">
                <a:tc>
                  <a:txBody>
                    <a:bodyPr/>
                    <a:lstStyle/>
                    <a:p>
                      <a:pPr algn="l" fontAlgn="b"/>
                      <a:r>
                        <a:rPr lang="en-US" sz="1100" u="none" strike="noStrike" dirty="0"/>
                        <a:t>Average annual rate (percents), 1995-2008</a:t>
                      </a:r>
                      <a:endParaRPr lang="en-US" sz="1100" b="0" i="0" u="none" strike="noStrike" dirty="0">
                        <a:solidFill>
                          <a:schemeClr val="bg1"/>
                        </a:solidFill>
                        <a:latin typeface="+mn-lt"/>
                      </a:endParaRPr>
                    </a:p>
                  </a:txBody>
                  <a:tcPr marL="8966" marR="8966" marT="8966" marB="0" anchor="b"/>
                </a:tc>
                <a:tc>
                  <a:txBody>
                    <a:bodyPr/>
                    <a:lstStyle/>
                    <a:p>
                      <a:pPr algn="l" fontAlgn="b"/>
                      <a:r>
                        <a:rPr lang="en-US" sz="1100" u="none" strike="noStrike"/>
                        <a:t>                8.3 </a:t>
                      </a:r>
                      <a:endParaRPr lang="en-US" sz="1100" b="0" i="0" u="none" strike="noStrike">
                        <a:solidFill>
                          <a:schemeClr val="bg1"/>
                        </a:solidFill>
                        <a:latin typeface="+mn-lt"/>
                      </a:endParaRPr>
                    </a:p>
                  </a:txBody>
                  <a:tcPr marL="8966" marR="8966" marT="8966" marB="0" anchor="b"/>
                </a:tc>
                <a:tc>
                  <a:txBody>
                    <a:bodyPr/>
                    <a:lstStyle/>
                    <a:p>
                      <a:pPr algn="l" fontAlgn="b"/>
                      <a:r>
                        <a:rPr lang="en-US" sz="1100" u="none" strike="noStrike"/>
                        <a:t>                4.2 </a:t>
                      </a:r>
                      <a:endParaRPr lang="en-US" sz="1100" b="0" i="0" u="none" strike="noStrike">
                        <a:solidFill>
                          <a:schemeClr val="bg1"/>
                        </a:solidFill>
                        <a:latin typeface="+mn-lt"/>
                      </a:endParaRPr>
                    </a:p>
                  </a:txBody>
                  <a:tcPr marL="8966" marR="8966" marT="8966" marB="0" anchor="b"/>
                </a:tc>
                <a:tc>
                  <a:txBody>
                    <a:bodyPr/>
                    <a:lstStyle/>
                    <a:p>
                      <a:pPr algn="r" fontAlgn="b"/>
                      <a:r>
                        <a:rPr lang="en-US" sz="1100" u="none" strike="noStrike"/>
                        <a:t>-–</a:t>
                      </a:r>
                      <a:endParaRPr lang="en-US" sz="1100" b="0" i="0" u="none" strike="noStrike">
                        <a:solidFill>
                          <a:schemeClr val="bg1"/>
                        </a:solidFill>
                        <a:latin typeface="+mn-lt"/>
                      </a:endParaRPr>
                    </a:p>
                  </a:txBody>
                  <a:tcPr marL="8966" marR="107596" marT="8966" marB="0" anchor="b"/>
                </a:tc>
                <a:tc>
                  <a:txBody>
                    <a:bodyPr/>
                    <a:lstStyle/>
                    <a:p>
                      <a:pPr algn="r" fontAlgn="b"/>
                      <a:r>
                        <a:rPr lang="en-US" sz="1100" u="none" strike="noStrike" dirty="0"/>
                        <a:t>-–</a:t>
                      </a:r>
                      <a:endParaRPr lang="en-US" sz="1100" b="0" i="0" u="none" strike="noStrike" dirty="0">
                        <a:solidFill>
                          <a:schemeClr val="bg1"/>
                        </a:solidFill>
                        <a:latin typeface="+mn-lt"/>
                      </a:endParaRPr>
                    </a:p>
                  </a:txBody>
                  <a:tcPr marL="8966" marR="107596" marT="8966" marB="0" anchor="b"/>
                </a:tc>
                <a:tc>
                  <a:txBody>
                    <a:bodyPr/>
                    <a:lstStyle/>
                    <a:p>
                      <a:pPr algn="r" fontAlgn="b"/>
                      <a:r>
                        <a:rPr lang="en-US" sz="1100" u="none" strike="noStrike"/>
                        <a:t>-–</a:t>
                      </a:r>
                      <a:endParaRPr lang="en-US" sz="1100" b="0" i="0" u="none" strike="noStrike">
                        <a:solidFill>
                          <a:schemeClr val="bg1"/>
                        </a:solidFill>
                        <a:latin typeface="+mn-lt"/>
                      </a:endParaRPr>
                    </a:p>
                  </a:txBody>
                  <a:tcPr marL="8966" marR="107596" marT="8966" marB="0" anchor="b"/>
                </a:tc>
                <a:tc>
                  <a:txBody>
                    <a:bodyPr/>
                    <a:lstStyle/>
                    <a:p>
                      <a:pPr algn="r" fontAlgn="b"/>
                      <a:r>
                        <a:rPr lang="en-US" sz="1100" u="none" strike="noStrike"/>
                        <a:t>-–</a:t>
                      </a:r>
                      <a:endParaRPr lang="en-US" sz="1100" b="0" i="0" u="none" strike="noStrike">
                        <a:solidFill>
                          <a:schemeClr val="bg1"/>
                        </a:solidFill>
                        <a:latin typeface="+mn-lt"/>
                      </a:endParaRPr>
                    </a:p>
                  </a:txBody>
                  <a:tcPr marL="8966" marR="107596" marT="8966" marB="0" anchor="b"/>
                </a:tc>
                <a:tc>
                  <a:txBody>
                    <a:bodyPr/>
                    <a:lstStyle/>
                    <a:p>
                      <a:pPr algn="r" fontAlgn="b"/>
                      <a:r>
                        <a:rPr lang="en-US" sz="1100" u="none" strike="noStrike"/>
                        <a:t>-–</a:t>
                      </a:r>
                      <a:endParaRPr lang="en-US" sz="1100" b="0" i="0" u="none" strike="noStrike">
                        <a:solidFill>
                          <a:schemeClr val="bg1"/>
                        </a:solidFill>
                        <a:latin typeface="+mn-lt"/>
                      </a:endParaRPr>
                    </a:p>
                  </a:txBody>
                  <a:tcPr marL="8966" marR="107596" marT="8966" marB="0" anchor="b"/>
                </a:tc>
                <a:tc>
                  <a:txBody>
                    <a:bodyPr/>
                    <a:lstStyle/>
                    <a:p>
                      <a:pPr algn="r" fontAlgn="b"/>
                      <a:r>
                        <a:rPr lang="en-US" sz="1100" u="none" strike="noStrike" dirty="0"/>
                        <a:t>-–</a:t>
                      </a:r>
                      <a:endParaRPr lang="en-US" sz="1100" b="0" i="0" u="none" strike="noStrike" dirty="0">
                        <a:solidFill>
                          <a:schemeClr val="bg1"/>
                        </a:solidFill>
                        <a:latin typeface="+mn-lt"/>
                      </a:endParaRPr>
                    </a:p>
                  </a:txBody>
                  <a:tcPr marL="8966" marR="107596" marT="8966" marB="0" anchor="b"/>
                </a:tc>
              </a:tr>
            </a:tbl>
          </a:graphicData>
        </a:graphic>
      </p:graphicFrame>
      <p:sp>
        <p:nvSpPr>
          <p:cNvPr id="3" name="Slide Number Placeholder 2"/>
          <p:cNvSpPr>
            <a:spLocks noGrp="1"/>
          </p:cNvSpPr>
          <p:nvPr>
            <p:ph type="sldNum" sz="quarter" idx="12"/>
          </p:nvPr>
        </p:nvSpPr>
        <p:spPr/>
        <p:txBody>
          <a:bodyPr/>
          <a:lstStyle/>
          <a:p>
            <a:r>
              <a:rPr lang="en-US" smtClean="0"/>
              <a:t>A-</a:t>
            </a:r>
            <a:fld id="{80DF8D3A-B884-4F0F-90FE-71785A7BC751}" type="slidenum">
              <a:rPr lang="en-US" smtClean="0"/>
              <a:pPr/>
              <a:t>19</a:t>
            </a:fld>
            <a:endParaRPr lang="en-US" dirty="0"/>
          </a:p>
        </p:txBody>
      </p:sp>
    </p:spTree>
    <p:extLst>
      <p:ext uri="{BB962C8B-B14F-4D97-AF65-F5344CB8AC3E}">
        <p14:creationId xmlns:p14="http://schemas.microsoft.com/office/powerpoint/2010/main" val="3824719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effectLst>
                  <a:outerShdw blurRad="38100" dist="38100" dir="2700000" algn="tl">
                    <a:srgbClr val="000000">
                      <a:alpha val="43137"/>
                    </a:srgbClr>
                  </a:outerShdw>
                </a:effectLst>
              </a:rPr>
              <a:t>What is Operations Management?</a:t>
            </a:r>
            <a:endParaRPr lang="en-US" sz="40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spcBef>
                <a:spcPct val="100000"/>
              </a:spcBef>
            </a:pPr>
            <a:r>
              <a:rPr lang="en-US" sz="2400" dirty="0" smtClean="0">
                <a:solidFill>
                  <a:schemeClr val="tx2"/>
                </a:solidFill>
              </a:rPr>
              <a:t>Planning, designing, operating and improving systems </a:t>
            </a:r>
            <a:r>
              <a:rPr lang="en-US" sz="2400" dirty="0">
                <a:solidFill>
                  <a:schemeClr val="tx2"/>
                </a:solidFill>
              </a:rPr>
              <a:t>for getting work done.</a:t>
            </a:r>
          </a:p>
          <a:p>
            <a:pPr>
              <a:spcBef>
                <a:spcPct val="100000"/>
              </a:spcBef>
            </a:pPr>
            <a:r>
              <a:rPr lang="en-US" sz="2400" dirty="0" smtClean="0">
                <a:solidFill>
                  <a:schemeClr val="tx2"/>
                </a:solidFill>
              </a:rPr>
              <a:t>Organizing human </a:t>
            </a:r>
            <a:r>
              <a:rPr lang="en-US" sz="2400" dirty="0">
                <a:solidFill>
                  <a:schemeClr val="tx2"/>
                </a:solidFill>
              </a:rPr>
              <a:t>&amp; </a:t>
            </a:r>
            <a:r>
              <a:rPr lang="en-US" sz="2400" dirty="0" smtClean="0">
                <a:solidFill>
                  <a:schemeClr val="tx2"/>
                </a:solidFill>
              </a:rPr>
              <a:t>capital resources.</a:t>
            </a:r>
            <a:endParaRPr lang="en-US" sz="2400" dirty="0">
              <a:solidFill>
                <a:schemeClr val="tx2"/>
              </a:solidFill>
            </a:endParaRPr>
          </a:p>
          <a:p>
            <a:pPr>
              <a:spcBef>
                <a:spcPct val="100000"/>
              </a:spcBef>
            </a:pPr>
            <a:r>
              <a:rPr lang="en-US" sz="2400" dirty="0" smtClean="0">
                <a:solidFill>
                  <a:schemeClr val="tx2"/>
                </a:solidFill>
              </a:rPr>
              <a:t>Directing </a:t>
            </a:r>
            <a:r>
              <a:rPr lang="en-US" sz="2400" dirty="0">
                <a:solidFill>
                  <a:schemeClr val="tx2"/>
                </a:solidFill>
              </a:rPr>
              <a:t>operations and personnel.</a:t>
            </a:r>
          </a:p>
          <a:p>
            <a:pPr>
              <a:spcBef>
                <a:spcPct val="100000"/>
              </a:spcBef>
            </a:pPr>
            <a:r>
              <a:rPr lang="en-US" sz="2400" dirty="0" smtClean="0">
                <a:solidFill>
                  <a:schemeClr val="tx2"/>
                </a:solidFill>
              </a:rPr>
              <a:t>Monitoring </a:t>
            </a:r>
            <a:r>
              <a:rPr lang="en-US" sz="2400" dirty="0">
                <a:solidFill>
                  <a:schemeClr val="tx2"/>
                </a:solidFill>
              </a:rPr>
              <a:t>system’s performance to be sure it meets organizational </a:t>
            </a:r>
            <a:r>
              <a:rPr lang="en-US" sz="2400" dirty="0" smtClean="0">
                <a:solidFill>
                  <a:schemeClr val="tx2"/>
                </a:solidFill>
              </a:rPr>
              <a:t>objectives.</a:t>
            </a:r>
          </a:p>
          <a:p>
            <a:pPr>
              <a:spcBef>
                <a:spcPct val="100000"/>
              </a:spcBef>
            </a:pPr>
            <a:r>
              <a:rPr lang="en-US" sz="2400" b="1" dirty="0" smtClean="0">
                <a:solidFill>
                  <a:schemeClr val="tx2"/>
                </a:solidFill>
              </a:rPr>
              <a:t>Role of operations is to create value!</a:t>
            </a:r>
          </a:p>
          <a:p>
            <a:endParaRPr lang="en-US" dirty="0" smtClean="0"/>
          </a:p>
          <a:p>
            <a:endParaRPr lang="en-US" dirty="0"/>
          </a:p>
        </p:txBody>
      </p:sp>
      <p:sp>
        <p:nvSpPr>
          <p:cNvPr id="4" name="Footer Placeholder 3"/>
          <p:cNvSpPr>
            <a:spLocks noGrp="1"/>
          </p:cNvSpPr>
          <p:nvPr>
            <p:ph type="ftr" sz="quarter" idx="11"/>
          </p:nvPr>
        </p:nvSpPr>
        <p:spPr/>
        <p:txBody>
          <a:bodyPr/>
          <a:lstStyle/>
          <a:p>
            <a:pPr algn="l"/>
            <a:r>
              <a:rPr lang="en-US" smtClean="0"/>
              <a:t>BUSI 104 Operations Management</a:t>
            </a:r>
            <a:endParaRPr lang="en-US" dirty="0"/>
          </a:p>
        </p:txBody>
      </p:sp>
      <p:sp>
        <p:nvSpPr>
          <p:cNvPr id="6" name="Slide Number Placeholder 5"/>
          <p:cNvSpPr>
            <a:spLocks noGrp="1"/>
          </p:cNvSpPr>
          <p:nvPr>
            <p:ph type="sldNum" sz="quarter" idx="12"/>
          </p:nvPr>
        </p:nvSpPr>
        <p:spPr/>
        <p:txBody>
          <a:bodyPr/>
          <a:lstStyle/>
          <a:p>
            <a:r>
              <a:rPr lang="en-US" smtClean="0"/>
              <a:t>A-</a:t>
            </a:r>
            <a:fld id="{80DF8D3A-B884-4F0F-90FE-71785A7BC751}" type="slidenum">
              <a:rPr lang="en-US" smtClean="0"/>
              <a:pPr/>
              <a:t>2</a:t>
            </a:fld>
            <a:endParaRPr lang="en-US" dirty="0"/>
          </a:p>
        </p:txBody>
      </p:sp>
    </p:spTree>
    <p:extLst>
      <p:ext uri="{BB962C8B-B14F-4D97-AF65-F5344CB8AC3E}">
        <p14:creationId xmlns:p14="http://schemas.microsoft.com/office/powerpoint/2010/main" val="22350812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effectLst>
                  <a:outerShdw blurRad="38100" dist="38100" dir="2700000" algn="tl">
                    <a:srgbClr val="000000">
                      <a:alpha val="43137"/>
                    </a:srgbClr>
                  </a:outerShdw>
                </a:effectLst>
              </a:rPr>
              <a:t>Millions of Containers (TEUs) Entering U.S. from China by Vessel, 1997 - 2006</a:t>
            </a:r>
            <a:endParaRPr lang="en-US" sz="3600" dirty="0"/>
          </a:p>
        </p:txBody>
      </p:sp>
      <p:sp>
        <p:nvSpPr>
          <p:cNvPr id="4" name="Footer Placeholder 3"/>
          <p:cNvSpPr>
            <a:spLocks noGrp="1"/>
          </p:cNvSpPr>
          <p:nvPr>
            <p:ph type="ftr" sz="quarter" idx="11"/>
          </p:nvPr>
        </p:nvSpPr>
        <p:spPr/>
        <p:txBody>
          <a:bodyPr/>
          <a:lstStyle/>
          <a:p>
            <a:pPr algn="l"/>
            <a:r>
              <a:rPr lang="en-US" smtClean="0"/>
              <a:t>BUSI 104 Operations Management</a:t>
            </a:r>
            <a:endParaRPr lang="en-US" dirty="0"/>
          </a:p>
        </p:txBody>
      </p:sp>
      <p:pic>
        <p:nvPicPr>
          <p:cNvPr id="6" name="Picture 2"/>
          <p:cNvPicPr>
            <a:picLocks noChangeAspect="1" noChangeArrowheads="1"/>
          </p:cNvPicPr>
          <p:nvPr/>
        </p:nvPicPr>
        <p:blipFill>
          <a:blip r:embed="rId2" cstate="print"/>
          <a:srcRect/>
          <a:stretch>
            <a:fillRect/>
          </a:stretch>
        </p:blipFill>
        <p:spPr bwMode="auto">
          <a:xfrm>
            <a:off x="1676400" y="1676400"/>
            <a:ext cx="5410200" cy="4233482"/>
          </a:xfrm>
          <a:prstGeom prst="rect">
            <a:avLst/>
          </a:prstGeom>
          <a:noFill/>
          <a:ln w="12700" cap="sq" cmpd="sng">
            <a:noFill/>
            <a:prstDash val="solid"/>
            <a:miter lim="800000"/>
            <a:headEnd type="none" w="sm" len="sm"/>
            <a:tailEnd type="none" w="sm" len="sm"/>
          </a:ln>
        </p:spPr>
      </p:pic>
      <p:sp>
        <p:nvSpPr>
          <p:cNvPr id="7" name="TextBox 6"/>
          <p:cNvSpPr txBox="1"/>
          <p:nvPr/>
        </p:nvSpPr>
        <p:spPr>
          <a:xfrm>
            <a:off x="762000" y="6019800"/>
            <a:ext cx="7031925" cy="276999"/>
          </a:xfrm>
          <a:prstGeom prst="rect">
            <a:avLst/>
          </a:prstGeom>
          <a:noFill/>
        </p:spPr>
        <p:txBody>
          <a:bodyPr wrap="none" rtlCol="0">
            <a:spAutoFit/>
          </a:bodyPr>
          <a:lstStyle/>
          <a:p>
            <a:r>
              <a:rPr lang="en-US" sz="1200" dirty="0" smtClean="0">
                <a:latin typeface="+mn-lt"/>
              </a:rPr>
              <a:t>SOURCE: Gail Perkins, U.S. Maritime Administration, U.S. Department of Transportation, personal communication.</a:t>
            </a:r>
            <a:endParaRPr lang="en-US" sz="1200" dirty="0">
              <a:latin typeface="+mn-lt"/>
            </a:endParaRPr>
          </a:p>
        </p:txBody>
      </p:sp>
      <p:sp>
        <p:nvSpPr>
          <p:cNvPr id="3" name="Slide Number Placeholder 2"/>
          <p:cNvSpPr>
            <a:spLocks noGrp="1"/>
          </p:cNvSpPr>
          <p:nvPr>
            <p:ph type="sldNum" sz="quarter" idx="12"/>
          </p:nvPr>
        </p:nvSpPr>
        <p:spPr/>
        <p:txBody>
          <a:bodyPr/>
          <a:lstStyle/>
          <a:p>
            <a:r>
              <a:rPr lang="en-US" smtClean="0"/>
              <a:t>A-</a:t>
            </a:r>
            <a:fld id="{80DF8D3A-B884-4F0F-90FE-71785A7BC751}" type="slidenum">
              <a:rPr lang="en-US" smtClean="0"/>
              <a:pPr/>
              <a:t>20</a:t>
            </a:fld>
            <a:endParaRPr lang="en-US" dirty="0"/>
          </a:p>
        </p:txBody>
      </p:sp>
    </p:spTree>
    <p:extLst>
      <p:ext uri="{BB962C8B-B14F-4D97-AF65-F5344CB8AC3E}">
        <p14:creationId xmlns:p14="http://schemas.microsoft.com/office/powerpoint/2010/main" val="37810679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effectLst>
                  <a:outerShdw blurRad="38100" dist="38100" dir="2700000" algn="tl">
                    <a:srgbClr val="000000">
                      <a:alpha val="43137"/>
                    </a:srgbClr>
                  </a:outerShdw>
                </a:effectLst>
                <a:cs typeface="Times New Roman" pitchFamily="18" charset="0"/>
              </a:rPr>
              <a:t>Some Popular Management Strategies of the Last 50 Years</a:t>
            </a:r>
            <a:r>
              <a:rPr lang="en-US" sz="3600" b="1" dirty="0">
                <a:effectLst>
                  <a:outerShdw blurRad="38100" dist="38100" dir="2700000" algn="tl">
                    <a:srgbClr val="000000">
                      <a:alpha val="43137"/>
                    </a:srgbClr>
                  </a:outerShdw>
                </a:effectLst>
              </a:rPr>
              <a:t> </a:t>
            </a:r>
            <a:endParaRPr lang="en-US" sz="3600" dirty="0"/>
          </a:p>
        </p:txBody>
      </p:sp>
      <p:sp>
        <p:nvSpPr>
          <p:cNvPr id="4" name="Footer Placeholder 3"/>
          <p:cNvSpPr>
            <a:spLocks noGrp="1"/>
          </p:cNvSpPr>
          <p:nvPr>
            <p:ph type="ftr" sz="quarter" idx="11"/>
          </p:nvPr>
        </p:nvSpPr>
        <p:spPr/>
        <p:txBody>
          <a:bodyPr/>
          <a:lstStyle/>
          <a:p>
            <a:pPr algn="l"/>
            <a:r>
              <a:rPr lang="en-US" smtClean="0"/>
              <a:t>BUSI 104 Operations Management</a:t>
            </a:r>
            <a:endParaRPr lang="en-US" dirty="0"/>
          </a:p>
        </p:txBody>
      </p:sp>
      <p:graphicFrame>
        <p:nvGraphicFramePr>
          <p:cNvPr id="6" name="Group 85"/>
          <p:cNvGraphicFramePr>
            <a:graphicFrameLocks noGrp="1"/>
          </p:cNvGraphicFramePr>
          <p:nvPr>
            <p:extLst>
              <p:ext uri="{D42A27DB-BD31-4B8C-83A1-F6EECF244321}">
                <p14:modId xmlns:p14="http://schemas.microsoft.com/office/powerpoint/2010/main" val="2489254442"/>
              </p:ext>
            </p:extLst>
          </p:nvPr>
        </p:nvGraphicFramePr>
        <p:xfrm>
          <a:off x="304800" y="1613403"/>
          <a:ext cx="8001000" cy="4963941"/>
        </p:xfrm>
        <a:graphic>
          <a:graphicData uri="http://schemas.openxmlformats.org/drawingml/2006/table">
            <a:tbl>
              <a:tblPr>
                <a:tableStyleId>{08FB837D-C827-4EFA-A057-4D05807E0F7C}</a:tableStyleId>
              </a:tblPr>
              <a:tblGrid>
                <a:gridCol w="1729947"/>
                <a:gridCol w="6271053"/>
              </a:tblGrid>
              <a:tr h="330147">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600" b="1" u="none" strike="noStrike" cap="none" normalizeH="0" baseline="0" dirty="0" smtClean="0">
                          <a:ln>
                            <a:noFill/>
                          </a:ln>
                          <a:effectLst/>
                        </a:rPr>
                        <a:t>Initiative</a:t>
                      </a:r>
                      <a:endParaRPr kumimoji="0" lang="en-US" sz="1600" b="1" i="0" u="none" strike="noStrike" cap="none" normalizeH="0" baseline="0" dirty="0" smtClean="0">
                        <a:ln>
                          <a:noFill/>
                        </a:ln>
                        <a:solidFill>
                          <a:schemeClr val="bg1"/>
                        </a:solidFill>
                        <a:effectLst/>
                        <a:latin typeface="Arial" charset="0"/>
                      </a:endParaRPr>
                    </a:p>
                  </a:txBody>
                  <a:tcPr horzOverflow="overflow"/>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600" b="1" u="none" strike="noStrike" cap="none" normalizeH="0" baseline="0" dirty="0" smtClean="0">
                          <a:ln>
                            <a:noFill/>
                          </a:ln>
                          <a:effectLst/>
                        </a:rPr>
                        <a:t>Seminal or Influential Works</a:t>
                      </a:r>
                      <a:endParaRPr kumimoji="0" lang="en-US" sz="1600" b="1" i="0" u="none" strike="noStrike" cap="none" normalizeH="0" baseline="0" dirty="0" smtClean="0">
                        <a:ln>
                          <a:noFill/>
                        </a:ln>
                        <a:solidFill>
                          <a:schemeClr val="bg1"/>
                        </a:solidFill>
                        <a:effectLst/>
                        <a:latin typeface="Arial" charset="0"/>
                      </a:endParaRPr>
                    </a:p>
                  </a:txBody>
                  <a:tcPr horzOverflow="overflow"/>
                </a:tc>
              </a:tr>
              <a:tr h="1410628">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600" u="none" strike="noStrike" cap="none" normalizeH="0" baseline="0" dirty="0" smtClean="0">
                          <a:ln>
                            <a:noFill/>
                          </a:ln>
                          <a:effectLst/>
                        </a:rPr>
                        <a:t>Core Competencies </a:t>
                      </a:r>
                      <a:endParaRPr kumimoji="0" lang="en-US" sz="1600" b="0" i="0" u="none" strike="noStrike" cap="none" normalizeH="0" baseline="0" dirty="0" smtClean="0">
                        <a:ln>
                          <a:noFill/>
                        </a:ln>
                        <a:solidFill>
                          <a:schemeClr val="bg1"/>
                        </a:solidFill>
                        <a:effectLst/>
                        <a:latin typeface="Arial" charset="0"/>
                      </a:endParaRPr>
                    </a:p>
                  </a:txBody>
                  <a:tcPr horzOverflow="overflow"/>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600" u="none" strike="noStrike" cap="none" normalizeH="0" baseline="0" dirty="0" smtClean="0">
                          <a:ln>
                            <a:noFill/>
                          </a:ln>
                          <a:effectLst/>
                        </a:rPr>
                        <a:t>Seminal article in field of manufacturing strategy:  W. Skinner, "Manufacturing--Missing Link in Corporate Strategy," HBR, May/June 1969, pp. 136-145. </a:t>
                      </a:r>
                    </a:p>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600" u="none" strike="noStrike" cap="none" normalizeH="0" baseline="0" dirty="0" smtClean="0">
                          <a:ln>
                            <a:noFill/>
                          </a:ln>
                          <a:effectLst/>
                        </a:rPr>
                        <a:t>Influential paper:  C. </a:t>
                      </a:r>
                      <a:r>
                        <a:rPr kumimoji="0" lang="en-US" sz="1600" u="none" strike="noStrike" cap="none" normalizeH="0" baseline="0" dirty="0" err="1" smtClean="0">
                          <a:ln>
                            <a:noFill/>
                          </a:ln>
                          <a:effectLst/>
                        </a:rPr>
                        <a:t>Prahalad</a:t>
                      </a:r>
                      <a:r>
                        <a:rPr kumimoji="0" lang="en-US" sz="1600" u="none" strike="noStrike" cap="none" normalizeH="0" baseline="0" dirty="0" smtClean="0">
                          <a:ln>
                            <a:noFill/>
                          </a:ln>
                          <a:effectLst/>
                        </a:rPr>
                        <a:t> and G. Hamel, "The Core Competence of the Corporation," HBR, May-June 1990, pp. 79-91. </a:t>
                      </a:r>
                      <a:endParaRPr kumimoji="0" lang="en-US" sz="1600" b="0" i="0" u="none" strike="noStrike" cap="none" normalizeH="0" baseline="0" dirty="0" smtClean="0">
                        <a:ln>
                          <a:noFill/>
                        </a:ln>
                        <a:solidFill>
                          <a:schemeClr val="bg1"/>
                        </a:solidFill>
                        <a:effectLst/>
                        <a:latin typeface="Arial" charset="0"/>
                      </a:endParaRPr>
                    </a:p>
                  </a:txBody>
                  <a:tcPr horzOverflow="overflow"/>
                </a:tc>
              </a:tr>
              <a:tr h="1410628">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600" u="none" strike="noStrike" cap="none" normalizeH="0" baseline="0" smtClean="0">
                          <a:ln>
                            <a:noFill/>
                          </a:ln>
                          <a:effectLst/>
                        </a:rPr>
                        <a:t>Customer Delight</a:t>
                      </a:r>
                      <a:endParaRPr kumimoji="0" lang="en-US" sz="1600" b="0" i="0" u="none" strike="noStrike" cap="none" normalizeH="0" baseline="0" smtClean="0">
                        <a:ln>
                          <a:noFill/>
                        </a:ln>
                        <a:solidFill>
                          <a:schemeClr val="bg1"/>
                        </a:solidFill>
                        <a:effectLst/>
                        <a:latin typeface="Arial" charset="0"/>
                      </a:endParaRPr>
                    </a:p>
                  </a:txBody>
                  <a:tcPr horzOverflow="overflow"/>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600" u="none" strike="noStrike" cap="none" normalizeH="0" baseline="0" dirty="0" smtClean="0">
                          <a:ln>
                            <a:noFill/>
                          </a:ln>
                          <a:effectLst/>
                        </a:rPr>
                        <a:t>Delighted-Terrible (D-T) scale:  Westbrook, Robert A. (1980), "A Rating Scale for Measuring Product/Service Satisfaction," Journal of Marketing, 44 (Fall), 68-72.</a:t>
                      </a:r>
                    </a:p>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600" u="none" strike="noStrike" cap="none" normalizeH="0" baseline="0" dirty="0" smtClean="0">
                          <a:ln>
                            <a:noFill/>
                          </a:ln>
                          <a:effectLst/>
                        </a:rPr>
                        <a:t>“Customer delight” popularized by AT&amp;T Universal Card Services Corporation, 1993 MBNQA recipient. </a:t>
                      </a:r>
                      <a:endParaRPr kumimoji="0" lang="en-US" sz="1600" b="0" i="0" u="none" strike="noStrike" cap="none" normalizeH="0" baseline="0" dirty="0" smtClean="0">
                        <a:ln>
                          <a:noFill/>
                        </a:ln>
                        <a:solidFill>
                          <a:schemeClr val="bg1"/>
                        </a:solidFill>
                        <a:effectLst/>
                        <a:latin typeface="Arial" charset="0"/>
                      </a:endParaRPr>
                    </a:p>
                  </a:txBody>
                  <a:tcPr horzOverflow="overflow"/>
                </a:tc>
              </a:tr>
              <a:tr h="330147">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600" u="none" strike="noStrike" cap="none" normalizeH="0" baseline="0" smtClean="0">
                          <a:ln>
                            <a:noFill/>
                          </a:ln>
                          <a:effectLst/>
                        </a:rPr>
                        <a:t>Zero Inventory</a:t>
                      </a:r>
                      <a:endParaRPr kumimoji="0" lang="en-US" sz="1600" b="0" i="0" u="none" strike="noStrike" cap="none" normalizeH="0" baseline="0" smtClean="0">
                        <a:ln>
                          <a:noFill/>
                        </a:ln>
                        <a:solidFill>
                          <a:schemeClr val="bg1"/>
                        </a:solidFill>
                        <a:effectLst/>
                        <a:latin typeface="Arial" charset="0"/>
                      </a:endParaRPr>
                    </a:p>
                  </a:txBody>
                  <a:tcPr horzOverflow="overflow"/>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600" u="none" strike="noStrike" cap="none" normalizeH="0" baseline="0" dirty="0" smtClean="0">
                          <a:ln>
                            <a:noFill/>
                          </a:ln>
                          <a:effectLst/>
                        </a:rPr>
                        <a:t>R.W. Hall, Zero Inventories, Homewood, Illinois: Dow-Jones Irwin, 1983 </a:t>
                      </a:r>
                      <a:endParaRPr kumimoji="0" lang="en-US" sz="1600" b="0" i="0" u="none" strike="noStrike" cap="none" normalizeH="0" baseline="0" dirty="0" smtClean="0">
                        <a:ln>
                          <a:noFill/>
                        </a:ln>
                        <a:solidFill>
                          <a:schemeClr val="bg1"/>
                        </a:solidFill>
                        <a:effectLst/>
                        <a:latin typeface="Arial" charset="0"/>
                      </a:endParaRPr>
                    </a:p>
                  </a:txBody>
                  <a:tcPr horzOverflow="overflow"/>
                </a:tc>
              </a:tr>
              <a:tr h="570254">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600" u="none" strike="noStrike" cap="none" normalizeH="0" baseline="0" smtClean="0">
                          <a:ln>
                            <a:noFill/>
                          </a:ln>
                          <a:effectLst/>
                        </a:rPr>
                        <a:t>Synchronous Manufacturing </a:t>
                      </a:r>
                      <a:endParaRPr kumimoji="0" lang="en-US" sz="1600" b="0" i="0" u="none" strike="noStrike" cap="none" normalizeH="0" baseline="0" smtClean="0">
                        <a:ln>
                          <a:noFill/>
                        </a:ln>
                        <a:solidFill>
                          <a:schemeClr val="bg1"/>
                        </a:solidFill>
                        <a:effectLst/>
                        <a:latin typeface="Arial" charset="0"/>
                      </a:endParaRPr>
                    </a:p>
                  </a:txBody>
                  <a:tcPr horzOverflow="overflow"/>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600" u="none" strike="noStrike" cap="none" normalizeH="0" baseline="0" dirty="0" err="1" smtClean="0">
                          <a:ln>
                            <a:noFill/>
                          </a:ln>
                          <a:effectLst/>
                        </a:rPr>
                        <a:t>Goldratt</a:t>
                      </a:r>
                      <a:r>
                        <a:rPr kumimoji="0" lang="en-US" sz="1600" u="none" strike="noStrike" cap="none" normalizeH="0" baseline="0" dirty="0" smtClean="0">
                          <a:ln>
                            <a:noFill/>
                          </a:ln>
                          <a:effectLst/>
                        </a:rPr>
                        <a:t>, E., and Cox, The Goal:  Excellence in Manufacturing, J., North River Press, 1984. </a:t>
                      </a:r>
                      <a:endParaRPr kumimoji="0" lang="en-US" sz="1600" b="0" i="0" u="none" strike="noStrike" cap="none" normalizeH="0" baseline="0" dirty="0" smtClean="0">
                        <a:ln>
                          <a:noFill/>
                        </a:ln>
                        <a:solidFill>
                          <a:schemeClr val="bg1"/>
                        </a:solidFill>
                        <a:effectLst/>
                        <a:latin typeface="Arial" charset="0"/>
                      </a:endParaRPr>
                    </a:p>
                  </a:txBody>
                  <a:tcPr horzOverflow="overflow"/>
                </a:tc>
              </a:tr>
              <a:tr h="849141">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600" u="none" strike="noStrike" cap="none" normalizeH="0" baseline="0" smtClean="0">
                          <a:ln>
                            <a:noFill/>
                          </a:ln>
                          <a:effectLst/>
                        </a:rPr>
                        <a:t>Total Quality Management (TQM)</a:t>
                      </a:r>
                      <a:endParaRPr kumimoji="0" lang="en-US" sz="1600" b="0" i="0" u="none" strike="noStrike" cap="none" normalizeH="0" baseline="0" smtClean="0">
                        <a:ln>
                          <a:noFill/>
                        </a:ln>
                        <a:solidFill>
                          <a:schemeClr val="bg1"/>
                        </a:solidFill>
                        <a:effectLst/>
                        <a:latin typeface="Arial" charset="0"/>
                      </a:endParaRPr>
                    </a:p>
                  </a:txBody>
                  <a:tcPr horzOverflow="overflow"/>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600" u="none" strike="noStrike" cap="none" normalizeH="0" baseline="0" dirty="0" smtClean="0">
                          <a:ln>
                            <a:noFill/>
                          </a:ln>
                          <a:effectLst/>
                        </a:rPr>
                        <a:t>Term initially coined in 1985 within Naval Air Systems Command.  Navy adopted this definition in 1990, but decided to use total quality leadership (TQL) for quality improvement that throughout the Dept. </a:t>
                      </a:r>
                      <a:endParaRPr kumimoji="0" lang="en-US" sz="1600" b="0" i="0" u="none" strike="noStrike" cap="none" normalizeH="0" baseline="0" dirty="0" smtClean="0">
                        <a:ln>
                          <a:noFill/>
                        </a:ln>
                        <a:solidFill>
                          <a:schemeClr val="bg1"/>
                        </a:solidFill>
                        <a:effectLst/>
                        <a:latin typeface="Arial" charset="0"/>
                      </a:endParaRPr>
                    </a:p>
                  </a:txBody>
                  <a:tcPr horzOverflow="overflow"/>
                </a:tc>
              </a:tr>
            </a:tbl>
          </a:graphicData>
        </a:graphic>
      </p:graphicFrame>
      <p:sp>
        <p:nvSpPr>
          <p:cNvPr id="3" name="Slide Number Placeholder 2"/>
          <p:cNvSpPr>
            <a:spLocks noGrp="1"/>
          </p:cNvSpPr>
          <p:nvPr>
            <p:ph type="sldNum" sz="quarter" idx="12"/>
          </p:nvPr>
        </p:nvSpPr>
        <p:spPr/>
        <p:txBody>
          <a:bodyPr/>
          <a:lstStyle/>
          <a:p>
            <a:r>
              <a:rPr lang="en-US" smtClean="0"/>
              <a:t>A-</a:t>
            </a:r>
            <a:fld id="{80DF8D3A-B884-4F0F-90FE-71785A7BC751}" type="slidenum">
              <a:rPr lang="en-US" smtClean="0"/>
              <a:pPr/>
              <a:t>21</a:t>
            </a:fld>
            <a:endParaRPr lang="en-US" dirty="0"/>
          </a:p>
        </p:txBody>
      </p:sp>
    </p:spTree>
    <p:extLst>
      <p:ext uri="{BB962C8B-B14F-4D97-AF65-F5344CB8AC3E}">
        <p14:creationId xmlns:p14="http://schemas.microsoft.com/office/powerpoint/2010/main" val="24241512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1143000"/>
          </a:xfrm>
        </p:spPr>
        <p:txBody>
          <a:bodyPr/>
          <a:lstStyle/>
          <a:p>
            <a:r>
              <a:rPr lang="en-US" sz="3600" b="1" dirty="0">
                <a:effectLst>
                  <a:outerShdw blurRad="38100" dist="38100" dir="2700000" algn="tl">
                    <a:srgbClr val="000000">
                      <a:alpha val="43137"/>
                    </a:srgbClr>
                  </a:outerShdw>
                </a:effectLst>
                <a:cs typeface="Times New Roman" pitchFamily="18" charset="0"/>
              </a:rPr>
              <a:t>Some Popular Management Strategies of the Last 50 Years</a:t>
            </a:r>
            <a:r>
              <a:rPr lang="en-US" sz="3600" b="1" dirty="0">
                <a:effectLst>
                  <a:outerShdw blurRad="38100" dist="38100" dir="2700000" algn="tl">
                    <a:srgbClr val="000000">
                      <a:alpha val="43137"/>
                    </a:srgbClr>
                  </a:outerShdw>
                </a:effectLst>
              </a:rPr>
              <a:t> </a:t>
            </a:r>
            <a:r>
              <a:rPr lang="en-US" sz="3600" b="1" dirty="0" smtClean="0">
                <a:effectLst>
                  <a:outerShdw blurRad="38100" dist="38100" dir="2700000" algn="tl">
                    <a:srgbClr val="000000">
                      <a:alpha val="43137"/>
                    </a:srgbClr>
                  </a:outerShdw>
                </a:effectLst>
              </a:rPr>
              <a:t>(continued)</a:t>
            </a:r>
            <a:endParaRPr lang="en-US" sz="3600" dirty="0"/>
          </a:p>
        </p:txBody>
      </p:sp>
      <p:sp>
        <p:nvSpPr>
          <p:cNvPr id="4" name="Footer Placeholder 3"/>
          <p:cNvSpPr>
            <a:spLocks noGrp="1"/>
          </p:cNvSpPr>
          <p:nvPr>
            <p:ph type="ftr" sz="quarter" idx="11"/>
          </p:nvPr>
        </p:nvSpPr>
        <p:spPr/>
        <p:txBody>
          <a:bodyPr/>
          <a:lstStyle/>
          <a:p>
            <a:pPr algn="l"/>
            <a:r>
              <a:rPr lang="en-US" smtClean="0"/>
              <a:t>BUSI 104 Operations Management</a:t>
            </a:r>
            <a:endParaRPr lang="en-US" dirty="0"/>
          </a:p>
        </p:txBody>
      </p:sp>
      <p:graphicFrame>
        <p:nvGraphicFramePr>
          <p:cNvPr id="6" name="Group 106"/>
          <p:cNvGraphicFramePr>
            <a:graphicFrameLocks noGrp="1"/>
          </p:cNvGraphicFramePr>
          <p:nvPr>
            <p:extLst>
              <p:ext uri="{D42A27DB-BD31-4B8C-83A1-F6EECF244321}">
                <p14:modId xmlns:p14="http://schemas.microsoft.com/office/powerpoint/2010/main" val="3938934265"/>
              </p:ext>
            </p:extLst>
          </p:nvPr>
        </p:nvGraphicFramePr>
        <p:xfrm>
          <a:off x="228600" y="1378453"/>
          <a:ext cx="8153400" cy="5248090"/>
        </p:xfrm>
        <a:graphic>
          <a:graphicData uri="http://schemas.openxmlformats.org/drawingml/2006/table">
            <a:tbl>
              <a:tblPr>
                <a:tableStyleId>{08FB837D-C827-4EFA-A057-4D05807E0F7C}</a:tableStyleId>
              </a:tblPr>
              <a:tblGrid>
                <a:gridCol w="1843377"/>
                <a:gridCol w="6310023"/>
              </a:tblGrid>
              <a:tr h="325114">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600" b="1" u="none" strike="noStrike" cap="none" normalizeH="0" baseline="0" dirty="0" smtClean="0">
                          <a:ln>
                            <a:noFill/>
                          </a:ln>
                          <a:effectLst/>
                        </a:rPr>
                        <a:t>Initiative</a:t>
                      </a:r>
                      <a:endParaRPr kumimoji="0" lang="en-US" sz="1600" b="1" i="0" u="none" strike="noStrike" cap="none" normalizeH="0" baseline="0" dirty="0" smtClean="0">
                        <a:ln>
                          <a:noFill/>
                        </a:ln>
                        <a:solidFill>
                          <a:schemeClr val="bg1"/>
                        </a:solidFill>
                        <a:effectLst/>
                        <a:latin typeface="Arial" charset="0"/>
                      </a:endParaRPr>
                    </a:p>
                  </a:txBody>
                  <a:tcPr horzOverflow="overflow"/>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600" b="1" u="none" strike="noStrike" cap="none" normalizeH="0" baseline="0" dirty="0" smtClean="0">
                          <a:ln>
                            <a:noFill/>
                          </a:ln>
                          <a:effectLst/>
                        </a:rPr>
                        <a:t>Seminal or Influential Works</a:t>
                      </a:r>
                      <a:endParaRPr kumimoji="0" lang="en-US" sz="1600" b="1" i="0" u="none" strike="noStrike" cap="none" normalizeH="0" baseline="0" dirty="0" smtClean="0">
                        <a:ln>
                          <a:noFill/>
                        </a:ln>
                        <a:solidFill>
                          <a:schemeClr val="bg1"/>
                        </a:solidFill>
                        <a:effectLst/>
                        <a:latin typeface="Arial" charset="0"/>
                      </a:endParaRPr>
                    </a:p>
                  </a:txBody>
                  <a:tcPr horzOverflow="overflow"/>
                </a:tc>
              </a:tr>
              <a:tr h="798008">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600" u="none" strike="noStrike" cap="none" normalizeH="0" baseline="0" dirty="0" smtClean="0">
                          <a:ln>
                            <a:noFill/>
                          </a:ln>
                          <a:effectLst/>
                        </a:rPr>
                        <a:t>Benchmarking </a:t>
                      </a:r>
                      <a:endParaRPr kumimoji="0" lang="en-US" sz="1600" b="0" i="0" u="none" strike="noStrike" cap="none" normalizeH="0" baseline="0" dirty="0" smtClean="0">
                        <a:ln>
                          <a:noFill/>
                        </a:ln>
                        <a:solidFill>
                          <a:schemeClr val="bg1"/>
                        </a:solidFill>
                        <a:effectLst/>
                        <a:latin typeface="Arial" charset="0"/>
                      </a:endParaRPr>
                    </a:p>
                  </a:txBody>
                  <a:tcPr horzOverflow="overflow"/>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600" u="none" strike="noStrike" cap="none" normalizeH="0" baseline="0" dirty="0" smtClean="0">
                          <a:ln>
                            <a:noFill/>
                          </a:ln>
                          <a:effectLst/>
                        </a:rPr>
                        <a:t>“How to Measure Yourself Against the Best”, Tucker, Frances Gaither; </a:t>
                      </a:r>
                      <a:r>
                        <a:rPr kumimoji="0" lang="en-US" sz="1600" u="none" strike="noStrike" cap="none" normalizeH="0" baseline="0" dirty="0" err="1" smtClean="0">
                          <a:ln>
                            <a:noFill/>
                          </a:ln>
                          <a:effectLst/>
                        </a:rPr>
                        <a:t>Zivan</a:t>
                      </a:r>
                      <a:r>
                        <a:rPr kumimoji="0" lang="en-US" sz="1600" u="none" strike="noStrike" cap="none" normalizeH="0" baseline="0" dirty="0" smtClean="0">
                          <a:ln>
                            <a:noFill/>
                          </a:ln>
                          <a:effectLst/>
                        </a:rPr>
                        <a:t>, Seymour M.; Camp, Robert C., HBR, Jan/Feb 1987; Vol. 65, </a:t>
                      </a:r>
                      <a:r>
                        <a:rPr kumimoji="0" lang="en-US" sz="1600" u="none" strike="noStrike" cap="none" normalizeH="0" baseline="0" dirty="0" err="1" smtClean="0">
                          <a:ln>
                            <a:noFill/>
                          </a:ln>
                          <a:effectLst/>
                        </a:rPr>
                        <a:t>Iss</a:t>
                      </a:r>
                      <a:r>
                        <a:rPr kumimoji="0" lang="en-US" sz="1600" u="none" strike="noStrike" cap="none" normalizeH="0" baseline="0" dirty="0" smtClean="0">
                          <a:ln>
                            <a:noFill/>
                          </a:ln>
                          <a:effectLst/>
                        </a:rPr>
                        <a:t>. 1; pg. 8, 3 pgs </a:t>
                      </a:r>
                      <a:endParaRPr kumimoji="0" lang="en-US" sz="1600" b="0" i="0" u="none" strike="noStrike" cap="none" normalizeH="0" baseline="0" dirty="0" smtClean="0">
                        <a:ln>
                          <a:noFill/>
                        </a:ln>
                        <a:solidFill>
                          <a:schemeClr val="bg1"/>
                        </a:solidFill>
                        <a:effectLst/>
                        <a:latin typeface="Arial" charset="0"/>
                      </a:endParaRPr>
                    </a:p>
                  </a:txBody>
                  <a:tcPr horzOverflow="overflow"/>
                </a:tc>
              </a:tr>
              <a:tr h="561561">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600" u="none" strike="noStrike" cap="none" normalizeH="0" baseline="0" smtClean="0">
                          <a:ln>
                            <a:noFill/>
                          </a:ln>
                          <a:effectLst/>
                        </a:rPr>
                        <a:t>Concurrent Engineering</a:t>
                      </a:r>
                      <a:endParaRPr kumimoji="0" lang="en-US" sz="1600" b="0" i="0" u="none" strike="noStrike" cap="none" normalizeH="0" baseline="0" smtClean="0">
                        <a:ln>
                          <a:noFill/>
                        </a:ln>
                        <a:solidFill>
                          <a:schemeClr val="bg1"/>
                        </a:solidFill>
                        <a:effectLst/>
                        <a:latin typeface="Arial" charset="0"/>
                      </a:endParaRPr>
                    </a:p>
                  </a:txBody>
                  <a:tcPr horzOverflow="overflow"/>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600" u="none" strike="noStrike" cap="none" normalizeH="0" baseline="0" dirty="0" smtClean="0">
                          <a:ln>
                            <a:noFill/>
                          </a:ln>
                          <a:effectLst/>
                        </a:rPr>
                        <a:t>“Manufacturing By Design”, D.E. Whitney, HBR, July-Aug 1988. </a:t>
                      </a:r>
                      <a:endParaRPr kumimoji="0" lang="en-US" sz="1600" b="0" i="0" u="none" strike="noStrike" cap="none" normalizeH="0" baseline="0" dirty="0" smtClean="0">
                        <a:ln>
                          <a:noFill/>
                        </a:ln>
                        <a:solidFill>
                          <a:schemeClr val="bg1"/>
                        </a:solidFill>
                        <a:effectLst/>
                        <a:latin typeface="Arial" charset="0"/>
                      </a:endParaRPr>
                    </a:p>
                  </a:txBody>
                  <a:tcPr horzOverflow="overflow"/>
                </a:tc>
              </a:tr>
              <a:tr h="798008">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600" u="none" strike="noStrike" cap="none" normalizeH="0" baseline="0" dirty="0" smtClean="0">
                          <a:ln>
                            <a:noFill/>
                          </a:ln>
                          <a:effectLst/>
                        </a:rPr>
                        <a:t>Computer Integrated Manufacturing (CIM)</a:t>
                      </a:r>
                      <a:endParaRPr kumimoji="0" lang="en-US" sz="1600" b="0" i="0" u="none" strike="noStrike" cap="none" normalizeH="0" baseline="0" dirty="0" smtClean="0">
                        <a:ln>
                          <a:noFill/>
                        </a:ln>
                        <a:solidFill>
                          <a:schemeClr val="bg1"/>
                        </a:solidFill>
                        <a:effectLst/>
                        <a:latin typeface="Arial" charset="0"/>
                      </a:endParaRPr>
                    </a:p>
                  </a:txBody>
                  <a:tcPr horzOverflow="overflow"/>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600" u="none" strike="noStrike" cap="none" normalizeH="0" baseline="0" dirty="0" smtClean="0">
                          <a:ln>
                            <a:noFill/>
                          </a:ln>
                          <a:effectLst/>
                        </a:rPr>
                        <a:t>“A CEO's Common Sense of CIM: An Interview with J. Tracy O'Rourke,” </a:t>
                      </a:r>
                      <a:r>
                        <a:rPr kumimoji="0" lang="en-US" sz="1600" u="none" strike="noStrike" cap="none" normalizeH="0" baseline="0" dirty="0" err="1" smtClean="0">
                          <a:ln>
                            <a:noFill/>
                          </a:ln>
                          <a:effectLst/>
                        </a:rPr>
                        <a:t>Avishai</a:t>
                      </a:r>
                      <a:r>
                        <a:rPr kumimoji="0" lang="en-US" sz="1600" u="none" strike="noStrike" cap="none" normalizeH="0" baseline="0" dirty="0" smtClean="0">
                          <a:ln>
                            <a:noFill/>
                          </a:ln>
                          <a:effectLst/>
                        </a:rPr>
                        <a:t>, Bernard; Harvard Business Review, Jan/Feb 1989; Vol. 67, </a:t>
                      </a:r>
                      <a:r>
                        <a:rPr kumimoji="0" lang="en-US" sz="1600" u="none" strike="noStrike" cap="none" normalizeH="0" baseline="0" dirty="0" err="1" smtClean="0">
                          <a:ln>
                            <a:noFill/>
                          </a:ln>
                          <a:effectLst/>
                        </a:rPr>
                        <a:t>Iss</a:t>
                      </a:r>
                      <a:r>
                        <a:rPr kumimoji="0" lang="en-US" sz="1600" u="none" strike="noStrike" cap="none" normalizeH="0" baseline="0" dirty="0" smtClean="0">
                          <a:ln>
                            <a:noFill/>
                          </a:ln>
                          <a:effectLst/>
                        </a:rPr>
                        <a:t>. 1; pg. 110, 8 pgs </a:t>
                      </a:r>
                      <a:endParaRPr kumimoji="0" lang="en-US" sz="1600" b="0" i="0" u="none" strike="noStrike" cap="none" normalizeH="0" baseline="0" dirty="0" smtClean="0">
                        <a:ln>
                          <a:noFill/>
                        </a:ln>
                        <a:solidFill>
                          <a:schemeClr val="bg1"/>
                        </a:solidFill>
                        <a:effectLst/>
                        <a:latin typeface="Arial" charset="0"/>
                      </a:endParaRPr>
                    </a:p>
                  </a:txBody>
                  <a:tcPr horzOverflow="overflow"/>
                </a:tc>
              </a:tr>
              <a:tr h="561561">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600" u="none" strike="noStrike" cap="none" normalizeH="0" baseline="0" smtClean="0">
                          <a:ln>
                            <a:noFill/>
                          </a:ln>
                          <a:effectLst/>
                        </a:rPr>
                        <a:t>Just-in-Time (JIT)</a:t>
                      </a:r>
                      <a:endParaRPr kumimoji="0" lang="en-US" sz="1600" b="0" i="0" u="none" strike="noStrike" cap="none" normalizeH="0" baseline="0" smtClean="0">
                        <a:ln>
                          <a:noFill/>
                        </a:ln>
                        <a:solidFill>
                          <a:schemeClr val="bg1"/>
                        </a:solidFill>
                        <a:effectLst/>
                        <a:latin typeface="Arial" charset="0"/>
                      </a:endParaRPr>
                    </a:p>
                  </a:txBody>
                  <a:tcPr horzOverflow="overflow"/>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600" u="none" strike="noStrike" cap="none" normalizeH="0" baseline="0" dirty="0" smtClean="0">
                          <a:ln>
                            <a:noFill/>
                          </a:ln>
                          <a:effectLst/>
                        </a:rPr>
                        <a:t>“Getting Control of Just-in-Time,” </a:t>
                      </a:r>
                      <a:r>
                        <a:rPr kumimoji="0" lang="en-US" sz="1600" u="none" strike="noStrike" cap="none" normalizeH="0" baseline="0" dirty="0" err="1" smtClean="0">
                          <a:ln>
                            <a:noFill/>
                          </a:ln>
                          <a:effectLst/>
                        </a:rPr>
                        <a:t>Karmarkar</a:t>
                      </a:r>
                      <a:r>
                        <a:rPr kumimoji="0" lang="en-US" sz="1600" u="none" strike="noStrike" cap="none" normalizeH="0" baseline="0" dirty="0" smtClean="0">
                          <a:ln>
                            <a:noFill/>
                          </a:ln>
                          <a:effectLst/>
                        </a:rPr>
                        <a:t>, </a:t>
                      </a:r>
                      <a:r>
                        <a:rPr kumimoji="0" lang="en-US" sz="1600" u="none" strike="noStrike" cap="none" normalizeH="0" baseline="0" dirty="0" err="1" smtClean="0">
                          <a:ln>
                            <a:noFill/>
                          </a:ln>
                          <a:effectLst/>
                        </a:rPr>
                        <a:t>Uday</a:t>
                      </a:r>
                      <a:r>
                        <a:rPr kumimoji="0" lang="en-US" sz="1600" u="none" strike="noStrike" cap="none" normalizeH="0" baseline="0" dirty="0" smtClean="0">
                          <a:ln>
                            <a:noFill/>
                          </a:ln>
                          <a:effectLst/>
                        </a:rPr>
                        <a:t>; HBR, Sep/Oct 1989; Vol. 67, </a:t>
                      </a:r>
                      <a:r>
                        <a:rPr kumimoji="0" lang="en-US" sz="1600" u="none" strike="noStrike" cap="none" normalizeH="0" baseline="0" dirty="0" err="1" smtClean="0">
                          <a:ln>
                            <a:noFill/>
                          </a:ln>
                          <a:effectLst/>
                        </a:rPr>
                        <a:t>Iss</a:t>
                      </a:r>
                      <a:r>
                        <a:rPr kumimoji="0" lang="en-US" sz="1600" u="none" strike="noStrike" cap="none" normalizeH="0" baseline="0" dirty="0" smtClean="0">
                          <a:ln>
                            <a:noFill/>
                          </a:ln>
                          <a:effectLst/>
                        </a:rPr>
                        <a:t>. 5; pg. 122, 10 pgs. </a:t>
                      </a:r>
                      <a:endParaRPr kumimoji="0" lang="en-US" sz="1600" b="0" i="0" u="none" strike="noStrike" cap="none" normalizeH="0" baseline="0" dirty="0" smtClean="0">
                        <a:ln>
                          <a:noFill/>
                        </a:ln>
                        <a:solidFill>
                          <a:schemeClr val="bg1"/>
                        </a:solidFill>
                        <a:effectLst/>
                        <a:latin typeface="Arial" charset="0"/>
                      </a:endParaRPr>
                    </a:p>
                  </a:txBody>
                  <a:tcPr horzOverflow="overflow"/>
                </a:tc>
              </a:tr>
              <a:tr h="561561">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600" u="none" strike="noStrike" cap="none" normalizeH="0" baseline="0" smtClean="0">
                          <a:ln>
                            <a:noFill/>
                          </a:ln>
                          <a:effectLst/>
                        </a:rPr>
                        <a:t>Taguchi Methods</a:t>
                      </a:r>
                      <a:endParaRPr kumimoji="0" lang="en-US" sz="1600" b="0" i="0" u="none" strike="noStrike" cap="none" normalizeH="0" baseline="0" smtClean="0">
                        <a:ln>
                          <a:noFill/>
                        </a:ln>
                        <a:solidFill>
                          <a:schemeClr val="bg1"/>
                        </a:solidFill>
                        <a:effectLst/>
                        <a:latin typeface="Arial" charset="0"/>
                      </a:endParaRPr>
                    </a:p>
                  </a:txBody>
                  <a:tcPr horzOverflow="overflow"/>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600" u="none" strike="noStrike" cap="none" normalizeH="0" baseline="0" dirty="0" smtClean="0">
                          <a:ln>
                            <a:noFill/>
                          </a:ln>
                          <a:effectLst/>
                        </a:rPr>
                        <a:t>“Robust Quality,” Taguchi, </a:t>
                      </a:r>
                      <a:r>
                        <a:rPr kumimoji="0" lang="en-US" sz="1600" u="none" strike="noStrike" cap="none" normalizeH="0" baseline="0" dirty="0" err="1" smtClean="0">
                          <a:ln>
                            <a:noFill/>
                          </a:ln>
                          <a:effectLst/>
                        </a:rPr>
                        <a:t>Genichi</a:t>
                      </a:r>
                      <a:r>
                        <a:rPr kumimoji="0" lang="en-US" sz="1600" u="none" strike="noStrike" cap="none" normalizeH="0" baseline="0" dirty="0" smtClean="0">
                          <a:ln>
                            <a:noFill/>
                          </a:ln>
                          <a:effectLst/>
                        </a:rPr>
                        <a:t>; </a:t>
                      </a:r>
                      <a:r>
                        <a:rPr kumimoji="0" lang="en-US" sz="1600" u="none" strike="noStrike" cap="none" normalizeH="0" baseline="0" dirty="0" err="1" smtClean="0">
                          <a:ln>
                            <a:noFill/>
                          </a:ln>
                          <a:effectLst/>
                        </a:rPr>
                        <a:t>Clausing</a:t>
                      </a:r>
                      <a:r>
                        <a:rPr kumimoji="0" lang="en-US" sz="1600" u="none" strike="noStrike" cap="none" normalizeH="0" baseline="0" dirty="0" smtClean="0">
                          <a:ln>
                            <a:noFill/>
                          </a:ln>
                          <a:effectLst/>
                        </a:rPr>
                        <a:t>, Don; HBR, Jan/Feb 1990; Vol. 68, </a:t>
                      </a:r>
                      <a:r>
                        <a:rPr kumimoji="0" lang="en-US" sz="1600" u="none" strike="noStrike" cap="none" normalizeH="0" baseline="0" dirty="0" err="1" smtClean="0">
                          <a:ln>
                            <a:noFill/>
                          </a:ln>
                          <a:effectLst/>
                        </a:rPr>
                        <a:t>Iss</a:t>
                      </a:r>
                      <a:r>
                        <a:rPr kumimoji="0" lang="en-US" sz="1600" u="none" strike="noStrike" cap="none" normalizeH="0" baseline="0" dirty="0" smtClean="0">
                          <a:ln>
                            <a:noFill/>
                          </a:ln>
                          <a:effectLst/>
                        </a:rPr>
                        <a:t>. 1; pg. 65, 11 pgs </a:t>
                      </a:r>
                      <a:endParaRPr kumimoji="0" lang="en-US" sz="1600" b="0" i="0" u="none" strike="noStrike" cap="none" normalizeH="0" baseline="0" dirty="0" smtClean="0">
                        <a:ln>
                          <a:noFill/>
                        </a:ln>
                        <a:solidFill>
                          <a:schemeClr val="bg1"/>
                        </a:solidFill>
                        <a:effectLst/>
                        <a:latin typeface="Arial" charset="0"/>
                      </a:endParaRPr>
                    </a:p>
                  </a:txBody>
                  <a:tcPr horzOverflow="overflow"/>
                </a:tc>
              </a:tr>
              <a:tr h="561561">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600" u="none" strike="noStrike" cap="none" normalizeH="0" baseline="0" smtClean="0">
                          <a:ln>
                            <a:noFill/>
                          </a:ln>
                          <a:effectLst/>
                        </a:rPr>
                        <a:t>Reengineering </a:t>
                      </a:r>
                      <a:r>
                        <a:rPr kumimoji="0" lang="en-US" sz="1400" u="none" strike="noStrike" cap="none" normalizeH="0" baseline="0" smtClean="0">
                          <a:ln>
                            <a:noFill/>
                          </a:ln>
                          <a:effectLst/>
                        </a:rPr>
                        <a:t>(became BPR) </a:t>
                      </a:r>
                      <a:endParaRPr kumimoji="0" lang="en-US" sz="1400" b="0" i="0" u="none" strike="noStrike" cap="none" normalizeH="0" baseline="0" smtClean="0">
                        <a:ln>
                          <a:noFill/>
                        </a:ln>
                        <a:solidFill>
                          <a:schemeClr val="bg1"/>
                        </a:solidFill>
                        <a:effectLst/>
                        <a:latin typeface="Arial" charset="0"/>
                      </a:endParaRPr>
                    </a:p>
                  </a:txBody>
                  <a:tcPr horzOverflow="overflow"/>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600" u="none" strike="noStrike" cap="none" normalizeH="0" baseline="0" dirty="0" smtClean="0">
                          <a:ln>
                            <a:noFill/>
                          </a:ln>
                          <a:effectLst/>
                        </a:rPr>
                        <a:t>“Reengineering Work:  Don’t Automate, Obliterate,” Michael Hammer, HBR, Vol. 68, No. 4, July-Aug 1990 </a:t>
                      </a:r>
                      <a:endParaRPr kumimoji="0" lang="en-US" sz="1600" b="0" i="0" u="none" strike="noStrike" cap="none" normalizeH="0" baseline="0" dirty="0" smtClean="0">
                        <a:ln>
                          <a:noFill/>
                        </a:ln>
                        <a:solidFill>
                          <a:schemeClr val="bg1"/>
                        </a:solidFill>
                        <a:effectLst/>
                        <a:latin typeface="Arial" charset="0"/>
                      </a:endParaRPr>
                    </a:p>
                  </a:txBody>
                  <a:tcPr horzOverflow="overflow"/>
                </a:tc>
              </a:tr>
              <a:tr h="706570">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600" u="none" strike="noStrike" cap="none" normalizeH="0" baseline="0" smtClean="0">
                          <a:ln>
                            <a:noFill/>
                          </a:ln>
                          <a:effectLst/>
                        </a:rPr>
                        <a:t>Zero Defections</a:t>
                      </a:r>
                      <a:endParaRPr kumimoji="0" lang="en-US" sz="1600" b="0" i="0" u="none" strike="noStrike" cap="none" normalizeH="0" baseline="0" smtClean="0">
                        <a:ln>
                          <a:noFill/>
                        </a:ln>
                        <a:solidFill>
                          <a:schemeClr val="bg1"/>
                        </a:solidFill>
                        <a:effectLst/>
                        <a:latin typeface="Arial" charset="0"/>
                      </a:endParaRPr>
                    </a:p>
                  </a:txBody>
                  <a:tcPr horzOverflow="overflow"/>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600" u="none" strike="noStrike" cap="none" normalizeH="0" baseline="0" dirty="0" smtClean="0">
                          <a:ln>
                            <a:noFill/>
                          </a:ln>
                          <a:effectLst/>
                        </a:rPr>
                        <a:t>“Zero Defections: Quality Comes to Services,” </a:t>
                      </a:r>
                      <a:r>
                        <a:rPr kumimoji="0" lang="en-US" sz="1600" u="none" strike="noStrike" cap="none" normalizeH="0" baseline="0" dirty="0" err="1" smtClean="0">
                          <a:ln>
                            <a:noFill/>
                          </a:ln>
                          <a:effectLst/>
                        </a:rPr>
                        <a:t>Reichheld</a:t>
                      </a:r>
                      <a:r>
                        <a:rPr kumimoji="0" lang="en-US" sz="1600" u="none" strike="noStrike" cap="none" normalizeH="0" baseline="0" dirty="0" smtClean="0">
                          <a:ln>
                            <a:noFill/>
                          </a:ln>
                          <a:effectLst/>
                        </a:rPr>
                        <a:t>, Frederick F.; </a:t>
                      </a:r>
                      <a:r>
                        <a:rPr kumimoji="0" lang="en-US" sz="1600" u="none" strike="noStrike" cap="none" normalizeH="0" baseline="0" dirty="0" err="1" smtClean="0">
                          <a:ln>
                            <a:noFill/>
                          </a:ln>
                          <a:effectLst/>
                        </a:rPr>
                        <a:t>Sasser</a:t>
                      </a:r>
                      <a:r>
                        <a:rPr kumimoji="0" lang="en-US" sz="1600" u="none" strike="noStrike" cap="none" normalizeH="0" baseline="0" dirty="0" smtClean="0">
                          <a:ln>
                            <a:noFill/>
                          </a:ln>
                          <a:effectLst/>
                        </a:rPr>
                        <a:t>, W. Earl, Jr.; HBR, Sep/Oct 1990; Vol. 68, </a:t>
                      </a:r>
                      <a:r>
                        <a:rPr kumimoji="0" lang="en-US" sz="1600" u="none" strike="noStrike" cap="none" normalizeH="0" baseline="0" dirty="0" err="1" smtClean="0">
                          <a:ln>
                            <a:noFill/>
                          </a:ln>
                          <a:effectLst/>
                        </a:rPr>
                        <a:t>Iss</a:t>
                      </a:r>
                      <a:r>
                        <a:rPr kumimoji="0" lang="en-US" sz="1600" u="none" strike="noStrike" cap="none" normalizeH="0" baseline="0" dirty="0" smtClean="0">
                          <a:ln>
                            <a:noFill/>
                          </a:ln>
                          <a:effectLst/>
                        </a:rPr>
                        <a:t>. 5; pg. 105, 7 pgs </a:t>
                      </a:r>
                      <a:endParaRPr kumimoji="0" lang="en-US" sz="1600" b="0" i="0" u="none" strike="noStrike" cap="none" normalizeH="0" baseline="0" dirty="0" smtClean="0">
                        <a:ln>
                          <a:noFill/>
                        </a:ln>
                        <a:solidFill>
                          <a:schemeClr val="bg1"/>
                        </a:solidFill>
                        <a:effectLst/>
                        <a:latin typeface="Arial" charset="0"/>
                      </a:endParaRPr>
                    </a:p>
                  </a:txBody>
                  <a:tcPr horzOverflow="overflow"/>
                </a:tc>
              </a:tr>
            </a:tbl>
          </a:graphicData>
        </a:graphic>
      </p:graphicFrame>
      <p:sp>
        <p:nvSpPr>
          <p:cNvPr id="3" name="Slide Number Placeholder 2"/>
          <p:cNvSpPr>
            <a:spLocks noGrp="1"/>
          </p:cNvSpPr>
          <p:nvPr>
            <p:ph type="sldNum" sz="quarter" idx="12"/>
          </p:nvPr>
        </p:nvSpPr>
        <p:spPr/>
        <p:txBody>
          <a:bodyPr/>
          <a:lstStyle/>
          <a:p>
            <a:r>
              <a:rPr lang="en-US" smtClean="0"/>
              <a:t>A-</a:t>
            </a:r>
            <a:fld id="{80DF8D3A-B884-4F0F-90FE-71785A7BC751}" type="slidenum">
              <a:rPr lang="en-US" smtClean="0"/>
              <a:pPr/>
              <a:t>22</a:t>
            </a:fld>
            <a:endParaRPr lang="en-US" dirty="0"/>
          </a:p>
        </p:txBody>
      </p:sp>
    </p:spTree>
    <p:extLst>
      <p:ext uri="{BB962C8B-B14F-4D97-AF65-F5344CB8AC3E}">
        <p14:creationId xmlns:p14="http://schemas.microsoft.com/office/powerpoint/2010/main" val="37048739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effectLst>
                  <a:outerShdw blurRad="38100" dist="38100" dir="2700000" algn="tl">
                    <a:srgbClr val="000000">
                      <a:alpha val="43137"/>
                    </a:srgbClr>
                  </a:outerShdw>
                </a:effectLst>
                <a:cs typeface="Times New Roman" pitchFamily="18" charset="0"/>
              </a:rPr>
              <a:t>Some Popular Management Strategies of the Last 50 Years</a:t>
            </a:r>
            <a:r>
              <a:rPr lang="en-US" sz="3600" b="1" dirty="0">
                <a:effectLst>
                  <a:outerShdw blurRad="38100" dist="38100" dir="2700000" algn="tl">
                    <a:srgbClr val="000000">
                      <a:alpha val="43137"/>
                    </a:srgbClr>
                  </a:outerShdw>
                </a:effectLst>
              </a:rPr>
              <a:t> (continued)</a:t>
            </a:r>
            <a:endParaRPr lang="en-US" sz="3600" dirty="0"/>
          </a:p>
        </p:txBody>
      </p:sp>
      <p:sp>
        <p:nvSpPr>
          <p:cNvPr id="4" name="Footer Placeholder 3"/>
          <p:cNvSpPr>
            <a:spLocks noGrp="1"/>
          </p:cNvSpPr>
          <p:nvPr>
            <p:ph type="ftr" sz="quarter" idx="11"/>
          </p:nvPr>
        </p:nvSpPr>
        <p:spPr/>
        <p:txBody>
          <a:bodyPr/>
          <a:lstStyle/>
          <a:p>
            <a:pPr algn="l"/>
            <a:r>
              <a:rPr lang="en-US" smtClean="0"/>
              <a:t>BUSI 104 Operations Management</a:t>
            </a:r>
            <a:endParaRPr lang="en-US" dirty="0"/>
          </a:p>
        </p:txBody>
      </p:sp>
      <p:graphicFrame>
        <p:nvGraphicFramePr>
          <p:cNvPr id="6" name="Group 63"/>
          <p:cNvGraphicFramePr>
            <a:graphicFrameLocks noGrp="1"/>
          </p:cNvGraphicFramePr>
          <p:nvPr>
            <p:extLst>
              <p:ext uri="{D42A27DB-BD31-4B8C-83A1-F6EECF244321}">
                <p14:modId xmlns:p14="http://schemas.microsoft.com/office/powerpoint/2010/main" val="2680745399"/>
              </p:ext>
            </p:extLst>
          </p:nvPr>
        </p:nvGraphicFramePr>
        <p:xfrm>
          <a:off x="152400" y="1752600"/>
          <a:ext cx="8077200" cy="4206240"/>
        </p:xfrm>
        <a:graphic>
          <a:graphicData uri="http://schemas.openxmlformats.org/drawingml/2006/table">
            <a:tbl>
              <a:tblPr>
                <a:tableStyleId>{08FB837D-C827-4EFA-A057-4D05807E0F7C}</a:tableStyleId>
              </a:tblPr>
              <a:tblGrid>
                <a:gridCol w="1869722"/>
                <a:gridCol w="6207478"/>
              </a:tblGrid>
              <a:tr h="329206">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600" b="1" u="none" strike="noStrike" cap="none" normalizeH="0" baseline="0" dirty="0" smtClean="0">
                          <a:ln>
                            <a:noFill/>
                          </a:ln>
                          <a:effectLst/>
                        </a:rPr>
                        <a:t>Initiative</a:t>
                      </a:r>
                      <a:endParaRPr kumimoji="0" lang="en-US" sz="1600" b="1" i="0" u="none" strike="noStrike" cap="none" normalizeH="0" baseline="0" dirty="0" smtClean="0">
                        <a:ln>
                          <a:noFill/>
                        </a:ln>
                        <a:solidFill>
                          <a:schemeClr val="bg1"/>
                        </a:solidFill>
                        <a:effectLst/>
                        <a:latin typeface="Arial" charset="0"/>
                      </a:endParaRPr>
                    </a:p>
                  </a:txBody>
                  <a:tcPr horzOverflow="overflow"/>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600" b="1" u="none" strike="noStrike" cap="none" normalizeH="0" baseline="0" dirty="0" smtClean="0">
                          <a:ln>
                            <a:noFill/>
                          </a:ln>
                          <a:effectLst/>
                        </a:rPr>
                        <a:t>Seminal or Influential Works</a:t>
                      </a:r>
                      <a:endParaRPr kumimoji="0" lang="en-US" sz="1600" b="1" i="0" u="none" strike="noStrike" cap="none" normalizeH="0" baseline="0" dirty="0" smtClean="0">
                        <a:ln>
                          <a:noFill/>
                        </a:ln>
                        <a:solidFill>
                          <a:schemeClr val="bg1"/>
                        </a:solidFill>
                        <a:effectLst/>
                        <a:latin typeface="Arial" charset="0"/>
                      </a:endParaRPr>
                    </a:p>
                  </a:txBody>
                  <a:tcPr horzOverflow="overflow"/>
                </a:tc>
              </a:tr>
              <a:tr h="568629">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600" u="none" strike="noStrike" cap="none" normalizeH="0" baseline="0" dirty="0" smtClean="0">
                          <a:ln>
                            <a:noFill/>
                          </a:ln>
                          <a:effectLst/>
                        </a:rPr>
                        <a:t>Reinventing the Corporation</a:t>
                      </a:r>
                      <a:endParaRPr kumimoji="0" lang="en-US" sz="1600" b="0" i="0" u="none" strike="noStrike" cap="none" normalizeH="0" baseline="0" dirty="0" smtClean="0">
                        <a:ln>
                          <a:noFill/>
                        </a:ln>
                        <a:solidFill>
                          <a:schemeClr val="bg1"/>
                        </a:solidFill>
                        <a:effectLst/>
                        <a:latin typeface="Arial" charset="0"/>
                      </a:endParaRPr>
                    </a:p>
                  </a:txBody>
                  <a:tcPr horzOverflow="overflow"/>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600" u="none" strike="noStrike" cap="none" normalizeH="0" baseline="0" dirty="0" smtClean="0">
                          <a:ln>
                            <a:noFill/>
                          </a:ln>
                          <a:effectLst/>
                        </a:rPr>
                        <a:t>“Research That Reinvents the Corporation,” Brown, John </a:t>
                      </a:r>
                      <a:r>
                        <a:rPr kumimoji="0" lang="en-US" sz="1600" u="none" strike="noStrike" cap="none" normalizeH="0" baseline="0" dirty="0" err="1" smtClean="0">
                          <a:ln>
                            <a:noFill/>
                          </a:ln>
                          <a:effectLst/>
                        </a:rPr>
                        <a:t>Seely</a:t>
                      </a:r>
                      <a:r>
                        <a:rPr kumimoji="0" lang="en-US" sz="1600" u="none" strike="noStrike" cap="none" normalizeH="0" baseline="0" dirty="0" smtClean="0">
                          <a:ln>
                            <a:noFill/>
                          </a:ln>
                          <a:effectLst/>
                        </a:rPr>
                        <a:t>; HBR, Jan/Feb 1991; Vol. 69, </a:t>
                      </a:r>
                      <a:r>
                        <a:rPr kumimoji="0" lang="en-US" sz="1600" u="none" strike="noStrike" cap="none" normalizeH="0" baseline="0" dirty="0" err="1" smtClean="0">
                          <a:ln>
                            <a:noFill/>
                          </a:ln>
                          <a:effectLst/>
                        </a:rPr>
                        <a:t>Iss</a:t>
                      </a:r>
                      <a:r>
                        <a:rPr kumimoji="0" lang="en-US" sz="1600" u="none" strike="noStrike" cap="none" normalizeH="0" baseline="0" dirty="0" smtClean="0">
                          <a:ln>
                            <a:noFill/>
                          </a:ln>
                          <a:effectLst/>
                        </a:rPr>
                        <a:t>. 1; pg. 102, 10 pgs </a:t>
                      </a:r>
                      <a:endParaRPr kumimoji="0" lang="en-US" sz="1600" b="0" i="0" u="none" strike="noStrike" cap="none" normalizeH="0" baseline="0" dirty="0" smtClean="0">
                        <a:ln>
                          <a:noFill/>
                        </a:ln>
                        <a:solidFill>
                          <a:schemeClr val="bg1"/>
                        </a:solidFill>
                        <a:effectLst/>
                        <a:latin typeface="Arial" charset="0"/>
                      </a:endParaRPr>
                    </a:p>
                  </a:txBody>
                  <a:tcPr horzOverflow="overflow"/>
                </a:tc>
              </a:tr>
              <a:tr h="568629">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600" u="none" strike="noStrike" cap="none" normalizeH="0" baseline="0" smtClean="0">
                          <a:ln>
                            <a:noFill/>
                          </a:ln>
                          <a:effectLst/>
                        </a:rPr>
                        <a:t>Activity-based Costing (ABC)</a:t>
                      </a:r>
                      <a:endParaRPr kumimoji="0" lang="en-US" sz="1600" b="0" i="0" u="none" strike="noStrike" cap="none" normalizeH="0" baseline="0" smtClean="0">
                        <a:ln>
                          <a:noFill/>
                        </a:ln>
                        <a:solidFill>
                          <a:schemeClr val="bg1"/>
                        </a:solidFill>
                        <a:effectLst/>
                        <a:latin typeface="Arial" charset="0"/>
                      </a:endParaRPr>
                    </a:p>
                  </a:txBody>
                  <a:tcPr horzOverflow="overflow"/>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600" u="none" strike="noStrike" cap="none" normalizeH="0" baseline="0" dirty="0" smtClean="0">
                          <a:ln>
                            <a:noFill/>
                          </a:ln>
                          <a:effectLst/>
                        </a:rPr>
                        <a:t>“Profit Priorities from Activity-Based Costing,” Cooper, Robin; Kaplan, Robert S.; HBR, May/Jun 1991; Vol. 69, </a:t>
                      </a:r>
                      <a:r>
                        <a:rPr kumimoji="0" lang="en-US" sz="1600" u="none" strike="noStrike" cap="none" normalizeH="0" baseline="0" dirty="0" err="1" smtClean="0">
                          <a:ln>
                            <a:noFill/>
                          </a:ln>
                          <a:effectLst/>
                        </a:rPr>
                        <a:t>Iss</a:t>
                      </a:r>
                      <a:r>
                        <a:rPr kumimoji="0" lang="en-US" sz="1600" u="none" strike="noStrike" cap="none" normalizeH="0" baseline="0" dirty="0" smtClean="0">
                          <a:ln>
                            <a:noFill/>
                          </a:ln>
                          <a:effectLst/>
                        </a:rPr>
                        <a:t>. 3; pg. 130, 6 pgs </a:t>
                      </a:r>
                      <a:endParaRPr kumimoji="0" lang="en-US" sz="1600" b="0" i="0" u="none" strike="noStrike" cap="none" normalizeH="0" baseline="0" dirty="0" smtClean="0">
                        <a:ln>
                          <a:noFill/>
                        </a:ln>
                        <a:solidFill>
                          <a:schemeClr val="bg1"/>
                        </a:solidFill>
                        <a:effectLst/>
                        <a:latin typeface="Arial" charset="0"/>
                      </a:endParaRPr>
                    </a:p>
                  </a:txBody>
                  <a:tcPr horzOverflow="overflow"/>
                </a:tc>
              </a:tr>
              <a:tr h="808051">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600" u="none" strike="noStrike" cap="none" normalizeH="0" baseline="0" smtClean="0">
                          <a:ln>
                            <a:noFill/>
                          </a:ln>
                          <a:effectLst/>
                        </a:rPr>
                        <a:t>Malcolm Baldrige National Quality Award (MBNQA) </a:t>
                      </a:r>
                      <a:endParaRPr kumimoji="0" lang="en-US" sz="1600" b="0" i="0" u="none" strike="noStrike" cap="none" normalizeH="0" baseline="0" smtClean="0">
                        <a:ln>
                          <a:noFill/>
                        </a:ln>
                        <a:solidFill>
                          <a:schemeClr val="bg1"/>
                        </a:solidFill>
                        <a:effectLst/>
                        <a:latin typeface="Arial" charset="0"/>
                      </a:endParaRPr>
                    </a:p>
                  </a:txBody>
                  <a:tcPr horzOverflow="overflow"/>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600" u="none" strike="noStrike" cap="none" normalizeH="0" baseline="0" dirty="0" smtClean="0">
                          <a:ln>
                            <a:noFill/>
                          </a:ln>
                          <a:effectLst/>
                        </a:rPr>
                        <a:t>“How the </a:t>
                      </a:r>
                      <a:r>
                        <a:rPr kumimoji="0" lang="en-US" sz="1600" u="none" strike="noStrike" cap="none" normalizeH="0" baseline="0" dirty="0" err="1" smtClean="0">
                          <a:ln>
                            <a:noFill/>
                          </a:ln>
                          <a:effectLst/>
                        </a:rPr>
                        <a:t>Baldrige</a:t>
                      </a:r>
                      <a:r>
                        <a:rPr kumimoji="0" lang="en-US" sz="1600" u="none" strike="noStrike" cap="none" normalizeH="0" baseline="0" dirty="0" smtClean="0">
                          <a:ln>
                            <a:noFill/>
                          </a:ln>
                          <a:effectLst/>
                        </a:rPr>
                        <a:t> Award Really Works,” Garvin, David A; HBR, Nov/Dec 1991; Vol. 69, </a:t>
                      </a:r>
                      <a:r>
                        <a:rPr kumimoji="0" lang="en-US" sz="1600" u="none" strike="noStrike" cap="none" normalizeH="0" baseline="0" dirty="0" err="1" smtClean="0">
                          <a:ln>
                            <a:noFill/>
                          </a:ln>
                          <a:effectLst/>
                        </a:rPr>
                        <a:t>Iss</a:t>
                      </a:r>
                      <a:r>
                        <a:rPr kumimoji="0" lang="en-US" sz="1600" u="none" strike="noStrike" cap="none" normalizeH="0" baseline="0" dirty="0" smtClean="0">
                          <a:ln>
                            <a:noFill/>
                          </a:ln>
                          <a:effectLst/>
                        </a:rPr>
                        <a:t>. 6; pg. 80, 16 pgs 11. </a:t>
                      </a:r>
                      <a:endParaRPr kumimoji="0" lang="en-US" sz="1600" b="0" i="0" u="none" strike="noStrike" cap="none" normalizeH="0" baseline="0" dirty="0" smtClean="0">
                        <a:ln>
                          <a:noFill/>
                        </a:ln>
                        <a:solidFill>
                          <a:schemeClr val="bg1"/>
                        </a:solidFill>
                        <a:effectLst/>
                        <a:latin typeface="Arial" charset="0"/>
                      </a:endParaRPr>
                    </a:p>
                  </a:txBody>
                  <a:tcPr horzOverflow="overflow"/>
                </a:tc>
              </a:tr>
              <a:tr h="808051">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600" u="none" strike="noStrike" cap="none" normalizeH="0" baseline="0" smtClean="0">
                          <a:ln>
                            <a:noFill/>
                          </a:ln>
                          <a:effectLst/>
                        </a:rPr>
                        <a:t>Balanced Scorecard</a:t>
                      </a:r>
                      <a:endParaRPr kumimoji="0" lang="en-US" sz="1600" b="0" i="0" u="none" strike="noStrike" cap="none" normalizeH="0" baseline="0" smtClean="0">
                        <a:ln>
                          <a:noFill/>
                        </a:ln>
                        <a:solidFill>
                          <a:schemeClr val="bg1"/>
                        </a:solidFill>
                        <a:effectLst/>
                        <a:latin typeface="Arial" charset="0"/>
                      </a:endParaRPr>
                    </a:p>
                  </a:txBody>
                  <a:tcPr horzOverflow="overflow"/>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600" u="none" strike="noStrike" cap="none" normalizeH="0" baseline="0" dirty="0" smtClean="0">
                          <a:ln>
                            <a:noFill/>
                          </a:ln>
                          <a:effectLst/>
                        </a:rPr>
                        <a:t>“The Balanced Scorecard - Measures That Drive Performance,” Kaplan, Robert S.; Norton, David P.; HBR, Jan/Feb 1992; Vol. 70, </a:t>
                      </a:r>
                      <a:r>
                        <a:rPr kumimoji="0" lang="en-US" sz="1600" u="none" strike="noStrike" cap="none" normalizeH="0" baseline="0" dirty="0" err="1" smtClean="0">
                          <a:ln>
                            <a:noFill/>
                          </a:ln>
                          <a:effectLst/>
                        </a:rPr>
                        <a:t>Iss</a:t>
                      </a:r>
                      <a:r>
                        <a:rPr kumimoji="0" lang="en-US" sz="1600" u="none" strike="noStrike" cap="none" normalizeH="0" baseline="0" dirty="0" smtClean="0">
                          <a:ln>
                            <a:noFill/>
                          </a:ln>
                          <a:effectLst/>
                        </a:rPr>
                        <a:t>. 1; pg. 71, 9 pgs </a:t>
                      </a:r>
                      <a:endParaRPr kumimoji="0" lang="en-US" sz="1600" b="0" i="0" u="none" strike="noStrike" cap="none" normalizeH="0" baseline="0" dirty="0" smtClean="0">
                        <a:ln>
                          <a:noFill/>
                        </a:ln>
                        <a:solidFill>
                          <a:schemeClr val="bg1"/>
                        </a:solidFill>
                        <a:effectLst/>
                        <a:latin typeface="Arial" charset="0"/>
                      </a:endParaRPr>
                    </a:p>
                  </a:txBody>
                  <a:tcPr horzOverflow="overflow"/>
                </a:tc>
              </a:tr>
              <a:tr h="1047474">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600" u="none" strike="noStrike" cap="none" normalizeH="0" baseline="0" smtClean="0">
                          <a:ln>
                            <a:noFill/>
                          </a:ln>
                          <a:effectLst/>
                        </a:rPr>
                        <a:t>Matrix Management</a:t>
                      </a:r>
                      <a:endParaRPr kumimoji="0" lang="en-US" sz="1600" b="0" i="0" u="none" strike="noStrike" cap="none" normalizeH="0" baseline="0" smtClean="0">
                        <a:ln>
                          <a:noFill/>
                        </a:ln>
                        <a:solidFill>
                          <a:schemeClr val="bg1"/>
                        </a:solidFill>
                        <a:effectLst/>
                        <a:latin typeface="Arial" charset="0"/>
                      </a:endParaRPr>
                    </a:p>
                  </a:txBody>
                  <a:tcPr horzOverflow="overflow"/>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600" u="none" strike="noStrike" cap="none" normalizeH="0" baseline="0" dirty="0" smtClean="0">
                          <a:ln>
                            <a:noFill/>
                          </a:ln>
                          <a:effectLst/>
                        </a:rPr>
                        <a:t>“Matrix Management: Not a Structure, a Frame of Mind,” Bartlett and </a:t>
                      </a:r>
                      <a:r>
                        <a:rPr kumimoji="0" lang="en-US" sz="1600" u="none" strike="noStrike" cap="none" normalizeH="0" baseline="0" dirty="0" err="1" smtClean="0">
                          <a:ln>
                            <a:noFill/>
                          </a:ln>
                          <a:effectLst/>
                        </a:rPr>
                        <a:t>Ghoshal</a:t>
                      </a:r>
                      <a:r>
                        <a:rPr kumimoji="0" lang="en-US" sz="1600" u="none" strike="noStrike" cap="none" normalizeH="0" baseline="0" dirty="0" smtClean="0">
                          <a:ln>
                            <a:noFill/>
                          </a:ln>
                          <a:effectLst/>
                        </a:rPr>
                        <a:t>, HBR, Jul/Aug 1990.  Blamed the matrix principle for the fact that top-level managers in many leading companies were losing control of their companies. </a:t>
                      </a:r>
                      <a:endParaRPr kumimoji="0" lang="en-US" sz="1600" b="0" i="0" u="none" strike="noStrike" cap="none" normalizeH="0" baseline="0" dirty="0" smtClean="0">
                        <a:ln>
                          <a:noFill/>
                        </a:ln>
                        <a:solidFill>
                          <a:schemeClr val="bg1"/>
                        </a:solidFill>
                        <a:effectLst/>
                        <a:latin typeface="Arial" charset="0"/>
                      </a:endParaRPr>
                    </a:p>
                  </a:txBody>
                  <a:tcPr horzOverflow="overflow"/>
                </a:tc>
              </a:tr>
            </a:tbl>
          </a:graphicData>
        </a:graphic>
      </p:graphicFrame>
      <p:sp>
        <p:nvSpPr>
          <p:cNvPr id="3" name="Slide Number Placeholder 2"/>
          <p:cNvSpPr>
            <a:spLocks noGrp="1"/>
          </p:cNvSpPr>
          <p:nvPr>
            <p:ph type="sldNum" sz="quarter" idx="12"/>
          </p:nvPr>
        </p:nvSpPr>
        <p:spPr/>
        <p:txBody>
          <a:bodyPr/>
          <a:lstStyle/>
          <a:p>
            <a:r>
              <a:rPr lang="en-US" smtClean="0"/>
              <a:t>A-</a:t>
            </a:r>
            <a:fld id="{80DF8D3A-B884-4F0F-90FE-71785A7BC751}" type="slidenum">
              <a:rPr lang="en-US" smtClean="0"/>
              <a:pPr/>
              <a:t>23</a:t>
            </a:fld>
            <a:endParaRPr lang="en-US" dirty="0"/>
          </a:p>
        </p:txBody>
      </p:sp>
    </p:spTree>
    <p:extLst>
      <p:ext uri="{BB962C8B-B14F-4D97-AF65-F5344CB8AC3E}">
        <p14:creationId xmlns:p14="http://schemas.microsoft.com/office/powerpoint/2010/main" val="5825470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Operations as a Transformation Process</a:t>
            </a:r>
            <a:endParaRPr lang="en-US" b="1"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lgn="l"/>
            <a:r>
              <a:rPr lang="en-US" smtClean="0"/>
              <a:t>BUSI 104 Operations Management</a:t>
            </a:r>
            <a:endParaRPr lang="en-US" dirty="0"/>
          </a:p>
        </p:txBody>
      </p:sp>
      <p:grpSp>
        <p:nvGrpSpPr>
          <p:cNvPr id="6" name="Group 27"/>
          <p:cNvGrpSpPr>
            <a:grpSpLocks/>
          </p:cNvGrpSpPr>
          <p:nvPr/>
        </p:nvGrpSpPr>
        <p:grpSpPr bwMode="auto">
          <a:xfrm>
            <a:off x="26276" y="2438400"/>
            <a:ext cx="2514600" cy="457200"/>
            <a:chOff x="240" y="1632"/>
            <a:chExt cx="1584" cy="288"/>
          </a:xfrm>
        </p:grpSpPr>
        <p:sp>
          <p:nvSpPr>
            <p:cNvPr id="7" name="Line 4"/>
            <p:cNvSpPr>
              <a:spLocks noChangeShapeType="1"/>
            </p:cNvSpPr>
            <p:nvPr/>
          </p:nvSpPr>
          <p:spPr bwMode="auto">
            <a:xfrm>
              <a:off x="960" y="1776"/>
              <a:ext cx="864" cy="0"/>
            </a:xfrm>
            <a:prstGeom prst="line">
              <a:avLst/>
            </a:prstGeom>
            <a:noFill/>
            <a:ln w="539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Text Box 5"/>
            <p:cNvSpPr txBox="1">
              <a:spLocks noChangeArrowheads="1"/>
            </p:cNvSpPr>
            <p:nvPr/>
          </p:nvSpPr>
          <p:spPr bwMode="auto">
            <a:xfrm>
              <a:off x="240" y="1632"/>
              <a:ext cx="6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chemeClr val="tx2"/>
                  </a:solidFill>
                </a:rPr>
                <a:t>Inputs</a:t>
              </a:r>
              <a:endParaRPr lang="en-US" sz="2400">
                <a:solidFill>
                  <a:schemeClr val="tx2"/>
                </a:solidFill>
              </a:endParaRPr>
            </a:p>
          </p:txBody>
        </p:sp>
      </p:grpSp>
      <p:sp>
        <p:nvSpPr>
          <p:cNvPr id="9" name="Text Box 11"/>
          <p:cNvSpPr txBox="1">
            <a:spLocks noChangeArrowheads="1"/>
          </p:cNvSpPr>
          <p:nvPr/>
        </p:nvSpPr>
        <p:spPr bwMode="auto">
          <a:xfrm>
            <a:off x="2617076" y="2057400"/>
            <a:ext cx="3675063" cy="1200329"/>
          </a:xfrm>
          <a:prstGeom prst="rect">
            <a:avLst/>
          </a:prstGeom>
          <a:noFill/>
          <a:ln w="254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dirty="0" smtClean="0">
                <a:solidFill>
                  <a:schemeClr val="tx2"/>
                </a:solidFill>
              </a:rPr>
              <a:t>Transformation Process; </a:t>
            </a:r>
            <a:r>
              <a:rPr lang="en-US" sz="2400" dirty="0">
                <a:solidFill>
                  <a:schemeClr val="tx2"/>
                </a:solidFill>
              </a:rPr>
              <a:t>transform and add VALUE to inputs</a:t>
            </a:r>
            <a:endParaRPr lang="en-US" sz="2400" dirty="0">
              <a:solidFill>
                <a:schemeClr val="tx2"/>
              </a:solidFill>
              <a:latin typeface="Times New Roman" pitchFamily="18" charset="0"/>
            </a:endParaRPr>
          </a:p>
        </p:txBody>
      </p:sp>
      <p:grpSp>
        <p:nvGrpSpPr>
          <p:cNvPr id="10" name="Group 29"/>
          <p:cNvGrpSpPr>
            <a:grpSpLocks/>
          </p:cNvGrpSpPr>
          <p:nvPr/>
        </p:nvGrpSpPr>
        <p:grpSpPr bwMode="auto">
          <a:xfrm>
            <a:off x="6350876" y="2362201"/>
            <a:ext cx="2438400" cy="1570038"/>
            <a:chOff x="4224" y="1584"/>
            <a:chExt cx="1536" cy="989"/>
          </a:xfrm>
        </p:grpSpPr>
        <p:sp>
          <p:nvSpPr>
            <p:cNvPr id="11" name="Text Box 8"/>
            <p:cNvSpPr txBox="1">
              <a:spLocks noChangeArrowheads="1"/>
            </p:cNvSpPr>
            <p:nvPr/>
          </p:nvSpPr>
          <p:spPr bwMode="auto">
            <a:xfrm>
              <a:off x="4704" y="1584"/>
              <a:ext cx="1056"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solidFill>
                    <a:schemeClr val="tx2"/>
                  </a:solidFill>
                </a:rPr>
                <a:t>Finished </a:t>
              </a:r>
              <a:r>
                <a:rPr lang="en-US" sz="2400" b="1" dirty="0" smtClean="0">
                  <a:solidFill>
                    <a:schemeClr val="tx2"/>
                  </a:solidFill>
                </a:rPr>
                <a:t>Outputs</a:t>
              </a:r>
            </a:p>
            <a:p>
              <a:r>
                <a:rPr lang="en-US" sz="2400" dirty="0" smtClean="0">
                  <a:solidFill>
                    <a:schemeClr val="tx2"/>
                  </a:solidFill>
                </a:rPr>
                <a:t>Goods </a:t>
              </a:r>
            </a:p>
            <a:p>
              <a:r>
                <a:rPr lang="en-US" sz="2400" dirty="0" smtClean="0">
                  <a:solidFill>
                    <a:schemeClr val="tx2"/>
                  </a:solidFill>
                </a:rPr>
                <a:t>Services</a:t>
              </a:r>
              <a:endParaRPr lang="en-US" sz="2400" dirty="0">
                <a:solidFill>
                  <a:schemeClr val="tx2"/>
                </a:solidFill>
              </a:endParaRPr>
            </a:p>
          </p:txBody>
        </p:sp>
        <p:sp>
          <p:nvSpPr>
            <p:cNvPr id="12" name="Line 13"/>
            <p:cNvSpPr>
              <a:spLocks noChangeShapeType="1"/>
            </p:cNvSpPr>
            <p:nvPr/>
          </p:nvSpPr>
          <p:spPr bwMode="auto">
            <a:xfrm>
              <a:off x="4224" y="1824"/>
              <a:ext cx="480" cy="0"/>
            </a:xfrm>
            <a:prstGeom prst="line">
              <a:avLst/>
            </a:prstGeom>
            <a:noFill/>
            <a:ln w="539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 name="Text Box 25"/>
          <p:cNvSpPr txBox="1">
            <a:spLocks noChangeArrowheads="1"/>
          </p:cNvSpPr>
          <p:nvPr/>
        </p:nvSpPr>
        <p:spPr bwMode="auto">
          <a:xfrm>
            <a:off x="331076" y="4648200"/>
            <a:ext cx="792480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buClr>
                <a:schemeClr val="tx2"/>
              </a:buClr>
              <a:buSzPct val="70000"/>
              <a:buFont typeface="Monotype Sorts" pitchFamily="2" charset="2"/>
              <a:buNone/>
            </a:pPr>
            <a:r>
              <a:rPr kumimoji="1" lang="en-US" sz="2400" b="1">
                <a:solidFill>
                  <a:schemeClr val="tx2"/>
                </a:solidFill>
              </a:rPr>
              <a:t>Transformations</a:t>
            </a:r>
            <a:r>
              <a:rPr kumimoji="1" lang="en-US" sz="2400" b="1">
                <a:solidFill>
                  <a:schemeClr val="tx1"/>
                </a:solidFill>
              </a:rPr>
              <a:t> can include: physical, location, exchange, storage, physiological, and informational.</a:t>
            </a:r>
            <a:endParaRPr lang="en-US" sz="2400"/>
          </a:p>
        </p:txBody>
      </p:sp>
      <p:sp>
        <p:nvSpPr>
          <p:cNvPr id="14" name="Text Box 26"/>
          <p:cNvSpPr txBox="1">
            <a:spLocks noChangeArrowheads="1"/>
          </p:cNvSpPr>
          <p:nvPr/>
        </p:nvSpPr>
        <p:spPr bwMode="auto">
          <a:xfrm>
            <a:off x="26276" y="3048000"/>
            <a:ext cx="2229906" cy="1141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60000"/>
              </a:lnSpc>
              <a:spcBef>
                <a:spcPct val="50000"/>
              </a:spcBef>
              <a:buFontTx/>
              <a:buChar char="•"/>
            </a:pPr>
            <a:r>
              <a:rPr lang="en-US" sz="2400" dirty="0">
                <a:solidFill>
                  <a:schemeClr val="tx2"/>
                </a:solidFill>
              </a:rPr>
              <a:t>Raw Materials</a:t>
            </a:r>
          </a:p>
          <a:p>
            <a:pPr>
              <a:lnSpc>
                <a:spcPct val="60000"/>
              </a:lnSpc>
              <a:spcBef>
                <a:spcPct val="50000"/>
              </a:spcBef>
              <a:buFontTx/>
              <a:buChar char="•"/>
            </a:pPr>
            <a:r>
              <a:rPr lang="en-US" sz="2400" dirty="0">
                <a:solidFill>
                  <a:schemeClr val="tx2"/>
                </a:solidFill>
              </a:rPr>
              <a:t>Components</a:t>
            </a:r>
          </a:p>
          <a:p>
            <a:pPr>
              <a:lnSpc>
                <a:spcPct val="60000"/>
              </a:lnSpc>
              <a:spcBef>
                <a:spcPct val="50000"/>
              </a:spcBef>
              <a:buFontTx/>
              <a:buChar char="•"/>
            </a:pPr>
            <a:r>
              <a:rPr lang="en-US" sz="2400" dirty="0">
                <a:solidFill>
                  <a:schemeClr val="tx2"/>
                </a:solidFill>
              </a:rPr>
              <a:t>Customers</a:t>
            </a:r>
            <a:endParaRPr lang="en-US" dirty="0"/>
          </a:p>
        </p:txBody>
      </p:sp>
      <p:sp>
        <p:nvSpPr>
          <p:cNvPr id="3" name="Slide Number Placeholder 2"/>
          <p:cNvSpPr>
            <a:spLocks noGrp="1"/>
          </p:cNvSpPr>
          <p:nvPr>
            <p:ph type="sldNum" sz="quarter" idx="12"/>
          </p:nvPr>
        </p:nvSpPr>
        <p:spPr/>
        <p:txBody>
          <a:bodyPr/>
          <a:lstStyle/>
          <a:p>
            <a:r>
              <a:rPr lang="en-US" smtClean="0"/>
              <a:t>A-</a:t>
            </a:r>
            <a:fld id="{80DF8D3A-B884-4F0F-90FE-71785A7BC751}" type="slidenum">
              <a:rPr lang="en-US" smtClean="0"/>
              <a:pPr/>
              <a:t>3</a:t>
            </a:fld>
            <a:endParaRPr lang="en-US" dirty="0"/>
          </a:p>
        </p:txBody>
      </p:sp>
    </p:spTree>
    <p:extLst>
      <p:ext uri="{BB962C8B-B14F-4D97-AF65-F5344CB8AC3E}">
        <p14:creationId xmlns:p14="http://schemas.microsoft.com/office/powerpoint/2010/main" val="39277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3" grpId="0" autoUpdateAnimBg="0"/>
      <p:bldP spid="14"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Reasons for Studying OM</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spcBef>
                <a:spcPct val="90000"/>
              </a:spcBef>
              <a:buFont typeface="Wingdings" pitchFamily="2" charset="2"/>
              <a:buChar char="Ø"/>
            </a:pPr>
            <a:r>
              <a:rPr lang="en-US" sz="2400" dirty="0">
                <a:latin typeface="Arial" pitchFamily="34" charset="0"/>
              </a:rPr>
              <a:t>Many trends </a:t>
            </a:r>
            <a:r>
              <a:rPr lang="en-US" sz="2400" dirty="0" smtClean="0">
                <a:latin typeface="Arial" pitchFamily="34" charset="0"/>
              </a:rPr>
              <a:t>begin </a:t>
            </a:r>
            <a:r>
              <a:rPr lang="en-US" sz="2400" dirty="0">
                <a:latin typeface="Arial" pitchFamily="34" charset="0"/>
              </a:rPr>
              <a:t>in operations (e.g., TQM, Business Process Reengineering, </a:t>
            </a:r>
            <a:r>
              <a:rPr lang="en-US" sz="2400" dirty="0" smtClean="0">
                <a:latin typeface="Arial" pitchFamily="34" charset="0"/>
              </a:rPr>
              <a:t>Lean, Six Sigma).</a:t>
            </a:r>
            <a:endParaRPr lang="en-US" sz="2400" dirty="0">
              <a:latin typeface="Arial" pitchFamily="34" charset="0"/>
            </a:endParaRPr>
          </a:p>
          <a:p>
            <a:pPr>
              <a:spcBef>
                <a:spcPct val="90000"/>
              </a:spcBef>
              <a:buFont typeface="Wingdings" pitchFamily="2" charset="2"/>
              <a:buChar char="Ø"/>
            </a:pPr>
            <a:r>
              <a:rPr lang="en-US" sz="2400" dirty="0">
                <a:latin typeface="Arial" pitchFamily="34" charset="0"/>
              </a:rPr>
              <a:t>Systematic way of looking at </a:t>
            </a:r>
            <a:r>
              <a:rPr lang="en-US" sz="2400" dirty="0" smtClean="0">
                <a:latin typeface="Arial" pitchFamily="34" charset="0"/>
              </a:rPr>
              <a:t>processes (everything is a process!)</a:t>
            </a:r>
            <a:endParaRPr lang="en-US" sz="2400" dirty="0">
              <a:latin typeface="Arial" pitchFamily="34" charset="0"/>
            </a:endParaRPr>
          </a:p>
          <a:p>
            <a:pPr>
              <a:spcBef>
                <a:spcPct val="90000"/>
              </a:spcBef>
              <a:buFont typeface="Wingdings" pitchFamily="2" charset="2"/>
              <a:buChar char="Ø"/>
            </a:pPr>
            <a:r>
              <a:rPr lang="en-US" sz="2400" dirty="0">
                <a:latin typeface="Arial" pitchFamily="34" charset="0"/>
              </a:rPr>
              <a:t>OM tools can be applied to managing other aspects of business; planning work, controlling quality, ensuring productivity, reducing waste, Etc. </a:t>
            </a:r>
            <a:endParaRPr lang="en-US" sz="2400" dirty="0" smtClean="0">
              <a:latin typeface="Arial" pitchFamily="34" charset="0"/>
            </a:endParaRPr>
          </a:p>
          <a:p>
            <a:pPr marL="114300" indent="0">
              <a:spcBef>
                <a:spcPct val="90000"/>
              </a:spcBef>
              <a:buNone/>
            </a:pPr>
            <a:endParaRPr lang="en-US" sz="2400" dirty="0">
              <a:latin typeface="Arial" pitchFamily="34" charset="0"/>
            </a:endParaRPr>
          </a:p>
          <a:p>
            <a:endParaRPr lang="en-US" dirty="0"/>
          </a:p>
        </p:txBody>
      </p:sp>
      <p:sp>
        <p:nvSpPr>
          <p:cNvPr id="4" name="Footer Placeholder 3"/>
          <p:cNvSpPr>
            <a:spLocks noGrp="1"/>
          </p:cNvSpPr>
          <p:nvPr>
            <p:ph type="ftr" sz="quarter" idx="11"/>
          </p:nvPr>
        </p:nvSpPr>
        <p:spPr/>
        <p:txBody>
          <a:bodyPr/>
          <a:lstStyle/>
          <a:p>
            <a:pPr algn="l"/>
            <a:r>
              <a:rPr lang="en-US" smtClean="0"/>
              <a:t>BUSI 104 Operations Management</a:t>
            </a:r>
            <a:endParaRPr lang="en-US" dirty="0"/>
          </a:p>
        </p:txBody>
      </p:sp>
      <p:sp>
        <p:nvSpPr>
          <p:cNvPr id="6" name="Slide Number Placeholder 5"/>
          <p:cNvSpPr>
            <a:spLocks noGrp="1"/>
          </p:cNvSpPr>
          <p:nvPr>
            <p:ph type="sldNum" sz="quarter" idx="12"/>
          </p:nvPr>
        </p:nvSpPr>
        <p:spPr/>
        <p:txBody>
          <a:bodyPr/>
          <a:lstStyle/>
          <a:p>
            <a:r>
              <a:rPr lang="en-US" smtClean="0"/>
              <a:t>A-</a:t>
            </a:r>
            <a:fld id="{80DF8D3A-B884-4F0F-90FE-71785A7BC751}" type="slidenum">
              <a:rPr lang="en-US" smtClean="0"/>
              <a:pPr/>
              <a:t>4</a:t>
            </a:fld>
            <a:endParaRPr lang="en-US" dirty="0"/>
          </a:p>
        </p:txBody>
      </p:sp>
    </p:spTree>
    <p:extLst>
      <p:ext uri="{BB962C8B-B14F-4D97-AF65-F5344CB8AC3E}">
        <p14:creationId xmlns:p14="http://schemas.microsoft.com/office/powerpoint/2010/main" val="38767277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Challenges Facing Operations </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81000" y="1524000"/>
            <a:ext cx="7620000" cy="4800600"/>
          </a:xfrm>
        </p:spPr>
        <p:txBody>
          <a:bodyPr>
            <a:normAutofit lnSpcReduction="10000"/>
          </a:bodyPr>
          <a:lstStyle/>
          <a:p>
            <a:pPr marL="457200" indent="-457200">
              <a:spcBef>
                <a:spcPct val="50000"/>
              </a:spcBef>
              <a:buClrTx/>
              <a:buFont typeface="Wingdings" pitchFamily="2" charset="2"/>
              <a:buChar char="q"/>
            </a:pPr>
            <a:r>
              <a:rPr lang="en-US" sz="2400" b="1" dirty="0"/>
              <a:t>Getting new products </a:t>
            </a:r>
            <a:r>
              <a:rPr lang="en-US" sz="2400" b="1" dirty="0" smtClean="0"/>
              <a:t> and services to marketplace quickly</a:t>
            </a:r>
            <a:r>
              <a:rPr lang="en-US" sz="2400" b="1" dirty="0"/>
              <a:t>.</a:t>
            </a:r>
          </a:p>
          <a:p>
            <a:pPr marL="457200" indent="-457200">
              <a:spcBef>
                <a:spcPct val="50000"/>
              </a:spcBef>
              <a:buClrTx/>
              <a:buFont typeface="Wingdings" pitchFamily="2" charset="2"/>
              <a:buChar char="q"/>
            </a:pPr>
            <a:r>
              <a:rPr lang="en-US" sz="2400" b="1" dirty="0"/>
              <a:t>Flexibility &amp; “mass customization</a:t>
            </a:r>
            <a:r>
              <a:rPr lang="en-US" sz="2400" b="1" dirty="0" smtClean="0"/>
              <a:t>”</a:t>
            </a:r>
            <a:endParaRPr lang="en-US" sz="2400" b="1" dirty="0"/>
          </a:p>
          <a:p>
            <a:pPr marL="457200" indent="-457200">
              <a:spcBef>
                <a:spcPct val="50000"/>
              </a:spcBef>
              <a:buClrTx/>
              <a:buFont typeface="Wingdings" pitchFamily="2" charset="2"/>
              <a:buChar char="q"/>
            </a:pPr>
            <a:r>
              <a:rPr lang="en-US" sz="2400" b="1" dirty="0"/>
              <a:t>Managing global production </a:t>
            </a:r>
            <a:r>
              <a:rPr lang="en-US" sz="2400" b="1" dirty="0" smtClean="0"/>
              <a:t>and service networks</a:t>
            </a:r>
            <a:endParaRPr lang="en-US" sz="2400" b="1" dirty="0"/>
          </a:p>
          <a:p>
            <a:pPr marL="457200" indent="-457200">
              <a:spcBef>
                <a:spcPct val="50000"/>
              </a:spcBef>
              <a:buClrTx/>
              <a:buFont typeface="Wingdings" pitchFamily="2" charset="2"/>
              <a:buChar char="q"/>
            </a:pPr>
            <a:r>
              <a:rPr lang="en-US" sz="2400" b="1" dirty="0"/>
              <a:t>Developing &amp; integrating new process technologies into existing production systems.  </a:t>
            </a:r>
          </a:p>
          <a:p>
            <a:pPr marL="457200" indent="-457200">
              <a:spcBef>
                <a:spcPct val="50000"/>
              </a:spcBef>
              <a:buClrTx/>
              <a:buFont typeface="Wingdings" pitchFamily="2" charset="2"/>
              <a:buChar char="q"/>
            </a:pPr>
            <a:r>
              <a:rPr lang="en-US" sz="2400" b="1" dirty="0"/>
              <a:t>Achieving &amp; maintaining high </a:t>
            </a:r>
            <a:r>
              <a:rPr lang="en-US" sz="2400" b="1" dirty="0" smtClean="0"/>
              <a:t>quality</a:t>
            </a:r>
            <a:endParaRPr lang="en-US" sz="2400" b="1" dirty="0"/>
          </a:p>
          <a:p>
            <a:pPr marL="457200" indent="-457200">
              <a:spcBef>
                <a:spcPct val="50000"/>
              </a:spcBef>
              <a:buClrTx/>
              <a:buFont typeface="Wingdings" pitchFamily="2" charset="2"/>
              <a:buChar char="q"/>
            </a:pPr>
            <a:r>
              <a:rPr lang="en-US" sz="2400" b="1" dirty="0"/>
              <a:t>Managing </a:t>
            </a:r>
            <a:r>
              <a:rPr lang="en-US" sz="2400" b="1" dirty="0" smtClean="0"/>
              <a:t>diverse workforce</a:t>
            </a:r>
            <a:endParaRPr lang="en-US" sz="2400" b="1" dirty="0"/>
          </a:p>
          <a:p>
            <a:pPr marL="457200" indent="-457200">
              <a:spcBef>
                <a:spcPct val="50000"/>
              </a:spcBef>
              <a:buClrTx/>
              <a:buFont typeface="Wingdings" pitchFamily="2" charset="2"/>
              <a:buChar char="q"/>
            </a:pPr>
            <a:r>
              <a:rPr lang="en-US" sz="2400" b="1" dirty="0"/>
              <a:t>Conforming to environmental constraints, ethical standards, &amp; government regulations.</a:t>
            </a:r>
            <a:endParaRPr lang="en-US" sz="2400" b="1" u="sng" dirty="0">
              <a:latin typeface="Times New Roman" pitchFamily="18" charset="0"/>
            </a:endParaRPr>
          </a:p>
          <a:p>
            <a:endParaRPr lang="en-US" dirty="0"/>
          </a:p>
        </p:txBody>
      </p:sp>
      <p:sp>
        <p:nvSpPr>
          <p:cNvPr id="4" name="Footer Placeholder 3"/>
          <p:cNvSpPr>
            <a:spLocks noGrp="1"/>
          </p:cNvSpPr>
          <p:nvPr>
            <p:ph type="ftr" sz="quarter" idx="11"/>
          </p:nvPr>
        </p:nvSpPr>
        <p:spPr/>
        <p:txBody>
          <a:bodyPr/>
          <a:lstStyle/>
          <a:p>
            <a:pPr algn="l"/>
            <a:r>
              <a:rPr lang="en-US" smtClean="0"/>
              <a:t>BUSI 104 Operations Management</a:t>
            </a:r>
            <a:endParaRPr lang="en-US" dirty="0"/>
          </a:p>
        </p:txBody>
      </p:sp>
      <p:sp>
        <p:nvSpPr>
          <p:cNvPr id="6" name="Slide Number Placeholder 5"/>
          <p:cNvSpPr>
            <a:spLocks noGrp="1"/>
          </p:cNvSpPr>
          <p:nvPr>
            <p:ph type="sldNum" sz="quarter" idx="12"/>
          </p:nvPr>
        </p:nvSpPr>
        <p:spPr/>
        <p:txBody>
          <a:bodyPr/>
          <a:lstStyle/>
          <a:p>
            <a:r>
              <a:rPr lang="en-US" smtClean="0"/>
              <a:t>A-</a:t>
            </a:r>
            <a:fld id="{80DF8D3A-B884-4F0F-90FE-71785A7BC751}" type="slidenum">
              <a:rPr lang="en-US" smtClean="0"/>
              <a:pPr/>
              <a:t>5</a:t>
            </a:fld>
            <a:endParaRPr lang="en-US" dirty="0"/>
          </a:p>
        </p:txBody>
      </p:sp>
    </p:spTree>
    <p:extLst>
      <p:ext uri="{BB962C8B-B14F-4D97-AF65-F5344CB8AC3E}">
        <p14:creationId xmlns:p14="http://schemas.microsoft.com/office/powerpoint/2010/main" val="3274218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Historical Development of OM</a:t>
            </a:r>
            <a:endParaRPr lang="en-US" b="1"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lgn="l"/>
            <a:r>
              <a:rPr lang="en-US" smtClean="0"/>
              <a:t>BUSI 104 Operations Management</a:t>
            </a:r>
            <a:endParaRPr lang="en-US" dirty="0"/>
          </a:p>
        </p:txBody>
      </p:sp>
      <p:sp>
        <p:nvSpPr>
          <p:cNvPr id="7" name="Line 2053"/>
          <p:cNvSpPr>
            <a:spLocks noChangeShapeType="1"/>
          </p:cNvSpPr>
          <p:nvPr/>
        </p:nvSpPr>
        <p:spPr bwMode="auto">
          <a:xfrm>
            <a:off x="863600" y="2326180"/>
            <a:ext cx="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Text Box 2054"/>
          <p:cNvSpPr txBox="1">
            <a:spLocks noChangeArrowheads="1"/>
          </p:cNvSpPr>
          <p:nvPr/>
        </p:nvSpPr>
        <p:spPr bwMode="auto">
          <a:xfrm>
            <a:off x="495300" y="2529380"/>
            <a:ext cx="1130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i="1" dirty="0">
                <a:solidFill>
                  <a:schemeClr val="tx1"/>
                </a:solidFill>
              </a:rPr>
              <a:t>1910’s</a:t>
            </a:r>
            <a:endParaRPr lang="en-US" sz="2400" b="1" dirty="0">
              <a:solidFill>
                <a:schemeClr val="tx1"/>
              </a:solidFill>
              <a:latin typeface="Times New Roman" pitchFamily="18" charset="0"/>
            </a:endParaRPr>
          </a:p>
        </p:txBody>
      </p:sp>
      <p:sp>
        <p:nvSpPr>
          <p:cNvPr id="9" name="Line 2056"/>
          <p:cNvSpPr>
            <a:spLocks noChangeShapeType="1"/>
          </p:cNvSpPr>
          <p:nvPr/>
        </p:nvSpPr>
        <p:spPr bwMode="auto">
          <a:xfrm flipV="1">
            <a:off x="850900" y="2316655"/>
            <a:ext cx="7010400" cy="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Rectangle 2057"/>
          <p:cNvSpPr>
            <a:spLocks noChangeArrowheads="1"/>
          </p:cNvSpPr>
          <p:nvPr/>
        </p:nvSpPr>
        <p:spPr bwMode="auto">
          <a:xfrm>
            <a:off x="655583" y="3045044"/>
            <a:ext cx="5486400"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2400" b="1" dirty="0">
                <a:solidFill>
                  <a:schemeClr val="tx2"/>
                </a:solidFill>
              </a:rPr>
              <a:t>Scientific management -</a:t>
            </a:r>
            <a:r>
              <a:rPr lang="en-US" sz="2400" dirty="0">
                <a:solidFill>
                  <a:schemeClr val="tx1"/>
                </a:solidFill>
              </a:rPr>
              <a:t>Taylor </a:t>
            </a:r>
            <a:endParaRPr lang="en-US" sz="2400" dirty="0" smtClean="0">
              <a:solidFill>
                <a:schemeClr val="tx1"/>
              </a:solidFill>
            </a:endParaRPr>
          </a:p>
          <a:p>
            <a:r>
              <a:rPr lang="en-US" sz="2400" b="1" dirty="0" smtClean="0">
                <a:solidFill>
                  <a:schemeClr val="tx2"/>
                </a:solidFill>
              </a:rPr>
              <a:t>Industrial </a:t>
            </a:r>
            <a:r>
              <a:rPr lang="en-US" sz="2400" b="1" dirty="0">
                <a:solidFill>
                  <a:schemeClr val="tx2"/>
                </a:solidFill>
              </a:rPr>
              <a:t>Psych</a:t>
            </a:r>
            <a:r>
              <a:rPr lang="en-US" sz="2400" dirty="0">
                <a:solidFill>
                  <a:schemeClr val="tx2"/>
                </a:solidFill>
              </a:rPr>
              <a:t>-</a:t>
            </a:r>
            <a:r>
              <a:rPr lang="en-US" sz="2400" dirty="0">
                <a:solidFill>
                  <a:srgbClr val="FFFF66"/>
                </a:solidFill>
              </a:rPr>
              <a:t> </a:t>
            </a:r>
            <a:r>
              <a:rPr lang="en-US" sz="2400" dirty="0" err="1">
                <a:solidFill>
                  <a:schemeClr val="tx1"/>
                </a:solidFill>
              </a:rPr>
              <a:t>Gilbreth’s</a:t>
            </a:r>
            <a:endParaRPr lang="en-US" sz="2400" dirty="0">
              <a:solidFill>
                <a:srgbClr val="FFFF66"/>
              </a:solidFill>
            </a:endParaRPr>
          </a:p>
          <a:p>
            <a:r>
              <a:rPr lang="en-US" sz="2400" b="1" dirty="0">
                <a:solidFill>
                  <a:schemeClr val="tx2"/>
                </a:solidFill>
              </a:rPr>
              <a:t>Moving </a:t>
            </a:r>
            <a:r>
              <a:rPr lang="en-US" sz="2400" b="1" dirty="0" smtClean="0">
                <a:solidFill>
                  <a:schemeClr val="tx2"/>
                </a:solidFill>
              </a:rPr>
              <a:t>line </a:t>
            </a:r>
            <a:r>
              <a:rPr lang="en-US" sz="2400" dirty="0" smtClean="0">
                <a:solidFill>
                  <a:schemeClr val="tx2"/>
                </a:solidFill>
              </a:rPr>
              <a:t>-</a:t>
            </a:r>
            <a:r>
              <a:rPr lang="en-US" sz="2400" dirty="0" smtClean="0">
                <a:solidFill>
                  <a:srgbClr val="FFFF66"/>
                </a:solidFill>
              </a:rPr>
              <a:t> </a:t>
            </a:r>
            <a:r>
              <a:rPr lang="en-US" sz="2400" dirty="0">
                <a:solidFill>
                  <a:schemeClr val="tx1"/>
                </a:solidFill>
              </a:rPr>
              <a:t>Ford, Gantt</a:t>
            </a:r>
            <a:r>
              <a:rPr lang="en-US" sz="2400" dirty="0">
                <a:solidFill>
                  <a:srgbClr val="FFFF66"/>
                </a:solidFill>
              </a:rPr>
              <a:t> </a:t>
            </a:r>
          </a:p>
          <a:p>
            <a:r>
              <a:rPr lang="en-US" sz="2400" b="1" dirty="0">
                <a:solidFill>
                  <a:schemeClr val="tx2"/>
                </a:solidFill>
              </a:rPr>
              <a:t>EOQ </a:t>
            </a:r>
            <a:r>
              <a:rPr lang="en-US" sz="2400" dirty="0">
                <a:solidFill>
                  <a:schemeClr val="tx2"/>
                </a:solidFill>
              </a:rPr>
              <a:t>-</a:t>
            </a:r>
            <a:r>
              <a:rPr lang="en-US" sz="2400" dirty="0">
                <a:solidFill>
                  <a:srgbClr val="FFFF66"/>
                </a:solidFill>
              </a:rPr>
              <a:t> </a:t>
            </a:r>
            <a:r>
              <a:rPr lang="en-US" sz="2400" dirty="0">
                <a:solidFill>
                  <a:schemeClr val="tx1"/>
                </a:solidFill>
              </a:rPr>
              <a:t>Harris</a:t>
            </a:r>
          </a:p>
          <a:p>
            <a:endParaRPr lang="en-US" sz="2400" dirty="0"/>
          </a:p>
        </p:txBody>
      </p:sp>
      <p:sp>
        <p:nvSpPr>
          <p:cNvPr id="11" name="Line 2062"/>
          <p:cNvSpPr>
            <a:spLocks noChangeShapeType="1"/>
          </p:cNvSpPr>
          <p:nvPr/>
        </p:nvSpPr>
        <p:spPr bwMode="auto">
          <a:xfrm>
            <a:off x="5919733" y="2317312"/>
            <a:ext cx="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Text Box 2063"/>
          <p:cNvSpPr txBox="1">
            <a:spLocks noChangeArrowheads="1"/>
          </p:cNvSpPr>
          <p:nvPr/>
        </p:nvSpPr>
        <p:spPr bwMode="auto">
          <a:xfrm>
            <a:off x="5551433" y="2520512"/>
            <a:ext cx="1181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i="1" dirty="0">
                <a:solidFill>
                  <a:schemeClr val="tx1"/>
                </a:solidFill>
              </a:rPr>
              <a:t>1930’s</a:t>
            </a:r>
            <a:endParaRPr lang="en-US" sz="2400" b="1" dirty="0">
              <a:solidFill>
                <a:schemeClr val="tx1"/>
              </a:solidFill>
              <a:latin typeface="Times New Roman" pitchFamily="18" charset="0"/>
            </a:endParaRPr>
          </a:p>
        </p:txBody>
      </p:sp>
      <p:sp>
        <p:nvSpPr>
          <p:cNvPr id="13" name="Text Box 2064"/>
          <p:cNvSpPr txBox="1">
            <a:spLocks noChangeArrowheads="1"/>
          </p:cNvSpPr>
          <p:nvPr/>
        </p:nvSpPr>
        <p:spPr bwMode="auto">
          <a:xfrm>
            <a:off x="5577709" y="3016250"/>
            <a:ext cx="33528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solidFill>
                  <a:schemeClr val="tx2"/>
                </a:solidFill>
              </a:rPr>
              <a:t>QC</a:t>
            </a:r>
            <a:r>
              <a:rPr lang="en-US" sz="2400" dirty="0">
                <a:solidFill>
                  <a:schemeClr val="tx2"/>
                </a:solidFill>
              </a:rPr>
              <a:t>-</a:t>
            </a:r>
            <a:r>
              <a:rPr lang="en-US" sz="2400" dirty="0">
                <a:solidFill>
                  <a:srgbClr val="FFFF66"/>
                </a:solidFill>
              </a:rPr>
              <a:t> </a:t>
            </a:r>
            <a:r>
              <a:rPr lang="en-US" sz="2400" dirty="0" err="1">
                <a:solidFill>
                  <a:schemeClr val="tx1"/>
                </a:solidFill>
              </a:rPr>
              <a:t>Shewhart</a:t>
            </a:r>
            <a:r>
              <a:rPr lang="en-US" sz="2400" dirty="0">
                <a:solidFill>
                  <a:schemeClr val="tx1"/>
                </a:solidFill>
              </a:rPr>
              <a:t>, </a:t>
            </a:r>
            <a:r>
              <a:rPr lang="en-US" sz="2400" dirty="0" err="1">
                <a:solidFill>
                  <a:schemeClr val="tx1"/>
                </a:solidFill>
              </a:rPr>
              <a:t>Dodge,Romig</a:t>
            </a:r>
            <a:endParaRPr lang="en-US" sz="2400" dirty="0">
              <a:solidFill>
                <a:schemeClr val="tx1"/>
              </a:solidFill>
            </a:endParaRPr>
          </a:p>
          <a:p>
            <a:r>
              <a:rPr lang="en-US" sz="2400" b="1" dirty="0">
                <a:solidFill>
                  <a:schemeClr val="tx2"/>
                </a:solidFill>
              </a:rPr>
              <a:t>Hawthorne studies</a:t>
            </a:r>
            <a:r>
              <a:rPr lang="en-US" sz="2400" dirty="0">
                <a:solidFill>
                  <a:schemeClr val="tx2"/>
                </a:solidFill>
              </a:rPr>
              <a:t>-</a:t>
            </a:r>
            <a:r>
              <a:rPr lang="en-US" sz="2400" dirty="0">
                <a:solidFill>
                  <a:srgbClr val="333399"/>
                </a:solidFill>
              </a:rPr>
              <a:t> </a:t>
            </a:r>
            <a:r>
              <a:rPr lang="en-US" sz="2400" dirty="0" err="1">
                <a:solidFill>
                  <a:schemeClr val="tx1"/>
                </a:solidFill>
              </a:rPr>
              <a:t>Mayo,Tippet</a:t>
            </a:r>
            <a:endParaRPr lang="en-US" dirty="0"/>
          </a:p>
        </p:txBody>
      </p:sp>
      <p:sp>
        <p:nvSpPr>
          <p:cNvPr id="14" name="Line 2067"/>
          <p:cNvSpPr>
            <a:spLocks noChangeShapeType="1"/>
          </p:cNvSpPr>
          <p:nvPr/>
        </p:nvSpPr>
        <p:spPr bwMode="auto">
          <a:xfrm>
            <a:off x="850900" y="5155105"/>
            <a:ext cx="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Text Box 2068"/>
          <p:cNvSpPr txBox="1">
            <a:spLocks noChangeArrowheads="1"/>
          </p:cNvSpPr>
          <p:nvPr/>
        </p:nvSpPr>
        <p:spPr bwMode="auto">
          <a:xfrm>
            <a:off x="346075" y="5374180"/>
            <a:ext cx="1130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i="1">
                <a:solidFill>
                  <a:schemeClr val="tx1"/>
                </a:solidFill>
              </a:rPr>
              <a:t>1940’s</a:t>
            </a:r>
            <a:endParaRPr lang="en-US" sz="2400">
              <a:solidFill>
                <a:schemeClr val="tx1"/>
              </a:solidFill>
              <a:latin typeface="Times New Roman" pitchFamily="18" charset="0"/>
            </a:endParaRPr>
          </a:p>
        </p:txBody>
      </p:sp>
      <p:sp>
        <p:nvSpPr>
          <p:cNvPr id="16" name="Text Box 2070"/>
          <p:cNvSpPr txBox="1">
            <a:spLocks noChangeArrowheads="1"/>
          </p:cNvSpPr>
          <p:nvPr/>
        </p:nvSpPr>
        <p:spPr bwMode="auto">
          <a:xfrm>
            <a:off x="346075" y="5720692"/>
            <a:ext cx="3902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solidFill>
                  <a:schemeClr val="tx2"/>
                </a:solidFill>
              </a:rPr>
              <a:t>Simplex method</a:t>
            </a:r>
            <a:r>
              <a:rPr lang="en-US" sz="2400" dirty="0">
                <a:solidFill>
                  <a:schemeClr val="tx2"/>
                </a:solidFill>
              </a:rPr>
              <a:t>-</a:t>
            </a:r>
            <a:r>
              <a:rPr lang="en-US" sz="2400" dirty="0">
                <a:solidFill>
                  <a:srgbClr val="FFFF66"/>
                </a:solidFill>
              </a:rPr>
              <a:t> </a:t>
            </a:r>
            <a:r>
              <a:rPr lang="en-US" sz="2400" dirty="0" err="1">
                <a:solidFill>
                  <a:schemeClr val="tx1"/>
                </a:solidFill>
              </a:rPr>
              <a:t>Dantzig</a:t>
            </a:r>
            <a:endParaRPr lang="en-US" dirty="0"/>
          </a:p>
        </p:txBody>
      </p:sp>
      <p:sp>
        <p:nvSpPr>
          <p:cNvPr id="17" name="Line 2071"/>
          <p:cNvSpPr>
            <a:spLocks noChangeShapeType="1"/>
          </p:cNvSpPr>
          <p:nvPr/>
        </p:nvSpPr>
        <p:spPr bwMode="auto">
          <a:xfrm>
            <a:off x="4737100" y="5158280"/>
            <a:ext cx="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Text Box 2072"/>
          <p:cNvSpPr txBox="1">
            <a:spLocks noChangeArrowheads="1"/>
          </p:cNvSpPr>
          <p:nvPr/>
        </p:nvSpPr>
        <p:spPr bwMode="auto">
          <a:xfrm>
            <a:off x="4368800" y="5374180"/>
            <a:ext cx="2273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i="1">
                <a:solidFill>
                  <a:schemeClr val="tx1"/>
                </a:solidFill>
              </a:rPr>
              <a:t>1950’s - 60’s</a:t>
            </a:r>
            <a:endParaRPr lang="en-US" sz="2400">
              <a:solidFill>
                <a:schemeClr val="tx1"/>
              </a:solidFill>
              <a:latin typeface="Times New Roman" pitchFamily="18" charset="0"/>
            </a:endParaRPr>
          </a:p>
        </p:txBody>
      </p:sp>
      <p:sp>
        <p:nvSpPr>
          <p:cNvPr id="19" name="Text Box 2073"/>
          <p:cNvSpPr txBox="1">
            <a:spLocks noChangeArrowheads="1"/>
          </p:cNvSpPr>
          <p:nvPr/>
        </p:nvSpPr>
        <p:spPr bwMode="auto">
          <a:xfrm>
            <a:off x="4387850" y="5765798"/>
            <a:ext cx="4711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solidFill>
                  <a:schemeClr val="tx2"/>
                </a:solidFill>
              </a:rPr>
              <a:t>OR </a:t>
            </a:r>
            <a:r>
              <a:rPr lang="en-US" sz="2400" b="1" dirty="0" smtClean="0">
                <a:solidFill>
                  <a:schemeClr val="tx2"/>
                </a:solidFill>
              </a:rPr>
              <a:t>tools- </a:t>
            </a:r>
            <a:r>
              <a:rPr lang="en-US" sz="2400" b="1" dirty="0" smtClean="0">
                <a:solidFill>
                  <a:srgbClr val="FFFF66"/>
                </a:solidFill>
              </a:rPr>
              <a:t> </a:t>
            </a:r>
            <a:r>
              <a:rPr lang="en-US" sz="2400" b="1" dirty="0">
                <a:solidFill>
                  <a:schemeClr val="tx1"/>
                </a:solidFill>
              </a:rPr>
              <a:t>Various researchers</a:t>
            </a:r>
            <a:endParaRPr lang="en-US" dirty="0"/>
          </a:p>
        </p:txBody>
      </p:sp>
      <p:sp>
        <p:nvSpPr>
          <p:cNvPr id="20" name="Line 2076"/>
          <p:cNvSpPr>
            <a:spLocks noChangeShapeType="1"/>
          </p:cNvSpPr>
          <p:nvPr/>
        </p:nvSpPr>
        <p:spPr bwMode="auto">
          <a:xfrm flipV="1">
            <a:off x="863600" y="2046780"/>
            <a:ext cx="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2077"/>
          <p:cNvSpPr>
            <a:spLocks noChangeShapeType="1"/>
          </p:cNvSpPr>
          <p:nvPr/>
        </p:nvSpPr>
        <p:spPr bwMode="auto">
          <a:xfrm flipV="1">
            <a:off x="850900" y="5297980"/>
            <a:ext cx="7010400" cy="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 name="Slide Number Placeholder 2"/>
          <p:cNvSpPr>
            <a:spLocks noGrp="1"/>
          </p:cNvSpPr>
          <p:nvPr>
            <p:ph type="sldNum" sz="quarter" idx="12"/>
          </p:nvPr>
        </p:nvSpPr>
        <p:spPr/>
        <p:txBody>
          <a:bodyPr/>
          <a:lstStyle/>
          <a:p>
            <a:r>
              <a:rPr lang="en-US" smtClean="0"/>
              <a:t>A-</a:t>
            </a:r>
            <a:fld id="{80DF8D3A-B884-4F0F-90FE-71785A7BC751}" type="slidenum">
              <a:rPr lang="en-US" smtClean="0"/>
              <a:pPr/>
              <a:t>6</a:t>
            </a:fld>
            <a:endParaRPr lang="en-US" dirty="0"/>
          </a:p>
        </p:txBody>
      </p:sp>
    </p:spTree>
    <p:extLst>
      <p:ext uri="{BB962C8B-B14F-4D97-AF65-F5344CB8AC3E}">
        <p14:creationId xmlns:p14="http://schemas.microsoft.com/office/powerpoint/2010/main" val="36934153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Historical Development of OM (Continued)</a:t>
            </a:r>
            <a:endParaRPr lang="en-US" b="1"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lgn="l"/>
            <a:r>
              <a:rPr lang="en-US" smtClean="0"/>
              <a:t>BUSI 104 Operations Management</a:t>
            </a:r>
            <a:endParaRPr lang="en-US" dirty="0"/>
          </a:p>
        </p:txBody>
      </p:sp>
      <p:sp>
        <p:nvSpPr>
          <p:cNvPr id="7" name="Line 2"/>
          <p:cNvSpPr>
            <a:spLocks noChangeShapeType="1"/>
          </p:cNvSpPr>
          <p:nvPr/>
        </p:nvSpPr>
        <p:spPr bwMode="auto">
          <a:xfrm>
            <a:off x="853281" y="1789386"/>
            <a:ext cx="6553200" cy="0"/>
          </a:xfrm>
          <a:prstGeom prst="line">
            <a:avLst/>
          </a:prstGeom>
          <a:noFill/>
          <a:ln w="19050">
            <a:solidFill>
              <a:schemeClr val="tx1"/>
            </a:solidFill>
            <a:round/>
            <a:headEnd/>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3"/>
          <p:cNvSpPr>
            <a:spLocks noChangeShapeType="1"/>
          </p:cNvSpPr>
          <p:nvPr/>
        </p:nvSpPr>
        <p:spPr bwMode="auto">
          <a:xfrm>
            <a:off x="853281" y="1802086"/>
            <a:ext cx="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Text Box 6"/>
          <p:cNvSpPr txBox="1">
            <a:spLocks noChangeArrowheads="1"/>
          </p:cNvSpPr>
          <p:nvPr/>
        </p:nvSpPr>
        <p:spPr bwMode="auto">
          <a:xfrm>
            <a:off x="497681" y="2122761"/>
            <a:ext cx="111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i="1" dirty="0">
                <a:solidFill>
                  <a:schemeClr val="tx1"/>
                </a:solidFill>
              </a:rPr>
              <a:t>1970’s</a:t>
            </a:r>
            <a:endParaRPr lang="en-US" dirty="0">
              <a:solidFill>
                <a:schemeClr val="tx1"/>
              </a:solidFill>
            </a:endParaRPr>
          </a:p>
        </p:txBody>
      </p:sp>
      <p:sp>
        <p:nvSpPr>
          <p:cNvPr id="11" name="Text Box 7"/>
          <p:cNvSpPr txBox="1">
            <a:spLocks noChangeArrowheads="1"/>
          </p:cNvSpPr>
          <p:nvPr/>
        </p:nvSpPr>
        <p:spPr bwMode="auto">
          <a:xfrm>
            <a:off x="569118" y="2579961"/>
            <a:ext cx="37973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b="1" dirty="0">
                <a:solidFill>
                  <a:schemeClr val="tx2"/>
                </a:solidFill>
              </a:rPr>
              <a:t>Computers in </a:t>
            </a:r>
            <a:r>
              <a:rPr lang="en-US" sz="2000" b="1" dirty="0" smtClean="0">
                <a:solidFill>
                  <a:schemeClr val="tx2"/>
                </a:solidFill>
              </a:rPr>
              <a:t>business </a:t>
            </a:r>
            <a:r>
              <a:rPr lang="en-US" sz="2000" dirty="0" smtClean="0">
                <a:solidFill>
                  <a:schemeClr val="tx2"/>
                </a:solidFill>
              </a:rPr>
              <a:t>-</a:t>
            </a:r>
            <a:r>
              <a:rPr lang="en-US" sz="2000" dirty="0" smtClean="0">
                <a:solidFill>
                  <a:srgbClr val="FFFF66"/>
                </a:solidFill>
              </a:rPr>
              <a:t> </a:t>
            </a:r>
            <a:r>
              <a:rPr lang="en-US" sz="2000" dirty="0">
                <a:solidFill>
                  <a:schemeClr val="tx1"/>
                </a:solidFill>
              </a:rPr>
              <a:t>IBM, </a:t>
            </a:r>
            <a:r>
              <a:rPr lang="en-US" sz="2000" dirty="0" err="1" smtClean="0">
                <a:solidFill>
                  <a:schemeClr val="tx1"/>
                </a:solidFill>
              </a:rPr>
              <a:t>Orlicky</a:t>
            </a:r>
            <a:r>
              <a:rPr lang="en-US" sz="2000" dirty="0" smtClean="0">
                <a:solidFill>
                  <a:schemeClr val="tx1"/>
                </a:solidFill>
              </a:rPr>
              <a:t> &amp; Wight </a:t>
            </a:r>
            <a:r>
              <a:rPr lang="en-US" sz="2000" dirty="0">
                <a:solidFill>
                  <a:schemeClr val="tx1"/>
                </a:solidFill>
              </a:rPr>
              <a:t>(MRP)</a:t>
            </a:r>
            <a:endParaRPr lang="en-US" sz="2000" dirty="0">
              <a:solidFill>
                <a:srgbClr val="FFFF66"/>
              </a:solidFill>
            </a:endParaRPr>
          </a:p>
          <a:p>
            <a:r>
              <a:rPr lang="en-US" sz="2000" b="1" dirty="0">
                <a:solidFill>
                  <a:schemeClr val="tx2"/>
                </a:solidFill>
              </a:rPr>
              <a:t>Service </a:t>
            </a:r>
            <a:r>
              <a:rPr lang="en-US" sz="2000" b="1" dirty="0" smtClean="0">
                <a:solidFill>
                  <a:schemeClr val="tx2"/>
                </a:solidFill>
              </a:rPr>
              <a:t>Quality </a:t>
            </a:r>
            <a:r>
              <a:rPr lang="en-US" sz="2000" dirty="0" smtClean="0">
                <a:solidFill>
                  <a:schemeClr val="tx2"/>
                </a:solidFill>
              </a:rPr>
              <a:t>-</a:t>
            </a:r>
            <a:r>
              <a:rPr lang="en-US" sz="2000" dirty="0" smtClean="0">
                <a:solidFill>
                  <a:srgbClr val="FFFF66"/>
                </a:solidFill>
              </a:rPr>
              <a:t> </a:t>
            </a:r>
            <a:r>
              <a:rPr lang="en-US" sz="2000" dirty="0">
                <a:solidFill>
                  <a:schemeClr val="tx1"/>
                </a:solidFill>
              </a:rPr>
              <a:t>McDonald’s</a:t>
            </a:r>
            <a:endParaRPr lang="en-US" sz="2000" dirty="0"/>
          </a:p>
        </p:txBody>
      </p:sp>
      <p:sp>
        <p:nvSpPr>
          <p:cNvPr id="12" name="Line 8"/>
          <p:cNvSpPr>
            <a:spLocks noChangeShapeType="1"/>
          </p:cNvSpPr>
          <p:nvPr/>
        </p:nvSpPr>
        <p:spPr bwMode="auto">
          <a:xfrm>
            <a:off x="4563542" y="1802086"/>
            <a:ext cx="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Text Box 9"/>
          <p:cNvSpPr txBox="1">
            <a:spLocks noChangeArrowheads="1"/>
          </p:cNvSpPr>
          <p:nvPr/>
        </p:nvSpPr>
        <p:spPr bwMode="auto">
          <a:xfrm>
            <a:off x="4204767" y="2122761"/>
            <a:ext cx="111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i="1">
                <a:solidFill>
                  <a:schemeClr val="tx1"/>
                </a:solidFill>
              </a:rPr>
              <a:t>1980’s</a:t>
            </a:r>
            <a:endParaRPr lang="en-US">
              <a:solidFill>
                <a:schemeClr val="tx1"/>
              </a:solidFill>
            </a:endParaRPr>
          </a:p>
        </p:txBody>
      </p:sp>
      <p:sp>
        <p:nvSpPr>
          <p:cNvPr id="14" name="Text Box 10"/>
          <p:cNvSpPr txBox="1">
            <a:spLocks noChangeArrowheads="1"/>
          </p:cNvSpPr>
          <p:nvPr/>
        </p:nvSpPr>
        <p:spPr bwMode="auto">
          <a:xfrm>
            <a:off x="4205040" y="2579961"/>
            <a:ext cx="3833019"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b="1" dirty="0" smtClean="0">
                <a:solidFill>
                  <a:schemeClr val="tx2"/>
                </a:solidFill>
              </a:rPr>
              <a:t>Mfg. as </a:t>
            </a:r>
            <a:r>
              <a:rPr lang="en-US" sz="2000" b="1" dirty="0">
                <a:solidFill>
                  <a:schemeClr val="tx2"/>
                </a:solidFill>
              </a:rPr>
              <a:t>competitive </a:t>
            </a:r>
            <a:r>
              <a:rPr lang="en-US" sz="2000" b="1" dirty="0" smtClean="0">
                <a:solidFill>
                  <a:schemeClr val="tx2"/>
                </a:solidFill>
              </a:rPr>
              <a:t>weapon </a:t>
            </a:r>
            <a:r>
              <a:rPr lang="en-US" sz="2000" dirty="0" smtClean="0">
                <a:solidFill>
                  <a:schemeClr val="tx2"/>
                </a:solidFill>
              </a:rPr>
              <a:t>-</a:t>
            </a:r>
            <a:r>
              <a:rPr lang="en-US" sz="2000" dirty="0" smtClean="0">
                <a:solidFill>
                  <a:srgbClr val="FFFF66"/>
                </a:solidFill>
              </a:rPr>
              <a:t> </a:t>
            </a:r>
            <a:r>
              <a:rPr lang="en-US" sz="2000" dirty="0">
                <a:solidFill>
                  <a:schemeClr val="tx1"/>
                </a:solidFill>
              </a:rPr>
              <a:t>HBS faculty</a:t>
            </a:r>
            <a:endParaRPr lang="en-US" sz="2000" dirty="0">
              <a:solidFill>
                <a:srgbClr val="FFFF66"/>
              </a:solidFill>
            </a:endParaRPr>
          </a:p>
          <a:p>
            <a:r>
              <a:rPr lang="en-US" sz="2000" b="1" dirty="0">
                <a:solidFill>
                  <a:schemeClr val="tx2"/>
                </a:solidFill>
              </a:rPr>
              <a:t>JIT, TQC, automation</a:t>
            </a:r>
            <a:r>
              <a:rPr lang="en-US" sz="2000" dirty="0">
                <a:solidFill>
                  <a:schemeClr val="tx2"/>
                </a:solidFill>
              </a:rPr>
              <a:t>-</a:t>
            </a:r>
            <a:r>
              <a:rPr lang="en-US" sz="2000" dirty="0">
                <a:solidFill>
                  <a:srgbClr val="FFFF66"/>
                </a:solidFill>
              </a:rPr>
              <a:t> </a:t>
            </a:r>
            <a:r>
              <a:rPr lang="en-US" sz="2000" dirty="0" err="1">
                <a:solidFill>
                  <a:schemeClr val="tx1"/>
                </a:solidFill>
              </a:rPr>
              <a:t>Ohno</a:t>
            </a:r>
            <a:r>
              <a:rPr lang="en-US" sz="2000" dirty="0">
                <a:solidFill>
                  <a:schemeClr val="tx1"/>
                </a:solidFill>
              </a:rPr>
              <a:t>, Deming, </a:t>
            </a:r>
            <a:r>
              <a:rPr lang="en-US" sz="2000" dirty="0" err="1">
                <a:solidFill>
                  <a:schemeClr val="tx1"/>
                </a:solidFill>
              </a:rPr>
              <a:t>Juran</a:t>
            </a:r>
            <a:endParaRPr lang="en-US" sz="2000" dirty="0"/>
          </a:p>
        </p:txBody>
      </p:sp>
      <p:sp>
        <p:nvSpPr>
          <p:cNvPr id="15" name="Line 11"/>
          <p:cNvSpPr>
            <a:spLocks noChangeShapeType="1"/>
          </p:cNvSpPr>
          <p:nvPr/>
        </p:nvSpPr>
        <p:spPr bwMode="auto">
          <a:xfrm flipV="1">
            <a:off x="869156" y="4202386"/>
            <a:ext cx="6994525" cy="127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2"/>
          <p:cNvSpPr>
            <a:spLocks noChangeShapeType="1"/>
          </p:cNvSpPr>
          <p:nvPr/>
        </p:nvSpPr>
        <p:spPr bwMode="auto">
          <a:xfrm>
            <a:off x="881856" y="4211911"/>
            <a:ext cx="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14"/>
          <p:cNvSpPr txBox="1">
            <a:spLocks noChangeArrowheads="1"/>
          </p:cNvSpPr>
          <p:nvPr/>
        </p:nvSpPr>
        <p:spPr bwMode="auto">
          <a:xfrm>
            <a:off x="523081" y="4429399"/>
            <a:ext cx="1201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i="1">
                <a:solidFill>
                  <a:schemeClr val="tx1"/>
                </a:solidFill>
              </a:rPr>
              <a:t>1990’s </a:t>
            </a:r>
            <a:endParaRPr lang="en-US">
              <a:solidFill>
                <a:schemeClr val="tx1"/>
              </a:solidFill>
            </a:endParaRPr>
          </a:p>
        </p:txBody>
      </p:sp>
      <p:sp>
        <p:nvSpPr>
          <p:cNvPr id="20" name="Text Box 18"/>
          <p:cNvSpPr txBox="1">
            <a:spLocks noChangeArrowheads="1"/>
          </p:cNvSpPr>
          <p:nvPr/>
        </p:nvSpPr>
        <p:spPr bwMode="auto">
          <a:xfrm>
            <a:off x="569118" y="4917756"/>
            <a:ext cx="445583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dirty="0">
                <a:solidFill>
                  <a:schemeClr val="tx2"/>
                </a:solidFill>
              </a:rPr>
              <a:t>TQM and CI</a:t>
            </a:r>
            <a:r>
              <a:rPr lang="en-US" sz="2000" dirty="0">
                <a:solidFill>
                  <a:schemeClr val="tx2"/>
                </a:solidFill>
              </a:rPr>
              <a:t>-</a:t>
            </a:r>
            <a:r>
              <a:rPr lang="en-US" sz="2000" dirty="0">
                <a:solidFill>
                  <a:srgbClr val="FFFF66"/>
                </a:solidFill>
              </a:rPr>
              <a:t> </a:t>
            </a:r>
            <a:r>
              <a:rPr lang="en-US" sz="2000" dirty="0">
                <a:solidFill>
                  <a:schemeClr val="tx1"/>
                </a:solidFill>
              </a:rPr>
              <a:t>NIST, ASQ, </a:t>
            </a:r>
            <a:r>
              <a:rPr lang="en-US" sz="2000" dirty="0" smtClean="0">
                <a:solidFill>
                  <a:schemeClr val="tx1"/>
                </a:solidFill>
              </a:rPr>
              <a:t>ISO 9000</a:t>
            </a:r>
            <a:endParaRPr lang="en-US" sz="2000" b="1" dirty="0">
              <a:solidFill>
                <a:srgbClr val="FFFF66"/>
              </a:solidFill>
            </a:endParaRPr>
          </a:p>
          <a:p>
            <a:r>
              <a:rPr lang="en-US" sz="2000" b="1" dirty="0">
                <a:solidFill>
                  <a:schemeClr val="tx2"/>
                </a:solidFill>
              </a:rPr>
              <a:t>BPR</a:t>
            </a:r>
            <a:r>
              <a:rPr lang="en-US" sz="2000" dirty="0">
                <a:solidFill>
                  <a:schemeClr val="tx2"/>
                </a:solidFill>
              </a:rPr>
              <a:t>-</a:t>
            </a:r>
            <a:r>
              <a:rPr lang="en-US" sz="2000" dirty="0">
                <a:solidFill>
                  <a:srgbClr val="FFFF66"/>
                </a:solidFill>
              </a:rPr>
              <a:t> </a:t>
            </a:r>
            <a:r>
              <a:rPr lang="en-US" sz="2000" dirty="0">
                <a:solidFill>
                  <a:schemeClr val="tx1"/>
                </a:solidFill>
              </a:rPr>
              <a:t>Hammer, major consultants</a:t>
            </a:r>
            <a:endParaRPr lang="en-US" sz="2000" b="1" dirty="0">
              <a:solidFill>
                <a:schemeClr val="tx1"/>
              </a:solidFill>
            </a:endParaRPr>
          </a:p>
          <a:p>
            <a:r>
              <a:rPr lang="en-US" sz="2000" b="1" dirty="0" smtClean="0">
                <a:solidFill>
                  <a:schemeClr val="tx2"/>
                </a:solidFill>
              </a:rPr>
              <a:t>WWW </a:t>
            </a:r>
            <a:r>
              <a:rPr lang="en-US" sz="2000" dirty="0" smtClean="0">
                <a:solidFill>
                  <a:schemeClr val="tx2"/>
                </a:solidFill>
              </a:rPr>
              <a:t>-</a:t>
            </a:r>
            <a:r>
              <a:rPr lang="en-US" sz="2000" dirty="0" smtClean="0">
                <a:solidFill>
                  <a:srgbClr val="FFFF66"/>
                </a:solidFill>
              </a:rPr>
              <a:t> </a:t>
            </a:r>
            <a:r>
              <a:rPr lang="en-US" sz="2000" dirty="0">
                <a:solidFill>
                  <a:schemeClr val="tx1"/>
                </a:solidFill>
              </a:rPr>
              <a:t>U.S. Government, Netscape, MS</a:t>
            </a:r>
            <a:endParaRPr lang="en-US" sz="2000" b="1" dirty="0">
              <a:solidFill>
                <a:srgbClr val="FFFF66"/>
              </a:solidFill>
            </a:endParaRPr>
          </a:p>
          <a:p>
            <a:r>
              <a:rPr lang="en-US" sz="2000" b="1" dirty="0">
                <a:solidFill>
                  <a:schemeClr val="tx2"/>
                </a:solidFill>
              </a:rPr>
              <a:t>Supply chain </a:t>
            </a:r>
            <a:r>
              <a:rPr lang="en-US" sz="2000" b="1" dirty="0" smtClean="0">
                <a:solidFill>
                  <a:schemeClr val="tx2"/>
                </a:solidFill>
              </a:rPr>
              <a:t>software </a:t>
            </a:r>
            <a:r>
              <a:rPr lang="en-US" sz="2000" dirty="0" smtClean="0">
                <a:solidFill>
                  <a:schemeClr val="tx2"/>
                </a:solidFill>
              </a:rPr>
              <a:t>-</a:t>
            </a:r>
            <a:r>
              <a:rPr lang="en-US" sz="2000" dirty="0" smtClean="0">
                <a:solidFill>
                  <a:srgbClr val="FFFF66"/>
                </a:solidFill>
              </a:rPr>
              <a:t> </a:t>
            </a:r>
            <a:r>
              <a:rPr lang="en-US" sz="2000" dirty="0">
                <a:solidFill>
                  <a:schemeClr val="tx1"/>
                </a:solidFill>
              </a:rPr>
              <a:t>SAP, Oracle</a:t>
            </a:r>
          </a:p>
        </p:txBody>
      </p:sp>
      <p:sp>
        <p:nvSpPr>
          <p:cNvPr id="21" name="Text Box 20"/>
          <p:cNvSpPr txBox="1">
            <a:spLocks noChangeArrowheads="1"/>
          </p:cNvSpPr>
          <p:nvPr/>
        </p:nvSpPr>
        <p:spPr bwMode="auto">
          <a:xfrm>
            <a:off x="5874543" y="4429399"/>
            <a:ext cx="1303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i="1" dirty="0">
                <a:solidFill>
                  <a:schemeClr val="tx1"/>
                </a:solidFill>
              </a:rPr>
              <a:t>Present</a:t>
            </a:r>
            <a:endParaRPr lang="en-US" dirty="0">
              <a:solidFill>
                <a:schemeClr val="tx1"/>
              </a:solidFill>
            </a:endParaRPr>
          </a:p>
        </p:txBody>
      </p:sp>
      <p:sp>
        <p:nvSpPr>
          <p:cNvPr id="22" name="Text Box 10"/>
          <p:cNvSpPr txBox="1">
            <a:spLocks noChangeArrowheads="1"/>
          </p:cNvSpPr>
          <p:nvPr/>
        </p:nvSpPr>
        <p:spPr bwMode="auto">
          <a:xfrm>
            <a:off x="5874543" y="4886599"/>
            <a:ext cx="245616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b="1" dirty="0" smtClean="0">
                <a:solidFill>
                  <a:schemeClr val="tx2"/>
                </a:solidFill>
              </a:rPr>
              <a:t>Internet Revolution</a:t>
            </a:r>
          </a:p>
          <a:p>
            <a:r>
              <a:rPr lang="en-US" sz="2000" b="1" dirty="0" smtClean="0">
                <a:solidFill>
                  <a:schemeClr val="tx2"/>
                </a:solidFill>
              </a:rPr>
              <a:t>Globalization</a:t>
            </a:r>
          </a:p>
          <a:p>
            <a:r>
              <a:rPr lang="en-US" sz="2000" b="1" dirty="0" smtClean="0">
                <a:solidFill>
                  <a:schemeClr val="tx2"/>
                </a:solidFill>
              </a:rPr>
              <a:t>Outsourcing</a:t>
            </a:r>
          </a:p>
          <a:p>
            <a:r>
              <a:rPr lang="en-US" sz="2000" b="1" dirty="0" smtClean="0">
                <a:solidFill>
                  <a:schemeClr val="tx2"/>
                </a:solidFill>
              </a:rPr>
              <a:t>Lean &amp; Six Sigma</a:t>
            </a:r>
            <a:endParaRPr lang="en-US" sz="2000" dirty="0"/>
          </a:p>
        </p:txBody>
      </p:sp>
      <p:cxnSp>
        <p:nvCxnSpPr>
          <p:cNvPr id="24" name="Straight Connector 23"/>
          <p:cNvCxnSpPr/>
          <p:nvPr/>
        </p:nvCxnSpPr>
        <p:spPr>
          <a:xfrm>
            <a:off x="6400800" y="4215086"/>
            <a:ext cx="0" cy="3016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r>
              <a:rPr lang="en-US" smtClean="0"/>
              <a:t>A-</a:t>
            </a:r>
            <a:fld id="{80DF8D3A-B884-4F0F-90FE-71785A7BC751}" type="slidenum">
              <a:rPr lang="en-US" smtClean="0"/>
              <a:pPr/>
              <a:t>7</a:t>
            </a:fld>
            <a:endParaRPr lang="en-US" dirty="0"/>
          </a:p>
        </p:txBody>
      </p:sp>
    </p:spTree>
    <p:extLst>
      <p:ext uri="{BB962C8B-B14F-4D97-AF65-F5344CB8AC3E}">
        <p14:creationId xmlns:p14="http://schemas.microsoft.com/office/powerpoint/2010/main" val="22348750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effectLst>
                  <a:outerShdw blurRad="38100" dist="38100" dir="2700000" algn="tl">
                    <a:srgbClr val="000000">
                      <a:alpha val="43137"/>
                    </a:srgbClr>
                  </a:outerShdw>
                </a:effectLst>
              </a:rPr>
              <a:t>Overview of Operations Strategy</a:t>
            </a:r>
            <a:endParaRPr lang="en-US" b="1" dirty="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lgn="l"/>
            <a:r>
              <a:rPr lang="en-US" smtClean="0"/>
              <a:t>BUSI 104 Operations Management</a:t>
            </a:r>
            <a:endParaRPr lang="en-US" dirty="0"/>
          </a:p>
        </p:txBody>
      </p:sp>
      <p:sp>
        <p:nvSpPr>
          <p:cNvPr id="6" name="Oval 5"/>
          <p:cNvSpPr>
            <a:spLocks noChangeArrowheads="1"/>
          </p:cNvSpPr>
          <p:nvPr/>
        </p:nvSpPr>
        <p:spPr bwMode="auto">
          <a:xfrm>
            <a:off x="2153307" y="1447800"/>
            <a:ext cx="3886200" cy="2819400"/>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1"/>
              <a:t>Architecture</a:t>
            </a:r>
          </a:p>
          <a:p>
            <a:pPr>
              <a:buFontTx/>
              <a:buChar char="•"/>
            </a:pPr>
            <a:r>
              <a:rPr lang="en-US" sz="2400"/>
              <a:t>Capacity</a:t>
            </a:r>
          </a:p>
          <a:p>
            <a:pPr>
              <a:buFontTx/>
              <a:buChar char="•"/>
            </a:pPr>
            <a:r>
              <a:rPr lang="en-US" sz="2400"/>
              <a:t>Facilities</a:t>
            </a:r>
          </a:p>
          <a:p>
            <a:pPr>
              <a:buFontTx/>
              <a:buChar char="•"/>
            </a:pPr>
            <a:r>
              <a:rPr lang="en-US" sz="2400"/>
              <a:t>Vertical Integration</a:t>
            </a:r>
          </a:p>
        </p:txBody>
      </p:sp>
      <p:sp>
        <p:nvSpPr>
          <p:cNvPr id="7" name="Oval 10"/>
          <p:cNvSpPr>
            <a:spLocks noChangeArrowheads="1"/>
          </p:cNvSpPr>
          <p:nvPr/>
        </p:nvSpPr>
        <p:spPr bwMode="auto">
          <a:xfrm>
            <a:off x="3982107" y="3505200"/>
            <a:ext cx="4114800" cy="2971800"/>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1"/>
              <a:t>Technology</a:t>
            </a:r>
          </a:p>
          <a:p>
            <a:pPr>
              <a:buFontTx/>
              <a:buChar char="•"/>
            </a:pPr>
            <a:r>
              <a:rPr lang="en-US" sz="2400"/>
              <a:t>R&amp;D Allocation</a:t>
            </a:r>
          </a:p>
          <a:p>
            <a:pPr>
              <a:buFontTx/>
              <a:buChar char="•"/>
            </a:pPr>
            <a:r>
              <a:rPr lang="en-US" sz="2400"/>
              <a:t>Technology Choice</a:t>
            </a:r>
          </a:p>
          <a:p>
            <a:pPr>
              <a:buFontTx/>
              <a:buChar char="•"/>
            </a:pPr>
            <a:r>
              <a:rPr lang="en-US" sz="2400"/>
              <a:t>Development</a:t>
            </a:r>
          </a:p>
        </p:txBody>
      </p:sp>
      <p:sp>
        <p:nvSpPr>
          <p:cNvPr id="8" name="Oval 9"/>
          <p:cNvSpPr>
            <a:spLocks noChangeArrowheads="1"/>
          </p:cNvSpPr>
          <p:nvPr/>
        </p:nvSpPr>
        <p:spPr bwMode="auto">
          <a:xfrm>
            <a:off x="324507" y="3581400"/>
            <a:ext cx="3886200" cy="2895600"/>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1"/>
              <a:t>Systems and </a:t>
            </a:r>
          </a:p>
          <a:p>
            <a:r>
              <a:rPr lang="en-US" sz="2400" b="1"/>
              <a:t>Processes</a:t>
            </a:r>
          </a:p>
          <a:p>
            <a:pPr>
              <a:buFontTx/>
              <a:buChar char="•"/>
            </a:pPr>
            <a:r>
              <a:rPr lang="en-US" sz="2400"/>
              <a:t>Workforce</a:t>
            </a:r>
          </a:p>
          <a:p>
            <a:pPr>
              <a:buFontTx/>
              <a:buChar char="•"/>
            </a:pPr>
            <a:r>
              <a:rPr lang="en-US" sz="2400"/>
              <a:t>Quality</a:t>
            </a:r>
          </a:p>
          <a:p>
            <a:pPr>
              <a:buFontTx/>
              <a:buChar char="•"/>
            </a:pPr>
            <a:r>
              <a:rPr lang="en-US" sz="2400"/>
              <a:t>Production Planning</a:t>
            </a:r>
          </a:p>
          <a:p>
            <a:pPr>
              <a:buFontTx/>
              <a:buChar char="•"/>
            </a:pPr>
            <a:r>
              <a:rPr lang="en-US" sz="2400"/>
              <a:t>Organization</a:t>
            </a:r>
          </a:p>
        </p:txBody>
      </p:sp>
      <p:sp>
        <p:nvSpPr>
          <p:cNvPr id="3" name="Slide Number Placeholder 2"/>
          <p:cNvSpPr>
            <a:spLocks noGrp="1"/>
          </p:cNvSpPr>
          <p:nvPr>
            <p:ph type="sldNum" sz="quarter" idx="12"/>
          </p:nvPr>
        </p:nvSpPr>
        <p:spPr/>
        <p:txBody>
          <a:bodyPr/>
          <a:lstStyle/>
          <a:p>
            <a:r>
              <a:rPr lang="en-US" smtClean="0"/>
              <a:t>A-</a:t>
            </a:r>
            <a:fld id="{80DF8D3A-B884-4F0F-90FE-71785A7BC751}" type="slidenum">
              <a:rPr lang="en-US" smtClean="0"/>
              <a:pPr/>
              <a:t>8</a:t>
            </a:fld>
            <a:endParaRPr lang="en-US" dirty="0"/>
          </a:p>
        </p:txBody>
      </p:sp>
    </p:spTree>
    <p:extLst>
      <p:ext uri="{BB962C8B-B14F-4D97-AF65-F5344CB8AC3E}">
        <p14:creationId xmlns:p14="http://schemas.microsoft.com/office/powerpoint/2010/main" val="33900535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Classic Manufacturing Outputs</a:t>
            </a:r>
          </a:p>
        </p:txBody>
      </p:sp>
      <p:sp>
        <p:nvSpPr>
          <p:cNvPr id="4" name="Footer Placeholder 3"/>
          <p:cNvSpPr>
            <a:spLocks noGrp="1"/>
          </p:cNvSpPr>
          <p:nvPr>
            <p:ph type="ftr" sz="quarter" idx="11"/>
          </p:nvPr>
        </p:nvSpPr>
        <p:spPr/>
        <p:txBody>
          <a:bodyPr/>
          <a:lstStyle/>
          <a:p>
            <a:pPr algn="l"/>
            <a:r>
              <a:rPr lang="en-US" smtClean="0"/>
              <a:t>BUSI 104 Operations Management</a:t>
            </a:r>
            <a:endParaRPr lang="en-US" dirty="0"/>
          </a:p>
        </p:txBody>
      </p:sp>
      <p:sp>
        <p:nvSpPr>
          <p:cNvPr id="7" name="Text Box 12"/>
          <p:cNvSpPr txBox="1">
            <a:spLocks noChangeArrowheads="1"/>
          </p:cNvSpPr>
          <p:nvPr/>
        </p:nvSpPr>
        <p:spPr bwMode="auto">
          <a:xfrm>
            <a:off x="381000" y="1371600"/>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solidFill>
                  <a:schemeClr val="tx2"/>
                </a:solidFill>
              </a:rPr>
              <a:t>Manufacturing provides six outputs to its customers:</a:t>
            </a:r>
          </a:p>
        </p:txBody>
      </p:sp>
      <p:sp>
        <p:nvSpPr>
          <p:cNvPr id="8" name="Rectangle 3"/>
          <p:cNvSpPr txBox="1">
            <a:spLocks noChangeArrowheads="1"/>
          </p:cNvSpPr>
          <p:nvPr/>
        </p:nvSpPr>
        <p:spPr>
          <a:xfrm>
            <a:off x="723900" y="2057400"/>
            <a:ext cx="7239000" cy="38100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609600" indent="-609600">
              <a:lnSpc>
                <a:spcPct val="80000"/>
              </a:lnSpc>
              <a:buFontTx/>
              <a:buNone/>
            </a:pPr>
            <a:r>
              <a:rPr lang="en-US" sz="2400" dirty="0" smtClean="0"/>
              <a:t>	</a:t>
            </a:r>
          </a:p>
          <a:p>
            <a:pPr marL="1371600" lvl="2" indent="-457200">
              <a:lnSpc>
                <a:spcPct val="130000"/>
              </a:lnSpc>
              <a:buClr>
                <a:schemeClr val="tx1"/>
              </a:buClr>
              <a:buFont typeface="+mj-lt"/>
              <a:buAutoNum type="arabicPeriod"/>
            </a:pPr>
            <a:r>
              <a:rPr lang="en-US" sz="2400" dirty="0" smtClean="0"/>
              <a:t>Cost</a:t>
            </a:r>
          </a:p>
          <a:p>
            <a:pPr marL="1371600" lvl="2" indent="-457200">
              <a:lnSpc>
                <a:spcPct val="130000"/>
              </a:lnSpc>
              <a:buClr>
                <a:schemeClr val="tx1"/>
              </a:buClr>
              <a:buFont typeface="+mj-lt"/>
              <a:buAutoNum type="arabicPeriod"/>
            </a:pPr>
            <a:r>
              <a:rPr lang="en-US" sz="2400" dirty="0" smtClean="0"/>
              <a:t>Quality</a:t>
            </a:r>
          </a:p>
          <a:p>
            <a:pPr marL="1371600" lvl="2" indent="-457200">
              <a:lnSpc>
                <a:spcPct val="130000"/>
              </a:lnSpc>
              <a:buClr>
                <a:schemeClr val="tx1"/>
              </a:buClr>
              <a:buFont typeface="+mj-lt"/>
              <a:buAutoNum type="arabicPeriod"/>
            </a:pPr>
            <a:r>
              <a:rPr lang="en-US" sz="2400" dirty="0" smtClean="0"/>
              <a:t>Delivery</a:t>
            </a:r>
          </a:p>
          <a:p>
            <a:pPr marL="1371600" lvl="2" indent="-457200">
              <a:lnSpc>
                <a:spcPct val="130000"/>
              </a:lnSpc>
              <a:buClr>
                <a:schemeClr val="tx1"/>
              </a:buClr>
              <a:buFont typeface="+mj-lt"/>
              <a:buAutoNum type="arabicPeriod"/>
            </a:pPr>
            <a:r>
              <a:rPr lang="en-US" sz="2400" dirty="0" smtClean="0"/>
              <a:t>Flexibility</a:t>
            </a:r>
          </a:p>
          <a:p>
            <a:pPr marL="1371600" lvl="2" indent="-457200">
              <a:lnSpc>
                <a:spcPct val="130000"/>
              </a:lnSpc>
              <a:buClr>
                <a:schemeClr val="tx1"/>
              </a:buClr>
              <a:buFont typeface="+mj-lt"/>
              <a:buAutoNum type="arabicPeriod"/>
            </a:pPr>
            <a:r>
              <a:rPr lang="en-US" sz="2400" dirty="0" smtClean="0"/>
              <a:t>Performance (originally part of Quality)</a:t>
            </a:r>
          </a:p>
          <a:p>
            <a:pPr marL="1371600" lvl="2" indent="-457200">
              <a:lnSpc>
                <a:spcPct val="130000"/>
              </a:lnSpc>
              <a:buClr>
                <a:schemeClr val="tx1"/>
              </a:buClr>
              <a:buFont typeface="+mj-lt"/>
              <a:buAutoNum type="arabicPeriod"/>
            </a:pPr>
            <a:r>
              <a:rPr lang="en-US" sz="2400" dirty="0" smtClean="0"/>
              <a:t>Innovativeness (originally part of Flexibility)</a:t>
            </a:r>
            <a:endParaRPr lang="en-US" sz="2400" dirty="0"/>
          </a:p>
        </p:txBody>
      </p:sp>
      <p:sp>
        <p:nvSpPr>
          <p:cNvPr id="9" name="AutoShape 13"/>
          <p:cNvSpPr>
            <a:spLocks/>
          </p:cNvSpPr>
          <p:nvPr/>
        </p:nvSpPr>
        <p:spPr bwMode="auto">
          <a:xfrm>
            <a:off x="1447800" y="2488773"/>
            <a:ext cx="152400" cy="2133600"/>
          </a:xfrm>
          <a:prstGeom prst="leftBrace">
            <a:avLst>
              <a:gd name="adj1" fmla="val 116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14"/>
          <p:cNvSpPr txBox="1">
            <a:spLocks noChangeArrowheads="1"/>
          </p:cNvSpPr>
          <p:nvPr/>
        </p:nvSpPr>
        <p:spPr bwMode="auto">
          <a:xfrm>
            <a:off x="175512" y="3129565"/>
            <a:ext cx="10967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effectLst>
                  <a:outerShdw blurRad="38100" dist="38100" dir="2700000" algn="tl">
                    <a:srgbClr val="000000"/>
                  </a:outerShdw>
                </a:effectLst>
              </a:rPr>
              <a:t>Classic</a:t>
            </a:r>
          </a:p>
          <a:p>
            <a:r>
              <a:rPr lang="en-US" sz="2400" b="1" dirty="0">
                <a:effectLst>
                  <a:outerShdw blurRad="38100" dist="38100" dir="2700000" algn="tl">
                    <a:srgbClr val="000000"/>
                  </a:outerShdw>
                </a:effectLst>
              </a:rPr>
              <a:t>Four</a:t>
            </a:r>
          </a:p>
        </p:txBody>
      </p:sp>
      <p:sp>
        <p:nvSpPr>
          <p:cNvPr id="12" name="AutoShape 6"/>
          <p:cNvSpPr>
            <a:spLocks/>
          </p:cNvSpPr>
          <p:nvPr/>
        </p:nvSpPr>
        <p:spPr bwMode="auto">
          <a:xfrm>
            <a:off x="3886200" y="2537568"/>
            <a:ext cx="228600" cy="914400"/>
          </a:xfrm>
          <a:prstGeom prst="rightBrace">
            <a:avLst>
              <a:gd name="adj1" fmla="val 33333"/>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b="1"/>
          </a:p>
        </p:txBody>
      </p:sp>
      <p:sp>
        <p:nvSpPr>
          <p:cNvPr id="13" name="AutoShape 7"/>
          <p:cNvSpPr>
            <a:spLocks/>
          </p:cNvSpPr>
          <p:nvPr/>
        </p:nvSpPr>
        <p:spPr bwMode="auto">
          <a:xfrm>
            <a:off x="3886200" y="3707973"/>
            <a:ext cx="228600" cy="914400"/>
          </a:xfrm>
          <a:prstGeom prst="rightBrace">
            <a:avLst>
              <a:gd name="adj1" fmla="val 33333"/>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Text Box 8"/>
          <p:cNvSpPr txBox="1">
            <a:spLocks noChangeArrowheads="1"/>
          </p:cNvSpPr>
          <p:nvPr/>
        </p:nvSpPr>
        <p:spPr bwMode="auto">
          <a:xfrm>
            <a:off x="4343400" y="2971800"/>
            <a:ext cx="35643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Focus of 60’s – Early 70’s</a:t>
            </a:r>
          </a:p>
        </p:txBody>
      </p:sp>
      <p:sp>
        <p:nvSpPr>
          <p:cNvPr id="15" name="Text Box 9"/>
          <p:cNvSpPr txBox="1">
            <a:spLocks noChangeArrowheads="1"/>
          </p:cNvSpPr>
          <p:nvPr/>
        </p:nvSpPr>
        <p:spPr bwMode="auto">
          <a:xfrm>
            <a:off x="4343400" y="4038600"/>
            <a:ext cx="19802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Added in 80’s</a:t>
            </a:r>
          </a:p>
        </p:txBody>
      </p:sp>
      <p:sp>
        <p:nvSpPr>
          <p:cNvPr id="3" name="Slide Number Placeholder 2"/>
          <p:cNvSpPr>
            <a:spLocks noGrp="1"/>
          </p:cNvSpPr>
          <p:nvPr>
            <p:ph type="sldNum" sz="quarter" idx="12"/>
          </p:nvPr>
        </p:nvSpPr>
        <p:spPr/>
        <p:txBody>
          <a:bodyPr/>
          <a:lstStyle/>
          <a:p>
            <a:r>
              <a:rPr lang="en-US" smtClean="0"/>
              <a:t>A-</a:t>
            </a:r>
            <a:fld id="{80DF8D3A-B884-4F0F-90FE-71785A7BC751}" type="slidenum">
              <a:rPr lang="en-US" smtClean="0"/>
              <a:pPr/>
              <a:t>9</a:t>
            </a:fld>
            <a:endParaRPr lang="en-US" dirty="0"/>
          </a:p>
        </p:txBody>
      </p:sp>
    </p:spTree>
    <p:extLst>
      <p:ext uri="{BB962C8B-B14F-4D97-AF65-F5344CB8AC3E}">
        <p14:creationId xmlns:p14="http://schemas.microsoft.com/office/powerpoint/2010/main" val="35541907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1832</TotalTime>
  <Words>2332</Words>
  <Application>Microsoft Office PowerPoint</Application>
  <PresentationFormat>On-screen Show (4:3)</PresentationFormat>
  <Paragraphs>633</Paragraphs>
  <Slides>23</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Adjacency</vt:lpstr>
      <vt:lpstr>Equation</vt:lpstr>
      <vt:lpstr>Introduction to Operations Management Strategy, Trends, Productivity, Competing on Quality and Flexibility</vt:lpstr>
      <vt:lpstr>What is Operations Management?</vt:lpstr>
      <vt:lpstr>Operations as a Transformation Process</vt:lpstr>
      <vt:lpstr>Reasons for Studying OM</vt:lpstr>
      <vt:lpstr>Challenges Facing Operations </vt:lpstr>
      <vt:lpstr>Historical Development of OM</vt:lpstr>
      <vt:lpstr>Historical Development of OM (Continued)</vt:lpstr>
      <vt:lpstr>Overview of Operations Strategy</vt:lpstr>
      <vt:lpstr>Classic Manufacturing Outputs</vt:lpstr>
      <vt:lpstr>Summary of Manufacturing Outputs</vt:lpstr>
      <vt:lpstr>Companies Known for a Particular Operations Emphasis</vt:lpstr>
      <vt:lpstr>Productivity</vt:lpstr>
      <vt:lpstr>Productivity Measures</vt:lpstr>
      <vt:lpstr>Productivity Example</vt:lpstr>
      <vt:lpstr>Productivity Example 2</vt:lpstr>
      <vt:lpstr>Supply Chain Management</vt:lpstr>
      <vt:lpstr>Trends in U.S. Logistics Costs</vt:lpstr>
      <vt:lpstr>Top 20 World Container Ports: 2000, 2007,  2008 (Thousands of loaded and unloaded TEUs)</vt:lpstr>
      <vt:lpstr>U.S. versus World Maritime Container Traffic and GDP: 1999–2008</vt:lpstr>
      <vt:lpstr>Millions of Containers (TEUs) Entering U.S. from China by Vessel, 1997 - 2006</vt:lpstr>
      <vt:lpstr>Some Popular Management Strategies of the Last 50 Years </vt:lpstr>
      <vt:lpstr>Some Popular Management Strategies of the Last 50 Years (continued)</vt:lpstr>
      <vt:lpstr>Some Popular Management Strategies of the Last 50 Years (continued)</vt:lpstr>
    </vt:vector>
  </TitlesOfParts>
  <Company>Drexel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Arnheiter,Edward</dc:creator>
  <cp:lastModifiedBy>Windows User</cp:lastModifiedBy>
  <cp:revision>130</cp:revision>
  <cp:lastPrinted>2012-01-11T18:31:38Z</cp:lastPrinted>
  <dcterms:created xsi:type="dcterms:W3CDTF">2011-10-15T15:19:55Z</dcterms:created>
  <dcterms:modified xsi:type="dcterms:W3CDTF">2016-01-15T19:54:37Z</dcterms:modified>
</cp:coreProperties>
</file>