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18"/>
  </p:notesMasterIdLst>
  <p:handoutMasterIdLst>
    <p:handoutMasterId r:id="rId19"/>
  </p:handoutMasterIdLst>
  <p:sldIdLst>
    <p:sldId id="282" r:id="rId2"/>
    <p:sldId id="306" r:id="rId3"/>
    <p:sldId id="308" r:id="rId4"/>
    <p:sldId id="307" r:id="rId5"/>
    <p:sldId id="310" r:id="rId6"/>
    <p:sldId id="311" r:id="rId7"/>
    <p:sldId id="312" r:id="rId8"/>
    <p:sldId id="313" r:id="rId9"/>
    <p:sldId id="324" r:id="rId10"/>
    <p:sldId id="325" r:id="rId11"/>
    <p:sldId id="314" r:id="rId12"/>
    <p:sldId id="319" r:id="rId13"/>
    <p:sldId id="316" r:id="rId14"/>
    <p:sldId id="317" r:id="rId15"/>
    <p:sldId id="337" r:id="rId16"/>
    <p:sldId id="338" r:id="rId17"/>
  </p:sldIdLst>
  <p:sldSz cx="9144000" cy="6858000" type="screen4x3"/>
  <p:notesSz cx="6858000" cy="92265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0F0F0"/>
    <a:srgbClr val="FF9933"/>
    <a:srgbClr val="FFFFCC"/>
    <a:srgbClr val="00CC66"/>
    <a:srgbClr val="00CC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8" autoAdjust="0"/>
    <p:restoredTop sz="84762" autoAdjust="0"/>
  </p:normalViewPr>
  <p:slideViewPr>
    <p:cSldViewPr>
      <p:cViewPr>
        <p:scale>
          <a:sx n="60" d="100"/>
          <a:sy n="60" d="100"/>
        </p:scale>
        <p:origin x="-1830" y="-12"/>
      </p:cViewPr>
      <p:guideLst>
        <p:guide orient="horz" pos="153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404"/>
    </p:cViewPr>
  </p:sorterViewPr>
  <p:notesViewPr>
    <p:cSldViewPr>
      <p:cViewPr>
        <p:scale>
          <a:sx n="50" d="100"/>
          <a:sy n="50" d="100"/>
        </p:scale>
        <p:origin x="-2886" y="-168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651875"/>
            <a:ext cx="46482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72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2875"/>
            <a:ext cx="6858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 algn="ctr" defTabSz="919163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154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3275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83088"/>
            <a:ext cx="5026025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69325"/>
            <a:ext cx="685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 algn="ctr" defTabSz="919163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104 -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26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104 - Operations Management</a:t>
            </a:r>
            <a:endParaRPr lang="en-US" sz="11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5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4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F55E0-29A5-41BD-8E5F-333A676EB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7208-D09C-4A97-95BA-12C10215D4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91610" y="3553460"/>
            <a:ext cx="3357881" cy="36576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D9-6B06-448A-8167-113A4EE97F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9F0E-C1AC-49DF-AC75-D32FA15F1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98D2-09C1-47DE-83A0-FA4FE32BD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6EB4C0-A034-43BA-88DA-3FF3C00C8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104 -  Operations Management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Franklin Gothic Medium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laserdriverstore.com/sys-tmpl/productionphotos/view.nhtml?profile=productionphotos&amp;UID=1000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753" y="609600"/>
            <a:ext cx="7378047" cy="3505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and Technology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Major types of processes,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ssembly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lines and other types of layouts (product, process, fixed-position).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4465707"/>
            <a:ext cx="43861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BUSI</a:t>
            </a:r>
            <a:r>
              <a:rPr lang="en-US" dirty="0" smtClean="0">
                <a:solidFill>
                  <a:schemeClr val="tx2"/>
                </a:solidFill>
              </a:rPr>
              <a:t> 104 – Operations Management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Professor Ed Arnheiter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Types of Production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Layouts (continued)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355" y="1772385"/>
            <a:ext cx="220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3. Process </a:t>
            </a:r>
            <a:r>
              <a:rPr lang="en-US" b="1" dirty="0">
                <a:solidFill>
                  <a:schemeClr val="tx1"/>
                </a:solidFill>
                <a:latin typeface="Franklin Gothic Book" pitchFamily="34" charset="0"/>
              </a:rPr>
              <a:t>Layouts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334" y="4746513"/>
            <a:ext cx="342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Group machines with similar function or </a:t>
            </a:r>
            <a:r>
              <a:rPr lang="en-US" dirty="0" smtClean="0">
                <a:solidFill>
                  <a:schemeClr val="tx1"/>
                </a:solidFill>
                <a:latin typeface="Franklin Gothic Book" pitchFamily="34" charset="0"/>
              </a:rPr>
              <a:t>capability (e.g., Job Shop</a:t>
            </a:r>
            <a:endParaRPr lang="en-US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pic>
        <p:nvPicPr>
          <p:cNvPr id="8" name="Picture 6" descr="machine-job-shop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19" y="2394253"/>
            <a:ext cx="3740944" cy="23522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08952" y="1618497"/>
            <a:ext cx="3266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4. Group </a:t>
            </a:r>
            <a:r>
              <a:rPr lang="en-US" b="1" dirty="0">
                <a:solidFill>
                  <a:schemeClr val="tx1"/>
                </a:solidFill>
                <a:latin typeface="Franklin Gothic Book" pitchFamily="34" charset="0"/>
              </a:rPr>
              <a:t>Technology (GT</a:t>
            </a: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) or Cellular Layouts</a:t>
            </a:r>
            <a:endParaRPr lang="en-US" b="1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8857" y="5119791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Group parts into families based on similarities in function, materials, or </a:t>
            </a:r>
            <a:r>
              <a:rPr lang="en-US" dirty="0" smtClean="0">
                <a:solidFill>
                  <a:schemeClr val="tx1"/>
                </a:solidFill>
                <a:latin typeface="Franklin Gothic Book" pitchFamily="34" charset="0"/>
              </a:rPr>
              <a:t>processes (U-shaped Cell is common example).  </a:t>
            </a:r>
            <a:endParaRPr lang="en-US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pic>
        <p:nvPicPr>
          <p:cNvPr id="11" name="Picture 5" descr="cell2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4725" y="2438400"/>
            <a:ext cx="3954463" cy="2625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Cellular Layouts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/>
              <a:t>Essential Piece of Lean Production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Content Placeholder 5" descr="Cellular_Manufacturing_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19600" y="1683611"/>
            <a:ext cx="3810000" cy="2540000"/>
          </a:xfrm>
          <a:noFill/>
          <a:ln/>
        </p:spPr>
      </p:pic>
      <p:pic>
        <p:nvPicPr>
          <p:cNvPr id="7" name="Picture 8" descr="ushap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6854" y="4495799"/>
            <a:ext cx="2339546" cy="2219569"/>
          </a:xfrm>
          <a:prstGeom prst="rect">
            <a:avLst/>
          </a:prstGeom>
          <a:noFill/>
          <a:ln/>
        </p:spPr>
      </p:pic>
      <p:pic>
        <p:nvPicPr>
          <p:cNvPr id="8" name="Picture 10" descr="cell2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04800" y="1663700"/>
            <a:ext cx="3886200" cy="2579822"/>
          </a:xfrm>
          <a:prstGeom prst="rect">
            <a:avLst/>
          </a:prstGeom>
          <a:noFill/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the Production System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67350" y="4913313"/>
            <a:ext cx="2038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defTabSz="762000">
              <a:tabLst>
                <a:tab pos="952500" algn="l"/>
              </a:tabLst>
            </a:pPr>
            <a:r>
              <a:rPr lang="en-US" sz="1600">
                <a:solidFill>
                  <a:schemeClr val="tx1"/>
                </a:solidFill>
              </a:rPr>
              <a:t>	Job shop</a:t>
            </a:r>
          </a:p>
          <a:p>
            <a:pPr algn="r" defTabSz="762000">
              <a:tabLst>
                <a:tab pos="952500" algn="l"/>
              </a:tabLst>
            </a:pPr>
            <a:r>
              <a:rPr lang="en-US" sz="1600">
                <a:solidFill>
                  <a:schemeClr val="tx1"/>
                </a:solidFill>
              </a:rPr>
              <a:t>Batch</a:t>
            </a:r>
          </a:p>
          <a:p>
            <a:pPr algn="r" defTabSz="762000">
              <a:tabLst>
                <a:tab pos="952500" algn="l"/>
              </a:tabLst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200275" y="1481138"/>
            <a:ext cx="5764213" cy="4002087"/>
          </a:xfrm>
          <a:custGeom>
            <a:avLst/>
            <a:gdLst>
              <a:gd name="T0" fmla="*/ 0 w 3631"/>
              <a:gd name="T1" fmla="*/ 0 h 2521"/>
              <a:gd name="T2" fmla="*/ 0 w 3631"/>
              <a:gd name="T3" fmla="*/ 2520 h 2521"/>
              <a:gd name="T4" fmla="*/ 3630 w 3631"/>
              <a:gd name="T5" fmla="*/ 2520 h 2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1" h="2521">
                <a:moveTo>
                  <a:pt x="0" y="0"/>
                </a:moveTo>
                <a:lnTo>
                  <a:pt x="0" y="2520"/>
                </a:lnTo>
                <a:lnTo>
                  <a:pt x="3630" y="2520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679825" y="1181100"/>
            <a:ext cx="3906838" cy="3352800"/>
            <a:chOff x="2889" y="664"/>
            <a:chExt cx="2461" cy="249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74" y="664"/>
              <a:ext cx="2376" cy="1828"/>
            </a:xfrm>
            <a:custGeom>
              <a:avLst/>
              <a:gdLst>
                <a:gd name="T0" fmla="*/ 0 w 2376"/>
                <a:gd name="T1" fmla="*/ 355 h 1828"/>
                <a:gd name="T2" fmla="*/ 1997 w 2376"/>
                <a:gd name="T3" fmla="*/ 1726 h 1828"/>
                <a:gd name="T4" fmla="*/ 1927 w 2376"/>
                <a:gd name="T5" fmla="*/ 1815 h 1828"/>
                <a:gd name="T6" fmla="*/ 2375 w 2376"/>
                <a:gd name="T7" fmla="*/ 1827 h 1828"/>
                <a:gd name="T8" fmla="*/ 2270 w 2376"/>
                <a:gd name="T9" fmla="*/ 1386 h 1828"/>
                <a:gd name="T10" fmla="*/ 2195 w 2376"/>
                <a:gd name="T11" fmla="*/ 1480 h 1828"/>
                <a:gd name="T12" fmla="*/ 38 w 2376"/>
                <a:gd name="T13" fmla="*/ 0 h 1828"/>
                <a:gd name="T14" fmla="*/ 38 w 2376"/>
                <a:gd name="T15" fmla="*/ 4 h 1828"/>
                <a:gd name="T16" fmla="*/ 0 w 2376"/>
                <a:gd name="T17" fmla="*/ 355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6" h="1828">
                  <a:moveTo>
                    <a:pt x="0" y="355"/>
                  </a:moveTo>
                  <a:lnTo>
                    <a:pt x="1997" y="1726"/>
                  </a:lnTo>
                  <a:lnTo>
                    <a:pt x="1927" y="1815"/>
                  </a:lnTo>
                  <a:lnTo>
                    <a:pt x="2375" y="1827"/>
                  </a:lnTo>
                  <a:lnTo>
                    <a:pt x="2270" y="1386"/>
                  </a:lnTo>
                  <a:lnTo>
                    <a:pt x="2195" y="1480"/>
                  </a:lnTo>
                  <a:lnTo>
                    <a:pt x="38" y="0"/>
                  </a:lnTo>
                  <a:lnTo>
                    <a:pt x="38" y="4"/>
                  </a:lnTo>
                  <a:lnTo>
                    <a:pt x="0" y="35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89" y="1326"/>
              <a:ext cx="2376" cy="1828"/>
            </a:xfrm>
            <a:custGeom>
              <a:avLst/>
              <a:gdLst>
                <a:gd name="T0" fmla="*/ 2375 w 2376"/>
                <a:gd name="T1" fmla="*/ 1472 h 1828"/>
                <a:gd name="T2" fmla="*/ 378 w 2376"/>
                <a:gd name="T3" fmla="*/ 101 h 1828"/>
                <a:gd name="T4" fmla="*/ 448 w 2376"/>
                <a:gd name="T5" fmla="*/ 12 h 1828"/>
                <a:gd name="T6" fmla="*/ 0 w 2376"/>
                <a:gd name="T7" fmla="*/ 0 h 1828"/>
                <a:gd name="T8" fmla="*/ 105 w 2376"/>
                <a:gd name="T9" fmla="*/ 441 h 1828"/>
                <a:gd name="T10" fmla="*/ 180 w 2376"/>
                <a:gd name="T11" fmla="*/ 347 h 1828"/>
                <a:gd name="T12" fmla="*/ 2337 w 2376"/>
                <a:gd name="T13" fmla="*/ 1827 h 1828"/>
                <a:gd name="T14" fmla="*/ 2337 w 2376"/>
                <a:gd name="T15" fmla="*/ 1823 h 1828"/>
                <a:gd name="T16" fmla="*/ 2375 w 2376"/>
                <a:gd name="T17" fmla="*/ 1472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6" h="1828">
                  <a:moveTo>
                    <a:pt x="2375" y="1472"/>
                  </a:moveTo>
                  <a:lnTo>
                    <a:pt x="378" y="101"/>
                  </a:lnTo>
                  <a:lnTo>
                    <a:pt x="448" y="12"/>
                  </a:lnTo>
                  <a:lnTo>
                    <a:pt x="0" y="0"/>
                  </a:lnTo>
                  <a:lnTo>
                    <a:pt x="105" y="441"/>
                  </a:lnTo>
                  <a:lnTo>
                    <a:pt x="180" y="347"/>
                  </a:lnTo>
                  <a:lnTo>
                    <a:pt x="2337" y="1827"/>
                  </a:lnTo>
                  <a:lnTo>
                    <a:pt x="2337" y="1823"/>
                  </a:lnTo>
                  <a:lnTo>
                    <a:pt x="2375" y="147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8"/>
          <p:cNvSpPr>
            <a:spLocks/>
          </p:cNvSpPr>
          <p:nvPr/>
        </p:nvSpPr>
        <p:spPr bwMode="auto">
          <a:xfrm>
            <a:off x="2174875" y="1714500"/>
            <a:ext cx="679450" cy="1617663"/>
          </a:xfrm>
          <a:custGeom>
            <a:avLst/>
            <a:gdLst>
              <a:gd name="T0" fmla="*/ 0 w 428"/>
              <a:gd name="T1" fmla="*/ 0 h 1019"/>
              <a:gd name="T2" fmla="*/ 427 w 428"/>
              <a:gd name="T3" fmla="*/ 0 h 1019"/>
              <a:gd name="T4" fmla="*/ 427 w 428"/>
              <a:gd name="T5" fmla="*/ 1018 h 1019"/>
              <a:gd name="T6" fmla="*/ 352 w 428"/>
              <a:gd name="T7" fmla="*/ 1018 h 1019"/>
              <a:gd name="T8" fmla="*/ 10 w 428"/>
              <a:gd name="T9" fmla="*/ 1018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" h="1019">
                <a:moveTo>
                  <a:pt x="0" y="0"/>
                </a:moveTo>
                <a:lnTo>
                  <a:pt x="427" y="0"/>
                </a:lnTo>
                <a:lnTo>
                  <a:pt x="427" y="1018"/>
                </a:lnTo>
                <a:lnTo>
                  <a:pt x="352" y="1018"/>
                </a:lnTo>
                <a:lnTo>
                  <a:pt x="10" y="10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706688" y="2819400"/>
            <a:ext cx="1446212" cy="998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70275" y="3562350"/>
            <a:ext cx="2038350" cy="1365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691063" y="4227513"/>
            <a:ext cx="1654175" cy="962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546725" y="4940300"/>
            <a:ext cx="2351088" cy="498475"/>
          </a:xfrm>
          <a:custGeom>
            <a:avLst/>
            <a:gdLst>
              <a:gd name="T0" fmla="*/ 0 w 1481"/>
              <a:gd name="T1" fmla="*/ 306 h 314"/>
              <a:gd name="T2" fmla="*/ 0 w 1481"/>
              <a:gd name="T3" fmla="*/ 0 h 314"/>
              <a:gd name="T4" fmla="*/ 1480 w 1481"/>
              <a:gd name="T5" fmla="*/ 0 h 314"/>
              <a:gd name="T6" fmla="*/ 1480 w 1481"/>
              <a:gd name="T7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1" h="314">
                <a:moveTo>
                  <a:pt x="0" y="306"/>
                </a:moveTo>
                <a:lnTo>
                  <a:pt x="0" y="0"/>
                </a:lnTo>
                <a:lnTo>
                  <a:pt x="1480" y="0"/>
                </a:lnTo>
                <a:lnTo>
                  <a:pt x="1480" y="31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55625" y="1485900"/>
            <a:ext cx="0" cy="39528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182813" y="6205538"/>
            <a:ext cx="5792787" cy="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238375" y="28194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238375" y="34290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232025" y="43307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225675" y="51054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2867025" y="52578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4035425" y="52578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5508625" y="52578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6353175" y="52578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 rot="1803602">
            <a:off x="4807992" y="2383281"/>
            <a:ext cx="241091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>
                <a:solidFill>
                  <a:schemeClr val="tx1"/>
                </a:solidFill>
              </a:rPr>
              <a:t>Increasing flexibility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 rot="1715392">
            <a:off x="4816870" y="3197668"/>
            <a:ext cx="238046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>
                <a:solidFill>
                  <a:schemeClr val="tx1"/>
                </a:solidFill>
              </a:rPr>
              <a:t>Increasing capacity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 rot="16200000">
            <a:off x="1974220" y="2123015"/>
            <a:ext cx="1279196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</a:rPr>
              <a:t>Continuous </a:t>
            </a:r>
          </a:p>
          <a:p>
            <a:pPr defTabSz="762000"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</a:rPr>
              <a:t>Flow</a:t>
            </a:r>
          </a:p>
          <a:p>
            <a:pPr defTabSz="762000">
              <a:lnSpc>
                <a:spcPct val="9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40075" y="2970213"/>
            <a:ext cx="4778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600">
                <a:solidFill>
                  <a:schemeClr val="tx1"/>
                </a:solidFill>
              </a:rPr>
              <a:t>JIT</a:t>
            </a:r>
          </a:p>
          <a:p>
            <a:pPr defTabSz="762000"/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762375" y="3681413"/>
            <a:ext cx="14859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>
              <a:tabLst>
                <a:tab pos="381000" algn="l"/>
              </a:tabLst>
            </a:pPr>
            <a:r>
              <a:rPr lang="en-US" sz="1600">
                <a:solidFill>
                  <a:schemeClr val="tx1"/>
                </a:solidFill>
              </a:rPr>
              <a:t>	Flexible</a:t>
            </a:r>
          </a:p>
          <a:p>
            <a:pPr algn="l" defTabSz="762000">
              <a:tabLst>
                <a:tab pos="381000" algn="l"/>
              </a:tabLst>
            </a:pPr>
            <a:r>
              <a:rPr lang="en-US" sz="1600">
                <a:solidFill>
                  <a:schemeClr val="tx1"/>
                </a:solidFill>
              </a:rPr>
              <a:t>manufacturing</a:t>
            </a:r>
          </a:p>
          <a:p>
            <a:pPr algn="l" defTabSz="762000">
              <a:tabLst>
                <a:tab pos="381000" algn="l"/>
              </a:tabLst>
            </a:pPr>
            <a:r>
              <a:rPr lang="en-US" sz="160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616575" y="4240213"/>
            <a:ext cx="603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600">
                <a:solidFill>
                  <a:schemeClr val="tx1"/>
                </a:solidFill>
              </a:rPr>
              <a:t>Mfg.</a:t>
            </a:r>
          </a:p>
          <a:p>
            <a:pPr defTabSz="762000"/>
            <a:r>
              <a:rPr lang="en-US" sz="160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41425" y="2324100"/>
            <a:ext cx="946150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tabLst>
                <a:tab pos="762000" algn="r"/>
              </a:tabLst>
            </a:pPr>
            <a:r>
              <a:rPr lang="en-US" sz="1600">
                <a:solidFill>
                  <a:schemeClr val="tx1"/>
                </a:solidFill>
              </a:rPr>
              <a:t>	20,000</a:t>
            </a:r>
          </a:p>
          <a:p>
            <a:pPr defTabSz="762000">
              <a:lnSpc>
                <a:spcPct val="315000"/>
              </a:lnSpc>
              <a:tabLst>
                <a:tab pos="762000" algn="r"/>
              </a:tabLst>
            </a:pPr>
            <a:r>
              <a:rPr lang="en-US" sz="1600">
                <a:solidFill>
                  <a:schemeClr val="tx1"/>
                </a:solidFill>
              </a:rPr>
              <a:t>	2,000</a:t>
            </a:r>
          </a:p>
          <a:p>
            <a:pPr defTabSz="762000">
              <a:lnSpc>
                <a:spcPct val="375000"/>
              </a:lnSpc>
              <a:tabLst>
                <a:tab pos="762000" algn="r"/>
              </a:tabLst>
            </a:pPr>
            <a:r>
              <a:rPr lang="en-US" sz="1600">
                <a:solidFill>
                  <a:schemeClr val="tx1"/>
                </a:solidFill>
              </a:rPr>
              <a:t>	200</a:t>
            </a:r>
          </a:p>
          <a:p>
            <a:pPr defTabSz="762000">
              <a:lnSpc>
                <a:spcPct val="300000"/>
              </a:lnSpc>
              <a:tabLst>
                <a:tab pos="762000" algn="r"/>
              </a:tabLst>
            </a:pPr>
            <a:r>
              <a:rPr lang="en-US" sz="1600">
                <a:solidFill>
                  <a:schemeClr val="tx1"/>
                </a:solidFill>
              </a:rPr>
              <a:t>	20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 rot="16200000">
            <a:off x="-433387" y="3275013"/>
            <a:ext cx="359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>
              <a:tabLst>
                <a:tab pos="1333500" algn="l"/>
                <a:tab pos="2959100" algn="l"/>
              </a:tabLst>
            </a:pPr>
            <a:r>
              <a:rPr lang="en-US" sz="1600">
                <a:solidFill>
                  <a:schemeClr val="tx1"/>
                </a:solidFill>
              </a:rPr>
              <a:t>Low	Medium	High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 rot="16200000">
            <a:off x="102393" y="3234532"/>
            <a:ext cx="938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n-US" sz="1600">
                <a:solidFill>
                  <a:schemeClr val="tx1"/>
                </a:solidFill>
              </a:rPr>
              <a:t>Volume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525713" y="5751513"/>
            <a:ext cx="5118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>
              <a:tabLst>
                <a:tab pos="2006600" algn="l"/>
                <a:tab pos="4483100" algn="l"/>
              </a:tabLst>
            </a:pPr>
            <a:r>
              <a:rPr lang="en-US" sz="1600">
                <a:solidFill>
                  <a:schemeClr val="tx1"/>
                </a:solidFill>
              </a:rPr>
              <a:t>Low	Medium	High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178050" y="5524500"/>
            <a:ext cx="493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>
              <a:tabLst>
                <a:tab pos="1714500" algn="l"/>
                <a:tab pos="3048000" algn="l"/>
                <a:tab pos="3911600" algn="l"/>
              </a:tabLst>
            </a:pPr>
            <a:r>
              <a:rPr lang="en-US" sz="1600">
                <a:solidFill>
                  <a:schemeClr val="tx1"/>
                </a:solidFill>
              </a:rPr>
              <a:t>1 or 2	10	100	      1000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565650" y="6026150"/>
            <a:ext cx="808683" cy="339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sz="1600">
                <a:solidFill>
                  <a:schemeClr val="tx1"/>
                </a:solidFill>
              </a:rPr>
              <a:t>Variety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Summary of Traditional Production Systems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graphicFrame>
        <p:nvGraphicFramePr>
          <p:cNvPr id="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9477"/>
              </p:ext>
            </p:extLst>
          </p:nvPr>
        </p:nvGraphicFramePr>
        <p:xfrm>
          <a:off x="228600" y="1676400"/>
          <a:ext cx="8077200" cy="442055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4800"/>
                <a:gridCol w="1471436"/>
                <a:gridCol w="1617310"/>
                <a:gridCol w="1290108"/>
                <a:gridCol w="1617310"/>
                <a:gridCol w="1776236"/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System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Products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Volume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Layout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Flow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7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Job shop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Very many products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One or a few of each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Functional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Extremely Varied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Batch Production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Many products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Low to medium volumes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Combination of functional and cellular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Varied with patterns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Worker-paced Assembly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Several to many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Medium volumes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Line layout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Mostly regular, paced by operators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Equipment-paced Assembly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Several products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High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Line layout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Regular, paced by equipment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Continuous Production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One or a few products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Very high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Line layout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Rigid,  continuous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528461" y="44027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Franklin Gothic Book" pitchFamily="34" charset="0"/>
              </a:rPr>
              <a:t>“Mass Production”</a:t>
            </a:r>
            <a:endParaRPr lang="en-US" sz="16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99060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Characteristics of Four Traditional Systems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graphicFrame>
        <p:nvGraphicFramePr>
          <p:cNvPr id="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43050"/>
              </p:ext>
            </p:extLst>
          </p:nvPr>
        </p:nvGraphicFramePr>
        <p:xfrm>
          <a:off x="304800" y="1371600"/>
          <a:ext cx="7848599" cy="52494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744133"/>
                <a:gridCol w="4360333"/>
                <a:gridCol w="1744133"/>
              </a:tblGrid>
              <a:tr h="38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System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Characteristics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Other Names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</a:tr>
              <a:tr h="973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Job shop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Operators work in one department only and are highly skilled. Equipment and tooling are general purpose.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Project</a:t>
                      </a:r>
                    </a:p>
                  </a:txBody>
                  <a:tcPr horzOverflow="overflow"/>
                </a:tc>
              </a:tr>
              <a:tr h="681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Batch production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Most items follow same flow pattern through plant.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Batch, standardized job shop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</a:tr>
              <a:tr h="810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Worker-paced Assembly line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Line is more flexible than equipment-paced line and cane be run at variety of speeds.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Flow line, mass production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</a:tr>
              <a:tr h="973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Equipment-paced Assembly 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Used when product design is stable and volume is high. Capital intensive and extremely specialized.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Paced assembly line, mass production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</a:tr>
              <a:tr h="973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Continuous production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ranklin Gothic Book" pitchFamily="34" charset="0"/>
                        </a:rPr>
                        <a:t>Most similar to equipment-paced line flow system. Produces standard product at lowest possible cost.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Continuous flow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Automotive Assembly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/>
              <a:t>Productivity Metric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050" y="1524000"/>
            <a:ext cx="4191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5138" indent="-4651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9438"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/>
              <a:t>Hours Per </a:t>
            </a:r>
            <a:r>
              <a:rPr lang="en-US" b="1" dirty="0" smtClean="0"/>
              <a:t>Vehicle (HPV):</a:t>
            </a:r>
            <a:r>
              <a:rPr lang="en-US" dirty="0" smtClean="0"/>
              <a:t>  </a:t>
            </a:r>
            <a:r>
              <a:rPr lang="en-US" dirty="0"/>
              <a:t>Actual hours and actual production (direct, indirect, salary, and normal daily total absenteeism)</a:t>
            </a:r>
          </a:p>
          <a:p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4201656"/>
            <a:ext cx="7543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50838" indent="-3508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974725" indent="-5095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89025"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b="1" dirty="0"/>
              <a:t>Adjusts for: 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dirty="0"/>
              <a:t>New launch programs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dirty="0"/>
              <a:t>More or less vertically integrated operations (outsourcing)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pic>
        <p:nvPicPr>
          <p:cNvPr id="8" name="Picture 6" descr="T054850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219200"/>
            <a:ext cx="4038600" cy="2389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7150"/>
            <a:ext cx="76200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Outsourcing will Affect HPV 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Picture 11" descr="1_ford%20_vste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57275"/>
            <a:ext cx="6324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90600" y="556260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Assembly Line for Ford instrument Panels at Visteon Plant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Process Types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252915" y="1676400"/>
            <a:ext cx="3654427" cy="1366838"/>
            <a:chOff x="2679" y="1056"/>
            <a:chExt cx="2302" cy="861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0" y="1056"/>
              <a:ext cx="901" cy="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679" y="1161"/>
              <a:ext cx="157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Franklin Gothic Book" pitchFamily="34" charset="0"/>
                </a:rPr>
                <a:t>Job </a:t>
              </a:r>
              <a:r>
                <a:rPr lang="en-US" sz="2400" b="1" dirty="0" smtClean="0">
                  <a:solidFill>
                    <a:srgbClr val="C00000"/>
                  </a:solidFill>
                  <a:latin typeface="Franklin Gothic Book" pitchFamily="34" charset="0"/>
                </a:rPr>
                <a:t>Shops</a:t>
              </a:r>
            </a:p>
            <a:p>
              <a:r>
                <a:rPr lang="en-US" sz="2400" b="1" dirty="0" smtClean="0">
                  <a:solidFill>
                    <a:srgbClr val="C00000"/>
                  </a:solidFill>
                  <a:latin typeface="Franklin Gothic Book" pitchFamily="34" charset="0"/>
                </a:rPr>
                <a:t>(One type of Project process)</a:t>
              </a:r>
              <a:endParaRPr lang="en-US" sz="2400" b="1" dirty="0">
                <a:solidFill>
                  <a:srgbClr val="C00000"/>
                </a:solidFill>
                <a:latin typeface="Franklin Gothic Book" pitchFamily="34" charset="0"/>
              </a:endParaRP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437356" y="1532731"/>
            <a:ext cx="2844800" cy="1636713"/>
            <a:chOff x="624" y="1056"/>
            <a:chExt cx="1792" cy="1031"/>
          </a:xfrm>
        </p:grpSpPr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1056"/>
              <a:ext cx="1153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824" y="1344"/>
              <a:ext cx="5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00000"/>
                  </a:solidFill>
                  <a:latin typeface="Franklin Gothic Book" pitchFamily="34" charset="0"/>
                </a:rPr>
                <a:t>Batch</a:t>
              </a: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5257800" y="3657600"/>
            <a:ext cx="3411539" cy="2935288"/>
            <a:chOff x="3180" y="2241"/>
            <a:chExt cx="2149" cy="1849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5" y="2776"/>
              <a:ext cx="1287" cy="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180" y="2241"/>
              <a:ext cx="214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Franklin Gothic Book" pitchFamily="34" charset="0"/>
                </a:rPr>
                <a:t>Mass Production (Assembly Lines)</a:t>
              </a:r>
              <a:endParaRPr lang="en-US" sz="2400" b="1" dirty="0">
                <a:solidFill>
                  <a:srgbClr val="C00000"/>
                </a:solidFill>
                <a:latin typeface="Franklin Gothic Book" pitchFamily="34" charset="0"/>
              </a:endParaRPr>
            </a:p>
          </p:txBody>
        </p:sp>
      </p:grp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821" y="4191000"/>
            <a:ext cx="20574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96647" y="3360003"/>
            <a:ext cx="2743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Book" pitchFamily="34" charset="0"/>
              </a:rPr>
              <a:t>Continuous </a:t>
            </a:r>
            <a:r>
              <a:rPr lang="en-US" sz="2400" b="1" dirty="0" smtClean="0">
                <a:solidFill>
                  <a:srgbClr val="C00000"/>
                </a:solidFill>
                <a:latin typeface="Franklin Gothic Book" pitchFamily="34" charset="0"/>
              </a:rPr>
              <a:t>Production</a:t>
            </a:r>
            <a:endParaRPr lang="en-US" sz="2400" b="1" dirty="0">
              <a:solidFill>
                <a:srgbClr val="C00000"/>
              </a:solidFill>
              <a:latin typeface="Franklin Gothic Book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3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Production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4.bp.blogspot.com/--s-eZoM-2A4/UPLg7jXd2fI/AAAAAAAABkQ/LErycxcyv2Y/s1600/alksdjalksdj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199"/>
            <a:ext cx="6915277" cy="189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Ql_hUqx1YPo9D-eI5n9qoaJ7A9Bzje7sF-xzkhDH1wMwF80GzSl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" y="3352801"/>
            <a:ext cx="3527267" cy="29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2n4wb9orp1vta.cloudfront.net/resources/images/cdn/cms/PM0910_makinglockssince_a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18724"/>
            <a:ext cx="4267200" cy="28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Shop Examples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Picture 4" descr="CNCMachin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600200"/>
            <a:ext cx="4267200" cy="2685345"/>
          </a:xfrm>
          <a:noFill/>
          <a:ln/>
        </p:spPr>
      </p:pic>
      <p:pic>
        <p:nvPicPr>
          <p:cNvPr id="7" name="Picture 8" descr="Shop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83125" y="1600200"/>
            <a:ext cx="3581400" cy="2686050"/>
          </a:xfrm>
          <a:prstGeom prst="rect">
            <a:avLst/>
          </a:prstGeom>
          <a:noFill/>
          <a:ln/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47800" y="4533900"/>
            <a:ext cx="570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3200" b="1" dirty="0"/>
              <a:t>Machines grouped by type</a:t>
            </a:r>
          </a:p>
          <a:p>
            <a:pPr marL="228600" indent="-228600">
              <a:buFontTx/>
              <a:buChar char="•"/>
            </a:pPr>
            <a:r>
              <a:rPr lang="en-US" sz="3200" b="1" dirty="0"/>
              <a:t>Low volume, high flexibility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6200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Production (a.k.a. continuous flow)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Picture 9" descr="bottli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05012"/>
            <a:ext cx="2487613" cy="2819400"/>
          </a:xfrm>
        </p:spPr>
      </p:pic>
      <p:pic>
        <p:nvPicPr>
          <p:cNvPr id="7" name="Picture 11" descr="picts%5CPaperm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733800" y="1920875"/>
            <a:ext cx="4191000" cy="2935287"/>
          </a:xfrm>
          <a:prstGeom prst="rect">
            <a:avLst/>
          </a:prstGeom>
          <a:noFill/>
          <a:ln/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48200" y="4900612"/>
            <a:ext cx="25082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Paper Making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Worker-paced Assembly Line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600" b="1" dirty="0" smtClean="0"/>
              <a:t>Subway Store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Picture 5" descr="subw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88" y="1828800"/>
            <a:ext cx="4457700" cy="2971800"/>
          </a:xfrm>
          <a:prstGeom prst="rect">
            <a:avLst/>
          </a:prstGeom>
          <a:noFill/>
        </p:spPr>
      </p:pic>
      <p:pic>
        <p:nvPicPr>
          <p:cNvPr id="9" name="Picture 35" descr="sub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46075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Worker-paced Assembly Lines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7" name="Picture 5" descr="1Laser%20Nutdriver%20on%20assembly%20line">
            <a:hlinkClick r:id="rId2"/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1676400"/>
            <a:ext cx="4419600" cy="33147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34"/>
          <p:cNvSpPr txBox="1">
            <a:spLocks noChangeArrowheads="1"/>
          </p:cNvSpPr>
          <p:nvPr/>
        </p:nvSpPr>
        <p:spPr bwMode="auto">
          <a:xfrm>
            <a:off x="152400" y="5105400"/>
            <a:ext cx="35814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Franklin Gothic Book" pitchFamily="34" charset="0"/>
              </a:rPr>
              <a:t>Parts move based on required operator pace</a:t>
            </a:r>
          </a:p>
        </p:txBody>
      </p:sp>
      <p:pic>
        <p:nvPicPr>
          <p:cNvPr id="9" name="Picture 34" descr="secamonta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683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63" y="152400"/>
            <a:ext cx="7620000" cy="838200"/>
          </a:xfrm>
        </p:spPr>
        <p:txBody>
          <a:bodyPr/>
          <a:lstStyle/>
          <a:p>
            <a:r>
              <a:rPr lang="en-US" sz="4400" dirty="0" smtClean="0"/>
              <a:t>Equipment-paced Assembly Line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Picture 3" descr="The image “file:///C:/Rensselaer%20Course%20Material/MGMT%206450%20Manufacturing%20Systems%20Management/Lecture%20notes%20-%20Latest%20Material/PowerPoint%20Lecture%20Material/Jeep%20Assembly%20Line%202.jpg” cannot be displayed, because it contains erro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793" y="1168063"/>
            <a:ext cx="4058363" cy="3048000"/>
          </a:xfrm>
          <a:prstGeom prst="rect">
            <a:avLst/>
          </a:prstGeom>
          <a:noFill/>
        </p:spPr>
      </p:pic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152400" y="4951863"/>
            <a:ext cx="38862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</a:rPr>
              <a:t>Parts flow on belt or chain that maintains constant speed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676400"/>
            <a:ext cx="373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0"/>
              </a:spcBef>
            </a:pPr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Less common than batch </a:t>
            </a:r>
            <a:r>
              <a:rPr lang="en-US" dirty="0" smtClean="0">
                <a:solidFill>
                  <a:schemeClr val="tx1"/>
                </a:solidFill>
                <a:latin typeface="Franklin Gothic Book" pitchFamily="34" charset="0"/>
              </a:rPr>
              <a:t>production, </a:t>
            </a:r>
            <a:r>
              <a:rPr lang="en-US" dirty="0">
                <a:solidFill>
                  <a:schemeClr val="tx1"/>
                </a:solidFill>
                <a:latin typeface="Franklin Gothic Book" pitchFamily="34" charset="0"/>
              </a:rPr>
              <a:t>but have been studied in great detail.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http://2.bp.blogspot.com/_v9DvfO-oOOM/TPRs_5zS81I/AAAAAAAAAG0/no5eVeUFXM4/s1600/Assembly+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79" y="3810000"/>
            <a:ext cx="4222542" cy="282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Types of Production Layouts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44069"/>
            <a:ext cx="3026784" cy="533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b="1" dirty="0" smtClean="0"/>
              <a:t>1. Fixed </a:t>
            </a:r>
            <a:r>
              <a:rPr lang="en-US" sz="2800" b="1" dirty="0"/>
              <a:t>Position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 Operations Management</a:t>
            </a:r>
            <a:endParaRPr lang="en-US" dirty="0"/>
          </a:p>
        </p:txBody>
      </p:sp>
      <p:pic>
        <p:nvPicPr>
          <p:cNvPr id="6" name="Picture 3" descr="Boeing 737-90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5569"/>
            <a:ext cx="4039293" cy="27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44676" y="1792349"/>
            <a:ext cx="2988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Franklin Gothic Book" pitchFamily="34" charset="0"/>
              </a:rPr>
              <a:t>2. Product </a:t>
            </a:r>
            <a:r>
              <a:rPr lang="en-US" sz="2800" b="1" dirty="0">
                <a:solidFill>
                  <a:schemeClr val="tx1"/>
                </a:solidFill>
                <a:latin typeface="Franklin Gothic Book" pitchFamily="34" charset="0"/>
              </a:rPr>
              <a:t>Layouts</a:t>
            </a:r>
          </a:p>
        </p:txBody>
      </p:sp>
      <p:pic>
        <p:nvPicPr>
          <p:cNvPr id="8" name="Picture 6" descr="nissan-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338315"/>
            <a:ext cx="3733800" cy="2042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53000" y="4521169"/>
            <a:ext cx="3619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Machines &amp;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resources arranged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according to sequence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of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092470"/>
            <a:ext cx="3619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Spoke and hub arrangement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</TotalTime>
  <Words>538</Words>
  <Application>Microsoft Office PowerPoint</Application>
  <PresentationFormat>On-screen Show (4:3)</PresentationFormat>
  <Paragraphs>147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Processes and Technology Major types of processes, assembly lines and other types of layouts (product, process, fixed-position). </vt:lpstr>
      <vt:lpstr>Major Process Types</vt:lpstr>
      <vt:lpstr>Batch Production</vt:lpstr>
      <vt:lpstr>Job Shop Examples</vt:lpstr>
      <vt:lpstr>Continuous Production (a.k.a. continuous flow)</vt:lpstr>
      <vt:lpstr>Worker-paced Assembly Line Subway Store</vt:lpstr>
      <vt:lpstr>Worker-paced Assembly Lines</vt:lpstr>
      <vt:lpstr>Equipment-paced Assembly Line</vt:lpstr>
      <vt:lpstr>General Types of Production Layouts</vt:lpstr>
      <vt:lpstr>General Types of Production Layouts (continued)</vt:lpstr>
      <vt:lpstr>Cellular Layouts Essential Piece of Lean Production</vt:lpstr>
      <vt:lpstr>Selecting the Production System</vt:lpstr>
      <vt:lpstr>Summary of Traditional Production Systems</vt:lpstr>
      <vt:lpstr>Characteristics of Four Traditional Systems</vt:lpstr>
      <vt:lpstr>Automotive Assembly Productivity Metric</vt:lpstr>
      <vt:lpstr>Outsourcing will Affect HPV  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Windows User</cp:lastModifiedBy>
  <cp:revision>390</cp:revision>
  <cp:lastPrinted>2002-07-15T20:13:21Z</cp:lastPrinted>
  <dcterms:created xsi:type="dcterms:W3CDTF">2000-08-25T18:42:19Z</dcterms:created>
  <dcterms:modified xsi:type="dcterms:W3CDTF">2016-01-19T04:47:21Z</dcterms:modified>
</cp:coreProperties>
</file>