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91" r:id="rId1"/>
  </p:sldMasterIdLst>
  <p:notesMasterIdLst>
    <p:notesMasterId r:id="rId37"/>
  </p:notesMasterIdLst>
  <p:handoutMasterIdLst>
    <p:handoutMasterId r:id="rId38"/>
  </p:handoutMasterIdLst>
  <p:sldIdLst>
    <p:sldId id="347" r:id="rId2"/>
    <p:sldId id="368" r:id="rId3"/>
    <p:sldId id="369" r:id="rId4"/>
    <p:sldId id="370" r:id="rId5"/>
    <p:sldId id="371" r:id="rId6"/>
    <p:sldId id="372" r:id="rId7"/>
    <p:sldId id="373" r:id="rId8"/>
    <p:sldId id="387" r:id="rId9"/>
    <p:sldId id="389" r:id="rId10"/>
    <p:sldId id="390" r:id="rId11"/>
    <p:sldId id="391" r:id="rId12"/>
    <p:sldId id="393" r:id="rId13"/>
    <p:sldId id="395" r:id="rId14"/>
    <p:sldId id="396" r:id="rId15"/>
    <p:sldId id="397" r:id="rId16"/>
    <p:sldId id="400" r:id="rId17"/>
    <p:sldId id="399" r:id="rId18"/>
    <p:sldId id="401" r:id="rId19"/>
    <p:sldId id="402" r:id="rId20"/>
    <p:sldId id="403" r:id="rId21"/>
    <p:sldId id="404" r:id="rId22"/>
    <p:sldId id="405" r:id="rId23"/>
    <p:sldId id="340" r:id="rId24"/>
    <p:sldId id="348" r:id="rId25"/>
    <p:sldId id="349" r:id="rId26"/>
    <p:sldId id="350" r:id="rId27"/>
    <p:sldId id="358" r:id="rId28"/>
    <p:sldId id="351" r:id="rId29"/>
    <p:sldId id="406" r:id="rId30"/>
    <p:sldId id="354" r:id="rId31"/>
    <p:sldId id="352" r:id="rId32"/>
    <p:sldId id="353" r:id="rId33"/>
    <p:sldId id="355" r:id="rId34"/>
    <p:sldId id="356" r:id="rId35"/>
    <p:sldId id="357" r:id="rId36"/>
  </p:sldIdLst>
  <p:sldSz cx="9144000" cy="6858000" type="screen4x3"/>
  <p:notesSz cx="6858000" cy="9226550"/>
  <p:defaultTextStyle>
    <a:defPPr>
      <a:defRPr lang="en-US"/>
    </a:defPPr>
    <a:lvl1pPr algn="l" rtl="0" eaLnBrk="0" fontAlgn="base" hangingPunct="0">
      <a:spcBef>
        <a:spcPct val="0"/>
      </a:spcBef>
      <a:spcAft>
        <a:spcPct val="0"/>
      </a:spcAft>
      <a:defRPr sz="2000" kern="1200">
        <a:solidFill>
          <a:srgbClr val="660033"/>
        </a:solidFill>
        <a:latin typeface="Arial" pitchFamily="34" charset="0"/>
        <a:ea typeface="+mn-ea"/>
        <a:cs typeface="+mn-cs"/>
      </a:defRPr>
    </a:lvl1pPr>
    <a:lvl2pPr marL="457200" algn="l" rtl="0" eaLnBrk="0" fontAlgn="base" hangingPunct="0">
      <a:spcBef>
        <a:spcPct val="0"/>
      </a:spcBef>
      <a:spcAft>
        <a:spcPct val="0"/>
      </a:spcAft>
      <a:defRPr sz="2000" kern="1200">
        <a:solidFill>
          <a:srgbClr val="660033"/>
        </a:solidFill>
        <a:latin typeface="Arial" pitchFamily="34" charset="0"/>
        <a:ea typeface="+mn-ea"/>
        <a:cs typeface="+mn-cs"/>
      </a:defRPr>
    </a:lvl2pPr>
    <a:lvl3pPr marL="914400" algn="l" rtl="0" eaLnBrk="0" fontAlgn="base" hangingPunct="0">
      <a:spcBef>
        <a:spcPct val="0"/>
      </a:spcBef>
      <a:spcAft>
        <a:spcPct val="0"/>
      </a:spcAft>
      <a:defRPr sz="2000" kern="1200">
        <a:solidFill>
          <a:srgbClr val="660033"/>
        </a:solidFill>
        <a:latin typeface="Arial" pitchFamily="34" charset="0"/>
        <a:ea typeface="+mn-ea"/>
        <a:cs typeface="+mn-cs"/>
      </a:defRPr>
    </a:lvl3pPr>
    <a:lvl4pPr marL="1371600" algn="l" rtl="0" eaLnBrk="0" fontAlgn="base" hangingPunct="0">
      <a:spcBef>
        <a:spcPct val="0"/>
      </a:spcBef>
      <a:spcAft>
        <a:spcPct val="0"/>
      </a:spcAft>
      <a:defRPr sz="2000" kern="1200">
        <a:solidFill>
          <a:srgbClr val="660033"/>
        </a:solidFill>
        <a:latin typeface="Arial" pitchFamily="34" charset="0"/>
        <a:ea typeface="+mn-ea"/>
        <a:cs typeface="+mn-cs"/>
      </a:defRPr>
    </a:lvl4pPr>
    <a:lvl5pPr marL="1828800" algn="l" rtl="0" eaLnBrk="0" fontAlgn="base" hangingPunct="0">
      <a:spcBef>
        <a:spcPct val="0"/>
      </a:spcBef>
      <a:spcAft>
        <a:spcPct val="0"/>
      </a:spcAft>
      <a:defRPr sz="2000" kern="1200">
        <a:solidFill>
          <a:srgbClr val="660033"/>
        </a:solidFill>
        <a:latin typeface="Arial" pitchFamily="34" charset="0"/>
        <a:ea typeface="+mn-ea"/>
        <a:cs typeface="+mn-cs"/>
      </a:defRPr>
    </a:lvl5pPr>
    <a:lvl6pPr marL="2286000" algn="l" defTabSz="914400" rtl="0" eaLnBrk="1" latinLnBrk="0" hangingPunct="1">
      <a:defRPr sz="2000" kern="1200">
        <a:solidFill>
          <a:srgbClr val="660033"/>
        </a:solidFill>
        <a:latin typeface="Arial" pitchFamily="34" charset="0"/>
        <a:ea typeface="+mn-ea"/>
        <a:cs typeface="+mn-cs"/>
      </a:defRPr>
    </a:lvl6pPr>
    <a:lvl7pPr marL="2743200" algn="l" defTabSz="914400" rtl="0" eaLnBrk="1" latinLnBrk="0" hangingPunct="1">
      <a:defRPr sz="2000" kern="1200">
        <a:solidFill>
          <a:srgbClr val="660033"/>
        </a:solidFill>
        <a:latin typeface="Arial" pitchFamily="34" charset="0"/>
        <a:ea typeface="+mn-ea"/>
        <a:cs typeface="+mn-cs"/>
      </a:defRPr>
    </a:lvl7pPr>
    <a:lvl8pPr marL="3200400" algn="l" defTabSz="914400" rtl="0" eaLnBrk="1" latinLnBrk="0" hangingPunct="1">
      <a:defRPr sz="2000" kern="1200">
        <a:solidFill>
          <a:srgbClr val="660033"/>
        </a:solidFill>
        <a:latin typeface="Arial" pitchFamily="34" charset="0"/>
        <a:ea typeface="+mn-ea"/>
        <a:cs typeface="+mn-cs"/>
      </a:defRPr>
    </a:lvl8pPr>
    <a:lvl9pPr marL="3657600" algn="l" defTabSz="914400" rtl="0" eaLnBrk="1" latinLnBrk="0" hangingPunct="1">
      <a:defRPr sz="2000" kern="1200">
        <a:solidFill>
          <a:srgbClr val="660033"/>
        </a:solidFill>
        <a:latin typeface="Arial" pitchFamily="34" charset="0"/>
        <a:ea typeface="+mn-ea"/>
        <a:cs typeface="+mn-cs"/>
      </a:defRPr>
    </a:lvl9pPr>
  </p:defaultTextStyle>
  <p:extLst>
    <p:ext uri="{EFAFB233-063F-42B5-8137-9DF3F51BA10A}">
      <p15:sldGuideLst xmlns:p15="http://schemas.microsoft.com/office/powerpoint/2012/main">
        <p15:guide id="1" orient="horz" pos="1536">
          <p15:clr>
            <a:srgbClr val="A4A3A4"/>
          </p15:clr>
        </p15:guide>
        <p15:guide id="2" pos="3888">
          <p15:clr>
            <a:srgbClr val="A4A3A4"/>
          </p15:clr>
        </p15:guide>
      </p15:sldGuideLst>
    </p:ext>
    <p:ext uri="{2D200454-40CA-4A62-9FC3-DE9A4176ACB9}">
      <p15:notesGuideLst xmlns:p15="http://schemas.microsoft.com/office/powerpoint/2012/main">
        <p15:guide id="1" orient="horz" pos="291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5E47"/>
    <a:srgbClr val="FFFFFF"/>
    <a:srgbClr val="F0F0F0"/>
    <a:srgbClr val="FF9933"/>
    <a:srgbClr val="FFFFCC"/>
    <a:srgbClr val="00CC66"/>
    <a:srgbClr val="00CC99"/>
    <a:srgbClr val="FFFF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79079" autoAdjust="0"/>
  </p:normalViewPr>
  <p:slideViewPr>
    <p:cSldViewPr>
      <p:cViewPr>
        <p:scale>
          <a:sx n="60" d="100"/>
          <a:sy n="60" d="100"/>
        </p:scale>
        <p:origin x="1395" y="21"/>
      </p:cViewPr>
      <p:guideLst>
        <p:guide orient="horz" pos="1536"/>
        <p:guide pos="38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3150"/>
    </p:cViewPr>
  </p:sorterViewPr>
  <p:notesViewPr>
    <p:cSldViewPr>
      <p:cViewPr>
        <p:scale>
          <a:sx n="100" d="100"/>
          <a:sy n="100" d="100"/>
        </p:scale>
        <p:origin x="831" y="39"/>
      </p:cViewPr>
      <p:guideLst>
        <p:guide orient="horz" pos="291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Header Placeholder 3"/>
          <p:cNvSpPr>
            <a:spLocks noGrp="1"/>
          </p:cNvSpPr>
          <p:nvPr>
            <p:ph type="hdr" sz="quarter"/>
          </p:nvPr>
        </p:nvSpPr>
        <p:spPr>
          <a:xfrm>
            <a:off x="0" y="0"/>
            <a:ext cx="2971800" cy="461963"/>
          </a:xfrm>
          <a:prstGeom prst="rect">
            <a:avLst/>
          </a:prstGeom>
        </p:spPr>
        <p:txBody>
          <a:bodyPr vert="horz" lIns="91440" tIns="45720" rIns="91440" bIns="45720" rtlCol="0"/>
          <a:lstStyle>
            <a:lvl1pPr algn="l">
              <a:defRPr sz="1200"/>
            </a:lvl1pPr>
          </a:lstStyle>
          <a:p>
            <a:pPr>
              <a:defRPr/>
            </a:pPr>
            <a:endParaRPr lang="en-US"/>
          </a:p>
        </p:txBody>
      </p:sp>
      <p:sp>
        <p:nvSpPr>
          <p:cNvPr id="5" name="Footer Placeholder 4"/>
          <p:cNvSpPr>
            <a:spLocks noGrp="1"/>
          </p:cNvSpPr>
          <p:nvPr>
            <p:ph type="ftr" sz="quarter" idx="2"/>
          </p:nvPr>
        </p:nvSpPr>
        <p:spPr>
          <a:xfrm>
            <a:off x="0" y="8651875"/>
            <a:ext cx="4648200" cy="461963"/>
          </a:xfrm>
          <a:prstGeom prst="rect">
            <a:avLst/>
          </a:prstGeom>
        </p:spPr>
        <p:txBody>
          <a:bodyPr vert="horz" lIns="91440" tIns="45720" rIns="91440" bIns="45720" rtlCol="0" anchor="b"/>
          <a:lstStyle>
            <a:lvl1pPr algn="l">
              <a:defRPr sz="1200"/>
            </a:lvl1pPr>
          </a:lstStyle>
          <a:p>
            <a:pPr>
              <a:defRPr/>
            </a:pPr>
            <a:endParaRPr lang="en-US" dirty="0"/>
          </a:p>
        </p:txBody>
      </p:sp>
    </p:spTree>
    <p:extLst>
      <p:ext uri="{BB962C8B-B14F-4D97-AF65-F5344CB8AC3E}">
        <p14:creationId xmlns:p14="http://schemas.microsoft.com/office/powerpoint/2010/main" val="155977721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142875"/>
            <a:ext cx="6858000" cy="465138"/>
          </a:xfrm>
          <a:prstGeom prst="rect">
            <a:avLst/>
          </a:prstGeom>
          <a:noFill/>
          <a:ln w="9525">
            <a:noFill/>
            <a:miter lim="800000"/>
            <a:headEnd/>
            <a:tailEnd/>
          </a:ln>
          <a:effectLst/>
        </p:spPr>
        <p:txBody>
          <a:bodyPr vert="horz" wrap="square" lIns="91842" tIns="45922" rIns="91842" bIns="45922" numCol="1" anchor="t" anchorCtr="0" compatLnSpc="1">
            <a:prstTxWarp prst="textNoShape">
              <a:avLst/>
            </a:prstTxWarp>
          </a:bodyPr>
          <a:lstStyle>
            <a:lvl1pPr algn="ctr" defTabSz="919163">
              <a:defRPr sz="1600">
                <a:solidFill>
                  <a:schemeClr val="tx1"/>
                </a:solidFill>
              </a:defRPr>
            </a:lvl1pPr>
          </a:lstStyle>
          <a:p>
            <a:pPr>
              <a:defRPr/>
            </a:pPr>
            <a:endParaRPr lang="en-US" sz="1100">
              <a:latin typeface="Times New Roman" pitchFamily="18" charset="0"/>
            </a:endParaRPr>
          </a:p>
        </p:txBody>
      </p:sp>
      <p:sp>
        <p:nvSpPr>
          <p:cNvPr id="154627" name="Rectangle 4"/>
          <p:cNvSpPr>
            <a:spLocks noGrp="1" noRot="1" noChangeAspect="1" noChangeArrowheads="1" noTextEdit="1"/>
          </p:cNvSpPr>
          <p:nvPr>
            <p:ph type="sldImg" idx="2"/>
          </p:nvPr>
        </p:nvSpPr>
        <p:spPr bwMode="auto">
          <a:xfrm>
            <a:off x="1123950" y="692150"/>
            <a:ext cx="4613275" cy="3460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15988" y="4383088"/>
            <a:ext cx="5026025" cy="4151312"/>
          </a:xfrm>
          <a:prstGeom prst="rect">
            <a:avLst/>
          </a:prstGeom>
          <a:noFill/>
          <a:ln w="9525">
            <a:noFill/>
            <a:miter lim="800000"/>
            <a:headEnd/>
            <a:tailEnd/>
          </a:ln>
          <a:effectLst/>
        </p:spPr>
        <p:txBody>
          <a:bodyPr vert="horz" wrap="square" lIns="91842" tIns="45922" rIns="91842" bIns="4592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569325"/>
            <a:ext cx="6858000" cy="460375"/>
          </a:xfrm>
          <a:prstGeom prst="rect">
            <a:avLst/>
          </a:prstGeom>
          <a:noFill/>
          <a:ln w="9525">
            <a:noFill/>
            <a:miter lim="800000"/>
            <a:headEnd/>
            <a:tailEnd/>
          </a:ln>
          <a:effectLst/>
        </p:spPr>
        <p:txBody>
          <a:bodyPr vert="horz" wrap="square" lIns="91842" tIns="45922" rIns="91842" bIns="45922" numCol="1" anchor="b" anchorCtr="0" compatLnSpc="1">
            <a:prstTxWarp prst="textNoShape">
              <a:avLst/>
            </a:prstTxWarp>
          </a:bodyPr>
          <a:lstStyle>
            <a:lvl1pPr algn="ctr" defTabSz="919163">
              <a:defRPr sz="1600">
                <a:solidFill>
                  <a:schemeClr val="tx1"/>
                </a:solidFill>
              </a:defRPr>
            </a:lvl1pPr>
          </a:lstStyle>
          <a:p>
            <a:pPr>
              <a:defRPr/>
            </a:pPr>
            <a:r>
              <a:rPr lang="en-US" smtClean="0"/>
              <a:t>BUSI 104 Operations Management</a:t>
            </a:r>
            <a:endParaRPr lang="en-US" sz="1100">
              <a:latin typeface="Times New Roman" pitchFamily="18" charset="0"/>
            </a:endParaRPr>
          </a:p>
        </p:txBody>
      </p:sp>
    </p:spTree>
    <p:extLst>
      <p:ext uri="{BB962C8B-B14F-4D97-AF65-F5344CB8AC3E}">
        <p14:creationId xmlns:p14="http://schemas.microsoft.com/office/powerpoint/2010/main" val="3268112611"/>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https://www.youtube.com/watch?v=rIDKgtaof4Y</a:t>
            </a:r>
          </a:p>
          <a:p>
            <a:r>
              <a:rPr lang="en-US" dirty="0" err="1" smtClean="0"/>
              <a:t>World</a:t>
            </a:r>
            <a:r>
              <a:rPr lang="en-US" baseline="0" dirty="0" err="1" smtClean="0"/>
              <a:t>port</a:t>
            </a:r>
            <a:r>
              <a:rPr lang="en-US" baseline="0" dirty="0" smtClean="0"/>
              <a:t> video – Discovery Nerve Center UPS </a:t>
            </a:r>
            <a:r>
              <a:rPr lang="en-US" baseline="0" dirty="0" err="1" smtClean="0"/>
              <a:t>Worldport</a:t>
            </a:r>
            <a:r>
              <a:rPr lang="en-US" baseline="0" dirty="0" smtClean="0"/>
              <a:t> – 46 minutes</a:t>
            </a:r>
          </a:p>
          <a:p>
            <a:r>
              <a:rPr lang="en-US" baseline="0" dirty="0" smtClean="0"/>
              <a:t>Notes are summarized in Word file.</a:t>
            </a:r>
          </a:p>
          <a:p>
            <a:r>
              <a:rPr lang="en-US" baseline="0" dirty="0" smtClean="0"/>
              <a:t>NOVA: Stabilizing Vaccines with Silk. https://www.youtube.com/watch?v=hj4bmo8UWiQ.  3:57 length.</a:t>
            </a:r>
            <a:endParaRPr lang="en-US" dirty="0"/>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a:latin typeface="Times New Roman" pitchFamily="18" charset="0"/>
            </a:endParaRPr>
          </a:p>
        </p:txBody>
      </p:sp>
    </p:spTree>
    <p:extLst>
      <p:ext uri="{BB962C8B-B14F-4D97-AF65-F5344CB8AC3E}">
        <p14:creationId xmlns:p14="http://schemas.microsoft.com/office/powerpoint/2010/main" val="2801569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a:latin typeface="Times New Roman" pitchFamily="18" charset="0"/>
            </a:endParaRPr>
          </a:p>
        </p:txBody>
      </p:sp>
    </p:spTree>
    <p:extLst>
      <p:ext uri="{BB962C8B-B14F-4D97-AF65-F5344CB8AC3E}">
        <p14:creationId xmlns:p14="http://schemas.microsoft.com/office/powerpoint/2010/main" val="967595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Which</a:t>
            </a:r>
            <a:r>
              <a:rPr lang="en-US" baseline="0" dirty="0" smtClean="0"/>
              <a:t> is now the best supplier to select?</a:t>
            </a:r>
            <a:endParaRPr lang="en-US" dirty="0"/>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a:latin typeface="Times New Roman" pitchFamily="18" charset="0"/>
            </a:endParaRPr>
          </a:p>
        </p:txBody>
      </p:sp>
    </p:spTree>
    <p:extLst>
      <p:ext uri="{BB962C8B-B14F-4D97-AF65-F5344CB8AC3E}">
        <p14:creationId xmlns:p14="http://schemas.microsoft.com/office/powerpoint/2010/main" val="3090350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latin typeface="Franklin Gothic Medium"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latin typeface="Franklin Gothic Book"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smtClean="0"/>
              <a:t>BUSI 104 - Operations Management</a:t>
            </a:r>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BUSI 104 - Operations Management</a:t>
            </a:r>
            <a:endParaRPr lang="en-US"/>
          </a:p>
        </p:txBody>
      </p:sp>
      <p:sp>
        <p:nvSpPr>
          <p:cNvPr id="6" name="Slide Number Placeholder 5"/>
          <p:cNvSpPr>
            <a:spLocks noGrp="1"/>
          </p:cNvSpPr>
          <p:nvPr>
            <p:ph type="sldNum" sz="quarter" idx="12"/>
          </p:nvPr>
        </p:nvSpPr>
        <p:spPr/>
        <p:txBody>
          <a:bodyPr/>
          <a:lstStyle/>
          <a:p>
            <a:pPr>
              <a:defRPr/>
            </a:pPr>
            <a:fld id="{A40F55E0-29A5-41BD-8E5F-333A676EBA25}"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BUSI 104 - Operations Management</a:t>
            </a:r>
            <a:endParaRPr lang="en-US"/>
          </a:p>
        </p:txBody>
      </p:sp>
      <p:sp>
        <p:nvSpPr>
          <p:cNvPr id="6" name="Slide Number Placeholder 5"/>
          <p:cNvSpPr>
            <a:spLocks noGrp="1"/>
          </p:cNvSpPr>
          <p:nvPr>
            <p:ph type="sldNum" sz="quarter" idx="12"/>
          </p:nvPr>
        </p:nvSpPr>
        <p:spPr/>
        <p:txBody>
          <a:bodyPr/>
          <a:lstStyle/>
          <a:p>
            <a:pPr>
              <a:defRPr/>
            </a:pPr>
            <a:fld id="{858F7208-D09C-4A97-95BA-12C10215D4B3}"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0"/>
          </p:nvPr>
        </p:nvSpPr>
        <p:spPr>
          <a:ln/>
        </p:spPr>
        <p:txBody>
          <a:bodyPr/>
          <a:lstStyle>
            <a:lvl1pPr>
              <a:defRPr/>
            </a:lvl1pPr>
          </a:lstStyle>
          <a:p>
            <a:pPr>
              <a:defRPr/>
            </a:pPr>
            <a:r>
              <a:rPr lang="en-US" smtClean="0"/>
              <a:t>BUSI 104 - Operations Management</a:t>
            </a:r>
            <a:endParaRPr lang="en-US"/>
          </a:p>
        </p:txBody>
      </p:sp>
      <p:sp>
        <p:nvSpPr>
          <p:cNvPr id="7" name="Rectangle 6"/>
          <p:cNvSpPr>
            <a:spLocks noGrp="1" noChangeArrowheads="1"/>
          </p:cNvSpPr>
          <p:nvPr>
            <p:ph type="sldNum" sz="quarter" idx="11"/>
          </p:nvPr>
        </p:nvSpPr>
        <p:spPr>
          <a:ln/>
        </p:spPr>
        <p:txBody>
          <a:bodyPr/>
          <a:lstStyle>
            <a:lvl1pPr>
              <a:defRPr/>
            </a:lvl1pPr>
          </a:lstStyle>
          <a:p>
            <a:pPr>
              <a:defRPr/>
            </a:pPr>
            <a:fld id="{73847ECB-A483-4EE6-889C-30F6BE90BE72}" type="slidenum">
              <a:rPr lang="en-US"/>
              <a:pPr>
                <a:defRPr/>
              </a:pPr>
              <a:t>‹#›</a:t>
            </a:fld>
            <a:endParaRPr lang="en-US" dirty="0"/>
          </a:p>
        </p:txBody>
      </p:sp>
    </p:spTree>
    <p:extLst>
      <p:ext uri="{BB962C8B-B14F-4D97-AF65-F5344CB8AC3E}">
        <p14:creationId xmlns:p14="http://schemas.microsoft.com/office/powerpoint/2010/main" val="119145742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a:xfrm rot="16200000">
            <a:off x="7091610" y="3553460"/>
            <a:ext cx="3357881" cy="365760"/>
          </a:xfrm>
        </p:spPr>
        <p:txBody>
          <a:bodyPr/>
          <a:lstStyle>
            <a:lvl1pPr algn="l">
              <a:defRPr/>
            </a:lvl1pPr>
          </a:lstStyle>
          <a:p>
            <a:pPr>
              <a:defRPr/>
            </a:pPr>
            <a:r>
              <a:rPr lang="en-US" smtClean="0"/>
              <a:t>BUSI 104 - Operations Management</a:t>
            </a:r>
            <a:endParaRPr lang="en-US" dirty="0"/>
          </a:p>
        </p:txBody>
      </p:sp>
      <p:sp>
        <p:nvSpPr>
          <p:cNvPr id="6" name="Slide Number Placeholder 5"/>
          <p:cNvSpPr>
            <a:spLocks noGrp="1"/>
          </p:cNvSpPr>
          <p:nvPr>
            <p:ph type="sldNum" sz="quarter" idx="12"/>
          </p:nvPr>
        </p:nvSpPr>
        <p:spPr/>
        <p:txBody>
          <a:bodyPr/>
          <a:lstStyle>
            <a:lvl1pPr>
              <a:defRPr>
                <a:latin typeface="Franklin Gothic Book" pitchFamily="34" charset="0"/>
              </a:defRPr>
            </a:lvl1pPr>
          </a:lstStyle>
          <a:p>
            <a:pPr>
              <a:defRPr/>
            </a:pPr>
            <a:fld id="{7272E349-8C95-40FB-A1A5-9BE662036DF8}"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pPr>
              <a:defRPr/>
            </a:pPr>
            <a:r>
              <a:rPr lang="en-US" smtClean="0"/>
              <a:t>BUSI 104 - Operations Management</a:t>
            </a:r>
            <a:endParaRPr lang="en-US"/>
          </a:p>
        </p:txBody>
      </p:sp>
      <p:sp>
        <p:nvSpPr>
          <p:cNvPr id="6" name="Slide Number Placeholder 5"/>
          <p:cNvSpPr>
            <a:spLocks noGrp="1"/>
          </p:cNvSpPr>
          <p:nvPr>
            <p:ph type="sldNum" sz="quarter" idx="12"/>
          </p:nvPr>
        </p:nvSpPr>
        <p:spPr/>
        <p:txBody>
          <a:bodyPr/>
          <a:lstStyle/>
          <a:p>
            <a:pPr>
              <a:defRPr/>
            </a:pPr>
            <a:fld id="{12D955A9-E632-4622-BC9F-2F6707E07CBD}"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BUSI 104 - Operations Management</a:t>
            </a:r>
            <a:endParaRPr lang="en-US"/>
          </a:p>
        </p:txBody>
      </p:sp>
      <p:sp>
        <p:nvSpPr>
          <p:cNvPr id="8" name="Slide Number Placeholder 5"/>
          <p:cNvSpPr>
            <a:spLocks noGrp="1"/>
          </p:cNvSpPr>
          <p:nvPr>
            <p:ph type="sldNum" sz="quarter" idx="12"/>
          </p:nvPr>
        </p:nvSpPr>
        <p:spPr>
          <a:xfrm>
            <a:off x="8531788" y="5648960"/>
            <a:ext cx="548640" cy="396240"/>
          </a:xfrm>
        </p:spPr>
        <p:txBody>
          <a:bodyPr/>
          <a:lstStyle>
            <a:lvl1pPr>
              <a:defRPr>
                <a:latin typeface="Franklin Gothic Book" pitchFamily="34" charset="0"/>
              </a:defRPr>
            </a:lvl1pPr>
          </a:lstStyle>
          <a:p>
            <a:pPr>
              <a:defRPr/>
            </a:pPr>
            <a:fld id="{7272E349-8C95-40FB-A1A5-9BE662036DF8}"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smtClean="0"/>
              <a:t>BUSI 104 - Operations Management</a:t>
            </a:r>
            <a:endParaRPr lang="en-US"/>
          </a:p>
        </p:txBody>
      </p:sp>
      <p:sp>
        <p:nvSpPr>
          <p:cNvPr id="9" name="Slide Number Placeholder 8"/>
          <p:cNvSpPr>
            <a:spLocks noGrp="1"/>
          </p:cNvSpPr>
          <p:nvPr>
            <p:ph type="sldNum" sz="quarter" idx="12"/>
          </p:nvPr>
        </p:nvSpPr>
        <p:spPr/>
        <p:txBody>
          <a:bodyPr/>
          <a:lstStyle/>
          <a:p>
            <a:pPr>
              <a:defRPr/>
            </a:pPr>
            <a:fld id="{CEEF18D9-6B06-448A-8167-113A4EE97F8E}"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smtClean="0"/>
              <a:t>BUSI 104 - Operations Management</a:t>
            </a:r>
            <a:endParaRPr lang="en-US"/>
          </a:p>
        </p:txBody>
      </p:sp>
      <p:sp>
        <p:nvSpPr>
          <p:cNvPr id="5" name="Slide Number Placeholder 4"/>
          <p:cNvSpPr>
            <a:spLocks noGrp="1"/>
          </p:cNvSpPr>
          <p:nvPr>
            <p:ph type="sldNum" sz="quarter" idx="12"/>
          </p:nvPr>
        </p:nvSpPr>
        <p:spPr/>
        <p:txBody>
          <a:bodyPr/>
          <a:lstStyle/>
          <a:p>
            <a:pPr>
              <a:defRPr/>
            </a:pPr>
            <a:fld id="{481D9F0E-C1AC-49DF-AC75-D32FA15F1145}"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smtClean="0"/>
              <a:t>BUSI 104 - Operations Management</a:t>
            </a:r>
            <a:endParaRPr lang="en-US"/>
          </a:p>
        </p:txBody>
      </p:sp>
      <p:sp>
        <p:nvSpPr>
          <p:cNvPr id="4" name="Slide Number Placeholder 3"/>
          <p:cNvSpPr>
            <a:spLocks noGrp="1"/>
          </p:cNvSpPr>
          <p:nvPr>
            <p:ph type="sldNum" sz="quarter" idx="12"/>
          </p:nvPr>
        </p:nvSpPr>
        <p:spPr/>
        <p:txBody>
          <a:bodyPr/>
          <a:lstStyle>
            <a:lvl1pPr>
              <a:defRPr>
                <a:latin typeface="Franklin Gothic Book" pitchFamily="34" charset="0"/>
              </a:defRPr>
            </a:lvl1pPr>
          </a:lstStyle>
          <a:p>
            <a:pPr>
              <a:defRPr/>
            </a:pPr>
            <a:fld id="{07C71876-BDDB-4B89-B48D-FF8C9B4F55E8}"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BUSI 104 - Operations Management</a:t>
            </a:r>
            <a:endParaRPr lang="en-US"/>
          </a:p>
        </p:txBody>
      </p:sp>
      <p:sp>
        <p:nvSpPr>
          <p:cNvPr id="7" name="Slide Number Placeholder 6"/>
          <p:cNvSpPr>
            <a:spLocks noGrp="1"/>
          </p:cNvSpPr>
          <p:nvPr>
            <p:ph type="sldNum" sz="quarter" idx="12"/>
          </p:nvPr>
        </p:nvSpPr>
        <p:spPr/>
        <p:txBody>
          <a:bodyPr/>
          <a:lstStyle/>
          <a:p>
            <a:pPr>
              <a:defRPr/>
            </a:pPr>
            <a:fld id="{584298D2-09C1-47DE-83A0-FA4FE32BD64C}" type="slidenum">
              <a:rPr lang="en-US" smtClean="0"/>
              <a:pPr>
                <a:defRPr/>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pPr>
              <a:defRPr/>
            </a:pPr>
            <a:endParaRPr lang="en-US"/>
          </a:p>
        </p:txBody>
      </p:sp>
      <p:sp>
        <p:nvSpPr>
          <p:cNvPr id="9" name="Slide Number Placeholder 8"/>
          <p:cNvSpPr>
            <a:spLocks noGrp="1"/>
          </p:cNvSpPr>
          <p:nvPr>
            <p:ph type="sldNum" sz="quarter" idx="11"/>
          </p:nvPr>
        </p:nvSpPr>
        <p:spPr/>
        <p:txBody>
          <a:bodyPr/>
          <a:lstStyle/>
          <a:p>
            <a:pPr>
              <a:defRPr/>
            </a:pPr>
            <a:fld id="{B16EB4C0-A034-43BA-88DA-3FF3C00C8326}" type="slidenum">
              <a:rPr lang="en-US" smtClean="0"/>
              <a:pPr>
                <a:defRPr/>
              </a:pPr>
              <a:t>‹#›</a:t>
            </a:fld>
            <a:endParaRPr lang="en-US"/>
          </a:p>
        </p:txBody>
      </p:sp>
      <p:sp>
        <p:nvSpPr>
          <p:cNvPr id="10" name="Footer Placeholder 9"/>
          <p:cNvSpPr>
            <a:spLocks noGrp="1"/>
          </p:cNvSpPr>
          <p:nvPr>
            <p:ph type="ftr" sz="quarter" idx="12"/>
          </p:nvPr>
        </p:nvSpPr>
        <p:spPr/>
        <p:txBody>
          <a:bodyPr/>
          <a:lstStyle/>
          <a:p>
            <a:pPr>
              <a:defRPr/>
            </a:pPr>
            <a:r>
              <a:rPr lang="en-US" smtClean="0"/>
              <a:t>BUSI 104 - Operations Management</a:t>
            </a:r>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pPr>
              <a:defRPr/>
            </a:pPr>
            <a:fld id="{12D955A9-E632-4622-BC9F-2F6707E07CBD}" type="slidenum">
              <a:rPr lang="en-US" smtClean="0"/>
              <a:pPr>
                <a:defRPr/>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pPr>
              <a:defRPr/>
            </a:pPr>
            <a:r>
              <a:rPr lang="en-US" smtClean="0"/>
              <a:t>BUSI 104 - Operations Management</a:t>
            </a:r>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5" r:id="rId12"/>
  </p:sldLayoutIdLst>
  <p:timing>
    <p:tnLst>
      <p:par>
        <p:cTn id="1" dur="indefinite" restart="never" nodeType="tmRoot"/>
      </p:par>
    </p:tnLst>
  </p:timing>
  <p:hf hdr="0" dt="0"/>
  <p:txStyles>
    <p:titleStyle>
      <a:lvl1pPr algn="l" defTabSz="914400" rtl="0" eaLnBrk="1" latinLnBrk="0" hangingPunct="1">
        <a:spcBef>
          <a:spcPct val="0"/>
        </a:spcBef>
        <a:buNone/>
        <a:defRPr sz="4600" kern="1200" cap="none" spc="-100" baseline="0">
          <a:ln>
            <a:noFill/>
          </a:ln>
          <a:solidFill>
            <a:schemeClr val="tx2"/>
          </a:solidFill>
          <a:effectLst/>
          <a:latin typeface="Franklin Gothic Medium" pitchFamily="34" charset="0"/>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Franklin Gothic Book" pitchFamily="34" charset="0"/>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Franklin Gothic Book" pitchFamily="34" charset="0"/>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Franklin Gothic Book" pitchFamily="34" charset="0"/>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Franklin Gothic Book" pitchFamily="34" charset="0"/>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Franklin Gothic Book" pitchFamily="34" charset="0"/>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3.wmf"/></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5.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2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27.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smtClean="0">
                <a:effectLst>
                  <a:outerShdw blurRad="38100" dist="38100" dir="2700000" algn="tl">
                    <a:srgbClr val="000000">
                      <a:alpha val="43137"/>
                    </a:srgbClr>
                  </a:outerShdw>
                </a:effectLst>
              </a:rPr>
              <a:t>Supply Chain Management: </a:t>
            </a:r>
            <a:r>
              <a:rPr lang="en-US" sz="4000" b="1" dirty="0" smtClean="0">
                <a:effectLst>
                  <a:outerShdw blurRad="38100" dist="38100" dir="2700000" algn="tl">
                    <a:srgbClr val="000000">
                      <a:alpha val="43137"/>
                    </a:srgbClr>
                  </a:outerShdw>
                </a:effectLst>
              </a:rPr>
              <a:t>Distribution and warehousing, Inventory Measures &amp; Supplier </a:t>
            </a:r>
            <a:r>
              <a:rPr lang="en-US" sz="4000" b="1" dirty="0" smtClean="0">
                <a:effectLst>
                  <a:outerShdw blurRad="38100" dist="38100" dir="2700000" algn="tl">
                    <a:srgbClr val="000000">
                      <a:alpha val="43137"/>
                    </a:srgbClr>
                  </a:outerShdw>
                </a:effectLst>
              </a:rPr>
              <a:t>Selection</a:t>
            </a:r>
            <a:endParaRPr lang="en-US" sz="4000"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r>
              <a:rPr lang="en-US" dirty="0" smtClean="0"/>
              <a:t>BUSI 104</a:t>
            </a:r>
            <a:endParaRPr lang="en-US" dirty="0" smtClean="0"/>
          </a:p>
          <a:p>
            <a:r>
              <a:rPr lang="en-US" dirty="0" smtClean="0"/>
              <a:t>Professor Arnheiter</a:t>
            </a:r>
            <a:endParaRPr lang="en-US" dirty="0"/>
          </a:p>
        </p:txBody>
      </p:sp>
    </p:spTree>
    <p:extLst>
      <p:ext uri="{BB962C8B-B14F-4D97-AF65-F5344CB8AC3E}">
        <p14:creationId xmlns:p14="http://schemas.microsoft.com/office/powerpoint/2010/main" val="29351502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a:effectLst>
                  <a:outerShdw blurRad="38100" dist="38100" dir="2700000" algn="tl">
                    <a:srgbClr val="000000">
                      <a:alpha val="43137"/>
                    </a:srgbClr>
                  </a:outerShdw>
                </a:effectLst>
              </a:rPr>
              <a:t>Flow of Goods in Forward &amp;</a:t>
            </a:r>
            <a:r>
              <a:rPr lang="en-US" sz="4800" b="1" dirty="0" smtClean="0">
                <a:effectLst>
                  <a:outerShdw blurRad="38100" dist="38100" dir="2700000" algn="tl">
                    <a:srgbClr val="000000">
                      <a:alpha val="43137"/>
                    </a:srgbClr>
                  </a:outerShdw>
                </a:effectLst>
              </a:rPr>
              <a:t> </a:t>
            </a:r>
            <a:r>
              <a:rPr lang="en-US" sz="4800" b="1" dirty="0">
                <a:effectLst>
                  <a:outerShdw blurRad="38100" dist="38100" dir="2700000" algn="tl">
                    <a:srgbClr val="000000">
                      <a:alpha val="43137"/>
                    </a:srgbClr>
                  </a:outerShdw>
                </a:effectLst>
              </a:rPr>
              <a:t>Reverse Logistics</a:t>
            </a:r>
            <a:endParaRPr lang="en-US" b="1" dirty="0">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pPr>
              <a:defRPr/>
            </a:pPr>
            <a:r>
              <a:rPr lang="en-US" smtClean="0"/>
              <a:t>BUSI 104 - Operations Management</a:t>
            </a:r>
            <a:endParaRPr lang="en-US" dirty="0"/>
          </a:p>
        </p:txBody>
      </p:sp>
      <p:sp>
        <p:nvSpPr>
          <p:cNvPr id="6" name="AutoShape 4"/>
          <p:cNvSpPr>
            <a:spLocks noChangeArrowheads="1"/>
          </p:cNvSpPr>
          <p:nvPr/>
        </p:nvSpPr>
        <p:spPr bwMode="auto">
          <a:xfrm>
            <a:off x="95250" y="2362200"/>
            <a:ext cx="1600200" cy="762000"/>
          </a:xfrm>
          <a:prstGeom prst="homePlate">
            <a:avLst>
              <a:gd name="adj" fmla="val 52500"/>
            </a:avLst>
          </a:prstGeom>
          <a:solidFill>
            <a:srgbClr val="FFFF99"/>
          </a:solidFill>
          <a:ln w="9525">
            <a:solidFill>
              <a:schemeClr val="tx1"/>
            </a:solidFill>
            <a:miter lim="800000"/>
            <a:headEnd/>
            <a:tailEnd/>
          </a:ln>
        </p:spPr>
        <p:txBody>
          <a:bodyPr wrap="none" anchor="ctr"/>
          <a:lstStyle/>
          <a:p>
            <a:pPr algn="ctr"/>
            <a:r>
              <a:rPr lang="en-US">
                <a:solidFill>
                  <a:srgbClr val="000099"/>
                </a:solidFill>
                <a:latin typeface="Franklin Gothic Book" pitchFamily="34" charset="0"/>
              </a:rPr>
              <a:t>Supplier</a:t>
            </a:r>
          </a:p>
        </p:txBody>
      </p:sp>
      <p:sp>
        <p:nvSpPr>
          <p:cNvPr id="7" name="AutoShape 6"/>
          <p:cNvSpPr>
            <a:spLocks noChangeArrowheads="1"/>
          </p:cNvSpPr>
          <p:nvPr/>
        </p:nvSpPr>
        <p:spPr bwMode="auto">
          <a:xfrm>
            <a:off x="1924050" y="2362200"/>
            <a:ext cx="1600200" cy="762000"/>
          </a:xfrm>
          <a:prstGeom prst="homePlate">
            <a:avLst>
              <a:gd name="adj" fmla="val 52500"/>
            </a:avLst>
          </a:prstGeom>
          <a:solidFill>
            <a:srgbClr val="FFFF99"/>
          </a:solidFill>
          <a:ln w="9525">
            <a:solidFill>
              <a:schemeClr val="tx1"/>
            </a:solidFill>
            <a:miter lim="800000"/>
            <a:headEnd/>
            <a:tailEnd/>
          </a:ln>
        </p:spPr>
        <p:txBody>
          <a:bodyPr wrap="none" anchor="ctr"/>
          <a:lstStyle/>
          <a:p>
            <a:pPr algn="ctr"/>
            <a:r>
              <a:rPr lang="en-US" sz="1800">
                <a:solidFill>
                  <a:srgbClr val="000099"/>
                </a:solidFill>
                <a:latin typeface="Franklin Gothic Book" pitchFamily="34" charset="0"/>
              </a:rPr>
              <a:t>Manufacturer</a:t>
            </a:r>
          </a:p>
        </p:txBody>
      </p:sp>
      <p:sp>
        <p:nvSpPr>
          <p:cNvPr id="8" name="AutoShape 7"/>
          <p:cNvSpPr>
            <a:spLocks noChangeArrowheads="1"/>
          </p:cNvSpPr>
          <p:nvPr/>
        </p:nvSpPr>
        <p:spPr bwMode="auto">
          <a:xfrm>
            <a:off x="3676650" y="2362200"/>
            <a:ext cx="1600200" cy="762000"/>
          </a:xfrm>
          <a:prstGeom prst="homePlate">
            <a:avLst>
              <a:gd name="adj" fmla="val 52500"/>
            </a:avLst>
          </a:prstGeom>
          <a:solidFill>
            <a:srgbClr val="FFFF99"/>
          </a:solidFill>
          <a:ln w="9525">
            <a:solidFill>
              <a:schemeClr val="tx1"/>
            </a:solidFill>
            <a:miter lim="800000"/>
            <a:headEnd/>
            <a:tailEnd/>
          </a:ln>
        </p:spPr>
        <p:txBody>
          <a:bodyPr wrap="none" anchor="ctr"/>
          <a:lstStyle/>
          <a:p>
            <a:pPr algn="ctr"/>
            <a:r>
              <a:rPr lang="en-US">
                <a:solidFill>
                  <a:srgbClr val="000099"/>
                </a:solidFill>
                <a:latin typeface="Franklin Gothic Book" pitchFamily="34" charset="0"/>
              </a:rPr>
              <a:t>Retailer</a:t>
            </a:r>
          </a:p>
        </p:txBody>
      </p:sp>
      <p:sp>
        <p:nvSpPr>
          <p:cNvPr id="9" name="AutoShape 8"/>
          <p:cNvSpPr>
            <a:spLocks noChangeArrowheads="1"/>
          </p:cNvSpPr>
          <p:nvPr/>
        </p:nvSpPr>
        <p:spPr bwMode="auto">
          <a:xfrm>
            <a:off x="5429250" y="2362200"/>
            <a:ext cx="1600200" cy="762000"/>
          </a:xfrm>
          <a:prstGeom prst="homePlate">
            <a:avLst>
              <a:gd name="adj" fmla="val 52500"/>
            </a:avLst>
          </a:prstGeom>
          <a:solidFill>
            <a:srgbClr val="FFFF99"/>
          </a:solidFill>
          <a:ln w="9525">
            <a:solidFill>
              <a:schemeClr val="tx1"/>
            </a:solidFill>
            <a:miter lim="800000"/>
            <a:headEnd/>
            <a:tailEnd/>
          </a:ln>
        </p:spPr>
        <p:txBody>
          <a:bodyPr wrap="none" anchor="ctr"/>
          <a:lstStyle/>
          <a:p>
            <a:pPr algn="ctr"/>
            <a:r>
              <a:rPr lang="en-US" dirty="0">
                <a:solidFill>
                  <a:srgbClr val="000099"/>
                </a:solidFill>
                <a:latin typeface="Franklin Gothic Book" pitchFamily="34" charset="0"/>
              </a:rPr>
              <a:t>Customer</a:t>
            </a:r>
          </a:p>
        </p:txBody>
      </p:sp>
      <p:sp>
        <p:nvSpPr>
          <p:cNvPr id="10" name="AutoShape 9"/>
          <p:cNvSpPr>
            <a:spLocks noChangeArrowheads="1"/>
          </p:cNvSpPr>
          <p:nvPr/>
        </p:nvSpPr>
        <p:spPr bwMode="auto">
          <a:xfrm flipH="1">
            <a:off x="1162050" y="3733800"/>
            <a:ext cx="1600200" cy="762000"/>
          </a:xfrm>
          <a:prstGeom prst="homePlate">
            <a:avLst>
              <a:gd name="adj" fmla="val 52500"/>
            </a:avLst>
          </a:prstGeom>
          <a:solidFill>
            <a:srgbClr val="FFFF99"/>
          </a:solidFill>
          <a:ln w="9525">
            <a:solidFill>
              <a:schemeClr val="tx1"/>
            </a:solidFill>
            <a:miter lim="800000"/>
            <a:headEnd/>
            <a:tailEnd/>
          </a:ln>
        </p:spPr>
        <p:txBody>
          <a:bodyPr wrap="none" anchor="ctr"/>
          <a:lstStyle/>
          <a:p>
            <a:pPr algn="ctr"/>
            <a:r>
              <a:rPr lang="en-US">
                <a:solidFill>
                  <a:srgbClr val="000099"/>
                </a:solidFill>
                <a:latin typeface="Franklin Gothic Book" pitchFamily="34" charset="0"/>
              </a:rPr>
              <a:t>Landfill</a:t>
            </a:r>
          </a:p>
        </p:txBody>
      </p:sp>
      <p:sp>
        <p:nvSpPr>
          <p:cNvPr id="11" name="AutoShape 10"/>
          <p:cNvSpPr>
            <a:spLocks noChangeArrowheads="1"/>
          </p:cNvSpPr>
          <p:nvPr/>
        </p:nvSpPr>
        <p:spPr bwMode="auto">
          <a:xfrm flipH="1">
            <a:off x="2990850" y="3733800"/>
            <a:ext cx="1600200" cy="762000"/>
          </a:xfrm>
          <a:prstGeom prst="homePlate">
            <a:avLst>
              <a:gd name="adj" fmla="val 52500"/>
            </a:avLst>
          </a:prstGeom>
          <a:solidFill>
            <a:srgbClr val="FFFF99"/>
          </a:solidFill>
          <a:ln w="9525">
            <a:solidFill>
              <a:schemeClr val="tx1"/>
            </a:solidFill>
            <a:miter lim="800000"/>
            <a:headEnd/>
            <a:tailEnd/>
          </a:ln>
        </p:spPr>
        <p:txBody>
          <a:bodyPr wrap="none" anchor="ctr"/>
          <a:lstStyle/>
          <a:p>
            <a:pPr algn="ctr"/>
            <a:r>
              <a:rPr lang="en-US" sz="2000">
                <a:solidFill>
                  <a:srgbClr val="000099"/>
                </a:solidFill>
                <a:latin typeface="Franklin Gothic Book" pitchFamily="34" charset="0"/>
              </a:rPr>
              <a:t>Waste </a:t>
            </a:r>
          </a:p>
          <a:p>
            <a:pPr algn="ctr"/>
            <a:r>
              <a:rPr lang="en-US" sz="2000">
                <a:solidFill>
                  <a:srgbClr val="000099"/>
                </a:solidFill>
                <a:latin typeface="Franklin Gothic Book" pitchFamily="34" charset="0"/>
              </a:rPr>
              <a:t>Processor</a:t>
            </a:r>
          </a:p>
        </p:txBody>
      </p:sp>
      <p:sp>
        <p:nvSpPr>
          <p:cNvPr id="12" name="AutoShape 11"/>
          <p:cNvSpPr>
            <a:spLocks noChangeArrowheads="1"/>
          </p:cNvSpPr>
          <p:nvPr/>
        </p:nvSpPr>
        <p:spPr bwMode="auto">
          <a:xfrm flipH="1">
            <a:off x="4819650" y="3733800"/>
            <a:ext cx="1600200" cy="762000"/>
          </a:xfrm>
          <a:prstGeom prst="homePlate">
            <a:avLst>
              <a:gd name="adj" fmla="val 52500"/>
            </a:avLst>
          </a:prstGeom>
          <a:solidFill>
            <a:srgbClr val="FFFF99"/>
          </a:solidFill>
          <a:ln w="9525">
            <a:solidFill>
              <a:schemeClr val="tx1"/>
            </a:solidFill>
            <a:miter lim="800000"/>
            <a:headEnd/>
            <a:tailEnd/>
          </a:ln>
        </p:spPr>
        <p:txBody>
          <a:bodyPr wrap="none" anchor="ctr"/>
          <a:lstStyle/>
          <a:p>
            <a:pPr algn="ctr"/>
            <a:r>
              <a:rPr lang="en-US">
                <a:solidFill>
                  <a:srgbClr val="000099"/>
                </a:solidFill>
                <a:latin typeface="Franklin Gothic Book" pitchFamily="34" charset="0"/>
              </a:rPr>
              <a:t>Collector</a:t>
            </a:r>
          </a:p>
        </p:txBody>
      </p:sp>
      <p:cxnSp>
        <p:nvCxnSpPr>
          <p:cNvPr id="13" name="AutoShape 13"/>
          <p:cNvCxnSpPr>
            <a:cxnSpLocks noChangeShapeType="1"/>
            <a:stCxn id="6" idx="2"/>
            <a:endCxn id="10" idx="0"/>
          </p:cNvCxnSpPr>
          <p:nvPr/>
        </p:nvCxnSpPr>
        <p:spPr bwMode="auto">
          <a:xfrm rot="16200000" flipH="1">
            <a:off x="1123950" y="2695575"/>
            <a:ext cx="609600" cy="1466850"/>
          </a:xfrm>
          <a:prstGeom prst="bentConnector3">
            <a:avLst>
              <a:gd name="adj1" fmla="val 50000"/>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4" name="AutoShape 14"/>
          <p:cNvCxnSpPr>
            <a:cxnSpLocks noChangeShapeType="1"/>
            <a:stCxn id="7" idx="2"/>
            <a:endCxn id="11" idx="0"/>
          </p:cNvCxnSpPr>
          <p:nvPr/>
        </p:nvCxnSpPr>
        <p:spPr bwMode="auto">
          <a:xfrm rot="16200000" flipH="1">
            <a:off x="2952750" y="2695575"/>
            <a:ext cx="609600" cy="1466850"/>
          </a:xfrm>
          <a:prstGeom prst="bentConnector3">
            <a:avLst>
              <a:gd name="adj1" fmla="val 50000"/>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5" name="AutoShape 15"/>
          <p:cNvCxnSpPr>
            <a:cxnSpLocks noChangeShapeType="1"/>
            <a:stCxn id="8" idx="2"/>
            <a:endCxn id="12" idx="0"/>
          </p:cNvCxnSpPr>
          <p:nvPr/>
        </p:nvCxnSpPr>
        <p:spPr bwMode="auto">
          <a:xfrm rot="16200000" flipH="1">
            <a:off x="4743450" y="2657475"/>
            <a:ext cx="609600" cy="1543050"/>
          </a:xfrm>
          <a:prstGeom prst="bentConnector3">
            <a:avLst>
              <a:gd name="adj1" fmla="val 50000"/>
            </a:avLst>
          </a:prstGeom>
          <a:noFill/>
          <a:ln w="2540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16" name="AutoShape 17"/>
          <p:cNvCxnSpPr>
            <a:cxnSpLocks noChangeShapeType="1"/>
            <a:stCxn id="9" idx="2"/>
            <a:endCxn id="12" idx="0"/>
          </p:cNvCxnSpPr>
          <p:nvPr/>
        </p:nvCxnSpPr>
        <p:spPr bwMode="auto">
          <a:xfrm rot="5400000">
            <a:off x="5619750" y="3324225"/>
            <a:ext cx="609600" cy="209550"/>
          </a:xfrm>
          <a:prstGeom prst="bentConnector3">
            <a:avLst>
              <a:gd name="adj1" fmla="val 50000"/>
            </a:avLst>
          </a:prstGeom>
          <a:noFill/>
          <a:ln w="2540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17" name="AutoShape 18"/>
          <p:cNvCxnSpPr>
            <a:cxnSpLocks noChangeShapeType="1"/>
            <a:stCxn id="10" idx="0"/>
            <a:endCxn id="7" idx="2"/>
          </p:cNvCxnSpPr>
          <p:nvPr/>
        </p:nvCxnSpPr>
        <p:spPr bwMode="auto">
          <a:xfrm rot="16200000">
            <a:off x="2038350" y="3248025"/>
            <a:ext cx="609600" cy="361950"/>
          </a:xfrm>
          <a:prstGeom prst="bentConnector3">
            <a:avLst>
              <a:gd name="adj1" fmla="val 50000"/>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8" name="AutoShape 20"/>
          <p:cNvCxnSpPr>
            <a:cxnSpLocks noChangeShapeType="1"/>
            <a:stCxn id="12" idx="0"/>
            <a:endCxn id="7" idx="2"/>
          </p:cNvCxnSpPr>
          <p:nvPr/>
        </p:nvCxnSpPr>
        <p:spPr bwMode="auto">
          <a:xfrm rot="5400000" flipH="1">
            <a:off x="3867150" y="1781175"/>
            <a:ext cx="609600" cy="3295650"/>
          </a:xfrm>
          <a:prstGeom prst="bentConnector3">
            <a:avLst>
              <a:gd name="adj1" fmla="val 50000"/>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1"/>
          <p:cNvCxnSpPr>
            <a:cxnSpLocks noChangeShapeType="1"/>
            <a:stCxn id="12" idx="0"/>
            <a:endCxn id="6" idx="2"/>
          </p:cNvCxnSpPr>
          <p:nvPr/>
        </p:nvCxnSpPr>
        <p:spPr bwMode="auto">
          <a:xfrm rot="5400000" flipH="1">
            <a:off x="2952750" y="866775"/>
            <a:ext cx="609600" cy="5124450"/>
          </a:xfrm>
          <a:prstGeom prst="bentConnector3">
            <a:avLst>
              <a:gd name="adj1" fmla="val 50000"/>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0" name="Line 24"/>
          <p:cNvSpPr>
            <a:spLocks noChangeShapeType="1"/>
          </p:cNvSpPr>
          <p:nvPr/>
        </p:nvSpPr>
        <p:spPr bwMode="auto">
          <a:xfrm>
            <a:off x="1009650" y="31242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Franklin Gothic Book" pitchFamily="34" charset="0"/>
            </a:endParaRPr>
          </a:p>
        </p:txBody>
      </p:sp>
      <p:sp>
        <p:nvSpPr>
          <p:cNvPr id="21" name="Line 25"/>
          <p:cNvSpPr>
            <a:spLocks noChangeShapeType="1"/>
          </p:cNvSpPr>
          <p:nvPr/>
        </p:nvSpPr>
        <p:spPr bwMode="auto">
          <a:xfrm>
            <a:off x="2838450" y="31242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Franklin Gothic Book" pitchFamily="34" charset="0"/>
            </a:endParaRPr>
          </a:p>
        </p:txBody>
      </p:sp>
      <p:sp>
        <p:nvSpPr>
          <p:cNvPr id="22" name="Line 26"/>
          <p:cNvSpPr>
            <a:spLocks noChangeShapeType="1"/>
          </p:cNvSpPr>
          <p:nvPr/>
        </p:nvSpPr>
        <p:spPr bwMode="auto">
          <a:xfrm>
            <a:off x="4667250" y="31242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Franklin Gothic Book" pitchFamily="34" charset="0"/>
            </a:endParaRPr>
          </a:p>
        </p:txBody>
      </p:sp>
      <p:sp>
        <p:nvSpPr>
          <p:cNvPr id="23" name="Line 27"/>
          <p:cNvSpPr>
            <a:spLocks noChangeShapeType="1"/>
          </p:cNvSpPr>
          <p:nvPr/>
        </p:nvSpPr>
        <p:spPr bwMode="auto">
          <a:xfrm>
            <a:off x="6419850" y="31242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chemeClr val="tx1"/>
              </a:solidFill>
              <a:latin typeface="Franklin Gothic Book" pitchFamily="34" charset="0"/>
            </a:endParaRPr>
          </a:p>
        </p:txBody>
      </p:sp>
      <p:sp>
        <p:nvSpPr>
          <p:cNvPr id="24" name="Line 28"/>
          <p:cNvSpPr>
            <a:spLocks noChangeShapeType="1"/>
          </p:cNvSpPr>
          <p:nvPr/>
        </p:nvSpPr>
        <p:spPr bwMode="auto">
          <a:xfrm>
            <a:off x="3676650" y="34290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Franklin Gothic Book" pitchFamily="34" charset="0"/>
            </a:endParaRPr>
          </a:p>
        </p:txBody>
      </p:sp>
      <p:sp>
        <p:nvSpPr>
          <p:cNvPr id="25" name="Line 29"/>
          <p:cNvSpPr>
            <a:spLocks noChangeShapeType="1"/>
          </p:cNvSpPr>
          <p:nvPr/>
        </p:nvSpPr>
        <p:spPr bwMode="auto">
          <a:xfrm>
            <a:off x="5429250" y="34290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Franklin Gothic Book" pitchFamily="34" charset="0"/>
            </a:endParaRPr>
          </a:p>
        </p:txBody>
      </p:sp>
      <p:sp>
        <p:nvSpPr>
          <p:cNvPr id="26" name="Line 30"/>
          <p:cNvSpPr>
            <a:spLocks noChangeShapeType="1"/>
          </p:cNvSpPr>
          <p:nvPr/>
        </p:nvSpPr>
        <p:spPr bwMode="auto">
          <a:xfrm>
            <a:off x="6038850" y="3429000"/>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Franklin Gothic Book" pitchFamily="34" charset="0"/>
            </a:endParaRPr>
          </a:p>
        </p:txBody>
      </p:sp>
      <p:sp>
        <p:nvSpPr>
          <p:cNvPr id="27" name="Text Box 31"/>
          <p:cNvSpPr txBox="1">
            <a:spLocks noChangeArrowheads="1"/>
          </p:cNvSpPr>
          <p:nvPr/>
        </p:nvSpPr>
        <p:spPr bwMode="auto">
          <a:xfrm>
            <a:off x="7048500" y="2325688"/>
            <a:ext cx="1371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i="1" dirty="0">
                <a:latin typeface="Cambria" panose="02040503050406030204" pitchFamily="18" charset="0"/>
              </a:rPr>
              <a:t>Forward Logistics</a:t>
            </a:r>
          </a:p>
        </p:txBody>
      </p:sp>
      <p:sp>
        <p:nvSpPr>
          <p:cNvPr id="28" name="Text Box 32"/>
          <p:cNvSpPr txBox="1">
            <a:spLocks noChangeArrowheads="1"/>
          </p:cNvSpPr>
          <p:nvPr/>
        </p:nvSpPr>
        <p:spPr bwMode="auto">
          <a:xfrm>
            <a:off x="6781800" y="3699301"/>
            <a:ext cx="1371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i="1" dirty="0">
                <a:latin typeface="Cambria" panose="02040503050406030204" pitchFamily="18" charset="0"/>
              </a:rPr>
              <a:t>Reverse Logistics</a:t>
            </a:r>
          </a:p>
        </p:txBody>
      </p:sp>
      <p:sp>
        <p:nvSpPr>
          <p:cNvPr id="5" name="Slide Number Placeholder 4"/>
          <p:cNvSpPr>
            <a:spLocks noGrp="1"/>
          </p:cNvSpPr>
          <p:nvPr>
            <p:ph type="sldNum" sz="quarter" idx="12"/>
          </p:nvPr>
        </p:nvSpPr>
        <p:spPr/>
        <p:txBody>
          <a:bodyPr/>
          <a:lstStyle/>
          <a:p>
            <a:pPr>
              <a:defRPr/>
            </a:pPr>
            <a:fld id="{7272E349-8C95-40FB-A1A5-9BE662036DF8}" type="slidenum">
              <a:rPr lang="en-US" smtClean="0"/>
              <a:pPr>
                <a:defRPr/>
              </a:pPr>
              <a:t>10</a:t>
            </a:fld>
            <a:endParaRPr lang="en-US" dirty="0"/>
          </a:p>
        </p:txBody>
      </p:sp>
    </p:spTree>
    <p:extLst>
      <p:ext uri="{BB962C8B-B14F-4D97-AF65-F5344CB8AC3E}">
        <p14:creationId xmlns:p14="http://schemas.microsoft.com/office/powerpoint/2010/main" val="23751214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Retail Returns Management</a:t>
            </a:r>
            <a:br>
              <a:rPr lang="en-US" b="1" dirty="0" smtClean="0">
                <a:effectLst>
                  <a:outerShdw blurRad="38100" dist="38100" dir="2700000" algn="tl">
                    <a:srgbClr val="000000">
                      <a:alpha val="43137"/>
                    </a:srgbClr>
                  </a:outerShdw>
                </a:effectLst>
              </a:rPr>
            </a:br>
            <a:r>
              <a:rPr lang="en-US" sz="3200" b="1" i="1" dirty="0" smtClean="0">
                <a:effectLst>
                  <a:outerShdw blurRad="38100" dist="38100" dir="2700000" algn="tl">
                    <a:srgbClr val="000000">
                      <a:alpha val="43137"/>
                    </a:srgbClr>
                  </a:outerShdw>
                </a:effectLst>
              </a:rPr>
              <a:t>Reverse Logistics Challenge</a:t>
            </a:r>
            <a:endParaRPr lang="en-US" sz="3200" b="1" i="1" dirty="0">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pPr>
              <a:defRPr/>
            </a:pPr>
            <a:r>
              <a:rPr lang="en-US" smtClean="0"/>
              <a:t>BUSI 104 - Operations Management</a:t>
            </a:r>
            <a:endParaRPr lang="en-US" dirty="0"/>
          </a:p>
        </p:txBody>
      </p:sp>
      <p:sp>
        <p:nvSpPr>
          <p:cNvPr id="5" name="Slide Number Placeholder 4"/>
          <p:cNvSpPr>
            <a:spLocks noGrp="1"/>
          </p:cNvSpPr>
          <p:nvPr>
            <p:ph type="sldNum" sz="quarter" idx="12"/>
          </p:nvPr>
        </p:nvSpPr>
        <p:spPr/>
        <p:txBody>
          <a:bodyPr/>
          <a:lstStyle/>
          <a:p>
            <a:pPr>
              <a:defRPr/>
            </a:pPr>
            <a:fld id="{7272E349-8C95-40FB-A1A5-9BE662036DF8}" type="slidenum">
              <a:rPr lang="en-US" smtClean="0"/>
              <a:pPr>
                <a:defRPr/>
              </a:pPr>
              <a:t>11</a:t>
            </a:fld>
            <a:endParaRPr lang="en-US" dirty="0"/>
          </a:p>
        </p:txBody>
      </p:sp>
      <p:pic>
        <p:nvPicPr>
          <p:cNvPr id="5122" name="Picture 2" descr="http://www.genco.com/i/industry/retail-rl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83033"/>
            <a:ext cx="4630055" cy="33528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5124" name="Picture 4" descr="http://www.revlogs.co.za/wp-content/uploads/2013/05/reverse_logistics_shipp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0471" y="3585285"/>
            <a:ext cx="4355056" cy="290337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71301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a:effectLst>
                  <a:outerShdw blurRad="38100" dist="38100" dir="2700000" algn="tl">
                    <a:srgbClr val="000000">
                      <a:alpha val="43137"/>
                    </a:srgbClr>
                  </a:outerShdw>
                </a:effectLst>
              </a:rPr>
              <a:t>Hierarchy of Waste Treatment Activities</a:t>
            </a:r>
            <a:endParaRPr lang="en-US" b="1" dirty="0">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pPr>
              <a:defRPr/>
            </a:pPr>
            <a:r>
              <a:rPr lang="en-US" smtClean="0"/>
              <a:t>BUSI 104 - Operations Management</a:t>
            </a:r>
            <a:endParaRPr lang="en-US" dirty="0"/>
          </a:p>
        </p:txBody>
      </p:sp>
      <p:sp>
        <p:nvSpPr>
          <p:cNvPr id="6" name="AutoShape 4"/>
          <p:cNvSpPr>
            <a:spLocks noChangeArrowheads="1"/>
          </p:cNvSpPr>
          <p:nvPr/>
        </p:nvSpPr>
        <p:spPr bwMode="auto">
          <a:xfrm>
            <a:off x="1874837" y="1371600"/>
            <a:ext cx="5410200" cy="4267200"/>
          </a:xfrm>
          <a:prstGeom prst="triangle">
            <a:avLst>
              <a:gd name="adj" fmla="val 50000"/>
            </a:avLst>
          </a:prstGeom>
          <a:solidFill>
            <a:srgbClr val="FFFF99"/>
          </a:solidFill>
          <a:ln w="25400">
            <a:solidFill>
              <a:schemeClr val="tx1"/>
            </a:solidFill>
            <a:miter lim="800000"/>
            <a:headEnd/>
            <a:tailEnd/>
          </a:ln>
        </p:spPr>
        <p:txBody>
          <a:bodyPr wrap="none" anchor="ctr"/>
          <a:lstStyle/>
          <a:p>
            <a:endParaRPr lang="en-US">
              <a:latin typeface="Cambria" panose="02040503050406030204" pitchFamily="18" charset="0"/>
            </a:endParaRPr>
          </a:p>
        </p:txBody>
      </p:sp>
      <p:sp>
        <p:nvSpPr>
          <p:cNvPr id="7" name="Line 5"/>
          <p:cNvSpPr>
            <a:spLocks noChangeShapeType="1"/>
          </p:cNvSpPr>
          <p:nvPr/>
        </p:nvSpPr>
        <p:spPr bwMode="auto">
          <a:xfrm>
            <a:off x="3932237" y="2514600"/>
            <a:ext cx="1295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mbria" panose="02040503050406030204" pitchFamily="18" charset="0"/>
            </a:endParaRPr>
          </a:p>
        </p:txBody>
      </p:sp>
      <p:sp>
        <p:nvSpPr>
          <p:cNvPr id="8" name="Line 6"/>
          <p:cNvSpPr>
            <a:spLocks noChangeShapeType="1"/>
          </p:cNvSpPr>
          <p:nvPr/>
        </p:nvSpPr>
        <p:spPr bwMode="auto">
          <a:xfrm>
            <a:off x="3398837" y="3276600"/>
            <a:ext cx="2362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mbria" panose="02040503050406030204" pitchFamily="18" charset="0"/>
            </a:endParaRPr>
          </a:p>
        </p:txBody>
      </p:sp>
      <p:sp>
        <p:nvSpPr>
          <p:cNvPr id="9" name="Line 9"/>
          <p:cNvSpPr>
            <a:spLocks noChangeShapeType="1"/>
          </p:cNvSpPr>
          <p:nvPr/>
        </p:nvSpPr>
        <p:spPr bwMode="auto">
          <a:xfrm>
            <a:off x="2941637" y="4038600"/>
            <a:ext cx="3276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mbria" panose="02040503050406030204" pitchFamily="18" charset="0"/>
            </a:endParaRPr>
          </a:p>
        </p:txBody>
      </p:sp>
      <p:sp>
        <p:nvSpPr>
          <p:cNvPr id="10" name="Line 10"/>
          <p:cNvSpPr>
            <a:spLocks noChangeShapeType="1"/>
          </p:cNvSpPr>
          <p:nvPr/>
        </p:nvSpPr>
        <p:spPr bwMode="auto">
          <a:xfrm>
            <a:off x="2408237" y="4876800"/>
            <a:ext cx="4343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mbria" panose="02040503050406030204" pitchFamily="18" charset="0"/>
            </a:endParaRPr>
          </a:p>
        </p:txBody>
      </p:sp>
      <p:sp>
        <p:nvSpPr>
          <p:cNvPr id="11" name="Text Box 12"/>
          <p:cNvSpPr txBox="1">
            <a:spLocks noChangeArrowheads="1"/>
          </p:cNvSpPr>
          <p:nvPr/>
        </p:nvSpPr>
        <p:spPr bwMode="auto">
          <a:xfrm>
            <a:off x="4084637" y="1981200"/>
            <a:ext cx="93166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200">
                <a:solidFill>
                  <a:srgbClr val="000099"/>
                </a:solidFill>
                <a:latin typeface="Cambria" panose="02040503050406030204" pitchFamily="18" charset="0"/>
              </a:rPr>
              <a:t>Reuse</a:t>
            </a:r>
          </a:p>
        </p:txBody>
      </p:sp>
      <p:sp>
        <p:nvSpPr>
          <p:cNvPr id="12" name="Text Box 13"/>
          <p:cNvSpPr txBox="1">
            <a:spLocks noChangeArrowheads="1"/>
          </p:cNvSpPr>
          <p:nvPr/>
        </p:nvSpPr>
        <p:spPr bwMode="auto">
          <a:xfrm>
            <a:off x="3627437" y="2743200"/>
            <a:ext cx="1924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1800">
                <a:solidFill>
                  <a:srgbClr val="000099"/>
                </a:solidFill>
                <a:latin typeface="Cambria" panose="02040503050406030204" pitchFamily="18" charset="0"/>
              </a:rPr>
              <a:t>Remanufacturing</a:t>
            </a:r>
          </a:p>
        </p:txBody>
      </p:sp>
      <p:sp>
        <p:nvSpPr>
          <p:cNvPr id="13" name="Text Box 14"/>
          <p:cNvSpPr txBox="1">
            <a:spLocks noChangeArrowheads="1"/>
          </p:cNvSpPr>
          <p:nvPr/>
        </p:nvSpPr>
        <p:spPr bwMode="auto">
          <a:xfrm>
            <a:off x="3856037" y="3429000"/>
            <a:ext cx="14346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dirty="0">
                <a:solidFill>
                  <a:srgbClr val="000099"/>
                </a:solidFill>
                <a:latin typeface="Cambria" panose="02040503050406030204" pitchFamily="18" charset="0"/>
              </a:rPr>
              <a:t>Recycling</a:t>
            </a:r>
          </a:p>
        </p:txBody>
      </p:sp>
      <p:sp>
        <p:nvSpPr>
          <p:cNvPr id="14" name="Text Box 15"/>
          <p:cNvSpPr txBox="1">
            <a:spLocks noChangeArrowheads="1"/>
          </p:cNvSpPr>
          <p:nvPr/>
        </p:nvSpPr>
        <p:spPr bwMode="auto">
          <a:xfrm>
            <a:off x="2636837" y="4314825"/>
            <a:ext cx="370518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a:solidFill>
                  <a:srgbClr val="000099"/>
                </a:solidFill>
                <a:latin typeface="Cambria" panose="02040503050406030204" pitchFamily="18" charset="0"/>
              </a:rPr>
              <a:t>Disposal with Energy Recovered</a:t>
            </a:r>
          </a:p>
        </p:txBody>
      </p:sp>
      <p:sp>
        <p:nvSpPr>
          <p:cNvPr id="15" name="Text Box 16"/>
          <p:cNvSpPr txBox="1">
            <a:spLocks noChangeArrowheads="1"/>
          </p:cNvSpPr>
          <p:nvPr/>
        </p:nvSpPr>
        <p:spPr bwMode="auto">
          <a:xfrm>
            <a:off x="3246437" y="4953000"/>
            <a:ext cx="2730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a:solidFill>
                  <a:srgbClr val="000099"/>
                </a:solidFill>
                <a:latin typeface="Cambria" panose="02040503050406030204" pitchFamily="18" charset="0"/>
              </a:rPr>
              <a:t>Disposal in Landfill</a:t>
            </a:r>
          </a:p>
        </p:txBody>
      </p:sp>
      <p:sp>
        <p:nvSpPr>
          <p:cNvPr id="16" name="Text Box 17"/>
          <p:cNvSpPr txBox="1">
            <a:spLocks noChangeArrowheads="1"/>
          </p:cNvSpPr>
          <p:nvPr/>
        </p:nvSpPr>
        <p:spPr bwMode="auto">
          <a:xfrm>
            <a:off x="711481" y="6234678"/>
            <a:ext cx="7467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1200" dirty="0" err="1">
                <a:latin typeface="Franklin Gothic Book" pitchFamily="34" charset="0"/>
              </a:rPr>
              <a:t>Dyckhoff</a:t>
            </a:r>
            <a:r>
              <a:rPr lang="en-US" sz="1200" dirty="0">
                <a:latin typeface="Franklin Gothic Book" pitchFamily="34" charset="0"/>
              </a:rPr>
              <a:t>, H., R. </a:t>
            </a:r>
            <a:r>
              <a:rPr lang="en-US" sz="1200" dirty="0" err="1">
                <a:latin typeface="Franklin Gothic Book" pitchFamily="34" charset="0"/>
              </a:rPr>
              <a:t>Lackes</a:t>
            </a:r>
            <a:r>
              <a:rPr lang="en-US" sz="1200" dirty="0">
                <a:latin typeface="Franklin Gothic Book" pitchFamily="34" charset="0"/>
              </a:rPr>
              <a:t>, and J. Reese, </a:t>
            </a:r>
            <a:r>
              <a:rPr lang="en-US" sz="1200" i="1" dirty="0">
                <a:latin typeface="Franklin Gothic Book" pitchFamily="34" charset="0"/>
              </a:rPr>
              <a:t>Supply Chain Management and Reverse Logistics</a:t>
            </a:r>
            <a:r>
              <a:rPr lang="en-US" sz="1200" dirty="0">
                <a:latin typeface="Franklin Gothic Book" pitchFamily="34" charset="0"/>
              </a:rPr>
              <a:t>, Springer, 2004, p. 165.</a:t>
            </a:r>
          </a:p>
        </p:txBody>
      </p:sp>
      <p:sp>
        <p:nvSpPr>
          <p:cNvPr id="5" name="Slide Number Placeholder 4"/>
          <p:cNvSpPr>
            <a:spLocks noGrp="1"/>
          </p:cNvSpPr>
          <p:nvPr>
            <p:ph type="sldNum" sz="quarter" idx="12"/>
          </p:nvPr>
        </p:nvSpPr>
        <p:spPr/>
        <p:txBody>
          <a:bodyPr/>
          <a:lstStyle/>
          <a:p>
            <a:pPr>
              <a:defRPr/>
            </a:pPr>
            <a:fld id="{7272E349-8C95-40FB-A1A5-9BE662036DF8}" type="slidenum">
              <a:rPr lang="en-US" smtClean="0"/>
              <a:pPr>
                <a:defRPr/>
              </a:pPr>
              <a:t>12</a:t>
            </a:fld>
            <a:endParaRPr lang="en-US" dirty="0"/>
          </a:p>
        </p:txBody>
      </p:sp>
    </p:spTree>
    <p:extLst>
      <p:ext uri="{BB962C8B-B14F-4D97-AF65-F5344CB8AC3E}">
        <p14:creationId xmlns:p14="http://schemas.microsoft.com/office/powerpoint/2010/main" val="4271658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Reverse Logistics:</a:t>
            </a:r>
            <a:br>
              <a:rPr lang="en-US" b="1" dirty="0" smtClean="0">
                <a:effectLst>
                  <a:outerShdw blurRad="38100" dist="38100" dir="2700000" algn="tl">
                    <a:srgbClr val="000000">
                      <a:alpha val="43137"/>
                    </a:srgbClr>
                  </a:outerShdw>
                </a:effectLst>
              </a:rPr>
            </a:br>
            <a:r>
              <a:rPr lang="en-US" sz="3200" b="1" dirty="0" smtClean="0">
                <a:effectLst>
                  <a:outerShdw blurRad="38100" dist="38100" dir="2700000" algn="tl">
                    <a:srgbClr val="000000">
                      <a:alpha val="43137"/>
                    </a:srgbClr>
                  </a:outerShdw>
                </a:effectLst>
              </a:rPr>
              <a:t>E-Waste Problem!!</a:t>
            </a:r>
            <a:endParaRPr lang="en-US" sz="3200" b="1" dirty="0">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pPr>
              <a:defRPr/>
            </a:pPr>
            <a:r>
              <a:rPr lang="en-US" smtClean="0"/>
              <a:t>BUSI 104 - Operations Management</a:t>
            </a:r>
            <a:endParaRPr lang="en-US" dirty="0"/>
          </a:p>
        </p:txBody>
      </p:sp>
      <p:sp>
        <p:nvSpPr>
          <p:cNvPr id="8" name="Rectangle 7"/>
          <p:cNvSpPr/>
          <p:nvPr/>
        </p:nvSpPr>
        <p:spPr>
          <a:xfrm>
            <a:off x="3062351" y="5447563"/>
            <a:ext cx="2362698" cy="369332"/>
          </a:xfrm>
          <a:prstGeom prst="rect">
            <a:avLst/>
          </a:prstGeom>
        </p:spPr>
        <p:txBody>
          <a:bodyPr wrap="none">
            <a:spAutoFit/>
          </a:bodyPr>
          <a:lstStyle/>
          <a:p>
            <a:r>
              <a:rPr lang="en-US" sz="1800" b="1" dirty="0" smtClean="0">
                <a:solidFill>
                  <a:schemeClr val="tx2"/>
                </a:solidFill>
                <a:latin typeface="Cambria" panose="02040503050406030204" pitchFamily="18" charset="0"/>
              </a:rPr>
              <a:t>A Mountain </a:t>
            </a:r>
            <a:r>
              <a:rPr lang="en-US" sz="1800" b="1" dirty="0">
                <a:solidFill>
                  <a:schemeClr val="tx2"/>
                </a:solidFill>
                <a:latin typeface="Cambria" panose="02040503050406030204" pitchFamily="18" charset="0"/>
              </a:rPr>
              <a:t>of Waste</a:t>
            </a:r>
          </a:p>
        </p:txBody>
      </p:sp>
      <p:sp>
        <p:nvSpPr>
          <p:cNvPr id="5" name="Slide Number Placeholder 4"/>
          <p:cNvSpPr>
            <a:spLocks noGrp="1"/>
          </p:cNvSpPr>
          <p:nvPr>
            <p:ph type="sldNum" sz="quarter" idx="12"/>
          </p:nvPr>
        </p:nvSpPr>
        <p:spPr/>
        <p:txBody>
          <a:bodyPr/>
          <a:lstStyle/>
          <a:p>
            <a:pPr>
              <a:defRPr/>
            </a:pPr>
            <a:fld id="{7272E349-8C95-40FB-A1A5-9BE662036DF8}" type="slidenum">
              <a:rPr lang="en-US" smtClean="0"/>
              <a:pPr>
                <a:defRPr/>
              </a:pPr>
              <a:t>13</a:t>
            </a:fld>
            <a:endParaRPr lang="en-US" dirty="0"/>
          </a:p>
        </p:txBody>
      </p:sp>
      <p:pic>
        <p:nvPicPr>
          <p:cNvPr id="9220" name="Picture 4" descr="http://newstodaynet.com/sites/default/files/styles/large/public/ewaste_top.jpg?itok=rQ2ObTZ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7573001" cy="3581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052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959" y="152400"/>
            <a:ext cx="7620000" cy="1249362"/>
          </a:xfrm>
        </p:spPr>
        <p:txBody>
          <a:bodyPr/>
          <a:lstStyle/>
          <a:p>
            <a:r>
              <a:rPr lang="en-US" b="1" dirty="0" smtClean="0">
                <a:effectLst>
                  <a:outerShdw blurRad="38100" dist="38100" dir="2700000" algn="tl">
                    <a:srgbClr val="000000">
                      <a:alpha val="43137"/>
                    </a:srgbClr>
                  </a:outerShdw>
                </a:effectLst>
                <a:latin typeface="Cambria" panose="02040503050406030204" pitchFamily="18" charset="0"/>
              </a:rPr>
              <a:t>E-Waste Global Volumes </a:t>
            </a:r>
            <a:br>
              <a:rPr lang="en-US" b="1" dirty="0" smtClean="0">
                <a:effectLst>
                  <a:outerShdw blurRad="38100" dist="38100" dir="2700000" algn="tl">
                    <a:srgbClr val="000000">
                      <a:alpha val="43137"/>
                    </a:srgbClr>
                  </a:outerShdw>
                </a:effectLst>
                <a:latin typeface="Cambria" panose="02040503050406030204" pitchFamily="18" charset="0"/>
              </a:rPr>
            </a:br>
            <a:r>
              <a:rPr lang="en-US" sz="2400" b="1" dirty="0" smtClean="0">
                <a:effectLst>
                  <a:outerShdw blurRad="38100" dist="38100" dir="2700000" algn="tl">
                    <a:srgbClr val="000000">
                      <a:alpha val="43137"/>
                    </a:srgbClr>
                  </a:outerShdw>
                </a:effectLst>
                <a:latin typeface="Cambria" panose="02040503050406030204" pitchFamily="18" charset="0"/>
              </a:rPr>
              <a:t>1 Metric Ton = 1.102 U.S. Ton</a:t>
            </a:r>
            <a:br>
              <a:rPr lang="en-US" sz="2400" b="1" dirty="0" smtClean="0">
                <a:effectLst>
                  <a:outerShdw blurRad="38100" dist="38100" dir="2700000" algn="tl">
                    <a:srgbClr val="000000">
                      <a:alpha val="43137"/>
                    </a:srgbClr>
                  </a:outerShdw>
                </a:effectLst>
                <a:latin typeface="Cambria" panose="02040503050406030204" pitchFamily="18" charset="0"/>
              </a:rPr>
            </a:br>
            <a:r>
              <a:rPr lang="en-US" sz="2400" b="1" dirty="0" smtClean="0">
                <a:effectLst>
                  <a:outerShdw blurRad="38100" dist="38100" dir="2700000" algn="tl">
                    <a:srgbClr val="000000">
                      <a:alpha val="43137"/>
                    </a:srgbClr>
                  </a:outerShdw>
                </a:effectLst>
                <a:latin typeface="Cambria" panose="02040503050406030204" pitchFamily="18" charset="0"/>
              </a:rPr>
              <a:t>1 kg = 2.2 pounds </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4" name="Footer Placeholder 3"/>
          <p:cNvSpPr>
            <a:spLocks noGrp="1"/>
          </p:cNvSpPr>
          <p:nvPr>
            <p:ph type="ftr" sz="quarter" idx="11"/>
          </p:nvPr>
        </p:nvSpPr>
        <p:spPr/>
        <p:txBody>
          <a:bodyPr/>
          <a:lstStyle/>
          <a:p>
            <a:pPr>
              <a:defRPr/>
            </a:pPr>
            <a:r>
              <a:rPr lang="en-US" smtClean="0"/>
              <a:t>BUSI 104 - Operations Management</a:t>
            </a:r>
            <a:endParaRPr lang="en-US" dirty="0"/>
          </a:p>
        </p:txBody>
      </p:sp>
      <p:sp>
        <p:nvSpPr>
          <p:cNvPr id="5" name="Slide Number Placeholder 4"/>
          <p:cNvSpPr>
            <a:spLocks noGrp="1"/>
          </p:cNvSpPr>
          <p:nvPr>
            <p:ph type="sldNum" sz="quarter" idx="12"/>
          </p:nvPr>
        </p:nvSpPr>
        <p:spPr/>
        <p:txBody>
          <a:bodyPr/>
          <a:lstStyle/>
          <a:p>
            <a:pPr>
              <a:defRPr/>
            </a:pPr>
            <a:fld id="{7272E349-8C95-40FB-A1A5-9BE662036DF8}" type="slidenum">
              <a:rPr lang="en-US" smtClean="0"/>
              <a:pPr>
                <a:defRPr/>
              </a:pPr>
              <a:t>14</a:t>
            </a:fld>
            <a:endParaRPr lang="en-US" dirty="0"/>
          </a:p>
        </p:txBody>
      </p:sp>
      <p:pic>
        <p:nvPicPr>
          <p:cNvPr id="6148" name="Picture 4" descr="http://rack.1.mshcdn.com/media/ZgkyMDE0LzA1LzIyL2VkLzIwMTRfMDVfMjIuZjM4NWUuanBnCnAJdGh1bWIJMTIwMHg5NjAwPg/62151598/58c/2014_05_22_Was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86152"/>
            <a:ext cx="6553200" cy="466915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55575" y="6324600"/>
            <a:ext cx="8430769" cy="400110"/>
          </a:xfrm>
          <a:prstGeom prst="rect">
            <a:avLst/>
          </a:prstGeom>
          <a:noFill/>
        </p:spPr>
        <p:txBody>
          <a:bodyPr wrap="none" rtlCol="0">
            <a:spAutoFit/>
          </a:bodyPr>
          <a:lstStyle/>
          <a:p>
            <a:r>
              <a:rPr lang="en-US" sz="1600" dirty="0">
                <a:solidFill>
                  <a:schemeClr val="tx2"/>
                </a:solidFill>
                <a:latin typeface="Cambria" panose="02040503050406030204" pitchFamily="18" charset="0"/>
              </a:rPr>
              <a:t>http://www.wastedive.com/news/us-produces-most-per-capita-e-waste-worldwide/266465</a:t>
            </a:r>
            <a:r>
              <a:rPr lang="en-US" dirty="0"/>
              <a:t>/</a:t>
            </a:r>
          </a:p>
        </p:txBody>
      </p:sp>
    </p:spTree>
    <p:extLst>
      <p:ext uri="{BB962C8B-B14F-4D97-AF65-F5344CB8AC3E}">
        <p14:creationId xmlns:p14="http://schemas.microsoft.com/office/powerpoint/2010/main" val="26899616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4294967295"/>
          </p:nvPr>
        </p:nvSpPr>
        <p:spPr>
          <a:xfrm rot="16200000">
            <a:off x="6515100" y="2552700"/>
            <a:ext cx="4495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l"/>
            <a:r>
              <a:rPr lang="en-US" sz="1200" dirty="0" smtClean="0">
                <a:solidFill>
                  <a:srgbClr val="FFFFCC"/>
                </a:solidFill>
              </a:rPr>
              <a:t>BUSI 104 - Operations Management</a:t>
            </a:r>
            <a:endParaRPr lang="en-US" sz="1200" dirty="0">
              <a:solidFill>
                <a:srgbClr val="FFFFCC"/>
              </a:solidFill>
            </a:endParaRPr>
          </a:p>
        </p:txBody>
      </p:sp>
      <p:sp>
        <p:nvSpPr>
          <p:cNvPr id="329734" name="Rectangle 6"/>
          <p:cNvSpPr>
            <a:spLocks noGrp="1" noChangeArrowheads="1"/>
          </p:cNvSpPr>
          <p:nvPr>
            <p:ph type="title"/>
          </p:nvPr>
        </p:nvSpPr>
        <p:spPr>
          <a:xfrm>
            <a:off x="542214" y="228600"/>
            <a:ext cx="7772400" cy="1676400"/>
          </a:xfrm>
        </p:spPr>
        <p:txBody>
          <a:bodyPr/>
          <a:lstStyle/>
          <a:p>
            <a:pPr algn="l">
              <a:defRPr/>
            </a:pPr>
            <a:r>
              <a:rPr lang="en-US" b="1" dirty="0">
                <a:effectLst>
                  <a:outerShdw blurRad="38100" dist="38100" dir="2700000" algn="tl">
                    <a:srgbClr val="000000">
                      <a:alpha val="43137"/>
                    </a:srgbClr>
                  </a:outerShdw>
                </a:effectLst>
              </a:rPr>
              <a:t>e</a:t>
            </a:r>
            <a:r>
              <a:rPr lang="en-US" b="1" dirty="0" smtClean="0">
                <a:effectLst>
                  <a:outerShdw blurRad="38100" dist="38100" dir="2700000" algn="tl">
                    <a:srgbClr val="000000">
                      <a:alpha val="43137"/>
                    </a:srgbClr>
                  </a:outerShdw>
                </a:effectLst>
              </a:rPr>
              <a:t>-Waste Recycling Plant</a:t>
            </a:r>
            <a:br>
              <a:rPr lang="en-US" b="1" dirty="0" smtClean="0">
                <a:effectLst>
                  <a:outerShdw blurRad="38100" dist="38100" dir="2700000" algn="tl">
                    <a:srgbClr val="000000">
                      <a:alpha val="43137"/>
                    </a:srgbClr>
                  </a:outerShdw>
                </a:effectLst>
              </a:rPr>
            </a:br>
            <a:r>
              <a:rPr lang="en-US" sz="3200" b="1" dirty="0" smtClean="0">
                <a:effectLst>
                  <a:outerShdw blurRad="38100" dist="38100" dir="2700000" algn="tl">
                    <a:srgbClr val="000000">
                      <a:alpha val="43137"/>
                    </a:srgbClr>
                  </a:outerShdw>
                </a:effectLst>
              </a:rPr>
              <a:t>Roseville, CA</a:t>
            </a:r>
            <a:br>
              <a:rPr lang="en-US" sz="3200" b="1" dirty="0" smtClean="0">
                <a:effectLst>
                  <a:outerShdw blurRad="38100" dist="38100" dir="2700000" algn="tl">
                    <a:srgbClr val="000000">
                      <a:alpha val="43137"/>
                    </a:srgbClr>
                  </a:outerShdw>
                </a:effectLst>
              </a:rPr>
            </a:br>
            <a:r>
              <a:rPr lang="en-US" sz="2400" b="1" dirty="0" smtClean="0">
                <a:effectLst>
                  <a:outerShdw blurRad="38100" dist="38100" dir="2700000" algn="tl">
                    <a:srgbClr val="000000">
                      <a:alpha val="43137"/>
                    </a:srgbClr>
                  </a:outerShdw>
                </a:effectLst>
              </a:rPr>
              <a:t>Built by, and formerly(?)  operated by, Hewlett Packard (HP)</a:t>
            </a:r>
          </a:p>
        </p:txBody>
      </p:sp>
      <p:sp>
        <p:nvSpPr>
          <p:cNvPr id="2" name="Slide Number Placeholder 1"/>
          <p:cNvSpPr>
            <a:spLocks noGrp="1"/>
          </p:cNvSpPr>
          <p:nvPr>
            <p:ph type="sldNum" sz="quarter" idx="12"/>
          </p:nvPr>
        </p:nvSpPr>
        <p:spPr/>
        <p:txBody>
          <a:bodyPr/>
          <a:lstStyle/>
          <a:p>
            <a:pPr>
              <a:defRPr/>
            </a:pPr>
            <a:fld id="{7272E349-8C95-40FB-A1A5-9BE662036DF8}" type="slidenum">
              <a:rPr lang="en-US" smtClean="0"/>
              <a:pPr>
                <a:defRPr/>
              </a:pPr>
              <a:t>15</a:t>
            </a:fld>
            <a:endParaRPr lang="en-US" dirty="0"/>
          </a:p>
        </p:txBody>
      </p:sp>
      <p:pic>
        <p:nvPicPr>
          <p:cNvPr id="8196" name="Picture 4" descr="http://062d3943d52752284f55-250c061318aedd629e64a503cb52758e.r6.cf1.rackcdn.com/images/6yVp1RZj1Z9L.878x0.Z-Z96KYq.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2362199"/>
            <a:ext cx="2381250" cy="35718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8198" name="Picture 6" descr="http://media.gettyimages.com/photos/roseville-united-states-to-go-with-story-by-zachary-slobig-worker-picture-id7463615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59" y="2362200"/>
            <a:ext cx="5355197" cy="35718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87249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BUSI 104 - Operations Management</a:t>
            </a:r>
            <a:endParaRPr lang="en-US" dirty="0"/>
          </a:p>
        </p:txBody>
      </p:sp>
      <p:sp>
        <p:nvSpPr>
          <p:cNvPr id="5" name="Slide Number Placeholder 4"/>
          <p:cNvSpPr>
            <a:spLocks noGrp="1"/>
          </p:cNvSpPr>
          <p:nvPr>
            <p:ph type="sldNum" sz="quarter" idx="12"/>
          </p:nvPr>
        </p:nvSpPr>
        <p:spPr/>
        <p:txBody>
          <a:bodyPr/>
          <a:lstStyle/>
          <a:p>
            <a:pPr>
              <a:defRPr/>
            </a:pPr>
            <a:fld id="{7272E349-8C95-40FB-A1A5-9BE662036DF8}" type="slidenum">
              <a:rPr lang="en-US" smtClean="0"/>
              <a:pPr>
                <a:defRPr/>
              </a:pPr>
              <a:t>16</a:t>
            </a:fld>
            <a:endParaRPr lang="en-US" dirty="0"/>
          </a:p>
        </p:txBody>
      </p:sp>
      <p:sp>
        <p:nvSpPr>
          <p:cNvPr id="6" name="Title 1"/>
          <p:cNvSpPr>
            <a:spLocks noGrp="1"/>
          </p:cNvSpPr>
          <p:nvPr>
            <p:ph type="title"/>
          </p:nvPr>
        </p:nvSpPr>
        <p:spPr>
          <a:xfrm>
            <a:off x="457200" y="274638"/>
            <a:ext cx="7620000" cy="1143000"/>
          </a:xfrm>
        </p:spPr>
        <p:txBody>
          <a:bodyPr/>
          <a:lstStyle/>
          <a:p>
            <a:r>
              <a:rPr lang="en-US" sz="4000" b="1" dirty="0" smtClean="0">
                <a:solidFill>
                  <a:schemeClr val="tx1">
                    <a:lumMod val="90000"/>
                    <a:lumOff val="10000"/>
                  </a:schemeClr>
                </a:solidFill>
                <a:effectLst>
                  <a:outerShdw blurRad="38100" dist="38100" dir="2700000" algn="tl">
                    <a:srgbClr val="000000"/>
                  </a:outerShdw>
                </a:effectLst>
                <a:latin typeface="Arial" charset="0"/>
              </a:rPr>
              <a:t>Inventory Turnover (or </a:t>
            </a:r>
            <a:r>
              <a:rPr lang="en-US" sz="4000" b="1" dirty="0" smtClean="0">
                <a:solidFill>
                  <a:schemeClr val="tx1">
                    <a:lumMod val="90000"/>
                    <a:lumOff val="10000"/>
                  </a:schemeClr>
                </a:solidFill>
                <a:effectLst>
                  <a:outerShdw blurRad="38100" dist="38100" dir="2700000" algn="tl">
                    <a:srgbClr val="000000"/>
                  </a:outerShdw>
                </a:effectLst>
                <a:latin typeface="Arial" charset="0"/>
              </a:rPr>
              <a:t>turn rate)</a:t>
            </a:r>
            <a:endParaRPr lang="en-US" sz="4000" dirty="0">
              <a:solidFill>
                <a:schemeClr val="tx1">
                  <a:lumMod val="90000"/>
                  <a:lumOff val="10000"/>
                </a:schemeClr>
              </a:solidFill>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714267273"/>
              </p:ext>
            </p:extLst>
          </p:nvPr>
        </p:nvGraphicFramePr>
        <p:xfrm>
          <a:off x="842963" y="1589088"/>
          <a:ext cx="6621462" cy="785812"/>
        </p:xfrm>
        <a:graphic>
          <a:graphicData uri="http://schemas.openxmlformats.org/presentationml/2006/ole">
            <mc:AlternateContent xmlns:mc="http://schemas.openxmlformats.org/markup-compatibility/2006">
              <mc:Choice xmlns:v="urn:schemas-microsoft-com:vml" Requires="v">
                <p:oleObj spid="_x0000_s3078" name="Equation" r:id="rId3" imgW="3530520" imgH="419040" progId="Equation.3">
                  <p:embed/>
                </p:oleObj>
              </mc:Choice>
              <mc:Fallback>
                <p:oleObj name="Equation" r:id="rId3" imgW="3530520" imgH="419040" progId="Equation.3">
                  <p:embed/>
                  <p:pic>
                    <p:nvPicPr>
                      <p:cNvPr id="7" name="Object 6"/>
                      <p:cNvPicPr>
                        <a:picLocks noChangeAspect="1" noChangeArrowheads="1"/>
                      </p:cNvPicPr>
                      <p:nvPr/>
                    </p:nvPicPr>
                    <p:blipFill>
                      <a:blip r:embed="rId4">
                        <a:lum bright="-10000" contrast="-10000"/>
                        <a:grayscl/>
                        <a:biLevel thresh="50000"/>
                      </a:blip>
                      <a:srcRect/>
                      <a:stretch>
                        <a:fillRect/>
                      </a:stretch>
                    </p:blipFill>
                    <p:spPr bwMode="auto">
                      <a:xfrm>
                        <a:off x="842963" y="1589088"/>
                        <a:ext cx="6621462" cy="785812"/>
                      </a:xfrm>
                      <a:prstGeom prst="rect">
                        <a:avLst/>
                      </a:prstGeom>
                      <a:noFill/>
                      <a:ln w="9525">
                        <a:solidFill>
                          <a:schemeClr val="bg2"/>
                        </a:solidFill>
                        <a:miter lim="800000"/>
                        <a:headEnd/>
                        <a:tailEnd/>
                      </a:ln>
                      <a:effectLst/>
                    </p:spPr>
                  </p:pic>
                </p:oleObj>
              </mc:Fallback>
            </mc:AlternateContent>
          </a:graphicData>
        </a:graphic>
      </p:graphicFrame>
      <p:sp>
        <p:nvSpPr>
          <p:cNvPr id="8" name="TextBox 7"/>
          <p:cNvSpPr txBox="1"/>
          <p:nvPr/>
        </p:nvSpPr>
        <p:spPr>
          <a:xfrm>
            <a:off x="457200" y="2819400"/>
            <a:ext cx="7848600" cy="1200329"/>
          </a:xfrm>
          <a:prstGeom prst="rect">
            <a:avLst/>
          </a:prstGeom>
          <a:noFill/>
        </p:spPr>
        <p:txBody>
          <a:bodyPr wrap="square" rtlCol="0">
            <a:spAutoFit/>
          </a:bodyPr>
          <a:lstStyle/>
          <a:p>
            <a:r>
              <a:rPr lang="en-US" sz="2400" dirty="0" smtClean="0">
                <a:solidFill>
                  <a:schemeClr val="tx1"/>
                </a:solidFill>
                <a:latin typeface="Franklin Gothic Book" pitchFamily="34" charset="0"/>
              </a:rPr>
              <a:t>Average Aggregate Inventory Value: Total value (at cost) of all items on hand in inventory at any one time, including </a:t>
            </a:r>
            <a:r>
              <a:rPr lang="en-US" sz="2400" b="1" dirty="0" smtClean="0">
                <a:solidFill>
                  <a:schemeClr val="tx1"/>
                </a:solidFill>
                <a:latin typeface="Franklin Gothic Book" pitchFamily="34" charset="0"/>
              </a:rPr>
              <a:t>raw materials, work-in-process, and finished goods</a:t>
            </a:r>
            <a:r>
              <a:rPr lang="en-US" sz="2400" dirty="0" smtClean="0">
                <a:solidFill>
                  <a:schemeClr val="tx1"/>
                </a:solidFill>
                <a:latin typeface="Franklin Gothic Book" pitchFamily="34" charset="0"/>
              </a:rPr>
              <a:t>. </a:t>
            </a:r>
          </a:p>
        </p:txBody>
      </p:sp>
      <p:sp>
        <p:nvSpPr>
          <p:cNvPr id="9" name="TextBox 8"/>
          <p:cNvSpPr txBox="1"/>
          <p:nvPr/>
        </p:nvSpPr>
        <p:spPr>
          <a:xfrm>
            <a:off x="454742" y="4267200"/>
            <a:ext cx="7696200" cy="1200329"/>
          </a:xfrm>
          <a:prstGeom prst="rect">
            <a:avLst/>
          </a:prstGeom>
          <a:noFill/>
        </p:spPr>
        <p:txBody>
          <a:bodyPr wrap="square" rtlCol="0">
            <a:spAutoFit/>
          </a:bodyPr>
          <a:lstStyle/>
          <a:p>
            <a:r>
              <a:rPr lang="en-US" sz="2400" dirty="0" smtClean="0">
                <a:solidFill>
                  <a:schemeClr val="tx1"/>
                </a:solidFill>
                <a:latin typeface="Franklin Gothic Book" pitchFamily="34" charset="0"/>
              </a:rPr>
              <a:t>Annual Sales (at Cost):  This is only for finished goods, valued at cost, not final sale price. Also known as </a:t>
            </a:r>
            <a:r>
              <a:rPr lang="en-US" sz="2400" dirty="0" smtClean="0">
                <a:solidFill>
                  <a:schemeClr val="tx1"/>
                </a:solidFill>
                <a:latin typeface="Franklin Gothic Book" pitchFamily="34" charset="0"/>
              </a:rPr>
              <a:t>Cost </a:t>
            </a:r>
            <a:r>
              <a:rPr lang="en-US" sz="2400" dirty="0" smtClean="0">
                <a:solidFill>
                  <a:schemeClr val="tx1"/>
                </a:solidFill>
                <a:latin typeface="Franklin Gothic Book" pitchFamily="34" charset="0"/>
              </a:rPr>
              <a:t>of Goods Sold (COGS).</a:t>
            </a:r>
            <a:endParaRPr lang="en-US" sz="2400" dirty="0">
              <a:solidFill>
                <a:schemeClr val="tx1"/>
              </a:solidFill>
              <a:latin typeface="Franklin Gothic Book" pitchFamily="34" charset="0"/>
            </a:endParaRPr>
          </a:p>
        </p:txBody>
      </p:sp>
    </p:spTree>
    <p:extLst>
      <p:ext uri="{BB962C8B-B14F-4D97-AF65-F5344CB8AC3E}">
        <p14:creationId xmlns:p14="http://schemas.microsoft.com/office/powerpoint/2010/main" val="1963880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BUSI 104 - Operations Management</a:t>
            </a:r>
            <a:endParaRPr lang="en-US" dirty="0"/>
          </a:p>
        </p:txBody>
      </p:sp>
      <p:sp>
        <p:nvSpPr>
          <p:cNvPr id="5" name="Slide Number Placeholder 4"/>
          <p:cNvSpPr>
            <a:spLocks noGrp="1"/>
          </p:cNvSpPr>
          <p:nvPr>
            <p:ph type="sldNum" sz="quarter" idx="12"/>
          </p:nvPr>
        </p:nvSpPr>
        <p:spPr/>
        <p:txBody>
          <a:bodyPr/>
          <a:lstStyle/>
          <a:p>
            <a:pPr>
              <a:defRPr/>
            </a:pPr>
            <a:fld id="{7272E349-8C95-40FB-A1A5-9BE662036DF8}" type="slidenum">
              <a:rPr lang="en-US" smtClean="0"/>
              <a:pPr>
                <a:defRPr/>
              </a:pPr>
              <a:t>17</a:t>
            </a:fld>
            <a:endParaRPr lang="en-US" dirty="0"/>
          </a:p>
        </p:txBody>
      </p:sp>
      <p:sp>
        <p:nvSpPr>
          <p:cNvPr id="6" name="Title 1"/>
          <p:cNvSpPr>
            <a:spLocks noGrp="1"/>
          </p:cNvSpPr>
          <p:nvPr>
            <p:ph type="title"/>
          </p:nvPr>
        </p:nvSpPr>
        <p:spPr>
          <a:xfrm>
            <a:off x="457200" y="274638"/>
            <a:ext cx="7620000" cy="1143000"/>
          </a:xfrm>
        </p:spPr>
        <p:txBody>
          <a:bodyPr/>
          <a:lstStyle/>
          <a:p>
            <a:r>
              <a:rPr lang="en-US" b="1" dirty="0" smtClean="0">
                <a:solidFill>
                  <a:srgbClr val="675E47"/>
                </a:solidFill>
                <a:effectLst>
                  <a:outerShdw blurRad="38100" dist="38100" dir="2700000" algn="tl">
                    <a:srgbClr val="000000">
                      <a:alpha val="43137"/>
                    </a:srgbClr>
                  </a:outerShdw>
                </a:effectLst>
              </a:rPr>
              <a:t>Average Aggregate Inventory Value</a:t>
            </a:r>
            <a:endParaRPr lang="en-US" b="1" dirty="0">
              <a:solidFill>
                <a:srgbClr val="675E47"/>
              </a:solidFill>
              <a:effectLst>
                <a:outerShdw blurRad="38100" dist="38100" dir="2700000" algn="tl">
                  <a:srgbClr val="000000">
                    <a:alpha val="43137"/>
                  </a:srgbClr>
                </a:outerShdw>
              </a:effectLst>
            </a:endParaRPr>
          </a:p>
        </p:txBody>
      </p:sp>
      <p:sp>
        <p:nvSpPr>
          <p:cNvPr id="7" name="TextBox 6"/>
          <p:cNvSpPr txBox="1"/>
          <p:nvPr/>
        </p:nvSpPr>
        <p:spPr>
          <a:xfrm>
            <a:off x="533400" y="1676400"/>
            <a:ext cx="7620000" cy="461665"/>
          </a:xfrm>
          <a:prstGeom prst="rect">
            <a:avLst/>
          </a:prstGeom>
          <a:noFill/>
        </p:spPr>
        <p:txBody>
          <a:bodyPr wrap="square" rtlCol="0">
            <a:spAutoFit/>
          </a:bodyPr>
          <a:lstStyle/>
          <a:p>
            <a:r>
              <a:rPr lang="en-US" sz="2400" dirty="0">
                <a:solidFill>
                  <a:schemeClr val="tx1"/>
                </a:solidFill>
                <a:latin typeface="Franklin Gothic Book" pitchFamily="34" charset="0"/>
                <a:cs typeface="Calibri"/>
              </a:rPr>
              <a:t>E</a:t>
            </a:r>
            <a:r>
              <a:rPr lang="en-US" sz="2400" dirty="0" smtClean="0">
                <a:solidFill>
                  <a:schemeClr val="tx1"/>
                </a:solidFill>
                <a:latin typeface="Franklin Gothic Book" pitchFamily="34" charset="0"/>
                <a:cs typeface="Calibri"/>
              </a:rPr>
              <a:t>xample for </a:t>
            </a:r>
            <a:r>
              <a:rPr lang="en-US" sz="2400" dirty="0" smtClean="0">
                <a:solidFill>
                  <a:schemeClr val="tx1"/>
                </a:solidFill>
                <a:latin typeface="Franklin Gothic Book" pitchFamily="34" charset="0"/>
                <a:cs typeface="Calibri"/>
              </a:rPr>
              <a:t>inventory </a:t>
            </a:r>
            <a:r>
              <a:rPr lang="en-US" sz="2400" dirty="0" smtClean="0">
                <a:solidFill>
                  <a:schemeClr val="tx1"/>
                </a:solidFill>
                <a:latin typeface="Franklin Gothic Book" pitchFamily="34" charset="0"/>
                <a:cs typeface="Calibri"/>
              </a:rPr>
              <a:t>consisting of only items A </a:t>
            </a:r>
            <a:r>
              <a:rPr lang="en-US" sz="2400" dirty="0" smtClean="0">
                <a:solidFill>
                  <a:schemeClr val="tx1"/>
                </a:solidFill>
                <a:latin typeface="Franklin Gothic Book" pitchFamily="34" charset="0"/>
                <a:cs typeface="Calibri"/>
              </a:rPr>
              <a:t>and B:</a:t>
            </a:r>
            <a:endParaRPr lang="en-US" sz="2400" dirty="0" smtClean="0">
              <a:solidFill>
                <a:schemeClr val="tx1"/>
              </a:solidFill>
              <a:latin typeface="Franklin Gothic Book" pitchFamily="34" charset="0"/>
              <a:cs typeface="Calibri"/>
            </a:endParaRPr>
          </a:p>
        </p:txBody>
      </p:sp>
      <mc:AlternateContent xmlns:mc="http://schemas.openxmlformats.org/markup-compatibility/2006">
        <mc:Choice xmlns:a14="http://schemas.microsoft.com/office/drawing/2010/main" Requires="a14">
          <p:sp>
            <p:nvSpPr>
              <p:cNvPr id="8" name="TextBox 7"/>
              <p:cNvSpPr txBox="1"/>
              <p:nvPr/>
            </p:nvSpPr>
            <p:spPr>
              <a:xfrm>
                <a:off x="959975" y="2590800"/>
                <a:ext cx="6385851" cy="1998624"/>
              </a:xfrm>
              <a:prstGeom prst="rect">
                <a:avLst/>
              </a:prstGeom>
              <a:noFill/>
            </p:spPr>
            <p:txBody>
              <a:bodyPr wrap="none" lIns="0" tIns="0" rIns="0" bIns="0" rtlCol="0">
                <a:spAutoFit/>
              </a:bodyPr>
              <a:lstStyle/>
              <a:p>
                <a14:m>
                  <m:oMath xmlns:m="http://schemas.openxmlformats.org/officeDocument/2006/math">
                    <m:d>
                      <m:dPr>
                        <m:ctrlPr>
                          <a:rPr lang="en-US" b="0" i="1" smtClean="0">
                            <a:solidFill>
                              <a:schemeClr val="tx1"/>
                            </a:solidFill>
                            <a:latin typeface="Cambria Math" panose="02040503050406030204" pitchFamily="18" charset="0"/>
                          </a:rPr>
                        </m:ctrlPr>
                      </m:dPr>
                      <m:e>
                        <m:eqArr>
                          <m:eqArrPr>
                            <m:ctrlPr>
                              <a:rPr lang="en-US" b="0" i="1" smtClean="0">
                                <a:solidFill>
                                  <a:schemeClr val="tx1"/>
                                </a:solidFill>
                                <a:latin typeface="Cambria Math" panose="02040503050406030204" pitchFamily="18" charset="0"/>
                              </a:rPr>
                            </m:ctrlPr>
                          </m:eqArrPr>
                          <m:e>
                            <m:r>
                              <a:rPr lang="en-US" b="0" i="1" smtClean="0">
                                <a:solidFill>
                                  <a:schemeClr val="tx1"/>
                                </a:solidFill>
                                <a:latin typeface="Cambria Math" panose="02040503050406030204" pitchFamily="18" charset="0"/>
                              </a:rPr>
                              <m:t>𝑁𝑢𝑚𝑏𝑒𝑟</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𝑜𝑓</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𝑢𝑛𝑖𝑡𝑠</m:t>
                            </m:r>
                          </m:e>
                          <m:e>
                            <m:r>
                              <a:rPr lang="en-US" b="0" i="1" smtClean="0">
                                <a:solidFill>
                                  <a:schemeClr val="tx1"/>
                                </a:solidFill>
                                <a:latin typeface="Cambria Math" panose="02040503050406030204" pitchFamily="18" charset="0"/>
                              </a:rPr>
                              <m:t>𝑜𝑓</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𝑖𝑡𝑒𝑚</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𝑡𝑦𝑝𝑖𝑐𝑎𝑙𝑙𝑦</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𝑜𝑛</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h𝑎𝑛𝑑</m:t>
                            </m:r>
                          </m:e>
                        </m:eqArr>
                      </m:e>
                    </m:d>
                    <m:d>
                      <m:dPr>
                        <m:ctrlPr>
                          <a:rPr lang="en-US" b="0" i="1" smtClean="0">
                            <a:solidFill>
                              <a:schemeClr val="tx1"/>
                            </a:solidFill>
                            <a:latin typeface="Cambria Math" panose="02040503050406030204" pitchFamily="18" charset="0"/>
                          </a:rPr>
                        </m:ctrlPr>
                      </m:dPr>
                      <m:e>
                        <m:eqArr>
                          <m:eqArrPr>
                            <m:ctrlPr>
                              <a:rPr lang="en-US" b="0" i="1" smtClean="0">
                                <a:solidFill>
                                  <a:schemeClr val="tx1"/>
                                </a:solidFill>
                                <a:latin typeface="Cambria Math" panose="02040503050406030204" pitchFamily="18" charset="0"/>
                              </a:rPr>
                            </m:ctrlPr>
                          </m:eqArrPr>
                          <m:e>
                            <m:r>
                              <a:rPr lang="en-US" b="0" i="1" smtClean="0">
                                <a:solidFill>
                                  <a:schemeClr val="tx1"/>
                                </a:solidFill>
                                <a:latin typeface="Cambria Math" panose="02040503050406030204" pitchFamily="18" charset="0"/>
                              </a:rPr>
                              <m:t>𝑉𝑎𝑙𝑢𝑒</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𝑜𝑓</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𝑒𝑎𝑐h</m:t>
                            </m:r>
                          </m:e>
                          <m:e>
                            <m:r>
                              <a:rPr lang="en-US" b="0" i="1" smtClean="0">
                                <a:solidFill>
                                  <a:schemeClr val="tx1"/>
                                </a:solidFill>
                                <a:latin typeface="Cambria Math" panose="02040503050406030204" pitchFamily="18" charset="0"/>
                              </a:rPr>
                              <m:t>𝑢𝑛𝑖𝑡</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𝑜𝑓</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𝑖𝑡𝑒𝑚</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𝐴</m:t>
                            </m:r>
                          </m:e>
                        </m:eqArr>
                      </m:e>
                    </m:d>
                  </m:oMath>
                </a14:m>
                <a:r>
                  <a:rPr lang="en-US" b="0" dirty="0" smtClean="0">
                    <a:solidFill>
                      <a:schemeClr val="tx1"/>
                    </a:solidFill>
                  </a:rPr>
                  <a:t> </a:t>
                </a:r>
                <a:r>
                  <a:rPr lang="en-US" sz="3600" b="0" dirty="0" smtClean="0">
                    <a:solidFill>
                      <a:schemeClr val="tx1"/>
                    </a:solidFill>
                  </a:rPr>
                  <a:t>+</a:t>
                </a:r>
              </a:p>
              <a:p>
                <a:endParaRPr lang="en-US" dirty="0">
                  <a:solidFill>
                    <a:schemeClr val="tx1"/>
                  </a:solidFill>
                </a:endParaRPr>
              </a:p>
              <a:p>
                <a:endParaRPr lang="en-US" b="0" dirty="0" smtClean="0">
                  <a:solidFill>
                    <a:schemeClr val="tx1"/>
                  </a:solidFill>
                </a:endParaRPr>
              </a:p>
              <a:p>
                <a:r>
                  <a:rPr lang="en-US" dirty="0">
                    <a:solidFill>
                      <a:schemeClr val="tx1"/>
                    </a:solidFill>
                  </a:rPr>
                  <a:t>	</a:t>
                </a:r>
                <a14:m>
                  <m:oMath xmlns:m="http://schemas.openxmlformats.org/officeDocument/2006/math">
                    <m:d>
                      <m:dPr>
                        <m:ctrlPr>
                          <a:rPr lang="en-US" i="1" smtClean="0">
                            <a:solidFill>
                              <a:schemeClr val="tx1"/>
                            </a:solidFill>
                            <a:latin typeface="Cambria Math" panose="02040503050406030204" pitchFamily="18" charset="0"/>
                          </a:rPr>
                        </m:ctrlPr>
                      </m:dPr>
                      <m:e>
                        <m:eqArr>
                          <m:eqArrPr>
                            <m:ctrlPr>
                              <a:rPr lang="en-US" b="0" i="1" smtClean="0">
                                <a:solidFill>
                                  <a:schemeClr val="tx1"/>
                                </a:solidFill>
                                <a:latin typeface="Cambria Math" panose="02040503050406030204" pitchFamily="18" charset="0"/>
                              </a:rPr>
                            </m:ctrlPr>
                          </m:eqArrPr>
                          <m:e>
                            <m:r>
                              <a:rPr lang="en-US" b="0" i="1" smtClean="0">
                                <a:solidFill>
                                  <a:schemeClr val="tx1"/>
                                </a:solidFill>
                                <a:latin typeface="Cambria Math" panose="02040503050406030204" pitchFamily="18" charset="0"/>
                              </a:rPr>
                              <m:t>𝑁𝑢𝑚𝑏𝑒𝑟</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𝑜𝑓</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𝑢𝑛𝑖𝑡𝑠</m:t>
                            </m:r>
                          </m:e>
                          <m:e>
                            <m:r>
                              <a:rPr lang="en-US" b="0" i="1" smtClean="0">
                                <a:solidFill>
                                  <a:schemeClr val="tx1"/>
                                </a:solidFill>
                                <a:latin typeface="Cambria Math" panose="02040503050406030204" pitchFamily="18" charset="0"/>
                              </a:rPr>
                              <m:t>𝑜𝑓</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𝑖𝑡𝑒𝑚</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𝑡𝑦𝑝𝑖𝑐𝑎𝑙𝑙𝑦</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𝑜𝑛</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h𝑎𝑛𝑑</m:t>
                            </m:r>
                          </m:e>
                        </m:eqArr>
                      </m:e>
                    </m:d>
                    <m:d>
                      <m:dPr>
                        <m:ctrlPr>
                          <a:rPr lang="en-US" i="1" smtClean="0">
                            <a:solidFill>
                              <a:schemeClr val="tx1"/>
                            </a:solidFill>
                            <a:latin typeface="Cambria Math" panose="02040503050406030204" pitchFamily="18" charset="0"/>
                          </a:rPr>
                        </m:ctrlPr>
                      </m:dPr>
                      <m:e>
                        <m:eqArr>
                          <m:eqArrPr>
                            <m:ctrlPr>
                              <a:rPr lang="en-US" b="0" i="1" smtClean="0">
                                <a:solidFill>
                                  <a:schemeClr val="tx1"/>
                                </a:solidFill>
                                <a:latin typeface="Cambria Math" panose="02040503050406030204" pitchFamily="18" charset="0"/>
                              </a:rPr>
                            </m:ctrlPr>
                          </m:eqArrPr>
                          <m:e>
                            <m:r>
                              <a:rPr lang="en-US" b="0" i="1" smtClean="0">
                                <a:solidFill>
                                  <a:schemeClr val="tx1"/>
                                </a:solidFill>
                                <a:latin typeface="Cambria Math" panose="02040503050406030204" pitchFamily="18" charset="0"/>
                              </a:rPr>
                              <m:t>𝑉𝑎𝑙𝑢𝑒</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𝑜𝑓</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𝑒𝑎𝑐h</m:t>
                            </m:r>
                          </m:e>
                          <m:e>
                            <m:r>
                              <a:rPr lang="en-US" b="0" i="1" smtClean="0">
                                <a:solidFill>
                                  <a:schemeClr val="tx1"/>
                                </a:solidFill>
                                <a:latin typeface="Cambria Math" panose="02040503050406030204" pitchFamily="18" charset="0"/>
                              </a:rPr>
                              <m:t>𝑢𝑛𝑖𝑡</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𝑜𝑓</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𝑖𝑡𝑒𝑚</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𝐵</m:t>
                            </m:r>
                          </m:e>
                        </m:eqArr>
                      </m:e>
                    </m:d>
                  </m:oMath>
                </a14:m>
                <a:endParaRPr lang="en-US" b="0" dirty="0" smtClean="0">
                  <a:solidFill>
                    <a:schemeClr val="tx1"/>
                  </a:solidFill>
                </a:endParaRPr>
              </a:p>
            </p:txBody>
          </p:sp>
        </mc:Choice>
        <mc:Fallback>
          <p:sp>
            <p:nvSpPr>
              <p:cNvPr id="8" name="TextBox 7"/>
              <p:cNvSpPr txBox="1">
                <a:spLocks noRot="1" noChangeAspect="1" noMove="1" noResize="1" noEditPoints="1" noAdjustHandles="1" noChangeArrowheads="1" noChangeShapeType="1" noTextEdit="1"/>
              </p:cNvSpPr>
              <p:nvPr/>
            </p:nvSpPr>
            <p:spPr>
              <a:xfrm>
                <a:off x="959975" y="2590800"/>
                <a:ext cx="6385851" cy="1998624"/>
              </a:xfrm>
              <a:prstGeom prst="rect">
                <a:avLst/>
              </a:prstGeom>
              <a:blipFill>
                <a:blip r:embed="rId2"/>
                <a:stretch>
                  <a:fillRect t="-7317"/>
                </a:stretch>
              </a:blipFill>
            </p:spPr>
            <p:txBody>
              <a:bodyPr/>
              <a:lstStyle/>
              <a:p>
                <a:r>
                  <a:rPr lang="en-US">
                    <a:noFill/>
                  </a:rPr>
                  <a:t> </a:t>
                </a:r>
              </a:p>
            </p:txBody>
          </p:sp>
        </mc:Fallback>
      </mc:AlternateContent>
      <p:sp>
        <p:nvSpPr>
          <p:cNvPr id="9" name="TextBox 8"/>
          <p:cNvSpPr txBox="1"/>
          <p:nvPr/>
        </p:nvSpPr>
        <p:spPr>
          <a:xfrm>
            <a:off x="647700" y="5339248"/>
            <a:ext cx="7391399" cy="1015663"/>
          </a:xfrm>
          <a:prstGeom prst="rect">
            <a:avLst/>
          </a:prstGeom>
          <a:noFill/>
        </p:spPr>
        <p:txBody>
          <a:bodyPr wrap="square" rtlCol="0">
            <a:spAutoFit/>
          </a:bodyPr>
          <a:lstStyle/>
          <a:p>
            <a:r>
              <a:rPr lang="en-US" dirty="0" smtClean="0">
                <a:solidFill>
                  <a:schemeClr val="tx1"/>
                </a:solidFill>
                <a:latin typeface="Franklin Gothic Book" panose="020B0503020102020204" pitchFamily="34" charset="0"/>
              </a:rPr>
              <a:t>Manufacturing firms:  Typically about 25% of their total assets tied up in inventory.</a:t>
            </a:r>
          </a:p>
          <a:p>
            <a:r>
              <a:rPr lang="en-US" dirty="0" smtClean="0">
                <a:solidFill>
                  <a:schemeClr val="tx1"/>
                </a:solidFill>
                <a:latin typeface="Franklin Gothic Book" panose="020B0503020102020204" pitchFamily="34" charset="0"/>
              </a:rPr>
              <a:t>Wholesale and retail firms: Typically about 75%.</a:t>
            </a:r>
            <a:endParaRPr lang="en-US" dirty="0">
              <a:solidFill>
                <a:schemeClr val="tx1"/>
              </a:solidFill>
              <a:latin typeface="Franklin Gothic Book" panose="020B0503020102020204" pitchFamily="34" charset="0"/>
            </a:endParaRPr>
          </a:p>
        </p:txBody>
      </p:sp>
    </p:spTree>
    <p:extLst>
      <p:ext uri="{BB962C8B-B14F-4D97-AF65-F5344CB8AC3E}">
        <p14:creationId xmlns:p14="http://schemas.microsoft.com/office/powerpoint/2010/main" val="40229200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rot="16200000">
            <a:off x="6873170" y="3335019"/>
            <a:ext cx="3738881" cy="421641"/>
          </a:xfrm>
        </p:spPr>
        <p:txBody>
          <a:bodyPr/>
          <a:lstStyle/>
          <a:p>
            <a:pPr>
              <a:defRPr/>
            </a:pPr>
            <a:r>
              <a:rPr lang="en-US" dirty="0" smtClean="0"/>
              <a:t>BUSI 104 - Operations Management</a:t>
            </a:r>
            <a:endParaRPr lang="en-US" dirty="0"/>
          </a:p>
        </p:txBody>
      </p:sp>
      <p:sp>
        <p:nvSpPr>
          <p:cNvPr id="3" name="Slide Number Placeholder 2"/>
          <p:cNvSpPr>
            <a:spLocks noGrp="1"/>
          </p:cNvSpPr>
          <p:nvPr>
            <p:ph type="sldNum" sz="quarter" idx="12"/>
          </p:nvPr>
        </p:nvSpPr>
        <p:spPr/>
        <p:txBody>
          <a:bodyPr/>
          <a:lstStyle/>
          <a:p>
            <a:pPr>
              <a:defRPr/>
            </a:pPr>
            <a:fld id="{07C71876-BDDB-4B89-B48D-FF8C9B4F55E8}" type="slidenum">
              <a:rPr lang="en-US" smtClean="0"/>
              <a:pPr>
                <a:defRPr/>
              </a:pPr>
              <a:t>18</a:t>
            </a:fld>
            <a:endParaRPr lang="en-US" dirty="0"/>
          </a:p>
        </p:txBody>
      </p:sp>
      <p:sp>
        <p:nvSpPr>
          <p:cNvPr id="4" name="Title 1"/>
          <p:cNvSpPr txBox="1">
            <a:spLocks/>
          </p:cNvSpPr>
          <p:nvPr/>
        </p:nvSpPr>
        <p:spPr>
          <a:xfrm>
            <a:off x="457200" y="274638"/>
            <a:ext cx="7620000" cy="1143000"/>
          </a:xfrm>
          <a:prstGeom prst="rect">
            <a:avLst/>
          </a:prstGeom>
        </p:spPr>
        <p:txBody>
          <a:bodyPr/>
          <a:lstStyle>
            <a:lvl1pPr algn="l" defTabSz="914400" rtl="0" eaLnBrk="1" latinLnBrk="0" hangingPunct="1">
              <a:spcBef>
                <a:spcPct val="0"/>
              </a:spcBef>
              <a:buNone/>
              <a:defRPr sz="4600" kern="1200" cap="none" spc="-100" baseline="0">
                <a:ln>
                  <a:noFill/>
                </a:ln>
                <a:solidFill>
                  <a:schemeClr val="tx2"/>
                </a:solidFill>
                <a:effectLst/>
                <a:latin typeface="Franklin Gothic Medium" pitchFamily="34" charset="0"/>
                <a:ea typeface="+mj-ea"/>
                <a:cs typeface="+mj-cs"/>
              </a:defRPr>
            </a:lvl1pPr>
          </a:lstStyle>
          <a:p>
            <a:pPr fontAlgn="auto">
              <a:spcAft>
                <a:spcPts val="0"/>
              </a:spcAft>
            </a:pPr>
            <a:r>
              <a:rPr lang="en-US" sz="4000" b="1" dirty="0" smtClean="0">
                <a:solidFill>
                  <a:srgbClr val="675E47"/>
                </a:solidFill>
                <a:effectLst>
                  <a:outerShdw blurRad="38100" dist="38100" dir="2700000" algn="tl">
                    <a:srgbClr val="000000"/>
                  </a:outerShdw>
                </a:effectLst>
                <a:latin typeface="Arial" charset="0"/>
              </a:rPr>
              <a:t>Weeks of Supply</a:t>
            </a:r>
            <a:endParaRPr lang="en-US" sz="4000" b="1" dirty="0">
              <a:solidFill>
                <a:srgbClr val="675E47"/>
              </a:solidFill>
              <a:effectLst>
                <a:outerShdw blurRad="38100" dist="38100" dir="2700000" algn="tl">
                  <a:srgbClr val="000000">
                    <a:alpha val="43137"/>
                  </a:srgbClr>
                </a:outerShdw>
              </a:effectLst>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188149841"/>
              </p:ext>
            </p:extLst>
          </p:nvPr>
        </p:nvGraphicFramePr>
        <p:xfrm>
          <a:off x="500063" y="1814513"/>
          <a:ext cx="7573962" cy="942975"/>
        </p:xfrm>
        <a:graphic>
          <a:graphicData uri="http://schemas.openxmlformats.org/presentationml/2006/ole">
            <mc:AlternateContent xmlns:mc="http://schemas.openxmlformats.org/markup-compatibility/2006">
              <mc:Choice xmlns:v="urn:schemas-microsoft-com:vml" Requires="v">
                <p:oleObj spid="_x0000_s4102" name="Equation" r:id="rId3" imgW="3365280" imgH="419040" progId="Equation.3">
                  <p:embed/>
                </p:oleObj>
              </mc:Choice>
              <mc:Fallback>
                <p:oleObj name="Equation" r:id="rId3" imgW="3365280" imgH="419040" progId="Equation.3">
                  <p:embed/>
                  <p:pic>
                    <p:nvPicPr>
                      <p:cNvPr id="10" name="Object 9"/>
                      <p:cNvPicPr>
                        <a:picLocks noChangeAspect="1" noChangeArrowheads="1"/>
                      </p:cNvPicPr>
                      <p:nvPr/>
                    </p:nvPicPr>
                    <p:blipFill>
                      <a:blip r:embed="rId4">
                        <a:lum bright="-10000" contrast="-10000"/>
                        <a:grayscl/>
                        <a:biLevel thresh="50000"/>
                      </a:blip>
                      <a:srcRect/>
                      <a:stretch>
                        <a:fillRect/>
                      </a:stretch>
                    </p:blipFill>
                    <p:spPr bwMode="auto">
                      <a:xfrm>
                        <a:off x="500063" y="1814513"/>
                        <a:ext cx="7573962" cy="942975"/>
                      </a:xfrm>
                      <a:prstGeom prst="rect">
                        <a:avLst/>
                      </a:prstGeom>
                      <a:noFill/>
                      <a:ln w="9525">
                        <a:solidFill>
                          <a:schemeClr val="bg2"/>
                        </a:solidFill>
                        <a:miter lim="800000"/>
                        <a:headEnd/>
                        <a:tailEnd/>
                      </a:ln>
                      <a:extLst/>
                    </p:spPr>
                  </p:pic>
                </p:oleObj>
              </mc:Fallback>
            </mc:AlternateContent>
          </a:graphicData>
        </a:graphic>
      </p:graphicFrame>
      <p:sp>
        <p:nvSpPr>
          <p:cNvPr id="6" name="TextBox 5"/>
          <p:cNvSpPr txBox="1"/>
          <p:nvPr/>
        </p:nvSpPr>
        <p:spPr>
          <a:xfrm>
            <a:off x="457200" y="4114800"/>
            <a:ext cx="7616825" cy="830997"/>
          </a:xfrm>
          <a:prstGeom prst="rect">
            <a:avLst/>
          </a:prstGeom>
          <a:noFill/>
        </p:spPr>
        <p:txBody>
          <a:bodyPr wrap="square" rtlCol="0">
            <a:spAutoFit/>
          </a:bodyPr>
          <a:lstStyle/>
          <a:p>
            <a:r>
              <a:rPr lang="en-US" sz="2400" dirty="0" smtClean="0">
                <a:solidFill>
                  <a:schemeClr val="tx1"/>
                </a:solidFill>
                <a:latin typeface="Franklin Gothic Book" panose="020B0503020102020204" pitchFamily="34" charset="0"/>
              </a:rPr>
              <a:t>In some low-inventory operations, days or even hours are a better unit of time for measuring inventory</a:t>
            </a:r>
            <a:endParaRPr lang="en-US" sz="2400" dirty="0">
              <a:solidFill>
                <a:schemeClr val="tx1"/>
              </a:solidFill>
              <a:latin typeface="Franklin Gothic Book" panose="020B0503020102020204" pitchFamily="34" charset="0"/>
            </a:endParaRPr>
          </a:p>
        </p:txBody>
      </p:sp>
    </p:spTree>
    <p:extLst>
      <p:ext uri="{BB962C8B-B14F-4D97-AF65-F5344CB8AC3E}">
        <p14:creationId xmlns:p14="http://schemas.microsoft.com/office/powerpoint/2010/main" val="42786112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rot="16200000">
            <a:off x="7025570" y="3487419"/>
            <a:ext cx="3434081" cy="421641"/>
          </a:xfrm>
        </p:spPr>
        <p:txBody>
          <a:bodyPr/>
          <a:lstStyle/>
          <a:p>
            <a:pPr>
              <a:defRPr/>
            </a:pPr>
            <a:r>
              <a:rPr lang="en-US" dirty="0" smtClean="0"/>
              <a:t>BUSI 104 - Operations Management</a:t>
            </a:r>
            <a:endParaRPr lang="en-US" dirty="0"/>
          </a:p>
        </p:txBody>
      </p:sp>
      <p:sp>
        <p:nvSpPr>
          <p:cNvPr id="3" name="Slide Number Placeholder 2"/>
          <p:cNvSpPr>
            <a:spLocks noGrp="1"/>
          </p:cNvSpPr>
          <p:nvPr>
            <p:ph type="sldNum" sz="quarter" idx="12"/>
          </p:nvPr>
        </p:nvSpPr>
        <p:spPr/>
        <p:txBody>
          <a:bodyPr/>
          <a:lstStyle/>
          <a:p>
            <a:pPr>
              <a:defRPr/>
            </a:pPr>
            <a:fld id="{07C71876-BDDB-4B89-B48D-FF8C9B4F55E8}" type="slidenum">
              <a:rPr lang="en-US" smtClean="0"/>
              <a:pPr>
                <a:defRPr/>
              </a:pPr>
              <a:t>19</a:t>
            </a:fld>
            <a:endParaRPr lang="en-US" dirty="0"/>
          </a:p>
        </p:txBody>
      </p:sp>
      <p:sp>
        <p:nvSpPr>
          <p:cNvPr id="4" name="Title 1"/>
          <p:cNvSpPr txBox="1">
            <a:spLocks/>
          </p:cNvSpPr>
          <p:nvPr/>
        </p:nvSpPr>
        <p:spPr>
          <a:xfrm>
            <a:off x="457200" y="274638"/>
            <a:ext cx="7620000" cy="1143000"/>
          </a:xfrm>
          <a:prstGeom prst="rect">
            <a:avLst/>
          </a:prstGeom>
        </p:spPr>
        <p:txBody>
          <a:bodyPr/>
          <a:lstStyle>
            <a:lvl1pPr algn="l" defTabSz="914400" rtl="0" eaLnBrk="1" latinLnBrk="0" hangingPunct="1">
              <a:spcBef>
                <a:spcPct val="0"/>
              </a:spcBef>
              <a:buNone/>
              <a:defRPr sz="4600" kern="1200" cap="none" spc="-100" baseline="0">
                <a:ln>
                  <a:noFill/>
                </a:ln>
                <a:solidFill>
                  <a:schemeClr val="tx2"/>
                </a:solidFill>
                <a:effectLst/>
                <a:latin typeface="Franklin Gothic Medium" pitchFamily="34" charset="0"/>
                <a:ea typeface="+mj-ea"/>
                <a:cs typeface="+mj-cs"/>
              </a:defRPr>
            </a:lvl1pPr>
          </a:lstStyle>
          <a:p>
            <a:pPr fontAlgn="auto">
              <a:spcAft>
                <a:spcPts val="0"/>
              </a:spcAft>
            </a:pPr>
            <a:r>
              <a:rPr lang="en-US" sz="4400" b="1" smtClean="0">
                <a:effectLst>
                  <a:outerShdw blurRad="38100" dist="38100" dir="2700000" algn="tl">
                    <a:srgbClr val="000000">
                      <a:alpha val="43137"/>
                    </a:srgbClr>
                  </a:outerShdw>
                </a:effectLst>
              </a:rPr>
              <a:t>Example – Calculating Weeks of Supply and Inventory Turnover</a:t>
            </a:r>
            <a:endParaRPr lang="en-US" sz="4400" b="1" dirty="0">
              <a:effectLst>
                <a:outerShdw blurRad="38100" dist="38100" dir="2700000" algn="tl">
                  <a:srgbClr val="000000">
                    <a:alpha val="43137"/>
                  </a:srgbClr>
                </a:outerShdw>
              </a:effectLst>
            </a:endParaRPr>
          </a:p>
        </p:txBody>
      </p:sp>
      <p:sp>
        <p:nvSpPr>
          <p:cNvPr id="5" name="Content Placeholder 2"/>
          <p:cNvSpPr txBox="1">
            <a:spLocks/>
          </p:cNvSpPr>
          <p:nvPr/>
        </p:nvSpPr>
        <p:spPr>
          <a:xfrm>
            <a:off x="439882" y="1752600"/>
            <a:ext cx="7620000" cy="4800600"/>
          </a:xfrm>
          <a:prstGeom prst="rect">
            <a:avLst/>
          </a:prstGeom>
        </p:spPr>
        <p:txBody>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Franklin Gothic Book" pitchFamily="34" charset="0"/>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Franklin Gothic Book" pitchFamily="34" charset="0"/>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Franklin Gothic Book" pitchFamily="34" charset="0"/>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Franklin Gothic Book" pitchFamily="34" charset="0"/>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Franklin Gothic Book" pitchFamily="34" charset="0"/>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fontAlgn="auto">
              <a:spcAft>
                <a:spcPts val="0"/>
              </a:spcAft>
              <a:buFont typeface="Arial" pitchFamily="34" charset="0"/>
              <a:buNone/>
            </a:pPr>
            <a:r>
              <a:rPr lang="en-US" sz="2400" dirty="0" smtClean="0"/>
              <a:t>A recent accounting statement showed total inventories (raw materials + WIP + finished goods) to be $6,821,000. This year’s “cost of goods sold” is $19.2 million. The company operates 52 weeks per year.  How many weeks of supply are being held?  What is the inventory turnover?</a:t>
            </a:r>
          </a:p>
          <a:p>
            <a:pPr fontAlgn="auto">
              <a:spcAft>
                <a:spcPts val="0"/>
              </a:spcAft>
            </a:pP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233513960"/>
              </p:ext>
            </p:extLst>
          </p:nvPr>
        </p:nvGraphicFramePr>
        <p:xfrm>
          <a:off x="728663" y="4152900"/>
          <a:ext cx="6680200" cy="1281113"/>
        </p:xfrm>
        <a:graphic>
          <a:graphicData uri="http://schemas.openxmlformats.org/presentationml/2006/ole">
            <mc:AlternateContent xmlns:mc="http://schemas.openxmlformats.org/markup-compatibility/2006">
              <mc:Choice xmlns:v="urn:schemas-microsoft-com:vml" Requires="v">
                <p:oleObj spid="_x0000_s5127" name="Equation" r:id="rId3" imgW="3454200" imgH="660240" progId="Equation.3">
                  <p:embed/>
                </p:oleObj>
              </mc:Choice>
              <mc:Fallback>
                <p:oleObj name="Equation" r:id="rId3" imgW="3454200" imgH="660240" progId="Equation.3">
                  <p:embed/>
                  <p:pic>
                    <p:nvPicPr>
                      <p:cNvPr id="8" name="Object 7"/>
                      <p:cNvPicPr>
                        <a:picLocks noChangeAspect="1" noChangeArrowheads="1"/>
                      </p:cNvPicPr>
                      <p:nvPr/>
                    </p:nvPicPr>
                    <p:blipFill>
                      <a:blip r:embed="rId4"/>
                      <a:srcRect/>
                      <a:stretch>
                        <a:fillRect/>
                      </a:stretch>
                    </p:blipFill>
                    <p:spPr bwMode="auto">
                      <a:xfrm>
                        <a:off x="728663" y="4152900"/>
                        <a:ext cx="6680200" cy="1281113"/>
                      </a:xfrm>
                      <a:prstGeom prst="rect">
                        <a:avLst/>
                      </a:prstGeom>
                      <a:noFill/>
                    </p:spPr>
                  </p:pic>
                </p:oleObj>
              </mc:Fallback>
            </mc:AlternateContent>
          </a:graphicData>
        </a:graphic>
      </p:graphicFrame>
    </p:spTree>
    <p:extLst>
      <p:ext uri="{BB962C8B-B14F-4D97-AF65-F5344CB8AC3E}">
        <p14:creationId xmlns:p14="http://schemas.microsoft.com/office/powerpoint/2010/main" val="982630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Warehousing</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marL="465138" indent="-465138">
              <a:spcBef>
                <a:spcPct val="60000"/>
              </a:spcBef>
              <a:buSzTx/>
              <a:buFont typeface="Wingdings" pitchFamily="2" charset="2"/>
              <a:buChar char="Ø"/>
            </a:pPr>
            <a:r>
              <a:rPr lang="en-US" sz="2800" dirty="0"/>
              <a:t>Consolidation warehousing </a:t>
            </a:r>
          </a:p>
          <a:p>
            <a:pPr marL="465138" indent="-465138">
              <a:spcBef>
                <a:spcPct val="60000"/>
              </a:spcBef>
              <a:buSzTx/>
              <a:buFont typeface="Wingdings" pitchFamily="2" charset="2"/>
              <a:buChar char="Ø"/>
            </a:pPr>
            <a:r>
              <a:rPr lang="en-US" sz="2800" dirty="0"/>
              <a:t>Cross-docking</a:t>
            </a:r>
          </a:p>
          <a:p>
            <a:pPr marL="465138" indent="-465138">
              <a:spcBef>
                <a:spcPct val="60000"/>
              </a:spcBef>
              <a:buSzTx/>
              <a:buFont typeface="Wingdings" pitchFamily="2" charset="2"/>
              <a:buChar char="Ø"/>
            </a:pPr>
            <a:r>
              <a:rPr lang="en-US" sz="2800" dirty="0"/>
              <a:t>Hub-and-spoke systems</a:t>
            </a:r>
          </a:p>
          <a:p>
            <a:endParaRPr lang="en-US" dirty="0"/>
          </a:p>
        </p:txBody>
      </p:sp>
      <p:sp>
        <p:nvSpPr>
          <p:cNvPr id="4" name="Footer Placeholder 3"/>
          <p:cNvSpPr>
            <a:spLocks noGrp="1"/>
          </p:cNvSpPr>
          <p:nvPr>
            <p:ph type="ftr" sz="quarter" idx="11"/>
          </p:nvPr>
        </p:nvSpPr>
        <p:spPr/>
        <p:txBody>
          <a:bodyPr/>
          <a:lstStyle/>
          <a:p>
            <a:pPr>
              <a:defRPr/>
            </a:pPr>
            <a:r>
              <a:rPr lang="en-US" smtClean="0"/>
              <a:t>BUSI 104 - Operations Management</a:t>
            </a:r>
            <a:endParaRPr lang="en-US" dirty="0"/>
          </a:p>
        </p:txBody>
      </p:sp>
      <p:sp>
        <p:nvSpPr>
          <p:cNvPr id="5" name="Slide Number Placeholder 4"/>
          <p:cNvSpPr>
            <a:spLocks noGrp="1"/>
          </p:cNvSpPr>
          <p:nvPr>
            <p:ph type="sldNum" sz="quarter" idx="12"/>
          </p:nvPr>
        </p:nvSpPr>
        <p:spPr/>
        <p:txBody>
          <a:bodyPr/>
          <a:lstStyle/>
          <a:p>
            <a:pPr>
              <a:defRPr/>
            </a:pPr>
            <a:fld id="{7272E349-8C95-40FB-A1A5-9BE662036DF8}" type="slidenum">
              <a:rPr lang="en-US" smtClean="0"/>
              <a:pPr>
                <a:defRPr/>
              </a:pPr>
              <a:t>2</a:t>
            </a:fld>
            <a:endParaRPr lang="en-US" dirty="0"/>
          </a:p>
        </p:txBody>
      </p:sp>
    </p:spTree>
    <p:extLst>
      <p:ext uri="{BB962C8B-B14F-4D97-AF65-F5344CB8AC3E}">
        <p14:creationId xmlns:p14="http://schemas.microsoft.com/office/powerpoint/2010/main" val="42593066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rot="16200000">
            <a:off x="6988775" y="3450625"/>
            <a:ext cx="3586481" cy="342829"/>
          </a:xfrm>
        </p:spPr>
        <p:txBody>
          <a:bodyPr/>
          <a:lstStyle/>
          <a:p>
            <a:pPr>
              <a:defRPr/>
            </a:pPr>
            <a:r>
              <a:rPr lang="en-US" dirty="0" smtClean="0"/>
              <a:t>BUSI 104 - Operations Management</a:t>
            </a:r>
            <a:endParaRPr lang="en-US" dirty="0"/>
          </a:p>
        </p:txBody>
      </p:sp>
      <p:sp>
        <p:nvSpPr>
          <p:cNvPr id="3" name="Slide Number Placeholder 2"/>
          <p:cNvSpPr>
            <a:spLocks noGrp="1"/>
          </p:cNvSpPr>
          <p:nvPr>
            <p:ph type="sldNum" sz="quarter" idx="12"/>
          </p:nvPr>
        </p:nvSpPr>
        <p:spPr/>
        <p:txBody>
          <a:bodyPr/>
          <a:lstStyle/>
          <a:p>
            <a:pPr>
              <a:defRPr/>
            </a:pPr>
            <a:fld id="{07C71876-BDDB-4B89-B48D-FF8C9B4F55E8}" type="slidenum">
              <a:rPr lang="en-US" smtClean="0"/>
              <a:pPr>
                <a:defRPr/>
              </a:pPr>
              <a:t>20</a:t>
            </a:fld>
            <a:endParaRPr lang="en-US" dirty="0"/>
          </a:p>
        </p:txBody>
      </p:sp>
      <p:sp>
        <p:nvSpPr>
          <p:cNvPr id="4" name="Title 1"/>
          <p:cNvSpPr txBox="1">
            <a:spLocks/>
          </p:cNvSpPr>
          <p:nvPr/>
        </p:nvSpPr>
        <p:spPr>
          <a:xfrm>
            <a:off x="457200" y="274638"/>
            <a:ext cx="7620000" cy="1143000"/>
          </a:xfrm>
          <a:prstGeom prst="rect">
            <a:avLst/>
          </a:prstGeom>
        </p:spPr>
        <p:txBody>
          <a:bodyPr/>
          <a:lstStyle>
            <a:lvl1pPr algn="l" defTabSz="914400" rtl="0" eaLnBrk="1" latinLnBrk="0" hangingPunct="1">
              <a:spcBef>
                <a:spcPct val="0"/>
              </a:spcBef>
              <a:buNone/>
              <a:defRPr sz="4600" kern="1200" cap="none" spc="-100" baseline="0">
                <a:ln>
                  <a:noFill/>
                </a:ln>
                <a:solidFill>
                  <a:schemeClr val="tx2"/>
                </a:solidFill>
                <a:effectLst/>
                <a:latin typeface="Franklin Gothic Medium" pitchFamily="34" charset="0"/>
                <a:ea typeface="+mj-ea"/>
                <a:cs typeface="+mj-cs"/>
              </a:defRPr>
            </a:lvl1pPr>
          </a:lstStyle>
          <a:p>
            <a:pPr fontAlgn="auto">
              <a:spcAft>
                <a:spcPts val="0"/>
              </a:spcAft>
            </a:pPr>
            <a:r>
              <a:rPr lang="en-US" b="1" smtClean="0">
                <a:effectLst>
                  <a:outerShdw blurRad="38100" dist="38100" dir="2700000" algn="tl">
                    <a:srgbClr val="000000">
                      <a:alpha val="43137"/>
                    </a:srgbClr>
                  </a:outerShdw>
                </a:effectLst>
              </a:rPr>
              <a:t>Example - Continued</a:t>
            </a:r>
            <a:endParaRPr lang="en-US" b="1" dirty="0">
              <a:effectLst>
                <a:outerShdw blurRad="38100" dist="38100" dir="2700000" algn="tl">
                  <a:srgbClr val="000000">
                    <a:alpha val="43137"/>
                  </a:srgbClr>
                </a:outerShdw>
              </a:effectLst>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916207088"/>
              </p:ext>
            </p:extLst>
          </p:nvPr>
        </p:nvGraphicFramePr>
        <p:xfrm>
          <a:off x="533400" y="1905000"/>
          <a:ext cx="3003550" cy="466725"/>
        </p:xfrm>
        <a:graphic>
          <a:graphicData uri="http://schemas.openxmlformats.org/presentationml/2006/ole">
            <mc:AlternateContent xmlns:mc="http://schemas.openxmlformats.org/markup-compatibility/2006">
              <mc:Choice xmlns:v="urn:schemas-microsoft-com:vml" Requires="v">
                <p:oleObj spid="_x0000_s6150" name="Equation" r:id="rId3" imgW="1307880" imgH="203040" progId="Equation.3">
                  <p:embed/>
                </p:oleObj>
              </mc:Choice>
              <mc:Fallback>
                <p:oleObj name="Equation" r:id="rId3" imgW="1307880" imgH="203040" progId="Equation.3">
                  <p:embed/>
                  <p:pic>
                    <p:nvPicPr>
                      <p:cNvPr id="7" name="Object 6"/>
                      <p:cNvPicPr>
                        <a:picLocks noChangeAspect="1" noChangeArrowheads="1"/>
                      </p:cNvPicPr>
                      <p:nvPr/>
                    </p:nvPicPr>
                    <p:blipFill>
                      <a:blip r:embed="rId4"/>
                      <a:srcRect/>
                      <a:stretch>
                        <a:fillRect/>
                      </a:stretch>
                    </p:blipFill>
                    <p:spPr bwMode="auto">
                      <a:xfrm>
                        <a:off x="533400" y="1905000"/>
                        <a:ext cx="3003550" cy="466725"/>
                      </a:xfrm>
                      <a:prstGeom prst="rect">
                        <a:avLst/>
                      </a:prstGeom>
                      <a:noFill/>
                    </p:spPr>
                  </p:pic>
                </p:oleObj>
              </mc:Fallback>
            </mc:AlternateContent>
          </a:graphicData>
        </a:graphic>
      </p:graphicFrame>
      <p:sp>
        <p:nvSpPr>
          <p:cNvPr id="6" name="TextBox 5"/>
          <p:cNvSpPr txBox="1"/>
          <p:nvPr/>
        </p:nvSpPr>
        <p:spPr>
          <a:xfrm>
            <a:off x="609601" y="4343400"/>
            <a:ext cx="7315200" cy="830997"/>
          </a:xfrm>
          <a:prstGeom prst="rect">
            <a:avLst/>
          </a:prstGeom>
          <a:noFill/>
        </p:spPr>
        <p:txBody>
          <a:bodyPr wrap="square" rtlCol="0">
            <a:spAutoFit/>
          </a:bodyPr>
          <a:lstStyle/>
          <a:p>
            <a:r>
              <a:rPr lang="en-US" sz="2400" dirty="0" smtClean="0">
                <a:solidFill>
                  <a:schemeClr val="tx1"/>
                </a:solidFill>
                <a:latin typeface="Franklin Gothic Book" panose="020B0503020102020204" pitchFamily="34" charset="0"/>
              </a:rPr>
              <a:t>The “best” inventory level, even when expressed as turnover, cannot be determined easily.</a:t>
            </a:r>
            <a:endParaRPr lang="en-US" sz="2400" dirty="0">
              <a:solidFill>
                <a:schemeClr val="tx1"/>
              </a:solidFill>
              <a:latin typeface="Franklin Gothic Book" panose="020B0503020102020204" pitchFamily="34" charset="0"/>
            </a:endParaRPr>
          </a:p>
        </p:txBody>
      </p:sp>
      <p:sp>
        <p:nvSpPr>
          <p:cNvPr id="7" name="TextBox 6"/>
          <p:cNvSpPr txBox="1"/>
          <p:nvPr/>
        </p:nvSpPr>
        <p:spPr>
          <a:xfrm>
            <a:off x="609601" y="5295017"/>
            <a:ext cx="7315200" cy="830997"/>
          </a:xfrm>
          <a:prstGeom prst="rect">
            <a:avLst/>
          </a:prstGeom>
          <a:noFill/>
        </p:spPr>
        <p:txBody>
          <a:bodyPr wrap="square" rtlCol="0">
            <a:spAutoFit/>
          </a:bodyPr>
          <a:lstStyle/>
          <a:p>
            <a:r>
              <a:rPr lang="en-US" sz="2400" dirty="0" smtClean="0">
                <a:solidFill>
                  <a:schemeClr val="tx1"/>
                </a:solidFill>
                <a:latin typeface="Franklin Gothic Book" panose="020B0503020102020204" pitchFamily="34" charset="0"/>
              </a:rPr>
              <a:t>Good starting point is to benchmark </a:t>
            </a:r>
            <a:r>
              <a:rPr lang="en-US" sz="2400" dirty="0" smtClean="0">
                <a:solidFill>
                  <a:schemeClr val="tx1"/>
                </a:solidFill>
                <a:latin typeface="Franklin Gothic Book" panose="020B0503020102020204" pitchFamily="34" charset="0"/>
              </a:rPr>
              <a:t>leading </a:t>
            </a:r>
            <a:r>
              <a:rPr lang="en-US" sz="2400" dirty="0" smtClean="0">
                <a:solidFill>
                  <a:schemeClr val="tx1"/>
                </a:solidFill>
                <a:latin typeface="Franklin Gothic Book" panose="020B0503020102020204" pitchFamily="34" charset="0"/>
              </a:rPr>
              <a:t>firms in the industry.</a:t>
            </a:r>
            <a:endParaRPr lang="en-US" sz="2400" dirty="0">
              <a:solidFill>
                <a:schemeClr val="tx1"/>
              </a:solidFill>
              <a:latin typeface="Franklin Gothic Book" panose="020B0503020102020204" pitchFamily="34" charset="0"/>
            </a:endParaRPr>
          </a:p>
        </p:txBody>
      </p:sp>
    </p:spTree>
    <p:extLst>
      <p:ext uri="{BB962C8B-B14F-4D97-AF65-F5344CB8AC3E}">
        <p14:creationId xmlns:p14="http://schemas.microsoft.com/office/powerpoint/2010/main" val="2089975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rot="16200000">
            <a:off x="7064975" y="3526825"/>
            <a:ext cx="3434081" cy="342829"/>
          </a:xfrm>
        </p:spPr>
        <p:txBody>
          <a:bodyPr/>
          <a:lstStyle/>
          <a:p>
            <a:pPr>
              <a:defRPr/>
            </a:pPr>
            <a:r>
              <a:rPr lang="en-US" dirty="0" smtClean="0"/>
              <a:t>BUSI 104 - Operations Management</a:t>
            </a:r>
            <a:endParaRPr lang="en-US" dirty="0"/>
          </a:p>
        </p:txBody>
      </p:sp>
      <p:sp>
        <p:nvSpPr>
          <p:cNvPr id="3" name="Slide Number Placeholder 2"/>
          <p:cNvSpPr>
            <a:spLocks noGrp="1"/>
          </p:cNvSpPr>
          <p:nvPr>
            <p:ph type="sldNum" sz="quarter" idx="12"/>
          </p:nvPr>
        </p:nvSpPr>
        <p:spPr/>
        <p:txBody>
          <a:bodyPr/>
          <a:lstStyle/>
          <a:p>
            <a:pPr>
              <a:defRPr/>
            </a:pPr>
            <a:fld id="{07C71876-BDDB-4B89-B48D-FF8C9B4F55E8}" type="slidenum">
              <a:rPr lang="en-US" smtClean="0"/>
              <a:pPr>
                <a:defRPr/>
              </a:pPr>
              <a:t>21</a:t>
            </a:fld>
            <a:endParaRPr lang="en-US" dirty="0"/>
          </a:p>
        </p:txBody>
      </p:sp>
      <p:sp>
        <p:nvSpPr>
          <p:cNvPr id="4" name="Title 1"/>
          <p:cNvSpPr txBox="1">
            <a:spLocks/>
          </p:cNvSpPr>
          <p:nvPr/>
        </p:nvSpPr>
        <p:spPr>
          <a:xfrm>
            <a:off x="457200" y="274638"/>
            <a:ext cx="7620000" cy="1143000"/>
          </a:xfrm>
          <a:prstGeom prst="rect">
            <a:avLst/>
          </a:prstGeom>
        </p:spPr>
        <p:txBody>
          <a:bodyPr/>
          <a:lstStyle>
            <a:lvl1pPr algn="l" defTabSz="914400" rtl="0" eaLnBrk="1" latinLnBrk="0" hangingPunct="1">
              <a:spcBef>
                <a:spcPct val="0"/>
              </a:spcBef>
              <a:buNone/>
              <a:defRPr sz="4600" kern="1200" cap="none" spc="-100" baseline="0">
                <a:ln>
                  <a:noFill/>
                </a:ln>
                <a:solidFill>
                  <a:schemeClr val="tx2"/>
                </a:solidFill>
                <a:effectLst/>
                <a:latin typeface="Franklin Gothic Medium" pitchFamily="34" charset="0"/>
                <a:ea typeface="+mj-ea"/>
                <a:cs typeface="+mj-cs"/>
              </a:defRPr>
            </a:lvl1pPr>
          </a:lstStyle>
          <a:p>
            <a:pPr fontAlgn="auto">
              <a:spcAft>
                <a:spcPts val="0"/>
              </a:spcAft>
            </a:pPr>
            <a:r>
              <a:rPr lang="en-US" b="1" smtClean="0">
                <a:effectLst>
                  <a:outerShdw blurRad="38100" dist="38100" dir="2700000" algn="tl">
                    <a:srgbClr val="000000">
                      <a:alpha val="43137"/>
                    </a:srgbClr>
                  </a:outerShdw>
                </a:effectLst>
              </a:rPr>
              <a:t>Example:  Calculating Inventory Measures</a:t>
            </a:r>
            <a:endParaRPr lang="en-US" b="1" dirty="0">
              <a:effectLst>
                <a:outerShdw blurRad="38100" dist="38100" dir="2700000" algn="tl">
                  <a:srgbClr val="000000">
                    <a:alpha val="43137"/>
                  </a:srgbClr>
                </a:outerShdw>
              </a:effectLst>
            </a:endParaRPr>
          </a:p>
        </p:txBody>
      </p:sp>
      <p:sp>
        <p:nvSpPr>
          <p:cNvPr id="5" name="Content Placeholder 2"/>
          <p:cNvSpPr txBox="1">
            <a:spLocks/>
          </p:cNvSpPr>
          <p:nvPr/>
        </p:nvSpPr>
        <p:spPr>
          <a:xfrm>
            <a:off x="427182" y="1831340"/>
            <a:ext cx="7620000" cy="4800600"/>
          </a:xfrm>
          <a:prstGeom prst="rect">
            <a:avLst/>
          </a:prstGeom>
        </p:spPr>
        <p:txBody>
          <a:bodyPr>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Franklin Gothic Book" pitchFamily="34" charset="0"/>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Franklin Gothic Book" pitchFamily="34" charset="0"/>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Franklin Gothic Book" pitchFamily="34" charset="0"/>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Franklin Gothic Book" pitchFamily="34" charset="0"/>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Franklin Gothic Book" pitchFamily="34" charset="0"/>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fontAlgn="auto">
              <a:spcAft>
                <a:spcPts val="0"/>
              </a:spcAft>
              <a:buFont typeface="Arial" pitchFamily="34" charset="0"/>
              <a:buNone/>
            </a:pPr>
            <a:r>
              <a:rPr lang="en-US" sz="2400" dirty="0" smtClean="0"/>
              <a:t>At Acme Pharma Corp, the cost of goods sold last year was $10,000,000.  The breakdown of raw materials, WIP, and finished goods inventories are shown on the next slide.  The best inventory turnover in the company’s industry is six turns per year.  If the company has 52 business weeks per year, how many weeks of supply were held in inventory?  What was the inventory turnover?  What should the company do to improve its inventory situation?  </a:t>
            </a:r>
            <a:endParaRPr lang="en-US" sz="2400" dirty="0"/>
          </a:p>
        </p:txBody>
      </p:sp>
    </p:spTree>
    <p:extLst>
      <p:ext uri="{BB962C8B-B14F-4D97-AF65-F5344CB8AC3E}">
        <p14:creationId xmlns:p14="http://schemas.microsoft.com/office/powerpoint/2010/main" val="2383298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rot="16200000">
            <a:off x="7026875" y="3488725"/>
            <a:ext cx="3510281" cy="342829"/>
          </a:xfrm>
        </p:spPr>
        <p:txBody>
          <a:bodyPr/>
          <a:lstStyle/>
          <a:p>
            <a:pPr>
              <a:defRPr/>
            </a:pPr>
            <a:r>
              <a:rPr lang="en-US" dirty="0" smtClean="0"/>
              <a:t>BUSI 104 - Operations Management</a:t>
            </a:r>
            <a:endParaRPr lang="en-US" dirty="0"/>
          </a:p>
        </p:txBody>
      </p:sp>
      <p:sp>
        <p:nvSpPr>
          <p:cNvPr id="3" name="Slide Number Placeholder 2"/>
          <p:cNvSpPr>
            <a:spLocks noGrp="1"/>
          </p:cNvSpPr>
          <p:nvPr>
            <p:ph type="sldNum" sz="quarter" idx="12"/>
          </p:nvPr>
        </p:nvSpPr>
        <p:spPr/>
        <p:txBody>
          <a:bodyPr/>
          <a:lstStyle/>
          <a:p>
            <a:pPr>
              <a:defRPr/>
            </a:pPr>
            <a:fld id="{07C71876-BDDB-4B89-B48D-FF8C9B4F55E8}" type="slidenum">
              <a:rPr lang="en-US" smtClean="0"/>
              <a:pPr>
                <a:defRPr/>
              </a:pPr>
              <a:t>22</a:t>
            </a:fld>
            <a:endParaRPr lang="en-US" dirty="0"/>
          </a:p>
        </p:txBody>
      </p:sp>
      <p:sp>
        <p:nvSpPr>
          <p:cNvPr id="4" name="Title 1"/>
          <p:cNvSpPr txBox="1">
            <a:spLocks/>
          </p:cNvSpPr>
          <p:nvPr/>
        </p:nvSpPr>
        <p:spPr>
          <a:xfrm>
            <a:off x="457200" y="274638"/>
            <a:ext cx="7620000" cy="1143000"/>
          </a:xfrm>
          <a:prstGeom prst="rect">
            <a:avLst/>
          </a:prstGeom>
        </p:spPr>
        <p:txBody>
          <a:bodyPr/>
          <a:lstStyle>
            <a:lvl1pPr algn="l" defTabSz="914400" rtl="0" eaLnBrk="1" latinLnBrk="0" hangingPunct="1">
              <a:spcBef>
                <a:spcPct val="0"/>
              </a:spcBef>
              <a:buNone/>
              <a:defRPr sz="4600" kern="1200" cap="none" spc="-100" baseline="0">
                <a:ln>
                  <a:noFill/>
                </a:ln>
                <a:solidFill>
                  <a:schemeClr val="tx2"/>
                </a:solidFill>
                <a:effectLst/>
                <a:latin typeface="Franklin Gothic Medium" pitchFamily="34" charset="0"/>
                <a:ea typeface="+mj-ea"/>
                <a:cs typeface="+mj-cs"/>
              </a:defRPr>
            </a:lvl1pPr>
          </a:lstStyle>
          <a:p>
            <a:pPr fontAlgn="auto">
              <a:spcAft>
                <a:spcPts val="0"/>
              </a:spcAft>
            </a:pPr>
            <a:r>
              <a:rPr lang="en-US" b="1" smtClean="0">
                <a:effectLst>
                  <a:outerShdw blurRad="38100" dist="38100" dir="2700000" algn="tl">
                    <a:srgbClr val="000000">
                      <a:alpha val="43137"/>
                    </a:srgbClr>
                  </a:outerShdw>
                </a:effectLst>
              </a:rPr>
              <a:t>Acme Pharma Corp Data</a:t>
            </a:r>
            <a:endParaRPr lang="en-US" b="1" dirty="0">
              <a:effectLst>
                <a:outerShdw blurRad="38100" dist="38100" dir="2700000" algn="tl">
                  <a:srgbClr val="000000">
                    <a:alpha val="43137"/>
                  </a:srgbClr>
                </a:outerShdw>
              </a:effectLst>
            </a:endParaRPr>
          </a:p>
        </p:txBody>
      </p:sp>
      <p:graphicFrame>
        <p:nvGraphicFramePr>
          <p:cNvPr id="5" name="Table 4"/>
          <p:cNvGraphicFramePr>
            <a:graphicFrameLocks noGrp="1"/>
          </p:cNvGraphicFramePr>
          <p:nvPr>
            <p:extLst>
              <p:ext uri="{D42A27DB-BD31-4B8C-83A1-F6EECF244321}">
                <p14:modId xmlns:p14="http://schemas.microsoft.com/office/powerpoint/2010/main" val="2039711999"/>
              </p:ext>
            </p:extLst>
          </p:nvPr>
        </p:nvGraphicFramePr>
        <p:xfrm>
          <a:off x="685800" y="1143000"/>
          <a:ext cx="7332428" cy="5440688"/>
        </p:xfrm>
        <a:graphic>
          <a:graphicData uri="http://schemas.openxmlformats.org/drawingml/2006/table">
            <a:tbl>
              <a:tblPr/>
              <a:tblGrid>
                <a:gridCol w="2133600">
                  <a:extLst>
                    <a:ext uri="{9D8B030D-6E8A-4147-A177-3AD203B41FA5}">
                      <a16:colId xmlns:a16="http://schemas.microsoft.com/office/drawing/2014/main" val="2931491179"/>
                    </a:ext>
                  </a:extLst>
                </a:gridCol>
                <a:gridCol w="1157179">
                  <a:extLst>
                    <a:ext uri="{9D8B030D-6E8A-4147-A177-3AD203B41FA5}">
                      <a16:colId xmlns:a16="http://schemas.microsoft.com/office/drawing/2014/main" val="2667247044"/>
                    </a:ext>
                  </a:extLst>
                </a:gridCol>
                <a:gridCol w="1738421">
                  <a:extLst>
                    <a:ext uri="{9D8B030D-6E8A-4147-A177-3AD203B41FA5}">
                      <a16:colId xmlns:a16="http://schemas.microsoft.com/office/drawing/2014/main" val="1641734735"/>
                    </a:ext>
                  </a:extLst>
                </a:gridCol>
                <a:gridCol w="2303228">
                  <a:extLst>
                    <a:ext uri="{9D8B030D-6E8A-4147-A177-3AD203B41FA5}">
                      <a16:colId xmlns:a16="http://schemas.microsoft.com/office/drawing/2014/main" val="3538429986"/>
                    </a:ext>
                  </a:extLst>
                </a:gridCol>
              </a:tblGrid>
              <a:tr h="277812">
                <a:tc>
                  <a:txBody>
                    <a:bodyPr/>
                    <a:lstStyle/>
                    <a:p>
                      <a:pPr algn="l" fontAlgn="b"/>
                      <a:endParaRPr lang="en-US" sz="2200" b="0" i="0" u="sng" strike="noStrike" dirty="0">
                        <a:solidFill>
                          <a:srgbClr val="000000"/>
                        </a:solidFill>
                        <a:effectLst/>
                        <a:latin typeface="Calibri" panose="020F0502020204030204" pitchFamily="34"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200" b="1" i="0" u="none" strike="noStrike" dirty="0" smtClean="0">
                          <a:solidFill>
                            <a:srgbClr val="000000"/>
                          </a:solidFill>
                          <a:effectLst/>
                          <a:latin typeface="Calibri" panose="020F0502020204030204" pitchFamily="34" charset="0"/>
                        </a:rPr>
                        <a:t>Item</a:t>
                      </a:r>
                      <a:r>
                        <a:rPr lang="en-US" sz="2200" b="1" i="0" u="none" strike="noStrike" baseline="0" dirty="0" smtClean="0">
                          <a:solidFill>
                            <a:srgbClr val="000000"/>
                          </a:solidFill>
                          <a:effectLst/>
                          <a:latin typeface="Calibri" panose="020F0502020204030204" pitchFamily="34" charset="0"/>
                        </a:rPr>
                        <a:t> No.</a:t>
                      </a:r>
                      <a:endParaRPr lang="en-US" sz="2200" b="1" i="0" u="none" strike="noStrike" dirty="0">
                        <a:solidFill>
                          <a:srgbClr val="000000"/>
                        </a:solidFill>
                        <a:effectLst/>
                        <a:latin typeface="Calibri" panose="020F0502020204030204" pitchFamily="34"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200" b="1" i="0" u="none" strike="noStrike" dirty="0">
                          <a:solidFill>
                            <a:srgbClr val="000000"/>
                          </a:solidFill>
                          <a:effectLst/>
                          <a:latin typeface="Calibri" panose="020F0502020204030204" pitchFamily="34" charset="0"/>
                        </a:rPr>
                        <a:t>Average Level</a:t>
                      </a: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200" b="1" i="0" u="none" strike="noStrike" dirty="0">
                          <a:solidFill>
                            <a:srgbClr val="000000"/>
                          </a:solidFill>
                          <a:effectLst/>
                          <a:latin typeface="Calibri" panose="020F0502020204030204" pitchFamily="34" charset="0"/>
                        </a:rPr>
                        <a:t>Unit Value</a:t>
                      </a: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0037843"/>
                  </a:ext>
                </a:extLst>
              </a:tr>
              <a:tr h="277812">
                <a:tc>
                  <a:txBody>
                    <a:bodyPr/>
                    <a:lstStyle/>
                    <a:p>
                      <a:pPr algn="ctr" fontAlgn="b"/>
                      <a:r>
                        <a:rPr lang="en-US" sz="2200" b="1" i="0" u="none" strike="noStrike" dirty="0">
                          <a:solidFill>
                            <a:srgbClr val="000000"/>
                          </a:solidFill>
                          <a:effectLst/>
                          <a:latin typeface="Calibri" panose="020F0502020204030204" pitchFamily="34" charset="0"/>
                        </a:rPr>
                        <a:t>Raw Materials</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b"/>
                      <a:r>
                        <a:rPr lang="en-US" sz="2200" b="0" i="0" u="none" strike="noStrike" dirty="0">
                          <a:solidFill>
                            <a:srgbClr val="000000"/>
                          </a:solidFill>
                          <a:effectLst/>
                          <a:latin typeface="Calibri" panose="020F0502020204030204" pitchFamily="34" charset="0"/>
                        </a:rPr>
                        <a:t>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b"/>
                      <a:r>
                        <a:rPr lang="en-US" sz="2200" b="0" i="0" u="none" strike="noStrike" dirty="0">
                          <a:solidFill>
                            <a:srgbClr val="000000"/>
                          </a:solidFill>
                          <a:effectLst/>
                          <a:latin typeface="Calibri" panose="020F0502020204030204" pitchFamily="34" charset="0"/>
                        </a:rPr>
                        <a:t>14000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b"/>
                      <a:r>
                        <a:rPr lang="en-US" sz="2200" b="0" i="0" u="none" strike="noStrike">
                          <a:solidFill>
                            <a:srgbClr val="000000"/>
                          </a:solidFill>
                          <a:effectLst/>
                          <a:latin typeface="Calibri" panose="020F0502020204030204" pitchFamily="34" charset="0"/>
                        </a:rPr>
                        <a:t> $             5.00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3828386685"/>
                  </a:ext>
                </a:extLst>
              </a:tr>
              <a:tr h="277812">
                <a:tc>
                  <a:txBody>
                    <a:bodyPr/>
                    <a:lstStyle/>
                    <a:p>
                      <a:pPr algn="ctr" fontAlgn="b"/>
                      <a:r>
                        <a:rPr lang="en-US" sz="2200" b="1" i="0" u="none" strike="noStrike" dirty="0">
                          <a:solidFill>
                            <a:srgbClr val="000000"/>
                          </a:solidFill>
                          <a:effectLst/>
                          <a:latin typeface="Calibri" panose="020F0502020204030204" pitchFamily="3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200" b="0" i="0" u="none" strike="noStrike" dirty="0">
                          <a:solidFill>
                            <a:srgbClr val="000000"/>
                          </a:solidFill>
                          <a:effectLst/>
                          <a:latin typeface="Calibri" panose="020F0502020204030204" pitchFamily="34" charset="0"/>
                        </a:rPr>
                        <a:t>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200" b="0" i="0" u="none" strike="noStrike" dirty="0">
                          <a:solidFill>
                            <a:srgbClr val="000000"/>
                          </a:solidFill>
                          <a:effectLst/>
                          <a:latin typeface="Calibri" panose="020F0502020204030204" pitchFamily="34" charset="0"/>
                        </a:rPr>
                        <a:t>10000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2200" b="0" i="0" u="none" strike="noStrike">
                          <a:solidFill>
                            <a:srgbClr val="000000"/>
                          </a:solidFill>
                          <a:effectLst/>
                          <a:latin typeface="Calibri" panose="020F0502020204030204" pitchFamily="34" charset="0"/>
                        </a:rPr>
                        <a:t> $             3.20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610678095"/>
                  </a:ext>
                </a:extLst>
              </a:tr>
              <a:tr h="277812">
                <a:tc>
                  <a:txBody>
                    <a:bodyPr/>
                    <a:lstStyle/>
                    <a:p>
                      <a:pPr algn="ctr" fontAlgn="b"/>
                      <a:r>
                        <a:rPr lang="en-US" sz="2200" b="1" i="0" u="none" strike="noStrike" dirty="0">
                          <a:solidFill>
                            <a:srgbClr val="000000"/>
                          </a:solidFill>
                          <a:effectLst/>
                          <a:latin typeface="Calibri" panose="020F0502020204030204" pitchFamily="3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200" b="0" i="0" u="none" strike="noStrike" dirty="0">
                          <a:solidFill>
                            <a:srgbClr val="000000"/>
                          </a:solidFill>
                          <a:effectLst/>
                          <a:latin typeface="Calibri" panose="020F0502020204030204" pitchFamily="34" charset="0"/>
                        </a:rPr>
                        <a:t>3</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200" b="0" i="0" u="none" strike="noStrike" dirty="0">
                          <a:solidFill>
                            <a:srgbClr val="000000"/>
                          </a:solidFill>
                          <a:effectLst/>
                          <a:latin typeface="Calibri" panose="020F0502020204030204" pitchFamily="34" charset="0"/>
                        </a:rPr>
                        <a:t>4000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2200" b="0" i="0" u="none" strike="noStrike" dirty="0">
                          <a:solidFill>
                            <a:srgbClr val="000000"/>
                          </a:solidFill>
                          <a:effectLst/>
                          <a:latin typeface="Calibri" panose="020F0502020204030204" pitchFamily="34" charset="0"/>
                        </a:rPr>
                        <a:t> $             6.00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713489514"/>
                  </a:ext>
                </a:extLst>
              </a:tr>
              <a:tr h="277812">
                <a:tc>
                  <a:txBody>
                    <a:bodyPr/>
                    <a:lstStyle/>
                    <a:p>
                      <a:pPr algn="ctr" fontAlgn="b"/>
                      <a:r>
                        <a:rPr lang="en-US" sz="2200" b="1" i="0" u="none" strike="noStrike" dirty="0">
                          <a:solidFill>
                            <a:srgbClr val="000000"/>
                          </a:solidFill>
                          <a:effectLst/>
                          <a:latin typeface="Calibri" panose="020F0502020204030204" pitchFamily="3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200" b="0" i="0" u="none" strike="noStrike" dirty="0">
                          <a:solidFill>
                            <a:srgbClr val="000000"/>
                          </a:solidFill>
                          <a:effectLst/>
                          <a:latin typeface="Calibri" panose="020F0502020204030204" pitchFamily="34" charset="0"/>
                        </a:rPr>
                        <a:t>4</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200" b="0" i="0" u="none" strike="noStrike" dirty="0">
                          <a:solidFill>
                            <a:srgbClr val="000000"/>
                          </a:solidFill>
                          <a:effectLst/>
                          <a:latin typeface="Calibri" panose="020F0502020204030204" pitchFamily="34" charset="0"/>
                        </a:rPr>
                        <a:t>24000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2200" b="0" i="0" u="none" strike="noStrike" dirty="0">
                          <a:solidFill>
                            <a:srgbClr val="000000"/>
                          </a:solidFill>
                          <a:effectLst/>
                          <a:latin typeface="Calibri" panose="020F0502020204030204" pitchFamily="34" charset="0"/>
                        </a:rPr>
                        <a:t> $             1.00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860804922"/>
                  </a:ext>
                </a:extLst>
              </a:tr>
              <a:tr h="277812">
                <a:tc>
                  <a:txBody>
                    <a:bodyPr/>
                    <a:lstStyle/>
                    <a:p>
                      <a:pPr algn="ctr" fontAlgn="b"/>
                      <a:r>
                        <a:rPr lang="en-US" sz="2200" b="1" i="0" u="none" strike="noStrike">
                          <a:solidFill>
                            <a:srgbClr val="000000"/>
                          </a:solidFill>
                          <a:effectLst/>
                          <a:latin typeface="Calibri" panose="020F0502020204030204" pitchFamily="3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2200" b="0" i="0" u="none" strike="noStrike" dirty="0">
                          <a:solidFill>
                            <a:srgbClr val="000000"/>
                          </a:solidFill>
                          <a:effectLst/>
                          <a:latin typeface="Calibri" panose="020F0502020204030204" pitchFamily="34" charset="0"/>
                        </a:rPr>
                        <a:t>5</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2200" b="0" i="0" u="none" strike="noStrike" dirty="0">
                          <a:solidFill>
                            <a:srgbClr val="000000"/>
                          </a:solidFill>
                          <a:effectLst/>
                          <a:latin typeface="Calibri" panose="020F0502020204030204" pitchFamily="34" charset="0"/>
                        </a:rPr>
                        <a:t>8000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2200" b="0" i="0" u="none" strike="noStrike" dirty="0">
                          <a:solidFill>
                            <a:srgbClr val="000000"/>
                          </a:solidFill>
                          <a:effectLst/>
                          <a:latin typeface="Calibri" panose="020F0502020204030204" pitchFamily="34" charset="0"/>
                        </a:rPr>
                        <a:t> $             1.50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6702955"/>
                  </a:ext>
                </a:extLst>
              </a:tr>
              <a:tr h="277812">
                <a:tc>
                  <a:txBody>
                    <a:bodyPr/>
                    <a:lstStyle/>
                    <a:p>
                      <a:pPr algn="ctr" fontAlgn="b"/>
                      <a:r>
                        <a:rPr lang="en-US" sz="2200" b="1" i="0" u="none" strike="noStrike">
                          <a:solidFill>
                            <a:srgbClr val="000000"/>
                          </a:solidFill>
                          <a:effectLst/>
                          <a:latin typeface="Calibri" panose="020F0502020204030204" pitchFamily="34" charset="0"/>
                        </a:rPr>
                        <a:t>Work in process</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2200" b="0" i="0" u="none" strike="noStrike" dirty="0">
                          <a:solidFill>
                            <a:srgbClr val="000000"/>
                          </a:solidFill>
                          <a:effectLst/>
                          <a:latin typeface="Calibri" panose="020F0502020204030204" pitchFamily="34" charset="0"/>
                        </a:rPr>
                        <a:t>6</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2200" b="0" i="0" u="none" strike="noStrike" dirty="0">
                          <a:solidFill>
                            <a:srgbClr val="000000"/>
                          </a:solidFill>
                          <a:effectLst/>
                          <a:latin typeface="Calibri" panose="020F0502020204030204" pitchFamily="34" charset="0"/>
                        </a:rPr>
                        <a:t>3200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2200" b="0" i="0" u="none" strike="noStrike" dirty="0">
                          <a:solidFill>
                            <a:srgbClr val="000000"/>
                          </a:solidFill>
                          <a:effectLst/>
                          <a:latin typeface="Calibri" panose="020F0502020204030204" pitchFamily="34" charset="0"/>
                        </a:rPr>
                        <a:t> $          70.00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439246660"/>
                  </a:ext>
                </a:extLst>
              </a:tr>
              <a:tr h="277812">
                <a:tc>
                  <a:txBody>
                    <a:bodyPr/>
                    <a:lstStyle/>
                    <a:p>
                      <a:pPr algn="ctr" fontAlgn="b"/>
                      <a:r>
                        <a:rPr lang="en-US" sz="2200" b="1" i="0" u="none" strike="noStrike">
                          <a:solidFill>
                            <a:srgbClr val="000000"/>
                          </a:solidFill>
                          <a:effectLst/>
                          <a:latin typeface="Calibri" panose="020F0502020204030204" pitchFamily="3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200" b="0" i="0" u="none" strike="noStrike" dirty="0">
                          <a:solidFill>
                            <a:srgbClr val="000000"/>
                          </a:solidFill>
                          <a:effectLst/>
                          <a:latin typeface="Calibri" panose="020F0502020204030204" pitchFamily="34" charset="0"/>
                        </a:rPr>
                        <a:t>7</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200" b="0" i="0" u="none" strike="noStrike" dirty="0">
                          <a:solidFill>
                            <a:srgbClr val="000000"/>
                          </a:solidFill>
                          <a:effectLst/>
                          <a:latin typeface="Calibri" panose="020F0502020204030204" pitchFamily="34" charset="0"/>
                        </a:rPr>
                        <a:t>1600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2200" b="0" i="0" u="none" strike="noStrike" dirty="0">
                          <a:solidFill>
                            <a:srgbClr val="000000"/>
                          </a:solidFill>
                          <a:effectLst/>
                          <a:latin typeface="Calibri" panose="020F0502020204030204" pitchFamily="34" charset="0"/>
                        </a:rPr>
                        <a:t> $          90.00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888089812"/>
                  </a:ext>
                </a:extLst>
              </a:tr>
              <a:tr h="277812">
                <a:tc>
                  <a:txBody>
                    <a:bodyPr/>
                    <a:lstStyle/>
                    <a:p>
                      <a:pPr algn="ctr" fontAlgn="b"/>
                      <a:r>
                        <a:rPr lang="en-US" sz="2200" b="1" i="0" u="none" strike="noStrike">
                          <a:solidFill>
                            <a:srgbClr val="000000"/>
                          </a:solidFill>
                          <a:effectLst/>
                          <a:latin typeface="Calibri" panose="020F0502020204030204" pitchFamily="3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200" b="0" i="0" u="none" strike="noStrike" dirty="0">
                          <a:solidFill>
                            <a:srgbClr val="000000"/>
                          </a:solidFill>
                          <a:effectLst/>
                          <a:latin typeface="Calibri" panose="020F0502020204030204" pitchFamily="34" charset="0"/>
                        </a:rPr>
                        <a:t>8</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200" b="0" i="0" u="none" strike="noStrike" dirty="0">
                          <a:solidFill>
                            <a:srgbClr val="000000"/>
                          </a:solidFill>
                          <a:effectLst/>
                          <a:latin typeface="Calibri" panose="020F0502020204030204" pitchFamily="34" charset="0"/>
                        </a:rPr>
                        <a:t>2800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2200" b="0" i="0" u="none" strike="noStrike" dirty="0">
                          <a:solidFill>
                            <a:srgbClr val="000000"/>
                          </a:solidFill>
                          <a:effectLst/>
                          <a:latin typeface="Calibri" panose="020F0502020204030204" pitchFamily="34" charset="0"/>
                        </a:rPr>
                        <a:t> $          75.00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985516319"/>
                  </a:ext>
                </a:extLst>
              </a:tr>
              <a:tr h="277812">
                <a:tc>
                  <a:txBody>
                    <a:bodyPr/>
                    <a:lstStyle/>
                    <a:p>
                      <a:pPr algn="ctr" fontAlgn="b"/>
                      <a:r>
                        <a:rPr lang="en-US" sz="2200" b="1" i="0" u="none" strike="noStrike">
                          <a:solidFill>
                            <a:srgbClr val="000000"/>
                          </a:solidFill>
                          <a:effectLst/>
                          <a:latin typeface="Calibri" panose="020F0502020204030204" pitchFamily="3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200" b="0" i="0" u="none" strike="noStrike" dirty="0">
                          <a:solidFill>
                            <a:srgbClr val="000000"/>
                          </a:solidFill>
                          <a:effectLst/>
                          <a:latin typeface="Calibri" panose="020F0502020204030204" pitchFamily="34" charset="0"/>
                        </a:rPr>
                        <a:t>9</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200" b="0" i="0" u="none" strike="noStrike" dirty="0">
                          <a:solidFill>
                            <a:srgbClr val="000000"/>
                          </a:solidFill>
                          <a:effectLst/>
                          <a:latin typeface="Calibri" panose="020F0502020204030204" pitchFamily="34" charset="0"/>
                        </a:rPr>
                        <a:t>2400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2200" b="0" i="0" u="none" strike="noStrike" dirty="0">
                          <a:solidFill>
                            <a:srgbClr val="000000"/>
                          </a:solidFill>
                          <a:effectLst/>
                          <a:latin typeface="Calibri" panose="020F0502020204030204" pitchFamily="34" charset="0"/>
                        </a:rPr>
                        <a:t> $          80.00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861453644"/>
                  </a:ext>
                </a:extLst>
              </a:tr>
              <a:tr h="277812">
                <a:tc>
                  <a:txBody>
                    <a:bodyPr/>
                    <a:lstStyle/>
                    <a:p>
                      <a:pPr algn="ctr" fontAlgn="b"/>
                      <a:r>
                        <a:rPr lang="en-US" sz="2200" b="1" i="0" u="none" strike="noStrike">
                          <a:solidFill>
                            <a:srgbClr val="000000"/>
                          </a:solidFill>
                          <a:effectLst/>
                          <a:latin typeface="Calibri" panose="020F0502020204030204" pitchFamily="3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2200" b="0" i="0" u="none" strike="noStrike" dirty="0">
                          <a:solidFill>
                            <a:srgbClr val="000000"/>
                          </a:solidFill>
                          <a:effectLst/>
                          <a:latin typeface="Calibri" panose="020F0502020204030204" pitchFamily="34" charset="0"/>
                        </a:rPr>
                        <a:t>10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2200" b="0" i="0" u="none" strike="noStrike" dirty="0">
                          <a:solidFill>
                            <a:srgbClr val="000000"/>
                          </a:solidFill>
                          <a:effectLst/>
                          <a:latin typeface="Calibri" panose="020F0502020204030204" pitchFamily="34" charset="0"/>
                        </a:rPr>
                        <a:t>4000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2200" b="0" i="0" u="none" strike="noStrike" dirty="0">
                          <a:solidFill>
                            <a:srgbClr val="000000"/>
                          </a:solidFill>
                          <a:effectLst/>
                          <a:latin typeface="Calibri" panose="020F0502020204030204" pitchFamily="34" charset="0"/>
                        </a:rPr>
                        <a:t> $        100.00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3769502"/>
                  </a:ext>
                </a:extLst>
              </a:tr>
              <a:tr h="277812">
                <a:tc>
                  <a:txBody>
                    <a:bodyPr/>
                    <a:lstStyle/>
                    <a:p>
                      <a:pPr algn="ctr" fontAlgn="b"/>
                      <a:r>
                        <a:rPr lang="en-US" sz="2200" b="1" i="0" u="none" strike="noStrike" dirty="0">
                          <a:solidFill>
                            <a:srgbClr val="000000"/>
                          </a:solidFill>
                          <a:effectLst/>
                          <a:latin typeface="Calibri" panose="020F0502020204030204" pitchFamily="34" charset="0"/>
                        </a:rPr>
                        <a:t>Finished goods</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2200" b="0" i="0" u="none" strike="noStrike" dirty="0">
                          <a:solidFill>
                            <a:srgbClr val="000000"/>
                          </a:solidFill>
                          <a:effectLst/>
                          <a:latin typeface="Calibri" panose="020F0502020204030204" pitchFamily="34" charset="0"/>
                        </a:rPr>
                        <a:t>11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2200" b="0" i="0" u="none" strike="noStrike" dirty="0">
                          <a:solidFill>
                            <a:srgbClr val="000000"/>
                          </a:solidFill>
                          <a:effectLst/>
                          <a:latin typeface="Calibri" panose="020F0502020204030204" pitchFamily="34" charset="0"/>
                        </a:rPr>
                        <a:t>600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2200" b="0" i="0" u="none" strike="noStrike" dirty="0">
                          <a:solidFill>
                            <a:srgbClr val="000000"/>
                          </a:solidFill>
                          <a:effectLst/>
                          <a:latin typeface="Calibri" panose="020F0502020204030204" pitchFamily="34" charset="0"/>
                        </a:rPr>
                        <a:t> $        200.00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552562896"/>
                  </a:ext>
                </a:extLst>
              </a:tr>
              <a:tr h="277812">
                <a:tc>
                  <a:txBody>
                    <a:bodyPr/>
                    <a:lstStyle/>
                    <a:p>
                      <a:pPr algn="l" fontAlgn="b"/>
                      <a:r>
                        <a:rPr lang="en-US" sz="2200" b="1" i="0" u="none" strike="noStrike">
                          <a:solidFill>
                            <a:srgbClr val="000000"/>
                          </a:solidFill>
                          <a:effectLst/>
                          <a:latin typeface="Calibri" panose="020F0502020204030204" pitchFamily="3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200" b="0" i="0" u="none" strike="noStrike">
                          <a:solidFill>
                            <a:srgbClr val="000000"/>
                          </a:solidFill>
                          <a:effectLst/>
                          <a:latin typeface="Calibri" panose="020F0502020204030204" pitchFamily="34" charset="0"/>
                        </a:rPr>
                        <a:t>12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200" b="0" i="0" u="none" strike="noStrike" dirty="0">
                          <a:solidFill>
                            <a:srgbClr val="000000"/>
                          </a:solidFill>
                          <a:effectLst/>
                          <a:latin typeface="Calibri" panose="020F0502020204030204" pitchFamily="34" charset="0"/>
                        </a:rPr>
                        <a:t>400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2200" b="0" i="0" u="none" strike="noStrike" dirty="0">
                          <a:solidFill>
                            <a:srgbClr val="000000"/>
                          </a:solidFill>
                          <a:effectLst/>
                          <a:latin typeface="Calibri" panose="020F0502020204030204" pitchFamily="34" charset="0"/>
                        </a:rPr>
                        <a:t> $        350.00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45144614"/>
                  </a:ext>
                </a:extLst>
              </a:tr>
              <a:tr h="277812">
                <a:tc>
                  <a:txBody>
                    <a:bodyPr/>
                    <a:lstStyle/>
                    <a:p>
                      <a:pPr algn="l" fontAlgn="b"/>
                      <a:r>
                        <a:rPr lang="en-US" sz="2200" b="0" i="0" u="none" strike="noStrike">
                          <a:solidFill>
                            <a:srgbClr val="000000"/>
                          </a:solidFill>
                          <a:effectLst/>
                          <a:latin typeface="Calibri" panose="020F0502020204030204" pitchFamily="3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200" b="0" i="0" u="none" strike="noStrike">
                          <a:solidFill>
                            <a:srgbClr val="000000"/>
                          </a:solidFill>
                          <a:effectLst/>
                          <a:latin typeface="Calibri" panose="020F0502020204030204" pitchFamily="34" charset="0"/>
                        </a:rPr>
                        <a:t>13</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200" b="0" i="0" u="none" strike="noStrike" dirty="0">
                          <a:solidFill>
                            <a:srgbClr val="000000"/>
                          </a:solidFill>
                          <a:effectLst/>
                          <a:latin typeface="Calibri" panose="020F0502020204030204" pitchFamily="34" charset="0"/>
                        </a:rPr>
                        <a:t>500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2200" b="0" i="0" u="none" strike="noStrike" dirty="0">
                          <a:solidFill>
                            <a:srgbClr val="000000"/>
                          </a:solidFill>
                          <a:effectLst/>
                          <a:latin typeface="Calibri" panose="020F0502020204030204" pitchFamily="34" charset="0"/>
                        </a:rPr>
                        <a:t> $        280.00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243235083"/>
                  </a:ext>
                </a:extLst>
              </a:tr>
              <a:tr h="277812">
                <a:tc>
                  <a:txBody>
                    <a:bodyPr/>
                    <a:lstStyle/>
                    <a:p>
                      <a:pPr algn="l" fontAlgn="b"/>
                      <a:r>
                        <a:rPr lang="en-US" sz="2200" b="0" i="0" u="none" strike="noStrike">
                          <a:solidFill>
                            <a:srgbClr val="000000"/>
                          </a:solidFill>
                          <a:effectLst/>
                          <a:latin typeface="Calibri" panose="020F0502020204030204" pitchFamily="3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200" b="0" i="0" u="none" strike="noStrike">
                          <a:solidFill>
                            <a:srgbClr val="000000"/>
                          </a:solidFill>
                          <a:effectLst/>
                          <a:latin typeface="Calibri" panose="020F0502020204030204" pitchFamily="34" charset="0"/>
                        </a:rPr>
                        <a:t>14</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200" b="0" i="0" u="none" strike="noStrike" dirty="0">
                          <a:solidFill>
                            <a:srgbClr val="000000"/>
                          </a:solidFill>
                          <a:effectLst/>
                          <a:latin typeface="Calibri" panose="020F0502020204030204" pitchFamily="34" charset="0"/>
                        </a:rPr>
                        <a:t>200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2200" b="0" i="0" u="none" strike="noStrike" dirty="0">
                          <a:solidFill>
                            <a:srgbClr val="000000"/>
                          </a:solidFill>
                          <a:effectLst/>
                          <a:latin typeface="Calibri" panose="020F0502020204030204" pitchFamily="34" charset="0"/>
                        </a:rPr>
                        <a:t> $        500.00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9869018"/>
                  </a:ext>
                </a:extLst>
              </a:tr>
              <a:tr h="277812">
                <a:tc>
                  <a:txBody>
                    <a:bodyPr/>
                    <a:lstStyle/>
                    <a:p>
                      <a:pPr algn="l" fontAlgn="b"/>
                      <a:r>
                        <a:rPr lang="en-US" sz="2200" b="0" i="0" u="none" strike="noStrike">
                          <a:solidFill>
                            <a:srgbClr val="000000"/>
                          </a:solidFill>
                          <a:effectLst/>
                          <a:latin typeface="Calibri" panose="020F0502020204030204" pitchFamily="3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2200" b="0" i="0" u="none" strike="noStrike">
                          <a:solidFill>
                            <a:srgbClr val="000000"/>
                          </a:solidFill>
                          <a:effectLst/>
                          <a:latin typeface="Calibri" panose="020F0502020204030204" pitchFamily="34" charset="0"/>
                        </a:rPr>
                        <a:t>15</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2200" b="0" i="0" u="none" strike="noStrike" dirty="0">
                          <a:solidFill>
                            <a:srgbClr val="000000"/>
                          </a:solidFill>
                          <a:effectLst/>
                          <a:latin typeface="Calibri" panose="020F0502020204030204" pitchFamily="34" charset="0"/>
                        </a:rPr>
                        <a:t>400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2200" b="0" i="0" u="none" strike="noStrike" dirty="0">
                          <a:solidFill>
                            <a:srgbClr val="000000"/>
                          </a:solidFill>
                          <a:effectLst/>
                          <a:latin typeface="Calibri" panose="020F0502020204030204" pitchFamily="34" charset="0"/>
                        </a:rPr>
                        <a:t> $        420.00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8313415"/>
                  </a:ext>
                </a:extLst>
              </a:tr>
            </a:tbl>
          </a:graphicData>
        </a:graphic>
      </p:graphicFrame>
    </p:spTree>
    <p:extLst>
      <p:ext uri="{BB962C8B-B14F-4D97-AF65-F5344CB8AC3E}">
        <p14:creationId xmlns:p14="http://schemas.microsoft.com/office/powerpoint/2010/main" val="34679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554162"/>
          </a:xfrm>
        </p:spPr>
        <p:txBody>
          <a:bodyPr/>
          <a:lstStyle/>
          <a:p>
            <a:r>
              <a:rPr lang="en-US" b="1" dirty="0" smtClean="0">
                <a:effectLst>
                  <a:outerShdw blurRad="38100" dist="38100" dir="2700000" algn="tl">
                    <a:srgbClr val="000000">
                      <a:alpha val="43137"/>
                    </a:srgbClr>
                  </a:outerShdw>
                </a:effectLst>
              </a:rPr>
              <a:t>Selecting a Supplier using </a:t>
            </a:r>
            <a:r>
              <a:rPr lang="en-US" b="1" dirty="0" smtClean="0">
                <a:effectLst>
                  <a:outerShdw blurRad="38100" dist="38100" dir="2700000" algn="tl">
                    <a:srgbClr val="000000">
                      <a:alpha val="43137"/>
                    </a:srgbClr>
                  </a:outerShdw>
                </a:effectLst>
              </a:rPr>
              <a:t>Total Cost </a:t>
            </a:r>
            <a:r>
              <a:rPr lang="en-US" b="1" dirty="0" smtClean="0">
                <a:effectLst>
                  <a:outerShdw blurRad="38100" dist="38100" dir="2700000" algn="tl">
                    <a:srgbClr val="000000">
                      <a:alpha val="43137"/>
                    </a:srgbClr>
                  </a:outerShdw>
                </a:effectLst>
              </a:rPr>
              <a:t>Approach</a:t>
            </a:r>
            <a:endParaRPr lang="en-US" b="1" dirty="0">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pPr>
              <a:defRPr/>
            </a:pPr>
            <a:r>
              <a:rPr lang="en-US" smtClean="0"/>
              <a:t>BUSI 104 - Operations Management</a:t>
            </a:r>
            <a:endParaRPr lang="en-US" dirty="0"/>
          </a:p>
        </p:txBody>
      </p:sp>
      <p:sp>
        <p:nvSpPr>
          <p:cNvPr id="5" name="Slide Number Placeholder 4"/>
          <p:cNvSpPr>
            <a:spLocks noGrp="1"/>
          </p:cNvSpPr>
          <p:nvPr>
            <p:ph type="sldNum" sz="quarter" idx="12"/>
          </p:nvPr>
        </p:nvSpPr>
        <p:spPr/>
        <p:txBody>
          <a:bodyPr/>
          <a:lstStyle/>
          <a:p>
            <a:pPr>
              <a:defRPr/>
            </a:pPr>
            <a:fld id="{7272E349-8C95-40FB-A1A5-9BE662036DF8}" type="slidenum">
              <a:rPr lang="en-US" smtClean="0"/>
              <a:pPr>
                <a:defRPr/>
              </a:pPr>
              <a:t>23</a:t>
            </a:fld>
            <a:endParaRPr lang="en-US" dirty="0"/>
          </a:p>
        </p:txBody>
      </p:sp>
      <p:sp>
        <p:nvSpPr>
          <p:cNvPr id="6" name="Content Placeholder 5"/>
          <p:cNvSpPr>
            <a:spLocks noGrp="1"/>
          </p:cNvSpPr>
          <p:nvPr>
            <p:ph idx="1"/>
          </p:nvPr>
        </p:nvSpPr>
        <p:spPr>
          <a:xfrm>
            <a:off x="457200" y="1905000"/>
            <a:ext cx="7620000" cy="4800600"/>
          </a:xfrm>
        </p:spPr>
        <p:txBody>
          <a:bodyPr/>
          <a:lstStyle/>
          <a:p>
            <a:pPr marL="114300" indent="0">
              <a:buNone/>
            </a:pPr>
            <a:r>
              <a:rPr lang="en-US" sz="2800" dirty="0"/>
              <a:t>C</a:t>
            </a:r>
            <a:r>
              <a:rPr lang="en-US" sz="2800" dirty="0" smtClean="0"/>
              <a:t>onsider these costs for </a:t>
            </a:r>
            <a:r>
              <a:rPr lang="en-US" sz="2800" dirty="0" smtClean="0"/>
              <a:t>each supplier:</a:t>
            </a:r>
          </a:p>
          <a:p>
            <a:r>
              <a:rPr lang="en-US" sz="2800" dirty="0" smtClean="0"/>
              <a:t>Material costs</a:t>
            </a:r>
          </a:p>
          <a:p>
            <a:r>
              <a:rPr lang="en-US" sz="2800" dirty="0" smtClean="0"/>
              <a:t>Freight costs</a:t>
            </a:r>
          </a:p>
          <a:p>
            <a:r>
              <a:rPr lang="en-US" sz="2800" dirty="0" smtClean="0"/>
              <a:t>Inventory costs</a:t>
            </a:r>
          </a:p>
          <a:p>
            <a:r>
              <a:rPr lang="en-US" sz="2800" dirty="0" smtClean="0"/>
              <a:t>Administrative costs</a:t>
            </a:r>
          </a:p>
          <a:p>
            <a:endParaRPr lang="en-US" dirty="0"/>
          </a:p>
        </p:txBody>
      </p:sp>
    </p:spTree>
    <p:extLst>
      <p:ext uri="{BB962C8B-B14F-4D97-AF65-F5344CB8AC3E}">
        <p14:creationId xmlns:p14="http://schemas.microsoft.com/office/powerpoint/2010/main" val="41161808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Material Costs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81000" y="1524000"/>
            <a:ext cx="7620000" cy="4800600"/>
          </a:xfrm>
        </p:spPr>
        <p:txBody>
          <a:bodyPr>
            <a:normAutofit/>
          </a:bodyPr>
          <a:lstStyle/>
          <a:p>
            <a:r>
              <a:rPr lang="en-US" sz="2800" dirty="0" smtClean="0"/>
              <a:t>Negotiating with suppliers for provision of service or product results in price per unit (or application of service)</a:t>
            </a:r>
          </a:p>
          <a:p>
            <a:r>
              <a:rPr lang="en-US" sz="2800" dirty="0" smtClean="0"/>
              <a:t>Material costs equal annual requirements (D) multiplied by price per unit, p.</a:t>
            </a:r>
          </a:p>
          <a:p>
            <a:endParaRPr lang="en-US" sz="2800" dirty="0"/>
          </a:p>
          <a:p>
            <a:pPr marL="114300" indent="0" algn="ctr">
              <a:buNone/>
            </a:pPr>
            <a:r>
              <a:rPr lang="en-US" sz="2800" b="1" dirty="0" smtClean="0"/>
              <a:t>Annual material costs = </a:t>
            </a:r>
            <a:r>
              <a:rPr lang="en-US" sz="2800" b="1" i="1" dirty="0" err="1" smtClean="0"/>
              <a:t>p</a:t>
            </a:r>
            <a:r>
              <a:rPr lang="en-US" sz="2800" b="1" dirty="0" err="1" smtClean="0"/>
              <a:t>D</a:t>
            </a:r>
            <a:endParaRPr lang="en-US" sz="2800" b="1" dirty="0"/>
          </a:p>
        </p:txBody>
      </p:sp>
      <p:sp>
        <p:nvSpPr>
          <p:cNvPr id="4" name="Footer Placeholder 3"/>
          <p:cNvSpPr>
            <a:spLocks noGrp="1"/>
          </p:cNvSpPr>
          <p:nvPr>
            <p:ph type="ftr" sz="quarter" idx="11"/>
          </p:nvPr>
        </p:nvSpPr>
        <p:spPr/>
        <p:txBody>
          <a:bodyPr/>
          <a:lstStyle/>
          <a:p>
            <a:pPr>
              <a:defRPr/>
            </a:pPr>
            <a:r>
              <a:rPr lang="en-US" smtClean="0"/>
              <a:t>BUSI 104 - Operations Management</a:t>
            </a:r>
            <a:endParaRPr lang="en-US" dirty="0"/>
          </a:p>
        </p:txBody>
      </p:sp>
      <p:sp>
        <p:nvSpPr>
          <p:cNvPr id="5" name="Slide Number Placeholder 4"/>
          <p:cNvSpPr>
            <a:spLocks noGrp="1"/>
          </p:cNvSpPr>
          <p:nvPr>
            <p:ph type="sldNum" sz="quarter" idx="12"/>
          </p:nvPr>
        </p:nvSpPr>
        <p:spPr/>
        <p:txBody>
          <a:bodyPr/>
          <a:lstStyle/>
          <a:p>
            <a:pPr>
              <a:defRPr/>
            </a:pPr>
            <a:fld id="{7272E349-8C95-40FB-A1A5-9BE662036DF8}" type="slidenum">
              <a:rPr lang="en-US" smtClean="0"/>
              <a:pPr>
                <a:defRPr/>
              </a:pPr>
              <a:t>24</a:t>
            </a:fld>
            <a:endParaRPr lang="en-US" dirty="0"/>
          </a:p>
        </p:txBody>
      </p:sp>
    </p:spTree>
    <p:extLst>
      <p:ext uri="{BB962C8B-B14F-4D97-AF65-F5344CB8AC3E}">
        <p14:creationId xmlns:p14="http://schemas.microsoft.com/office/powerpoint/2010/main" val="2817006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Freight Costs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sz="2800" dirty="0" smtClean="0"/>
              <a:t>Varies depending on supplier location, size of shipments, number of shipments per year, mode of transportation</a:t>
            </a:r>
          </a:p>
          <a:p>
            <a:r>
              <a:rPr lang="en-US" sz="2800" dirty="0" smtClean="0"/>
              <a:t>Full truckload shipments (TL) are lower cost per pound than less-than-truckload shipments (LTL)</a:t>
            </a:r>
          </a:p>
          <a:p>
            <a:r>
              <a:rPr lang="en-US" sz="2800" dirty="0" smtClean="0"/>
              <a:t>Air transportation is more expensive than truck or rail transportation</a:t>
            </a:r>
          </a:p>
          <a:p>
            <a:endParaRPr lang="en-US" sz="2800" dirty="0"/>
          </a:p>
        </p:txBody>
      </p:sp>
      <p:sp>
        <p:nvSpPr>
          <p:cNvPr id="4" name="Footer Placeholder 3"/>
          <p:cNvSpPr>
            <a:spLocks noGrp="1"/>
          </p:cNvSpPr>
          <p:nvPr>
            <p:ph type="ftr" sz="quarter" idx="11"/>
          </p:nvPr>
        </p:nvSpPr>
        <p:spPr/>
        <p:txBody>
          <a:bodyPr/>
          <a:lstStyle/>
          <a:p>
            <a:pPr>
              <a:defRPr/>
            </a:pPr>
            <a:r>
              <a:rPr lang="en-US" smtClean="0"/>
              <a:t>BUSI 104 - Operations Management</a:t>
            </a:r>
            <a:endParaRPr lang="en-US" dirty="0"/>
          </a:p>
        </p:txBody>
      </p:sp>
      <p:sp>
        <p:nvSpPr>
          <p:cNvPr id="5" name="Slide Number Placeholder 4"/>
          <p:cNvSpPr>
            <a:spLocks noGrp="1"/>
          </p:cNvSpPr>
          <p:nvPr>
            <p:ph type="sldNum" sz="quarter" idx="12"/>
          </p:nvPr>
        </p:nvSpPr>
        <p:spPr/>
        <p:txBody>
          <a:bodyPr/>
          <a:lstStyle/>
          <a:p>
            <a:pPr>
              <a:defRPr/>
            </a:pPr>
            <a:fld id="{7272E349-8C95-40FB-A1A5-9BE662036DF8}" type="slidenum">
              <a:rPr lang="en-US" smtClean="0"/>
              <a:pPr>
                <a:defRPr/>
              </a:pPr>
              <a:t>25</a:t>
            </a:fld>
            <a:endParaRPr lang="en-US" dirty="0"/>
          </a:p>
        </p:txBody>
      </p:sp>
    </p:spTree>
    <p:extLst>
      <p:ext uri="{BB962C8B-B14F-4D97-AF65-F5344CB8AC3E}">
        <p14:creationId xmlns:p14="http://schemas.microsoft.com/office/powerpoint/2010/main" val="3048277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15962"/>
          </a:xfrm>
        </p:spPr>
        <p:txBody>
          <a:bodyPr/>
          <a:lstStyle/>
          <a:p>
            <a:r>
              <a:rPr lang="en-US" b="1" dirty="0" smtClean="0">
                <a:effectLst>
                  <a:outerShdw blurRad="38100" dist="38100" dir="2700000" algn="tl">
                    <a:srgbClr val="000000">
                      <a:alpha val="43137"/>
                    </a:srgbClr>
                  </a:outerShdw>
                </a:effectLst>
              </a:rPr>
              <a:t>Inventory Costs</a:t>
            </a:r>
            <a:endParaRPr lang="en-US" b="1" dirty="0">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2306" y="1083531"/>
                <a:ext cx="7620000" cy="4800600"/>
              </a:xfrm>
            </p:spPr>
            <p:txBody>
              <a:bodyPr>
                <a:noAutofit/>
              </a:bodyPr>
              <a:lstStyle/>
              <a:p>
                <a:pPr marL="114300" indent="0">
                  <a:buNone/>
                </a:pPr>
                <a:r>
                  <a:rPr lang="en-US" sz="2800" b="1" dirty="0"/>
                  <a:t>S</a:t>
                </a:r>
                <a:r>
                  <a:rPr lang="en-US" sz="2800" b="1" dirty="0" smtClean="0"/>
                  <a:t>hipping </a:t>
                </a:r>
                <a:r>
                  <a:rPr lang="en-US" sz="2800" b="1" dirty="0"/>
                  <a:t>Q</a:t>
                </a:r>
                <a:r>
                  <a:rPr lang="en-US" sz="2800" b="1" dirty="0" smtClean="0"/>
                  <a:t>uantity and Lead </a:t>
                </a:r>
                <a:r>
                  <a:rPr lang="en-US" sz="2800" b="1" dirty="0"/>
                  <a:t>T</a:t>
                </a:r>
                <a:r>
                  <a:rPr lang="en-US" sz="2800" b="1" dirty="0" smtClean="0"/>
                  <a:t>ime</a:t>
                </a:r>
              </a:p>
              <a:p>
                <a:r>
                  <a:rPr lang="en-US" sz="2800" dirty="0" smtClean="0"/>
                  <a:t>Shipping quantity, Q, determines cycle inventory buyer must maintain until next shipment of product.</a:t>
                </a:r>
              </a:p>
              <a:p>
                <a:pPr marL="114300" indent="0">
                  <a:buNone/>
                </a:pPr>
                <a:r>
                  <a:rPr lang="en-US" sz="2800" dirty="0" smtClean="0"/>
                  <a:t>		</a:t>
                </a:r>
                <a:r>
                  <a:rPr lang="en-US" sz="2800" b="1" dirty="0" smtClean="0"/>
                  <a:t>Cycle inventory = Q/2</a:t>
                </a:r>
              </a:p>
              <a:p>
                <a:pPr marL="114300" indent="0">
                  <a:buNone/>
                </a:pPr>
                <a:endParaRPr lang="en-US" sz="2800" b="1" dirty="0" smtClean="0"/>
              </a:p>
              <a:p>
                <a:r>
                  <a:rPr lang="en-US" sz="2800" dirty="0" smtClean="0"/>
                  <a:t>Lead time and average requirements per day (or week), determines level of pipeline inventory (which also can be responsibility of buyer).  Assuming constant lead time; </a:t>
                </a:r>
              </a:p>
              <a:p>
                <a:pPr marL="114300" indent="0" algn="ctr">
                  <a:buNone/>
                </a:pPr>
                <a:r>
                  <a:rPr lang="en-US" sz="2800" b="1" dirty="0" smtClean="0"/>
                  <a:t>Pipeline inventory = </a:t>
                </a:r>
                <a14:m>
                  <m:oMath xmlns:m="http://schemas.openxmlformats.org/officeDocument/2006/math">
                    <m:acc>
                      <m:accPr>
                        <m:chr m:val="̅"/>
                        <m:ctrlPr>
                          <a:rPr lang="en-US" sz="2800" b="1" i="1" smtClean="0">
                            <a:latin typeface="Cambria Math" panose="02040503050406030204" pitchFamily="18" charset="0"/>
                          </a:rPr>
                        </m:ctrlPr>
                      </m:accPr>
                      <m:e>
                        <m:r>
                          <a:rPr lang="en-US" sz="2800" b="1" i="1" smtClean="0">
                            <a:latin typeface="Cambria Math" panose="02040503050406030204" pitchFamily="18" charset="0"/>
                          </a:rPr>
                          <m:t>𝒅</m:t>
                        </m:r>
                      </m:e>
                    </m:acc>
                    <m:r>
                      <a:rPr lang="en-US" sz="2800" b="1" i="1" smtClean="0">
                        <a:latin typeface="Cambria Math" panose="02040503050406030204" pitchFamily="18" charset="0"/>
                      </a:rPr>
                      <m:t>𝑳</m:t>
                    </m:r>
                  </m:oMath>
                </a14:m>
                <a:endParaRPr lang="en-US" sz="2800" b="1" dirty="0" smtClean="0"/>
              </a:p>
              <a:p>
                <a:endParaRPr lang="en-US" sz="28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2306" y="1083531"/>
                <a:ext cx="7620000" cy="4800600"/>
              </a:xfrm>
              <a:blipFill>
                <a:blip r:embed="rId2"/>
                <a:stretch>
                  <a:fillRect l="-80" t="-1271" b="-12579"/>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pPr>
              <a:defRPr/>
            </a:pPr>
            <a:r>
              <a:rPr lang="en-US" smtClean="0"/>
              <a:t>BUSI 104 - Operations Management</a:t>
            </a:r>
            <a:endParaRPr lang="en-US" dirty="0"/>
          </a:p>
        </p:txBody>
      </p:sp>
      <p:sp>
        <p:nvSpPr>
          <p:cNvPr id="5" name="Slide Number Placeholder 4"/>
          <p:cNvSpPr>
            <a:spLocks noGrp="1"/>
          </p:cNvSpPr>
          <p:nvPr>
            <p:ph type="sldNum" sz="quarter" idx="12"/>
          </p:nvPr>
        </p:nvSpPr>
        <p:spPr/>
        <p:txBody>
          <a:bodyPr/>
          <a:lstStyle/>
          <a:p>
            <a:pPr>
              <a:defRPr/>
            </a:pPr>
            <a:fld id="{7272E349-8C95-40FB-A1A5-9BE662036DF8}" type="slidenum">
              <a:rPr lang="en-US" smtClean="0"/>
              <a:pPr>
                <a:defRPr/>
              </a:pPr>
              <a:t>26</a:t>
            </a:fld>
            <a:endParaRPr lang="en-US" dirty="0"/>
          </a:p>
        </p:txBody>
      </p:sp>
    </p:spTree>
    <p:extLst>
      <p:ext uri="{BB962C8B-B14F-4D97-AF65-F5344CB8AC3E}">
        <p14:creationId xmlns:p14="http://schemas.microsoft.com/office/powerpoint/2010/main" val="42715758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Inventory Costs (continued)</a:t>
            </a:r>
            <a:endParaRPr lang="en-US" b="1" dirty="0">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114300" indent="0">
                  <a:buNone/>
                </a:pPr>
                <a:r>
                  <a:rPr lang="en-US" sz="2800" dirty="0" smtClean="0"/>
                  <a:t>Buyer must pay inventory holding costs on cycle and pipeline inventories.  Annual inventory costs equal sum of cycle and pipeline inventories multiplied by annual holding cost per unit, </a:t>
                </a:r>
                <a:r>
                  <a:rPr lang="en-US" sz="2800" i="1" dirty="0" smtClean="0"/>
                  <a:t>H</a:t>
                </a:r>
                <a:r>
                  <a:rPr lang="en-US" sz="2800" dirty="0" smtClean="0"/>
                  <a:t>.</a:t>
                </a:r>
              </a:p>
              <a:p>
                <a:pPr marL="114300" indent="0" algn="ctr">
                  <a:buNone/>
                </a:pPr>
                <a:endParaRPr lang="en-US" sz="2800" b="1" dirty="0" smtClean="0"/>
              </a:p>
              <a:p>
                <a:pPr marL="114300" indent="0" algn="ctr">
                  <a:buNone/>
                </a:pPr>
                <a:r>
                  <a:rPr lang="en-US" sz="2800" b="1" dirty="0" smtClean="0"/>
                  <a:t>Annual holding costs = (Q/2 + </a:t>
                </a:r>
                <a14:m>
                  <m:oMath xmlns:m="http://schemas.openxmlformats.org/officeDocument/2006/math">
                    <m:acc>
                      <m:accPr>
                        <m:chr m:val="̅"/>
                        <m:ctrlPr>
                          <a:rPr lang="en-US" sz="2800" b="1" i="1">
                            <a:latin typeface="Cambria Math" panose="02040503050406030204" pitchFamily="18" charset="0"/>
                          </a:rPr>
                        </m:ctrlPr>
                      </m:accPr>
                      <m:e>
                        <m:r>
                          <a:rPr lang="en-US" sz="2800" b="1" i="1">
                            <a:latin typeface="Cambria Math" panose="02040503050406030204" pitchFamily="18" charset="0"/>
                          </a:rPr>
                          <m:t>𝒅</m:t>
                        </m:r>
                      </m:e>
                    </m:acc>
                    <m:r>
                      <a:rPr lang="en-US" sz="2800" b="1" i="1">
                        <a:latin typeface="Cambria Math" panose="02040503050406030204" pitchFamily="18" charset="0"/>
                      </a:rPr>
                      <m:t>𝑳</m:t>
                    </m:r>
                  </m:oMath>
                </a14:m>
                <a:r>
                  <a:rPr lang="en-US" sz="2800" b="1" dirty="0" smtClean="0"/>
                  <a:t>)</a:t>
                </a:r>
                <a:r>
                  <a:rPr lang="en-US" sz="2800" b="1" i="1" dirty="0" smtClean="0"/>
                  <a:t>H</a:t>
                </a:r>
                <a:endParaRPr lang="en-US" sz="2800" b="1" i="1"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0" t="-1271" r="-1280"/>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pPr>
              <a:defRPr/>
            </a:pPr>
            <a:r>
              <a:rPr lang="en-US" smtClean="0"/>
              <a:t>BUSI 104 - Operations Management</a:t>
            </a:r>
            <a:endParaRPr lang="en-US" dirty="0"/>
          </a:p>
        </p:txBody>
      </p:sp>
      <p:sp>
        <p:nvSpPr>
          <p:cNvPr id="5" name="Slide Number Placeholder 4"/>
          <p:cNvSpPr>
            <a:spLocks noGrp="1"/>
          </p:cNvSpPr>
          <p:nvPr>
            <p:ph type="sldNum" sz="quarter" idx="12"/>
          </p:nvPr>
        </p:nvSpPr>
        <p:spPr/>
        <p:txBody>
          <a:bodyPr/>
          <a:lstStyle/>
          <a:p>
            <a:pPr>
              <a:defRPr/>
            </a:pPr>
            <a:fld id="{7272E349-8C95-40FB-A1A5-9BE662036DF8}" type="slidenum">
              <a:rPr lang="en-US" smtClean="0"/>
              <a:pPr>
                <a:defRPr/>
              </a:pPr>
              <a:t>27</a:t>
            </a:fld>
            <a:endParaRPr lang="en-US" dirty="0"/>
          </a:p>
        </p:txBody>
      </p:sp>
    </p:spTree>
    <p:extLst>
      <p:ext uri="{BB962C8B-B14F-4D97-AF65-F5344CB8AC3E}">
        <p14:creationId xmlns:p14="http://schemas.microsoft.com/office/powerpoint/2010/main" val="17996985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Administrative Costs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marL="114300" indent="0">
              <a:buNone/>
            </a:pPr>
            <a:r>
              <a:rPr lang="en-US" sz="2800" dirty="0" smtClean="0"/>
              <a:t>Supply contacts must be monitored and frequent interactions with supplier may be required.</a:t>
            </a:r>
          </a:p>
          <a:p>
            <a:r>
              <a:rPr lang="en-US" sz="2800" dirty="0" smtClean="0"/>
              <a:t>Administrative costs</a:t>
            </a:r>
          </a:p>
          <a:p>
            <a:r>
              <a:rPr lang="en-US" sz="2800" dirty="0" smtClean="0"/>
              <a:t>Managerial time</a:t>
            </a:r>
          </a:p>
          <a:p>
            <a:r>
              <a:rPr lang="en-US" sz="2800" dirty="0" smtClean="0"/>
              <a:t>Travel</a:t>
            </a:r>
          </a:p>
          <a:p>
            <a:r>
              <a:rPr lang="en-US" sz="2800" dirty="0" smtClean="0"/>
              <a:t>Other variable costs associated with supplier interaction</a:t>
            </a:r>
          </a:p>
          <a:p>
            <a:pPr marL="114300" indent="0">
              <a:buNone/>
            </a:pPr>
            <a:endParaRPr lang="en-US" sz="2400" dirty="0" smtClean="0"/>
          </a:p>
          <a:p>
            <a:pPr marL="114300" indent="0">
              <a:buNone/>
            </a:pPr>
            <a:r>
              <a:rPr lang="en-US" sz="2400" b="1" dirty="0" smtClean="0"/>
              <a:t> </a:t>
            </a:r>
            <a:endParaRPr lang="en-US" sz="2400" b="1" dirty="0" smtClean="0"/>
          </a:p>
        </p:txBody>
      </p:sp>
      <p:sp>
        <p:nvSpPr>
          <p:cNvPr id="4" name="Footer Placeholder 3"/>
          <p:cNvSpPr>
            <a:spLocks noGrp="1"/>
          </p:cNvSpPr>
          <p:nvPr>
            <p:ph type="ftr" sz="quarter" idx="11"/>
          </p:nvPr>
        </p:nvSpPr>
        <p:spPr/>
        <p:txBody>
          <a:bodyPr/>
          <a:lstStyle/>
          <a:p>
            <a:pPr>
              <a:defRPr/>
            </a:pPr>
            <a:r>
              <a:rPr lang="en-US" smtClean="0"/>
              <a:t>BUSI 104 - Operations Management</a:t>
            </a:r>
            <a:endParaRPr lang="en-US" dirty="0"/>
          </a:p>
        </p:txBody>
      </p:sp>
      <p:sp>
        <p:nvSpPr>
          <p:cNvPr id="5" name="Slide Number Placeholder 4"/>
          <p:cNvSpPr>
            <a:spLocks noGrp="1"/>
          </p:cNvSpPr>
          <p:nvPr>
            <p:ph type="sldNum" sz="quarter" idx="12"/>
          </p:nvPr>
        </p:nvSpPr>
        <p:spPr/>
        <p:txBody>
          <a:bodyPr/>
          <a:lstStyle/>
          <a:p>
            <a:pPr>
              <a:defRPr/>
            </a:pPr>
            <a:fld id="{7272E349-8C95-40FB-A1A5-9BE662036DF8}" type="slidenum">
              <a:rPr lang="en-US" smtClean="0"/>
              <a:pPr>
                <a:defRPr/>
              </a:pPr>
              <a:t>28</a:t>
            </a:fld>
            <a:endParaRPr lang="en-US" dirty="0"/>
          </a:p>
        </p:txBody>
      </p:sp>
    </p:spTree>
    <p:extLst>
      <p:ext uri="{BB962C8B-B14F-4D97-AF65-F5344CB8AC3E}">
        <p14:creationId xmlns:p14="http://schemas.microsoft.com/office/powerpoint/2010/main" val="27132761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Total Annual Cost</a:t>
            </a:r>
            <a:br>
              <a:rPr lang="en-US" b="1" dirty="0" smtClean="0">
                <a:effectLst>
                  <a:outerShdw blurRad="38100" dist="38100" dir="2700000" algn="tl">
                    <a:srgbClr val="000000">
                      <a:alpha val="43137"/>
                    </a:srgbClr>
                  </a:outerShdw>
                </a:effectLst>
              </a:rPr>
            </a:br>
            <a:r>
              <a:rPr lang="en-US" sz="3600" b="1" dirty="0" smtClean="0">
                <a:effectLst>
                  <a:outerShdw blurRad="38100" dist="38100" dir="2700000" algn="tl">
                    <a:srgbClr val="000000">
                      <a:alpha val="43137"/>
                    </a:srgbClr>
                  </a:outerShdw>
                </a:effectLst>
              </a:rPr>
              <a:t>Use to Compare Supplier</a:t>
            </a:r>
            <a:endParaRPr lang="en-US" sz="3600" b="1" dirty="0">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114300" indent="0">
                  <a:buNone/>
                </a:pPr>
                <a:endParaRPr lang="en-US" sz="2400" b="1" dirty="0" smtClean="0"/>
              </a:p>
              <a:p>
                <a:pPr marL="114300" indent="0">
                  <a:buNone/>
                </a:pPr>
                <a:r>
                  <a:rPr lang="en-US" sz="2400" b="1" dirty="0" smtClean="0"/>
                  <a:t>Total </a:t>
                </a:r>
                <a:r>
                  <a:rPr lang="en-US" sz="2400" b="1" dirty="0"/>
                  <a:t>annual cost = </a:t>
                </a:r>
              </a:p>
              <a:p>
                <a:pPr marL="114300" indent="0">
                  <a:buNone/>
                </a:pPr>
                <a:r>
                  <a:rPr lang="en-US" sz="2400" b="1" i="1" dirty="0" err="1"/>
                  <a:t>pD</a:t>
                </a:r>
                <a:r>
                  <a:rPr lang="en-US" sz="2400" b="1" dirty="0"/>
                  <a:t> + Freight Costs + (Q/2 + </a:t>
                </a:r>
                <a14:m>
                  <m:oMath xmlns:m="http://schemas.openxmlformats.org/officeDocument/2006/math">
                    <m:acc>
                      <m:accPr>
                        <m:chr m:val="̅"/>
                        <m:ctrlPr>
                          <a:rPr lang="en-US" sz="2400" b="1" i="1">
                            <a:latin typeface="Cambria Math" panose="02040503050406030204" pitchFamily="18" charset="0"/>
                          </a:rPr>
                        </m:ctrlPr>
                      </m:accPr>
                      <m:e>
                        <m:r>
                          <a:rPr lang="en-US" sz="2400" b="1" i="1">
                            <a:latin typeface="Cambria Math" panose="02040503050406030204" pitchFamily="18" charset="0"/>
                          </a:rPr>
                          <m:t>𝒅</m:t>
                        </m:r>
                      </m:e>
                    </m:acc>
                    <m:r>
                      <a:rPr lang="en-US" sz="2400" b="1" i="1">
                        <a:latin typeface="Cambria Math" panose="02040503050406030204" pitchFamily="18" charset="0"/>
                      </a:rPr>
                      <m:t>𝑳</m:t>
                    </m:r>
                  </m:oMath>
                </a14:m>
                <a:r>
                  <a:rPr lang="en-US" sz="2400" b="1" dirty="0"/>
                  <a:t>)</a:t>
                </a:r>
                <a:r>
                  <a:rPr lang="en-US" sz="2400" b="1" i="1" dirty="0"/>
                  <a:t>H</a:t>
                </a:r>
                <a:r>
                  <a:rPr lang="en-US" sz="2400" b="1" dirty="0"/>
                  <a:t> + Administrative Costs</a:t>
                </a:r>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r="-320"/>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pPr>
              <a:defRPr/>
            </a:pPr>
            <a:r>
              <a:rPr lang="en-US" smtClean="0"/>
              <a:t>BUSI 104 - Operations Management</a:t>
            </a:r>
            <a:endParaRPr lang="en-US" dirty="0"/>
          </a:p>
        </p:txBody>
      </p:sp>
      <p:sp>
        <p:nvSpPr>
          <p:cNvPr id="5" name="Slide Number Placeholder 4"/>
          <p:cNvSpPr>
            <a:spLocks noGrp="1"/>
          </p:cNvSpPr>
          <p:nvPr>
            <p:ph type="sldNum" sz="quarter" idx="12"/>
          </p:nvPr>
        </p:nvSpPr>
        <p:spPr/>
        <p:txBody>
          <a:bodyPr/>
          <a:lstStyle/>
          <a:p>
            <a:pPr>
              <a:defRPr/>
            </a:pPr>
            <a:fld id="{7272E349-8C95-40FB-A1A5-9BE662036DF8}" type="slidenum">
              <a:rPr lang="en-US" smtClean="0"/>
              <a:pPr>
                <a:defRPr/>
              </a:pPr>
              <a:t>29</a:t>
            </a:fld>
            <a:endParaRPr lang="en-US" dirty="0"/>
          </a:p>
        </p:txBody>
      </p:sp>
    </p:spTree>
    <p:extLst>
      <p:ext uri="{BB962C8B-B14F-4D97-AF65-F5344CB8AC3E}">
        <p14:creationId xmlns:p14="http://schemas.microsoft.com/office/powerpoint/2010/main" val="2708372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BUSI 104 - Operations Management</a:t>
            </a:r>
            <a:endParaRPr lang="en-US" dirty="0"/>
          </a:p>
        </p:txBody>
      </p:sp>
      <p:sp>
        <p:nvSpPr>
          <p:cNvPr id="6" name="Rectangle 2"/>
          <p:cNvSpPr>
            <a:spLocks noGrp="1" noChangeArrowheads="1"/>
          </p:cNvSpPr>
          <p:nvPr>
            <p:ph type="title"/>
          </p:nvPr>
        </p:nvSpPr>
        <p:spPr>
          <a:xfrm>
            <a:off x="544513" y="304800"/>
            <a:ext cx="7086600" cy="1447800"/>
          </a:xfrm>
        </p:spPr>
        <p:txBody>
          <a:bodyPr/>
          <a:lstStyle/>
          <a:p>
            <a:pPr>
              <a:defRPr/>
            </a:pPr>
            <a:r>
              <a:rPr lang="en-US" b="1" dirty="0" smtClean="0">
                <a:effectLst>
                  <a:outerShdw blurRad="38100" dist="38100" dir="2700000" algn="tl">
                    <a:srgbClr val="000000">
                      <a:alpha val="43137"/>
                    </a:srgbClr>
                  </a:outerShdw>
                </a:effectLst>
              </a:rPr>
              <a:t>Consolidation Warehousing</a:t>
            </a:r>
          </a:p>
        </p:txBody>
      </p:sp>
      <p:sp>
        <p:nvSpPr>
          <p:cNvPr id="7" name="Rectangle 3"/>
          <p:cNvSpPr txBox="1">
            <a:spLocks noChangeArrowheads="1"/>
          </p:cNvSpPr>
          <p:nvPr/>
        </p:nvSpPr>
        <p:spPr>
          <a:xfrm>
            <a:off x="520701" y="1981200"/>
            <a:ext cx="3810000" cy="41148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Franklin Gothic Book" pitchFamily="34" charset="0"/>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Franklin Gothic Book" pitchFamily="34" charset="0"/>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Franklin Gothic Book" pitchFamily="34" charset="0"/>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Franklin Gothic Book" pitchFamily="34" charset="0"/>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Franklin Gothic Book" pitchFamily="34" charset="0"/>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spcBef>
                <a:spcPct val="75000"/>
              </a:spcBef>
              <a:buFont typeface="Wingdings" pitchFamily="2" charset="2"/>
              <a:buChar char="Ø"/>
            </a:pPr>
            <a:endParaRPr lang="en-US" sz="2000" smtClean="0"/>
          </a:p>
          <a:p>
            <a:pPr>
              <a:spcBef>
                <a:spcPct val="75000"/>
              </a:spcBef>
              <a:buFont typeface="Wingdings" pitchFamily="2" charset="2"/>
              <a:buChar char="Ø"/>
            </a:pPr>
            <a:endParaRPr lang="en-US" sz="2000" smtClean="0"/>
          </a:p>
          <a:p>
            <a:pPr>
              <a:spcBef>
                <a:spcPct val="75000"/>
              </a:spcBef>
              <a:buFont typeface="Wingdings" pitchFamily="2" charset="2"/>
              <a:buChar char="Ø"/>
            </a:pPr>
            <a:endParaRPr lang="en-US" sz="2000" smtClean="0"/>
          </a:p>
        </p:txBody>
      </p:sp>
      <p:pic>
        <p:nvPicPr>
          <p:cNvPr id="8" name="Picture 4" descr="j0318356"/>
          <p:cNvPicPr>
            <a:picLocks noGrp="1" noChangeAspect="1" noChangeArrowheads="1"/>
          </p:cNvPicPr>
          <p:nvPr>
            <p:ph sz="half" idx="4294967295"/>
          </p:nvPr>
        </p:nvPicPr>
        <p:blipFill>
          <a:blip r:embed="rId2" cstate="print">
            <a:extLst>
              <a:ext uri="{28A0092B-C50C-407E-A947-70E740481C1C}">
                <a14:useLocalDpi xmlns:a14="http://schemas.microsoft.com/office/drawing/2010/main" val="0"/>
              </a:ext>
            </a:extLst>
          </a:blip>
          <a:srcRect/>
          <a:stretch>
            <a:fillRect/>
          </a:stretch>
        </p:blipFill>
        <p:spPr>
          <a:xfrm>
            <a:off x="87313" y="4343400"/>
            <a:ext cx="1824038" cy="461963"/>
          </a:xfrm>
          <a:prstGeom prst="rect">
            <a:avLst/>
          </a:prstGeom>
          <a:noFill/>
        </p:spPr>
      </p:pic>
      <p:pic>
        <p:nvPicPr>
          <p:cNvPr id="9" name="Picture 6" descr="BD06446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9113" y="2743200"/>
            <a:ext cx="2547938"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descr="j031835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64313" y="2209800"/>
            <a:ext cx="9255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8" descr="j031835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7713" y="3048000"/>
            <a:ext cx="9255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9" descr="j031835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50113" y="3962400"/>
            <a:ext cx="9255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Line 10"/>
          <p:cNvSpPr>
            <a:spLocks noChangeShapeType="1"/>
          </p:cNvSpPr>
          <p:nvPr/>
        </p:nvSpPr>
        <p:spPr bwMode="auto">
          <a:xfrm flipH="1">
            <a:off x="5649913" y="2895600"/>
            <a:ext cx="914400" cy="1143000"/>
          </a:xfrm>
          <a:prstGeom prst="line">
            <a:avLst/>
          </a:prstGeom>
          <a:noFill/>
          <a:ln w="47625" cap="sq">
            <a:solidFill>
              <a:srgbClr val="FFFF00"/>
            </a:solidFill>
            <a:round/>
            <a:headEnd type="none" w="sm" len="sm"/>
            <a:tailEnd type="stealth" w="lg" len="med"/>
          </a:ln>
          <a:extLst>
            <a:ext uri="{909E8E84-426E-40DD-AFC4-6F175D3DCCD1}">
              <a14:hiddenFill xmlns:a14="http://schemas.microsoft.com/office/drawing/2010/main">
                <a:noFill/>
              </a14:hiddenFill>
            </a:ext>
          </a:extLst>
        </p:spPr>
        <p:txBody>
          <a:bodyPr/>
          <a:lstStyle/>
          <a:p>
            <a:endParaRPr lang="en-US">
              <a:latin typeface="Franklin Gothic Book" pitchFamily="34" charset="0"/>
            </a:endParaRPr>
          </a:p>
        </p:txBody>
      </p:sp>
      <p:sp>
        <p:nvSpPr>
          <p:cNvPr id="14" name="Line 11"/>
          <p:cNvSpPr>
            <a:spLocks noChangeShapeType="1"/>
          </p:cNvSpPr>
          <p:nvPr/>
        </p:nvSpPr>
        <p:spPr bwMode="auto">
          <a:xfrm flipH="1">
            <a:off x="5649913" y="3657600"/>
            <a:ext cx="1295400" cy="609600"/>
          </a:xfrm>
          <a:prstGeom prst="line">
            <a:avLst/>
          </a:prstGeom>
          <a:noFill/>
          <a:ln w="47625" cap="sq">
            <a:solidFill>
              <a:srgbClr val="FFFF00"/>
            </a:solidFill>
            <a:round/>
            <a:headEnd type="none" w="sm" len="sm"/>
            <a:tailEnd type="stealth" w="lg" len="med"/>
          </a:ln>
          <a:extLst>
            <a:ext uri="{909E8E84-426E-40DD-AFC4-6F175D3DCCD1}">
              <a14:hiddenFill xmlns:a14="http://schemas.microsoft.com/office/drawing/2010/main">
                <a:noFill/>
              </a14:hiddenFill>
            </a:ext>
          </a:extLst>
        </p:spPr>
        <p:txBody>
          <a:bodyPr/>
          <a:lstStyle/>
          <a:p>
            <a:endParaRPr lang="en-US">
              <a:latin typeface="Franklin Gothic Book" pitchFamily="34" charset="0"/>
            </a:endParaRPr>
          </a:p>
        </p:txBody>
      </p:sp>
      <p:sp>
        <p:nvSpPr>
          <p:cNvPr id="15" name="Line 12"/>
          <p:cNvSpPr>
            <a:spLocks noChangeShapeType="1"/>
          </p:cNvSpPr>
          <p:nvPr/>
        </p:nvSpPr>
        <p:spPr bwMode="auto">
          <a:xfrm flipH="1">
            <a:off x="5726113" y="4343400"/>
            <a:ext cx="1371600" cy="152400"/>
          </a:xfrm>
          <a:prstGeom prst="line">
            <a:avLst/>
          </a:prstGeom>
          <a:noFill/>
          <a:ln w="47625" cap="sq">
            <a:solidFill>
              <a:srgbClr val="FFFF00"/>
            </a:solidFill>
            <a:round/>
            <a:headEnd type="none" w="sm" len="sm"/>
            <a:tailEnd type="stealth" w="lg" len="med"/>
          </a:ln>
          <a:extLst>
            <a:ext uri="{909E8E84-426E-40DD-AFC4-6F175D3DCCD1}">
              <a14:hiddenFill xmlns:a14="http://schemas.microsoft.com/office/drawing/2010/main">
                <a:noFill/>
              </a14:hiddenFill>
            </a:ext>
          </a:extLst>
        </p:spPr>
        <p:txBody>
          <a:bodyPr/>
          <a:lstStyle/>
          <a:p>
            <a:endParaRPr lang="en-US">
              <a:latin typeface="Franklin Gothic Book" pitchFamily="34" charset="0"/>
            </a:endParaRPr>
          </a:p>
        </p:txBody>
      </p:sp>
      <p:sp>
        <p:nvSpPr>
          <p:cNvPr id="16" name="Line 13"/>
          <p:cNvSpPr>
            <a:spLocks noChangeShapeType="1"/>
          </p:cNvSpPr>
          <p:nvPr/>
        </p:nvSpPr>
        <p:spPr bwMode="auto">
          <a:xfrm flipH="1">
            <a:off x="1992313" y="4495800"/>
            <a:ext cx="1905000" cy="76200"/>
          </a:xfrm>
          <a:prstGeom prst="line">
            <a:avLst/>
          </a:prstGeom>
          <a:noFill/>
          <a:ln w="47625" cap="sq">
            <a:solidFill>
              <a:srgbClr val="FFFF00"/>
            </a:solidFill>
            <a:round/>
            <a:headEnd type="none" w="sm" len="sm"/>
            <a:tailEnd type="stealth" w="lg" len="med"/>
          </a:ln>
          <a:extLst>
            <a:ext uri="{909E8E84-426E-40DD-AFC4-6F175D3DCCD1}">
              <a14:hiddenFill xmlns:a14="http://schemas.microsoft.com/office/drawing/2010/main">
                <a:noFill/>
              </a14:hiddenFill>
            </a:ext>
          </a:extLst>
        </p:spPr>
        <p:txBody>
          <a:bodyPr/>
          <a:lstStyle/>
          <a:p>
            <a:endParaRPr lang="en-US">
              <a:latin typeface="Franklin Gothic Book" pitchFamily="34" charset="0"/>
            </a:endParaRPr>
          </a:p>
        </p:txBody>
      </p:sp>
      <p:sp>
        <p:nvSpPr>
          <p:cNvPr id="17" name="Text Box 14"/>
          <p:cNvSpPr txBox="1">
            <a:spLocks noChangeArrowheads="1"/>
          </p:cNvSpPr>
          <p:nvPr/>
        </p:nvSpPr>
        <p:spPr bwMode="auto">
          <a:xfrm>
            <a:off x="300038" y="2773740"/>
            <a:ext cx="23780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smtClean="0">
                <a:latin typeface="Franklin Gothic Book" pitchFamily="34" charset="0"/>
              </a:rPr>
              <a:t>Large</a:t>
            </a:r>
            <a:r>
              <a:rPr lang="en-US" dirty="0">
                <a:latin typeface="Franklin Gothic Book" pitchFamily="34" charset="0"/>
              </a:rPr>
              <a:t>, economical shipments </a:t>
            </a:r>
            <a:r>
              <a:rPr lang="en-US" dirty="0" smtClean="0">
                <a:latin typeface="Franklin Gothic Book" pitchFamily="34" charset="0"/>
              </a:rPr>
              <a:t>outbound</a:t>
            </a:r>
            <a:endParaRPr lang="en-US" dirty="0">
              <a:latin typeface="Franklin Gothic Book" pitchFamily="34" charset="0"/>
            </a:endParaRPr>
          </a:p>
        </p:txBody>
      </p:sp>
      <p:sp>
        <p:nvSpPr>
          <p:cNvPr id="18" name="Text Box 15"/>
          <p:cNvSpPr txBox="1">
            <a:spLocks noChangeArrowheads="1"/>
          </p:cNvSpPr>
          <p:nvPr/>
        </p:nvSpPr>
        <p:spPr bwMode="auto">
          <a:xfrm>
            <a:off x="6030913" y="4800600"/>
            <a:ext cx="23780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latin typeface="Franklin Gothic Book" pitchFamily="34" charset="0"/>
              </a:rPr>
              <a:t>Small, flexible shipments </a:t>
            </a:r>
            <a:r>
              <a:rPr lang="en-US" dirty="0" smtClean="0">
                <a:latin typeface="Franklin Gothic Book" pitchFamily="34" charset="0"/>
              </a:rPr>
              <a:t>inbound</a:t>
            </a:r>
            <a:endParaRPr lang="en-US" dirty="0">
              <a:latin typeface="Franklin Gothic Book" pitchFamily="34" charset="0"/>
            </a:endParaRPr>
          </a:p>
        </p:txBody>
      </p:sp>
      <p:sp>
        <p:nvSpPr>
          <p:cNvPr id="19" name="Text Box 16"/>
          <p:cNvSpPr txBox="1">
            <a:spLocks noChangeArrowheads="1"/>
          </p:cNvSpPr>
          <p:nvPr/>
        </p:nvSpPr>
        <p:spPr bwMode="auto">
          <a:xfrm>
            <a:off x="4354513" y="1676400"/>
            <a:ext cx="23780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latin typeface="Franklin Gothic Book" pitchFamily="34" charset="0"/>
              </a:rPr>
              <a:t>Small trucks arrive from different plants, suppliers, etc.</a:t>
            </a:r>
          </a:p>
        </p:txBody>
      </p:sp>
      <p:sp>
        <p:nvSpPr>
          <p:cNvPr id="3" name="Slide Number Placeholder 2"/>
          <p:cNvSpPr>
            <a:spLocks noGrp="1"/>
          </p:cNvSpPr>
          <p:nvPr>
            <p:ph type="sldNum" sz="quarter" idx="12"/>
          </p:nvPr>
        </p:nvSpPr>
        <p:spPr/>
        <p:txBody>
          <a:bodyPr/>
          <a:lstStyle/>
          <a:p>
            <a:pPr>
              <a:defRPr/>
            </a:pPr>
            <a:fld id="{7272E349-8C95-40FB-A1A5-9BE662036DF8}" type="slidenum">
              <a:rPr lang="en-US" smtClean="0"/>
              <a:pPr>
                <a:defRPr/>
              </a:pPr>
              <a:t>3</a:t>
            </a:fld>
            <a:endParaRPr lang="en-US" dirty="0"/>
          </a:p>
        </p:txBody>
      </p:sp>
    </p:spTree>
    <p:extLst>
      <p:ext uri="{BB962C8B-B14F-4D97-AF65-F5344CB8AC3E}">
        <p14:creationId xmlns:p14="http://schemas.microsoft.com/office/powerpoint/2010/main" val="40202546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Example of Total Cost Analysis for Supplier Selection</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4800" y="1752600"/>
            <a:ext cx="7620000" cy="4800600"/>
          </a:xfrm>
        </p:spPr>
        <p:txBody>
          <a:bodyPr>
            <a:normAutofit lnSpcReduction="10000"/>
          </a:bodyPr>
          <a:lstStyle/>
          <a:p>
            <a:pPr marL="114300" indent="0" algn="just">
              <a:buNone/>
            </a:pPr>
            <a:r>
              <a:rPr lang="en-US" dirty="0" err="1" smtClean="0"/>
              <a:t>Excell</a:t>
            </a:r>
            <a:r>
              <a:rPr lang="en-US" dirty="0" smtClean="0"/>
              <a:t> Pharma manufactures several types of drugs for the control of diabetes.  The company is looking at new sources for a key raw material (semi-processed) used to make its most popular treatment drug.  </a:t>
            </a:r>
            <a:r>
              <a:rPr lang="en-US" dirty="0" err="1" smtClean="0"/>
              <a:t>Excell</a:t>
            </a:r>
            <a:r>
              <a:rPr lang="en-US" dirty="0" smtClean="0"/>
              <a:t> has identified three potential suppliers for this raw material, and each is located in a different part of the world.  Important cost considerations are the price per pound, freight costs, inventory costs, and contract administrative costs.  The annual requirements for the raw material is 30,000 pounds.  Assume </a:t>
            </a:r>
            <a:r>
              <a:rPr lang="en-US" dirty="0" err="1" smtClean="0"/>
              <a:t>Excell</a:t>
            </a:r>
            <a:r>
              <a:rPr lang="en-US" dirty="0" smtClean="0"/>
              <a:t> has 250 business days per year. </a:t>
            </a:r>
            <a:r>
              <a:rPr lang="en-US" sz="2000" dirty="0">
                <a:latin typeface="Arial" panose="020B0604020202020204" pitchFamily="34" charset="0"/>
                <a:cs typeface="Arial" panose="020B0604020202020204" pitchFamily="34" charset="0"/>
              </a:rPr>
              <a:t>The company uses an annual holding cost equal to </a:t>
            </a:r>
            <a:r>
              <a:rPr lang="en-US" sz="2000" dirty="0" smtClean="0">
                <a:latin typeface="Arial" panose="020B0604020202020204" pitchFamily="34" charset="0"/>
                <a:cs typeface="Arial" panose="020B0604020202020204" pitchFamily="34" charset="0"/>
              </a:rPr>
              <a:t>20% </a:t>
            </a:r>
            <a:r>
              <a:rPr lang="en-US" sz="2000" dirty="0">
                <a:latin typeface="Arial" panose="020B0604020202020204" pitchFamily="34" charset="0"/>
                <a:cs typeface="Arial" panose="020B0604020202020204" pitchFamily="34" charset="0"/>
              </a:rPr>
              <a:t>of the </a:t>
            </a:r>
            <a:r>
              <a:rPr lang="en-US" sz="2000" dirty="0" smtClean="0">
                <a:latin typeface="Arial" panose="020B0604020202020204" pitchFamily="34" charset="0"/>
                <a:cs typeface="Arial" panose="020B0604020202020204" pitchFamily="34" charset="0"/>
              </a:rPr>
              <a:t>items </a:t>
            </a:r>
            <a:r>
              <a:rPr lang="en-US" sz="2000" dirty="0">
                <a:latin typeface="Arial" panose="020B0604020202020204" pitchFamily="34" charset="0"/>
                <a:cs typeface="Arial" panose="020B0604020202020204" pitchFamily="34" charset="0"/>
              </a:rPr>
              <a:t>value.  </a:t>
            </a:r>
            <a:endParaRPr lang="en-US" dirty="0">
              <a:latin typeface="Arial" panose="020B0604020202020204" pitchFamily="34" charset="0"/>
              <a:cs typeface="Arial" panose="020B0604020202020204" pitchFamily="34" charset="0"/>
            </a:endParaRPr>
          </a:p>
          <a:p>
            <a:pPr marL="114300" indent="0">
              <a:buNone/>
            </a:pPr>
            <a:r>
              <a:rPr lang="en-US" dirty="0" smtClean="0"/>
              <a:t>Managers have acquired data for each supplier.</a:t>
            </a:r>
          </a:p>
          <a:p>
            <a:pPr marL="114300" indent="0">
              <a:buNone/>
            </a:pPr>
            <a:endParaRPr lang="en-US" dirty="0" smtClean="0"/>
          </a:p>
          <a:p>
            <a:pPr marL="114300" indent="0">
              <a:buNone/>
            </a:pPr>
            <a:r>
              <a:rPr lang="en-US" b="1" dirty="0" smtClean="0"/>
              <a:t>Which supplier provides the </a:t>
            </a:r>
            <a:r>
              <a:rPr lang="en-US" b="1" dirty="0" smtClean="0"/>
              <a:t>lowest total annual cost </a:t>
            </a:r>
            <a:r>
              <a:rPr lang="en-US" b="1" dirty="0" smtClean="0"/>
              <a:t>to </a:t>
            </a:r>
            <a:r>
              <a:rPr lang="en-US" b="1" dirty="0" err="1" smtClean="0"/>
              <a:t>Excell</a:t>
            </a:r>
            <a:r>
              <a:rPr lang="en-US" b="1" dirty="0" smtClean="0"/>
              <a:t>?</a:t>
            </a:r>
            <a:endParaRPr lang="en-US" b="1" dirty="0"/>
          </a:p>
        </p:txBody>
      </p:sp>
      <p:sp>
        <p:nvSpPr>
          <p:cNvPr id="4" name="Footer Placeholder 3"/>
          <p:cNvSpPr>
            <a:spLocks noGrp="1"/>
          </p:cNvSpPr>
          <p:nvPr>
            <p:ph type="ftr" sz="quarter" idx="11"/>
          </p:nvPr>
        </p:nvSpPr>
        <p:spPr/>
        <p:txBody>
          <a:bodyPr/>
          <a:lstStyle/>
          <a:p>
            <a:pPr>
              <a:defRPr/>
            </a:pPr>
            <a:r>
              <a:rPr lang="en-US" smtClean="0"/>
              <a:t>BUSI 104 - Operations Management</a:t>
            </a:r>
            <a:endParaRPr lang="en-US" dirty="0"/>
          </a:p>
        </p:txBody>
      </p:sp>
      <p:sp>
        <p:nvSpPr>
          <p:cNvPr id="5" name="Slide Number Placeholder 4"/>
          <p:cNvSpPr>
            <a:spLocks noGrp="1"/>
          </p:cNvSpPr>
          <p:nvPr>
            <p:ph type="sldNum" sz="quarter" idx="12"/>
          </p:nvPr>
        </p:nvSpPr>
        <p:spPr/>
        <p:txBody>
          <a:bodyPr/>
          <a:lstStyle/>
          <a:p>
            <a:pPr>
              <a:defRPr/>
            </a:pPr>
            <a:fld id="{7272E349-8C95-40FB-A1A5-9BE662036DF8}" type="slidenum">
              <a:rPr lang="en-US" smtClean="0"/>
              <a:pPr>
                <a:defRPr/>
              </a:pPr>
              <a:t>30</a:t>
            </a:fld>
            <a:endParaRPr lang="en-US" dirty="0"/>
          </a:p>
        </p:txBody>
      </p:sp>
    </p:spTree>
    <p:extLst>
      <p:ext uri="{BB962C8B-B14F-4D97-AF65-F5344CB8AC3E}">
        <p14:creationId xmlns:p14="http://schemas.microsoft.com/office/powerpoint/2010/main" val="9813266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Example of Total Cost Analysis for Supplier Selection</a:t>
            </a:r>
            <a:endParaRPr lang="en-US" b="1" dirty="0">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pPr>
              <a:defRPr/>
            </a:pPr>
            <a:r>
              <a:rPr lang="en-US" smtClean="0"/>
              <a:t>BUSI 104 - Operations Management</a:t>
            </a:r>
            <a:endParaRPr lang="en-US" dirty="0"/>
          </a:p>
        </p:txBody>
      </p:sp>
      <p:sp>
        <p:nvSpPr>
          <p:cNvPr id="5" name="Slide Number Placeholder 4"/>
          <p:cNvSpPr>
            <a:spLocks noGrp="1"/>
          </p:cNvSpPr>
          <p:nvPr>
            <p:ph type="sldNum" sz="quarter" idx="12"/>
          </p:nvPr>
        </p:nvSpPr>
        <p:spPr/>
        <p:txBody>
          <a:bodyPr/>
          <a:lstStyle/>
          <a:p>
            <a:pPr>
              <a:defRPr/>
            </a:pPr>
            <a:fld id="{7272E349-8C95-40FB-A1A5-9BE662036DF8}" type="slidenum">
              <a:rPr lang="en-US" smtClean="0"/>
              <a:pPr>
                <a:defRPr/>
              </a:pPr>
              <a:t>31</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247366375"/>
              </p:ext>
            </p:extLst>
          </p:nvPr>
        </p:nvGraphicFramePr>
        <p:xfrm>
          <a:off x="685800" y="1905000"/>
          <a:ext cx="7162800" cy="3200400"/>
        </p:xfrm>
        <a:graphic>
          <a:graphicData uri="http://schemas.openxmlformats.org/drawingml/2006/table">
            <a:tbl>
              <a:tblPr firstRow="1" bandRow="1">
                <a:tableStyleId>{5C22544A-7EE6-4342-B048-85BDC9FD1C3A}</a:tableStyleId>
              </a:tblPr>
              <a:tblGrid>
                <a:gridCol w="1790700">
                  <a:extLst>
                    <a:ext uri="{9D8B030D-6E8A-4147-A177-3AD203B41FA5}">
                      <a16:colId xmlns:a16="http://schemas.microsoft.com/office/drawing/2014/main" val="3867554378"/>
                    </a:ext>
                  </a:extLst>
                </a:gridCol>
                <a:gridCol w="1790700">
                  <a:extLst>
                    <a:ext uri="{9D8B030D-6E8A-4147-A177-3AD203B41FA5}">
                      <a16:colId xmlns:a16="http://schemas.microsoft.com/office/drawing/2014/main" val="6240928"/>
                    </a:ext>
                  </a:extLst>
                </a:gridCol>
                <a:gridCol w="1790700">
                  <a:extLst>
                    <a:ext uri="{9D8B030D-6E8A-4147-A177-3AD203B41FA5}">
                      <a16:colId xmlns:a16="http://schemas.microsoft.com/office/drawing/2014/main" val="2391542611"/>
                    </a:ext>
                  </a:extLst>
                </a:gridCol>
                <a:gridCol w="1790700">
                  <a:extLst>
                    <a:ext uri="{9D8B030D-6E8A-4147-A177-3AD203B41FA5}">
                      <a16:colId xmlns:a16="http://schemas.microsoft.com/office/drawing/2014/main" val="8568046"/>
                    </a:ext>
                  </a:extLst>
                </a:gridCol>
              </a:tblGrid>
              <a:tr h="533400">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r>
                        <a:rPr lang="en-US" sz="2400" dirty="0" smtClean="0"/>
                        <a:t>Annual Freight</a:t>
                      </a:r>
                      <a:r>
                        <a:rPr lang="en-US" sz="2400" baseline="0" dirty="0" smtClean="0"/>
                        <a:t> Costs</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9420857"/>
                  </a:ext>
                </a:extLst>
              </a:tr>
              <a:tr h="533400">
                <a:tc rowSpan="2">
                  <a:txBody>
                    <a:bodyPr/>
                    <a:lstStyle/>
                    <a:p>
                      <a:endParaRPr lang="en-US" sz="2400" dirty="0" smtClean="0"/>
                    </a:p>
                    <a:p>
                      <a:r>
                        <a:rPr lang="en-US" sz="2400" b="1" dirty="0" smtClean="0"/>
                        <a:t>Supplier</a:t>
                      </a:r>
                      <a:endParaRPr 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r>
                        <a:rPr lang="en-US" sz="2400" dirty="0" smtClean="0"/>
                        <a:t>Shipping</a:t>
                      </a:r>
                      <a:r>
                        <a:rPr lang="en-US" sz="2400" baseline="0" dirty="0" smtClean="0"/>
                        <a:t> Quantity (pounds/shipment)</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34154007"/>
                  </a:ext>
                </a:extLst>
              </a:tr>
              <a:tr h="533400">
                <a:tc vMerge="1">
                  <a:txBody>
                    <a:bodyPr/>
                    <a:lstStyle/>
                    <a:p>
                      <a:endParaRPr lang="en-US" dirty="0"/>
                    </a:p>
                  </a:txBody>
                  <a:tcPr/>
                </a:tc>
                <a:tc>
                  <a:txBody>
                    <a:bodyPr/>
                    <a:lstStyle/>
                    <a:p>
                      <a:pPr algn="ctr"/>
                      <a:r>
                        <a:rPr lang="en-US" sz="2400" dirty="0" smtClean="0"/>
                        <a:t>1,000</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2,000</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3,000</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9565764"/>
                  </a:ext>
                </a:extLst>
              </a:tr>
              <a:tr h="533400">
                <a:tc>
                  <a:txBody>
                    <a:bodyPr/>
                    <a:lstStyle/>
                    <a:p>
                      <a:r>
                        <a:rPr lang="en-US" sz="2400" dirty="0" smtClean="0"/>
                        <a:t>Belfast</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$38,000</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$26,000</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$23,700</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8691525"/>
                  </a:ext>
                </a:extLst>
              </a:tr>
              <a:tr h="533400">
                <a:tc>
                  <a:txBody>
                    <a:bodyPr/>
                    <a:lstStyle/>
                    <a:p>
                      <a:r>
                        <a:rPr lang="en-US" sz="2400" dirty="0" smtClean="0"/>
                        <a:t>Hong Kong</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$91,500</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$74,700</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$67,000</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9761145"/>
                  </a:ext>
                </a:extLst>
              </a:tr>
              <a:tr h="533400">
                <a:tc>
                  <a:txBody>
                    <a:bodyPr/>
                    <a:lstStyle/>
                    <a:p>
                      <a:r>
                        <a:rPr lang="en-US" sz="2400" dirty="0" smtClean="0"/>
                        <a:t>Shreveport</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$28,500</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$24,000</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$20,000</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1675399"/>
                  </a:ext>
                </a:extLst>
              </a:tr>
            </a:tbl>
          </a:graphicData>
        </a:graphic>
      </p:graphicFrame>
    </p:spTree>
    <p:extLst>
      <p:ext uri="{BB962C8B-B14F-4D97-AF65-F5344CB8AC3E}">
        <p14:creationId xmlns:p14="http://schemas.microsoft.com/office/powerpoint/2010/main" val="22585589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Example - Continued</a:t>
            </a:r>
            <a:endParaRPr lang="en-US" b="1" dirty="0">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pPr>
              <a:defRPr/>
            </a:pPr>
            <a:r>
              <a:rPr lang="en-US" smtClean="0"/>
              <a:t>BUSI 104 - Operations Management</a:t>
            </a:r>
            <a:endParaRPr lang="en-US" dirty="0"/>
          </a:p>
        </p:txBody>
      </p:sp>
      <p:sp>
        <p:nvSpPr>
          <p:cNvPr id="5" name="Slide Number Placeholder 4"/>
          <p:cNvSpPr>
            <a:spLocks noGrp="1"/>
          </p:cNvSpPr>
          <p:nvPr>
            <p:ph type="sldNum" sz="quarter" idx="12"/>
          </p:nvPr>
        </p:nvSpPr>
        <p:spPr/>
        <p:txBody>
          <a:bodyPr/>
          <a:lstStyle/>
          <a:p>
            <a:pPr>
              <a:defRPr/>
            </a:pPr>
            <a:fld id="{7272E349-8C95-40FB-A1A5-9BE662036DF8}" type="slidenum">
              <a:rPr lang="en-US" smtClean="0"/>
              <a:pPr>
                <a:defRPr/>
              </a:pPr>
              <a:t>32</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83396293"/>
              </p:ext>
            </p:extLst>
          </p:nvPr>
        </p:nvGraphicFramePr>
        <p:xfrm>
          <a:off x="381000" y="1600200"/>
          <a:ext cx="7772400" cy="2895600"/>
        </p:xfrm>
        <a:graphic>
          <a:graphicData uri="http://schemas.openxmlformats.org/drawingml/2006/table">
            <a:tbl>
              <a:tblPr firstRow="1" bandRow="1">
                <a:tableStyleId>{5C22544A-7EE6-4342-B048-85BDC9FD1C3A}</a:tableStyleId>
              </a:tblPr>
              <a:tblGrid>
                <a:gridCol w="1554480">
                  <a:extLst>
                    <a:ext uri="{9D8B030D-6E8A-4147-A177-3AD203B41FA5}">
                      <a16:colId xmlns:a16="http://schemas.microsoft.com/office/drawing/2014/main" val="1131938165"/>
                    </a:ext>
                  </a:extLst>
                </a:gridCol>
                <a:gridCol w="1341120">
                  <a:extLst>
                    <a:ext uri="{9D8B030D-6E8A-4147-A177-3AD203B41FA5}">
                      <a16:colId xmlns:a16="http://schemas.microsoft.com/office/drawing/2014/main" val="1492607312"/>
                    </a:ext>
                  </a:extLst>
                </a:gridCol>
                <a:gridCol w="1447800">
                  <a:extLst>
                    <a:ext uri="{9D8B030D-6E8A-4147-A177-3AD203B41FA5}">
                      <a16:colId xmlns:a16="http://schemas.microsoft.com/office/drawing/2014/main" val="1747110338"/>
                    </a:ext>
                  </a:extLst>
                </a:gridCol>
                <a:gridCol w="1600200">
                  <a:extLst>
                    <a:ext uri="{9D8B030D-6E8A-4147-A177-3AD203B41FA5}">
                      <a16:colId xmlns:a16="http://schemas.microsoft.com/office/drawing/2014/main" val="783851973"/>
                    </a:ext>
                  </a:extLst>
                </a:gridCol>
                <a:gridCol w="1828800">
                  <a:extLst>
                    <a:ext uri="{9D8B030D-6E8A-4147-A177-3AD203B41FA5}">
                      <a16:colId xmlns:a16="http://schemas.microsoft.com/office/drawing/2014/main" val="1925516601"/>
                    </a:ext>
                  </a:extLst>
                </a:gridCol>
              </a:tblGrid>
              <a:tr h="370840">
                <a:tc>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r>
                        <a:rPr lang="en-US" sz="2000" dirty="0" smtClean="0"/>
                        <a:t>Costs and Shipping Lead Times</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800" dirty="0"/>
                    </a:p>
                  </a:txBody>
                  <a:tcPr/>
                </a:tc>
                <a:tc hMerge="1">
                  <a:txBody>
                    <a:bodyPr/>
                    <a:lstStyle/>
                    <a:p>
                      <a:endParaRPr lang="en-US" sz="1800" dirty="0"/>
                    </a:p>
                  </a:txBody>
                  <a:tcPr/>
                </a:tc>
                <a:tc hMerge="1">
                  <a:txBody>
                    <a:bodyPr/>
                    <a:lstStyle/>
                    <a:p>
                      <a:endParaRPr lang="en-US" sz="1800" dirty="0"/>
                    </a:p>
                  </a:txBody>
                  <a:tcPr/>
                </a:tc>
                <a:extLst>
                  <a:ext uri="{0D108BD9-81ED-4DB2-BD59-A6C34878D82A}">
                    <a16:rowId xmlns:a16="http://schemas.microsoft.com/office/drawing/2014/main" val="170853667"/>
                  </a:ext>
                </a:extLst>
              </a:tr>
              <a:tr h="370840">
                <a:tc>
                  <a:txBody>
                    <a:bodyPr/>
                    <a:lstStyle/>
                    <a:p>
                      <a:r>
                        <a:rPr lang="en-US" sz="2000" dirty="0" smtClean="0"/>
                        <a:t>Supplier</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t>Price/</a:t>
                      </a:r>
                      <a:r>
                        <a:rPr lang="en-US" sz="2000" dirty="0" err="1" smtClean="0"/>
                        <a:t>lb</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t>Annual inventory Carrying</a:t>
                      </a:r>
                      <a:r>
                        <a:rPr lang="en-US" sz="2000" baseline="0" dirty="0" smtClean="0"/>
                        <a:t> cost/</a:t>
                      </a:r>
                      <a:r>
                        <a:rPr lang="en-US" sz="2000" baseline="0" dirty="0" err="1" smtClean="0"/>
                        <a:t>lb</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t>Shipping</a:t>
                      </a:r>
                      <a:r>
                        <a:rPr lang="en-US" sz="2000" baseline="0" dirty="0" smtClean="0"/>
                        <a:t> lead time (days)</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t>Administrative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2976645"/>
                  </a:ext>
                </a:extLst>
              </a:tr>
              <a:tr h="370840">
                <a:tc>
                  <a:txBody>
                    <a:bodyPr/>
                    <a:lstStyle/>
                    <a:p>
                      <a:r>
                        <a:rPr lang="en-US" sz="2000" dirty="0" smtClean="0"/>
                        <a:t>Belfast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$50.00</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16</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$280,000</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2661740"/>
                  </a:ext>
                </a:extLst>
              </a:tr>
              <a:tr h="370840">
                <a:tc>
                  <a:txBody>
                    <a:bodyPr/>
                    <a:lstStyle/>
                    <a:p>
                      <a:r>
                        <a:rPr lang="en-US" sz="2000" dirty="0" smtClean="0"/>
                        <a:t>Hong Kong</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$46.50</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40</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$750,000</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9532421"/>
                  </a:ext>
                </a:extLst>
              </a:tr>
              <a:tr h="370840">
                <a:tc>
                  <a:txBody>
                    <a:bodyPr/>
                    <a:lstStyle/>
                    <a:p>
                      <a:r>
                        <a:rPr lang="en-US" sz="2000" dirty="0" smtClean="0"/>
                        <a:t>Shreveport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$49.50</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3</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$150,000</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6972350"/>
                  </a:ext>
                </a:extLst>
              </a:tr>
            </a:tbl>
          </a:graphicData>
        </a:graphic>
      </p:graphicFrame>
    </p:spTree>
    <p:extLst>
      <p:ext uri="{BB962C8B-B14F-4D97-AF65-F5344CB8AC3E}">
        <p14:creationId xmlns:p14="http://schemas.microsoft.com/office/powerpoint/2010/main" val="19681065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Example - Solutions</a:t>
            </a:r>
            <a:endParaRPr lang="en-US" b="1" dirty="0">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81000" y="1441522"/>
                <a:ext cx="7620000" cy="4724400"/>
              </a:xfrm>
            </p:spPr>
            <p:txBody>
              <a:bodyPr/>
              <a:lstStyle/>
              <a:p>
                <a:pPr marL="114300" indent="0">
                  <a:buNone/>
                </a:pPr>
                <a:r>
                  <a:rPr lang="en-US" sz="2400" dirty="0" smtClean="0"/>
                  <a:t>Average requirements per day =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𝑑</m:t>
                        </m:r>
                      </m:e>
                    </m:acc>
                  </m:oMath>
                </a14:m>
                <a:r>
                  <a:rPr lang="en-US" sz="2400" dirty="0" smtClean="0"/>
                  <a:t> = 30,000/250 = 120</a:t>
                </a:r>
              </a:p>
              <a:p>
                <a:pPr marL="114300" indent="0">
                  <a:buNone/>
                </a:pPr>
                <a:r>
                  <a:rPr lang="en-US" sz="2400" dirty="0" smtClean="0"/>
                  <a:t>Total </a:t>
                </a:r>
                <a:r>
                  <a:rPr lang="en-US" sz="2400" dirty="0"/>
                  <a:t>annual cost = </a:t>
                </a:r>
                <a:r>
                  <a:rPr lang="en-US" sz="2400" i="1" dirty="0" err="1"/>
                  <a:t>pD</a:t>
                </a:r>
                <a:r>
                  <a:rPr lang="en-US" sz="2400" dirty="0"/>
                  <a:t> + Freight costs + (Q/2 +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𝑑</m:t>
                        </m:r>
                      </m:e>
                    </m:acc>
                    <m:r>
                      <a:rPr lang="en-US" sz="2400" i="1">
                        <a:latin typeface="Cambria Math" panose="02040503050406030204" pitchFamily="18" charset="0"/>
                      </a:rPr>
                      <m:t>𝐿</m:t>
                    </m:r>
                  </m:oMath>
                </a14:m>
                <a:r>
                  <a:rPr lang="en-US" sz="2400" dirty="0"/>
                  <a:t>)</a:t>
                </a:r>
                <a:r>
                  <a:rPr lang="en-US" sz="2400" i="1" dirty="0"/>
                  <a:t>H</a:t>
                </a:r>
                <a:r>
                  <a:rPr lang="en-US" sz="2400" dirty="0"/>
                  <a:t> + Administrative costs </a:t>
                </a:r>
              </a:p>
              <a:p>
                <a:pPr marL="114300" indent="0">
                  <a:buNone/>
                </a:pPr>
                <a:r>
                  <a:rPr lang="en-US" sz="2400" b="1" u="sng" dirty="0" smtClean="0"/>
                  <a:t>For Belfast:</a:t>
                </a:r>
              </a:p>
              <a:p>
                <a:endParaRPr lang="en-US" dirty="0" smtClean="0"/>
              </a:p>
              <a:p>
                <a:pPr marL="11430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81000" y="1441522"/>
                <a:ext cx="7620000" cy="4724400"/>
              </a:xfrm>
              <a:blipFill>
                <a:blip r:embed="rId2"/>
                <a:stretch>
                  <a:fillRect t="-774"/>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pPr>
              <a:defRPr/>
            </a:pPr>
            <a:r>
              <a:rPr lang="en-US" smtClean="0"/>
              <a:t>BUSI 104 - Operations Management</a:t>
            </a:r>
            <a:endParaRPr lang="en-US" dirty="0"/>
          </a:p>
        </p:txBody>
      </p:sp>
      <p:sp>
        <p:nvSpPr>
          <p:cNvPr id="5" name="Slide Number Placeholder 4"/>
          <p:cNvSpPr>
            <a:spLocks noGrp="1"/>
          </p:cNvSpPr>
          <p:nvPr>
            <p:ph type="sldNum" sz="quarter" idx="12"/>
          </p:nvPr>
        </p:nvSpPr>
        <p:spPr/>
        <p:txBody>
          <a:bodyPr/>
          <a:lstStyle/>
          <a:p>
            <a:pPr>
              <a:defRPr/>
            </a:pPr>
            <a:fld id="{7272E349-8C95-40FB-A1A5-9BE662036DF8}" type="slidenum">
              <a:rPr lang="en-US" smtClean="0"/>
              <a:pPr>
                <a:defRPr/>
              </a:pPr>
              <a:t>33</a:t>
            </a:fld>
            <a:endParaRPr lang="en-US" dirty="0"/>
          </a:p>
        </p:txBody>
      </p:sp>
    </p:spTree>
    <p:extLst>
      <p:ext uri="{BB962C8B-B14F-4D97-AF65-F5344CB8AC3E}">
        <p14:creationId xmlns:p14="http://schemas.microsoft.com/office/powerpoint/2010/main" val="1054091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effectLst>
                  <a:outerShdw blurRad="38100" dist="38100" dir="2700000" algn="tl">
                    <a:srgbClr val="000000">
                      <a:alpha val="43137"/>
                    </a:srgbClr>
                  </a:outerShdw>
                </a:effectLst>
              </a:rPr>
              <a:t>Additional Performance Dimensions for Suppliers</a:t>
            </a:r>
            <a:endParaRPr lang="en-US" sz="40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sz="2800" dirty="0" smtClean="0"/>
              <a:t>Quality of supplier’s materials – consider hidden costs of poor quality!</a:t>
            </a:r>
          </a:p>
          <a:p>
            <a:r>
              <a:rPr lang="en-US" sz="2800" dirty="0" smtClean="0"/>
              <a:t>Factors influencing customer service with less inventory (e.g., shorter lead times and on-time delivery).</a:t>
            </a:r>
          </a:p>
          <a:p>
            <a:r>
              <a:rPr lang="en-US" sz="2800" dirty="0" smtClean="0"/>
              <a:t>Environmental impact: Green purchasing – identifying, assessing, and managing flow of environmental waste and finding ways to reduce it and minimize its impact on environment.</a:t>
            </a:r>
            <a:endParaRPr lang="en-US" sz="2800" dirty="0"/>
          </a:p>
        </p:txBody>
      </p:sp>
      <p:sp>
        <p:nvSpPr>
          <p:cNvPr id="4" name="Footer Placeholder 3"/>
          <p:cNvSpPr>
            <a:spLocks noGrp="1"/>
          </p:cNvSpPr>
          <p:nvPr>
            <p:ph type="ftr" sz="quarter" idx="11"/>
          </p:nvPr>
        </p:nvSpPr>
        <p:spPr/>
        <p:txBody>
          <a:bodyPr/>
          <a:lstStyle/>
          <a:p>
            <a:pPr>
              <a:defRPr/>
            </a:pPr>
            <a:r>
              <a:rPr lang="en-US" smtClean="0"/>
              <a:t>BUSI 104 - Operations Management</a:t>
            </a:r>
            <a:endParaRPr lang="en-US" dirty="0"/>
          </a:p>
        </p:txBody>
      </p:sp>
      <p:sp>
        <p:nvSpPr>
          <p:cNvPr id="5" name="Slide Number Placeholder 4"/>
          <p:cNvSpPr>
            <a:spLocks noGrp="1"/>
          </p:cNvSpPr>
          <p:nvPr>
            <p:ph type="sldNum" sz="quarter" idx="12"/>
          </p:nvPr>
        </p:nvSpPr>
        <p:spPr/>
        <p:txBody>
          <a:bodyPr/>
          <a:lstStyle/>
          <a:p>
            <a:pPr>
              <a:defRPr/>
            </a:pPr>
            <a:fld id="{7272E349-8C95-40FB-A1A5-9BE662036DF8}" type="slidenum">
              <a:rPr lang="en-US" smtClean="0"/>
              <a:pPr>
                <a:defRPr/>
              </a:pPr>
              <a:t>34</a:t>
            </a:fld>
            <a:endParaRPr lang="en-US" dirty="0"/>
          </a:p>
        </p:txBody>
      </p:sp>
    </p:spTree>
    <p:extLst>
      <p:ext uri="{BB962C8B-B14F-4D97-AF65-F5344CB8AC3E}">
        <p14:creationId xmlns:p14="http://schemas.microsoft.com/office/powerpoint/2010/main" val="35837157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15962"/>
          </a:xfrm>
        </p:spPr>
        <p:txBody>
          <a:bodyPr/>
          <a:lstStyle/>
          <a:p>
            <a:r>
              <a:rPr lang="en-US" b="1" dirty="0" smtClean="0">
                <a:effectLst>
                  <a:outerShdw blurRad="38100" dist="38100" dir="2700000" algn="tl">
                    <a:srgbClr val="000000">
                      <a:alpha val="43137"/>
                    </a:srgbClr>
                  </a:outerShdw>
                </a:effectLst>
              </a:rPr>
              <a:t>Preference Matrix for </a:t>
            </a:r>
            <a:r>
              <a:rPr lang="en-US" b="1" dirty="0" err="1" smtClean="0">
                <a:effectLst>
                  <a:outerShdw blurRad="38100" dist="38100" dir="2700000" algn="tl">
                    <a:srgbClr val="000000">
                      <a:alpha val="43137"/>
                    </a:srgbClr>
                  </a:outerShdw>
                </a:effectLst>
              </a:rPr>
              <a:t>Excell</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21407" y="1046480"/>
            <a:ext cx="7620000" cy="4800600"/>
          </a:xfrm>
        </p:spPr>
        <p:txBody>
          <a:bodyPr/>
          <a:lstStyle/>
          <a:p>
            <a:pPr marL="114300" indent="0">
              <a:buNone/>
            </a:pPr>
            <a:r>
              <a:rPr lang="en-US" dirty="0" err="1" smtClean="0"/>
              <a:t>Excell</a:t>
            </a:r>
            <a:r>
              <a:rPr lang="en-US" dirty="0" smtClean="0"/>
              <a:t> has finished conducting a total cost analysis for its three international suppliers (our prior exercise).  The company also considers on-time delivery, consistent quality, and environmental stewardship in its selection process.  Management gives each criterion a weight (total of 100 points), and each supplier is given a score (1 = poor, 10 = excellent) on each criterion. </a:t>
            </a:r>
          </a:p>
        </p:txBody>
      </p:sp>
      <p:sp>
        <p:nvSpPr>
          <p:cNvPr id="4" name="Footer Placeholder 3"/>
          <p:cNvSpPr>
            <a:spLocks noGrp="1"/>
          </p:cNvSpPr>
          <p:nvPr>
            <p:ph type="ftr" sz="quarter" idx="11"/>
          </p:nvPr>
        </p:nvSpPr>
        <p:spPr/>
        <p:txBody>
          <a:bodyPr/>
          <a:lstStyle/>
          <a:p>
            <a:pPr>
              <a:defRPr/>
            </a:pPr>
            <a:r>
              <a:rPr lang="en-US" smtClean="0"/>
              <a:t>BUSI 104 - Operations Management</a:t>
            </a:r>
            <a:endParaRPr lang="en-US" dirty="0"/>
          </a:p>
        </p:txBody>
      </p:sp>
      <p:sp>
        <p:nvSpPr>
          <p:cNvPr id="5" name="Slide Number Placeholder 4"/>
          <p:cNvSpPr>
            <a:spLocks noGrp="1"/>
          </p:cNvSpPr>
          <p:nvPr>
            <p:ph type="sldNum" sz="quarter" idx="12"/>
          </p:nvPr>
        </p:nvSpPr>
        <p:spPr/>
        <p:txBody>
          <a:bodyPr/>
          <a:lstStyle/>
          <a:p>
            <a:pPr>
              <a:defRPr/>
            </a:pPr>
            <a:fld id="{7272E349-8C95-40FB-A1A5-9BE662036DF8}" type="slidenum">
              <a:rPr lang="en-US" smtClean="0"/>
              <a:pPr>
                <a:defRPr/>
              </a:pPr>
              <a:t>35</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22612871"/>
              </p:ext>
            </p:extLst>
          </p:nvPr>
        </p:nvGraphicFramePr>
        <p:xfrm>
          <a:off x="726207" y="3736340"/>
          <a:ext cx="7315200" cy="2763520"/>
        </p:xfrm>
        <a:graphic>
          <a:graphicData uri="http://schemas.openxmlformats.org/drawingml/2006/table">
            <a:tbl>
              <a:tblPr firstRow="1" bandRow="1">
                <a:tableStyleId>{5C22544A-7EE6-4342-B048-85BDC9FD1C3A}</a:tableStyleId>
              </a:tblPr>
              <a:tblGrid>
                <a:gridCol w="1737360">
                  <a:extLst>
                    <a:ext uri="{9D8B030D-6E8A-4147-A177-3AD203B41FA5}">
                      <a16:colId xmlns:a16="http://schemas.microsoft.com/office/drawing/2014/main" val="2149073942"/>
                    </a:ext>
                  </a:extLst>
                </a:gridCol>
                <a:gridCol w="1188720">
                  <a:extLst>
                    <a:ext uri="{9D8B030D-6E8A-4147-A177-3AD203B41FA5}">
                      <a16:colId xmlns:a16="http://schemas.microsoft.com/office/drawing/2014/main" val="3215083406"/>
                    </a:ext>
                  </a:extLst>
                </a:gridCol>
                <a:gridCol w="1463040">
                  <a:extLst>
                    <a:ext uri="{9D8B030D-6E8A-4147-A177-3AD203B41FA5}">
                      <a16:colId xmlns:a16="http://schemas.microsoft.com/office/drawing/2014/main" val="4068681624"/>
                    </a:ext>
                  </a:extLst>
                </a:gridCol>
                <a:gridCol w="1463040">
                  <a:extLst>
                    <a:ext uri="{9D8B030D-6E8A-4147-A177-3AD203B41FA5}">
                      <a16:colId xmlns:a16="http://schemas.microsoft.com/office/drawing/2014/main" val="1800267721"/>
                    </a:ext>
                  </a:extLst>
                </a:gridCol>
                <a:gridCol w="1463040">
                  <a:extLst>
                    <a:ext uri="{9D8B030D-6E8A-4147-A177-3AD203B41FA5}">
                      <a16:colId xmlns:a16="http://schemas.microsoft.com/office/drawing/2014/main" val="3260369569"/>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a:r>
                        <a:rPr lang="en-US" dirty="0" smtClean="0"/>
                        <a:t>Score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51908940"/>
                  </a:ext>
                </a:extLst>
              </a:tr>
              <a:tr h="370840">
                <a:tc>
                  <a:txBody>
                    <a:bodyPr/>
                    <a:lstStyle/>
                    <a:p>
                      <a:r>
                        <a:rPr lang="en-US" b="1" dirty="0" smtClean="0"/>
                        <a:t>Criterion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Weight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Belfast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Hong Kong</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Shreveport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22011371"/>
                  </a:ext>
                </a:extLst>
              </a:tr>
              <a:tr h="370840">
                <a:tc>
                  <a:txBody>
                    <a:bodyPr/>
                    <a:lstStyle/>
                    <a:p>
                      <a:r>
                        <a:rPr lang="en-US" dirty="0" smtClean="0"/>
                        <a:t>Total cost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25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63506224"/>
                  </a:ext>
                </a:extLst>
              </a:tr>
              <a:tr h="370840">
                <a:tc>
                  <a:txBody>
                    <a:bodyPr/>
                    <a:lstStyle/>
                    <a:p>
                      <a:r>
                        <a:rPr lang="en-US" dirty="0" smtClean="0"/>
                        <a:t>On-time</a:t>
                      </a:r>
                      <a:r>
                        <a:rPr lang="en-US" baseline="0" dirty="0" smtClean="0"/>
                        <a:t> delivery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30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9793300"/>
                  </a:ext>
                </a:extLst>
              </a:tr>
              <a:tr h="370840">
                <a:tc>
                  <a:txBody>
                    <a:bodyPr/>
                    <a:lstStyle/>
                    <a:p>
                      <a:r>
                        <a:rPr lang="en-US" dirty="0" smtClean="0"/>
                        <a:t>Consistent Quality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30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6271282"/>
                  </a:ext>
                </a:extLst>
              </a:tr>
              <a:tr h="370840">
                <a:tc>
                  <a:txBody>
                    <a:bodyPr/>
                    <a:lstStyle/>
                    <a:p>
                      <a:r>
                        <a:rPr lang="en-US" dirty="0" smtClean="0"/>
                        <a:t>Environment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41849329"/>
                  </a:ext>
                </a:extLst>
              </a:tr>
            </a:tbl>
          </a:graphicData>
        </a:graphic>
      </p:graphicFrame>
    </p:spTree>
    <p:extLst>
      <p:ext uri="{BB962C8B-B14F-4D97-AF65-F5344CB8AC3E}">
        <p14:creationId xmlns:p14="http://schemas.microsoft.com/office/powerpoint/2010/main" val="41284129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Cross-Docking</a:t>
            </a:r>
            <a:endParaRPr lang="en-US" b="1" dirty="0">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pPr>
              <a:defRPr/>
            </a:pPr>
            <a:r>
              <a:rPr lang="en-US" smtClean="0"/>
              <a:t>BUSI 104 - Operations Management</a:t>
            </a:r>
            <a:endParaRPr lang="en-US" dirty="0"/>
          </a:p>
        </p:txBody>
      </p:sp>
      <p:sp>
        <p:nvSpPr>
          <p:cNvPr id="6" name="Rectangle 4"/>
          <p:cNvSpPr txBox="1">
            <a:spLocks noChangeArrowheads="1"/>
          </p:cNvSpPr>
          <p:nvPr/>
        </p:nvSpPr>
        <p:spPr>
          <a:xfrm>
            <a:off x="415925" y="1641475"/>
            <a:ext cx="3810000" cy="4114800"/>
          </a:xfrm>
          <a:prstGeom prst="rect">
            <a:avLst/>
          </a:prstGeom>
          <a:noFill/>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Franklin Gothic Book" pitchFamily="34" charset="0"/>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Franklin Gothic Book" pitchFamily="34" charset="0"/>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Franklin Gothic Book" pitchFamily="34" charset="0"/>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Franklin Gothic Book" pitchFamily="34" charset="0"/>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Franklin Gothic Book" pitchFamily="34" charset="0"/>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endParaRPr lang="en-US" sz="1800" smtClean="0"/>
          </a:p>
          <a:p>
            <a:endParaRPr lang="en-US" sz="1800" smtClean="0"/>
          </a:p>
          <a:p>
            <a:pPr>
              <a:spcBef>
                <a:spcPct val="75000"/>
              </a:spcBef>
              <a:buFont typeface="Wingdings" pitchFamily="2" charset="2"/>
              <a:buChar char="Ø"/>
            </a:pPr>
            <a:endParaRPr lang="en-US" sz="2000" smtClean="0"/>
          </a:p>
        </p:txBody>
      </p:sp>
      <p:pic>
        <p:nvPicPr>
          <p:cNvPr id="7" name="Picture 5" descr="j031835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35737" y="3636241"/>
            <a:ext cx="18240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BD06446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4337" y="2403475"/>
            <a:ext cx="2547938"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j031835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9737" y="3089275"/>
            <a:ext cx="9255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descr="j031835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2137" y="3927475"/>
            <a:ext cx="9255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9" descr="j031835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9737" y="4765675"/>
            <a:ext cx="9255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ine 10"/>
          <p:cNvSpPr>
            <a:spLocks noChangeShapeType="1"/>
          </p:cNvSpPr>
          <p:nvPr/>
        </p:nvSpPr>
        <p:spPr bwMode="auto">
          <a:xfrm flipH="1" flipV="1">
            <a:off x="1506537" y="3394075"/>
            <a:ext cx="1905000" cy="685800"/>
          </a:xfrm>
          <a:prstGeom prst="line">
            <a:avLst/>
          </a:prstGeom>
          <a:noFill/>
          <a:ln w="47625" cap="sq">
            <a:solidFill>
              <a:srgbClr val="FFC000"/>
            </a:solidFill>
            <a:round/>
            <a:headEnd type="none" w="sm" len="sm"/>
            <a:tailEnd type="stealth" w="lg" len="med"/>
          </a:ln>
          <a:extLst>
            <a:ext uri="{909E8E84-426E-40DD-AFC4-6F175D3DCCD1}">
              <a14:hiddenFill xmlns:a14="http://schemas.microsoft.com/office/drawing/2010/main">
                <a:noFill/>
              </a14:hiddenFill>
            </a:ext>
          </a:extLst>
        </p:spPr>
        <p:txBody>
          <a:bodyPr/>
          <a:lstStyle/>
          <a:p>
            <a:endParaRPr lang="en-US"/>
          </a:p>
        </p:txBody>
      </p:sp>
      <p:sp>
        <p:nvSpPr>
          <p:cNvPr id="13" name="Line 11"/>
          <p:cNvSpPr>
            <a:spLocks noChangeShapeType="1"/>
          </p:cNvSpPr>
          <p:nvPr/>
        </p:nvSpPr>
        <p:spPr bwMode="auto">
          <a:xfrm flipH="1">
            <a:off x="1658937" y="4156075"/>
            <a:ext cx="1981200" cy="0"/>
          </a:xfrm>
          <a:prstGeom prst="line">
            <a:avLst/>
          </a:prstGeom>
          <a:noFill/>
          <a:ln w="47625" cap="sq">
            <a:solidFill>
              <a:srgbClr val="FFC000"/>
            </a:solidFill>
            <a:round/>
            <a:headEnd type="none" w="sm" len="sm"/>
            <a:tailEnd type="stealth" w="lg" len="med"/>
          </a:ln>
          <a:extLst>
            <a:ext uri="{909E8E84-426E-40DD-AFC4-6F175D3DCCD1}">
              <a14:hiddenFill xmlns:a14="http://schemas.microsoft.com/office/drawing/2010/main">
                <a:noFill/>
              </a14:hiddenFill>
            </a:ext>
          </a:extLst>
        </p:spPr>
        <p:txBody>
          <a:bodyPr/>
          <a:lstStyle/>
          <a:p>
            <a:endParaRPr lang="en-US"/>
          </a:p>
        </p:txBody>
      </p:sp>
      <p:sp>
        <p:nvSpPr>
          <p:cNvPr id="14" name="Line 12"/>
          <p:cNvSpPr>
            <a:spLocks noChangeShapeType="1"/>
          </p:cNvSpPr>
          <p:nvPr/>
        </p:nvSpPr>
        <p:spPr bwMode="auto">
          <a:xfrm flipH="1">
            <a:off x="1430337" y="4156075"/>
            <a:ext cx="2590800" cy="838200"/>
          </a:xfrm>
          <a:prstGeom prst="line">
            <a:avLst/>
          </a:prstGeom>
          <a:noFill/>
          <a:ln w="47625" cap="sq">
            <a:solidFill>
              <a:srgbClr val="FFC000"/>
            </a:solidFill>
            <a:round/>
            <a:headEnd type="none" w="sm" len="sm"/>
            <a:tailEnd type="stealth" w="lg" len="med"/>
          </a:ln>
          <a:extLst>
            <a:ext uri="{909E8E84-426E-40DD-AFC4-6F175D3DCCD1}">
              <a14:hiddenFill xmlns:a14="http://schemas.microsoft.com/office/drawing/2010/main">
                <a:noFill/>
              </a14:hiddenFill>
            </a:ext>
          </a:extLst>
        </p:spPr>
        <p:txBody>
          <a:bodyPr/>
          <a:lstStyle/>
          <a:p>
            <a:endParaRPr lang="en-US"/>
          </a:p>
        </p:txBody>
      </p:sp>
      <p:sp>
        <p:nvSpPr>
          <p:cNvPr id="15" name="Line 13"/>
          <p:cNvSpPr>
            <a:spLocks noChangeShapeType="1"/>
          </p:cNvSpPr>
          <p:nvPr/>
        </p:nvSpPr>
        <p:spPr bwMode="auto">
          <a:xfrm flipH="1">
            <a:off x="5392737" y="3965575"/>
            <a:ext cx="1008063" cy="38100"/>
          </a:xfrm>
          <a:prstGeom prst="line">
            <a:avLst/>
          </a:prstGeom>
          <a:noFill/>
          <a:ln w="47625" cap="sq">
            <a:solidFill>
              <a:srgbClr val="FFC000"/>
            </a:solidFill>
            <a:round/>
            <a:headEnd type="none" w="sm" len="sm"/>
            <a:tailEnd type="stealth" w="lg" len="med"/>
          </a:ln>
          <a:extLst>
            <a:ext uri="{909E8E84-426E-40DD-AFC4-6F175D3DCCD1}">
              <a14:hiddenFill xmlns:a14="http://schemas.microsoft.com/office/drawing/2010/main">
                <a:noFill/>
              </a14:hiddenFill>
            </a:ext>
          </a:extLst>
        </p:spPr>
        <p:txBody>
          <a:bodyPr/>
          <a:lstStyle/>
          <a:p>
            <a:endParaRPr lang="en-US"/>
          </a:p>
        </p:txBody>
      </p:sp>
      <p:sp>
        <p:nvSpPr>
          <p:cNvPr id="16" name="Text Box 14"/>
          <p:cNvSpPr txBox="1">
            <a:spLocks noChangeArrowheads="1"/>
          </p:cNvSpPr>
          <p:nvPr/>
        </p:nvSpPr>
        <p:spPr bwMode="auto">
          <a:xfrm>
            <a:off x="211137" y="1717675"/>
            <a:ext cx="23780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latin typeface="Arial" pitchFamily="34" charset="0"/>
              </a:rPr>
              <a:t>S</a:t>
            </a:r>
            <a:r>
              <a:rPr lang="en-US" dirty="0" smtClean="0">
                <a:latin typeface="Arial" pitchFamily="34" charset="0"/>
              </a:rPr>
              <a:t>mall</a:t>
            </a:r>
            <a:r>
              <a:rPr lang="en-US" dirty="0">
                <a:latin typeface="Arial" pitchFamily="34" charset="0"/>
              </a:rPr>
              <a:t>, flexible shipments </a:t>
            </a:r>
            <a:r>
              <a:rPr lang="en-US" dirty="0" smtClean="0">
                <a:latin typeface="Arial" pitchFamily="34" charset="0"/>
              </a:rPr>
              <a:t>outbound</a:t>
            </a:r>
            <a:endParaRPr lang="en-US" dirty="0">
              <a:latin typeface="Arial" pitchFamily="34" charset="0"/>
            </a:endParaRPr>
          </a:p>
        </p:txBody>
      </p:sp>
      <p:sp>
        <p:nvSpPr>
          <p:cNvPr id="17" name="Text Box 15"/>
          <p:cNvSpPr txBox="1">
            <a:spLocks noChangeArrowheads="1"/>
          </p:cNvSpPr>
          <p:nvPr/>
        </p:nvSpPr>
        <p:spPr bwMode="auto">
          <a:xfrm>
            <a:off x="5926137" y="2022475"/>
            <a:ext cx="23780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latin typeface="Arial" pitchFamily="34" charset="0"/>
              </a:rPr>
              <a:t>Large economical shipments </a:t>
            </a:r>
            <a:r>
              <a:rPr lang="en-US" dirty="0" smtClean="0">
                <a:latin typeface="Arial" pitchFamily="34" charset="0"/>
              </a:rPr>
              <a:t>inbound</a:t>
            </a:r>
            <a:endParaRPr lang="en-US" dirty="0">
              <a:latin typeface="Arial" pitchFamily="34" charset="0"/>
            </a:endParaRPr>
          </a:p>
        </p:txBody>
      </p:sp>
      <p:sp>
        <p:nvSpPr>
          <p:cNvPr id="18" name="Line 17"/>
          <p:cNvSpPr>
            <a:spLocks noChangeShapeType="1"/>
          </p:cNvSpPr>
          <p:nvPr/>
        </p:nvSpPr>
        <p:spPr bwMode="auto">
          <a:xfrm flipH="1" flipV="1">
            <a:off x="5392737" y="4232275"/>
            <a:ext cx="1143000" cy="381000"/>
          </a:xfrm>
          <a:prstGeom prst="line">
            <a:avLst/>
          </a:prstGeom>
          <a:noFill/>
          <a:ln w="47625" cap="sq">
            <a:solidFill>
              <a:srgbClr val="FFC000"/>
            </a:solidFill>
            <a:round/>
            <a:headEnd type="none" w="sm" len="sm"/>
            <a:tailEnd type="stealth" w="lg" len="med"/>
          </a:ln>
          <a:extLst>
            <a:ext uri="{909E8E84-426E-40DD-AFC4-6F175D3DCCD1}">
              <a14:hiddenFill xmlns:a14="http://schemas.microsoft.com/office/drawing/2010/main">
                <a:noFill/>
              </a14:hiddenFill>
            </a:ext>
          </a:extLst>
        </p:spPr>
        <p:txBody>
          <a:bodyPr/>
          <a:lstStyle/>
          <a:p>
            <a:endParaRPr lang="en-US"/>
          </a:p>
        </p:txBody>
      </p:sp>
      <p:pic>
        <p:nvPicPr>
          <p:cNvPr id="19" name="Content Placeholder 18" descr="j0183374"/>
          <p:cNvPicPr>
            <a:picLocks noGrp="1" noChangeAspect="1" noChangeArrowheads="1"/>
          </p:cNvPicPr>
          <p:nvPr>
            <p:ph sz="half" idx="4294967295"/>
          </p:nvPr>
        </p:nvPicPr>
        <p:blipFill>
          <a:blip r:embed="rId5" cstate="print">
            <a:extLst>
              <a:ext uri="{28A0092B-C50C-407E-A947-70E740481C1C}">
                <a14:useLocalDpi xmlns:a14="http://schemas.microsoft.com/office/drawing/2010/main" val="0"/>
              </a:ext>
            </a:extLst>
          </a:blip>
          <a:srcRect/>
          <a:stretch>
            <a:fillRect/>
          </a:stretch>
        </p:blipFill>
        <p:spPr>
          <a:xfrm>
            <a:off x="6688137" y="4384675"/>
            <a:ext cx="1143000" cy="1079500"/>
          </a:xfrm>
          <a:prstGeom prst="rect">
            <a:avLst/>
          </a:prstGeom>
          <a:noFill/>
        </p:spPr>
      </p:pic>
      <p:sp>
        <p:nvSpPr>
          <p:cNvPr id="5" name="Slide Number Placeholder 4"/>
          <p:cNvSpPr>
            <a:spLocks noGrp="1"/>
          </p:cNvSpPr>
          <p:nvPr>
            <p:ph type="sldNum" sz="quarter" idx="12"/>
          </p:nvPr>
        </p:nvSpPr>
        <p:spPr/>
        <p:txBody>
          <a:bodyPr/>
          <a:lstStyle/>
          <a:p>
            <a:pPr>
              <a:defRPr/>
            </a:pPr>
            <a:fld id="{7272E349-8C95-40FB-A1A5-9BE662036DF8}" type="slidenum">
              <a:rPr lang="en-US" smtClean="0"/>
              <a:pPr>
                <a:defRPr/>
              </a:pPr>
              <a:t>4</a:t>
            </a:fld>
            <a:endParaRPr lang="en-US" dirty="0"/>
          </a:p>
        </p:txBody>
      </p:sp>
    </p:spTree>
    <p:extLst>
      <p:ext uri="{BB962C8B-B14F-4D97-AF65-F5344CB8AC3E}">
        <p14:creationId xmlns:p14="http://schemas.microsoft.com/office/powerpoint/2010/main" val="16256013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Hub-and-Spoke Systems</a:t>
            </a:r>
          </a:p>
        </p:txBody>
      </p:sp>
      <p:sp>
        <p:nvSpPr>
          <p:cNvPr id="4" name="Footer Placeholder 3"/>
          <p:cNvSpPr>
            <a:spLocks noGrp="1"/>
          </p:cNvSpPr>
          <p:nvPr>
            <p:ph type="ftr" sz="quarter" idx="11"/>
          </p:nvPr>
        </p:nvSpPr>
        <p:spPr/>
        <p:txBody>
          <a:bodyPr/>
          <a:lstStyle/>
          <a:p>
            <a:pPr>
              <a:defRPr/>
            </a:pPr>
            <a:r>
              <a:rPr lang="en-US" smtClean="0"/>
              <a:t>BUSI 104 - Operations Management</a:t>
            </a:r>
            <a:endParaRPr lang="en-US" dirty="0"/>
          </a:p>
        </p:txBody>
      </p:sp>
      <p:sp>
        <p:nvSpPr>
          <p:cNvPr id="6" name="Rectangle 3"/>
          <p:cNvSpPr>
            <a:spLocks noGrp="1" noChangeArrowheads="1"/>
          </p:cNvSpPr>
          <p:nvPr>
            <p:ph idx="1"/>
          </p:nvPr>
        </p:nvSpPr>
        <p:spPr/>
        <p:txBody>
          <a:bodyPr>
            <a:normAutofit/>
          </a:bodyPr>
          <a:lstStyle/>
          <a:p>
            <a:pPr marL="465138" indent="-465138">
              <a:spcBef>
                <a:spcPct val="55000"/>
              </a:spcBef>
              <a:buSzTx/>
              <a:buFont typeface="Wingdings" pitchFamily="2" charset="2"/>
              <a:buChar char="Ø"/>
            </a:pPr>
            <a:r>
              <a:rPr lang="en-US" sz="2400" dirty="0" smtClean="0"/>
              <a:t>Strategically placed “hubs” used as sorting or transfer facilities</a:t>
            </a:r>
          </a:p>
          <a:p>
            <a:pPr marL="465138" indent="-465138">
              <a:spcBef>
                <a:spcPct val="55000"/>
              </a:spcBef>
              <a:buSzTx/>
              <a:buFont typeface="Wingdings" pitchFamily="2" charset="2"/>
              <a:buChar char="Ø"/>
            </a:pPr>
            <a:r>
              <a:rPr lang="en-US" sz="2400" dirty="0" smtClean="0"/>
              <a:t>Combines benefits of consolidation and cross-docking</a:t>
            </a:r>
          </a:p>
          <a:p>
            <a:pPr marL="465138" indent="-465138">
              <a:spcBef>
                <a:spcPct val="55000"/>
              </a:spcBef>
              <a:buSzTx/>
              <a:buFont typeface="Wingdings" pitchFamily="2" charset="2"/>
              <a:buChar char="Ø"/>
            </a:pPr>
            <a:r>
              <a:rPr lang="en-US" sz="2400" dirty="0" smtClean="0"/>
              <a:t>Take advantage of economies of scale – hubs do no hold inventory</a:t>
            </a:r>
          </a:p>
          <a:p>
            <a:pPr marL="465138" indent="-465138">
              <a:spcBef>
                <a:spcPct val="55000"/>
              </a:spcBef>
              <a:buSzTx/>
              <a:buFont typeface="Wingdings" pitchFamily="2" charset="2"/>
              <a:buChar char="Ø"/>
            </a:pPr>
            <a:r>
              <a:rPr lang="en-US" sz="2400" dirty="0" smtClean="0"/>
              <a:t>Located at convenient, high-traffic locations (airport, etc.)</a:t>
            </a:r>
          </a:p>
          <a:p>
            <a:pPr marL="465138" indent="-465138">
              <a:spcBef>
                <a:spcPct val="55000"/>
              </a:spcBef>
              <a:buSzTx/>
              <a:buFont typeface="Wingdings" pitchFamily="2" charset="2"/>
              <a:buChar char="Ø"/>
            </a:pPr>
            <a:r>
              <a:rPr lang="en-US" sz="2400" dirty="0" smtClean="0"/>
              <a:t>“Spokes” refer to routes serving destinations associated with hubs</a:t>
            </a:r>
          </a:p>
        </p:txBody>
      </p:sp>
      <p:sp>
        <p:nvSpPr>
          <p:cNvPr id="5" name="Slide Number Placeholder 4"/>
          <p:cNvSpPr>
            <a:spLocks noGrp="1"/>
          </p:cNvSpPr>
          <p:nvPr>
            <p:ph type="sldNum" sz="quarter" idx="12"/>
          </p:nvPr>
        </p:nvSpPr>
        <p:spPr/>
        <p:txBody>
          <a:bodyPr/>
          <a:lstStyle/>
          <a:p>
            <a:pPr>
              <a:defRPr/>
            </a:pPr>
            <a:fld id="{7272E349-8C95-40FB-A1A5-9BE662036DF8}" type="slidenum">
              <a:rPr lang="en-US" smtClean="0"/>
              <a:pPr>
                <a:defRPr/>
              </a:pPr>
              <a:t>5</a:t>
            </a:fld>
            <a:endParaRPr lang="en-US" dirty="0"/>
          </a:p>
        </p:txBody>
      </p:sp>
    </p:spTree>
    <p:extLst>
      <p:ext uri="{BB962C8B-B14F-4D97-AF65-F5344CB8AC3E}">
        <p14:creationId xmlns:p14="http://schemas.microsoft.com/office/powerpoint/2010/main" val="14669942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Hub-and-Spoke System - FedEx</a:t>
            </a:r>
          </a:p>
        </p:txBody>
      </p:sp>
      <p:sp>
        <p:nvSpPr>
          <p:cNvPr id="4" name="Footer Placeholder 3"/>
          <p:cNvSpPr>
            <a:spLocks noGrp="1"/>
          </p:cNvSpPr>
          <p:nvPr>
            <p:ph type="ftr" sz="quarter" idx="11"/>
          </p:nvPr>
        </p:nvSpPr>
        <p:spPr/>
        <p:txBody>
          <a:bodyPr/>
          <a:lstStyle/>
          <a:p>
            <a:pPr>
              <a:defRPr/>
            </a:pPr>
            <a:r>
              <a:rPr lang="en-US" smtClean="0"/>
              <a:t>BUSI 104 - Operations Management</a:t>
            </a:r>
            <a:endParaRPr lang="en-US" dirty="0"/>
          </a:p>
        </p:txBody>
      </p:sp>
      <p:pic>
        <p:nvPicPr>
          <p:cNvPr id="10" name="Picture 5" descr="memphfedexhub"/>
          <p:cNvPicPr>
            <a:picLocks noGrp="1" noChangeAspect="1" noChangeArrowheads="1"/>
          </p:cNvPicPr>
          <p:nvPr>
            <p:ph sz="quarter" idx="1"/>
          </p:nvPr>
        </p:nvPicPr>
        <p:blipFill>
          <a:blip r:embed="rId2" cstate="print"/>
          <a:srcRect/>
          <a:stretch>
            <a:fillRect/>
          </a:stretch>
        </p:blipFill>
        <p:spPr>
          <a:xfrm>
            <a:off x="152400" y="1371600"/>
            <a:ext cx="3962400" cy="2376340"/>
          </a:xfrm>
          <a:noFill/>
          <a:ln/>
        </p:spPr>
      </p:pic>
      <p:sp>
        <p:nvSpPr>
          <p:cNvPr id="11" name="Text Box 7"/>
          <p:cNvSpPr txBox="1">
            <a:spLocks noChangeArrowheads="1"/>
          </p:cNvSpPr>
          <p:nvPr/>
        </p:nvSpPr>
        <p:spPr bwMode="auto">
          <a:xfrm>
            <a:off x="152400" y="4953000"/>
            <a:ext cx="4419600" cy="1569660"/>
          </a:xfrm>
          <a:prstGeom prst="rect">
            <a:avLst/>
          </a:prstGeom>
          <a:noFill/>
          <a:ln w="12700" cap="sq">
            <a:noFill/>
            <a:miter lim="800000"/>
            <a:headEnd type="none" w="sm" len="sm"/>
            <a:tailEnd type="none" w="sm" len="sm"/>
          </a:ln>
          <a:effectLst/>
        </p:spPr>
        <p:txBody>
          <a:bodyPr wrap="square">
            <a:spAutoFit/>
          </a:bodyPr>
          <a:lstStyle/>
          <a:p>
            <a:r>
              <a:rPr lang="en-US" sz="2400" dirty="0">
                <a:solidFill>
                  <a:schemeClr val="tx1"/>
                </a:solidFill>
                <a:latin typeface="Franklin Gothic Book" pitchFamily="34" charset="0"/>
              </a:rPr>
              <a:t>FedEx Hub at Memphis International </a:t>
            </a:r>
            <a:r>
              <a:rPr lang="en-US" sz="2400" dirty="0" smtClean="0">
                <a:solidFill>
                  <a:schemeClr val="tx1"/>
                </a:solidFill>
                <a:latin typeface="Franklin Gothic Book" pitchFamily="34" charset="0"/>
              </a:rPr>
              <a:t>Airport: </a:t>
            </a:r>
            <a:r>
              <a:rPr lang="en-US" sz="2400" dirty="0">
                <a:solidFill>
                  <a:schemeClr val="tx1"/>
                </a:solidFill>
                <a:latin typeface="Franklin Gothic Book" pitchFamily="34" charset="0"/>
              </a:rPr>
              <a:t>2.4 million sq. ft. under roof with </a:t>
            </a:r>
            <a:r>
              <a:rPr lang="en-US" sz="2400" dirty="0" smtClean="0">
                <a:solidFill>
                  <a:schemeClr val="tx1"/>
                </a:solidFill>
                <a:latin typeface="Franklin Gothic Book" pitchFamily="34" charset="0"/>
              </a:rPr>
              <a:t>throughput of 1.5 </a:t>
            </a:r>
            <a:r>
              <a:rPr lang="en-US" sz="2400" dirty="0">
                <a:solidFill>
                  <a:schemeClr val="tx1"/>
                </a:solidFill>
                <a:latin typeface="Franklin Gothic Book" pitchFamily="34" charset="0"/>
              </a:rPr>
              <a:t>million </a:t>
            </a:r>
            <a:r>
              <a:rPr lang="en-US" sz="2400" dirty="0" smtClean="0">
                <a:solidFill>
                  <a:schemeClr val="tx1"/>
                </a:solidFill>
                <a:latin typeface="Franklin Gothic Book" pitchFamily="34" charset="0"/>
              </a:rPr>
              <a:t>packages/day.</a:t>
            </a:r>
            <a:endParaRPr lang="en-US" sz="2400" dirty="0">
              <a:solidFill>
                <a:schemeClr val="tx1"/>
              </a:solidFill>
              <a:latin typeface="Franklin Gothic Book" pitchFamily="34" charset="0"/>
            </a:endParaRPr>
          </a:p>
        </p:txBody>
      </p:sp>
      <p:pic>
        <p:nvPicPr>
          <p:cNvPr id="12" name="Picture 8"/>
          <p:cNvPicPr>
            <a:picLocks noChangeAspect="1" noChangeArrowheads="1"/>
          </p:cNvPicPr>
          <p:nvPr/>
        </p:nvPicPr>
        <p:blipFill>
          <a:blip r:embed="rId3" cstate="print"/>
          <a:srcRect/>
          <a:stretch>
            <a:fillRect/>
          </a:stretch>
        </p:blipFill>
        <p:spPr bwMode="auto">
          <a:xfrm>
            <a:off x="4324350" y="1562988"/>
            <a:ext cx="3981450" cy="3636391"/>
          </a:xfrm>
          <a:prstGeom prst="rect">
            <a:avLst/>
          </a:prstGeom>
          <a:noFill/>
          <a:ln w="12700" cap="sq" cmpd="sng">
            <a:noFill/>
            <a:prstDash val="solid"/>
            <a:miter lim="800000"/>
            <a:headEnd type="none" w="sm" len="sm"/>
            <a:tailEnd type="none" w="sm" len="sm"/>
          </a:ln>
        </p:spPr>
      </p:pic>
      <p:sp>
        <p:nvSpPr>
          <p:cNvPr id="5" name="Slide Number Placeholder 4"/>
          <p:cNvSpPr>
            <a:spLocks noGrp="1"/>
          </p:cNvSpPr>
          <p:nvPr>
            <p:ph type="sldNum" sz="quarter" idx="12"/>
          </p:nvPr>
        </p:nvSpPr>
        <p:spPr/>
        <p:txBody>
          <a:bodyPr/>
          <a:lstStyle/>
          <a:p>
            <a:pPr>
              <a:defRPr/>
            </a:pPr>
            <a:fld id="{7272E349-8C95-40FB-A1A5-9BE662036DF8}" type="slidenum">
              <a:rPr lang="en-US" smtClean="0"/>
              <a:pPr>
                <a:defRPr/>
              </a:pPr>
              <a:t>6</a:t>
            </a:fld>
            <a:endParaRPr lang="en-US" dirty="0"/>
          </a:p>
        </p:txBody>
      </p:sp>
    </p:spTree>
    <p:extLst>
      <p:ext uri="{BB962C8B-B14F-4D97-AF65-F5344CB8AC3E}">
        <p14:creationId xmlns:p14="http://schemas.microsoft.com/office/powerpoint/2010/main" val="34356984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effectLst>
                  <a:outerShdw blurRad="38100" dist="38100" dir="2700000" algn="tl">
                    <a:srgbClr val="000000">
                      <a:alpha val="43137"/>
                    </a:srgbClr>
                  </a:outerShdw>
                </a:effectLst>
              </a:rPr>
              <a:t>Hub-and-Spoke System: UPS </a:t>
            </a:r>
            <a:r>
              <a:rPr lang="en-US" sz="3600" b="1" dirty="0" err="1">
                <a:effectLst>
                  <a:outerShdw blurRad="38100" dist="38100" dir="2700000" algn="tl">
                    <a:srgbClr val="000000">
                      <a:alpha val="43137"/>
                    </a:srgbClr>
                  </a:outerShdw>
                </a:effectLst>
              </a:rPr>
              <a:t>Worldport</a:t>
            </a:r>
            <a:r>
              <a:rPr lang="en-US" sz="3600" b="1" dirty="0">
                <a:effectLst>
                  <a:outerShdw blurRad="38100" dist="38100" dir="2700000" algn="tl">
                    <a:srgbClr val="000000">
                      <a:alpha val="43137"/>
                    </a:srgbClr>
                  </a:outerShdw>
                </a:effectLst>
              </a:rPr>
              <a:t/>
            </a:r>
            <a:br>
              <a:rPr lang="en-US" sz="3600" b="1" dirty="0">
                <a:effectLst>
                  <a:outerShdw blurRad="38100" dist="38100" dir="2700000" algn="tl">
                    <a:srgbClr val="000000">
                      <a:alpha val="43137"/>
                    </a:srgbClr>
                  </a:outerShdw>
                </a:effectLst>
              </a:rPr>
            </a:br>
            <a:r>
              <a:rPr lang="en-US" sz="3600" b="1" dirty="0">
                <a:effectLst>
                  <a:outerShdw blurRad="38100" dist="38100" dir="2700000" algn="tl">
                    <a:srgbClr val="000000">
                      <a:alpha val="43137"/>
                    </a:srgbClr>
                  </a:outerShdw>
                </a:effectLst>
              </a:rPr>
              <a:t>Louisville, KY</a:t>
            </a:r>
            <a:endParaRPr lang="en-US" sz="3600" dirty="0"/>
          </a:p>
        </p:txBody>
      </p:sp>
      <p:sp>
        <p:nvSpPr>
          <p:cNvPr id="4" name="Footer Placeholder 3"/>
          <p:cNvSpPr>
            <a:spLocks noGrp="1"/>
          </p:cNvSpPr>
          <p:nvPr>
            <p:ph type="ftr" sz="quarter" idx="11"/>
          </p:nvPr>
        </p:nvSpPr>
        <p:spPr/>
        <p:txBody>
          <a:bodyPr/>
          <a:lstStyle/>
          <a:p>
            <a:pPr>
              <a:defRPr/>
            </a:pPr>
            <a:r>
              <a:rPr lang="en-US" smtClean="0"/>
              <a:t>BUSI 104 - Operations Management</a:t>
            </a:r>
            <a:endParaRPr lang="en-US" dirty="0"/>
          </a:p>
        </p:txBody>
      </p:sp>
      <p:pic>
        <p:nvPicPr>
          <p:cNvPr id="6" name="Picture 2"/>
          <p:cNvPicPr>
            <a:picLocks noChangeAspect="1" noChangeArrowheads="1"/>
          </p:cNvPicPr>
          <p:nvPr/>
        </p:nvPicPr>
        <p:blipFill>
          <a:blip r:embed="rId3" cstate="print"/>
          <a:srcRect/>
          <a:stretch>
            <a:fillRect/>
          </a:stretch>
        </p:blipFill>
        <p:spPr bwMode="auto">
          <a:xfrm>
            <a:off x="152400" y="1655939"/>
            <a:ext cx="4191000" cy="2801761"/>
          </a:xfrm>
          <a:prstGeom prst="rect">
            <a:avLst/>
          </a:prstGeom>
          <a:noFill/>
          <a:ln w="12700" cap="sq" cmpd="sng">
            <a:solidFill>
              <a:schemeClr val="tx1"/>
            </a:solidFill>
            <a:prstDash val="solid"/>
            <a:miter lim="800000"/>
            <a:headEnd type="none" w="sm" len="sm"/>
            <a:tailEnd type="none" w="sm" len="sm"/>
          </a:ln>
        </p:spPr>
      </p:pic>
      <p:pic>
        <p:nvPicPr>
          <p:cNvPr id="7" name="Picture 4"/>
          <p:cNvPicPr>
            <a:picLocks noChangeAspect="1" noChangeArrowheads="1"/>
          </p:cNvPicPr>
          <p:nvPr/>
        </p:nvPicPr>
        <p:blipFill>
          <a:blip r:embed="rId4" cstate="print"/>
          <a:srcRect/>
          <a:stretch>
            <a:fillRect/>
          </a:stretch>
        </p:blipFill>
        <p:spPr bwMode="auto">
          <a:xfrm>
            <a:off x="4724400" y="1115438"/>
            <a:ext cx="3505200" cy="2237362"/>
          </a:xfrm>
          <a:prstGeom prst="rect">
            <a:avLst/>
          </a:prstGeom>
          <a:noFill/>
          <a:ln w="12700" cap="sq" cmpd="sng">
            <a:solidFill>
              <a:schemeClr val="tx1"/>
            </a:solidFill>
            <a:prstDash val="solid"/>
            <a:miter lim="800000"/>
            <a:headEnd type="none" w="sm" len="sm"/>
            <a:tailEnd type="none" w="sm" len="sm"/>
          </a:ln>
        </p:spPr>
      </p:pic>
      <p:pic>
        <p:nvPicPr>
          <p:cNvPr id="8" name="Picture 3"/>
          <p:cNvPicPr>
            <a:picLocks noChangeAspect="1" noChangeArrowheads="1"/>
          </p:cNvPicPr>
          <p:nvPr/>
        </p:nvPicPr>
        <p:blipFill>
          <a:blip r:embed="rId5" cstate="print"/>
          <a:srcRect/>
          <a:stretch>
            <a:fillRect/>
          </a:stretch>
        </p:blipFill>
        <p:spPr bwMode="auto">
          <a:xfrm>
            <a:off x="4290060" y="3547080"/>
            <a:ext cx="3939540" cy="2514600"/>
          </a:xfrm>
          <a:prstGeom prst="rect">
            <a:avLst/>
          </a:prstGeom>
          <a:noFill/>
          <a:ln w="12700" cap="sq" cmpd="sng">
            <a:solidFill>
              <a:schemeClr val="tx1"/>
            </a:solidFill>
            <a:prstDash val="solid"/>
            <a:miter lim="800000"/>
            <a:headEnd type="none" w="sm" len="sm"/>
            <a:tailEnd type="none" w="sm" len="sm"/>
          </a:ln>
        </p:spPr>
      </p:pic>
      <p:sp>
        <p:nvSpPr>
          <p:cNvPr id="9" name="TextBox 8"/>
          <p:cNvSpPr txBox="1"/>
          <p:nvPr/>
        </p:nvSpPr>
        <p:spPr>
          <a:xfrm>
            <a:off x="266700" y="6085112"/>
            <a:ext cx="8153400" cy="646331"/>
          </a:xfrm>
          <a:prstGeom prst="rect">
            <a:avLst/>
          </a:prstGeom>
          <a:noFill/>
        </p:spPr>
        <p:txBody>
          <a:bodyPr wrap="square" rtlCol="0">
            <a:spAutoFit/>
          </a:bodyPr>
          <a:lstStyle/>
          <a:p>
            <a:r>
              <a:rPr lang="en-US" sz="1800" dirty="0" smtClean="0">
                <a:solidFill>
                  <a:schemeClr val="tx1"/>
                </a:solidFill>
              </a:rPr>
              <a:t>UPS </a:t>
            </a:r>
            <a:r>
              <a:rPr lang="en-US" sz="1800" dirty="0" err="1" smtClean="0">
                <a:solidFill>
                  <a:schemeClr val="tx1"/>
                </a:solidFill>
              </a:rPr>
              <a:t>Worldport</a:t>
            </a:r>
            <a:r>
              <a:rPr lang="en-US" sz="1800" dirty="0" smtClean="0">
                <a:solidFill>
                  <a:schemeClr val="tx1"/>
                </a:solidFill>
              </a:rPr>
              <a:t> </a:t>
            </a:r>
            <a:r>
              <a:rPr lang="en-US" sz="1800" dirty="0">
                <a:solidFill>
                  <a:schemeClr val="tx1"/>
                </a:solidFill>
              </a:rPr>
              <a:t>video – </a:t>
            </a:r>
            <a:r>
              <a:rPr lang="en-US" sz="1800" i="1" dirty="0">
                <a:solidFill>
                  <a:schemeClr val="tx1"/>
                </a:solidFill>
              </a:rPr>
              <a:t>Discovery Nerve Center UPS </a:t>
            </a:r>
            <a:r>
              <a:rPr lang="en-US" sz="1800" i="1" dirty="0" err="1" smtClean="0">
                <a:solidFill>
                  <a:schemeClr val="tx1"/>
                </a:solidFill>
              </a:rPr>
              <a:t>Worldport</a:t>
            </a:r>
            <a:endParaRPr lang="en-US" sz="1800" i="1" dirty="0" smtClean="0">
              <a:solidFill>
                <a:schemeClr val="tx1"/>
              </a:solidFill>
            </a:endParaRPr>
          </a:p>
          <a:p>
            <a:r>
              <a:rPr lang="en-US" sz="1800" dirty="0">
                <a:solidFill>
                  <a:schemeClr val="tx1"/>
                </a:solidFill>
              </a:rPr>
              <a:t>https://</a:t>
            </a:r>
            <a:r>
              <a:rPr lang="en-US" sz="1800" dirty="0" smtClean="0">
                <a:solidFill>
                  <a:schemeClr val="tx1"/>
                </a:solidFill>
              </a:rPr>
              <a:t>www.youtube.com/watch?v=rIDKgtaof4Y</a:t>
            </a:r>
            <a:endParaRPr lang="en-US" sz="1800" dirty="0">
              <a:solidFill>
                <a:schemeClr val="tx1"/>
              </a:solidFill>
            </a:endParaRPr>
          </a:p>
        </p:txBody>
      </p:sp>
      <p:sp>
        <p:nvSpPr>
          <p:cNvPr id="5" name="Slide Number Placeholder 4"/>
          <p:cNvSpPr>
            <a:spLocks noGrp="1"/>
          </p:cNvSpPr>
          <p:nvPr>
            <p:ph type="sldNum" sz="quarter" idx="12"/>
          </p:nvPr>
        </p:nvSpPr>
        <p:spPr/>
        <p:txBody>
          <a:bodyPr/>
          <a:lstStyle/>
          <a:p>
            <a:pPr>
              <a:defRPr/>
            </a:pPr>
            <a:fld id="{7272E349-8C95-40FB-A1A5-9BE662036DF8}" type="slidenum">
              <a:rPr lang="en-US" smtClean="0"/>
              <a:pPr>
                <a:defRPr/>
              </a:pPr>
              <a:t>7</a:t>
            </a:fld>
            <a:endParaRPr lang="en-US" dirty="0"/>
          </a:p>
        </p:txBody>
      </p:sp>
    </p:spTree>
    <p:extLst>
      <p:ext uri="{BB962C8B-B14F-4D97-AF65-F5344CB8AC3E}">
        <p14:creationId xmlns:p14="http://schemas.microsoft.com/office/powerpoint/2010/main" val="40516670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620000" cy="639762"/>
          </a:xfrm>
        </p:spPr>
        <p:txBody>
          <a:bodyPr/>
          <a:lstStyle/>
          <a:p>
            <a:r>
              <a:rPr lang="en-US" sz="4000" b="1" dirty="0">
                <a:effectLst>
                  <a:outerShdw blurRad="38100" dist="38100" dir="2700000" algn="tl">
                    <a:srgbClr val="000000">
                      <a:alpha val="43137"/>
                    </a:srgbClr>
                  </a:outerShdw>
                </a:effectLst>
              </a:rPr>
              <a:t>Multimodal </a:t>
            </a:r>
            <a:r>
              <a:rPr lang="en-US" sz="4000" b="1" dirty="0" smtClean="0">
                <a:effectLst>
                  <a:outerShdw blurRad="38100" dist="38100" dir="2700000" algn="tl">
                    <a:srgbClr val="000000">
                      <a:alpha val="43137"/>
                    </a:srgbClr>
                  </a:outerShdw>
                </a:effectLst>
              </a:rPr>
              <a:t>(Intermodal) Shipping </a:t>
            </a:r>
            <a:r>
              <a:rPr lang="en-US" sz="4000" b="1" dirty="0" smtClean="0">
                <a:effectLst>
                  <a:outerShdw blurRad="38100" dist="38100" dir="2700000" algn="tl">
                    <a:srgbClr val="000000">
                      <a:alpha val="43137"/>
                    </a:srgbClr>
                  </a:outerShdw>
                </a:effectLst>
              </a:rPr>
              <a:t>Solutions</a:t>
            </a:r>
            <a:endParaRPr lang="en-US" sz="4000" b="1" dirty="0">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pPr>
              <a:defRPr/>
            </a:pPr>
            <a:r>
              <a:rPr lang="en-US" smtClean="0"/>
              <a:t>BUSI 104 - Operations Management</a:t>
            </a:r>
            <a:endParaRPr lang="en-US" dirty="0"/>
          </a:p>
        </p:txBody>
      </p:sp>
      <p:sp>
        <p:nvSpPr>
          <p:cNvPr id="6" name="Rectangle 3"/>
          <p:cNvSpPr txBox="1">
            <a:spLocks noChangeArrowheads="1"/>
          </p:cNvSpPr>
          <p:nvPr/>
        </p:nvSpPr>
        <p:spPr>
          <a:xfrm>
            <a:off x="-304800" y="663347"/>
            <a:ext cx="8077200" cy="4114800"/>
          </a:xfrm>
          <a:prstGeom prst="rect">
            <a:avLst/>
          </a:prstGeom>
        </p:spPr>
        <p:txBody>
          <a:bodyPr vert="horz" lIns="91440" tIns="45720" rIns="91440" bIns="4572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Franklin Gothic Book" pitchFamily="34" charset="0"/>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Franklin Gothic Book" pitchFamily="34" charset="0"/>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Franklin Gothic Book" pitchFamily="34" charset="0"/>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Franklin Gothic Book" pitchFamily="34" charset="0"/>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Franklin Gothic Book" pitchFamily="34" charset="0"/>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465138" indent="-465138">
              <a:buFont typeface="Wingdings" pitchFamily="2" charset="2"/>
              <a:buChar char="Ø"/>
            </a:pPr>
            <a:endParaRPr lang="en-US" sz="2400" dirty="0" smtClean="0"/>
          </a:p>
        </p:txBody>
      </p:sp>
      <p:sp>
        <p:nvSpPr>
          <p:cNvPr id="5" name="Slide Number Placeholder 4"/>
          <p:cNvSpPr>
            <a:spLocks noGrp="1"/>
          </p:cNvSpPr>
          <p:nvPr>
            <p:ph type="sldNum" sz="quarter" idx="12"/>
          </p:nvPr>
        </p:nvSpPr>
        <p:spPr/>
        <p:txBody>
          <a:bodyPr/>
          <a:lstStyle/>
          <a:p>
            <a:pPr>
              <a:defRPr/>
            </a:pPr>
            <a:fld id="{7272E349-8C95-40FB-A1A5-9BE662036DF8}" type="slidenum">
              <a:rPr lang="en-US" smtClean="0"/>
              <a:pPr>
                <a:defRPr/>
              </a:pPr>
              <a:t>8</a:t>
            </a:fld>
            <a:endParaRPr lang="en-US" dirty="0"/>
          </a:p>
        </p:txBody>
      </p:sp>
      <p:pic>
        <p:nvPicPr>
          <p:cNvPr id="1026" name="Picture 2" descr="http://www.cgs-international.com/sites/default/files/multimodal-illustra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775" y="1219200"/>
            <a:ext cx="4724400" cy="174439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nikitas3.com/wp-content/uploads/2012/05/005.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38370" y="1528445"/>
            <a:ext cx="3114106" cy="219249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s-media-cache-ak0.pinimg.com/736x/bb/28/4d/bb284d7ed226a046bcbea02026309ec7.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599" y="3720935"/>
            <a:ext cx="4249055" cy="28519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containerramps.co.uk/wp-content/uploads/2015/07/whatisacontainerloadingramp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56856" y="4280842"/>
            <a:ext cx="3633846" cy="1732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4451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5"/>
          <p:cNvSpPr>
            <a:spLocks noGrp="1"/>
          </p:cNvSpPr>
          <p:nvPr>
            <p:ph type="ftr" sz="quarter" idx="10"/>
          </p:nvPr>
        </p:nvSpPr>
        <p:spPr>
          <a:xfrm rot="16200000">
            <a:off x="7064975" y="3526825"/>
            <a:ext cx="3434081" cy="34282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l"/>
            <a:r>
              <a:rPr lang="en-US" sz="1200" smtClean="0">
                <a:solidFill>
                  <a:srgbClr val="FFFFCC"/>
                </a:solidFill>
              </a:rPr>
              <a:t>BUSI 104 - Operations Management</a:t>
            </a:r>
            <a:endParaRPr lang="en-US" sz="1200">
              <a:solidFill>
                <a:srgbClr val="FFFFCC"/>
              </a:solidFill>
            </a:endParaRPr>
          </a:p>
        </p:txBody>
      </p:sp>
      <p:sp>
        <p:nvSpPr>
          <p:cNvPr id="317442" name="Rectangle 2"/>
          <p:cNvSpPr>
            <a:spLocks noGrp="1" noChangeArrowheads="1"/>
          </p:cNvSpPr>
          <p:nvPr>
            <p:ph type="title"/>
          </p:nvPr>
        </p:nvSpPr>
        <p:spPr>
          <a:xfrm>
            <a:off x="533400" y="304800"/>
            <a:ext cx="7772400" cy="914400"/>
          </a:xfrm>
        </p:spPr>
        <p:txBody>
          <a:bodyPr/>
          <a:lstStyle/>
          <a:p>
            <a:pPr>
              <a:defRPr/>
            </a:pPr>
            <a:r>
              <a:rPr lang="en-US" b="1" dirty="0" smtClean="0">
                <a:effectLst>
                  <a:outerShdw blurRad="38100" dist="38100" dir="2700000" algn="tl">
                    <a:srgbClr val="000000">
                      <a:alpha val="43137"/>
                    </a:srgbClr>
                  </a:outerShdw>
                </a:effectLst>
              </a:rPr>
              <a:t>Reverse Logistics</a:t>
            </a:r>
          </a:p>
        </p:txBody>
      </p:sp>
      <p:sp>
        <p:nvSpPr>
          <p:cNvPr id="317443" name="Rectangle 3"/>
          <p:cNvSpPr>
            <a:spLocks noGrp="1" noChangeArrowheads="1"/>
          </p:cNvSpPr>
          <p:nvPr>
            <p:ph type="body" sz="half" idx="1"/>
          </p:nvPr>
        </p:nvSpPr>
        <p:spPr>
          <a:xfrm>
            <a:off x="-28433" y="1524000"/>
            <a:ext cx="4191000" cy="3505200"/>
          </a:xfrm>
        </p:spPr>
        <p:txBody>
          <a:bodyPr/>
          <a:lstStyle/>
          <a:p>
            <a:pPr>
              <a:buFontTx/>
              <a:buNone/>
            </a:pPr>
            <a:r>
              <a:rPr lang="en-US" sz="2400" dirty="0" smtClean="0">
                <a:latin typeface="Cambria" panose="02040503050406030204" pitchFamily="18" charset="0"/>
              </a:rPr>
              <a:t>	Activities involved in managing, processing, reducing and disposing of hazardous or non-hazardous waste from production, packaging and use of products, including reverse distribution processes. </a:t>
            </a:r>
          </a:p>
          <a:p>
            <a:endParaRPr lang="en-US" sz="2400" dirty="0" smtClean="0">
              <a:latin typeface="Cambria" panose="02040503050406030204" pitchFamily="18" charset="0"/>
            </a:endParaRPr>
          </a:p>
          <a:p>
            <a:endParaRPr lang="en-US" sz="2400" dirty="0" smtClean="0">
              <a:latin typeface="Cambria" panose="02040503050406030204" pitchFamily="18" charset="0"/>
            </a:endParaRPr>
          </a:p>
        </p:txBody>
      </p:sp>
      <p:pic>
        <p:nvPicPr>
          <p:cNvPr id="3078" name="Picture 9" descr="pic_1reverse"/>
          <p:cNvPicPr>
            <a:picLocks noGrp="1" noChangeAspect="1" noChangeArrowheads="1"/>
          </p:cNvPicPr>
          <p:nvPr>
            <p:ph sz="quarter" idx="3"/>
          </p:nvPr>
        </p:nvPicPr>
        <p:blipFill>
          <a:blip r:embed="rId2">
            <a:extLst>
              <a:ext uri="{28A0092B-C50C-407E-A947-70E740481C1C}">
                <a14:useLocalDpi xmlns:a14="http://schemas.microsoft.com/office/drawing/2010/main" val="0"/>
              </a:ext>
            </a:extLst>
          </a:blip>
          <a:srcRect/>
          <a:stretch>
            <a:fillRect/>
          </a:stretch>
        </p:blipFill>
        <p:spPr>
          <a:xfrm>
            <a:off x="5346930" y="990600"/>
            <a:ext cx="2828647" cy="2286000"/>
          </a:xfrm>
          <a:noFill/>
          <a:ln>
            <a:solidFill>
              <a:schemeClr val="tx1"/>
            </a:solidFill>
            <a:miter lim="800000"/>
            <a:headEnd/>
            <a:tailEnd/>
          </a:ln>
        </p:spPr>
      </p:pic>
      <p:pic>
        <p:nvPicPr>
          <p:cNvPr id="3079" name="Picture 13" descr="FedEx%20Processing%20Center"/>
          <p:cNvPicPr>
            <a:picLocks noGrp="1" noChangeAspect="1" noChangeArrowheads="1"/>
          </p:cNvPicPr>
          <p:nvPr>
            <p:ph sz="quarter" idx="2"/>
          </p:nvPr>
        </p:nvPicPr>
        <p:blipFill>
          <a:blip r:embed="rId3" cstate="print">
            <a:extLst>
              <a:ext uri="{28A0092B-C50C-407E-A947-70E740481C1C}">
                <a14:useLocalDpi xmlns:a14="http://schemas.microsoft.com/office/drawing/2010/main" val="0"/>
              </a:ext>
            </a:extLst>
          </a:blip>
          <a:srcRect/>
          <a:stretch>
            <a:fillRect/>
          </a:stretch>
        </p:blipFill>
        <p:spPr>
          <a:xfrm>
            <a:off x="4229099" y="3429000"/>
            <a:ext cx="3616713" cy="2409854"/>
          </a:xfrm>
          <a:noFill/>
          <a:ln>
            <a:solidFill>
              <a:schemeClr val="tx1"/>
            </a:solidFill>
            <a:miter lim="800000"/>
            <a:headEnd/>
            <a:tailEnd/>
          </a:ln>
        </p:spPr>
      </p:pic>
      <p:sp>
        <p:nvSpPr>
          <p:cNvPr id="3080" name="Text Box 15"/>
          <p:cNvSpPr txBox="1">
            <a:spLocks noChangeArrowheads="1"/>
          </p:cNvSpPr>
          <p:nvPr/>
        </p:nvSpPr>
        <p:spPr bwMode="auto">
          <a:xfrm>
            <a:off x="474828" y="6031860"/>
            <a:ext cx="7696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i="1" dirty="0">
                <a:solidFill>
                  <a:schemeClr val="tx2"/>
                </a:solidFill>
              </a:rPr>
              <a:t>Also includes product recalls, recycling, and refurbishing</a:t>
            </a:r>
          </a:p>
        </p:txBody>
      </p:sp>
      <p:sp>
        <p:nvSpPr>
          <p:cNvPr id="2" name="Slide Number Placeholder 1"/>
          <p:cNvSpPr>
            <a:spLocks noGrp="1"/>
          </p:cNvSpPr>
          <p:nvPr>
            <p:ph type="sldNum" sz="quarter" idx="11"/>
          </p:nvPr>
        </p:nvSpPr>
        <p:spPr/>
        <p:txBody>
          <a:bodyPr/>
          <a:lstStyle/>
          <a:p>
            <a:pPr>
              <a:defRPr/>
            </a:pPr>
            <a:fld id="{73847ECB-A483-4EE6-889C-30F6BE90BE72}" type="slidenum">
              <a:rPr lang="en-US" smtClean="0"/>
              <a:pPr>
                <a:defRPr/>
              </a:pPr>
              <a:t>9</a:t>
            </a:fld>
            <a:endParaRPr lang="en-US" dirty="0"/>
          </a:p>
        </p:txBody>
      </p:sp>
    </p:spTree>
    <p:extLst>
      <p:ext uri="{BB962C8B-B14F-4D97-AF65-F5344CB8AC3E}">
        <p14:creationId xmlns:p14="http://schemas.microsoft.com/office/powerpoint/2010/main" val="15051789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9995</TotalTime>
  <Words>1551</Words>
  <Application>Microsoft Office PowerPoint</Application>
  <PresentationFormat>On-screen Show (4:3)</PresentationFormat>
  <Paragraphs>333</Paragraphs>
  <Slides>35</Slides>
  <Notes>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35</vt:i4>
      </vt:variant>
    </vt:vector>
  </HeadingPairs>
  <TitlesOfParts>
    <vt:vector size="46" baseType="lpstr">
      <vt:lpstr>Arial</vt:lpstr>
      <vt:lpstr>Calibri</vt:lpstr>
      <vt:lpstr>Cambria</vt:lpstr>
      <vt:lpstr>Cambria Math</vt:lpstr>
      <vt:lpstr>Franklin Gothic Book</vt:lpstr>
      <vt:lpstr>Franklin Gothic Medium</vt:lpstr>
      <vt:lpstr>Times New Roman</vt:lpstr>
      <vt:lpstr>Wingdings</vt:lpstr>
      <vt:lpstr>Adjacency</vt:lpstr>
      <vt:lpstr>Equation</vt:lpstr>
      <vt:lpstr>Microsoft Equation 3.0</vt:lpstr>
      <vt:lpstr>Supply Chain Management: Distribution and warehousing, Inventory Measures &amp; Supplier Selection</vt:lpstr>
      <vt:lpstr>Warehousing</vt:lpstr>
      <vt:lpstr>Consolidation Warehousing</vt:lpstr>
      <vt:lpstr>Cross-Docking</vt:lpstr>
      <vt:lpstr>Hub-and-Spoke Systems</vt:lpstr>
      <vt:lpstr>Hub-and-Spoke System - FedEx</vt:lpstr>
      <vt:lpstr>Hub-and-Spoke System: UPS Worldport Louisville, KY</vt:lpstr>
      <vt:lpstr>Multimodal (Intermodal) Shipping Solutions</vt:lpstr>
      <vt:lpstr>Reverse Logistics</vt:lpstr>
      <vt:lpstr>Flow of Goods in Forward &amp; Reverse Logistics</vt:lpstr>
      <vt:lpstr>Retail Returns Management Reverse Logistics Challenge</vt:lpstr>
      <vt:lpstr>Hierarchy of Waste Treatment Activities</vt:lpstr>
      <vt:lpstr>Reverse Logistics: E-Waste Problem!!</vt:lpstr>
      <vt:lpstr>E-Waste Global Volumes  1 Metric Ton = 1.102 U.S. Ton 1 kg = 2.2 pounds </vt:lpstr>
      <vt:lpstr>e-Waste Recycling Plant Roseville, CA Built by, and formerly(?)  operated by, Hewlett Packard (HP)</vt:lpstr>
      <vt:lpstr>Inventory Turnover (or turn rate)</vt:lpstr>
      <vt:lpstr>Average Aggregate Inventory Value</vt:lpstr>
      <vt:lpstr>PowerPoint Presentation</vt:lpstr>
      <vt:lpstr>PowerPoint Presentation</vt:lpstr>
      <vt:lpstr>PowerPoint Presentation</vt:lpstr>
      <vt:lpstr>PowerPoint Presentation</vt:lpstr>
      <vt:lpstr>PowerPoint Presentation</vt:lpstr>
      <vt:lpstr>Selecting a Supplier using Total Cost Approach</vt:lpstr>
      <vt:lpstr>Material Costs</vt:lpstr>
      <vt:lpstr>Freight Costs</vt:lpstr>
      <vt:lpstr>Inventory Costs</vt:lpstr>
      <vt:lpstr>Inventory Costs (continued)</vt:lpstr>
      <vt:lpstr>Administrative Costs</vt:lpstr>
      <vt:lpstr>Total Annual Cost Use to Compare Supplier</vt:lpstr>
      <vt:lpstr>Example of Total Cost Analysis for Supplier Selection</vt:lpstr>
      <vt:lpstr>Example of Total Cost Analysis for Supplier Selection</vt:lpstr>
      <vt:lpstr>Example - Continued</vt:lpstr>
      <vt:lpstr>Example - Solutions</vt:lpstr>
      <vt:lpstr>Additional Performance Dimensions for Suppliers</vt:lpstr>
      <vt:lpstr>Preference Matrix for Excell</vt:lpstr>
    </vt:vector>
  </TitlesOfParts>
  <Company>Rensselaer Hartford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Ed Arnheiter</dc:creator>
  <cp:lastModifiedBy>Ed Arnheiter</cp:lastModifiedBy>
  <cp:revision>486</cp:revision>
  <cp:lastPrinted>2002-07-15T20:13:21Z</cp:lastPrinted>
  <dcterms:created xsi:type="dcterms:W3CDTF">2000-08-25T18:42:19Z</dcterms:created>
  <dcterms:modified xsi:type="dcterms:W3CDTF">2017-04-23T19:08:40Z</dcterms:modified>
</cp:coreProperties>
</file>