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13"/>
  </p:notesMasterIdLst>
  <p:handoutMasterIdLst>
    <p:handoutMasterId r:id="rId14"/>
  </p:handoutMasterIdLst>
  <p:sldIdLst>
    <p:sldId id="338" r:id="rId2"/>
    <p:sldId id="333" r:id="rId3"/>
    <p:sldId id="334" r:id="rId4"/>
    <p:sldId id="335" r:id="rId5"/>
    <p:sldId id="336" r:id="rId6"/>
    <p:sldId id="337" r:id="rId7"/>
    <p:sldId id="339" r:id="rId8"/>
    <p:sldId id="340" r:id="rId9"/>
    <p:sldId id="343" r:id="rId10"/>
    <p:sldId id="342" r:id="rId11"/>
    <p:sldId id="341" r:id="rId12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0F0F0"/>
    <a:srgbClr val="FF9933"/>
    <a:srgbClr val="FFFFCC"/>
    <a:srgbClr val="00CC66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6" autoAdjust="0"/>
    <p:restoredTop sz="92559" autoAdjust="0"/>
  </p:normalViewPr>
  <p:slideViewPr>
    <p:cSldViewPr>
      <p:cViewPr>
        <p:scale>
          <a:sx n="70" d="100"/>
          <a:sy n="70" d="100"/>
        </p:scale>
        <p:origin x="-1560" y="210"/>
      </p:cViewPr>
      <p:guideLst>
        <p:guide orient="horz" pos="1536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22" y="2730"/>
      </p:cViewPr>
      <p:guideLst>
        <p:guide orient="horz" pos="2913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2440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660807"/>
            <a:ext cx="4710606" cy="462440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 err="1" smtClean="0"/>
              <a:t>BUSI</a:t>
            </a:r>
            <a:r>
              <a:rPr lang="en-US" dirty="0" smtClean="0"/>
              <a:t> 104 – Operations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772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3023"/>
            <a:ext cx="6950075" cy="46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algn="ctr" defTabSz="924954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154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287" y="4387613"/>
            <a:ext cx="5093504" cy="415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8172"/>
            <a:ext cx="6950075" cy="4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algn="ctr" defTabSz="924954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BUSI</a:t>
            </a:r>
            <a:r>
              <a:rPr lang="en-US" dirty="0" smtClean="0"/>
              <a:t> 104 – Operations Management</a:t>
            </a:r>
            <a:endParaRPr lang="en-US" sz="1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26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F55E0-29A5-41BD-8E5F-333A676EB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F7208-D09C-4A97-95BA-12C10215D4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091610" y="3553460"/>
            <a:ext cx="3357881" cy="36576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F18D9-6B06-448A-8167-113A4EE97F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D9F0E-C1AC-49DF-AC75-D32FA15F11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298D2-09C1-47DE-83A0-FA4FE32BD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6EB4C0-A034-43BA-88DA-3FF3C00C8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Franklin Gothic Medium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Curves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BUSI</a:t>
            </a:r>
            <a:r>
              <a:rPr lang="en-US" dirty="0" smtClean="0">
                <a:solidFill>
                  <a:schemeClr val="tx2"/>
                </a:solidFill>
              </a:rPr>
              <a:t> 104 – Operations Management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Professor Ed Arnheiter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Pool Example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620000" cy="4800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Previous </a:t>
            </a:r>
            <a:r>
              <a:rPr lang="en-US" sz="2400" dirty="0"/>
              <a:t>learning curve </a:t>
            </a:r>
            <a:r>
              <a:rPr lang="en-US" sz="2400" dirty="0" smtClean="0"/>
              <a:t>assumes 15</a:t>
            </a:r>
            <a:r>
              <a:rPr lang="en-US" sz="2400" dirty="0"/>
              <a:t>% reduction in time to </a:t>
            </a:r>
            <a:r>
              <a:rPr lang="en-US" sz="2400" dirty="0" smtClean="0"/>
              <a:t>build </a:t>
            </a:r>
            <a:r>
              <a:rPr lang="en-US" sz="2400" dirty="0"/>
              <a:t>pool for every DOUBLING of production.  </a:t>
            </a:r>
            <a:r>
              <a:rPr lang="en-US" sz="2400" dirty="0" smtClean="0"/>
              <a:t>2nd </a:t>
            </a:r>
            <a:r>
              <a:rPr lang="en-US" sz="2400" dirty="0"/>
              <a:t>pool </a:t>
            </a:r>
            <a:r>
              <a:rPr lang="en-US" sz="2400" dirty="0" smtClean="0"/>
              <a:t>time </a:t>
            </a:r>
            <a:r>
              <a:rPr lang="en-US" sz="2400" dirty="0"/>
              <a:t>would be </a:t>
            </a:r>
            <a:r>
              <a:rPr lang="en-US" sz="2400" dirty="0" smtClean="0"/>
              <a:t>0.85x39 </a:t>
            </a:r>
            <a:r>
              <a:rPr lang="en-US" sz="2400" dirty="0"/>
              <a:t>= </a:t>
            </a:r>
            <a:r>
              <a:rPr lang="en-US" sz="2400" dirty="0" smtClean="0"/>
              <a:t>33.15 </a:t>
            </a:r>
            <a:r>
              <a:rPr lang="en-US" sz="2400" dirty="0"/>
              <a:t>hours, </a:t>
            </a:r>
            <a:r>
              <a:rPr lang="en-US" sz="2400" dirty="0" smtClean="0"/>
              <a:t>4th </a:t>
            </a:r>
            <a:r>
              <a:rPr lang="en-US" sz="2400" dirty="0"/>
              <a:t>pool would take .</a:t>
            </a:r>
            <a:r>
              <a:rPr lang="en-US" sz="2400" dirty="0" smtClean="0"/>
              <a:t>85x33.15 </a:t>
            </a:r>
            <a:r>
              <a:rPr lang="en-US" sz="2400" dirty="0"/>
              <a:t>= </a:t>
            </a:r>
            <a:r>
              <a:rPr lang="en-US" sz="2400" dirty="0" smtClean="0"/>
              <a:t>28.1775, 8th </a:t>
            </a:r>
            <a:r>
              <a:rPr lang="en-US" sz="2400" dirty="0"/>
              <a:t>pool would take .</a:t>
            </a:r>
            <a:r>
              <a:rPr lang="en-US" sz="2400" dirty="0" smtClean="0"/>
              <a:t>85x28.1775=23.95, etc.</a:t>
            </a:r>
            <a:r>
              <a:rPr lang="en-US" sz="2400" dirty="0"/>
              <a:t>  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In case </a:t>
            </a:r>
            <a:r>
              <a:rPr lang="en-US" sz="2400" dirty="0"/>
              <a:t>of </a:t>
            </a:r>
            <a:r>
              <a:rPr lang="en-US" sz="2400" dirty="0" smtClean="0"/>
              <a:t>7th </a:t>
            </a:r>
            <a:r>
              <a:rPr lang="en-US" sz="2400" dirty="0"/>
              <a:t>pool say, which lies between 4 and 8 pools, we can’t just use this simple math to find </a:t>
            </a:r>
            <a:r>
              <a:rPr lang="en-US" sz="2400" dirty="0" smtClean="0"/>
              <a:t>time </a:t>
            </a:r>
            <a:r>
              <a:rPr lang="en-US" sz="2400" dirty="0"/>
              <a:t>required to </a:t>
            </a:r>
            <a:r>
              <a:rPr lang="en-US" sz="2400" dirty="0" smtClean="0"/>
              <a:t>build, </a:t>
            </a:r>
            <a:r>
              <a:rPr lang="en-US" sz="2400" dirty="0"/>
              <a:t>or for that matter </a:t>
            </a:r>
            <a:r>
              <a:rPr lang="en-US" sz="2400" dirty="0" smtClean="0"/>
              <a:t>time </a:t>
            </a:r>
            <a:r>
              <a:rPr lang="en-US" sz="2400" dirty="0"/>
              <a:t>required to build </a:t>
            </a:r>
            <a:r>
              <a:rPr lang="en-US" sz="2400" dirty="0" smtClean="0"/>
              <a:t>9th </a:t>
            </a:r>
            <a:r>
              <a:rPr lang="en-US" sz="2400" dirty="0"/>
              <a:t>pool, or </a:t>
            </a:r>
            <a:r>
              <a:rPr lang="en-US" sz="2400" dirty="0" smtClean="0"/>
              <a:t>12th </a:t>
            </a:r>
            <a:r>
              <a:rPr lang="en-US" sz="2400" dirty="0"/>
              <a:t>pool, etc.  This is where </a:t>
            </a:r>
            <a:r>
              <a:rPr lang="en-US" sz="2400" dirty="0" smtClean="0"/>
              <a:t>OM </a:t>
            </a:r>
            <a:r>
              <a:rPr lang="en-US" sz="2400" dirty="0"/>
              <a:t>Explorer software comes in handy.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Using Manual Method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926" y="1143000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Time required to build the nth unit = </a:t>
            </a:r>
          </a:p>
          <a:p>
            <a:r>
              <a:rPr lang="en-US" sz="2800" b="1" dirty="0"/>
              <a:t>[</a:t>
            </a:r>
            <a:r>
              <a:rPr lang="en-US" sz="2800" b="1" dirty="0" smtClean="0"/>
              <a:t>Time to build 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unit][n</a:t>
            </a:r>
            <a:r>
              <a:rPr lang="en-US" sz="2800" b="1" baseline="30000" dirty="0" smtClean="0"/>
              <a:t>{Log(Learning Rate)/(Log 2)} </a:t>
            </a:r>
            <a:r>
              <a:rPr lang="en-US" sz="2800" b="1" dirty="0"/>
              <a:t>]</a:t>
            </a:r>
            <a:endParaRPr lang="en-US" sz="2800" b="1" dirty="0" smtClean="0"/>
          </a:p>
          <a:p>
            <a:endParaRPr lang="en-US" sz="2400" dirty="0"/>
          </a:p>
          <a:p>
            <a:r>
              <a:rPr lang="en-US" sz="2400" i="1" dirty="0" smtClean="0"/>
              <a:t>Note: You will need to round the exponent value to 3 decimal places in order to get the </a:t>
            </a:r>
            <a:r>
              <a:rPr lang="en-US" sz="2400" i="1" u="sng" dirty="0" smtClean="0"/>
              <a:t>exact same answer</a:t>
            </a:r>
            <a:r>
              <a:rPr lang="en-US" sz="2400" i="1" dirty="0" smtClean="0"/>
              <a:t> as OM Explorer (i.e., round {Log(Learning rate)/Log 2} to 3 decimal places)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32416" y="3965525"/>
            <a:ext cx="80505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</a:p>
          <a:p>
            <a:r>
              <a:rPr lang="en-US" sz="2400" dirty="0" smtClean="0"/>
              <a:t>If we have a learning rate of 90%, and the time required to build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unit is 50 hours, how much time will it take to build the 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unit? </a:t>
            </a:r>
          </a:p>
          <a:p>
            <a:endParaRPr lang="en-US" sz="2400" dirty="0"/>
          </a:p>
          <a:p>
            <a:r>
              <a:rPr lang="en-US" sz="2400" dirty="0" smtClean="0"/>
              <a:t>(50)(9</a:t>
            </a:r>
            <a:r>
              <a:rPr lang="en-US" sz="2400" baseline="30000" dirty="0" smtClean="0"/>
              <a:t>{Log(.90)/(Log 2)}</a:t>
            </a:r>
            <a:r>
              <a:rPr lang="en-US" sz="2400" dirty="0" smtClean="0"/>
              <a:t>) = 50(9</a:t>
            </a:r>
            <a:r>
              <a:rPr lang="en-US" sz="2400" baseline="30000" dirty="0" smtClean="0"/>
              <a:t>{-.04576/.30103} </a:t>
            </a:r>
            <a:r>
              <a:rPr lang="en-US" sz="2400" dirty="0" smtClean="0"/>
              <a:t>) =  50(9</a:t>
            </a:r>
            <a:r>
              <a:rPr lang="en-US" sz="2400" baseline="30000" dirty="0" smtClean="0"/>
              <a:t>-0.152</a:t>
            </a:r>
            <a:r>
              <a:rPr lang="en-US" sz="2400" dirty="0" smtClean="0"/>
              <a:t>) = 50(0.716) = 35.80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8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Learning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Curve Principles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600200"/>
            <a:ext cx="7772400" cy="4724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100000"/>
              </a:spcAft>
              <a:buFontTx/>
              <a:buNone/>
            </a:pPr>
            <a:r>
              <a:rPr lang="en-US" sz="2800" dirty="0" smtClean="0"/>
              <a:t>1. Each time you perform a task it takes less time than previous time you performed same task</a:t>
            </a:r>
          </a:p>
          <a:p>
            <a:pPr>
              <a:spcAft>
                <a:spcPct val="100000"/>
              </a:spcAft>
              <a:buFontTx/>
              <a:buNone/>
            </a:pPr>
            <a:r>
              <a:rPr lang="en-US" sz="2800" dirty="0" smtClean="0"/>
              <a:t>2. Extent of task time decrease decreases over time</a:t>
            </a:r>
          </a:p>
          <a:p>
            <a:pPr>
              <a:spcAft>
                <a:spcPct val="100000"/>
              </a:spcAft>
              <a:buFontTx/>
              <a:buNone/>
            </a:pPr>
            <a:r>
              <a:rPr lang="en-US" sz="2800" dirty="0" smtClean="0"/>
              <a:t>3. </a:t>
            </a:r>
            <a:r>
              <a:rPr lang="en-US" sz="2800" dirty="0"/>
              <a:t>R</a:t>
            </a:r>
            <a:r>
              <a:rPr lang="en-US" sz="2800" dirty="0" smtClean="0"/>
              <a:t>eduction in time will follow predictable pattern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620000" cy="1143000"/>
          </a:xfrm>
        </p:spPr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Comments on Learning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err="1"/>
              <a:t>Learning</a:t>
            </a:r>
            <a:r>
              <a:rPr lang="en-US" sz="2800" dirty="0"/>
              <a:t> curves can be applied to individuals or </a:t>
            </a:r>
            <a:r>
              <a:rPr lang="en-US" sz="2800" dirty="0" smtClean="0"/>
              <a:t>organizations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800600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Individual </a:t>
            </a:r>
            <a:r>
              <a:rPr lang="en-US" sz="2400" b="1" u="sng" dirty="0"/>
              <a:t>learning </a:t>
            </a:r>
            <a:r>
              <a:rPr lang="en-US" sz="2400" dirty="0"/>
              <a:t>is improvement that results when people repeat </a:t>
            </a:r>
            <a:r>
              <a:rPr lang="en-US" sz="2400" dirty="0" smtClean="0"/>
              <a:t>process </a:t>
            </a:r>
            <a:r>
              <a:rPr lang="en-US" sz="2400" dirty="0"/>
              <a:t>and gain skill or efficiency from their own </a:t>
            </a:r>
            <a:r>
              <a:rPr lang="en-US" sz="2400" dirty="0" smtClean="0"/>
              <a:t>experience; "practice </a:t>
            </a:r>
            <a:r>
              <a:rPr lang="en-US" sz="2400" dirty="0"/>
              <a:t>makes </a:t>
            </a:r>
            <a:r>
              <a:rPr lang="en-US" sz="2400" dirty="0" smtClean="0"/>
              <a:t>perfect" 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Organizational </a:t>
            </a:r>
            <a:r>
              <a:rPr lang="en-US" sz="2400" b="1" u="sng" dirty="0"/>
              <a:t>learning </a:t>
            </a:r>
            <a:r>
              <a:rPr lang="en-US" sz="2400" dirty="0"/>
              <a:t>results from practice as well but also comes from changes in administration, equipment, and product </a:t>
            </a:r>
            <a:r>
              <a:rPr lang="en-US" sz="2400" dirty="0" smtClean="0"/>
              <a:t>design </a:t>
            </a:r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organizational settings, we expect </a:t>
            </a:r>
            <a:r>
              <a:rPr lang="en-US" sz="2400" dirty="0" smtClean="0"/>
              <a:t>both </a:t>
            </a:r>
            <a:r>
              <a:rPr lang="en-US" sz="2400" dirty="0"/>
              <a:t>kinds of learning </a:t>
            </a:r>
            <a:r>
              <a:rPr lang="en-US" sz="2400" dirty="0" smtClean="0"/>
              <a:t>to occur </a:t>
            </a:r>
            <a:r>
              <a:rPr lang="en-US" sz="2400" dirty="0"/>
              <a:t>simultaneously and often describe </a:t>
            </a:r>
            <a:r>
              <a:rPr lang="en-US" sz="2400" dirty="0" smtClean="0"/>
              <a:t>combined </a:t>
            </a:r>
            <a:r>
              <a:rPr lang="en-US" sz="2400" dirty="0"/>
              <a:t>effect with </a:t>
            </a:r>
            <a:r>
              <a:rPr lang="en-US" sz="2400" dirty="0" smtClean="0"/>
              <a:t>single </a:t>
            </a:r>
            <a:r>
              <a:rPr lang="en-US" sz="2400" dirty="0"/>
              <a:t>learning </a:t>
            </a:r>
            <a:r>
              <a:rPr lang="en-US" sz="2400" dirty="0" smtClean="0"/>
              <a:t>curve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683" y="228600"/>
            <a:ext cx="76200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Plotting Learning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Curves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for a 90% Learning Curve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1" y="1829569"/>
            <a:ext cx="3392212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Franklin Gothic Book" pitchFamily="34" charset="0"/>
              </a:rPr>
              <a:t>Initial </a:t>
            </a:r>
            <a:r>
              <a:rPr lang="en-US" sz="2800" b="0" dirty="0" smtClean="0">
                <a:solidFill>
                  <a:schemeClr val="tx1"/>
                </a:solidFill>
                <a:latin typeface="Franklin Gothic Book" pitchFamily="34" charset="0"/>
              </a:rPr>
              <a:t>Processing </a:t>
            </a:r>
            <a:r>
              <a:rPr lang="en-US" sz="2800" dirty="0" smtClean="0">
                <a:solidFill>
                  <a:schemeClr val="tx1"/>
                </a:solidFill>
                <a:latin typeface="Franklin Gothic Book" pitchFamily="34" charset="0"/>
              </a:rPr>
              <a:t>Time</a:t>
            </a:r>
            <a:r>
              <a:rPr lang="en-US" sz="2800" b="0" dirty="0" smtClean="0">
                <a:solidFill>
                  <a:schemeClr val="tx1"/>
                </a:solidFill>
                <a:latin typeface="Franklin Gothic Book" pitchFamily="34" charset="0"/>
              </a:rPr>
              <a:t> = 100 </a:t>
            </a:r>
            <a:r>
              <a:rPr lang="en-US" sz="2800" b="0" dirty="0" err="1" smtClean="0">
                <a:solidFill>
                  <a:schemeClr val="tx1"/>
                </a:solidFill>
                <a:latin typeface="Franklin Gothic Book" pitchFamily="34" charset="0"/>
              </a:rPr>
              <a:t>hr</a:t>
            </a:r>
            <a:r>
              <a:rPr lang="en-US" sz="2800" b="0" dirty="0" smtClean="0">
                <a:solidFill>
                  <a:schemeClr val="tx1"/>
                </a:solidFill>
                <a:latin typeface="Franklin Gothic Book" pitchFamily="34" charset="0"/>
              </a:rPr>
              <a:t>/unit</a:t>
            </a:r>
            <a:endParaRPr lang="en-US" sz="2800" b="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834" y="3091473"/>
            <a:ext cx="3331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Franklin Gothic Book" pitchFamily="34" charset="0"/>
              </a:rPr>
              <a:t>For every </a:t>
            </a:r>
            <a:r>
              <a:rPr lang="en-US" sz="2400" b="1" dirty="0" smtClean="0">
                <a:solidFill>
                  <a:schemeClr val="tx1"/>
                </a:solidFill>
                <a:latin typeface="Franklin Gothic Book" pitchFamily="34" charset="0"/>
              </a:rPr>
              <a:t>doubling</a:t>
            </a:r>
            <a:r>
              <a:rPr lang="en-US" sz="2400" dirty="0" smtClean="0">
                <a:solidFill>
                  <a:schemeClr val="tx1"/>
                </a:solidFill>
                <a:latin typeface="Franklin Gothic Book" pitchFamily="34" charset="0"/>
              </a:rPr>
              <a:t> of production, processing time is only 90% of the previous value </a:t>
            </a:r>
            <a:endParaRPr lang="en-US" sz="24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579" y="5105400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Franklin Gothic Book" pitchFamily="34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Franklin Gothic Book" pitchFamily="34" charset="0"/>
              </a:rPr>
              <a:t>ecrease in processing time/unit as production doubles will normally range from 10% to 20%</a:t>
            </a:r>
            <a:endParaRPr lang="en-US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93541"/>
              </p:ext>
            </p:extLst>
          </p:nvPr>
        </p:nvGraphicFramePr>
        <p:xfrm>
          <a:off x="3901966" y="1600200"/>
          <a:ext cx="3920358" cy="499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179"/>
                <a:gridCol w="1960179"/>
              </a:tblGrid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Unit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Processing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 Time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Franklin Gothic Book" pitchFamily="34" charset="0"/>
                        </a:rPr>
                        <a:t>100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Franklin Gothic Book" pitchFamily="34" charset="0"/>
                        </a:rPr>
                        <a:t>90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Franklin Gothic Book" pitchFamily="34" charset="0"/>
                        </a:rPr>
                        <a:t>81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Franklin Gothic Book" pitchFamily="34" charset="0"/>
                        </a:rPr>
                        <a:t>73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16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Franklin Gothic Book" pitchFamily="34" charset="0"/>
                        </a:rPr>
                        <a:t>66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32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Franklin Gothic Book" pitchFamily="34" charset="0"/>
                        </a:rPr>
                        <a:t>59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64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Franklin Gothic Book" pitchFamily="34" charset="0"/>
                        </a:rPr>
                        <a:t>53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128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Franklin Gothic Book" pitchFamily="34" charset="0"/>
                        </a:rPr>
                        <a:t>48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256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Franklin Gothic Book" pitchFamily="34" charset="0"/>
                        </a:rPr>
                        <a:t>43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1752600" cy="2438400"/>
          </a:xfrm>
        </p:spPr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Curve Plot using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 Explorer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Add-in for Excel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6200963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5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of Learning Curve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316148"/>
            <a:ext cx="7848600" cy="4800600"/>
          </a:xfrm>
        </p:spPr>
        <p:txBody>
          <a:bodyPr/>
          <a:lstStyle/>
          <a:p>
            <a:r>
              <a:rPr lang="en-US" dirty="0" smtClean="0"/>
              <a:t>Most useful for non-repetitive, complex jobs requiring long time to complete (e.g., airplanes, space vehicles)</a:t>
            </a:r>
          </a:p>
          <a:p>
            <a:r>
              <a:rPr lang="en-US" dirty="0" smtClean="0"/>
              <a:t>Limited use for mass production and assembly-line type jobs</a:t>
            </a:r>
          </a:p>
          <a:p>
            <a:endParaRPr lang="en-US" dirty="0" smtClean="0"/>
          </a:p>
          <a:p>
            <a:r>
              <a:rPr lang="en-US" dirty="0" smtClean="0"/>
              <a:t>Learning for mass production jobs can flatten out quickly, and then show virtually no improvement: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10800000">
            <a:off x="2971800" y="4114800"/>
            <a:ext cx="1295400" cy="1219200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3619500" y="5334000"/>
            <a:ext cx="1333500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1799" y="42672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71799" y="5867400"/>
            <a:ext cx="2286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576042" y="4870413"/>
            <a:ext cx="2184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Processing Time per Unit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0538" y="601541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Units produced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8255" y="5150068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“Standard Time”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6027" y="4229290"/>
            <a:ext cx="206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End of improvement from learning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 flipH="1">
            <a:off x="3619500" y="4752510"/>
            <a:ext cx="296527" cy="58149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2133600"/>
            <a:ext cx="6400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Franklin Gothic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Curves</a:t>
            </a:r>
            <a:br>
              <a:rPr lang="en-US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the time required to build the nth unit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3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Swimming Pool Example on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01000" cy="5440362"/>
          </a:xfrm>
        </p:spPr>
        <p:txBody>
          <a:bodyPr>
            <a:normAutofit/>
          </a:bodyPr>
          <a:lstStyle/>
          <a:p>
            <a:pPr indent="-342900"/>
            <a:r>
              <a:rPr lang="en-US" sz="2800" dirty="0" smtClean="0"/>
              <a:t>In OM Explorer: </a:t>
            </a:r>
            <a:r>
              <a:rPr lang="en-US" sz="2800" i="1" dirty="0" smtClean="0"/>
              <a:t>Solvers </a:t>
            </a:r>
            <a:r>
              <a:rPr lang="en-US" sz="2800" i="1" dirty="0"/>
              <a:t>&gt; Learning Curve Analysis &gt; Learning </a:t>
            </a:r>
            <a:r>
              <a:rPr lang="en-US" sz="2800" i="1" dirty="0" smtClean="0"/>
              <a:t>Curves</a:t>
            </a:r>
            <a:r>
              <a:rPr lang="en-US" sz="2800" dirty="0" smtClean="0"/>
              <a:t> </a:t>
            </a:r>
          </a:p>
          <a:p>
            <a:pPr indent="-342900"/>
            <a:r>
              <a:rPr lang="en-US" sz="2800" dirty="0" smtClean="0"/>
              <a:t>Enter learning </a:t>
            </a:r>
            <a:r>
              <a:rPr lang="en-US" sz="2800" dirty="0"/>
              <a:t>rate </a:t>
            </a:r>
            <a:r>
              <a:rPr lang="en-US" sz="2800" dirty="0" smtClean="0"/>
              <a:t>(e.g</a:t>
            </a:r>
            <a:r>
              <a:rPr lang="en-US" sz="2800" dirty="0"/>
              <a:t>. 85</a:t>
            </a:r>
            <a:r>
              <a:rPr lang="en-US" sz="2800" dirty="0" smtClean="0"/>
              <a:t>%) in "Learning </a:t>
            </a:r>
            <a:r>
              <a:rPr lang="en-US" sz="2800" dirty="0"/>
              <a:t>Rate" </a:t>
            </a:r>
            <a:r>
              <a:rPr lang="en-US" sz="2800" dirty="0" smtClean="0"/>
              <a:t>box</a:t>
            </a:r>
          </a:p>
          <a:p>
            <a:pPr indent="-342900"/>
            <a:r>
              <a:rPr lang="en-US" sz="2800" dirty="0"/>
              <a:t>E</a:t>
            </a:r>
            <a:r>
              <a:rPr lang="en-US" sz="2800" dirty="0" smtClean="0"/>
              <a:t>nter "time </a:t>
            </a:r>
            <a:r>
              <a:rPr lang="en-US" sz="2800" dirty="0"/>
              <a:t>for first unit" and </a:t>
            </a:r>
            <a:r>
              <a:rPr lang="en-US" sz="2800" dirty="0" smtClean="0"/>
              <a:t>"unit </a:t>
            </a:r>
            <a:r>
              <a:rPr lang="en-US" sz="2800" dirty="0"/>
              <a:t>number" into cells D19 and D20.  </a:t>
            </a:r>
            <a:endParaRPr lang="en-US" sz="2800" dirty="0" smtClean="0"/>
          </a:p>
          <a:p>
            <a:pPr indent="-342900"/>
            <a:r>
              <a:rPr lang="en-US" sz="2800" dirty="0"/>
              <a:t>U</a:t>
            </a:r>
            <a:r>
              <a:rPr lang="en-US" sz="2800" dirty="0" smtClean="0"/>
              <a:t>sing 85</a:t>
            </a:r>
            <a:r>
              <a:rPr lang="en-US" sz="2800" dirty="0"/>
              <a:t>% learning curve with time for first unit = 39, where we wish to know </a:t>
            </a:r>
            <a:r>
              <a:rPr lang="en-US" sz="2800" dirty="0" smtClean="0"/>
              <a:t>time </a:t>
            </a:r>
            <a:r>
              <a:rPr lang="en-US" sz="2800" dirty="0"/>
              <a:t>required for </a:t>
            </a:r>
            <a:r>
              <a:rPr lang="en-US" sz="2800" dirty="0" smtClean="0"/>
              <a:t>6th </a:t>
            </a:r>
            <a:r>
              <a:rPr lang="en-US" sz="2800" dirty="0"/>
              <a:t>unit, </a:t>
            </a:r>
            <a:r>
              <a:rPr lang="en-US" sz="2800" dirty="0" smtClean="0"/>
              <a:t>software </a:t>
            </a:r>
            <a:r>
              <a:rPr lang="en-US" sz="2800" dirty="0"/>
              <a:t>yielded </a:t>
            </a:r>
            <a:r>
              <a:rPr lang="en-US" sz="2800" dirty="0" smtClean="0"/>
              <a:t>"Time </a:t>
            </a:r>
            <a:r>
              <a:rPr lang="en-US" sz="2800" dirty="0"/>
              <a:t>for unit 6" value of </a:t>
            </a:r>
            <a:r>
              <a:rPr lang="en-US" sz="2800" dirty="0" smtClean="0"/>
              <a:t>25.64.</a:t>
            </a:r>
            <a:r>
              <a:rPr lang="en-US" sz="2800" dirty="0"/>
              <a:t> 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Swimming Pool Example on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01000" cy="5440362"/>
          </a:xfrm>
        </p:spPr>
        <p:txBody>
          <a:bodyPr>
            <a:normAutofit/>
          </a:bodyPr>
          <a:lstStyle/>
          <a:p>
            <a:pPr indent="-342900"/>
            <a:r>
              <a:rPr lang="en-US" sz="2800" i="1" dirty="0" err="1" smtClean="0"/>
              <a:t>MyOMLab</a:t>
            </a:r>
            <a:r>
              <a:rPr lang="en-US" sz="2800" dirty="0" smtClean="0"/>
              <a:t> may </a:t>
            </a:r>
            <a:r>
              <a:rPr lang="en-US" sz="2800" dirty="0"/>
              <a:t>calculate </a:t>
            </a:r>
            <a:r>
              <a:rPr lang="en-US" sz="2800" dirty="0" smtClean="0"/>
              <a:t>slightly </a:t>
            </a:r>
            <a:r>
              <a:rPr lang="en-US" sz="2800" dirty="0"/>
              <a:t>different value, but </a:t>
            </a:r>
            <a:r>
              <a:rPr lang="en-US" sz="2800" dirty="0" smtClean="0"/>
              <a:t>values between 25.60 </a:t>
            </a:r>
            <a:r>
              <a:rPr lang="en-US" sz="2800" dirty="0"/>
              <a:t>and 25.64 should be within </a:t>
            </a:r>
            <a:r>
              <a:rPr lang="en-US" sz="2800" dirty="0" smtClean="0"/>
              <a:t>tolerance </a:t>
            </a:r>
            <a:r>
              <a:rPr lang="en-US" sz="2800" dirty="0"/>
              <a:t>allowed </a:t>
            </a:r>
            <a:r>
              <a:rPr lang="en-US" sz="2800" dirty="0" smtClean="0"/>
              <a:t>for question.</a:t>
            </a:r>
            <a:endParaRPr lang="en-US" sz="2800" dirty="0"/>
          </a:p>
          <a:p>
            <a:pPr indent="-342900"/>
            <a:r>
              <a:rPr lang="en-US" sz="2800" dirty="0"/>
              <a:t>T</a:t>
            </a:r>
            <a:r>
              <a:rPr lang="en-US" sz="2800" dirty="0" smtClean="0"/>
              <a:t>otal </a:t>
            </a:r>
            <a:r>
              <a:rPr lang="en-US" sz="2800" dirty="0"/>
              <a:t>time for all n </a:t>
            </a:r>
            <a:r>
              <a:rPr lang="en-US" sz="2800" dirty="0" smtClean="0"/>
              <a:t>pools - </a:t>
            </a:r>
            <a:r>
              <a:rPr lang="en-US" sz="2800" dirty="0"/>
              <a:t>e</a:t>
            </a:r>
            <a:r>
              <a:rPr lang="en-US" sz="2800" dirty="0" smtClean="0"/>
              <a:t>nter values </a:t>
            </a:r>
            <a:r>
              <a:rPr lang="en-US" sz="2800" dirty="0"/>
              <a:t>1 through n, one number at a time, in </a:t>
            </a:r>
            <a:r>
              <a:rPr lang="en-US" sz="2800" dirty="0" smtClean="0"/>
              <a:t>"Unit </a:t>
            </a:r>
            <a:r>
              <a:rPr lang="en-US" sz="2800" dirty="0"/>
              <a:t>number" box and </a:t>
            </a:r>
            <a:r>
              <a:rPr lang="en-US" sz="2800" dirty="0" smtClean="0"/>
              <a:t>sum individual </a:t>
            </a:r>
            <a:r>
              <a:rPr lang="en-US" sz="2800" dirty="0"/>
              <a:t>values to get </a:t>
            </a:r>
            <a:r>
              <a:rPr lang="en-US" sz="2800" dirty="0" smtClean="0"/>
              <a:t>total </a:t>
            </a:r>
            <a:r>
              <a:rPr lang="en-US" sz="2800" dirty="0"/>
              <a:t>time.  </a:t>
            </a:r>
          </a:p>
          <a:p>
            <a:pPr indent="-342900"/>
            <a:r>
              <a:rPr lang="en-US" sz="2800" dirty="0" smtClean="0"/>
              <a:t>For </a:t>
            </a:r>
            <a:r>
              <a:rPr lang="en-US" sz="2800" dirty="0"/>
              <a:t>example, using </a:t>
            </a:r>
            <a:r>
              <a:rPr lang="en-US" sz="2800" dirty="0" smtClean="0"/>
              <a:t>sample </a:t>
            </a:r>
            <a:r>
              <a:rPr lang="en-US" sz="2800" dirty="0"/>
              <a:t>data given above, this approach would yield </a:t>
            </a:r>
            <a:r>
              <a:rPr lang="en-US" sz="2800" dirty="0" smtClean="0"/>
              <a:t>following </a:t>
            </a:r>
            <a:r>
              <a:rPr lang="en-US" sz="2800" dirty="0"/>
              <a:t>times and total: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/>
              <a:t>39 </a:t>
            </a:r>
            <a:r>
              <a:rPr lang="en-US" sz="2400" dirty="0"/>
              <a:t>+ </a:t>
            </a:r>
            <a:r>
              <a:rPr lang="en-US" sz="2400" dirty="0" smtClean="0"/>
              <a:t>33.16 </a:t>
            </a:r>
            <a:r>
              <a:rPr lang="en-US" sz="2400" dirty="0"/>
              <a:t>+ </a:t>
            </a:r>
            <a:r>
              <a:rPr lang="en-US" sz="2400" dirty="0" smtClean="0"/>
              <a:t>30.16 </a:t>
            </a:r>
            <a:r>
              <a:rPr lang="en-US" sz="2400" dirty="0"/>
              <a:t>+ </a:t>
            </a:r>
            <a:r>
              <a:rPr lang="en-US" sz="2400" dirty="0" smtClean="0"/>
              <a:t>28.20 </a:t>
            </a:r>
            <a:r>
              <a:rPr lang="en-US" sz="2400" dirty="0"/>
              <a:t>+</a:t>
            </a:r>
            <a:r>
              <a:rPr lang="en-US" sz="2400" dirty="0" smtClean="0"/>
              <a:t>26.76 </a:t>
            </a:r>
            <a:r>
              <a:rPr lang="en-US" sz="2400" dirty="0"/>
              <a:t>+ </a:t>
            </a:r>
            <a:r>
              <a:rPr lang="en-US" sz="2400" dirty="0" smtClean="0"/>
              <a:t>25.64 </a:t>
            </a:r>
            <a:r>
              <a:rPr lang="en-US" sz="2400" dirty="0"/>
              <a:t>= </a:t>
            </a:r>
            <a:r>
              <a:rPr lang="en-US" sz="2400" dirty="0" smtClean="0"/>
              <a:t>182.92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Words>540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Learning Curves </vt:lpstr>
      <vt:lpstr>Learning Curve Principles</vt:lpstr>
      <vt:lpstr>General Comments on Learning Learning curves can be applied to individuals or organizations </vt:lpstr>
      <vt:lpstr>Plotting Learning Curves Example for a 90% Learning Curve</vt:lpstr>
      <vt:lpstr>Learning Curve Plot using OM Explorer Add-in for Excel</vt:lpstr>
      <vt:lpstr>Limitations of Learning Curve</vt:lpstr>
      <vt:lpstr>PowerPoint Presentation</vt:lpstr>
      <vt:lpstr>Swimming Pool Example on HW</vt:lpstr>
      <vt:lpstr>Swimming Pool Example on HW</vt:lpstr>
      <vt:lpstr>More on Pool Example</vt:lpstr>
      <vt:lpstr>Example Using Manual Method</vt:lpstr>
    </vt:vector>
  </TitlesOfParts>
  <Company>Rensselaer Hartford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 Arnheiter</dc:creator>
  <cp:lastModifiedBy>Windows User</cp:lastModifiedBy>
  <cp:revision>456</cp:revision>
  <cp:lastPrinted>2002-07-15T20:13:21Z</cp:lastPrinted>
  <dcterms:created xsi:type="dcterms:W3CDTF">2000-08-25T18:42:19Z</dcterms:created>
  <dcterms:modified xsi:type="dcterms:W3CDTF">2016-02-01T05:40:45Z</dcterms:modified>
</cp:coreProperties>
</file>