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330" r:id="rId2"/>
    <p:sldId id="356" r:id="rId3"/>
    <p:sldId id="357" r:id="rId4"/>
    <p:sldId id="358" r:id="rId5"/>
    <p:sldId id="359" r:id="rId6"/>
    <p:sldId id="360" r:id="rId7"/>
    <p:sldId id="361" r:id="rId8"/>
    <p:sldId id="367" r:id="rId9"/>
    <p:sldId id="368" r:id="rId10"/>
    <p:sldId id="362" r:id="rId11"/>
    <p:sldId id="363" r:id="rId12"/>
    <p:sldId id="364" r:id="rId13"/>
    <p:sldId id="270" r:id="rId14"/>
    <p:sldId id="310" r:id="rId15"/>
    <p:sldId id="323" r:id="rId16"/>
    <p:sldId id="365" r:id="rId17"/>
    <p:sldId id="366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26" r:id="rId30"/>
    <p:sldId id="327" r:id="rId31"/>
    <p:sldId id="328" r:id="rId32"/>
    <p:sldId id="329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6896100" cy="9182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900CC"/>
    <a:srgbClr val="FF66CC"/>
    <a:srgbClr val="3399FF"/>
    <a:srgbClr val="003399"/>
    <a:srgbClr val="000099"/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46" autoAdjust="0"/>
  </p:normalViewPr>
  <p:slideViewPr>
    <p:cSldViewPr>
      <p:cViewPr>
        <p:scale>
          <a:sx n="60" d="100"/>
          <a:sy n="60" d="100"/>
        </p:scale>
        <p:origin x="-1572" y="-138"/>
      </p:cViewPr>
      <p:guideLst>
        <p:guide orient="horz" pos="384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"/>
    </p:cViewPr>
  </p:sorterViewPr>
  <p:notesViewPr>
    <p:cSldViewPr>
      <p:cViewPr>
        <p:scale>
          <a:sx n="66" d="100"/>
          <a:sy n="66" d="100"/>
        </p:scale>
        <p:origin x="-2490" y="-72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9225"/>
            <a:ext cx="6896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47" tIns="45924" rIns="91847" bIns="45924" numCol="1" anchor="t" anchorCtr="0" compatLnSpc="1">
            <a:prstTxWarp prst="textNoShape">
              <a:avLst/>
            </a:prstTxWarp>
          </a:bodyPr>
          <a:lstStyle>
            <a:lvl1pPr algn="ctr" defTabSz="919163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32813"/>
            <a:ext cx="6896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47" tIns="45924" rIns="91847" bIns="45924" numCol="1" anchor="b" anchorCtr="0" compatLnSpc="1">
            <a:prstTxWarp prst="textNoShape">
              <a:avLst/>
            </a:prstTxWarp>
          </a:bodyPr>
          <a:lstStyle>
            <a:lvl1pPr algn="ctr" defTabSz="919163">
              <a:defRPr sz="1200"/>
            </a:lvl1pPr>
          </a:lstStyle>
          <a:p>
            <a:r>
              <a:rPr lang="en-US" smtClean="0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38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28600"/>
            <a:ext cx="689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47" tIns="45924" rIns="91847" bIns="45924" numCol="1" anchor="t" anchorCtr="0" compatLnSpc="1">
            <a:prstTxWarp prst="textNoShape">
              <a:avLst/>
            </a:prstTxWarp>
          </a:bodyPr>
          <a:lstStyle>
            <a:lvl1pPr algn="ctr" defTabSz="919163">
              <a:defRPr sz="1600"/>
            </a:lvl1pPr>
          </a:lstStyle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8975"/>
            <a:ext cx="459105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59275"/>
            <a:ext cx="50577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47" tIns="45924" rIns="91847" bIns="45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8612188"/>
            <a:ext cx="6997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928" tIns="46464" rIns="92928" bIns="46464" anchor="b"/>
          <a:lstStyle/>
          <a:p>
            <a:pPr algn="ctr"/>
            <a:r>
              <a:rPr lang="en-US" sz="1600" dirty="0"/>
              <a:t>© </a:t>
            </a:r>
            <a:r>
              <a:rPr lang="en-US" sz="1600" dirty="0" smtClean="0"/>
              <a:t>2016 </a:t>
            </a:r>
            <a:r>
              <a:rPr lang="en-US" sz="1600" dirty="0"/>
              <a:t>by Edward D. Arnheiter. All Rights Reserved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988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BUSI</a:t>
            </a:r>
            <a:r>
              <a:rPr lang="en-US" dirty="0"/>
              <a:t> 104 – Operations </a:t>
            </a:r>
            <a:r>
              <a:rPr lang="en-US" dirty="0" smtClean="0"/>
              <a:t>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65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1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7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MGMT 6450: Fundamentals of Process Analysis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88975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9163" y="4359275"/>
            <a:ext cx="5057775" cy="413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70" tIns="45935" rIns="91870" bIns="4593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3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2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BUSI</a:t>
            </a:r>
            <a:r>
              <a:rPr lang="en-US" dirty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61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94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58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10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53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25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68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8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04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39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63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83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50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06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9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BUSI</a:t>
            </a:r>
            <a:r>
              <a:rPr lang="en-US" dirty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4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7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24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6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5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8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528042"/>
            <a:ext cx="6896100" cy="458157"/>
          </a:xfrm>
          <a:prstGeom prst="rect">
            <a:avLst/>
          </a:prstGeom>
        </p:spPr>
        <p:txBody>
          <a:bodyPr lIns="90827" tIns="45414" rIns="90827" bIns="45414"/>
          <a:lstStyle/>
          <a:p>
            <a:pPr>
              <a:defRPr/>
            </a:pPr>
            <a:endParaRPr lang="en-US" sz="1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4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BUSI</a:t>
            </a:r>
            <a:r>
              <a:rPr lang="en-US" dirty="0"/>
              <a:t> 104 – Operations Management</a:t>
            </a:r>
            <a:endParaRPr 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1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F6E4-90DE-439D-89B6-8E7759F03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CB0-6615-4C83-B31F-BB371BE70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1B2-6F1F-49AD-90E9-07EE6443B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110695" y="3534374"/>
            <a:ext cx="3357881" cy="403931"/>
          </a:xfrm>
        </p:spPr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4729-5D8F-4F7A-9050-118F76205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937-D092-4E02-AB94-5C94E91B4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9EF0-E50A-4862-A944-B1E426BC7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F92E-0A45-4928-B6DD-9DC56280A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A496-E0D8-4A8D-99E8-22497EA28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DF07-593C-4D8A-9862-477E238409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1/28/2013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F2AFC7-C2E4-4BCC-90C6-C6BC27339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35F6E4-90DE-439D-89B6-8E7759F03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77310" y="3439160"/>
            <a:ext cx="35864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BUSI 104 Operations Management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543800" cy="2593975"/>
          </a:xfrm>
        </p:spPr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Analytical Tools for Process Analysis and Improvement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BUSI</a:t>
            </a:r>
            <a:r>
              <a:rPr lang="en-US" sz="2400" dirty="0" smtClean="0"/>
              <a:t> 104 Operations Management</a:t>
            </a:r>
          </a:p>
          <a:p>
            <a:r>
              <a:rPr lang="en-US" sz="2400" dirty="0" smtClean="0"/>
              <a:t>Professor Arnheiter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F6E4-90DE-439D-89B6-8E7759F03A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Time Example 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762000" y="3886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333399"/>
                </a:solidFill>
              </a:rPr>
              <a:t>Task A</a:t>
            </a:r>
            <a:endParaRPr lang="en-US" sz="2400" dirty="0">
              <a:solidFill>
                <a:srgbClr val="333399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429000" y="3886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333399"/>
                </a:solidFill>
              </a:rPr>
              <a:t>Task B</a:t>
            </a:r>
            <a:endParaRPr lang="en-US" sz="2400">
              <a:solidFill>
                <a:srgbClr val="333399"/>
              </a:solidFill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57200" y="4267200"/>
            <a:ext cx="249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99"/>
                </a:solidFill>
              </a:rPr>
              <a:t>CT</a:t>
            </a:r>
            <a:r>
              <a:rPr lang="en-US" sz="2400" b="1" baseline="-25000">
                <a:solidFill>
                  <a:srgbClr val="333399"/>
                </a:solidFill>
              </a:rPr>
              <a:t>A</a:t>
            </a:r>
            <a:r>
              <a:rPr lang="en-US" sz="2400" b="1">
                <a:solidFill>
                  <a:srgbClr val="333399"/>
                </a:solidFill>
              </a:rPr>
              <a:t> = 5 minutes</a:t>
            </a:r>
            <a:endParaRPr lang="en-US" sz="2400">
              <a:solidFill>
                <a:srgbClr val="333399"/>
              </a:solidFill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3352800" y="4267200"/>
            <a:ext cx="25282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99"/>
                </a:solidFill>
              </a:rPr>
              <a:t>CT</a:t>
            </a:r>
            <a:r>
              <a:rPr lang="en-US" sz="2400" b="1" baseline="-25000">
                <a:solidFill>
                  <a:srgbClr val="333399"/>
                </a:solidFill>
              </a:rPr>
              <a:t>B</a:t>
            </a:r>
            <a:r>
              <a:rPr lang="en-US" sz="2400" b="1">
                <a:solidFill>
                  <a:srgbClr val="333399"/>
                </a:solidFill>
              </a:rPr>
              <a:t> = 2 minutes</a:t>
            </a:r>
            <a:endParaRPr lang="en-US" sz="2400">
              <a:solidFill>
                <a:srgbClr val="333399"/>
              </a:solidFill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138588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2286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2743200" y="28194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5257800" y="28194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 rot="21597825">
            <a:off x="6096000" y="38862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33399"/>
                </a:solidFill>
              </a:rPr>
              <a:t>Finished Goods Inventory (FGI)</a:t>
            </a:r>
            <a:endParaRPr lang="en-US" sz="1800">
              <a:solidFill>
                <a:srgbClr val="333399"/>
              </a:solidFill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1041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667000" y="5105400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CT</a:t>
            </a:r>
            <a:r>
              <a:rPr lang="en-US" sz="2400" b="1" baseline="-25000" dirty="0" err="1" smtClean="0">
                <a:solidFill>
                  <a:schemeClr val="tx1"/>
                </a:solidFill>
              </a:rPr>
              <a:t>bottleneck</a:t>
            </a:r>
            <a:r>
              <a:rPr lang="en-US" sz="24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=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667000" y="5486400"/>
            <a:ext cx="2442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Capacity =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Idle </a:t>
            </a:r>
            <a:r>
              <a:rPr lang="en-US" sz="2400" b="1" dirty="0" smtClean="0">
                <a:solidFill>
                  <a:schemeClr val="tx1"/>
                </a:solidFill>
              </a:rPr>
              <a:t>Time at B =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9760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Cycle Time Example 2:  </a:t>
            </a:r>
            <a: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Second 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Worker at Task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3400" y="5050494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333399"/>
                </a:solidFill>
              </a:rPr>
              <a:t>Task B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3831294"/>
            <a:ext cx="211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CT</a:t>
            </a:r>
            <a:r>
              <a:rPr lang="en-US" sz="2000" b="1" baseline="-25000">
                <a:solidFill>
                  <a:srgbClr val="333399"/>
                </a:solidFill>
              </a:rPr>
              <a:t>A</a:t>
            </a:r>
            <a:r>
              <a:rPr lang="en-US" sz="2000" b="1">
                <a:solidFill>
                  <a:srgbClr val="333399"/>
                </a:solidFill>
              </a:rPr>
              <a:t> = 5 minutes</a:t>
            </a:r>
            <a:endParaRPr lang="en-US" sz="2000">
              <a:solidFill>
                <a:srgbClr val="333399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67200" y="5431494"/>
            <a:ext cx="211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CT</a:t>
            </a:r>
            <a:r>
              <a:rPr lang="en-US" sz="2000" b="1" baseline="-25000">
                <a:solidFill>
                  <a:srgbClr val="333399"/>
                </a:solidFill>
              </a:rPr>
              <a:t>B</a:t>
            </a:r>
            <a:r>
              <a:rPr lang="en-US" sz="2000" b="1">
                <a:solidFill>
                  <a:srgbClr val="333399"/>
                </a:solidFill>
              </a:rPr>
              <a:t> = 2 minutes</a:t>
            </a:r>
            <a:endParaRPr lang="en-US" sz="2000">
              <a:solidFill>
                <a:srgbClr val="333399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15200" y="4974294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3399"/>
                </a:solidFill>
              </a:rPr>
              <a:t>FGI</a:t>
            </a:r>
            <a:endParaRPr lang="en-US">
              <a:solidFill>
                <a:srgbClr val="333399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69294"/>
            <a:ext cx="138588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3894"/>
            <a:ext cx="2286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096000" y="390749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88494"/>
            <a:ext cx="2286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14400" y="5964894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333399"/>
                </a:solidFill>
              </a:rPr>
              <a:t>Task A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09600" y="6345894"/>
            <a:ext cx="211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CT</a:t>
            </a:r>
            <a:r>
              <a:rPr lang="en-US" sz="2000" b="1" baseline="-25000">
                <a:solidFill>
                  <a:srgbClr val="333399"/>
                </a:solidFill>
              </a:rPr>
              <a:t>A</a:t>
            </a:r>
            <a:r>
              <a:rPr lang="en-US" sz="2000" b="1">
                <a:solidFill>
                  <a:srgbClr val="333399"/>
                </a:solidFill>
              </a:rPr>
              <a:t> = 5 minutes</a:t>
            </a:r>
            <a:endParaRPr lang="en-US" sz="2000">
              <a:solidFill>
                <a:srgbClr val="333399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90600" y="3450294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333399"/>
                </a:solidFill>
              </a:rPr>
              <a:t>Task A</a:t>
            </a:r>
            <a:endParaRPr lang="en-US" sz="2800" dirty="0">
              <a:solidFill>
                <a:srgbClr val="333399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895600" y="520289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895600" y="2612094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97894"/>
            <a:ext cx="1095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11147" y="1575456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CT</a:t>
            </a:r>
            <a:r>
              <a:rPr lang="en-US" sz="2400" b="1" baseline="-25000" dirty="0" err="1" smtClean="0">
                <a:solidFill>
                  <a:schemeClr val="tx1"/>
                </a:solidFill>
              </a:rPr>
              <a:t>bottleneck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 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299847" y="2037121"/>
            <a:ext cx="18181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Capacity = 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311147" y="2498786"/>
            <a:ext cx="2527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Idle </a:t>
            </a:r>
            <a:r>
              <a:rPr lang="en-US" sz="2400" b="1" dirty="0" smtClean="0">
                <a:solidFill>
                  <a:schemeClr val="tx1"/>
                </a:solidFill>
              </a:rPr>
              <a:t>Time at B =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7909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 3:  </a:t>
            </a:r>
            <a: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3rd 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Worker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1555750"/>
            <a:ext cx="6324600" cy="5029200"/>
          </a:xfrm>
          <a:prstGeom prst="rect">
            <a:avLst/>
          </a:prstGeom>
          <a:solidFill>
            <a:srgbClr val="DDDDDD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24400" y="483235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333399"/>
                </a:solidFill>
              </a:rPr>
              <a:t>Task B</a:t>
            </a:r>
            <a:endParaRPr lang="en-US" sz="2000" dirty="0">
              <a:solidFill>
                <a:srgbClr val="333399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55950"/>
            <a:ext cx="1173163" cy="16764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84350"/>
            <a:ext cx="1600200" cy="130651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0" y="391795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2241550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333399"/>
                </a:solidFill>
              </a:rPr>
              <a:t>Task A</a:t>
            </a:r>
            <a:endParaRPr lang="en-US" sz="2000" b="1" baseline="-25000" dirty="0">
              <a:solidFill>
                <a:srgbClr val="333399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276600" y="384175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276600" y="231775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84550"/>
            <a:ext cx="1095375" cy="15240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32350"/>
            <a:ext cx="1600200" cy="130651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08350"/>
            <a:ext cx="1600200" cy="130651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276600" y="528955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828800" y="323215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CT</a:t>
            </a:r>
            <a:r>
              <a:rPr lang="en-US" sz="1600" b="1" baseline="-25000">
                <a:solidFill>
                  <a:srgbClr val="333399"/>
                </a:solidFill>
              </a:rPr>
              <a:t>A</a:t>
            </a:r>
            <a:r>
              <a:rPr lang="en-US" sz="1600" b="1">
                <a:solidFill>
                  <a:srgbClr val="333399"/>
                </a:solidFill>
              </a:rPr>
              <a:t> = 5 min</a:t>
            </a:r>
            <a:endParaRPr lang="en-US" sz="1600">
              <a:solidFill>
                <a:srgbClr val="333399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0" y="3689350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333399"/>
                </a:solidFill>
              </a:rPr>
              <a:t>Task A</a:t>
            </a:r>
            <a:endParaRPr lang="en-US" sz="2000" b="1" baseline="-25000" dirty="0">
              <a:solidFill>
                <a:srgbClr val="333399"/>
              </a:solidFill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28800" y="47561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CT</a:t>
            </a:r>
            <a:r>
              <a:rPr lang="en-US" sz="1600" b="1" baseline="-25000">
                <a:solidFill>
                  <a:srgbClr val="333399"/>
                </a:solidFill>
              </a:rPr>
              <a:t>A</a:t>
            </a:r>
            <a:r>
              <a:rPr lang="en-US" sz="1600" b="1">
                <a:solidFill>
                  <a:srgbClr val="333399"/>
                </a:solidFill>
              </a:rPr>
              <a:t> = 5 min</a:t>
            </a:r>
            <a:endParaRPr lang="en-US" sz="1600">
              <a:solidFill>
                <a:srgbClr val="333399"/>
              </a:solidFill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0" y="5213350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333399"/>
                </a:solidFill>
              </a:rPr>
              <a:t>Task A</a:t>
            </a:r>
            <a:endParaRPr lang="en-US" sz="2000" b="1" baseline="-25000" dirty="0">
              <a:solidFill>
                <a:srgbClr val="333399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828800" y="17081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CT</a:t>
            </a:r>
            <a:r>
              <a:rPr lang="en-US" sz="1600" b="1" baseline="-25000">
                <a:solidFill>
                  <a:srgbClr val="333399"/>
                </a:solidFill>
              </a:rPr>
              <a:t>A</a:t>
            </a:r>
            <a:r>
              <a:rPr lang="en-US" sz="1600" b="1">
                <a:solidFill>
                  <a:srgbClr val="333399"/>
                </a:solidFill>
              </a:rPr>
              <a:t> = 5 min</a:t>
            </a:r>
            <a:endParaRPr lang="en-US" sz="1600">
              <a:solidFill>
                <a:srgbClr val="333399"/>
              </a:solidFill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800600" y="3079750"/>
            <a:ext cx="132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CT</a:t>
            </a:r>
            <a:r>
              <a:rPr lang="en-US" sz="1600" b="1" baseline="-25000">
                <a:solidFill>
                  <a:srgbClr val="333399"/>
                </a:solidFill>
              </a:rPr>
              <a:t>B</a:t>
            </a:r>
            <a:r>
              <a:rPr lang="en-US" sz="1600" b="1">
                <a:solidFill>
                  <a:srgbClr val="333399"/>
                </a:solidFill>
              </a:rPr>
              <a:t> = 2 min</a:t>
            </a:r>
            <a:endParaRPr lang="en-US" sz="1600">
              <a:solidFill>
                <a:srgbClr val="333399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43800" y="338455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99"/>
                </a:solidFill>
              </a:rPr>
              <a:t>FGI</a:t>
            </a:r>
            <a:endParaRPr lang="en-US" sz="2000">
              <a:solidFill>
                <a:srgbClr val="333399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343400" y="6203950"/>
            <a:ext cx="1307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C3300"/>
                </a:solidFill>
              </a:rPr>
              <a:t>Idle Time =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343400" y="559435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rgbClr val="CC3300"/>
                </a:solidFill>
              </a:rPr>
              <a:t>CT</a:t>
            </a:r>
            <a:r>
              <a:rPr lang="en-US" sz="1600" b="1" baseline="-25000" dirty="0" err="1" smtClean="0">
                <a:solidFill>
                  <a:srgbClr val="CC3300"/>
                </a:solidFill>
              </a:rPr>
              <a:t>bot</a:t>
            </a:r>
            <a:r>
              <a:rPr lang="en-US" sz="1600" b="1" dirty="0" smtClean="0">
                <a:solidFill>
                  <a:srgbClr val="CC3300"/>
                </a:solidFill>
              </a:rPr>
              <a:t> </a:t>
            </a:r>
            <a:r>
              <a:rPr lang="en-US" sz="1600" b="1" dirty="0">
                <a:solidFill>
                  <a:srgbClr val="CC3300"/>
                </a:solidFill>
              </a:rPr>
              <a:t>= 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343400" y="5899150"/>
            <a:ext cx="12747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C3300"/>
                </a:solidFill>
              </a:rPr>
              <a:t>Capacity =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521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utoUpdateAnimBg="0"/>
      <p:bldP spid="27" grpId="0" autoUpdateAnimBg="0"/>
      <p:bldP spid="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391400" cy="762000"/>
          </a:xfrm>
        </p:spPr>
        <p:txBody>
          <a:bodyPr/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Two More Important Metrics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sz="2800" dirty="0">
                <a:solidFill>
                  <a:srgbClr val="008080"/>
                </a:solidFill>
                <a:latin typeface="Arial" charset="0"/>
              </a:rPr>
              <a:t>	</a:t>
            </a: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T</a:t>
            </a:r>
            <a:r>
              <a:rPr lang="en-US" sz="2800" b="1" baseline="-25000" dirty="0">
                <a:solidFill>
                  <a:schemeClr val="tx2"/>
                </a:solidFill>
                <a:latin typeface="Arial" charset="0"/>
              </a:rPr>
              <a:t>o</a:t>
            </a: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 =</a:t>
            </a:r>
            <a:r>
              <a:rPr lang="en-US" sz="2800" b="1" dirty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Raw process time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(average time for a single job to traverse an empty line)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endParaRPr lang="en-US" sz="2800" b="1" dirty="0">
              <a:solidFill>
                <a:schemeClr val="accent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endParaRPr lang="en-US" sz="2800" b="1" dirty="0">
              <a:solidFill>
                <a:schemeClr val="accent1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2800" b="1" dirty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en-US" sz="2800" b="1" dirty="0">
                <a:latin typeface="Arial" charset="0"/>
              </a:rPr>
              <a:t>Critical </a:t>
            </a:r>
            <a:r>
              <a:rPr lang="en-US" sz="2800" b="1" dirty="0" err="1">
                <a:latin typeface="Arial" charset="0"/>
              </a:rPr>
              <a:t>WIP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smtClean="0">
                <a:latin typeface="Arial" charset="0"/>
              </a:rPr>
              <a:t>level = 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W</a:t>
            </a:r>
            <a:r>
              <a:rPr lang="en-US" sz="2800" b="1" baseline="-25000" dirty="0" smtClean="0">
                <a:solidFill>
                  <a:schemeClr val="tx2"/>
                </a:solidFill>
                <a:latin typeface="Arial" charset="0"/>
              </a:rPr>
              <a:t>0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800" b="1" dirty="0" err="1" smtClean="0">
                <a:solidFill>
                  <a:schemeClr val="tx2"/>
                </a:solidFill>
                <a:latin typeface="Arial" charset="0"/>
              </a:rPr>
              <a:t>TH</a:t>
            </a:r>
            <a:r>
              <a:rPr lang="en-US" sz="2800" b="1" baseline="-25000" dirty="0" err="1" smtClean="0">
                <a:solidFill>
                  <a:schemeClr val="tx2"/>
                </a:solidFill>
                <a:latin typeface="Arial" charset="0"/>
              </a:rPr>
              <a:t>bottleneck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)(T</a:t>
            </a:r>
            <a:r>
              <a:rPr lang="en-US" sz="2800" b="1" baseline="-25000" dirty="0" smtClean="0">
                <a:solidFill>
                  <a:schemeClr val="tx2"/>
                </a:solidFill>
                <a:latin typeface="Arial" charset="0"/>
              </a:rPr>
              <a:t>0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2800" b="1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Arial" charset="0"/>
              </a:rPr>
              <a:t>	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BUSI</a:t>
            </a:r>
            <a:r>
              <a:rPr lang="en-US" dirty="0" smtClean="0"/>
              <a:t>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DFEB-F23A-45CD-9CD5-7512D644FE6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32AD-0818-4E2C-85A6-9F3D54C00BA7}" type="slidenum">
              <a:rPr lang="en-US"/>
              <a:pPr/>
              <a:t>14</a:t>
            </a:fld>
            <a:endParaRPr lang="en-US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242888" y="228600"/>
            <a:ext cx="3290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WIP</a:t>
            </a:r>
          </a:p>
        </p:txBody>
      </p:sp>
      <p:grpSp>
        <p:nvGrpSpPr>
          <p:cNvPr id="146452" name="Group 20"/>
          <p:cNvGrpSpPr>
            <a:grpSpLocks/>
          </p:cNvGrpSpPr>
          <p:nvPr/>
        </p:nvGrpSpPr>
        <p:grpSpPr bwMode="auto">
          <a:xfrm>
            <a:off x="0" y="4606924"/>
            <a:ext cx="8242300" cy="1927225"/>
            <a:chOff x="424" y="2626"/>
            <a:chExt cx="5192" cy="1214"/>
          </a:xfrm>
        </p:grpSpPr>
        <p:sp>
          <p:nvSpPr>
            <p:cNvPr id="146435" name="Text Box 3"/>
            <p:cNvSpPr txBox="1">
              <a:spLocks noChangeArrowheads="1"/>
            </p:cNvSpPr>
            <p:nvPr/>
          </p:nvSpPr>
          <p:spPr bwMode="auto">
            <a:xfrm>
              <a:off x="424" y="2722"/>
              <a:ext cx="2832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  <a:buClr>
                  <a:srgbClr val="333399"/>
                </a:buClr>
              </a:pPr>
              <a:r>
                <a:rPr lang="en-US" b="1">
                  <a:latin typeface="Arial" charset="0"/>
                </a:rPr>
                <a:t>	</a:t>
              </a:r>
              <a:r>
                <a:rPr lang="en-US" b="1" i="1">
                  <a:latin typeface="Arial" charset="0"/>
                </a:rPr>
                <a:t>Unbalanced lines</a:t>
              </a:r>
              <a:r>
                <a:rPr lang="en-US" b="1">
                  <a:latin typeface="Arial" charset="0"/>
                </a:rPr>
                <a:t>, W</a:t>
              </a:r>
              <a:r>
                <a:rPr lang="en-US" b="1" baseline="-25000">
                  <a:latin typeface="Arial" charset="0"/>
                </a:rPr>
                <a:t>0</a:t>
              </a:r>
              <a:r>
                <a:rPr lang="en-US" b="1">
                  <a:latin typeface="Arial" charset="0"/>
                </a:rPr>
                <a:t> &lt; number of machines.  </a:t>
              </a:r>
            </a:p>
          </p:txBody>
        </p:sp>
        <p:grpSp>
          <p:nvGrpSpPr>
            <p:cNvPr id="146443" name="Group 11"/>
            <p:cNvGrpSpPr>
              <a:grpSpLocks/>
            </p:cNvGrpSpPr>
            <p:nvPr/>
          </p:nvGrpSpPr>
          <p:grpSpPr bwMode="auto">
            <a:xfrm>
              <a:off x="3486" y="2626"/>
              <a:ext cx="1066" cy="1214"/>
              <a:chOff x="3486" y="2482"/>
              <a:chExt cx="1066" cy="1214"/>
            </a:xfrm>
          </p:grpSpPr>
          <p:pic>
            <p:nvPicPr>
              <p:cNvPr id="146444" name="Picture 12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4" y="2482"/>
                <a:ext cx="691" cy="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445" name="AutoShape 13"/>
              <p:cNvSpPr>
                <a:spLocks noChangeArrowheads="1"/>
              </p:cNvSpPr>
              <p:nvPr/>
            </p:nvSpPr>
            <p:spPr bwMode="auto">
              <a:xfrm>
                <a:off x="4312" y="2818"/>
                <a:ext cx="240" cy="24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6" name="Text Box 14"/>
              <p:cNvSpPr txBox="1">
                <a:spLocks noChangeArrowheads="1"/>
              </p:cNvSpPr>
              <p:nvPr/>
            </p:nvSpPr>
            <p:spPr bwMode="auto">
              <a:xfrm>
                <a:off x="3486" y="3465"/>
                <a:ext cx="8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CT = 2 min</a:t>
                </a:r>
              </a:p>
            </p:txBody>
          </p:sp>
        </p:grpSp>
        <p:grpSp>
          <p:nvGrpSpPr>
            <p:cNvPr id="146447" name="Group 15"/>
            <p:cNvGrpSpPr>
              <a:grpSpLocks/>
            </p:cNvGrpSpPr>
            <p:nvPr/>
          </p:nvGrpSpPr>
          <p:grpSpPr bwMode="auto">
            <a:xfrm>
              <a:off x="4648" y="2722"/>
              <a:ext cx="968" cy="999"/>
              <a:chOff x="4648" y="2578"/>
              <a:chExt cx="968" cy="999"/>
            </a:xfrm>
          </p:grpSpPr>
          <p:pic>
            <p:nvPicPr>
              <p:cNvPr id="146448" name="Picture 16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" y="2578"/>
                <a:ext cx="912" cy="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4648" y="3346"/>
                <a:ext cx="9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CT = 3.5 min</a:t>
                </a:r>
              </a:p>
            </p:txBody>
          </p:sp>
        </p:grp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242888" y="2286001"/>
            <a:ext cx="7772400" cy="1927225"/>
            <a:chOff x="664" y="1138"/>
            <a:chExt cx="4896" cy="1214"/>
          </a:xfrm>
        </p:grpSpPr>
        <p:grpSp>
          <p:nvGrpSpPr>
            <p:cNvPr id="146436" name="Group 4"/>
            <p:cNvGrpSpPr>
              <a:grpSpLocks/>
            </p:cNvGrpSpPr>
            <p:nvPr/>
          </p:nvGrpSpPr>
          <p:grpSpPr bwMode="auto">
            <a:xfrm>
              <a:off x="3486" y="1138"/>
              <a:ext cx="1066" cy="1214"/>
              <a:chOff x="3486" y="994"/>
              <a:chExt cx="1066" cy="1214"/>
            </a:xfrm>
          </p:grpSpPr>
          <p:pic>
            <p:nvPicPr>
              <p:cNvPr id="14643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4" y="994"/>
                <a:ext cx="691" cy="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438" name="AutoShape 6"/>
              <p:cNvSpPr>
                <a:spLocks noChangeArrowheads="1"/>
              </p:cNvSpPr>
              <p:nvPr/>
            </p:nvSpPr>
            <p:spPr bwMode="auto">
              <a:xfrm>
                <a:off x="4312" y="1330"/>
                <a:ext cx="240" cy="24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39" name="Text Box 7"/>
              <p:cNvSpPr txBox="1">
                <a:spLocks noChangeArrowheads="1"/>
              </p:cNvSpPr>
              <p:nvPr/>
            </p:nvSpPr>
            <p:spPr bwMode="auto">
              <a:xfrm>
                <a:off x="3486" y="1977"/>
                <a:ext cx="8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CT = 2 min</a:t>
                </a:r>
              </a:p>
            </p:txBody>
          </p:sp>
        </p:grpSp>
        <p:grpSp>
          <p:nvGrpSpPr>
            <p:cNvPr id="146440" name="Group 8"/>
            <p:cNvGrpSpPr>
              <a:grpSpLocks/>
            </p:cNvGrpSpPr>
            <p:nvPr/>
          </p:nvGrpSpPr>
          <p:grpSpPr bwMode="auto">
            <a:xfrm>
              <a:off x="4648" y="1234"/>
              <a:ext cx="912" cy="999"/>
              <a:chOff x="4648" y="1090"/>
              <a:chExt cx="912" cy="999"/>
            </a:xfrm>
          </p:grpSpPr>
          <p:pic>
            <p:nvPicPr>
              <p:cNvPr id="146441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" y="1090"/>
                <a:ext cx="912" cy="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6442" name="Text Box 10"/>
              <p:cNvSpPr txBox="1">
                <a:spLocks noChangeArrowheads="1"/>
              </p:cNvSpPr>
              <p:nvPr/>
            </p:nvSpPr>
            <p:spPr bwMode="auto">
              <a:xfrm>
                <a:off x="4648" y="1858"/>
                <a:ext cx="8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/>
                  <a:t>CT = 2 min</a:t>
                </a:r>
              </a:p>
            </p:txBody>
          </p:sp>
        </p:grp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664" y="1234"/>
              <a:ext cx="2496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Clr>
                  <a:srgbClr val="333399"/>
                </a:buClr>
              </a:pPr>
              <a:r>
                <a:rPr lang="en-US" sz="2400" b="1" i="1"/>
                <a:t>Balanced lines</a:t>
              </a:r>
              <a:r>
                <a:rPr lang="en-US" sz="2400" b="1"/>
                <a:t>, W</a:t>
              </a:r>
              <a:r>
                <a:rPr lang="en-US" sz="2400" b="1" baseline="-25000"/>
                <a:t>0</a:t>
              </a:r>
              <a:r>
                <a:rPr lang="en-US" sz="2400" b="1"/>
                <a:t> = number of machines (i.e., one job at each machine)</a:t>
              </a:r>
              <a:endParaRPr lang="en-US" sz="2400"/>
            </a:p>
          </p:txBody>
        </p:sp>
      </p:grp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166688" y="1219201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/>
              <a:t>At </a:t>
            </a:r>
            <a:r>
              <a:rPr lang="en-US" sz="2400" b="1" dirty="0">
                <a:solidFill>
                  <a:schemeClr val="tx2"/>
                </a:solidFill>
              </a:rPr>
              <a:t>critical </a:t>
            </a:r>
            <a:r>
              <a:rPr lang="en-US" sz="2400" b="1" dirty="0" err="1">
                <a:solidFill>
                  <a:schemeClr val="tx2"/>
                </a:solidFill>
              </a:rPr>
              <a:t>WIP</a:t>
            </a:r>
            <a:r>
              <a:rPr lang="en-US" sz="2400" b="1" dirty="0">
                <a:solidFill>
                  <a:schemeClr val="tx2"/>
                </a:solidFill>
              </a:rPr>
              <a:t> level (W</a:t>
            </a:r>
            <a:r>
              <a:rPr lang="en-US" sz="2400" b="1" baseline="-25000" dirty="0">
                <a:solidFill>
                  <a:schemeClr val="tx2"/>
                </a:solidFill>
              </a:rPr>
              <a:t>0</a:t>
            </a:r>
            <a:r>
              <a:rPr lang="en-US" sz="2400" b="1" dirty="0">
                <a:solidFill>
                  <a:schemeClr val="tx2"/>
                </a:solidFill>
              </a:rPr>
              <a:t>),</a:t>
            </a:r>
            <a:r>
              <a:rPr lang="en-US" sz="2400" b="1" dirty="0">
                <a:solidFill>
                  <a:srgbClr val="FFFF66"/>
                </a:solidFill>
              </a:rPr>
              <a:t> </a:t>
            </a:r>
            <a:r>
              <a:rPr lang="en-US" sz="2400" b="1" dirty="0"/>
              <a:t>line achieves maximum TH with minimum </a:t>
            </a:r>
            <a:r>
              <a:rPr lang="en-US" sz="2400" b="1" dirty="0" smtClean="0"/>
              <a:t>LT </a:t>
            </a:r>
            <a:r>
              <a:rPr lang="en-US" sz="2400" b="1" dirty="0"/>
              <a:t>(i.e., T</a:t>
            </a:r>
            <a:r>
              <a:rPr lang="en-US" sz="2400" b="1" baseline="-25000" dirty="0"/>
              <a:t>0</a:t>
            </a:r>
            <a:r>
              <a:rPr lang="en-US" sz="2400" b="1" dirty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59BB-FF85-4C1F-A674-B7D719D482D5}" type="slidenum">
              <a:rPr lang="en-US"/>
              <a:pPr/>
              <a:t>15</a:t>
            </a:fld>
            <a:endParaRPr 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 WIP Example</a:t>
            </a:r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533400" y="1371600"/>
            <a:ext cx="7848600" cy="2057400"/>
            <a:chOff x="336" y="864"/>
            <a:chExt cx="4944" cy="1296"/>
          </a:xfrm>
        </p:grpSpPr>
        <p:pic>
          <p:nvPicPr>
            <p:cNvPr id="17818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12"/>
              <a:ext cx="873" cy="124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18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912"/>
              <a:ext cx="1440" cy="117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182" name="AutoShape 6"/>
            <p:cNvSpPr>
              <a:spLocks noChangeArrowheads="1"/>
            </p:cNvSpPr>
            <p:nvPr/>
          </p:nvSpPr>
          <p:spPr bwMode="auto">
            <a:xfrm>
              <a:off x="1824" y="139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AutoShape 7"/>
            <p:cNvSpPr>
              <a:spLocks noChangeArrowheads="1"/>
            </p:cNvSpPr>
            <p:nvPr/>
          </p:nvSpPr>
          <p:spPr bwMode="auto">
            <a:xfrm>
              <a:off x="3408" y="139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4" name="Text Box 8"/>
            <p:cNvSpPr txBox="1">
              <a:spLocks noChangeArrowheads="1"/>
            </p:cNvSpPr>
            <p:nvPr/>
          </p:nvSpPr>
          <p:spPr bwMode="auto">
            <a:xfrm>
              <a:off x="960" y="1872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CT = 6 min</a:t>
              </a: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2544" y="864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CT = 10 min</a:t>
              </a:r>
              <a:endParaRPr lang="en-US" sz="1600">
                <a:solidFill>
                  <a:srgbClr val="333399"/>
                </a:solidFill>
              </a:endParaRPr>
            </a:p>
          </p:txBody>
        </p:sp>
        <p:pic>
          <p:nvPicPr>
            <p:cNvPr id="178186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912"/>
              <a:ext cx="1248" cy="1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8187" name="Text Box 11"/>
            <p:cNvSpPr txBox="1">
              <a:spLocks noChangeArrowheads="1"/>
            </p:cNvSpPr>
            <p:nvPr/>
          </p:nvSpPr>
          <p:spPr bwMode="auto">
            <a:xfrm>
              <a:off x="3984" y="912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CT = 8 min</a:t>
              </a:r>
              <a:endParaRPr lang="en-US" sz="1600">
                <a:solidFill>
                  <a:srgbClr val="333399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63531" y="4191000"/>
            <a:ext cx="1079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r>
              <a:rPr lang="en-US" b="1" baseline="-25000" dirty="0" smtClean="0">
                <a:solidFill>
                  <a:schemeClr val="tx2"/>
                </a:solidFill>
              </a:rPr>
              <a:t>0</a:t>
            </a:r>
            <a:r>
              <a:rPr lang="en-US" b="1" dirty="0" smtClean="0">
                <a:solidFill>
                  <a:schemeClr val="tx2"/>
                </a:solidFill>
              </a:rPr>
              <a:t> =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 Concepts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657600" y="2668587"/>
            <a:ext cx="1676400" cy="2636838"/>
            <a:chOff x="2448" y="1728"/>
            <a:chExt cx="1056" cy="166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728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32" y="172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CC0000"/>
                  </a:solidFill>
                </a:rPr>
                <a:t>?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48" y="2400"/>
              <a:ext cx="105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CC0000"/>
                  </a:solidFill>
                </a:rPr>
                <a:t>What is </a:t>
              </a:r>
              <a:r>
                <a:rPr lang="en-US" sz="2400" b="1" i="1" dirty="0">
                  <a:solidFill>
                    <a:srgbClr val="CC0000"/>
                  </a:solidFill>
                </a:rPr>
                <a:t>batch size</a:t>
              </a:r>
              <a:r>
                <a:rPr lang="en-US" sz="2400" b="1" dirty="0">
                  <a:solidFill>
                    <a:srgbClr val="CC0000"/>
                  </a:solidFill>
                </a:rPr>
                <a:t> </a:t>
              </a:r>
              <a:r>
                <a:rPr lang="en-US" sz="2400" dirty="0">
                  <a:solidFill>
                    <a:srgbClr val="CC0000"/>
                  </a:solidFill>
                </a:rPr>
                <a:t>in this situation?</a:t>
              </a:r>
            </a:p>
          </p:txBody>
        </p:sp>
      </p:grp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9387"/>
            <a:ext cx="2647778" cy="213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429000" y="1601787"/>
            <a:ext cx="1981200" cy="990600"/>
            <a:chOff x="2304" y="1056"/>
            <a:chExt cx="1248" cy="624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304" y="1536"/>
              <a:ext cx="1248" cy="144"/>
            </a:xfrm>
            <a:prstGeom prst="rightArrow">
              <a:avLst>
                <a:gd name="adj1" fmla="val 50000"/>
                <a:gd name="adj2" fmla="val 115275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00" y="1056"/>
              <a:ext cx="100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600" b="1">
                  <a:solidFill>
                    <a:srgbClr val="CC0000"/>
                  </a:solidFill>
                </a:rPr>
                <a:t>Make one unit then move to next operation </a:t>
              </a:r>
              <a:endParaRPr lang="en-US" sz="1600">
                <a:solidFill>
                  <a:srgbClr val="CC0000"/>
                </a:solidFill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76200" y="1373187"/>
            <a:ext cx="3048000" cy="2978150"/>
            <a:chOff x="192" y="912"/>
            <a:chExt cx="1920" cy="1876"/>
          </a:xfrm>
        </p:grpSpPr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12"/>
              <a:ext cx="1920" cy="1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92" y="912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u="sng">
                  <a:solidFill>
                    <a:srgbClr val="333399"/>
                  </a:solidFill>
                </a:rPr>
                <a:t>Dedicated</a:t>
              </a:r>
              <a:r>
                <a:rPr lang="en-US" sz="1600" b="1">
                  <a:solidFill>
                    <a:srgbClr val="333399"/>
                  </a:solidFill>
                </a:rPr>
                <a:t> machine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912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Batch Size vs. Transfer Batch 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078421"/>
            <a:ext cx="18288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86463" y="1849821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i="1">
                <a:solidFill>
                  <a:srgbClr val="CC0000"/>
                </a:solidFill>
              </a:rPr>
              <a:t>Process Batch Size = 50</a:t>
            </a:r>
            <a:r>
              <a:rPr lang="en-US" sz="1800">
                <a:solidFill>
                  <a:srgbClr val="CC0000"/>
                </a:solidFill>
              </a:rPr>
              <a:t>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19863" y="4440621"/>
            <a:ext cx="214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CC0000"/>
                </a:solidFill>
              </a:rPr>
              <a:t>Transfer</a:t>
            </a:r>
            <a:r>
              <a:rPr lang="en-US" sz="1800" i="1">
                <a:solidFill>
                  <a:srgbClr val="CC0000"/>
                </a:solidFill>
              </a:rPr>
              <a:t> </a:t>
            </a:r>
            <a:r>
              <a:rPr lang="en-US" sz="1800" b="1" i="1">
                <a:solidFill>
                  <a:srgbClr val="CC0000"/>
                </a:solidFill>
              </a:rPr>
              <a:t>Batch Size = 50</a:t>
            </a:r>
            <a:endParaRPr lang="en-US" sz="1800">
              <a:solidFill>
                <a:srgbClr val="CC0000"/>
              </a:solidFill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481263" y="1697421"/>
            <a:ext cx="1371600" cy="685800"/>
            <a:chOff x="1680" y="720"/>
            <a:chExt cx="864" cy="432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720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824" y="864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00"/>
                  </a:solidFill>
                </a:rPr>
                <a:t>50 Model X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462463" y="3069021"/>
            <a:ext cx="1371600" cy="685800"/>
            <a:chOff x="2928" y="1584"/>
            <a:chExt cx="864" cy="432"/>
          </a:xfrm>
        </p:grpSpPr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584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072" y="1728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</a:rPr>
                <a:t>50 Model Y</a:t>
              </a:r>
            </a:p>
          </p:txBody>
        </p:sp>
      </p:grpSp>
      <p:sp>
        <p:nvSpPr>
          <p:cNvPr id="15" name="Cloud"/>
          <p:cNvSpPr>
            <a:spLocks noChangeAspect="1" noEditPoints="1" noChangeArrowheads="1"/>
          </p:cNvSpPr>
          <p:nvPr/>
        </p:nvSpPr>
        <p:spPr bwMode="auto">
          <a:xfrm>
            <a:off x="3319463" y="2230821"/>
            <a:ext cx="1447800" cy="9699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sz="1600" b="1" dirty="0" smtClean="0">
                <a:solidFill>
                  <a:srgbClr val="CC3300"/>
                </a:solidFill>
              </a:rPr>
              <a:t>Change-over</a:t>
            </a:r>
            <a:endParaRPr lang="en-US" sz="1600" b="1" dirty="0">
              <a:solidFill>
                <a:srgbClr val="CC3300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669221"/>
            <a:ext cx="18288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786063" y="4593021"/>
            <a:ext cx="1371600" cy="685800"/>
            <a:chOff x="1872" y="2544"/>
            <a:chExt cx="864" cy="432"/>
          </a:xfrm>
        </p:grpSpPr>
        <p:pic>
          <p:nvPicPr>
            <p:cNvPr id="18" name="Picture 15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544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016" y="2688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00"/>
                  </a:solidFill>
                </a:rPr>
                <a:t>50 Model X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395663" y="5431221"/>
            <a:ext cx="1371600" cy="685800"/>
            <a:chOff x="2256" y="3072"/>
            <a:chExt cx="864" cy="432"/>
          </a:xfrm>
        </p:grpSpPr>
        <p:pic>
          <p:nvPicPr>
            <p:cNvPr id="21" name="Picture 18"/>
            <p:cNvPicPr>
              <a:picLocks noChangeAspect="1" noChangeArrowheads="1"/>
            </p:cNvPicPr>
            <p:nvPr/>
          </p:nvPicPr>
          <p:blipFill>
            <a:blip r:embed="rId4" cstate="print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072"/>
              <a:ext cx="86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00" y="3216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FFFF00"/>
                  </a:solidFill>
                </a:rPr>
                <a:t>50 Model X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310063" y="4745421"/>
            <a:ext cx="1878013" cy="457200"/>
            <a:chOff x="2832" y="2640"/>
            <a:chExt cx="1183" cy="288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408" y="2640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Move</a:t>
              </a: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2832" y="2640"/>
              <a:ext cx="480" cy="288"/>
            </a:xfrm>
            <a:prstGeom prst="notchedRightArrow">
              <a:avLst>
                <a:gd name="adj1" fmla="val 50000"/>
                <a:gd name="adj2" fmla="val 41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1463" y="3983421"/>
            <a:ext cx="8229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4919663" y="5507421"/>
            <a:ext cx="1878013" cy="457200"/>
            <a:chOff x="3216" y="3120"/>
            <a:chExt cx="1183" cy="288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3216" y="3120"/>
              <a:ext cx="480" cy="288"/>
            </a:xfrm>
            <a:prstGeom prst="notchedRightArrow">
              <a:avLst>
                <a:gd name="adj1" fmla="val 50000"/>
                <a:gd name="adj2" fmla="val 41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92" y="3120"/>
              <a:ext cx="6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Move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9746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8956" y="381000"/>
            <a:ext cx="7543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Incorporating 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Changeover (C/O)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Time Into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Cycle Time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156" y="2671763"/>
            <a:ext cx="1298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CC0000"/>
                </a:solidFill>
              </a:rPr>
              <a:t>CT =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756" y="2438400"/>
            <a:ext cx="1600200" cy="138499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C0000"/>
                </a:solidFill>
              </a:rPr>
              <a:t>Internal </a:t>
            </a:r>
            <a:r>
              <a:rPr lang="en-US" sz="2800" b="1" dirty="0" smtClean="0">
                <a:solidFill>
                  <a:srgbClr val="CC0000"/>
                </a:solidFill>
              </a:rPr>
              <a:t>C/O </a:t>
            </a:r>
            <a:r>
              <a:rPr lang="en-US" sz="2800" b="1" dirty="0">
                <a:solidFill>
                  <a:srgbClr val="CC0000"/>
                </a:solidFill>
              </a:rPr>
              <a:t>Time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348956" y="2438400"/>
            <a:ext cx="1524000" cy="138499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C0000"/>
                </a:solidFill>
              </a:rPr>
              <a:t>Item </a:t>
            </a:r>
            <a:r>
              <a:rPr lang="en-US" sz="2800" b="1" dirty="0">
                <a:solidFill>
                  <a:srgbClr val="CC0000"/>
                </a:solidFill>
              </a:rPr>
              <a:t>Run Time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49156" y="2895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406356" y="2667000"/>
            <a:ext cx="1752600" cy="968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800" b="1" baseline="-25000">
              <a:solidFill>
                <a:srgbClr val="CC0000"/>
              </a:solidFill>
            </a:endParaRPr>
          </a:p>
          <a:p>
            <a:pPr algn="ctr"/>
            <a:endParaRPr lang="en-US" sz="2800" b="1" baseline="-25000">
              <a:solidFill>
                <a:srgbClr val="CC0000"/>
              </a:solidFill>
            </a:endParaRPr>
          </a:p>
          <a:p>
            <a:endParaRPr lang="en-US" sz="2800" b="1" baseline="-25000">
              <a:solidFill>
                <a:srgbClr val="CC000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15556" y="28956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06356" y="2706688"/>
            <a:ext cx="1752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Process Batch Size</a:t>
            </a:r>
          </a:p>
          <a:p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825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0676" y="1781722"/>
            <a:ext cx="6278562" cy="2514600"/>
          </a:xfrm>
          <a:prstGeom prst="rect">
            <a:avLst/>
          </a:prstGeom>
          <a:noFill/>
          <a:ln w="222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053632" y="2279255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99"/>
                </a:solidFill>
              </a:rPr>
              <a:t>FGI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8288" y="3458122"/>
            <a:ext cx="3012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3399"/>
                </a:solidFill>
              </a:rPr>
              <a:t>R/T = 5 </a:t>
            </a:r>
            <a:r>
              <a:rPr lang="en-US" sz="1800" b="1" dirty="0" smtClean="0">
                <a:solidFill>
                  <a:srgbClr val="333399"/>
                </a:solidFill>
              </a:rPr>
              <a:t>minutes/sandwich</a:t>
            </a:r>
            <a:endParaRPr lang="en-US" sz="1800" b="1" dirty="0">
              <a:solidFill>
                <a:srgbClr val="333399"/>
              </a:solidFill>
            </a:endParaRPr>
          </a:p>
          <a:p>
            <a:r>
              <a:rPr lang="en-US" sz="1800" b="1" dirty="0" smtClean="0">
                <a:solidFill>
                  <a:srgbClr val="333399"/>
                </a:solidFill>
              </a:rPr>
              <a:t>C/O </a:t>
            </a:r>
            <a:r>
              <a:rPr lang="en-US" sz="1800" b="1" dirty="0">
                <a:solidFill>
                  <a:srgbClr val="333399"/>
                </a:solidFill>
              </a:rPr>
              <a:t>= 15 minutes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59163" y="3458122"/>
            <a:ext cx="3012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3399"/>
                </a:solidFill>
              </a:rPr>
              <a:t>R/T = 2 </a:t>
            </a:r>
            <a:r>
              <a:rPr lang="en-US" sz="1800" b="1" dirty="0" smtClean="0">
                <a:solidFill>
                  <a:srgbClr val="333399"/>
                </a:solidFill>
              </a:rPr>
              <a:t>minutes/sandwich</a:t>
            </a:r>
            <a:endParaRPr lang="en-US" sz="1800" b="1" dirty="0">
              <a:solidFill>
                <a:srgbClr val="333399"/>
              </a:solidFill>
            </a:endParaRPr>
          </a:p>
          <a:p>
            <a:r>
              <a:rPr lang="en-US" sz="1800" b="1" dirty="0" smtClean="0">
                <a:solidFill>
                  <a:srgbClr val="333399"/>
                </a:solidFill>
              </a:rPr>
              <a:t>C/O </a:t>
            </a:r>
            <a:r>
              <a:rPr lang="en-US" sz="1800" b="1" dirty="0">
                <a:solidFill>
                  <a:srgbClr val="333399"/>
                </a:solidFill>
              </a:rPr>
              <a:t>= 3 minutes</a:t>
            </a:r>
            <a:endParaRPr lang="en-US" sz="1800" dirty="0">
              <a:solidFill>
                <a:srgbClr val="333399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68288" y="456171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C/O and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Batch Sizes</a:t>
            </a:r>
            <a:endParaRPr lang="en-US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401888" y="2461172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449888" y="2461172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34988" y="4724399"/>
            <a:ext cx="7315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99"/>
                </a:solidFill>
              </a:rPr>
              <a:t>All </a:t>
            </a:r>
            <a:r>
              <a:rPr lang="en-US" b="1" dirty="0" smtClean="0">
                <a:solidFill>
                  <a:srgbClr val="333399"/>
                </a:solidFill>
              </a:rPr>
              <a:t>items </a:t>
            </a:r>
            <a:r>
              <a:rPr lang="en-US" b="1" dirty="0">
                <a:solidFill>
                  <a:srgbClr val="333399"/>
                </a:solidFill>
              </a:rPr>
              <a:t>in batch are processed before moving to next </a:t>
            </a:r>
            <a:r>
              <a:rPr lang="en-US" b="1" dirty="0" smtClean="0">
                <a:solidFill>
                  <a:srgbClr val="333399"/>
                </a:solidFill>
              </a:rPr>
              <a:t>person.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99"/>
                </a:solidFill>
              </a:rPr>
              <a:t>Assume </a:t>
            </a:r>
            <a:r>
              <a:rPr lang="en-US" b="1" dirty="0" err="1">
                <a:solidFill>
                  <a:srgbClr val="333399"/>
                </a:solidFill>
              </a:rPr>
              <a:t>WIP</a:t>
            </a:r>
            <a:r>
              <a:rPr lang="en-US" b="1" dirty="0">
                <a:solidFill>
                  <a:srgbClr val="333399"/>
                </a:solidFill>
              </a:rPr>
              <a:t> = 3 batches.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://www.blogcdn.com/jobs.aol.com/articles/media/2010/11/subway-don-fertman-ba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7772"/>
            <a:ext cx="1763713" cy="15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ximages.chicago2.vip.townnews.com/tucson.com/content/tncms/assets/v3/editorial/1/ff/1ffa1eed-418d-5fcd-bd56-554a7f5fe4a1/52059af2e42ed.preview-6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5" y="2071270"/>
            <a:ext cx="1721643" cy="11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016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4345"/>
            <a:ext cx="7772400" cy="609600"/>
          </a:xfrm>
        </p:spPr>
        <p:txBody>
          <a:bodyPr/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What is Cycle Time (CT)?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4478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0"/>
              </a:spcBef>
            </a:pPr>
            <a:r>
              <a:rPr lang="en-US" sz="2400" u="sng" dirty="0">
                <a:latin typeface="Arial" pitchFamily="34" charset="0"/>
              </a:rPr>
              <a:t>A</a:t>
            </a:r>
            <a:r>
              <a:rPr lang="en-US" sz="2400" u="sng" dirty="0" smtClean="0">
                <a:latin typeface="Arial" pitchFamily="34" charset="0"/>
              </a:rPr>
              <a:t>ctual</a:t>
            </a:r>
            <a:r>
              <a:rPr lang="en-US" sz="2400" dirty="0" smtClean="0">
                <a:latin typeface="Arial" pitchFamily="34" charset="0"/>
              </a:rPr>
              <a:t> amount of time needed to complete given </a:t>
            </a:r>
            <a:r>
              <a:rPr lang="en-US" sz="2400" i="1" dirty="0" smtClean="0">
                <a:latin typeface="Arial" pitchFamily="34" charset="0"/>
              </a:rPr>
              <a:t>task</a:t>
            </a:r>
            <a:r>
              <a:rPr lang="en-US" sz="2400" dirty="0" smtClean="0">
                <a:latin typeface="Arial" pitchFamily="34" charset="0"/>
              </a:rPr>
              <a:t> and move it along to next production step.</a:t>
            </a:r>
          </a:p>
          <a:p>
            <a:pPr>
              <a:spcBef>
                <a:spcPct val="150000"/>
              </a:spcBef>
            </a:pPr>
            <a:r>
              <a:rPr lang="en-US" sz="2400" dirty="0">
                <a:latin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</a:rPr>
              <a:t>ime between completion of two discrete successive                  units (</a:t>
            </a:r>
            <a:r>
              <a:rPr lang="en-US" sz="2400" u="sng" dirty="0" smtClean="0">
                <a:latin typeface="Arial" pitchFamily="34" charset="0"/>
              </a:rPr>
              <a:t>or lots</a:t>
            </a:r>
            <a:r>
              <a:rPr lang="en-US" sz="2400" dirty="0" smtClean="0">
                <a:latin typeface="Arial" pitchFamily="34" charset="0"/>
              </a:rPr>
              <a:t>) of production.</a:t>
            </a:r>
            <a:endParaRPr lang="en-US" sz="2400" b="1" dirty="0" smtClean="0">
              <a:latin typeface="Arial" pitchFamily="34" charset="0"/>
            </a:endParaRPr>
          </a:p>
          <a:p>
            <a:pPr>
              <a:spcBef>
                <a:spcPct val="150000"/>
              </a:spcBef>
            </a:pPr>
            <a:r>
              <a:rPr lang="en-US" sz="2400" b="1" dirty="0" smtClean="0">
                <a:latin typeface="Arial" pitchFamily="34" charset="0"/>
              </a:rPr>
              <a:t>Can be defined for </a:t>
            </a:r>
            <a:r>
              <a:rPr lang="en-US" sz="2400" b="1" i="1" dirty="0" smtClean="0">
                <a:latin typeface="Arial" pitchFamily="34" charset="0"/>
              </a:rPr>
              <a:t>entire process</a:t>
            </a:r>
            <a:r>
              <a:rPr lang="en-US" sz="2400" b="1" dirty="0" smtClean="0">
                <a:latin typeface="Arial" pitchFamily="34" charset="0"/>
              </a:rPr>
              <a:t>, or </a:t>
            </a:r>
            <a:r>
              <a:rPr lang="en-US" sz="2400" b="1" i="1" dirty="0" smtClean="0">
                <a:latin typeface="Arial" pitchFamily="34" charset="0"/>
              </a:rPr>
              <a:t>portions</a:t>
            </a:r>
            <a:r>
              <a:rPr lang="en-US" sz="2400" b="1" dirty="0" smtClean="0">
                <a:latin typeface="Arial" pitchFamily="34" charset="0"/>
              </a:rPr>
              <a:t> of process, e.g., </a:t>
            </a:r>
            <a:r>
              <a:rPr lang="en-US" sz="2400" b="1" dirty="0" err="1" smtClean="0">
                <a:latin typeface="Arial" pitchFamily="34" charset="0"/>
              </a:rPr>
              <a:t>CT</a:t>
            </a:r>
            <a:r>
              <a:rPr lang="en-US" sz="2400" b="1" baseline="-25000" dirty="0" err="1" smtClean="0">
                <a:latin typeface="Arial" pitchFamily="34" charset="0"/>
              </a:rPr>
              <a:t>Process</a:t>
            </a:r>
            <a:r>
              <a:rPr lang="en-US" sz="2400" b="1" dirty="0" smtClean="0">
                <a:latin typeface="Arial" pitchFamily="34" charset="0"/>
              </a:rPr>
              <a:t>, </a:t>
            </a:r>
            <a:r>
              <a:rPr lang="en-US" sz="2400" b="1" dirty="0" err="1" smtClean="0">
                <a:latin typeface="Arial" pitchFamily="34" charset="0"/>
              </a:rPr>
              <a:t>CT</a:t>
            </a:r>
            <a:r>
              <a:rPr lang="en-US" sz="2400" b="1" baseline="-25000" dirty="0" err="1" smtClean="0">
                <a:latin typeface="Arial" pitchFamily="34" charset="0"/>
              </a:rPr>
              <a:t>Drilling</a:t>
            </a:r>
            <a:r>
              <a:rPr lang="en-US" sz="2400" b="1" dirty="0" smtClean="0">
                <a:latin typeface="Arial" pitchFamily="34" charset="0"/>
              </a:rPr>
              <a:t>, </a:t>
            </a:r>
            <a:r>
              <a:rPr lang="en-US" sz="2400" b="1" dirty="0" err="1" smtClean="0">
                <a:latin typeface="Arial" pitchFamily="34" charset="0"/>
              </a:rPr>
              <a:t>CT</a:t>
            </a:r>
            <a:r>
              <a:rPr lang="en-US" sz="2400" b="1" baseline="-25000" dirty="0" err="1" smtClean="0">
                <a:latin typeface="Arial" pitchFamily="34" charset="0"/>
              </a:rPr>
              <a:t>Department</a:t>
            </a:r>
            <a:endParaRPr lang="en-US" sz="2400" b="1" dirty="0" smtClean="0">
              <a:latin typeface="Arial" pitchFamily="34" charset="0"/>
            </a:endParaRPr>
          </a:p>
          <a:p>
            <a:pPr>
              <a:spcBef>
                <a:spcPct val="100000"/>
              </a:spcBef>
              <a:buFontTx/>
              <a:buNone/>
            </a:pPr>
            <a:endParaRPr lang="en-US" sz="2400" dirty="0" smtClean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033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495574" y="1639614"/>
            <a:ext cx="7467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10 sandwiches/batch,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what is system CT and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LT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?  What is the daily capacity (assuming two, 480-minute shifts)?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20 sandwiches/batch,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what is system CT,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LT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and capacity?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68288" y="456171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C/O and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Batch Sizes</a:t>
            </a:r>
            <a:endParaRPr lang="en-US" sz="4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873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- C/O and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9248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u="sng" dirty="0" smtClean="0">
                <a:latin typeface="Arial" pitchFamily="34" charset="0"/>
              </a:rPr>
              <a:t>For Batch size of 10:</a:t>
            </a:r>
          </a:p>
          <a:p>
            <a:pPr marL="114300" indent="0">
              <a:buNone/>
            </a:pPr>
            <a:endParaRPr lang="en-US" sz="2400" dirty="0" smtClean="0">
              <a:latin typeface="Arial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itchFamily="34" charset="0"/>
            </a:endParaRPr>
          </a:p>
          <a:p>
            <a:pPr marL="114300" indent="0">
              <a:buNone/>
            </a:pPr>
            <a:endParaRPr lang="en-US" sz="2400" dirty="0">
              <a:latin typeface="Arial" pitchFamily="34" charset="0"/>
            </a:endParaRPr>
          </a:p>
          <a:p>
            <a:pPr marL="114300" indent="0">
              <a:buNone/>
            </a:pPr>
            <a:endParaRPr lang="en-US" sz="2400" dirty="0" smtClean="0">
              <a:latin typeface="Arial" pitchFamily="34" charset="0"/>
            </a:endParaRPr>
          </a:p>
          <a:p>
            <a:pPr marL="114300" indent="0">
              <a:buNone/>
            </a:pPr>
            <a:r>
              <a:rPr lang="en-US" sz="2400" u="sng" dirty="0" smtClean="0">
                <a:latin typeface="Arial" pitchFamily="34" charset="0"/>
              </a:rPr>
              <a:t>For batch size of 20:</a:t>
            </a:r>
          </a:p>
          <a:p>
            <a:endParaRPr lang="en-US" sz="2400" b="1" dirty="0" smtClean="0">
              <a:latin typeface="Arial" pitchFamily="34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6875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219200"/>
          </a:xfrm>
        </p:spPr>
        <p:txBody>
          <a:bodyPr/>
          <a:lstStyle/>
          <a:p>
            <a:pPr algn="l"/>
            <a: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Gantt Charts</a:t>
            </a:r>
            <a:b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304800" y="1828800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1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6 min/unit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3200400" y="1828800"/>
            <a:ext cx="2071688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2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10 min/unit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324600" y="1828800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3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8 min/unit</a:t>
            </a:r>
          </a:p>
        </p:txBody>
      </p:sp>
      <p:sp>
        <p:nvSpPr>
          <p:cNvPr id="10" name="AutoShape 1033"/>
          <p:cNvSpPr>
            <a:spLocks noChangeArrowheads="1"/>
          </p:cNvSpPr>
          <p:nvPr/>
        </p:nvSpPr>
        <p:spPr bwMode="auto">
          <a:xfrm>
            <a:off x="2286000" y="20859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34"/>
          <p:cNvSpPr>
            <a:spLocks noChangeArrowheads="1"/>
          </p:cNvSpPr>
          <p:nvPr/>
        </p:nvSpPr>
        <p:spPr bwMode="auto">
          <a:xfrm>
            <a:off x="5334000" y="20859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03"/>
          <p:cNvGrpSpPr>
            <a:grpSpLocks/>
          </p:cNvGrpSpPr>
          <p:nvPr/>
        </p:nvGrpSpPr>
        <p:grpSpPr bwMode="auto">
          <a:xfrm>
            <a:off x="990600" y="3505200"/>
            <a:ext cx="914400" cy="381000"/>
            <a:chOff x="816" y="2016"/>
            <a:chExt cx="576" cy="240"/>
          </a:xfrm>
        </p:grpSpPr>
        <p:sp>
          <p:nvSpPr>
            <p:cNvPr id="13" name="Rectangle 1035"/>
            <p:cNvSpPr>
              <a:spLocks noChangeArrowheads="1"/>
            </p:cNvSpPr>
            <p:nvPr/>
          </p:nvSpPr>
          <p:spPr bwMode="auto">
            <a:xfrm>
              <a:off x="816" y="2016"/>
              <a:ext cx="576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37"/>
            <p:cNvSpPr txBox="1">
              <a:spLocks noChangeArrowheads="1"/>
            </p:cNvSpPr>
            <p:nvPr/>
          </p:nvSpPr>
          <p:spPr bwMode="auto">
            <a:xfrm>
              <a:off x="864" y="201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1</a:t>
              </a:r>
            </a:p>
          </p:txBody>
        </p:sp>
      </p:grpSp>
      <p:grpSp>
        <p:nvGrpSpPr>
          <p:cNvPr id="15" name="Group 1112"/>
          <p:cNvGrpSpPr>
            <a:grpSpLocks/>
          </p:cNvGrpSpPr>
          <p:nvPr/>
        </p:nvGrpSpPr>
        <p:grpSpPr bwMode="auto">
          <a:xfrm>
            <a:off x="228600" y="3505200"/>
            <a:ext cx="793750" cy="1098550"/>
            <a:chOff x="336" y="2016"/>
            <a:chExt cx="500" cy="692"/>
          </a:xfrm>
        </p:grpSpPr>
        <p:sp>
          <p:nvSpPr>
            <p:cNvPr id="16" name="Text Box 1038"/>
            <p:cNvSpPr txBox="1">
              <a:spLocks noChangeArrowheads="1"/>
            </p:cNvSpPr>
            <p:nvPr/>
          </p:nvSpPr>
          <p:spPr bwMode="auto">
            <a:xfrm>
              <a:off x="336" y="2016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Task 1</a:t>
              </a:r>
            </a:p>
          </p:txBody>
        </p:sp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336" y="2256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Task 2</a:t>
              </a:r>
            </a:p>
          </p:txBody>
        </p:sp>
        <p:sp>
          <p:nvSpPr>
            <p:cNvPr id="18" name="Text Box 1040"/>
            <p:cNvSpPr txBox="1">
              <a:spLocks noChangeArrowheads="1"/>
            </p:cNvSpPr>
            <p:nvPr/>
          </p:nvSpPr>
          <p:spPr bwMode="auto">
            <a:xfrm>
              <a:off x="336" y="2496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Task 3</a:t>
              </a:r>
            </a:p>
          </p:txBody>
        </p:sp>
      </p:grpSp>
      <p:sp>
        <p:nvSpPr>
          <p:cNvPr id="19" name="Rectangle 1052"/>
          <p:cNvSpPr>
            <a:spLocks noChangeArrowheads="1"/>
          </p:cNvSpPr>
          <p:nvPr/>
        </p:nvSpPr>
        <p:spPr bwMode="auto">
          <a:xfrm>
            <a:off x="990600" y="4267200"/>
            <a:ext cx="2514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061"/>
          <p:cNvSpPr>
            <a:spLocks noChangeArrowheads="1"/>
          </p:cNvSpPr>
          <p:nvPr/>
        </p:nvSpPr>
        <p:spPr bwMode="auto">
          <a:xfrm>
            <a:off x="4876800" y="4267200"/>
            <a:ext cx="228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068"/>
          <p:cNvSpPr>
            <a:spLocks noChangeArrowheads="1"/>
          </p:cNvSpPr>
          <p:nvPr/>
        </p:nvSpPr>
        <p:spPr bwMode="auto">
          <a:xfrm>
            <a:off x="990600" y="3886200"/>
            <a:ext cx="9144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070"/>
          <p:cNvSpPr>
            <a:spLocks noChangeArrowheads="1"/>
          </p:cNvSpPr>
          <p:nvPr/>
        </p:nvSpPr>
        <p:spPr bwMode="auto">
          <a:xfrm>
            <a:off x="1905000" y="3505200"/>
            <a:ext cx="5334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72"/>
          <p:cNvSpPr>
            <a:spLocks noChangeArrowheads="1"/>
          </p:cNvSpPr>
          <p:nvPr/>
        </p:nvSpPr>
        <p:spPr bwMode="auto">
          <a:xfrm>
            <a:off x="3505200" y="3505200"/>
            <a:ext cx="5334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079"/>
          <p:cNvSpPr>
            <a:spLocks noChangeArrowheads="1"/>
          </p:cNvSpPr>
          <p:nvPr/>
        </p:nvSpPr>
        <p:spPr bwMode="auto">
          <a:xfrm>
            <a:off x="6477000" y="4267200"/>
            <a:ext cx="228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1105"/>
          <p:cNvGrpSpPr>
            <a:grpSpLocks/>
          </p:cNvGrpSpPr>
          <p:nvPr/>
        </p:nvGrpSpPr>
        <p:grpSpPr bwMode="auto">
          <a:xfrm>
            <a:off x="2438400" y="3505200"/>
            <a:ext cx="1066800" cy="381000"/>
            <a:chOff x="1728" y="2016"/>
            <a:chExt cx="672" cy="240"/>
          </a:xfrm>
        </p:grpSpPr>
        <p:sp>
          <p:nvSpPr>
            <p:cNvPr id="26" name="Rectangle 1071"/>
            <p:cNvSpPr>
              <a:spLocks noChangeArrowheads="1"/>
            </p:cNvSpPr>
            <p:nvPr/>
          </p:nvSpPr>
          <p:spPr bwMode="auto">
            <a:xfrm>
              <a:off x="1728" y="2016"/>
              <a:ext cx="672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081"/>
            <p:cNvSpPr txBox="1">
              <a:spLocks noChangeArrowheads="1"/>
            </p:cNvSpPr>
            <p:nvPr/>
          </p:nvSpPr>
          <p:spPr bwMode="auto">
            <a:xfrm>
              <a:off x="1824" y="201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2</a:t>
              </a:r>
            </a:p>
          </p:txBody>
        </p:sp>
      </p:grpSp>
      <p:grpSp>
        <p:nvGrpSpPr>
          <p:cNvPr id="28" name="Group 1106"/>
          <p:cNvGrpSpPr>
            <a:grpSpLocks/>
          </p:cNvGrpSpPr>
          <p:nvPr/>
        </p:nvGrpSpPr>
        <p:grpSpPr bwMode="auto">
          <a:xfrm>
            <a:off x="4038600" y="3505200"/>
            <a:ext cx="1066800" cy="381000"/>
            <a:chOff x="2736" y="2016"/>
            <a:chExt cx="672" cy="240"/>
          </a:xfrm>
        </p:grpSpPr>
        <p:sp>
          <p:nvSpPr>
            <p:cNvPr id="29" name="Rectangle 1073"/>
            <p:cNvSpPr>
              <a:spLocks noChangeArrowheads="1"/>
            </p:cNvSpPr>
            <p:nvPr/>
          </p:nvSpPr>
          <p:spPr bwMode="auto">
            <a:xfrm>
              <a:off x="2736" y="2016"/>
              <a:ext cx="672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082"/>
            <p:cNvSpPr txBox="1">
              <a:spLocks noChangeArrowheads="1"/>
            </p:cNvSpPr>
            <p:nvPr/>
          </p:nvSpPr>
          <p:spPr bwMode="auto">
            <a:xfrm>
              <a:off x="2784" y="201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3</a:t>
              </a:r>
            </a:p>
          </p:txBody>
        </p:sp>
      </p:grpSp>
      <p:grpSp>
        <p:nvGrpSpPr>
          <p:cNvPr id="31" name="Group 1104"/>
          <p:cNvGrpSpPr>
            <a:grpSpLocks/>
          </p:cNvGrpSpPr>
          <p:nvPr/>
        </p:nvGrpSpPr>
        <p:grpSpPr bwMode="auto">
          <a:xfrm>
            <a:off x="1905000" y="3886200"/>
            <a:ext cx="1600200" cy="381000"/>
            <a:chOff x="1392" y="2256"/>
            <a:chExt cx="1008" cy="240"/>
          </a:xfrm>
        </p:grpSpPr>
        <p:sp>
          <p:nvSpPr>
            <p:cNvPr id="32" name="Rectangle 1074"/>
            <p:cNvSpPr>
              <a:spLocks noChangeArrowheads="1"/>
            </p:cNvSpPr>
            <p:nvPr/>
          </p:nvSpPr>
          <p:spPr bwMode="auto">
            <a:xfrm>
              <a:off x="1392" y="2256"/>
              <a:ext cx="1008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083"/>
            <p:cNvSpPr txBox="1">
              <a:spLocks noChangeArrowheads="1"/>
            </p:cNvSpPr>
            <p:nvPr/>
          </p:nvSpPr>
          <p:spPr bwMode="auto">
            <a:xfrm>
              <a:off x="1632" y="225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1</a:t>
              </a:r>
            </a:p>
          </p:txBody>
        </p:sp>
      </p:grpSp>
      <p:grpSp>
        <p:nvGrpSpPr>
          <p:cNvPr id="34" name="Group 1107"/>
          <p:cNvGrpSpPr>
            <a:grpSpLocks/>
          </p:cNvGrpSpPr>
          <p:nvPr/>
        </p:nvGrpSpPr>
        <p:grpSpPr bwMode="auto">
          <a:xfrm>
            <a:off x="3505200" y="3886200"/>
            <a:ext cx="1600200" cy="381000"/>
            <a:chOff x="2400" y="2256"/>
            <a:chExt cx="1008" cy="240"/>
          </a:xfrm>
        </p:grpSpPr>
        <p:sp>
          <p:nvSpPr>
            <p:cNvPr id="35" name="Rectangle 1075"/>
            <p:cNvSpPr>
              <a:spLocks noChangeArrowheads="1"/>
            </p:cNvSpPr>
            <p:nvPr/>
          </p:nvSpPr>
          <p:spPr bwMode="auto">
            <a:xfrm>
              <a:off x="2400" y="2256"/>
              <a:ext cx="1008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84"/>
            <p:cNvSpPr txBox="1">
              <a:spLocks noChangeArrowheads="1"/>
            </p:cNvSpPr>
            <p:nvPr/>
          </p:nvSpPr>
          <p:spPr bwMode="auto">
            <a:xfrm>
              <a:off x="2640" y="225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2</a:t>
              </a:r>
            </a:p>
          </p:txBody>
        </p:sp>
      </p:grpSp>
      <p:grpSp>
        <p:nvGrpSpPr>
          <p:cNvPr id="37" name="Group 1108"/>
          <p:cNvGrpSpPr>
            <a:grpSpLocks/>
          </p:cNvGrpSpPr>
          <p:nvPr/>
        </p:nvGrpSpPr>
        <p:grpSpPr bwMode="auto">
          <a:xfrm>
            <a:off x="5105400" y="3886200"/>
            <a:ext cx="1600200" cy="381000"/>
            <a:chOff x="3408" y="2256"/>
            <a:chExt cx="1008" cy="240"/>
          </a:xfrm>
        </p:grpSpPr>
        <p:sp>
          <p:nvSpPr>
            <p:cNvPr id="38" name="Rectangle 1076"/>
            <p:cNvSpPr>
              <a:spLocks noChangeArrowheads="1"/>
            </p:cNvSpPr>
            <p:nvPr/>
          </p:nvSpPr>
          <p:spPr bwMode="auto">
            <a:xfrm>
              <a:off x="3408" y="2256"/>
              <a:ext cx="1008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085"/>
            <p:cNvSpPr txBox="1">
              <a:spLocks noChangeArrowheads="1"/>
            </p:cNvSpPr>
            <p:nvPr/>
          </p:nvSpPr>
          <p:spPr bwMode="auto">
            <a:xfrm>
              <a:off x="3648" y="225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3</a:t>
              </a:r>
            </a:p>
          </p:txBody>
        </p:sp>
      </p:grpSp>
      <p:grpSp>
        <p:nvGrpSpPr>
          <p:cNvPr id="40" name="Group 1109"/>
          <p:cNvGrpSpPr>
            <a:grpSpLocks/>
          </p:cNvGrpSpPr>
          <p:nvPr/>
        </p:nvGrpSpPr>
        <p:grpSpPr bwMode="auto">
          <a:xfrm>
            <a:off x="3505200" y="4267200"/>
            <a:ext cx="1371600" cy="381000"/>
            <a:chOff x="2400" y="2496"/>
            <a:chExt cx="864" cy="240"/>
          </a:xfrm>
        </p:grpSpPr>
        <p:sp>
          <p:nvSpPr>
            <p:cNvPr id="41" name="Rectangle 1054"/>
            <p:cNvSpPr>
              <a:spLocks noChangeArrowheads="1"/>
            </p:cNvSpPr>
            <p:nvPr/>
          </p:nvSpPr>
          <p:spPr bwMode="auto">
            <a:xfrm>
              <a:off x="2400" y="2496"/>
              <a:ext cx="864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086"/>
            <p:cNvSpPr txBox="1">
              <a:spLocks noChangeArrowheads="1"/>
            </p:cNvSpPr>
            <p:nvPr/>
          </p:nvSpPr>
          <p:spPr bwMode="auto">
            <a:xfrm>
              <a:off x="2640" y="249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1</a:t>
              </a:r>
            </a:p>
          </p:txBody>
        </p:sp>
      </p:grpSp>
      <p:grpSp>
        <p:nvGrpSpPr>
          <p:cNvPr id="43" name="Group 1110"/>
          <p:cNvGrpSpPr>
            <a:grpSpLocks/>
          </p:cNvGrpSpPr>
          <p:nvPr/>
        </p:nvGrpSpPr>
        <p:grpSpPr bwMode="auto">
          <a:xfrm>
            <a:off x="5105400" y="4267200"/>
            <a:ext cx="1371600" cy="381000"/>
            <a:chOff x="3408" y="2496"/>
            <a:chExt cx="864" cy="240"/>
          </a:xfrm>
        </p:grpSpPr>
        <p:sp>
          <p:nvSpPr>
            <p:cNvPr id="44" name="Rectangle 1078"/>
            <p:cNvSpPr>
              <a:spLocks noChangeArrowheads="1"/>
            </p:cNvSpPr>
            <p:nvPr/>
          </p:nvSpPr>
          <p:spPr bwMode="auto">
            <a:xfrm>
              <a:off x="3408" y="2496"/>
              <a:ext cx="864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087"/>
            <p:cNvSpPr txBox="1">
              <a:spLocks noChangeArrowheads="1"/>
            </p:cNvSpPr>
            <p:nvPr/>
          </p:nvSpPr>
          <p:spPr bwMode="auto">
            <a:xfrm>
              <a:off x="3600" y="249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2</a:t>
              </a:r>
            </a:p>
          </p:txBody>
        </p:sp>
      </p:grpSp>
      <p:grpSp>
        <p:nvGrpSpPr>
          <p:cNvPr id="46" name="Group 1111"/>
          <p:cNvGrpSpPr>
            <a:grpSpLocks/>
          </p:cNvGrpSpPr>
          <p:nvPr/>
        </p:nvGrpSpPr>
        <p:grpSpPr bwMode="auto">
          <a:xfrm>
            <a:off x="6705600" y="4267200"/>
            <a:ext cx="1371600" cy="381000"/>
            <a:chOff x="4416" y="2496"/>
            <a:chExt cx="864" cy="240"/>
          </a:xfrm>
        </p:grpSpPr>
        <p:sp>
          <p:nvSpPr>
            <p:cNvPr id="47" name="Rectangle 1080"/>
            <p:cNvSpPr>
              <a:spLocks noChangeArrowheads="1"/>
            </p:cNvSpPr>
            <p:nvPr/>
          </p:nvSpPr>
          <p:spPr bwMode="auto">
            <a:xfrm>
              <a:off x="4416" y="2496"/>
              <a:ext cx="864" cy="240"/>
            </a:xfrm>
            <a:prstGeom prst="rect">
              <a:avLst/>
            </a:prstGeom>
            <a:noFill/>
            <a:ln w="158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088"/>
            <p:cNvSpPr txBox="1">
              <a:spLocks noChangeArrowheads="1"/>
            </p:cNvSpPr>
            <p:nvPr/>
          </p:nvSpPr>
          <p:spPr bwMode="auto">
            <a:xfrm>
              <a:off x="4656" y="249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333399"/>
                  </a:solidFill>
                </a:rPr>
                <a:t>Job 3</a:t>
              </a:r>
            </a:p>
          </p:txBody>
        </p:sp>
      </p:grpSp>
      <p:grpSp>
        <p:nvGrpSpPr>
          <p:cNvPr id="49" name="Group 1113"/>
          <p:cNvGrpSpPr>
            <a:grpSpLocks/>
          </p:cNvGrpSpPr>
          <p:nvPr/>
        </p:nvGrpSpPr>
        <p:grpSpPr bwMode="auto">
          <a:xfrm>
            <a:off x="914400" y="3200400"/>
            <a:ext cx="4448175" cy="336550"/>
            <a:chOff x="768" y="1824"/>
            <a:chExt cx="2802" cy="212"/>
          </a:xfrm>
        </p:grpSpPr>
        <p:sp>
          <p:nvSpPr>
            <p:cNvPr id="50" name="Text Box 1089"/>
            <p:cNvSpPr txBox="1">
              <a:spLocks noChangeArrowheads="1"/>
            </p:cNvSpPr>
            <p:nvPr/>
          </p:nvSpPr>
          <p:spPr bwMode="auto">
            <a:xfrm>
              <a:off x="1296" y="18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6</a:t>
              </a:r>
            </a:p>
          </p:txBody>
        </p:sp>
        <p:sp>
          <p:nvSpPr>
            <p:cNvPr id="51" name="Text Box 1090"/>
            <p:cNvSpPr txBox="1">
              <a:spLocks noChangeArrowheads="1"/>
            </p:cNvSpPr>
            <p:nvPr/>
          </p:nvSpPr>
          <p:spPr bwMode="auto">
            <a:xfrm>
              <a:off x="768" y="1824"/>
              <a:ext cx="5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Time =</a:t>
              </a:r>
            </a:p>
          </p:txBody>
        </p:sp>
        <p:sp>
          <p:nvSpPr>
            <p:cNvPr id="52" name="Text Box 1091"/>
            <p:cNvSpPr txBox="1">
              <a:spLocks noChangeArrowheads="1"/>
            </p:cNvSpPr>
            <p:nvPr/>
          </p:nvSpPr>
          <p:spPr bwMode="auto">
            <a:xfrm>
              <a:off x="1632" y="1824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10</a:t>
              </a:r>
            </a:p>
          </p:txBody>
        </p:sp>
        <p:sp>
          <p:nvSpPr>
            <p:cNvPr id="53" name="Text Box 1092"/>
            <p:cNvSpPr txBox="1">
              <a:spLocks noChangeArrowheads="1"/>
            </p:cNvSpPr>
            <p:nvPr/>
          </p:nvSpPr>
          <p:spPr bwMode="auto">
            <a:xfrm>
              <a:off x="2256" y="1824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16</a:t>
              </a:r>
            </a:p>
          </p:txBody>
        </p:sp>
        <p:sp>
          <p:nvSpPr>
            <p:cNvPr id="54" name="Text Box 1093"/>
            <p:cNvSpPr txBox="1">
              <a:spLocks noChangeArrowheads="1"/>
            </p:cNvSpPr>
            <p:nvPr/>
          </p:nvSpPr>
          <p:spPr bwMode="auto">
            <a:xfrm>
              <a:off x="2640" y="1824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20</a:t>
              </a:r>
            </a:p>
          </p:txBody>
        </p:sp>
        <p:sp>
          <p:nvSpPr>
            <p:cNvPr id="55" name="Text Box 1094"/>
            <p:cNvSpPr txBox="1">
              <a:spLocks noChangeArrowheads="1"/>
            </p:cNvSpPr>
            <p:nvPr/>
          </p:nvSpPr>
          <p:spPr bwMode="auto">
            <a:xfrm>
              <a:off x="3312" y="1824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26</a:t>
              </a:r>
            </a:p>
          </p:txBody>
        </p:sp>
      </p:grpSp>
      <p:sp>
        <p:nvSpPr>
          <p:cNvPr id="56" name="Text Box 1098"/>
          <p:cNvSpPr txBox="1">
            <a:spLocks noChangeArrowheads="1"/>
          </p:cNvSpPr>
          <p:nvPr/>
        </p:nvSpPr>
        <p:spPr bwMode="auto">
          <a:xfrm>
            <a:off x="6477000" y="3505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36</a:t>
            </a:r>
          </a:p>
        </p:txBody>
      </p:sp>
      <p:grpSp>
        <p:nvGrpSpPr>
          <p:cNvPr id="57" name="Group 1114"/>
          <p:cNvGrpSpPr>
            <a:grpSpLocks/>
          </p:cNvGrpSpPr>
          <p:nvPr/>
        </p:nvGrpSpPr>
        <p:grpSpPr bwMode="auto">
          <a:xfrm>
            <a:off x="4648200" y="4648200"/>
            <a:ext cx="3609975" cy="336550"/>
            <a:chOff x="3120" y="2736"/>
            <a:chExt cx="2274" cy="212"/>
          </a:xfrm>
        </p:grpSpPr>
        <p:sp>
          <p:nvSpPr>
            <p:cNvPr id="58" name="Text Box 1095"/>
            <p:cNvSpPr txBox="1">
              <a:spLocks noChangeArrowheads="1"/>
            </p:cNvSpPr>
            <p:nvPr/>
          </p:nvSpPr>
          <p:spPr bwMode="auto">
            <a:xfrm>
              <a:off x="3120" y="27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24</a:t>
              </a:r>
            </a:p>
          </p:txBody>
        </p:sp>
        <p:sp>
          <p:nvSpPr>
            <p:cNvPr id="59" name="Text Box 1097"/>
            <p:cNvSpPr txBox="1">
              <a:spLocks noChangeArrowheads="1"/>
            </p:cNvSpPr>
            <p:nvPr/>
          </p:nvSpPr>
          <p:spPr bwMode="auto">
            <a:xfrm>
              <a:off x="4128" y="27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34</a:t>
              </a:r>
            </a:p>
          </p:txBody>
        </p:sp>
        <p:sp>
          <p:nvSpPr>
            <p:cNvPr id="60" name="Text Box 1099"/>
            <p:cNvSpPr txBox="1">
              <a:spLocks noChangeArrowheads="1"/>
            </p:cNvSpPr>
            <p:nvPr/>
          </p:nvSpPr>
          <p:spPr bwMode="auto">
            <a:xfrm>
              <a:off x="5136" y="27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333399"/>
                  </a:solidFill>
                </a:rPr>
                <a:t>44</a:t>
              </a:r>
            </a:p>
          </p:txBody>
        </p:sp>
      </p:grpSp>
      <p:sp>
        <p:nvSpPr>
          <p:cNvPr id="61" name="Text Box 1100"/>
          <p:cNvSpPr txBox="1">
            <a:spLocks noChangeArrowheads="1"/>
          </p:cNvSpPr>
          <p:nvPr/>
        </p:nvSpPr>
        <p:spPr bwMode="auto">
          <a:xfrm>
            <a:off x="2092325" y="5076825"/>
            <a:ext cx="4375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333399"/>
                </a:solidFill>
              </a:rPr>
              <a:t>One Feasible Production Schedule</a:t>
            </a:r>
          </a:p>
          <a:p>
            <a:pPr algn="ctr"/>
            <a:r>
              <a:rPr lang="en-US" sz="1800">
                <a:solidFill>
                  <a:srgbClr val="333399"/>
                </a:solidFill>
              </a:rPr>
              <a:t>Inserted Idle Time Keeps WIP at W</a:t>
            </a:r>
            <a:r>
              <a:rPr lang="en-US" sz="1800" baseline="-25000">
                <a:solidFill>
                  <a:srgbClr val="333399"/>
                </a:solidFill>
              </a:rPr>
              <a:t>0</a:t>
            </a:r>
            <a:r>
              <a:rPr lang="en-US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270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537" y="304800"/>
            <a:ext cx="7772400" cy="762000"/>
          </a:xfrm>
        </p:spPr>
        <p:txBody>
          <a:bodyPr/>
          <a:lstStyle/>
          <a:p>
            <a:pPr algn="l"/>
            <a: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</a:t>
            </a:r>
            <a:r>
              <a:rPr lang="en-US" sz="4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Gantt </a:t>
            </a:r>
            <a: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Charts </a:t>
            </a:r>
            <a:b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II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1337" y="1495097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1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6 min/unit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26937" y="1495097"/>
            <a:ext cx="2071688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2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10 min/unit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51137" y="1495097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3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8 min/unit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12537" y="1752272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60537" y="1752272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5675" y="2971472"/>
            <a:ext cx="990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21875" y="2971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-56120" y="2971472"/>
            <a:ext cx="7017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3399"/>
                </a:solidFill>
              </a:rPr>
              <a:t>Task 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-56120" y="3352472"/>
            <a:ext cx="7017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99"/>
                </a:solidFill>
              </a:rPr>
              <a:t>Task 2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-56120" y="3733472"/>
            <a:ext cx="7017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99"/>
                </a:solidFill>
              </a:rPr>
              <a:t>Task 3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45675" y="3733472"/>
            <a:ext cx="25908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608075" y="3733472"/>
            <a:ext cx="3810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5675" y="3352472"/>
            <a:ext cx="990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636275" y="3352472"/>
            <a:ext cx="16002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1788675" y="2971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779275" y="2971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2093475" y="3352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3769875" y="3352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370075" y="3352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5370075" y="3733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483875" y="266667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6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69475" y="2666672"/>
            <a:ext cx="811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Time =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2398275" y="26666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12</a:t>
            </a: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3388875" y="26666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18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4379475" y="26666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24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30840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16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1907737" y="4619297"/>
            <a:ext cx="48561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333399"/>
                </a:solidFill>
              </a:rPr>
              <a:t>Jobs Pushed Back-to-Back Into Task 1</a:t>
            </a:r>
          </a:p>
          <a:p>
            <a:pPr algn="ctr"/>
            <a:r>
              <a:rPr lang="en-US" sz="1800" dirty="0" err="1">
                <a:solidFill>
                  <a:srgbClr val="333399"/>
                </a:solidFill>
              </a:rPr>
              <a:t>WIP</a:t>
            </a:r>
            <a:r>
              <a:rPr lang="en-US" sz="1800" dirty="0">
                <a:solidFill>
                  <a:srgbClr val="333399"/>
                </a:solidFill>
              </a:rPr>
              <a:t> Builds Up in System and </a:t>
            </a:r>
            <a:r>
              <a:rPr lang="en-US" sz="1800" dirty="0" smtClean="0">
                <a:solidFill>
                  <a:srgbClr val="333399"/>
                </a:solidFill>
              </a:rPr>
              <a:t>LT </a:t>
            </a:r>
            <a:r>
              <a:rPr lang="en-US" sz="1800" dirty="0">
                <a:solidFill>
                  <a:srgbClr val="333399"/>
                </a:solidFill>
              </a:rPr>
              <a:t>Increases*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3769875" y="2971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4</a:t>
            </a: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4836675" y="2971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5</a:t>
            </a: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674875" y="2971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6</a:t>
            </a:r>
          </a:p>
        </p:txBody>
      </p:sp>
      <p:sp>
        <p:nvSpPr>
          <p:cNvPr id="37" name="Text Box 81"/>
          <p:cNvSpPr txBox="1">
            <a:spLocks noChangeArrowheads="1"/>
          </p:cNvSpPr>
          <p:nvPr/>
        </p:nvSpPr>
        <p:spPr bwMode="auto">
          <a:xfrm>
            <a:off x="3617475" y="3733472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38" name="Rectangle 86"/>
          <p:cNvSpPr>
            <a:spLocks noChangeArrowheads="1"/>
          </p:cNvSpPr>
          <p:nvPr/>
        </p:nvSpPr>
        <p:spPr bwMode="auto">
          <a:xfrm>
            <a:off x="3236475" y="3733472"/>
            <a:ext cx="1371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0"/>
          <p:cNvSpPr>
            <a:spLocks noChangeArrowheads="1"/>
          </p:cNvSpPr>
          <p:nvPr/>
        </p:nvSpPr>
        <p:spPr bwMode="auto">
          <a:xfrm>
            <a:off x="1636275" y="2971472"/>
            <a:ext cx="990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2626875" y="2971472"/>
            <a:ext cx="990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92"/>
          <p:cNvSpPr>
            <a:spLocks noChangeArrowheads="1"/>
          </p:cNvSpPr>
          <p:nvPr/>
        </p:nvSpPr>
        <p:spPr bwMode="auto">
          <a:xfrm>
            <a:off x="3617475" y="2971472"/>
            <a:ext cx="990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608075" y="2971472"/>
            <a:ext cx="990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94"/>
          <p:cNvSpPr>
            <a:spLocks noChangeArrowheads="1"/>
          </p:cNvSpPr>
          <p:nvPr/>
        </p:nvSpPr>
        <p:spPr bwMode="auto">
          <a:xfrm>
            <a:off x="5598675" y="2971472"/>
            <a:ext cx="11430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02"/>
          <p:cNvSpPr>
            <a:spLocks noChangeArrowheads="1"/>
          </p:cNvSpPr>
          <p:nvPr/>
        </p:nvSpPr>
        <p:spPr bwMode="auto">
          <a:xfrm>
            <a:off x="4989075" y="3352472"/>
            <a:ext cx="1752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5"/>
          <p:cNvSpPr>
            <a:spLocks noChangeArrowheads="1"/>
          </p:cNvSpPr>
          <p:nvPr/>
        </p:nvSpPr>
        <p:spPr bwMode="auto">
          <a:xfrm>
            <a:off x="6741675" y="3733472"/>
            <a:ext cx="12954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6"/>
          <p:cNvSpPr>
            <a:spLocks noChangeArrowheads="1"/>
          </p:cNvSpPr>
          <p:nvPr/>
        </p:nvSpPr>
        <p:spPr bwMode="auto">
          <a:xfrm>
            <a:off x="6741675" y="3352472"/>
            <a:ext cx="16764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8"/>
          <p:cNvSpPr txBox="1">
            <a:spLocks noChangeArrowheads="1"/>
          </p:cNvSpPr>
          <p:nvPr/>
        </p:nvSpPr>
        <p:spPr bwMode="auto">
          <a:xfrm>
            <a:off x="6970275" y="3352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4</a:t>
            </a:r>
          </a:p>
        </p:txBody>
      </p:sp>
      <p:sp>
        <p:nvSpPr>
          <p:cNvPr id="48" name="Text Box 109"/>
          <p:cNvSpPr txBox="1">
            <a:spLocks noChangeArrowheads="1"/>
          </p:cNvSpPr>
          <p:nvPr/>
        </p:nvSpPr>
        <p:spPr bwMode="auto">
          <a:xfrm>
            <a:off x="6894075" y="3733472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49" name="Text Box 110"/>
          <p:cNvSpPr txBox="1">
            <a:spLocks noChangeArrowheads="1"/>
          </p:cNvSpPr>
          <p:nvPr/>
        </p:nvSpPr>
        <p:spPr bwMode="auto">
          <a:xfrm>
            <a:off x="5370075" y="26666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30</a:t>
            </a:r>
          </a:p>
        </p:txBody>
      </p:sp>
      <p:sp>
        <p:nvSpPr>
          <p:cNvPr id="50" name="Text Box 111"/>
          <p:cNvSpPr txBox="1">
            <a:spLocks noChangeArrowheads="1"/>
          </p:cNvSpPr>
          <p:nvPr/>
        </p:nvSpPr>
        <p:spPr bwMode="auto">
          <a:xfrm>
            <a:off x="6513075" y="26666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36</a:t>
            </a:r>
          </a:p>
        </p:txBody>
      </p:sp>
      <p:sp>
        <p:nvSpPr>
          <p:cNvPr id="51" name="Text Box 112"/>
          <p:cNvSpPr txBox="1">
            <a:spLocks noChangeArrowheads="1"/>
          </p:cNvSpPr>
          <p:nvPr/>
        </p:nvSpPr>
        <p:spPr bwMode="auto">
          <a:xfrm>
            <a:off x="43794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24</a:t>
            </a:r>
          </a:p>
        </p:txBody>
      </p:sp>
      <p:sp>
        <p:nvSpPr>
          <p:cNvPr id="52" name="Text Box 113"/>
          <p:cNvSpPr txBox="1">
            <a:spLocks noChangeArrowheads="1"/>
          </p:cNvSpPr>
          <p:nvPr/>
        </p:nvSpPr>
        <p:spPr bwMode="auto">
          <a:xfrm>
            <a:off x="47604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26</a:t>
            </a:r>
          </a:p>
        </p:txBody>
      </p:sp>
      <p:sp>
        <p:nvSpPr>
          <p:cNvPr id="53" name="Rectangle 114"/>
          <p:cNvSpPr>
            <a:spLocks noChangeArrowheads="1"/>
          </p:cNvSpPr>
          <p:nvPr/>
        </p:nvSpPr>
        <p:spPr bwMode="auto">
          <a:xfrm>
            <a:off x="4989075" y="3733472"/>
            <a:ext cx="1371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15"/>
          <p:cNvSpPr txBox="1">
            <a:spLocks noChangeArrowheads="1"/>
          </p:cNvSpPr>
          <p:nvPr/>
        </p:nvSpPr>
        <p:spPr bwMode="auto">
          <a:xfrm>
            <a:off x="61320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34</a:t>
            </a:r>
          </a:p>
        </p:txBody>
      </p:sp>
      <p:sp>
        <p:nvSpPr>
          <p:cNvPr id="55" name="Text Box 116"/>
          <p:cNvSpPr txBox="1">
            <a:spLocks noChangeArrowheads="1"/>
          </p:cNvSpPr>
          <p:nvPr/>
        </p:nvSpPr>
        <p:spPr bwMode="auto">
          <a:xfrm>
            <a:off x="65130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36</a:t>
            </a:r>
          </a:p>
        </p:txBody>
      </p:sp>
      <p:sp>
        <p:nvSpPr>
          <p:cNvPr id="56" name="Rectangle 117"/>
          <p:cNvSpPr>
            <a:spLocks noChangeArrowheads="1"/>
          </p:cNvSpPr>
          <p:nvPr/>
        </p:nvSpPr>
        <p:spPr bwMode="auto">
          <a:xfrm>
            <a:off x="6360675" y="3733472"/>
            <a:ext cx="3810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18"/>
          <p:cNvSpPr>
            <a:spLocks noChangeArrowheads="1"/>
          </p:cNvSpPr>
          <p:nvPr/>
        </p:nvSpPr>
        <p:spPr bwMode="auto">
          <a:xfrm>
            <a:off x="8037075" y="3733472"/>
            <a:ext cx="3810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19"/>
          <p:cNvSpPr txBox="1">
            <a:spLocks noChangeArrowheads="1"/>
          </p:cNvSpPr>
          <p:nvPr/>
        </p:nvSpPr>
        <p:spPr bwMode="auto">
          <a:xfrm>
            <a:off x="78084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44</a:t>
            </a:r>
          </a:p>
        </p:txBody>
      </p:sp>
      <p:sp>
        <p:nvSpPr>
          <p:cNvPr id="59" name="Text Box 120"/>
          <p:cNvSpPr txBox="1">
            <a:spLocks noChangeArrowheads="1"/>
          </p:cNvSpPr>
          <p:nvPr/>
        </p:nvSpPr>
        <p:spPr bwMode="auto">
          <a:xfrm>
            <a:off x="8189475" y="4114472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46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377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7772400" cy="762000"/>
          </a:xfrm>
        </p:spPr>
        <p:txBody>
          <a:bodyPr/>
          <a:lstStyle/>
          <a:p>
            <a:pPr algn="l"/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</a:t>
            </a:r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Gantt Charts </a:t>
            </a:r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b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III</a:t>
            </a: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263525" y="1539766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1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6 min/unit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3159125" y="1539766"/>
            <a:ext cx="2071688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2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10 min/unit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6283325" y="1539766"/>
            <a:ext cx="1930400" cy="720725"/>
          </a:xfrm>
          <a:prstGeom prst="rect">
            <a:avLst/>
          </a:prstGeom>
          <a:solidFill>
            <a:srgbClr val="FF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333399"/>
                </a:solidFill>
              </a:rPr>
              <a:t>Task 3</a:t>
            </a:r>
          </a:p>
          <a:p>
            <a:pPr algn="ctr"/>
            <a:r>
              <a:rPr lang="en-US" sz="2000">
                <a:solidFill>
                  <a:srgbClr val="333399"/>
                </a:solidFill>
              </a:rPr>
              <a:t>CT = 8 min/unit</a:t>
            </a: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2244725" y="1796941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7"/>
          <p:cNvSpPr>
            <a:spLocks noChangeArrowheads="1"/>
          </p:cNvSpPr>
          <p:nvPr/>
        </p:nvSpPr>
        <p:spPr bwMode="auto">
          <a:xfrm>
            <a:off x="5292725" y="1796941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514350" y="3216166"/>
            <a:ext cx="9144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590550" y="3216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-76200" y="3216166"/>
            <a:ext cx="629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Task 1</a:t>
            </a: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-76200" y="3597166"/>
            <a:ext cx="629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Task 2</a:t>
            </a: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-76200" y="3978166"/>
            <a:ext cx="629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Task 3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514350" y="3978166"/>
            <a:ext cx="30480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3562350" y="3978166"/>
            <a:ext cx="1371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6534150" y="3978166"/>
            <a:ext cx="228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514350" y="3597166"/>
            <a:ext cx="14478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1428750" y="3216166"/>
            <a:ext cx="5334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1962150" y="3216166"/>
            <a:ext cx="10668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3028950" y="3216166"/>
            <a:ext cx="5334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562350" y="3216166"/>
            <a:ext cx="10668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1962150" y="3597166"/>
            <a:ext cx="16002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5162550" y="3978166"/>
            <a:ext cx="1371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25"/>
          <p:cNvSpPr>
            <a:spLocks noChangeArrowheads="1"/>
          </p:cNvSpPr>
          <p:nvPr/>
        </p:nvSpPr>
        <p:spPr bwMode="auto">
          <a:xfrm>
            <a:off x="4933950" y="3978166"/>
            <a:ext cx="228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26"/>
          <p:cNvSpPr>
            <a:spLocks noChangeArrowheads="1"/>
          </p:cNvSpPr>
          <p:nvPr/>
        </p:nvSpPr>
        <p:spPr bwMode="auto">
          <a:xfrm>
            <a:off x="6762750" y="3978166"/>
            <a:ext cx="13716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27"/>
          <p:cNvSpPr txBox="1">
            <a:spLocks noChangeArrowheads="1"/>
          </p:cNvSpPr>
          <p:nvPr/>
        </p:nvSpPr>
        <p:spPr bwMode="auto">
          <a:xfrm>
            <a:off x="2114550" y="3216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3638550" y="321616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2114550" y="3597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88" name="Text Box 30"/>
          <p:cNvSpPr txBox="1">
            <a:spLocks noChangeArrowheads="1"/>
          </p:cNvSpPr>
          <p:nvPr/>
        </p:nvSpPr>
        <p:spPr bwMode="auto">
          <a:xfrm>
            <a:off x="3943350" y="3597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5543550" y="359716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3867150" y="3978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1</a:t>
            </a: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5467350" y="3978166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2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6991350" y="397816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333399"/>
                </a:solidFill>
              </a:rPr>
              <a:t>Job 3</a:t>
            </a:r>
          </a:p>
        </p:txBody>
      </p: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1276350" y="2911366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6</a:t>
            </a:r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438150" y="2911366"/>
            <a:ext cx="811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Time =</a:t>
            </a:r>
          </a:p>
        </p:txBody>
      </p:sp>
      <p:sp>
        <p:nvSpPr>
          <p:cNvPr id="95" name="Text Box 37"/>
          <p:cNvSpPr txBox="1">
            <a:spLocks noChangeArrowheads="1"/>
          </p:cNvSpPr>
          <p:nvPr/>
        </p:nvSpPr>
        <p:spPr bwMode="auto">
          <a:xfrm>
            <a:off x="1809750" y="29113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10</a:t>
            </a: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auto">
          <a:xfrm>
            <a:off x="2800350" y="29113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16</a:t>
            </a:r>
          </a:p>
        </p:txBody>
      </p:sp>
      <p:sp>
        <p:nvSpPr>
          <p:cNvPr id="97" name="Text Box 39"/>
          <p:cNvSpPr txBox="1">
            <a:spLocks noChangeArrowheads="1"/>
          </p:cNvSpPr>
          <p:nvPr/>
        </p:nvSpPr>
        <p:spPr bwMode="auto">
          <a:xfrm>
            <a:off x="3409950" y="29113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20</a:t>
            </a:r>
          </a:p>
        </p:txBody>
      </p:sp>
      <p:sp>
        <p:nvSpPr>
          <p:cNvPr id="98" name="Text Box 40"/>
          <p:cNvSpPr txBox="1">
            <a:spLocks noChangeArrowheads="1"/>
          </p:cNvSpPr>
          <p:nvPr/>
        </p:nvSpPr>
        <p:spPr bwMode="auto">
          <a:xfrm>
            <a:off x="4476750" y="29113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26</a:t>
            </a:r>
          </a:p>
        </p:txBody>
      </p:sp>
      <p:sp>
        <p:nvSpPr>
          <p:cNvPr id="99" name="Text Box 41"/>
          <p:cNvSpPr txBox="1">
            <a:spLocks noChangeArrowheads="1"/>
          </p:cNvSpPr>
          <p:nvPr/>
        </p:nvSpPr>
        <p:spPr bwMode="auto">
          <a:xfrm>
            <a:off x="4705350" y="43591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28</a:t>
            </a:r>
          </a:p>
        </p:txBody>
      </p:sp>
      <p:sp>
        <p:nvSpPr>
          <p:cNvPr id="100" name="Text Box 42"/>
          <p:cNvSpPr txBox="1">
            <a:spLocks noChangeArrowheads="1"/>
          </p:cNvSpPr>
          <p:nvPr/>
        </p:nvSpPr>
        <p:spPr bwMode="auto">
          <a:xfrm>
            <a:off x="5010150" y="435916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30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6305550" y="4359166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38 </a:t>
            </a:r>
          </a:p>
        </p:txBody>
      </p:sp>
      <p:sp>
        <p:nvSpPr>
          <p:cNvPr id="102" name="Text Box 45"/>
          <p:cNvSpPr txBox="1">
            <a:spLocks noChangeArrowheads="1"/>
          </p:cNvSpPr>
          <p:nvPr/>
        </p:nvSpPr>
        <p:spPr bwMode="auto">
          <a:xfrm>
            <a:off x="971550" y="4892566"/>
            <a:ext cx="61341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333399"/>
                </a:solidFill>
              </a:rPr>
              <a:t>Equipment-Paced Flow Line</a:t>
            </a:r>
          </a:p>
          <a:p>
            <a:pPr algn="ctr"/>
            <a:r>
              <a:rPr lang="en-US" sz="1800" b="1">
                <a:solidFill>
                  <a:srgbClr val="333399"/>
                </a:solidFill>
              </a:rPr>
              <a:t>Each Job Moves to Next Task Every (CT</a:t>
            </a:r>
            <a:r>
              <a:rPr lang="en-US" sz="1800" b="1" baseline="-25000">
                <a:solidFill>
                  <a:srgbClr val="333399"/>
                </a:solidFill>
              </a:rPr>
              <a:t>Process</a:t>
            </a:r>
            <a:r>
              <a:rPr lang="en-US" sz="1800" b="1">
                <a:solidFill>
                  <a:srgbClr val="333399"/>
                </a:solidFill>
              </a:rPr>
              <a:t>) minutes</a:t>
            </a:r>
          </a:p>
        </p:txBody>
      </p:sp>
      <p:sp>
        <p:nvSpPr>
          <p:cNvPr id="103" name="Rectangle 46"/>
          <p:cNvSpPr>
            <a:spLocks noChangeArrowheads="1"/>
          </p:cNvSpPr>
          <p:nvPr/>
        </p:nvSpPr>
        <p:spPr bwMode="auto">
          <a:xfrm>
            <a:off x="3562350" y="3597166"/>
            <a:ext cx="16002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5162550" y="3597166"/>
            <a:ext cx="1600200" cy="381000"/>
          </a:xfrm>
          <a:prstGeom prst="rect">
            <a:avLst/>
          </a:prstGeom>
          <a:noFill/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8134350" y="3978166"/>
            <a:ext cx="228600" cy="381000"/>
          </a:xfrm>
          <a:prstGeom prst="rect">
            <a:avLst/>
          </a:prstGeom>
          <a:solidFill>
            <a:srgbClr val="666699"/>
          </a:solidFill>
          <a:ln w="158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49"/>
          <p:cNvSpPr txBox="1">
            <a:spLocks noChangeArrowheads="1"/>
          </p:cNvSpPr>
          <p:nvPr/>
        </p:nvSpPr>
        <p:spPr bwMode="auto">
          <a:xfrm>
            <a:off x="6610350" y="4359166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40 </a:t>
            </a:r>
          </a:p>
        </p:txBody>
      </p:sp>
      <p:sp>
        <p:nvSpPr>
          <p:cNvPr id="107" name="Text Box 50"/>
          <p:cNvSpPr txBox="1">
            <a:spLocks noChangeArrowheads="1"/>
          </p:cNvSpPr>
          <p:nvPr/>
        </p:nvSpPr>
        <p:spPr bwMode="auto">
          <a:xfrm>
            <a:off x="7905750" y="4359166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48 </a:t>
            </a:r>
          </a:p>
        </p:txBody>
      </p:sp>
      <p:sp>
        <p:nvSpPr>
          <p:cNvPr id="108" name="Text Box 51"/>
          <p:cNvSpPr txBox="1">
            <a:spLocks noChangeArrowheads="1"/>
          </p:cNvSpPr>
          <p:nvPr/>
        </p:nvSpPr>
        <p:spPr bwMode="auto">
          <a:xfrm>
            <a:off x="8157341" y="4359166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99"/>
                </a:solidFill>
              </a:rPr>
              <a:t>50 </a:t>
            </a:r>
          </a:p>
        </p:txBody>
      </p:sp>
      <p:sp>
        <p:nvSpPr>
          <p:cNvPr id="109" name="Text Box 52"/>
          <p:cNvSpPr txBox="1">
            <a:spLocks noChangeArrowheads="1"/>
          </p:cNvSpPr>
          <p:nvPr/>
        </p:nvSpPr>
        <p:spPr bwMode="auto">
          <a:xfrm>
            <a:off x="7243763" y="2958663"/>
            <a:ext cx="11191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666699"/>
                </a:solidFill>
              </a:rPr>
              <a:t>Job 3 ready at time t =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7517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0050"/>
            <a:ext cx="7543800" cy="762000"/>
          </a:xfrm>
        </p:spPr>
        <p:txBody>
          <a:bodyPr/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Direct Labor Concepts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764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latin typeface="Arial" pitchFamily="34" charset="0"/>
              </a:rPr>
              <a:t>Direct labor content</a:t>
            </a:r>
            <a:r>
              <a:rPr lang="en-US" sz="2800" b="1" dirty="0" smtClean="0">
                <a:latin typeface="Arial" pitchFamily="34" charset="0"/>
              </a:rPr>
              <a:t> - Actual amount of work contained in each unit of product, including changeover.</a:t>
            </a:r>
            <a:r>
              <a:rPr lang="en-US" sz="2800" dirty="0" smtClean="0">
                <a:latin typeface="Arial" pitchFamily="34" charset="0"/>
              </a:rPr>
              <a:t>  </a:t>
            </a:r>
            <a:endParaRPr lang="en-US" sz="2800" b="1" dirty="0">
              <a:latin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3352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Direct labor cost</a:t>
            </a:r>
            <a:r>
              <a:rPr lang="en-US" sz="2800" dirty="0">
                <a:solidFill>
                  <a:schemeClr val="tx1"/>
                </a:solidFill>
              </a:rPr>
              <a:t> - </a:t>
            </a:r>
            <a:r>
              <a:rPr lang="en-US" sz="2800" b="1" dirty="0">
                <a:solidFill>
                  <a:schemeClr val="tx1"/>
                </a:solidFill>
              </a:rPr>
              <a:t>Refers to </a:t>
            </a:r>
            <a:r>
              <a:rPr lang="en-US" sz="2800" b="1" dirty="0" smtClean="0">
                <a:solidFill>
                  <a:schemeClr val="tx1"/>
                </a:solidFill>
              </a:rPr>
              <a:t>actual wages </a:t>
            </a:r>
            <a:r>
              <a:rPr lang="en-US" sz="2800" b="1" dirty="0">
                <a:solidFill>
                  <a:schemeClr val="tx1"/>
                </a:solidFill>
              </a:rPr>
              <a:t>paid.  Idle time adds </a:t>
            </a:r>
            <a:r>
              <a:rPr lang="en-US" sz="2800" b="1" dirty="0" smtClean="0">
                <a:solidFill>
                  <a:schemeClr val="tx1"/>
                </a:solidFill>
              </a:rPr>
              <a:t>to direct </a:t>
            </a:r>
            <a:r>
              <a:rPr lang="en-US" sz="2800" b="1" dirty="0">
                <a:solidFill>
                  <a:schemeClr val="tx1"/>
                </a:solidFill>
              </a:rPr>
              <a:t>labor costs, but does not </a:t>
            </a:r>
            <a:r>
              <a:rPr lang="en-US" sz="2800" b="1" dirty="0" smtClean="0">
                <a:solidFill>
                  <a:schemeClr val="tx1"/>
                </a:solidFill>
              </a:rPr>
              <a:t>affect </a:t>
            </a:r>
            <a:r>
              <a:rPr lang="en-US" sz="2800" b="1" dirty="0">
                <a:solidFill>
                  <a:schemeClr val="tx1"/>
                </a:solidFill>
              </a:rPr>
              <a:t>labor content.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459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696200" cy="838200"/>
          </a:xfrm>
        </p:spPr>
        <p:txBody>
          <a:bodyPr/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Direct Labor Utilization</a:t>
            </a:r>
            <a:endParaRPr lang="en-US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04800" y="2573338"/>
            <a:ext cx="8077200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333399"/>
                </a:solidFill>
              </a:rPr>
              <a:t>Direct Labor Utilization =</a:t>
            </a:r>
            <a:r>
              <a:rPr lang="en-US" sz="2400" dirty="0">
                <a:solidFill>
                  <a:srgbClr val="333399"/>
                </a:solidFill>
              </a:rPr>
              <a:t>        </a:t>
            </a:r>
            <a:r>
              <a:rPr lang="en-US" sz="2400" b="1" dirty="0">
                <a:solidFill>
                  <a:srgbClr val="333399"/>
                </a:solidFill>
              </a:rPr>
              <a:t>Direct Labor Content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333399"/>
                </a:solidFill>
              </a:rPr>
              <a:t>                                              Total Available Labor Time</a:t>
            </a:r>
            <a:r>
              <a:rPr lang="en-US" sz="2400" dirty="0">
                <a:solidFill>
                  <a:srgbClr val="333399"/>
                </a:solidFill>
              </a:rPr>
              <a:t>    </a:t>
            </a:r>
            <a:endParaRPr lang="en-US" sz="240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4295775" y="3034014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76225" y="4284663"/>
            <a:ext cx="803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333399"/>
                </a:solidFill>
              </a:rPr>
              <a:t>Total available labor  = direct labor content + idle time</a:t>
            </a:r>
            <a:endParaRPr lang="en-US" sz="24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698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4572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Franklin Gothic Medium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Direct Labor Calculations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4478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</a:rPr>
              <a:t>What is the direct labor </a:t>
            </a:r>
            <a:r>
              <a:rPr lang="en-US" sz="2400" b="1" u="sng" dirty="0" smtClean="0">
                <a:latin typeface="Arial" pitchFamily="34" charset="0"/>
              </a:rPr>
              <a:t>content</a:t>
            </a:r>
            <a:r>
              <a:rPr lang="en-US" sz="2400" b="1" dirty="0" smtClean="0">
                <a:latin typeface="Arial" pitchFamily="34" charset="0"/>
              </a:rPr>
              <a:t> in Example 1 (the job shop with Task A CT = 5 min, and Task B = 2 min, as shown earlier)?</a:t>
            </a:r>
          </a:p>
          <a:p>
            <a:pPr marL="571500" indent="-457200">
              <a:buFont typeface="+mj-lt"/>
              <a:buAutoNum type="arabicPeriod"/>
            </a:pPr>
            <a:endParaRPr lang="en-US" sz="2400" b="1" dirty="0" smtClean="0">
              <a:latin typeface="Arial" pitchFamily="34" charset="0"/>
            </a:endParaRPr>
          </a:p>
          <a:p>
            <a:pPr marL="5715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</a:rPr>
              <a:t>What is the direct labor </a:t>
            </a:r>
            <a:r>
              <a:rPr lang="en-US" sz="2400" b="1" u="sng" dirty="0" smtClean="0">
                <a:latin typeface="Arial" pitchFamily="34" charset="0"/>
              </a:rPr>
              <a:t>cost</a:t>
            </a:r>
            <a:r>
              <a:rPr lang="en-US" sz="2400" b="1" dirty="0" smtClean="0">
                <a:latin typeface="Arial" pitchFamily="34" charset="0"/>
              </a:rPr>
              <a:t> for example 1?</a:t>
            </a:r>
          </a:p>
          <a:p>
            <a:pPr marL="571500" indent="-457200">
              <a:buFont typeface="+mj-lt"/>
              <a:buAutoNum type="arabicPeriod"/>
            </a:pPr>
            <a:endParaRPr lang="en-US" sz="2400" b="1" dirty="0" smtClean="0">
              <a:latin typeface="Arial" pitchFamily="34" charset="0"/>
            </a:endParaRPr>
          </a:p>
          <a:p>
            <a:pPr marL="5715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</a:rPr>
              <a:t>What is the direct labor </a:t>
            </a:r>
            <a:r>
              <a:rPr lang="en-US" sz="2400" b="1" u="sng" dirty="0" smtClean="0">
                <a:latin typeface="Arial" pitchFamily="34" charset="0"/>
              </a:rPr>
              <a:t>content</a:t>
            </a:r>
            <a:r>
              <a:rPr lang="en-US" sz="2400" b="1" dirty="0" smtClean="0">
                <a:latin typeface="Arial" pitchFamily="34" charset="0"/>
              </a:rPr>
              <a:t> for the split process shown in example 2?</a:t>
            </a:r>
          </a:p>
          <a:p>
            <a:pPr marL="571500" indent="-457200">
              <a:buFont typeface="+mj-lt"/>
              <a:buAutoNum type="arabicPeriod"/>
            </a:pPr>
            <a:endParaRPr lang="en-US" sz="2400" b="1" dirty="0" smtClean="0">
              <a:latin typeface="Arial" pitchFamily="34" charset="0"/>
            </a:endParaRPr>
          </a:p>
          <a:p>
            <a:pPr marL="5715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</a:rPr>
              <a:t>What is the direct labor </a:t>
            </a:r>
            <a:r>
              <a:rPr lang="en-US" sz="2400" b="1" u="sng" dirty="0" smtClean="0">
                <a:latin typeface="Arial" pitchFamily="34" charset="0"/>
              </a:rPr>
              <a:t>cost</a:t>
            </a:r>
            <a:r>
              <a:rPr lang="en-US" sz="2400" b="1" dirty="0" smtClean="0">
                <a:latin typeface="Arial" pitchFamily="34" charset="0"/>
              </a:rPr>
              <a:t> for example 2?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3963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Labor Example Solutions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412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Paced </a:t>
            </a:r>
            <a:r>
              <a:rPr lang="en-US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Assembly </a:t>
            </a:r>
            <a: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620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 dirty="0">
                <a:latin typeface="Arial" charset="0"/>
              </a:rPr>
              <a:t>Parts move through zones </a:t>
            </a:r>
            <a:r>
              <a:rPr lang="en-US" sz="2800" dirty="0" smtClean="0">
                <a:latin typeface="Arial" charset="0"/>
              </a:rPr>
              <a:t>containing </a:t>
            </a:r>
            <a:r>
              <a:rPr lang="en-US" sz="2800" dirty="0">
                <a:latin typeface="Arial" charset="0"/>
              </a:rPr>
              <a:t>one or more operators. 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 dirty="0">
                <a:latin typeface="Arial" charset="0"/>
              </a:rPr>
              <a:t>Operators </a:t>
            </a:r>
            <a:r>
              <a:rPr lang="en-US" sz="2800" dirty="0" smtClean="0">
                <a:latin typeface="Arial" charset="0"/>
              </a:rPr>
              <a:t>usually able </a:t>
            </a:r>
            <a:r>
              <a:rPr lang="en-US" sz="2800" dirty="0">
                <a:latin typeface="Arial" charset="0"/>
              </a:rPr>
              <a:t>to complete their </a:t>
            </a:r>
            <a:r>
              <a:rPr lang="en-US" sz="2800" dirty="0" smtClean="0">
                <a:latin typeface="Arial" charset="0"/>
              </a:rPr>
              <a:t>task(s) </a:t>
            </a:r>
            <a:r>
              <a:rPr lang="en-US" sz="2800" dirty="0">
                <a:latin typeface="Arial" charset="0"/>
              </a:rPr>
              <a:t>while part is in their zone.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2800" dirty="0">
                <a:latin typeface="Arial" charset="0"/>
              </a:rPr>
              <a:t>Capacity increments </a:t>
            </a:r>
            <a:r>
              <a:rPr lang="en-US" sz="2800" dirty="0" smtClean="0">
                <a:latin typeface="Arial" charset="0"/>
              </a:rPr>
              <a:t>usually </a:t>
            </a:r>
            <a:r>
              <a:rPr lang="en-US" sz="2800" dirty="0">
                <a:latin typeface="Arial" charset="0"/>
              </a:rPr>
              <a:t>much smaller than in batch flow operation.</a:t>
            </a:r>
          </a:p>
          <a:p>
            <a:pPr>
              <a:spcBef>
                <a:spcPct val="100000"/>
              </a:spcBef>
            </a:pPr>
            <a:r>
              <a:rPr lang="en-US" sz="2800" dirty="0">
                <a:latin typeface="Arial" charset="0"/>
              </a:rPr>
              <a:t>Tasks assigned to workers can usually be split into fine increments.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683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Times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Lead time or Order-to-delivery time 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Total 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time customer must wait to receive 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product or service 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after placing order. </a:t>
            </a:r>
            <a:endParaRPr lang="en-US" sz="2800" dirty="0" smtClean="0">
              <a:latin typeface="Arial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ead time (LT). 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Time job spends as 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work-in-process 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(WIP).  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Includes non-value </a:t>
            </a:r>
            <a:r>
              <a:rPr lang="en-US" sz="2800" dirty="0">
                <a:latin typeface="Arial" pitchFamily="34" charset="0"/>
                <a:cs typeface="Arial" panose="020B0604020202020204" pitchFamily="34" charset="0"/>
              </a:rPr>
              <a:t>added time. 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936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Machine-Paced Assembly Line for Laptop Computers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195939" y="1762877"/>
            <a:ext cx="3347483" cy="365760"/>
          </a:xfrm>
        </p:spPr>
        <p:txBody>
          <a:bodyPr/>
          <a:lstStyle/>
          <a:p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" y="2590799"/>
            <a:ext cx="8382000" cy="6096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52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5240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1336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819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7620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3581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343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105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57912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64008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0866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77724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8458200" y="2590799"/>
            <a:ext cx="7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3048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9906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16764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23622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30480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38100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6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45720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7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53340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8</a:t>
            </a: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5943600" y="342899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9</a:t>
            </a:r>
          </a:p>
        </p:txBody>
      </p: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7924800" y="3428999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10</a:t>
            </a:r>
          </a:p>
        </p:txBody>
      </p:sp>
      <p:sp>
        <p:nvSpPr>
          <p:cNvPr id="30" name="AutoShape 53"/>
          <p:cNvSpPr>
            <a:spLocks/>
          </p:cNvSpPr>
          <p:nvPr/>
        </p:nvSpPr>
        <p:spPr bwMode="auto">
          <a:xfrm rot="5400000">
            <a:off x="1066800" y="2057399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22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228600" y="1752599"/>
            <a:ext cx="2310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99"/>
                </a:solidFill>
              </a:rPr>
              <a:t>White stripes on belt are 1.2 </a:t>
            </a:r>
            <a:r>
              <a:rPr lang="en-US" sz="1600" dirty="0" smtClean="0">
                <a:solidFill>
                  <a:srgbClr val="333399"/>
                </a:solidFill>
              </a:rPr>
              <a:t>meter </a:t>
            </a:r>
            <a:r>
              <a:rPr lang="en-US" sz="1600" dirty="0">
                <a:solidFill>
                  <a:srgbClr val="333399"/>
                </a:solidFill>
              </a:rPr>
              <a:t>apart</a:t>
            </a:r>
          </a:p>
        </p:txBody>
      </p:sp>
      <p:sp>
        <p:nvSpPr>
          <p:cNvPr id="32" name="AutoShape 55"/>
          <p:cNvSpPr>
            <a:spLocks/>
          </p:cNvSpPr>
          <p:nvPr/>
        </p:nvSpPr>
        <p:spPr bwMode="auto">
          <a:xfrm rot="5400000">
            <a:off x="7086600" y="1752599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22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6096000" y="1752599"/>
            <a:ext cx="2209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Software loading – no operator required</a:t>
            </a:r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3352800" y="3886199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99"/>
                </a:solidFill>
              </a:rPr>
              <a:t>Ten Operator Stations</a:t>
            </a:r>
          </a:p>
        </p:txBody>
      </p:sp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6999"/>
            <a:ext cx="609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6096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199"/>
            <a:ext cx="4572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6999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 Box 67"/>
          <p:cNvSpPr txBox="1">
            <a:spLocks noChangeArrowheads="1"/>
          </p:cNvSpPr>
          <p:nvPr/>
        </p:nvSpPr>
        <p:spPr bwMode="auto">
          <a:xfrm>
            <a:off x="6629400" y="4038599"/>
            <a:ext cx="1828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333399"/>
                </a:solidFill>
              </a:rPr>
              <a:t>One unit is finished every 120 seconds</a:t>
            </a:r>
          </a:p>
        </p:txBody>
      </p:sp>
      <p:sp>
        <p:nvSpPr>
          <p:cNvPr id="48" name="AutoShape 68"/>
          <p:cNvSpPr>
            <a:spLocks noChangeArrowheads="1"/>
          </p:cNvSpPr>
          <p:nvPr/>
        </p:nvSpPr>
        <p:spPr bwMode="auto">
          <a:xfrm>
            <a:off x="8534400" y="2819399"/>
            <a:ext cx="304800" cy="1600200"/>
          </a:xfrm>
          <a:prstGeom prst="curvedLeftArrow">
            <a:avLst>
              <a:gd name="adj1" fmla="val 105000"/>
              <a:gd name="adj2" fmla="val 210000"/>
              <a:gd name="adj3" fmla="val 3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69"/>
          <p:cNvSpPr>
            <a:spLocks/>
          </p:cNvSpPr>
          <p:nvPr/>
        </p:nvSpPr>
        <p:spPr bwMode="auto">
          <a:xfrm rot="16203845">
            <a:off x="4190207" y="534192"/>
            <a:ext cx="304800" cy="8380413"/>
          </a:xfrm>
          <a:prstGeom prst="leftBrace">
            <a:avLst>
              <a:gd name="adj1" fmla="val 229123"/>
              <a:gd name="adj2" fmla="val 50000"/>
            </a:avLst>
          </a:prstGeom>
          <a:noFill/>
          <a:ln w="158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3429000" y="4876799"/>
            <a:ext cx="22268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99"/>
                </a:solidFill>
              </a:rPr>
              <a:t>Belt is 14.4 </a:t>
            </a:r>
            <a:r>
              <a:rPr lang="en-US" sz="1600" dirty="0" smtClean="0">
                <a:solidFill>
                  <a:srgbClr val="333399"/>
                </a:solidFill>
              </a:rPr>
              <a:t>meter </a:t>
            </a:r>
            <a:r>
              <a:rPr lang="en-US" sz="1600" dirty="0">
                <a:solidFill>
                  <a:srgbClr val="333399"/>
                </a:solidFill>
              </a:rPr>
              <a:t>long</a:t>
            </a:r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-91670" y="3200399"/>
            <a:ext cx="9298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3399"/>
                </a:solidFill>
              </a:rPr>
              <a:t> CT</a:t>
            </a:r>
            <a:r>
              <a:rPr lang="en-US" sz="1200" dirty="0">
                <a:solidFill>
                  <a:srgbClr val="333399"/>
                </a:solidFill>
              </a:rPr>
              <a:t>= </a:t>
            </a:r>
            <a:r>
              <a:rPr lang="en-US" sz="1200" dirty="0" smtClean="0">
                <a:solidFill>
                  <a:srgbClr val="333399"/>
                </a:solidFill>
              </a:rPr>
              <a:t>110 </a:t>
            </a:r>
            <a:r>
              <a:rPr lang="en-US" sz="1200" dirty="0">
                <a:solidFill>
                  <a:srgbClr val="333399"/>
                </a:solidFill>
              </a:rPr>
              <a:t>s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9144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114 s</a:t>
            </a:r>
          </a:p>
        </p:txBody>
      </p:sp>
      <p:sp>
        <p:nvSpPr>
          <p:cNvPr id="53" name="Text Box 76"/>
          <p:cNvSpPr txBox="1">
            <a:spLocks noChangeArrowheads="1"/>
          </p:cNvSpPr>
          <p:nvPr/>
        </p:nvSpPr>
        <p:spPr bwMode="auto">
          <a:xfrm>
            <a:off x="16002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101 s</a:t>
            </a: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22098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107 s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29718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103 s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37338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107 s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44958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108 s</a:t>
            </a:r>
          </a:p>
        </p:txBody>
      </p:sp>
      <p:sp>
        <p:nvSpPr>
          <p:cNvPr id="58" name="Text Box 81"/>
          <p:cNvSpPr txBox="1">
            <a:spLocks noChangeArrowheads="1"/>
          </p:cNvSpPr>
          <p:nvPr/>
        </p:nvSpPr>
        <p:spPr bwMode="auto">
          <a:xfrm>
            <a:off x="52578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93 s</a:t>
            </a:r>
          </a:p>
        </p:txBody>
      </p: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58674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102 s</a:t>
            </a:r>
          </a:p>
        </p:txBody>
      </p:sp>
      <p:sp>
        <p:nvSpPr>
          <p:cNvPr id="60" name="Text Box 83"/>
          <p:cNvSpPr txBox="1">
            <a:spLocks noChangeArrowheads="1"/>
          </p:cNvSpPr>
          <p:nvPr/>
        </p:nvSpPr>
        <p:spPr bwMode="auto">
          <a:xfrm>
            <a:off x="78486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105 s</a:t>
            </a:r>
          </a:p>
        </p:txBody>
      </p:sp>
      <p:sp>
        <p:nvSpPr>
          <p:cNvPr id="61" name="Text Box 84"/>
          <p:cNvSpPr txBox="1">
            <a:spLocks noChangeArrowheads="1"/>
          </p:cNvSpPr>
          <p:nvPr/>
        </p:nvSpPr>
        <p:spPr bwMode="auto">
          <a:xfrm>
            <a:off x="6858000" y="3200399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333399"/>
                </a:solidFill>
              </a:rPr>
              <a:t>208 s</a:t>
            </a:r>
          </a:p>
        </p:txBody>
      </p:sp>
      <p:sp>
        <p:nvSpPr>
          <p:cNvPr id="62" name="Text Box 85"/>
          <p:cNvSpPr txBox="1">
            <a:spLocks noChangeArrowheads="1"/>
          </p:cNvSpPr>
          <p:nvPr/>
        </p:nvSpPr>
        <p:spPr bwMode="auto">
          <a:xfrm>
            <a:off x="457200" y="5257799"/>
            <a:ext cx="792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333399"/>
                </a:solidFill>
              </a:rPr>
              <a:t>Tasks at Station 9 include: (1) Insert USB device and initiate operating system and software installation process, and (2) Test touch pad.</a:t>
            </a:r>
            <a:endParaRPr lang="en-US" sz="16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7279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for Laptop Computer Assembly 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8288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If line is currently running at CT = 120 sec/unit, is it possible to run this line at a faster pace?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Assuming the line is </a:t>
            </a:r>
            <a:r>
              <a:rPr lang="en-US" sz="2400" u="sng" dirty="0" smtClean="0">
                <a:latin typeface="Arial" charset="0"/>
              </a:rPr>
              <a:t>machine</a:t>
            </a:r>
            <a:r>
              <a:rPr lang="en-US" sz="2400" dirty="0" smtClean="0">
                <a:latin typeface="Arial" charset="0"/>
              </a:rPr>
              <a:t>-paced, what is T</a:t>
            </a:r>
            <a:r>
              <a:rPr lang="en-US" sz="2400" baseline="-25000" dirty="0" smtClean="0">
                <a:latin typeface="Arial" charset="0"/>
              </a:rPr>
              <a:t>0</a:t>
            </a:r>
            <a:r>
              <a:rPr lang="en-US" sz="2400" dirty="0" smtClean="0">
                <a:latin typeface="Arial" charset="0"/>
              </a:rPr>
              <a:t>?  If the line were </a:t>
            </a:r>
            <a:r>
              <a:rPr lang="en-US" sz="2400" u="sng" dirty="0" smtClean="0">
                <a:latin typeface="Arial" charset="0"/>
              </a:rPr>
              <a:t>operator</a:t>
            </a:r>
            <a:r>
              <a:rPr lang="en-US" sz="2400" dirty="0" smtClean="0">
                <a:latin typeface="Arial" charset="0"/>
              </a:rPr>
              <a:t> paced, what would T</a:t>
            </a:r>
            <a:r>
              <a:rPr lang="en-US" sz="2400" baseline="-25000" dirty="0" smtClean="0">
                <a:latin typeface="Arial" charset="0"/>
              </a:rPr>
              <a:t>0</a:t>
            </a:r>
            <a:r>
              <a:rPr lang="en-US" sz="2400" dirty="0" smtClean="0">
                <a:latin typeface="Arial" charset="0"/>
              </a:rPr>
              <a:t> be?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What is the line speed (meter/minute)?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What is the LT?  Assume WIP is a constant 12 units.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Assuming one 7.5 </a:t>
            </a:r>
            <a:r>
              <a:rPr lang="en-US" sz="2400" dirty="0" err="1" smtClean="0">
                <a:latin typeface="Arial" charset="0"/>
              </a:rPr>
              <a:t>hr</a:t>
            </a:r>
            <a:r>
              <a:rPr lang="en-US" sz="2400" dirty="0" smtClean="0">
                <a:latin typeface="Arial" charset="0"/>
              </a:rPr>
              <a:t> shift, what is the line capacity?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What are the direct labor content and direct labor costs?</a:t>
            </a:r>
          </a:p>
          <a:p>
            <a:pPr marL="533400" indent="-533400">
              <a:lnSpc>
                <a:spcPct val="90000"/>
              </a:lnSpc>
              <a:spcBef>
                <a:spcPct val="60000"/>
              </a:spcBef>
              <a:buFontTx/>
              <a:buAutoNum type="arabicPeriod"/>
            </a:pPr>
            <a:r>
              <a:rPr lang="en-US" sz="2400" dirty="0" smtClean="0">
                <a:latin typeface="Arial" charset="0"/>
              </a:rPr>
              <a:t>What is the direct labor utilization rate?</a:t>
            </a:r>
          </a:p>
          <a:p>
            <a:pPr marL="533400" indent="-533400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217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to Computer Assembly Line Exercise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24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to Computer Assembly Line 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5892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Problem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Workers in Series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799" y="1805700"/>
            <a:ext cx="18633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0399" y="1777425"/>
            <a:ext cx="18860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399" y="1777424"/>
            <a:ext cx="19084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Worker 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799" y="2390475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Run time = 2 min/unit</a:t>
            </a:r>
          </a:p>
          <a:p>
            <a:r>
              <a:rPr lang="en-US" sz="1800" dirty="0" smtClean="0"/>
              <a:t>C/O = 13 min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0399" y="2390474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Run time = 3 min/unit</a:t>
            </a:r>
          </a:p>
          <a:p>
            <a:r>
              <a:rPr lang="en-US" sz="1800" dirty="0" smtClean="0"/>
              <a:t>C/O = 7 min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34586" y="2412870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Run time = 3 min/unit</a:t>
            </a:r>
          </a:p>
          <a:p>
            <a:r>
              <a:rPr lang="en-US" sz="1800" dirty="0" smtClean="0"/>
              <a:t>C/O = 6 min</a:t>
            </a:r>
            <a:endParaRPr lang="en-US" sz="1800" dirty="0"/>
          </a:p>
        </p:txBody>
      </p:sp>
      <p:sp>
        <p:nvSpPr>
          <p:cNvPr id="25" name="Right Arrow 24"/>
          <p:cNvSpPr/>
          <p:nvPr/>
        </p:nvSpPr>
        <p:spPr>
          <a:xfrm>
            <a:off x="2514599" y="1942293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524986" y="1955511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2910" y="3542493"/>
            <a:ext cx="81228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differing process batch sizes (1, 10, 30), answer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Expected cycle time of the </a:t>
            </a:r>
            <a:r>
              <a:rPr lang="en-US" sz="2400" dirty="0" smtClean="0"/>
              <a:t>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Raw processing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Critical WIP level of the 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Expected LT when WIP =10 batches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Daily capacity, assuming two, 480-minute shifts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4542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Worksheet for Series System Exercise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15591"/>
              </p:ext>
            </p:extLst>
          </p:nvPr>
        </p:nvGraphicFramePr>
        <p:xfrm>
          <a:off x="381000" y="1676400"/>
          <a:ext cx="8001000" cy="47480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7000"/>
                <a:gridCol w="1676400"/>
                <a:gridCol w="2057400"/>
                <a:gridCol w="1600200"/>
              </a:tblGrid>
              <a:tr h="8484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b="1" dirty="0" smtClean="0">
                          <a:effectLst/>
                        </a:rPr>
                        <a:t>Question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Process batch size = 1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Process batch size = 10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Process batch size = 30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7064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Expected cycle time of the </a:t>
                      </a:r>
                      <a:r>
                        <a:rPr lang="en-US" sz="2000" dirty="0" smtClean="0">
                          <a:effectLst/>
                        </a:rPr>
                        <a:t>department (</a:t>
                      </a:r>
                      <a:r>
                        <a:rPr lang="en-US" sz="2000" dirty="0" err="1" smtClean="0">
                          <a:effectLst/>
                        </a:rPr>
                        <a:t>CT</a:t>
                      </a:r>
                      <a:r>
                        <a:rPr lang="en-US" sz="2000" baseline="-25000" dirty="0" err="1" smtClean="0">
                          <a:effectLst/>
                        </a:rPr>
                        <a:t>bot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0141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Raw processing time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130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Critical WIP level of the department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0599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Expected </a:t>
                      </a:r>
                      <a:r>
                        <a:rPr lang="en-US" sz="2000" dirty="0" smtClean="0">
                          <a:effectLst/>
                        </a:rPr>
                        <a:t>LT </a:t>
                      </a:r>
                      <a:r>
                        <a:rPr lang="en-US" sz="2000" dirty="0">
                          <a:effectLst/>
                        </a:rPr>
                        <a:t>when WIP = 10 batches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95544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effectLst/>
                        </a:rPr>
                        <a:t>Daily capacity assuming two, 480-minute </a:t>
                      </a:r>
                      <a:r>
                        <a:rPr lang="en-US" sz="2000" dirty="0" smtClean="0">
                          <a:effectLst/>
                        </a:rPr>
                        <a:t>shifts</a:t>
                      </a:r>
                      <a:r>
                        <a:rPr lang="en-US" sz="2000" baseline="0" dirty="0" smtClean="0">
                          <a:effectLst/>
                          <a:latin typeface="Times New Roman"/>
                        </a:rPr>
                        <a:t>           </a:t>
                      </a:r>
                      <a:r>
                        <a:rPr lang="en-US" sz="2000" baseline="0" dirty="0" smtClean="0">
                          <a:effectLst/>
                          <a:latin typeface="Calibri" pitchFamily="34" charset="0"/>
                        </a:rPr>
                        <a:t>Batches/day =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2000" baseline="0" dirty="0" smtClean="0">
                          <a:effectLst/>
                          <a:latin typeface="Calibri" pitchFamily="34" charset="0"/>
                        </a:rPr>
                        <a:t>Pieces/day =</a:t>
                      </a:r>
                      <a:endParaRPr lang="en-US" sz="2000" dirty="0" smtClean="0"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2176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11430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Theoretical Minimum Number of Workstations and Efficiency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In order to meet holiday demand, Penny’s Pie Shop requires a production line that is capable of producing 90 pecan pies per week, while operating only 40 hours per week.  There are only 4 steps required to produce a single pecan pie with respective cycle times of 4 minutes, 4 minutes, 28 minutes, and 9 minutes.  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sz="2800" dirty="0" smtClean="0"/>
              <a:t>What should be the line’s cycle time (CT)?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777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Continued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dirty="0"/>
              <a:t>What is the smallest number of workstations Penny could hope for in designing the line considering this cycle time?</a:t>
            </a:r>
          </a:p>
          <a:p>
            <a:pPr marL="114300" indent="0">
              <a:buNone/>
            </a:pPr>
            <a:r>
              <a:rPr lang="en-US" dirty="0" smtClean="0"/>
              <a:t>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 startAt="3"/>
            </a:pPr>
            <a:r>
              <a:rPr lang="en-US" dirty="0" smtClean="0"/>
              <a:t>Suppose </a:t>
            </a:r>
            <a:r>
              <a:rPr lang="en-US" dirty="0"/>
              <a:t>that Penny finds a solution that requires 4 stations.  What would be the efficiency of this line?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Operations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20C1-B746-442F-B389-BB5E244F4F2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896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562600" cy="762000"/>
          </a:xfrm>
        </p:spPr>
        <p:txBody>
          <a:bodyPr/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Throughput (TH)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76350"/>
            <a:ext cx="8153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</a:pPr>
            <a:r>
              <a:rPr lang="en-US" sz="2400" b="1" dirty="0" smtClean="0">
                <a:latin typeface="Arial" pitchFamily="34" charset="0"/>
              </a:rPr>
              <a:t>Average quantity of </a:t>
            </a:r>
            <a:r>
              <a:rPr lang="en-US" sz="2400" b="1" u="sng" dirty="0" smtClean="0">
                <a:latin typeface="Arial" pitchFamily="34" charset="0"/>
              </a:rPr>
              <a:t>good</a:t>
            </a:r>
            <a:r>
              <a:rPr lang="en-US" sz="2400" b="1" dirty="0" smtClean="0">
                <a:latin typeface="Arial" pitchFamily="34" charset="0"/>
              </a:rPr>
              <a:t> (non-defective) items produced by process (machine, workstation, line, office, etc.) per unit time.  </a:t>
            </a:r>
          </a:p>
          <a:p>
            <a:pPr marL="228600" indent="0">
              <a:buFontTx/>
              <a:buNone/>
            </a:pPr>
            <a:endParaRPr lang="en-US" sz="2400" b="1" dirty="0" smtClean="0">
              <a:latin typeface="Arial" pitchFamily="34" charset="0"/>
            </a:endParaRPr>
          </a:p>
          <a:p>
            <a:pPr marL="228600" indent="0">
              <a:buFontTx/>
              <a:buNone/>
            </a:pPr>
            <a:endParaRPr lang="en-US" sz="2400" b="1" dirty="0" smtClean="0">
              <a:latin typeface="Arial" pitchFamily="34" charset="0"/>
            </a:endParaRPr>
          </a:p>
          <a:p>
            <a:pPr marL="228600" indent="0">
              <a:lnSpc>
                <a:spcPct val="6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	</a:t>
            </a:r>
          </a:p>
          <a:p>
            <a:pPr marL="228600" indent="0">
              <a:buFontTx/>
              <a:buNone/>
            </a:pPr>
            <a:r>
              <a:rPr lang="en-US" sz="2400" dirty="0" smtClean="0">
                <a:latin typeface="Arial" pitchFamily="34" charset="0"/>
              </a:rPr>
              <a:t>	</a:t>
            </a:r>
          </a:p>
          <a:p>
            <a:pPr marL="228600" indent="0">
              <a:buFontTx/>
              <a:buNone/>
            </a:pPr>
            <a:endParaRPr lang="en-US" sz="2400" b="1" dirty="0" smtClean="0">
              <a:latin typeface="Arial" pitchFamily="34" charset="0"/>
            </a:endParaRPr>
          </a:p>
          <a:p>
            <a:pPr marL="228600" indent="0">
              <a:lnSpc>
                <a:spcPct val="50000"/>
              </a:lnSpc>
            </a:pPr>
            <a:endParaRPr lang="en-US" sz="2400" dirty="0" smtClean="0">
              <a:latin typeface="Arial" pitchFamily="34" charset="0"/>
            </a:endParaRPr>
          </a:p>
          <a:p>
            <a:pPr marL="228600" indent="0">
              <a:buNone/>
            </a:pPr>
            <a:r>
              <a:rPr lang="en-US" sz="2400" b="1" dirty="0" smtClean="0">
                <a:latin typeface="Arial" pitchFamily="34" charset="0"/>
              </a:rPr>
              <a:t>Upper limit on throughput is </a:t>
            </a:r>
            <a:r>
              <a:rPr lang="en-US" sz="2400" b="1" u="sng" dirty="0" smtClean="0">
                <a:latin typeface="Arial" pitchFamily="34" charset="0"/>
              </a:rPr>
              <a:t>capacity</a:t>
            </a:r>
            <a:r>
              <a:rPr lang="en-US" sz="2400" b="1" dirty="0" smtClean="0">
                <a:latin typeface="Arial" pitchFamily="34" charset="0"/>
              </a:rPr>
              <a:t> – e.g., what is the </a:t>
            </a:r>
            <a:r>
              <a:rPr lang="en-US" sz="2400" b="1" u="sng" dirty="0" smtClean="0">
                <a:latin typeface="Arial" pitchFamily="34" charset="0"/>
              </a:rPr>
              <a:t>maximum</a:t>
            </a:r>
            <a:r>
              <a:rPr lang="en-US" sz="2400" b="1" dirty="0" smtClean="0">
                <a:latin typeface="Arial" pitchFamily="34" charset="0"/>
              </a:rPr>
              <a:t> number of units we can ship per hour?</a:t>
            </a:r>
            <a:endParaRPr lang="en-US" sz="2400" dirty="0" smtClean="0">
              <a:latin typeface="Arial" pitchFamily="34" charset="0"/>
            </a:endParaRPr>
          </a:p>
          <a:p>
            <a:pPr marL="228600" indent="0">
              <a:buFontTx/>
              <a:buNone/>
            </a:pPr>
            <a:endParaRPr lang="en-US" sz="2400" dirty="0">
              <a:latin typeface="Arial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47950"/>
            <a:ext cx="16002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71600" y="3028950"/>
            <a:ext cx="304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33399"/>
                </a:solidFill>
              </a:rPr>
              <a:t>e.g., How many cartons are we shipping </a:t>
            </a:r>
            <a:r>
              <a:rPr lang="en-US" sz="1800" b="1" u="sng">
                <a:solidFill>
                  <a:srgbClr val="333399"/>
                </a:solidFill>
              </a:rPr>
              <a:t>per hour</a:t>
            </a:r>
            <a:r>
              <a:rPr lang="en-US" sz="1800" b="1">
                <a:solidFill>
                  <a:srgbClr val="333399"/>
                </a:solidFill>
              </a:rPr>
              <a:t> (a rate measurement)?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24400" y="4019550"/>
            <a:ext cx="15970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333399"/>
                </a:solidFill>
              </a:rPr>
              <a:t>TH = 1/CT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650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063" y="1558925"/>
            <a:ext cx="7467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333399"/>
                </a:solidFill>
              </a:rPr>
              <a:t>Measure of how much can be produced or serviced in specified period of time</a:t>
            </a:r>
            <a:r>
              <a:rPr lang="en-US" sz="2400" dirty="0">
                <a:solidFill>
                  <a:srgbClr val="333399"/>
                </a:solidFill>
              </a:rPr>
              <a:t>.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endParaRPr lang="en-US" dirty="0">
              <a:solidFill>
                <a:srgbClr val="333399"/>
              </a:solidFill>
            </a:endParaRPr>
          </a:p>
          <a:p>
            <a:endParaRPr lang="en-US" dirty="0">
              <a:solidFill>
                <a:srgbClr val="333399"/>
              </a:solidFill>
            </a:endParaRPr>
          </a:p>
          <a:p>
            <a:endParaRPr lang="en-US" b="1" dirty="0">
              <a:solidFill>
                <a:srgbClr val="333399"/>
              </a:solidFill>
            </a:endParaRPr>
          </a:p>
          <a:p>
            <a:endParaRPr lang="en-US" b="1" dirty="0">
              <a:solidFill>
                <a:srgbClr val="333399"/>
              </a:solidFill>
            </a:endParaRPr>
          </a:p>
          <a:p>
            <a:endParaRPr lang="en-US" b="1" dirty="0">
              <a:solidFill>
                <a:srgbClr val="333399"/>
              </a:solidFill>
            </a:endParaRPr>
          </a:p>
          <a:p>
            <a:endParaRPr lang="en-US" b="1" dirty="0">
              <a:solidFill>
                <a:srgbClr val="333399"/>
              </a:solidFill>
            </a:endParaRPr>
          </a:p>
          <a:p>
            <a:r>
              <a:rPr lang="en-US" sz="2400" b="1" u="sng" dirty="0" smtClean="0">
                <a:solidFill>
                  <a:srgbClr val="333399"/>
                </a:solidFill>
              </a:rPr>
              <a:t>Capacity </a:t>
            </a:r>
            <a:r>
              <a:rPr lang="en-US" sz="2400" b="1" u="sng" dirty="0">
                <a:solidFill>
                  <a:srgbClr val="333399"/>
                </a:solidFill>
              </a:rPr>
              <a:t>Utilization</a:t>
            </a:r>
            <a:r>
              <a:rPr lang="en-US" sz="2400" dirty="0">
                <a:solidFill>
                  <a:srgbClr val="333399"/>
                </a:solidFill>
              </a:rPr>
              <a:t> </a:t>
            </a:r>
            <a:r>
              <a:rPr lang="en-US" sz="2400" b="1" dirty="0">
                <a:solidFill>
                  <a:srgbClr val="333399"/>
                </a:solidFill>
              </a:rPr>
              <a:t>is a Measure of how much output was actually achieved relative to capacity.</a:t>
            </a:r>
            <a:endParaRPr lang="en-US" sz="2400" dirty="0">
              <a:solidFill>
                <a:srgbClr val="333399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68" y="2578100"/>
            <a:ext cx="1322388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59368" y="31877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333399"/>
                </a:solidFill>
              </a:rPr>
              <a:t>e.g., Our maximum output is six </a:t>
            </a:r>
            <a:r>
              <a:rPr lang="en-US" sz="1800" b="1" dirty="0" smtClean="0">
                <a:solidFill>
                  <a:srgbClr val="333399"/>
                </a:solidFill>
              </a:rPr>
              <a:t>boxes/day</a:t>
            </a:r>
            <a:endParaRPr lang="en-US" sz="1800" b="1" dirty="0">
              <a:solidFill>
                <a:srgbClr val="333399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87768" y="40465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92568" y="4025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87768" y="3644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92568" y="36449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4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92568" y="3187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5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92568" y="26543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6379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Important Terms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3613150"/>
            <a:ext cx="624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Bottleneck</a:t>
            </a:r>
            <a:r>
              <a:rPr lang="en-US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-  Factor which limits production.  Usually task with longest CT is process bottleneck.</a:t>
            </a:r>
            <a:endParaRPr lang="en-US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76300" y="4875213"/>
            <a:ext cx="7086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>
                <a:solidFill>
                  <a:srgbClr val="333399"/>
                </a:solidFill>
              </a:rPr>
              <a:t>Bottlenecks can be:  	Specific workers</a:t>
            </a:r>
          </a:p>
          <a:p>
            <a:pPr>
              <a:lnSpc>
                <a:spcPct val="110000"/>
              </a:lnSpc>
            </a:pPr>
            <a:r>
              <a:rPr lang="en-US" sz="2000" b="1">
                <a:solidFill>
                  <a:srgbClr val="333399"/>
                </a:solidFill>
              </a:rPr>
              <a:t>			Specific machines</a:t>
            </a:r>
          </a:p>
          <a:p>
            <a:pPr>
              <a:lnSpc>
                <a:spcPct val="110000"/>
              </a:lnSpc>
            </a:pPr>
            <a:r>
              <a:rPr lang="en-US" sz="2000" b="1">
                <a:solidFill>
                  <a:srgbClr val="333399"/>
                </a:solidFill>
              </a:rPr>
              <a:t>			Specific tasks</a:t>
            </a:r>
            <a:endParaRPr lang="en-US" sz="20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3400" y="1616075"/>
            <a:ext cx="586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1717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4003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14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971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29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86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343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Idle Time</a:t>
            </a:r>
            <a:r>
              <a:rPr lang="en-US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-</a:t>
            </a:r>
            <a:r>
              <a:rPr lang="en-US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Time in which useful work is </a:t>
            </a:r>
            <a:r>
              <a:rPr lang="en-US" b="1" u="sng">
                <a:solidFill>
                  <a:srgbClr val="333399"/>
                </a:solidFill>
                <a:latin typeface="Arial" pitchFamily="34" charset="0"/>
              </a:rPr>
              <a:t>not</a:t>
            </a:r>
            <a:r>
              <a:rPr lang="en-US" b="1">
                <a:solidFill>
                  <a:srgbClr val="333399"/>
                </a:solidFill>
                <a:latin typeface="Arial" pitchFamily="34" charset="0"/>
              </a:rPr>
              <a:t> being performed</a:t>
            </a:r>
            <a:r>
              <a:rPr lang="en-US" sz="1800" b="1">
                <a:solidFill>
                  <a:srgbClr val="333399"/>
                </a:solidFill>
                <a:latin typeface="Arial" pitchFamily="34" charset="0"/>
              </a:rPr>
              <a:t>. </a:t>
            </a:r>
            <a:endParaRPr lang="en-US" b="1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43200" y="2438400"/>
            <a:ext cx="25908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333399"/>
                </a:solidFill>
              </a:rPr>
              <a:t>Idle time can be associated with Workers or Equipment!</a:t>
            </a:r>
            <a:endParaRPr lang="en-US" sz="1600">
              <a:solidFill>
                <a:srgbClr val="333399"/>
              </a:solidFill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1371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00"/>
            <a:ext cx="1320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6507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Little’s </a:t>
            </a:r>
            <a:r>
              <a:rPr lang="en-US" sz="4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47800" y="4398086"/>
            <a:ext cx="59827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Where:</a:t>
            </a:r>
          </a:p>
          <a:p>
            <a:r>
              <a:rPr lang="en-US" sz="2400" b="1" dirty="0" smtClean="0">
                <a:solidFill>
                  <a:srgbClr val="333399"/>
                </a:solidFill>
              </a:rPr>
              <a:t>LT </a:t>
            </a:r>
            <a:r>
              <a:rPr lang="en-US" sz="2400" b="1" dirty="0">
                <a:solidFill>
                  <a:srgbClr val="333399"/>
                </a:solidFill>
              </a:rPr>
              <a:t>= </a:t>
            </a:r>
            <a:r>
              <a:rPr lang="en-US" sz="2400" b="1" dirty="0" smtClean="0">
                <a:solidFill>
                  <a:srgbClr val="333399"/>
                </a:solidFill>
              </a:rPr>
              <a:t>Lead </a:t>
            </a:r>
            <a:r>
              <a:rPr lang="en-US" sz="2400" b="1" dirty="0">
                <a:solidFill>
                  <a:srgbClr val="333399"/>
                </a:solidFill>
              </a:rPr>
              <a:t>Time </a:t>
            </a:r>
          </a:p>
          <a:p>
            <a:r>
              <a:rPr lang="en-US" sz="2400" b="1" dirty="0">
                <a:solidFill>
                  <a:srgbClr val="333399"/>
                </a:solidFill>
              </a:rPr>
              <a:t>CT = Cycle time (1/TH)</a:t>
            </a:r>
          </a:p>
          <a:p>
            <a:r>
              <a:rPr lang="en-US" sz="2400" b="1" dirty="0" err="1">
                <a:solidFill>
                  <a:srgbClr val="333399"/>
                </a:solidFill>
              </a:rPr>
              <a:t>WIP</a:t>
            </a:r>
            <a:r>
              <a:rPr lang="en-US" sz="2400" b="1" dirty="0">
                <a:solidFill>
                  <a:srgbClr val="333399"/>
                </a:solidFill>
              </a:rPr>
              <a:t> = Work </a:t>
            </a:r>
            <a:r>
              <a:rPr lang="en-US" sz="2400" b="1" dirty="0" smtClean="0">
                <a:solidFill>
                  <a:srgbClr val="333399"/>
                </a:solidFill>
              </a:rPr>
              <a:t>in process </a:t>
            </a:r>
            <a:endParaRPr lang="en-US" sz="2400" b="1" dirty="0">
              <a:solidFill>
                <a:srgbClr val="333399"/>
              </a:solidFill>
            </a:endParaRPr>
          </a:p>
          <a:p>
            <a:r>
              <a:rPr lang="en-US" sz="2400" b="1" dirty="0">
                <a:solidFill>
                  <a:srgbClr val="333399"/>
                </a:solidFill>
              </a:rPr>
              <a:t>TH = Throughput (e.g., </a:t>
            </a:r>
            <a:r>
              <a:rPr lang="en-US" sz="2400" b="1" dirty="0" smtClean="0">
                <a:solidFill>
                  <a:srgbClr val="333399"/>
                </a:solidFill>
              </a:rPr>
              <a:t>customers/hour</a:t>
            </a:r>
            <a:r>
              <a:rPr lang="en-US" sz="2400" b="1" dirty="0">
                <a:solidFill>
                  <a:srgbClr val="333399"/>
                </a:solidFill>
              </a:rPr>
              <a:t>)</a:t>
            </a:r>
            <a:endParaRPr lang="en-US" sz="2400" dirty="0">
              <a:solidFill>
                <a:srgbClr val="333399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4600" y="3431381"/>
            <a:ext cx="5374292" cy="646331"/>
          </a:xfrm>
          <a:prstGeom prst="rect">
            <a:avLst/>
          </a:prstGeom>
          <a:solidFill>
            <a:srgbClr val="FFFF99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333399"/>
                </a:solidFill>
              </a:rPr>
              <a:t>LT </a:t>
            </a:r>
            <a:r>
              <a:rPr lang="en-US" sz="3600" b="1" dirty="0">
                <a:solidFill>
                  <a:srgbClr val="333399"/>
                </a:solidFill>
              </a:rPr>
              <a:t>= CT x </a:t>
            </a:r>
            <a:r>
              <a:rPr lang="en-US" sz="3600" b="1" dirty="0" err="1">
                <a:solidFill>
                  <a:srgbClr val="333399"/>
                </a:solidFill>
              </a:rPr>
              <a:t>WIP</a:t>
            </a:r>
            <a:r>
              <a:rPr lang="en-US" sz="3600" b="1" dirty="0">
                <a:solidFill>
                  <a:srgbClr val="333399"/>
                </a:solidFill>
              </a:rPr>
              <a:t> = </a:t>
            </a:r>
            <a:r>
              <a:rPr lang="en-US" sz="3600" b="1" dirty="0" err="1">
                <a:solidFill>
                  <a:srgbClr val="333399"/>
                </a:solidFill>
              </a:rPr>
              <a:t>WIP</a:t>
            </a:r>
            <a:r>
              <a:rPr lang="en-US" sz="3600" b="1" dirty="0">
                <a:solidFill>
                  <a:srgbClr val="333399"/>
                </a:solidFill>
              </a:rPr>
              <a:t>/TH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2181"/>
            <a:ext cx="1447800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133600" y="1523999"/>
            <a:ext cx="2743200" cy="1069181"/>
          </a:xfrm>
          <a:prstGeom prst="wedgeEllipseCallout">
            <a:avLst>
              <a:gd name="adj1" fmla="val -67968"/>
              <a:gd name="adj2" fmla="val 4395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800" b="1" dirty="0"/>
              <a:t>It may be Little, but it’s the Law!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772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Little’s Law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3006" y="1485080"/>
            <a:ext cx="7664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333399"/>
                </a:solidFill>
              </a:rPr>
              <a:t>Assume WIP = </a:t>
            </a:r>
            <a:r>
              <a:rPr lang="en-US" sz="2800" b="1" dirty="0" smtClean="0">
                <a:solidFill>
                  <a:srgbClr val="333399"/>
                </a:solidFill>
              </a:rPr>
              <a:t>6 customers, CT = </a:t>
            </a:r>
            <a:r>
              <a:rPr lang="en-US" sz="2800" b="1" dirty="0">
                <a:solidFill>
                  <a:srgbClr val="333399"/>
                </a:solidFill>
              </a:rPr>
              <a:t>2 </a:t>
            </a:r>
            <a:r>
              <a:rPr lang="en-US" sz="2800" b="1" dirty="0" smtClean="0">
                <a:solidFill>
                  <a:srgbClr val="333399"/>
                </a:solidFill>
              </a:rPr>
              <a:t>min/unit</a:t>
            </a:r>
            <a:endParaRPr lang="en-US" sz="2800" b="1" dirty="0">
              <a:solidFill>
                <a:srgbClr val="333399"/>
              </a:solidFill>
            </a:endParaRPr>
          </a:p>
        </p:txBody>
      </p:sp>
      <p:grpSp>
        <p:nvGrpSpPr>
          <p:cNvPr id="7" name="Group 143"/>
          <p:cNvGrpSpPr>
            <a:grpSpLocks/>
          </p:cNvGrpSpPr>
          <p:nvPr/>
        </p:nvGrpSpPr>
        <p:grpSpPr bwMode="auto">
          <a:xfrm>
            <a:off x="153987" y="3694878"/>
            <a:ext cx="7934325" cy="803275"/>
            <a:chOff x="480" y="2374"/>
            <a:chExt cx="4998" cy="506"/>
          </a:xfrm>
        </p:grpSpPr>
        <p:sp>
          <p:nvSpPr>
            <p:cNvPr id="8" name="Rectangle 58" descr="Wide upward diagonal"/>
            <p:cNvSpPr>
              <a:spLocks noChangeArrowheads="1"/>
            </p:cNvSpPr>
            <p:nvPr/>
          </p:nvSpPr>
          <p:spPr bwMode="auto">
            <a:xfrm>
              <a:off x="2016" y="2374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59"/>
            <p:cNvSpPr>
              <a:spLocks noChangeArrowheads="1"/>
            </p:cNvSpPr>
            <p:nvPr/>
          </p:nvSpPr>
          <p:spPr bwMode="auto">
            <a:xfrm>
              <a:off x="2352" y="2374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0"/>
            <p:cNvSpPr>
              <a:spLocks noChangeArrowheads="1"/>
            </p:cNvSpPr>
            <p:nvPr/>
          </p:nvSpPr>
          <p:spPr bwMode="auto">
            <a:xfrm>
              <a:off x="2688" y="2374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1"/>
            <p:cNvSpPr>
              <a:spLocks noChangeArrowheads="1"/>
            </p:cNvSpPr>
            <p:nvPr/>
          </p:nvSpPr>
          <p:spPr bwMode="auto">
            <a:xfrm>
              <a:off x="3024" y="2374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3360" y="2374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3696" y="2374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>
              <a:off x="2407" y="237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2743" y="237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3079" y="23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3415" y="23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3735" y="23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2073" y="26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2016" y="2662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1"/>
            <p:cNvSpPr txBox="1">
              <a:spLocks noChangeArrowheads="1"/>
            </p:cNvSpPr>
            <p:nvPr/>
          </p:nvSpPr>
          <p:spPr bwMode="auto">
            <a:xfrm>
              <a:off x="2409" y="26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2352" y="2662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auto">
            <a:xfrm>
              <a:off x="3081" y="26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3024" y="2662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75"/>
            <p:cNvSpPr txBox="1">
              <a:spLocks noChangeArrowheads="1"/>
            </p:cNvSpPr>
            <p:nvPr/>
          </p:nvSpPr>
          <p:spPr bwMode="auto">
            <a:xfrm>
              <a:off x="2745" y="263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6" name="Rectangle 76"/>
            <p:cNvSpPr>
              <a:spLocks noChangeArrowheads="1"/>
            </p:cNvSpPr>
            <p:nvPr/>
          </p:nvSpPr>
          <p:spPr bwMode="auto">
            <a:xfrm>
              <a:off x="2688" y="2662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3439" y="26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3357" y="2662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3753" y="263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3702" y="2661"/>
              <a:ext cx="330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80" y="2399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2</a:t>
              </a:r>
            </a:p>
          </p:txBody>
        </p:sp>
        <p:sp>
          <p:nvSpPr>
            <p:cNvPr id="32" name="Text Box 82"/>
            <p:cNvSpPr txBox="1">
              <a:spLocks noChangeArrowheads="1"/>
            </p:cNvSpPr>
            <p:nvPr/>
          </p:nvSpPr>
          <p:spPr bwMode="auto">
            <a:xfrm>
              <a:off x="5223" y="255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333399"/>
                  </a:solidFill>
                </a:rPr>
                <a:t>A</a:t>
              </a:r>
            </a:p>
          </p:txBody>
        </p:sp>
      </p:grpSp>
      <p:grpSp>
        <p:nvGrpSpPr>
          <p:cNvPr id="33" name="Group 144"/>
          <p:cNvGrpSpPr>
            <a:grpSpLocks/>
          </p:cNvGrpSpPr>
          <p:nvPr/>
        </p:nvGrpSpPr>
        <p:grpSpPr bwMode="auto">
          <a:xfrm>
            <a:off x="153987" y="4837880"/>
            <a:ext cx="8004175" cy="803275"/>
            <a:chOff x="480" y="3247"/>
            <a:chExt cx="5042" cy="506"/>
          </a:xfrm>
        </p:grpSpPr>
        <p:sp>
          <p:nvSpPr>
            <p:cNvPr id="34" name="Rectangle 32" descr="Wide upward diagonal"/>
            <p:cNvSpPr>
              <a:spLocks noChangeArrowheads="1"/>
            </p:cNvSpPr>
            <p:nvPr/>
          </p:nvSpPr>
          <p:spPr bwMode="auto">
            <a:xfrm>
              <a:off x="2016" y="3247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3" descr="Wide upward diagonal"/>
            <p:cNvSpPr>
              <a:spLocks noChangeArrowheads="1"/>
            </p:cNvSpPr>
            <p:nvPr/>
          </p:nvSpPr>
          <p:spPr bwMode="auto">
            <a:xfrm>
              <a:off x="2352" y="3247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688" y="3247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024" y="3247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360" y="3247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696" y="3247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743" y="324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079" y="324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415" y="324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3735" y="324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073" y="350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016" y="3535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409" y="350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352" y="3535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3081" y="350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024" y="3535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2745" y="350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688" y="3535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439" y="350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357" y="3535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3753" y="350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693" y="35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480" y="3263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4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5089" y="33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5267" y="34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333399"/>
                  </a:solidFill>
                </a:rPr>
                <a:t>A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38112" y="2167903"/>
            <a:ext cx="5654675" cy="1111052"/>
            <a:chOff x="138112" y="2167903"/>
            <a:chExt cx="5654675" cy="1111052"/>
          </a:xfrm>
        </p:grpSpPr>
        <p:sp>
          <p:nvSpPr>
            <p:cNvPr id="60" name="Rectangle 5" descr="Wide upward diagonal"/>
            <p:cNvSpPr>
              <a:spLocks noChangeArrowheads="1"/>
            </p:cNvSpPr>
            <p:nvPr/>
          </p:nvSpPr>
          <p:spPr bwMode="auto">
            <a:xfrm>
              <a:off x="1906587" y="2475680"/>
              <a:ext cx="533400" cy="457200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25923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>
              <a:off x="31257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36591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41925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>
              <a:off x="47259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5259387" y="2475680"/>
              <a:ext cx="533400" cy="4572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2668587" y="2475680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3213100" y="247568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  <p:sp>
          <p:nvSpPr>
            <p:cNvPr id="69" name="Text Box 14"/>
            <p:cNvSpPr txBox="1">
              <a:spLocks noChangeArrowheads="1"/>
            </p:cNvSpPr>
            <p:nvPr/>
          </p:nvSpPr>
          <p:spPr bwMode="auto">
            <a:xfrm>
              <a:off x="3746500" y="247568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  <p:sp>
          <p:nvSpPr>
            <p:cNvPr id="70" name="Text Box 15"/>
            <p:cNvSpPr txBox="1">
              <a:spLocks noChangeArrowheads="1"/>
            </p:cNvSpPr>
            <p:nvPr/>
          </p:nvSpPr>
          <p:spPr bwMode="auto">
            <a:xfrm>
              <a:off x="4279900" y="247568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4813300" y="247568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5346700" y="247568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A</a:t>
              </a: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682875" y="287731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2592387" y="2932880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3216275" y="287731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333399"/>
                  </a:solidFill>
                </a:rPr>
                <a:t>2</a:t>
              </a:r>
              <a:endParaRPr lang="en-US" b="1" dirty="0">
                <a:solidFill>
                  <a:srgbClr val="333399"/>
                </a:solidFill>
              </a:endParaRP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3125787" y="2932880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4283075" y="287731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4192587" y="2932880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3749675" y="288208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0" name="Rectangle 25"/>
            <p:cNvSpPr>
              <a:spLocks noChangeArrowheads="1"/>
            </p:cNvSpPr>
            <p:nvPr/>
          </p:nvSpPr>
          <p:spPr bwMode="auto">
            <a:xfrm>
              <a:off x="3659187" y="2932880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4851400" y="2877318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4721225" y="2932880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5349875" y="288208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5259387" y="2931293"/>
              <a:ext cx="533400" cy="304800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138112" y="2480443"/>
              <a:ext cx="1411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31706" y="216790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8596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Little’s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Law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(continued)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Operations Management</a:t>
            </a:r>
            <a:endParaRPr lang="en-US" dirty="0"/>
          </a:p>
        </p:txBody>
      </p:sp>
      <p:grpSp>
        <p:nvGrpSpPr>
          <p:cNvPr id="6" name="Group 341"/>
          <p:cNvGrpSpPr>
            <a:grpSpLocks/>
          </p:cNvGrpSpPr>
          <p:nvPr/>
        </p:nvGrpSpPr>
        <p:grpSpPr bwMode="auto">
          <a:xfrm>
            <a:off x="97221" y="1337440"/>
            <a:ext cx="7915275" cy="893763"/>
            <a:chOff x="480" y="1030"/>
            <a:chExt cx="4986" cy="563"/>
          </a:xfrm>
        </p:grpSpPr>
        <p:sp>
          <p:nvSpPr>
            <p:cNvPr id="7" name="Rectangle 82" descr="Wide downward diagonal"/>
            <p:cNvSpPr>
              <a:spLocks noChangeArrowheads="1"/>
            </p:cNvSpPr>
            <p:nvPr/>
          </p:nvSpPr>
          <p:spPr bwMode="auto">
            <a:xfrm>
              <a:off x="2016" y="1030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3" descr="Wide downward diagonal"/>
            <p:cNvSpPr>
              <a:spLocks noChangeArrowheads="1"/>
            </p:cNvSpPr>
            <p:nvPr/>
          </p:nvSpPr>
          <p:spPr bwMode="auto">
            <a:xfrm>
              <a:off x="2352" y="1030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4" descr="Wide downward diagonal"/>
            <p:cNvSpPr>
              <a:spLocks noChangeArrowheads="1"/>
            </p:cNvSpPr>
            <p:nvPr/>
          </p:nvSpPr>
          <p:spPr bwMode="auto">
            <a:xfrm>
              <a:off x="2688" y="1030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5"/>
            <p:cNvSpPr>
              <a:spLocks noChangeArrowheads="1"/>
            </p:cNvSpPr>
            <p:nvPr/>
          </p:nvSpPr>
          <p:spPr bwMode="auto">
            <a:xfrm>
              <a:off x="3024" y="1030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6"/>
            <p:cNvSpPr>
              <a:spLocks noChangeArrowheads="1"/>
            </p:cNvSpPr>
            <p:nvPr/>
          </p:nvSpPr>
          <p:spPr bwMode="auto">
            <a:xfrm>
              <a:off x="3360" y="1030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7"/>
            <p:cNvSpPr>
              <a:spLocks noChangeArrowheads="1"/>
            </p:cNvSpPr>
            <p:nvPr/>
          </p:nvSpPr>
          <p:spPr bwMode="auto">
            <a:xfrm>
              <a:off x="3696" y="1030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8"/>
            <p:cNvSpPr txBox="1">
              <a:spLocks noChangeArrowheads="1"/>
            </p:cNvSpPr>
            <p:nvPr/>
          </p:nvSpPr>
          <p:spPr bwMode="auto">
            <a:xfrm>
              <a:off x="3079" y="103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14" name="Text Box 89"/>
            <p:cNvSpPr txBox="1">
              <a:spLocks noChangeArrowheads="1"/>
            </p:cNvSpPr>
            <p:nvPr/>
          </p:nvSpPr>
          <p:spPr bwMode="auto">
            <a:xfrm>
              <a:off x="3415" y="103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  <p:sp>
          <p:nvSpPr>
            <p:cNvPr id="15" name="Text Box 90"/>
            <p:cNvSpPr txBox="1">
              <a:spLocks noChangeArrowheads="1"/>
            </p:cNvSpPr>
            <p:nvPr/>
          </p:nvSpPr>
          <p:spPr bwMode="auto">
            <a:xfrm>
              <a:off x="3735" y="103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  <p:sp>
          <p:nvSpPr>
            <p:cNvPr id="16" name="Text Box 91"/>
            <p:cNvSpPr txBox="1">
              <a:spLocks noChangeArrowheads="1"/>
            </p:cNvSpPr>
            <p:nvPr/>
          </p:nvSpPr>
          <p:spPr bwMode="auto">
            <a:xfrm>
              <a:off x="2073" y="12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2016" y="1318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2409" y="12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2352" y="1318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95"/>
            <p:cNvSpPr txBox="1">
              <a:spLocks noChangeArrowheads="1"/>
            </p:cNvSpPr>
            <p:nvPr/>
          </p:nvSpPr>
          <p:spPr bwMode="auto">
            <a:xfrm>
              <a:off x="3081" y="12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1" name="Rectangle 96"/>
            <p:cNvSpPr>
              <a:spLocks noChangeArrowheads="1"/>
            </p:cNvSpPr>
            <p:nvPr/>
          </p:nvSpPr>
          <p:spPr bwMode="auto">
            <a:xfrm>
              <a:off x="3024" y="1318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7"/>
            <p:cNvSpPr txBox="1">
              <a:spLocks noChangeArrowheads="1"/>
            </p:cNvSpPr>
            <p:nvPr/>
          </p:nvSpPr>
          <p:spPr bwMode="auto">
            <a:xfrm>
              <a:off x="2745" y="128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3" name="Rectangle 98"/>
            <p:cNvSpPr>
              <a:spLocks noChangeArrowheads="1"/>
            </p:cNvSpPr>
            <p:nvPr/>
          </p:nvSpPr>
          <p:spPr bwMode="auto">
            <a:xfrm>
              <a:off x="2688" y="1318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99"/>
            <p:cNvSpPr txBox="1">
              <a:spLocks noChangeArrowheads="1"/>
            </p:cNvSpPr>
            <p:nvPr/>
          </p:nvSpPr>
          <p:spPr bwMode="auto">
            <a:xfrm>
              <a:off x="3439" y="128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5" name="Rectangle 100"/>
            <p:cNvSpPr>
              <a:spLocks noChangeArrowheads="1"/>
            </p:cNvSpPr>
            <p:nvPr/>
          </p:nvSpPr>
          <p:spPr bwMode="auto">
            <a:xfrm>
              <a:off x="3357" y="1318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3753" y="128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27" name="Rectangle 102"/>
            <p:cNvSpPr>
              <a:spLocks noChangeArrowheads="1"/>
            </p:cNvSpPr>
            <p:nvPr/>
          </p:nvSpPr>
          <p:spPr bwMode="auto">
            <a:xfrm>
              <a:off x="3693" y="1317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03"/>
            <p:cNvSpPr txBox="1">
              <a:spLocks noChangeArrowheads="1"/>
            </p:cNvSpPr>
            <p:nvPr/>
          </p:nvSpPr>
          <p:spPr bwMode="auto">
            <a:xfrm>
              <a:off x="480" y="1055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6</a:t>
              </a:r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5034" y="123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30" name="Text Box 105"/>
            <p:cNvSpPr txBox="1">
              <a:spLocks noChangeArrowheads="1"/>
            </p:cNvSpPr>
            <p:nvPr/>
          </p:nvSpPr>
          <p:spPr bwMode="auto">
            <a:xfrm>
              <a:off x="5211" y="130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A</a:t>
              </a:r>
            </a:p>
          </p:txBody>
        </p:sp>
        <p:sp>
          <p:nvSpPr>
            <p:cNvPr id="31" name="Text Box 106"/>
            <p:cNvSpPr txBox="1">
              <a:spLocks noChangeArrowheads="1"/>
            </p:cNvSpPr>
            <p:nvPr/>
          </p:nvSpPr>
          <p:spPr bwMode="auto">
            <a:xfrm>
              <a:off x="4842" y="115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</p:grpSp>
      <p:grpSp>
        <p:nvGrpSpPr>
          <p:cNvPr id="32" name="Group 342"/>
          <p:cNvGrpSpPr>
            <a:grpSpLocks/>
          </p:cNvGrpSpPr>
          <p:nvPr/>
        </p:nvGrpSpPr>
        <p:grpSpPr bwMode="auto">
          <a:xfrm>
            <a:off x="101984" y="2497522"/>
            <a:ext cx="7920038" cy="898525"/>
            <a:chOff x="480" y="1846"/>
            <a:chExt cx="4989" cy="566"/>
          </a:xfrm>
        </p:grpSpPr>
        <p:sp>
          <p:nvSpPr>
            <p:cNvPr id="33" name="Rectangle 56" descr="Wide downward diagonal"/>
            <p:cNvSpPr>
              <a:spLocks noChangeArrowheads="1"/>
            </p:cNvSpPr>
            <p:nvPr/>
          </p:nvSpPr>
          <p:spPr bwMode="auto">
            <a:xfrm>
              <a:off x="2016" y="1846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57" descr="Wide downward diagonal"/>
            <p:cNvSpPr>
              <a:spLocks noChangeArrowheads="1"/>
            </p:cNvSpPr>
            <p:nvPr/>
          </p:nvSpPr>
          <p:spPr bwMode="auto">
            <a:xfrm>
              <a:off x="2352" y="1846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58" descr="Wide downward diagonal"/>
            <p:cNvSpPr>
              <a:spLocks noChangeArrowheads="1"/>
            </p:cNvSpPr>
            <p:nvPr/>
          </p:nvSpPr>
          <p:spPr bwMode="auto">
            <a:xfrm>
              <a:off x="2688" y="1846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59" descr="Wide downward diagonal"/>
            <p:cNvSpPr>
              <a:spLocks noChangeArrowheads="1"/>
            </p:cNvSpPr>
            <p:nvPr/>
          </p:nvSpPr>
          <p:spPr bwMode="auto">
            <a:xfrm>
              <a:off x="3024" y="1846"/>
              <a:ext cx="336" cy="288"/>
            </a:xfrm>
            <a:prstGeom prst="rect">
              <a:avLst/>
            </a:prstGeom>
            <a:pattFill prst="wdDn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0"/>
            <p:cNvSpPr>
              <a:spLocks noChangeArrowheads="1"/>
            </p:cNvSpPr>
            <p:nvPr/>
          </p:nvSpPr>
          <p:spPr bwMode="auto">
            <a:xfrm>
              <a:off x="3360" y="1846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3696" y="1846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3415" y="184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3735" y="184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auto">
            <a:xfrm>
              <a:off x="2073" y="209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2" name="Rectangle 65"/>
            <p:cNvSpPr>
              <a:spLocks noChangeArrowheads="1"/>
            </p:cNvSpPr>
            <p:nvPr/>
          </p:nvSpPr>
          <p:spPr bwMode="auto">
            <a:xfrm>
              <a:off x="2016" y="21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2409" y="209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2352" y="21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68"/>
            <p:cNvSpPr txBox="1">
              <a:spLocks noChangeArrowheads="1"/>
            </p:cNvSpPr>
            <p:nvPr/>
          </p:nvSpPr>
          <p:spPr bwMode="auto">
            <a:xfrm>
              <a:off x="3081" y="209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3024" y="21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2745" y="210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48" name="Rectangle 71"/>
            <p:cNvSpPr>
              <a:spLocks noChangeArrowheads="1"/>
            </p:cNvSpPr>
            <p:nvPr/>
          </p:nvSpPr>
          <p:spPr bwMode="auto">
            <a:xfrm>
              <a:off x="2688" y="21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72"/>
            <p:cNvSpPr txBox="1">
              <a:spLocks noChangeArrowheads="1"/>
            </p:cNvSpPr>
            <p:nvPr/>
          </p:nvSpPr>
          <p:spPr bwMode="auto">
            <a:xfrm>
              <a:off x="3439" y="209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>
              <a:off x="3357" y="2134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74"/>
            <p:cNvSpPr txBox="1">
              <a:spLocks noChangeArrowheads="1"/>
            </p:cNvSpPr>
            <p:nvPr/>
          </p:nvSpPr>
          <p:spPr bwMode="auto">
            <a:xfrm>
              <a:off x="3753" y="210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52" name="Rectangle 75"/>
            <p:cNvSpPr>
              <a:spLocks noChangeArrowheads="1"/>
            </p:cNvSpPr>
            <p:nvPr/>
          </p:nvSpPr>
          <p:spPr bwMode="auto">
            <a:xfrm>
              <a:off x="3693" y="2133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6"/>
            <p:cNvSpPr txBox="1">
              <a:spLocks noChangeArrowheads="1"/>
            </p:cNvSpPr>
            <p:nvPr/>
          </p:nvSpPr>
          <p:spPr bwMode="auto">
            <a:xfrm>
              <a:off x="480" y="1871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8</a:t>
              </a:r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5037" y="204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55" name="Text Box 78"/>
            <p:cNvSpPr txBox="1">
              <a:spLocks noChangeArrowheads="1"/>
            </p:cNvSpPr>
            <p:nvPr/>
          </p:nvSpPr>
          <p:spPr bwMode="auto">
            <a:xfrm>
              <a:off x="5214" y="21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A</a:t>
              </a:r>
            </a:p>
          </p:txBody>
        </p:sp>
        <p:sp>
          <p:nvSpPr>
            <p:cNvPr id="56" name="Text Box 79"/>
            <p:cNvSpPr txBox="1">
              <a:spLocks noChangeArrowheads="1"/>
            </p:cNvSpPr>
            <p:nvPr/>
          </p:nvSpPr>
          <p:spPr bwMode="auto">
            <a:xfrm>
              <a:off x="4845" y="197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4659" y="18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</p:grpSp>
      <p:grpSp>
        <p:nvGrpSpPr>
          <p:cNvPr id="58" name="Group 343"/>
          <p:cNvGrpSpPr>
            <a:grpSpLocks/>
          </p:cNvGrpSpPr>
          <p:nvPr/>
        </p:nvGrpSpPr>
        <p:grpSpPr bwMode="auto">
          <a:xfrm>
            <a:off x="67640" y="3640083"/>
            <a:ext cx="7913688" cy="971550"/>
            <a:chOff x="480" y="2613"/>
            <a:chExt cx="4985" cy="612"/>
          </a:xfrm>
        </p:grpSpPr>
        <p:sp>
          <p:nvSpPr>
            <p:cNvPr id="59" name="Rectangle 30" descr="Wide upward diagonal"/>
            <p:cNvSpPr>
              <a:spLocks noChangeArrowheads="1"/>
            </p:cNvSpPr>
            <p:nvPr/>
          </p:nvSpPr>
          <p:spPr bwMode="auto">
            <a:xfrm>
              <a:off x="2016" y="2662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31" descr="Wide upward diagonal"/>
            <p:cNvSpPr>
              <a:spLocks noChangeArrowheads="1"/>
            </p:cNvSpPr>
            <p:nvPr/>
          </p:nvSpPr>
          <p:spPr bwMode="auto">
            <a:xfrm>
              <a:off x="2352" y="2662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32" descr="Wide upward diagonal"/>
            <p:cNvSpPr>
              <a:spLocks noChangeArrowheads="1"/>
            </p:cNvSpPr>
            <p:nvPr/>
          </p:nvSpPr>
          <p:spPr bwMode="auto">
            <a:xfrm>
              <a:off x="2688" y="2662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3" descr="Wide upward diagonal"/>
            <p:cNvSpPr>
              <a:spLocks noChangeArrowheads="1"/>
            </p:cNvSpPr>
            <p:nvPr/>
          </p:nvSpPr>
          <p:spPr bwMode="auto">
            <a:xfrm>
              <a:off x="3024" y="2662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34" descr="Wide upward diagonal"/>
            <p:cNvSpPr>
              <a:spLocks noChangeArrowheads="1"/>
            </p:cNvSpPr>
            <p:nvPr/>
          </p:nvSpPr>
          <p:spPr bwMode="auto">
            <a:xfrm>
              <a:off x="3360" y="2662"/>
              <a:ext cx="336" cy="288"/>
            </a:xfrm>
            <a:prstGeom prst="rect">
              <a:avLst/>
            </a:prstGeom>
            <a:pattFill prst="wdUpDiag">
              <a:fgClr>
                <a:srgbClr val="3399FF"/>
              </a:fgClr>
              <a:bgClr>
                <a:srgbClr val="3366FF"/>
              </a:bgClr>
            </a:patt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3696" y="2662"/>
              <a:ext cx="336" cy="288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3735" y="266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F</a:t>
              </a:r>
            </a:p>
          </p:txBody>
        </p:sp>
        <p:sp>
          <p:nvSpPr>
            <p:cNvPr id="66" name="Text Box 37"/>
            <p:cNvSpPr txBox="1">
              <a:spLocks noChangeArrowheads="1"/>
            </p:cNvSpPr>
            <p:nvPr/>
          </p:nvSpPr>
          <p:spPr bwMode="auto">
            <a:xfrm>
              <a:off x="2073" y="291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2016" y="2950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2409" y="291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2352" y="2950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3081" y="291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3024" y="2950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2745" y="291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2688" y="2950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3439" y="291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3357" y="2950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3753" y="291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3693" y="2949"/>
              <a:ext cx="336" cy="192"/>
            </a:xfrm>
            <a:prstGeom prst="rect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80" y="2687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Time = 10</a:t>
              </a:r>
            </a:p>
          </p:txBody>
        </p:sp>
        <p:sp>
          <p:nvSpPr>
            <p:cNvPr id="79" name="Text Box 50"/>
            <p:cNvSpPr txBox="1">
              <a:spLocks noChangeArrowheads="1"/>
            </p:cNvSpPr>
            <p:nvPr/>
          </p:nvSpPr>
          <p:spPr bwMode="auto">
            <a:xfrm>
              <a:off x="5033" y="286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B</a:t>
              </a:r>
            </a:p>
          </p:txBody>
        </p:sp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5210" y="29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A</a:t>
              </a:r>
            </a:p>
          </p:txBody>
        </p: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4841" y="27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4655" y="26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D</a:t>
              </a:r>
            </a:p>
          </p:txBody>
        </p:sp>
        <p:sp>
          <p:nvSpPr>
            <p:cNvPr id="83" name="Text Box 54"/>
            <p:cNvSpPr txBox="1">
              <a:spLocks noChangeArrowheads="1"/>
            </p:cNvSpPr>
            <p:nvPr/>
          </p:nvSpPr>
          <p:spPr bwMode="auto">
            <a:xfrm>
              <a:off x="4460" y="26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E</a:t>
              </a:r>
            </a:p>
          </p:txBody>
        </p:sp>
      </p:grpSp>
      <p:grpSp>
        <p:nvGrpSpPr>
          <p:cNvPr id="84" name="Group 345"/>
          <p:cNvGrpSpPr>
            <a:grpSpLocks/>
          </p:cNvGrpSpPr>
          <p:nvPr/>
        </p:nvGrpSpPr>
        <p:grpSpPr bwMode="auto">
          <a:xfrm>
            <a:off x="55947" y="4614041"/>
            <a:ext cx="7924800" cy="1081088"/>
            <a:chOff x="480" y="3264"/>
            <a:chExt cx="4992" cy="681"/>
          </a:xfrm>
        </p:grpSpPr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2073" y="36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1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6" name="Text Box 12"/>
            <p:cNvSpPr txBox="1">
              <a:spLocks noChangeArrowheads="1"/>
            </p:cNvSpPr>
            <p:nvPr/>
          </p:nvSpPr>
          <p:spPr bwMode="auto">
            <a:xfrm>
              <a:off x="2409" y="36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2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7" name="Text Box 14"/>
            <p:cNvSpPr txBox="1">
              <a:spLocks noChangeArrowheads="1"/>
            </p:cNvSpPr>
            <p:nvPr/>
          </p:nvSpPr>
          <p:spPr bwMode="auto">
            <a:xfrm>
              <a:off x="3081" y="36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4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8" name="Text Box 16"/>
            <p:cNvSpPr txBox="1">
              <a:spLocks noChangeArrowheads="1"/>
            </p:cNvSpPr>
            <p:nvPr/>
          </p:nvSpPr>
          <p:spPr bwMode="auto">
            <a:xfrm>
              <a:off x="2745" y="366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3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3439" y="36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5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3753" y="366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6</a:t>
              </a:r>
              <a:endParaRPr lang="en-US" b="1">
                <a:solidFill>
                  <a:srgbClr val="333399"/>
                </a:solidFill>
              </a:endParaRP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5217" y="365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99"/>
                  </a:solidFill>
                </a:rPr>
                <a:t>A</a:t>
              </a:r>
            </a:p>
          </p:txBody>
        </p:sp>
        <p:grpSp>
          <p:nvGrpSpPr>
            <p:cNvPr id="92" name="Group 344"/>
            <p:cNvGrpSpPr>
              <a:grpSpLocks/>
            </p:cNvGrpSpPr>
            <p:nvPr/>
          </p:nvGrpSpPr>
          <p:grpSpPr bwMode="auto">
            <a:xfrm>
              <a:off x="480" y="3264"/>
              <a:ext cx="4815" cy="624"/>
              <a:chOff x="480" y="3264"/>
              <a:chExt cx="4815" cy="624"/>
            </a:xfrm>
          </p:grpSpPr>
          <p:sp>
            <p:nvSpPr>
              <p:cNvPr id="93" name="Text Box 27"/>
              <p:cNvSpPr txBox="1">
                <a:spLocks noChangeArrowheads="1"/>
              </p:cNvSpPr>
              <p:nvPr/>
            </p:nvSpPr>
            <p:spPr bwMode="auto">
              <a:xfrm>
                <a:off x="4279" y="3264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F</a:t>
                </a:r>
              </a:p>
            </p:txBody>
          </p:sp>
          <p:sp>
            <p:nvSpPr>
              <p:cNvPr id="94" name="Rectangle 4" descr="Wide downward diagonal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2352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6" descr="Wide downward diagonal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7" descr="Wide downward diagonal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8" descr="Wide downward diagonal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9" descr="Wide downward diagonal"/>
              <p:cNvSpPr>
                <a:spLocks noChangeArrowheads="1"/>
              </p:cNvSpPr>
              <p:nvPr/>
            </p:nvSpPr>
            <p:spPr bwMode="auto">
              <a:xfrm>
                <a:off x="3696" y="3408"/>
                <a:ext cx="336" cy="288"/>
              </a:xfrm>
              <a:prstGeom prst="rect">
                <a:avLst/>
              </a:prstGeom>
              <a:pattFill prst="wdDnDiag">
                <a:fgClr>
                  <a:srgbClr val="3399FF"/>
                </a:fgClr>
                <a:bgClr>
                  <a:srgbClr val="3366FF"/>
                </a:bgClr>
              </a:patt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2016" y="3696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5"/>
              <p:cNvSpPr>
                <a:spLocks noChangeArrowheads="1"/>
              </p:cNvSpPr>
              <p:nvPr/>
            </p:nvSpPr>
            <p:spPr bwMode="auto">
              <a:xfrm>
                <a:off x="3024" y="3696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7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9"/>
              <p:cNvSpPr>
                <a:spLocks noChangeArrowheads="1"/>
              </p:cNvSpPr>
              <p:nvPr/>
            </p:nvSpPr>
            <p:spPr bwMode="auto">
              <a:xfrm>
                <a:off x="3357" y="3696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1"/>
              <p:cNvSpPr>
                <a:spLocks noChangeArrowheads="1"/>
              </p:cNvSpPr>
              <p:nvPr/>
            </p:nvSpPr>
            <p:spPr bwMode="auto">
              <a:xfrm>
                <a:off x="3693" y="3695"/>
                <a:ext cx="336" cy="192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2"/>
              <p:cNvSpPr txBox="1">
                <a:spLocks noChangeArrowheads="1"/>
              </p:cNvSpPr>
              <p:nvPr/>
            </p:nvSpPr>
            <p:spPr bwMode="auto">
              <a:xfrm>
                <a:off x="5040" y="358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B</a:t>
                </a:r>
              </a:p>
            </p:txBody>
          </p:sp>
          <p:sp>
            <p:nvSpPr>
              <p:cNvPr id="107" name="Text Box 23"/>
              <p:cNvSpPr txBox="1">
                <a:spLocks noChangeArrowheads="1"/>
              </p:cNvSpPr>
              <p:nvPr/>
            </p:nvSpPr>
            <p:spPr bwMode="auto">
              <a:xfrm>
                <a:off x="480" y="3503"/>
                <a:ext cx="9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Time = 12</a:t>
                </a:r>
              </a:p>
            </p:txBody>
          </p:sp>
          <p:sp>
            <p:nvSpPr>
              <p:cNvPr id="108" name="Text Box 25"/>
              <p:cNvSpPr txBox="1">
                <a:spLocks noChangeArrowheads="1"/>
              </p:cNvSpPr>
              <p:nvPr/>
            </p:nvSpPr>
            <p:spPr bwMode="auto">
              <a:xfrm>
                <a:off x="4848" y="350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C</a:t>
                </a:r>
              </a:p>
            </p:txBody>
          </p:sp>
          <p:sp>
            <p:nvSpPr>
              <p:cNvPr id="109" name="Text Box 26"/>
              <p:cNvSpPr txBox="1">
                <a:spLocks noChangeArrowheads="1"/>
              </p:cNvSpPr>
              <p:nvPr/>
            </p:nvSpPr>
            <p:spPr bwMode="auto">
              <a:xfrm>
                <a:off x="4662" y="341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D</a:t>
                </a:r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4467" y="3333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3399"/>
                    </a:solidFill>
                  </a:rPr>
                  <a:t>E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80583" y="5764440"/>
            <a:ext cx="837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or </a:t>
            </a:r>
            <a:r>
              <a:rPr lang="en-US" sz="2800" dirty="0" smtClean="0"/>
              <a:t>Customer</a:t>
            </a:r>
            <a:r>
              <a:rPr lang="en-US" sz="2800" dirty="0" smtClean="0">
                <a:solidFill>
                  <a:schemeClr val="tx1"/>
                </a:solidFill>
              </a:rPr>
              <a:t> F, </a:t>
            </a:r>
            <a:r>
              <a:rPr lang="en-US" sz="2800" dirty="0" smtClean="0"/>
              <a:t>what was the </a:t>
            </a:r>
            <a:r>
              <a:rPr lang="en-US" sz="2800" dirty="0" smtClean="0">
                <a:solidFill>
                  <a:schemeClr val="tx1"/>
                </a:solidFill>
              </a:rPr>
              <a:t>expected lead time? </a:t>
            </a:r>
          </a:p>
        </p:txBody>
      </p:sp>
    </p:spTree>
    <p:extLst>
      <p:ext uri="{BB962C8B-B14F-4D97-AF65-F5344CB8AC3E}">
        <p14:creationId xmlns:p14="http://schemas.microsoft.com/office/powerpoint/2010/main" val="309862558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2023</Words>
  <Application>Microsoft Office PowerPoint</Application>
  <PresentationFormat>On-screen Show (4:3)</PresentationFormat>
  <Paragraphs>567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Analytical Tools for Process Analysis and Improvement </vt:lpstr>
      <vt:lpstr>What is Cycle Time (CT)?</vt:lpstr>
      <vt:lpstr>Lead Times</vt:lpstr>
      <vt:lpstr>Throughput (TH)</vt:lpstr>
      <vt:lpstr>Capacity</vt:lpstr>
      <vt:lpstr>Other Important Terms</vt:lpstr>
      <vt:lpstr>Little’s Law</vt:lpstr>
      <vt:lpstr>Examples of Little’s Law</vt:lpstr>
      <vt:lpstr>Little’s Law (continued)</vt:lpstr>
      <vt:lpstr>Cycle Time Example 1</vt:lpstr>
      <vt:lpstr>Cycle Time Example 2:   Add Second Worker at Task A</vt:lpstr>
      <vt:lpstr>Example 3:   Add 3rd Worker</vt:lpstr>
      <vt:lpstr>Two More Important Metrics</vt:lpstr>
      <vt:lpstr>PowerPoint Presentation</vt:lpstr>
      <vt:lpstr>PowerPoint Presentation</vt:lpstr>
      <vt:lpstr>Batch Size Concepts</vt:lpstr>
      <vt:lpstr>Process Batch Size vs. Transfer Batch Size</vt:lpstr>
      <vt:lpstr>PowerPoint Presentation</vt:lpstr>
      <vt:lpstr>PowerPoint Presentation</vt:lpstr>
      <vt:lpstr>PowerPoint Presentation</vt:lpstr>
      <vt:lpstr>Solutions - C/O and Batch Sizes</vt:lpstr>
      <vt:lpstr>Process Gantt Charts Schedule I</vt:lpstr>
      <vt:lpstr>Process Gantt Charts  Schedule II</vt:lpstr>
      <vt:lpstr>Process Gantt Charts    Schedule III</vt:lpstr>
      <vt:lpstr>Direct Labor Concepts</vt:lpstr>
      <vt:lpstr>Direct Labor Utilization</vt:lpstr>
      <vt:lpstr>PowerPoint Presentation</vt:lpstr>
      <vt:lpstr>Direct Labor Example Solutions</vt:lpstr>
      <vt:lpstr>Paced Assembly Lines</vt:lpstr>
      <vt:lpstr>Machine-Paced Assembly Line for Laptop Computers</vt:lpstr>
      <vt:lpstr>Questions for Laptop Computer Assembly Line</vt:lpstr>
      <vt:lpstr>Solutions to Computer Assembly Line Exercise</vt:lpstr>
      <vt:lpstr>Solutions to Computer Assembly Line Exercise</vt:lpstr>
      <vt:lpstr>Practice Problem Three Workers in Series</vt:lpstr>
      <vt:lpstr>Worksheet for Series System Exercise</vt:lpstr>
      <vt:lpstr>Calculating Theoretical Minimum Number of Workstations and Efficiency</vt:lpstr>
      <vt:lpstr>Example - Continued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220</cp:revision>
  <cp:lastPrinted>2001-08-17T14:18:02Z</cp:lastPrinted>
  <dcterms:created xsi:type="dcterms:W3CDTF">2000-08-30T14:12:52Z</dcterms:created>
  <dcterms:modified xsi:type="dcterms:W3CDTF">2016-02-11T17:50:16Z</dcterms:modified>
</cp:coreProperties>
</file>