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15.xml" ContentType="application/vnd.openxmlformats-officedocument.presentationml.notesSlide+xml"/>
  <Override PartName="/ppt/embeddings/oleObject7.bin" ContentType="application/vnd.openxmlformats-officedocument.oleObject"/>
  <Override PartName="/ppt/notesSlides/notesSlide16.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32.bin" ContentType="application/vnd.openxmlformats-officedocument.oleObject"/>
  <Override PartName="/ppt/notesSlides/notesSlide37.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38.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39.xml" ContentType="application/vnd.openxmlformats-officedocument.presentationml.notesSlide+xml"/>
  <Override PartName="/ppt/embeddings/oleObject45.bin" ContentType="application/vnd.openxmlformats-officedocument.oleObject"/>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46.bin" ContentType="application/vnd.openxmlformats-officedocument.oleObject"/>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2.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embeddings/oleObject47.bin" ContentType="application/vnd.openxmlformats-officedocument.oleObject"/>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embeddings/oleObject48.bin" ContentType="application/vnd.openxmlformats-officedocument.oleObject"/>
  <Override PartName="/ppt/notesSlides/notesSlide63.xml" ContentType="application/vnd.openxmlformats-officedocument.presentationml.notesSlide+xml"/>
  <Override PartName="/ppt/embeddings/oleObject49.bin" ContentType="application/vnd.openxmlformats-officedocument.oleObject"/>
  <Override PartName="/ppt/notesSlides/notesSlide64.xml" ContentType="application/vnd.openxmlformats-officedocument.presentationml.notesSlide+xml"/>
  <Override PartName="/ppt/embeddings/oleObject50.bin" ContentType="application/vnd.openxmlformats-officedocument.oleObject"/>
  <Override PartName="/ppt/notesSlides/notesSlide65.xml" ContentType="application/vnd.openxmlformats-officedocument.presentationml.notesSlide+xml"/>
  <Override PartName="/ppt/embeddings/oleObject5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1" r:id="rId1"/>
  </p:sldMasterIdLst>
  <p:notesMasterIdLst>
    <p:notesMasterId r:id="rId80"/>
  </p:notesMasterIdLst>
  <p:handoutMasterIdLst>
    <p:handoutMasterId r:id="rId81"/>
  </p:handoutMasterIdLst>
  <p:sldIdLst>
    <p:sldId id="282" r:id="rId2"/>
    <p:sldId id="285" r:id="rId3"/>
    <p:sldId id="286" r:id="rId4"/>
    <p:sldId id="288" r:id="rId5"/>
    <p:sldId id="289" r:id="rId6"/>
    <p:sldId id="290" r:id="rId7"/>
    <p:sldId id="291" r:id="rId8"/>
    <p:sldId id="292" r:id="rId9"/>
    <p:sldId id="310" r:id="rId10"/>
    <p:sldId id="295" r:id="rId11"/>
    <p:sldId id="296" r:id="rId12"/>
    <p:sldId id="297" r:id="rId13"/>
    <p:sldId id="298" r:id="rId14"/>
    <p:sldId id="299" r:id="rId15"/>
    <p:sldId id="293" r:id="rId16"/>
    <p:sldId id="300" r:id="rId17"/>
    <p:sldId id="346" r:id="rId18"/>
    <p:sldId id="301" r:id="rId19"/>
    <p:sldId id="303" r:id="rId20"/>
    <p:sldId id="306" r:id="rId21"/>
    <p:sldId id="307" r:id="rId22"/>
    <p:sldId id="347" r:id="rId23"/>
    <p:sldId id="308" r:id="rId24"/>
    <p:sldId id="309" r:id="rId25"/>
    <p:sldId id="311" r:id="rId26"/>
    <p:sldId id="314" r:id="rId27"/>
    <p:sldId id="348" r:id="rId28"/>
    <p:sldId id="313" r:id="rId29"/>
    <p:sldId id="315" r:id="rId30"/>
    <p:sldId id="316" r:id="rId31"/>
    <p:sldId id="317" r:id="rId32"/>
    <p:sldId id="318" r:id="rId33"/>
    <p:sldId id="319" r:id="rId34"/>
    <p:sldId id="320" r:id="rId35"/>
    <p:sldId id="321" r:id="rId36"/>
    <p:sldId id="322" r:id="rId37"/>
    <p:sldId id="323" r:id="rId38"/>
    <p:sldId id="324" r:id="rId39"/>
    <p:sldId id="380" r:id="rId40"/>
    <p:sldId id="381" r:id="rId41"/>
    <p:sldId id="325" r:id="rId42"/>
    <p:sldId id="349" r:id="rId43"/>
    <p:sldId id="350" r:id="rId44"/>
    <p:sldId id="326" r:id="rId45"/>
    <p:sldId id="327" r:id="rId46"/>
    <p:sldId id="328" r:id="rId47"/>
    <p:sldId id="337" r:id="rId48"/>
    <p:sldId id="329" r:id="rId49"/>
    <p:sldId id="332" r:id="rId50"/>
    <p:sldId id="331" r:id="rId51"/>
    <p:sldId id="330" r:id="rId52"/>
    <p:sldId id="333" r:id="rId53"/>
    <p:sldId id="334" r:id="rId54"/>
    <p:sldId id="335" r:id="rId55"/>
    <p:sldId id="336" r:id="rId56"/>
    <p:sldId id="355" r:id="rId57"/>
    <p:sldId id="354" r:id="rId58"/>
    <p:sldId id="353" r:id="rId59"/>
    <p:sldId id="351" r:id="rId60"/>
    <p:sldId id="352" r:id="rId61"/>
    <p:sldId id="356" r:id="rId62"/>
    <p:sldId id="357" r:id="rId63"/>
    <p:sldId id="364" r:id="rId64"/>
    <p:sldId id="365" r:id="rId65"/>
    <p:sldId id="366" r:id="rId66"/>
    <p:sldId id="379" r:id="rId67"/>
    <p:sldId id="378" r:id="rId68"/>
    <p:sldId id="367" r:id="rId69"/>
    <p:sldId id="368" r:id="rId70"/>
    <p:sldId id="369" r:id="rId71"/>
    <p:sldId id="370" r:id="rId72"/>
    <p:sldId id="371" r:id="rId73"/>
    <p:sldId id="374" r:id="rId74"/>
    <p:sldId id="375" r:id="rId75"/>
    <p:sldId id="376" r:id="rId76"/>
    <p:sldId id="377" r:id="rId77"/>
    <p:sldId id="372" r:id="rId78"/>
    <p:sldId id="373" r:id="rId79"/>
  </p:sldIdLst>
  <p:sldSz cx="9144000" cy="6858000" type="screen4x3"/>
  <p:notesSz cx="6950075" cy="9236075"/>
  <p:defaultTextStyle>
    <a:defPPr>
      <a:defRPr lang="en-US"/>
    </a:defPPr>
    <a:lvl1pPr algn="l" rtl="0" eaLnBrk="0" fontAlgn="base" hangingPunct="0">
      <a:spcBef>
        <a:spcPct val="0"/>
      </a:spcBef>
      <a:spcAft>
        <a:spcPct val="0"/>
      </a:spcAft>
      <a:defRPr sz="2000" kern="1200">
        <a:solidFill>
          <a:srgbClr val="660033"/>
        </a:solidFill>
        <a:latin typeface="Arial" pitchFamily="34" charset="0"/>
        <a:ea typeface="+mn-ea"/>
        <a:cs typeface="+mn-cs"/>
      </a:defRPr>
    </a:lvl1pPr>
    <a:lvl2pPr marL="457200" algn="l" rtl="0" eaLnBrk="0" fontAlgn="base" hangingPunct="0">
      <a:spcBef>
        <a:spcPct val="0"/>
      </a:spcBef>
      <a:spcAft>
        <a:spcPct val="0"/>
      </a:spcAft>
      <a:defRPr sz="2000" kern="1200">
        <a:solidFill>
          <a:srgbClr val="660033"/>
        </a:solidFill>
        <a:latin typeface="Arial" pitchFamily="34" charset="0"/>
        <a:ea typeface="+mn-ea"/>
        <a:cs typeface="+mn-cs"/>
      </a:defRPr>
    </a:lvl2pPr>
    <a:lvl3pPr marL="914400" algn="l" rtl="0" eaLnBrk="0" fontAlgn="base" hangingPunct="0">
      <a:spcBef>
        <a:spcPct val="0"/>
      </a:spcBef>
      <a:spcAft>
        <a:spcPct val="0"/>
      </a:spcAft>
      <a:defRPr sz="2000" kern="1200">
        <a:solidFill>
          <a:srgbClr val="660033"/>
        </a:solidFill>
        <a:latin typeface="Arial" pitchFamily="34" charset="0"/>
        <a:ea typeface="+mn-ea"/>
        <a:cs typeface="+mn-cs"/>
      </a:defRPr>
    </a:lvl3pPr>
    <a:lvl4pPr marL="1371600" algn="l" rtl="0" eaLnBrk="0" fontAlgn="base" hangingPunct="0">
      <a:spcBef>
        <a:spcPct val="0"/>
      </a:spcBef>
      <a:spcAft>
        <a:spcPct val="0"/>
      </a:spcAft>
      <a:defRPr sz="2000" kern="1200">
        <a:solidFill>
          <a:srgbClr val="660033"/>
        </a:solidFill>
        <a:latin typeface="Arial" pitchFamily="34" charset="0"/>
        <a:ea typeface="+mn-ea"/>
        <a:cs typeface="+mn-cs"/>
      </a:defRPr>
    </a:lvl4pPr>
    <a:lvl5pPr marL="1828800" algn="l" rtl="0" eaLnBrk="0" fontAlgn="base" hangingPunct="0">
      <a:spcBef>
        <a:spcPct val="0"/>
      </a:spcBef>
      <a:spcAft>
        <a:spcPct val="0"/>
      </a:spcAft>
      <a:defRPr sz="2000" kern="1200">
        <a:solidFill>
          <a:srgbClr val="660033"/>
        </a:solidFill>
        <a:latin typeface="Arial" pitchFamily="34" charset="0"/>
        <a:ea typeface="+mn-ea"/>
        <a:cs typeface="+mn-cs"/>
      </a:defRPr>
    </a:lvl5pPr>
    <a:lvl6pPr marL="2286000" algn="l" defTabSz="914400" rtl="0" eaLnBrk="1" latinLnBrk="0" hangingPunct="1">
      <a:defRPr sz="2000" kern="1200">
        <a:solidFill>
          <a:srgbClr val="660033"/>
        </a:solidFill>
        <a:latin typeface="Arial" pitchFamily="34" charset="0"/>
        <a:ea typeface="+mn-ea"/>
        <a:cs typeface="+mn-cs"/>
      </a:defRPr>
    </a:lvl6pPr>
    <a:lvl7pPr marL="2743200" algn="l" defTabSz="914400" rtl="0" eaLnBrk="1" latinLnBrk="0" hangingPunct="1">
      <a:defRPr sz="2000" kern="1200">
        <a:solidFill>
          <a:srgbClr val="660033"/>
        </a:solidFill>
        <a:latin typeface="Arial" pitchFamily="34" charset="0"/>
        <a:ea typeface="+mn-ea"/>
        <a:cs typeface="+mn-cs"/>
      </a:defRPr>
    </a:lvl7pPr>
    <a:lvl8pPr marL="3200400" algn="l" defTabSz="914400" rtl="0" eaLnBrk="1" latinLnBrk="0" hangingPunct="1">
      <a:defRPr sz="2000" kern="1200">
        <a:solidFill>
          <a:srgbClr val="660033"/>
        </a:solidFill>
        <a:latin typeface="Arial" pitchFamily="34" charset="0"/>
        <a:ea typeface="+mn-ea"/>
        <a:cs typeface="+mn-cs"/>
      </a:defRPr>
    </a:lvl8pPr>
    <a:lvl9pPr marL="3657600" algn="l" defTabSz="914400" rtl="0" eaLnBrk="1" latinLnBrk="0" hangingPunct="1">
      <a:defRPr sz="2000" kern="1200">
        <a:solidFill>
          <a:srgbClr val="660033"/>
        </a:solidFill>
        <a:latin typeface="Arial" pitchFamily="34" charset="0"/>
        <a:ea typeface="+mn-ea"/>
        <a:cs typeface="+mn-cs"/>
      </a:defRPr>
    </a:lvl9pPr>
  </p:defaultTextStyle>
  <p:extLst>
    <p:ext uri="{EFAFB233-063F-42B5-8137-9DF3F51BA10A}">
      <p15:sldGuideLst xmlns="" xmlns:p15="http://schemas.microsoft.com/office/powerpoint/2012/main">
        <p15:guide id="1" orient="horz" pos="1536">
          <p15:clr>
            <a:srgbClr val="A4A3A4"/>
          </p15:clr>
        </p15:guide>
        <p15:guide id="2" pos="3888">
          <p15:clr>
            <a:srgbClr val="A4A3A4"/>
          </p15:clr>
        </p15:guide>
      </p15:sldGuideLst>
    </p:ext>
    <p:ext uri="{2D200454-40CA-4A62-9FC3-DE9A4176ACB9}">
      <p15:notesGuideLst xmlns="" xmlns:p15="http://schemas.microsoft.com/office/powerpoint/2012/main">
        <p15:guide id="1" orient="horz" pos="2913">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0F0F0"/>
    <a:srgbClr val="FF9933"/>
    <a:srgbClr val="FFFFCC"/>
    <a:srgbClr val="00CC66"/>
    <a:srgbClr val="00CC99"/>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1350" autoAdjust="0"/>
  </p:normalViewPr>
  <p:slideViewPr>
    <p:cSldViewPr>
      <p:cViewPr varScale="1">
        <p:scale>
          <a:sx n="73" d="100"/>
          <a:sy n="73" d="100"/>
        </p:scale>
        <p:origin x="-2376" y="-112"/>
      </p:cViewPr>
      <p:guideLst>
        <p:guide orient="horz" pos="1536"/>
        <p:guide pos="3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030"/>
    </p:cViewPr>
  </p:sorterViewPr>
  <p:notesViewPr>
    <p:cSldViewPr>
      <p:cViewPr>
        <p:scale>
          <a:sx n="100" d="100"/>
          <a:sy n="100" d="100"/>
        </p:scale>
        <p:origin x="-1776" y="-72"/>
      </p:cViewPr>
      <p:guideLst>
        <p:guide orient="horz" pos="2913"/>
        <p:guide pos="218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notesMaster" Target="notesMasters/notesMaster1.xml"/><Relationship Id="rId81" Type="http://schemas.openxmlformats.org/officeDocument/2006/relationships/handoutMaster" Target="handoutMasters/handoutMaster1.xml"/><Relationship Id="rId82" Type="http://schemas.openxmlformats.org/officeDocument/2006/relationships/printerSettings" Target="printerSettings/printerSettings1.bin"/><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Solver%20p-Charts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da28\Documents\POM%20601\OC%20curves%20for%20QC%20Lecture.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32723105294201"/>
          <c:y val="0.0940766550522648"/>
          <c:w val="0.776759569654843"/>
          <c:h val="0.728222996515679"/>
        </c:manualLayout>
      </c:layout>
      <c:scatterChart>
        <c:scatterStyle val="smoothMarker"/>
        <c:varyColors val="0"/>
        <c:ser>
          <c:idx val="0"/>
          <c:order val="0"/>
          <c:spPr>
            <a:ln w="12700">
              <a:solidFill>
                <a:srgbClr val="FF0000"/>
              </a:solidFill>
              <a:prstDash val="solid"/>
            </a:ln>
          </c:spPr>
          <c:marker>
            <c:symbol val="none"/>
          </c:marker>
          <c:xVal>
            <c:numRef>
              <c:f>'Work Area'!$B$6:$B$56</c:f>
              <c:numCache>
                <c:formatCode>General</c:formatCode>
                <c:ptCount val="5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numCache>
            </c:numRef>
          </c:xVal>
          <c:yVal>
            <c:numRef>
              <c:f>'Work Area'!$C$6:$C$56</c:f>
              <c:numCache>
                <c:formatCode>General</c:formatCode>
                <c:ptCount val="51"/>
                <c:pt idx="0">
                  <c:v>0.42621833058175</c:v>
                </c:pt>
                <c:pt idx="1">
                  <c:v>0.42621833058175</c:v>
                </c:pt>
                <c:pt idx="2">
                  <c:v>0.42621833058175</c:v>
                </c:pt>
                <c:pt idx="3">
                  <c:v>0.42621833058175</c:v>
                </c:pt>
                <c:pt idx="4">
                  <c:v>0.42621833058175</c:v>
                </c:pt>
                <c:pt idx="5">
                  <c:v>0.42621833058175</c:v>
                </c:pt>
                <c:pt idx="6">
                  <c:v>0.42621833058175</c:v>
                </c:pt>
                <c:pt idx="7">
                  <c:v>0.42621833058175</c:v>
                </c:pt>
                <c:pt idx="8">
                  <c:v>0.42621833058175</c:v>
                </c:pt>
                <c:pt idx="9">
                  <c:v>0.42621833058175</c:v>
                </c:pt>
                <c:pt idx="10">
                  <c:v>0.42621833058175</c:v>
                </c:pt>
                <c:pt idx="11">
                  <c:v>0.42621833058175</c:v>
                </c:pt>
                <c:pt idx="12">
                  <c:v>0.42621833058175</c:v>
                </c:pt>
                <c:pt idx="13">
                  <c:v>0.42621833058175</c:v>
                </c:pt>
                <c:pt idx="14">
                  <c:v>0.42621833058175</c:v>
                </c:pt>
                <c:pt idx="15">
                  <c:v>0.42621833058175</c:v>
                </c:pt>
                <c:pt idx="16">
                  <c:v>0.42621833058175</c:v>
                </c:pt>
                <c:pt idx="17">
                  <c:v>0.42621833058175</c:v>
                </c:pt>
                <c:pt idx="18">
                  <c:v>0.42621833058175</c:v>
                </c:pt>
                <c:pt idx="19">
                  <c:v>0.42621833058175</c:v>
                </c:pt>
                <c:pt idx="20">
                  <c:v>0.42621833058175</c:v>
                </c:pt>
                <c:pt idx="21">
                  <c:v>0.42621833058175</c:v>
                </c:pt>
                <c:pt idx="22">
                  <c:v>0.42621833058175</c:v>
                </c:pt>
                <c:pt idx="23">
                  <c:v>0.42621833058175</c:v>
                </c:pt>
                <c:pt idx="24">
                  <c:v>0.42621833058175</c:v>
                </c:pt>
                <c:pt idx="25">
                  <c:v>0.42621833058175</c:v>
                </c:pt>
                <c:pt idx="26">
                  <c:v>0.42621833058175</c:v>
                </c:pt>
                <c:pt idx="27">
                  <c:v>0.42621833058175</c:v>
                </c:pt>
                <c:pt idx="28">
                  <c:v>0.42621833058175</c:v>
                </c:pt>
                <c:pt idx="29">
                  <c:v>0.42621833058175</c:v>
                </c:pt>
                <c:pt idx="30">
                  <c:v>0.42621833058175</c:v>
                </c:pt>
                <c:pt idx="31">
                  <c:v>0.42621833058175</c:v>
                </c:pt>
                <c:pt idx="32">
                  <c:v>0.42621833058175</c:v>
                </c:pt>
                <c:pt idx="33">
                  <c:v>0.42621833058175</c:v>
                </c:pt>
                <c:pt idx="34">
                  <c:v>0.42621833058175</c:v>
                </c:pt>
                <c:pt idx="35">
                  <c:v>0.42621833058175</c:v>
                </c:pt>
                <c:pt idx="36">
                  <c:v>0.42621833058175</c:v>
                </c:pt>
                <c:pt idx="37">
                  <c:v>0.42621833058175</c:v>
                </c:pt>
                <c:pt idx="38">
                  <c:v>0.42621833058175</c:v>
                </c:pt>
                <c:pt idx="39">
                  <c:v>0.42621833058175</c:v>
                </c:pt>
                <c:pt idx="40">
                  <c:v>0.42621833058175</c:v>
                </c:pt>
                <c:pt idx="41">
                  <c:v>0.42621833058175</c:v>
                </c:pt>
                <c:pt idx="42">
                  <c:v>0.42621833058175</c:v>
                </c:pt>
                <c:pt idx="43">
                  <c:v>0.42621833058175</c:v>
                </c:pt>
                <c:pt idx="44">
                  <c:v>0.42621833058175</c:v>
                </c:pt>
                <c:pt idx="45">
                  <c:v>0.42621833058175</c:v>
                </c:pt>
                <c:pt idx="46">
                  <c:v>0.42621833058175</c:v>
                </c:pt>
                <c:pt idx="47">
                  <c:v>0.42621833058175</c:v>
                </c:pt>
                <c:pt idx="48">
                  <c:v>0.42621833058175</c:v>
                </c:pt>
                <c:pt idx="49">
                  <c:v>0.42621833058175</c:v>
                </c:pt>
                <c:pt idx="50">
                  <c:v>0.42621833058175</c:v>
                </c:pt>
              </c:numCache>
            </c:numRef>
          </c:yVal>
          <c:smooth val="1"/>
          <c:extLst xmlns:c16r2="http://schemas.microsoft.com/office/drawing/2015/06/chart">
            <c:ext xmlns:c16="http://schemas.microsoft.com/office/drawing/2014/chart" uri="{C3380CC4-5D6E-409C-BE32-E72D297353CC}">
              <c16:uniqueId val="{00000000-D58A-4803-B3B7-DB1038F13157}"/>
            </c:ext>
          </c:extLst>
        </c:ser>
        <c:ser>
          <c:idx val="1"/>
          <c:order val="1"/>
          <c:spPr>
            <a:ln w="12700">
              <a:solidFill>
                <a:srgbClr val="FF0000"/>
              </a:solidFill>
              <a:prstDash val="solid"/>
            </a:ln>
          </c:spPr>
          <c:marker>
            <c:symbol val="none"/>
          </c:marker>
          <c:xVal>
            <c:numRef>
              <c:f>'Work Area'!$B$6:$B$56</c:f>
              <c:numCache>
                <c:formatCode>General</c:formatCode>
                <c:ptCount val="5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numCache>
            </c:numRef>
          </c:xVal>
          <c:yVal>
            <c:numRef>
              <c:f>'Work Area'!$D$6:$D$56</c:f>
              <c:numCache>
                <c:formatCode>General</c:formatCode>
                <c:ptCount val="51"/>
                <c:pt idx="0">
                  <c:v>0.244</c:v>
                </c:pt>
                <c:pt idx="1">
                  <c:v>0.244</c:v>
                </c:pt>
                <c:pt idx="2">
                  <c:v>0.244</c:v>
                </c:pt>
                <c:pt idx="3">
                  <c:v>0.244</c:v>
                </c:pt>
                <c:pt idx="4">
                  <c:v>0.244</c:v>
                </c:pt>
                <c:pt idx="5">
                  <c:v>0.244</c:v>
                </c:pt>
                <c:pt idx="6">
                  <c:v>0.244</c:v>
                </c:pt>
                <c:pt idx="7">
                  <c:v>0.244</c:v>
                </c:pt>
                <c:pt idx="8">
                  <c:v>0.244</c:v>
                </c:pt>
                <c:pt idx="9">
                  <c:v>0.244</c:v>
                </c:pt>
                <c:pt idx="10">
                  <c:v>0.244</c:v>
                </c:pt>
                <c:pt idx="11">
                  <c:v>0.244</c:v>
                </c:pt>
                <c:pt idx="12">
                  <c:v>0.244</c:v>
                </c:pt>
                <c:pt idx="13">
                  <c:v>0.244</c:v>
                </c:pt>
                <c:pt idx="14">
                  <c:v>0.244</c:v>
                </c:pt>
                <c:pt idx="15">
                  <c:v>0.244</c:v>
                </c:pt>
                <c:pt idx="16">
                  <c:v>0.244</c:v>
                </c:pt>
                <c:pt idx="17">
                  <c:v>0.244</c:v>
                </c:pt>
                <c:pt idx="18">
                  <c:v>0.244</c:v>
                </c:pt>
                <c:pt idx="19">
                  <c:v>0.244</c:v>
                </c:pt>
                <c:pt idx="20">
                  <c:v>0.244</c:v>
                </c:pt>
                <c:pt idx="21">
                  <c:v>0.244</c:v>
                </c:pt>
                <c:pt idx="22">
                  <c:v>0.244</c:v>
                </c:pt>
                <c:pt idx="23">
                  <c:v>0.244</c:v>
                </c:pt>
                <c:pt idx="24">
                  <c:v>0.244</c:v>
                </c:pt>
                <c:pt idx="25">
                  <c:v>0.244</c:v>
                </c:pt>
                <c:pt idx="26">
                  <c:v>0.244</c:v>
                </c:pt>
                <c:pt idx="27">
                  <c:v>0.244</c:v>
                </c:pt>
                <c:pt idx="28">
                  <c:v>0.244</c:v>
                </c:pt>
                <c:pt idx="29">
                  <c:v>0.244</c:v>
                </c:pt>
                <c:pt idx="30">
                  <c:v>0.244</c:v>
                </c:pt>
                <c:pt idx="31">
                  <c:v>0.244</c:v>
                </c:pt>
                <c:pt idx="32">
                  <c:v>0.244</c:v>
                </c:pt>
                <c:pt idx="33">
                  <c:v>0.244</c:v>
                </c:pt>
                <c:pt idx="34">
                  <c:v>0.244</c:v>
                </c:pt>
                <c:pt idx="35">
                  <c:v>0.244</c:v>
                </c:pt>
                <c:pt idx="36">
                  <c:v>0.244</c:v>
                </c:pt>
                <c:pt idx="37">
                  <c:v>0.244</c:v>
                </c:pt>
                <c:pt idx="38">
                  <c:v>0.244</c:v>
                </c:pt>
                <c:pt idx="39">
                  <c:v>0.244</c:v>
                </c:pt>
                <c:pt idx="40">
                  <c:v>0.244</c:v>
                </c:pt>
                <c:pt idx="41">
                  <c:v>0.244</c:v>
                </c:pt>
                <c:pt idx="42">
                  <c:v>0.244</c:v>
                </c:pt>
                <c:pt idx="43">
                  <c:v>0.244</c:v>
                </c:pt>
                <c:pt idx="44">
                  <c:v>0.244</c:v>
                </c:pt>
                <c:pt idx="45">
                  <c:v>0.244</c:v>
                </c:pt>
                <c:pt idx="46">
                  <c:v>0.244</c:v>
                </c:pt>
                <c:pt idx="47">
                  <c:v>0.244</c:v>
                </c:pt>
                <c:pt idx="48">
                  <c:v>0.244</c:v>
                </c:pt>
                <c:pt idx="49">
                  <c:v>0.244</c:v>
                </c:pt>
                <c:pt idx="50">
                  <c:v>0.244</c:v>
                </c:pt>
              </c:numCache>
            </c:numRef>
          </c:yVal>
          <c:smooth val="1"/>
          <c:extLst xmlns:c16r2="http://schemas.microsoft.com/office/drawing/2015/06/chart">
            <c:ext xmlns:c16="http://schemas.microsoft.com/office/drawing/2014/chart" uri="{C3380CC4-5D6E-409C-BE32-E72D297353CC}">
              <c16:uniqueId val="{00000001-D58A-4803-B3B7-DB1038F13157}"/>
            </c:ext>
          </c:extLst>
        </c:ser>
        <c:ser>
          <c:idx val="2"/>
          <c:order val="2"/>
          <c:spPr>
            <a:ln w="12700">
              <a:solidFill>
                <a:srgbClr val="FF0000"/>
              </a:solidFill>
              <a:prstDash val="solid"/>
            </a:ln>
          </c:spPr>
          <c:marker>
            <c:symbol val="none"/>
          </c:marker>
          <c:xVal>
            <c:numRef>
              <c:f>'Work Area'!$B$6:$B$56</c:f>
              <c:numCache>
                <c:formatCode>General</c:formatCode>
                <c:ptCount val="5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numCache>
            </c:numRef>
          </c:xVal>
          <c:yVal>
            <c:numRef>
              <c:f>'Work Area'!$E$6:$E$56</c:f>
              <c:numCache>
                <c:formatCode>General</c:formatCode>
                <c:ptCount val="51"/>
                <c:pt idx="0">
                  <c:v>0.0617816694182498</c:v>
                </c:pt>
                <c:pt idx="1">
                  <c:v>0.0617816694182498</c:v>
                </c:pt>
                <c:pt idx="2">
                  <c:v>0.0617816694182498</c:v>
                </c:pt>
                <c:pt idx="3">
                  <c:v>0.0617816694182498</c:v>
                </c:pt>
                <c:pt idx="4">
                  <c:v>0.0617816694182498</c:v>
                </c:pt>
                <c:pt idx="5">
                  <c:v>0.0617816694182498</c:v>
                </c:pt>
                <c:pt idx="6">
                  <c:v>0.0617816694182498</c:v>
                </c:pt>
                <c:pt idx="7">
                  <c:v>0.0617816694182498</c:v>
                </c:pt>
                <c:pt idx="8">
                  <c:v>0.0617816694182498</c:v>
                </c:pt>
                <c:pt idx="9">
                  <c:v>0.0617816694182498</c:v>
                </c:pt>
                <c:pt idx="10">
                  <c:v>0.0617816694182498</c:v>
                </c:pt>
                <c:pt idx="11">
                  <c:v>0.0617816694182498</c:v>
                </c:pt>
                <c:pt idx="12">
                  <c:v>0.0617816694182498</c:v>
                </c:pt>
                <c:pt idx="13">
                  <c:v>0.0617816694182498</c:v>
                </c:pt>
                <c:pt idx="14">
                  <c:v>0.0617816694182498</c:v>
                </c:pt>
                <c:pt idx="15">
                  <c:v>0.0617816694182498</c:v>
                </c:pt>
                <c:pt idx="16">
                  <c:v>0.0617816694182498</c:v>
                </c:pt>
                <c:pt idx="17">
                  <c:v>0.0617816694182498</c:v>
                </c:pt>
                <c:pt idx="18">
                  <c:v>0.0617816694182498</c:v>
                </c:pt>
                <c:pt idx="19">
                  <c:v>0.0617816694182498</c:v>
                </c:pt>
                <c:pt idx="20">
                  <c:v>0.0617816694182498</c:v>
                </c:pt>
                <c:pt idx="21">
                  <c:v>0.0617816694182498</c:v>
                </c:pt>
                <c:pt idx="22">
                  <c:v>0.0617816694182498</c:v>
                </c:pt>
                <c:pt idx="23">
                  <c:v>0.0617816694182498</c:v>
                </c:pt>
                <c:pt idx="24">
                  <c:v>0.0617816694182498</c:v>
                </c:pt>
                <c:pt idx="25">
                  <c:v>0.0617816694182498</c:v>
                </c:pt>
                <c:pt idx="26">
                  <c:v>0.0617816694182498</c:v>
                </c:pt>
                <c:pt idx="27">
                  <c:v>0.0617816694182498</c:v>
                </c:pt>
                <c:pt idx="28">
                  <c:v>0.0617816694182498</c:v>
                </c:pt>
                <c:pt idx="29">
                  <c:v>0.0617816694182498</c:v>
                </c:pt>
                <c:pt idx="30">
                  <c:v>0.0617816694182498</c:v>
                </c:pt>
                <c:pt idx="31">
                  <c:v>0.0617816694182498</c:v>
                </c:pt>
                <c:pt idx="32">
                  <c:v>0.0617816694182498</c:v>
                </c:pt>
                <c:pt idx="33">
                  <c:v>0.0617816694182498</c:v>
                </c:pt>
                <c:pt idx="34">
                  <c:v>0.0617816694182498</c:v>
                </c:pt>
                <c:pt idx="35">
                  <c:v>0.0617816694182498</c:v>
                </c:pt>
                <c:pt idx="36">
                  <c:v>0.0617816694182498</c:v>
                </c:pt>
                <c:pt idx="37">
                  <c:v>0.0617816694182498</c:v>
                </c:pt>
                <c:pt idx="38">
                  <c:v>0.0617816694182498</c:v>
                </c:pt>
                <c:pt idx="39">
                  <c:v>0.0617816694182498</c:v>
                </c:pt>
                <c:pt idx="40">
                  <c:v>0.0617816694182498</c:v>
                </c:pt>
                <c:pt idx="41">
                  <c:v>0.0617816694182498</c:v>
                </c:pt>
                <c:pt idx="42">
                  <c:v>0.0617816694182498</c:v>
                </c:pt>
                <c:pt idx="43">
                  <c:v>0.0617816694182498</c:v>
                </c:pt>
                <c:pt idx="44">
                  <c:v>0.0617816694182498</c:v>
                </c:pt>
                <c:pt idx="45">
                  <c:v>0.0617816694182498</c:v>
                </c:pt>
                <c:pt idx="46">
                  <c:v>0.0617816694182498</c:v>
                </c:pt>
                <c:pt idx="47">
                  <c:v>0.0617816694182498</c:v>
                </c:pt>
                <c:pt idx="48">
                  <c:v>0.0617816694182498</c:v>
                </c:pt>
                <c:pt idx="49">
                  <c:v>0.0617816694182498</c:v>
                </c:pt>
                <c:pt idx="50">
                  <c:v>0.0617816694182498</c:v>
                </c:pt>
              </c:numCache>
            </c:numRef>
          </c:yVal>
          <c:smooth val="1"/>
          <c:extLst xmlns:c16r2="http://schemas.microsoft.com/office/drawing/2015/06/chart">
            <c:ext xmlns:c16="http://schemas.microsoft.com/office/drawing/2014/chart" uri="{C3380CC4-5D6E-409C-BE32-E72D297353CC}">
              <c16:uniqueId val="{00000002-D58A-4803-B3B7-DB1038F13157}"/>
            </c:ext>
          </c:extLst>
        </c:ser>
        <c:ser>
          <c:idx val="3"/>
          <c:order val="3"/>
          <c:spPr>
            <a:ln w="12700">
              <a:solidFill>
                <a:srgbClr val="0000FF"/>
              </a:solidFill>
              <a:prstDash val="solid"/>
            </a:ln>
          </c:spPr>
          <c:marker>
            <c:symbol val="circle"/>
            <c:size val="5"/>
            <c:spPr>
              <a:solidFill>
                <a:srgbClr val="000000"/>
              </a:solidFill>
              <a:ln>
                <a:solidFill>
                  <a:srgbClr val="000000"/>
                </a:solidFill>
                <a:prstDash val="solid"/>
              </a:ln>
            </c:spPr>
          </c:marker>
          <c:xVal>
            <c:numRef>
              <c:f>'Work Area'!$B$6:$B$56</c:f>
              <c:numCache>
                <c:formatCode>General</c:formatCode>
                <c:ptCount val="5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numCache>
            </c:numRef>
          </c:xVal>
          <c:yVal>
            <c:numRef>
              <c:f>'Work Area'!$F$6:$F$56</c:f>
              <c:numCache>
                <c:formatCode>General</c:formatCode>
                <c:ptCount val="51"/>
                <c:pt idx="1">
                  <c:v>0.26</c:v>
                </c:pt>
                <c:pt idx="2">
                  <c:v>0.2</c:v>
                </c:pt>
                <c:pt idx="3">
                  <c:v>0.3</c:v>
                </c:pt>
                <c:pt idx="4">
                  <c:v>0.24</c:v>
                </c:pt>
                <c:pt idx="5">
                  <c:v>0.14</c:v>
                </c:pt>
                <c:pt idx="6">
                  <c:v>0.34</c:v>
                </c:pt>
                <c:pt idx="7">
                  <c:v>0.22</c:v>
                </c:pt>
                <c:pt idx="8">
                  <c:v>0.24</c:v>
                </c:pt>
                <c:pt idx="9">
                  <c:v>0.24</c:v>
                </c:pt>
                <c:pt idx="10">
                  <c:v>0.22</c:v>
                </c:pt>
                <c:pt idx="11">
                  <c:v>0.28</c:v>
                </c:pt>
                <c:pt idx="12">
                  <c:v>0.38</c:v>
                </c:pt>
                <c:pt idx="13">
                  <c:v>0.3</c:v>
                </c:pt>
                <c:pt idx="14">
                  <c:v>0.28</c:v>
                </c:pt>
                <c:pt idx="15">
                  <c:v>0.12</c:v>
                </c:pt>
                <c:pt idx="16">
                  <c:v>0.2</c:v>
                </c:pt>
                <c:pt idx="17">
                  <c:v>0.26</c:v>
                </c:pt>
                <c:pt idx="18">
                  <c:v>0.26</c:v>
                </c:pt>
                <c:pt idx="19">
                  <c:v>0.26</c:v>
                </c:pt>
                <c:pt idx="20">
                  <c:v>0.14</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numCache>
            </c:numRef>
          </c:yVal>
          <c:smooth val="0"/>
          <c:extLst xmlns:c16r2="http://schemas.microsoft.com/office/drawing/2015/06/chart">
            <c:ext xmlns:c16="http://schemas.microsoft.com/office/drawing/2014/chart" uri="{C3380CC4-5D6E-409C-BE32-E72D297353CC}">
              <c16:uniqueId val="{00000003-D58A-4803-B3B7-DB1038F13157}"/>
            </c:ext>
          </c:extLst>
        </c:ser>
        <c:dLbls>
          <c:showLegendKey val="0"/>
          <c:showVal val="0"/>
          <c:showCatName val="0"/>
          <c:showSerName val="0"/>
          <c:showPercent val="0"/>
          <c:showBubbleSize val="0"/>
        </c:dLbls>
        <c:axId val="2131486232"/>
        <c:axId val="2132270312"/>
      </c:scatterChart>
      <c:valAx>
        <c:axId val="2131486232"/>
        <c:scaling>
          <c:orientation val="minMax"/>
        </c:scaling>
        <c:delete val="0"/>
        <c:axPos val="b"/>
        <c:title>
          <c:tx>
            <c:rich>
              <a:bodyPr/>
              <a:lstStyle/>
              <a:p>
                <a:pPr>
                  <a:defRPr sz="800" b="1" i="0" u="none" strike="noStrike" baseline="0">
                    <a:solidFill>
                      <a:srgbClr val="000000"/>
                    </a:solidFill>
                    <a:latin typeface="Arial"/>
                    <a:ea typeface="Arial"/>
                    <a:cs typeface="Arial"/>
                  </a:defRPr>
                </a:pPr>
                <a:r>
                  <a:rPr lang="en-US"/>
                  <a:t>Sample Number</a:t>
                </a:r>
              </a:p>
            </c:rich>
          </c:tx>
          <c:layout>
            <c:manualLayout>
              <c:xMode val="edge"/>
              <c:yMode val="edge"/>
              <c:x val="0.411315598892033"/>
              <c:y val="0.878048780487805"/>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5400000" vert="horz"/>
          <a:lstStyle/>
          <a:p>
            <a:pPr>
              <a:defRPr sz="800" b="0" i="0" u="none" strike="noStrike" baseline="0">
                <a:solidFill>
                  <a:srgbClr val="000000"/>
                </a:solidFill>
                <a:latin typeface="Arial"/>
                <a:ea typeface="Arial"/>
                <a:cs typeface="Arial"/>
              </a:defRPr>
            </a:pPr>
            <a:endParaRPr lang="en-US"/>
          </a:p>
        </c:txPr>
        <c:crossAx val="2132270312"/>
        <c:crosses val="autoZero"/>
        <c:crossBetween val="midCat"/>
        <c:majorUnit val="1.0"/>
      </c:valAx>
      <c:valAx>
        <c:axId val="2132270312"/>
        <c:scaling>
          <c:orientation val="minMax"/>
        </c:scaling>
        <c:delete val="0"/>
        <c:axPos val="l"/>
        <c:title>
          <c:tx>
            <c:rich>
              <a:bodyPr/>
              <a:lstStyle/>
              <a:p>
                <a:pPr>
                  <a:defRPr sz="800" b="1" i="0" u="none" strike="noStrike" baseline="0">
                    <a:solidFill>
                      <a:srgbClr val="000000"/>
                    </a:solidFill>
                    <a:latin typeface="Arial"/>
                    <a:ea typeface="Arial"/>
                    <a:cs typeface="Arial"/>
                  </a:defRPr>
                </a:pPr>
                <a:r>
                  <a:rPr lang="en-US"/>
                  <a:t>Proportion of Defectives in Sample</a:t>
                </a:r>
              </a:p>
            </c:rich>
          </c:tx>
          <c:layout>
            <c:manualLayout>
              <c:xMode val="edge"/>
              <c:yMode val="edge"/>
              <c:x val="0.0229358140646115"/>
              <c:y val="0.118466898954704"/>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2131486232"/>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5255369483409"/>
          <c:y val="0.0792839864779643"/>
          <c:w val="0.750473282499116"/>
          <c:h val="0.598466220511085"/>
        </c:manualLayout>
      </c:layout>
      <c:scatterChart>
        <c:scatterStyle val="smoothMarker"/>
        <c:varyColors val="0"/>
        <c:ser>
          <c:idx val="0"/>
          <c:order val="0"/>
          <c:tx>
            <c:strRef>
              <c:f>'OC curves'!$B$4</c:f>
              <c:strCache>
                <c:ptCount val="1"/>
                <c:pt idx="0">
                  <c:v>A (20,1)</c:v>
                </c:pt>
              </c:strCache>
            </c:strRef>
          </c:tx>
          <c:spPr>
            <a:ln w="25400">
              <a:solidFill>
                <a:srgbClr val="000080"/>
              </a:solidFill>
              <a:prstDash val="solid"/>
            </a:ln>
          </c:spPr>
          <c:marker>
            <c:symbol val="none"/>
          </c:marker>
          <c:xVal>
            <c:numRef>
              <c:f>'OC curves'!$A$5:$A$52</c:f>
              <c:numCache>
                <c:formatCode>0.0000</c:formatCode>
                <c:ptCount val="48"/>
                <c:pt idx="0" formatCode="General">
                  <c:v>0.0</c:v>
                </c:pt>
                <c:pt idx="1">
                  <c:v>0.0016</c:v>
                </c:pt>
                <c:pt idx="2">
                  <c:v>0.005</c:v>
                </c:pt>
                <c:pt idx="3">
                  <c:v>0.01</c:v>
                </c:pt>
                <c:pt idx="4">
                  <c:v>0.011</c:v>
                </c:pt>
                <c:pt idx="5">
                  <c:v>0.012</c:v>
                </c:pt>
                <c:pt idx="6">
                  <c:v>0.013</c:v>
                </c:pt>
                <c:pt idx="7">
                  <c:v>0.015</c:v>
                </c:pt>
                <c:pt idx="8">
                  <c:v>0.02</c:v>
                </c:pt>
                <c:pt idx="9">
                  <c:v>0.025</c:v>
                </c:pt>
                <c:pt idx="10">
                  <c:v>0.03</c:v>
                </c:pt>
                <c:pt idx="11">
                  <c:v>0.035</c:v>
                </c:pt>
                <c:pt idx="12">
                  <c:v>0.04</c:v>
                </c:pt>
                <c:pt idx="13">
                  <c:v>0.045</c:v>
                </c:pt>
                <c:pt idx="14">
                  <c:v>0.05</c:v>
                </c:pt>
                <c:pt idx="15">
                  <c:v>0.055</c:v>
                </c:pt>
                <c:pt idx="16">
                  <c:v>0.058</c:v>
                </c:pt>
                <c:pt idx="17">
                  <c:v>0.06</c:v>
                </c:pt>
                <c:pt idx="18">
                  <c:v>0.062</c:v>
                </c:pt>
                <c:pt idx="19">
                  <c:v>0.065</c:v>
                </c:pt>
                <c:pt idx="20">
                  <c:v>0.07</c:v>
                </c:pt>
                <c:pt idx="21">
                  <c:v>0.075</c:v>
                </c:pt>
                <c:pt idx="22">
                  <c:v>0.08</c:v>
                </c:pt>
                <c:pt idx="23">
                  <c:v>0.085</c:v>
                </c:pt>
                <c:pt idx="24">
                  <c:v>0.09</c:v>
                </c:pt>
                <c:pt idx="25">
                  <c:v>0.095</c:v>
                </c:pt>
                <c:pt idx="26">
                  <c:v>0.1</c:v>
                </c:pt>
                <c:pt idx="27">
                  <c:v>0.105</c:v>
                </c:pt>
                <c:pt idx="28">
                  <c:v>0.11</c:v>
                </c:pt>
                <c:pt idx="29">
                  <c:v>0.115</c:v>
                </c:pt>
                <c:pt idx="30">
                  <c:v>0.12</c:v>
                </c:pt>
                <c:pt idx="31">
                  <c:v>0.125</c:v>
                </c:pt>
                <c:pt idx="32">
                  <c:v>0.13</c:v>
                </c:pt>
                <c:pt idx="33">
                  <c:v>0.135</c:v>
                </c:pt>
                <c:pt idx="34">
                  <c:v>0.14</c:v>
                </c:pt>
                <c:pt idx="35">
                  <c:v>0.145</c:v>
                </c:pt>
                <c:pt idx="36">
                  <c:v>0.15</c:v>
                </c:pt>
                <c:pt idx="37">
                  <c:v>0.155</c:v>
                </c:pt>
                <c:pt idx="38">
                  <c:v>0.16</c:v>
                </c:pt>
                <c:pt idx="39">
                  <c:v>0.17</c:v>
                </c:pt>
                <c:pt idx="40">
                  <c:v>0.18</c:v>
                </c:pt>
                <c:pt idx="41">
                  <c:v>0.19</c:v>
                </c:pt>
                <c:pt idx="42">
                  <c:v>0.2</c:v>
                </c:pt>
                <c:pt idx="43">
                  <c:v>0.21</c:v>
                </c:pt>
                <c:pt idx="44">
                  <c:v>0.22</c:v>
                </c:pt>
                <c:pt idx="45">
                  <c:v>0.23</c:v>
                </c:pt>
                <c:pt idx="46">
                  <c:v>0.24</c:v>
                </c:pt>
                <c:pt idx="47">
                  <c:v>0.25</c:v>
                </c:pt>
              </c:numCache>
            </c:numRef>
          </c:xVal>
          <c:yVal>
            <c:numRef>
              <c:f>'OC curves'!$B$5:$B$52</c:f>
              <c:numCache>
                <c:formatCode>0.0000</c:formatCode>
                <c:ptCount val="48"/>
                <c:pt idx="0" formatCode="General">
                  <c:v>1.0</c:v>
                </c:pt>
                <c:pt idx="1">
                  <c:v>0.99952284427047</c:v>
                </c:pt>
                <c:pt idx="2">
                  <c:v>0.99552610643287</c:v>
                </c:pt>
                <c:pt idx="3">
                  <c:v>0.983140662364348</c:v>
                </c:pt>
                <c:pt idx="4">
                  <c:v>0.979841526353274</c:v>
                </c:pt>
                <c:pt idx="5">
                  <c:v>0.976293311415381</c:v>
                </c:pt>
                <c:pt idx="6">
                  <c:v>0.972506145016413</c:v>
                </c:pt>
                <c:pt idx="7">
                  <c:v>0.964254128782767</c:v>
                </c:pt>
                <c:pt idx="8">
                  <c:v>0.940101021451052</c:v>
                </c:pt>
                <c:pt idx="9">
                  <c:v>0.911758285459665</c:v>
                </c:pt>
                <c:pt idx="10">
                  <c:v>0.880161977726797</c:v>
                </c:pt>
                <c:pt idx="11">
                  <c:v>0.8461223976331</c:v>
                </c:pt>
                <c:pt idx="12">
                  <c:v>0.810337795445581</c:v>
                </c:pt>
                <c:pt idx="13">
                  <c:v>0.773406778371504</c:v>
                </c:pt>
                <c:pt idx="14">
                  <c:v>0.73583952494385</c:v>
                </c:pt>
                <c:pt idx="15">
                  <c:v>0.698067909932994</c:v>
                </c:pt>
                <c:pt idx="16">
                  <c:v>0.675460356289196</c:v>
                </c:pt>
                <c:pt idx="17">
                  <c:v>0.660454634065243</c:v>
                </c:pt>
                <c:pt idx="18">
                  <c:v>0.645523124589232</c:v>
                </c:pt>
                <c:pt idx="19">
                  <c:v>0.6233014454701</c:v>
                </c:pt>
                <c:pt idx="20">
                  <c:v>0.586856532939611</c:v>
                </c:pt>
                <c:pt idx="21">
                  <c:v>0.551321164731341</c:v>
                </c:pt>
                <c:pt idx="22">
                  <c:v>0.516855640750269</c:v>
                </c:pt>
                <c:pt idx="23">
                  <c:v>0.483584620474644</c:v>
                </c:pt>
                <c:pt idx="24">
                  <c:v>0.451601883918655</c:v>
                </c:pt>
                <c:pt idx="25">
                  <c:v>0.420974578224692</c:v>
                </c:pt>
                <c:pt idx="26">
                  <c:v>0.391746998125168</c:v>
                </c:pt>
                <c:pt idx="27">
                  <c:v>0.363943944485383</c:v>
                </c:pt>
                <c:pt idx="28">
                  <c:v>0.337573701412778</c:v>
                </c:pt>
                <c:pt idx="29">
                  <c:v>0.312630668973854</c:v>
                </c:pt>
                <c:pt idx="30">
                  <c:v>0.289097685378707</c:v>
                </c:pt>
                <c:pt idx="31">
                  <c:v>0.266948069556588</c:v>
                </c:pt>
                <c:pt idx="32">
                  <c:v>0.246147412337124</c:v>
                </c:pt>
                <c:pt idx="33">
                  <c:v>0.226655141955056</c:v>
                </c:pt>
                <c:pt idx="34">
                  <c:v>0.208425887296636</c:v>
                </c:pt>
                <c:pt idx="35">
                  <c:v>0.191410660189169</c:v>
                </c:pt>
                <c:pt idx="36">
                  <c:v>0.175557876088683</c:v>
                </c:pt>
                <c:pt idx="37">
                  <c:v>0.160814230731928</c:v>
                </c:pt>
                <c:pt idx="38">
                  <c:v>0.147125448676612</c:v>
                </c:pt>
                <c:pt idx="39">
                  <c:v>0.122694225221757</c:v>
                </c:pt>
                <c:pt idx="40">
                  <c:v>0.101832279300171</c:v>
                </c:pt>
                <c:pt idx="41">
                  <c:v>0.0841232967407574</c:v>
                </c:pt>
                <c:pt idx="42">
                  <c:v>0.0691752902764108</c:v>
                </c:pt>
                <c:pt idx="43">
                  <c:v>0.0566259211853734</c:v>
                </c:pt>
                <c:pt idx="44">
                  <c:v>0.0461452720654692</c:v>
                </c:pt>
                <c:pt idx="45">
                  <c:v>0.0374367435108323</c:v>
                </c:pt>
                <c:pt idx="46">
                  <c:v>0.0302366062826656</c:v>
                </c:pt>
                <c:pt idx="47">
                  <c:v>0.0243126248651606</c:v>
                </c:pt>
              </c:numCache>
            </c:numRef>
          </c:yVal>
          <c:smooth val="1"/>
          <c:extLst xmlns:c16r2="http://schemas.microsoft.com/office/drawing/2015/06/chart">
            <c:ext xmlns:c16="http://schemas.microsoft.com/office/drawing/2014/chart" uri="{C3380CC4-5D6E-409C-BE32-E72D297353CC}">
              <c16:uniqueId val="{00000000-7939-40B1-AD01-7C18777E0F6C}"/>
            </c:ext>
          </c:extLst>
        </c:ser>
        <c:ser>
          <c:idx val="1"/>
          <c:order val="1"/>
          <c:tx>
            <c:strRef>
              <c:f>'OC curves'!$C$4</c:f>
              <c:strCache>
                <c:ptCount val="1"/>
                <c:pt idx="0">
                  <c:v>B (50,3)</c:v>
                </c:pt>
              </c:strCache>
            </c:strRef>
          </c:tx>
          <c:spPr>
            <a:ln w="25400">
              <a:solidFill>
                <a:srgbClr val="FF0000"/>
              </a:solidFill>
              <a:prstDash val="solid"/>
            </a:ln>
          </c:spPr>
          <c:marker>
            <c:symbol val="none"/>
          </c:marker>
          <c:xVal>
            <c:numRef>
              <c:f>'OC curves'!$A$5:$A$52</c:f>
              <c:numCache>
                <c:formatCode>0.0000</c:formatCode>
                <c:ptCount val="48"/>
                <c:pt idx="0" formatCode="General">
                  <c:v>0.0</c:v>
                </c:pt>
                <c:pt idx="1">
                  <c:v>0.0016</c:v>
                </c:pt>
                <c:pt idx="2">
                  <c:v>0.005</c:v>
                </c:pt>
                <c:pt idx="3">
                  <c:v>0.01</c:v>
                </c:pt>
                <c:pt idx="4">
                  <c:v>0.011</c:v>
                </c:pt>
                <c:pt idx="5">
                  <c:v>0.012</c:v>
                </c:pt>
                <c:pt idx="6">
                  <c:v>0.013</c:v>
                </c:pt>
                <c:pt idx="7">
                  <c:v>0.015</c:v>
                </c:pt>
                <c:pt idx="8">
                  <c:v>0.02</c:v>
                </c:pt>
                <c:pt idx="9">
                  <c:v>0.025</c:v>
                </c:pt>
                <c:pt idx="10">
                  <c:v>0.03</c:v>
                </c:pt>
                <c:pt idx="11">
                  <c:v>0.035</c:v>
                </c:pt>
                <c:pt idx="12">
                  <c:v>0.04</c:v>
                </c:pt>
                <c:pt idx="13">
                  <c:v>0.045</c:v>
                </c:pt>
                <c:pt idx="14">
                  <c:v>0.05</c:v>
                </c:pt>
                <c:pt idx="15">
                  <c:v>0.055</c:v>
                </c:pt>
                <c:pt idx="16">
                  <c:v>0.058</c:v>
                </c:pt>
                <c:pt idx="17">
                  <c:v>0.06</c:v>
                </c:pt>
                <c:pt idx="18">
                  <c:v>0.062</c:v>
                </c:pt>
                <c:pt idx="19">
                  <c:v>0.065</c:v>
                </c:pt>
                <c:pt idx="20">
                  <c:v>0.07</c:v>
                </c:pt>
                <c:pt idx="21">
                  <c:v>0.075</c:v>
                </c:pt>
                <c:pt idx="22">
                  <c:v>0.08</c:v>
                </c:pt>
                <c:pt idx="23">
                  <c:v>0.085</c:v>
                </c:pt>
                <c:pt idx="24">
                  <c:v>0.09</c:v>
                </c:pt>
                <c:pt idx="25">
                  <c:v>0.095</c:v>
                </c:pt>
                <c:pt idx="26">
                  <c:v>0.1</c:v>
                </c:pt>
                <c:pt idx="27">
                  <c:v>0.105</c:v>
                </c:pt>
                <c:pt idx="28">
                  <c:v>0.11</c:v>
                </c:pt>
                <c:pt idx="29">
                  <c:v>0.115</c:v>
                </c:pt>
                <c:pt idx="30">
                  <c:v>0.12</c:v>
                </c:pt>
                <c:pt idx="31">
                  <c:v>0.125</c:v>
                </c:pt>
                <c:pt idx="32">
                  <c:v>0.13</c:v>
                </c:pt>
                <c:pt idx="33">
                  <c:v>0.135</c:v>
                </c:pt>
                <c:pt idx="34">
                  <c:v>0.14</c:v>
                </c:pt>
                <c:pt idx="35">
                  <c:v>0.145</c:v>
                </c:pt>
                <c:pt idx="36">
                  <c:v>0.15</c:v>
                </c:pt>
                <c:pt idx="37">
                  <c:v>0.155</c:v>
                </c:pt>
                <c:pt idx="38">
                  <c:v>0.16</c:v>
                </c:pt>
                <c:pt idx="39">
                  <c:v>0.17</c:v>
                </c:pt>
                <c:pt idx="40">
                  <c:v>0.18</c:v>
                </c:pt>
                <c:pt idx="41">
                  <c:v>0.19</c:v>
                </c:pt>
                <c:pt idx="42">
                  <c:v>0.2</c:v>
                </c:pt>
                <c:pt idx="43">
                  <c:v>0.21</c:v>
                </c:pt>
                <c:pt idx="44">
                  <c:v>0.22</c:v>
                </c:pt>
                <c:pt idx="45">
                  <c:v>0.23</c:v>
                </c:pt>
                <c:pt idx="46">
                  <c:v>0.24</c:v>
                </c:pt>
                <c:pt idx="47">
                  <c:v>0.25</c:v>
                </c:pt>
              </c:numCache>
            </c:numRef>
          </c:xVal>
          <c:yVal>
            <c:numRef>
              <c:f>'OC curves'!$C$5:$C$52</c:f>
              <c:numCache>
                <c:formatCode>0.0000</c:formatCode>
                <c:ptCount val="48"/>
                <c:pt idx="0" formatCode="General">
                  <c:v>1.0</c:v>
                </c:pt>
                <c:pt idx="1">
                  <c:v>0.999998576959966</c:v>
                </c:pt>
                <c:pt idx="2">
                  <c:v>0.999880213073182</c:v>
                </c:pt>
                <c:pt idx="3">
                  <c:v>0.998403826909267</c:v>
                </c:pt>
                <c:pt idx="4">
                  <c:v>0.997746788914276</c:v>
                </c:pt>
                <c:pt idx="5">
                  <c:v>0.996923041359419</c:v>
                </c:pt>
                <c:pt idx="6">
                  <c:v>0.995913511245891</c:v>
                </c:pt>
                <c:pt idx="7">
                  <c:v>0.993264843542812</c:v>
                </c:pt>
                <c:pt idx="8">
                  <c:v>0.982241919302028</c:v>
                </c:pt>
                <c:pt idx="9">
                  <c:v>0.963795677961647</c:v>
                </c:pt>
                <c:pt idx="10">
                  <c:v>0.937240072266582</c:v>
                </c:pt>
                <c:pt idx="11">
                  <c:v>0.902684405480363</c:v>
                </c:pt>
                <c:pt idx="12">
                  <c:v>0.860869209032354</c:v>
                </c:pt>
                <c:pt idx="13">
                  <c:v>0.812969702756739</c:v>
                </c:pt>
                <c:pt idx="14">
                  <c:v>0.7604079609501</c:v>
                </c:pt>
                <c:pt idx="15">
                  <c:v>0.704694028247327</c:v>
                </c:pt>
                <c:pt idx="16">
                  <c:v>0.670370672692492</c:v>
                </c:pt>
                <c:pt idx="17">
                  <c:v>0.647303372096317</c:v>
                </c:pt>
                <c:pt idx="18">
                  <c:v>0.624186528090821</c:v>
                </c:pt>
                <c:pt idx="19">
                  <c:v>0.589590585111022</c:v>
                </c:pt>
                <c:pt idx="20">
                  <c:v>0.532735302552359</c:v>
                </c:pt>
                <c:pt idx="21">
                  <c:v>0.477714586807676</c:v>
                </c:pt>
                <c:pt idx="22">
                  <c:v>0.425295670225394</c:v>
                </c:pt>
                <c:pt idx="23">
                  <c:v>0.376043350024462</c:v>
                </c:pt>
                <c:pt idx="24">
                  <c:v>0.330337109907645</c:v>
                </c:pt>
                <c:pt idx="25">
                  <c:v>0.288393961006591</c:v>
                </c:pt>
                <c:pt idx="26">
                  <c:v>0.250293905953308</c:v>
                </c:pt>
                <c:pt idx="27">
                  <c:v>0.216005755425272</c:v>
                </c:pt>
                <c:pt idx="28">
                  <c:v>0.185411729944458</c:v>
                </c:pt>
                <c:pt idx="29">
                  <c:v>0.158329850897707</c:v>
                </c:pt>
                <c:pt idx="30">
                  <c:v>0.134533569081207</c:v>
                </c:pt>
                <c:pt idx="31">
                  <c:v>0.113768410222795</c:v>
                </c:pt>
                <c:pt idx="32">
                  <c:v>0.0957656521473526</c:v>
                </c:pt>
                <c:pt idx="33">
                  <c:v>0.0802532054286281</c:v>
                </c:pt>
                <c:pt idx="34">
                  <c:v>0.066963965381469</c:v>
                </c:pt>
                <c:pt idx="35">
                  <c:v>0.0556419530302831</c:v>
                </c:pt>
                <c:pt idx="36">
                  <c:v>0.0460465788923019</c:v>
                </c:pt>
                <c:pt idx="37">
                  <c:v>0.0379553563643753</c:v>
                </c:pt>
                <c:pt idx="38">
                  <c:v>0.0311653693577351</c:v>
                </c:pt>
                <c:pt idx="39">
                  <c:v>0.0207775296268039</c:v>
                </c:pt>
                <c:pt idx="40">
                  <c:v>0.0136532123565342</c:v>
                </c:pt>
                <c:pt idx="41">
                  <c:v>0.00884750295416049</c:v>
                </c:pt>
                <c:pt idx="42">
                  <c:v>0.00565636101215531</c:v>
                </c:pt>
                <c:pt idx="43">
                  <c:v>0.00356890711176426</c:v>
                </c:pt>
                <c:pt idx="44">
                  <c:v>0.0022229846557381</c:v>
                </c:pt>
                <c:pt idx="45">
                  <c:v>0.00136721275818093</c:v>
                </c:pt>
                <c:pt idx="46">
                  <c:v>0.000830436648736918</c:v>
                </c:pt>
                <c:pt idx="47">
                  <c:v>0.000498195258646394</c:v>
                </c:pt>
              </c:numCache>
            </c:numRef>
          </c:yVal>
          <c:smooth val="1"/>
          <c:extLst xmlns:c16r2="http://schemas.microsoft.com/office/drawing/2015/06/chart">
            <c:ext xmlns:c16="http://schemas.microsoft.com/office/drawing/2014/chart" uri="{C3380CC4-5D6E-409C-BE32-E72D297353CC}">
              <c16:uniqueId val="{00000001-7939-40B1-AD01-7C18777E0F6C}"/>
            </c:ext>
          </c:extLst>
        </c:ser>
        <c:ser>
          <c:idx val="2"/>
          <c:order val="2"/>
          <c:tx>
            <c:strRef>
              <c:f>'OC curves'!$D$4</c:f>
              <c:strCache>
                <c:ptCount val="1"/>
                <c:pt idx="0">
                  <c:v>C (25,3)</c:v>
                </c:pt>
              </c:strCache>
            </c:strRef>
          </c:tx>
          <c:spPr>
            <a:ln w="25400">
              <a:solidFill>
                <a:srgbClr val="008000"/>
              </a:solidFill>
              <a:prstDash val="solid"/>
            </a:ln>
          </c:spPr>
          <c:marker>
            <c:symbol val="none"/>
          </c:marker>
          <c:xVal>
            <c:numRef>
              <c:f>'OC curves'!$A$5:$A$52</c:f>
              <c:numCache>
                <c:formatCode>0.0000</c:formatCode>
                <c:ptCount val="48"/>
                <c:pt idx="0" formatCode="General">
                  <c:v>0.0</c:v>
                </c:pt>
                <c:pt idx="1">
                  <c:v>0.0016</c:v>
                </c:pt>
                <c:pt idx="2">
                  <c:v>0.005</c:v>
                </c:pt>
                <c:pt idx="3">
                  <c:v>0.01</c:v>
                </c:pt>
                <c:pt idx="4">
                  <c:v>0.011</c:v>
                </c:pt>
                <c:pt idx="5">
                  <c:v>0.012</c:v>
                </c:pt>
                <c:pt idx="6">
                  <c:v>0.013</c:v>
                </c:pt>
                <c:pt idx="7">
                  <c:v>0.015</c:v>
                </c:pt>
                <c:pt idx="8">
                  <c:v>0.02</c:v>
                </c:pt>
                <c:pt idx="9">
                  <c:v>0.025</c:v>
                </c:pt>
                <c:pt idx="10">
                  <c:v>0.03</c:v>
                </c:pt>
                <c:pt idx="11">
                  <c:v>0.035</c:v>
                </c:pt>
                <c:pt idx="12">
                  <c:v>0.04</c:v>
                </c:pt>
                <c:pt idx="13">
                  <c:v>0.045</c:v>
                </c:pt>
                <c:pt idx="14">
                  <c:v>0.05</c:v>
                </c:pt>
                <c:pt idx="15">
                  <c:v>0.055</c:v>
                </c:pt>
                <c:pt idx="16">
                  <c:v>0.058</c:v>
                </c:pt>
                <c:pt idx="17">
                  <c:v>0.06</c:v>
                </c:pt>
                <c:pt idx="18">
                  <c:v>0.062</c:v>
                </c:pt>
                <c:pt idx="19">
                  <c:v>0.065</c:v>
                </c:pt>
                <c:pt idx="20">
                  <c:v>0.07</c:v>
                </c:pt>
                <c:pt idx="21">
                  <c:v>0.075</c:v>
                </c:pt>
                <c:pt idx="22">
                  <c:v>0.08</c:v>
                </c:pt>
                <c:pt idx="23">
                  <c:v>0.085</c:v>
                </c:pt>
                <c:pt idx="24">
                  <c:v>0.09</c:v>
                </c:pt>
                <c:pt idx="25">
                  <c:v>0.095</c:v>
                </c:pt>
                <c:pt idx="26">
                  <c:v>0.1</c:v>
                </c:pt>
                <c:pt idx="27">
                  <c:v>0.105</c:v>
                </c:pt>
                <c:pt idx="28">
                  <c:v>0.11</c:v>
                </c:pt>
                <c:pt idx="29">
                  <c:v>0.115</c:v>
                </c:pt>
                <c:pt idx="30">
                  <c:v>0.12</c:v>
                </c:pt>
                <c:pt idx="31">
                  <c:v>0.125</c:v>
                </c:pt>
                <c:pt idx="32">
                  <c:v>0.13</c:v>
                </c:pt>
                <c:pt idx="33">
                  <c:v>0.135</c:v>
                </c:pt>
                <c:pt idx="34">
                  <c:v>0.14</c:v>
                </c:pt>
                <c:pt idx="35">
                  <c:v>0.145</c:v>
                </c:pt>
                <c:pt idx="36">
                  <c:v>0.15</c:v>
                </c:pt>
                <c:pt idx="37">
                  <c:v>0.155</c:v>
                </c:pt>
                <c:pt idx="38">
                  <c:v>0.16</c:v>
                </c:pt>
                <c:pt idx="39">
                  <c:v>0.17</c:v>
                </c:pt>
                <c:pt idx="40">
                  <c:v>0.18</c:v>
                </c:pt>
                <c:pt idx="41">
                  <c:v>0.19</c:v>
                </c:pt>
                <c:pt idx="42">
                  <c:v>0.2</c:v>
                </c:pt>
                <c:pt idx="43">
                  <c:v>0.21</c:v>
                </c:pt>
                <c:pt idx="44">
                  <c:v>0.22</c:v>
                </c:pt>
                <c:pt idx="45">
                  <c:v>0.23</c:v>
                </c:pt>
                <c:pt idx="46">
                  <c:v>0.24</c:v>
                </c:pt>
                <c:pt idx="47">
                  <c:v>0.25</c:v>
                </c:pt>
              </c:numCache>
            </c:numRef>
          </c:xVal>
          <c:yVal>
            <c:numRef>
              <c:f>'OC curves'!$D$5:$D$52</c:f>
              <c:numCache>
                <c:formatCode>0.0000</c:formatCode>
                <c:ptCount val="48"/>
                <c:pt idx="0" formatCode="General">
                  <c:v>1.0</c:v>
                </c:pt>
                <c:pt idx="1">
                  <c:v>0.999999919295938</c:v>
                </c:pt>
                <c:pt idx="2">
                  <c:v>0.999992730939652</c:v>
                </c:pt>
                <c:pt idx="3">
                  <c:v>0.999893073466201</c:v>
                </c:pt>
                <c:pt idx="4">
                  <c:v>0.999846059971862</c:v>
                </c:pt>
                <c:pt idx="5">
                  <c:v>0.999785611982669</c:v>
                </c:pt>
                <c:pt idx="6">
                  <c:v>0.999709635820586</c:v>
                </c:pt>
                <c:pt idx="7">
                  <c:v>0.999502353195968</c:v>
                </c:pt>
                <c:pt idx="8">
                  <c:v>0.998554112699445</c:v>
                </c:pt>
                <c:pt idx="9">
                  <c:v>0.996754925760409</c:v>
                </c:pt>
                <c:pt idx="10">
                  <c:v>0.993814197200332</c:v>
                </c:pt>
                <c:pt idx="11">
                  <c:v>0.989465095651325</c:v>
                </c:pt>
                <c:pt idx="12">
                  <c:v>0.983478424967584</c:v>
                </c:pt>
                <c:pt idx="13">
                  <c:v>0.97567094499318</c:v>
                </c:pt>
                <c:pt idx="14">
                  <c:v>0.965909398519009</c:v>
                </c:pt>
                <c:pt idx="15">
                  <c:v>0.954111283437342</c:v>
                </c:pt>
                <c:pt idx="16">
                  <c:v>0.946039023836108</c:v>
                </c:pt>
                <c:pt idx="17">
                  <c:v>0.940243222860676</c:v>
                </c:pt>
                <c:pt idx="18">
                  <c:v>0.934117752732748</c:v>
                </c:pt>
                <c:pt idx="19">
                  <c:v>0.924317627329461</c:v>
                </c:pt>
                <c:pt idx="20">
                  <c:v>0.906388208653165</c:v>
                </c:pt>
                <c:pt idx="21">
                  <c:v>0.886544791274563</c:v>
                </c:pt>
                <c:pt idx="22">
                  <c:v>0.864907771541859</c:v>
                </c:pt>
                <c:pt idx="23">
                  <c:v>0.841622495464475</c:v>
                </c:pt>
                <c:pt idx="24">
                  <c:v>0.816853759252904</c:v>
                </c:pt>
                <c:pt idx="25">
                  <c:v>0.790780582297464</c:v>
                </c:pt>
                <c:pt idx="26">
                  <c:v>0.763591357553172</c:v>
                </c:pt>
                <c:pt idx="27">
                  <c:v>0.735479448103378</c:v>
                </c:pt>
                <c:pt idx="28">
                  <c:v>0.70663926969274</c:v>
                </c:pt>
                <c:pt idx="29">
                  <c:v>0.677262876133872</c:v>
                </c:pt>
                <c:pt idx="30">
                  <c:v>0.647537046730611</c:v>
                </c:pt>
                <c:pt idx="31">
                  <c:v>0.617640861382384</c:v>
                </c:pt>
                <c:pt idx="32">
                  <c:v>0.587743739110835</c:v>
                </c:pt>
                <c:pt idx="33">
                  <c:v>0.558003908754848</c:v>
                </c:pt>
                <c:pt idx="34">
                  <c:v>0.528567275975263</c:v>
                </c:pt>
                <c:pt idx="35">
                  <c:v>0.49956664803596</c:v>
                </c:pt>
                <c:pt idx="36">
                  <c:v>0.471121276692236</c:v>
                </c:pt>
                <c:pt idx="37">
                  <c:v>0.443336679588871</c:v>
                </c:pt>
                <c:pt idx="38">
                  <c:v>0.416304701569851</c:v>
                </c:pt>
                <c:pt idx="39">
                  <c:v>0.364799372357858</c:v>
                </c:pt>
                <c:pt idx="40">
                  <c:v>0.317080588617368</c:v>
                </c:pt>
                <c:pt idx="41">
                  <c:v>0.273436586240957</c:v>
                </c:pt>
                <c:pt idx="42">
                  <c:v>0.233993259226191</c:v>
                </c:pt>
                <c:pt idx="43">
                  <c:v>0.198741282354416</c:v>
                </c:pt>
                <c:pt idx="44">
                  <c:v>0.167563459647724</c:v>
                </c:pt>
                <c:pt idx="45">
                  <c:v>0.140260740283826</c:v>
                </c:pt>
                <c:pt idx="46">
                  <c:v>0.116575869884189</c:v>
                </c:pt>
                <c:pt idx="47">
                  <c:v>0.0962140747253919</c:v>
                </c:pt>
              </c:numCache>
            </c:numRef>
          </c:yVal>
          <c:smooth val="1"/>
          <c:extLst xmlns:c16r2="http://schemas.microsoft.com/office/drawing/2015/06/chart">
            <c:ext xmlns:c16="http://schemas.microsoft.com/office/drawing/2014/chart" uri="{C3380CC4-5D6E-409C-BE32-E72D297353CC}">
              <c16:uniqueId val="{00000002-7939-40B1-AD01-7C18777E0F6C}"/>
            </c:ext>
          </c:extLst>
        </c:ser>
        <c:dLbls>
          <c:showLegendKey val="0"/>
          <c:showVal val="0"/>
          <c:showCatName val="0"/>
          <c:showSerName val="0"/>
          <c:showPercent val="0"/>
          <c:showBubbleSize val="0"/>
        </c:dLbls>
        <c:axId val="2137324472"/>
        <c:axId val="2137318120"/>
      </c:scatterChart>
      <c:valAx>
        <c:axId val="2137324472"/>
        <c:scaling>
          <c:orientation val="minMax"/>
          <c:max val="0.2"/>
        </c:scaling>
        <c:delete val="0"/>
        <c:axPos val="b"/>
        <c:majorGridlines>
          <c:spPr>
            <a:ln w="3175">
              <a:solidFill>
                <a:srgbClr val="000000"/>
              </a:solidFill>
              <a:prstDash val="solid"/>
            </a:ln>
          </c:spPr>
        </c:majorGridlines>
        <c:title>
          <c:tx>
            <c:rich>
              <a:bodyPr/>
              <a:lstStyle/>
              <a:p>
                <a:pPr>
                  <a:defRPr sz="1800"/>
                </a:pPr>
                <a:r>
                  <a:rPr lang="en-US" sz="1800"/>
                  <a:t>p</a:t>
                </a:r>
              </a:p>
            </c:rich>
          </c:tx>
          <c:layout>
            <c:manualLayout>
              <c:xMode val="edge"/>
              <c:yMode val="edge"/>
              <c:x val="0.559546909188336"/>
              <c:y val="0.75959186687341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a:pPr>
            <a:endParaRPr lang="en-US"/>
          </a:p>
        </c:txPr>
        <c:crossAx val="2137318120"/>
        <c:crosses val="autoZero"/>
        <c:crossBetween val="midCat"/>
        <c:majorUnit val="0.02"/>
      </c:valAx>
      <c:valAx>
        <c:axId val="2137318120"/>
        <c:scaling>
          <c:orientation val="minMax"/>
          <c:max val="1.0"/>
        </c:scaling>
        <c:delete val="0"/>
        <c:axPos val="l"/>
        <c:majorGridlines>
          <c:spPr>
            <a:ln w="3175">
              <a:solidFill>
                <a:srgbClr val="000000"/>
              </a:solidFill>
              <a:prstDash val="solid"/>
            </a:ln>
          </c:spPr>
        </c:majorGridlines>
        <c:title>
          <c:tx>
            <c:rich>
              <a:bodyPr/>
              <a:lstStyle/>
              <a:p>
                <a:pPr>
                  <a:defRPr sz="2000"/>
                </a:pPr>
                <a:r>
                  <a:rPr lang="en-US" sz="2000"/>
                  <a:t>Probability of Acceptance P</a:t>
                </a:r>
                <a:r>
                  <a:rPr lang="en-US" sz="2000" baseline="-25000"/>
                  <a:t>a</a:t>
                </a:r>
              </a:p>
            </c:rich>
          </c:tx>
          <c:layout>
            <c:manualLayout>
              <c:xMode val="edge"/>
              <c:yMode val="edge"/>
              <c:x val="0.0415879017013233"/>
              <c:y val="0.0869565217391304"/>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400"/>
            </a:pPr>
            <a:endParaRPr lang="en-US"/>
          </a:p>
        </c:txPr>
        <c:crossAx val="2137324472"/>
        <c:crosses val="autoZero"/>
        <c:crossBetween val="midCat"/>
        <c:majorUnit val="0.1"/>
      </c:valAx>
      <c:spPr>
        <a:solidFill>
          <a:srgbClr val="FFFFFF"/>
        </a:solidFill>
        <a:ln w="25400">
          <a:solidFill>
            <a:srgbClr val="000000"/>
          </a:solidFill>
          <a:prstDash val="solid"/>
        </a:ln>
      </c:spPr>
    </c:plotArea>
    <c:legend>
      <c:legendPos val="b"/>
      <c:layout>
        <c:manualLayout>
          <c:xMode val="edge"/>
          <c:yMode val="edge"/>
          <c:x val="0.243856531166118"/>
          <c:y val="0.859336112397715"/>
          <c:w val="0.604915529226144"/>
          <c:h val="0.0741687979539643"/>
        </c:manualLayout>
      </c:layout>
      <c:overlay val="0"/>
      <c:spPr>
        <a:solidFill>
          <a:srgbClr val="FFFFFF"/>
        </a:solidFill>
        <a:ln w="3175">
          <a:solidFill>
            <a:srgbClr val="000000"/>
          </a:solidFill>
          <a:prstDash val="solid"/>
        </a:ln>
      </c:spPr>
      <c:txPr>
        <a:bodyPr/>
        <a:lstStyle/>
        <a:p>
          <a:pPr>
            <a:defRPr sz="1600"/>
          </a:pPr>
          <a:endParaRPr lang="en-US"/>
        </a:p>
      </c:txPr>
    </c:legend>
    <c:plotVisOnly val="1"/>
    <c:dispBlanksAs val="gap"/>
    <c:showDLblsOverMax val="0"/>
  </c:chart>
  <c:spPr>
    <a:solidFill>
      <a:srgbClr val="FFFFFF"/>
    </a:solidFill>
    <a:ln w="25400">
      <a:solidFill>
        <a:srgbClr val="000000"/>
      </a:solidFill>
      <a:prstDash val="solid"/>
    </a:ln>
  </c:spPr>
  <c:txPr>
    <a:bodyPr/>
    <a:lstStyle/>
    <a:p>
      <a:pPr>
        <a:defRPr sz="1625" b="0" i="0" u="none" strike="noStrike" baseline="0">
          <a:solidFill>
            <a:srgbClr val="000000"/>
          </a:solidFill>
          <a:latin typeface="Franklin Gothic Book" pitchFamily="34" charset="0"/>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image" Target="../media/image43.wmf"/><Relationship Id="rId6" Type="http://schemas.openxmlformats.org/officeDocument/2006/relationships/image" Target="../media/image44.wmf"/><Relationship Id="rId1" Type="http://schemas.openxmlformats.org/officeDocument/2006/relationships/image" Target="../media/image39.wmf"/><Relationship Id="rId2"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4" Type="http://schemas.openxmlformats.org/officeDocument/2006/relationships/image" Target="../media/image49.wmf"/><Relationship Id="rId5" Type="http://schemas.openxmlformats.org/officeDocument/2006/relationships/image" Target="../media/image50.wmf"/><Relationship Id="rId6" Type="http://schemas.openxmlformats.org/officeDocument/2006/relationships/image" Target="../media/image51.wmf"/><Relationship Id="rId1" Type="http://schemas.openxmlformats.org/officeDocument/2006/relationships/image" Target="../media/image46.wmf"/><Relationship Id="rId2"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1" Type="http://schemas.openxmlformats.org/officeDocument/2006/relationships/image" Target="../media/image5.wmf"/><Relationship Id="rId2"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 Id="rId3"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1" Type="http://schemas.openxmlformats.org/officeDocument/2006/relationships/image" Target="../media/image36.wmf"/><Relationship Id="rId12" Type="http://schemas.openxmlformats.org/officeDocument/2006/relationships/image" Target="../media/image37.wmf"/><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image" Target="../media/image31.wmf"/><Relationship Id="rId7" Type="http://schemas.openxmlformats.org/officeDocument/2006/relationships/image" Target="../media/image32.wmf"/><Relationship Id="rId8" Type="http://schemas.openxmlformats.org/officeDocument/2006/relationships/image" Target="../media/image33.wmf"/><Relationship Id="rId9" Type="http://schemas.openxmlformats.org/officeDocument/2006/relationships/image" Target="../media/image34.wmf"/><Relationship Id="rId10"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Header Placeholder 3"/>
          <p:cNvSpPr>
            <a:spLocks noGrp="1"/>
          </p:cNvSpPr>
          <p:nvPr>
            <p:ph type="hdr" sz="quarter"/>
          </p:nvPr>
        </p:nvSpPr>
        <p:spPr>
          <a:xfrm>
            <a:off x="0" y="0"/>
            <a:ext cx="3011699" cy="462440"/>
          </a:xfrm>
          <a:prstGeom prst="rect">
            <a:avLst/>
          </a:prstGeom>
        </p:spPr>
        <p:txBody>
          <a:bodyPr vert="horz" lIns="92016" tIns="46008" rIns="92016" bIns="46008" rtlCol="0"/>
          <a:lstStyle>
            <a:lvl1pPr algn="l">
              <a:defRPr sz="1200"/>
            </a:lvl1pPr>
          </a:lstStyle>
          <a:p>
            <a:pPr>
              <a:defRPr/>
            </a:pPr>
            <a:endParaRPr lang="en-US"/>
          </a:p>
        </p:txBody>
      </p:sp>
      <p:sp>
        <p:nvSpPr>
          <p:cNvPr id="5" name="Footer Placeholder 4"/>
          <p:cNvSpPr>
            <a:spLocks noGrp="1"/>
          </p:cNvSpPr>
          <p:nvPr>
            <p:ph type="ftr" sz="quarter" idx="2"/>
          </p:nvPr>
        </p:nvSpPr>
        <p:spPr>
          <a:xfrm>
            <a:off x="0" y="8660807"/>
            <a:ext cx="4710606" cy="462440"/>
          </a:xfrm>
          <a:prstGeom prst="rect">
            <a:avLst/>
          </a:prstGeom>
        </p:spPr>
        <p:txBody>
          <a:bodyPr vert="horz" lIns="92016" tIns="46008" rIns="92016" bIns="46008" rtlCol="0" anchor="b"/>
          <a:lstStyle>
            <a:lvl1pPr algn="l">
              <a:defRPr sz="1200"/>
            </a:lvl1pPr>
          </a:lstStyle>
          <a:p>
            <a:pPr>
              <a:defRPr/>
            </a:pPr>
            <a:r>
              <a:rPr lang="en-US" smtClean="0"/>
              <a:t>BUSI 104 Operations Management</a:t>
            </a:r>
            <a:endParaRPr lang="en-US" dirty="0"/>
          </a:p>
        </p:txBody>
      </p:sp>
    </p:spTree>
    <p:extLst>
      <p:ext uri="{BB962C8B-B14F-4D97-AF65-F5344CB8AC3E}">
        <p14:creationId xmlns:p14="http://schemas.microsoft.com/office/powerpoint/2010/main" val="155977721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43023"/>
            <a:ext cx="6950075" cy="465618"/>
          </a:xfrm>
          <a:prstGeom prst="rect">
            <a:avLst/>
          </a:prstGeom>
          <a:noFill/>
          <a:ln w="9525">
            <a:noFill/>
            <a:miter lim="800000"/>
            <a:headEnd/>
            <a:tailEnd/>
          </a:ln>
          <a:effectLst/>
        </p:spPr>
        <p:txBody>
          <a:bodyPr vert="horz" wrap="square" lIns="92421" tIns="46211" rIns="92421" bIns="46211" numCol="1" anchor="t" anchorCtr="0" compatLnSpc="1">
            <a:prstTxWarp prst="textNoShape">
              <a:avLst/>
            </a:prstTxWarp>
          </a:bodyPr>
          <a:lstStyle>
            <a:lvl1pPr algn="ctr" defTabSz="924954">
              <a:defRPr sz="1600">
                <a:solidFill>
                  <a:schemeClr val="tx1"/>
                </a:solidFill>
              </a:defRPr>
            </a:lvl1pPr>
          </a:lstStyle>
          <a:p>
            <a:pPr>
              <a:defRPr/>
            </a:pPr>
            <a:endParaRPr lang="en-US" sz="1100">
              <a:latin typeface="Times New Roman" pitchFamily="18" charset="0"/>
            </a:endParaRPr>
          </a:p>
        </p:txBody>
      </p:sp>
      <p:sp>
        <p:nvSpPr>
          <p:cNvPr id="154627" name="Rectangle 4"/>
          <p:cNvSpPr>
            <a:spLocks noGrp="1" noRot="1" noChangeAspect="1" noChangeArrowheads="1" noTextEdit="1"/>
          </p:cNvSpPr>
          <p:nvPr>
            <p:ph type="sldImg" idx="2"/>
          </p:nvPr>
        </p:nvSpPr>
        <p:spPr bwMode="auto">
          <a:xfrm>
            <a:off x="1166813" y="692150"/>
            <a:ext cx="4621212"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28287" y="4387613"/>
            <a:ext cx="5093504" cy="4155598"/>
          </a:xfrm>
          <a:prstGeom prst="rect">
            <a:avLst/>
          </a:prstGeom>
          <a:noFill/>
          <a:ln w="9525">
            <a:noFill/>
            <a:miter lim="800000"/>
            <a:headEnd/>
            <a:tailEnd/>
          </a:ln>
          <a:effectLst/>
        </p:spPr>
        <p:txBody>
          <a:bodyPr vert="horz" wrap="square" lIns="92421" tIns="46211" rIns="92421" bIns="4621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78172"/>
            <a:ext cx="6950075" cy="460850"/>
          </a:xfrm>
          <a:prstGeom prst="rect">
            <a:avLst/>
          </a:prstGeom>
          <a:noFill/>
          <a:ln w="9525">
            <a:noFill/>
            <a:miter lim="800000"/>
            <a:headEnd/>
            <a:tailEnd/>
          </a:ln>
          <a:effectLst/>
        </p:spPr>
        <p:txBody>
          <a:bodyPr vert="horz" wrap="square" lIns="92421" tIns="46211" rIns="92421" bIns="46211" numCol="1" anchor="b" anchorCtr="0" compatLnSpc="1">
            <a:prstTxWarp prst="textNoShape">
              <a:avLst/>
            </a:prstTxWarp>
          </a:bodyPr>
          <a:lstStyle>
            <a:lvl1pPr algn="ctr" defTabSz="924954">
              <a:defRPr sz="1600">
                <a:solidFill>
                  <a:schemeClr val="tx1"/>
                </a:solidFill>
              </a:defRPr>
            </a:lvl1p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26811261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54">
              <a:defRPr sz="2000">
                <a:solidFill>
                  <a:srgbClr val="660033"/>
                </a:solidFill>
                <a:latin typeface="Arial" pitchFamily="34" charset="0"/>
              </a:defRPr>
            </a:lvl1pPr>
            <a:lvl2pPr marL="747631" indent="-287550" defTabSz="924954">
              <a:defRPr sz="2000">
                <a:solidFill>
                  <a:srgbClr val="660033"/>
                </a:solidFill>
                <a:latin typeface="Arial" pitchFamily="34" charset="0"/>
              </a:defRPr>
            </a:lvl2pPr>
            <a:lvl3pPr marL="1150201" indent="-230040" defTabSz="924954">
              <a:defRPr sz="2000">
                <a:solidFill>
                  <a:srgbClr val="660033"/>
                </a:solidFill>
                <a:latin typeface="Arial" pitchFamily="34" charset="0"/>
              </a:defRPr>
            </a:lvl3pPr>
            <a:lvl4pPr marL="1610281" indent="-230040" defTabSz="924954">
              <a:defRPr sz="2000">
                <a:solidFill>
                  <a:srgbClr val="660033"/>
                </a:solidFill>
                <a:latin typeface="Arial" pitchFamily="34" charset="0"/>
              </a:defRPr>
            </a:lvl4pPr>
            <a:lvl5pPr marL="2070362" indent="-230040" defTabSz="924954">
              <a:defRPr sz="2000">
                <a:solidFill>
                  <a:srgbClr val="660033"/>
                </a:solidFill>
                <a:latin typeface="Arial" pitchFamily="34" charset="0"/>
              </a:defRPr>
            </a:lvl5pPr>
            <a:lvl6pPr marL="2530442" indent="-230040" defTabSz="924954" eaLnBrk="0" fontAlgn="base" hangingPunct="0">
              <a:spcBef>
                <a:spcPct val="0"/>
              </a:spcBef>
              <a:spcAft>
                <a:spcPct val="0"/>
              </a:spcAft>
              <a:defRPr sz="2000">
                <a:solidFill>
                  <a:srgbClr val="660033"/>
                </a:solidFill>
                <a:latin typeface="Arial" pitchFamily="34" charset="0"/>
              </a:defRPr>
            </a:lvl6pPr>
            <a:lvl7pPr marL="2990522" indent="-230040" defTabSz="924954" eaLnBrk="0" fontAlgn="base" hangingPunct="0">
              <a:spcBef>
                <a:spcPct val="0"/>
              </a:spcBef>
              <a:spcAft>
                <a:spcPct val="0"/>
              </a:spcAft>
              <a:defRPr sz="2000">
                <a:solidFill>
                  <a:srgbClr val="660033"/>
                </a:solidFill>
                <a:latin typeface="Arial" pitchFamily="34" charset="0"/>
              </a:defRPr>
            </a:lvl7pPr>
            <a:lvl8pPr marL="3450603" indent="-230040" defTabSz="924954" eaLnBrk="0" fontAlgn="base" hangingPunct="0">
              <a:spcBef>
                <a:spcPct val="0"/>
              </a:spcBef>
              <a:spcAft>
                <a:spcPct val="0"/>
              </a:spcAft>
              <a:defRPr sz="2000">
                <a:solidFill>
                  <a:srgbClr val="660033"/>
                </a:solidFill>
                <a:latin typeface="Arial" pitchFamily="34" charset="0"/>
              </a:defRPr>
            </a:lvl8pPr>
            <a:lvl9pPr marL="3910683" indent="-230040" defTabSz="924954" eaLnBrk="0" fontAlgn="base" hangingPunct="0">
              <a:spcBef>
                <a:spcPct val="0"/>
              </a:spcBef>
              <a:spcAft>
                <a:spcPct val="0"/>
              </a:spcAft>
              <a:defRPr sz="2000">
                <a:solidFill>
                  <a:srgbClr val="660033"/>
                </a:solidFill>
                <a:latin typeface="Arial" pitchFamily="34" charset="0"/>
              </a:defRPr>
            </a:lvl9pPr>
          </a:lstStyle>
          <a:p>
            <a:endParaRPr lang="en-US" sz="1100">
              <a:solidFill>
                <a:schemeClr val="tx1"/>
              </a:solidFill>
              <a:latin typeface="Times New Roman" pitchFamily="18" charset="0"/>
            </a:endParaRPr>
          </a:p>
        </p:txBody>
      </p:sp>
      <p:sp>
        <p:nvSpPr>
          <p:cNvPr id="1556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54">
              <a:defRPr sz="2000">
                <a:solidFill>
                  <a:srgbClr val="660033"/>
                </a:solidFill>
                <a:latin typeface="Arial" pitchFamily="34" charset="0"/>
              </a:defRPr>
            </a:lvl1pPr>
            <a:lvl2pPr marL="747631" indent="-287550" defTabSz="924954">
              <a:defRPr sz="2000">
                <a:solidFill>
                  <a:srgbClr val="660033"/>
                </a:solidFill>
                <a:latin typeface="Arial" pitchFamily="34" charset="0"/>
              </a:defRPr>
            </a:lvl2pPr>
            <a:lvl3pPr marL="1150201" indent="-230040" defTabSz="924954">
              <a:defRPr sz="2000">
                <a:solidFill>
                  <a:srgbClr val="660033"/>
                </a:solidFill>
                <a:latin typeface="Arial" pitchFamily="34" charset="0"/>
              </a:defRPr>
            </a:lvl3pPr>
            <a:lvl4pPr marL="1610281" indent="-230040" defTabSz="924954">
              <a:defRPr sz="2000">
                <a:solidFill>
                  <a:srgbClr val="660033"/>
                </a:solidFill>
                <a:latin typeface="Arial" pitchFamily="34" charset="0"/>
              </a:defRPr>
            </a:lvl4pPr>
            <a:lvl5pPr marL="2070362" indent="-230040" defTabSz="924954">
              <a:defRPr sz="2000">
                <a:solidFill>
                  <a:srgbClr val="660033"/>
                </a:solidFill>
                <a:latin typeface="Arial" pitchFamily="34" charset="0"/>
              </a:defRPr>
            </a:lvl5pPr>
            <a:lvl6pPr marL="2530442" indent="-230040" defTabSz="924954" eaLnBrk="0" fontAlgn="base" hangingPunct="0">
              <a:spcBef>
                <a:spcPct val="0"/>
              </a:spcBef>
              <a:spcAft>
                <a:spcPct val="0"/>
              </a:spcAft>
              <a:defRPr sz="2000">
                <a:solidFill>
                  <a:srgbClr val="660033"/>
                </a:solidFill>
                <a:latin typeface="Arial" pitchFamily="34" charset="0"/>
              </a:defRPr>
            </a:lvl6pPr>
            <a:lvl7pPr marL="2990522" indent="-230040" defTabSz="924954" eaLnBrk="0" fontAlgn="base" hangingPunct="0">
              <a:spcBef>
                <a:spcPct val="0"/>
              </a:spcBef>
              <a:spcAft>
                <a:spcPct val="0"/>
              </a:spcAft>
              <a:defRPr sz="2000">
                <a:solidFill>
                  <a:srgbClr val="660033"/>
                </a:solidFill>
                <a:latin typeface="Arial" pitchFamily="34" charset="0"/>
              </a:defRPr>
            </a:lvl7pPr>
            <a:lvl8pPr marL="3450603" indent="-230040" defTabSz="924954" eaLnBrk="0" fontAlgn="base" hangingPunct="0">
              <a:spcBef>
                <a:spcPct val="0"/>
              </a:spcBef>
              <a:spcAft>
                <a:spcPct val="0"/>
              </a:spcAft>
              <a:defRPr sz="2000">
                <a:solidFill>
                  <a:srgbClr val="660033"/>
                </a:solidFill>
                <a:latin typeface="Arial" pitchFamily="34" charset="0"/>
              </a:defRPr>
            </a:lvl8pPr>
            <a:lvl9pPr marL="3910683" indent="-230040" defTabSz="924954" eaLnBrk="0" fontAlgn="base" hangingPunct="0">
              <a:spcBef>
                <a:spcPct val="0"/>
              </a:spcBef>
              <a:spcAft>
                <a:spcPct val="0"/>
              </a:spcAft>
              <a:defRPr sz="2000">
                <a:solidFill>
                  <a:srgbClr val="660033"/>
                </a:solidFill>
                <a:latin typeface="Arial" pitchFamily="34" charset="0"/>
              </a:defRPr>
            </a:lvl9pPr>
          </a:lstStyle>
          <a:p>
            <a:r>
              <a:rPr lang="en-US" sz="1600" smtClean="0">
                <a:solidFill>
                  <a:schemeClr val="tx1"/>
                </a:solidFill>
              </a:rPr>
              <a:t>BUSI 104 Operations Management</a:t>
            </a:r>
            <a:endParaRPr lang="en-US" sz="1100">
              <a:solidFill>
                <a:schemeClr val="tx1"/>
              </a:solidFill>
              <a:latin typeface="Times New Roman" pitchFamily="18" charset="0"/>
            </a:endParaRPr>
          </a:p>
        </p:txBody>
      </p:sp>
      <p:sp>
        <p:nvSpPr>
          <p:cNvPr id="155652" name="Rectangle 1026"/>
          <p:cNvSpPr>
            <a:spLocks noGrp="1" noRot="1" noChangeAspect="1" noChangeArrowheads="1" noTextEdit="1"/>
          </p:cNvSpPr>
          <p:nvPr>
            <p:ph type="sldImg"/>
          </p:nvPr>
        </p:nvSpPr>
        <p:spPr>
          <a:ln/>
        </p:spPr>
      </p:sp>
      <p:sp>
        <p:nvSpPr>
          <p:cNvPr id="15565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821540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161095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207172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01022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406942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43650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8970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4147308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22836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Poisson Distribution</a:t>
            </a:r>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125865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54">
              <a:defRPr sz="2000">
                <a:solidFill>
                  <a:srgbClr val="660033"/>
                </a:solidFill>
                <a:latin typeface="Arial" pitchFamily="34" charset="0"/>
              </a:defRPr>
            </a:lvl1pPr>
            <a:lvl2pPr marL="747631" indent="-287550" defTabSz="924954">
              <a:defRPr sz="2000">
                <a:solidFill>
                  <a:srgbClr val="660033"/>
                </a:solidFill>
                <a:latin typeface="Arial" pitchFamily="34" charset="0"/>
              </a:defRPr>
            </a:lvl2pPr>
            <a:lvl3pPr marL="1150201" indent="-230040" defTabSz="924954">
              <a:defRPr sz="2000">
                <a:solidFill>
                  <a:srgbClr val="660033"/>
                </a:solidFill>
                <a:latin typeface="Arial" pitchFamily="34" charset="0"/>
              </a:defRPr>
            </a:lvl3pPr>
            <a:lvl4pPr marL="1610281" indent="-230040" defTabSz="924954">
              <a:defRPr sz="2000">
                <a:solidFill>
                  <a:srgbClr val="660033"/>
                </a:solidFill>
                <a:latin typeface="Arial" pitchFamily="34" charset="0"/>
              </a:defRPr>
            </a:lvl4pPr>
            <a:lvl5pPr marL="2070362" indent="-230040" defTabSz="924954">
              <a:defRPr sz="2000">
                <a:solidFill>
                  <a:srgbClr val="660033"/>
                </a:solidFill>
                <a:latin typeface="Arial" pitchFamily="34" charset="0"/>
              </a:defRPr>
            </a:lvl5pPr>
            <a:lvl6pPr marL="2530442" indent="-230040" defTabSz="924954" eaLnBrk="0" fontAlgn="base" hangingPunct="0">
              <a:spcBef>
                <a:spcPct val="0"/>
              </a:spcBef>
              <a:spcAft>
                <a:spcPct val="0"/>
              </a:spcAft>
              <a:defRPr sz="2000">
                <a:solidFill>
                  <a:srgbClr val="660033"/>
                </a:solidFill>
                <a:latin typeface="Arial" pitchFamily="34" charset="0"/>
              </a:defRPr>
            </a:lvl6pPr>
            <a:lvl7pPr marL="2990522" indent="-230040" defTabSz="924954" eaLnBrk="0" fontAlgn="base" hangingPunct="0">
              <a:spcBef>
                <a:spcPct val="0"/>
              </a:spcBef>
              <a:spcAft>
                <a:spcPct val="0"/>
              </a:spcAft>
              <a:defRPr sz="2000">
                <a:solidFill>
                  <a:srgbClr val="660033"/>
                </a:solidFill>
                <a:latin typeface="Arial" pitchFamily="34" charset="0"/>
              </a:defRPr>
            </a:lvl7pPr>
            <a:lvl8pPr marL="3450603" indent="-230040" defTabSz="924954" eaLnBrk="0" fontAlgn="base" hangingPunct="0">
              <a:spcBef>
                <a:spcPct val="0"/>
              </a:spcBef>
              <a:spcAft>
                <a:spcPct val="0"/>
              </a:spcAft>
              <a:defRPr sz="2000">
                <a:solidFill>
                  <a:srgbClr val="660033"/>
                </a:solidFill>
                <a:latin typeface="Arial" pitchFamily="34" charset="0"/>
              </a:defRPr>
            </a:lvl8pPr>
            <a:lvl9pPr marL="3910683" indent="-230040" defTabSz="924954" eaLnBrk="0" fontAlgn="base" hangingPunct="0">
              <a:spcBef>
                <a:spcPct val="0"/>
              </a:spcBef>
              <a:spcAft>
                <a:spcPct val="0"/>
              </a:spcAft>
              <a:defRPr sz="2000">
                <a:solidFill>
                  <a:srgbClr val="660033"/>
                </a:solidFill>
                <a:latin typeface="Arial" pitchFamily="34" charset="0"/>
              </a:defRPr>
            </a:lvl9pPr>
          </a:lstStyle>
          <a:p>
            <a:endParaRPr lang="en-US" sz="1100">
              <a:solidFill>
                <a:schemeClr val="tx1"/>
              </a:solidFill>
              <a:latin typeface="Times New Roman" pitchFamily="18" charset="0"/>
            </a:endParaRPr>
          </a:p>
        </p:txBody>
      </p:sp>
      <p:sp>
        <p:nvSpPr>
          <p:cNvPr id="156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54">
              <a:defRPr sz="2000">
                <a:solidFill>
                  <a:srgbClr val="660033"/>
                </a:solidFill>
                <a:latin typeface="Arial" pitchFamily="34" charset="0"/>
              </a:defRPr>
            </a:lvl1pPr>
            <a:lvl2pPr marL="747631" indent="-287550" defTabSz="924954">
              <a:defRPr sz="2000">
                <a:solidFill>
                  <a:srgbClr val="660033"/>
                </a:solidFill>
                <a:latin typeface="Arial" pitchFamily="34" charset="0"/>
              </a:defRPr>
            </a:lvl2pPr>
            <a:lvl3pPr marL="1150201" indent="-230040" defTabSz="924954">
              <a:defRPr sz="2000">
                <a:solidFill>
                  <a:srgbClr val="660033"/>
                </a:solidFill>
                <a:latin typeface="Arial" pitchFamily="34" charset="0"/>
              </a:defRPr>
            </a:lvl3pPr>
            <a:lvl4pPr marL="1610281" indent="-230040" defTabSz="924954">
              <a:defRPr sz="2000">
                <a:solidFill>
                  <a:srgbClr val="660033"/>
                </a:solidFill>
                <a:latin typeface="Arial" pitchFamily="34" charset="0"/>
              </a:defRPr>
            </a:lvl4pPr>
            <a:lvl5pPr marL="2070362" indent="-230040" defTabSz="924954">
              <a:defRPr sz="2000">
                <a:solidFill>
                  <a:srgbClr val="660033"/>
                </a:solidFill>
                <a:latin typeface="Arial" pitchFamily="34" charset="0"/>
              </a:defRPr>
            </a:lvl5pPr>
            <a:lvl6pPr marL="2530442" indent="-230040" defTabSz="924954" eaLnBrk="0" fontAlgn="base" hangingPunct="0">
              <a:spcBef>
                <a:spcPct val="0"/>
              </a:spcBef>
              <a:spcAft>
                <a:spcPct val="0"/>
              </a:spcAft>
              <a:defRPr sz="2000">
                <a:solidFill>
                  <a:srgbClr val="660033"/>
                </a:solidFill>
                <a:latin typeface="Arial" pitchFamily="34" charset="0"/>
              </a:defRPr>
            </a:lvl6pPr>
            <a:lvl7pPr marL="2990522" indent="-230040" defTabSz="924954" eaLnBrk="0" fontAlgn="base" hangingPunct="0">
              <a:spcBef>
                <a:spcPct val="0"/>
              </a:spcBef>
              <a:spcAft>
                <a:spcPct val="0"/>
              </a:spcAft>
              <a:defRPr sz="2000">
                <a:solidFill>
                  <a:srgbClr val="660033"/>
                </a:solidFill>
                <a:latin typeface="Arial" pitchFamily="34" charset="0"/>
              </a:defRPr>
            </a:lvl7pPr>
            <a:lvl8pPr marL="3450603" indent="-230040" defTabSz="924954" eaLnBrk="0" fontAlgn="base" hangingPunct="0">
              <a:spcBef>
                <a:spcPct val="0"/>
              </a:spcBef>
              <a:spcAft>
                <a:spcPct val="0"/>
              </a:spcAft>
              <a:defRPr sz="2000">
                <a:solidFill>
                  <a:srgbClr val="660033"/>
                </a:solidFill>
                <a:latin typeface="Arial" pitchFamily="34" charset="0"/>
              </a:defRPr>
            </a:lvl8pPr>
            <a:lvl9pPr marL="3910683" indent="-230040" defTabSz="924954" eaLnBrk="0" fontAlgn="base" hangingPunct="0">
              <a:spcBef>
                <a:spcPct val="0"/>
              </a:spcBef>
              <a:spcAft>
                <a:spcPct val="0"/>
              </a:spcAft>
              <a:defRPr sz="2000">
                <a:solidFill>
                  <a:srgbClr val="660033"/>
                </a:solidFill>
                <a:latin typeface="Arial" pitchFamily="34" charset="0"/>
              </a:defRPr>
            </a:lvl9pPr>
          </a:lstStyle>
          <a:p>
            <a:r>
              <a:rPr lang="en-US" sz="1600" smtClean="0">
                <a:solidFill>
                  <a:schemeClr val="tx1"/>
                </a:solidFill>
              </a:rPr>
              <a:t>BUSI 104 Operations Management</a:t>
            </a:r>
            <a:endParaRPr lang="en-US" sz="1100">
              <a:solidFill>
                <a:schemeClr val="tx1"/>
              </a:solidFill>
              <a:latin typeface="Times New Roman" pitchFamily="18" charset="0"/>
            </a:endParaRPr>
          </a:p>
        </p:txBody>
      </p:sp>
      <p:sp>
        <p:nvSpPr>
          <p:cNvPr id="156676" name="Rectangle 2050"/>
          <p:cNvSpPr>
            <a:spLocks noGrp="1" noRot="1" noChangeAspect="1" noChangeArrowheads="1" noTextEdit="1"/>
          </p:cNvSpPr>
          <p:nvPr>
            <p:ph type="sldImg"/>
          </p:nvPr>
        </p:nvSpPr>
        <p:spPr>
          <a:ln/>
        </p:spPr>
      </p:sp>
      <p:sp>
        <p:nvSpPr>
          <p:cNvPr id="156677" name="Rectangle 2051"/>
          <p:cNvSpPr>
            <a:spLocks noGrp="1" noChangeArrowheads="1"/>
          </p:cNvSpPr>
          <p:nvPr>
            <p:ph type="body" idx="1"/>
          </p:nvPr>
        </p:nvSpPr>
        <p:spPr>
          <a:xfrm>
            <a:off x="928287" y="4386023"/>
            <a:ext cx="5093504" cy="4157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97" tIns="45999" rIns="91997" bIns="45999"/>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780311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118392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477614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85381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145531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394995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In general, run rules are never used with p-charts or c-charts.  The lack of a strong statistical basis for these run rules is one of the reasons that continuous variable control charts are preferred to attributes charts – there is simply more information available from the continuous variable than from the discrete variable.</a:t>
            </a:r>
          </a:p>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472196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4240101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4240129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96478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4065233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768860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254216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761428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739926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59824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254021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881854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707282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064454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109600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6378224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Ended here on 3/1/16</a:t>
            </a:r>
          </a:p>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371998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2066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728681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814462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6452671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36, u</a:t>
            </a:r>
            <a:r>
              <a:rPr lang="en-US" baseline="0" dirty="0" smtClean="0"/>
              <a:t> say 38</a:t>
            </a:r>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1159982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72086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445368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7413395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99727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382122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2756211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2184477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2740336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8268116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3039633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1420261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9020812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5301628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8388084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981405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4118985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4708311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a:latin typeface="Times New Roman" pitchFamily="18" charset="0"/>
            </a:endParaRPr>
          </a:p>
        </p:txBody>
      </p:sp>
    </p:spTree>
    <p:extLst>
      <p:ext uri="{BB962C8B-B14F-4D97-AF65-F5344CB8AC3E}">
        <p14:creationId xmlns:p14="http://schemas.microsoft.com/office/powerpoint/2010/main" val="13232091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019397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463465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131023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79734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1186657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2995652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a:defRPr/>
            </a:pPr>
            <a:endParaRPr lang="en-US" sz="1100">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sz="1100" dirty="0">
              <a:latin typeface="Times New Roman" pitchFamily="18" charset="0"/>
            </a:endParaRPr>
          </a:p>
        </p:txBody>
      </p:sp>
    </p:spTree>
    <p:extLst>
      <p:ext uri="{BB962C8B-B14F-4D97-AF65-F5344CB8AC3E}">
        <p14:creationId xmlns:p14="http://schemas.microsoft.com/office/powerpoint/2010/main" val="388972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latin typeface="Franklin Gothic Medium"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latin typeface="Franklin Gothic Boo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BUSI 104 Operations Management</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a:p>
        </p:txBody>
      </p:sp>
      <p:sp>
        <p:nvSpPr>
          <p:cNvPr id="6" name="Slide Number Placeholder 5"/>
          <p:cNvSpPr>
            <a:spLocks noGrp="1"/>
          </p:cNvSpPr>
          <p:nvPr>
            <p:ph type="sldNum" sz="quarter" idx="12"/>
          </p:nvPr>
        </p:nvSpPr>
        <p:spPr/>
        <p:txBody>
          <a:bodyPr/>
          <a:lstStyle/>
          <a:p>
            <a:pPr>
              <a:defRPr/>
            </a:pPr>
            <a:fld id="{A40F55E0-29A5-41BD-8E5F-333A676EBA2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a:p>
        </p:txBody>
      </p:sp>
      <p:sp>
        <p:nvSpPr>
          <p:cNvPr id="6" name="Slide Number Placeholder 5"/>
          <p:cNvSpPr>
            <a:spLocks noGrp="1"/>
          </p:cNvSpPr>
          <p:nvPr>
            <p:ph type="sldNum" sz="quarter" idx="12"/>
          </p:nvPr>
        </p:nvSpPr>
        <p:spPr/>
        <p:txBody>
          <a:bodyPr/>
          <a:lstStyle/>
          <a:p>
            <a:pPr>
              <a:defRPr/>
            </a:pPr>
            <a:fld id="{858F7208-D09C-4A97-95BA-12C10215D4B3}"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rot="16200000">
            <a:off x="7091610" y="3553460"/>
            <a:ext cx="3357881" cy="365760"/>
          </a:xfrm>
        </p:spPr>
        <p:txBody>
          <a:bodyPr/>
          <a:lstStyle>
            <a:lvl1pPr algn="l">
              <a:defRPr/>
            </a:lvl1p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lvl1pPr>
              <a:defRPr>
                <a:latin typeface="Franklin Gothic Book" pitchFamily="34" charset="0"/>
              </a:defRPr>
            </a:lvl1pPr>
          </a:lstStyle>
          <a:p>
            <a:pPr>
              <a:defRPr/>
            </a:pPr>
            <a:fld id="{7272E349-8C95-40FB-A1A5-9BE662036DF8}"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BUSI 104 Operations Management</a:t>
            </a:r>
            <a:endParaRPr lang="en-US"/>
          </a:p>
        </p:txBody>
      </p:sp>
      <p:sp>
        <p:nvSpPr>
          <p:cNvPr id="6" name="Slide Number Placeholder 5"/>
          <p:cNvSpPr>
            <a:spLocks noGrp="1"/>
          </p:cNvSpPr>
          <p:nvPr>
            <p:ph type="sldNum" sz="quarter" idx="12"/>
          </p:nvPr>
        </p:nvSpPr>
        <p:spPr/>
        <p:txBody>
          <a:bodyPr/>
          <a:lstStyle/>
          <a:p>
            <a:pPr>
              <a:defRPr/>
            </a:pPr>
            <a:fld id="{12D955A9-E632-4622-BC9F-2F6707E07CBD}"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BUSI 104 Operations Management</a:t>
            </a:r>
            <a:endParaRPr lang="en-US"/>
          </a:p>
        </p:txBody>
      </p:sp>
      <p:sp>
        <p:nvSpPr>
          <p:cNvPr id="8" name="Slide Number Placeholder 5"/>
          <p:cNvSpPr>
            <a:spLocks noGrp="1"/>
          </p:cNvSpPr>
          <p:nvPr>
            <p:ph type="sldNum" sz="quarter" idx="12"/>
          </p:nvPr>
        </p:nvSpPr>
        <p:spPr>
          <a:xfrm>
            <a:off x="8531788" y="5648960"/>
            <a:ext cx="548640" cy="396240"/>
          </a:xfrm>
        </p:spPr>
        <p:txBody>
          <a:bodyPr/>
          <a:lstStyle>
            <a:lvl1pPr>
              <a:defRPr>
                <a:latin typeface="Franklin Gothic Book" pitchFamily="34" charset="0"/>
              </a:defRPr>
            </a:lvl1pPr>
          </a:lstStyle>
          <a:p>
            <a:pPr>
              <a:defRPr/>
            </a:pPr>
            <a:fld id="{7272E349-8C95-40FB-A1A5-9BE662036DF8}"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BUSI 104 Operations Management</a:t>
            </a:r>
            <a:endParaRPr lang="en-US"/>
          </a:p>
        </p:txBody>
      </p:sp>
      <p:sp>
        <p:nvSpPr>
          <p:cNvPr id="9" name="Slide Number Placeholder 8"/>
          <p:cNvSpPr>
            <a:spLocks noGrp="1"/>
          </p:cNvSpPr>
          <p:nvPr>
            <p:ph type="sldNum" sz="quarter" idx="12"/>
          </p:nvPr>
        </p:nvSpPr>
        <p:spPr/>
        <p:txBody>
          <a:bodyPr/>
          <a:lstStyle/>
          <a:p>
            <a:pPr>
              <a:defRPr/>
            </a:pPr>
            <a:fld id="{CEEF18D9-6B06-448A-8167-113A4EE97F8E}"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a:p>
        </p:txBody>
      </p:sp>
      <p:sp>
        <p:nvSpPr>
          <p:cNvPr id="5" name="Slide Number Placeholder 4"/>
          <p:cNvSpPr>
            <a:spLocks noGrp="1"/>
          </p:cNvSpPr>
          <p:nvPr>
            <p:ph type="sldNum" sz="quarter" idx="12"/>
          </p:nvPr>
        </p:nvSpPr>
        <p:spPr/>
        <p:txBody>
          <a:bodyPr/>
          <a:lstStyle/>
          <a:p>
            <a:pPr>
              <a:defRPr/>
            </a:pPr>
            <a:fld id="{481D9F0E-C1AC-49DF-AC75-D32FA15F114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BUSI 104 Operations Management</a:t>
            </a:r>
            <a:endParaRPr lang="en-US"/>
          </a:p>
        </p:txBody>
      </p:sp>
      <p:sp>
        <p:nvSpPr>
          <p:cNvPr id="4" name="Slide Number Placeholder 3"/>
          <p:cNvSpPr>
            <a:spLocks noGrp="1"/>
          </p:cNvSpPr>
          <p:nvPr>
            <p:ph type="sldNum" sz="quarter" idx="12"/>
          </p:nvPr>
        </p:nvSpPr>
        <p:spPr/>
        <p:txBody>
          <a:bodyPr/>
          <a:lstStyle>
            <a:lvl1pPr>
              <a:defRPr>
                <a:latin typeface="Franklin Gothic Book" pitchFamily="34" charset="0"/>
              </a:defRPr>
            </a:lvl1pPr>
          </a:lstStyle>
          <a:p>
            <a:pPr>
              <a:defRPr/>
            </a:pPr>
            <a:fld id="{07C71876-BDDB-4B89-B48D-FF8C9B4F55E8}"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BUSI 104 Operations Management</a:t>
            </a:r>
            <a:endParaRPr lang="en-US"/>
          </a:p>
        </p:txBody>
      </p:sp>
      <p:sp>
        <p:nvSpPr>
          <p:cNvPr id="7" name="Slide Number Placeholder 6"/>
          <p:cNvSpPr>
            <a:spLocks noGrp="1"/>
          </p:cNvSpPr>
          <p:nvPr>
            <p:ph type="sldNum" sz="quarter" idx="12"/>
          </p:nvPr>
        </p:nvSpPr>
        <p:spPr/>
        <p:txBody>
          <a:bodyPr/>
          <a:lstStyle/>
          <a:p>
            <a:pPr>
              <a:defRPr/>
            </a:pPr>
            <a:fld id="{584298D2-09C1-47DE-83A0-FA4FE32BD64C}"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B16EB4C0-A034-43BA-88DA-3FF3C00C8326}"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r>
              <a:rPr lang="en-US" smtClean="0"/>
              <a:t>BUSI 104 Operations Management</a:t>
            </a:r>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12D955A9-E632-4622-BC9F-2F6707E07CBD}" type="slidenum">
              <a:rPr lang="en-US" smtClean="0"/>
              <a:pPr>
                <a:defRPr/>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r>
              <a:rPr lang="en-US" smtClean="0"/>
              <a:t>BUSI 104 Operations Management</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4600" kern="1200" cap="none" spc="-100" baseline="0">
          <a:ln>
            <a:noFill/>
          </a:ln>
          <a:solidFill>
            <a:schemeClr val="tx2"/>
          </a:solidFill>
          <a:effectLst/>
          <a:latin typeface="Franklin Gothic Medium" pitchFamily="34" charset="0"/>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3.bin"/><Relationship Id="rId5" Type="http://schemas.openxmlformats.org/officeDocument/2006/relationships/image" Target="../media/image5.wmf"/><Relationship Id="rId6" Type="http://schemas.openxmlformats.org/officeDocument/2006/relationships/oleObject" Target="../embeddings/oleObject4.bin"/><Relationship Id="rId7" Type="http://schemas.openxmlformats.org/officeDocument/2006/relationships/image" Target="../media/image6.wmf"/><Relationship Id="rId8" Type="http://schemas.openxmlformats.org/officeDocument/2006/relationships/oleObject" Target="../embeddings/oleObject5.bin"/><Relationship Id="rId9" Type="http://schemas.openxmlformats.org/officeDocument/2006/relationships/image" Target="../media/image7.wmf"/><Relationship Id="rId10" Type="http://schemas.openxmlformats.org/officeDocument/2006/relationships/oleObject" Target="../embeddings/oleObject6.bin"/><Relationship Id="rId11" Type="http://schemas.openxmlformats.org/officeDocument/2006/relationships/image" Target="../media/image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7.bin"/><Relationship Id="rId5"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8.bin"/><Relationship Id="rId5" Type="http://schemas.openxmlformats.org/officeDocument/2006/relationships/image" Target="../media/image10.wmf"/><Relationship Id="rId6" Type="http://schemas.openxmlformats.org/officeDocument/2006/relationships/oleObject" Target="../embeddings/oleObject9.bin"/><Relationship Id="rId7" Type="http://schemas.openxmlformats.org/officeDocument/2006/relationships/image" Target="../media/image11.wmf"/><Relationship Id="rId8" Type="http://schemas.openxmlformats.org/officeDocument/2006/relationships/oleObject" Target="../embeddings/oleObject10.bin"/><Relationship Id="rId9" Type="http://schemas.openxmlformats.org/officeDocument/2006/relationships/image" Target="../media/image12.wmf"/><Relationship Id="rId10" Type="http://schemas.openxmlformats.org/officeDocument/2006/relationships/oleObject" Target="../embeddings/oleObject11.bin"/><Relationship Id="rId11" Type="http://schemas.openxmlformats.org/officeDocument/2006/relationships/image" Target="../media/image1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2.bin"/><Relationship Id="rId5" Type="http://schemas.openxmlformats.org/officeDocument/2006/relationships/image" Target="../media/image15.wmf"/><Relationship Id="rId6" Type="http://schemas.openxmlformats.org/officeDocument/2006/relationships/oleObject" Target="../embeddings/oleObject13.bin"/><Relationship Id="rId7" Type="http://schemas.openxmlformats.org/officeDocument/2006/relationships/image" Target="../media/image16.wmf"/><Relationship Id="rId8" Type="http://schemas.openxmlformats.org/officeDocument/2006/relationships/oleObject" Target="../embeddings/oleObject14.bin"/><Relationship Id="rId9" Type="http://schemas.openxmlformats.org/officeDocument/2006/relationships/image" Target="../media/image17.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5.bin"/><Relationship Id="rId5" Type="http://schemas.openxmlformats.org/officeDocument/2006/relationships/image" Target="../media/image18.wmf"/><Relationship Id="rId6" Type="http://schemas.openxmlformats.org/officeDocument/2006/relationships/oleObject" Target="../embeddings/oleObject16.bin"/><Relationship Id="rId7" Type="http://schemas.openxmlformats.org/officeDocument/2006/relationships/image" Target="../media/image19.wmf"/><Relationship Id="rId8" Type="http://schemas.openxmlformats.org/officeDocument/2006/relationships/oleObject" Target="../embeddings/oleObject17.bin"/><Relationship Id="rId9" Type="http://schemas.openxmlformats.org/officeDocument/2006/relationships/image" Target="../media/image20.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18.bin"/><Relationship Id="rId5" Type="http://schemas.openxmlformats.org/officeDocument/2006/relationships/image" Target="../media/image24.wmf"/><Relationship Id="rId6" Type="http://schemas.openxmlformats.org/officeDocument/2006/relationships/oleObject" Target="../embeddings/oleObject19.bin"/><Relationship Id="rId7" Type="http://schemas.openxmlformats.org/officeDocument/2006/relationships/image" Target="../media/image25.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9" Type="http://schemas.openxmlformats.org/officeDocument/2006/relationships/image" Target="../media/image28.wmf"/><Relationship Id="rId20" Type="http://schemas.openxmlformats.org/officeDocument/2006/relationships/oleObject" Target="../embeddings/oleObject28.bin"/><Relationship Id="rId21" Type="http://schemas.openxmlformats.org/officeDocument/2006/relationships/image" Target="../media/image34.wmf"/><Relationship Id="rId22" Type="http://schemas.openxmlformats.org/officeDocument/2006/relationships/oleObject" Target="../embeddings/oleObject29.bin"/><Relationship Id="rId23" Type="http://schemas.openxmlformats.org/officeDocument/2006/relationships/image" Target="../media/image35.wmf"/><Relationship Id="rId24" Type="http://schemas.openxmlformats.org/officeDocument/2006/relationships/oleObject" Target="../embeddings/oleObject30.bin"/><Relationship Id="rId25" Type="http://schemas.openxmlformats.org/officeDocument/2006/relationships/image" Target="../media/image36.wmf"/><Relationship Id="rId26" Type="http://schemas.openxmlformats.org/officeDocument/2006/relationships/oleObject" Target="../embeddings/oleObject31.bin"/><Relationship Id="rId27" Type="http://schemas.openxmlformats.org/officeDocument/2006/relationships/image" Target="../media/image37.wmf"/><Relationship Id="rId10" Type="http://schemas.openxmlformats.org/officeDocument/2006/relationships/oleObject" Target="../embeddings/oleObject23.bin"/><Relationship Id="rId11" Type="http://schemas.openxmlformats.org/officeDocument/2006/relationships/image" Target="../media/image29.wmf"/><Relationship Id="rId12" Type="http://schemas.openxmlformats.org/officeDocument/2006/relationships/oleObject" Target="../embeddings/oleObject24.bin"/><Relationship Id="rId13" Type="http://schemas.openxmlformats.org/officeDocument/2006/relationships/image" Target="../media/image30.wmf"/><Relationship Id="rId14" Type="http://schemas.openxmlformats.org/officeDocument/2006/relationships/oleObject" Target="../embeddings/oleObject25.bin"/><Relationship Id="rId15" Type="http://schemas.openxmlformats.org/officeDocument/2006/relationships/image" Target="../media/image31.wmf"/><Relationship Id="rId16" Type="http://schemas.openxmlformats.org/officeDocument/2006/relationships/oleObject" Target="../embeddings/oleObject26.bin"/><Relationship Id="rId17" Type="http://schemas.openxmlformats.org/officeDocument/2006/relationships/image" Target="../media/image32.wmf"/><Relationship Id="rId18" Type="http://schemas.openxmlformats.org/officeDocument/2006/relationships/oleObject" Target="../embeddings/oleObject27.bin"/><Relationship Id="rId19" Type="http://schemas.openxmlformats.org/officeDocument/2006/relationships/image" Target="../media/image33.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34.xml"/><Relationship Id="rId4" Type="http://schemas.openxmlformats.org/officeDocument/2006/relationships/oleObject" Target="../embeddings/oleObject20.bin"/><Relationship Id="rId5" Type="http://schemas.openxmlformats.org/officeDocument/2006/relationships/image" Target="../media/image26.wmf"/><Relationship Id="rId6" Type="http://schemas.openxmlformats.org/officeDocument/2006/relationships/oleObject" Target="../embeddings/oleObject21.bin"/><Relationship Id="rId7" Type="http://schemas.openxmlformats.org/officeDocument/2006/relationships/image" Target="../media/image27.wmf"/><Relationship Id="rId8"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2.bin"/><Relationship Id="rId5" Type="http://schemas.openxmlformats.org/officeDocument/2006/relationships/image" Target="../media/image3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1" Type="http://schemas.openxmlformats.org/officeDocument/2006/relationships/image" Target="../media/image42.wmf"/><Relationship Id="rId12" Type="http://schemas.openxmlformats.org/officeDocument/2006/relationships/oleObject" Target="../embeddings/oleObject37.bin"/><Relationship Id="rId13" Type="http://schemas.openxmlformats.org/officeDocument/2006/relationships/image" Target="../media/image43.wmf"/><Relationship Id="rId14" Type="http://schemas.openxmlformats.org/officeDocument/2006/relationships/oleObject" Target="../embeddings/oleObject38.bin"/><Relationship Id="rId15" Type="http://schemas.openxmlformats.org/officeDocument/2006/relationships/image" Target="../media/image44.w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37.xml"/><Relationship Id="rId4" Type="http://schemas.openxmlformats.org/officeDocument/2006/relationships/oleObject" Target="../embeddings/oleObject33.bin"/><Relationship Id="rId5" Type="http://schemas.openxmlformats.org/officeDocument/2006/relationships/image" Target="../media/image39.wmf"/><Relationship Id="rId6" Type="http://schemas.openxmlformats.org/officeDocument/2006/relationships/oleObject" Target="../embeddings/oleObject34.bin"/><Relationship Id="rId7" Type="http://schemas.openxmlformats.org/officeDocument/2006/relationships/image" Target="../media/image40.wmf"/><Relationship Id="rId8" Type="http://schemas.openxmlformats.org/officeDocument/2006/relationships/oleObject" Target="../embeddings/oleObject35.bin"/><Relationship Id="rId9" Type="http://schemas.openxmlformats.org/officeDocument/2006/relationships/image" Target="../media/image41.wmf"/><Relationship Id="rId10" Type="http://schemas.openxmlformats.org/officeDocument/2006/relationships/oleObject" Target="../embeddings/oleObject3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5.emf"/></Relationships>
</file>

<file path=ppt/slides/_rels/slide39.xml.rels><?xml version="1.0" encoding="UTF-8" standalone="yes"?>
<Relationships xmlns="http://schemas.openxmlformats.org/package/2006/relationships"><Relationship Id="rId11" Type="http://schemas.openxmlformats.org/officeDocument/2006/relationships/oleObject" Target="../embeddings/oleObject43.bin"/><Relationship Id="rId12" Type="http://schemas.openxmlformats.org/officeDocument/2006/relationships/image" Target="../media/image50.wmf"/><Relationship Id="rId13" Type="http://schemas.openxmlformats.org/officeDocument/2006/relationships/oleObject" Target="../embeddings/oleObject44.bin"/><Relationship Id="rId14" Type="http://schemas.openxmlformats.org/officeDocument/2006/relationships/image" Target="../media/image51.w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oleObject" Target="../embeddings/oleObject39.bin"/><Relationship Id="rId4" Type="http://schemas.openxmlformats.org/officeDocument/2006/relationships/image" Target="../media/image46.wmf"/><Relationship Id="rId5" Type="http://schemas.openxmlformats.org/officeDocument/2006/relationships/oleObject" Target="../embeddings/oleObject40.bin"/><Relationship Id="rId6" Type="http://schemas.openxmlformats.org/officeDocument/2006/relationships/image" Target="../media/image47.wmf"/><Relationship Id="rId7" Type="http://schemas.openxmlformats.org/officeDocument/2006/relationships/oleObject" Target="../embeddings/oleObject41.bin"/><Relationship Id="rId8" Type="http://schemas.openxmlformats.org/officeDocument/2006/relationships/image" Target="../media/image48.wmf"/><Relationship Id="rId9" Type="http://schemas.openxmlformats.org/officeDocument/2006/relationships/oleObject" Target="../embeddings/oleObject42.bin"/><Relationship Id="rId10" Type="http://schemas.openxmlformats.org/officeDocument/2006/relationships/image" Target="../media/image4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45.bin"/><Relationship Id="rId5" Type="http://schemas.openxmlformats.org/officeDocument/2006/relationships/image" Target="../media/image53.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3" Type="http://schemas.openxmlformats.org/officeDocument/2006/relationships/image" Target="../media/image56.jpeg"/><Relationship Id="rId4" Type="http://schemas.openxmlformats.org/officeDocument/2006/relationships/image" Target="../media/image57.jpeg"/><Relationship Id="rId5" Type="http://schemas.openxmlformats.org/officeDocument/2006/relationships/image" Target="../media/image58.jpe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46.bin"/><Relationship Id="rId5" Type="http://schemas.openxmlformats.org/officeDocument/2006/relationships/image" Target="../media/image59.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chart" Target="../charts/char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oleObject" Target="../embeddings/oleObject47.bin"/><Relationship Id="rId5" Type="http://schemas.openxmlformats.org/officeDocument/2006/relationships/image" Target="../media/image60.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2.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3.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2.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5" Type="http://schemas.openxmlformats.org/officeDocument/2006/relationships/image" Target="../media/image6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oleObject" Target="../embeddings/oleObject48.bin"/><Relationship Id="rId5" Type="http://schemas.openxmlformats.org/officeDocument/2006/relationships/package" Target="../embeddings/Microsoft_Excel_Sheet1.xlsx"/><Relationship Id="rId6" Type="http://schemas.openxmlformats.org/officeDocument/2006/relationships/image" Target="../media/image64.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oleObject" Target="../embeddings/oleObject49.bin"/><Relationship Id="rId5" Type="http://schemas.openxmlformats.org/officeDocument/2006/relationships/image" Target="../media/image65.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oleObject50.bin"/><Relationship Id="rId5" Type="http://schemas.openxmlformats.org/officeDocument/2006/relationships/image" Target="../media/image66.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oleObject51.bin"/><Relationship Id="rId5" Type="http://schemas.openxmlformats.org/officeDocument/2006/relationships/image" Target="../media/image67.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546753" y="1828800"/>
            <a:ext cx="7378047" cy="2286000"/>
          </a:xfrm>
        </p:spPr>
        <p:txBody>
          <a:bodyPr>
            <a:normAutofit fontScale="90000"/>
          </a:bodyPr>
          <a:lstStyle/>
          <a:p>
            <a:pPr>
              <a:defRPr/>
            </a:pPr>
            <a:r>
              <a:rPr lang="en-US" sz="4800" b="1" dirty="0" smtClean="0">
                <a:solidFill>
                  <a:schemeClr val="tx1"/>
                </a:solidFill>
              </a:rPr>
              <a:t>Quality Control</a:t>
            </a:r>
            <a:r>
              <a:rPr lang="en-US" sz="3200" dirty="0" smtClean="0">
                <a:solidFill>
                  <a:schemeClr val="tx1"/>
                </a:solidFill>
              </a:rPr>
              <a:t/>
            </a:r>
            <a:br>
              <a:rPr lang="en-US" sz="3200" dirty="0" smtClean="0">
                <a:solidFill>
                  <a:schemeClr val="tx1"/>
                </a:solidFill>
              </a:rPr>
            </a:br>
            <a:r>
              <a:rPr lang="en-US" sz="3200" dirty="0"/>
              <a:t>B</a:t>
            </a:r>
            <a:r>
              <a:rPr lang="en-US" sz="3200" dirty="0" smtClean="0"/>
              <a:t>asics </a:t>
            </a:r>
            <a:r>
              <a:rPr lang="en-US" sz="3200" dirty="0"/>
              <a:t>of </a:t>
            </a:r>
            <a:r>
              <a:rPr lang="en-US" sz="3200" dirty="0" smtClean="0"/>
              <a:t>Statistical Process Control (SPC)</a:t>
            </a:r>
            <a:br>
              <a:rPr lang="en-US" sz="3200" dirty="0" smtClean="0"/>
            </a:br>
            <a:r>
              <a:rPr lang="en-US" sz="3200" dirty="0" smtClean="0"/>
              <a:t>Acceptance sampling </a:t>
            </a:r>
            <a:br>
              <a:rPr lang="en-US" sz="3200" dirty="0" smtClean="0"/>
            </a:br>
            <a:r>
              <a:rPr lang="en-US" sz="3200" dirty="0" smtClean="0"/>
              <a:t>Process capability - Attribute and continuous data</a:t>
            </a:r>
            <a:endParaRPr lang="en-US" sz="3200" dirty="0">
              <a:solidFill>
                <a:schemeClr val="tx1"/>
              </a:solidFill>
            </a:endParaRPr>
          </a:p>
        </p:txBody>
      </p:sp>
      <p:sp>
        <p:nvSpPr>
          <p:cNvPr id="4" name="TextBox 3"/>
          <p:cNvSpPr txBox="1"/>
          <p:nvPr/>
        </p:nvSpPr>
        <p:spPr>
          <a:xfrm>
            <a:off x="609599" y="4465707"/>
            <a:ext cx="4386137" cy="707886"/>
          </a:xfrm>
          <a:prstGeom prst="rect">
            <a:avLst/>
          </a:prstGeom>
          <a:noFill/>
        </p:spPr>
        <p:txBody>
          <a:bodyPr wrap="none">
            <a:spAutoFit/>
          </a:bodyPr>
          <a:lstStyle/>
          <a:p>
            <a:r>
              <a:rPr lang="en-US" dirty="0" err="1" smtClean="0">
                <a:solidFill>
                  <a:schemeClr val="tx2"/>
                </a:solidFill>
              </a:rPr>
              <a:t>BUSI</a:t>
            </a:r>
            <a:r>
              <a:rPr lang="en-US" dirty="0" smtClean="0">
                <a:solidFill>
                  <a:schemeClr val="tx2"/>
                </a:solidFill>
              </a:rPr>
              <a:t> 104 – Operations Management</a:t>
            </a:r>
          </a:p>
          <a:p>
            <a:r>
              <a:rPr lang="en-US" dirty="0" smtClean="0">
                <a:solidFill>
                  <a:schemeClr val="tx2"/>
                </a:solidFill>
              </a:rPr>
              <a:t>Professor Ed Arnheiter</a:t>
            </a:r>
            <a:endParaRPr lang="en-US" dirty="0">
              <a:latin typeface="+mn-l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Basic Structure </a:t>
            </a:r>
            <a:r>
              <a:rPr lang="en-US" b="1" dirty="0">
                <a:effectLst>
                  <a:outerShdw blurRad="38100" dist="38100" dir="2700000" algn="tl">
                    <a:srgbClr val="000000">
                      <a:alpha val="43137"/>
                    </a:srgbClr>
                  </a:outerShdw>
                </a:effectLst>
              </a:rPr>
              <a:t>of </a:t>
            </a:r>
            <a:r>
              <a:rPr lang="en-US" b="1" dirty="0" smtClean="0">
                <a:effectLst>
                  <a:outerShdw blurRad="38100" dist="38100" dir="2700000" algn="tl">
                    <a:srgbClr val="000000">
                      <a:alpha val="43137"/>
                    </a:srgbClr>
                  </a:outerShdw>
                </a:effectLst>
              </a:rPr>
              <a:t>a Control </a:t>
            </a:r>
            <a:r>
              <a:rPr lang="en-US" b="1" dirty="0">
                <a:effectLst>
                  <a:outerShdw blurRad="38100" dist="38100" dir="2700000" algn="tl">
                    <a:srgbClr val="000000">
                      <a:alpha val="43137"/>
                    </a:srgbClr>
                  </a:outerShdw>
                </a:effectLst>
              </a:rPr>
              <a:t>Chart</a:t>
            </a:r>
            <a:endParaRPr lang="en-US"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pSp>
        <p:nvGrpSpPr>
          <p:cNvPr id="6" name="Group 3"/>
          <p:cNvGrpSpPr>
            <a:grpSpLocks/>
          </p:cNvGrpSpPr>
          <p:nvPr/>
        </p:nvGrpSpPr>
        <p:grpSpPr bwMode="auto">
          <a:xfrm>
            <a:off x="1862931" y="2144712"/>
            <a:ext cx="4043363" cy="2673350"/>
            <a:chOff x="1700" y="953"/>
            <a:chExt cx="2547" cy="1684"/>
          </a:xfrm>
        </p:grpSpPr>
        <p:sp>
          <p:nvSpPr>
            <p:cNvPr id="7" name="Line 4"/>
            <p:cNvSpPr>
              <a:spLocks noChangeShapeType="1"/>
            </p:cNvSpPr>
            <p:nvPr/>
          </p:nvSpPr>
          <p:spPr bwMode="auto">
            <a:xfrm>
              <a:off x="1700" y="953"/>
              <a:ext cx="0" cy="16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Line 5"/>
            <p:cNvSpPr>
              <a:spLocks noChangeShapeType="1"/>
            </p:cNvSpPr>
            <p:nvPr/>
          </p:nvSpPr>
          <p:spPr bwMode="auto">
            <a:xfrm>
              <a:off x="1700" y="2572"/>
              <a:ext cx="252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Oval 6"/>
            <p:cNvSpPr>
              <a:spLocks noChangeArrowheads="1"/>
            </p:cNvSpPr>
            <p:nvPr/>
          </p:nvSpPr>
          <p:spPr bwMode="auto">
            <a:xfrm>
              <a:off x="1856" y="1572"/>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 name="Oval 7"/>
            <p:cNvSpPr>
              <a:spLocks noChangeArrowheads="1"/>
            </p:cNvSpPr>
            <p:nvPr/>
          </p:nvSpPr>
          <p:spPr bwMode="auto">
            <a:xfrm>
              <a:off x="1983" y="1790"/>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 name="Oval 8"/>
            <p:cNvSpPr>
              <a:spLocks noChangeArrowheads="1"/>
            </p:cNvSpPr>
            <p:nvPr/>
          </p:nvSpPr>
          <p:spPr bwMode="auto">
            <a:xfrm>
              <a:off x="2100" y="1617"/>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 name="Oval 9"/>
            <p:cNvSpPr>
              <a:spLocks noChangeArrowheads="1"/>
            </p:cNvSpPr>
            <p:nvPr/>
          </p:nvSpPr>
          <p:spPr bwMode="auto">
            <a:xfrm>
              <a:off x="2218" y="2072"/>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3" name="Oval 10"/>
            <p:cNvSpPr>
              <a:spLocks noChangeArrowheads="1"/>
            </p:cNvSpPr>
            <p:nvPr/>
          </p:nvSpPr>
          <p:spPr bwMode="auto">
            <a:xfrm>
              <a:off x="2337" y="1372"/>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4" name="Oval 11"/>
            <p:cNvSpPr>
              <a:spLocks noChangeArrowheads="1"/>
            </p:cNvSpPr>
            <p:nvPr/>
          </p:nvSpPr>
          <p:spPr bwMode="auto">
            <a:xfrm>
              <a:off x="2456" y="1690"/>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 name="Oval 12"/>
            <p:cNvSpPr>
              <a:spLocks noChangeArrowheads="1"/>
            </p:cNvSpPr>
            <p:nvPr/>
          </p:nvSpPr>
          <p:spPr bwMode="auto">
            <a:xfrm>
              <a:off x="2583" y="1881"/>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 name="Oval 13"/>
            <p:cNvSpPr>
              <a:spLocks noChangeArrowheads="1"/>
            </p:cNvSpPr>
            <p:nvPr/>
          </p:nvSpPr>
          <p:spPr bwMode="auto">
            <a:xfrm>
              <a:off x="2691" y="1690"/>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 name="Oval 14"/>
            <p:cNvSpPr>
              <a:spLocks noChangeArrowheads="1"/>
            </p:cNvSpPr>
            <p:nvPr/>
          </p:nvSpPr>
          <p:spPr bwMode="auto">
            <a:xfrm>
              <a:off x="2810" y="1517"/>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8" name="Oval 15"/>
            <p:cNvSpPr>
              <a:spLocks noChangeArrowheads="1"/>
            </p:cNvSpPr>
            <p:nvPr/>
          </p:nvSpPr>
          <p:spPr bwMode="auto">
            <a:xfrm>
              <a:off x="2946" y="1335"/>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 name="Oval 16"/>
            <p:cNvSpPr>
              <a:spLocks noChangeArrowheads="1"/>
            </p:cNvSpPr>
            <p:nvPr/>
          </p:nvSpPr>
          <p:spPr bwMode="auto">
            <a:xfrm>
              <a:off x="3056" y="1772"/>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0" name="Oval 17"/>
            <p:cNvSpPr>
              <a:spLocks noChangeArrowheads="1"/>
            </p:cNvSpPr>
            <p:nvPr/>
          </p:nvSpPr>
          <p:spPr bwMode="auto">
            <a:xfrm>
              <a:off x="3174" y="1517"/>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1" name="Oval 18"/>
            <p:cNvSpPr>
              <a:spLocks noChangeArrowheads="1"/>
            </p:cNvSpPr>
            <p:nvPr/>
          </p:nvSpPr>
          <p:spPr bwMode="auto">
            <a:xfrm>
              <a:off x="4137" y="1672"/>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2" name="Oval 19"/>
            <p:cNvSpPr>
              <a:spLocks noChangeArrowheads="1"/>
            </p:cNvSpPr>
            <p:nvPr/>
          </p:nvSpPr>
          <p:spPr bwMode="auto">
            <a:xfrm>
              <a:off x="3291" y="1564"/>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3" name="Oval 20"/>
            <p:cNvSpPr>
              <a:spLocks noChangeArrowheads="1"/>
            </p:cNvSpPr>
            <p:nvPr/>
          </p:nvSpPr>
          <p:spPr bwMode="auto">
            <a:xfrm>
              <a:off x="3410" y="1853"/>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4" name="Oval 21"/>
            <p:cNvSpPr>
              <a:spLocks noChangeArrowheads="1"/>
            </p:cNvSpPr>
            <p:nvPr/>
          </p:nvSpPr>
          <p:spPr bwMode="auto">
            <a:xfrm>
              <a:off x="3547" y="2063"/>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5" name="Oval 22"/>
            <p:cNvSpPr>
              <a:spLocks noChangeArrowheads="1"/>
            </p:cNvSpPr>
            <p:nvPr/>
          </p:nvSpPr>
          <p:spPr bwMode="auto">
            <a:xfrm>
              <a:off x="3665" y="1735"/>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6" name="Oval 23"/>
            <p:cNvSpPr>
              <a:spLocks noChangeArrowheads="1"/>
            </p:cNvSpPr>
            <p:nvPr/>
          </p:nvSpPr>
          <p:spPr bwMode="auto">
            <a:xfrm>
              <a:off x="3774" y="1398"/>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7" name="Oval 24"/>
            <p:cNvSpPr>
              <a:spLocks noChangeArrowheads="1"/>
            </p:cNvSpPr>
            <p:nvPr/>
          </p:nvSpPr>
          <p:spPr bwMode="auto">
            <a:xfrm>
              <a:off x="3900" y="1625"/>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8" name="Oval 25"/>
            <p:cNvSpPr>
              <a:spLocks noChangeArrowheads="1"/>
            </p:cNvSpPr>
            <p:nvPr/>
          </p:nvSpPr>
          <p:spPr bwMode="auto">
            <a:xfrm>
              <a:off x="4010" y="1843"/>
              <a:ext cx="47" cy="47"/>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9" name="Line 26"/>
            <p:cNvSpPr>
              <a:spLocks noChangeShapeType="1"/>
            </p:cNvSpPr>
            <p:nvPr/>
          </p:nvSpPr>
          <p:spPr bwMode="auto">
            <a:xfrm>
              <a:off x="1883"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7"/>
            <p:cNvSpPr>
              <a:spLocks noChangeShapeType="1"/>
            </p:cNvSpPr>
            <p:nvPr/>
          </p:nvSpPr>
          <p:spPr bwMode="auto">
            <a:xfrm>
              <a:off x="2001"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8"/>
            <p:cNvSpPr>
              <a:spLocks noChangeShapeType="1"/>
            </p:cNvSpPr>
            <p:nvPr/>
          </p:nvSpPr>
          <p:spPr bwMode="auto">
            <a:xfrm>
              <a:off x="2119"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9"/>
            <p:cNvSpPr>
              <a:spLocks noChangeShapeType="1"/>
            </p:cNvSpPr>
            <p:nvPr/>
          </p:nvSpPr>
          <p:spPr bwMode="auto">
            <a:xfrm>
              <a:off x="2237"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0"/>
            <p:cNvSpPr>
              <a:spLocks noChangeShapeType="1"/>
            </p:cNvSpPr>
            <p:nvPr/>
          </p:nvSpPr>
          <p:spPr bwMode="auto">
            <a:xfrm>
              <a:off x="2364"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1"/>
            <p:cNvSpPr>
              <a:spLocks noChangeShapeType="1"/>
            </p:cNvSpPr>
            <p:nvPr/>
          </p:nvSpPr>
          <p:spPr bwMode="auto">
            <a:xfrm>
              <a:off x="2483"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2"/>
            <p:cNvSpPr>
              <a:spLocks noChangeShapeType="1"/>
            </p:cNvSpPr>
            <p:nvPr/>
          </p:nvSpPr>
          <p:spPr bwMode="auto">
            <a:xfrm>
              <a:off x="2601"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3"/>
            <p:cNvSpPr>
              <a:spLocks noChangeShapeType="1"/>
            </p:cNvSpPr>
            <p:nvPr/>
          </p:nvSpPr>
          <p:spPr bwMode="auto">
            <a:xfrm>
              <a:off x="2719"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4"/>
            <p:cNvSpPr>
              <a:spLocks noChangeShapeType="1"/>
            </p:cNvSpPr>
            <p:nvPr/>
          </p:nvSpPr>
          <p:spPr bwMode="auto">
            <a:xfrm>
              <a:off x="2837"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Line 35"/>
            <p:cNvSpPr>
              <a:spLocks noChangeShapeType="1"/>
            </p:cNvSpPr>
            <p:nvPr/>
          </p:nvSpPr>
          <p:spPr bwMode="auto">
            <a:xfrm>
              <a:off x="2964" y="252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6"/>
            <p:cNvSpPr>
              <a:spLocks noChangeShapeType="1"/>
            </p:cNvSpPr>
            <p:nvPr/>
          </p:nvSpPr>
          <p:spPr bwMode="auto">
            <a:xfrm>
              <a:off x="3083"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 name="Line 37"/>
            <p:cNvSpPr>
              <a:spLocks noChangeShapeType="1"/>
            </p:cNvSpPr>
            <p:nvPr/>
          </p:nvSpPr>
          <p:spPr bwMode="auto">
            <a:xfrm>
              <a:off x="3201"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8"/>
            <p:cNvSpPr>
              <a:spLocks noChangeShapeType="1"/>
            </p:cNvSpPr>
            <p:nvPr/>
          </p:nvSpPr>
          <p:spPr bwMode="auto">
            <a:xfrm>
              <a:off x="3319"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9"/>
            <p:cNvSpPr>
              <a:spLocks noChangeShapeType="1"/>
            </p:cNvSpPr>
            <p:nvPr/>
          </p:nvSpPr>
          <p:spPr bwMode="auto">
            <a:xfrm>
              <a:off x="3437"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0"/>
            <p:cNvSpPr>
              <a:spLocks noChangeShapeType="1"/>
            </p:cNvSpPr>
            <p:nvPr/>
          </p:nvSpPr>
          <p:spPr bwMode="auto">
            <a:xfrm>
              <a:off x="3564"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1"/>
            <p:cNvSpPr>
              <a:spLocks noChangeShapeType="1"/>
            </p:cNvSpPr>
            <p:nvPr/>
          </p:nvSpPr>
          <p:spPr bwMode="auto">
            <a:xfrm>
              <a:off x="3683"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 name="Line 42"/>
            <p:cNvSpPr>
              <a:spLocks noChangeShapeType="1"/>
            </p:cNvSpPr>
            <p:nvPr/>
          </p:nvSpPr>
          <p:spPr bwMode="auto">
            <a:xfrm>
              <a:off x="3801"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3"/>
            <p:cNvSpPr>
              <a:spLocks noChangeShapeType="1"/>
            </p:cNvSpPr>
            <p:nvPr/>
          </p:nvSpPr>
          <p:spPr bwMode="auto">
            <a:xfrm>
              <a:off x="3919"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4"/>
            <p:cNvSpPr>
              <a:spLocks noChangeShapeType="1"/>
            </p:cNvSpPr>
            <p:nvPr/>
          </p:nvSpPr>
          <p:spPr bwMode="auto">
            <a:xfrm>
              <a:off x="4037"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5"/>
            <p:cNvSpPr>
              <a:spLocks noChangeShapeType="1"/>
            </p:cNvSpPr>
            <p:nvPr/>
          </p:nvSpPr>
          <p:spPr bwMode="auto">
            <a:xfrm>
              <a:off x="4164" y="2537"/>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 name="Line 46"/>
            <p:cNvSpPr>
              <a:spLocks noChangeShapeType="1"/>
            </p:cNvSpPr>
            <p:nvPr/>
          </p:nvSpPr>
          <p:spPr bwMode="auto">
            <a:xfrm>
              <a:off x="1883" y="1600"/>
              <a:ext cx="127" cy="2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 name="Line 47"/>
            <p:cNvSpPr>
              <a:spLocks noChangeShapeType="1"/>
            </p:cNvSpPr>
            <p:nvPr/>
          </p:nvSpPr>
          <p:spPr bwMode="auto">
            <a:xfrm>
              <a:off x="2128" y="1636"/>
              <a:ext cx="118" cy="4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 name="Line 48"/>
            <p:cNvSpPr>
              <a:spLocks noChangeShapeType="1"/>
            </p:cNvSpPr>
            <p:nvPr/>
          </p:nvSpPr>
          <p:spPr bwMode="auto">
            <a:xfrm>
              <a:off x="2355" y="1391"/>
              <a:ext cx="119"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9"/>
            <p:cNvSpPr>
              <a:spLocks noChangeShapeType="1"/>
            </p:cNvSpPr>
            <p:nvPr/>
          </p:nvSpPr>
          <p:spPr bwMode="auto">
            <a:xfrm flipV="1">
              <a:off x="2710" y="1536"/>
              <a:ext cx="127" cy="1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 name="Line 50"/>
            <p:cNvSpPr>
              <a:spLocks noChangeShapeType="1"/>
            </p:cNvSpPr>
            <p:nvPr/>
          </p:nvSpPr>
          <p:spPr bwMode="auto">
            <a:xfrm flipV="1">
              <a:off x="3083" y="1536"/>
              <a:ext cx="118"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 name="Line 51"/>
            <p:cNvSpPr>
              <a:spLocks noChangeShapeType="1"/>
            </p:cNvSpPr>
            <p:nvPr/>
          </p:nvSpPr>
          <p:spPr bwMode="auto">
            <a:xfrm>
              <a:off x="3319" y="1582"/>
              <a:ext cx="118" cy="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2"/>
            <p:cNvSpPr>
              <a:spLocks noChangeShapeType="1"/>
            </p:cNvSpPr>
            <p:nvPr/>
          </p:nvSpPr>
          <p:spPr bwMode="auto">
            <a:xfrm flipV="1">
              <a:off x="3573" y="1763"/>
              <a:ext cx="119"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3"/>
            <p:cNvSpPr>
              <a:spLocks noChangeShapeType="1"/>
            </p:cNvSpPr>
            <p:nvPr/>
          </p:nvSpPr>
          <p:spPr bwMode="auto">
            <a:xfrm>
              <a:off x="3792" y="1427"/>
              <a:ext cx="127" cy="2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4"/>
            <p:cNvSpPr>
              <a:spLocks noChangeShapeType="1"/>
            </p:cNvSpPr>
            <p:nvPr/>
          </p:nvSpPr>
          <p:spPr bwMode="auto">
            <a:xfrm flipV="1">
              <a:off x="4028" y="1691"/>
              <a:ext cx="127" cy="1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5"/>
            <p:cNvSpPr>
              <a:spLocks noChangeShapeType="1"/>
            </p:cNvSpPr>
            <p:nvPr/>
          </p:nvSpPr>
          <p:spPr bwMode="auto">
            <a:xfrm flipV="1">
              <a:off x="2001" y="1636"/>
              <a:ext cx="118" cy="1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6"/>
            <p:cNvSpPr>
              <a:spLocks noChangeShapeType="1"/>
            </p:cNvSpPr>
            <p:nvPr/>
          </p:nvSpPr>
          <p:spPr bwMode="auto">
            <a:xfrm flipV="1">
              <a:off x="2246" y="1391"/>
              <a:ext cx="109" cy="6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7"/>
            <p:cNvSpPr>
              <a:spLocks noChangeShapeType="1"/>
            </p:cNvSpPr>
            <p:nvPr/>
          </p:nvSpPr>
          <p:spPr bwMode="auto">
            <a:xfrm>
              <a:off x="2483" y="1709"/>
              <a:ext cx="127"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 name="Line 58"/>
            <p:cNvSpPr>
              <a:spLocks noChangeShapeType="1"/>
            </p:cNvSpPr>
            <p:nvPr/>
          </p:nvSpPr>
          <p:spPr bwMode="auto">
            <a:xfrm flipV="1">
              <a:off x="2837" y="1354"/>
              <a:ext cx="136" cy="1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Line 59"/>
            <p:cNvSpPr>
              <a:spLocks noChangeShapeType="1"/>
            </p:cNvSpPr>
            <p:nvPr/>
          </p:nvSpPr>
          <p:spPr bwMode="auto">
            <a:xfrm>
              <a:off x="3192" y="1536"/>
              <a:ext cx="127" cy="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0"/>
            <p:cNvSpPr>
              <a:spLocks noChangeShapeType="1"/>
            </p:cNvSpPr>
            <p:nvPr/>
          </p:nvSpPr>
          <p:spPr bwMode="auto">
            <a:xfrm flipV="1">
              <a:off x="2610" y="1709"/>
              <a:ext cx="100" cy="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4" name="Line 61"/>
            <p:cNvSpPr>
              <a:spLocks noChangeShapeType="1"/>
            </p:cNvSpPr>
            <p:nvPr/>
          </p:nvSpPr>
          <p:spPr bwMode="auto">
            <a:xfrm>
              <a:off x="2973" y="1354"/>
              <a:ext cx="100" cy="4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 name="Line 62"/>
            <p:cNvSpPr>
              <a:spLocks noChangeShapeType="1"/>
            </p:cNvSpPr>
            <p:nvPr/>
          </p:nvSpPr>
          <p:spPr bwMode="auto">
            <a:xfrm>
              <a:off x="3437" y="1872"/>
              <a:ext cx="127" cy="2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3"/>
            <p:cNvSpPr>
              <a:spLocks noChangeShapeType="1"/>
            </p:cNvSpPr>
            <p:nvPr/>
          </p:nvSpPr>
          <p:spPr bwMode="auto">
            <a:xfrm flipV="1">
              <a:off x="3692" y="1418"/>
              <a:ext cx="10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 name="Line 64"/>
            <p:cNvSpPr>
              <a:spLocks noChangeShapeType="1"/>
            </p:cNvSpPr>
            <p:nvPr/>
          </p:nvSpPr>
          <p:spPr bwMode="auto">
            <a:xfrm>
              <a:off x="3928" y="1645"/>
              <a:ext cx="100" cy="2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 name="Line 65"/>
            <p:cNvSpPr>
              <a:spLocks noChangeShapeType="1"/>
            </p:cNvSpPr>
            <p:nvPr/>
          </p:nvSpPr>
          <p:spPr bwMode="auto">
            <a:xfrm>
              <a:off x="1720" y="2235"/>
              <a:ext cx="2518"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 name="Line 66"/>
            <p:cNvSpPr>
              <a:spLocks noChangeShapeType="1"/>
            </p:cNvSpPr>
            <p:nvPr/>
          </p:nvSpPr>
          <p:spPr bwMode="auto">
            <a:xfrm>
              <a:off x="1729" y="1180"/>
              <a:ext cx="2518"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7"/>
            <p:cNvSpPr>
              <a:spLocks noChangeShapeType="1"/>
            </p:cNvSpPr>
            <p:nvPr/>
          </p:nvSpPr>
          <p:spPr bwMode="auto">
            <a:xfrm>
              <a:off x="1720" y="1708"/>
              <a:ext cx="2518" cy="0"/>
            </a:xfrm>
            <a:prstGeom prst="line">
              <a:avLst/>
            </a:prstGeom>
            <a:noFill/>
            <a:ln w="28575">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1" name="Text Box 68"/>
          <p:cNvSpPr txBox="1">
            <a:spLocks noChangeArrowheads="1"/>
          </p:cNvSpPr>
          <p:nvPr/>
        </p:nvSpPr>
        <p:spPr bwMode="auto">
          <a:xfrm>
            <a:off x="3158331" y="4964112"/>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sz="2000">
                <a:solidFill>
                  <a:schemeClr val="tx2"/>
                </a:solidFill>
              </a:rPr>
              <a:t>Subgroup</a:t>
            </a:r>
          </a:p>
        </p:txBody>
      </p:sp>
      <p:sp>
        <p:nvSpPr>
          <p:cNvPr id="72" name="Text Box 69"/>
          <p:cNvSpPr txBox="1">
            <a:spLocks noChangeArrowheads="1"/>
          </p:cNvSpPr>
          <p:nvPr/>
        </p:nvSpPr>
        <p:spPr bwMode="auto">
          <a:xfrm>
            <a:off x="935831" y="3030537"/>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algn="ctr" eaLnBrk="1" hangingPunct="1"/>
            <a:r>
              <a:rPr lang="en-US" sz="2800" dirty="0">
                <a:solidFill>
                  <a:schemeClr val="tx2"/>
                </a:solidFill>
                <a:latin typeface="Symbol" pitchFamily="18" charset="2"/>
                <a:sym typeface="Symbol" pitchFamily="18" charset="2"/>
              </a:rPr>
              <a:t></a:t>
            </a:r>
            <a:endParaRPr lang="en-US" sz="2800" dirty="0">
              <a:solidFill>
                <a:schemeClr val="tx2"/>
              </a:solidFill>
              <a:latin typeface="Symbol" pitchFamily="18" charset="2"/>
            </a:endParaRPr>
          </a:p>
        </p:txBody>
      </p:sp>
      <p:sp>
        <p:nvSpPr>
          <p:cNvPr id="73" name="Text Box 70"/>
          <p:cNvSpPr txBox="1">
            <a:spLocks noChangeArrowheads="1"/>
          </p:cNvSpPr>
          <p:nvPr/>
        </p:nvSpPr>
        <p:spPr bwMode="auto">
          <a:xfrm>
            <a:off x="6041231" y="2268537"/>
            <a:ext cx="1384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sz="2800">
                <a:solidFill>
                  <a:schemeClr val="tx2"/>
                </a:solidFill>
                <a:latin typeface="Symbol" pitchFamily="18" charset="2"/>
                <a:sym typeface="Symbol" pitchFamily="18" charset="2"/>
              </a:rPr>
              <a:t></a:t>
            </a:r>
            <a:r>
              <a:rPr lang="en-US" sz="2800" baseline="-25000">
                <a:solidFill>
                  <a:schemeClr val="tx2"/>
                </a:solidFill>
                <a:latin typeface="Symbol" pitchFamily="18" charset="2"/>
                <a:sym typeface="Symbol" pitchFamily="18" charset="2"/>
              </a:rPr>
              <a:t></a:t>
            </a:r>
            <a:r>
              <a:rPr lang="en-US" sz="2800">
                <a:solidFill>
                  <a:schemeClr val="tx2"/>
                </a:solidFill>
                <a:latin typeface="Symbol" pitchFamily="18" charset="2"/>
                <a:sym typeface="Symbol" pitchFamily="18" charset="2"/>
              </a:rPr>
              <a:t>+3</a:t>
            </a:r>
            <a:r>
              <a:rPr lang="en-US" sz="2800" baseline="-25000">
                <a:solidFill>
                  <a:schemeClr val="tx2"/>
                </a:solidFill>
                <a:latin typeface="Symbol" pitchFamily="18" charset="2"/>
                <a:sym typeface="Symbol" pitchFamily="18" charset="2"/>
              </a:rPr>
              <a:t></a:t>
            </a:r>
            <a:endParaRPr lang="en-US" sz="2800">
              <a:solidFill>
                <a:schemeClr val="tx2"/>
              </a:solidFill>
            </a:endParaRPr>
          </a:p>
        </p:txBody>
      </p:sp>
      <p:sp>
        <p:nvSpPr>
          <p:cNvPr id="74" name="Text Box 71"/>
          <p:cNvSpPr txBox="1">
            <a:spLocks noChangeArrowheads="1"/>
          </p:cNvSpPr>
          <p:nvPr/>
        </p:nvSpPr>
        <p:spPr bwMode="auto">
          <a:xfrm>
            <a:off x="6053931" y="3059112"/>
            <a:ext cx="622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sz="2800">
                <a:solidFill>
                  <a:schemeClr val="tx2"/>
                </a:solidFill>
                <a:latin typeface="Symbol" pitchFamily="18" charset="2"/>
                <a:sym typeface="Symbol" pitchFamily="18" charset="2"/>
              </a:rPr>
              <a:t></a:t>
            </a:r>
            <a:r>
              <a:rPr lang="en-US" sz="2800" baseline="-25000">
                <a:solidFill>
                  <a:schemeClr val="tx2"/>
                </a:solidFill>
                <a:latin typeface="Symbol" pitchFamily="18" charset="2"/>
                <a:sym typeface="Symbol" pitchFamily="18" charset="2"/>
              </a:rPr>
              <a:t></a:t>
            </a:r>
            <a:endParaRPr lang="en-US" sz="2800">
              <a:solidFill>
                <a:schemeClr val="tx2"/>
              </a:solidFill>
            </a:endParaRPr>
          </a:p>
        </p:txBody>
      </p:sp>
      <p:sp>
        <p:nvSpPr>
          <p:cNvPr id="75" name="Text Box 72"/>
          <p:cNvSpPr txBox="1">
            <a:spLocks noChangeArrowheads="1"/>
          </p:cNvSpPr>
          <p:nvPr/>
        </p:nvSpPr>
        <p:spPr bwMode="auto">
          <a:xfrm>
            <a:off x="6041231" y="3868737"/>
            <a:ext cx="1384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sz="2800">
                <a:solidFill>
                  <a:schemeClr val="tx2"/>
                </a:solidFill>
                <a:latin typeface="Symbol" pitchFamily="18" charset="2"/>
                <a:sym typeface="Symbol" pitchFamily="18" charset="2"/>
              </a:rPr>
              <a:t></a:t>
            </a:r>
            <a:r>
              <a:rPr lang="en-US" sz="2800" baseline="-25000">
                <a:solidFill>
                  <a:schemeClr val="tx2"/>
                </a:solidFill>
                <a:latin typeface="Symbol" pitchFamily="18" charset="2"/>
                <a:sym typeface="Symbol" pitchFamily="18" charset="2"/>
              </a:rPr>
              <a:t></a:t>
            </a:r>
            <a:r>
              <a:rPr lang="en-US" sz="2800">
                <a:solidFill>
                  <a:schemeClr val="tx2"/>
                </a:solidFill>
                <a:latin typeface="Symbol" pitchFamily="18" charset="2"/>
                <a:sym typeface="Symbol" pitchFamily="18" charset="2"/>
              </a:rPr>
              <a:t>-3</a:t>
            </a:r>
            <a:r>
              <a:rPr lang="en-US" sz="2800" baseline="-25000">
                <a:solidFill>
                  <a:schemeClr val="tx2"/>
                </a:solidFill>
                <a:latin typeface="Symbol" pitchFamily="18" charset="2"/>
                <a:sym typeface="Symbol" pitchFamily="18" charset="2"/>
              </a:rPr>
              <a:t></a:t>
            </a:r>
            <a:endParaRPr lang="en-US" sz="2800">
              <a:solidFill>
                <a:schemeClr val="tx2"/>
              </a:solidFill>
            </a:endParaRPr>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10</a:t>
            </a:fld>
            <a:endParaRPr lang="en-US" dirty="0"/>
          </a:p>
        </p:txBody>
      </p:sp>
    </p:spTree>
    <p:extLst>
      <p:ext uri="{BB962C8B-B14F-4D97-AF65-F5344CB8AC3E}">
        <p14:creationId xmlns:p14="http://schemas.microsoft.com/office/powerpoint/2010/main" val="29280833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sz="4000" b="1" dirty="0" smtClean="0">
                <a:effectLst>
                  <a:outerShdw blurRad="38100" dist="38100" dir="2700000" algn="tl">
                    <a:srgbClr val="000000">
                      <a:alpha val="43137"/>
                    </a:srgbClr>
                  </a:outerShdw>
                </a:effectLst>
              </a:rPr>
              <a:t>Common Attribute Control Charts </a:t>
            </a:r>
            <a:br>
              <a:rPr lang="en-US" sz="40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(OM Explorer can create p-charts and c-charts)</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05000"/>
            <a:ext cx="5867400" cy="4800600"/>
          </a:xfrm>
        </p:spPr>
        <p:txBody>
          <a:bodyPr/>
          <a:lstStyle/>
          <a:p>
            <a:pPr marL="533400" indent="-533400" eaLnBrk="0" hangingPunct="0">
              <a:spcBef>
                <a:spcPct val="50000"/>
              </a:spcBef>
              <a:buClr>
                <a:srgbClr val="800000"/>
              </a:buClr>
              <a:buFont typeface="Wingdings" pitchFamily="2" charset="2"/>
              <a:buAutoNum type="arabicPeriod"/>
              <a:defRPr/>
            </a:pPr>
            <a:r>
              <a:rPr lang="en-US" b="1" kern="0" dirty="0">
                <a:solidFill>
                  <a:srgbClr val="000099"/>
                </a:solidFill>
              </a:rPr>
              <a:t>p-chart</a:t>
            </a:r>
            <a:r>
              <a:rPr lang="en-US" kern="0" dirty="0">
                <a:solidFill>
                  <a:srgbClr val="000099"/>
                </a:solidFill>
              </a:rPr>
              <a:t> for proportion nonconforming</a:t>
            </a:r>
          </a:p>
          <a:p>
            <a:pPr marL="533400" indent="-533400" eaLnBrk="0" hangingPunct="0">
              <a:spcBef>
                <a:spcPct val="50000"/>
              </a:spcBef>
              <a:buClr>
                <a:srgbClr val="800000"/>
              </a:buClr>
              <a:buFont typeface="Wingdings" pitchFamily="2" charset="2"/>
              <a:buAutoNum type="arabicPeriod"/>
              <a:defRPr/>
            </a:pPr>
            <a:r>
              <a:rPr lang="en-US" b="1" kern="0" dirty="0" err="1">
                <a:solidFill>
                  <a:srgbClr val="000099"/>
                </a:solidFill>
              </a:rPr>
              <a:t>np</a:t>
            </a:r>
            <a:r>
              <a:rPr lang="en-US" b="1" kern="0" dirty="0">
                <a:solidFill>
                  <a:srgbClr val="000099"/>
                </a:solidFill>
              </a:rPr>
              <a:t>-chart</a:t>
            </a:r>
            <a:r>
              <a:rPr lang="en-US" kern="0" dirty="0">
                <a:solidFill>
                  <a:srgbClr val="000099"/>
                </a:solidFill>
              </a:rPr>
              <a:t> for number nonconforming (sample sizes constant</a:t>
            </a:r>
            <a:r>
              <a:rPr lang="en-US" kern="0" dirty="0" smtClean="0">
                <a:solidFill>
                  <a:srgbClr val="000099"/>
                </a:solidFill>
              </a:rPr>
              <a:t>)</a:t>
            </a:r>
          </a:p>
          <a:p>
            <a:pPr marL="0" indent="0" eaLnBrk="0" hangingPunct="0">
              <a:spcBef>
                <a:spcPct val="50000"/>
              </a:spcBef>
              <a:buClr>
                <a:srgbClr val="800000"/>
              </a:buClr>
              <a:buNone/>
              <a:defRPr/>
            </a:pPr>
            <a:endParaRPr lang="en-US" kern="0" dirty="0">
              <a:solidFill>
                <a:srgbClr val="000099"/>
              </a:solidFill>
            </a:endParaRPr>
          </a:p>
          <a:p>
            <a:pPr marL="457200" indent="-457200" eaLnBrk="0" hangingPunct="0">
              <a:spcBef>
                <a:spcPct val="50000"/>
              </a:spcBef>
              <a:buClr>
                <a:srgbClr val="800000"/>
              </a:buClr>
              <a:buFont typeface="+mj-lt"/>
              <a:buAutoNum type="arabicPeriod" startAt="3"/>
              <a:defRPr/>
            </a:pPr>
            <a:r>
              <a:rPr lang="en-US" b="1" kern="0" dirty="0">
                <a:solidFill>
                  <a:srgbClr val="000099"/>
                </a:solidFill>
              </a:rPr>
              <a:t>c-chart</a:t>
            </a:r>
            <a:r>
              <a:rPr lang="en-US" kern="0" dirty="0">
                <a:solidFill>
                  <a:srgbClr val="000099"/>
                </a:solidFill>
              </a:rPr>
              <a:t> for number of nonconformities (e.g., defects on paper </a:t>
            </a:r>
            <a:r>
              <a:rPr lang="en-US" kern="0" dirty="0" smtClean="0">
                <a:solidFill>
                  <a:srgbClr val="000099"/>
                </a:solidFill>
              </a:rPr>
              <a:t>sheet - proportion cannot be computed since we don’t know the total number of possible defects)</a:t>
            </a:r>
            <a:endParaRPr lang="en-US" kern="0" dirty="0">
              <a:solidFill>
                <a:srgbClr val="000099"/>
              </a:solidFill>
            </a:endParaRPr>
          </a:p>
          <a:p>
            <a:pPr marL="533400" indent="-533400" eaLnBrk="0" hangingPunct="0">
              <a:spcBef>
                <a:spcPct val="50000"/>
              </a:spcBef>
              <a:buClr>
                <a:srgbClr val="800000"/>
              </a:buClr>
              <a:buFont typeface="Wingdings" pitchFamily="2" charset="2"/>
              <a:buAutoNum type="arabicPeriod" startAt="3"/>
              <a:defRPr/>
            </a:pPr>
            <a:r>
              <a:rPr lang="en-US" b="1" kern="0" dirty="0">
                <a:solidFill>
                  <a:srgbClr val="000099"/>
                </a:solidFill>
              </a:rPr>
              <a:t>u-chart</a:t>
            </a:r>
            <a:r>
              <a:rPr lang="en-US" kern="0" dirty="0">
                <a:solidFill>
                  <a:srgbClr val="000099"/>
                </a:solidFill>
              </a:rPr>
              <a:t> for </a:t>
            </a:r>
            <a:r>
              <a:rPr lang="en-US" kern="0" dirty="0" smtClean="0">
                <a:solidFill>
                  <a:srgbClr val="000099"/>
                </a:solidFill>
              </a:rPr>
              <a:t>number of nonconformities </a:t>
            </a:r>
            <a:r>
              <a:rPr lang="en-US" kern="0" dirty="0">
                <a:solidFill>
                  <a:srgbClr val="000099"/>
                </a:solidFill>
              </a:rPr>
              <a:t>per unit (e.g., complex subassemblies with several independent nonconformities per unit)</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TextBox 5"/>
          <p:cNvSpPr txBox="1">
            <a:spLocks noChangeArrowheads="1"/>
          </p:cNvSpPr>
          <p:nvPr/>
        </p:nvSpPr>
        <p:spPr bwMode="auto">
          <a:xfrm>
            <a:off x="6858001" y="2236856"/>
            <a:ext cx="1371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sz="2000" dirty="0">
                <a:latin typeface="Franklin Gothic Book" pitchFamily="34" charset="0"/>
              </a:rPr>
              <a:t>Proportion </a:t>
            </a:r>
            <a:r>
              <a:rPr lang="en-US" sz="2000" dirty="0" smtClean="0">
                <a:latin typeface="Franklin Gothic Book" pitchFamily="34" charset="0"/>
              </a:rPr>
              <a:t>Data</a:t>
            </a:r>
            <a:endParaRPr lang="en-US" sz="2000" dirty="0">
              <a:latin typeface="Franklin Gothic Book" pitchFamily="34" charset="0"/>
            </a:endParaRPr>
          </a:p>
        </p:txBody>
      </p:sp>
      <p:sp>
        <p:nvSpPr>
          <p:cNvPr id="7" name="TextBox 6"/>
          <p:cNvSpPr txBox="1">
            <a:spLocks noChangeArrowheads="1"/>
          </p:cNvSpPr>
          <p:nvPr/>
        </p:nvSpPr>
        <p:spPr bwMode="auto">
          <a:xfrm>
            <a:off x="6896101" y="4589075"/>
            <a:ext cx="129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dirty="0">
                <a:latin typeface="Franklin Gothic Book" pitchFamily="34" charset="0"/>
              </a:rPr>
              <a:t>Count </a:t>
            </a:r>
            <a:r>
              <a:rPr lang="en-US" dirty="0" smtClean="0">
                <a:latin typeface="Franklin Gothic Book" pitchFamily="34" charset="0"/>
              </a:rPr>
              <a:t>Data</a:t>
            </a:r>
            <a:endParaRPr lang="en-US" dirty="0">
              <a:latin typeface="Franklin Gothic Book" pitchFamily="34" charset="0"/>
            </a:endParaRPr>
          </a:p>
        </p:txBody>
      </p:sp>
      <p:sp>
        <p:nvSpPr>
          <p:cNvPr id="8" name="Right Brace 7"/>
          <p:cNvSpPr/>
          <p:nvPr/>
        </p:nvSpPr>
        <p:spPr bwMode="auto">
          <a:xfrm>
            <a:off x="6313715" y="1981199"/>
            <a:ext cx="304800" cy="1219200"/>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dirty="0"/>
          </a:p>
        </p:txBody>
      </p:sp>
      <p:sp>
        <p:nvSpPr>
          <p:cNvPr id="9" name="Right Brace 8"/>
          <p:cNvSpPr/>
          <p:nvPr/>
        </p:nvSpPr>
        <p:spPr bwMode="auto">
          <a:xfrm>
            <a:off x="6327569" y="3760014"/>
            <a:ext cx="304800" cy="2716986"/>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dirty="0"/>
          </a:p>
        </p:txBody>
      </p:sp>
      <p:sp>
        <p:nvSpPr>
          <p:cNvPr id="10" name="Slide Number Placeholder 9"/>
          <p:cNvSpPr>
            <a:spLocks noGrp="1"/>
          </p:cNvSpPr>
          <p:nvPr>
            <p:ph type="sldNum" sz="quarter" idx="12"/>
          </p:nvPr>
        </p:nvSpPr>
        <p:spPr/>
        <p:txBody>
          <a:bodyPr/>
          <a:lstStyle/>
          <a:p>
            <a:pPr>
              <a:defRPr/>
            </a:pPr>
            <a:fld id="{7272E349-8C95-40FB-A1A5-9BE662036DF8}" type="slidenum">
              <a:rPr lang="en-US" smtClean="0"/>
              <a:pPr>
                <a:defRPr/>
              </a:pPr>
              <a:t>11</a:t>
            </a:fld>
            <a:endParaRPr lang="en-US" dirty="0"/>
          </a:p>
        </p:txBody>
      </p:sp>
    </p:spTree>
    <p:extLst>
      <p:ext uri="{BB962C8B-B14F-4D97-AF65-F5344CB8AC3E}">
        <p14:creationId xmlns:p14="http://schemas.microsoft.com/office/powerpoint/2010/main" val="32471457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48600" cy="914400"/>
          </a:xfrm>
        </p:spPr>
        <p:txBody>
          <a:bodyPr/>
          <a:lstStyle/>
          <a:p>
            <a:r>
              <a:rPr lang="en-US" sz="4400" b="1" dirty="0" smtClean="0">
                <a:effectLst>
                  <a:outerShdw blurRad="38100" dist="38100" dir="2700000" algn="tl">
                    <a:srgbClr val="000000">
                      <a:alpha val="43137"/>
                    </a:srgbClr>
                  </a:outerShdw>
                </a:effectLst>
              </a:rPr>
              <a:t>Random Variation for Proportions</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143000"/>
            <a:ext cx="7620000" cy="4800600"/>
          </a:xfrm>
        </p:spPr>
        <p:txBody>
          <a:bodyPr/>
          <a:lstStyle/>
          <a:p>
            <a:r>
              <a:rPr lang="en-US" dirty="0"/>
              <a:t>Mean proportion of “successes”</a:t>
            </a:r>
          </a:p>
          <a:p>
            <a:pPr lvl="1"/>
            <a:endParaRPr lang="en-US" dirty="0"/>
          </a:p>
          <a:p>
            <a:r>
              <a:rPr lang="en-US" dirty="0"/>
              <a:t>Standard deviation of the proportion of “successes”</a:t>
            </a:r>
          </a:p>
          <a:p>
            <a:endParaRPr lang="en-US" dirty="0"/>
          </a:p>
          <a:p>
            <a:pPr>
              <a:spcBef>
                <a:spcPct val="125000"/>
              </a:spcBef>
            </a:pPr>
            <a:endParaRPr lang="en-US" dirty="0" smtClean="0"/>
          </a:p>
          <a:p>
            <a:pPr>
              <a:spcBef>
                <a:spcPct val="125000"/>
              </a:spcBef>
            </a:pPr>
            <a:r>
              <a:rPr lang="en-US" dirty="0" smtClean="0"/>
              <a:t>Shape </a:t>
            </a:r>
            <a:r>
              <a:rPr lang="en-US" dirty="0"/>
              <a:t>of the possible proportions</a:t>
            </a:r>
          </a:p>
          <a:p>
            <a:pPr lvl="1">
              <a:spcBef>
                <a:spcPct val="25000"/>
              </a:spcBef>
            </a:pPr>
            <a:r>
              <a:rPr lang="en-US" dirty="0"/>
              <a:t>skewed right when </a:t>
            </a:r>
            <a:r>
              <a:rPr lang="en-US" dirty="0" err="1"/>
              <a:t>np</a:t>
            </a:r>
            <a:r>
              <a:rPr lang="en-US" dirty="0"/>
              <a:t>&lt;5</a:t>
            </a:r>
          </a:p>
          <a:p>
            <a:pPr lvl="1">
              <a:spcBef>
                <a:spcPct val="25000"/>
              </a:spcBef>
            </a:pPr>
            <a:r>
              <a:rPr lang="en-US" dirty="0"/>
              <a:t>bell shaped (i.e., normal) when np</a:t>
            </a:r>
            <a:r>
              <a:rPr lang="en-US" dirty="0">
                <a:sym typeface="Symbol" pitchFamily="18" charset="2"/>
              </a:rPr>
              <a:t></a:t>
            </a:r>
            <a:r>
              <a:rPr lang="en-US" dirty="0"/>
              <a:t>5 </a:t>
            </a:r>
            <a:r>
              <a:rPr lang="en-US" u="sng" dirty="0"/>
              <a:t>and</a:t>
            </a:r>
            <a:r>
              <a:rPr lang="en-US" dirty="0"/>
              <a:t> n(1-p)</a:t>
            </a:r>
            <a:r>
              <a:rPr lang="en-US" dirty="0">
                <a:sym typeface="Symbol" pitchFamily="18" charset="2"/>
              </a:rPr>
              <a:t></a:t>
            </a:r>
            <a:r>
              <a:rPr lang="en-US" dirty="0"/>
              <a:t>5</a:t>
            </a:r>
          </a:p>
          <a:p>
            <a:pPr lvl="1">
              <a:spcBef>
                <a:spcPct val="25000"/>
              </a:spcBef>
            </a:pPr>
            <a:r>
              <a:rPr lang="en-US" dirty="0"/>
              <a:t>skewed left when n(1-p)&lt;5</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73136973"/>
              </p:ext>
            </p:extLst>
          </p:nvPr>
        </p:nvGraphicFramePr>
        <p:xfrm>
          <a:off x="5029200" y="1219200"/>
          <a:ext cx="727075" cy="347663"/>
        </p:xfrm>
        <a:graphic>
          <a:graphicData uri="http://schemas.openxmlformats.org/presentationml/2006/ole">
            <mc:AlternateContent xmlns:mc="http://schemas.openxmlformats.org/markup-compatibility/2006">
              <mc:Choice xmlns:v="urn:schemas-microsoft-com:vml" Requires="v">
                <p:oleObj spid="_x0000_s3258" name="Equation" r:id="rId4" imgW="368140" imgH="177723" progId="Equation.3">
                  <p:embed/>
                </p:oleObj>
              </mc:Choice>
              <mc:Fallback>
                <p:oleObj name="Equation" r:id="rId4" imgW="368140" imgH="17772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219200"/>
                        <a:ext cx="72707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98215399"/>
              </p:ext>
            </p:extLst>
          </p:nvPr>
        </p:nvGraphicFramePr>
        <p:xfrm>
          <a:off x="2743200" y="2590800"/>
          <a:ext cx="1676400" cy="836613"/>
        </p:xfrm>
        <a:graphic>
          <a:graphicData uri="http://schemas.openxmlformats.org/presentationml/2006/ole">
            <mc:AlternateContent xmlns:mc="http://schemas.openxmlformats.org/markup-compatibility/2006">
              <mc:Choice xmlns:v="urn:schemas-microsoft-com:vml" Requires="v">
                <p:oleObj spid="_x0000_s3259" name="Equation" r:id="rId6" imgW="888614" imgH="444307" progId="Equation.3">
                  <p:embed/>
                </p:oleObj>
              </mc:Choice>
              <mc:Fallback>
                <p:oleObj name="Equation" r:id="rId6" imgW="888614"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590800"/>
                        <a:ext cx="1676400"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7272E349-8C95-40FB-A1A5-9BE662036DF8}" type="slidenum">
              <a:rPr lang="en-US" smtClean="0"/>
              <a:pPr>
                <a:defRPr/>
              </a:pPr>
              <a:t>12</a:t>
            </a:fld>
            <a:endParaRPr lang="en-US" dirty="0"/>
          </a:p>
        </p:txBody>
      </p:sp>
    </p:spTree>
    <p:extLst>
      <p:ext uri="{BB962C8B-B14F-4D97-AF65-F5344CB8AC3E}">
        <p14:creationId xmlns:p14="http://schemas.microsoft.com/office/powerpoint/2010/main" val="31874827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Use of p-Charts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524000"/>
            <a:ext cx="7620000" cy="4800600"/>
          </a:xfrm>
        </p:spPr>
        <p:txBody>
          <a:bodyPr/>
          <a:lstStyle/>
          <a:p>
            <a:r>
              <a:rPr lang="en-US" sz="2800" dirty="0"/>
              <a:t>“Known p” - process has already been </a:t>
            </a:r>
            <a:r>
              <a:rPr lang="en-US" sz="2800" dirty="0" smtClean="0"/>
              <a:t>characterized</a:t>
            </a:r>
          </a:p>
          <a:p>
            <a:pPr marL="114300" indent="0">
              <a:buNone/>
            </a:pPr>
            <a:r>
              <a:rPr lang="en-US" sz="2800" dirty="0" smtClean="0"/>
              <a:t> </a:t>
            </a:r>
            <a:endParaRPr lang="en-US" sz="2800" dirty="0"/>
          </a:p>
          <a:p>
            <a:r>
              <a:rPr lang="en-US" sz="2800" dirty="0"/>
              <a:t>“Unknown p”- process has yet to be characterized; </a:t>
            </a:r>
          </a:p>
          <a:p>
            <a:pPr lvl="1"/>
            <a:r>
              <a:rPr lang="en-US" dirty="0"/>
              <a:t>to determine “p”, proportion data are collected and a “trial” p-Chart is created using “average proportion”</a:t>
            </a:r>
          </a:p>
          <a:p>
            <a:pPr lvl="1"/>
            <a:r>
              <a:rPr lang="en-US" dirty="0"/>
              <a:t>if </a:t>
            </a:r>
            <a:r>
              <a:rPr lang="en-US" u="sng" dirty="0"/>
              <a:t>stable</a:t>
            </a:r>
            <a:r>
              <a:rPr lang="en-US" dirty="0"/>
              <a:t>, average proportion is used to estimate “p”</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13</a:t>
            </a:fld>
            <a:endParaRPr lang="en-US" dirty="0"/>
          </a:p>
        </p:txBody>
      </p:sp>
    </p:spTree>
    <p:extLst>
      <p:ext uri="{BB962C8B-B14F-4D97-AF65-F5344CB8AC3E}">
        <p14:creationId xmlns:p14="http://schemas.microsoft.com/office/powerpoint/2010/main" val="24533826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p-chart Calculations for Unknown “p”</a:t>
            </a:r>
            <a:endParaRPr lang="en-US"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3522183303"/>
              </p:ext>
            </p:extLst>
          </p:nvPr>
        </p:nvGraphicFramePr>
        <p:xfrm>
          <a:off x="358239" y="1828800"/>
          <a:ext cx="2114550" cy="441325"/>
        </p:xfrm>
        <a:graphic>
          <a:graphicData uri="http://schemas.openxmlformats.org/presentationml/2006/ole">
            <mc:AlternateContent xmlns:mc="http://schemas.openxmlformats.org/markup-compatibility/2006">
              <mc:Choice xmlns:v="urn:schemas-microsoft-com:vml" Requires="v">
                <p:oleObj spid="_x0000_s4474" name="Equation" r:id="rId4" imgW="1028520" imgH="215640" progId="Equation.3">
                  <p:embed/>
                </p:oleObj>
              </mc:Choice>
              <mc:Fallback>
                <p:oleObj name="Equation" r:id="rId4" imgW="1028520" imgH="215640" progId="Equation.3">
                  <p:embed/>
                  <p:pic>
                    <p:nvPicPr>
                      <p:cNvPr id="0" name=""/>
                      <p:cNvPicPr>
                        <a:picLocks noChangeAspect="1" noChangeArrowheads="1"/>
                      </p:cNvPicPr>
                      <p:nvPr/>
                    </p:nvPicPr>
                    <p:blipFill>
                      <a:blip r:embed="rId5"/>
                      <a:srcRect/>
                      <a:stretch>
                        <a:fillRect/>
                      </a:stretch>
                    </p:blipFill>
                    <p:spPr bwMode="auto">
                      <a:xfrm>
                        <a:off x="358239" y="1828800"/>
                        <a:ext cx="21145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7"/>
          <p:cNvSpPr txBox="1">
            <a:spLocks noChangeArrowheads="1"/>
          </p:cNvSpPr>
          <p:nvPr/>
        </p:nvSpPr>
        <p:spPr bwMode="auto">
          <a:xfrm>
            <a:off x="381000" y="3674486"/>
            <a:ext cx="7848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marL="342900" indent="-342900" eaLnBrk="1" hangingPunct="1">
              <a:buFont typeface="Arial" pitchFamily="34" charset="0"/>
              <a:buChar char="•"/>
            </a:pPr>
            <a:r>
              <a:rPr lang="en-US" dirty="0">
                <a:solidFill>
                  <a:schemeClr val="tx2"/>
                </a:solidFill>
              </a:rPr>
              <a:t>p</a:t>
            </a:r>
            <a:r>
              <a:rPr lang="en-US" dirty="0" smtClean="0">
                <a:solidFill>
                  <a:schemeClr val="tx2"/>
                </a:solidFill>
              </a:rPr>
              <a:t>-bar is </a:t>
            </a:r>
            <a:r>
              <a:rPr lang="en-US" dirty="0">
                <a:solidFill>
                  <a:schemeClr val="tx2"/>
                </a:solidFill>
              </a:rPr>
              <a:t>the average </a:t>
            </a:r>
            <a:r>
              <a:rPr lang="en-US" dirty="0" smtClean="0">
                <a:solidFill>
                  <a:schemeClr val="tx2"/>
                </a:solidFill>
              </a:rPr>
              <a:t>proportion</a:t>
            </a:r>
          </a:p>
          <a:p>
            <a:pPr marL="342900" indent="-342900" eaLnBrk="1" hangingPunct="1">
              <a:buFont typeface="Arial" pitchFamily="34" charset="0"/>
              <a:buChar char="•"/>
            </a:pPr>
            <a:r>
              <a:rPr lang="en-US" dirty="0" smtClean="0">
                <a:solidFill>
                  <a:schemeClr val="tx2"/>
                </a:solidFill>
              </a:rPr>
              <a:t>z is the number of standard deviations from the process average</a:t>
            </a:r>
          </a:p>
          <a:p>
            <a:pPr marL="342900" indent="-342900" eaLnBrk="1" hangingPunct="1">
              <a:buFont typeface="Arial" pitchFamily="34" charset="0"/>
              <a:buChar char="•"/>
            </a:pPr>
            <a:r>
              <a:rPr lang="en-US" dirty="0" smtClean="0">
                <a:solidFill>
                  <a:schemeClr val="tx2"/>
                </a:solidFill>
              </a:rPr>
              <a:t>n is </a:t>
            </a:r>
            <a:r>
              <a:rPr lang="en-US" dirty="0">
                <a:solidFill>
                  <a:schemeClr val="tx2"/>
                </a:solidFill>
              </a:rPr>
              <a:t>the number of items in a subgroup</a:t>
            </a:r>
          </a:p>
          <a:p>
            <a:pPr eaLnBrk="1" hangingPunct="1"/>
            <a:endParaRPr lang="en-US" dirty="0">
              <a:solidFill>
                <a:schemeClr val="tx2"/>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255414234"/>
              </p:ext>
            </p:extLst>
          </p:nvPr>
        </p:nvGraphicFramePr>
        <p:xfrm>
          <a:off x="346364" y="2438400"/>
          <a:ext cx="2765425" cy="884237"/>
        </p:xfrm>
        <a:graphic>
          <a:graphicData uri="http://schemas.openxmlformats.org/presentationml/2006/ole">
            <mc:AlternateContent xmlns:mc="http://schemas.openxmlformats.org/markup-compatibility/2006">
              <mc:Choice xmlns:v="urn:schemas-microsoft-com:vml" Requires="v">
                <p:oleObj spid="_x0000_s4475" name="Equation" r:id="rId6" imgW="1346040" imgH="431640" progId="Equation.3">
                  <p:embed/>
                </p:oleObj>
              </mc:Choice>
              <mc:Fallback>
                <p:oleObj name="Equation" r:id="rId6" imgW="1346040" imgH="431640" progId="Equation.3">
                  <p:embed/>
                  <p:pic>
                    <p:nvPicPr>
                      <p:cNvPr id="0" name="Object 4"/>
                      <p:cNvPicPr>
                        <a:picLocks noChangeAspect="1" noChangeArrowheads="1"/>
                      </p:cNvPicPr>
                      <p:nvPr/>
                    </p:nvPicPr>
                    <p:blipFill>
                      <a:blip r:embed="rId7"/>
                      <a:srcRect/>
                      <a:stretch>
                        <a:fillRect/>
                      </a:stretch>
                    </p:blipFill>
                    <p:spPr bwMode="auto">
                      <a:xfrm>
                        <a:off x="346364" y="2438400"/>
                        <a:ext cx="2765425"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507803916"/>
              </p:ext>
            </p:extLst>
          </p:nvPr>
        </p:nvGraphicFramePr>
        <p:xfrm>
          <a:off x="4114800" y="2438400"/>
          <a:ext cx="2662238" cy="884238"/>
        </p:xfrm>
        <a:graphic>
          <a:graphicData uri="http://schemas.openxmlformats.org/presentationml/2006/ole">
            <mc:AlternateContent xmlns:mc="http://schemas.openxmlformats.org/markup-compatibility/2006">
              <mc:Choice xmlns:v="urn:schemas-microsoft-com:vml" Requires="v">
                <p:oleObj spid="_x0000_s4476" name="Equation" r:id="rId8" imgW="1295280" imgH="431640" progId="Equation.3">
                  <p:embed/>
                </p:oleObj>
              </mc:Choice>
              <mc:Fallback>
                <p:oleObj name="Equation" r:id="rId8" imgW="1295280" imgH="431640" progId="Equation.3">
                  <p:embed/>
                  <p:pic>
                    <p:nvPicPr>
                      <p:cNvPr id="0" name="Object 14"/>
                      <p:cNvPicPr>
                        <a:picLocks noChangeAspect="1" noChangeArrowheads="1"/>
                      </p:cNvPicPr>
                      <p:nvPr/>
                    </p:nvPicPr>
                    <p:blipFill>
                      <a:blip r:embed="rId9"/>
                      <a:srcRect/>
                      <a:stretch>
                        <a:fillRect/>
                      </a:stretch>
                    </p:blipFill>
                    <p:spPr bwMode="auto">
                      <a:xfrm>
                        <a:off x="4114800" y="2438400"/>
                        <a:ext cx="2662238"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789799516"/>
              </p:ext>
            </p:extLst>
          </p:nvPr>
        </p:nvGraphicFramePr>
        <p:xfrm>
          <a:off x="1905000" y="5486400"/>
          <a:ext cx="4233862" cy="430213"/>
        </p:xfrm>
        <a:graphic>
          <a:graphicData uri="http://schemas.openxmlformats.org/presentationml/2006/ole">
            <mc:AlternateContent xmlns:mc="http://schemas.openxmlformats.org/markup-compatibility/2006">
              <mc:Choice xmlns:v="urn:schemas-microsoft-com:vml" Requires="v">
                <p:oleObj spid="_x0000_s4477" name="Equation" r:id="rId10" imgW="2108160" imgH="215640" progId="Equation.3">
                  <p:embed/>
                </p:oleObj>
              </mc:Choice>
              <mc:Fallback>
                <p:oleObj name="Equation" r:id="rId10" imgW="2108160" imgH="215640" progId="Equation.3">
                  <p:embed/>
                  <p:pic>
                    <p:nvPicPr>
                      <p:cNvPr id="0" name="Object 11"/>
                      <p:cNvPicPr>
                        <a:picLocks noChangeAspect="1" noChangeArrowheads="1"/>
                      </p:cNvPicPr>
                      <p:nvPr/>
                    </p:nvPicPr>
                    <p:blipFill>
                      <a:blip r:embed="rId11"/>
                      <a:srcRect/>
                      <a:stretch>
                        <a:fillRect/>
                      </a:stretch>
                    </p:blipFill>
                    <p:spPr bwMode="auto">
                      <a:xfrm>
                        <a:off x="1905000" y="5486400"/>
                        <a:ext cx="4233862"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14</a:t>
            </a:fld>
            <a:endParaRPr lang="en-US" dirty="0"/>
          </a:p>
        </p:txBody>
      </p:sp>
    </p:spTree>
    <p:extLst>
      <p:ext uri="{BB962C8B-B14F-4D97-AF65-F5344CB8AC3E}">
        <p14:creationId xmlns:p14="http://schemas.microsoft.com/office/powerpoint/2010/main" val="19019492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924800" cy="868362"/>
          </a:xfrm>
        </p:spPr>
        <p:txBody>
          <a:bodyPr/>
          <a:lstStyle/>
          <a:p>
            <a:r>
              <a:rPr lang="en-US" sz="3200" b="1" dirty="0" smtClean="0">
                <a:solidFill>
                  <a:schemeClr val="tx1"/>
                </a:solidFill>
                <a:effectLst>
                  <a:outerShdw blurRad="38100" dist="38100" dir="2700000" algn="tl">
                    <a:srgbClr val="000000">
                      <a:alpha val="43137"/>
                    </a:srgbClr>
                  </a:outerShdw>
                </a:effectLst>
              </a:rPr>
              <a:t>Office &amp; Cubicle Audit </a:t>
            </a:r>
            <a:r>
              <a:rPr lang="en-US" sz="3200" b="1" dirty="0">
                <a:solidFill>
                  <a:schemeClr val="tx1"/>
                </a:solidFill>
                <a:effectLst>
                  <a:outerShdw blurRad="38100" dist="38100" dir="2700000" algn="tl">
                    <a:srgbClr val="000000">
                      <a:alpha val="43137"/>
                    </a:srgbClr>
                  </a:outerShdw>
                </a:effectLst>
              </a:rPr>
              <a:t>(goal </a:t>
            </a:r>
            <a:r>
              <a:rPr lang="en-US" sz="3200" b="1" dirty="0" smtClean="0">
                <a:solidFill>
                  <a:schemeClr val="tx1"/>
                </a:solidFill>
                <a:effectLst>
                  <a:outerShdw blurRad="38100" dist="38100" dir="2700000" algn="tl">
                    <a:srgbClr val="000000">
                      <a:alpha val="43137"/>
                    </a:srgbClr>
                  </a:outerShdw>
                </a:effectLst>
              </a:rPr>
              <a:t>= 85% conforming)</a:t>
            </a:r>
            <a:r>
              <a:rPr lang="en-US" sz="3200" b="1" dirty="0">
                <a:solidFill>
                  <a:schemeClr val="tx1"/>
                </a:solidFill>
                <a:effectLst>
                  <a:outerShdw blurRad="38100" dist="38100" dir="2700000" algn="tl">
                    <a:srgbClr val="000000">
                      <a:alpha val="43137"/>
                    </a:srgbClr>
                  </a:outerShdw>
                </a:effectLst>
              </a:rPr>
              <a:t/>
            </a:r>
            <a:br>
              <a:rPr lang="en-US" sz="3200" b="1" dirty="0">
                <a:solidFill>
                  <a:schemeClr val="tx1"/>
                </a:solidFill>
                <a:effectLst>
                  <a:outerShdw blurRad="38100" dist="38100" dir="2700000" algn="tl">
                    <a:srgbClr val="000000">
                      <a:alpha val="43137"/>
                    </a:srgbClr>
                  </a:outerShdw>
                </a:effectLst>
              </a:rPr>
            </a:br>
            <a:endParaRPr lang="en-US" sz="3200" dirty="0">
              <a:solidFill>
                <a:schemeClr val="tx1"/>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15</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705927375"/>
              </p:ext>
            </p:extLst>
          </p:nvPr>
        </p:nvGraphicFramePr>
        <p:xfrm>
          <a:off x="457200" y="1219200"/>
          <a:ext cx="6124575" cy="5484813"/>
        </p:xfrm>
        <a:graphic>
          <a:graphicData uri="http://schemas.openxmlformats.org/presentationml/2006/ole">
            <mc:AlternateContent xmlns:mc="http://schemas.openxmlformats.org/markup-compatibility/2006">
              <mc:Choice xmlns:v="urn:schemas-microsoft-com:vml" Requires="v">
                <p:oleObj spid="_x0000_s2147" name="Worksheet" r:id="rId4" imgW="4029137" imgH="3610092" progId="Excel.Sheet.8">
                  <p:embed/>
                </p:oleObj>
              </mc:Choice>
              <mc:Fallback>
                <p:oleObj name="Worksheet" r:id="rId4" imgW="4029137" imgH="3610092" progId="Excel.Sheet.8">
                  <p:embed/>
                  <p:pic>
                    <p:nvPicPr>
                      <p:cNvPr id="6" name="Object 5"/>
                      <p:cNvPicPr>
                        <a:picLocks noChangeAspect="1" noChangeArrowheads="1"/>
                      </p:cNvPicPr>
                      <p:nvPr/>
                    </p:nvPicPr>
                    <p:blipFill>
                      <a:blip r:embed="rId5"/>
                      <a:srcRect/>
                      <a:stretch>
                        <a:fillRect/>
                      </a:stretch>
                    </p:blipFill>
                    <p:spPr bwMode="auto">
                      <a:xfrm>
                        <a:off x="457200" y="1219200"/>
                        <a:ext cx="6124575" cy="54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5791200" y="1752600"/>
            <a:ext cx="2590800" cy="3785652"/>
          </a:xfrm>
          <a:prstGeom prst="rect">
            <a:avLst/>
          </a:prstGeom>
          <a:noFill/>
        </p:spPr>
        <p:txBody>
          <a:bodyPr wrap="square" rtlCol="0">
            <a:spAutoFit/>
          </a:bodyPr>
          <a:lstStyle/>
          <a:p>
            <a:r>
              <a:rPr lang="en-US" dirty="0">
                <a:solidFill>
                  <a:schemeClr val="tx1"/>
                </a:solidFill>
              </a:rPr>
              <a:t>N</a:t>
            </a:r>
            <a:r>
              <a:rPr lang="en-US" dirty="0" smtClean="0">
                <a:solidFill>
                  <a:schemeClr val="tx1"/>
                </a:solidFill>
              </a:rPr>
              <a:t>umber of offices or cubicles meeting acceptable standards out of 50 offices/cubicles sampled each week.</a:t>
            </a:r>
          </a:p>
          <a:p>
            <a:r>
              <a:rPr lang="en-US" dirty="0">
                <a:solidFill>
                  <a:schemeClr val="tx1"/>
                </a:solidFill>
              </a:rPr>
              <a:t/>
            </a:r>
            <a:br>
              <a:rPr lang="en-US" dirty="0">
                <a:solidFill>
                  <a:schemeClr val="tx1"/>
                </a:solidFill>
              </a:rPr>
            </a:br>
            <a:r>
              <a:rPr lang="en-US" dirty="0" smtClean="0">
                <a:solidFill>
                  <a:schemeClr val="tx1"/>
                </a:solidFill>
              </a:rPr>
              <a:t>20 Subgroups (Samples) in this example, with 50 cubicles in each subgroup.</a:t>
            </a:r>
            <a:endParaRPr lang="en-US" dirty="0">
              <a:solidFill>
                <a:schemeClr val="tx1"/>
              </a:solidFill>
            </a:endParaRPr>
          </a:p>
        </p:txBody>
      </p:sp>
    </p:spTree>
    <p:extLst>
      <p:ext uri="{BB962C8B-B14F-4D97-AF65-F5344CB8AC3E}">
        <p14:creationId xmlns:p14="http://schemas.microsoft.com/office/powerpoint/2010/main" val="8141097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16</a:t>
            </a:fld>
            <a:endParaRPr lang="en-US" dirty="0"/>
          </a:p>
        </p:txBody>
      </p:sp>
      <p:sp>
        <p:nvSpPr>
          <p:cNvPr id="15" name="Title 1"/>
          <p:cNvSpPr txBox="1">
            <a:spLocks/>
          </p:cNvSpPr>
          <p:nvPr/>
        </p:nvSpPr>
        <p:spPr>
          <a:xfrm>
            <a:off x="381000" y="76200"/>
            <a:ext cx="7620000" cy="2057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Franklin Gothic Medium" pitchFamily="34" charset="0"/>
                <a:ea typeface="+mj-ea"/>
                <a:cs typeface="+mj-cs"/>
              </a:defRPr>
            </a:lvl1pPr>
          </a:lstStyle>
          <a:p>
            <a:pPr fontAlgn="auto">
              <a:spcAft>
                <a:spcPts val="0"/>
              </a:spcAft>
            </a:pPr>
            <a:r>
              <a:rPr lang="en-US" sz="2800" b="1" dirty="0" smtClean="0">
                <a:solidFill>
                  <a:schemeClr val="tx1"/>
                </a:solidFill>
                <a:effectLst>
                  <a:outerShdw blurRad="38100" dist="38100" dir="2700000" algn="tl">
                    <a:srgbClr val="000000">
                      <a:alpha val="43137"/>
                    </a:srgbClr>
                  </a:outerShdw>
                </a:effectLst>
              </a:rPr>
              <a:t>What are the p-Chart parameters for the  office audit sample data?  Using Excel or a calculator to find the parameters by hand (Not OM Explorer):</a:t>
            </a:r>
            <a:endParaRPr lang="en-US" sz="2800" b="1" dirty="0">
              <a:solidFill>
                <a:schemeClr val="tx1"/>
              </a:solidFill>
              <a:effectLst>
                <a:outerShdw blurRad="38100" dist="38100" dir="2700000" algn="tl">
                  <a:srgbClr val="000000">
                    <a:alpha val="43137"/>
                  </a:srgbClr>
                </a:outerShdw>
              </a:effectLst>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581148543"/>
              </p:ext>
            </p:extLst>
          </p:nvPr>
        </p:nvGraphicFramePr>
        <p:xfrm>
          <a:off x="685800" y="3200400"/>
          <a:ext cx="796925" cy="636568"/>
        </p:xfrm>
        <a:graphic>
          <a:graphicData uri="http://schemas.openxmlformats.org/presentationml/2006/ole">
            <mc:AlternateContent xmlns:mc="http://schemas.openxmlformats.org/markup-compatibility/2006">
              <mc:Choice xmlns:v="urn:schemas-microsoft-com:vml" Requires="v">
                <p:oleObj spid="_x0000_s5635" name="Equation" r:id="rId4" imgW="253800" imgH="203040" progId="Equation.3">
                  <p:embed/>
                </p:oleObj>
              </mc:Choice>
              <mc:Fallback>
                <p:oleObj name="Equation" r:id="rId4" imgW="253800" imgH="203040" progId="Equation.3">
                  <p:embed/>
                  <p:pic>
                    <p:nvPicPr>
                      <p:cNvPr id="6" name="Object 5"/>
                      <p:cNvPicPr>
                        <a:picLocks noChangeAspect="1" noChangeArrowheads="1"/>
                      </p:cNvPicPr>
                      <p:nvPr/>
                    </p:nvPicPr>
                    <p:blipFill>
                      <a:blip r:embed="rId5"/>
                      <a:srcRect/>
                      <a:stretch>
                        <a:fillRect/>
                      </a:stretch>
                    </p:blipFill>
                    <p:spPr bwMode="auto">
                      <a:xfrm>
                        <a:off x="685800" y="3200400"/>
                        <a:ext cx="796925" cy="636568"/>
                      </a:xfrm>
                      <a:prstGeom prst="rect">
                        <a:avLst/>
                      </a:prstGeom>
                      <a:noFill/>
                      <a:ln>
                        <a:noFill/>
                      </a:ln>
                      <a:effec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373594383"/>
              </p:ext>
            </p:extLst>
          </p:nvPr>
        </p:nvGraphicFramePr>
        <p:xfrm>
          <a:off x="609600" y="5562600"/>
          <a:ext cx="1267995" cy="533400"/>
        </p:xfrm>
        <a:graphic>
          <a:graphicData uri="http://schemas.openxmlformats.org/presentationml/2006/ole">
            <mc:AlternateContent xmlns:mc="http://schemas.openxmlformats.org/markup-compatibility/2006">
              <mc:Choice xmlns:v="urn:schemas-microsoft-com:vml" Requires="v">
                <p:oleObj spid="_x0000_s5636" name="Equation" r:id="rId6" imgW="419040" imgH="177480" progId="Equation.3">
                  <p:embed/>
                </p:oleObj>
              </mc:Choice>
              <mc:Fallback>
                <p:oleObj name="Equation" r:id="rId6" imgW="419040" imgH="177480" progId="Equation.3">
                  <p:embed/>
                  <p:pic>
                    <p:nvPicPr>
                      <p:cNvPr id="7" name="Object 6"/>
                      <p:cNvPicPr>
                        <a:picLocks noChangeAspect="1" noChangeArrowheads="1"/>
                      </p:cNvPicPr>
                      <p:nvPr/>
                    </p:nvPicPr>
                    <p:blipFill>
                      <a:blip r:embed="rId7"/>
                      <a:srcRect/>
                      <a:stretch>
                        <a:fillRect/>
                      </a:stretch>
                    </p:blipFill>
                    <p:spPr bwMode="auto">
                      <a:xfrm>
                        <a:off x="609600" y="5562600"/>
                        <a:ext cx="1267995" cy="533400"/>
                      </a:xfrm>
                      <a:prstGeom prst="rect">
                        <a:avLst/>
                      </a:prstGeom>
                      <a:noFill/>
                      <a:ln>
                        <a:noFill/>
                      </a:ln>
                      <a:effec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553573305"/>
              </p:ext>
            </p:extLst>
          </p:nvPr>
        </p:nvGraphicFramePr>
        <p:xfrm>
          <a:off x="685800" y="4419600"/>
          <a:ext cx="1140494" cy="495300"/>
        </p:xfrm>
        <a:graphic>
          <a:graphicData uri="http://schemas.openxmlformats.org/presentationml/2006/ole">
            <mc:AlternateContent xmlns:mc="http://schemas.openxmlformats.org/markup-compatibility/2006">
              <mc:Choice xmlns:v="urn:schemas-microsoft-com:vml" Requires="v">
                <p:oleObj spid="_x0000_s5637" name="Equation" r:id="rId8" imgW="406080" imgH="177480" progId="Equation.3">
                  <p:embed/>
                </p:oleObj>
              </mc:Choice>
              <mc:Fallback>
                <p:oleObj name="Equation" r:id="rId8" imgW="406080" imgH="177480" progId="Equation.3">
                  <p:embed/>
                  <p:pic>
                    <p:nvPicPr>
                      <p:cNvPr id="8" name="Object 7"/>
                      <p:cNvPicPr>
                        <a:picLocks noChangeAspect="1" noChangeArrowheads="1"/>
                      </p:cNvPicPr>
                      <p:nvPr/>
                    </p:nvPicPr>
                    <p:blipFill>
                      <a:blip r:embed="rId9"/>
                      <a:srcRect/>
                      <a:stretch>
                        <a:fillRect/>
                      </a:stretch>
                    </p:blipFill>
                    <p:spPr bwMode="auto">
                      <a:xfrm>
                        <a:off x="685800" y="4419600"/>
                        <a:ext cx="1140494" cy="495300"/>
                      </a:xfrm>
                      <a:prstGeom prst="rect">
                        <a:avLst/>
                      </a:prstGeom>
                      <a:noFill/>
                      <a:ln>
                        <a:noFill/>
                      </a:ln>
                      <a:effec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023573136"/>
              </p:ext>
            </p:extLst>
          </p:nvPr>
        </p:nvGraphicFramePr>
        <p:xfrm>
          <a:off x="685800" y="2286000"/>
          <a:ext cx="811212" cy="462807"/>
        </p:xfrm>
        <a:graphic>
          <a:graphicData uri="http://schemas.openxmlformats.org/presentationml/2006/ole">
            <mc:AlternateContent xmlns:mc="http://schemas.openxmlformats.org/markup-compatibility/2006">
              <mc:Choice xmlns:v="urn:schemas-microsoft-com:vml" Requires="v">
                <p:oleObj spid="_x0000_s5638" name="Equation" r:id="rId10" imgW="241200" imgH="139680" progId="Equation.3">
                  <p:embed/>
                </p:oleObj>
              </mc:Choice>
              <mc:Fallback>
                <p:oleObj name="Equation" r:id="rId10" imgW="241200" imgH="139680" progId="Equation.3">
                  <p:embed/>
                  <p:pic>
                    <p:nvPicPr>
                      <p:cNvPr id="9" name="Object 8"/>
                      <p:cNvPicPr>
                        <a:picLocks noChangeAspect="1" noChangeArrowheads="1"/>
                      </p:cNvPicPr>
                      <p:nvPr/>
                    </p:nvPicPr>
                    <p:blipFill>
                      <a:blip r:embed="rId11"/>
                      <a:srcRect/>
                      <a:stretch>
                        <a:fillRect/>
                      </a:stretch>
                    </p:blipFill>
                    <p:spPr bwMode="auto">
                      <a:xfrm>
                        <a:off x="685800" y="2286000"/>
                        <a:ext cx="811212" cy="46280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787436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13" y="0"/>
            <a:ext cx="8707118" cy="1143000"/>
          </a:xfrm>
        </p:spPr>
        <p:txBody>
          <a:bodyPr/>
          <a:lstStyle/>
          <a:p>
            <a:r>
              <a:rPr lang="en-US" sz="4000" b="1" dirty="0" smtClean="0">
                <a:effectLst>
                  <a:outerShdw blurRad="38100" dist="38100" dir="2700000" algn="tl">
                    <a:srgbClr val="000000">
                      <a:alpha val="43137"/>
                    </a:srgbClr>
                  </a:outerShdw>
                </a:effectLst>
              </a:rPr>
              <a:t>Office Audit Data</a:t>
            </a:r>
            <a:br>
              <a:rPr lang="en-US" sz="4000" b="1" dirty="0" smtClean="0">
                <a:effectLst>
                  <a:outerShdw blurRad="38100" dist="38100" dir="2700000" algn="tl">
                    <a:srgbClr val="000000">
                      <a:alpha val="43137"/>
                    </a:srgbClr>
                  </a:outerShdw>
                </a:effectLst>
              </a:rPr>
            </a:br>
            <a:r>
              <a:rPr lang="en-US" sz="3200" dirty="0" smtClean="0"/>
              <a:t>Creating p-Chart using OM Explorer</a:t>
            </a:r>
            <a:endParaRPr lang="en-US" sz="3200"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17</a:t>
            </a:fld>
            <a:endParaRPr lang="en-US" dirty="0"/>
          </a:p>
        </p:txBody>
      </p:sp>
      <p:pic>
        <p:nvPicPr>
          <p:cNvPr id="7" name="Picture 6"/>
          <p:cNvPicPr>
            <a:picLocks noChangeAspect="1"/>
          </p:cNvPicPr>
          <p:nvPr/>
        </p:nvPicPr>
        <p:blipFill>
          <a:blip r:embed="rId3"/>
          <a:stretch>
            <a:fillRect/>
          </a:stretch>
        </p:blipFill>
        <p:spPr>
          <a:xfrm>
            <a:off x="609600" y="1295400"/>
            <a:ext cx="7377881" cy="5257800"/>
          </a:xfrm>
          <a:prstGeom prst="rect">
            <a:avLst/>
          </a:prstGeom>
          <a:ln>
            <a:solidFill>
              <a:schemeClr val="accent1"/>
            </a:solidFill>
          </a:ln>
        </p:spPr>
      </p:pic>
    </p:spTree>
    <p:extLst>
      <p:ext uri="{BB962C8B-B14F-4D97-AF65-F5344CB8AC3E}">
        <p14:creationId xmlns:p14="http://schemas.microsoft.com/office/powerpoint/2010/main" val="32177938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40785805"/>
              </p:ext>
            </p:extLst>
          </p:nvPr>
        </p:nvGraphicFramePr>
        <p:xfrm>
          <a:off x="381001" y="1676409"/>
          <a:ext cx="7485061" cy="4012874"/>
        </p:xfrm>
        <a:graphic>
          <a:graphicData uri="http://schemas.openxmlformats.org/drawingml/2006/table">
            <a:tbl>
              <a:tblPr/>
              <a:tblGrid>
                <a:gridCol w="196630">
                  <a:extLst>
                    <a:ext uri="{9D8B030D-6E8A-4147-A177-3AD203B41FA5}">
                      <a16:colId xmlns="" xmlns:a16="http://schemas.microsoft.com/office/drawing/2014/main" val="1211322964"/>
                    </a:ext>
                  </a:extLst>
                </a:gridCol>
                <a:gridCol w="1232217">
                  <a:extLst>
                    <a:ext uri="{9D8B030D-6E8A-4147-A177-3AD203B41FA5}">
                      <a16:colId xmlns="" xmlns:a16="http://schemas.microsoft.com/office/drawing/2014/main" val="433987937"/>
                    </a:ext>
                  </a:extLst>
                </a:gridCol>
                <a:gridCol w="1009369">
                  <a:extLst>
                    <a:ext uri="{9D8B030D-6E8A-4147-A177-3AD203B41FA5}">
                      <a16:colId xmlns="" xmlns:a16="http://schemas.microsoft.com/office/drawing/2014/main" val="972451762"/>
                    </a:ext>
                  </a:extLst>
                </a:gridCol>
                <a:gridCol w="1009369">
                  <a:extLst>
                    <a:ext uri="{9D8B030D-6E8A-4147-A177-3AD203B41FA5}">
                      <a16:colId xmlns="" xmlns:a16="http://schemas.microsoft.com/office/drawing/2014/main" val="1123134018"/>
                    </a:ext>
                  </a:extLst>
                </a:gridCol>
                <a:gridCol w="1009369">
                  <a:extLst>
                    <a:ext uri="{9D8B030D-6E8A-4147-A177-3AD203B41FA5}">
                      <a16:colId xmlns="" xmlns:a16="http://schemas.microsoft.com/office/drawing/2014/main" val="2446866404"/>
                    </a:ext>
                  </a:extLst>
                </a:gridCol>
                <a:gridCol w="1009369">
                  <a:extLst>
                    <a:ext uri="{9D8B030D-6E8A-4147-A177-3AD203B41FA5}">
                      <a16:colId xmlns="" xmlns:a16="http://schemas.microsoft.com/office/drawing/2014/main" val="2833705097"/>
                    </a:ext>
                  </a:extLst>
                </a:gridCol>
                <a:gridCol w="1009369">
                  <a:extLst>
                    <a:ext uri="{9D8B030D-6E8A-4147-A177-3AD203B41FA5}">
                      <a16:colId xmlns="" xmlns:a16="http://schemas.microsoft.com/office/drawing/2014/main" val="4273895304"/>
                    </a:ext>
                  </a:extLst>
                </a:gridCol>
                <a:gridCol w="1009369">
                  <a:extLst>
                    <a:ext uri="{9D8B030D-6E8A-4147-A177-3AD203B41FA5}">
                      <a16:colId xmlns="" xmlns:a16="http://schemas.microsoft.com/office/drawing/2014/main" val="3771211520"/>
                    </a:ext>
                  </a:extLst>
                </a:gridCol>
              </a:tblGrid>
              <a:tr h="169783">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extLst>
                  <a:ext uri="{0D108BD9-81ED-4DB2-BD59-A6C34878D82A}">
                    <a16:rowId xmlns="" xmlns:a16="http://schemas.microsoft.com/office/drawing/2014/main" val="426826311"/>
                  </a:ext>
                </a:extLst>
              </a:tr>
              <a:tr h="424792">
                <a:tc>
                  <a:txBody>
                    <a:bodyPr/>
                    <a:lstStyle/>
                    <a:p>
                      <a:pPr algn="l" fontAlgn="t"/>
                      <a:r>
                        <a:rPr lang="en-US" sz="1000" b="0" i="0" u="none" strike="noStrike">
                          <a:effectLst/>
                          <a:latin typeface="Arial" panose="020B0604020202020204" pitchFamily="34" charset="0"/>
                        </a:rPr>
                        <a:t> </a:t>
                      </a:r>
                    </a:p>
                  </a:txBody>
                  <a:tcPr marL="0" marR="0" marT="0" marB="0">
                    <a:lnL>
                      <a:noFill/>
                    </a:lnL>
                    <a:lnR>
                      <a:noFill/>
                    </a:lnR>
                    <a:lnT>
                      <a:noFill/>
                    </a:lnT>
                    <a:lnB>
                      <a:noFill/>
                    </a:lnB>
                    <a:solidFill>
                      <a:srgbClr val="FFFFFF"/>
                    </a:solidFill>
                  </a:tcPr>
                </a:tc>
                <a:tc gridSpan="7">
                  <a:txBody>
                    <a:bodyPr/>
                    <a:lstStyle/>
                    <a:p>
                      <a:pPr algn="ctr" fontAlgn="ctr"/>
                      <a:r>
                        <a:rPr lang="en-US" sz="1800" b="1" i="0" u="none" strike="noStrike">
                          <a:solidFill>
                            <a:srgbClr val="000080"/>
                          </a:solidFill>
                          <a:effectLst/>
                          <a:latin typeface="Arial" panose="020B0604020202020204" pitchFamily="34" charset="0"/>
                        </a:rPr>
                        <a:t>Results</a:t>
                      </a:r>
                    </a:p>
                  </a:txBody>
                  <a:tcPr marL="0" marR="0" marT="0" marB="0"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602580003"/>
                  </a:ext>
                </a:extLst>
              </a:tr>
              <a:tr h="319592">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a:txBody>
                    <a:bodyPr/>
                    <a:lstStyle/>
                    <a:p>
                      <a:pPr algn="ctr" fontAlgn="ctr"/>
                      <a:r>
                        <a:rPr lang="en-US" sz="1200" b="1" i="0" u="none" strike="noStrike">
                          <a:effectLst/>
                          <a:latin typeface="Arial" panose="020B0604020202020204" pitchFamily="34" charset="0"/>
                        </a:rPr>
                        <a:t>Solver - p-Charts</a:t>
                      </a:r>
                    </a:p>
                  </a:txBody>
                  <a:tcPr marL="0" marR="0"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613875936"/>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extLst>
                  <a:ext uri="{0D108BD9-81ED-4DB2-BD59-A6C34878D82A}">
                    <a16:rowId xmlns="" xmlns:a16="http://schemas.microsoft.com/office/drawing/2014/main" val="507545882"/>
                  </a:ext>
                </a:extLst>
              </a:tr>
              <a:tr h="212396">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rowSpan="17" gridSpan="7">
                  <a:txBody>
                    <a:bodyPr/>
                    <a:lstStyle/>
                    <a:p>
                      <a:pPr algn="l" fontAlgn="b"/>
                      <a:endParaRPr lang="en-US" sz="1000" b="0" i="0" u="none" strike="noStrike">
                        <a:effectLst/>
                        <a:latin typeface="Arial" panose="020B0604020202020204" pitchFamily="34" charset="0"/>
                      </a:endParaRPr>
                    </a:p>
                  </a:txBody>
                  <a:tcPr marL="0" marR="0" marT="0" marB="0" anchor="b">
                    <a:lnL>
                      <a:noFill/>
                    </a:lnL>
                    <a:lnR>
                      <a:noFill/>
                    </a:lnR>
                    <a:lnT>
                      <a:noFill/>
                    </a:lnT>
                    <a:lnB>
                      <a:noFill/>
                    </a:lnB>
                  </a:tcPr>
                </a:tc>
                <a:tc rowSpan="17" hMerge="1">
                  <a:txBody>
                    <a:bodyPr/>
                    <a:lstStyle/>
                    <a:p>
                      <a:endParaRPr lang="en-US"/>
                    </a:p>
                  </a:txBody>
                  <a:tcPr/>
                </a:tc>
                <a:tc rowSpan="17" hMerge="1">
                  <a:txBody>
                    <a:bodyPr/>
                    <a:lstStyle/>
                    <a:p>
                      <a:endParaRPr lang="en-US"/>
                    </a:p>
                  </a:txBody>
                  <a:tcPr/>
                </a:tc>
                <a:tc rowSpan="17" hMerge="1">
                  <a:txBody>
                    <a:bodyPr/>
                    <a:lstStyle/>
                    <a:p>
                      <a:endParaRPr lang="en-US"/>
                    </a:p>
                  </a:txBody>
                  <a:tcPr/>
                </a:tc>
                <a:tc rowSpan="17" hMerge="1">
                  <a:txBody>
                    <a:bodyPr/>
                    <a:lstStyle/>
                    <a:p>
                      <a:endParaRPr lang="en-US"/>
                    </a:p>
                  </a:txBody>
                  <a:tcPr/>
                </a:tc>
                <a:tc rowSpan="17" hMerge="1">
                  <a:txBody>
                    <a:bodyPr/>
                    <a:lstStyle/>
                    <a:p>
                      <a:endParaRPr lang="en-US"/>
                    </a:p>
                  </a:txBody>
                  <a:tcPr/>
                </a:tc>
                <a:tc rowSpan="17" hMerge="1">
                  <a:txBody>
                    <a:bodyPr/>
                    <a:lstStyle/>
                    <a:p>
                      <a:endParaRPr lang="en-US"/>
                    </a:p>
                  </a:txBody>
                  <a:tcPr/>
                </a:tc>
                <a:extLst>
                  <a:ext uri="{0D108BD9-81ED-4DB2-BD59-A6C34878D82A}">
                    <a16:rowId xmlns="" xmlns:a16="http://schemas.microsoft.com/office/drawing/2014/main" val="1298454735"/>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3356645278"/>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258630232"/>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625114390"/>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3437187222"/>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465401391"/>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2093587783"/>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121579526"/>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3279814150"/>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1968790673"/>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4072949361"/>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2385862639"/>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1787967070"/>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2077177764"/>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1320000103"/>
                  </a:ext>
                </a:extLst>
              </a:tr>
              <a:tr h="169783">
                <a:tc>
                  <a:txBody>
                    <a:bodyPr/>
                    <a:lstStyle/>
                    <a:p>
                      <a:pPr algn="l" fontAlgn="b"/>
                      <a:r>
                        <a:rPr lang="en-US" sz="1000" b="0" i="0" u="none" strike="noStrike">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3055347280"/>
                  </a:ext>
                </a:extLst>
              </a:tr>
              <a:tr h="169783">
                <a:tc>
                  <a:txBody>
                    <a:bodyPr/>
                    <a:lstStyle/>
                    <a:p>
                      <a:pPr algn="l" fontAlgn="b"/>
                      <a:r>
                        <a:rPr lang="en-US" sz="1000" b="0" i="0" u="none" strike="noStrike" dirty="0">
                          <a:effectLst/>
                          <a:latin typeface="Arial" panose="020B0604020202020204" pitchFamily="34" charset="0"/>
                        </a:rPr>
                        <a:t> </a:t>
                      </a:r>
                    </a:p>
                  </a:txBody>
                  <a:tcPr marL="0" marR="0" marT="0" marB="0" anchor="b">
                    <a:lnL>
                      <a:noFill/>
                    </a:lnL>
                    <a:lnR>
                      <a:noFill/>
                    </a:lnR>
                    <a:lnT>
                      <a:noFill/>
                    </a:lnT>
                    <a:lnB>
                      <a:noFill/>
                    </a:lnB>
                    <a:solidFill>
                      <a:srgbClr val="FFFFFF"/>
                    </a:solidFill>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1966383454"/>
                  </a:ext>
                </a:extLst>
              </a:tr>
            </a:tbl>
          </a:graphicData>
        </a:graphic>
      </p:graphicFrame>
      <p:graphicFrame>
        <p:nvGraphicFramePr>
          <p:cNvPr id="9" name="pchart_plot"/>
          <p:cNvGraphicFramePr>
            <a:graphicFrameLocks/>
          </p:cNvGraphicFramePr>
          <p:nvPr>
            <p:extLst>
              <p:ext uri="{D42A27DB-BD31-4B8C-83A1-F6EECF244321}">
                <p14:modId xmlns:p14="http://schemas.microsoft.com/office/powerpoint/2010/main" val="421871897"/>
              </p:ext>
            </p:extLst>
          </p:nvPr>
        </p:nvGraphicFramePr>
        <p:xfrm>
          <a:off x="762001" y="2590801"/>
          <a:ext cx="7104062" cy="305816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69081" y="269935"/>
            <a:ext cx="7924800" cy="1446550"/>
          </a:xfrm>
          <a:prstGeom prst="rect">
            <a:avLst/>
          </a:prstGeom>
          <a:noFill/>
        </p:spPr>
        <p:txBody>
          <a:bodyPr wrap="square" rtlCol="0">
            <a:spAutoFit/>
          </a:bodyPr>
          <a:lstStyle/>
          <a:p>
            <a:r>
              <a:rPr lang="en-US" sz="4400" b="1" dirty="0" smtClean="0">
                <a:solidFill>
                  <a:schemeClr val="accent1">
                    <a:lumMod val="50000"/>
                  </a:schemeClr>
                </a:solidFill>
                <a:effectLst>
                  <a:outerShdw blurRad="38100" dist="38100" dir="2700000" algn="tl">
                    <a:srgbClr val="000000">
                      <a:alpha val="43137"/>
                    </a:srgbClr>
                  </a:outerShdw>
                </a:effectLst>
                <a:latin typeface="Franklin Gothic Medium" panose="020B0603020102020204" pitchFamily="34" charset="0"/>
              </a:rPr>
              <a:t>Office Audit p-chart as </a:t>
            </a:r>
            <a:r>
              <a:rPr lang="en-US" sz="4400" b="1" dirty="0">
                <a:solidFill>
                  <a:schemeClr val="accent1">
                    <a:lumMod val="50000"/>
                  </a:schemeClr>
                </a:solidFill>
                <a:effectLst>
                  <a:outerShdw blurRad="38100" dist="38100" dir="2700000" algn="tl">
                    <a:srgbClr val="000000">
                      <a:alpha val="43137"/>
                    </a:srgbClr>
                  </a:outerShdw>
                </a:effectLst>
                <a:latin typeface="Franklin Gothic Medium" panose="020B0603020102020204" pitchFamily="34" charset="0"/>
              </a:rPr>
              <a:t>C</a:t>
            </a:r>
            <a:r>
              <a:rPr lang="en-US" sz="4400" b="1" dirty="0" smtClean="0">
                <a:solidFill>
                  <a:schemeClr val="accent1">
                    <a:lumMod val="50000"/>
                  </a:schemeClr>
                </a:solidFill>
                <a:effectLst>
                  <a:outerShdw blurRad="38100" dist="38100" dir="2700000" algn="tl">
                    <a:srgbClr val="000000">
                      <a:alpha val="43137"/>
                    </a:srgbClr>
                  </a:outerShdw>
                </a:effectLst>
                <a:latin typeface="Franklin Gothic Medium" panose="020B0603020102020204" pitchFamily="34" charset="0"/>
              </a:rPr>
              <a:t>reated by OM Explorer</a:t>
            </a:r>
            <a:endParaRPr lang="en-US" sz="4400" b="1" dirty="0">
              <a:solidFill>
                <a:schemeClr val="accent1">
                  <a:lumMod val="50000"/>
                </a:schemeClr>
              </a:solidFill>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2276124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c-Chart for the Number of Nonconformities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384522726"/>
              </p:ext>
            </p:extLst>
          </p:nvPr>
        </p:nvGraphicFramePr>
        <p:xfrm>
          <a:off x="533400" y="3189175"/>
          <a:ext cx="2089150" cy="492125"/>
        </p:xfrm>
        <a:graphic>
          <a:graphicData uri="http://schemas.openxmlformats.org/presentationml/2006/ole">
            <mc:AlternateContent xmlns:mc="http://schemas.openxmlformats.org/markup-compatibility/2006">
              <mc:Choice xmlns:v="urn:schemas-microsoft-com:vml" Requires="v">
                <p:oleObj spid="_x0000_s7461" name="Equation" r:id="rId4" imgW="1015920" imgH="241200" progId="Equation.3">
                  <p:embed/>
                </p:oleObj>
              </mc:Choice>
              <mc:Fallback>
                <p:oleObj name="Equation" r:id="rId4" imgW="1015920" imgH="241200" progId="Equation.3">
                  <p:embed/>
                  <p:pic>
                    <p:nvPicPr>
                      <p:cNvPr id="0" name=""/>
                      <p:cNvPicPr>
                        <a:picLocks noChangeAspect="1" noChangeArrowheads="1"/>
                      </p:cNvPicPr>
                      <p:nvPr/>
                    </p:nvPicPr>
                    <p:blipFill>
                      <a:blip r:embed="rId5"/>
                      <a:srcRect/>
                      <a:stretch>
                        <a:fillRect/>
                      </a:stretch>
                    </p:blipFill>
                    <p:spPr bwMode="auto">
                      <a:xfrm>
                        <a:off x="533400" y="3189175"/>
                        <a:ext cx="208915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4141325027"/>
              </p:ext>
            </p:extLst>
          </p:nvPr>
        </p:nvGraphicFramePr>
        <p:xfrm>
          <a:off x="533400" y="2028714"/>
          <a:ext cx="1881188" cy="492125"/>
        </p:xfrm>
        <a:graphic>
          <a:graphicData uri="http://schemas.openxmlformats.org/presentationml/2006/ole">
            <mc:AlternateContent xmlns:mc="http://schemas.openxmlformats.org/markup-compatibility/2006">
              <mc:Choice xmlns:v="urn:schemas-microsoft-com:vml" Requires="v">
                <p:oleObj spid="_x0000_s7462" name="Equation" r:id="rId6" imgW="914400" imgH="241200" progId="Equation.3">
                  <p:embed/>
                </p:oleObj>
              </mc:Choice>
              <mc:Fallback>
                <p:oleObj name="Equation" r:id="rId6" imgW="914400" imgH="241200" progId="Equation.3">
                  <p:embed/>
                  <p:pic>
                    <p:nvPicPr>
                      <p:cNvPr id="0" name=""/>
                      <p:cNvPicPr>
                        <a:picLocks noChangeAspect="1" noChangeArrowheads="1"/>
                      </p:cNvPicPr>
                      <p:nvPr/>
                    </p:nvPicPr>
                    <p:blipFill>
                      <a:blip r:embed="rId7"/>
                      <a:srcRect/>
                      <a:stretch>
                        <a:fillRect/>
                      </a:stretch>
                    </p:blipFill>
                    <p:spPr bwMode="auto">
                      <a:xfrm>
                        <a:off x="533400" y="2028714"/>
                        <a:ext cx="188118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403899385"/>
              </p:ext>
            </p:extLst>
          </p:nvPr>
        </p:nvGraphicFramePr>
        <p:xfrm>
          <a:off x="571500" y="4368688"/>
          <a:ext cx="1778000" cy="492125"/>
        </p:xfrm>
        <a:graphic>
          <a:graphicData uri="http://schemas.openxmlformats.org/presentationml/2006/ole">
            <mc:AlternateContent xmlns:mc="http://schemas.openxmlformats.org/markup-compatibility/2006">
              <mc:Choice xmlns:v="urn:schemas-microsoft-com:vml" Requires="v">
                <p:oleObj spid="_x0000_s7463" name="Equation" r:id="rId8" imgW="863280" imgH="241200" progId="Equation.3">
                  <p:embed/>
                </p:oleObj>
              </mc:Choice>
              <mc:Fallback>
                <p:oleObj name="Equation" r:id="rId8" imgW="863280" imgH="241200" progId="Equation.3">
                  <p:embed/>
                  <p:pic>
                    <p:nvPicPr>
                      <p:cNvPr id="0" name="Object 13"/>
                      <p:cNvPicPr>
                        <a:picLocks noChangeAspect="1" noChangeArrowheads="1"/>
                      </p:cNvPicPr>
                      <p:nvPr/>
                    </p:nvPicPr>
                    <p:blipFill>
                      <a:blip r:embed="rId9"/>
                      <a:srcRect/>
                      <a:stretch>
                        <a:fillRect/>
                      </a:stretch>
                    </p:blipFill>
                    <p:spPr bwMode="auto">
                      <a:xfrm>
                        <a:off x="571500" y="4368688"/>
                        <a:ext cx="17780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Box 16"/>
          <p:cNvSpPr txBox="1"/>
          <p:nvPr/>
        </p:nvSpPr>
        <p:spPr>
          <a:xfrm>
            <a:off x="3062729" y="2927405"/>
            <a:ext cx="4876800" cy="1015663"/>
          </a:xfrm>
          <a:prstGeom prst="rect">
            <a:avLst/>
          </a:prstGeom>
          <a:noFill/>
        </p:spPr>
        <p:txBody>
          <a:bodyPr wrap="square" rtlCol="0">
            <a:spAutoFit/>
          </a:bodyPr>
          <a:lstStyle/>
          <a:p>
            <a:r>
              <a:rPr lang="en-US" dirty="0" smtClean="0">
                <a:latin typeface="Franklin Gothic Book" pitchFamily="34" charset="0"/>
              </a:rPr>
              <a:t>c-bar is the process average, or the mean number of defects per item (total number of nonconformities/number of samples)</a:t>
            </a:r>
            <a:endParaRPr lang="en-US" dirty="0">
              <a:latin typeface="Franklin Gothic Book" pitchFamily="34" charset="0"/>
            </a:endParaRPr>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19</a:t>
            </a:fld>
            <a:endParaRPr lang="en-US" dirty="0"/>
          </a:p>
        </p:txBody>
      </p:sp>
    </p:spTree>
    <p:extLst>
      <p:ext uri="{BB962C8B-B14F-4D97-AF65-F5344CB8AC3E}">
        <p14:creationId xmlns:p14="http://schemas.microsoft.com/office/powerpoint/2010/main" val="15097293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BUSI 104 Operations Management</a:t>
            </a:r>
            <a:endParaRPr lang="en-US" dirty="0"/>
          </a:p>
        </p:txBody>
      </p:sp>
      <p:sp>
        <p:nvSpPr>
          <p:cNvPr id="2" name="Rectangle 1"/>
          <p:cNvSpPr/>
          <p:nvPr/>
        </p:nvSpPr>
        <p:spPr>
          <a:xfrm>
            <a:off x="533400" y="457200"/>
            <a:ext cx="4141005" cy="707886"/>
          </a:xfrm>
          <a:prstGeom prst="rect">
            <a:avLst/>
          </a:prstGeom>
        </p:spPr>
        <p:txBody>
          <a:bodyPr wrap="none">
            <a:spAutoFit/>
          </a:bodyPr>
          <a:lstStyle/>
          <a:p>
            <a:r>
              <a:rPr lang="en-US" sz="4000" b="1" dirty="0">
                <a:solidFill>
                  <a:schemeClr val="tx1"/>
                </a:solidFill>
                <a:effectLst>
                  <a:outerShdw blurRad="38100" dist="38100" dir="2700000" algn="tl">
                    <a:srgbClr val="000000">
                      <a:alpha val="43137"/>
                    </a:srgbClr>
                  </a:outerShdw>
                </a:effectLst>
                <a:latin typeface="Franklin Gothic Medium" pitchFamily="34" charset="0"/>
              </a:rPr>
              <a:t>Random Variation</a:t>
            </a:r>
            <a:endParaRPr lang="en-US" sz="4000" dirty="0">
              <a:solidFill>
                <a:schemeClr val="tx1"/>
              </a:solidFill>
              <a:effectLst>
                <a:outerShdw blurRad="38100" dist="38100" dir="2700000" algn="tl">
                  <a:srgbClr val="000000">
                    <a:alpha val="43137"/>
                  </a:srgbClr>
                </a:outerShdw>
              </a:effectLst>
              <a:latin typeface="Franklin Gothic Medium" pitchFamily="34" charset="0"/>
            </a:endParaRPr>
          </a:p>
        </p:txBody>
      </p:sp>
      <p:sp>
        <p:nvSpPr>
          <p:cNvPr id="7" name="Rectangle 3"/>
          <p:cNvSpPr txBox="1">
            <a:spLocks noChangeArrowheads="1"/>
          </p:cNvSpPr>
          <p:nvPr/>
        </p:nvSpPr>
        <p:spPr>
          <a:xfrm>
            <a:off x="381000" y="1447800"/>
            <a:ext cx="7456488" cy="41148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800" b="1" dirty="0" smtClean="0"/>
              <a:t>When checking for process stability:</a:t>
            </a:r>
          </a:p>
          <a:p>
            <a:pPr lvl="1"/>
            <a:r>
              <a:rPr lang="en-US" sz="2800" dirty="0" smtClean="0"/>
              <a:t>when process is unchanged (stable), data will vary in a predictable way</a:t>
            </a:r>
          </a:p>
          <a:p>
            <a:pPr lvl="1"/>
            <a:r>
              <a:rPr lang="en-US" sz="2800" dirty="0" smtClean="0"/>
              <a:t>when process has changed (unstable), data will provide clues to both how and why</a:t>
            </a:r>
          </a:p>
        </p:txBody>
      </p:sp>
      <p:sp>
        <p:nvSpPr>
          <p:cNvPr id="4" name="Slide Number Placeholder 3"/>
          <p:cNvSpPr>
            <a:spLocks noGrp="1"/>
          </p:cNvSpPr>
          <p:nvPr>
            <p:ph type="sldNum" sz="quarter" idx="12"/>
          </p:nvPr>
        </p:nvSpPr>
        <p:spPr/>
        <p:txBody>
          <a:bodyPr/>
          <a:lstStyle/>
          <a:p>
            <a:pPr>
              <a:defRPr/>
            </a:pPr>
            <a:fld id="{7272E349-8C95-40FB-A1A5-9BE662036DF8}" type="slidenum">
              <a:rPr lang="en-US" smtClean="0"/>
              <a:pPr>
                <a:defRPr/>
              </a:pPr>
              <a:t>2</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7620000" cy="868362"/>
          </a:xfrm>
        </p:spPr>
        <p:txBody>
          <a:bodyPr/>
          <a:lstStyle/>
          <a:p>
            <a:pPr algn="ctr"/>
            <a:r>
              <a:rPr lang="en-US" b="1" dirty="0" smtClean="0">
                <a:effectLst>
                  <a:outerShdw blurRad="38100" dist="38100" dir="2700000" algn="tl">
                    <a:srgbClr val="000000">
                      <a:alpha val="43137"/>
                    </a:srgbClr>
                  </a:outerShdw>
                </a:effectLst>
              </a:rPr>
              <a:t>c-Chart Example </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Rectangle 3"/>
          <p:cNvSpPr txBox="1">
            <a:spLocks noChangeArrowheads="1"/>
          </p:cNvSpPr>
          <p:nvPr/>
        </p:nvSpPr>
        <p:spPr>
          <a:xfrm>
            <a:off x="-228600" y="1600200"/>
            <a:ext cx="3124200" cy="2362200"/>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Monotype Sorts" pitchFamily="2" charset="2"/>
              <a:buNone/>
            </a:pPr>
            <a:r>
              <a:rPr lang="en-US" sz="2000" dirty="0" smtClean="0"/>
              <a:t>	Periodically, notebook computer is pulled from assembly line and inspected.  </a:t>
            </a:r>
            <a:r>
              <a:rPr lang="en-US" sz="2000" b="1" u="sng" dirty="0"/>
              <a:t>T</a:t>
            </a:r>
            <a:r>
              <a:rPr lang="en-US" sz="2000" b="1" u="sng" dirty="0" smtClean="0"/>
              <a:t>otal number </a:t>
            </a:r>
            <a:r>
              <a:rPr lang="en-US" sz="2000" dirty="0" smtClean="0"/>
              <a:t>of imperfections are recorded for each item.</a:t>
            </a:r>
          </a:p>
          <a:p>
            <a:pPr>
              <a:buFont typeface="Monotype Sorts" pitchFamily="2" charset="2"/>
              <a:buNone/>
            </a:pPr>
            <a:r>
              <a:rPr lang="en-US" sz="2000" dirty="0" smtClean="0"/>
              <a:t>	Data for most recent 28 items shown.</a:t>
            </a:r>
          </a:p>
        </p:txBody>
      </p:sp>
      <p:graphicFrame>
        <p:nvGraphicFramePr>
          <p:cNvPr id="7" name="Table 6"/>
          <p:cNvGraphicFramePr>
            <a:graphicFrameLocks noGrp="1"/>
          </p:cNvGraphicFramePr>
          <p:nvPr>
            <p:extLst>
              <p:ext uri="{D42A27DB-BD31-4B8C-83A1-F6EECF244321}">
                <p14:modId xmlns:p14="http://schemas.microsoft.com/office/powerpoint/2010/main" val="2556287190"/>
              </p:ext>
            </p:extLst>
          </p:nvPr>
        </p:nvGraphicFramePr>
        <p:xfrm>
          <a:off x="2895601" y="990600"/>
          <a:ext cx="4953000" cy="5643594"/>
        </p:xfrm>
        <a:graphic>
          <a:graphicData uri="http://schemas.openxmlformats.org/drawingml/2006/table">
            <a:tbl>
              <a:tblPr firstRow="1" bandRow="1">
                <a:tableStyleId>{5940675A-B579-460E-94D1-54222C63F5DA}</a:tableStyleId>
              </a:tblPr>
              <a:tblGrid>
                <a:gridCol w="910886">
                  <a:extLst>
                    <a:ext uri="{9D8B030D-6E8A-4147-A177-3AD203B41FA5}">
                      <a16:colId xmlns="" xmlns:a16="http://schemas.microsoft.com/office/drawing/2014/main" val="20000"/>
                    </a:ext>
                  </a:extLst>
                </a:gridCol>
                <a:gridCol w="1572339">
                  <a:extLst>
                    <a:ext uri="{9D8B030D-6E8A-4147-A177-3AD203B41FA5}">
                      <a16:colId xmlns="" xmlns:a16="http://schemas.microsoft.com/office/drawing/2014/main" val="20001"/>
                    </a:ext>
                  </a:extLst>
                </a:gridCol>
                <a:gridCol w="956042">
                  <a:extLst>
                    <a:ext uri="{9D8B030D-6E8A-4147-A177-3AD203B41FA5}">
                      <a16:colId xmlns="" xmlns:a16="http://schemas.microsoft.com/office/drawing/2014/main" val="20002"/>
                    </a:ext>
                  </a:extLst>
                </a:gridCol>
                <a:gridCol w="1513733">
                  <a:extLst>
                    <a:ext uri="{9D8B030D-6E8A-4147-A177-3AD203B41FA5}">
                      <a16:colId xmlns="" xmlns:a16="http://schemas.microsoft.com/office/drawing/2014/main" val="20003"/>
                    </a:ext>
                  </a:extLst>
                </a:gridCol>
              </a:tblGrid>
              <a:tr h="518131">
                <a:tc>
                  <a:txBody>
                    <a:bodyPr/>
                    <a:lstStyle/>
                    <a:p>
                      <a:r>
                        <a:rPr lang="en-US" sz="1400" b="1" dirty="0" smtClean="0"/>
                        <a:t>Item</a:t>
                      </a:r>
                      <a:endParaRPr lang="en-US" sz="1400" b="1" dirty="0"/>
                    </a:p>
                  </a:txBody>
                  <a:tcPr marT="45717" marB="45717"/>
                </a:tc>
                <a:tc>
                  <a:txBody>
                    <a:bodyPr/>
                    <a:lstStyle/>
                    <a:p>
                      <a:r>
                        <a:rPr lang="en-US" sz="1400" b="1" dirty="0" smtClean="0"/>
                        <a:t>Total</a:t>
                      </a:r>
                      <a:r>
                        <a:rPr lang="en-US" sz="1400" b="1" baseline="0" dirty="0" smtClean="0"/>
                        <a:t> # nonconformities</a:t>
                      </a:r>
                      <a:endParaRPr lang="en-US" sz="1400" b="1" dirty="0"/>
                    </a:p>
                  </a:txBody>
                  <a:tcPr marT="45717" marB="45717"/>
                </a:tc>
                <a:tc>
                  <a:txBody>
                    <a:bodyPr/>
                    <a:lstStyle/>
                    <a:p>
                      <a:r>
                        <a:rPr lang="en-US" sz="1400" b="1" dirty="0" smtClean="0"/>
                        <a:t>Item</a:t>
                      </a:r>
                      <a:endParaRPr lang="en-US" sz="1400" b="1" dirty="0"/>
                    </a:p>
                  </a:txBody>
                  <a:tcPr marT="45717" marB="45717"/>
                </a:tc>
                <a:tc>
                  <a:txBody>
                    <a:bodyPr/>
                    <a:lstStyle/>
                    <a:p>
                      <a:r>
                        <a:rPr lang="en-US" sz="1400" b="1" dirty="0" smtClean="0"/>
                        <a:t>Total</a:t>
                      </a:r>
                      <a:r>
                        <a:rPr lang="en-US" sz="1400" b="1" baseline="0" dirty="0" smtClean="0"/>
                        <a:t> # nonconformities</a:t>
                      </a:r>
                      <a:endParaRPr lang="en-US" sz="1400" b="1" dirty="0"/>
                    </a:p>
                  </a:txBody>
                  <a:tcPr marT="45717" marB="45717"/>
                </a:tc>
                <a:extLst>
                  <a:ext uri="{0D108BD9-81ED-4DB2-BD59-A6C34878D82A}">
                    <a16:rowId xmlns="" xmlns:a16="http://schemas.microsoft.com/office/drawing/2014/main" val="10000"/>
                  </a:ext>
                </a:extLst>
              </a:tr>
              <a:tr h="370819">
                <a:tc>
                  <a:txBody>
                    <a:bodyPr/>
                    <a:lstStyle/>
                    <a:p>
                      <a:pPr algn="ctr"/>
                      <a:r>
                        <a:rPr lang="en-US" sz="1400" dirty="0" smtClean="0"/>
                        <a:t>1</a:t>
                      </a:r>
                      <a:endParaRPr lang="en-US" sz="1400" dirty="0"/>
                    </a:p>
                  </a:txBody>
                  <a:tcPr marT="45717" marB="45717"/>
                </a:tc>
                <a:tc>
                  <a:txBody>
                    <a:bodyPr/>
                    <a:lstStyle/>
                    <a:p>
                      <a:pPr algn="ctr"/>
                      <a:r>
                        <a:rPr lang="en-US" sz="1400" dirty="0" smtClean="0"/>
                        <a:t>19</a:t>
                      </a:r>
                      <a:endParaRPr lang="en-US" sz="1400" dirty="0"/>
                    </a:p>
                  </a:txBody>
                  <a:tcPr marT="45717" marB="45717"/>
                </a:tc>
                <a:tc>
                  <a:txBody>
                    <a:bodyPr/>
                    <a:lstStyle/>
                    <a:p>
                      <a:pPr algn="ctr"/>
                      <a:r>
                        <a:rPr lang="en-US" sz="1400" dirty="0" smtClean="0"/>
                        <a:t>15</a:t>
                      </a:r>
                      <a:endParaRPr lang="en-US" sz="1400" dirty="0"/>
                    </a:p>
                  </a:txBody>
                  <a:tcPr marT="45717" marB="45717"/>
                </a:tc>
                <a:tc>
                  <a:txBody>
                    <a:bodyPr/>
                    <a:lstStyle/>
                    <a:p>
                      <a:pPr algn="ctr"/>
                      <a:r>
                        <a:rPr lang="en-US" sz="1400" dirty="0" smtClean="0"/>
                        <a:t>12</a:t>
                      </a:r>
                      <a:endParaRPr lang="en-US" sz="1400" dirty="0"/>
                    </a:p>
                  </a:txBody>
                  <a:tcPr marT="45717" marB="45717"/>
                </a:tc>
                <a:extLst>
                  <a:ext uri="{0D108BD9-81ED-4DB2-BD59-A6C34878D82A}">
                    <a16:rowId xmlns="" xmlns:a16="http://schemas.microsoft.com/office/drawing/2014/main" val="10001"/>
                  </a:ext>
                </a:extLst>
              </a:tr>
              <a:tr h="370819">
                <a:tc>
                  <a:txBody>
                    <a:bodyPr/>
                    <a:lstStyle/>
                    <a:p>
                      <a:pPr algn="ctr"/>
                      <a:r>
                        <a:rPr lang="en-US" sz="1400" dirty="0" smtClean="0"/>
                        <a:t>2</a:t>
                      </a:r>
                      <a:endParaRPr lang="en-US" sz="1400" dirty="0"/>
                    </a:p>
                  </a:txBody>
                  <a:tcPr marT="45717" marB="45717"/>
                </a:tc>
                <a:tc>
                  <a:txBody>
                    <a:bodyPr/>
                    <a:lstStyle/>
                    <a:p>
                      <a:pPr algn="ctr"/>
                      <a:r>
                        <a:rPr lang="en-US" sz="1400" dirty="0" smtClean="0"/>
                        <a:t>21</a:t>
                      </a:r>
                      <a:endParaRPr lang="en-US" sz="1400" dirty="0"/>
                    </a:p>
                  </a:txBody>
                  <a:tcPr marT="45717" marB="45717"/>
                </a:tc>
                <a:tc>
                  <a:txBody>
                    <a:bodyPr/>
                    <a:lstStyle/>
                    <a:p>
                      <a:pPr algn="ctr"/>
                      <a:r>
                        <a:rPr lang="en-US" sz="1400" dirty="0" smtClean="0"/>
                        <a:t>16</a:t>
                      </a:r>
                      <a:endParaRPr lang="en-US" sz="1400" dirty="0"/>
                    </a:p>
                  </a:txBody>
                  <a:tcPr marT="45717" marB="45717"/>
                </a:tc>
                <a:tc>
                  <a:txBody>
                    <a:bodyPr/>
                    <a:lstStyle/>
                    <a:p>
                      <a:pPr algn="ctr"/>
                      <a:r>
                        <a:rPr lang="en-US" sz="1400" dirty="0" smtClean="0"/>
                        <a:t>9</a:t>
                      </a:r>
                      <a:endParaRPr lang="en-US" sz="1400" dirty="0"/>
                    </a:p>
                  </a:txBody>
                  <a:tcPr marT="45717" marB="45717"/>
                </a:tc>
                <a:extLst>
                  <a:ext uri="{0D108BD9-81ED-4DB2-BD59-A6C34878D82A}">
                    <a16:rowId xmlns="" xmlns:a16="http://schemas.microsoft.com/office/drawing/2014/main" val="10002"/>
                  </a:ext>
                </a:extLst>
              </a:tr>
              <a:tr h="370819">
                <a:tc>
                  <a:txBody>
                    <a:bodyPr/>
                    <a:lstStyle/>
                    <a:p>
                      <a:pPr algn="ctr"/>
                      <a:r>
                        <a:rPr lang="en-US" sz="1400" dirty="0" smtClean="0"/>
                        <a:t>3</a:t>
                      </a:r>
                      <a:endParaRPr lang="en-US" sz="1400" dirty="0"/>
                    </a:p>
                  </a:txBody>
                  <a:tcPr marT="45717" marB="45717"/>
                </a:tc>
                <a:tc>
                  <a:txBody>
                    <a:bodyPr/>
                    <a:lstStyle/>
                    <a:p>
                      <a:pPr algn="ctr"/>
                      <a:r>
                        <a:rPr lang="en-US" sz="1400" dirty="0" smtClean="0"/>
                        <a:t>23</a:t>
                      </a:r>
                      <a:endParaRPr lang="en-US" sz="1400" dirty="0"/>
                    </a:p>
                  </a:txBody>
                  <a:tcPr marT="45717" marB="45717"/>
                </a:tc>
                <a:tc>
                  <a:txBody>
                    <a:bodyPr/>
                    <a:lstStyle/>
                    <a:p>
                      <a:pPr algn="ctr"/>
                      <a:r>
                        <a:rPr lang="en-US" sz="1400" dirty="0" smtClean="0"/>
                        <a:t>17</a:t>
                      </a:r>
                      <a:endParaRPr lang="en-US" sz="1400" dirty="0"/>
                    </a:p>
                  </a:txBody>
                  <a:tcPr marT="45717" marB="45717"/>
                </a:tc>
                <a:tc>
                  <a:txBody>
                    <a:bodyPr/>
                    <a:lstStyle/>
                    <a:p>
                      <a:pPr algn="ctr"/>
                      <a:r>
                        <a:rPr lang="en-US" sz="1400" dirty="0" smtClean="0"/>
                        <a:t>11</a:t>
                      </a:r>
                      <a:endParaRPr lang="en-US" sz="1400" dirty="0"/>
                    </a:p>
                  </a:txBody>
                  <a:tcPr marT="45717" marB="45717"/>
                </a:tc>
                <a:extLst>
                  <a:ext uri="{0D108BD9-81ED-4DB2-BD59-A6C34878D82A}">
                    <a16:rowId xmlns="" xmlns:a16="http://schemas.microsoft.com/office/drawing/2014/main" val="10003"/>
                  </a:ext>
                </a:extLst>
              </a:tr>
              <a:tr h="370819">
                <a:tc>
                  <a:txBody>
                    <a:bodyPr/>
                    <a:lstStyle/>
                    <a:p>
                      <a:pPr algn="ctr"/>
                      <a:r>
                        <a:rPr lang="en-US" sz="1400" dirty="0" smtClean="0"/>
                        <a:t>4</a:t>
                      </a:r>
                      <a:endParaRPr lang="en-US" sz="1400" dirty="0"/>
                    </a:p>
                  </a:txBody>
                  <a:tcPr marT="45717" marB="45717"/>
                </a:tc>
                <a:tc>
                  <a:txBody>
                    <a:bodyPr/>
                    <a:lstStyle/>
                    <a:p>
                      <a:pPr algn="ctr"/>
                      <a:r>
                        <a:rPr lang="en-US" sz="1400" dirty="0" smtClean="0"/>
                        <a:t>11</a:t>
                      </a:r>
                      <a:endParaRPr lang="en-US" sz="1400" dirty="0"/>
                    </a:p>
                  </a:txBody>
                  <a:tcPr marT="45717" marB="45717"/>
                </a:tc>
                <a:tc>
                  <a:txBody>
                    <a:bodyPr/>
                    <a:lstStyle/>
                    <a:p>
                      <a:pPr algn="ctr"/>
                      <a:r>
                        <a:rPr lang="en-US" sz="1400" dirty="0" smtClean="0"/>
                        <a:t>18</a:t>
                      </a:r>
                      <a:endParaRPr lang="en-US" sz="1400" dirty="0"/>
                    </a:p>
                  </a:txBody>
                  <a:tcPr marT="45717" marB="45717"/>
                </a:tc>
                <a:tc>
                  <a:txBody>
                    <a:bodyPr/>
                    <a:lstStyle/>
                    <a:p>
                      <a:pPr algn="ctr"/>
                      <a:r>
                        <a:rPr lang="en-US" sz="1400" dirty="0" smtClean="0"/>
                        <a:t>9</a:t>
                      </a:r>
                      <a:endParaRPr lang="en-US" sz="1400" dirty="0"/>
                    </a:p>
                  </a:txBody>
                  <a:tcPr marT="45717" marB="45717"/>
                </a:tc>
                <a:extLst>
                  <a:ext uri="{0D108BD9-81ED-4DB2-BD59-A6C34878D82A}">
                    <a16:rowId xmlns="" xmlns:a16="http://schemas.microsoft.com/office/drawing/2014/main" val="10004"/>
                  </a:ext>
                </a:extLst>
              </a:tr>
              <a:tr h="370819">
                <a:tc>
                  <a:txBody>
                    <a:bodyPr/>
                    <a:lstStyle/>
                    <a:p>
                      <a:pPr algn="ctr"/>
                      <a:r>
                        <a:rPr lang="en-US" sz="1400" dirty="0" smtClean="0"/>
                        <a:t>5</a:t>
                      </a:r>
                      <a:endParaRPr lang="en-US" sz="1400" dirty="0"/>
                    </a:p>
                  </a:txBody>
                  <a:tcPr marT="45717" marB="45717"/>
                </a:tc>
                <a:tc>
                  <a:txBody>
                    <a:bodyPr/>
                    <a:lstStyle/>
                    <a:p>
                      <a:pPr algn="ctr"/>
                      <a:r>
                        <a:rPr lang="en-US" sz="1400" dirty="0" smtClean="0"/>
                        <a:t>9</a:t>
                      </a:r>
                      <a:endParaRPr lang="en-US" sz="1400" dirty="0"/>
                    </a:p>
                  </a:txBody>
                  <a:tcPr marT="45717" marB="45717"/>
                </a:tc>
                <a:tc>
                  <a:txBody>
                    <a:bodyPr/>
                    <a:lstStyle/>
                    <a:p>
                      <a:pPr algn="ctr"/>
                      <a:r>
                        <a:rPr lang="en-US" sz="1400" dirty="0" smtClean="0"/>
                        <a:t>19</a:t>
                      </a:r>
                      <a:endParaRPr lang="en-US" sz="1400" dirty="0"/>
                    </a:p>
                  </a:txBody>
                  <a:tcPr marT="45717" marB="45717"/>
                </a:tc>
                <a:tc>
                  <a:txBody>
                    <a:bodyPr/>
                    <a:lstStyle/>
                    <a:p>
                      <a:pPr algn="ctr"/>
                      <a:r>
                        <a:rPr lang="en-US" sz="1400" dirty="0" smtClean="0"/>
                        <a:t>9</a:t>
                      </a:r>
                      <a:endParaRPr lang="en-US" sz="1400" dirty="0"/>
                    </a:p>
                  </a:txBody>
                  <a:tcPr marT="45717" marB="45717"/>
                </a:tc>
                <a:extLst>
                  <a:ext uri="{0D108BD9-81ED-4DB2-BD59-A6C34878D82A}">
                    <a16:rowId xmlns="" xmlns:a16="http://schemas.microsoft.com/office/drawing/2014/main" val="10005"/>
                  </a:ext>
                </a:extLst>
              </a:tr>
              <a:tr h="370819">
                <a:tc>
                  <a:txBody>
                    <a:bodyPr/>
                    <a:lstStyle/>
                    <a:p>
                      <a:pPr algn="ctr"/>
                      <a:r>
                        <a:rPr lang="en-US" sz="1400" dirty="0" smtClean="0"/>
                        <a:t>6</a:t>
                      </a:r>
                      <a:endParaRPr lang="en-US" sz="1400" dirty="0"/>
                    </a:p>
                  </a:txBody>
                  <a:tcPr marT="45717" marB="45717"/>
                </a:tc>
                <a:tc>
                  <a:txBody>
                    <a:bodyPr/>
                    <a:lstStyle/>
                    <a:p>
                      <a:pPr algn="ctr"/>
                      <a:r>
                        <a:rPr lang="en-US" sz="1400" dirty="0" smtClean="0"/>
                        <a:t>8</a:t>
                      </a:r>
                      <a:endParaRPr lang="en-US" sz="1400" dirty="0"/>
                    </a:p>
                  </a:txBody>
                  <a:tcPr marT="45717" marB="45717"/>
                </a:tc>
                <a:tc>
                  <a:txBody>
                    <a:bodyPr/>
                    <a:lstStyle/>
                    <a:p>
                      <a:pPr algn="ctr"/>
                      <a:r>
                        <a:rPr lang="en-US" sz="1400" dirty="0" smtClean="0"/>
                        <a:t>20</a:t>
                      </a:r>
                      <a:endParaRPr lang="en-US" sz="1400" dirty="0"/>
                    </a:p>
                  </a:txBody>
                  <a:tcPr marT="45717" marB="45717"/>
                </a:tc>
                <a:tc>
                  <a:txBody>
                    <a:bodyPr/>
                    <a:lstStyle/>
                    <a:p>
                      <a:pPr algn="ctr"/>
                      <a:r>
                        <a:rPr lang="en-US" sz="1400" dirty="0" smtClean="0"/>
                        <a:t>12</a:t>
                      </a:r>
                      <a:endParaRPr lang="en-US" sz="1400" dirty="0"/>
                    </a:p>
                  </a:txBody>
                  <a:tcPr marT="45717" marB="45717"/>
                </a:tc>
                <a:extLst>
                  <a:ext uri="{0D108BD9-81ED-4DB2-BD59-A6C34878D82A}">
                    <a16:rowId xmlns="" xmlns:a16="http://schemas.microsoft.com/office/drawing/2014/main" val="10006"/>
                  </a:ext>
                </a:extLst>
              </a:tr>
              <a:tr h="370819">
                <a:tc>
                  <a:txBody>
                    <a:bodyPr/>
                    <a:lstStyle/>
                    <a:p>
                      <a:pPr algn="ctr"/>
                      <a:r>
                        <a:rPr lang="en-US" sz="1400" dirty="0" smtClean="0"/>
                        <a:t>7</a:t>
                      </a:r>
                      <a:endParaRPr lang="en-US" sz="1400" dirty="0"/>
                    </a:p>
                  </a:txBody>
                  <a:tcPr marT="45717" marB="45717"/>
                </a:tc>
                <a:tc>
                  <a:txBody>
                    <a:bodyPr/>
                    <a:lstStyle/>
                    <a:p>
                      <a:pPr algn="ctr"/>
                      <a:r>
                        <a:rPr lang="en-US" sz="1400" dirty="0" smtClean="0"/>
                        <a:t>17</a:t>
                      </a:r>
                      <a:endParaRPr lang="en-US" sz="1400" dirty="0"/>
                    </a:p>
                  </a:txBody>
                  <a:tcPr marT="45717" marB="45717"/>
                </a:tc>
                <a:tc>
                  <a:txBody>
                    <a:bodyPr/>
                    <a:lstStyle/>
                    <a:p>
                      <a:pPr algn="ctr"/>
                      <a:r>
                        <a:rPr lang="en-US" sz="1400" dirty="0" smtClean="0"/>
                        <a:t>21</a:t>
                      </a:r>
                      <a:endParaRPr lang="en-US" sz="1400" dirty="0"/>
                    </a:p>
                  </a:txBody>
                  <a:tcPr marT="45717" marB="45717"/>
                </a:tc>
                <a:tc>
                  <a:txBody>
                    <a:bodyPr/>
                    <a:lstStyle/>
                    <a:p>
                      <a:pPr algn="ctr"/>
                      <a:r>
                        <a:rPr lang="en-US" sz="1400" dirty="0" smtClean="0"/>
                        <a:t>8</a:t>
                      </a:r>
                      <a:endParaRPr lang="en-US" sz="1400" dirty="0"/>
                    </a:p>
                  </a:txBody>
                  <a:tcPr marT="45717" marB="45717"/>
                </a:tc>
                <a:extLst>
                  <a:ext uri="{0D108BD9-81ED-4DB2-BD59-A6C34878D82A}">
                    <a16:rowId xmlns="" xmlns:a16="http://schemas.microsoft.com/office/drawing/2014/main" val="10007"/>
                  </a:ext>
                </a:extLst>
              </a:tr>
              <a:tr h="370819">
                <a:tc>
                  <a:txBody>
                    <a:bodyPr/>
                    <a:lstStyle/>
                    <a:p>
                      <a:pPr algn="ctr"/>
                      <a:r>
                        <a:rPr lang="en-US" sz="1400" dirty="0" smtClean="0"/>
                        <a:t>8</a:t>
                      </a:r>
                      <a:endParaRPr lang="en-US" sz="1400" dirty="0"/>
                    </a:p>
                  </a:txBody>
                  <a:tcPr marT="45717" marB="45717"/>
                </a:tc>
                <a:tc>
                  <a:txBody>
                    <a:bodyPr/>
                    <a:lstStyle/>
                    <a:p>
                      <a:pPr algn="ctr"/>
                      <a:r>
                        <a:rPr lang="en-US" sz="1400" dirty="0" smtClean="0"/>
                        <a:t>8</a:t>
                      </a:r>
                      <a:endParaRPr lang="en-US" sz="1400" dirty="0"/>
                    </a:p>
                  </a:txBody>
                  <a:tcPr marT="45717" marB="45717"/>
                </a:tc>
                <a:tc>
                  <a:txBody>
                    <a:bodyPr/>
                    <a:lstStyle/>
                    <a:p>
                      <a:pPr algn="ctr"/>
                      <a:r>
                        <a:rPr lang="en-US" sz="1400" dirty="0" smtClean="0"/>
                        <a:t>22</a:t>
                      </a:r>
                      <a:endParaRPr lang="en-US" sz="1400" dirty="0"/>
                    </a:p>
                  </a:txBody>
                  <a:tcPr marT="45717" marB="45717"/>
                </a:tc>
                <a:tc>
                  <a:txBody>
                    <a:bodyPr/>
                    <a:lstStyle/>
                    <a:p>
                      <a:pPr algn="ctr"/>
                      <a:r>
                        <a:rPr lang="en-US" sz="1400" dirty="0" smtClean="0"/>
                        <a:t>11</a:t>
                      </a:r>
                      <a:endParaRPr lang="en-US" sz="1400" dirty="0"/>
                    </a:p>
                  </a:txBody>
                  <a:tcPr marT="45717" marB="45717"/>
                </a:tc>
                <a:extLst>
                  <a:ext uri="{0D108BD9-81ED-4DB2-BD59-A6C34878D82A}">
                    <a16:rowId xmlns="" xmlns:a16="http://schemas.microsoft.com/office/drawing/2014/main" val="10008"/>
                  </a:ext>
                </a:extLst>
              </a:tr>
              <a:tr h="370819">
                <a:tc>
                  <a:txBody>
                    <a:bodyPr/>
                    <a:lstStyle/>
                    <a:p>
                      <a:pPr algn="ctr"/>
                      <a:r>
                        <a:rPr lang="en-US" sz="1400" dirty="0" smtClean="0"/>
                        <a:t>9</a:t>
                      </a:r>
                      <a:endParaRPr lang="en-US" sz="1400" dirty="0"/>
                    </a:p>
                  </a:txBody>
                  <a:tcPr marT="45717" marB="45717"/>
                </a:tc>
                <a:tc>
                  <a:txBody>
                    <a:bodyPr/>
                    <a:lstStyle/>
                    <a:p>
                      <a:pPr algn="ctr"/>
                      <a:r>
                        <a:rPr lang="en-US" sz="1400" dirty="0" smtClean="0"/>
                        <a:t>8</a:t>
                      </a:r>
                      <a:endParaRPr lang="en-US" sz="1400" dirty="0"/>
                    </a:p>
                  </a:txBody>
                  <a:tcPr marT="45717" marB="45717"/>
                </a:tc>
                <a:tc>
                  <a:txBody>
                    <a:bodyPr/>
                    <a:lstStyle/>
                    <a:p>
                      <a:pPr algn="ctr"/>
                      <a:r>
                        <a:rPr lang="en-US" sz="1400" dirty="0" smtClean="0"/>
                        <a:t>23</a:t>
                      </a:r>
                      <a:endParaRPr lang="en-US" sz="1400" dirty="0"/>
                    </a:p>
                  </a:txBody>
                  <a:tcPr marT="45717" marB="45717"/>
                </a:tc>
                <a:tc>
                  <a:txBody>
                    <a:bodyPr/>
                    <a:lstStyle/>
                    <a:p>
                      <a:pPr algn="ctr"/>
                      <a:r>
                        <a:rPr lang="en-US" sz="1400" dirty="0" smtClean="0"/>
                        <a:t>9</a:t>
                      </a:r>
                      <a:endParaRPr lang="en-US" sz="1400" dirty="0"/>
                    </a:p>
                  </a:txBody>
                  <a:tcPr marT="45717" marB="45717"/>
                </a:tc>
                <a:extLst>
                  <a:ext uri="{0D108BD9-81ED-4DB2-BD59-A6C34878D82A}">
                    <a16:rowId xmlns="" xmlns:a16="http://schemas.microsoft.com/office/drawing/2014/main" val="10009"/>
                  </a:ext>
                </a:extLst>
              </a:tr>
              <a:tr h="370819">
                <a:tc>
                  <a:txBody>
                    <a:bodyPr/>
                    <a:lstStyle/>
                    <a:p>
                      <a:pPr algn="ctr"/>
                      <a:r>
                        <a:rPr lang="en-US" sz="1400" dirty="0" smtClean="0"/>
                        <a:t>10</a:t>
                      </a:r>
                      <a:endParaRPr lang="en-US" sz="1400" dirty="0"/>
                    </a:p>
                  </a:txBody>
                  <a:tcPr marT="45717" marB="45717"/>
                </a:tc>
                <a:tc>
                  <a:txBody>
                    <a:bodyPr/>
                    <a:lstStyle/>
                    <a:p>
                      <a:pPr algn="ctr"/>
                      <a:r>
                        <a:rPr lang="en-US" sz="1400" dirty="0" smtClean="0"/>
                        <a:t>13</a:t>
                      </a:r>
                      <a:endParaRPr lang="en-US" sz="1400" dirty="0"/>
                    </a:p>
                  </a:txBody>
                  <a:tcPr marT="45717" marB="45717"/>
                </a:tc>
                <a:tc>
                  <a:txBody>
                    <a:bodyPr/>
                    <a:lstStyle/>
                    <a:p>
                      <a:pPr algn="ctr"/>
                      <a:r>
                        <a:rPr lang="en-US" sz="1400" dirty="0" smtClean="0"/>
                        <a:t>24</a:t>
                      </a:r>
                      <a:endParaRPr lang="en-US" sz="1400" dirty="0"/>
                    </a:p>
                  </a:txBody>
                  <a:tcPr marT="45717" marB="45717"/>
                </a:tc>
                <a:tc>
                  <a:txBody>
                    <a:bodyPr/>
                    <a:lstStyle/>
                    <a:p>
                      <a:pPr algn="ctr"/>
                      <a:r>
                        <a:rPr lang="en-US" sz="1400" dirty="0" smtClean="0"/>
                        <a:t>9</a:t>
                      </a:r>
                      <a:endParaRPr lang="en-US" sz="1400" dirty="0"/>
                    </a:p>
                  </a:txBody>
                  <a:tcPr marT="45717" marB="45717"/>
                </a:tc>
                <a:extLst>
                  <a:ext uri="{0D108BD9-81ED-4DB2-BD59-A6C34878D82A}">
                    <a16:rowId xmlns="" xmlns:a16="http://schemas.microsoft.com/office/drawing/2014/main" val="10010"/>
                  </a:ext>
                </a:extLst>
              </a:tr>
              <a:tr h="370819">
                <a:tc>
                  <a:txBody>
                    <a:bodyPr/>
                    <a:lstStyle/>
                    <a:p>
                      <a:pPr algn="ctr"/>
                      <a:r>
                        <a:rPr lang="en-US" sz="1400" dirty="0" smtClean="0"/>
                        <a:t>11</a:t>
                      </a:r>
                      <a:endParaRPr lang="en-US" sz="1400" dirty="0"/>
                    </a:p>
                  </a:txBody>
                  <a:tcPr marT="45717" marB="45717"/>
                </a:tc>
                <a:tc>
                  <a:txBody>
                    <a:bodyPr/>
                    <a:lstStyle/>
                    <a:p>
                      <a:pPr algn="ctr"/>
                      <a:r>
                        <a:rPr lang="en-US" sz="1400" dirty="0" smtClean="0"/>
                        <a:t>7</a:t>
                      </a:r>
                      <a:endParaRPr lang="en-US" sz="1400" dirty="0"/>
                    </a:p>
                  </a:txBody>
                  <a:tcPr marT="45717" marB="45717"/>
                </a:tc>
                <a:tc>
                  <a:txBody>
                    <a:bodyPr/>
                    <a:lstStyle/>
                    <a:p>
                      <a:pPr algn="ctr"/>
                      <a:r>
                        <a:rPr lang="en-US" sz="1400" dirty="0" smtClean="0"/>
                        <a:t>25</a:t>
                      </a:r>
                      <a:endParaRPr lang="en-US" sz="1400" dirty="0"/>
                    </a:p>
                  </a:txBody>
                  <a:tcPr marT="45717" marB="45717"/>
                </a:tc>
                <a:tc>
                  <a:txBody>
                    <a:bodyPr/>
                    <a:lstStyle/>
                    <a:p>
                      <a:pPr algn="ctr"/>
                      <a:r>
                        <a:rPr lang="en-US" sz="1400" dirty="0" smtClean="0"/>
                        <a:t>18</a:t>
                      </a:r>
                      <a:endParaRPr lang="en-US" sz="1400" dirty="0"/>
                    </a:p>
                  </a:txBody>
                  <a:tcPr marT="45717" marB="45717"/>
                </a:tc>
                <a:extLst>
                  <a:ext uri="{0D108BD9-81ED-4DB2-BD59-A6C34878D82A}">
                    <a16:rowId xmlns="" xmlns:a16="http://schemas.microsoft.com/office/drawing/2014/main" val="10011"/>
                  </a:ext>
                </a:extLst>
              </a:tr>
              <a:tr h="370819">
                <a:tc>
                  <a:txBody>
                    <a:bodyPr/>
                    <a:lstStyle/>
                    <a:p>
                      <a:pPr algn="ctr"/>
                      <a:r>
                        <a:rPr lang="en-US" sz="1400" dirty="0" smtClean="0"/>
                        <a:t>12</a:t>
                      </a:r>
                      <a:endParaRPr lang="en-US" sz="1400" dirty="0"/>
                    </a:p>
                  </a:txBody>
                  <a:tcPr marT="45717" marB="45717"/>
                </a:tc>
                <a:tc>
                  <a:txBody>
                    <a:bodyPr/>
                    <a:lstStyle/>
                    <a:p>
                      <a:pPr algn="ctr"/>
                      <a:r>
                        <a:rPr lang="en-US" sz="1400" dirty="0" smtClean="0"/>
                        <a:t>5</a:t>
                      </a:r>
                      <a:endParaRPr lang="en-US" sz="1400" dirty="0"/>
                    </a:p>
                  </a:txBody>
                  <a:tcPr marT="45717" marB="45717"/>
                </a:tc>
                <a:tc>
                  <a:txBody>
                    <a:bodyPr/>
                    <a:lstStyle/>
                    <a:p>
                      <a:pPr algn="ctr"/>
                      <a:r>
                        <a:rPr lang="en-US" sz="1400" dirty="0" smtClean="0"/>
                        <a:t>26</a:t>
                      </a:r>
                      <a:endParaRPr lang="en-US" sz="1400" dirty="0"/>
                    </a:p>
                  </a:txBody>
                  <a:tcPr marT="45717" marB="45717"/>
                </a:tc>
                <a:tc>
                  <a:txBody>
                    <a:bodyPr/>
                    <a:lstStyle/>
                    <a:p>
                      <a:pPr algn="ctr"/>
                      <a:r>
                        <a:rPr lang="en-US" sz="1400" dirty="0" smtClean="0"/>
                        <a:t>11</a:t>
                      </a:r>
                      <a:endParaRPr lang="en-US" sz="1400" dirty="0"/>
                    </a:p>
                  </a:txBody>
                  <a:tcPr marT="45717" marB="45717"/>
                </a:tc>
                <a:extLst>
                  <a:ext uri="{0D108BD9-81ED-4DB2-BD59-A6C34878D82A}">
                    <a16:rowId xmlns="" xmlns:a16="http://schemas.microsoft.com/office/drawing/2014/main" val="10012"/>
                  </a:ext>
                </a:extLst>
              </a:tr>
              <a:tr h="370819">
                <a:tc>
                  <a:txBody>
                    <a:bodyPr/>
                    <a:lstStyle/>
                    <a:p>
                      <a:pPr algn="ctr"/>
                      <a:r>
                        <a:rPr lang="en-US" sz="1400" dirty="0" smtClean="0"/>
                        <a:t>13</a:t>
                      </a:r>
                      <a:endParaRPr lang="en-US" sz="1400" dirty="0"/>
                    </a:p>
                  </a:txBody>
                  <a:tcPr marT="45717" marB="45717"/>
                </a:tc>
                <a:tc>
                  <a:txBody>
                    <a:bodyPr/>
                    <a:lstStyle/>
                    <a:p>
                      <a:pPr algn="ctr"/>
                      <a:r>
                        <a:rPr lang="en-US" sz="1400" dirty="0" smtClean="0"/>
                        <a:t>12</a:t>
                      </a:r>
                      <a:endParaRPr lang="en-US" sz="1400" dirty="0"/>
                    </a:p>
                  </a:txBody>
                  <a:tcPr marT="45717" marB="45717"/>
                </a:tc>
                <a:tc>
                  <a:txBody>
                    <a:bodyPr/>
                    <a:lstStyle/>
                    <a:p>
                      <a:pPr algn="ctr"/>
                      <a:r>
                        <a:rPr lang="en-US" sz="1400" dirty="0" smtClean="0"/>
                        <a:t>27</a:t>
                      </a:r>
                      <a:endParaRPr lang="en-US" sz="1400" dirty="0"/>
                    </a:p>
                  </a:txBody>
                  <a:tcPr marT="45717" marB="45717"/>
                </a:tc>
                <a:tc>
                  <a:txBody>
                    <a:bodyPr/>
                    <a:lstStyle/>
                    <a:p>
                      <a:pPr algn="ctr"/>
                      <a:r>
                        <a:rPr lang="en-US" sz="1400" dirty="0" smtClean="0"/>
                        <a:t>15</a:t>
                      </a:r>
                      <a:endParaRPr lang="en-US" sz="1400" dirty="0"/>
                    </a:p>
                  </a:txBody>
                  <a:tcPr marT="45717" marB="45717"/>
                </a:tc>
                <a:extLst>
                  <a:ext uri="{0D108BD9-81ED-4DB2-BD59-A6C34878D82A}">
                    <a16:rowId xmlns="" xmlns:a16="http://schemas.microsoft.com/office/drawing/2014/main" val="10013"/>
                  </a:ext>
                </a:extLst>
              </a:tr>
              <a:tr h="304783">
                <a:tc>
                  <a:txBody>
                    <a:bodyPr/>
                    <a:lstStyle/>
                    <a:p>
                      <a:pPr algn="ctr"/>
                      <a:r>
                        <a:rPr lang="en-US" sz="1400" dirty="0" smtClean="0"/>
                        <a:t>14</a:t>
                      </a:r>
                      <a:endParaRPr lang="en-US" sz="1400" dirty="0"/>
                    </a:p>
                  </a:txBody>
                  <a:tcPr marT="45717" marB="45717"/>
                </a:tc>
                <a:tc>
                  <a:txBody>
                    <a:bodyPr/>
                    <a:lstStyle/>
                    <a:p>
                      <a:pPr algn="ctr"/>
                      <a:r>
                        <a:rPr lang="en-US" sz="1400" dirty="0" smtClean="0"/>
                        <a:t>11</a:t>
                      </a:r>
                      <a:endParaRPr lang="en-US" sz="1400" dirty="0"/>
                    </a:p>
                  </a:txBody>
                  <a:tcPr marT="45717" marB="45717"/>
                </a:tc>
                <a:tc>
                  <a:txBody>
                    <a:bodyPr/>
                    <a:lstStyle/>
                    <a:p>
                      <a:pPr algn="ctr"/>
                      <a:r>
                        <a:rPr lang="en-US" sz="1400" dirty="0" smtClean="0"/>
                        <a:t>28</a:t>
                      </a:r>
                      <a:endParaRPr lang="en-US" sz="1400" dirty="0"/>
                    </a:p>
                  </a:txBody>
                  <a:tcPr marT="45717" marB="45717"/>
                </a:tc>
                <a:tc>
                  <a:txBody>
                    <a:bodyPr/>
                    <a:lstStyle/>
                    <a:p>
                      <a:pPr algn="ctr"/>
                      <a:r>
                        <a:rPr lang="en-US" sz="1400" dirty="0" smtClean="0"/>
                        <a:t>9</a:t>
                      </a:r>
                      <a:endParaRPr lang="en-US" sz="1400" dirty="0"/>
                    </a:p>
                  </a:txBody>
                  <a:tcPr marT="45717" marB="45717"/>
                </a:tc>
                <a:extLst>
                  <a:ext uri="{0D108BD9-81ED-4DB2-BD59-A6C34878D82A}">
                    <a16:rowId xmlns="" xmlns:a16="http://schemas.microsoft.com/office/drawing/2014/main" val="10014"/>
                  </a:ext>
                </a:extLst>
              </a:tr>
            </a:tbl>
          </a:graphicData>
        </a:graphic>
      </p:graphicFrame>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20</a:t>
            </a:fld>
            <a:endParaRPr lang="en-US" dirty="0"/>
          </a:p>
        </p:txBody>
      </p:sp>
    </p:spTree>
    <p:extLst>
      <p:ext uri="{BB962C8B-B14F-4D97-AF65-F5344CB8AC3E}">
        <p14:creationId xmlns:p14="http://schemas.microsoft.com/office/powerpoint/2010/main" val="21643968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81000"/>
            <a:ext cx="7620000" cy="1447800"/>
          </a:xfrm>
        </p:spPr>
        <p:txBody>
          <a:bodyPr/>
          <a:lstStyle/>
          <a:p>
            <a:r>
              <a:rPr lang="en-US" sz="3600" b="1" dirty="0">
                <a:effectLst>
                  <a:outerShdw blurRad="38100" dist="38100" dir="2700000" algn="tl">
                    <a:srgbClr val="000000">
                      <a:alpha val="43137"/>
                    </a:srgbClr>
                  </a:outerShdw>
                </a:effectLst>
              </a:rPr>
              <a:t>Parameters &amp; Interpretation </a:t>
            </a:r>
            <a:r>
              <a:rPr lang="en-US" sz="3600" b="1" dirty="0" smtClean="0">
                <a:effectLst>
                  <a:outerShdw blurRad="38100" dist="38100" dir="2700000" algn="tl">
                    <a:srgbClr val="000000">
                      <a:alpha val="43137"/>
                    </a:srgbClr>
                  </a:outerShdw>
                </a:effectLst>
              </a:rPr>
              <a:t>(manual calculations </a:t>
            </a:r>
            <a:r>
              <a:rPr lang="en-US" sz="3600" b="1" dirty="0">
                <a:effectLst>
                  <a:outerShdw blurRad="38100" dist="38100" dir="2700000" algn="tl">
                    <a:srgbClr val="000000">
                      <a:alpha val="43137"/>
                    </a:srgbClr>
                  </a:outerShdw>
                </a:effectLst>
              </a:rPr>
              <a:t>to </a:t>
            </a:r>
            <a:r>
              <a:rPr lang="en-US" sz="3600" b="1" dirty="0" smtClean="0">
                <a:effectLst>
                  <a:outerShdw blurRad="38100" dist="38100" dir="2700000" algn="tl">
                    <a:srgbClr val="000000">
                      <a:alpha val="43137"/>
                    </a:srgbClr>
                  </a:outerShdw>
                </a:effectLst>
              </a:rPr>
              <a:t>find parameters, not OM Explorer)</a:t>
            </a:r>
            <a:endParaRPr lang="en-US" sz="3600"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755610988"/>
              </p:ext>
            </p:extLst>
          </p:nvPr>
        </p:nvGraphicFramePr>
        <p:xfrm>
          <a:off x="415636" y="2438400"/>
          <a:ext cx="738187" cy="619888"/>
        </p:xfrm>
        <a:graphic>
          <a:graphicData uri="http://schemas.openxmlformats.org/presentationml/2006/ole">
            <mc:AlternateContent xmlns:mc="http://schemas.openxmlformats.org/markup-compatibility/2006">
              <mc:Choice xmlns:v="urn:schemas-microsoft-com:vml" Requires="v">
                <p:oleObj spid="_x0000_s8640" name="Equation" r:id="rId4" imgW="241200" imgH="203040" progId="Equation.3">
                  <p:embed/>
                </p:oleObj>
              </mc:Choice>
              <mc:Fallback>
                <p:oleObj name="Equation" r:id="rId4" imgW="241200" imgH="203040" progId="Equation.3">
                  <p:embed/>
                  <p:pic>
                    <p:nvPicPr>
                      <p:cNvPr id="0" name="Object 4"/>
                      <p:cNvPicPr>
                        <a:picLocks noChangeAspect="1" noChangeArrowheads="1"/>
                      </p:cNvPicPr>
                      <p:nvPr/>
                    </p:nvPicPr>
                    <p:blipFill>
                      <a:blip r:embed="rId5"/>
                      <a:srcRect/>
                      <a:stretch>
                        <a:fillRect/>
                      </a:stretch>
                    </p:blipFill>
                    <p:spPr bwMode="auto">
                      <a:xfrm>
                        <a:off x="415636" y="2438400"/>
                        <a:ext cx="738187" cy="619888"/>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01938922"/>
              </p:ext>
            </p:extLst>
          </p:nvPr>
        </p:nvGraphicFramePr>
        <p:xfrm>
          <a:off x="415636" y="4648200"/>
          <a:ext cx="1141412" cy="479267"/>
        </p:xfrm>
        <a:graphic>
          <a:graphicData uri="http://schemas.openxmlformats.org/presentationml/2006/ole">
            <mc:AlternateContent xmlns:mc="http://schemas.openxmlformats.org/markup-compatibility/2006">
              <mc:Choice xmlns:v="urn:schemas-microsoft-com:vml" Requires="v">
                <p:oleObj spid="_x0000_s8641" name="Equation" r:id="rId6" imgW="419040" imgH="177480" progId="Equation.3">
                  <p:embed/>
                </p:oleObj>
              </mc:Choice>
              <mc:Fallback>
                <p:oleObj name="Equation" r:id="rId6" imgW="419040" imgH="177480" progId="Equation.3">
                  <p:embed/>
                  <p:pic>
                    <p:nvPicPr>
                      <p:cNvPr id="0" name="Object 5"/>
                      <p:cNvPicPr>
                        <a:picLocks noChangeAspect="1" noChangeArrowheads="1"/>
                      </p:cNvPicPr>
                      <p:nvPr/>
                    </p:nvPicPr>
                    <p:blipFill>
                      <a:blip r:embed="rId7"/>
                      <a:srcRect/>
                      <a:stretch>
                        <a:fillRect/>
                      </a:stretch>
                    </p:blipFill>
                    <p:spPr bwMode="auto">
                      <a:xfrm>
                        <a:off x="415636" y="4648200"/>
                        <a:ext cx="1141412" cy="479267"/>
                      </a:xfrm>
                      <a:prstGeom prst="rect">
                        <a:avLst/>
                      </a:prstGeom>
                      <a:no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64649214"/>
              </p:ext>
            </p:extLst>
          </p:nvPr>
        </p:nvGraphicFramePr>
        <p:xfrm>
          <a:off x="415636" y="3657600"/>
          <a:ext cx="1023520" cy="444500"/>
        </p:xfrm>
        <a:graphic>
          <a:graphicData uri="http://schemas.openxmlformats.org/presentationml/2006/ole">
            <mc:AlternateContent xmlns:mc="http://schemas.openxmlformats.org/markup-compatibility/2006">
              <mc:Choice xmlns:v="urn:schemas-microsoft-com:vml" Requires="v">
                <p:oleObj spid="_x0000_s8642" name="Equation" r:id="rId8" imgW="406080" imgH="177480" progId="Equation.3">
                  <p:embed/>
                </p:oleObj>
              </mc:Choice>
              <mc:Fallback>
                <p:oleObj name="Equation" r:id="rId8" imgW="406080" imgH="177480" progId="Equation.3">
                  <p:embed/>
                  <p:pic>
                    <p:nvPicPr>
                      <p:cNvPr id="0" name="Object 6"/>
                      <p:cNvPicPr>
                        <a:picLocks noChangeAspect="1" noChangeArrowheads="1"/>
                      </p:cNvPicPr>
                      <p:nvPr/>
                    </p:nvPicPr>
                    <p:blipFill>
                      <a:blip r:embed="rId9"/>
                      <a:srcRect/>
                      <a:stretch>
                        <a:fillRect/>
                      </a:stretch>
                    </p:blipFill>
                    <p:spPr bwMode="auto">
                      <a:xfrm>
                        <a:off x="415636" y="3657600"/>
                        <a:ext cx="1023520" cy="444500"/>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21</a:t>
            </a:fld>
            <a:endParaRPr lang="en-US" dirty="0"/>
          </a:p>
        </p:txBody>
      </p:sp>
      <p:sp>
        <p:nvSpPr>
          <p:cNvPr id="13" name="TextBox 12"/>
          <p:cNvSpPr txBox="1"/>
          <p:nvPr/>
        </p:nvSpPr>
        <p:spPr>
          <a:xfrm>
            <a:off x="152400" y="5823834"/>
            <a:ext cx="8153400" cy="707886"/>
          </a:xfrm>
          <a:prstGeom prst="rect">
            <a:avLst/>
          </a:prstGeom>
          <a:noFill/>
        </p:spPr>
        <p:txBody>
          <a:bodyPr wrap="square" rtlCol="0">
            <a:spAutoFit/>
          </a:bodyPr>
          <a:lstStyle/>
          <a:p>
            <a:r>
              <a:rPr lang="en-US" dirty="0">
                <a:solidFill>
                  <a:schemeClr val="tx1"/>
                </a:solidFill>
                <a:latin typeface="Franklin Gothic Book" pitchFamily="34" charset="0"/>
              </a:rPr>
              <a:t>If </a:t>
            </a:r>
            <a:r>
              <a:rPr lang="en-US" dirty="0" smtClean="0">
                <a:solidFill>
                  <a:schemeClr val="tx1"/>
                </a:solidFill>
                <a:latin typeface="Franklin Gothic Book" pitchFamily="34" charset="0"/>
              </a:rPr>
              <a:t>the number of items in subgroup varied</a:t>
            </a:r>
            <a:r>
              <a:rPr lang="en-US" dirty="0">
                <a:solidFill>
                  <a:schemeClr val="tx1"/>
                </a:solidFill>
                <a:latin typeface="Franklin Gothic Book" pitchFamily="34" charset="0"/>
              </a:rPr>
              <a:t>, we </a:t>
            </a:r>
            <a:r>
              <a:rPr lang="en-US" dirty="0" smtClean="0">
                <a:solidFill>
                  <a:schemeClr val="tx1"/>
                </a:solidFill>
                <a:latin typeface="Franklin Gothic Book" pitchFamily="34" charset="0"/>
              </a:rPr>
              <a:t>could calculate the number of imperfections </a:t>
            </a:r>
            <a:r>
              <a:rPr lang="en-US" u="sng" dirty="0" smtClean="0">
                <a:solidFill>
                  <a:schemeClr val="tx1"/>
                </a:solidFill>
                <a:latin typeface="Franklin Gothic Book" pitchFamily="34" charset="0"/>
              </a:rPr>
              <a:t>per item</a:t>
            </a:r>
            <a:r>
              <a:rPr lang="en-US" dirty="0" smtClean="0">
                <a:solidFill>
                  <a:schemeClr val="tx1"/>
                </a:solidFill>
                <a:latin typeface="Franklin Gothic Book" pitchFamily="34" charset="0"/>
              </a:rPr>
              <a:t>, </a:t>
            </a:r>
            <a:r>
              <a:rPr lang="en-US" dirty="0">
                <a:solidFill>
                  <a:schemeClr val="tx1"/>
                </a:solidFill>
                <a:latin typeface="Franklin Gothic Book" pitchFamily="34" charset="0"/>
              </a:rPr>
              <a:t>and create a </a:t>
            </a:r>
            <a:r>
              <a:rPr lang="en-US" dirty="0" smtClean="0">
                <a:solidFill>
                  <a:schemeClr val="tx1"/>
                </a:solidFill>
                <a:latin typeface="Franklin Gothic Book" pitchFamily="34" charset="0"/>
              </a:rPr>
              <a:t>u-chart</a:t>
            </a:r>
            <a:endParaRPr lang="en-US" dirty="0">
              <a:solidFill>
                <a:schemeClr val="tx1"/>
              </a:solidFill>
              <a:latin typeface="Franklin Gothic Book" pitchFamily="34" charset="0"/>
            </a:endParaRPr>
          </a:p>
        </p:txBody>
      </p:sp>
    </p:spTree>
    <p:extLst>
      <p:ext uri="{BB962C8B-B14F-4D97-AF65-F5344CB8AC3E}">
        <p14:creationId xmlns:p14="http://schemas.microsoft.com/office/powerpoint/2010/main" val="5966978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86"/>
            <a:ext cx="7620000" cy="792162"/>
          </a:xfrm>
        </p:spPr>
        <p:txBody>
          <a:bodyPr/>
          <a:lstStyle/>
          <a:p>
            <a:r>
              <a:rPr lang="en-US" sz="4000" b="1" dirty="0" smtClean="0">
                <a:effectLst>
                  <a:outerShdw blurRad="38100" dist="38100" dir="2700000" algn="tl">
                    <a:srgbClr val="000000">
                      <a:alpha val="43137"/>
                    </a:srgbClr>
                  </a:outerShdw>
                </a:effectLst>
              </a:rPr>
              <a:t>OM Explorer Screen for c-Chart</a:t>
            </a:r>
            <a:endParaRPr lang="en-US" sz="40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22</a:t>
            </a:fld>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14400"/>
            <a:ext cx="4788225" cy="5810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535192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24" y="228600"/>
            <a:ext cx="8241476" cy="1325562"/>
          </a:xfrm>
        </p:spPr>
        <p:txBody>
          <a:bodyPr/>
          <a:lstStyle/>
          <a:p>
            <a:r>
              <a:rPr lang="en-US" sz="3600" b="1" dirty="0" smtClean="0">
                <a:effectLst>
                  <a:outerShdw blurRad="38100" dist="38100" dir="2700000" algn="tl">
                    <a:srgbClr val="000000">
                      <a:alpha val="43137"/>
                    </a:srgbClr>
                  </a:outerShdw>
                </a:effectLst>
              </a:rPr>
              <a:t>c-Chart for Notebook Computer</a:t>
            </a:r>
            <a:br>
              <a:rPr lang="en-US" sz="3600" b="1" dirty="0" smtClean="0">
                <a:effectLst>
                  <a:outerShdw blurRad="38100" dist="38100" dir="2700000" algn="tl">
                    <a:srgbClr val="000000">
                      <a:alpha val="43137"/>
                    </a:srgbClr>
                  </a:outerShdw>
                </a:effectLst>
              </a:rPr>
            </a:br>
            <a:r>
              <a:rPr lang="en-US" sz="3200" b="1" dirty="0" smtClean="0">
                <a:effectLst>
                  <a:outerShdw blurRad="38100" dist="38100" dir="2700000" algn="tl">
                    <a:srgbClr val="000000">
                      <a:alpha val="43137"/>
                    </a:srgbClr>
                  </a:outerShdw>
                </a:effectLst>
              </a:rPr>
              <a:t>Total Number of Imperfections on Each Item</a:t>
            </a:r>
            <a:endParaRPr lang="en-US" sz="32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23</a:t>
            </a:fld>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24" y="2057400"/>
            <a:ext cx="7848600" cy="4321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7961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p-chart Sample Size Requirements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800" dirty="0"/>
              <a:t>Data should be </a:t>
            </a:r>
            <a:r>
              <a:rPr lang="en-US" sz="2800" dirty="0" smtClean="0"/>
              <a:t>sub-grouped </a:t>
            </a:r>
            <a:r>
              <a:rPr lang="en-US" sz="2800" dirty="0"/>
              <a:t>and </a:t>
            </a:r>
            <a:r>
              <a:rPr lang="en-US" sz="2800" u="sng" dirty="0"/>
              <a:t>plotted as frequently as possible</a:t>
            </a:r>
            <a:r>
              <a:rPr lang="en-US" sz="2800" dirty="0"/>
              <a:t> with at least 20 subgroups.</a:t>
            </a:r>
          </a:p>
          <a:p>
            <a:r>
              <a:rPr lang="en-US" sz="2800" dirty="0"/>
              <a:t>Subgroup size must be large enough to validate normality assumption; visually is </a:t>
            </a:r>
            <a:r>
              <a:rPr lang="en-US" sz="2800" dirty="0" smtClean="0"/>
              <a:t>confirmed </a:t>
            </a:r>
            <a:r>
              <a:rPr lang="en-US" sz="2800" dirty="0"/>
              <a:t>when:</a:t>
            </a:r>
          </a:p>
          <a:p>
            <a:pPr lvl="1"/>
            <a:r>
              <a:rPr lang="en-US" sz="2400" dirty="0"/>
              <a:t>at least 90% of proportions greater than 0.0, </a:t>
            </a:r>
            <a:r>
              <a:rPr lang="en-US" sz="2400" u="sng" dirty="0"/>
              <a:t>and</a:t>
            </a:r>
          </a:p>
          <a:p>
            <a:pPr lvl="1"/>
            <a:r>
              <a:rPr lang="en-US" sz="2400" dirty="0"/>
              <a:t>at least 90% of proportions less than 1.0</a:t>
            </a:r>
          </a:p>
          <a:p>
            <a:r>
              <a:rPr lang="en-US" sz="2800" dirty="0"/>
              <a:t>Monthly subgrouping typically used only for very long-term analysis.</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24</a:t>
            </a:fld>
            <a:endParaRPr lang="en-US" dirty="0"/>
          </a:p>
        </p:txBody>
      </p:sp>
    </p:spTree>
    <p:extLst>
      <p:ext uri="{BB962C8B-B14F-4D97-AF65-F5344CB8AC3E}">
        <p14:creationId xmlns:p14="http://schemas.microsoft.com/office/powerpoint/2010/main" val="9829231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743" y="228600"/>
            <a:ext cx="7620000" cy="1143000"/>
          </a:xfrm>
        </p:spPr>
        <p:txBody>
          <a:bodyPr/>
          <a:lstStyle/>
          <a:p>
            <a:r>
              <a:rPr lang="en-US" sz="4400" b="1" dirty="0" smtClean="0">
                <a:effectLst>
                  <a:outerShdw blurRad="38100" dist="38100" dir="2700000" algn="tl">
                    <a:srgbClr val="000000">
                      <a:alpha val="43137"/>
                    </a:srgbClr>
                  </a:outerShdw>
                </a:effectLst>
              </a:rPr>
              <a:t>Basis for “Zone” Rules </a:t>
            </a:r>
            <a:br>
              <a:rPr lang="en-US" sz="4400" b="1" dirty="0" smtClean="0">
                <a:effectLst>
                  <a:outerShdw blurRad="38100" dist="38100" dir="2700000" algn="tl">
                    <a:srgbClr val="000000">
                      <a:alpha val="43137"/>
                    </a:srgbClr>
                  </a:outerShdw>
                </a:effectLst>
              </a:rPr>
            </a:br>
            <a:r>
              <a:rPr lang="en-US" sz="2800" dirty="0" smtClean="0"/>
              <a:t>Based on Characteristics of Normal Distribution</a:t>
            </a:r>
            <a:endParaRPr lang="en-US" sz="2800"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Text Box 2"/>
          <p:cNvSpPr txBox="1">
            <a:spLocks noChangeArrowheads="1"/>
          </p:cNvSpPr>
          <p:nvPr/>
        </p:nvSpPr>
        <p:spPr bwMode="auto">
          <a:xfrm>
            <a:off x="2553492" y="3546371"/>
            <a:ext cx="9048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r>
              <a:rPr lang="en-US" sz="2000" dirty="0">
                <a:solidFill>
                  <a:schemeClr val="tx1"/>
                </a:solidFill>
                <a:latin typeface="Franklin Gothic Book" pitchFamily="34" charset="0"/>
              </a:rPr>
              <a:t>67%</a:t>
            </a:r>
          </a:p>
        </p:txBody>
      </p:sp>
      <p:sp>
        <p:nvSpPr>
          <p:cNvPr id="7" name="Line 4"/>
          <p:cNvSpPr>
            <a:spLocks noChangeShapeType="1"/>
          </p:cNvSpPr>
          <p:nvPr/>
        </p:nvSpPr>
        <p:spPr bwMode="auto">
          <a:xfrm>
            <a:off x="1331118" y="5094184"/>
            <a:ext cx="5937250"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 name="Line 5"/>
          <p:cNvSpPr>
            <a:spLocks noChangeShapeType="1"/>
          </p:cNvSpPr>
          <p:nvPr/>
        </p:nvSpPr>
        <p:spPr bwMode="auto">
          <a:xfrm>
            <a:off x="1307305" y="2409721"/>
            <a:ext cx="5935662"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9" name="Line 6"/>
          <p:cNvSpPr>
            <a:spLocks noChangeShapeType="1"/>
          </p:cNvSpPr>
          <p:nvPr/>
        </p:nvSpPr>
        <p:spPr bwMode="auto">
          <a:xfrm>
            <a:off x="1331117" y="3743221"/>
            <a:ext cx="1047750" cy="0"/>
          </a:xfrm>
          <a:prstGeom prst="line">
            <a:avLst/>
          </a:prstGeom>
          <a:noFill/>
          <a:ln w="28575">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 name="Line 7"/>
          <p:cNvSpPr>
            <a:spLocks noChangeShapeType="1"/>
          </p:cNvSpPr>
          <p:nvPr/>
        </p:nvSpPr>
        <p:spPr bwMode="auto">
          <a:xfrm>
            <a:off x="1326355" y="2847871"/>
            <a:ext cx="5484812" cy="0"/>
          </a:xfrm>
          <a:prstGeom prst="line">
            <a:avLst/>
          </a:prstGeom>
          <a:noFill/>
          <a:ln w="952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1" name="Line 8"/>
          <p:cNvSpPr>
            <a:spLocks noChangeShapeType="1"/>
          </p:cNvSpPr>
          <p:nvPr/>
        </p:nvSpPr>
        <p:spPr bwMode="auto">
          <a:xfrm>
            <a:off x="1326355" y="3305071"/>
            <a:ext cx="5484812" cy="0"/>
          </a:xfrm>
          <a:prstGeom prst="line">
            <a:avLst/>
          </a:prstGeom>
          <a:noFill/>
          <a:ln w="952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2" name="Line 9"/>
          <p:cNvSpPr>
            <a:spLocks noChangeShapeType="1"/>
          </p:cNvSpPr>
          <p:nvPr/>
        </p:nvSpPr>
        <p:spPr bwMode="auto">
          <a:xfrm>
            <a:off x="1326355" y="4181371"/>
            <a:ext cx="5484812" cy="0"/>
          </a:xfrm>
          <a:prstGeom prst="line">
            <a:avLst/>
          </a:prstGeom>
          <a:noFill/>
          <a:ln w="952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3" name="Line 10"/>
          <p:cNvSpPr>
            <a:spLocks noChangeShapeType="1"/>
          </p:cNvSpPr>
          <p:nvPr/>
        </p:nvSpPr>
        <p:spPr bwMode="auto">
          <a:xfrm>
            <a:off x="1326355" y="4638571"/>
            <a:ext cx="5484812" cy="0"/>
          </a:xfrm>
          <a:prstGeom prst="line">
            <a:avLst/>
          </a:prstGeom>
          <a:noFill/>
          <a:ln w="952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4" name="Text Box 11"/>
          <p:cNvSpPr txBox="1">
            <a:spLocks noChangeArrowheads="1"/>
          </p:cNvSpPr>
          <p:nvPr/>
        </p:nvSpPr>
        <p:spPr bwMode="auto">
          <a:xfrm>
            <a:off x="7347742" y="2242621"/>
            <a:ext cx="1085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r>
              <a:rPr lang="en-US" sz="2000" dirty="0">
                <a:solidFill>
                  <a:srgbClr val="800000"/>
                </a:solidFill>
                <a:latin typeface="Franklin Gothic Book" pitchFamily="34" charset="0"/>
              </a:rPr>
              <a:t>UCL</a:t>
            </a:r>
          </a:p>
        </p:txBody>
      </p:sp>
      <p:sp>
        <p:nvSpPr>
          <p:cNvPr id="15" name="Text Box 12"/>
          <p:cNvSpPr txBox="1">
            <a:spLocks noChangeArrowheads="1"/>
          </p:cNvSpPr>
          <p:nvPr/>
        </p:nvSpPr>
        <p:spPr bwMode="auto">
          <a:xfrm>
            <a:off x="7347742" y="4882034"/>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r>
              <a:rPr lang="en-US" sz="2000" dirty="0">
                <a:solidFill>
                  <a:srgbClr val="800000"/>
                </a:solidFill>
                <a:latin typeface="Franklin Gothic Book" pitchFamily="34" charset="0"/>
              </a:rPr>
              <a:t>LCL</a:t>
            </a:r>
          </a:p>
        </p:txBody>
      </p:sp>
      <p:sp>
        <p:nvSpPr>
          <p:cNvPr id="16" name="Text Box 13"/>
          <p:cNvSpPr txBox="1">
            <a:spLocks noChangeArrowheads="1"/>
          </p:cNvSpPr>
          <p:nvPr/>
        </p:nvSpPr>
        <p:spPr bwMode="auto">
          <a:xfrm>
            <a:off x="115091" y="3533671"/>
            <a:ext cx="1781175" cy="419100"/>
          </a:xfrm>
          <a:prstGeom prst="rect">
            <a:avLst/>
          </a:prstGeom>
          <a:noFill/>
          <a:ln w="9525">
            <a:noFill/>
            <a:miter lim="800000"/>
            <a:headEnd/>
            <a:tailEnd/>
          </a:ln>
        </p:spPr>
        <p:txBody>
          <a:bodyPr/>
          <a:lstStyle/>
          <a:p>
            <a:pPr eaLnBrk="0" hangingPunct="0">
              <a:defRPr/>
            </a:pPr>
            <a:r>
              <a:rPr lang="en-US" sz="1600" b="1" dirty="0">
                <a:solidFill>
                  <a:schemeClr val="accent6">
                    <a:lumMod val="75000"/>
                  </a:schemeClr>
                </a:solidFill>
                <a:latin typeface="Franklin Gothic Book" pitchFamily="34" charset="0"/>
              </a:rPr>
              <a:t>Center line</a:t>
            </a:r>
          </a:p>
        </p:txBody>
      </p:sp>
      <p:sp>
        <p:nvSpPr>
          <p:cNvPr id="17" name="Text Box 14"/>
          <p:cNvSpPr txBox="1">
            <a:spLocks noChangeArrowheads="1"/>
          </p:cNvSpPr>
          <p:nvPr/>
        </p:nvSpPr>
        <p:spPr bwMode="auto">
          <a:xfrm>
            <a:off x="4077492" y="3527321"/>
            <a:ext cx="9048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r>
              <a:rPr lang="en-US" sz="2000">
                <a:solidFill>
                  <a:schemeClr val="tx1"/>
                </a:solidFill>
                <a:latin typeface="Franklin Gothic Book" pitchFamily="34" charset="0"/>
              </a:rPr>
              <a:t>95%</a:t>
            </a:r>
          </a:p>
        </p:txBody>
      </p:sp>
      <p:sp>
        <p:nvSpPr>
          <p:cNvPr id="18" name="Text Box 15"/>
          <p:cNvSpPr txBox="1">
            <a:spLocks noChangeArrowheads="1"/>
          </p:cNvSpPr>
          <p:nvPr/>
        </p:nvSpPr>
        <p:spPr bwMode="auto">
          <a:xfrm>
            <a:off x="5563392" y="3527321"/>
            <a:ext cx="10763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r>
              <a:rPr lang="en-US" sz="2000">
                <a:solidFill>
                  <a:schemeClr val="tx1"/>
                </a:solidFill>
                <a:latin typeface="Franklin Gothic Book" pitchFamily="34" charset="0"/>
              </a:rPr>
              <a:t>99.7%</a:t>
            </a:r>
          </a:p>
        </p:txBody>
      </p:sp>
      <p:sp>
        <p:nvSpPr>
          <p:cNvPr id="19" name="Line 16"/>
          <p:cNvSpPr>
            <a:spLocks noChangeShapeType="1"/>
          </p:cNvSpPr>
          <p:nvPr/>
        </p:nvSpPr>
        <p:spPr bwMode="auto">
          <a:xfrm flipV="1">
            <a:off x="2829717" y="3298721"/>
            <a:ext cx="0" cy="20955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0" name="Line 17"/>
          <p:cNvSpPr>
            <a:spLocks noChangeShapeType="1"/>
          </p:cNvSpPr>
          <p:nvPr/>
        </p:nvSpPr>
        <p:spPr bwMode="auto">
          <a:xfrm flipV="1">
            <a:off x="2848767" y="3984521"/>
            <a:ext cx="0" cy="209550"/>
          </a:xfrm>
          <a:prstGeom prst="line">
            <a:avLst/>
          </a:prstGeom>
          <a:noFill/>
          <a:ln w="127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1" name="Line 18"/>
          <p:cNvSpPr>
            <a:spLocks noChangeShapeType="1"/>
          </p:cNvSpPr>
          <p:nvPr/>
        </p:nvSpPr>
        <p:spPr bwMode="auto">
          <a:xfrm flipV="1">
            <a:off x="4353717" y="2841521"/>
            <a:ext cx="0" cy="62865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2" name="Line 19"/>
          <p:cNvSpPr>
            <a:spLocks noChangeShapeType="1"/>
          </p:cNvSpPr>
          <p:nvPr/>
        </p:nvSpPr>
        <p:spPr bwMode="auto">
          <a:xfrm flipV="1">
            <a:off x="4372767" y="3927371"/>
            <a:ext cx="0" cy="704850"/>
          </a:xfrm>
          <a:prstGeom prst="line">
            <a:avLst/>
          </a:prstGeom>
          <a:noFill/>
          <a:ln w="127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3" name="Line 20"/>
          <p:cNvSpPr>
            <a:spLocks noChangeShapeType="1"/>
          </p:cNvSpPr>
          <p:nvPr/>
        </p:nvSpPr>
        <p:spPr bwMode="auto">
          <a:xfrm flipV="1">
            <a:off x="5972967" y="2403371"/>
            <a:ext cx="0" cy="99060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4" name="Line 21"/>
          <p:cNvSpPr>
            <a:spLocks noChangeShapeType="1"/>
          </p:cNvSpPr>
          <p:nvPr/>
        </p:nvSpPr>
        <p:spPr bwMode="auto">
          <a:xfrm flipV="1">
            <a:off x="5992017" y="3927371"/>
            <a:ext cx="0" cy="1143000"/>
          </a:xfrm>
          <a:prstGeom prst="line">
            <a:avLst/>
          </a:prstGeom>
          <a:noFill/>
          <a:ln w="127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5" name="Line 22"/>
          <p:cNvSpPr>
            <a:spLocks noChangeShapeType="1"/>
          </p:cNvSpPr>
          <p:nvPr/>
        </p:nvSpPr>
        <p:spPr bwMode="auto">
          <a:xfrm>
            <a:off x="1305717" y="1984271"/>
            <a:ext cx="0" cy="3505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6" name="Line 23"/>
          <p:cNvSpPr>
            <a:spLocks noChangeShapeType="1"/>
          </p:cNvSpPr>
          <p:nvPr/>
        </p:nvSpPr>
        <p:spPr bwMode="auto">
          <a:xfrm>
            <a:off x="3331367" y="3762271"/>
            <a:ext cx="685800" cy="0"/>
          </a:xfrm>
          <a:prstGeom prst="line">
            <a:avLst/>
          </a:prstGeom>
          <a:noFill/>
          <a:ln w="28575">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7" name="Line 24"/>
          <p:cNvSpPr>
            <a:spLocks noChangeShapeType="1"/>
          </p:cNvSpPr>
          <p:nvPr/>
        </p:nvSpPr>
        <p:spPr bwMode="auto">
          <a:xfrm>
            <a:off x="4817267" y="3743221"/>
            <a:ext cx="685800" cy="0"/>
          </a:xfrm>
          <a:prstGeom prst="line">
            <a:avLst/>
          </a:prstGeom>
          <a:noFill/>
          <a:ln w="28575">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8" name="Line 25"/>
          <p:cNvSpPr>
            <a:spLocks noChangeShapeType="1"/>
          </p:cNvSpPr>
          <p:nvPr/>
        </p:nvSpPr>
        <p:spPr bwMode="auto">
          <a:xfrm>
            <a:off x="6557167" y="3743221"/>
            <a:ext cx="1117600" cy="0"/>
          </a:xfrm>
          <a:prstGeom prst="line">
            <a:avLst/>
          </a:prstGeom>
          <a:noFill/>
          <a:ln w="28575">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9" name="Line 26"/>
          <p:cNvSpPr>
            <a:spLocks noChangeShapeType="1"/>
          </p:cNvSpPr>
          <p:nvPr/>
        </p:nvSpPr>
        <p:spPr bwMode="auto">
          <a:xfrm flipV="1">
            <a:off x="7249317" y="2447821"/>
            <a:ext cx="0" cy="29845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0" name="Text Box 27"/>
          <p:cNvSpPr txBox="1">
            <a:spLocks noChangeArrowheads="1"/>
          </p:cNvSpPr>
          <p:nvPr/>
        </p:nvSpPr>
        <p:spPr bwMode="auto">
          <a:xfrm>
            <a:off x="6960392" y="2847871"/>
            <a:ext cx="9048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r>
              <a:rPr lang="en-US" sz="2000">
                <a:solidFill>
                  <a:schemeClr val="tx1"/>
                </a:solidFill>
                <a:latin typeface="Franklin Gothic Book" pitchFamily="34" charset="0"/>
              </a:rPr>
              <a:t>50%</a:t>
            </a:r>
          </a:p>
        </p:txBody>
      </p:sp>
      <p:sp>
        <p:nvSpPr>
          <p:cNvPr id="31" name="Line 28"/>
          <p:cNvSpPr>
            <a:spLocks noChangeShapeType="1"/>
          </p:cNvSpPr>
          <p:nvPr/>
        </p:nvSpPr>
        <p:spPr bwMode="auto">
          <a:xfrm flipV="1">
            <a:off x="7242967" y="3311421"/>
            <a:ext cx="0" cy="387350"/>
          </a:xfrm>
          <a:prstGeom prst="line">
            <a:avLst/>
          </a:prstGeom>
          <a:noFill/>
          <a:ln w="127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2" name="Line 29"/>
          <p:cNvSpPr>
            <a:spLocks noChangeShapeType="1"/>
          </p:cNvSpPr>
          <p:nvPr/>
        </p:nvSpPr>
        <p:spPr bwMode="auto">
          <a:xfrm flipV="1">
            <a:off x="7274717" y="3768621"/>
            <a:ext cx="0" cy="29845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3" name="Text Box 30"/>
          <p:cNvSpPr txBox="1">
            <a:spLocks noChangeArrowheads="1"/>
          </p:cNvSpPr>
          <p:nvPr/>
        </p:nvSpPr>
        <p:spPr bwMode="auto">
          <a:xfrm>
            <a:off x="6985792" y="4168671"/>
            <a:ext cx="9048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r>
              <a:rPr lang="en-US" sz="2000">
                <a:solidFill>
                  <a:schemeClr val="tx1"/>
                </a:solidFill>
                <a:latin typeface="Franklin Gothic Book" pitchFamily="34" charset="0"/>
              </a:rPr>
              <a:t>50%</a:t>
            </a:r>
          </a:p>
        </p:txBody>
      </p:sp>
      <p:sp>
        <p:nvSpPr>
          <p:cNvPr id="34" name="Line 31"/>
          <p:cNvSpPr>
            <a:spLocks noChangeShapeType="1"/>
          </p:cNvSpPr>
          <p:nvPr/>
        </p:nvSpPr>
        <p:spPr bwMode="auto">
          <a:xfrm flipV="1">
            <a:off x="7268367" y="4632221"/>
            <a:ext cx="0" cy="387350"/>
          </a:xfrm>
          <a:prstGeom prst="line">
            <a:avLst/>
          </a:prstGeom>
          <a:noFill/>
          <a:ln w="127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 name="TextBox 2"/>
          <p:cNvSpPr txBox="1"/>
          <p:nvPr/>
        </p:nvSpPr>
        <p:spPr>
          <a:xfrm>
            <a:off x="1305717" y="2432235"/>
            <a:ext cx="785793" cy="338554"/>
          </a:xfrm>
          <a:prstGeom prst="rect">
            <a:avLst/>
          </a:prstGeom>
          <a:noFill/>
        </p:spPr>
        <p:txBody>
          <a:bodyPr wrap="none" rtlCol="0">
            <a:spAutoFit/>
          </a:bodyPr>
          <a:lstStyle/>
          <a:p>
            <a:r>
              <a:rPr lang="en-US" sz="1600" i="1" dirty="0" smtClean="0">
                <a:latin typeface="Franklin Gothic Book" pitchFamily="34" charset="0"/>
              </a:rPr>
              <a:t>Zone A</a:t>
            </a:r>
            <a:endParaRPr lang="en-US" sz="1600" i="1" dirty="0">
              <a:latin typeface="Franklin Gothic Book" pitchFamily="34" charset="0"/>
            </a:endParaRPr>
          </a:p>
        </p:txBody>
      </p:sp>
      <p:sp>
        <p:nvSpPr>
          <p:cNvPr id="35" name="TextBox 34"/>
          <p:cNvSpPr txBox="1"/>
          <p:nvPr/>
        </p:nvSpPr>
        <p:spPr>
          <a:xfrm>
            <a:off x="1331117" y="4694074"/>
            <a:ext cx="785793" cy="338554"/>
          </a:xfrm>
          <a:prstGeom prst="rect">
            <a:avLst/>
          </a:prstGeom>
          <a:noFill/>
        </p:spPr>
        <p:txBody>
          <a:bodyPr wrap="none" rtlCol="0">
            <a:spAutoFit/>
          </a:bodyPr>
          <a:lstStyle/>
          <a:p>
            <a:r>
              <a:rPr lang="en-US" sz="1600" i="1" dirty="0" smtClean="0">
                <a:latin typeface="Franklin Gothic Book" pitchFamily="34" charset="0"/>
              </a:rPr>
              <a:t>Zone A</a:t>
            </a:r>
            <a:endParaRPr lang="en-US" sz="1600" i="1" dirty="0">
              <a:latin typeface="Franklin Gothic Book" pitchFamily="34" charset="0"/>
            </a:endParaRPr>
          </a:p>
        </p:txBody>
      </p:sp>
      <p:sp>
        <p:nvSpPr>
          <p:cNvPr id="36" name="TextBox 35"/>
          <p:cNvSpPr txBox="1"/>
          <p:nvPr/>
        </p:nvSpPr>
        <p:spPr>
          <a:xfrm>
            <a:off x="1331117" y="4194071"/>
            <a:ext cx="795411" cy="338554"/>
          </a:xfrm>
          <a:prstGeom prst="rect">
            <a:avLst/>
          </a:prstGeom>
          <a:noFill/>
        </p:spPr>
        <p:txBody>
          <a:bodyPr wrap="none" rtlCol="0">
            <a:spAutoFit/>
          </a:bodyPr>
          <a:lstStyle/>
          <a:p>
            <a:r>
              <a:rPr lang="en-US" sz="1600" i="1" dirty="0" smtClean="0">
                <a:latin typeface="Franklin Gothic Book" pitchFamily="34" charset="0"/>
              </a:rPr>
              <a:t>Zone B</a:t>
            </a:r>
            <a:endParaRPr lang="en-US" sz="1600" i="1" dirty="0">
              <a:latin typeface="Franklin Gothic Book" pitchFamily="34" charset="0"/>
            </a:endParaRPr>
          </a:p>
        </p:txBody>
      </p:sp>
      <p:sp>
        <p:nvSpPr>
          <p:cNvPr id="37" name="TextBox 36"/>
          <p:cNvSpPr txBox="1"/>
          <p:nvPr/>
        </p:nvSpPr>
        <p:spPr>
          <a:xfrm>
            <a:off x="1331117" y="3780249"/>
            <a:ext cx="788999" cy="338554"/>
          </a:xfrm>
          <a:prstGeom prst="rect">
            <a:avLst/>
          </a:prstGeom>
          <a:noFill/>
        </p:spPr>
        <p:txBody>
          <a:bodyPr wrap="none" rtlCol="0">
            <a:spAutoFit/>
          </a:bodyPr>
          <a:lstStyle/>
          <a:p>
            <a:r>
              <a:rPr lang="en-US" sz="1600" i="1" dirty="0" smtClean="0">
                <a:latin typeface="Franklin Gothic Book" pitchFamily="34" charset="0"/>
              </a:rPr>
              <a:t>Zone C</a:t>
            </a:r>
            <a:endParaRPr lang="en-US" sz="1600" i="1" dirty="0">
              <a:latin typeface="Franklin Gothic Book" pitchFamily="34" charset="0"/>
            </a:endParaRPr>
          </a:p>
        </p:txBody>
      </p:sp>
      <p:sp>
        <p:nvSpPr>
          <p:cNvPr id="38" name="TextBox 37"/>
          <p:cNvSpPr txBox="1"/>
          <p:nvPr/>
        </p:nvSpPr>
        <p:spPr>
          <a:xfrm>
            <a:off x="1331117" y="3327266"/>
            <a:ext cx="788999" cy="338554"/>
          </a:xfrm>
          <a:prstGeom prst="rect">
            <a:avLst/>
          </a:prstGeom>
          <a:noFill/>
        </p:spPr>
        <p:txBody>
          <a:bodyPr wrap="none" rtlCol="0">
            <a:spAutoFit/>
          </a:bodyPr>
          <a:lstStyle/>
          <a:p>
            <a:r>
              <a:rPr lang="en-US" sz="1600" i="1" dirty="0" smtClean="0">
                <a:latin typeface="Franklin Gothic Book" pitchFamily="34" charset="0"/>
              </a:rPr>
              <a:t>Zone C</a:t>
            </a:r>
            <a:endParaRPr lang="en-US" sz="1600" i="1" dirty="0">
              <a:latin typeface="Franklin Gothic Book" pitchFamily="34" charset="0"/>
            </a:endParaRPr>
          </a:p>
        </p:txBody>
      </p:sp>
      <p:sp>
        <p:nvSpPr>
          <p:cNvPr id="39" name="TextBox 38"/>
          <p:cNvSpPr txBox="1"/>
          <p:nvPr/>
        </p:nvSpPr>
        <p:spPr>
          <a:xfrm>
            <a:off x="1331117" y="2862738"/>
            <a:ext cx="795411" cy="338554"/>
          </a:xfrm>
          <a:prstGeom prst="rect">
            <a:avLst/>
          </a:prstGeom>
          <a:noFill/>
        </p:spPr>
        <p:txBody>
          <a:bodyPr wrap="none" rtlCol="0">
            <a:spAutoFit/>
          </a:bodyPr>
          <a:lstStyle/>
          <a:p>
            <a:r>
              <a:rPr lang="en-US" sz="1600" i="1" dirty="0" smtClean="0">
                <a:latin typeface="Franklin Gothic Book" pitchFamily="34" charset="0"/>
              </a:rPr>
              <a:t>Zone B</a:t>
            </a:r>
            <a:endParaRPr lang="en-US" sz="1600" i="1" dirty="0">
              <a:latin typeface="Franklin Gothic Book" pitchFamily="34" charset="0"/>
            </a:endParaRPr>
          </a:p>
        </p:txBody>
      </p:sp>
      <p:sp>
        <p:nvSpPr>
          <p:cNvPr id="40" name="Slide Number Placeholder 39"/>
          <p:cNvSpPr>
            <a:spLocks noGrp="1"/>
          </p:cNvSpPr>
          <p:nvPr>
            <p:ph type="sldNum" sz="quarter" idx="12"/>
          </p:nvPr>
        </p:nvSpPr>
        <p:spPr/>
        <p:txBody>
          <a:bodyPr/>
          <a:lstStyle/>
          <a:p>
            <a:pPr>
              <a:defRPr/>
            </a:pPr>
            <a:fld id="{7272E349-8C95-40FB-A1A5-9BE662036DF8}" type="slidenum">
              <a:rPr lang="en-US" smtClean="0"/>
              <a:pPr>
                <a:defRPr/>
              </a:pPr>
              <a:t>25</a:t>
            </a:fld>
            <a:endParaRPr lang="en-US" dirty="0"/>
          </a:p>
        </p:txBody>
      </p:sp>
      <p:sp>
        <p:nvSpPr>
          <p:cNvPr id="41" name="TextBox 40"/>
          <p:cNvSpPr txBox="1"/>
          <p:nvPr/>
        </p:nvSpPr>
        <p:spPr>
          <a:xfrm>
            <a:off x="727273" y="3082305"/>
            <a:ext cx="570990" cy="369332"/>
          </a:xfrm>
          <a:prstGeom prst="rect">
            <a:avLst/>
          </a:prstGeom>
          <a:noFill/>
        </p:spPr>
        <p:txBody>
          <a:bodyPr wrap="none" rtlCol="0">
            <a:spAutoFit/>
          </a:bodyPr>
          <a:lstStyle/>
          <a:p>
            <a:r>
              <a:rPr lang="en-US" sz="1800" dirty="0" smtClean="0">
                <a:solidFill>
                  <a:schemeClr val="tx1"/>
                </a:solidFill>
                <a:latin typeface="Franklin Gothic Book" pitchFamily="34" charset="0"/>
              </a:rPr>
              <a:t>+1</a:t>
            </a:r>
            <a:r>
              <a:rPr lang="el-GR" sz="1800" dirty="0" smtClean="0">
                <a:solidFill>
                  <a:schemeClr val="tx1"/>
                </a:solidFill>
                <a:latin typeface="Franklin Gothic Book" pitchFamily="34" charset="0"/>
              </a:rPr>
              <a:t>σ</a:t>
            </a:r>
            <a:endParaRPr lang="en-US" sz="1800" dirty="0">
              <a:solidFill>
                <a:schemeClr val="tx1"/>
              </a:solidFill>
              <a:latin typeface="Franklin Gothic Book" pitchFamily="34" charset="0"/>
            </a:endParaRPr>
          </a:p>
        </p:txBody>
      </p:sp>
      <p:sp>
        <p:nvSpPr>
          <p:cNvPr id="42" name="TextBox 41"/>
          <p:cNvSpPr txBox="1"/>
          <p:nvPr/>
        </p:nvSpPr>
        <p:spPr>
          <a:xfrm>
            <a:off x="720183" y="2688089"/>
            <a:ext cx="570990" cy="369332"/>
          </a:xfrm>
          <a:prstGeom prst="rect">
            <a:avLst/>
          </a:prstGeom>
          <a:noFill/>
        </p:spPr>
        <p:txBody>
          <a:bodyPr wrap="none" rtlCol="0">
            <a:spAutoFit/>
          </a:bodyPr>
          <a:lstStyle/>
          <a:p>
            <a:r>
              <a:rPr lang="en-US" sz="1800" dirty="0" smtClean="0">
                <a:solidFill>
                  <a:schemeClr val="tx1"/>
                </a:solidFill>
                <a:latin typeface="Franklin Gothic Book" pitchFamily="34" charset="0"/>
              </a:rPr>
              <a:t>+2</a:t>
            </a:r>
            <a:r>
              <a:rPr lang="el-GR" sz="1800" dirty="0" smtClean="0">
                <a:solidFill>
                  <a:schemeClr val="tx1"/>
                </a:solidFill>
                <a:latin typeface="Franklin Gothic Book" pitchFamily="34" charset="0"/>
              </a:rPr>
              <a:t>σ</a:t>
            </a:r>
            <a:endParaRPr lang="en-US" sz="1800" dirty="0">
              <a:solidFill>
                <a:schemeClr val="tx1"/>
              </a:solidFill>
              <a:latin typeface="Franklin Gothic Book" pitchFamily="34" charset="0"/>
            </a:endParaRPr>
          </a:p>
        </p:txBody>
      </p:sp>
      <p:sp>
        <p:nvSpPr>
          <p:cNvPr id="43" name="TextBox 42"/>
          <p:cNvSpPr txBox="1"/>
          <p:nvPr/>
        </p:nvSpPr>
        <p:spPr>
          <a:xfrm>
            <a:off x="727273" y="2218705"/>
            <a:ext cx="570990" cy="369332"/>
          </a:xfrm>
          <a:prstGeom prst="rect">
            <a:avLst/>
          </a:prstGeom>
          <a:noFill/>
        </p:spPr>
        <p:txBody>
          <a:bodyPr wrap="none" rtlCol="0">
            <a:spAutoFit/>
          </a:bodyPr>
          <a:lstStyle/>
          <a:p>
            <a:r>
              <a:rPr lang="en-US" sz="1800" dirty="0" smtClean="0">
                <a:solidFill>
                  <a:schemeClr val="tx1"/>
                </a:solidFill>
                <a:latin typeface="Franklin Gothic Book" pitchFamily="34" charset="0"/>
              </a:rPr>
              <a:t>+3</a:t>
            </a:r>
            <a:r>
              <a:rPr lang="el-GR" sz="1800" dirty="0" smtClean="0">
                <a:solidFill>
                  <a:schemeClr val="tx1"/>
                </a:solidFill>
                <a:latin typeface="Franklin Gothic Book" pitchFamily="34" charset="0"/>
              </a:rPr>
              <a:t>σ</a:t>
            </a:r>
            <a:endParaRPr lang="en-US" sz="1800" dirty="0">
              <a:solidFill>
                <a:schemeClr val="tx1"/>
              </a:solidFill>
              <a:latin typeface="Franklin Gothic Book" pitchFamily="34" charset="0"/>
            </a:endParaRPr>
          </a:p>
        </p:txBody>
      </p:sp>
      <p:sp>
        <p:nvSpPr>
          <p:cNvPr id="44" name="TextBox 43"/>
          <p:cNvSpPr txBox="1"/>
          <p:nvPr/>
        </p:nvSpPr>
        <p:spPr>
          <a:xfrm>
            <a:off x="758655" y="3949526"/>
            <a:ext cx="494046" cy="369332"/>
          </a:xfrm>
          <a:prstGeom prst="rect">
            <a:avLst/>
          </a:prstGeom>
          <a:noFill/>
        </p:spPr>
        <p:txBody>
          <a:bodyPr wrap="none" rtlCol="0">
            <a:spAutoFit/>
          </a:bodyPr>
          <a:lstStyle/>
          <a:p>
            <a:r>
              <a:rPr lang="en-US" sz="1800" dirty="0" smtClean="0">
                <a:solidFill>
                  <a:schemeClr val="tx1"/>
                </a:solidFill>
                <a:latin typeface="Franklin Gothic Book" pitchFamily="34" charset="0"/>
              </a:rPr>
              <a:t>-1</a:t>
            </a:r>
            <a:r>
              <a:rPr lang="el-GR" sz="1800" dirty="0" smtClean="0">
                <a:solidFill>
                  <a:schemeClr val="tx1"/>
                </a:solidFill>
                <a:latin typeface="Franklin Gothic Book" pitchFamily="34" charset="0"/>
              </a:rPr>
              <a:t>σ</a:t>
            </a:r>
            <a:endParaRPr lang="en-US" sz="1800" dirty="0">
              <a:solidFill>
                <a:schemeClr val="tx1"/>
              </a:solidFill>
              <a:latin typeface="Franklin Gothic Book" pitchFamily="34" charset="0"/>
            </a:endParaRPr>
          </a:p>
        </p:txBody>
      </p:sp>
      <p:sp>
        <p:nvSpPr>
          <p:cNvPr id="45" name="TextBox 44"/>
          <p:cNvSpPr txBox="1"/>
          <p:nvPr/>
        </p:nvSpPr>
        <p:spPr>
          <a:xfrm>
            <a:off x="765745" y="4447555"/>
            <a:ext cx="494046" cy="369332"/>
          </a:xfrm>
          <a:prstGeom prst="rect">
            <a:avLst/>
          </a:prstGeom>
          <a:noFill/>
        </p:spPr>
        <p:txBody>
          <a:bodyPr wrap="none" rtlCol="0">
            <a:spAutoFit/>
          </a:bodyPr>
          <a:lstStyle/>
          <a:p>
            <a:r>
              <a:rPr lang="en-US" sz="1800" dirty="0" smtClean="0">
                <a:solidFill>
                  <a:schemeClr val="tx1"/>
                </a:solidFill>
                <a:latin typeface="Franklin Gothic Book" pitchFamily="34" charset="0"/>
              </a:rPr>
              <a:t>-2</a:t>
            </a:r>
            <a:r>
              <a:rPr lang="el-GR" sz="1800" dirty="0" smtClean="0">
                <a:solidFill>
                  <a:schemeClr val="tx1"/>
                </a:solidFill>
                <a:latin typeface="Franklin Gothic Book" pitchFamily="34" charset="0"/>
              </a:rPr>
              <a:t>σ</a:t>
            </a:r>
            <a:endParaRPr lang="en-US" sz="1800" dirty="0">
              <a:solidFill>
                <a:schemeClr val="tx1"/>
              </a:solidFill>
              <a:latin typeface="Franklin Gothic Book" pitchFamily="34" charset="0"/>
            </a:endParaRPr>
          </a:p>
        </p:txBody>
      </p:sp>
      <p:sp>
        <p:nvSpPr>
          <p:cNvPr id="46" name="TextBox 45"/>
          <p:cNvSpPr txBox="1"/>
          <p:nvPr/>
        </p:nvSpPr>
        <p:spPr>
          <a:xfrm>
            <a:off x="748137" y="4885705"/>
            <a:ext cx="494046" cy="369332"/>
          </a:xfrm>
          <a:prstGeom prst="rect">
            <a:avLst/>
          </a:prstGeom>
          <a:noFill/>
        </p:spPr>
        <p:txBody>
          <a:bodyPr wrap="none" rtlCol="0">
            <a:spAutoFit/>
          </a:bodyPr>
          <a:lstStyle/>
          <a:p>
            <a:r>
              <a:rPr lang="en-US" sz="1800" dirty="0" smtClean="0">
                <a:solidFill>
                  <a:schemeClr val="tx1"/>
                </a:solidFill>
                <a:latin typeface="Franklin Gothic Book" pitchFamily="34" charset="0"/>
              </a:rPr>
              <a:t>-3</a:t>
            </a:r>
            <a:r>
              <a:rPr lang="el-GR" sz="1800" dirty="0" smtClean="0">
                <a:solidFill>
                  <a:schemeClr val="tx1"/>
                </a:solidFill>
                <a:latin typeface="Franklin Gothic Book" pitchFamily="34" charset="0"/>
              </a:rPr>
              <a:t>σ</a:t>
            </a:r>
            <a:endParaRPr lang="en-US" sz="1800" dirty="0">
              <a:solidFill>
                <a:schemeClr val="tx1"/>
              </a:solidFill>
              <a:latin typeface="Franklin Gothic Book" pitchFamily="34" charset="0"/>
            </a:endParaRPr>
          </a:p>
        </p:txBody>
      </p:sp>
    </p:spTree>
    <p:extLst>
      <p:ext uri="{BB962C8B-B14F-4D97-AF65-F5344CB8AC3E}">
        <p14:creationId xmlns:p14="http://schemas.microsoft.com/office/powerpoint/2010/main" val="8687920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Zone Rules (Pattern Tests</a:t>
            </a:r>
            <a:r>
              <a:rPr lang="en-US" sz="4800" b="1" dirty="0" smtClean="0">
                <a:effectLst>
                  <a:outerShdw blurRad="38100" dist="38100" dir="2700000" algn="tl">
                    <a:srgbClr val="000000">
                      <a:alpha val="43137"/>
                    </a:srgbClr>
                  </a:outerShdw>
                </a:effectLst>
              </a:rPr>
              <a:t>) </a:t>
            </a:r>
            <a:r>
              <a:rPr lang="en-US" sz="4800" b="1" dirty="0">
                <a:effectLst>
                  <a:outerShdw blurRad="38100" dist="38100" dir="2700000" algn="tl">
                    <a:srgbClr val="000000">
                      <a:alpha val="43137"/>
                    </a:srgbClr>
                  </a:outerShdw>
                </a:effectLst>
              </a:rPr>
              <a:t/>
            </a:r>
            <a:br>
              <a:rPr lang="en-US" sz="4800" b="1" dirty="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Out </a:t>
            </a:r>
            <a:r>
              <a:rPr lang="en-US" sz="3600" b="1" dirty="0">
                <a:effectLst>
                  <a:outerShdw blurRad="38100" dist="38100" dir="2700000" algn="tl">
                    <a:srgbClr val="000000">
                      <a:alpha val="43137"/>
                    </a:srgbClr>
                  </a:outerShdw>
                </a:effectLst>
              </a:rPr>
              <a:t>of Control Signals</a:t>
            </a:r>
          </a:p>
        </p:txBody>
      </p:sp>
      <p:sp>
        <p:nvSpPr>
          <p:cNvPr id="3" name="Content Placeholder 2"/>
          <p:cNvSpPr>
            <a:spLocks noGrp="1"/>
          </p:cNvSpPr>
          <p:nvPr>
            <p:ph idx="1"/>
          </p:nvPr>
        </p:nvSpPr>
        <p:spPr>
          <a:xfrm>
            <a:off x="457200" y="1600200"/>
            <a:ext cx="7620000" cy="4800600"/>
          </a:xfrm>
        </p:spPr>
        <p:txBody>
          <a:bodyPr>
            <a:normAutofit/>
          </a:bodyPr>
          <a:lstStyle/>
          <a:p>
            <a:pPr marL="114300" indent="0">
              <a:buNone/>
            </a:pPr>
            <a:r>
              <a:rPr lang="en-US" b="1" dirty="0" smtClean="0"/>
              <a:t>Many software packages, including Minitab, automatically check for patterns in c-charts, p-charts, </a:t>
            </a:r>
            <a:r>
              <a:rPr lang="en-US" b="1" dirty="0"/>
              <a:t>and X-bar </a:t>
            </a:r>
            <a:r>
              <a:rPr lang="en-US" b="1" dirty="0" smtClean="0"/>
              <a:t>charts, including:</a:t>
            </a:r>
          </a:p>
          <a:p>
            <a:r>
              <a:rPr lang="en-US" dirty="0" smtClean="0"/>
              <a:t>1 point more than 3 SD from CL</a:t>
            </a:r>
          </a:p>
          <a:p>
            <a:r>
              <a:rPr lang="en-US" dirty="0" smtClean="0"/>
              <a:t>9 points in a row on same side of CL</a:t>
            </a:r>
          </a:p>
          <a:p>
            <a:r>
              <a:rPr lang="en-US" dirty="0" smtClean="0"/>
              <a:t>6 points in a row, all increasing or all decreasing </a:t>
            </a:r>
          </a:p>
          <a:p>
            <a:r>
              <a:rPr lang="en-US" dirty="0" smtClean="0"/>
              <a:t>14 points in a row, alternating up and down</a:t>
            </a:r>
          </a:p>
          <a:p>
            <a:pPr marL="114300" indent="0">
              <a:buNone/>
            </a:pPr>
            <a:r>
              <a:rPr lang="en-US" b="1" dirty="0" smtClean="0"/>
              <a:t>Minitab also checks X-bar charts for the following (run rules):</a:t>
            </a:r>
          </a:p>
          <a:p>
            <a:r>
              <a:rPr lang="en-US" dirty="0" smtClean="0"/>
              <a:t>2 of 3 points &gt; 2 SD from CL (same side)</a:t>
            </a:r>
          </a:p>
          <a:p>
            <a:r>
              <a:rPr lang="en-US" dirty="0" smtClean="0"/>
              <a:t>4 out of 5 points &gt; 1 SD from CL (same side)</a:t>
            </a:r>
          </a:p>
          <a:p>
            <a:r>
              <a:rPr lang="en-US" dirty="0" smtClean="0"/>
              <a:t>15 points in a row within 1 SD of CL (either side)</a:t>
            </a:r>
          </a:p>
          <a:p>
            <a:r>
              <a:rPr lang="en-US" dirty="0" smtClean="0"/>
              <a:t>8 points in a row &gt; 1 SD from CL (either side)</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26</a:t>
            </a:fld>
            <a:endParaRPr lang="en-US" dirty="0"/>
          </a:p>
        </p:txBody>
      </p:sp>
    </p:spTree>
    <p:extLst>
      <p:ext uri="{BB962C8B-B14F-4D97-AF65-F5344CB8AC3E}">
        <p14:creationId xmlns:p14="http://schemas.microsoft.com/office/powerpoint/2010/main" val="39332662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001000" cy="1143000"/>
          </a:xfrm>
        </p:spPr>
        <p:txBody>
          <a:bodyPr/>
          <a:lstStyle/>
          <a:p>
            <a:r>
              <a:rPr lang="en-US" sz="3200" b="1" dirty="0" smtClean="0">
                <a:effectLst>
                  <a:outerShdw blurRad="38100" dist="38100" dir="2700000" algn="tl">
                    <a:srgbClr val="000000">
                      <a:alpha val="43137"/>
                    </a:srgbClr>
                  </a:outerShdw>
                </a:effectLst>
              </a:rPr>
              <a:t>P-Chart with Three Zone Rule Violations </a:t>
            </a:r>
            <a:r>
              <a:rPr lang="en-US" sz="2800" b="1" dirty="0" smtClean="0">
                <a:effectLst>
                  <a:outerShdw blurRad="38100" dist="38100" dir="2700000" algn="tl">
                    <a:srgbClr val="000000">
                      <a:alpha val="43137"/>
                    </a:srgbClr>
                  </a:outerShdw>
                </a:effectLst>
              </a:rPr>
              <a:t>(indicating process is NOT in state of statistical control) </a:t>
            </a:r>
            <a:endParaRPr lang="en-US" sz="28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27</a:t>
            </a:fld>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6248400" cy="416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2371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Control Charts for Variables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Rectangle 5"/>
          <p:cNvSpPr/>
          <p:nvPr/>
        </p:nvSpPr>
        <p:spPr>
          <a:xfrm>
            <a:off x="381000" y="1371600"/>
            <a:ext cx="7848600" cy="5016758"/>
          </a:xfrm>
          <a:prstGeom prst="rect">
            <a:avLst/>
          </a:prstGeom>
        </p:spPr>
        <p:txBody>
          <a:bodyPr wrap="square">
            <a:spAutoFit/>
          </a:bodyPr>
          <a:lstStyle/>
          <a:p>
            <a:pPr eaLnBrk="1" hangingPunct="1">
              <a:buClr>
                <a:schemeClr val="accent1">
                  <a:lumMod val="50000"/>
                </a:schemeClr>
              </a:buClr>
              <a:buSzPct val="100000"/>
              <a:defRPr/>
            </a:pPr>
            <a:r>
              <a:rPr lang="en-US" sz="2800" b="1" dirty="0">
                <a:solidFill>
                  <a:schemeClr val="tx1"/>
                </a:solidFill>
                <a:latin typeface="Franklin Gothic Book" pitchFamily="34" charset="0"/>
              </a:rPr>
              <a:t>Two types of control charts for variables</a:t>
            </a:r>
            <a:r>
              <a:rPr lang="en-US" sz="2800" b="1" dirty="0" smtClean="0">
                <a:solidFill>
                  <a:schemeClr val="tx1"/>
                </a:solidFill>
                <a:latin typeface="Franklin Gothic Book" pitchFamily="34" charset="0"/>
              </a:rPr>
              <a:t>:</a:t>
            </a:r>
          </a:p>
          <a:p>
            <a:pPr eaLnBrk="1" hangingPunct="1">
              <a:buClr>
                <a:schemeClr val="accent1">
                  <a:lumMod val="50000"/>
                </a:schemeClr>
              </a:buClr>
              <a:buSzPct val="100000"/>
              <a:defRPr/>
            </a:pPr>
            <a:endParaRPr lang="en-US" sz="2400" dirty="0">
              <a:solidFill>
                <a:schemeClr val="tx1"/>
              </a:solidFill>
              <a:latin typeface="Franklin Gothic Book" pitchFamily="34" charset="0"/>
            </a:endParaRPr>
          </a:p>
          <a:p>
            <a:pPr marL="800100" lvl="1" indent="-342900" eaLnBrk="1" hangingPunct="1">
              <a:buFont typeface="Arial" pitchFamily="34" charset="0"/>
              <a:buChar char="•"/>
              <a:defRPr/>
            </a:pPr>
            <a:r>
              <a:rPr lang="en-US" sz="2400" dirty="0" smtClean="0">
                <a:solidFill>
                  <a:schemeClr val="tx1"/>
                </a:solidFill>
                <a:latin typeface="Franklin Gothic Book" pitchFamily="34" charset="0"/>
              </a:rPr>
              <a:t>Analyze </a:t>
            </a:r>
            <a:r>
              <a:rPr lang="en-US" sz="2400" dirty="0">
                <a:solidFill>
                  <a:schemeClr val="tx1"/>
                </a:solidFill>
                <a:latin typeface="Franklin Gothic Book" pitchFamily="34" charset="0"/>
              </a:rPr>
              <a:t>stability of central tendency</a:t>
            </a:r>
          </a:p>
          <a:p>
            <a:pPr marL="800100" lvl="1" indent="-342900" eaLnBrk="1" hangingPunct="1">
              <a:buFont typeface="Arial" pitchFamily="34" charset="0"/>
              <a:buChar char="•"/>
              <a:defRPr/>
            </a:pPr>
            <a:r>
              <a:rPr lang="en-US" sz="2400" dirty="0" smtClean="0">
                <a:solidFill>
                  <a:schemeClr val="tx1"/>
                </a:solidFill>
                <a:latin typeface="Franklin Gothic Book" pitchFamily="34" charset="0"/>
              </a:rPr>
              <a:t>Analyze </a:t>
            </a:r>
            <a:r>
              <a:rPr lang="en-US" sz="2400" dirty="0">
                <a:solidFill>
                  <a:schemeClr val="tx1"/>
                </a:solidFill>
                <a:latin typeface="Franklin Gothic Book" pitchFamily="34" charset="0"/>
              </a:rPr>
              <a:t>stability of dispersion</a:t>
            </a:r>
          </a:p>
          <a:p>
            <a:pPr eaLnBrk="1" hangingPunct="1">
              <a:buClr>
                <a:schemeClr val="accent1">
                  <a:lumMod val="50000"/>
                </a:schemeClr>
              </a:buClr>
              <a:buSzPct val="100000"/>
              <a:defRPr/>
            </a:pPr>
            <a:endParaRPr lang="en-US" sz="2400" dirty="0" smtClean="0">
              <a:solidFill>
                <a:schemeClr val="tx1"/>
              </a:solidFill>
              <a:latin typeface="Franklin Gothic Book" pitchFamily="34" charset="0"/>
            </a:endParaRPr>
          </a:p>
          <a:p>
            <a:pPr eaLnBrk="1" hangingPunct="1">
              <a:buClr>
                <a:schemeClr val="accent1">
                  <a:lumMod val="50000"/>
                </a:schemeClr>
              </a:buClr>
              <a:buSzPct val="100000"/>
              <a:defRPr/>
            </a:pPr>
            <a:r>
              <a:rPr lang="en-US" sz="2800" b="1" dirty="0" smtClean="0">
                <a:solidFill>
                  <a:schemeClr val="tx1"/>
                </a:solidFill>
                <a:latin typeface="Franklin Gothic Book" pitchFamily="34" charset="0"/>
              </a:rPr>
              <a:t>Several </a:t>
            </a:r>
            <a:r>
              <a:rPr lang="en-US" sz="2800" b="1" dirty="0">
                <a:solidFill>
                  <a:schemeClr val="tx1"/>
                </a:solidFill>
                <a:latin typeface="Franklin Gothic Book" pitchFamily="34" charset="0"/>
              </a:rPr>
              <a:t>possible charts</a:t>
            </a:r>
            <a:r>
              <a:rPr lang="en-US" sz="2800" b="1" dirty="0" smtClean="0">
                <a:solidFill>
                  <a:schemeClr val="tx1"/>
                </a:solidFill>
                <a:latin typeface="Franklin Gothic Book" pitchFamily="34" charset="0"/>
              </a:rPr>
              <a:t>:</a:t>
            </a:r>
          </a:p>
          <a:p>
            <a:pPr eaLnBrk="1" hangingPunct="1">
              <a:buClr>
                <a:schemeClr val="accent1">
                  <a:lumMod val="50000"/>
                </a:schemeClr>
              </a:buClr>
              <a:buSzPct val="100000"/>
              <a:defRPr/>
            </a:pPr>
            <a:endParaRPr lang="en-US" sz="2400" dirty="0">
              <a:solidFill>
                <a:schemeClr val="tx1"/>
              </a:solidFill>
              <a:latin typeface="Franklin Gothic Book" pitchFamily="34" charset="0"/>
            </a:endParaRPr>
          </a:p>
          <a:p>
            <a:pPr marL="800100" lvl="1" indent="-342900" eaLnBrk="1" hangingPunct="1">
              <a:buFont typeface="Arial" pitchFamily="34" charset="0"/>
              <a:buChar char="•"/>
              <a:defRPr/>
            </a:pPr>
            <a:r>
              <a:rPr lang="en-US" sz="2400" dirty="0">
                <a:solidFill>
                  <a:schemeClr val="tx1"/>
                </a:solidFill>
                <a:latin typeface="Franklin Gothic Book" pitchFamily="34" charset="0"/>
              </a:rPr>
              <a:t>Average (</a:t>
            </a:r>
            <a:r>
              <a:rPr lang="en-US" sz="2400" dirty="0" smtClean="0">
                <a:solidFill>
                  <a:schemeClr val="tx1"/>
                </a:solidFill>
                <a:latin typeface="Franklin Gothic Book" pitchFamily="34" charset="0"/>
              </a:rPr>
              <a:t>X-bar</a:t>
            </a:r>
            <a:r>
              <a:rPr lang="en-US" sz="2400" dirty="0">
                <a:solidFill>
                  <a:schemeClr val="tx1"/>
                </a:solidFill>
                <a:latin typeface="Franklin Gothic Book" pitchFamily="34" charset="0"/>
              </a:rPr>
              <a:t>) &amp; Range (R) </a:t>
            </a:r>
            <a:r>
              <a:rPr lang="en-US" sz="2400" dirty="0" smtClean="0">
                <a:solidFill>
                  <a:schemeClr val="tx1"/>
                </a:solidFill>
                <a:latin typeface="Franklin Gothic Book" pitchFamily="34" charset="0"/>
              </a:rPr>
              <a:t>Charts (OM Explorer can create these)</a:t>
            </a:r>
            <a:endParaRPr lang="en-US" sz="2400" dirty="0">
              <a:solidFill>
                <a:schemeClr val="tx1"/>
              </a:solidFill>
              <a:latin typeface="Franklin Gothic Book" pitchFamily="34" charset="0"/>
            </a:endParaRPr>
          </a:p>
          <a:p>
            <a:pPr marL="800100" lvl="1" indent="-342900" eaLnBrk="1" hangingPunct="1">
              <a:buFont typeface="Arial" pitchFamily="34" charset="0"/>
              <a:buChar char="•"/>
              <a:defRPr/>
            </a:pPr>
            <a:r>
              <a:rPr lang="en-US" sz="2400" dirty="0">
                <a:solidFill>
                  <a:schemeClr val="tx1"/>
                </a:solidFill>
                <a:latin typeface="Franklin Gothic Book" pitchFamily="34" charset="0"/>
              </a:rPr>
              <a:t>Average (</a:t>
            </a:r>
            <a:r>
              <a:rPr lang="en-US" sz="2400" dirty="0" smtClean="0">
                <a:solidFill>
                  <a:schemeClr val="tx1"/>
                </a:solidFill>
                <a:latin typeface="Franklin Gothic Book" pitchFamily="34" charset="0"/>
              </a:rPr>
              <a:t>X-bar</a:t>
            </a:r>
            <a:r>
              <a:rPr lang="en-US" sz="2400" dirty="0">
                <a:solidFill>
                  <a:schemeClr val="tx1"/>
                </a:solidFill>
                <a:latin typeface="Franklin Gothic Book" pitchFamily="34" charset="0"/>
              </a:rPr>
              <a:t>) &amp; Standard Deviation (S) Charts</a:t>
            </a:r>
          </a:p>
          <a:p>
            <a:pPr marL="800100" lvl="1" indent="-342900" eaLnBrk="1" hangingPunct="1">
              <a:buFont typeface="Arial" pitchFamily="34" charset="0"/>
              <a:buChar char="•"/>
              <a:defRPr/>
            </a:pPr>
            <a:r>
              <a:rPr lang="en-US" sz="2400" dirty="0">
                <a:solidFill>
                  <a:schemeClr val="tx1"/>
                </a:solidFill>
                <a:latin typeface="Franklin Gothic Book" pitchFamily="34" charset="0"/>
              </a:rPr>
              <a:t>Individuals (I) and Moving Range (MR) Charts</a:t>
            </a:r>
          </a:p>
          <a:p>
            <a:pPr marL="800100" lvl="1" indent="-342900" eaLnBrk="1" hangingPunct="1">
              <a:buFont typeface="Arial" pitchFamily="34" charset="0"/>
              <a:buChar char="•"/>
              <a:defRPr/>
            </a:pPr>
            <a:r>
              <a:rPr lang="en-US" sz="2400" dirty="0" err="1">
                <a:solidFill>
                  <a:schemeClr val="tx1"/>
                </a:solidFill>
                <a:latin typeface="Franklin Gothic Book" pitchFamily="34" charset="0"/>
              </a:rPr>
              <a:t>Cusum</a:t>
            </a:r>
            <a:r>
              <a:rPr lang="en-US" sz="2400" dirty="0">
                <a:solidFill>
                  <a:schemeClr val="tx1"/>
                </a:solidFill>
                <a:latin typeface="Franklin Gothic Book" pitchFamily="34" charset="0"/>
              </a:rPr>
              <a:t> Charts</a:t>
            </a:r>
          </a:p>
          <a:p>
            <a:pPr marL="800100" lvl="1" indent="-342900" eaLnBrk="1" hangingPunct="1">
              <a:buFont typeface="Arial" pitchFamily="34" charset="0"/>
              <a:buChar char="•"/>
              <a:defRPr/>
            </a:pPr>
            <a:r>
              <a:rPr lang="en-US" sz="2400" dirty="0">
                <a:solidFill>
                  <a:schemeClr val="tx1"/>
                </a:solidFill>
                <a:latin typeface="Franklin Gothic Book" pitchFamily="34" charset="0"/>
              </a:rPr>
              <a:t>Moving Average Charts</a:t>
            </a:r>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28</a:t>
            </a:fld>
            <a:endParaRPr lang="en-US" dirty="0"/>
          </a:p>
        </p:txBody>
      </p:sp>
    </p:spTree>
    <p:extLst>
      <p:ext uri="{BB962C8B-B14F-4D97-AF65-F5344CB8AC3E}">
        <p14:creationId xmlns:p14="http://schemas.microsoft.com/office/powerpoint/2010/main" val="25076162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b="1" dirty="0">
                <a:effectLst>
                  <a:outerShdw blurRad="38100" dist="38100" dir="2700000" algn="tl">
                    <a:srgbClr val="000000">
                      <a:alpha val="43137"/>
                    </a:srgbClr>
                  </a:outerShdw>
                </a:effectLst>
              </a:rPr>
              <a:t>Examples of Process Instability</a:t>
            </a:r>
            <a:endParaRPr lang="en-US"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pSp>
        <p:nvGrpSpPr>
          <p:cNvPr id="6" name="Group 3"/>
          <p:cNvGrpSpPr>
            <a:grpSpLocks/>
          </p:cNvGrpSpPr>
          <p:nvPr/>
        </p:nvGrpSpPr>
        <p:grpSpPr bwMode="auto">
          <a:xfrm>
            <a:off x="990600" y="1905000"/>
            <a:ext cx="1849438" cy="1303338"/>
            <a:chOff x="1959" y="1627"/>
            <a:chExt cx="1847" cy="1230"/>
          </a:xfrm>
        </p:grpSpPr>
        <p:sp>
          <p:nvSpPr>
            <p:cNvPr id="7" name="Line 4"/>
            <p:cNvSpPr>
              <a:spLocks noChangeShapeType="1"/>
            </p:cNvSpPr>
            <p:nvPr/>
          </p:nvSpPr>
          <p:spPr bwMode="auto">
            <a:xfrm>
              <a:off x="1959"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5"/>
            <p:cNvSpPr>
              <a:spLocks noChangeShapeType="1"/>
            </p:cNvSpPr>
            <p:nvPr/>
          </p:nvSpPr>
          <p:spPr bwMode="auto">
            <a:xfrm>
              <a:off x="1983"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a:off x="2007"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a:off x="202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8"/>
            <p:cNvSpPr>
              <a:spLocks noChangeShapeType="1"/>
            </p:cNvSpPr>
            <p:nvPr/>
          </p:nvSpPr>
          <p:spPr bwMode="auto">
            <a:xfrm>
              <a:off x="2050"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Freeform 9"/>
            <p:cNvSpPr>
              <a:spLocks/>
            </p:cNvSpPr>
            <p:nvPr/>
          </p:nvSpPr>
          <p:spPr bwMode="auto">
            <a:xfrm>
              <a:off x="2074" y="2850"/>
              <a:ext cx="24" cy="6"/>
            </a:xfrm>
            <a:custGeom>
              <a:avLst/>
              <a:gdLst>
                <a:gd name="T0" fmla="*/ 0 w 24"/>
                <a:gd name="T1" fmla="*/ 6 h 6"/>
                <a:gd name="T2" fmla="*/ 12 w 24"/>
                <a:gd name="T3" fmla="*/ 0 h 6"/>
                <a:gd name="T4" fmla="*/ 24 w 24"/>
                <a:gd name="T5" fmla="*/ 0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6"/>
                  </a:moveTo>
                  <a:lnTo>
                    <a:pt x="12" y="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Line 10"/>
            <p:cNvSpPr>
              <a:spLocks noChangeShapeType="1"/>
            </p:cNvSpPr>
            <p:nvPr/>
          </p:nvSpPr>
          <p:spPr bwMode="auto">
            <a:xfrm>
              <a:off x="2098"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a:off x="2122"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Freeform 12"/>
            <p:cNvSpPr>
              <a:spLocks/>
            </p:cNvSpPr>
            <p:nvPr/>
          </p:nvSpPr>
          <p:spPr bwMode="auto">
            <a:xfrm>
              <a:off x="2146" y="2844"/>
              <a:ext cx="18" cy="6"/>
            </a:xfrm>
            <a:custGeom>
              <a:avLst/>
              <a:gdLst>
                <a:gd name="T0" fmla="*/ 0 w 18"/>
                <a:gd name="T1" fmla="*/ 6 h 6"/>
                <a:gd name="T2" fmla="*/ 6 w 18"/>
                <a:gd name="T3" fmla="*/ 0 h 6"/>
                <a:gd name="T4" fmla="*/ 18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6"/>
                  </a:moveTo>
                  <a:lnTo>
                    <a:pt x="6" y="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13"/>
            <p:cNvSpPr>
              <a:spLocks noChangeShapeType="1"/>
            </p:cNvSpPr>
            <p:nvPr/>
          </p:nvSpPr>
          <p:spPr bwMode="auto">
            <a:xfrm>
              <a:off x="2164"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flipV="1">
              <a:off x="2188"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5"/>
            <p:cNvSpPr>
              <a:spLocks noChangeShapeType="1"/>
            </p:cNvSpPr>
            <p:nvPr/>
          </p:nvSpPr>
          <p:spPr bwMode="auto">
            <a:xfrm flipV="1">
              <a:off x="2212"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flipV="1">
              <a:off x="2236"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V="1">
              <a:off x="2260"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flipV="1">
              <a:off x="2284"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flipV="1">
              <a:off x="2302"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flipV="1">
              <a:off x="2326"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flipV="1">
              <a:off x="2350"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Freeform 22"/>
            <p:cNvSpPr>
              <a:spLocks/>
            </p:cNvSpPr>
            <p:nvPr/>
          </p:nvSpPr>
          <p:spPr bwMode="auto">
            <a:xfrm>
              <a:off x="2374" y="2723"/>
              <a:ext cx="24" cy="24"/>
            </a:xfrm>
            <a:custGeom>
              <a:avLst/>
              <a:gdLst>
                <a:gd name="T0" fmla="*/ 0 w 24"/>
                <a:gd name="T1" fmla="*/ 24 h 24"/>
                <a:gd name="T2" fmla="*/ 12 w 24"/>
                <a:gd name="T3" fmla="*/ 12 h 24"/>
                <a:gd name="T4" fmla="*/ 24 w 24"/>
                <a:gd name="T5" fmla="*/ 0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24"/>
                  </a:moveTo>
                  <a:lnTo>
                    <a:pt x="12" y="12"/>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3"/>
            <p:cNvSpPr>
              <a:spLocks/>
            </p:cNvSpPr>
            <p:nvPr/>
          </p:nvSpPr>
          <p:spPr bwMode="auto">
            <a:xfrm>
              <a:off x="2398" y="2687"/>
              <a:ext cx="24" cy="36"/>
            </a:xfrm>
            <a:custGeom>
              <a:avLst/>
              <a:gdLst>
                <a:gd name="T0" fmla="*/ 0 w 24"/>
                <a:gd name="T1" fmla="*/ 36 h 36"/>
                <a:gd name="T2" fmla="*/ 12 w 24"/>
                <a:gd name="T3" fmla="*/ 18 h 36"/>
                <a:gd name="T4" fmla="*/ 24 w 24"/>
                <a:gd name="T5" fmla="*/ 0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36"/>
                  </a:moveTo>
                  <a:lnTo>
                    <a:pt x="12" y="18"/>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Line 24"/>
            <p:cNvSpPr>
              <a:spLocks noChangeShapeType="1"/>
            </p:cNvSpPr>
            <p:nvPr/>
          </p:nvSpPr>
          <p:spPr bwMode="auto">
            <a:xfrm flipV="1">
              <a:off x="2422"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Freeform 25"/>
            <p:cNvSpPr>
              <a:spLocks/>
            </p:cNvSpPr>
            <p:nvPr/>
          </p:nvSpPr>
          <p:spPr bwMode="auto">
            <a:xfrm>
              <a:off x="2446" y="2615"/>
              <a:ext cx="19" cy="36"/>
            </a:xfrm>
            <a:custGeom>
              <a:avLst/>
              <a:gdLst>
                <a:gd name="T0" fmla="*/ 0 w 19"/>
                <a:gd name="T1" fmla="*/ 36 h 36"/>
                <a:gd name="T2" fmla="*/ 6 w 19"/>
                <a:gd name="T3" fmla="*/ 18 h 36"/>
                <a:gd name="T4" fmla="*/ 19 w 19"/>
                <a:gd name="T5" fmla="*/ 0 h 36"/>
                <a:gd name="T6" fmla="*/ 0 60000 65536"/>
                <a:gd name="T7" fmla="*/ 0 60000 65536"/>
                <a:gd name="T8" fmla="*/ 0 60000 65536"/>
                <a:gd name="T9" fmla="*/ 0 w 19"/>
                <a:gd name="T10" fmla="*/ 0 h 36"/>
                <a:gd name="T11" fmla="*/ 19 w 19"/>
                <a:gd name="T12" fmla="*/ 36 h 36"/>
              </a:gdLst>
              <a:ahLst/>
              <a:cxnLst>
                <a:cxn ang="T6">
                  <a:pos x="T0" y="T1"/>
                </a:cxn>
                <a:cxn ang="T7">
                  <a:pos x="T2" y="T3"/>
                </a:cxn>
                <a:cxn ang="T8">
                  <a:pos x="T4" y="T5"/>
                </a:cxn>
              </a:cxnLst>
              <a:rect l="T9" t="T10" r="T11" b="T12"/>
              <a:pathLst>
                <a:path w="19" h="36">
                  <a:moveTo>
                    <a:pt x="0" y="36"/>
                  </a:moveTo>
                  <a:lnTo>
                    <a:pt x="6" y="18"/>
                  </a:lnTo>
                  <a:lnTo>
                    <a:pt x="19"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6"/>
            <p:cNvSpPr>
              <a:spLocks/>
            </p:cNvSpPr>
            <p:nvPr/>
          </p:nvSpPr>
          <p:spPr bwMode="auto">
            <a:xfrm>
              <a:off x="2465" y="2567"/>
              <a:ext cx="24" cy="48"/>
            </a:xfrm>
            <a:custGeom>
              <a:avLst/>
              <a:gdLst>
                <a:gd name="T0" fmla="*/ 0 w 24"/>
                <a:gd name="T1" fmla="*/ 48 h 48"/>
                <a:gd name="T2" fmla="*/ 12 w 24"/>
                <a:gd name="T3" fmla="*/ 24 h 48"/>
                <a:gd name="T4" fmla="*/ 24 w 24"/>
                <a:gd name="T5" fmla="*/ 0 h 48"/>
                <a:gd name="T6" fmla="*/ 0 60000 65536"/>
                <a:gd name="T7" fmla="*/ 0 60000 65536"/>
                <a:gd name="T8" fmla="*/ 0 60000 65536"/>
                <a:gd name="T9" fmla="*/ 0 w 24"/>
                <a:gd name="T10" fmla="*/ 0 h 48"/>
                <a:gd name="T11" fmla="*/ 24 w 24"/>
                <a:gd name="T12" fmla="*/ 48 h 48"/>
              </a:gdLst>
              <a:ahLst/>
              <a:cxnLst>
                <a:cxn ang="T6">
                  <a:pos x="T0" y="T1"/>
                </a:cxn>
                <a:cxn ang="T7">
                  <a:pos x="T2" y="T3"/>
                </a:cxn>
                <a:cxn ang="T8">
                  <a:pos x="T4" y="T5"/>
                </a:cxn>
              </a:cxnLst>
              <a:rect l="T9" t="T10" r="T11" b="T12"/>
              <a:pathLst>
                <a:path w="24" h="48">
                  <a:moveTo>
                    <a:pt x="0" y="48"/>
                  </a:moveTo>
                  <a:lnTo>
                    <a:pt x="12" y="24"/>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Line 27"/>
            <p:cNvSpPr>
              <a:spLocks noChangeShapeType="1"/>
            </p:cNvSpPr>
            <p:nvPr/>
          </p:nvSpPr>
          <p:spPr bwMode="auto">
            <a:xfrm flipV="1">
              <a:off x="2489"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Freeform 28"/>
            <p:cNvSpPr>
              <a:spLocks/>
            </p:cNvSpPr>
            <p:nvPr/>
          </p:nvSpPr>
          <p:spPr bwMode="auto">
            <a:xfrm>
              <a:off x="2513" y="2458"/>
              <a:ext cx="24" cy="54"/>
            </a:xfrm>
            <a:custGeom>
              <a:avLst/>
              <a:gdLst>
                <a:gd name="T0" fmla="*/ 0 w 24"/>
                <a:gd name="T1" fmla="*/ 54 h 54"/>
                <a:gd name="T2" fmla="*/ 12 w 24"/>
                <a:gd name="T3" fmla="*/ 30 h 54"/>
                <a:gd name="T4" fmla="*/ 24 w 24"/>
                <a:gd name="T5" fmla="*/ 0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54"/>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9"/>
            <p:cNvSpPr>
              <a:spLocks/>
            </p:cNvSpPr>
            <p:nvPr/>
          </p:nvSpPr>
          <p:spPr bwMode="auto">
            <a:xfrm>
              <a:off x="2537" y="2392"/>
              <a:ext cx="24" cy="66"/>
            </a:xfrm>
            <a:custGeom>
              <a:avLst/>
              <a:gdLst>
                <a:gd name="T0" fmla="*/ 0 w 24"/>
                <a:gd name="T1" fmla="*/ 66 h 66"/>
                <a:gd name="T2" fmla="*/ 12 w 24"/>
                <a:gd name="T3" fmla="*/ 36 h 66"/>
                <a:gd name="T4" fmla="*/ 24 w 24"/>
                <a:gd name="T5" fmla="*/ 0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66"/>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Line 30"/>
            <p:cNvSpPr>
              <a:spLocks noChangeShapeType="1"/>
            </p:cNvSpPr>
            <p:nvPr/>
          </p:nvSpPr>
          <p:spPr bwMode="auto">
            <a:xfrm flipV="1">
              <a:off x="2561"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1"/>
            <p:cNvSpPr>
              <a:spLocks noChangeShapeType="1"/>
            </p:cNvSpPr>
            <p:nvPr/>
          </p:nvSpPr>
          <p:spPr bwMode="auto">
            <a:xfrm flipV="1">
              <a:off x="2585"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2"/>
            <p:cNvSpPr>
              <a:spLocks noChangeShapeType="1"/>
            </p:cNvSpPr>
            <p:nvPr/>
          </p:nvSpPr>
          <p:spPr bwMode="auto">
            <a:xfrm flipV="1">
              <a:off x="2603"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Freeform 33"/>
            <p:cNvSpPr>
              <a:spLocks/>
            </p:cNvSpPr>
            <p:nvPr/>
          </p:nvSpPr>
          <p:spPr bwMode="auto">
            <a:xfrm>
              <a:off x="2627" y="2109"/>
              <a:ext cx="24" cy="78"/>
            </a:xfrm>
            <a:custGeom>
              <a:avLst/>
              <a:gdLst>
                <a:gd name="T0" fmla="*/ 0 w 24"/>
                <a:gd name="T1" fmla="*/ 78 h 78"/>
                <a:gd name="T2" fmla="*/ 12 w 24"/>
                <a:gd name="T3" fmla="*/ 36 h 78"/>
                <a:gd name="T4" fmla="*/ 24 w 24"/>
                <a:gd name="T5" fmla="*/ 0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78"/>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Line 34"/>
            <p:cNvSpPr>
              <a:spLocks noChangeShapeType="1"/>
            </p:cNvSpPr>
            <p:nvPr/>
          </p:nvSpPr>
          <p:spPr bwMode="auto">
            <a:xfrm flipV="1">
              <a:off x="2651"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5"/>
            <p:cNvSpPr>
              <a:spLocks noChangeShapeType="1"/>
            </p:cNvSpPr>
            <p:nvPr/>
          </p:nvSpPr>
          <p:spPr bwMode="auto">
            <a:xfrm flipV="1">
              <a:off x="2675"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Freeform 36"/>
            <p:cNvSpPr>
              <a:spLocks/>
            </p:cNvSpPr>
            <p:nvPr/>
          </p:nvSpPr>
          <p:spPr bwMode="auto">
            <a:xfrm>
              <a:off x="2699" y="1892"/>
              <a:ext cx="24" cy="72"/>
            </a:xfrm>
            <a:custGeom>
              <a:avLst/>
              <a:gdLst>
                <a:gd name="T0" fmla="*/ 0 w 24"/>
                <a:gd name="T1" fmla="*/ 72 h 72"/>
                <a:gd name="T2" fmla="*/ 12 w 24"/>
                <a:gd name="T3" fmla="*/ 36 h 72"/>
                <a:gd name="T4" fmla="*/ 24 w 24"/>
                <a:gd name="T5" fmla="*/ 0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72"/>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37"/>
            <p:cNvSpPr>
              <a:spLocks/>
            </p:cNvSpPr>
            <p:nvPr/>
          </p:nvSpPr>
          <p:spPr bwMode="auto">
            <a:xfrm>
              <a:off x="2723" y="1832"/>
              <a:ext cx="18" cy="60"/>
            </a:xfrm>
            <a:custGeom>
              <a:avLst/>
              <a:gdLst>
                <a:gd name="T0" fmla="*/ 0 w 18"/>
                <a:gd name="T1" fmla="*/ 60 h 60"/>
                <a:gd name="T2" fmla="*/ 6 w 18"/>
                <a:gd name="T3" fmla="*/ 30 h 60"/>
                <a:gd name="T4" fmla="*/ 18 w 18"/>
                <a:gd name="T5" fmla="*/ 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60"/>
                  </a:moveTo>
                  <a:lnTo>
                    <a:pt x="6" y="3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38"/>
            <p:cNvSpPr>
              <a:spLocks/>
            </p:cNvSpPr>
            <p:nvPr/>
          </p:nvSpPr>
          <p:spPr bwMode="auto">
            <a:xfrm>
              <a:off x="2741" y="1772"/>
              <a:ext cx="24" cy="60"/>
            </a:xfrm>
            <a:custGeom>
              <a:avLst/>
              <a:gdLst>
                <a:gd name="T0" fmla="*/ 0 w 24"/>
                <a:gd name="T1" fmla="*/ 60 h 60"/>
                <a:gd name="T2" fmla="*/ 12 w 24"/>
                <a:gd name="T3" fmla="*/ 30 h 60"/>
                <a:gd name="T4" fmla="*/ 24 w 24"/>
                <a:gd name="T5" fmla="*/ 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60"/>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Line 39"/>
            <p:cNvSpPr>
              <a:spLocks noChangeShapeType="1"/>
            </p:cNvSpPr>
            <p:nvPr/>
          </p:nvSpPr>
          <p:spPr bwMode="auto">
            <a:xfrm flipV="1">
              <a:off x="2765"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0"/>
            <p:cNvSpPr>
              <a:spLocks noChangeShapeType="1"/>
            </p:cNvSpPr>
            <p:nvPr/>
          </p:nvSpPr>
          <p:spPr bwMode="auto">
            <a:xfrm flipV="1">
              <a:off x="2789"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1"/>
            <p:cNvSpPr>
              <a:spLocks noChangeShapeType="1"/>
            </p:cNvSpPr>
            <p:nvPr/>
          </p:nvSpPr>
          <p:spPr bwMode="auto">
            <a:xfrm flipV="1">
              <a:off x="2813"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2"/>
            <p:cNvSpPr>
              <a:spLocks noChangeShapeType="1"/>
            </p:cNvSpPr>
            <p:nvPr/>
          </p:nvSpPr>
          <p:spPr bwMode="auto">
            <a:xfrm flipV="1">
              <a:off x="2837"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3"/>
            <p:cNvSpPr>
              <a:spLocks noChangeShapeType="1"/>
            </p:cNvSpPr>
            <p:nvPr/>
          </p:nvSpPr>
          <p:spPr bwMode="auto">
            <a:xfrm flipV="1">
              <a:off x="2861" y="1627"/>
              <a:ext cx="25"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4"/>
            <p:cNvSpPr>
              <a:spLocks noChangeShapeType="1"/>
            </p:cNvSpPr>
            <p:nvPr/>
          </p:nvSpPr>
          <p:spPr bwMode="auto">
            <a:xfrm>
              <a:off x="2886" y="1627"/>
              <a:ext cx="18"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5"/>
            <p:cNvSpPr>
              <a:spLocks noChangeShapeType="1"/>
            </p:cNvSpPr>
            <p:nvPr/>
          </p:nvSpPr>
          <p:spPr bwMode="auto">
            <a:xfrm>
              <a:off x="2904"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6"/>
            <p:cNvSpPr>
              <a:spLocks noChangeShapeType="1"/>
            </p:cNvSpPr>
            <p:nvPr/>
          </p:nvSpPr>
          <p:spPr bwMode="auto">
            <a:xfrm>
              <a:off x="2928"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7"/>
            <p:cNvSpPr>
              <a:spLocks noChangeShapeType="1"/>
            </p:cNvSpPr>
            <p:nvPr/>
          </p:nvSpPr>
          <p:spPr bwMode="auto">
            <a:xfrm>
              <a:off x="2952"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8"/>
            <p:cNvSpPr>
              <a:spLocks noChangeShapeType="1"/>
            </p:cNvSpPr>
            <p:nvPr/>
          </p:nvSpPr>
          <p:spPr bwMode="auto">
            <a:xfrm>
              <a:off x="2976"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Freeform 49"/>
            <p:cNvSpPr>
              <a:spLocks/>
            </p:cNvSpPr>
            <p:nvPr/>
          </p:nvSpPr>
          <p:spPr bwMode="auto">
            <a:xfrm>
              <a:off x="3000" y="1772"/>
              <a:ext cx="24" cy="60"/>
            </a:xfrm>
            <a:custGeom>
              <a:avLst/>
              <a:gdLst>
                <a:gd name="T0" fmla="*/ 0 w 24"/>
                <a:gd name="T1" fmla="*/ 0 h 60"/>
                <a:gd name="T2" fmla="*/ 12 w 24"/>
                <a:gd name="T3" fmla="*/ 30 h 60"/>
                <a:gd name="T4" fmla="*/ 24 w 24"/>
                <a:gd name="T5" fmla="*/ 6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0"/>
                  </a:moveTo>
                  <a:lnTo>
                    <a:pt x="12" y="30"/>
                  </a:lnTo>
                  <a:lnTo>
                    <a:pt x="24"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50"/>
            <p:cNvSpPr>
              <a:spLocks/>
            </p:cNvSpPr>
            <p:nvPr/>
          </p:nvSpPr>
          <p:spPr bwMode="auto">
            <a:xfrm>
              <a:off x="3024" y="1832"/>
              <a:ext cx="18" cy="60"/>
            </a:xfrm>
            <a:custGeom>
              <a:avLst/>
              <a:gdLst>
                <a:gd name="T0" fmla="*/ 0 w 18"/>
                <a:gd name="T1" fmla="*/ 0 h 60"/>
                <a:gd name="T2" fmla="*/ 6 w 18"/>
                <a:gd name="T3" fmla="*/ 30 h 60"/>
                <a:gd name="T4" fmla="*/ 18 w 18"/>
                <a:gd name="T5" fmla="*/ 6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0"/>
                  </a:moveTo>
                  <a:lnTo>
                    <a:pt x="6" y="30"/>
                  </a:lnTo>
                  <a:lnTo>
                    <a:pt x="18"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51"/>
            <p:cNvSpPr>
              <a:spLocks/>
            </p:cNvSpPr>
            <p:nvPr/>
          </p:nvSpPr>
          <p:spPr bwMode="auto">
            <a:xfrm>
              <a:off x="3042" y="1892"/>
              <a:ext cx="24" cy="72"/>
            </a:xfrm>
            <a:custGeom>
              <a:avLst/>
              <a:gdLst>
                <a:gd name="T0" fmla="*/ 0 w 24"/>
                <a:gd name="T1" fmla="*/ 0 h 72"/>
                <a:gd name="T2" fmla="*/ 12 w 24"/>
                <a:gd name="T3" fmla="*/ 36 h 72"/>
                <a:gd name="T4" fmla="*/ 24 w 24"/>
                <a:gd name="T5" fmla="*/ 72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0"/>
                  </a:moveTo>
                  <a:lnTo>
                    <a:pt x="12" y="36"/>
                  </a:lnTo>
                  <a:lnTo>
                    <a:pt x="24" y="72"/>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Line 52"/>
            <p:cNvSpPr>
              <a:spLocks noChangeShapeType="1"/>
            </p:cNvSpPr>
            <p:nvPr/>
          </p:nvSpPr>
          <p:spPr bwMode="auto">
            <a:xfrm>
              <a:off x="3066"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3"/>
            <p:cNvSpPr>
              <a:spLocks noChangeShapeType="1"/>
            </p:cNvSpPr>
            <p:nvPr/>
          </p:nvSpPr>
          <p:spPr bwMode="auto">
            <a:xfrm>
              <a:off x="3090"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Freeform 54"/>
            <p:cNvSpPr>
              <a:spLocks/>
            </p:cNvSpPr>
            <p:nvPr/>
          </p:nvSpPr>
          <p:spPr bwMode="auto">
            <a:xfrm>
              <a:off x="3114" y="2109"/>
              <a:ext cx="24" cy="78"/>
            </a:xfrm>
            <a:custGeom>
              <a:avLst/>
              <a:gdLst>
                <a:gd name="T0" fmla="*/ 0 w 24"/>
                <a:gd name="T1" fmla="*/ 0 h 78"/>
                <a:gd name="T2" fmla="*/ 12 w 24"/>
                <a:gd name="T3" fmla="*/ 36 h 78"/>
                <a:gd name="T4" fmla="*/ 24 w 24"/>
                <a:gd name="T5" fmla="*/ 78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0"/>
                  </a:moveTo>
                  <a:lnTo>
                    <a:pt x="12" y="36"/>
                  </a:lnTo>
                  <a:lnTo>
                    <a:pt x="24" y="7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Line 55"/>
            <p:cNvSpPr>
              <a:spLocks noChangeShapeType="1"/>
            </p:cNvSpPr>
            <p:nvPr/>
          </p:nvSpPr>
          <p:spPr bwMode="auto">
            <a:xfrm>
              <a:off x="3138"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56"/>
            <p:cNvSpPr>
              <a:spLocks noChangeShapeType="1"/>
            </p:cNvSpPr>
            <p:nvPr/>
          </p:nvSpPr>
          <p:spPr bwMode="auto">
            <a:xfrm>
              <a:off x="3162"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57"/>
            <p:cNvSpPr>
              <a:spLocks noChangeShapeType="1"/>
            </p:cNvSpPr>
            <p:nvPr/>
          </p:nvSpPr>
          <p:spPr bwMode="auto">
            <a:xfrm>
              <a:off x="3180"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Freeform 58"/>
            <p:cNvSpPr>
              <a:spLocks/>
            </p:cNvSpPr>
            <p:nvPr/>
          </p:nvSpPr>
          <p:spPr bwMode="auto">
            <a:xfrm>
              <a:off x="3204" y="2392"/>
              <a:ext cx="24" cy="66"/>
            </a:xfrm>
            <a:custGeom>
              <a:avLst/>
              <a:gdLst>
                <a:gd name="T0" fmla="*/ 0 w 24"/>
                <a:gd name="T1" fmla="*/ 0 h 66"/>
                <a:gd name="T2" fmla="*/ 12 w 24"/>
                <a:gd name="T3" fmla="*/ 36 h 66"/>
                <a:gd name="T4" fmla="*/ 24 w 24"/>
                <a:gd name="T5" fmla="*/ 66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0"/>
                  </a:moveTo>
                  <a:lnTo>
                    <a:pt x="12" y="36"/>
                  </a:lnTo>
                  <a:lnTo>
                    <a:pt x="24" y="6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59"/>
            <p:cNvSpPr>
              <a:spLocks/>
            </p:cNvSpPr>
            <p:nvPr/>
          </p:nvSpPr>
          <p:spPr bwMode="auto">
            <a:xfrm>
              <a:off x="3228" y="2458"/>
              <a:ext cx="24" cy="54"/>
            </a:xfrm>
            <a:custGeom>
              <a:avLst/>
              <a:gdLst>
                <a:gd name="T0" fmla="*/ 0 w 24"/>
                <a:gd name="T1" fmla="*/ 0 h 54"/>
                <a:gd name="T2" fmla="*/ 12 w 24"/>
                <a:gd name="T3" fmla="*/ 30 h 54"/>
                <a:gd name="T4" fmla="*/ 24 w 24"/>
                <a:gd name="T5" fmla="*/ 54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0"/>
                  </a:moveTo>
                  <a:lnTo>
                    <a:pt x="12" y="30"/>
                  </a:lnTo>
                  <a:lnTo>
                    <a:pt x="24" y="5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Line 60"/>
            <p:cNvSpPr>
              <a:spLocks noChangeShapeType="1"/>
            </p:cNvSpPr>
            <p:nvPr/>
          </p:nvSpPr>
          <p:spPr bwMode="auto">
            <a:xfrm>
              <a:off x="3252"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Freeform 61"/>
            <p:cNvSpPr>
              <a:spLocks/>
            </p:cNvSpPr>
            <p:nvPr/>
          </p:nvSpPr>
          <p:spPr bwMode="auto">
            <a:xfrm>
              <a:off x="3276" y="2567"/>
              <a:ext cx="25" cy="48"/>
            </a:xfrm>
            <a:custGeom>
              <a:avLst/>
              <a:gdLst>
                <a:gd name="T0" fmla="*/ 0 w 25"/>
                <a:gd name="T1" fmla="*/ 0 h 48"/>
                <a:gd name="T2" fmla="*/ 12 w 25"/>
                <a:gd name="T3" fmla="*/ 24 h 48"/>
                <a:gd name="T4" fmla="*/ 25 w 25"/>
                <a:gd name="T5" fmla="*/ 48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12" y="24"/>
                  </a:lnTo>
                  <a:lnTo>
                    <a:pt x="25" y="4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62"/>
            <p:cNvSpPr>
              <a:spLocks/>
            </p:cNvSpPr>
            <p:nvPr/>
          </p:nvSpPr>
          <p:spPr bwMode="auto">
            <a:xfrm>
              <a:off x="3301" y="2615"/>
              <a:ext cx="18" cy="36"/>
            </a:xfrm>
            <a:custGeom>
              <a:avLst/>
              <a:gdLst>
                <a:gd name="T0" fmla="*/ 0 w 18"/>
                <a:gd name="T1" fmla="*/ 0 h 36"/>
                <a:gd name="T2" fmla="*/ 6 w 18"/>
                <a:gd name="T3" fmla="*/ 18 h 36"/>
                <a:gd name="T4" fmla="*/ 18 w 18"/>
                <a:gd name="T5" fmla="*/ 36 h 36"/>
                <a:gd name="T6" fmla="*/ 0 60000 65536"/>
                <a:gd name="T7" fmla="*/ 0 60000 65536"/>
                <a:gd name="T8" fmla="*/ 0 60000 65536"/>
                <a:gd name="T9" fmla="*/ 0 w 18"/>
                <a:gd name="T10" fmla="*/ 0 h 36"/>
                <a:gd name="T11" fmla="*/ 18 w 18"/>
                <a:gd name="T12" fmla="*/ 36 h 36"/>
              </a:gdLst>
              <a:ahLst/>
              <a:cxnLst>
                <a:cxn ang="T6">
                  <a:pos x="T0" y="T1"/>
                </a:cxn>
                <a:cxn ang="T7">
                  <a:pos x="T2" y="T3"/>
                </a:cxn>
                <a:cxn ang="T8">
                  <a:pos x="T4" y="T5"/>
                </a:cxn>
              </a:cxnLst>
              <a:rect l="T9" t="T10" r="T11" b="T12"/>
              <a:pathLst>
                <a:path w="18" h="36">
                  <a:moveTo>
                    <a:pt x="0" y="0"/>
                  </a:moveTo>
                  <a:lnTo>
                    <a:pt x="6" y="18"/>
                  </a:lnTo>
                  <a:lnTo>
                    <a:pt x="18"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Line 63"/>
            <p:cNvSpPr>
              <a:spLocks noChangeShapeType="1"/>
            </p:cNvSpPr>
            <p:nvPr/>
          </p:nvSpPr>
          <p:spPr bwMode="auto">
            <a:xfrm>
              <a:off x="3319"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Freeform 64"/>
            <p:cNvSpPr>
              <a:spLocks/>
            </p:cNvSpPr>
            <p:nvPr/>
          </p:nvSpPr>
          <p:spPr bwMode="auto">
            <a:xfrm>
              <a:off x="3343" y="2687"/>
              <a:ext cx="24" cy="36"/>
            </a:xfrm>
            <a:custGeom>
              <a:avLst/>
              <a:gdLst>
                <a:gd name="T0" fmla="*/ 0 w 24"/>
                <a:gd name="T1" fmla="*/ 0 h 36"/>
                <a:gd name="T2" fmla="*/ 12 w 24"/>
                <a:gd name="T3" fmla="*/ 18 h 36"/>
                <a:gd name="T4" fmla="*/ 24 w 24"/>
                <a:gd name="T5" fmla="*/ 36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0"/>
                  </a:moveTo>
                  <a:lnTo>
                    <a:pt x="12" y="18"/>
                  </a:lnTo>
                  <a:lnTo>
                    <a:pt x="24"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65"/>
            <p:cNvSpPr>
              <a:spLocks/>
            </p:cNvSpPr>
            <p:nvPr/>
          </p:nvSpPr>
          <p:spPr bwMode="auto">
            <a:xfrm>
              <a:off x="3367" y="2723"/>
              <a:ext cx="24" cy="24"/>
            </a:xfrm>
            <a:custGeom>
              <a:avLst/>
              <a:gdLst>
                <a:gd name="T0" fmla="*/ 0 w 24"/>
                <a:gd name="T1" fmla="*/ 0 h 24"/>
                <a:gd name="T2" fmla="*/ 12 w 24"/>
                <a:gd name="T3" fmla="*/ 12 h 24"/>
                <a:gd name="T4" fmla="*/ 24 w 24"/>
                <a:gd name="T5" fmla="*/ 24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0"/>
                  </a:moveTo>
                  <a:lnTo>
                    <a:pt x="12" y="12"/>
                  </a:lnTo>
                  <a:lnTo>
                    <a:pt x="24" y="2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Line 66"/>
            <p:cNvSpPr>
              <a:spLocks noChangeShapeType="1"/>
            </p:cNvSpPr>
            <p:nvPr/>
          </p:nvSpPr>
          <p:spPr bwMode="auto">
            <a:xfrm>
              <a:off x="3391"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67"/>
            <p:cNvSpPr>
              <a:spLocks noChangeShapeType="1"/>
            </p:cNvSpPr>
            <p:nvPr/>
          </p:nvSpPr>
          <p:spPr bwMode="auto">
            <a:xfrm>
              <a:off x="3415"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68"/>
            <p:cNvSpPr>
              <a:spLocks noChangeShapeType="1"/>
            </p:cNvSpPr>
            <p:nvPr/>
          </p:nvSpPr>
          <p:spPr bwMode="auto">
            <a:xfrm>
              <a:off x="3439"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69"/>
            <p:cNvSpPr>
              <a:spLocks noChangeShapeType="1"/>
            </p:cNvSpPr>
            <p:nvPr/>
          </p:nvSpPr>
          <p:spPr bwMode="auto">
            <a:xfrm>
              <a:off x="3463"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70"/>
            <p:cNvSpPr>
              <a:spLocks noChangeShapeType="1"/>
            </p:cNvSpPr>
            <p:nvPr/>
          </p:nvSpPr>
          <p:spPr bwMode="auto">
            <a:xfrm>
              <a:off x="3481"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71"/>
            <p:cNvSpPr>
              <a:spLocks noChangeShapeType="1"/>
            </p:cNvSpPr>
            <p:nvPr/>
          </p:nvSpPr>
          <p:spPr bwMode="auto">
            <a:xfrm>
              <a:off x="3505"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72"/>
            <p:cNvSpPr>
              <a:spLocks noChangeShapeType="1"/>
            </p:cNvSpPr>
            <p:nvPr/>
          </p:nvSpPr>
          <p:spPr bwMode="auto">
            <a:xfrm>
              <a:off x="3529"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73"/>
            <p:cNvSpPr>
              <a:spLocks noChangeShapeType="1"/>
            </p:cNvSpPr>
            <p:nvPr/>
          </p:nvSpPr>
          <p:spPr bwMode="auto">
            <a:xfrm>
              <a:off x="3553"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74"/>
            <p:cNvSpPr>
              <a:spLocks noChangeShapeType="1"/>
            </p:cNvSpPr>
            <p:nvPr/>
          </p:nvSpPr>
          <p:spPr bwMode="auto">
            <a:xfrm>
              <a:off x="3577"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Freeform 75"/>
            <p:cNvSpPr>
              <a:spLocks/>
            </p:cNvSpPr>
            <p:nvPr/>
          </p:nvSpPr>
          <p:spPr bwMode="auto">
            <a:xfrm>
              <a:off x="3601" y="2844"/>
              <a:ext cx="18" cy="6"/>
            </a:xfrm>
            <a:custGeom>
              <a:avLst/>
              <a:gdLst>
                <a:gd name="T0" fmla="*/ 0 w 18"/>
                <a:gd name="T1" fmla="*/ 0 h 6"/>
                <a:gd name="T2" fmla="*/ 6 w 18"/>
                <a:gd name="T3" fmla="*/ 0 h 6"/>
                <a:gd name="T4" fmla="*/ 18 w 18"/>
                <a:gd name="T5" fmla="*/ 6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0"/>
                  </a:moveTo>
                  <a:lnTo>
                    <a:pt x="6" y="0"/>
                  </a:lnTo>
                  <a:lnTo>
                    <a:pt x="18"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Line 76"/>
            <p:cNvSpPr>
              <a:spLocks noChangeShapeType="1"/>
            </p:cNvSpPr>
            <p:nvPr/>
          </p:nvSpPr>
          <p:spPr bwMode="auto">
            <a:xfrm>
              <a:off x="3619"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77"/>
            <p:cNvSpPr>
              <a:spLocks noChangeShapeType="1"/>
            </p:cNvSpPr>
            <p:nvPr/>
          </p:nvSpPr>
          <p:spPr bwMode="auto">
            <a:xfrm>
              <a:off x="3643"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78"/>
            <p:cNvSpPr>
              <a:spLocks/>
            </p:cNvSpPr>
            <p:nvPr/>
          </p:nvSpPr>
          <p:spPr bwMode="auto">
            <a:xfrm>
              <a:off x="3667" y="2850"/>
              <a:ext cx="24" cy="6"/>
            </a:xfrm>
            <a:custGeom>
              <a:avLst/>
              <a:gdLst>
                <a:gd name="T0" fmla="*/ 0 w 24"/>
                <a:gd name="T1" fmla="*/ 0 h 6"/>
                <a:gd name="T2" fmla="*/ 12 w 24"/>
                <a:gd name="T3" fmla="*/ 0 h 6"/>
                <a:gd name="T4" fmla="*/ 24 w 24"/>
                <a:gd name="T5" fmla="*/ 6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0"/>
                  </a:moveTo>
                  <a:lnTo>
                    <a:pt x="12" y="0"/>
                  </a:lnTo>
                  <a:lnTo>
                    <a:pt x="24"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Line 79"/>
            <p:cNvSpPr>
              <a:spLocks noChangeShapeType="1"/>
            </p:cNvSpPr>
            <p:nvPr/>
          </p:nvSpPr>
          <p:spPr bwMode="auto">
            <a:xfrm>
              <a:off x="3691"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80"/>
            <p:cNvSpPr>
              <a:spLocks noChangeShapeType="1"/>
            </p:cNvSpPr>
            <p:nvPr/>
          </p:nvSpPr>
          <p:spPr bwMode="auto">
            <a:xfrm>
              <a:off x="371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81"/>
            <p:cNvSpPr>
              <a:spLocks noChangeShapeType="1"/>
            </p:cNvSpPr>
            <p:nvPr/>
          </p:nvSpPr>
          <p:spPr bwMode="auto">
            <a:xfrm>
              <a:off x="3740"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82"/>
            <p:cNvSpPr>
              <a:spLocks noChangeShapeType="1"/>
            </p:cNvSpPr>
            <p:nvPr/>
          </p:nvSpPr>
          <p:spPr bwMode="auto">
            <a:xfrm>
              <a:off x="3758"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83"/>
            <p:cNvSpPr>
              <a:spLocks noChangeShapeType="1"/>
            </p:cNvSpPr>
            <p:nvPr/>
          </p:nvSpPr>
          <p:spPr bwMode="auto">
            <a:xfrm>
              <a:off x="3782"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 name="Line 84"/>
          <p:cNvSpPr>
            <a:spLocks noChangeShapeType="1"/>
          </p:cNvSpPr>
          <p:nvPr/>
        </p:nvSpPr>
        <p:spPr bwMode="auto">
          <a:xfrm>
            <a:off x="762000" y="3200400"/>
            <a:ext cx="2524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 name="Text Box 85"/>
          <p:cNvSpPr txBox="1">
            <a:spLocks noChangeArrowheads="1"/>
          </p:cNvSpPr>
          <p:nvPr/>
        </p:nvSpPr>
        <p:spPr bwMode="auto">
          <a:xfrm>
            <a:off x="457200" y="1295400"/>
            <a:ext cx="2868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b="1">
                <a:solidFill>
                  <a:schemeClr val="tx2"/>
                </a:solidFill>
              </a:rPr>
              <a:t>Process in control</a:t>
            </a:r>
          </a:p>
        </p:txBody>
      </p:sp>
      <p:grpSp>
        <p:nvGrpSpPr>
          <p:cNvPr id="89" name="Group 86"/>
          <p:cNvGrpSpPr>
            <a:grpSpLocks/>
          </p:cNvGrpSpPr>
          <p:nvPr/>
        </p:nvGrpSpPr>
        <p:grpSpPr bwMode="auto">
          <a:xfrm>
            <a:off x="5878513" y="2300288"/>
            <a:ext cx="1849437" cy="1303337"/>
            <a:chOff x="1959" y="1627"/>
            <a:chExt cx="1847" cy="1230"/>
          </a:xfrm>
        </p:grpSpPr>
        <p:sp>
          <p:nvSpPr>
            <p:cNvPr id="90" name="Line 87"/>
            <p:cNvSpPr>
              <a:spLocks noChangeShapeType="1"/>
            </p:cNvSpPr>
            <p:nvPr/>
          </p:nvSpPr>
          <p:spPr bwMode="auto">
            <a:xfrm>
              <a:off x="1959"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88"/>
            <p:cNvSpPr>
              <a:spLocks noChangeShapeType="1"/>
            </p:cNvSpPr>
            <p:nvPr/>
          </p:nvSpPr>
          <p:spPr bwMode="auto">
            <a:xfrm>
              <a:off x="1983"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89"/>
            <p:cNvSpPr>
              <a:spLocks noChangeShapeType="1"/>
            </p:cNvSpPr>
            <p:nvPr/>
          </p:nvSpPr>
          <p:spPr bwMode="auto">
            <a:xfrm>
              <a:off x="2007"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90"/>
            <p:cNvSpPr>
              <a:spLocks noChangeShapeType="1"/>
            </p:cNvSpPr>
            <p:nvPr/>
          </p:nvSpPr>
          <p:spPr bwMode="auto">
            <a:xfrm>
              <a:off x="202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91"/>
            <p:cNvSpPr>
              <a:spLocks noChangeShapeType="1"/>
            </p:cNvSpPr>
            <p:nvPr/>
          </p:nvSpPr>
          <p:spPr bwMode="auto">
            <a:xfrm>
              <a:off x="2050"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Freeform 92"/>
            <p:cNvSpPr>
              <a:spLocks/>
            </p:cNvSpPr>
            <p:nvPr/>
          </p:nvSpPr>
          <p:spPr bwMode="auto">
            <a:xfrm>
              <a:off x="2074" y="2850"/>
              <a:ext cx="24" cy="6"/>
            </a:xfrm>
            <a:custGeom>
              <a:avLst/>
              <a:gdLst>
                <a:gd name="T0" fmla="*/ 0 w 24"/>
                <a:gd name="T1" fmla="*/ 6 h 6"/>
                <a:gd name="T2" fmla="*/ 12 w 24"/>
                <a:gd name="T3" fmla="*/ 0 h 6"/>
                <a:gd name="T4" fmla="*/ 24 w 24"/>
                <a:gd name="T5" fmla="*/ 0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6"/>
                  </a:moveTo>
                  <a:lnTo>
                    <a:pt x="12" y="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Line 93"/>
            <p:cNvSpPr>
              <a:spLocks noChangeShapeType="1"/>
            </p:cNvSpPr>
            <p:nvPr/>
          </p:nvSpPr>
          <p:spPr bwMode="auto">
            <a:xfrm>
              <a:off x="2098"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94"/>
            <p:cNvSpPr>
              <a:spLocks noChangeShapeType="1"/>
            </p:cNvSpPr>
            <p:nvPr/>
          </p:nvSpPr>
          <p:spPr bwMode="auto">
            <a:xfrm>
              <a:off x="2122"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Freeform 95"/>
            <p:cNvSpPr>
              <a:spLocks/>
            </p:cNvSpPr>
            <p:nvPr/>
          </p:nvSpPr>
          <p:spPr bwMode="auto">
            <a:xfrm>
              <a:off x="2146" y="2844"/>
              <a:ext cx="18" cy="6"/>
            </a:xfrm>
            <a:custGeom>
              <a:avLst/>
              <a:gdLst>
                <a:gd name="T0" fmla="*/ 0 w 18"/>
                <a:gd name="T1" fmla="*/ 6 h 6"/>
                <a:gd name="T2" fmla="*/ 6 w 18"/>
                <a:gd name="T3" fmla="*/ 0 h 6"/>
                <a:gd name="T4" fmla="*/ 18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6"/>
                  </a:moveTo>
                  <a:lnTo>
                    <a:pt x="6" y="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Line 96"/>
            <p:cNvSpPr>
              <a:spLocks noChangeShapeType="1"/>
            </p:cNvSpPr>
            <p:nvPr/>
          </p:nvSpPr>
          <p:spPr bwMode="auto">
            <a:xfrm>
              <a:off x="2164"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97"/>
            <p:cNvSpPr>
              <a:spLocks noChangeShapeType="1"/>
            </p:cNvSpPr>
            <p:nvPr/>
          </p:nvSpPr>
          <p:spPr bwMode="auto">
            <a:xfrm flipV="1">
              <a:off x="2188"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98"/>
            <p:cNvSpPr>
              <a:spLocks noChangeShapeType="1"/>
            </p:cNvSpPr>
            <p:nvPr/>
          </p:nvSpPr>
          <p:spPr bwMode="auto">
            <a:xfrm flipV="1">
              <a:off x="2212"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99"/>
            <p:cNvSpPr>
              <a:spLocks noChangeShapeType="1"/>
            </p:cNvSpPr>
            <p:nvPr/>
          </p:nvSpPr>
          <p:spPr bwMode="auto">
            <a:xfrm flipV="1">
              <a:off x="2236"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100"/>
            <p:cNvSpPr>
              <a:spLocks noChangeShapeType="1"/>
            </p:cNvSpPr>
            <p:nvPr/>
          </p:nvSpPr>
          <p:spPr bwMode="auto">
            <a:xfrm flipV="1">
              <a:off x="2260"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01"/>
            <p:cNvSpPr>
              <a:spLocks noChangeShapeType="1"/>
            </p:cNvSpPr>
            <p:nvPr/>
          </p:nvSpPr>
          <p:spPr bwMode="auto">
            <a:xfrm flipV="1">
              <a:off x="2284"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102"/>
            <p:cNvSpPr>
              <a:spLocks noChangeShapeType="1"/>
            </p:cNvSpPr>
            <p:nvPr/>
          </p:nvSpPr>
          <p:spPr bwMode="auto">
            <a:xfrm flipV="1">
              <a:off x="2302"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03"/>
            <p:cNvSpPr>
              <a:spLocks noChangeShapeType="1"/>
            </p:cNvSpPr>
            <p:nvPr/>
          </p:nvSpPr>
          <p:spPr bwMode="auto">
            <a:xfrm flipV="1">
              <a:off x="2326"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4"/>
            <p:cNvSpPr>
              <a:spLocks noChangeShapeType="1"/>
            </p:cNvSpPr>
            <p:nvPr/>
          </p:nvSpPr>
          <p:spPr bwMode="auto">
            <a:xfrm flipV="1">
              <a:off x="2350"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Freeform 105"/>
            <p:cNvSpPr>
              <a:spLocks/>
            </p:cNvSpPr>
            <p:nvPr/>
          </p:nvSpPr>
          <p:spPr bwMode="auto">
            <a:xfrm>
              <a:off x="2374" y="2723"/>
              <a:ext cx="24" cy="24"/>
            </a:xfrm>
            <a:custGeom>
              <a:avLst/>
              <a:gdLst>
                <a:gd name="T0" fmla="*/ 0 w 24"/>
                <a:gd name="T1" fmla="*/ 24 h 24"/>
                <a:gd name="T2" fmla="*/ 12 w 24"/>
                <a:gd name="T3" fmla="*/ 12 h 24"/>
                <a:gd name="T4" fmla="*/ 24 w 24"/>
                <a:gd name="T5" fmla="*/ 0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24"/>
                  </a:moveTo>
                  <a:lnTo>
                    <a:pt x="12" y="12"/>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 name="Freeform 106"/>
            <p:cNvSpPr>
              <a:spLocks/>
            </p:cNvSpPr>
            <p:nvPr/>
          </p:nvSpPr>
          <p:spPr bwMode="auto">
            <a:xfrm>
              <a:off x="2398" y="2687"/>
              <a:ext cx="24" cy="36"/>
            </a:xfrm>
            <a:custGeom>
              <a:avLst/>
              <a:gdLst>
                <a:gd name="T0" fmla="*/ 0 w 24"/>
                <a:gd name="T1" fmla="*/ 36 h 36"/>
                <a:gd name="T2" fmla="*/ 12 w 24"/>
                <a:gd name="T3" fmla="*/ 18 h 36"/>
                <a:gd name="T4" fmla="*/ 24 w 24"/>
                <a:gd name="T5" fmla="*/ 0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36"/>
                  </a:moveTo>
                  <a:lnTo>
                    <a:pt x="12" y="18"/>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107"/>
            <p:cNvSpPr>
              <a:spLocks noChangeShapeType="1"/>
            </p:cNvSpPr>
            <p:nvPr/>
          </p:nvSpPr>
          <p:spPr bwMode="auto">
            <a:xfrm flipV="1">
              <a:off x="2422"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108"/>
            <p:cNvSpPr>
              <a:spLocks/>
            </p:cNvSpPr>
            <p:nvPr/>
          </p:nvSpPr>
          <p:spPr bwMode="auto">
            <a:xfrm>
              <a:off x="2446" y="2615"/>
              <a:ext cx="19" cy="36"/>
            </a:xfrm>
            <a:custGeom>
              <a:avLst/>
              <a:gdLst>
                <a:gd name="T0" fmla="*/ 0 w 19"/>
                <a:gd name="T1" fmla="*/ 36 h 36"/>
                <a:gd name="T2" fmla="*/ 6 w 19"/>
                <a:gd name="T3" fmla="*/ 18 h 36"/>
                <a:gd name="T4" fmla="*/ 19 w 19"/>
                <a:gd name="T5" fmla="*/ 0 h 36"/>
                <a:gd name="T6" fmla="*/ 0 60000 65536"/>
                <a:gd name="T7" fmla="*/ 0 60000 65536"/>
                <a:gd name="T8" fmla="*/ 0 60000 65536"/>
                <a:gd name="T9" fmla="*/ 0 w 19"/>
                <a:gd name="T10" fmla="*/ 0 h 36"/>
                <a:gd name="T11" fmla="*/ 19 w 19"/>
                <a:gd name="T12" fmla="*/ 36 h 36"/>
              </a:gdLst>
              <a:ahLst/>
              <a:cxnLst>
                <a:cxn ang="T6">
                  <a:pos x="T0" y="T1"/>
                </a:cxn>
                <a:cxn ang="T7">
                  <a:pos x="T2" y="T3"/>
                </a:cxn>
                <a:cxn ang="T8">
                  <a:pos x="T4" y="T5"/>
                </a:cxn>
              </a:cxnLst>
              <a:rect l="T9" t="T10" r="T11" b="T12"/>
              <a:pathLst>
                <a:path w="19" h="36">
                  <a:moveTo>
                    <a:pt x="0" y="36"/>
                  </a:moveTo>
                  <a:lnTo>
                    <a:pt x="6" y="18"/>
                  </a:lnTo>
                  <a:lnTo>
                    <a:pt x="19"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109"/>
            <p:cNvSpPr>
              <a:spLocks/>
            </p:cNvSpPr>
            <p:nvPr/>
          </p:nvSpPr>
          <p:spPr bwMode="auto">
            <a:xfrm>
              <a:off x="2465" y="2567"/>
              <a:ext cx="24" cy="48"/>
            </a:xfrm>
            <a:custGeom>
              <a:avLst/>
              <a:gdLst>
                <a:gd name="T0" fmla="*/ 0 w 24"/>
                <a:gd name="T1" fmla="*/ 48 h 48"/>
                <a:gd name="T2" fmla="*/ 12 w 24"/>
                <a:gd name="T3" fmla="*/ 24 h 48"/>
                <a:gd name="T4" fmla="*/ 24 w 24"/>
                <a:gd name="T5" fmla="*/ 0 h 48"/>
                <a:gd name="T6" fmla="*/ 0 60000 65536"/>
                <a:gd name="T7" fmla="*/ 0 60000 65536"/>
                <a:gd name="T8" fmla="*/ 0 60000 65536"/>
                <a:gd name="T9" fmla="*/ 0 w 24"/>
                <a:gd name="T10" fmla="*/ 0 h 48"/>
                <a:gd name="T11" fmla="*/ 24 w 24"/>
                <a:gd name="T12" fmla="*/ 48 h 48"/>
              </a:gdLst>
              <a:ahLst/>
              <a:cxnLst>
                <a:cxn ang="T6">
                  <a:pos x="T0" y="T1"/>
                </a:cxn>
                <a:cxn ang="T7">
                  <a:pos x="T2" y="T3"/>
                </a:cxn>
                <a:cxn ang="T8">
                  <a:pos x="T4" y="T5"/>
                </a:cxn>
              </a:cxnLst>
              <a:rect l="T9" t="T10" r="T11" b="T12"/>
              <a:pathLst>
                <a:path w="24" h="48">
                  <a:moveTo>
                    <a:pt x="0" y="48"/>
                  </a:moveTo>
                  <a:lnTo>
                    <a:pt x="12" y="24"/>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 name="Line 110"/>
            <p:cNvSpPr>
              <a:spLocks noChangeShapeType="1"/>
            </p:cNvSpPr>
            <p:nvPr/>
          </p:nvSpPr>
          <p:spPr bwMode="auto">
            <a:xfrm flipV="1">
              <a:off x="2489"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Freeform 111"/>
            <p:cNvSpPr>
              <a:spLocks/>
            </p:cNvSpPr>
            <p:nvPr/>
          </p:nvSpPr>
          <p:spPr bwMode="auto">
            <a:xfrm>
              <a:off x="2513" y="2458"/>
              <a:ext cx="24" cy="54"/>
            </a:xfrm>
            <a:custGeom>
              <a:avLst/>
              <a:gdLst>
                <a:gd name="T0" fmla="*/ 0 w 24"/>
                <a:gd name="T1" fmla="*/ 54 h 54"/>
                <a:gd name="T2" fmla="*/ 12 w 24"/>
                <a:gd name="T3" fmla="*/ 30 h 54"/>
                <a:gd name="T4" fmla="*/ 24 w 24"/>
                <a:gd name="T5" fmla="*/ 0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54"/>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Freeform 112"/>
            <p:cNvSpPr>
              <a:spLocks/>
            </p:cNvSpPr>
            <p:nvPr/>
          </p:nvSpPr>
          <p:spPr bwMode="auto">
            <a:xfrm>
              <a:off x="2537" y="2392"/>
              <a:ext cx="24" cy="66"/>
            </a:xfrm>
            <a:custGeom>
              <a:avLst/>
              <a:gdLst>
                <a:gd name="T0" fmla="*/ 0 w 24"/>
                <a:gd name="T1" fmla="*/ 66 h 66"/>
                <a:gd name="T2" fmla="*/ 12 w 24"/>
                <a:gd name="T3" fmla="*/ 36 h 66"/>
                <a:gd name="T4" fmla="*/ 24 w 24"/>
                <a:gd name="T5" fmla="*/ 0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66"/>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 name="Line 113"/>
            <p:cNvSpPr>
              <a:spLocks noChangeShapeType="1"/>
            </p:cNvSpPr>
            <p:nvPr/>
          </p:nvSpPr>
          <p:spPr bwMode="auto">
            <a:xfrm flipV="1">
              <a:off x="2561"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14"/>
            <p:cNvSpPr>
              <a:spLocks noChangeShapeType="1"/>
            </p:cNvSpPr>
            <p:nvPr/>
          </p:nvSpPr>
          <p:spPr bwMode="auto">
            <a:xfrm flipV="1">
              <a:off x="2585"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15"/>
            <p:cNvSpPr>
              <a:spLocks noChangeShapeType="1"/>
            </p:cNvSpPr>
            <p:nvPr/>
          </p:nvSpPr>
          <p:spPr bwMode="auto">
            <a:xfrm flipV="1">
              <a:off x="2603"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Freeform 116"/>
            <p:cNvSpPr>
              <a:spLocks/>
            </p:cNvSpPr>
            <p:nvPr/>
          </p:nvSpPr>
          <p:spPr bwMode="auto">
            <a:xfrm>
              <a:off x="2627" y="2109"/>
              <a:ext cx="24" cy="78"/>
            </a:xfrm>
            <a:custGeom>
              <a:avLst/>
              <a:gdLst>
                <a:gd name="T0" fmla="*/ 0 w 24"/>
                <a:gd name="T1" fmla="*/ 78 h 78"/>
                <a:gd name="T2" fmla="*/ 12 w 24"/>
                <a:gd name="T3" fmla="*/ 36 h 78"/>
                <a:gd name="T4" fmla="*/ 24 w 24"/>
                <a:gd name="T5" fmla="*/ 0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78"/>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 name="Line 117"/>
            <p:cNvSpPr>
              <a:spLocks noChangeShapeType="1"/>
            </p:cNvSpPr>
            <p:nvPr/>
          </p:nvSpPr>
          <p:spPr bwMode="auto">
            <a:xfrm flipV="1">
              <a:off x="2651"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18"/>
            <p:cNvSpPr>
              <a:spLocks noChangeShapeType="1"/>
            </p:cNvSpPr>
            <p:nvPr/>
          </p:nvSpPr>
          <p:spPr bwMode="auto">
            <a:xfrm flipV="1">
              <a:off x="2675"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Freeform 119"/>
            <p:cNvSpPr>
              <a:spLocks/>
            </p:cNvSpPr>
            <p:nvPr/>
          </p:nvSpPr>
          <p:spPr bwMode="auto">
            <a:xfrm>
              <a:off x="2699" y="1892"/>
              <a:ext cx="24" cy="72"/>
            </a:xfrm>
            <a:custGeom>
              <a:avLst/>
              <a:gdLst>
                <a:gd name="T0" fmla="*/ 0 w 24"/>
                <a:gd name="T1" fmla="*/ 72 h 72"/>
                <a:gd name="T2" fmla="*/ 12 w 24"/>
                <a:gd name="T3" fmla="*/ 36 h 72"/>
                <a:gd name="T4" fmla="*/ 24 w 24"/>
                <a:gd name="T5" fmla="*/ 0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72"/>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120"/>
            <p:cNvSpPr>
              <a:spLocks/>
            </p:cNvSpPr>
            <p:nvPr/>
          </p:nvSpPr>
          <p:spPr bwMode="auto">
            <a:xfrm>
              <a:off x="2723" y="1832"/>
              <a:ext cx="18" cy="60"/>
            </a:xfrm>
            <a:custGeom>
              <a:avLst/>
              <a:gdLst>
                <a:gd name="T0" fmla="*/ 0 w 18"/>
                <a:gd name="T1" fmla="*/ 60 h 60"/>
                <a:gd name="T2" fmla="*/ 6 w 18"/>
                <a:gd name="T3" fmla="*/ 30 h 60"/>
                <a:gd name="T4" fmla="*/ 18 w 18"/>
                <a:gd name="T5" fmla="*/ 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60"/>
                  </a:moveTo>
                  <a:lnTo>
                    <a:pt x="6" y="3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121"/>
            <p:cNvSpPr>
              <a:spLocks/>
            </p:cNvSpPr>
            <p:nvPr/>
          </p:nvSpPr>
          <p:spPr bwMode="auto">
            <a:xfrm>
              <a:off x="2741" y="1772"/>
              <a:ext cx="24" cy="60"/>
            </a:xfrm>
            <a:custGeom>
              <a:avLst/>
              <a:gdLst>
                <a:gd name="T0" fmla="*/ 0 w 24"/>
                <a:gd name="T1" fmla="*/ 60 h 60"/>
                <a:gd name="T2" fmla="*/ 12 w 24"/>
                <a:gd name="T3" fmla="*/ 30 h 60"/>
                <a:gd name="T4" fmla="*/ 24 w 24"/>
                <a:gd name="T5" fmla="*/ 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60"/>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 name="Line 122"/>
            <p:cNvSpPr>
              <a:spLocks noChangeShapeType="1"/>
            </p:cNvSpPr>
            <p:nvPr/>
          </p:nvSpPr>
          <p:spPr bwMode="auto">
            <a:xfrm flipV="1">
              <a:off x="2765"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123"/>
            <p:cNvSpPr>
              <a:spLocks noChangeShapeType="1"/>
            </p:cNvSpPr>
            <p:nvPr/>
          </p:nvSpPr>
          <p:spPr bwMode="auto">
            <a:xfrm flipV="1">
              <a:off x="2789"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24"/>
            <p:cNvSpPr>
              <a:spLocks noChangeShapeType="1"/>
            </p:cNvSpPr>
            <p:nvPr/>
          </p:nvSpPr>
          <p:spPr bwMode="auto">
            <a:xfrm flipV="1">
              <a:off x="2813"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5"/>
            <p:cNvSpPr>
              <a:spLocks noChangeShapeType="1"/>
            </p:cNvSpPr>
            <p:nvPr/>
          </p:nvSpPr>
          <p:spPr bwMode="auto">
            <a:xfrm flipV="1">
              <a:off x="2837"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26"/>
            <p:cNvSpPr>
              <a:spLocks noChangeShapeType="1"/>
            </p:cNvSpPr>
            <p:nvPr/>
          </p:nvSpPr>
          <p:spPr bwMode="auto">
            <a:xfrm flipV="1">
              <a:off x="2861" y="1627"/>
              <a:ext cx="25"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27"/>
            <p:cNvSpPr>
              <a:spLocks noChangeShapeType="1"/>
            </p:cNvSpPr>
            <p:nvPr/>
          </p:nvSpPr>
          <p:spPr bwMode="auto">
            <a:xfrm>
              <a:off x="2886" y="1627"/>
              <a:ext cx="18"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28"/>
            <p:cNvSpPr>
              <a:spLocks noChangeShapeType="1"/>
            </p:cNvSpPr>
            <p:nvPr/>
          </p:nvSpPr>
          <p:spPr bwMode="auto">
            <a:xfrm>
              <a:off x="2904"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29"/>
            <p:cNvSpPr>
              <a:spLocks noChangeShapeType="1"/>
            </p:cNvSpPr>
            <p:nvPr/>
          </p:nvSpPr>
          <p:spPr bwMode="auto">
            <a:xfrm>
              <a:off x="2928"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30"/>
            <p:cNvSpPr>
              <a:spLocks noChangeShapeType="1"/>
            </p:cNvSpPr>
            <p:nvPr/>
          </p:nvSpPr>
          <p:spPr bwMode="auto">
            <a:xfrm>
              <a:off x="2952"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31"/>
            <p:cNvSpPr>
              <a:spLocks noChangeShapeType="1"/>
            </p:cNvSpPr>
            <p:nvPr/>
          </p:nvSpPr>
          <p:spPr bwMode="auto">
            <a:xfrm>
              <a:off x="2976"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Freeform 132"/>
            <p:cNvSpPr>
              <a:spLocks/>
            </p:cNvSpPr>
            <p:nvPr/>
          </p:nvSpPr>
          <p:spPr bwMode="auto">
            <a:xfrm>
              <a:off x="3000" y="1772"/>
              <a:ext cx="24" cy="60"/>
            </a:xfrm>
            <a:custGeom>
              <a:avLst/>
              <a:gdLst>
                <a:gd name="T0" fmla="*/ 0 w 24"/>
                <a:gd name="T1" fmla="*/ 0 h 60"/>
                <a:gd name="T2" fmla="*/ 12 w 24"/>
                <a:gd name="T3" fmla="*/ 30 h 60"/>
                <a:gd name="T4" fmla="*/ 24 w 24"/>
                <a:gd name="T5" fmla="*/ 6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0"/>
                  </a:moveTo>
                  <a:lnTo>
                    <a:pt x="12" y="30"/>
                  </a:lnTo>
                  <a:lnTo>
                    <a:pt x="24"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133"/>
            <p:cNvSpPr>
              <a:spLocks/>
            </p:cNvSpPr>
            <p:nvPr/>
          </p:nvSpPr>
          <p:spPr bwMode="auto">
            <a:xfrm>
              <a:off x="3024" y="1832"/>
              <a:ext cx="18" cy="60"/>
            </a:xfrm>
            <a:custGeom>
              <a:avLst/>
              <a:gdLst>
                <a:gd name="T0" fmla="*/ 0 w 18"/>
                <a:gd name="T1" fmla="*/ 0 h 60"/>
                <a:gd name="T2" fmla="*/ 6 w 18"/>
                <a:gd name="T3" fmla="*/ 30 h 60"/>
                <a:gd name="T4" fmla="*/ 18 w 18"/>
                <a:gd name="T5" fmla="*/ 6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0"/>
                  </a:moveTo>
                  <a:lnTo>
                    <a:pt x="6" y="30"/>
                  </a:lnTo>
                  <a:lnTo>
                    <a:pt x="18"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 name="Freeform 134"/>
            <p:cNvSpPr>
              <a:spLocks/>
            </p:cNvSpPr>
            <p:nvPr/>
          </p:nvSpPr>
          <p:spPr bwMode="auto">
            <a:xfrm>
              <a:off x="3042" y="1892"/>
              <a:ext cx="24" cy="72"/>
            </a:xfrm>
            <a:custGeom>
              <a:avLst/>
              <a:gdLst>
                <a:gd name="T0" fmla="*/ 0 w 24"/>
                <a:gd name="T1" fmla="*/ 0 h 72"/>
                <a:gd name="T2" fmla="*/ 12 w 24"/>
                <a:gd name="T3" fmla="*/ 36 h 72"/>
                <a:gd name="T4" fmla="*/ 24 w 24"/>
                <a:gd name="T5" fmla="*/ 72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0"/>
                  </a:moveTo>
                  <a:lnTo>
                    <a:pt x="12" y="36"/>
                  </a:lnTo>
                  <a:lnTo>
                    <a:pt x="24" y="72"/>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8" name="Line 135"/>
            <p:cNvSpPr>
              <a:spLocks noChangeShapeType="1"/>
            </p:cNvSpPr>
            <p:nvPr/>
          </p:nvSpPr>
          <p:spPr bwMode="auto">
            <a:xfrm>
              <a:off x="3066"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36"/>
            <p:cNvSpPr>
              <a:spLocks noChangeShapeType="1"/>
            </p:cNvSpPr>
            <p:nvPr/>
          </p:nvSpPr>
          <p:spPr bwMode="auto">
            <a:xfrm>
              <a:off x="3090"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Freeform 137"/>
            <p:cNvSpPr>
              <a:spLocks/>
            </p:cNvSpPr>
            <p:nvPr/>
          </p:nvSpPr>
          <p:spPr bwMode="auto">
            <a:xfrm>
              <a:off x="3114" y="2109"/>
              <a:ext cx="24" cy="78"/>
            </a:xfrm>
            <a:custGeom>
              <a:avLst/>
              <a:gdLst>
                <a:gd name="T0" fmla="*/ 0 w 24"/>
                <a:gd name="T1" fmla="*/ 0 h 78"/>
                <a:gd name="T2" fmla="*/ 12 w 24"/>
                <a:gd name="T3" fmla="*/ 36 h 78"/>
                <a:gd name="T4" fmla="*/ 24 w 24"/>
                <a:gd name="T5" fmla="*/ 78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0"/>
                  </a:moveTo>
                  <a:lnTo>
                    <a:pt x="12" y="36"/>
                  </a:lnTo>
                  <a:lnTo>
                    <a:pt x="24" y="7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 name="Line 138"/>
            <p:cNvSpPr>
              <a:spLocks noChangeShapeType="1"/>
            </p:cNvSpPr>
            <p:nvPr/>
          </p:nvSpPr>
          <p:spPr bwMode="auto">
            <a:xfrm>
              <a:off x="3138"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39"/>
            <p:cNvSpPr>
              <a:spLocks noChangeShapeType="1"/>
            </p:cNvSpPr>
            <p:nvPr/>
          </p:nvSpPr>
          <p:spPr bwMode="auto">
            <a:xfrm>
              <a:off x="3162"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40"/>
            <p:cNvSpPr>
              <a:spLocks noChangeShapeType="1"/>
            </p:cNvSpPr>
            <p:nvPr/>
          </p:nvSpPr>
          <p:spPr bwMode="auto">
            <a:xfrm>
              <a:off x="3180"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Freeform 141"/>
            <p:cNvSpPr>
              <a:spLocks/>
            </p:cNvSpPr>
            <p:nvPr/>
          </p:nvSpPr>
          <p:spPr bwMode="auto">
            <a:xfrm>
              <a:off x="3204" y="2392"/>
              <a:ext cx="24" cy="66"/>
            </a:xfrm>
            <a:custGeom>
              <a:avLst/>
              <a:gdLst>
                <a:gd name="T0" fmla="*/ 0 w 24"/>
                <a:gd name="T1" fmla="*/ 0 h 66"/>
                <a:gd name="T2" fmla="*/ 12 w 24"/>
                <a:gd name="T3" fmla="*/ 36 h 66"/>
                <a:gd name="T4" fmla="*/ 24 w 24"/>
                <a:gd name="T5" fmla="*/ 66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0"/>
                  </a:moveTo>
                  <a:lnTo>
                    <a:pt x="12" y="36"/>
                  </a:lnTo>
                  <a:lnTo>
                    <a:pt x="24" y="6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 name="Freeform 142"/>
            <p:cNvSpPr>
              <a:spLocks/>
            </p:cNvSpPr>
            <p:nvPr/>
          </p:nvSpPr>
          <p:spPr bwMode="auto">
            <a:xfrm>
              <a:off x="3228" y="2458"/>
              <a:ext cx="24" cy="54"/>
            </a:xfrm>
            <a:custGeom>
              <a:avLst/>
              <a:gdLst>
                <a:gd name="T0" fmla="*/ 0 w 24"/>
                <a:gd name="T1" fmla="*/ 0 h 54"/>
                <a:gd name="T2" fmla="*/ 12 w 24"/>
                <a:gd name="T3" fmla="*/ 30 h 54"/>
                <a:gd name="T4" fmla="*/ 24 w 24"/>
                <a:gd name="T5" fmla="*/ 54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0"/>
                  </a:moveTo>
                  <a:lnTo>
                    <a:pt x="12" y="30"/>
                  </a:lnTo>
                  <a:lnTo>
                    <a:pt x="24" y="5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 name="Line 143"/>
            <p:cNvSpPr>
              <a:spLocks noChangeShapeType="1"/>
            </p:cNvSpPr>
            <p:nvPr/>
          </p:nvSpPr>
          <p:spPr bwMode="auto">
            <a:xfrm>
              <a:off x="3252"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Freeform 144"/>
            <p:cNvSpPr>
              <a:spLocks/>
            </p:cNvSpPr>
            <p:nvPr/>
          </p:nvSpPr>
          <p:spPr bwMode="auto">
            <a:xfrm>
              <a:off x="3276" y="2567"/>
              <a:ext cx="25" cy="48"/>
            </a:xfrm>
            <a:custGeom>
              <a:avLst/>
              <a:gdLst>
                <a:gd name="T0" fmla="*/ 0 w 25"/>
                <a:gd name="T1" fmla="*/ 0 h 48"/>
                <a:gd name="T2" fmla="*/ 12 w 25"/>
                <a:gd name="T3" fmla="*/ 24 h 48"/>
                <a:gd name="T4" fmla="*/ 25 w 25"/>
                <a:gd name="T5" fmla="*/ 48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12" y="24"/>
                  </a:lnTo>
                  <a:lnTo>
                    <a:pt x="25" y="4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8" name="Freeform 145"/>
            <p:cNvSpPr>
              <a:spLocks/>
            </p:cNvSpPr>
            <p:nvPr/>
          </p:nvSpPr>
          <p:spPr bwMode="auto">
            <a:xfrm>
              <a:off x="3301" y="2615"/>
              <a:ext cx="18" cy="36"/>
            </a:xfrm>
            <a:custGeom>
              <a:avLst/>
              <a:gdLst>
                <a:gd name="T0" fmla="*/ 0 w 18"/>
                <a:gd name="T1" fmla="*/ 0 h 36"/>
                <a:gd name="T2" fmla="*/ 6 w 18"/>
                <a:gd name="T3" fmla="*/ 18 h 36"/>
                <a:gd name="T4" fmla="*/ 18 w 18"/>
                <a:gd name="T5" fmla="*/ 36 h 36"/>
                <a:gd name="T6" fmla="*/ 0 60000 65536"/>
                <a:gd name="T7" fmla="*/ 0 60000 65536"/>
                <a:gd name="T8" fmla="*/ 0 60000 65536"/>
                <a:gd name="T9" fmla="*/ 0 w 18"/>
                <a:gd name="T10" fmla="*/ 0 h 36"/>
                <a:gd name="T11" fmla="*/ 18 w 18"/>
                <a:gd name="T12" fmla="*/ 36 h 36"/>
              </a:gdLst>
              <a:ahLst/>
              <a:cxnLst>
                <a:cxn ang="T6">
                  <a:pos x="T0" y="T1"/>
                </a:cxn>
                <a:cxn ang="T7">
                  <a:pos x="T2" y="T3"/>
                </a:cxn>
                <a:cxn ang="T8">
                  <a:pos x="T4" y="T5"/>
                </a:cxn>
              </a:cxnLst>
              <a:rect l="T9" t="T10" r="T11" b="T12"/>
              <a:pathLst>
                <a:path w="18" h="36">
                  <a:moveTo>
                    <a:pt x="0" y="0"/>
                  </a:moveTo>
                  <a:lnTo>
                    <a:pt x="6" y="18"/>
                  </a:lnTo>
                  <a:lnTo>
                    <a:pt x="18"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9" name="Line 146"/>
            <p:cNvSpPr>
              <a:spLocks noChangeShapeType="1"/>
            </p:cNvSpPr>
            <p:nvPr/>
          </p:nvSpPr>
          <p:spPr bwMode="auto">
            <a:xfrm>
              <a:off x="3319"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Freeform 147"/>
            <p:cNvSpPr>
              <a:spLocks/>
            </p:cNvSpPr>
            <p:nvPr/>
          </p:nvSpPr>
          <p:spPr bwMode="auto">
            <a:xfrm>
              <a:off x="3343" y="2687"/>
              <a:ext cx="24" cy="36"/>
            </a:xfrm>
            <a:custGeom>
              <a:avLst/>
              <a:gdLst>
                <a:gd name="T0" fmla="*/ 0 w 24"/>
                <a:gd name="T1" fmla="*/ 0 h 36"/>
                <a:gd name="T2" fmla="*/ 12 w 24"/>
                <a:gd name="T3" fmla="*/ 18 h 36"/>
                <a:gd name="T4" fmla="*/ 24 w 24"/>
                <a:gd name="T5" fmla="*/ 36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0"/>
                  </a:moveTo>
                  <a:lnTo>
                    <a:pt x="12" y="18"/>
                  </a:lnTo>
                  <a:lnTo>
                    <a:pt x="24"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148"/>
            <p:cNvSpPr>
              <a:spLocks/>
            </p:cNvSpPr>
            <p:nvPr/>
          </p:nvSpPr>
          <p:spPr bwMode="auto">
            <a:xfrm>
              <a:off x="3367" y="2723"/>
              <a:ext cx="24" cy="24"/>
            </a:xfrm>
            <a:custGeom>
              <a:avLst/>
              <a:gdLst>
                <a:gd name="T0" fmla="*/ 0 w 24"/>
                <a:gd name="T1" fmla="*/ 0 h 24"/>
                <a:gd name="T2" fmla="*/ 12 w 24"/>
                <a:gd name="T3" fmla="*/ 12 h 24"/>
                <a:gd name="T4" fmla="*/ 24 w 24"/>
                <a:gd name="T5" fmla="*/ 24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0"/>
                  </a:moveTo>
                  <a:lnTo>
                    <a:pt x="12" y="12"/>
                  </a:lnTo>
                  <a:lnTo>
                    <a:pt x="24" y="2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Line 149"/>
            <p:cNvSpPr>
              <a:spLocks noChangeShapeType="1"/>
            </p:cNvSpPr>
            <p:nvPr/>
          </p:nvSpPr>
          <p:spPr bwMode="auto">
            <a:xfrm>
              <a:off x="3391"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50"/>
            <p:cNvSpPr>
              <a:spLocks noChangeShapeType="1"/>
            </p:cNvSpPr>
            <p:nvPr/>
          </p:nvSpPr>
          <p:spPr bwMode="auto">
            <a:xfrm>
              <a:off x="3415"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151"/>
            <p:cNvSpPr>
              <a:spLocks noChangeShapeType="1"/>
            </p:cNvSpPr>
            <p:nvPr/>
          </p:nvSpPr>
          <p:spPr bwMode="auto">
            <a:xfrm>
              <a:off x="3439"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152"/>
            <p:cNvSpPr>
              <a:spLocks noChangeShapeType="1"/>
            </p:cNvSpPr>
            <p:nvPr/>
          </p:nvSpPr>
          <p:spPr bwMode="auto">
            <a:xfrm>
              <a:off x="3463"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153"/>
            <p:cNvSpPr>
              <a:spLocks noChangeShapeType="1"/>
            </p:cNvSpPr>
            <p:nvPr/>
          </p:nvSpPr>
          <p:spPr bwMode="auto">
            <a:xfrm>
              <a:off x="3481"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154"/>
            <p:cNvSpPr>
              <a:spLocks noChangeShapeType="1"/>
            </p:cNvSpPr>
            <p:nvPr/>
          </p:nvSpPr>
          <p:spPr bwMode="auto">
            <a:xfrm>
              <a:off x="3505"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Line 155"/>
            <p:cNvSpPr>
              <a:spLocks noChangeShapeType="1"/>
            </p:cNvSpPr>
            <p:nvPr/>
          </p:nvSpPr>
          <p:spPr bwMode="auto">
            <a:xfrm>
              <a:off x="3529"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Line 156"/>
            <p:cNvSpPr>
              <a:spLocks noChangeShapeType="1"/>
            </p:cNvSpPr>
            <p:nvPr/>
          </p:nvSpPr>
          <p:spPr bwMode="auto">
            <a:xfrm>
              <a:off x="3553"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157"/>
            <p:cNvSpPr>
              <a:spLocks noChangeShapeType="1"/>
            </p:cNvSpPr>
            <p:nvPr/>
          </p:nvSpPr>
          <p:spPr bwMode="auto">
            <a:xfrm>
              <a:off x="3577"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Freeform 158"/>
            <p:cNvSpPr>
              <a:spLocks/>
            </p:cNvSpPr>
            <p:nvPr/>
          </p:nvSpPr>
          <p:spPr bwMode="auto">
            <a:xfrm>
              <a:off x="3601" y="2844"/>
              <a:ext cx="18" cy="6"/>
            </a:xfrm>
            <a:custGeom>
              <a:avLst/>
              <a:gdLst>
                <a:gd name="T0" fmla="*/ 0 w 18"/>
                <a:gd name="T1" fmla="*/ 0 h 6"/>
                <a:gd name="T2" fmla="*/ 6 w 18"/>
                <a:gd name="T3" fmla="*/ 0 h 6"/>
                <a:gd name="T4" fmla="*/ 18 w 18"/>
                <a:gd name="T5" fmla="*/ 6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0"/>
                  </a:moveTo>
                  <a:lnTo>
                    <a:pt x="6" y="0"/>
                  </a:lnTo>
                  <a:lnTo>
                    <a:pt x="18"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2" name="Line 159"/>
            <p:cNvSpPr>
              <a:spLocks noChangeShapeType="1"/>
            </p:cNvSpPr>
            <p:nvPr/>
          </p:nvSpPr>
          <p:spPr bwMode="auto">
            <a:xfrm>
              <a:off x="3619"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160"/>
            <p:cNvSpPr>
              <a:spLocks noChangeShapeType="1"/>
            </p:cNvSpPr>
            <p:nvPr/>
          </p:nvSpPr>
          <p:spPr bwMode="auto">
            <a:xfrm>
              <a:off x="3643"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Freeform 161"/>
            <p:cNvSpPr>
              <a:spLocks/>
            </p:cNvSpPr>
            <p:nvPr/>
          </p:nvSpPr>
          <p:spPr bwMode="auto">
            <a:xfrm>
              <a:off x="3667" y="2850"/>
              <a:ext cx="24" cy="6"/>
            </a:xfrm>
            <a:custGeom>
              <a:avLst/>
              <a:gdLst>
                <a:gd name="T0" fmla="*/ 0 w 24"/>
                <a:gd name="T1" fmla="*/ 0 h 6"/>
                <a:gd name="T2" fmla="*/ 12 w 24"/>
                <a:gd name="T3" fmla="*/ 0 h 6"/>
                <a:gd name="T4" fmla="*/ 24 w 24"/>
                <a:gd name="T5" fmla="*/ 6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0"/>
                  </a:moveTo>
                  <a:lnTo>
                    <a:pt x="12" y="0"/>
                  </a:lnTo>
                  <a:lnTo>
                    <a:pt x="24"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 name="Line 162"/>
            <p:cNvSpPr>
              <a:spLocks noChangeShapeType="1"/>
            </p:cNvSpPr>
            <p:nvPr/>
          </p:nvSpPr>
          <p:spPr bwMode="auto">
            <a:xfrm>
              <a:off x="3691"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163"/>
            <p:cNvSpPr>
              <a:spLocks noChangeShapeType="1"/>
            </p:cNvSpPr>
            <p:nvPr/>
          </p:nvSpPr>
          <p:spPr bwMode="auto">
            <a:xfrm>
              <a:off x="371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Line 164"/>
            <p:cNvSpPr>
              <a:spLocks noChangeShapeType="1"/>
            </p:cNvSpPr>
            <p:nvPr/>
          </p:nvSpPr>
          <p:spPr bwMode="auto">
            <a:xfrm>
              <a:off x="3740"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 name="Line 165"/>
            <p:cNvSpPr>
              <a:spLocks noChangeShapeType="1"/>
            </p:cNvSpPr>
            <p:nvPr/>
          </p:nvSpPr>
          <p:spPr bwMode="auto">
            <a:xfrm>
              <a:off x="3758"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Line 166"/>
            <p:cNvSpPr>
              <a:spLocks noChangeShapeType="1"/>
            </p:cNvSpPr>
            <p:nvPr/>
          </p:nvSpPr>
          <p:spPr bwMode="auto">
            <a:xfrm>
              <a:off x="3782"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0" name="Rectangle 167"/>
          <p:cNvSpPr>
            <a:spLocks noChangeArrowheads="1"/>
          </p:cNvSpPr>
          <p:nvPr/>
        </p:nvSpPr>
        <p:spPr bwMode="auto">
          <a:xfrm>
            <a:off x="4017963" y="3892550"/>
            <a:ext cx="19050" cy="952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 name="Rectangle 168"/>
          <p:cNvSpPr>
            <a:spLocks noChangeArrowheads="1"/>
          </p:cNvSpPr>
          <p:nvPr/>
        </p:nvSpPr>
        <p:spPr bwMode="auto">
          <a:xfrm>
            <a:off x="4122738" y="3576638"/>
            <a:ext cx="19050" cy="952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72" name="Group 169"/>
          <p:cNvGrpSpPr>
            <a:grpSpLocks noChangeAspect="1"/>
          </p:cNvGrpSpPr>
          <p:nvPr/>
        </p:nvGrpSpPr>
        <p:grpSpPr bwMode="auto">
          <a:xfrm>
            <a:off x="5030788" y="2305050"/>
            <a:ext cx="1901825" cy="1277938"/>
            <a:chOff x="1953" y="1621"/>
            <a:chExt cx="1847" cy="1241"/>
          </a:xfrm>
        </p:grpSpPr>
        <p:sp>
          <p:nvSpPr>
            <p:cNvPr id="173" name="Rectangle 170"/>
            <p:cNvSpPr>
              <a:spLocks noChangeAspect="1" noChangeArrowheads="1"/>
            </p:cNvSpPr>
            <p:nvPr/>
          </p:nvSpPr>
          <p:spPr bwMode="auto">
            <a:xfrm>
              <a:off x="1953"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74" name="Rectangle 171"/>
            <p:cNvSpPr>
              <a:spLocks noChangeAspect="1" noChangeArrowheads="1"/>
            </p:cNvSpPr>
            <p:nvPr/>
          </p:nvSpPr>
          <p:spPr bwMode="auto">
            <a:xfrm>
              <a:off x="1977"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75" name="Rectangle 172"/>
            <p:cNvSpPr>
              <a:spLocks noChangeAspect="1" noChangeArrowheads="1"/>
            </p:cNvSpPr>
            <p:nvPr/>
          </p:nvSpPr>
          <p:spPr bwMode="auto">
            <a:xfrm>
              <a:off x="2001"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76" name="Rectangle 173"/>
            <p:cNvSpPr>
              <a:spLocks noChangeAspect="1" noChangeArrowheads="1"/>
            </p:cNvSpPr>
            <p:nvPr/>
          </p:nvSpPr>
          <p:spPr bwMode="auto">
            <a:xfrm>
              <a:off x="2019" y="2850"/>
              <a:ext cx="25" cy="12"/>
            </a:xfrm>
            <a:prstGeom prst="rect">
              <a:avLst/>
            </a:prstGeom>
            <a:solidFill>
              <a:srgbClr val="000080"/>
            </a:solidFill>
            <a:ln w="3175">
              <a:solidFill>
                <a:srgbClr val="000000"/>
              </a:solidFill>
              <a:miter lim="800000"/>
              <a:headEnd/>
              <a:tailEnd/>
            </a:ln>
          </p:spPr>
          <p:txBody>
            <a:bodyPr/>
            <a:lstStyle/>
            <a:p>
              <a:endParaRPr lang="en-US"/>
            </a:p>
          </p:txBody>
        </p:sp>
        <p:sp>
          <p:nvSpPr>
            <p:cNvPr id="177" name="Rectangle 174"/>
            <p:cNvSpPr>
              <a:spLocks noChangeAspect="1" noChangeArrowheads="1"/>
            </p:cNvSpPr>
            <p:nvPr/>
          </p:nvSpPr>
          <p:spPr bwMode="auto">
            <a:xfrm>
              <a:off x="2044"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78" name="Freeform 175"/>
            <p:cNvSpPr>
              <a:spLocks noChangeAspect="1"/>
            </p:cNvSpPr>
            <p:nvPr/>
          </p:nvSpPr>
          <p:spPr bwMode="auto">
            <a:xfrm>
              <a:off x="2062" y="2844"/>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79" name="Rectangle 176"/>
            <p:cNvSpPr>
              <a:spLocks noChangeAspect="1" noChangeArrowheads="1"/>
            </p:cNvSpPr>
            <p:nvPr/>
          </p:nvSpPr>
          <p:spPr bwMode="auto">
            <a:xfrm>
              <a:off x="2080"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80" name="Rectangle 177"/>
            <p:cNvSpPr>
              <a:spLocks noChangeAspect="1" noChangeArrowheads="1"/>
            </p:cNvSpPr>
            <p:nvPr/>
          </p:nvSpPr>
          <p:spPr bwMode="auto">
            <a:xfrm>
              <a:off x="2092"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81" name="Rectangle 178"/>
            <p:cNvSpPr>
              <a:spLocks noChangeAspect="1" noChangeArrowheads="1"/>
            </p:cNvSpPr>
            <p:nvPr/>
          </p:nvSpPr>
          <p:spPr bwMode="auto">
            <a:xfrm>
              <a:off x="2116"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82" name="Freeform 179"/>
            <p:cNvSpPr>
              <a:spLocks noChangeAspect="1"/>
            </p:cNvSpPr>
            <p:nvPr/>
          </p:nvSpPr>
          <p:spPr bwMode="auto">
            <a:xfrm>
              <a:off x="2140" y="2832"/>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83" name="Rectangle 180"/>
            <p:cNvSpPr>
              <a:spLocks noChangeAspect="1" noChangeArrowheads="1"/>
            </p:cNvSpPr>
            <p:nvPr/>
          </p:nvSpPr>
          <p:spPr bwMode="auto">
            <a:xfrm>
              <a:off x="2158" y="2838"/>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84" name="Freeform 181"/>
            <p:cNvSpPr>
              <a:spLocks noChangeAspect="1"/>
            </p:cNvSpPr>
            <p:nvPr/>
          </p:nvSpPr>
          <p:spPr bwMode="auto">
            <a:xfrm>
              <a:off x="2176" y="2832"/>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85" name="Freeform 182"/>
            <p:cNvSpPr>
              <a:spLocks noChangeAspect="1"/>
            </p:cNvSpPr>
            <p:nvPr/>
          </p:nvSpPr>
          <p:spPr bwMode="auto">
            <a:xfrm>
              <a:off x="2200" y="2826"/>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86" name="Freeform 183"/>
            <p:cNvSpPr>
              <a:spLocks noChangeAspect="1"/>
            </p:cNvSpPr>
            <p:nvPr/>
          </p:nvSpPr>
          <p:spPr bwMode="auto">
            <a:xfrm>
              <a:off x="2224" y="2820"/>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87" name="Freeform 184"/>
            <p:cNvSpPr>
              <a:spLocks noChangeAspect="1"/>
            </p:cNvSpPr>
            <p:nvPr/>
          </p:nvSpPr>
          <p:spPr bwMode="auto">
            <a:xfrm>
              <a:off x="2248" y="2814"/>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88" name="Freeform 185"/>
            <p:cNvSpPr>
              <a:spLocks noChangeAspect="1"/>
            </p:cNvSpPr>
            <p:nvPr/>
          </p:nvSpPr>
          <p:spPr bwMode="auto">
            <a:xfrm>
              <a:off x="2272" y="2795"/>
              <a:ext cx="30" cy="25"/>
            </a:xfrm>
            <a:custGeom>
              <a:avLst/>
              <a:gdLst>
                <a:gd name="T0" fmla="*/ 0 w 30"/>
                <a:gd name="T1" fmla="*/ 12 h 25"/>
                <a:gd name="T2" fmla="*/ 24 w 30"/>
                <a:gd name="T3" fmla="*/ 0 h 25"/>
                <a:gd name="T4" fmla="*/ 30 w 30"/>
                <a:gd name="T5" fmla="*/ 12 h 25"/>
                <a:gd name="T6" fmla="*/ 6 w 30"/>
                <a:gd name="T7" fmla="*/ 25 h 25"/>
                <a:gd name="T8" fmla="*/ 0 w 30"/>
                <a:gd name="T9" fmla="*/ 12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0" y="12"/>
                  </a:moveTo>
                  <a:lnTo>
                    <a:pt x="24" y="0"/>
                  </a:lnTo>
                  <a:lnTo>
                    <a:pt x="30" y="12"/>
                  </a:lnTo>
                  <a:lnTo>
                    <a:pt x="6" y="25"/>
                  </a:lnTo>
                  <a:lnTo>
                    <a:pt x="0" y="12"/>
                  </a:lnTo>
                  <a:close/>
                </a:path>
              </a:pathLst>
            </a:custGeom>
            <a:solidFill>
              <a:srgbClr val="000080"/>
            </a:solidFill>
            <a:ln w="3175">
              <a:solidFill>
                <a:srgbClr val="000000"/>
              </a:solidFill>
              <a:round/>
              <a:headEnd/>
              <a:tailEnd/>
            </a:ln>
          </p:spPr>
          <p:txBody>
            <a:bodyPr/>
            <a:lstStyle/>
            <a:p>
              <a:endParaRPr lang="en-US"/>
            </a:p>
          </p:txBody>
        </p:sp>
        <p:sp>
          <p:nvSpPr>
            <p:cNvPr id="189" name="Freeform 186"/>
            <p:cNvSpPr>
              <a:spLocks noChangeAspect="1"/>
            </p:cNvSpPr>
            <p:nvPr/>
          </p:nvSpPr>
          <p:spPr bwMode="auto">
            <a:xfrm>
              <a:off x="2290" y="2789"/>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90" name="Freeform 187"/>
            <p:cNvSpPr>
              <a:spLocks noChangeAspect="1"/>
            </p:cNvSpPr>
            <p:nvPr/>
          </p:nvSpPr>
          <p:spPr bwMode="auto">
            <a:xfrm>
              <a:off x="2314" y="2771"/>
              <a:ext cx="30" cy="24"/>
            </a:xfrm>
            <a:custGeom>
              <a:avLst/>
              <a:gdLst>
                <a:gd name="T0" fmla="*/ 0 w 30"/>
                <a:gd name="T1" fmla="*/ 12 h 24"/>
                <a:gd name="T2" fmla="*/ 24 w 30"/>
                <a:gd name="T3" fmla="*/ 0 h 24"/>
                <a:gd name="T4" fmla="*/ 30 w 30"/>
                <a:gd name="T5" fmla="*/ 12 h 24"/>
                <a:gd name="T6" fmla="*/ 6 w 30"/>
                <a:gd name="T7" fmla="*/ 24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0"/>
                  </a:lnTo>
                  <a:lnTo>
                    <a:pt x="30" y="12"/>
                  </a:lnTo>
                  <a:lnTo>
                    <a:pt x="6" y="24"/>
                  </a:lnTo>
                  <a:lnTo>
                    <a:pt x="0" y="12"/>
                  </a:lnTo>
                  <a:close/>
                </a:path>
              </a:pathLst>
            </a:custGeom>
            <a:solidFill>
              <a:srgbClr val="000080"/>
            </a:solidFill>
            <a:ln w="3175">
              <a:solidFill>
                <a:srgbClr val="000000"/>
              </a:solidFill>
              <a:round/>
              <a:headEnd/>
              <a:tailEnd/>
            </a:ln>
          </p:spPr>
          <p:txBody>
            <a:bodyPr/>
            <a:lstStyle/>
            <a:p>
              <a:endParaRPr lang="en-US"/>
            </a:p>
          </p:txBody>
        </p:sp>
        <p:sp>
          <p:nvSpPr>
            <p:cNvPr id="191" name="Freeform 188"/>
            <p:cNvSpPr>
              <a:spLocks noChangeAspect="1"/>
            </p:cNvSpPr>
            <p:nvPr/>
          </p:nvSpPr>
          <p:spPr bwMode="auto">
            <a:xfrm>
              <a:off x="2344" y="2753"/>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2" name="Freeform 189"/>
            <p:cNvSpPr>
              <a:spLocks noChangeAspect="1"/>
            </p:cNvSpPr>
            <p:nvPr/>
          </p:nvSpPr>
          <p:spPr bwMode="auto">
            <a:xfrm>
              <a:off x="2368" y="2729"/>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3" name="Freeform 190"/>
            <p:cNvSpPr>
              <a:spLocks noChangeAspect="1"/>
            </p:cNvSpPr>
            <p:nvPr/>
          </p:nvSpPr>
          <p:spPr bwMode="auto">
            <a:xfrm>
              <a:off x="2392" y="270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4" name="Freeform 191"/>
            <p:cNvSpPr>
              <a:spLocks noChangeAspect="1"/>
            </p:cNvSpPr>
            <p:nvPr/>
          </p:nvSpPr>
          <p:spPr bwMode="auto">
            <a:xfrm>
              <a:off x="2410" y="2669"/>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195" name="Freeform 192"/>
            <p:cNvSpPr>
              <a:spLocks noChangeAspect="1"/>
            </p:cNvSpPr>
            <p:nvPr/>
          </p:nvSpPr>
          <p:spPr bwMode="auto">
            <a:xfrm>
              <a:off x="2416" y="2669"/>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6" name="Freeform 193"/>
            <p:cNvSpPr>
              <a:spLocks noChangeAspect="1"/>
            </p:cNvSpPr>
            <p:nvPr/>
          </p:nvSpPr>
          <p:spPr bwMode="auto">
            <a:xfrm>
              <a:off x="2440" y="2627"/>
              <a:ext cx="19" cy="30"/>
            </a:xfrm>
            <a:custGeom>
              <a:avLst/>
              <a:gdLst>
                <a:gd name="T0" fmla="*/ 0 w 19"/>
                <a:gd name="T1" fmla="*/ 24 h 30"/>
                <a:gd name="T2" fmla="*/ 6 w 19"/>
                <a:gd name="T3" fmla="*/ 0 h 30"/>
                <a:gd name="T4" fmla="*/ 19 w 19"/>
                <a:gd name="T5" fmla="*/ 6 h 30"/>
                <a:gd name="T6" fmla="*/ 12 w 19"/>
                <a:gd name="T7" fmla="*/ 30 h 30"/>
                <a:gd name="T8" fmla="*/ 0 w 19"/>
                <a:gd name="T9" fmla="*/ 24 h 30"/>
                <a:gd name="T10" fmla="*/ 0 60000 65536"/>
                <a:gd name="T11" fmla="*/ 0 60000 65536"/>
                <a:gd name="T12" fmla="*/ 0 60000 65536"/>
                <a:gd name="T13" fmla="*/ 0 60000 65536"/>
                <a:gd name="T14" fmla="*/ 0 60000 65536"/>
                <a:gd name="T15" fmla="*/ 0 w 19"/>
                <a:gd name="T16" fmla="*/ 0 h 30"/>
                <a:gd name="T17" fmla="*/ 19 w 19"/>
                <a:gd name="T18" fmla="*/ 30 h 30"/>
              </a:gdLst>
              <a:ahLst/>
              <a:cxnLst>
                <a:cxn ang="T10">
                  <a:pos x="T0" y="T1"/>
                </a:cxn>
                <a:cxn ang="T11">
                  <a:pos x="T2" y="T3"/>
                </a:cxn>
                <a:cxn ang="T12">
                  <a:pos x="T4" y="T5"/>
                </a:cxn>
                <a:cxn ang="T13">
                  <a:pos x="T6" y="T7"/>
                </a:cxn>
                <a:cxn ang="T14">
                  <a:pos x="T8" y="T9"/>
                </a:cxn>
              </a:cxnLst>
              <a:rect l="T15" t="T16" r="T17" b="T18"/>
              <a:pathLst>
                <a:path w="19" h="30">
                  <a:moveTo>
                    <a:pt x="0" y="24"/>
                  </a:moveTo>
                  <a:lnTo>
                    <a:pt x="6" y="0"/>
                  </a:lnTo>
                  <a:lnTo>
                    <a:pt x="19"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7" name="Freeform 194"/>
            <p:cNvSpPr>
              <a:spLocks noChangeAspect="1"/>
            </p:cNvSpPr>
            <p:nvPr/>
          </p:nvSpPr>
          <p:spPr bwMode="auto">
            <a:xfrm>
              <a:off x="2459" y="2591"/>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8" name="Freeform 195"/>
            <p:cNvSpPr>
              <a:spLocks noChangeAspect="1"/>
            </p:cNvSpPr>
            <p:nvPr/>
          </p:nvSpPr>
          <p:spPr bwMode="auto">
            <a:xfrm>
              <a:off x="2483" y="2542"/>
              <a:ext cx="18" cy="31"/>
            </a:xfrm>
            <a:custGeom>
              <a:avLst/>
              <a:gdLst>
                <a:gd name="T0" fmla="*/ 0 w 18"/>
                <a:gd name="T1" fmla="*/ 25 h 31"/>
                <a:gd name="T2" fmla="*/ 6 w 18"/>
                <a:gd name="T3" fmla="*/ 0 h 31"/>
                <a:gd name="T4" fmla="*/ 18 w 18"/>
                <a:gd name="T5" fmla="*/ 6 h 31"/>
                <a:gd name="T6" fmla="*/ 12 w 18"/>
                <a:gd name="T7" fmla="*/ 31 h 31"/>
                <a:gd name="T8" fmla="*/ 0 w 18"/>
                <a:gd name="T9" fmla="*/ 25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25"/>
                  </a:moveTo>
                  <a:lnTo>
                    <a:pt x="6" y="0"/>
                  </a:lnTo>
                  <a:lnTo>
                    <a:pt x="18"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199" name="Freeform 196"/>
            <p:cNvSpPr>
              <a:spLocks noChangeAspect="1"/>
            </p:cNvSpPr>
            <p:nvPr/>
          </p:nvSpPr>
          <p:spPr bwMode="auto">
            <a:xfrm>
              <a:off x="2507" y="248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0" name="Freeform 197"/>
            <p:cNvSpPr>
              <a:spLocks noChangeAspect="1"/>
            </p:cNvSpPr>
            <p:nvPr/>
          </p:nvSpPr>
          <p:spPr bwMode="auto">
            <a:xfrm>
              <a:off x="2531" y="2434"/>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1" name="Freeform 198"/>
            <p:cNvSpPr>
              <a:spLocks noChangeAspect="1"/>
            </p:cNvSpPr>
            <p:nvPr/>
          </p:nvSpPr>
          <p:spPr bwMode="auto">
            <a:xfrm>
              <a:off x="2549" y="2380"/>
              <a:ext cx="18" cy="24"/>
            </a:xfrm>
            <a:custGeom>
              <a:avLst/>
              <a:gdLst>
                <a:gd name="T0" fmla="*/ 0 w 18"/>
                <a:gd name="T1" fmla="*/ 18 h 24"/>
                <a:gd name="T2" fmla="*/ 6 w 18"/>
                <a:gd name="T3" fmla="*/ 0 h 24"/>
                <a:gd name="T4" fmla="*/ 18 w 18"/>
                <a:gd name="T5" fmla="*/ 6 h 24"/>
                <a:gd name="T6" fmla="*/ 12 w 18"/>
                <a:gd name="T7" fmla="*/ 24 h 24"/>
                <a:gd name="T8" fmla="*/ 0 w 18"/>
                <a:gd name="T9" fmla="*/ 18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18"/>
                  </a:moveTo>
                  <a:lnTo>
                    <a:pt x="6" y="0"/>
                  </a:lnTo>
                  <a:lnTo>
                    <a:pt x="18" y="6"/>
                  </a:lnTo>
                  <a:lnTo>
                    <a:pt x="12" y="24"/>
                  </a:lnTo>
                  <a:lnTo>
                    <a:pt x="0" y="18"/>
                  </a:lnTo>
                  <a:close/>
                </a:path>
              </a:pathLst>
            </a:custGeom>
            <a:solidFill>
              <a:srgbClr val="000080"/>
            </a:solidFill>
            <a:ln w="3175">
              <a:solidFill>
                <a:srgbClr val="000000"/>
              </a:solidFill>
              <a:round/>
              <a:headEnd/>
              <a:tailEnd/>
            </a:ln>
          </p:spPr>
          <p:txBody>
            <a:bodyPr/>
            <a:lstStyle/>
            <a:p>
              <a:endParaRPr lang="en-US"/>
            </a:p>
          </p:txBody>
        </p:sp>
        <p:sp>
          <p:nvSpPr>
            <p:cNvPr id="202" name="Freeform 199"/>
            <p:cNvSpPr>
              <a:spLocks noChangeAspect="1"/>
            </p:cNvSpPr>
            <p:nvPr/>
          </p:nvSpPr>
          <p:spPr bwMode="auto">
            <a:xfrm>
              <a:off x="2555" y="236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3" name="Rectangle 200"/>
            <p:cNvSpPr>
              <a:spLocks noChangeAspect="1" noChangeArrowheads="1"/>
            </p:cNvSpPr>
            <p:nvPr/>
          </p:nvSpPr>
          <p:spPr bwMode="auto">
            <a:xfrm>
              <a:off x="2579" y="2320"/>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204" name="Freeform 201"/>
            <p:cNvSpPr>
              <a:spLocks noChangeAspect="1"/>
            </p:cNvSpPr>
            <p:nvPr/>
          </p:nvSpPr>
          <p:spPr bwMode="auto">
            <a:xfrm>
              <a:off x="2579" y="2302"/>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5" name="Freeform 202"/>
            <p:cNvSpPr>
              <a:spLocks noChangeAspect="1"/>
            </p:cNvSpPr>
            <p:nvPr/>
          </p:nvSpPr>
          <p:spPr bwMode="auto">
            <a:xfrm>
              <a:off x="2597" y="223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6" name="Freeform 203"/>
            <p:cNvSpPr>
              <a:spLocks noChangeAspect="1"/>
            </p:cNvSpPr>
            <p:nvPr/>
          </p:nvSpPr>
          <p:spPr bwMode="auto">
            <a:xfrm>
              <a:off x="2615" y="2175"/>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207" name="Freeform 204"/>
            <p:cNvSpPr>
              <a:spLocks noChangeAspect="1"/>
            </p:cNvSpPr>
            <p:nvPr/>
          </p:nvSpPr>
          <p:spPr bwMode="auto">
            <a:xfrm>
              <a:off x="2621" y="2163"/>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8" name="Freeform 205"/>
            <p:cNvSpPr>
              <a:spLocks noChangeAspect="1"/>
            </p:cNvSpPr>
            <p:nvPr/>
          </p:nvSpPr>
          <p:spPr bwMode="auto">
            <a:xfrm>
              <a:off x="2639" y="2103"/>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9" name="Freeform 206"/>
            <p:cNvSpPr>
              <a:spLocks noChangeAspect="1"/>
            </p:cNvSpPr>
            <p:nvPr/>
          </p:nvSpPr>
          <p:spPr bwMode="auto">
            <a:xfrm>
              <a:off x="2645" y="208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0" name="Freeform 207"/>
            <p:cNvSpPr>
              <a:spLocks noChangeAspect="1"/>
            </p:cNvSpPr>
            <p:nvPr/>
          </p:nvSpPr>
          <p:spPr bwMode="auto">
            <a:xfrm>
              <a:off x="2663" y="2024"/>
              <a:ext cx="18" cy="19"/>
            </a:xfrm>
            <a:custGeom>
              <a:avLst/>
              <a:gdLst>
                <a:gd name="T0" fmla="*/ 0 w 18"/>
                <a:gd name="T1" fmla="*/ 13 h 19"/>
                <a:gd name="T2" fmla="*/ 6 w 18"/>
                <a:gd name="T3" fmla="*/ 0 h 19"/>
                <a:gd name="T4" fmla="*/ 18 w 18"/>
                <a:gd name="T5" fmla="*/ 7 h 19"/>
                <a:gd name="T6" fmla="*/ 12 w 18"/>
                <a:gd name="T7" fmla="*/ 19 h 19"/>
                <a:gd name="T8" fmla="*/ 0 w 18"/>
                <a:gd name="T9" fmla="*/ 13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3"/>
                  </a:moveTo>
                  <a:lnTo>
                    <a:pt x="6" y="0"/>
                  </a:lnTo>
                  <a:lnTo>
                    <a:pt x="18" y="7"/>
                  </a:lnTo>
                  <a:lnTo>
                    <a:pt x="12" y="19"/>
                  </a:lnTo>
                  <a:lnTo>
                    <a:pt x="0" y="13"/>
                  </a:lnTo>
                  <a:close/>
                </a:path>
              </a:pathLst>
            </a:custGeom>
            <a:solidFill>
              <a:srgbClr val="000080"/>
            </a:solidFill>
            <a:ln w="3175">
              <a:solidFill>
                <a:srgbClr val="000000"/>
              </a:solidFill>
              <a:round/>
              <a:headEnd/>
              <a:tailEnd/>
            </a:ln>
          </p:spPr>
          <p:txBody>
            <a:bodyPr/>
            <a:lstStyle/>
            <a:p>
              <a:endParaRPr lang="en-US"/>
            </a:p>
          </p:txBody>
        </p:sp>
        <p:sp>
          <p:nvSpPr>
            <p:cNvPr id="211" name="Freeform 208"/>
            <p:cNvSpPr>
              <a:spLocks noChangeAspect="1"/>
            </p:cNvSpPr>
            <p:nvPr/>
          </p:nvSpPr>
          <p:spPr bwMode="auto">
            <a:xfrm>
              <a:off x="2669" y="2012"/>
              <a:ext cx="18" cy="31"/>
            </a:xfrm>
            <a:custGeom>
              <a:avLst/>
              <a:gdLst>
                <a:gd name="T0" fmla="*/ 0 w 18"/>
                <a:gd name="T1" fmla="*/ 25 h 31"/>
                <a:gd name="T2" fmla="*/ 6 w 18"/>
                <a:gd name="T3" fmla="*/ 0 h 31"/>
                <a:gd name="T4" fmla="*/ 18 w 18"/>
                <a:gd name="T5" fmla="*/ 6 h 31"/>
                <a:gd name="T6" fmla="*/ 12 w 18"/>
                <a:gd name="T7" fmla="*/ 31 h 31"/>
                <a:gd name="T8" fmla="*/ 0 w 18"/>
                <a:gd name="T9" fmla="*/ 25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25"/>
                  </a:moveTo>
                  <a:lnTo>
                    <a:pt x="6" y="0"/>
                  </a:lnTo>
                  <a:lnTo>
                    <a:pt x="18"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212" name="Freeform 209"/>
            <p:cNvSpPr>
              <a:spLocks noChangeAspect="1"/>
            </p:cNvSpPr>
            <p:nvPr/>
          </p:nvSpPr>
          <p:spPr bwMode="auto">
            <a:xfrm>
              <a:off x="2687" y="1952"/>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213" name="Freeform 210"/>
            <p:cNvSpPr>
              <a:spLocks noChangeAspect="1"/>
            </p:cNvSpPr>
            <p:nvPr/>
          </p:nvSpPr>
          <p:spPr bwMode="auto">
            <a:xfrm>
              <a:off x="2693" y="1940"/>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4" name="Freeform 211"/>
            <p:cNvSpPr>
              <a:spLocks noChangeAspect="1"/>
            </p:cNvSpPr>
            <p:nvPr/>
          </p:nvSpPr>
          <p:spPr bwMode="auto">
            <a:xfrm>
              <a:off x="2711" y="1880"/>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5" name="Freeform 212"/>
            <p:cNvSpPr>
              <a:spLocks noChangeAspect="1"/>
            </p:cNvSpPr>
            <p:nvPr/>
          </p:nvSpPr>
          <p:spPr bwMode="auto">
            <a:xfrm>
              <a:off x="2717" y="186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6" name="Freeform 213"/>
            <p:cNvSpPr>
              <a:spLocks noChangeAspect="1"/>
            </p:cNvSpPr>
            <p:nvPr/>
          </p:nvSpPr>
          <p:spPr bwMode="auto">
            <a:xfrm>
              <a:off x="2729" y="1820"/>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217" name="Freeform 214"/>
            <p:cNvSpPr>
              <a:spLocks noChangeAspect="1"/>
            </p:cNvSpPr>
            <p:nvPr/>
          </p:nvSpPr>
          <p:spPr bwMode="auto">
            <a:xfrm>
              <a:off x="2735" y="180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8" name="Freeform 215"/>
            <p:cNvSpPr>
              <a:spLocks noChangeAspect="1"/>
            </p:cNvSpPr>
            <p:nvPr/>
          </p:nvSpPr>
          <p:spPr bwMode="auto">
            <a:xfrm>
              <a:off x="2753" y="1759"/>
              <a:ext cx="18" cy="19"/>
            </a:xfrm>
            <a:custGeom>
              <a:avLst/>
              <a:gdLst>
                <a:gd name="T0" fmla="*/ 0 w 18"/>
                <a:gd name="T1" fmla="*/ 13 h 19"/>
                <a:gd name="T2" fmla="*/ 6 w 18"/>
                <a:gd name="T3" fmla="*/ 0 h 19"/>
                <a:gd name="T4" fmla="*/ 18 w 18"/>
                <a:gd name="T5" fmla="*/ 6 h 19"/>
                <a:gd name="T6" fmla="*/ 12 w 18"/>
                <a:gd name="T7" fmla="*/ 19 h 19"/>
                <a:gd name="T8" fmla="*/ 0 w 18"/>
                <a:gd name="T9" fmla="*/ 13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3"/>
                  </a:moveTo>
                  <a:lnTo>
                    <a:pt x="6" y="0"/>
                  </a:lnTo>
                  <a:lnTo>
                    <a:pt x="18" y="6"/>
                  </a:lnTo>
                  <a:lnTo>
                    <a:pt x="12" y="19"/>
                  </a:lnTo>
                  <a:lnTo>
                    <a:pt x="0" y="13"/>
                  </a:lnTo>
                  <a:close/>
                </a:path>
              </a:pathLst>
            </a:custGeom>
            <a:solidFill>
              <a:srgbClr val="000080"/>
            </a:solidFill>
            <a:ln w="3175">
              <a:solidFill>
                <a:srgbClr val="000000"/>
              </a:solidFill>
              <a:round/>
              <a:headEnd/>
              <a:tailEnd/>
            </a:ln>
          </p:spPr>
          <p:txBody>
            <a:bodyPr/>
            <a:lstStyle/>
            <a:p>
              <a:endParaRPr lang="en-US"/>
            </a:p>
          </p:txBody>
        </p:sp>
        <p:sp>
          <p:nvSpPr>
            <p:cNvPr id="219" name="Freeform 216"/>
            <p:cNvSpPr>
              <a:spLocks noChangeAspect="1"/>
            </p:cNvSpPr>
            <p:nvPr/>
          </p:nvSpPr>
          <p:spPr bwMode="auto">
            <a:xfrm>
              <a:off x="2759" y="1747"/>
              <a:ext cx="24" cy="31"/>
            </a:xfrm>
            <a:custGeom>
              <a:avLst/>
              <a:gdLst>
                <a:gd name="T0" fmla="*/ 0 w 24"/>
                <a:gd name="T1" fmla="*/ 25 h 31"/>
                <a:gd name="T2" fmla="*/ 12 w 24"/>
                <a:gd name="T3" fmla="*/ 0 h 31"/>
                <a:gd name="T4" fmla="*/ 24 w 24"/>
                <a:gd name="T5" fmla="*/ 6 h 31"/>
                <a:gd name="T6" fmla="*/ 12 w 24"/>
                <a:gd name="T7" fmla="*/ 31 h 31"/>
                <a:gd name="T8" fmla="*/ 0 w 24"/>
                <a:gd name="T9" fmla="*/ 25 h 31"/>
                <a:gd name="T10" fmla="*/ 0 60000 65536"/>
                <a:gd name="T11" fmla="*/ 0 60000 65536"/>
                <a:gd name="T12" fmla="*/ 0 60000 65536"/>
                <a:gd name="T13" fmla="*/ 0 60000 65536"/>
                <a:gd name="T14" fmla="*/ 0 60000 65536"/>
                <a:gd name="T15" fmla="*/ 0 w 24"/>
                <a:gd name="T16" fmla="*/ 0 h 31"/>
                <a:gd name="T17" fmla="*/ 24 w 24"/>
                <a:gd name="T18" fmla="*/ 31 h 31"/>
              </a:gdLst>
              <a:ahLst/>
              <a:cxnLst>
                <a:cxn ang="T10">
                  <a:pos x="T0" y="T1"/>
                </a:cxn>
                <a:cxn ang="T11">
                  <a:pos x="T2" y="T3"/>
                </a:cxn>
                <a:cxn ang="T12">
                  <a:pos x="T4" y="T5"/>
                </a:cxn>
                <a:cxn ang="T13">
                  <a:pos x="T6" y="T7"/>
                </a:cxn>
                <a:cxn ang="T14">
                  <a:pos x="T8" y="T9"/>
                </a:cxn>
              </a:cxnLst>
              <a:rect l="T15" t="T16" r="T17" b="T18"/>
              <a:pathLst>
                <a:path w="24" h="31">
                  <a:moveTo>
                    <a:pt x="0" y="25"/>
                  </a:moveTo>
                  <a:lnTo>
                    <a:pt x="12" y="0"/>
                  </a:lnTo>
                  <a:lnTo>
                    <a:pt x="24"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220" name="Freeform 217"/>
            <p:cNvSpPr>
              <a:spLocks noChangeAspect="1"/>
            </p:cNvSpPr>
            <p:nvPr/>
          </p:nvSpPr>
          <p:spPr bwMode="auto">
            <a:xfrm>
              <a:off x="2783" y="170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21" name="Freeform 218"/>
            <p:cNvSpPr>
              <a:spLocks noChangeAspect="1"/>
            </p:cNvSpPr>
            <p:nvPr/>
          </p:nvSpPr>
          <p:spPr bwMode="auto">
            <a:xfrm>
              <a:off x="2807" y="1663"/>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22" name="Freeform 219"/>
            <p:cNvSpPr>
              <a:spLocks noChangeAspect="1"/>
            </p:cNvSpPr>
            <p:nvPr/>
          </p:nvSpPr>
          <p:spPr bwMode="auto">
            <a:xfrm>
              <a:off x="2825" y="1633"/>
              <a:ext cx="30" cy="24"/>
            </a:xfrm>
            <a:custGeom>
              <a:avLst/>
              <a:gdLst>
                <a:gd name="T0" fmla="*/ 0 w 30"/>
                <a:gd name="T1" fmla="*/ 12 h 24"/>
                <a:gd name="T2" fmla="*/ 24 w 30"/>
                <a:gd name="T3" fmla="*/ 0 h 24"/>
                <a:gd name="T4" fmla="*/ 30 w 30"/>
                <a:gd name="T5" fmla="*/ 12 h 24"/>
                <a:gd name="T6" fmla="*/ 6 w 30"/>
                <a:gd name="T7" fmla="*/ 24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0"/>
                  </a:lnTo>
                  <a:lnTo>
                    <a:pt x="30" y="12"/>
                  </a:lnTo>
                  <a:lnTo>
                    <a:pt x="6" y="24"/>
                  </a:lnTo>
                  <a:lnTo>
                    <a:pt x="0" y="12"/>
                  </a:lnTo>
                  <a:close/>
                </a:path>
              </a:pathLst>
            </a:custGeom>
            <a:solidFill>
              <a:srgbClr val="000080"/>
            </a:solidFill>
            <a:ln w="3175">
              <a:solidFill>
                <a:srgbClr val="000000"/>
              </a:solidFill>
              <a:round/>
              <a:headEnd/>
              <a:tailEnd/>
            </a:ln>
          </p:spPr>
          <p:txBody>
            <a:bodyPr/>
            <a:lstStyle/>
            <a:p>
              <a:endParaRPr lang="en-US"/>
            </a:p>
          </p:txBody>
        </p:sp>
        <p:sp>
          <p:nvSpPr>
            <p:cNvPr id="223" name="Freeform 220"/>
            <p:cNvSpPr>
              <a:spLocks noChangeAspect="1"/>
            </p:cNvSpPr>
            <p:nvPr/>
          </p:nvSpPr>
          <p:spPr bwMode="auto">
            <a:xfrm>
              <a:off x="2849" y="1621"/>
              <a:ext cx="31" cy="18"/>
            </a:xfrm>
            <a:custGeom>
              <a:avLst/>
              <a:gdLst>
                <a:gd name="T0" fmla="*/ 0 w 31"/>
                <a:gd name="T1" fmla="*/ 6 h 18"/>
                <a:gd name="T2" fmla="*/ 24 w 31"/>
                <a:gd name="T3" fmla="*/ 0 h 18"/>
                <a:gd name="T4" fmla="*/ 31 w 31"/>
                <a:gd name="T5" fmla="*/ 12 h 18"/>
                <a:gd name="T6" fmla="*/ 6 w 31"/>
                <a:gd name="T7" fmla="*/ 18 h 18"/>
                <a:gd name="T8" fmla="*/ 0 w 31"/>
                <a:gd name="T9" fmla="*/ 6 h 18"/>
                <a:gd name="T10" fmla="*/ 0 60000 65536"/>
                <a:gd name="T11" fmla="*/ 0 60000 65536"/>
                <a:gd name="T12" fmla="*/ 0 60000 65536"/>
                <a:gd name="T13" fmla="*/ 0 60000 65536"/>
                <a:gd name="T14" fmla="*/ 0 60000 65536"/>
                <a:gd name="T15" fmla="*/ 0 w 31"/>
                <a:gd name="T16" fmla="*/ 0 h 18"/>
                <a:gd name="T17" fmla="*/ 31 w 31"/>
                <a:gd name="T18" fmla="*/ 18 h 18"/>
              </a:gdLst>
              <a:ahLst/>
              <a:cxnLst>
                <a:cxn ang="T10">
                  <a:pos x="T0" y="T1"/>
                </a:cxn>
                <a:cxn ang="T11">
                  <a:pos x="T2" y="T3"/>
                </a:cxn>
                <a:cxn ang="T12">
                  <a:pos x="T4" y="T5"/>
                </a:cxn>
                <a:cxn ang="T13">
                  <a:pos x="T6" y="T7"/>
                </a:cxn>
                <a:cxn ang="T14">
                  <a:pos x="T8" y="T9"/>
                </a:cxn>
              </a:cxnLst>
              <a:rect l="T15" t="T16" r="T17" b="T18"/>
              <a:pathLst>
                <a:path w="31" h="18">
                  <a:moveTo>
                    <a:pt x="0" y="6"/>
                  </a:moveTo>
                  <a:lnTo>
                    <a:pt x="24" y="0"/>
                  </a:lnTo>
                  <a:lnTo>
                    <a:pt x="31"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224" name="Freeform 221"/>
            <p:cNvSpPr>
              <a:spLocks noChangeAspect="1"/>
            </p:cNvSpPr>
            <p:nvPr/>
          </p:nvSpPr>
          <p:spPr bwMode="auto">
            <a:xfrm>
              <a:off x="2873" y="1621"/>
              <a:ext cx="31" cy="18"/>
            </a:xfrm>
            <a:custGeom>
              <a:avLst/>
              <a:gdLst>
                <a:gd name="T0" fmla="*/ 0 w 31"/>
                <a:gd name="T1" fmla="*/ 12 h 18"/>
                <a:gd name="T2" fmla="*/ 25 w 31"/>
                <a:gd name="T3" fmla="*/ 18 h 18"/>
                <a:gd name="T4" fmla="*/ 31 w 31"/>
                <a:gd name="T5" fmla="*/ 6 h 18"/>
                <a:gd name="T6" fmla="*/ 7 w 31"/>
                <a:gd name="T7" fmla="*/ 0 h 18"/>
                <a:gd name="T8" fmla="*/ 0 w 31"/>
                <a:gd name="T9" fmla="*/ 12 h 18"/>
                <a:gd name="T10" fmla="*/ 0 60000 65536"/>
                <a:gd name="T11" fmla="*/ 0 60000 65536"/>
                <a:gd name="T12" fmla="*/ 0 60000 65536"/>
                <a:gd name="T13" fmla="*/ 0 60000 65536"/>
                <a:gd name="T14" fmla="*/ 0 60000 65536"/>
                <a:gd name="T15" fmla="*/ 0 w 31"/>
                <a:gd name="T16" fmla="*/ 0 h 18"/>
                <a:gd name="T17" fmla="*/ 31 w 31"/>
                <a:gd name="T18" fmla="*/ 18 h 18"/>
              </a:gdLst>
              <a:ahLst/>
              <a:cxnLst>
                <a:cxn ang="T10">
                  <a:pos x="T0" y="T1"/>
                </a:cxn>
                <a:cxn ang="T11">
                  <a:pos x="T2" y="T3"/>
                </a:cxn>
                <a:cxn ang="T12">
                  <a:pos x="T4" y="T5"/>
                </a:cxn>
                <a:cxn ang="T13">
                  <a:pos x="T6" y="T7"/>
                </a:cxn>
                <a:cxn ang="T14">
                  <a:pos x="T8" y="T9"/>
                </a:cxn>
              </a:cxnLst>
              <a:rect l="T15" t="T16" r="T17" b="T18"/>
              <a:pathLst>
                <a:path w="31" h="18">
                  <a:moveTo>
                    <a:pt x="0" y="12"/>
                  </a:moveTo>
                  <a:lnTo>
                    <a:pt x="25" y="18"/>
                  </a:lnTo>
                  <a:lnTo>
                    <a:pt x="31" y="6"/>
                  </a:lnTo>
                  <a:lnTo>
                    <a:pt x="7" y="0"/>
                  </a:lnTo>
                  <a:lnTo>
                    <a:pt x="0" y="12"/>
                  </a:lnTo>
                  <a:close/>
                </a:path>
              </a:pathLst>
            </a:custGeom>
            <a:solidFill>
              <a:srgbClr val="000080"/>
            </a:solidFill>
            <a:ln w="3175">
              <a:solidFill>
                <a:srgbClr val="000000"/>
              </a:solidFill>
              <a:round/>
              <a:headEnd/>
              <a:tailEnd/>
            </a:ln>
          </p:spPr>
          <p:txBody>
            <a:bodyPr/>
            <a:lstStyle/>
            <a:p>
              <a:endParaRPr lang="en-US"/>
            </a:p>
          </p:txBody>
        </p:sp>
        <p:sp>
          <p:nvSpPr>
            <p:cNvPr id="225" name="Freeform 222"/>
            <p:cNvSpPr>
              <a:spLocks noChangeAspect="1"/>
            </p:cNvSpPr>
            <p:nvPr/>
          </p:nvSpPr>
          <p:spPr bwMode="auto">
            <a:xfrm>
              <a:off x="2892" y="1627"/>
              <a:ext cx="30" cy="24"/>
            </a:xfrm>
            <a:custGeom>
              <a:avLst/>
              <a:gdLst>
                <a:gd name="T0" fmla="*/ 0 w 30"/>
                <a:gd name="T1" fmla="*/ 12 h 24"/>
                <a:gd name="T2" fmla="*/ 24 w 30"/>
                <a:gd name="T3" fmla="*/ 24 h 24"/>
                <a:gd name="T4" fmla="*/ 30 w 30"/>
                <a:gd name="T5" fmla="*/ 12 h 24"/>
                <a:gd name="T6" fmla="*/ 6 w 30"/>
                <a:gd name="T7" fmla="*/ 0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24"/>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26" name="Freeform 223"/>
            <p:cNvSpPr>
              <a:spLocks noChangeAspect="1"/>
            </p:cNvSpPr>
            <p:nvPr/>
          </p:nvSpPr>
          <p:spPr bwMode="auto">
            <a:xfrm>
              <a:off x="2922" y="1633"/>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27" name="Freeform 224"/>
            <p:cNvSpPr>
              <a:spLocks noChangeAspect="1"/>
            </p:cNvSpPr>
            <p:nvPr/>
          </p:nvSpPr>
          <p:spPr bwMode="auto">
            <a:xfrm>
              <a:off x="2946" y="1663"/>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28" name="Freeform 225"/>
            <p:cNvSpPr>
              <a:spLocks noChangeAspect="1"/>
            </p:cNvSpPr>
            <p:nvPr/>
          </p:nvSpPr>
          <p:spPr bwMode="auto">
            <a:xfrm>
              <a:off x="2970" y="1711"/>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29" name="Freeform 226"/>
            <p:cNvSpPr>
              <a:spLocks noChangeAspect="1"/>
            </p:cNvSpPr>
            <p:nvPr/>
          </p:nvSpPr>
          <p:spPr bwMode="auto">
            <a:xfrm>
              <a:off x="2994" y="1759"/>
              <a:ext cx="18" cy="31"/>
            </a:xfrm>
            <a:custGeom>
              <a:avLst/>
              <a:gdLst>
                <a:gd name="T0" fmla="*/ 0 w 18"/>
                <a:gd name="T1" fmla="*/ 0 h 31"/>
                <a:gd name="T2" fmla="*/ 6 w 18"/>
                <a:gd name="T3" fmla="*/ 25 h 31"/>
                <a:gd name="T4" fmla="*/ 18 w 18"/>
                <a:gd name="T5" fmla="*/ 31 h 31"/>
                <a:gd name="T6" fmla="*/ 12 w 18"/>
                <a:gd name="T7" fmla="*/ 6 h 31"/>
                <a:gd name="T8" fmla="*/ 0 w 18"/>
                <a:gd name="T9" fmla="*/ 0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0"/>
                  </a:moveTo>
                  <a:lnTo>
                    <a:pt x="6" y="25"/>
                  </a:lnTo>
                  <a:lnTo>
                    <a:pt x="18" y="31"/>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0" name="Freeform 227"/>
            <p:cNvSpPr>
              <a:spLocks noChangeAspect="1"/>
            </p:cNvSpPr>
            <p:nvPr/>
          </p:nvSpPr>
          <p:spPr bwMode="auto">
            <a:xfrm>
              <a:off x="3012" y="1820"/>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1" name="Freeform 228"/>
            <p:cNvSpPr>
              <a:spLocks noChangeAspect="1"/>
            </p:cNvSpPr>
            <p:nvPr/>
          </p:nvSpPr>
          <p:spPr bwMode="auto">
            <a:xfrm>
              <a:off x="3018" y="182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2" name="Freeform 229"/>
            <p:cNvSpPr>
              <a:spLocks noChangeAspect="1"/>
            </p:cNvSpPr>
            <p:nvPr/>
          </p:nvSpPr>
          <p:spPr bwMode="auto">
            <a:xfrm>
              <a:off x="3030" y="1880"/>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3" name="Freeform 230"/>
            <p:cNvSpPr>
              <a:spLocks noChangeAspect="1"/>
            </p:cNvSpPr>
            <p:nvPr/>
          </p:nvSpPr>
          <p:spPr bwMode="auto">
            <a:xfrm>
              <a:off x="3036" y="188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4" name="Freeform 231"/>
            <p:cNvSpPr>
              <a:spLocks noChangeAspect="1"/>
            </p:cNvSpPr>
            <p:nvPr/>
          </p:nvSpPr>
          <p:spPr bwMode="auto">
            <a:xfrm>
              <a:off x="3054" y="194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5" name="Freeform 232"/>
            <p:cNvSpPr>
              <a:spLocks noChangeAspect="1"/>
            </p:cNvSpPr>
            <p:nvPr/>
          </p:nvSpPr>
          <p:spPr bwMode="auto">
            <a:xfrm>
              <a:off x="3060" y="1952"/>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6" name="Freeform 233"/>
            <p:cNvSpPr>
              <a:spLocks noChangeAspect="1"/>
            </p:cNvSpPr>
            <p:nvPr/>
          </p:nvSpPr>
          <p:spPr bwMode="auto">
            <a:xfrm>
              <a:off x="3078" y="2024"/>
              <a:ext cx="18" cy="19"/>
            </a:xfrm>
            <a:custGeom>
              <a:avLst/>
              <a:gdLst>
                <a:gd name="T0" fmla="*/ 0 w 18"/>
                <a:gd name="T1" fmla="*/ 0 h 19"/>
                <a:gd name="T2" fmla="*/ 6 w 18"/>
                <a:gd name="T3" fmla="*/ 13 h 19"/>
                <a:gd name="T4" fmla="*/ 18 w 18"/>
                <a:gd name="T5" fmla="*/ 19 h 19"/>
                <a:gd name="T6" fmla="*/ 12 w 18"/>
                <a:gd name="T7" fmla="*/ 7 h 19"/>
                <a:gd name="T8" fmla="*/ 0 w 18"/>
                <a:gd name="T9" fmla="*/ 0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0"/>
                  </a:moveTo>
                  <a:lnTo>
                    <a:pt x="6" y="13"/>
                  </a:lnTo>
                  <a:lnTo>
                    <a:pt x="18" y="19"/>
                  </a:lnTo>
                  <a:lnTo>
                    <a:pt x="12" y="7"/>
                  </a:lnTo>
                  <a:lnTo>
                    <a:pt x="0" y="0"/>
                  </a:lnTo>
                  <a:close/>
                </a:path>
              </a:pathLst>
            </a:custGeom>
            <a:solidFill>
              <a:srgbClr val="000080"/>
            </a:solidFill>
            <a:ln w="3175">
              <a:solidFill>
                <a:srgbClr val="000000"/>
              </a:solidFill>
              <a:round/>
              <a:headEnd/>
              <a:tailEnd/>
            </a:ln>
          </p:spPr>
          <p:txBody>
            <a:bodyPr/>
            <a:lstStyle/>
            <a:p>
              <a:endParaRPr lang="en-US"/>
            </a:p>
          </p:txBody>
        </p:sp>
        <p:sp>
          <p:nvSpPr>
            <p:cNvPr id="237" name="Freeform 234"/>
            <p:cNvSpPr>
              <a:spLocks noChangeAspect="1"/>
            </p:cNvSpPr>
            <p:nvPr/>
          </p:nvSpPr>
          <p:spPr bwMode="auto">
            <a:xfrm>
              <a:off x="3084" y="2024"/>
              <a:ext cx="18" cy="31"/>
            </a:xfrm>
            <a:custGeom>
              <a:avLst/>
              <a:gdLst>
                <a:gd name="T0" fmla="*/ 0 w 18"/>
                <a:gd name="T1" fmla="*/ 0 h 31"/>
                <a:gd name="T2" fmla="*/ 6 w 18"/>
                <a:gd name="T3" fmla="*/ 25 h 31"/>
                <a:gd name="T4" fmla="*/ 18 w 18"/>
                <a:gd name="T5" fmla="*/ 31 h 31"/>
                <a:gd name="T6" fmla="*/ 12 w 18"/>
                <a:gd name="T7" fmla="*/ 7 h 31"/>
                <a:gd name="T8" fmla="*/ 0 w 18"/>
                <a:gd name="T9" fmla="*/ 0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0"/>
                  </a:moveTo>
                  <a:lnTo>
                    <a:pt x="6" y="25"/>
                  </a:lnTo>
                  <a:lnTo>
                    <a:pt x="18" y="31"/>
                  </a:lnTo>
                  <a:lnTo>
                    <a:pt x="12" y="7"/>
                  </a:lnTo>
                  <a:lnTo>
                    <a:pt x="0" y="0"/>
                  </a:lnTo>
                  <a:close/>
                </a:path>
              </a:pathLst>
            </a:custGeom>
            <a:solidFill>
              <a:srgbClr val="000080"/>
            </a:solidFill>
            <a:ln w="3175">
              <a:solidFill>
                <a:srgbClr val="000000"/>
              </a:solidFill>
              <a:round/>
              <a:headEnd/>
              <a:tailEnd/>
            </a:ln>
          </p:spPr>
          <p:txBody>
            <a:bodyPr/>
            <a:lstStyle/>
            <a:p>
              <a:endParaRPr lang="en-US"/>
            </a:p>
          </p:txBody>
        </p:sp>
        <p:sp>
          <p:nvSpPr>
            <p:cNvPr id="238" name="Freeform 235"/>
            <p:cNvSpPr>
              <a:spLocks noChangeAspect="1"/>
            </p:cNvSpPr>
            <p:nvPr/>
          </p:nvSpPr>
          <p:spPr bwMode="auto">
            <a:xfrm>
              <a:off x="3102" y="209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9" name="Freeform 236"/>
            <p:cNvSpPr>
              <a:spLocks noChangeAspect="1"/>
            </p:cNvSpPr>
            <p:nvPr/>
          </p:nvSpPr>
          <p:spPr bwMode="auto">
            <a:xfrm>
              <a:off x="3108" y="209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0" name="Freeform 237"/>
            <p:cNvSpPr>
              <a:spLocks noChangeAspect="1"/>
            </p:cNvSpPr>
            <p:nvPr/>
          </p:nvSpPr>
          <p:spPr bwMode="auto">
            <a:xfrm>
              <a:off x="3126" y="215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1" name="Freeform 238"/>
            <p:cNvSpPr>
              <a:spLocks noChangeAspect="1"/>
            </p:cNvSpPr>
            <p:nvPr/>
          </p:nvSpPr>
          <p:spPr bwMode="auto">
            <a:xfrm>
              <a:off x="3132" y="217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2" name="Freeform 239"/>
            <p:cNvSpPr>
              <a:spLocks noChangeAspect="1"/>
            </p:cNvSpPr>
            <p:nvPr/>
          </p:nvSpPr>
          <p:spPr bwMode="auto">
            <a:xfrm>
              <a:off x="3150" y="224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3" name="Freeform 240"/>
            <p:cNvSpPr>
              <a:spLocks noChangeAspect="1"/>
            </p:cNvSpPr>
            <p:nvPr/>
          </p:nvSpPr>
          <p:spPr bwMode="auto">
            <a:xfrm>
              <a:off x="3156" y="224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4" name="Rectangle 241"/>
            <p:cNvSpPr>
              <a:spLocks noChangeAspect="1" noChangeArrowheads="1"/>
            </p:cNvSpPr>
            <p:nvPr/>
          </p:nvSpPr>
          <p:spPr bwMode="auto">
            <a:xfrm>
              <a:off x="3174" y="2326"/>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245" name="Freeform 242"/>
            <p:cNvSpPr>
              <a:spLocks noChangeAspect="1"/>
            </p:cNvSpPr>
            <p:nvPr/>
          </p:nvSpPr>
          <p:spPr bwMode="auto">
            <a:xfrm>
              <a:off x="3174" y="2314"/>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6" name="Rectangle 243"/>
            <p:cNvSpPr>
              <a:spLocks noChangeAspect="1" noChangeArrowheads="1"/>
            </p:cNvSpPr>
            <p:nvPr/>
          </p:nvSpPr>
          <p:spPr bwMode="auto">
            <a:xfrm>
              <a:off x="3198" y="2392"/>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247" name="Freeform 244"/>
            <p:cNvSpPr>
              <a:spLocks noChangeAspect="1"/>
            </p:cNvSpPr>
            <p:nvPr/>
          </p:nvSpPr>
          <p:spPr bwMode="auto">
            <a:xfrm>
              <a:off x="3198" y="238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8" name="Freeform 245"/>
            <p:cNvSpPr>
              <a:spLocks noChangeAspect="1"/>
            </p:cNvSpPr>
            <p:nvPr/>
          </p:nvSpPr>
          <p:spPr bwMode="auto">
            <a:xfrm>
              <a:off x="3216" y="2440"/>
              <a:ext cx="18" cy="24"/>
            </a:xfrm>
            <a:custGeom>
              <a:avLst/>
              <a:gdLst>
                <a:gd name="T0" fmla="*/ 0 w 18"/>
                <a:gd name="T1" fmla="*/ 0 h 24"/>
                <a:gd name="T2" fmla="*/ 6 w 18"/>
                <a:gd name="T3" fmla="*/ 18 h 24"/>
                <a:gd name="T4" fmla="*/ 18 w 18"/>
                <a:gd name="T5" fmla="*/ 24 h 24"/>
                <a:gd name="T6" fmla="*/ 12 w 18"/>
                <a:gd name="T7" fmla="*/ 6 h 24"/>
                <a:gd name="T8" fmla="*/ 0 w 18"/>
                <a:gd name="T9" fmla="*/ 0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0"/>
                  </a:moveTo>
                  <a:lnTo>
                    <a:pt x="6" y="18"/>
                  </a:lnTo>
                  <a:lnTo>
                    <a:pt x="18" y="24"/>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9" name="Freeform 246"/>
            <p:cNvSpPr>
              <a:spLocks noChangeAspect="1"/>
            </p:cNvSpPr>
            <p:nvPr/>
          </p:nvSpPr>
          <p:spPr bwMode="auto">
            <a:xfrm>
              <a:off x="3222" y="2446"/>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0" name="Rectangle 247"/>
            <p:cNvSpPr>
              <a:spLocks noChangeAspect="1" noChangeArrowheads="1"/>
            </p:cNvSpPr>
            <p:nvPr/>
          </p:nvSpPr>
          <p:spPr bwMode="auto">
            <a:xfrm>
              <a:off x="3246" y="2512"/>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251" name="Freeform 248"/>
            <p:cNvSpPr>
              <a:spLocks noChangeAspect="1"/>
            </p:cNvSpPr>
            <p:nvPr/>
          </p:nvSpPr>
          <p:spPr bwMode="auto">
            <a:xfrm>
              <a:off x="3246" y="250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2" name="Freeform 249"/>
            <p:cNvSpPr>
              <a:spLocks noChangeAspect="1"/>
            </p:cNvSpPr>
            <p:nvPr/>
          </p:nvSpPr>
          <p:spPr bwMode="auto">
            <a:xfrm>
              <a:off x="3270" y="255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3" name="Freeform 250"/>
            <p:cNvSpPr>
              <a:spLocks noChangeAspect="1"/>
            </p:cNvSpPr>
            <p:nvPr/>
          </p:nvSpPr>
          <p:spPr bwMode="auto">
            <a:xfrm>
              <a:off x="3294" y="2603"/>
              <a:ext cx="19" cy="30"/>
            </a:xfrm>
            <a:custGeom>
              <a:avLst/>
              <a:gdLst>
                <a:gd name="T0" fmla="*/ 0 w 19"/>
                <a:gd name="T1" fmla="*/ 0 h 30"/>
                <a:gd name="T2" fmla="*/ 7 w 19"/>
                <a:gd name="T3" fmla="*/ 24 h 30"/>
                <a:gd name="T4" fmla="*/ 19 w 19"/>
                <a:gd name="T5" fmla="*/ 30 h 30"/>
                <a:gd name="T6" fmla="*/ 13 w 19"/>
                <a:gd name="T7" fmla="*/ 6 h 30"/>
                <a:gd name="T8" fmla="*/ 0 w 19"/>
                <a:gd name="T9" fmla="*/ 0 h 30"/>
                <a:gd name="T10" fmla="*/ 0 60000 65536"/>
                <a:gd name="T11" fmla="*/ 0 60000 65536"/>
                <a:gd name="T12" fmla="*/ 0 60000 65536"/>
                <a:gd name="T13" fmla="*/ 0 60000 65536"/>
                <a:gd name="T14" fmla="*/ 0 60000 65536"/>
                <a:gd name="T15" fmla="*/ 0 w 19"/>
                <a:gd name="T16" fmla="*/ 0 h 30"/>
                <a:gd name="T17" fmla="*/ 19 w 19"/>
                <a:gd name="T18" fmla="*/ 30 h 30"/>
              </a:gdLst>
              <a:ahLst/>
              <a:cxnLst>
                <a:cxn ang="T10">
                  <a:pos x="T0" y="T1"/>
                </a:cxn>
                <a:cxn ang="T11">
                  <a:pos x="T2" y="T3"/>
                </a:cxn>
                <a:cxn ang="T12">
                  <a:pos x="T4" y="T5"/>
                </a:cxn>
                <a:cxn ang="T13">
                  <a:pos x="T6" y="T7"/>
                </a:cxn>
                <a:cxn ang="T14">
                  <a:pos x="T8" y="T9"/>
                </a:cxn>
              </a:cxnLst>
              <a:rect l="T15" t="T16" r="T17" b="T18"/>
              <a:pathLst>
                <a:path w="19" h="30">
                  <a:moveTo>
                    <a:pt x="0" y="0"/>
                  </a:moveTo>
                  <a:lnTo>
                    <a:pt x="7" y="24"/>
                  </a:lnTo>
                  <a:lnTo>
                    <a:pt x="19" y="30"/>
                  </a:lnTo>
                  <a:lnTo>
                    <a:pt x="13" y="6"/>
                  </a:lnTo>
                  <a:lnTo>
                    <a:pt x="0" y="0"/>
                  </a:lnTo>
                  <a:close/>
                </a:path>
              </a:pathLst>
            </a:custGeom>
            <a:solidFill>
              <a:srgbClr val="000080"/>
            </a:solidFill>
            <a:ln w="3175">
              <a:solidFill>
                <a:srgbClr val="000000"/>
              </a:solidFill>
              <a:round/>
              <a:headEnd/>
              <a:tailEnd/>
            </a:ln>
          </p:spPr>
          <p:txBody>
            <a:bodyPr/>
            <a:lstStyle/>
            <a:p>
              <a:endParaRPr lang="en-US"/>
            </a:p>
          </p:txBody>
        </p:sp>
        <p:sp>
          <p:nvSpPr>
            <p:cNvPr id="254" name="Freeform 251"/>
            <p:cNvSpPr>
              <a:spLocks noChangeAspect="1"/>
            </p:cNvSpPr>
            <p:nvPr/>
          </p:nvSpPr>
          <p:spPr bwMode="auto">
            <a:xfrm>
              <a:off x="3313" y="2633"/>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5" name="Freeform 252"/>
            <p:cNvSpPr>
              <a:spLocks noChangeAspect="1"/>
            </p:cNvSpPr>
            <p:nvPr/>
          </p:nvSpPr>
          <p:spPr bwMode="auto">
            <a:xfrm>
              <a:off x="3337" y="2669"/>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6" name="Freeform 253"/>
            <p:cNvSpPr>
              <a:spLocks noChangeAspect="1"/>
            </p:cNvSpPr>
            <p:nvPr/>
          </p:nvSpPr>
          <p:spPr bwMode="auto">
            <a:xfrm>
              <a:off x="3355" y="271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7" name="Freeform 254"/>
            <p:cNvSpPr>
              <a:spLocks noChangeAspect="1"/>
            </p:cNvSpPr>
            <p:nvPr/>
          </p:nvSpPr>
          <p:spPr bwMode="auto">
            <a:xfrm>
              <a:off x="3361" y="270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8" name="Freeform 255"/>
            <p:cNvSpPr>
              <a:spLocks noChangeAspect="1"/>
            </p:cNvSpPr>
            <p:nvPr/>
          </p:nvSpPr>
          <p:spPr bwMode="auto">
            <a:xfrm>
              <a:off x="3385" y="2729"/>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9" name="Freeform 256"/>
            <p:cNvSpPr>
              <a:spLocks noChangeAspect="1"/>
            </p:cNvSpPr>
            <p:nvPr/>
          </p:nvSpPr>
          <p:spPr bwMode="auto">
            <a:xfrm>
              <a:off x="3403" y="2765"/>
              <a:ext cx="30" cy="24"/>
            </a:xfrm>
            <a:custGeom>
              <a:avLst/>
              <a:gdLst>
                <a:gd name="T0" fmla="*/ 0 w 30"/>
                <a:gd name="T1" fmla="*/ 12 h 24"/>
                <a:gd name="T2" fmla="*/ 24 w 30"/>
                <a:gd name="T3" fmla="*/ 24 h 24"/>
                <a:gd name="T4" fmla="*/ 30 w 30"/>
                <a:gd name="T5" fmla="*/ 12 h 24"/>
                <a:gd name="T6" fmla="*/ 6 w 30"/>
                <a:gd name="T7" fmla="*/ 0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24"/>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0" name="Freeform 257"/>
            <p:cNvSpPr>
              <a:spLocks noChangeAspect="1"/>
            </p:cNvSpPr>
            <p:nvPr/>
          </p:nvSpPr>
          <p:spPr bwMode="auto">
            <a:xfrm>
              <a:off x="3427" y="2783"/>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1" name="Freeform 258"/>
            <p:cNvSpPr>
              <a:spLocks noChangeAspect="1"/>
            </p:cNvSpPr>
            <p:nvPr/>
          </p:nvSpPr>
          <p:spPr bwMode="auto">
            <a:xfrm>
              <a:off x="3451" y="2795"/>
              <a:ext cx="30" cy="25"/>
            </a:xfrm>
            <a:custGeom>
              <a:avLst/>
              <a:gdLst>
                <a:gd name="T0" fmla="*/ 0 w 30"/>
                <a:gd name="T1" fmla="*/ 12 h 25"/>
                <a:gd name="T2" fmla="*/ 24 w 30"/>
                <a:gd name="T3" fmla="*/ 25 h 25"/>
                <a:gd name="T4" fmla="*/ 30 w 30"/>
                <a:gd name="T5" fmla="*/ 12 h 25"/>
                <a:gd name="T6" fmla="*/ 6 w 30"/>
                <a:gd name="T7" fmla="*/ 0 h 25"/>
                <a:gd name="T8" fmla="*/ 0 w 30"/>
                <a:gd name="T9" fmla="*/ 12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0" y="12"/>
                  </a:moveTo>
                  <a:lnTo>
                    <a:pt x="24" y="25"/>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2" name="Freeform 259"/>
            <p:cNvSpPr>
              <a:spLocks noChangeAspect="1"/>
            </p:cNvSpPr>
            <p:nvPr/>
          </p:nvSpPr>
          <p:spPr bwMode="auto">
            <a:xfrm>
              <a:off x="3469" y="2807"/>
              <a:ext cx="30" cy="19"/>
            </a:xfrm>
            <a:custGeom>
              <a:avLst/>
              <a:gdLst>
                <a:gd name="T0" fmla="*/ 0 w 30"/>
                <a:gd name="T1" fmla="*/ 13 h 19"/>
                <a:gd name="T2" fmla="*/ 24 w 30"/>
                <a:gd name="T3" fmla="*/ 19 h 19"/>
                <a:gd name="T4" fmla="*/ 30 w 30"/>
                <a:gd name="T5" fmla="*/ 7 h 19"/>
                <a:gd name="T6" fmla="*/ 6 w 30"/>
                <a:gd name="T7" fmla="*/ 0 h 19"/>
                <a:gd name="T8" fmla="*/ 0 w 30"/>
                <a:gd name="T9" fmla="*/ 13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0" y="13"/>
                  </a:moveTo>
                  <a:lnTo>
                    <a:pt x="24" y="19"/>
                  </a:lnTo>
                  <a:lnTo>
                    <a:pt x="30" y="7"/>
                  </a:lnTo>
                  <a:lnTo>
                    <a:pt x="6" y="0"/>
                  </a:lnTo>
                  <a:lnTo>
                    <a:pt x="0" y="13"/>
                  </a:lnTo>
                  <a:close/>
                </a:path>
              </a:pathLst>
            </a:custGeom>
            <a:solidFill>
              <a:srgbClr val="000080"/>
            </a:solidFill>
            <a:ln w="3175">
              <a:solidFill>
                <a:srgbClr val="000000"/>
              </a:solidFill>
              <a:round/>
              <a:headEnd/>
              <a:tailEnd/>
            </a:ln>
          </p:spPr>
          <p:txBody>
            <a:bodyPr/>
            <a:lstStyle/>
            <a:p>
              <a:endParaRPr lang="en-US"/>
            </a:p>
          </p:txBody>
        </p:sp>
        <p:sp>
          <p:nvSpPr>
            <p:cNvPr id="263" name="Freeform 260"/>
            <p:cNvSpPr>
              <a:spLocks noChangeAspect="1"/>
            </p:cNvSpPr>
            <p:nvPr/>
          </p:nvSpPr>
          <p:spPr bwMode="auto">
            <a:xfrm>
              <a:off x="3493" y="2820"/>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4" name="Freeform 261"/>
            <p:cNvSpPr>
              <a:spLocks noChangeAspect="1"/>
            </p:cNvSpPr>
            <p:nvPr/>
          </p:nvSpPr>
          <p:spPr bwMode="auto">
            <a:xfrm>
              <a:off x="3517" y="2826"/>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5" name="Freeform 262"/>
            <p:cNvSpPr>
              <a:spLocks noChangeAspect="1"/>
            </p:cNvSpPr>
            <p:nvPr/>
          </p:nvSpPr>
          <p:spPr bwMode="auto">
            <a:xfrm>
              <a:off x="3541" y="2832"/>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6" name="Rectangle 263"/>
            <p:cNvSpPr>
              <a:spLocks noChangeAspect="1" noChangeArrowheads="1"/>
            </p:cNvSpPr>
            <p:nvPr/>
          </p:nvSpPr>
          <p:spPr bwMode="auto">
            <a:xfrm>
              <a:off x="3571" y="2838"/>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67" name="Rectangle 264"/>
            <p:cNvSpPr>
              <a:spLocks noChangeAspect="1" noChangeArrowheads="1"/>
            </p:cNvSpPr>
            <p:nvPr/>
          </p:nvSpPr>
          <p:spPr bwMode="auto">
            <a:xfrm>
              <a:off x="3595" y="2838"/>
              <a:ext cx="18" cy="12"/>
            </a:xfrm>
            <a:prstGeom prst="rect">
              <a:avLst/>
            </a:prstGeom>
            <a:solidFill>
              <a:srgbClr val="000080"/>
            </a:solidFill>
            <a:ln w="3175">
              <a:solidFill>
                <a:srgbClr val="000000"/>
              </a:solidFill>
              <a:miter lim="800000"/>
              <a:headEnd/>
              <a:tailEnd/>
            </a:ln>
          </p:spPr>
          <p:txBody>
            <a:bodyPr/>
            <a:lstStyle/>
            <a:p>
              <a:endParaRPr lang="en-US"/>
            </a:p>
          </p:txBody>
        </p:sp>
        <p:sp>
          <p:nvSpPr>
            <p:cNvPr id="268" name="Rectangle 265"/>
            <p:cNvSpPr>
              <a:spLocks noChangeAspect="1" noChangeArrowheads="1"/>
            </p:cNvSpPr>
            <p:nvPr/>
          </p:nvSpPr>
          <p:spPr bwMode="auto">
            <a:xfrm>
              <a:off x="3601" y="2838"/>
              <a:ext cx="6" cy="12"/>
            </a:xfrm>
            <a:prstGeom prst="rect">
              <a:avLst/>
            </a:prstGeom>
            <a:solidFill>
              <a:srgbClr val="000080"/>
            </a:solidFill>
            <a:ln w="3175">
              <a:solidFill>
                <a:srgbClr val="000000"/>
              </a:solidFill>
              <a:miter lim="800000"/>
              <a:headEnd/>
              <a:tailEnd/>
            </a:ln>
          </p:spPr>
          <p:txBody>
            <a:bodyPr/>
            <a:lstStyle/>
            <a:p>
              <a:endParaRPr lang="en-US"/>
            </a:p>
          </p:txBody>
        </p:sp>
        <p:sp>
          <p:nvSpPr>
            <p:cNvPr id="269" name="Rectangle 266"/>
            <p:cNvSpPr>
              <a:spLocks noChangeAspect="1" noChangeArrowheads="1"/>
            </p:cNvSpPr>
            <p:nvPr/>
          </p:nvSpPr>
          <p:spPr bwMode="auto">
            <a:xfrm>
              <a:off x="3613"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0" name="Rectangle 267"/>
            <p:cNvSpPr>
              <a:spLocks noChangeAspect="1" noChangeArrowheads="1"/>
            </p:cNvSpPr>
            <p:nvPr/>
          </p:nvSpPr>
          <p:spPr bwMode="auto">
            <a:xfrm>
              <a:off x="3637"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1" name="Rectangle 268"/>
            <p:cNvSpPr>
              <a:spLocks noChangeAspect="1" noChangeArrowheads="1"/>
            </p:cNvSpPr>
            <p:nvPr/>
          </p:nvSpPr>
          <p:spPr bwMode="auto">
            <a:xfrm>
              <a:off x="3661"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2" name="Freeform 269"/>
            <p:cNvSpPr>
              <a:spLocks noChangeAspect="1"/>
            </p:cNvSpPr>
            <p:nvPr/>
          </p:nvSpPr>
          <p:spPr bwMode="auto">
            <a:xfrm>
              <a:off x="3667" y="2844"/>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73" name="Rectangle 270"/>
            <p:cNvSpPr>
              <a:spLocks noChangeAspect="1" noChangeArrowheads="1"/>
            </p:cNvSpPr>
            <p:nvPr/>
          </p:nvSpPr>
          <p:spPr bwMode="auto">
            <a:xfrm>
              <a:off x="3685"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4" name="Rectangle 271"/>
            <p:cNvSpPr>
              <a:spLocks noChangeAspect="1" noChangeArrowheads="1"/>
            </p:cNvSpPr>
            <p:nvPr/>
          </p:nvSpPr>
          <p:spPr bwMode="auto">
            <a:xfrm>
              <a:off x="3709" y="2850"/>
              <a:ext cx="25" cy="12"/>
            </a:xfrm>
            <a:prstGeom prst="rect">
              <a:avLst/>
            </a:prstGeom>
            <a:solidFill>
              <a:srgbClr val="000080"/>
            </a:solidFill>
            <a:ln w="3175">
              <a:solidFill>
                <a:srgbClr val="000000"/>
              </a:solidFill>
              <a:miter lim="800000"/>
              <a:headEnd/>
              <a:tailEnd/>
            </a:ln>
          </p:spPr>
          <p:txBody>
            <a:bodyPr/>
            <a:lstStyle/>
            <a:p>
              <a:endParaRPr lang="en-US"/>
            </a:p>
          </p:txBody>
        </p:sp>
        <p:sp>
          <p:nvSpPr>
            <p:cNvPr id="275" name="Rectangle 272"/>
            <p:cNvSpPr>
              <a:spLocks noChangeAspect="1" noChangeArrowheads="1"/>
            </p:cNvSpPr>
            <p:nvPr/>
          </p:nvSpPr>
          <p:spPr bwMode="auto">
            <a:xfrm>
              <a:off x="3734"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6" name="Rectangle 273"/>
            <p:cNvSpPr>
              <a:spLocks noChangeAspect="1" noChangeArrowheads="1"/>
            </p:cNvSpPr>
            <p:nvPr/>
          </p:nvSpPr>
          <p:spPr bwMode="auto">
            <a:xfrm>
              <a:off x="3752"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7" name="Rectangle 274"/>
            <p:cNvSpPr>
              <a:spLocks noChangeAspect="1" noChangeArrowheads="1"/>
            </p:cNvSpPr>
            <p:nvPr/>
          </p:nvSpPr>
          <p:spPr bwMode="auto">
            <a:xfrm>
              <a:off x="3776" y="2850"/>
              <a:ext cx="24" cy="12"/>
            </a:xfrm>
            <a:prstGeom prst="rect">
              <a:avLst/>
            </a:prstGeom>
            <a:solidFill>
              <a:srgbClr val="000080"/>
            </a:solidFill>
            <a:ln w="3175">
              <a:solidFill>
                <a:srgbClr val="000000"/>
              </a:solidFill>
              <a:miter lim="800000"/>
              <a:headEnd/>
              <a:tailEnd/>
            </a:ln>
          </p:spPr>
          <p:txBody>
            <a:bodyPr/>
            <a:lstStyle/>
            <a:p>
              <a:endParaRPr lang="en-US"/>
            </a:p>
          </p:txBody>
        </p:sp>
      </p:grpSp>
      <p:sp>
        <p:nvSpPr>
          <p:cNvPr id="278" name="Line 275"/>
          <p:cNvSpPr>
            <a:spLocks noChangeShapeType="1"/>
          </p:cNvSpPr>
          <p:nvPr/>
        </p:nvSpPr>
        <p:spPr bwMode="auto">
          <a:xfrm>
            <a:off x="4876800" y="3657600"/>
            <a:ext cx="30575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9" name="Line 276"/>
          <p:cNvSpPr>
            <a:spLocks noChangeShapeType="1"/>
          </p:cNvSpPr>
          <p:nvPr/>
        </p:nvSpPr>
        <p:spPr bwMode="auto">
          <a:xfrm>
            <a:off x="2438400" y="6172200"/>
            <a:ext cx="41830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0" name="Text Box 277"/>
          <p:cNvSpPr txBox="1">
            <a:spLocks noChangeArrowheads="1"/>
          </p:cNvSpPr>
          <p:nvPr/>
        </p:nvSpPr>
        <p:spPr bwMode="auto">
          <a:xfrm>
            <a:off x="4495800" y="1371600"/>
            <a:ext cx="3576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b="1">
                <a:solidFill>
                  <a:schemeClr val="tx2"/>
                </a:solidFill>
              </a:rPr>
              <a:t>Central tendency out of control</a:t>
            </a:r>
          </a:p>
        </p:txBody>
      </p:sp>
      <p:sp>
        <p:nvSpPr>
          <p:cNvPr id="281" name="Text Box 278"/>
          <p:cNvSpPr txBox="1">
            <a:spLocks noChangeArrowheads="1"/>
          </p:cNvSpPr>
          <p:nvPr/>
        </p:nvSpPr>
        <p:spPr bwMode="auto">
          <a:xfrm>
            <a:off x="2743200" y="4267200"/>
            <a:ext cx="3840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b="1">
                <a:solidFill>
                  <a:schemeClr val="tx2"/>
                </a:solidFill>
              </a:rPr>
              <a:t>Dispersion out of control</a:t>
            </a:r>
          </a:p>
        </p:txBody>
      </p:sp>
      <p:grpSp>
        <p:nvGrpSpPr>
          <p:cNvPr id="282" name="Group 279"/>
          <p:cNvGrpSpPr>
            <a:grpSpLocks/>
          </p:cNvGrpSpPr>
          <p:nvPr/>
        </p:nvGrpSpPr>
        <p:grpSpPr bwMode="auto">
          <a:xfrm>
            <a:off x="3709988" y="4816475"/>
            <a:ext cx="1849437" cy="1303338"/>
            <a:chOff x="1959" y="1627"/>
            <a:chExt cx="1847" cy="1230"/>
          </a:xfrm>
        </p:grpSpPr>
        <p:sp>
          <p:nvSpPr>
            <p:cNvPr id="283" name="Line 280"/>
            <p:cNvSpPr>
              <a:spLocks noChangeShapeType="1"/>
            </p:cNvSpPr>
            <p:nvPr/>
          </p:nvSpPr>
          <p:spPr bwMode="auto">
            <a:xfrm>
              <a:off x="1959"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 name="Line 281"/>
            <p:cNvSpPr>
              <a:spLocks noChangeShapeType="1"/>
            </p:cNvSpPr>
            <p:nvPr/>
          </p:nvSpPr>
          <p:spPr bwMode="auto">
            <a:xfrm>
              <a:off x="1983"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 name="Line 282"/>
            <p:cNvSpPr>
              <a:spLocks noChangeShapeType="1"/>
            </p:cNvSpPr>
            <p:nvPr/>
          </p:nvSpPr>
          <p:spPr bwMode="auto">
            <a:xfrm>
              <a:off x="2007"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 name="Line 283"/>
            <p:cNvSpPr>
              <a:spLocks noChangeShapeType="1"/>
            </p:cNvSpPr>
            <p:nvPr/>
          </p:nvSpPr>
          <p:spPr bwMode="auto">
            <a:xfrm>
              <a:off x="202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 name="Line 284"/>
            <p:cNvSpPr>
              <a:spLocks noChangeShapeType="1"/>
            </p:cNvSpPr>
            <p:nvPr/>
          </p:nvSpPr>
          <p:spPr bwMode="auto">
            <a:xfrm>
              <a:off x="2050"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 name="Freeform 285"/>
            <p:cNvSpPr>
              <a:spLocks/>
            </p:cNvSpPr>
            <p:nvPr/>
          </p:nvSpPr>
          <p:spPr bwMode="auto">
            <a:xfrm>
              <a:off x="2074" y="2850"/>
              <a:ext cx="24" cy="6"/>
            </a:xfrm>
            <a:custGeom>
              <a:avLst/>
              <a:gdLst>
                <a:gd name="T0" fmla="*/ 0 w 24"/>
                <a:gd name="T1" fmla="*/ 6 h 6"/>
                <a:gd name="T2" fmla="*/ 12 w 24"/>
                <a:gd name="T3" fmla="*/ 0 h 6"/>
                <a:gd name="T4" fmla="*/ 24 w 24"/>
                <a:gd name="T5" fmla="*/ 0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6"/>
                  </a:moveTo>
                  <a:lnTo>
                    <a:pt x="12" y="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9" name="Line 286"/>
            <p:cNvSpPr>
              <a:spLocks noChangeShapeType="1"/>
            </p:cNvSpPr>
            <p:nvPr/>
          </p:nvSpPr>
          <p:spPr bwMode="auto">
            <a:xfrm>
              <a:off x="2098"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287"/>
            <p:cNvSpPr>
              <a:spLocks noChangeShapeType="1"/>
            </p:cNvSpPr>
            <p:nvPr/>
          </p:nvSpPr>
          <p:spPr bwMode="auto">
            <a:xfrm>
              <a:off x="2122"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Freeform 288"/>
            <p:cNvSpPr>
              <a:spLocks/>
            </p:cNvSpPr>
            <p:nvPr/>
          </p:nvSpPr>
          <p:spPr bwMode="auto">
            <a:xfrm>
              <a:off x="2146" y="2844"/>
              <a:ext cx="18" cy="6"/>
            </a:xfrm>
            <a:custGeom>
              <a:avLst/>
              <a:gdLst>
                <a:gd name="T0" fmla="*/ 0 w 18"/>
                <a:gd name="T1" fmla="*/ 6 h 6"/>
                <a:gd name="T2" fmla="*/ 6 w 18"/>
                <a:gd name="T3" fmla="*/ 0 h 6"/>
                <a:gd name="T4" fmla="*/ 18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6"/>
                  </a:moveTo>
                  <a:lnTo>
                    <a:pt x="6" y="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2" name="Line 289"/>
            <p:cNvSpPr>
              <a:spLocks noChangeShapeType="1"/>
            </p:cNvSpPr>
            <p:nvPr/>
          </p:nvSpPr>
          <p:spPr bwMode="auto">
            <a:xfrm>
              <a:off x="2164"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3" name="Line 290"/>
            <p:cNvSpPr>
              <a:spLocks noChangeShapeType="1"/>
            </p:cNvSpPr>
            <p:nvPr/>
          </p:nvSpPr>
          <p:spPr bwMode="auto">
            <a:xfrm flipV="1">
              <a:off x="2188"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4" name="Line 291"/>
            <p:cNvSpPr>
              <a:spLocks noChangeShapeType="1"/>
            </p:cNvSpPr>
            <p:nvPr/>
          </p:nvSpPr>
          <p:spPr bwMode="auto">
            <a:xfrm flipV="1">
              <a:off x="2212"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 name="Line 292"/>
            <p:cNvSpPr>
              <a:spLocks noChangeShapeType="1"/>
            </p:cNvSpPr>
            <p:nvPr/>
          </p:nvSpPr>
          <p:spPr bwMode="auto">
            <a:xfrm flipV="1">
              <a:off x="2236"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 name="Line 293"/>
            <p:cNvSpPr>
              <a:spLocks noChangeShapeType="1"/>
            </p:cNvSpPr>
            <p:nvPr/>
          </p:nvSpPr>
          <p:spPr bwMode="auto">
            <a:xfrm flipV="1">
              <a:off x="2260"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 name="Line 294"/>
            <p:cNvSpPr>
              <a:spLocks noChangeShapeType="1"/>
            </p:cNvSpPr>
            <p:nvPr/>
          </p:nvSpPr>
          <p:spPr bwMode="auto">
            <a:xfrm flipV="1">
              <a:off x="2284"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 name="Line 295"/>
            <p:cNvSpPr>
              <a:spLocks noChangeShapeType="1"/>
            </p:cNvSpPr>
            <p:nvPr/>
          </p:nvSpPr>
          <p:spPr bwMode="auto">
            <a:xfrm flipV="1">
              <a:off x="2302"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Line 296"/>
            <p:cNvSpPr>
              <a:spLocks noChangeShapeType="1"/>
            </p:cNvSpPr>
            <p:nvPr/>
          </p:nvSpPr>
          <p:spPr bwMode="auto">
            <a:xfrm flipV="1">
              <a:off x="2326"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0" name="Line 297"/>
            <p:cNvSpPr>
              <a:spLocks noChangeShapeType="1"/>
            </p:cNvSpPr>
            <p:nvPr/>
          </p:nvSpPr>
          <p:spPr bwMode="auto">
            <a:xfrm flipV="1">
              <a:off x="2350"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1" name="Freeform 298"/>
            <p:cNvSpPr>
              <a:spLocks/>
            </p:cNvSpPr>
            <p:nvPr/>
          </p:nvSpPr>
          <p:spPr bwMode="auto">
            <a:xfrm>
              <a:off x="2374" y="2723"/>
              <a:ext cx="24" cy="24"/>
            </a:xfrm>
            <a:custGeom>
              <a:avLst/>
              <a:gdLst>
                <a:gd name="T0" fmla="*/ 0 w 24"/>
                <a:gd name="T1" fmla="*/ 24 h 24"/>
                <a:gd name="T2" fmla="*/ 12 w 24"/>
                <a:gd name="T3" fmla="*/ 12 h 24"/>
                <a:gd name="T4" fmla="*/ 24 w 24"/>
                <a:gd name="T5" fmla="*/ 0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24"/>
                  </a:moveTo>
                  <a:lnTo>
                    <a:pt x="12" y="12"/>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 name="Freeform 299"/>
            <p:cNvSpPr>
              <a:spLocks/>
            </p:cNvSpPr>
            <p:nvPr/>
          </p:nvSpPr>
          <p:spPr bwMode="auto">
            <a:xfrm>
              <a:off x="2398" y="2687"/>
              <a:ext cx="24" cy="36"/>
            </a:xfrm>
            <a:custGeom>
              <a:avLst/>
              <a:gdLst>
                <a:gd name="T0" fmla="*/ 0 w 24"/>
                <a:gd name="T1" fmla="*/ 36 h 36"/>
                <a:gd name="T2" fmla="*/ 12 w 24"/>
                <a:gd name="T3" fmla="*/ 18 h 36"/>
                <a:gd name="T4" fmla="*/ 24 w 24"/>
                <a:gd name="T5" fmla="*/ 0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36"/>
                  </a:moveTo>
                  <a:lnTo>
                    <a:pt x="12" y="18"/>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 name="Line 300"/>
            <p:cNvSpPr>
              <a:spLocks noChangeShapeType="1"/>
            </p:cNvSpPr>
            <p:nvPr/>
          </p:nvSpPr>
          <p:spPr bwMode="auto">
            <a:xfrm flipV="1">
              <a:off x="2422"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4" name="Freeform 301"/>
            <p:cNvSpPr>
              <a:spLocks/>
            </p:cNvSpPr>
            <p:nvPr/>
          </p:nvSpPr>
          <p:spPr bwMode="auto">
            <a:xfrm>
              <a:off x="2446" y="2615"/>
              <a:ext cx="19" cy="36"/>
            </a:xfrm>
            <a:custGeom>
              <a:avLst/>
              <a:gdLst>
                <a:gd name="T0" fmla="*/ 0 w 19"/>
                <a:gd name="T1" fmla="*/ 36 h 36"/>
                <a:gd name="T2" fmla="*/ 6 w 19"/>
                <a:gd name="T3" fmla="*/ 18 h 36"/>
                <a:gd name="T4" fmla="*/ 19 w 19"/>
                <a:gd name="T5" fmla="*/ 0 h 36"/>
                <a:gd name="T6" fmla="*/ 0 60000 65536"/>
                <a:gd name="T7" fmla="*/ 0 60000 65536"/>
                <a:gd name="T8" fmla="*/ 0 60000 65536"/>
                <a:gd name="T9" fmla="*/ 0 w 19"/>
                <a:gd name="T10" fmla="*/ 0 h 36"/>
                <a:gd name="T11" fmla="*/ 19 w 19"/>
                <a:gd name="T12" fmla="*/ 36 h 36"/>
              </a:gdLst>
              <a:ahLst/>
              <a:cxnLst>
                <a:cxn ang="T6">
                  <a:pos x="T0" y="T1"/>
                </a:cxn>
                <a:cxn ang="T7">
                  <a:pos x="T2" y="T3"/>
                </a:cxn>
                <a:cxn ang="T8">
                  <a:pos x="T4" y="T5"/>
                </a:cxn>
              </a:cxnLst>
              <a:rect l="T9" t="T10" r="T11" b="T12"/>
              <a:pathLst>
                <a:path w="19" h="36">
                  <a:moveTo>
                    <a:pt x="0" y="36"/>
                  </a:moveTo>
                  <a:lnTo>
                    <a:pt x="6" y="18"/>
                  </a:lnTo>
                  <a:lnTo>
                    <a:pt x="19"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 name="Freeform 302"/>
            <p:cNvSpPr>
              <a:spLocks/>
            </p:cNvSpPr>
            <p:nvPr/>
          </p:nvSpPr>
          <p:spPr bwMode="auto">
            <a:xfrm>
              <a:off x="2465" y="2567"/>
              <a:ext cx="24" cy="48"/>
            </a:xfrm>
            <a:custGeom>
              <a:avLst/>
              <a:gdLst>
                <a:gd name="T0" fmla="*/ 0 w 24"/>
                <a:gd name="T1" fmla="*/ 48 h 48"/>
                <a:gd name="T2" fmla="*/ 12 w 24"/>
                <a:gd name="T3" fmla="*/ 24 h 48"/>
                <a:gd name="T4" fmla="*/ 24 w 24"/>
                <a:gd name="T5" fmla="*/ 0 h 48"/>
                <a:gd name="T6" fmla="*/ 0 60000 65536"/>
                <a:gd name="T7" fmla="*/ 0 60000 65536"/>
                <a:gd name="T8" fmla="*/ 0 60000 65536"/>
                <a:gd name="T9" fmla="*/ 0 w 24"/>
                <a:gd name="T10" fmla="*/ 0 h 48"/>
                <a:gd name="T11" fmla="*/ 24 w 24"/>
                <a:gd name="T12" fmla="*/ 48 h 48"/>
              </a:gdLst>
              <a:ahLst/>
              <a:cxnLst>
                <a:cxn ang="T6">
                  <a:pos x="T0" y="T1"/>
                </a:cxn>
                <a:cxn ang="T7">
                  <a:pos x="T2" y="T3"/>
                </a:cxn>
                <a:cxn ang="T8">
                  <a:pos x="T4" y="T5"/>
                </a:cxn>
              </a:cxnLst>
              <a:rect l="T9" t="T10" r="T11" b="T12"/>
              <a:pathLst>
                <a:path w="24" h="48">
                  <a:moveTo>
                    <a:pt x="0" y="48"/>
                  </a:moveTo>
                  <a:lnTo>
                    <a:pt x="12" y="24"/>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6" name="Line 303"/>
            <p:cNvSpPr>
              <a:spLocks noChangeShapeType="1"/>
            </p:cNvSpPr>
            <p:nvPr/>
          </p:nvSpPr>
          <p:spPr bwMode="auto">
            <a:xfrm flipV="1">
              <a:off x="2489"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Freeform 304"/>
            <p:cNvSpPr>
              <a:spLocks/>
            </p:cNvSpPr>
            <p:nvPr/>
          </p:nvSpPr>
          <p:spPr bwMode="auto">
            <a:xfrm>
              <a:off x="2513" y="2458"/>
              <a:ext cx="24" cy="54"/>
            </a:xfrm>
            <a:custGeom>
              <a:avLst/>
              <a:gdLst>
                <a:gd name="T0" fmla="*/ 0 w 24"/>
                <a:gd name="T1" fmla="*/ 54 h 54"/>
                <a:gd name="T2" fmla="*/ 12 w 24"/>
                <a:gd name="T3" fmla="*/ 30 h 54"/>
                <a:gd name="T4" fmla="*/ 24 w 24"/>
                <a:gd name="T5" fmla="*/ 0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54"/>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 name="Freeform 305"/>
            <p:cNvSpPr>
              <a:spLocks/>
            </p:cNvSpPr>
            <p:nvPr/>
          </p:nvSpPr>
          <p:spPr bwMode="auto">
            <a:xfrm>
              <a:off x="2537" y="2392"/>
              <a:ext cx="24" cy="66"/>
            </a:xfrm>
            <a:custGeom>
              <a:avLst/>
              <a:gdLst>
                <a:gd name="T0" fmla="*/ 0 w 24"/>
                <a:gd name="T1" fmla="*/ 66 h 66"/>
                <a:gd name="T2" fmla="*/ 12 w 24"/>
                <a:gd name="T3" fmla="*/ 36 h 66"/>
                <a:gd name="T4" fmla="*/ 24 w 24"/>
                <a:gd name="T5" fmla="*/ 0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66"/>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 name="Line 306"/>
            <p:cNvSpPr>
              <a:spLocks noChangeShapeType="1"/>
            </p:cNvSpPr>
            <p:nvPr/>
          </p:nvSpPr>
          <p:spPr bwMode="auto">
            <a:xfrm flipV="1">
              <a:off x="2561"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 name="Line 307"/>
            <p:cNvSpPr>
              <a:spLocks noChangeShapeType="1"/>
            </p:cNvSpPr>
            <p:nvPr/>
          </p:nvSpPr>
          <p:spPr bwMode="auto">
            <a:xfrm flipV="1">
              <a:off x="2585"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 name="Line 308"/>
            <p:cNvSpPr>
              <a:spLocks noChangeShapeType="1"/>
            </p:cNvSpPr>
            <p:nvPr/>
          </p:nvSpPr>
          <p:spPr bwMode="auto">
            <a:xfrm flipV="1">
              <a:off x="2603"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 name="Freeform 309"/>
            <p:cNvSpPr>
              <a:spLocks/>
            </p:cNvSpPr>
            <p:nvPr/>
          </p:nvSpPr>
          <p:spPr bwMode="auto">
            <a:xfrm>
              <a:off x="2627" y="2109"/>
              <a:ext cx="24" cy="78"/>
            </a:xfrm>
            <a:custGeom>
              <a:avLst/>
              <a:gdLst>
                <a:gd name="T0" fmla="*/ 0 w 24"/>
                <a:gd name="T1" fmla="*/ 78 h 78"/>
                <a:gd name="T2" fmla="*/ 12 w 24"/>
                <a:gd name="T3" fmla="*/ 36 h 78"/>
                <a:gd name="T4" fmla="*/ 24 w 24"/>
                <a:gd name="T5" fmla="*/ 0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78"/>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3" name="Line 310"/>
            <p:cNvSpPr>
              <a:spLocks noChangeShapeType="1"/>
            </p:cNvSpPr>
            <p:nvPr/>
          </p:nvSpPr>
          <p:spPr bwMode="auto">
            <a:xfrm flipV="1">
              <a:off x="2651"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4" name="Line 311"/>
            <p:cNvSpPr>
              <a:spLocks noChangeShapeType="1"/>
            </p:cNvSpPr>
            <p:nvPr/>
          </p:nvSpPr>
          <p:spPr bwMode="auto">
            <a:xfrm flipV="1">
              <a:off x="2675"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Freeform 312"/>
            <p:cNvSpPr>
              <a:spLocks/>
            </p:cNvSpPr>
            <p:nvPr/>
          </p:nvSpPr>
          <p:spPr bwMode="auto">
            <a:xfrm>
              <a:off x="2699" y="1892"/>
              <a:ext cx="24" cy="72"/>
            </a:xfrm>
            <a:custGeom>
              <a:avLst/>
              <a:gdLst>
                <a:gd name="T0" fmla="*/ 0 w 24"/>
                <a:gd name="T1" fmla="*/ 72 h 72"/>
                <a:gd name="T2" fmla="*/ 12 w 24"/>
                <a:gd name="T3" fmla="*/ 36 h 72"/>
                <a:gd name="T4" fmla="*/ 24 w 24"/>
                <a:gd name="T5" fmla="*/ 0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72"/>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6" name="Freeform 313"/>
            <p:cNvSpPr>
              <a:spLocks/>
            </p:cNvSpPr>
            <p:nvPr/>
          </p:nvSpPr>
          <p:spPr bwMode="auto">
            <a:xfrm>
              <a:off x="2723" y="1832"/>
              <a:ext cx="18" cy="60"/>
            </a:xfrm>
            <a:custGeom>
              <a:avLst/>
              <a:gdLst>
                <a:gd name="T0" fmla="*/ 0 w 18"/>
                <a:gd name="T1" fmla="*/ 60 h 60"/>
                <a:gd name="T2" fmla="*/ 6 w 18"/>
                <a:gd name="T3" fmla="*/ 30 h 60"/>
                <a:gd name="T4" fmla="*/ 18 w 18"/>
                <a:gd name="T5" fmla="*/ 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60"/>
                  </a:moveTo>
                  <a:lnTo>
                    <a:pt x="6" y="3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 name="Freeform 314"/>
            <p:cNvSpPr>
              <a:spLocks/>
            </p:cNvSpPr>
            <p:nvPr/>
          </p:nvSpPr>
          <p:spPr bwMode="auto">
            <a:xfrm>
              <a:off x="2741" y="1772"/>
              <a:ext cx="24" cy="60"/>
            </a:xfrm>
            <a:custGeom>
              <a:avLst/>
              <a:gdLst>
                <a:gd name="T0" fmla="*/ 0 w 24"/>
                <a:gd name="T1" fmla="*/ 60 h 60"/>
                <a:gd name="T2" fmla="*/ 12 w 24"/>
                <a:gd name="T3" fmla="*/ 30 h 60"/>
                <a:gd name="T4" fmla="*/ 24 w 24"/>
                <a:gd name="T5" fmla="*/ 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60"/>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8" name="Line 315"/>
            <p:cNvSpPr>
              <a:spLocks noChangeShapeType="1"/>
            </p:cNvSpPr>
            <p:nvPr/>
          </p:nvSpPr>
          <p:spPr bwMode="auto">
            <a:xfrm flipV="1">
              <a:off x="2765"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 name="Line 316"/>
            <p:cNvSpPr>
              <a:spLocks noChangeShapeType="1"/>
            </p:cNvSpPr>
            <p:nvPr/>
          </p:nvSpPr>
          <p:spPr bwMode="auto">
            <a:xfrm flipV="1">
              <a:off x="2789"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0" name="Line 317"/>
            <p:cNvSpPr>
              <a:spLocks noChangeShapeType="1"/>
            </p:cNvSpPr>
            <p:nvPr/>
          </p:nvSpPr>
          <p:spPr bwMode="auto">
            <a:xfrm flipV="1">
              <a:off x="2813"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 name="Line 318"/>
            <p:cNvSpPr>
              <a:spLocks noChangeShapeType="1"/>
            </p:cNvSpPr>
            <p:nvPr/>
          </p:nvSpPr>
          <p:spPr bwMode="auto">
            <a:xfrm flipV="1">
              <a:off x="2837"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2" name="Line 319"/>
            <p:cNvSpPr>
              <a:spLocks noChangeShapeType="1"/>
            </p:cNvSpPr>
            <p:nvPr/>
          </p:nvSpPr>
          <p:spPr bwMode="auto">
            <a:xfrm flipV="1">
              <a:off x="2861" y="1627"/>
              <a:ext cx="25"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3" name="Line 320"/>
            <p:cNvSpPr>
              <a:spLocks noChangeShapeType="1"/>
            </p:cNvSpPr>
            <p:nvPr/>
          </p:nvSpPr>
          <p:spPr bwMode="auto">
            <a:xfrm>
              <a:off x="2886" y="1627"/>
              <a:ext cx="18"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4" name="Line 321"/>
            <p:cNvSpPr>
              <a:spLocks noChangeShapeType="1"/>
            </p:cNvSpPr>
            <p:nvPr/>
          </p:nvSpPr>
          <p:spPr bwMode="auto">
            <a:xfrm>
              <a:off x="2904"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5" name="Line 322"/>
            <p:cNvSpPr>
              <a:spLocks noChangeShapeType="1"/>
            </p:cNvSpPr>
            <p:nvPr/>
          </p:nvSpPr>
          <p:spPr bwMode="auto">
            <a:xfrm>
              <a:off x="2928"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6" name="Line 323"/>
            <p:cNvSpPr>
              <a:spLocks noChangeShapeType="1"/>
            </p:cNvSpPr>
            <p:nvPr/>
          </p:nvSpPr>
          <p:spPr bwMode="auto">
            <a:xfrm>
              <a:off x="2952"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 name="Line 324"/>
            <p:cNvSpPr>
              <a:spLocks noChangeShapeType="1"/>
            </p:cNvSpPr>
            <p:nvPr/>
          </p:nvSpPr>
          <p:spPr bwMode="auto">
            <a:xfrm>
              <a:off x="2976"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 name="Freeform 325"/>
            <p:cNvSpPr>
              <a:spLocks/>
            </p:cNvSpPr>
            <p:nvPr/>
          </p:nvSpPr>
          <p:spPr bwMode="auto">
            <a:xfrm>
              <a:off x="3000" y="1772"/>
              <a:ext cx="24" cy="60"/>
            </a:xfrm>
            <a:custGeom>
              <a:avLst/>
              <a:gdLst>
                <a:gd name="T0" fmla="*/ 0 w 24"/>
                <a:gd name="T1" fmla="*/ 0 h 60"/>
                <a:gd name="T2" fmla="*/ 12 w 24"/>
                <a:gd name="T3" fmla="*/ 30 h 60"/>
                <a:gd name="T4" fmla="*/ 24 w 24"/>
                <a:gd name="T5" fmla="*/ 6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0"/>
                  </a:moveTo>
                  <a:lnTo>
                    <a:pt x="12" y="30"/>
                  </a:lnTo>
                  <a:lnTo>
                    <a:pt x="24"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9" name="Freeform 326"/>
            <p:cNvSpPr>
              <a:spLocks/>
            </p:cNvSpPr>
            <p:nvPr/>
          </p:nvSpPr>
          <p:spPr bwMode="auto">
            <a:xfrm>
              <a:off x="3024" y="1832"/>
              <a:ext cx="18" cy="60"/>
            </a:xfrm>
            <a:custGeom>
              <a:avLst/>
              <a:gdLst>
                <a:gd name="T0" fmla="*/ 0 w 18"/>
                <a:gd name="T1" fmla="*/ 0 h 60"/>
                <a:gd name="T2" fmla="*/ 6 w 18"/>
                <a:gd name="T3" fmla="*/ 30 h 60"/>
                <a:gd name="T4" fmla="*/ 18 w 18"/>
                <a:gd name="T5" fmla="*/ 6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0"/>
                  </a:moveTo>
                  <a:lnTo>
                    <a:pt x="6" y="30"/>
                  </a:lnTo>
                  <a:lnTo>
                    <a:pt x="18"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0" name="Freeform 327"/>
            <p:cNvSpPr>
              <a:spLocks/>
            </p:cNvSpPr>
            <p:nvPr/>
          </p:nvSpPr>
          <p:spPr bwMode="auto">
            <a:xfrm>
              <a:off x="3042" y="1892"/>
              <a:ext cx="24" cy="72"/>
            </a:xfrm>
            <a:custGeom>
              <a:avLst/>
              <a:gdLst>
                <a:gd name="T0" fmla="*/ 0 w 24"/>
                <a:gd name="T1" fmla="*/ 0 h 72"/>
                <a:gd name="T2" fmla="*/ 12 w 24"/>
                <a:gd name="T3" fmla="*/ 36 h 72"/>
                <a:gd name="T4" fmla="*/ 24 w 24"/>
                <a:gd name="T5" fmla="*/ 72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0"/>
                  </a:moveTo>
                  <a:lnTo>
                    <a:pt x="12" y="36"/>
                  </a:lnTo>
                  <a:lnTo>
                    <a:pt x="24" y="72"/>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1" name="Line 328"/>
            <p:cNvSpPr>
              <a:spLocks noChangeShapeType="1"/>
            </p:cNvSpPr>
            <p:nvPr/>
          </p:nvSpPr>
          <p:spPr bwMode="auto">
            <a:xfrm>
              <a:off x="3066"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 name="Line 329"/>
            <p:cNvSpPr>
              <a:spLocks noChangeShapeType="1"/>
            </p:cNvSpPr>
            <p:nvPr/>
          </p:nvSpPr>
          <p:spPr bwMode="auto">
            <a:xfrm>
              <a:off x="3090"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 name="Freeform 330"/>
            <p:cNvSpPr>
              <a:spLocks/>
            </p:cNvSpPr>
            <p:nvPr/>
          </p:nvSpPr>
          <p:spPr bwMode="auto">
            <a:xfrm>
              <a:off x="3114" y="2109"/>
              <a:ext cx="24" cy="78"/>
            </a:xfrm>
            <a:custGeom>
              <a:avLst/>
              <a:gdLst>
                <a:gd name="T0" fmla="*/ 0 w 24"/>
                <a:gd name="T1" fmla="*/ 0 h 78"/>
                <a:gd name="T2" fmla="*/ 12 w 24"/>
                <a:gd name="T3" fmla="*/ 36 h 78"/>
                <a:gd name="T4" fmla="*/ 24 w 24"/>
                <a:gd name="T5" fmla="*/ 78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0"/>
                  </a:moveTo>
                  <a:lnTo>
                    <a:pt x="12" y="36"/>
                  </a:lnTo>
                  <a:lnTo>
                    <a:pt x="24" y="7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4" name="Line 331"/>
            <p:cNvSpPr>
              <a:spLocks noChangeShapeType="1"/>
            </p:cNvSpPr>
            <p:nvPr/>
          </p:nvSpPr>
          <p:spPr bwMode="auto">
            <a:xfrm>
              <a:off x="3138"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 name="Line 332"/>
            <p:cNvSpPr>
              <a:spLocks noChangeShapeType="1"/>
            </p:cNvSpPr>
            <p:nvPr/>
          </p:nvSpPr>
          <p:spPr bwMode="auto">
            <a:xfrm>
              <a:off x="3162"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 name="Line 333"/>
            <p:cNvSpPr>
              <a:spLocks noChangeShapeType="1"/>
            </p:cNvSpPr>
            <p:nvPr/>
          </p:nvSpPr>
          <p:spPr bwMode="auto">
            <a:xfrm>
              <a:off x="3180"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 name="Freeform 334"/>
            <p:cNvSpPr>
              <a:spLocks/>
            </p:cNvSpPr>
            <p:nvPr/>
          </p:nvSpPr>
          <p:spPr bwMode="auto">
            <a:xfrm>
              <a:off x="3204" y="2392"/>
              <a:ext cx="24" cy="66"/>
            </a:xfrm>
            <a:custGeom>
              <a:avLst/>
              <a:gdLst>
                <a:gd name="T0" fmla="*/ 0 w 24"/>
                <a:gd name="T1" fmla="*/ 0 h 66"/>
                <a:gd name="T2" fmla="*/ 12 w 24"/>
                <a:gd name="T3" fmla="*/ 36 h 66"/>
                <a:gd name="T4" fmla="*/ 24 w 24"/>
                <a:gd name="T5" fmla="*/ 66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0"/>
                  </a:moveTo>
                  <a:lnTo>
                    <a:pt x="12" y="36"/>
                  </a:lnTo>
                  <a:lnTo>
                    <a:pt x="24" y="6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 name="Freeform 335"/>
            <p:cNvSpPr>
              <a:spLocks/>
            </p:cNvSpPr>
            <p:nvPr/>
          </p:nvSpPr>
          <p:spPr bwMode="auto">
            <a:xfrm>
              <a:off x="3228" y="2458"/>
              <a:ext cx="24" cy="54"/>
            </a:xfrm>
            <a:custGeom>
              <a:avLst/>
              <a:gdLst>
                <a:gd name="T0" fmla="*/ 0 w 24"/>
                <a:gd name="T1" fmla="*/ 0 h 54"/>
                <a:gd name="T2" fmla="*/ 12 w 24"/>
                <a:gd name="T3" fmla="*/ 30 h 54"/>
                <a:gd name="T4" fmla="*/ 24 w 24"/>
                <a:gd name="T5" fmla="*/ 54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0"/>
                  </a:moveTo>
                  <a:lnTo>
                    <a:pt x="12" y="30"/>
                  </a:lnTo>
                  <a:lnTo>
                    <a:pt x="24" y="5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 name="Line 336"/>
            <p:cNvSpPr>
              <a:spLocks noChangeShapeType="1"/>
            </p:cNvSpPr>
            <p:nvPr/>
          </p:nvSpPr>
          <p:spPr bwMode="auto">
            <a:xfrm>
              <a:off x="3252"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 name="Freeform 337"/>
            <p:cNvSpPr>
              <a:spLocks/>
            </p:cNvSpPr>
            <p:nvPr/>
          </p:nvSpPr>
          <p:spPr bwMode="auto">
            <a:xfrm>
              <a:off x="3276" y="2567"/>
              <a:ext cx="25" cy="48"/>
            </a:xfrm>
            <a:custGeom>
              <a:avLst/>
              <a:gdLst>
                <a:gd name="T0" fmla="*/ 0 w 25"/>
                <a:gd name="T1" fmla="*/ 0 h 48"/>
                <a:gd name="T2" fmla="*/ 12 w 25"/>
                <a:gd name="T3" fmla="*/ 24 h 48"/>
                <a:gd name="T4" fmla="*/ 25 w 25"/>
                <a:gd name="T5" fmla="*/ 48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12" y="24"/>
                  </a:lnTo>
                  <a:lnTo>
                    <a:pt x="25" y="4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1" name="Freeform 338"/>
            <p:cNvSpPr>
              <a:spLocks/>
            </p:cNvSpPr>
            <p:nvPr/>
          </p:nvSpPr>
          <p:spPr bwMode="auto">
            <a:xfrm>
              <a:off x="3301" y="2615"/>
              <a:ext cx="18" cy="36"/>
            </a:xfrm>
            <a:custGeom>
              <a:avLst/>
              <a:gdLst>
                <a:gd name="T0" fmla="*/ 0 w 18"/>
                <a:gd name="T1" fmla="*/ 0 h 36"/>
                <a:gd name="T2" fmla="*/ 6 w 18"/>
                <a:gd name="T3" fmla="*/ 18 h 36"/>
                <a:gd name="T4" fmla="*/ 18 w 18"/>
                <a:gd name="T5" fmla="*/ 36 h 36"/>
                <a:gd name="T6" fmla="*/ 0 60000 65536"/>
                <a:gd name="T7" fmla="*/ 0 60000 65536"/>
                <a:gd name="T8" fmla="*/ 0 60000 65536"/>
                <a:gd name="T9" fmla="*/ 0 w 18"/>
                <a:gd name="T10" fmla="*/ 0 h 36"/>
                <a:gd name="T11" fmla="*/ 18 w 18"/>
                <a:gd name="T12" fmla="*/ 36 h 36"/>
              </a:gdLst>
              <a:ahLst/>
              <a:cxnLst>
                <a:cxn ang="T6">
                  <a:pos x="T0" y="T1"/>
                </a:cxn>
                <a:cxn ang="T7">
                  <a:pos x="T2" y="T3"/>
                </a:cxn>
                <a:cxn ang="T8">
                  <a:pos x="T4" y="T5"/>
                </a:cxn>
              </a:cxnLst>
              <a:rect l="T9" t="T10" r="T11" b="T12"/>
              <a:pathLst>
                <a:path w="18" h="36">
                  <a:moveTo>
                    <a:pt x="0" y="0"/>
                  </a:moveTo>
                  <a:lnTo>
                    <a:pt x="6" y="18"/>
                  </a:lnTo>
                  <a:lnTo>
                    <a:pt x="18"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2" name="Line 339"/>
            <p:cNvSpPr>
              <a:spLocks noChangeShapeType="1"/>
            </p:cNvSpPr>
            <p:nvPr/>
          </p:nvSpPr>
          <p:spPr bwMode="auto">
            <a:xfrm>
              <a:off x="3319"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3" name="Freeform 340"/>
            <p:cNvSpPr>
              <a:spLocks/>
            </p:cNvSpPr>
            <p:nvPr/>
          </p:nvSpPr>
          <p:spPr bwMode="auto">
            <a:xfrm>
              <a:off x="3343" y="2687"/>
              <a:ext cx="24" cy="36"/>
            </a:xfrm>
            <a:custGeom>
              <a:avLst/>
              <a:gdLst>
                <a:gd name="T0" fmla="*/ 0 w 24"/>
                <a:gd name="T1" fmla="*/ 0 h 36"/>
                <a:gd name="T2" fmla="*/ 12 w 24"/>
                <a:gd name="T3" fmla="*/ 18 h 36"/>
                <a:gd name="T4" fmla="*/ 24 w 24"/>
                <a:gd name="T5" fmla="*/ 36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0"/>
                  </a:moveTo>
                  <a:lnTo>
                    <a:pt x="12" y="18"/>
                  </a:lnTo>
                  <a:lnTo>
                    <a:pt x="24"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4" name="Freeform 341"/>
            <p:cNvSpPr>
              <a:spLocks/>
            </p:cNvSpPr>
            <p:nvPr/>
          </p:nvSpPr>
          <p:spPr bwMode="auto">
            <a:xfrm>
              <a:off x="3367" y="2723"/>
              <a:ext cx="24" cy="24"/>
            </a:xfrm>
            <a:custGeom>
              <a:avLst/>
              <a:gdLst>
                <a:gd name="T0" fmla="*/ 0 w 24"/>
                <a:gd name="T1" fmla="*/ 0 h 24"/>
                <a:gd name="T2" fmla="*/ 12 w 24"/>
                <a:gd name="T3" fmla="*/ 12 h 24"/>
                <a:gd name="T4" fmla="*/ 24 w 24"/>
                <a:gd name="T5" fmla="*/ 24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0"/>
                  </a:moveTo>
                  <a:lnTo>
                    <a:pt x="12" y="12"/>
                  </a:lnTo>
                  <a:lnTo>
                    <a:pt x="24" y="2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5" name="Line 342"/>
            <p:cNvSpPr>
              <a:spLocks noChangeShapeType="1"/>
            </p:cNvSpPr>
            <p:nvPr/>
          </p:nvSpPr>
          <p:spPr bwMode="auto">
            <a:xfrm>
              <a:off x="3391"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6" name="Line 343"/>
            <p:cNvSpPr>
              <a:spLocks noChangeShapeType="1"/>
            </p:cNvSpPr>
            <p:nvPr/>
          </p:nvSpPr>
          <p:spPr bwMode="auto">
            <a:xfrm>
              <a:off x="3415"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 name="Line 344"/>
            <p:cNvSpPr>
              <a:spLocks noChangeShapeType="1"/>
            </p:cNvSpPr>
            <p:nvPr/>
          </p:nvSpPr>
          <p:spPr bwMode="auto">
            <a:xfrm>
              <a:off x="3439"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 name="Line 345"/>
            <p:cNvSpPr>
              <a:spLocks noChangeShapeType="1"/>
            </p:cNvSpPr>
            <p:nvPr/>
          </p:nvSpPr>
          <p:spPr bwMode="auto">
            <a:xfrm>
              <a:off x="3463"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 name="Line 346"/>
            <p:cNvSpPr>
              <a:spLocks noChangeShapeType="1"/>
            </p:cNvSpPr>
            <p:nvPr/>
          </p:nvSpPr>
          <p:spPr bwMode="auto">
            <a:xfrm>
              <a:off x="3481"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0" name="Line 347"/>
            <p:cNvSpPr>
              <a:spLocks noChangeShapeType="1"/>
            </p:cNvSpPr>
            <p:nvPr/>
          </p:nvSpPr>
          <p:spPr bwMode="auto">
            <a:xfrm>
              <a:off x="3505"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1" name="Line 348"/>
            <p:cNvSpPr>
              <a:spLocks noChangeShapeType="1"/>
            </p:cNvSpPr>
            <p:nvPr/>
          </p:nvSpPr>
          <p:spPr bwMode="auto">
            <a:xfrm>
              <a:off x="3529"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2" name="Line 349"/>
            <p:cNvSpPr>
              <a:spLocks noChangeShapeType="1"/>
            </p:cNvSpPr>
            <p:nvPr/>
          </p:nvSpPr>
          <p:spPr bwMode="auto">
            <a:xfrm>
              <a:off x="3553"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Line 350"/>
            <p:cNvSpPr>
              <a:spLocks noChangeShapeType="1"/>
            </p:cNvSpPr>
            <p:nvPr/>
          </p:nvSpPr>
          <p:spPr bwMode="auto">
            <a:xfrm>
              <a:off x="3577"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 name="Freeform 351"/>
            <p:cNvSpPr>
              <a:spLocks/>
            </p:cNvSpPr>
            <p:nvPr/>
          </p:nvSpPr>
          <p:spPr bwMode="auto">
            <a:xfrm>
              <a:off x="3601" y="2844"/>
              <a:ext cx="18" cy="6"/>
            </a:xfrm>
            <a:custGeom>
              <a:avLst/>
              <a:gdLst>
                <a:gd name="T0" fmla="*/ 0 w 18"/>
                <a:gd name="T1" fmla="*/ 0 h 6"/>
                <a:gd name="T2" fmla="*/ 6 w 18"/>
                <a:gd name="T3" fmla="*/ 0 h 6"/>
                <a:gd name="T4" fmla="*/ 18 w 18"/>
                <a:gd name="T5" fmla="*/ 6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0"/>
                  </a:moveTo>
                  <a:lnTo>
                    <a:pt x="6" y="0"/>
                  </a:lnTo>
                  <a:lnTo>
                    <a:pt x="18"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5" name="Line 352"/>
            <p:cNvSpPr>
              <a:spLocks noChangeShapeType="1"/>
            </p:cNvSpPr>
            <p:nvPr/>
          </p:nvSpPr>
          <p:spPr bwMode="auto">
            <a:xfrm>
              <a:off x="3619"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6" name="Line 353"/>
            <p:cNvSpPr>
              <a:spLocks noChangeShapeType="1"/>
            </p:cNvSpPr>
            <p:nvPr/>
          </p:nvSpPr>
          <p:spPr bwMode="auto">
            <a:xfrm>
              <a:off x="3643"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7" name="Freeform 354"/>
            <p:cNvSpPr>
              <a:spLocks/>
            </p:cNvSpPr>
            <p:nvPr/>
          </p:nvSpPr>
          <p:spPr bwMode="auto">
            <a:xfrm>
              <a:off x="3667" y="2850"/>
              <a:ext cx="24" cy="6"/>
            </a:xfrm>
            <a:custGeom>
              <a:avLst/>
              <a:gdLst>
                <a:gd name="T0" fmla="*/ 0 w 24"/>
                <a:gd name="T1" fmla="*/ 0 h 6"/>
                <a:gd name="T2" fmla="*/ 12 w 24"/>
                <a:gd name="T3" fmla="*/ 0 h 6"/>
                <a:gd name="T4" fmla="*/ 24 w 24"/>
                <a:gd name="T5" fmla="*/ 6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0"/>
                  </a:moveTo>
                  <a:lnTo>
                    <a:pt x="12" y="0"/>
                  </a:lnTo>
                  <a:lnTo>
                    <a:pt x="24"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 name="Line 355"/>
            <p:cNvSpPr>
              <a:spLocks noChangeShapeType="1"/>
            </p:cNvSpPr>
            <p:nvPr/>
          </p:nvSpPr>
          <p:spPr bwMode="auto">
            <a:xfrm>
              <a:off x="3691"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 name="Line 356"/>
            <p:cNvSpPr>
              <a:spLocks noChangeShapeType="1"/>
            </p:cNvSpPr>
            <p:nvPr/>
          </p:nvSpPr>
          <p:spPr bwMode="auto">
            <a:xfrm>
              <a:off x="371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 name="Line 357"/>
            <p:cNvSpPr>
              <a:spLocks noChangeShapeType="1"/>
            </p:cNvSpPr>
            <p:nvPr/>
          </p:nvSpPr>
          <p:spPr bwMode="auto">
            <a:xfrm>
              <a:off x="3740"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Line 358"/>
            <p:cNvSpPr>
              <a:spLocks noChangeShapeType="1"/>
            </p:cNvSpPr>
            <p:nvPr/>
          </p:nvSpPr>
          <p:spPr bwMode="auto">
            <a:xfrm>
              <a:off x="3758"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2" name="Line 359"/>
            <p:cNvSpPr>
              <a:spLocks noChangeShapeType="1"/>
            </p:cNvSpPr>
            <p:nvPr/>
          </p:nvSpPr>
          <p:spPr bwMode="auto">
            <a:xfrm>
              <a:off x="3782"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3" name="Group 360"/>
          <p:cNvGrpSpPr>
            <a:grpSpLocks noChangeAspect="1"/>
          </p:cNvGrpSpPr>
          <p:nvPr/>
        </p:nvGrpSpPr>
        <p:grpSpPr bwMode="auto">
          <a:xfrm>
            <a:off x="2620963" y="5646738"/>
            <a:ext cx="4010025" cy="465137"/>
            <a:chOff x="1953" y="1621"/>
            <a:chExt cx="1847" cy="1241"/>
          </a:xfrm>
        </p:grpSpPr>
        <p:sp>
          <p:nvSpPr>
            <p:cNvPr id="364" name="Rectangle 361"/>
            <p:cNvSpPr>
              <a:spLocks noChangeAspect="1" noChangeArrowheads="1"/>
            </p:cNvSpPr>
            <p:nvPr/>
          </p:nvSpPr>
          <p:spPr bwMode="auto">
            <a:xfrm>
              <a:off x="1953"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65" name="Rectangle 362"/>
            <p:cNvSpPr>
              <a:spLocks noChangeAspect="1" noChangeArrowheads="1"/>
            </p:cNvSpPr>
            <p:nvPr/>
          </p:nvSpPr>
          <p:spPr bwMode="auto">
            <a:xfrm>
              <a:off x="1977"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66" name="Rectangle 363"/>
            <p:cNvSpPr>
              <a:spLocks noChangeAspect="1" noChangeArrowheads="1"/>
            </p:cNvSpPr>
            <p:nvPr/>
          </p:nvSpPr>
          <p:spPr bwMode="auto">
            <a:xfrm>
              <a:off x="2001"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67" name="Rectangle 364"/>
            <p:cNvSpPr>
              <a:spLocks noChangeAspect="1" noChangeArrowheads="1"/>
            </p:cNvSpPr>
            <p:nvPr/>
          </p:nvSpPr>
          <p:spPr bwMode="auto">
            <a:xfrm>
              <a:off x="2019" y="2850"/>
              <a:ext cx="25" cy="12"/>
            </a:xfrm>
            <a:prstGeom prst="rect">
              <a:avLst/>
            </a:prstGeom>
            <a:solidFill>
              <a:srgbClr val="000080"/>
            </a:solidFill>
            <a:ln w="3175">
              <a:solidFill>
                <a:srgbClr val="000000"/>
              </a:solidFill>
              <a:miter lim="800000"/>
              <a:headEnd/>
              <a:tailEnd/>
            </a:ln>
          </p:spPr>
          <p:txBody>
            <a:bodyPr/>
            <a:lstStyle/>
            <a:p>
              <a:endParaRPr lang="en-US"/>
            </a:p>
          </p:txBody>
        </p:sp>
        <p:sp>
          <p:nvSpPr>
            <p:cNvPr id="368" name="Rectangle 365"/>
            <p:cNvSpPr>
              <a:spLocks noChangeAspect="1" noChangeArrowheads="1"/>
            </p:cNvSpPr>
            <p:nvPr/>
          </p:nvSpPr>
          <p:spPr bwMode="auto">
            <a:xfrm>
              <a:off x="2044"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69" name="Freeform 366"/>
            <p:cNvSpPr>
              <a:spLocks noChangeAspect="1"/>
            </p:cNvSpPr>
            <p:nvPr/>
          </p:nvSpPr>
          <p:spPr bwMode="auto">
            <a:xfrm>
              <a:off x="2062" y="2844"/>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0" name="Rectangle 367"/>
            <p:cNvSpPr>
              <a:spLocks noChangeAspect="1" noChangeArrowheads="1"/>
            </p:cNvSpPr>
            <p:nvPr/>
          </p:nvSpPr>
          <p:spPr bwMode="auto">
            <a:xfrm>
              <a:off x="2080"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71" name="Rectangle 368"/>
            <p:cNvSpPr>
              <a:spLocks noChangeAspect="1" noChangeArrowheads="1"/>
            </p:cNvSpPr>
            <p:nvPr/>
          </p:nvSpPr>
          <p:spPr bwMode="auto">
            <a:xfrm>
              <a:off x="2092"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72" name="Rectangle 369"/>
            <p:cNvSpPr>
              <a:spLocks noChangeAspect="1" noChangeArrowheads="1"/>
            </p:cNvSpPr>
            <p:nvPr/>
          </p:nvSpPr>
          <p:spPr bwMode="auto">
            <a:xfrm>
              <a:off x="2116"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73" name="Freeform 370"/>
            <p:cNvSpPr>
              <a:spLocks noChangeAspect="1"/>
            </p:cNvSpPr>
            <p:nvPr/>
          </p:nvSpPr>
          <p:spPr bwMode="auto">
            <a:xfrm>
              <a:off x="2140" y="2832"/>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74" name="Rectangle 371"/>
            <p:cNvSpPr>
              <a:spLocks noChangeAspect="1" noChangeArrowheads="1"/>
            </p:cNvSpPr>
            <p:nvPr/>
          </p:nvSpPr>
          <p:spPr bwMode="auto">
            <a:xfrm>
              <a:off x="2158" y="2838"/>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75" name="Freeform 372"/>
            <p:cNvSpPr>
              <a:spLocks noChangeAspect="1"/>
            </p:cNvSpPr>
            <p:nvPr/>
          </p:nvSpPr>
          <p:spPr bwMode="auto">
            <a:xfrm>
              <a:off x="2176" y="2832"/>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6" name="Freeform 373"/>
            <p:cNvSpPr>
              <a:spLocks noChangeAspect="1"/>
            </p:cNvSpPr>
            <p:nvPr/>
          </p:nvSpPr>
          <p:spPr bwMode="auto">
            <a:xfrm>
              <a:off x="2200" y="2826"/>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7" name="Freeform 374"/>
            <p:cNvSpPr>
              <a:spLocks noChangeAspect="1"/>
            </p:cNvSpPr>
            <p:nvPr/>
          </p:nvSpPr>
          <p:spPr bwMode="auto">
            <a:xfrm>
              <a:off x="2224" y="2820"/>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8" name="Freeform 375"/>
            <p:cNvSpPr>
              <a:spLocks noChangeAspect="1"/>
            </p:cNvSpPr>
            <p:nvPr/>
          </p:nvSpPr>
          <p:spPr bwMode="auto">
            <a:xfrm>
              <a:off x="2248" y="2814"/>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9" name="Freeform 376"/>
            <p:cNvSpPr>
              <a:spLocks noChangeAspect="1"/>
            </p:cNvSpPr>
            <p:nvPr/>
          </p:nvSpPr>
          <p:spPr bwMode="auto">
            <a:xfrm>
              <a:off x="2272" y="2795"/>
              <a:ext cx="30" cy="25"/>
            </a:xfrm>
            <a:custGeom>
              <a:avLst/>
              <a:gdLst>
                <a:gd name="T0" fmla="*/ 0 w 30"/>
                <a:gd name="T1" fmla="*/ 12 h 25"/>
                <a:gd name="T2" fmla="*/ 24 w 30"/>
                <a:gd name="T3" fmla="*/ 0 h 25"/>
                <a:gd name="T4" fmla="*/ 30 w 30"/>
                <a:gd name="T5" fmla="*/ 12 h 25"/>
                <a:gd name="T6" fmla="*/ 6 w 30"/>
                <a:gd name="T7" fmla="*/ 25 h 25"/>
                <a:gd name="T8" fmla="*/ 0 w 30"/>
                <a:gd name="T9" fmla="*/ 12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0" y="12"/>
                  </a:moveTo>
                  <a:lnTo>
                    <a:pt x="24" y="0"/>
                  </a:lnTo>
                  <a:lnTo>
                    <a:pt x="30" y="12"/>
                  </a:lnTo>
                  <a:lnTo>
                    <a:pt x="6" y="25"/>
                  </a:lnTo>
                  <a:lnTo>
                    <a:pt x="0" y="12"/>
                  </a:lnTo>
                  <a:close/>
                </a:path>
              </a:pathLst>
            </a:custGeom>
            <a:solidFill>
              <a:srgbClr val="000080"/>
            </a:solidFill>
            <a:ln w="3175">
              <a:solidFill>
                <a:srgbClr val="000000"/>
              </a:solidFill>
              <a:round/>
              <a:headEnd/>
              <a:tailEnd/>
            </a:ln>
          </p:spPr>
          <p:txBody>
            <a:bodyPr/>
            <a:lstStyle/>
            <a:p>
              <a:endParaRPr lang="en-US"/>
            </a:p>
          </p:txBody>
        </p:sp>
        <p:sp>
          <p:nvSpPr>
            <p:cNvPr id="380" name="Freeform 377"/>
            <p:cNvSpPr>
              <a:spLocks noChangeAspect="1"/>
            </p:cNvSpPr>
            <p:nvPr/>
          </p:nvSpPr>
          <p:spPr bwMode="auto">
            <a:xfrm>
              <a:off x="2290" y="2789"/>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81" name="Freeform 378"/>
            <p:cNvSpPr>
              <a:spLocks noChangeAspect="1"/>
            </p:cNvSpPr>
            <p:nvPr/>
          </p:nvSpPr>
          <p:spPr bwMode="auto">
            <a:xfrm>
              <a:off x="2314" y="2771"/>
              <a:ext cx="30" cy="24"/>
            </a:xfrm>
            <a:custGeom>
              <a:avLst/>
              <a:gdLst>
                <a:gd name="T0" fmla="*/ 0 w 30"/>
                <a:gd name="T1" fmla="*/ 12 h 24"/>
                <a:gd name="T2" fmla="*/ 24 w 30"/>
                <a:gd name="T3" fmla="*/ 0 h 24"/>
                <a:gd name="T4" fmla="*/ 30 w 30"/>
                <a:gd name="T5" fmla="*/ 12 h 24"/>
                <a:gd name="T6" fmla="*/ 6 w 30"/>
                <a:gd name="T7" fmla="*/ 24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0"/>
                  </a:lnTo>
                  <a:lnTo>
                    <a:pt x="30" y="12"/>
                  </a:lnTo>
                  <a:lnTo>
                    <a:pt x="6" y="24"/>
                  </a:lnTo>
                  <a:lnTo>
                    <a:pt x="0" y="12"/>
                  </a:lnTo>
                  <a:close/>
                </a:path>
              </a:pathLst>
            </a:custGeom>
            <a:solidFill>
              <a:srgbClr val="000080"/>
            </a:solidFill>
            <a:ln w="3175">
              <a:solidFill>
                <a:srgbClr val="000000"/>
              </a:solidFill>
              <a:round/>
              <a:headEnd/>
              <a:tailEnd/>
            </a:ln>
          </p:spPr>
          <p:txBody>
            <a:bodyPr/>
            <a:lstStyle/>
            <a:p>
              <a:endParaRPr lang="en-US"/>
            </a:p>
          </p:txBody>
        </p:sp>
        <p:sp>
          <p:nvSpPr>
            <p:cNvPr id="382" name="Freeform 379"/>
            <p:cNvSpPr>
              <a:spLocks noChangeAspect="1"/>
            </p:cNvSpPr>
            <p:nvPr/>
          </p:nvSpPr>
          <p:spPr bwMode="auto">
            <a:xfrm>
              <a:off x="2344" y="2753"/>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3" name="Freeform 380"/>
            <p:cNvSpPr>
              <a:spLocks noChangeAspect="1"/>
            </p:cNvSpPr>
            <p:nvPr/>
          </p:nvSpPr>
          <p:spPr bwMode="auto">
            <a:xfrm>
              <a:off x="2368" y="2729"/>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4" name="Freeform 381"/>
            <p:cNvSpPr>
              <a:spLocks noChangeAspect="1"/>
            </p:cNvSpPr>
            <p:nvPr/>
          </p:nvSpPr>
          <p:spPr bwMode="auto">
            <a:xfrm>
              <a:off x="2392" y="270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5" name="Freeform 382"/>
            <p:cNvSpPr>
              <a:spLocks noChangeAspect="1"/>
            </p:cNvSpPr>
            <p:nvPr/>
          </p:nvSpPr>
          <p:spPr bwMode="auto">
            <a:xfrm>
              <a:off x="2410" y="2669"/>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386" name="Freeform 383"/>
            <p:cNvSpPr>
              <a:spLocks noChangeAspect="1"/>
            </p:cNvSpPr>
            <p:nvPr/>
          </p:nvSpPr>
          <p:spPr bwMode="auto">
            <a:xfrm>
              <a:off x="2416" y="2669"/>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7" name="Freeform 384"/>
            <p:cNvSpPr>
              <a:spLocks noChangeAspect="1"/>
            </p:cNvSpPr>
            <p:nvPr/>
          </p:nvSpPr>
          <p:spPr bwMode="auto">
            <a:xfrm>
              <a:off x="2440" y="2627"/>
              <a:ext cx="19" cy="30"/>
            </a:xfrm>
            <a:custGeom>
              <a:avLst/>
              <a:gdLst>
                <a:gd name="T0" fmla="*/ 0 w 19"/>
                <a:gd name="T1" fmla="*/ 24 h 30"/>
                <a:gd name="T2" fmla="*/ 6 w 19"/>
                <a:gd name="T3" fmla="*/ 0 h 30"/>
                <a:gd name="T4" fmla="*/ 19 w 19"/>
                <a:gd name="T5" fmla="*/ 6 h 30"/>
                <a:gd name="T6" fmla="*/ 12 w 19"/>
                <a:gd name="T7" fmla="*/ 30 h 30"/>
                <a:gd name="T8" fmla="*/ 0 w 19"/>
                <a:gd name="T9" fmla="*/ 24 h 30"/>
                <a:gd name="T10" fmla="*/ 0 60000 65536"/>
                <a:gd name="T11" fmla="*/ 0 60000 65536"/>
                <a:gd name="T12" fmla="*/ 0 60000 65536"/>
                <a:gd name="T13" fmla="*/ 0 60000 65536"/>
                <a:gd name="T14" fmla="*/ 0 60000 65536"/>
                <a:gd name="T15" fmla="*/ 0 w 19"/>
                <a:gd name="T16" fmla="*/ 0 h 30"/>
                <a:gd name="T17" fmla="*/ 19 w 19"/>
                <a:gd name="T18" fmla="*/ 30 h 30"/>
              </a:gdLst>
              <a:ahLst/>
              <a:cxnLst>
                <a:cxn ang="T10">
                  <a:pos x="T0" y="T1"/>
                </a:cxn>
                <a:cxn ang="T11">
                  <a:pos x="T2" y="T3"/>
                </a:cxn>
                <a:cxn ang="T12">
                  <a:pos x="T4" y="T5"/>
                </a:cxn>
                <a:cxn ang="T13">
                  <a:pos x="T6" y="T7"/>
                </a:cxn>
                <a:cxn ang="T14">
                  <a:pos x="T8" y="T9"/>
                </a:cxn>
              </a:cxnLst>
              <a:rect l="T15" t="T16" r="T17" b="T18"/>
              <a:pathLst>
                <a:path w="19" h="30">
                  <a:moveTo>
                    <a:pt x="0" y="24"/>
                  </a:moveTo>
                  <a:lnTo>
                    <a:pt x="6" y="0"/>
                  </a:lnTo>
                  <a:lnTo>
                    <a:pt x="19"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8" name="Freeform 385"/>
            <p:cNvSpPr>
              <a:spLocks noChangeAspect="1"/>
            </p:cNvSpPr>
            <p:nvPr/>
          </p:nvSpPr>
          <p:spPr bwMode="auto">
            <a:xfrm>
              <a:off x="2459" y="2591"/>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9" name="Freeform 386"/>
            <p:cNvSpPr>
              <a:spLocks noChangeAspect="1"/>
            </p:cNvSpPr>
            <p:nvPr/>
          </p:nvSpPr>
          <p:spPr bwMode="auto">
            <a:xfrm>
              <a:off x="2483" y="2542"/>
              <a:ext cx="18" cy="31"/>
            </a:xfrm>
            <a:custGeom>
              <a:avLst/>
              <a:gdLst>
                <a:gd name="T0" fmla="*/ 0 w 18"/>
                <a:gd name="T1" fmla="*/ 25 h 31"/>
                <a:gd name="T2" fmla="*/ 6 w 18"/>
                <a:gd name="T3" fmla="*/ 0 h 31"/>
                <a:gd name="T4" fmla="*/ 18 w 18"/>
                <a:gd name="T5" fmla="*/ 6 h 31"/>
                <a:gd name="T6" fmla="*/ 12 w 18"/>
                <a:gd name="T7" fmla="*/ 31 h 31"/>
                <a:gd name="T8" fmla="*/ 0 w 18"/>
                <a:gd name="T9" fmla="*/ 25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25"/>
                  </a:moveTo>
                  <a:lnTo>
                    <a:pt x="6" y="0"/>
                  </a:lnTo>
                  <a:lnTo>
                    <a:pt x="18"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390" name="Freeform 387"/>
            <p:cNvSpPr>
              <a:spLocks noChangeAspect="1"/>
            </p:cNvSpPr>
            <p:nvPr/>
          </p:nvSpPr>
          <p:spPr bwMode="auto">
            <a:xfrm>
              <a:off x="2507" y="248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1" name="Freeform 388"/>
            <p:cNvSpPr>
              <a:spLocks noChangeAspect="1"/>
            </p:cNvSpPr>
            <p:nvPr/>
          </p:nvSpPr>
          <p:spPr bwMode="auto">
            <a:xfrm>
              <a:off x="2531" y="2434"/>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2" name="Freeform 389"/>
            <p:cNvSpPr>
              <a:spLocks noChangeAspect="1"/>
            </p:cNvSpPr>
            <p:nvPr/>
          </p:nvSpPr>
          <p:spPr bwMode="auto">
            <a:xfrm>
              <a:off x="2549" y="2380"/>
              <a:ext cx="18" cy="24"/>
            </a:xfrm>
            <a:custGeom>
              <a:avLst/>
              <a:gdLst>
                <a:gd name="T0" fmla="*/ 0 w 18"/>
                <a:gd name="T1" fmla="*/ 18 h 24"/>
                <a:gd name="T2" fmla="*/ 6 w 18"/>
                <a:gd name="T3" fmla="*/ 0 h 24"/>
                <a:gd name="T4" fmla="*/ 18 w 18"/>
                <a:gd name="T5" fmla="*/ 6 h 24"/>
                <a:gd name="T6" fmla="*/ 12 w 18"/>
                <a:gd name="T7" fmla="*/ 24 h 24"/>
                <a:gd name="T8" fmla="*/ 0 w 18"/>
                <a:gd name="T9" fmla="*/ 18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18"/>
                  </a:moveTo>
                  <a:lnTo>
                    <a:pt x="6" y="0"/>
                  </a:lnTo>
                  <a:lnTo>
                    <a:pt x="18" y="6"/>
                  </a:lnTo>
                  <a:lnTo>
                    <a:pt x="12" y="24"/>
                  </a:lnTo>
                  <a:lnTo>
                    <a:pt x="0" y="18"/>
                  </a:lnTo>
                  <a:close/>
                </a:path>
              </a:pathLst>
            </a:custGeom>
            <a:solidFill>
              <a:srgbClr val="000080"/>
            </a:solidFill>
            <a:ln w="3175">
              <a:solidFill>
                <a:srgbClr val="000000"/>
              </a:solidFill>
              <a:round/>
              <a:headEnd/>
              <a:tailEnd/>
            </a:ln>
          </p:spPr>
          <p:txBody>
            <a:bodyPr/>
            <a:lstStyle/>
            <a:p>
              <a:endParaRPr lang="en-US"/>
            </a:p>
          </p:txBody>
        </p:sp>
        <p:sp>
          <p:nvSpPr>
            <p:cNvPr id="393" name="Freeform 390"/>
            <p:cNvSpPr>
              <a:spLocks noChangeAspect="1"/>
            </p:cNvSpPr>
            <p:nvPr/>
          </p:nvSpPr>
          <p:spPr bwMode="auto">
            <a:xfrm>
              <a:off x="2555" y="236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4" name="Rectangle 391"/>
            <p:cNvSpPr>
              <a:spLocks noChangeAspect="1" noChangeArrowheads="1"/>
            </p:cNvSpPr>
            <p:nvPr/>
          </p:nvSpPr>
          <p:spPr bwMode="auto">
            <a:xfrm>
              <a:off x="2579" y="2320"/>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395" name="Freeform 392"/>
            <p:cNvSpPr>
              <a:spLocks noChangeAspect="1"/>
            </p:cNvSpPr>
            <p:nvPr/>
          </p:nvSpPr>
          <p:spPr bwMode="auto">
            <a:xfrm>
              <a:off x="2579" y="2302"/>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6" name="Freeform 393"/>
            <p:cNvSpPr>
              <a:spLocks noChangeAspect="1"/>
            </p:cNvSpPr>
            <p:nvPr/>
          </p:nvSpPr>
          <p:spPr bwMode="auto">
            <a:xfrm>
              <a:off x="2597" y="223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7" name="Freeform 394"/>
            <p:cNvSpPr>
              <a:spLocks noChangeAspect="1"/>
            </p:cNvSpPr>
            <p:nvPr/>
          </p:nvSpPr>
          <p:spPr bwMode="auto">
            <a:xfrm>
              <a:off x="2615" y="2175"/>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398" name="Freeform 395"/>
            <p:cNvSpPr>
              <a:spLocks noChangeAspect="1"/>
            </p:cNvSpPr>
            <p:nvPr/>
          </p:nvSpPr>
          <p:spPr bwMode="auto">
            <a:xfrm>
              <a:off x="2621" y="2163"/>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9" name="Freeform 396"/>
            <p:cNvSpPr>
              <a:spLocks noChangeAspect="1"/>
            </p:cNvSpPr>
            <p:nvPr/>
          </p:nvSpPr>
          <p:spPr bwMode="auto">
            <a:xfrm>
              <a:off x="2639" y="2103"/>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0" name="Freeform 397"/>
            <p:cNvSpPr>
              <a:spLocks noChangeAspect="1"/>
            </p:cNvSpPr>
            <p:nvPr/>
          </p:nvSpPr>
          <p:spPr bwMode="auto">
            <a:xfrm>
              <a:off x="2645" y="208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1" name="Freeform 398"/>
            <p:cNvSpPr>
              <a:spLocks noChangeAspect="1"/>
            </p:cNvSpPr>
            <p:nvPr/>
          </p:nvSpPr>
          <p:spPr bwMode="auto">
            <a:xfrm>
              <a:off x="2663" y="2024"/>
              <a:ext cx="18" cy="19"/>
            </a:xfrm>
            <a:custGeom>
              <a:avLst/>
              <a:gdLst>
                <a:gd name="T0" fmla="*/ 0 w 18"/>
                <a:gd name="T1" fmla="*/ 13 h 19"/>
                <a:gd name="T2" fmla="*/ 6 w 18"/>
                <a:gd name="T3" fmla="*/ 0 h 19"/>
                <a:gd name="T4" fmla="*/ 18 w 18"/>
                <a:gd name="T5" fmla="*/ 7 h 19"/>
                <a:gd name="T6" fmla="*/ 12 w 18"/>
                <a:gd name="T7" fmla="*/ 19 h 19"/>
                <a:gd name="T8" fmla="*/ 0 w 18"/>
                <a:gd name="T9" fmla="*/ 13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3"/>
                  </a:moveTo>
                  <a:lnTo>
                    <a:pt x="6" y="0"/>
                  </a:lnTo>
                  <a:lnTo>
                    <a:pt x="18" y="7"/>
                  </a:lnTo>
                  <a:lnTo>
                    <a:pt x="12" y="19"/>
                  </a:lnTo>
                  <a:lnTo>
                    <a:pt x="0" y="13"/>
                  </a:lnTo>
                  <a:close/>
                </a:path>
              </a:pathLst>
            </a:custGeom>
            <a:solidFill>
              <a:srgbClr val="000080"/>
            </a:solidFill>
            <a:ln w="3175">
              <a:solidFill>
                <a:srgbClr val="000000"/>
              </a:solidFill>
              <a:round/>
              <a:headEnd/>
              <a:tailEnd/>
            </a:ln>
          </p:spPr>
          <p:txBody>
            <a:bodyPr/>
            <a:lstStyle/>
            <a:p>
              <a:endParaRPr lang="en-US"/>
            </a:p>
          </p:txBody>
        </p:sp>
        <p:sp>
          <p:nvSpPr>
            <p:cNvPr id="402" name="Freeform 399"/>
            <p:cNvSpPr>
              <a:spLocks noChangeAspect="1"/>
            </p:cNvSpPr>
            <p:nvPr/>
          </p:nvSpPr>
          <p:spPr bwMode="auto">
            <a:xfrm>
              <a:off x="2669" y="2012"/>
              <a:ext cx="18" cy="31"/>
            </a:xfrm>
            <a:custGeom>
              <a:avLst/>
              <a:gdLst>
                <a:gd name="T0" fmla="*/ 0 w 18"/>
                <a:gd name="T1" fmla="*/ 25 h 31"/>
                <a:gd name="T2" fmla="*/ 6 w 18"/>
                <a:gd name="T3" fmla="*/ 0 h 31"/>
                <a:gd name="T4" fmla="*/ 18 w 18"/>
                <a:gd name="T5" fmla="*/ 6 h 31"/>
                <a:gd name="T6" fmla="*/ 12 w 18"/>
                <a:gd name="T7" fmla="*/ 31 h 31"/>
                <a:gd name="T8" fmla="*/ 0 w 18"/>
                <a:gd name="T9" fmla="*/ 25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25"/>
                  </a:moveTo>
                  <a:lnTo>
                    <a:pt x="6" y="0"/>
                  </a:lnTo>
                  <a:lnTo>
                    <a:pt x="18"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403" name="Freeform 400"/>
            <p:cNvSpPr>
              <a:spLocks noChangeAspect="1"/>
            </p:cNvSpPr>
            <p:nvPr/>
          </p:nvSpPr>
          <p:spPr bwMode="auto">
            <a:xfrm>
              <a:off x="2687" y="1952"/>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404" name="Freeform 401"/>
            <p:cNvSpPr>
              <a:spLocks noChangeAspect="1"/>
            </p:cNvSpPr>
            <p:nvPr/>
          </p:nvSpPr>
          <p:spPr bwMode="auto">
            <a:xfrm>
              <a:off x="2693" y="1940"/>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5" name="Freeform 402"/>
            <p:cNvSpPr>
              <a:spLocks noChangeAspect="1"/>
            </p:cNvSpPr>
            <p:nvPr/>
          </p:nvSpPr>
          <p:spPr bwMode="auto">
            <a:xfrm>
              <a:off x="2711" y="1880"/>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6" name="Freeform 403"/>
            <p:cNvSpPr>
              <a:spLocks noChangeAspect="1"/>
            </p:cNvSpPr>
            <p:nvPr/>
          </p:nvSpPr>
          <p:spPr bwMode="auto">
            <a:xfrm>
              <a:off x="2717" y="186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7" name="Freeform 404"/>
            <p:cNvSpPr>
              <a:spLocks noChangeAspect="1"/>
            </p:cNvSpPr>
            <p:nvPr/>
          </p:nvSpPr>
          <p:spPr bwMode="auto">
            <a:xfrm>
              <a:off x="2729" y="1820"/>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408" name="Freeform 405"/>
            <p:cNvSpPr>
              <a:spLocks noChangeAspect="1"/>
            </p:cNvSpPr>
            <p:nvPr/>
          </p:nvSpPr>
          <p:spPr bwMode="auto">
            <a:xfrm>
              <a:off x="2735" y="180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9" name="Freeform 406"/>
            <p:cNvSpPr>
              <a:spLocks noChangeAspect="1"/>
            </p:cNvSpPr>
            <p:nvPr/>
          </p:nvSpPr>
          <p:spPr bwMode="auto">
            <a:xfrm>
              <a:off x="2753" y="1759"/>
              <a:ext cx="18" cy="19"/>
            </a:xfrm>
            <a:custGeom>
              <a:avLst/>
              <a:gdLst>
                <a:gd name="T0" fmla="*/ 0 w 18"/>
                <a:gd name="T1" fmla="*/ 13 h 19"/>
                <a:gd name="T2" fmla="*/ 6 w 18"/>
                <a:gd name="T3" fmla="*/ 0 h 19"/>
                <a:gd name="T4" fmla="*/ 18 w 18"/>
                <a:gd name="T5" fmla="*/ 6 h 19"/>
                <a:gd name="T6" fmla="*/ 12 w 18"/>
                <a:gd name="T7" fmla="*/ 19 h 19"/>
                <a:gd name="T8" fmla="*/ 0 w 18"/>
                <a:gd name="T9" fmla="*/ 13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3"/>
                  </a:moveTo>
                  <a:lnTo>
                    <a:pt x="6" y="0"/>
                  </a:lnTo>
                  <a:lnTo>
                    <a:pt x="18" y="6"/>
                  </a:lnTo>
                  <a:lnTo>
                    <a:pt x="12" y="19"/>
                  </a:lnTo>
                  <a:lnTo>
                    <a:pt x="0" y="13"/>
                  </a:lnTo>
                  <a:close/>
                </a:path>
              </a:pathLst>
            </a:custGeom>
            <a:solidFill>
              <a:srgbClr val="000080"/>
            </a:solidFill>
            <a:ln w="3175">
              <a:solidFill>
                <a:srgbClr val="000000"/>
              </a:solidFill>
              <a:round/>
              <a:headEnd/>
              <a:tailEnd/>
            </a:ln>
          </p:spPr>
          <p:txBody>
            <a:bodyPr/>
            <a:lstStyle/>
            <a:p>
              <a:endParaRPr lang="en-US"/>
            </a:p>
          </p:txBody>
        </p:sp>
        <p:sp>
          <p:nvSpPr>
            <p:cNvPr id="410" name="Freeform 407"/>
            <p:cNvSpPr>
              <a:spLocks noChangeAspect="1"/>
            </p:cNvSpPr>
            <p:nvPr/>
          </p:nvSpPr>
          <p:spPr bwMode="auto">
            <a:xfrm>
              <a:off x="2759" y="1747"/>
              <a:ext cx="24" cy="31"/>
            </a:xfrm>
            <a:custGeom>
              <a:avLst/>
              <a:gdLst>
                <a:gd name="T0" fmla="*/ 0 w 24"/>
                <a:gd name="T1" fmla="*/ 25 h 31"/>
                <a:gd name="T2" fmla="*/ 12 w 24"/>
                <a:gd name="T3" fmla="*/ 0 h 31"/>
                <a:gd name="T4" fmla="*/ 24 w 24"/>
                <a:gd name="T5" fmla="*/ 6 h 31"/>
                <a:gd name="T6" fmla="*/ 12 w 24"/>
                <a:gd name="T7" fmla="*/ 31 h 31"/>
                <a:gd name="T8" fmla="*/ 0 w 24"/>
                <a:gd name="T9" fmla="*/ 25 h 31"/>
                <a:gd name="T10" fmla="*/ 0 60000 65536"/>
                <a:gd name="T11" fmla="*/ 0 60000 65536"/>
                <a:gd name="T12" fmla="*/ 0 60000 65536"/>
                <a:gd name="T13" fmla="*/ 0 60000 65536"/>
                <a:gd name="T14" fmla="*/ 0 60000 65536"/>
                <a:gd name="T15" fmla="*/ 0 w 24"/>
                <a:gd name="T16" fmla="*/ 0 h 31"/>
                <a:gd name="T17" fmla="*/ 24 w 24"/>
                <a:gd name="T18" fmla="*/ 31 h 31"/>
              </a:gdLst>
              <a:ahLst/>
              <a:cxnLst>
                <a:cxn ang="T10">
                  <a:pos x="T0" y="T1"/>
                </a:cxn>
                <a:cxn ang="T11">
                  <a:pos x="T2" y="T3"/>
                </a:cxn>
                <a:cxn ang="T12">
                  <a:pos x="T4" y="T5"/>
                </a:cxn>
                <a:cxn ang="T13">
                  <a:pos x="T6" y="T7"/>
                </a:cxn>
                <a:cxn ang="T14">
                  <a:pos x="T8" y="T9"/>
                </a:cxn>
              </a:cxnLst>
              <a:rect l="T15" t="T16" r="T17" b="T18"/>
              <a:pathLst>
                <a:path w="24" h="31">
                  <a:moveTo>
                    <a:pt x="0" y="25"/>
                  </a:moveTo>
                  <a:lnTo>
                    <a:pt x="12" y="0"/>
                  </a:lnTo>
                  <a:lnTo>
                    <a:pt x="24"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411" name="Freeform 408"/>
            <p:cNvSpPr>
              <a:spLocks noChangeAspect="1"/>
            </p:cNvSpPr>
            <p:nvPr/>
          </p:nvSpPr>
          <p:spPr bwMode="auto">
            <a:xfrm>
              <a:off x="2783" y="170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12" name="Freeform 409"/>
            <p:cNvSpPr>
              <a:spLocks noChangeAspect="1"/>
            </p:cNvSpPr>
            <p:nvPr/>
          </p:nvSpPr>
          <p:spPr bwMode="auto">
            <a:xfrm>
              <a:off x="2807" y="1663"/>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13" name="Freeform 410"/>
            <p:cNvSpPr>
              <a:spLocks noChangeAspect="1"/>
            </p:cNvSpPr>
            <p:nvPr/>
          </p:nvSpPr>
          <p:spPr bwMode="auto">
            <a:xfrm>
              <a:off x="2825" y="1633"/>
              <a:ext cx="30" cy="24"/>
            </a:xfrm>
            <a:custGeom>
              <a:avLst/>
              <a:gdLst>
                <a:gd name="T0" fmla="*/ 0 w 30"/>
                <a:gd name="T1" fmla="*/ 12 h 24"/>
                <a:gd name="T2" fmla="*/ 24 w 30"/>
                <a:gd name="T3" fmla="*/ 0 h 24"/>
                <a:gd name="T4" fmla="*/ 30 w 30"/>
                <a:gd name="T5" fmla="*/ 12 h 24"/>
                <a:gd name="T6" fmla="*/ 6 w 30"/>
                <a:gd name="T7" fmla="*/ 24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0"/>
                  </a:lnTo>
                  <a:lnTo>
                    <a:pt x="30" y="12"/>
                  </a:lnTo>
                  <a:lnTo>
                    <a:pt x="6" y="24"/>
                  </a:lnTo>
                  <a:lnTo>
                    <a:pt x="0" y="12"/>
                  </a:lnTo>
                  <a:close/>
                </a:path>
              </a:pathLst>
            </a:custGeom>
            <a:solidFill>
              <a:srgbClr val="000080"/>
            </a:solidFill>
            <a:ln w="3175">
              <a:solidFill>
                <a:srgbClr val="000000"/>
              </a:solidFill>
              <a:round/>
              <a:headEnd/>
              <a:tailEnd/>
            </a:ln>
          </p:spPr>
          <p:txBody>
            <a:bodyPr/>
            <a:lstStyle/>
            <a:p>
              <a:endParaRPr lang="en-US"/>
            </a:p>
          </p:txBody>
        </p:sp>
        <p:sp>
          <p:nvSpPr>
            <p:cNvPr id="414" name="Freeform 411"/>
            <p:cNvSpPr>
              <a:spLocks noChangeAspect="1"/>
            </p:cNvSpPr>
            <p:nvPr/>
          </p:nvSpPr>
          <p:spPr bwMode="auto">
            <a:xfrm>
              <a:off x="2849" y="1621"/>
              <a:ext cx="31" cy="18"/>
            </a:xfrm>
            <a:custGeom>
              <a:avLst/>
              <a:gdLst>
                <a:gd name="T0" fmla="*/ 0 w 31"/>
                <a:gd name="T1" fmla="*/ 6 h 18"/>
                <a:gd name="T2" fmla="*/ 24 w 31"/>
                <a:gd name="T3" fmla="*/ 0 h 18"/>
                <a:gd name="T4" fmla="*/ 31 w 31"/>
                <a:gd name="T5" fmla="*/ 12 h 18"/>
                <a:gd name="T6" fmla="*/ 6 w 31"/>
                <a:gd name="T7" fmla="*/ 18 h 18"/>
                <a:gd name="T8" fmla="*/ 0 w 31"/>
                <a:gd name="T9" fmla="*/ 6 h 18"/>
                <a:gd name="T10" fmla="*/ 0 60000 65536"/>
                <a:gd name="T11" fmla="*/ 0 60000 65536"/>
                <a:gd name="T12" fmla="*/ 0 60000 65536"/>
                <a:gd name="T13" fmla="*/ 0 60000 65536"/>
                <a:gd name="T14" fmla="*/ 0 60000 65536"/>
                <a:gd name="T15" fmla="*/ 0 w 31"/>
                <a:gd name="T16" fmla="*/ 0 h 18"/>
                <a:gd name="T17" fmla="*/ 31 w 31"/>
                <a:gd name="T18" fmla="*/ 18 h 18"/>
              </a:gdLst>
              <a:ahLst/>
              <a:cxnLst>
                <a:cxn ang="T10">
                  <a:pos x="T0" y="T1"/>
                </a:cxn>
                <a:cxn ang="T11">
                  <a:pos x="T2" y="T3"/>
                </a:cxn>
                <a:cxn ang="T12">
                  <a:pos x="T4" y="T5"/>
                </a:cxn>
                <a:cxn ang="T13">
                  <a:pos x="T6" y="T7"/>
                </a:cxn>
                <a:cxn ang="T14">
                  <a:pos x="T8" y="T9"/>
                </a:cxn>
              </a:cxnLst>
              <a:rect l="T15" t="T16" r="T17" b="T18"/>
              <a:pathLst>
                <a:path w="31" h="18">
                  <a:moveTo>
                    <a:pt x="0" y="6"/>
                  </a:moveTo>
                  <a:lnTo>
                    <a:pt x="24" y="0"/>
                  </a:lnTo>
                  <a:lnTo>
                    <a:pt x="31"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415" name="Freeform 412"/>
            <p:cNvSpPr>
              <a:spLocks noChangeAspect="1"/>
            </p:cNvSpPr>
            <p:nvPr/>
          </p:nvSpPr>
          <p:spPr bwMode="auto">
            <a:xfrm>
              <a:off x="2873" y="1621"/>
              <a:ext cx="31" cy="18"/>
            </a:xfrm>
            <a:custGeom>
              <a:avLst/>
              <a:gdLst>
                <a:gd name="T0" fmla="*/ 0 w 31"/>
                <a:gd name="T1" fmla="*/ 12 h 18"/>
                <a:gd name="T2" fmla="*/ 25 w 31"/>
                <a:gd name="T3" fmla="*/ 18 h 18"/>
                <a:gd name="T4" fmla="*/ 31 w 31"/>
                <a:gd name="T5" fmla="*/ 6 h 18"/>
                <a:gd name="T6" fmla="*/ 7 w 31"/>
                <a:gd name="T7" fmla="*/ 0 h 18"/>
                <a:gd name="T8" fmla="*/ 0 w 31"/>
                <a:gd name="T9" fmla="*/ 12 h 18"/>
                <a:gd name="T10" fmla="*/ 0 60000 65536"/>
                <a:gd name="T11" fmla="*/ 0 60000 65536"/>
                <a:gd name="T12" fmla="*/ 0 60000 65536"/>
                <a:gd name="T13" fmla="*/ 0 60000 65536"/>
                <a:gd name="T14" fmla="*/ 0 60000 65536"/>
                <a:gd name="T15" fmla="*/ 0 w 31"/>
                <a:gd name="T16" fmla="*/ 0 h 18"/>
                <a:gd name="T17" fmla="*/ 31 w 31"/>
                <a:gd name="T18" fmla="*/ 18 h 18"/>
              </a:gdLst>
              <a:ahLst/>
              <a:cxnLst>
                <a:cxn ang="T10">
                  <a:pos x="T0" y="T1"/>
                </a:cxn>
                <a:cxn ang="T11">
                  <a:pos x="T2" y="T3"/>
                </a:cxn>
                <a:cxn ang="T12">
                  <a:pos x="T4" y="T5"/>
                </a:cxn>
                <a:cxn ang="T13">
                  <a:pos x="T6" y="T7"/>
                </a:cxn>
                <a:cxn ang="T14">
                  <a:pos x="T8" y="T9"/>
                </a:cxn>
              </a:cxnLst>
              <a:rect l="T15" t="T16" r="T17" b="T18"/>
              <a:pathLst>
                <a:path w="31" h="18">
                  <a:moveTo>
                    <a:pt x="0" y="12"/>
                  </a:moveTo>
                  <a:lnTo>
                    <a:pt x="25" y="18"/>
                  </a:lnTo>
                  <a:lnTo>
                    <a:pt x="31" y="6"/>
                  </a:lnTo>
                  <a:lnTo>
                    <a:pt x="7" y="0"/>
                  </a:lnTo>
                  <a:lnTo>
                    <a:pt x="0" y="12"/>
                  </a:lnTo>
                  <a:close/>
                </a:path>
              </a:pathLst>
            </a:custGeom>
            <a:solidFill>
              <a:srgbClr val="000080"/>
            </a:solidFill>
            <a:ln w="3175">
              <a:solidFill>
                <a:srgbClr val="000000"/>
              </a:solidFill>
              <a:round/>
              <a:headEnd/>
              <a:tailEnd/>
            </a:ln>
          </p:spPr>
          <p:txBody>
            <a:bodyPr/>
            <a:lstStyle/>
            <a:p>
              <a:endParaRPr lang="en-US"/>
            </a:p>
          </p:txBody>
        </p:sp>
        <p:sp>
          <p:nvSpPr>
            <p:cNvPr id="416" name="Freeform 413"/>
            <p:cNvSpPr>
              <a:spLocks noChangeAspect="1"/>
            </p:cNvSpPr>
            <p:nvPr/>
          </p:nvSpPr>
          <p:spPr bwMode="auto">
            <a:xfrm>
              <a:off x="2892" y="1627"/>
              <a:ext cx="30" cy="24"/>
            </a:xfrm>
            <a:custGeom>
              <a:avLst/>
              <a:gdLst>
                <a:gd name="T0" fmla="*/ 0 w 30"/>
                <a:gd name="T1" fmla="*/ 12 h 24"/>
                <a:gd name="T2" fmla="*/ 24 w 30"/>
                <a:gd name="T3" fmla="*/ 24 h 24"/>
                <a:gd name="T4" fmla="*/ 30 w 30"/>
                <a:gd name="T5" fmla="*/ 12 h 24"/>
                <a:gd name="T6" fmla="*/ 6 w 30"/>
                <a:gd name="T7" fmla="*/ 0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24"/>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17" name="Freeform 414"/>
            <p:cNvSpPr>
              <a:spLocks noChangeAspect="1"/>
            </p:cNvSpPr>
            <p:nvPr/>
          </p:nvSpPr>
          <p:spPr bwMode="auto">
            <a:xfrm>
              <a:off x="2922" y="1633"/>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18" name="Freeform 415"/>
            <p:cNvSpPr>
              <a:spLocks noChangeAspect="1"/>
            </p:cNvSpPr>
            <p:nvPr/>
          </p:nvSpPr>
          <p:spPr bwMode="auto">
            <a:xfrm>
              <a:off x="2946" y="1663"/>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19" name="Freeform 416"/>
            <p:cNvSpPr>
              <a:spLocks noChangeAspect="1"/>
            </p:cNvSpPr>
            <p:nvPr/>
          </p:nvSpPr>
          <p:spPr bwMode="auto">
            <a:xfrm>
              <a:off x="2970" y="1711"/>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0" name="Freeform 417"/>
            <p:cNvSpPr>
              <a:spLocks noChangeAspect="1"/>
            </p:cNvSpPr>
            <p:nvPr/>
          </p:nvSpPr>
          <p:spPr bwMode="auto">
            <a:xfrm>
              <a:off x="2994" y="1759"/>
              <a:ext cx="18" cy="31"/>
            </a:xfrm>
            <a:custGeom>
              <a:avLst/>
              <a:gdLst>
                <a:gd name="T0" fmla="*/ 0 w 18"/>
                <a:gd name="T1" fmla="*/ 0 h 31"/>
                <a:gd name="T2" fmla="*/ 6 w 18"/>
                <a:gd name="T3" fmla="*/ 25 h 31"/>
                <a:gd name="T4" fmla="*/ 18 w 18"/>
                <a:gd name="T5" fmla="*/ 31 h 31"/>
                <a:gd name="T6" fmla="*/ 12 w 18"/>
                <a:gd name="T7" fmla="*/ 6 h 31"/>
                <a:gd name="T8" fmla="*/ 0 w 18"/>
                <a:gd name="T9" fmla="*/ 0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0"/>
                  </a:moveTo>
                  <a:lnTo>
                    <a:pt x="6" y="25"/>
                  </a:lnTo>
                  <a:lnTo>
                    <a:pt x="18" y="31"/>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1" name="Freeform 418"/>
            <p:cNvSpPr>
              <a:spLocks noChangeAspect="1"/>
            </p:cNvSpPr>
            <p:nvPr/>
          </p:nvSpPr>
          <p:spPr bwMode="auto">
            <a:xfrm>
              <a:off x="3012" y="1820"/>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2" name="Freeform 419"/>
            <p:cNvSpPr>
              <a:spLocks noChangeAspect="1"/>
            </p:cNvSpPr>
            <p:nvPr/>
          </p:nvSpPr>
          <p:spPr bwMode="auto">
            <a:xfrm>
              <a:off x="3018" y="182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3" name="Freeform 420"/>
            <p:cNvSpPr>
              <a:spLocks noChangeAspect="1"/>
            </p:cNvSpPr>
            <p:nvPr/>
          </p:nvSpPr>
          <p:spPr bwMode="auto">
            <a:xfrm>
              <a:off x="3030" y="1880"/>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4" name="Freeform 421"/>
            <p:cNvSpPr>
              <a:spLocks noChangeAspect="1"/>
            </p:cNvSpPr>
            <p:nvPr/>
          </p:nvSpPr>
          <p:spPr bwMode="auto">
            <a:xfrm>
              <a:off x="3036" y="188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5" name="Freeform 422"/>
            <p:cNvSpPr>
              <a:spLocks noChangeAspect="1"/>
            </p:cNvSpPr>
            <p:nvPr/>
          </p:nvSpPr>
          <p:spPr bwMode="auto">
            <a:xfrm>
              <a:off x="3054" y="194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6" name="Freeform 423"/>
            <p:cNvSpPr>
              <a:spLocks noChangeAspect="1"/>
            </p:cNvSpPr>
            <p:nvPr/>
          </p:nvSpPr>
          <p:spPr bwMode="auto">
            <a:xfrm>
              <a:off x="3060" y="1952"/>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7" name="Freeform 424"/>
            <p:cNvSpPr>
              <a:spLocks noChangeAspect="1"/>
            </p:cNvSpPr>
            <p:nvPr/>
          </p:nvSpPr>
          <p:spPr bwMode="auto">
            <a:xfrm>
              <a:off x="3078" y="2024"/>
              <a:ext cx="18" cy="19"/>
            </a:xfrm>
            <a:custGeom>
              <a:avLst/>
              <a:gdLst>
                <a:gd name="T0" fmla="*/ 0 w 18"/>
                <a:gd name="T1" fmla="*/ 0 h 19"/>
                <a:gd name="T2" fmla="*/ 6 w 18"/>
                <a:gd name="T3" fmla="*/ 13 h 19"/>
                <a:gd name="T4" fmla="*/ 18 w 18"/>
                <a:gd name="T5" fmla="*/ 19 h 19"/>
                <a:gd name="T6" fmla="*/ 12 w 18"/>
                <a:gd name="T7" fmla="*/ 7 h 19"/>
                <a:gd name="T8" fmla="*/ 0 w 18"/>
                <a:gd name="T9" fmla="*/ 0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0"/>
                  </a:moveTo>
                  <a:lnTo>
                    <a:pt x="6" y="13"/>
                  </a:lnTo>
                  <a:lnTo>
                    <a:pt x="18" y="19"/>
                  </a:lnTo>
                  <a:lnTo>
                    <a:pt x="12" y="7"/>
                  </a:lnTo>
                  <a:lnTo>
                    <a:pt x="0" y="0"/>
                  </a:lnTo>
                  <a:close/>
                </a:path>
              </a:pathLst>
            </a:custGeom>
            <a:solidFill>
              <a:srgbClr val="000080"/>
            </a:solidFill>
            <a:ln w="3175">
              <a:solidFill>
                <a:srgbClr val="000000"/>
              </a:solidFill>
              <a:round/>
              <a:headEnd/>
              <a:tailEnd/>
            </a:ln>
          </p:spPr>
          <p:txBody>
            <a:bodyPr/>
            <a:lstStyle/>
            <a:p>
              <a:endParaRPr lang="en-US"/>
            </a:p>
          </p:txBody>
        </p:sp>
        <p:sp>
          <p:nvSpPr>
            <p:cNvPr id="428" name="Freeform 425"/>
            <p:cNvSpPr>
              <a:spLocks noChangeAspect="1"/>
            </p:cNvSpPr>
            <p:nvPr/>
          </p:nvSpPr>
          <p:spPr bwMode="auto">
            <a:xfrm>
              <a:off x="3084" y="2024"/>
              <a:ext cx="18" cy="31"/>
            </a:xfrm>
            <a:custGeom>
              <a:avLst/>
              <a:gdLst>
                <a:gd name="T0" fmla="*/ 0 w 18"/>
                <a:gd name="T1" fmla="*/ 0 h 31"/>
                <a:gd name="T2" fmla="*/ 6 w 18"/>
                <a:gd name="T3" fmla="*/ 25 h 31"/>
                <a:gd name="T4" fmla="*/ 18 w 18"/>
                <a:gd name="T5" fmla="*/ 31 h 31"/>
                <a:gd name="T6" fmla="*/ 12 w 18"/>
                <a:gd name="T7" fmla="*/ 7 h 31"/>
                <a:gd name="T8" fmla="*/ 0 w 18"/>
                <a:gd name="T9" fmla="*/ 0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0"/>
                  </a:moveTo>
                  <a:lnTo>
                    <a:pt x="6" y="25"/>
                  </a:lnTo>
                  <a:lnTo>
                    <a:pt x="18" y="31"/>
                  </a:lnTo>
                  <a:lnTo>
                    <a:pt x="12" y="7"/>
                  </a:lnTo>
                  <a:lnTo>
                    <a:pt x="0" y="0"/>
                  </a:lnTo>
                  <a:close/>
                </a:path>
              </a:pathLst>
            </a:custGeom>
            <a:solidFill>
              <a:srgbClr val="000080"/>
            </a:solidFill>
            <a:ln w="3175">
              <a:solidFill>
                <a:srgbClr val="000000"/>
              </a:solidFill>
              <a:round/>
              <a:headEnd/>
              <a:tailEnd/>
            </a:ln>
          </p:spPr>
          <p:txBody>
            <a:bodyPr/>
            <a:lstStyle/>
            <a:p>
              <a:endParaRPr lang="en-US"/>
            </a:p>
          </p:txBody>
        </p:sp>
        <p:sp>
          <p:nvSpPr>
            <p:cNvPr id="429" name="Freeform 426"/>
            <p:cNvSpPr>
              <a:spLocks noChangeAspect="1"/>
            </p:cNvSpPr>
            <p:nvPr/>
          </p:nvSpPr>
          <p:spPr bwMode="auto">
            <a:xfrm>
              <a:off x="3102" y="209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0" name="Freeform 427"/>
            <p:cNvSpPr>
              <a:spLocks noChangeAspect="1"/>
            </p:cNvSpPr>
            <p:nvPr/>
          </p:nvSpPr>
          <p:spPr bwMode="auto">
            <a:xfrm>
              <a:off x="3108" y="209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1" name="Freeform 428"/>
            <p:cNvSpPr>
              <a:spLocks noChangeAspect="1"/>
            </p:cNvSpPr>
            <p:nvPr/>
          </p:nvSpPr>
          <p:spPr bwMode="auto">
            <a:xfrm>
              <a:off x="3126" y="215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2" name="Freeform 429"/>
            <p:cNvSpPr>
              <a:spLocks noChangeAspect="1"/>
            </p:cNvSpPr>
            <p:nvPr/>
          </p:nvSpPr>
          <p:spPr bwMode="auto">
            <a:xfrm>
              <a:off x="3132" y="217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3" name="Freeform 430"/>
            <p:cNvSpPr>
              <a:spLocks noChangeAspect="1"/>
            </p:cNvSpPr>
            <p:nvPr/>
          </p:nvSpPr>
          <p:spPr bwMode="auto">
            <a:xfrm>
              <a:off x="3150" y="224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4" name="Freeform 431"/>
            <p:cNvSpPr>
              <a:spLocks noChangeAspect="1"/>
            </p:cNvSpPr>
            <p:nvPr/>
          </p:nvSpPr>
          <p:spPr bwMode="auto">
            <a:xfrm>
              <a:off x="3156" y="224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5" name="Rectangle 432"/>
            <p:cNvSpPr>
              <a:spLocks noChangeAspect="1" noChangeArrowheads="1"/>
            </p:cNvSpPr>
            <p:nvPr/>
          </p:nvSpPr>
          <p:spPr bwMode="auto">
            <a:xfrm>
              <a:off x="3174" y="2326"/>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436" name="Freeform 433"/>
            <p:cNvSpPr>
              <a:spLocks noChangeAspect="1"/>
            </p:cNvSpPr>
            <p:nvPr/>
          </p:nvSpPr>
          <p:spPr bwMode="auto">
            <a:xfrm>
              <a:off x="3174" y="2314"/>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7" name="Rectangle 434"/>
            <p:cNvSpPr>
              <a:spLocks noChangeAspect="1" noChangeArrowheads="1"/>
            </p:cNvSpPr>
            <p:nvPr/>
          </p:nvSpPr>
          <p:spPr bwMode="auto">
            <a:xfrm>
              <a:off x="3198" y="2392"/>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438" name="Freeform 435"/>
            <p:cNvSpPr>
              <a:spLocks noChangeAspect="1"/>
            </p:cNvSpPr>
            <p:nvPr/>
          </p:nvSpPr>
          <p:spPr bwMode="auto">
            <a:xfrm>
              <a:off x="3198" y="238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9" name="Freeform 436"/>
            <p:cNvSpPr>
              <a:spLocks noChangeAspect="1"/>
            </p:cNvSpPr>
            <p:nvPr/>
          </p:nvSpPr>
          <p:spPr bwMode="auto">
            <a:xfrm>
              <a:off x="3216" y="2440"/>
              <a:ext cx="18" cy="24"/>
            </a:xfrm>
            <a:custGeom>
              <a:avLst/>
              <a:gdLst>
                <a:gd name="T0" fmla="*/ 0 w 18"/>
                <a:gd name="T1" fmla="*/ 0 h 24"/>
                <a:gd name="T2" fmla="*/ 6 w 18"/>
                <a:gd name="T3" fmla="*/ 18 h 24"/>
                <a:gd name="T4" fmla="*/ 18 w 18"/>
                <a:gd name="T5" fmla="*/ 24 h 24"/>
                <a:gd name="T6" fmla="*/ 12 w 18"/>
                <a:gd name="T7" fmla="*/ 6 h 24"/>
                <a:gd name="T8" fmla="*/ 0 w 18"/>
                <a:gd name="T9" fmla="*/ 0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0"/>
                  </a:moveTo>
                  <a:lnTo>
                    <a:pt x="6" y="18"/>
                  </a:lnTo>
                  <a:lnTo>
                    <a:pt x="18" y="24"/>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0" name="Freeform 437"/>
            <p:cNvSpPr>
              <a:spLocks noChangeAspect="1"/>
            </p:cNvSpPr>
            <p:nvPr/>
          </p:nvSpPr>
          <p:spPr bwMode="auto">
            <a:xfrm>
              <a:off x="3222" y="2446"/>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1" name="Rectangle 438"/>
            <p:cNvSpPr>
              <a:spLocks noChangeAspect="1" noChangeArrowheads="1"/>
            </p:cNvSpPr>
            <p:nvPr/>
          </p:nvSpPr>
          <p:spPr bwMode="auto">
            <a:xfrm>
              <a:off x="3246" y="2512"/>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442" name="Freeform 439"/>
            <p:cNvSpPr>
              <a:spLocks noChangeAspect="1"/>
            </p:cNvSpPr>
            <p:nvPr/>
          </p:nvSpPr>
          <p:spPr bwMode="auto">
            <a:xfrm>
              <a:off x="3246" y="250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3" name="Freeform 440"/>
            <p:cNvSpPr>
              <a:spLocks noChangeAspect="1"/>
            </p:cNvSpPr>
            <p:nvPr/>
          </p:nvSpPr>
          <p:spPr bwMode="auto">
            <a:xfrm>
              <a:off x="3270" y="255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4" name="Freeform 441"/>
            <p:cNvSpPr>
              <a:spLocks noChangeAspect="1"/>
            </p:cNvSpPr>
            <p:nvPr/>
          </p:nvSpPr>
          <p:spPr bwMode="auto">
            <a:xfrm>
              <a:off x="3294" y="2603"/>
              <a:ext cx="19" cy="30"/>
            </a:xfrm>
            <a:custGeom>
              <a:avLst/>
              <a:gdLst>
                <a:gd name="T0" fmla="*/ 0 w 19"/>
                <a:gd name="T1" fmla="*/ 0 h 30"/>
                <a:gd name="T2" fmla="*/ 7 w 19"/>
                <a:gd name="T3" fmla="*/ 24 h 30"/>
                <a:gd name="T4" fmla="*/ 19 w 19"/>
                <a:gd name="T5" fmla="*/ 30 h 30"/>
                <a:gd name="T6" fmla="*/ 13 w 19"/>
                <a:gd name="T7" fmla="*/ 6 h 30"/>
                <a:gd name="T8" fmla="*/ 0 w 19"/>
                <a:gd name="T9" fmla="*/ 0 h 30"/>
                <a:gd name="T10" fmla="*/ 0 60000 65536"/>
                <a:gd name="T11" fmla="*/ 0 60000 65536"/>
                <a:gd name="T12" fmla="*/ 0 60000 65536"/>
                <a:gd name="T13" fmla="*/ 0 60000 65536"/>
                <a:gd name="T14" fmla="*/ 0 60000 65536"/>
                <a:gd name="T15" fmla="*/ 0 w 19"/>
                <a:gd name="T16" fmla="*/ 0 h 30"/>
                <a:gd name="T17" fmla="*/ 19 w 19"/>
                <a:gd name="T18" fmla="*/ 30 h 30"/>
              </a:gdLst>
              <a:ahLst/>
              <a:cxnLst>
                <a:cxn ang="T10">
                  <a:pos x="T0" y="T1"/>
                </a:cxn>
                <a:cxn ang="T11">
                  <a:pos x="T2" y="T3"/>
                </a:cxn>
                <a:cxn ang="T12">
                  <a:pos x="T4" y="T5"/>
                </a:cxn>
                <a:cxn ang="T13">
                  <a:pos x="T6" y="T7"/>
                </a:cxn>
                <a:cxn ang="T14">
                  <a:pos x="T8" y="T9"/>
                </a:cxn>
              </a:cxnLst>
              <a:rect l="T15" t="T16" r="T17" b="T18"/>
              <a:pathLst>
                <a:path w="19" h="30">
                  <a:moveTo>
                    <a:pt x="0" y="0"/>
                  </a:moveTo>
                  <a:lnTo>
                    <a:pt x="7" y="24"/>
                  </a:lnTo>
                  <a:lnTo>
                    <a:pt x="19" y="30"/>
                  </a:lnTo>
                  <a:lnTo>
                    <a:pt x="13" y="6"/>
                  </a:lnTo>
                  <a:lnTo>
                    <a:pt x="0" y="0"/>
                  </a:lnTo>
                  <a:close/>
                </a:path>
              </a:pathLst>
            </a:custGeom>
            <a:solidFill>
              <a:srgbClr val="000080"/>
            </a:solidFill>
            <a:ln w="3175">
              <a:solidFill>
                <a:srgbClr val="000000"/>
              </a:solidFill>
              <a:round/>
              <a:headEnd/>
              <a:tailEnd/>
            </a:ln>
          </p:spPr>
          <p:txBody>
            <a:bodyPr/>
            <a:lstStyle/>
            <a:p>
              <a:endParaRPr lang="en-US"/>
            </a:p>
          </p:txBody>
        </p:sp>
        <p:sp>
          <p:nvSpPr>
            <p:cNvPr id="445" name="Freeform 442"/>
            <p:cNvSpPr>
              <a:spLocks noChangeAspect="1"/>
            </p:cNvSpPr>
            <p:nvPr/>
          </p:nvSpPr>
          <p:spPr bwMode="auto">
            <a:xfrm>
              <a:off x="3313" y="2633"/>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6" name="Freeform 443"/>
            <p:cNvSpPr>
              <a:spLocks noChangeAspect="1"/>
            </p:cNvSpPr>
            <p:nvPr/>
          </p:nvSpPr>
          <p:spPr bwMode="auto">
            <a:xfrm>
              <a:off x="3337" y="2669"/>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7" name="Freeform 444"/>
            <p:cNvSpPr>
              <a:spLocks noChangeAspect="1"/>
            </p:cNvSpPr>
            <p:nvPr/>
          </p:nvSpPr>
          <p:spPr bwMode="auto">
            <a:xfrm>
              <a:off x="3355" y="271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8" name="Freeform 445"/>
            <p:cNvSpPr>
              <a:spLocks noChangeAspect="1"/>
            </p:cNvSpPr>
            <p:nvPr/>
          </p:nvSpPr>
          <p:spPr bwMode="auto">
            <a:xfrm>
              <a:off x="3361" y="270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9" name="Freeform 446"/>
            <p:cNvSpPr>
              <a:spLocks noChangeAspect="1"/>
            </p:cNvSpPr>
            <p:nvPr/>
          </p:nvSpPr>
          <p:spPr bwMode="auto">
            <a:xfrm>
              <a:off x="3385" y="2729"/>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50" name="Freeform 447"/>
            <p:cNvSpPr>
              <a:spLocks noChangeAspect="1"/>
            </p:cNvSpPr>
            <p:nvPr/>
          </p:nvSpPr>
          <p:spPr bwMode="auto">
            <a:xfrm>
              <a:off x="3403" y="2765"/>
              <a:ext cx="30" cy="24"/>
            </a:xfrm>
            <a:custGeom>
              <a:avLst/>
              <a:gdLst>
                <a:gd name="T0" fmla="*/ 0 w 30"/>
                <a:gd name="T1" fmla="*/ 12 h 24"/>
                <a:gd name="T2" fmla="*/ 24 w 30"/>
                <a:gd name="T3" fmla="*/ 24 h 24"/>
                <a:gd name="T4" fmla="*/ 30 w 30"/>
                <a:gd name="T5" fmla="*/ 12 h 24"/>
                <a:gd name="T6" fmla="*/ 6 w 30"/>
                <a:gd name="T7" fmla="*/ 0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24"/>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1" name="Freeform 448"/>
            <p:cNvSpPr>
              <a:spLocks noChangeAspect="1"/>
            </p:cNvSpPr>
            <p:nvPr/>
          </p:nvSpPr>
          <p:spPr bwMode="auto">
            <a:xfrm>
              <a:off x="3427" y="2783"/>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2" name="Freeform 449"/>
            <p:cNvSpPr>
              <a:spLocks noChangeAspect="1"/>
            </p:cNvSpPr>
            <p:nvPr/>
          </p:nvSpPr>
          <p:spPr bwMode="auto">
            <a:xfrm>
              <a:off x="3451" y="2795"/>
              <a:ext cx="30" cy="25"/>
            </a:xfrm>
            <a:custGeom>
              <a:avLst/>
              <a:gdLst>
                <a:gd name="T0" fmla="*/ 0 w 30"/>
                <a:gd name="T1" fmla="*/ 12 h 25"/>
                <a:gd name="T2" fmla="*/ 24 w 30"/>
                <a:gd name="T3" fmla="*/ 25 h 25"/>
                <a:gd name="T4" fmla="*/ 30 w 30"/>
                <a:gd name="T5" fmla="*/ 12 h 25"/>
                <a:gd name="T6" fmla="*/ 6 w 30"/>
                <a:gd name="T7" fmla="*/ 0 h 25"/>
                <a:gd name="T8" fmla="*/ 0 w 30"/>
                <a:gd name="T9" fmla="*/ 12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0" y="12"/>
                  </a:moveTo>
                  <a:lnTo>
                    <a:pt x="24" y="25"/>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3" name="Freeform 450"/>
            <p:cNvSpPr>
              <a:spLocks noChangeAspect="1"/>
            </p:cNvSpPr>
            <p:nvPr/>
          </p:nvSpPr>
          <p:spPr bwMode="auto">
            <a:xfrm>
              <a:off x="3469" y="2807"/>
              <a:ext cx="30" cy="19"/>
            </a:xfrm>
            <a:custGeom>
              <a:avLst/>
              <a:gdLst>
                <a:gd name="T0" fmla="*/ 0 w 30"/>
                <a:gd name="T1" fmla="*/ 13 h 19"/>
                <a:gd name="T2" fmla="*/ 24 w 30"/>
                <a:gd name="T3" fmla="*/ 19 h 19"/>
                <a:gd name="T4" fmla="*/ 30 w 30"/>
                <a:gd name="T5" fmla="*/ 7 h 19"/>
                <a:gd name="T6" fmla="*/ 6 w 30"/>
                <a:gd name="T7" fmla="*/ 0 h 19"/>
                <a:gd name="T8" fmla="*/ 0 w 30"/>
                <a:gd name="T9" fmla="*/ 13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0" y="13"/>
                  </a:moveTo>
                  <a:lnTo>
                    <a:pt x="24" y="19"/>
                  </a:lnTo>
                  <a:lnTo>
                    <a:pt x="30" y="7"/>
                  </a:lnTo>
                  <a:lnTo>
                    <a:pt x="6" y="0"/>
                  </a:lnTo>
                  <a:lnTo>
                    <a:pt x="0" y="13"/>
                  </a:lnTo>
                  <a:close/>
                </a:path>
              </a:pathLst>
            </a:custGeom>
            <a:solidFill>
              <a:srgbClr val="000080"/>
            </a:solidFill>
            <a:ln w="3175">
              <a:solidFill>
                <a:srgbClr val="000000"/>
              </a:solidFill>
              <a:round/>
              <a:headEnd/>
              <a:tailEnd/>
            </a:ln>
          </p:spPr>
          <p:txBody>
            <a:bodyPr/>
            <a:lstStyle/>
            <a:p>
              <a:endParaRPr lang="en-US"/>
            </a:p>
          </p:txBody>
        </p:sp>
        <p:sp>
          <p:nvSpPr>
            <p:cNvPr id="454" name="Freeform 451"/>
            <p:cNvSpPr>
              <a:spLocks noChangeAspect="1"/>
            </p:cNvSpPr>
            <p:nvPr/>
          </p:nvSpPr>
          <p:spPr bwMode="auto">
            <a:xfrm>
              <a:off x="3493" y="2820"/>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5" name="Freeform 452"/>
            <p:cNvSpPr>
              <a:spLocks noChangeAspect="1"/>
            </p:cNvSpPr>
            <p:nvPr/>
          </p:nvSpPr>
          <p:spPr bwMode="auto">
            <a:xfrm>
              <a:off x="3517" y="2826"/>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6" name="Freeform 453"/>
            <p:cNvSpPr>
              <a:spLocks noChangeAspect="1"/>
            </p:cNvSpPr>
            <p:nvPr/>
          </p:nvSpPr>
          <p:spPr bwMode="auto">
            <a:xfrm>
              <a:off x="3541" y="2832"/>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7" name="Rectangle 454"/>
            <p:cNvSpPr>
              <a:spLocks noChangeAspect="1" noChangeArrowheads="1"/>
            </p:cNvSpPr>
            <p:nvPr/>
          </p:nvSpPr>
          <p:spPr bwMode="auto">
            <a:xfrm>
              <a:off x="3571" y="2838"/>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58" name="Rectangle 455"/>
            <p:cNvSpPr>
              <a:spLocks noChangeAspect="1" noChangeArrowheads="1"/>
            </p:cNvSpPr>
            <p:nvPr/>
          </p:nvSpPr>
          <p:spPr bwMode="auto">
            <a:xfrm>
              <a:off x="3595" y="2838"/>
              <a:ext cx="18" cy="12"/>
            </a:xfrm>
            <a:prstGeom prst="rect">
              <a:avLst/>
            </a:prstGeom>
            <a:solidFill>
              <a:srgbClr val="000080"/>
            </a:solidFill>
            <a:ln w="3175">
              <a:solidFill>
                <a:srgbClr val="000000"/>
              </a:solidFill>
              <a:miter lim="800000"/>
              <a:headEnd/>
              <a:tailEnd/>
            </a:ln>
          </p:spPr>
          <p:txBody>
            <a:bodyPr/>
            <a:lstStyle/>
            <a:p>
              <a:endParaRPr lang="en-US"/>
            </a:p>
          </p:txBody>
        </p:sp>
        <p:sp>
          <p:nvSpPr>
            <p:cNvPr id="459" name="Rectangle 456"/>
            <p:cNvSpPr>
              <a:spLocks noChangeAspect="1" noChangeArrowheads="1"/>
            </p:cNvSpPr>
            <p:nvPr/>
          </p:nvSpPr>
          <p:spPr bwMode="auto">
            <a:xfrm>
              <a:off x="3601" y="2838"/>
              <a:ext cx="6" cy="12"/>
            </a:xfrm>
            <a:prstGeom prst="rect">
              <a:avLst/>
            </a:prstGeom>
            <a:solidFill>
              <a:srgbClr val="000080"/>
            </a:solidFill>
            <a:ln w="3175">
              <a:solidFill>
                <a:srgbClr val="000000"/>
              </a:solidFill>
              <a:miter lim="800000"/>
              <a:headEnd/>
              <a:tailEnd/>
            </a:ln>
          </p:spPr>
          <p:txBody>
            <a:bodyPr/>
            <a:lstStyle/>
            <a:p>
              <a:endParaRPr lang="en-US"/>
            </a:p>
          </p:txBody>
        </p:sp>
        <p:sp>
          <p:nvSpPr>
            <p:cNvPr id="460" name="Rectangle 457"/>
            <p:cNvSpPr>
              <a:spLocks noChangeAspect="1" noChangeArrowheads="1"/>
            </p:cNvSpPr>
            <p:nvPr/>
          </p:nvSpPr>
          <p:spPr bwMode="auto">
            <a:xfrm>
              <a:off x="3613"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1" name="Rectangle 458"/>
            <p:cNvSpPr>
              <a:spLocks noChangeAspect="1" noChangeArrowheads="1"/>
            </p:cNvSpPr>
            <p:nvPr/>
          </p:nvSpPr>
          <p:spPr bwMode="auto">
            <a:xfrm>
              <a:off x="3637"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2" name="Rectangle 459"/>
            <p:cNvSpPr>
              <a:spLocks noChangeAspect="1" noChangeArrowheads="1"/>
            </p:cNvSpPr>
            <p:nvPr/>
          </p:nvSpPr>
          <p:spPr bwMode="auto">
            <a:xfrm>
              <a:off x="3661"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3" name="Freeform 460"/>
            <p:cNvSpPr>
              <a:spLocks noChangeAspect="1"/>
            </p:cNvSpPr>
            <p:nvPr/>
          </p:nvSpPr>
          <p:spPr bwMode="auto">
            <a:xfrm>
              <a:off x="3667" y="2844"/>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64" name="Rectangle 461"/>
            <p:cNvSpPr>
              <a:spLocks noChangeAspect="1" noChangeArrowheads="1"/>
            </p:cNvSpPr>
            <p:nvPr/>
          </p:nvSpPr>
          <p:spPr bwMode="auto">
            <a:xfrm>
              <a:off x="3685"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5" name="Rectangle 462"/>
            <p:cNvSpPr>
              <a:spLocks noChangeAspect="1" noChangeArrowheads="1"/>
            </p:cNvSpPr>
            <p:nvPr/>
          </p:nvSpPr>
          <p:spPr bwMode="auto">
            <a:xfrm>
              <a:off x="3709" y="2850"/>
              <a:ext cx="25" cy="12"/>
            </a:xfrm>
            <a:prstGeom prst="rect">
              <a:avLst/>
            </a:prstGeom>
            <a:solidFill>
              <a:srgbClr val="000080"/>
            </a:solidFill>
            <a:ln w="3175">
              <a:solidFill>
                <a:srgbClr val="000000"/>
              </a:solidFill>
              <a:miter lim="800000"/>
              <a:headEnd/>
              <a:tailEnd/>
            </a:ln>
          </p:spPr>
          <p:txBody>
            <a:bodyPr/>
            <a:lstStyle/>
            <a:p>
              <a:endParaRPr lang="en-US"/>
            </a:p>
          </p:txBody>
        </p:sp>
        <p:sp>
          <p:nvSpPr>
            <p:cNvPr id="466" name="Rectangle 463"/>
            <p:cNvSpPr>
              <a:spLocks noChangeAspect="1" noChangeArrowheads="1"/>
            </p:cNvSpPr>
            <p:nvPr/>
          </p:nvSpPr>
          <p:spPr bwMode="auto">
            <a:xfrm>
              <a:off x="3734"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7" name="Rectangle 464"/>
            <p:cNvSpPr>
              <a:spLocks noChangeAspect="1" noChangeArrowheads="1"/>
            </p:cNvSpPr>
            <p:nvPr/>
          </p:nvSpPr>
          <p:spPr bwMode="auto">
            <a:xfrm>
              <a:off x="3752"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8" name="Rectangle 465"/>
            <p:cNvSpPr>
              <a:spLocks noChangeAspect="1" noChangeArrowheads="1"/>
            </p:cNvSpPr>
            <p:nvPr/>
          </p:nvSpPr>
          <p:spPr bwMode="auto">
            <a:xfrm>
              <a:off x="3776" y="2850"/>
              <a:ext cx="24" cy="12"/>
            </a:xfrm>
            <a:prstGeom prst="rect">
              <a:avLst/>
            </a:prstGeom>
            <a:solidFill>
              <a:srgbClr val="000080"/>
            </a:solidFill>
            <a:ln w="3175">
              <a:solidFill>
                <a:srgbClr val="000000"/>
              </a:solidFill>
              <a:miter lim="800000"/>
              <a:headEnd/>
              <a:tailEnd/>
            </a:ln>
          </p:spPr>
          <p:txBody>
            <a:bodyPr/>
            <a:lstStyle/>
            <a:p>
              <a:endParaRPr lang="en-US"/>
            </a:p>
          </p:txBody>
        </p:sp>
      </p:gr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29</a:t>
            </a:fld>
            <a:endParaRPr lang="en-US" dirty="0"/>
          </a:p>
        </p:txBody>
      </p:sp>
    </p:spTree>
    <p:extLst>
      <p:ext uri="{BB962C8B-B14F-4D97-AF65-F5344CB8AC3E}">
        <p14:creationId xmlns:p14="http://schemas.microsoft.com/office/powerpoint/2010/main" val="17303542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rPr>
              <a:t>Analysis of Stable Processes</a:t>
            </a:r>
            <a:endParaRPr lang="en-US"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114300" indent="0">
              <a:buNone/>
            </a:pPr>
            <a:r>
              <a:rPr lang="en-US" sz="2800" b="1" dirty="0" smtClean="0"/>
              <a:t>Examine data for:</a:t>
            </a:r>
          </a:p>
          <a:p>
            <a:r>
              <a:rPr lang="en-US" sz="2800" dirty="0" smtClean="0"/>
              <a:t>central </a:t>
            </a:r>
            <a:r>
              <a:rPr lang="en-US" sz="2800" dirty="0"/>
              <a:t>tendency - where is process located?</a:t>
            </a:r>
          </a:p>
          <a:p>
            <a:r>
              <a:rPr lang="en-US" sz="2800" dirty="0"/>
              <a:t>dispersion - how much do outcomes vary?</a:t>
            </a:r>
          </a:p>
          <a:p>
            <a:r>
              <a:rPr lang="en-US" sz="2800" dirty="0"/>
              <a:t>distribution - pattern (shape) of process variation?</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962400"/>
            <a:ext cx="3151673"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3</a:t>
            </a:fld>
            <a:endParaRPr lang="en-US" dirty="0"/>
          </a:p>
        </p:txBody>
      </p:sp>
    </p:spTree>
    <p:extLst>
      <p:ext uri="{BB962C8B-B14F-4D97-AF65-F5344CB8AC3E}">
        <p14:creationId xmlns:p14="http://schemas.microsoft.com/office/powerpoint/2010/main" val="18656407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X-Bar Charts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800" dirty="0"/>
              <a:t>Normality of process </a:t>
            </a:r>
            <a:r>
              <a:rPr lang="en-US" sz="2800" u="sng" dirty="0"/>
              <a:t>not</a:t>
            </a:r>
            <a:r>
              <a:rPr lang="en-US" sz="2800" dirty="0"/>
              <a:t> required to apply normal probability rules (due to central limit theorem!)</a:t>
            </a:r>
          </a:p>
          <a:p>
            <a:pPr lvl="1"/>
            <a:r>
              <a:rPr lang="en-US" sz="2400" dirty="0"/>
              <a:t>However, process normality </a:t>
            </a:r>
            <a:r>
              <a:rPr lang="en-US" sz="2400" b="1" dirty="0"/>
              <a:t>is</a:t>
            </a:r>
            <a:r>
              <a:rPr lang="en-US" sz="2400" dirty="0"/>
              <a:t> necessary when subgroup size is small (e.g., less than about 4)</a:t>
            </a:r>
          </a:p>
          <a:p>
            <a:endParaRPr lang="en-US" sz="2800" dirty="0" smtClean="0"/>
          </a:p>
          <a:p>
            <a:r>
              <a:rPr lang="en-US" sz="2800" dirty="0" smtClean="0"/>
              <a:t>x-bar </a:t>
            </a:r>
            <a:r>
              <a:rPr lang="en-US" sz="2800" dirty="0"/>
              <a:t>Chart used in conjunction with Standard deviation or Range Chart (i.e., use max minus min).</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30</a:t>
            </a:fld>
            <a:endParaRPr lang="en-US" dirty="0"/>
          </a:p>
        </p:txBody>
      </p:sp>
    </p:spTree>
    <p:extLst>
      <p:ext uri="{BB962C8B-B14F-4D97-AF65-F5344CB8AC3E}">
        <p14:creationId xmlns:p14="http://schemas.microsoft.com/office/powerpoint/2010/main" val="379611277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Standard Deviation Charts </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The s-Chart</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800" dirty="0"/>
              <a:t>Stability of variation analyzed with </a:t>
            </a:r>
            <a:r>
              <a:rPr lang="en-US" sz="2800" i="1" dirty="0"/>
              <a:t>s-chart</a:t>
            </a:r>
            <a:endParaRPr lang="en-US" sz="2800" dirty="0"/>
          </a:p>
          <a:p>
            <a:pPr lvl="1"/>
            <a:r>
              <a:rPr lang="en-US" dirty="0"/>
              <a:t>R-charts not recommended when subgroup size exceeds 4, since range is imprecise measure of variation</a:t>
            </a:r>
          </a:p>
          <a:p>
            <a:r>
              <a:rPr lang="en-US" sz="2800" dirty="0"/>
              <a:t>Normality of process </a:t>
            </a:r>
            <a:r>
              <a:rPr lang="en-US" sz="2800" u="sng" dirty="0"/>
              <a:t>is</a:t>
            </a:r>
            <a:r>
              <a:rPr lang="en-US" sz="2800" dirty="0"/>
              <a:t> necessary</a:t>
            </a:r>
          </a:p>
          <a:p>
            <a:pPr lvl="1"/>
            <a:r>
              <a:rPr lang="en-US" dirty="0"/>
              <a:t>non-normal process may generate violations of zone rules when process is stable</a:t>
            </a:r>
          </a:p>
          <a:p>
            <a:r>
              <a:rPr lang="en-US" sz="2800" dirty="0"/>
              <a:t>S or R-chart always evaluated in </a:t>
            </a:r>
            <a:r>
              <a:rPr lang="en-US" sz="2800" u="sng" dirty="0"/>
              <a:t>conjunction</a:t>
            </a:r>
            <a:r>
              <a:rPr lang="en-US" sz="2800" dirty="0"/>
              <a:t> with X-bar Chart</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31</a:t>
            </a:fld>
            <a:endParaRPr lang="en-US" dirty="0"/>
          </a:p>
        </p:txBody>
      </p:sp>
    </p:spTree>
    <p:extLst>
      <p:ext uri="{BB962C8B-B14F-4D97-AF65-F5344CB8AC3E}">
        <p14:creationId xmlns:p14="http://schemas.microsoft.com/office/powerpoint/2010/main" val="40333342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b="1" dirty="0">
                <a:effectLst>
                  <a:outerShdw blurRad="38100" dist="38100" dir="2700000" algn="tl">
                    <a:srgbClr val="000000">
                      <a:alpha val="43137"/>
                    </a:srgbClr>
                  </a:outerShdw>
                </a:effectLst>
              </a:rPr>
              <a:t>X-bar &amp; S-charts</a:t>
            </a:r>
            <a:endParaRPr lang="en-US"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Line 3"/>
          <p:cNvSpPr>
            <a:spLocks noChangeShapeType="1"/>
          </p:cNvSpPr>
          <p:nvPr/>
        </p:nvSpPr>
        <p:spPr bwMode="auto">
          <a:xfrm>
            <a:off x="1174750" y="1474788"/>
            <a:ext cx="0" cy="2132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 name="Oval 4"/>
          <p:cNvSpPr>
            <a:spLocks noChangeArrowheads="1"/>
          </p:cNvSpPr>
          <p:nvPr/>
        </p:nvSpPr>
        <p:spPr bwMode="auto">
          <a:xfrm>
            <a:off x="1403350" y="2343150"/>
            <a:ext cx="74613"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8" name="Oval 5"/>
          <p:cNvSpPr>
            <a:spLocks noChangeArrowheads="1"/>
          </p:cNvSpPr>
          <p:nvPr/>
        </p:nvSpPr>
        <p:spPr bwMode="auto">
          <a:xfrm>
            <a:off x="1604963" y="2689225"/>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9" name="Oval 6"/>
          <p:cNvSpPr>
            <a:spLocks noChangeArrowheads="1"/>
          </p:cNvSpPr>
          <p:nvPr/>
        </p:nvSpPr>
        <p:spPr bwMode="auto">
          <a:xfrm>
            <a:off x="1790700" y="2414588"/>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0" name="Oval 7"/>
          <p:cNvSpPr>
            <a:spLocks noChangeArrowheads="1"/>
          </p:cNvSpPr>
          <p:nvPr/>
        </p:nvSpPr>
        <p:spPr bwMode="auto">
          <a:xfrm>
            <a:off x="1978025" y="3136900"/>
            <a:ext cx="74613"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1" name="Oval 8"/>
          <p:cNvSpPr>
            <a:spLocks noChangeArrowheads="1"/>
          </p:cNvSpPr>
          <p:nvPr/>
        </p:nvSpPr>
        <p:spPr bwMode="auto">
          <a:xfrm>
            <a:off x="2166938" y="2025650"/>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2" name="Oval 9"/>
          <p:cNvSpPr>
            <a:spLocks noChangeArrowheads="1"/>
          </p:cNvSpPr>
          <p:nvPr/>
        </p:nvSpPr>
        <p:spPr bwMode="auto">
          <a:xfrm>
            <a:off x="2355850" y="2530475"/>
            <a:ext cx="74613"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3" name="Oval 10"/>
          <p:cNvSpPr>
            <a:spLocks noChangeArrowheads="1"/>
          </p:cNvSpPr>
          <p:nvPr/>
        </p:nvSpPr>
        <p:spPr bwMode="auto">
          <a:xfrm>
            <a:off x="2557463" y="2833688"/>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4" name="Oval 11"/>
          <p:cNvSpPr>
            <a:spLocks noChangeArrowheads="1"/>
          </p:cNvSpPr>
          <p:nvPr/>
        </p:nvSpPr>
        <p:spPr bwMode="auto">
          <a:xfrm>
            <a:off x="2728913" y="2530475"/>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5" name="Oval 12"/>
          <p:cNvSpPr>
            <a:spLocks noChangeArrowheads="1"/>
          </p:cNvSpPr>
          <p:nvPr/>
        </p:nvSpPr>
        <p:spPr bwMode="auto">
          <a:xfrm>
            <a:off x="2917825" y="2255838"/>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6" name="Oval 13"/>
          <p:cNvSpPr>
            <a:spLocks noChangeArrowheads="1"/>
          </p:cNvSpPr>
          <p:nvPr/>
        </p:nvSpPr>
        <p:spPr bwMode="auto">
          <a:xfrm>
            <a:off x="3133725" y="1966913"/>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7" name="Oval 14"/>
          <p:cNvSpPr>
            <a:spLocks noChangeArrowheads="1"/>
          </p:cNvSpPr>
          <p:nvPr/>
        </p:nvSpPr>
        <p:spPr bwMode="auto">
          <a:xfrm>
            <a:off x="3308350" y="2660650"/>
            <a:ext cx="74613"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8" name="Oval 15"/>
          <p:cNvSpPr>
            <a:spLocks noChangeArrowheads="1"/>
          </p:cNvSpPr>
          <p:nvPr/>
        </p:nvSpPr>
        <p:spPr bwMode="auto">
          <a:xfrm>
            <a:off x="3495675" y="2255838"/>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19" name="Oval 16"/>
          <p:cNvSpPr>
            <a:spLocks noChangeArrowheads="1"/>
          </p:cNvSpPr>
          <p:nvPr/>
        </p:nvSpPr>
        <p:spPr bwMode="auto">
          <a:xfrm>
            <a:off x="5024438" y="2501900"/>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20" name="Oval 17"/>
          <p:cNvSpPr>
            <a:spLocks noChangeArrowheads="1"/>
          </p:cNvSpPr>
          <p:nvPr/>
        </p:nvSpPr>
        <p:spPr bwMode="auto">
          <a:xfrm>
            <a:off x="3681413" y="2330450"/>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21" name="Oval 18"/>
          <p:cNvSpPr>
            <a:spLocks noChangeArrowheads="1"/>
          </p:cNvSpPr>
          <p:nvPr/>
        </p:nvSpPr>
        <p:spPr bwMode="auto">
          <a:xfrm>
            <a:off x="3870325" y="2789238"/>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22" name="Oval 19"/>
          <p:cNvSpPr>
            <a:spLocks noChangeArrowheads="1"/>
          </p:cNvSpPr>
          <p:nvPr/>
        </p:nvSpPr>
        <p:spPr bwMode="auto">
          <a:xfrm>
            <a:off x="4087813" y="3122613"/>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23" name="Oval 20"/>
          <p:cNvSpPr>
            <a:spLocks noChangeArrowheads="1"/>
          </p:cNvSpPr>
          <p:nvPr/>
        </p:nvSpPr>
        <p:spPr bwMode="auto">
          <a:xfrm>
            <a:off x="4275138" y="2601913"/>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24" name="Oval 21"/>
          <p:cNvSpPr>
            <a:spLocks noChangeArrowheads="1"/>
          </p:cNvSpPr>
          <p:nvPr/>
        </p:nvSpPr>
        <p:spPr bwMode="auto">
          <a:xfrm>
            <a:off x="4448175" y="2066925"/>
            <a:ext cx="74613"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25" name="Oval 22"/>
          <p:cNvSpPr>
            <a:spLocks noChangeArrowheads="1"/>
          </p:cNvSpPr>
          <p:nvPr/>
        </p:nvSpPr>
        <p:spPr bwMode="auto">
          <a:xfrm>
            <a:off x="4648200" y="2427288"/>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26" name="Oval 23"/>
          <p:cNvSpPr>
            <a:spLocks noChangeArrowheads="1"/>
          </p:cNvSpPr>
          <p:nvPr/>
        </p:nvSpPr>
        <p:spPr bwMode="auto">
          <a:xfrm>
            <a:off x="4822825" y="2773363"/>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27" name="Line 24"/>
          <p:cNvSpPr>
            <a:spLocks noChangeShapeType="1"/>
          </p:cNvSpPr>
          <p:nvPr/>
        </p:nvSpPr>
        <p:spPr bwMode="auto">
          <a:xfrm>
            <a:off x="1446213" y="2387600"/>
            <a:ext cx="201612" cy="346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8" name="Line 25"/>
          <p:cNvSpPr>
            <a:spLocks noChangeShapeType="1"/>
          </p:cNvSpPr>
          <p:nvPr/>
        </p:nvSpPr>
        <p:spPr bwMode="auto">
          <a:xfrm>
            <a:off x="1835150" y="2444750"/>
            <a:ext cx="187325" cy="736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29" name="Line 26"/>
          <p:cNvSpPr>
            <a:spLocks noChangeShapeType="1"/>
          </p:cNvSpPr>
          <p:nvPr/>
        </p:nvSpPr>
        <p:spPr bwMode="auto">
          <a:xfrm>
            <a:off x="2195513" y="2055813"/>
            <a:ext cx="188912" cy="519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0" name="Line 27"/>
          <p:cNvSpPr>
            <a:spLocks noChangeShapeType="1"/>
          </p:cNvSpPr>
          <p:nvPr/>
        </p:nvSpPr>
        <p:spPr bwMode="auto">
          <a:xfrm flipV="1">
            <a:off x="2759075" y="2286000"/>
            <a:ext cx="201613" cy="274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1" name="Line 28"/>
          <p:cNvSpPr>
            <a:spLocks noChangeShapeType="1"/>
          </p:cNvSpPr>
          <p:nvPr/>
        </p:nvSpPr>
        <p:spPr bwMode="auto">
          <a:xfrm flipV="1">
            <a:off x="3351213" y="2286000"/>
            <a:ext cx="187325" cy="4048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2" name="Line 29"/>
          <p:cNvSpPr>
            <a:spLocks noChangeShapeType="1"/>
          </p:cNvSpPr>
          <p:nvPr/>
        </p:nvSpPr>
        <p:spPr bwMode="auto">
          <a:xfrm>
            <a:off x="3725863" y="2359025"/>
            <a:ext cx="187325" cy="476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3" name="Line 30"/>
          <p:cNvSpPr>
            <a:spLocks noChangeShapeType="1"/>
          </p:cNvSpPr>
          <p:nvPr/>
        </p:nvSpPr>
        <p:spPr bwMode="auto">
          <a:xfrm flipV="1">
            <a:off x="4129088" y="2646363"/>
            <a:ext cx="188912" cy="520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4" name="Line 31"/>
          <p:cNvSpPr>
            <a:spLocks noChangeShapeType="1"/>
          </p:cNvSpPr>
          <p:nvPr/>
        </p:nvSpPr>
        <p:spPr bwMode="auto">
          <a:xfrm>
            <a:off x="4476750" y="2112963"/>
            <a:ext cx="201613" cy="346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5" name="Line 32"/>
          <p:cNvSpPr>
            <a:spLocks noChangeShapeType="1"/>
          </p:cNvSpPr>
          <p:nvPr/>
        </p:nvSpPr>
        <p:spPr bwMode="auto">
          <a:xfrm flipV="1">
            <a:off x="4851400" y="2532063"/>
            <a:ext cx="201613" cy="273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6" name="Line 33"/>
          <p:cNvSpPr>
            <a:spLocks noChangeShapeType="1"/>
          </p:cNvSpPr>
          <p:nvPr/>
        </p:nvSpPr>
        <p:spPr bwMode="auto">
          <a:xfrm flipV="1">
            <a:off x="1633538" y="2444750"/>
            <a:ext cx="187325" cy="274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7" name="Line 34"/>
          <p:cNvSpPr>
            <a:spLocks noChangeShapeType="1"/>
          </p:cNvSpPr>
          <p:nvPr/>
        </p:nvSpPr>
        <p:spPr bwMode="auto">
          <a:xfrm flipV="1">
            <a:off x="2022475" y="2055813"/>
            <a:ext cx="173038" cy="1096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8" name="Line 35"/>
          <p:cNvSpPr>
            <a:spLocks noChangeShapeType="1"/>
          </p:cNvSpPr>
          <p:nvPr/>
        </p:nvSpPr>
        <p:spPr bwMode="auto">
          <a:xfrm>
            <a:off x="2398713" y="2560638"/>
            <a:ext cx="201612"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9" name="Line 36"/>
          <p:cNvSpPr>
            <a:spLocks noChangeShapeType="1"/>
          </p:cNvSpPr>
          <p:nvPr/>
        </p:nvSpPr>
        <p:spPr bwMode="auto">
          <a:xfrm flipV="1">
            <a:off x="2960688" y="1997075"/>
            <a:ext cx="215900" cy="274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0" name="Line 37"/>
          <p:cNvSpPr>
            <a:spLocks noChangeShapeType="1"/>
          </p:cNvSpPr>
          <p:nvPr/>
        </p:nvSpPr>
        <p:spPr bwMode="auto">
          <a:xfrm>
            <a:off x="3524250" y="2286000"/>
            <a:ext cx="201613" cy="873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1" name="Line 38"/>
          <p:cNvSpPr>
            <a:spLocks noChangeShapeType="1"/>
          </p:cNvSpPr>
          <p:nvPr/>
        </p:nvSpPr>
        <p:spPr bwMode="auto">
          <a:xfrm flipV="1">
            <a:off x="2600325" y="2560638"/>
            <a:ext cx="158750" cy="317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2" name="Line 39"/>
          <p:cNvSpPr>
            <a:spLocks noChangeShapeType="1"/>
          </p:cNvSpPr>
          <p:nvPr/>
        </p:nvSpPr>
        <p:spPr bwMode="auto">
          <a:xfrm>
            <a:off x="3176588" y="1997075"/>
            <a:ext cx="158750" cy="6937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3" name="Line 40"/>
          <p:cNvSpPr>
            <a:spLocks noChangeShapeType="1"/>
          </p:cNvSpPr>
          <p:nvPr/>
        </p:nvSpPr>
        <p:spPr bwMode="auto">
          <a:xfrm>
            <a:off x="3913188" y="2819400"/>
            <a:ext cx="201612" cy="347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4" name="Line 41"/>
          <p:cNvSpPr>
            <a:spLocks noChangeShapeType="1"/>
          </p:cNvSpPr>
          <p:nvPr/>
        </p:nvSpPr>
        <p:spPr bwMode="auto">
          <a:xfrm flipV="1">
            <a:off x="4318000" y="2098675"/>
            <a:ext cx="15875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5" name="Line 42"/>
          <p:cNvSpPr>
            <a:spLocks noChangeShapeType="1"/>
          </p:cNvSpPr>
          <p:nvPr/>
        </p:nvSpPr>
        <p:spPr bwMode="auto">
          <a:xfrm>
            <a:off x="4692650" y="2459038"/>
            <a:ext cx="158750" cy="346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6" name="Line 43"/>
          <p:cNvSpPr>
            <a:spLocks noChangeShapeType="1"/>
          </p:cNvSpPr>
          <p:nvPr/>
        </p:nvSpPr>
        <p:spPr bwMode="auto">
          <a:xfrm>
            <a:off x="1187450" y="3395663"/>
            <a:ext cx="3997325"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7" name="Line 44"/>
          <p:cNvSpPr>
            <a:spLocks noChangeShapeType="1"/>
          </p:cNvSpPr>
          <p:nvPr/>
        </p:nvSpPr>
        <p:spPr bwMode="auto">
          <a:xfrm>
            <a:off x="1201738" y="1720850"/>
            <a:ext cx="3997325"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8" name="Line 45"/>
          <p:cNvSpPr>
            <a:spLocks noChangeShapeType="1"/>
          </p:cNvSpPr>
          <p:nvPr/>
        </p:nvSpPr>
        <p:spPr bwMode="auto">
          <a:xfrm>
            <a:off x="1187450" y="2559050"/>
            <a:ext cx="3997325" cy="0"/>
          </a:xfrm>
          <a:prstGeom prst="line">
            <a:avLst/>
          </a:prstGeom>
          <a:noFill/>
          <a:ln w="28575">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49" name="Line 46"/>
          <p:cNvSpPr>
            <a:spLocks noChangeShapeType="1"/>
          </p:cNvSpPr>
          <p:nvPr/>
        </p:nvSpPr>
        <p:spPr bwMode="auto">
          <a:xfrm>
            <a:off x="1174750" y="3894138"/>
            <a:ext cx="0" cy="2093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50" name="Oval 47"/>
          <p:cNvSpPr>
            <a:spLocks noChangeArrowheads="1"/>
          </p:cNvSpPr>
          <p:nvPr/>
        </p:nvSpPr>
        <p:spPr bwMode="auto">
          <a:xfrm>
            <a:off x="3551238" y="4630738"/>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1" name="Oval 48"/>
          <p:cNvSpPr>
            <a:spLocks noChangeArrowheads="1"/>
          </p:cNvSpPr>
          <p:nvPr/>
        </p:nvSpPr>
        <p:spPr bwMode="auto">
          <a:xfrm>
            <a:off x="3752850" y="4976813"/>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2" name="Oval 49"/>
          <p:cNvSpPr>
            <a:spLocks noChangeArrowheads="1"/>
          </p:cNvSpPr>
          <p:nvPr/>
        </p:nvSpPr>
        <p:spPr bwMode="auto">
          <a:xfrm>
            <a:off x="3938588" y="4702175"/>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3" name="Oval 50"/>
          <p:cNvSpPr>
            <a:spLocks noChangeArrowheads="1"/>
          </p:cNvSpPr>
          <p:nvPr/>
        </p:nvSpPr>
        <p:spPr bwMode="auto">
          <a:xfrm>
            <a:off x="4125913" y="5424488"/>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4" name="Oval 51"/>
          <p:cNvSpPr>
            <a:spLocks noChangeArrowheads="1"/>
          </p:cNvSpPr>
          <p:nvPr/>
        </p:nvSpPr>
        <p:spPr bwMode="auto">
          <a:xfrm>
            <a:off x="4314825" y="4313238"/>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5" name="Oval 52"/>
          <p:cNvSpPr>
            <a:spLocks noChangeArrowheads="1"/>
          </p:cNvSpPr>
          <p:nvPr/>
        </p:nvSpPr>
        <p:spPr bwMode="auto">
          <a:xfrm>
            <a:off x="4503738" y="4818063"/>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6" name="Oval 53"/>
          <p:cNvSpPr>
            <a:spLocks noChangeArrowheads="1"/>
          </p:cNvSpPr>
          <p:nvPr/>
        </p:nvSpPr>
        <p:spPr bwMode="auto">
          <a:xfrm>
            <a:off x="4705350" y="5121275"/>
            <a:ext cx="74613"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7" name="Oval 54"/>
          <p:cNvSpPr>
            <a:spLocks noChangeArrowheads="1"/>
          </p:cNvSpPr>
          <p:nvPr/>
        </p:nvSpPr>
        <p:spPr bwMode="auto">
          <a:xfrm>
            <a:off x="4876800" y="4818063"/>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8" name="Oval 55"/>
          <p:cNvSpPr>
            <a:spLocks noChangeArrowheads="1"/>
          </p:cNvSpPr>
          <p:nvPr/>
        </p:nvSpPr>
        <p:spPr bwMode="auto">
          <a:xfrm>
            <a:off x="5065713" y="4543425"/>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59" name="Oval 56"/>
          <p:cNvSpPr>
            <a:spLocks noChangeArrowheads="1"/>
          </p:cNvSpPr>
          <p:nvPr/>
        </p:nvSpPr>
        <p:spPr bwMode="auto">
          <a:xfrm>
            <a:off x="1404938" y="4313238"/>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0" name="Oval 57"/>
          <p:cNvSpPr>
            <a:spLocks noChangeArrowheads="1"/>
          </p:cNvSpPr>
          <p:nvPr/>
        </p:nvSpPr>
        <p:spPr bwMode="auto">
          <a:xfrm>
            <a:off x="1579563" y="5006975"/>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1" name="Oval 58"/>
          <p:cNvSpPr>
            <a:spLocks noChangeArrowheads="1"/>
          </p:cNvSpPr>
          <p:nvPr/>
        </p:nvSpPr>
        <p:spPr bwMode="auto">
          <a:xfrm>
            <a:off x="1766888" y="4602163"/>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2" name="Oval 59"/>
          <p:cNvSpPr>
            <a:spLocks noChangeArrowheads="1"/>
          </p:cNvSpPr>
          <p:nvPr/>
        </p:nvSpPr>
        <p:spPr bwMode="auto">
          <a:xfrm>
            <a:off x="3295650" y="4848225"/>
            <a:ext cx="74613"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3" name="Oval 60"/>
          <p:cNvSpPr>
            <a:spLocks noChangeArrowheads="1"/>
          </p:cNvSpPr>
          <p:nvPr/>
        </p:nvSpPr>
        <p:spPr bwMode="auto">
          <a:xfrm>
            <a:off x="1952625" y="4676775"/>
            <a:ext cx="74613"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4" name="Oval 61"/>
          <p:cNvSpPr>
            <a:spLocks noChangeArrowheads="1"/>
          </p:cNvSpPr>
          <p:nvPr/>
        </p:nvSpPr>
        <p:spPr bwMode="auto">
          <a:xfrm>
            <a:off x="2141538" y="5135563"/>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5" name="Oval 62"/>
          <p:cNvSpPr>
            <a:spLocks noChangeArrowheads="1"/>
          </p:cNvSpPr>
          <p:nvPr/>
        </p:nvSpPr>
        <p:spPr bwMode="auto">
          <a:xfrm>
            <a:off x="2359025" y="5468938"/>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6" name="Oval 63"/>
          <p:cNvSpPr>
            <a:spLocks noChangeArrowheads="1"/>
          </p:cNvSpPr>
          <p:nvPr/>
        </p:nvSpPr>
        <p:spPr bwMode="auto">
          <a:xfrm>
            <a:off x="2546350" y="4948238"/>
            <a:ext cx="74613"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7" name="Oval 64"/>
          <p:cNvSpPr>
            <a:spLocks noChangeArrowheads="1"/>
          </p:cNvSpPr>
          <p:nvPr/>
        </p:nvSpPr>
        <p:spPr bwMode="auto">
          <a:xfrm>
            <a:off x="2719388" y="4413250"/>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8" name="Oval 65"/>
          <p:cNvSpPr>
            <a:spLocks noChangeArrowheads="1"/>
          </p:cNvSpPr>
          <p:nvPr/>
        </p:nvSpPr>
        <p:spPr bwMode="auto">
          <a:xfrm>
            <a:off x="2919413" y="4773613"/>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69" name="Oval 66"/>
          <p:cNvSpPr>
            <a:spLocks noChangeArrowheads="1"/>
          </p:cNvSpPr>
          <p:nvPr/>
        </p:nvSpPr>
        <p:spPr bwMode="auto">
          <a:xfrm>
            <a:off x="3094038" y="5119688"/>
            <a:ext cx="74612" cy="74612"/>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latin typeface="Franklin Gothic Book" pitchFamily="34" charset="0"/>
            </a:endParaRPr>
          </a:p>
        </p:txBody>
      </p:sp>
      <p:sp>
        <p:nvSpPr>
          <p:cNvPr id="70" name="Line 67"/>
          <p:cNvSpPr>
            <a:spLocks noChangeShapeType="1"/>
          </p:cNvSpPr>
          <p:nvPr/>
        </p:nvSpPr>
        <p:spPr bwMode="auto">
          <a:xfrm>
            <a:off x="3594100" y="4675188"/>
            <a:ext cx="201613" cy="346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1" name="Line 68"/>
          <p:cNvSpPr>
            <a:spLocks noChangeShapeType="1"/>
          </p:cNvSpPr>
          <p:nvPr/>
        </p:nvSpPr>
        <p:spPr bwMode="auto">
          <a:xfrm>
            <a:off x="3983038" y="4732338"/>
            <a:ext cx="173037" cy="679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2" name="Line 69"/>
          <p:cNvSpPr>
            <a:spLocks noChangeShapeType="1"/>
          </p:cNvSpPr>
          <p:nvPr/>
        </p:nvSpPr>
        <p:spPr bwMode="auto">
          <a:xfrm>
            <a:off x="4343400" y="4343400"/>
            <a:ext cx="188913" cy="5191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3" name="Line 70"/>
          <p:cNvSpPr>
            <a:spLocks noChangeShapeType="1"/>
          </p:cNvSpPr>
          <p:nvPr/>
        </p:nvSpPr>
        <p:spPr bwMode="auto">
          <a:xfrm flipV="1">
            <a:off x="4906963" y="4573588"/>
            <a:ext cx="201612" cy="2746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4" name="Line 71"/>
          <p:cNvSpPr>
            <a:spLocks noChangeShapeType="1"/>
          </p:cNvSpPr>
          <p:nvPr/>
        </p:nvSpPr>
        <p:spPr bwMode="auto">
          <a:xfrm flipV="1">
            <a:off x="1622425" y="4632325"/>
            <a:ext cx="187325" cy="4048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5" name="Line 72"/>
          <p:cNvSpPr>
            <a:spLocks noChangeShapeType="1"/>
          </p:cNvSpPr>
          <p:nvPr/>
        </p:nvSpPr>
        <p:spPr bwMode="auto">
          <a:xfrm>
            <a:off x="1997075" y="4705350"/>
            <a:ext cx="187325" cy="476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6" name="Line 73"/>
          <p:cNvSpPr>
            <a:spLocks noChangeShapeType="1"/>
          </p:cNvSpPr>
          <p:nvPr/>
        </p:nvSpPr>
        <p:spPr bwMode="auto">
          <a:xfrm flipV="1">
            <a:off x="2400300" y="4992688"/>
            <a:ext cx="188913" cy="520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7" name="Line 74"/>
          <p:cNvSpPr>
            <a:spLocks noChangeShapeType="1"/>
          </p:cNvSpPr>
          <p:nvPr/>
        </p:nvSpPr>
        <p:spPr bwMode="auto">
          <a:xfrm>
            <a:off x="2747963" y="4459288"/>
            <a:ext cx="201612" cy="346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8" name="Line 75"/>
          <p:cNvSpPr>
            <a:spLocks noChangeShapeType="1"/>
          </p:cNvSpPr>
          <p:nvPr/>
        </p:nvSpPr>
        <p:spPr bwMode="auto">
          <a:xfrm flipV="1">
            <a:off x="3122613" y="4878388"/>
            <a:ext cx="201612" cy="273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79" name="Line 76"/>
          <p:cNvSpPr>
            <a:spLocks noChangeShapeType="1"/>
          </p:cNvSpPr>
          <p:nvPr/>
        </p:nvSpPr>
        <p:spPr bwMode="auto">
          <a:xfrm flipV="1">
            <a:off x="3781425" y="4732338"/>
            <a:ext cx="187325" cy="2746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0" name="Line 77"/>
          <p:cNvSpPr>
            <a:spLocks noChangeShapeType="1"/>
          </p:cNvSpPr>
          <p:nvPr/>
        </p:nvSpPr>
        <p:spPr bwMode="auto">
          <a:xfrm flipV="1">
            <a:off x="4170363" y="4343400"/>
            <a:ext cx="173037" cy="1096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1" name="Line 78"/>
          <p:cNvSpPr>
            <a:spLocks noChangeShapeType="1"/>
          </p:cNvSpPr>
          <p:nvPr/>
        </p:nvSpPr>
        <p:spPr bwMode="auto">
          <a:xfrm>
            <a:off x="4546600" y="4848225"/>
            <a:ext cx="201613" cy="3032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2" name="Line 79"/>
          <p:cNvSpPr>
            <a:spLocks noChangeShapeType="1"/>
          </p:cNvSpPr>
          <p:nvPr/>
        </p:nvSpPr>
        <p:spPr bwMode="auto">
          <a:xfrm>
            <a:off x="1795463" y="4632325"/>
            <a:ext cx="201612" cy="873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3" name="Line 80"/>
          <p:cNvSpPr>
            <a:spLocks noChangeShapeType="1"/>
          </p:cNvSpPr>
          <p:nvPr/>
        </p:nvSpPr>
        <p:spPr bwMode="auto">
          <a:xfrm flipV="1">
            <a:off x="4748213" y="4848225"/>
            <a:ext cx="158750" cy="317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4" name="Line 81"/>
          <p:cNvSpPr>
            <a:spLocks noChangeShapeType="1"/>
          </p:cNvSpPr>
          <p:nvPr/>
        </p:nvSpPr>
        <p:spPr bwMode="auto">
          <a:xfrm>
            <a:off x="1447800" y="4343400"/>
            <a:ext cx="158750" cy="6937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5" name="Line 82"/>
          <p:cNvSpPr>
            <a:spLocks noChangeShapeType="1"/>
          </p:cNvSpPr>
          <p:nvPr/>
        </p:nvSpPr>
        <p:spPr bwMode="auto">
          <a:xfrm>
            <a:off x="2184400" y="5165725"/>
            <a:ext cx="201613" cy="347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6" name="Line 83"/>
          <p:cNvSpPr>
            <a:spLocks noChangeShapeType="1"/>
          </p:cNvSpPr>
          <p:nvPr/>
        </p:nvSpPr>
        <p:spPr bwMode="auto">
          <a:xfrm flipV="1">
            <a:off x="2589213" y="4445000"/>
            <a:ext cx="15875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7" name="Line 84"/>
          <p:cNvSpPr>
            <a:spLocks noChangeShapeType="1"/>
          </p:cNvSpPr>
          <p:nvPr/>
        </p:nvSpPr>
        <p:spPr bwMode="auto">
          <a:xfrm>
            <a:off x="2963863" y="4805363"/>
            <a:ext cx="158750" cy="346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8" name="Line 85"/>
          <p:cNvSpPr>
            <a:spLocks noChangeShapeType="1"/>
          </p:cNvSpPr>
          <p:nvPr/>
        </p:nvSpPr>
        <p:spPr bwMode="auto">
          <a:xfrm>
            <a:off x="1187450" y="5776913"/>
            <a:ext cx="3997325"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89" name="Line 86"/>
          <p:cNvSpPr>
            <a:spLocks noChangeShapeType="1"/>
          </p:cNvSpPr>
          <p:nvPr/>
        </p:nvSpPr>
        <p:spPr bwMode="auto">
          <a:xfrm>
            <a:off x="1201738" y="4102100"/>
            <a:ext cx="3997325"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90" name="Line 87"/>
          <p:cNvSpPr>
            <a:spLocks noChangeShapeType="1"/>
          </p:cNvSpPr>
          <p:nvPr/>
        </p:nvSpPr>
        <p:spPr bwMode="auto">
          <a:xfrm>
            <a:off x="1187450" y="4940300"/>
            <a:ext cx="3997325" cy="0"/>
          </a:xfrm>
          <a:prstGeom prst="line">
            <a:avLst/>
          </a:prstGeom>
          <a:noFill/>
          <a:ln w="28575">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91" name="Text Box 88"/>
          <p:cNvSpPr txBox="1">
            <a:spLocks noChangeArrowheads="1"/>
          </p:cNvSpPr>
          <p:nvPr/>
        </p:nvSpPr>
        <p:spPr bwMode="auto">
          <a:xfrm>
            <a:off x="2895600" y="5956300"/>
            <a:ext cx="2111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algn="ctr" eaLnBrk="1" hangingPunct="1"/>
            <a:r>
              <a:rPr lang="en-US" sz="1800" dirty="0">
                <a:solidFill>
                  <a:schemeClr val="tx2"/>
                </a:solidFill>
                <a:latin typeface="Franklin Gothic Book" pitchFamily="34" charset="0"/>
              </a:rPr>
              <a:t>Subgroup standard deviation</a:t>
            </a:r>
          </a:p>
        </p:txBody>
      </p:sp>
      <p:sp>
        <p:nvSpPr>
          <p:cNvPr id="92" name="Text Box 89"/>
          <p:cNvSpPr txBox="1">
            <a:spLocks noChangeArrowheads="1"/>
          </p:cNvSpPr>
          <p:nvPr/>
        </p:nvSpPr>
        <p:spPr bwMode="auto">
          <a:xfrm>
            <a:off x="0" y="1219200"/>
            <a:ext cx="3330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algn="ctr" eaLnBrk="1" hangingPunct="1"/>
            <a:r>
              <a:rPr lang="en-US" sz="1800" dirty="0">
                <a:solidFill>
                  <a:schemeClr val="tx2"/>
                </a:solidFill>
              </a:rPr>
              <a:t> </a:t>
            </a:r>
            <a:r>
              <a:rPr lang="en-US" sz="1800" dirty="0">
                <a:solidFill>
                  <a:schemeClr val="tx2"/>
                </a:solidFill>
                <a:latin typeface="Franklin Gothic Book" pitchFamily="34" charset="0"/>
              </a:rPr>
              <a:t>Subgroup average</a:t>
            </a:r>
          </a:p>
        </p:txBody>
      </p:sp>
      <p:graphicFrame>
        <p:nvGraphicFramePr>
          <p:cNvPr id="93" name="Object 90"/>
          <p:cNvGraphicFramePr>
            <a:graphicFrameLocks noChangeAspect="1"/>
          </p:cNvGraphicFramePr>
          <p:nvPr>
            <p:extLst>
              <p:ext uri="{D42A27DB-BD31-4B8C-83A1-F6EECF244321}">
                <p14:modId xmlns:p14="http://schemas.microsoft.com/office/powerpoint/2010/main" val="3307515043"/>
              </p:ext>
            </p:extLst>
          </p:nvPr>
        </p:nvGraphicFramePr>
        <p:xfrm>
          <a:off x="463550" y="2149475"/>
          <a:ext cx="468313" cy="704850"/>
        </p:xfrm>
        <a:graphic>
          <a:graphicData uri="http://schemas.openxmlformats.org/presentationml/2006/ole">
            <mc:AlternateContent xmlns:mc="http://schemas.openxmlformats.org/markup-compatibility/2006">
              <mc:Choice xmlns:v="urn:schemas-microsoft-com:vml" Requires="v">
                <p:oleObj spid="_x0000_s9396" name="Equation" r:id="rId4" imgW="152280" imgH="228600" progId="Equation.3">
                  <p:embed/>
                </p:oleObj>
              </mc:Choice>
              <mc:Fallback>
                <p:oleObj name="Equation" r:id="rId4" imgW="152280" imgH="228600" progId="Equation.3">
                  <p:embed/>
                  <p:pic>
                    <p:nvPicPr>
                      <p:cNvPr id="0" name=""/>
                      <p:cNvPicPr>
                        <a:picLocks noChangeAspect="1" noChangeArrowheads="1"/>
                      </p:cNvPicPr>
                      <p:nvPr/>
                    </p:nvPicPr>
                    <p:blipFill>
                      <a:blip r:embed="rId5"/>
                      <a:srcRect/>
                      <a:stretch>
                        <a:fillRect/>
                      </a:stretch>
                    </p:blipFill>
                    <p:spPr bwMode="auto">
                      <a:xfrm>
                        <a:off x="463550" y="2149475"/>
                        <a:ext cx="468313"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91"/>
          <p:cNvGraphicFramePr>
            <a:graphicFrameLocks noChangeAspect="1"/>
          </p:cNvGraphicFramePr>
          <p:nvPr>
            <p:extLst>
              <p:ext uri="{D42A27DB-BD31-4B8C-83A1-F6EECF244321}">
                <p14:modId xmlns:p14="http://schemas.microsoft.com/office/powerpoint/2010/main" val="2279436942"/>
              </p:ext>
            </p:extLst>
          </p:nvPr>
        </p:nvGraphicFramePr>
        <p:xfrm>
          <a:off x="466725" y="4573588"/>
          <a:ext cx="454025" cy="577850"/>
        </p:xfrm>
        <a:graphic>
          <a:graphicData uri="http://schemas.openxmlformats.org/presentationml/2006/ole">
            <mc:AlternateContent xmlns:mc="http://schemas.openxmlformats.org/markup-compatibility/2006">
              <mc:Choice xmlns:v="urn:schemas-microsoft-com:vml" Requires="v">
                <p:oleObj spid="_x0000_s9397" name="Equation" r:id="rId6" imgW="139680" imgH="177480" progId="Equation.3">
                  <p:embed/>
                </p:oleObj>
              </mc:Choice>
              <mc:Fallback>
                <p:oleObj name="Equation" r:id="rId6" imgW="139680" imgH="177480" progId="Equation.3">
                  <p:embed/>
                  <p:pic>
                    <p:nvPicPr>
                      <p:cNvPr id="0" name=""/>
                      <p:cNvPicPr>
                        <a:picLocks noChangeAspect="1" noChangeArrowheads="1"/>
                      </p:cNvPicPr>
                      <p:nvPr/>
                    </p:nvPicPr>
                    <p:blipFill>
                      <a:blip r:embed="rId7"/>
                      <a:srcRect/>
                      <a:stretch>
                        <a:fillRect/>
                      </a:stretch>
                    </p:blipFill>
                    <p:spPr bwMode="auto">
                      <a:xfrm>
                        <a:off x="466725" y="4573588"/>
                        <a:ext cx="4540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 name="Text Box 92"/>
          <p:cNvSpPr txBox="1">
            <a:spLocks noChangeArrowheads="1"/>
          </p:cNvSpPr>
          <p:nvPr/>
        </p:nvSpPr>
        <p:spPr bwMode="auto">
          <a:xfrm>
            <a:off x="5222875" y="1430338"/>
            <a:ext cx="699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dirty="0">
                <a:solidFill>
                  <a:schemeClr val="tx2"/>
                </a:solidFill>
                <a:latin typeface="Franklin Gothic Book" pitchFamily="34" charset="0"/>
              </a:rPr>
              <a:t>UCL</a:t>
            </a:r>
          </a:p>
        </p:txBody>
      </p:sp>
      <p:sp>
        <p:nvSpPr>
          <p:cNvPr id="96" name="Text Box 93"/>
          <p:cNvSpPr txBox="1">
            <a:spLocks noChangeArrowheads="1"/>
          </p:cNvSpPr>
          <p:nvPr/>
        </p:nvSpPr>
        <p:spPr bwMode="auto">
          <a:xfrm>
            <a:off x="5260975" y="3068638"/>
            <a:ext cx="656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dirty="0">
                <a:solidFill>
                  <a:schemeClr val="tx2"/>
                </a:solidFill>
                <a:latin typeface="Franklin Gothic Book" pitchFamily="34" charset="0"/>
              </a:rPr>
              <a:t>LCL</a:t>
            </a:r>
          </a:p>
        </p:txBody>
      </p:sp>
      <p:sp>
        <p:nvSpPr>
          <p:cNvPr id="97" name="Line 94"/>
          <p:cNvSpPr>
            <a:spLocks noChangeShapeType="1"/>
          </p:cNvSpPr>
          <p:nvPr/>
        </p:nvSpPr>
        <p:spPr bwMode="auto">
          <a:xfrm>
            <a:off x="2057400" y="1524000"/>
            <a:ext cx="781050" cy="66675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98" name="Text Box 95"/>
          <p:cNvSpPr txBox="1">
            <a:spLocks noChangeArrowheads="1"/>
          </p:cNvSpPr>
          <p:nvPr/>
        </p:nvSpPr>
        <p:spPr bwMode="auto">
          <a:xfrm>
            <a:off x="6289675" y="2135188"/>
            <a:ext cx="1520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algn="ctr" eaLnBrk="1" hangingPunct="1"/>
            <a:r>
              <a:rPr lang="en-US" sz="2000" dirty="0">
                <a:solidFill>
                  <a:schemeClr val="tx2"/>
                </a:solidFill>
                <a:latin typeface="Franklin Gothic Book" pitchFamily="34" charset="0"/>
              </a:rPr>
              <a:t>99.7% of averages</a:t>
            </a:r>
          </a:p>
        </p:txBody>
      </p:sp>
      <p:sp>
        <p:nvSpPr>
          <p:cNvPr id="99" name="Line 96"/>
          <p:cNvSpPr>
            <a:spLocks noChangeShapeType="1"/>
          </p:cNvSpPr>
          <p:nvPr/>
        </p:nvSpPr>
        <p:spPr bwMode="auto">
          <a:xfrm>
            <a:off x="6497638" y="1720850"/>
            <a:ext cx="1063625"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0" name="Line 97"/>
          <p:cNvSpPr>
            <a:spLocks noChangeShapeType="1"/>
          </p:cNvSpPr>
          <p:nvPr/>
        </p:nvSpPr>
        <p:spPr bwMode="auto">
          <a:xfrm>
            <a:off x="6502400" y="3376613"/>
            <a:ext cx="1063625"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1" name="Line 98"/>
          <p:cNvSpPr>
            <a:spLocks noChangeShapeType="1"/>
          </p:cNvSpPr>
          <p:nvPr/>
        </p:nvSpPr>
        <p:spPr bwMode="auto">
          <a:xfrm>
            <a:off x="7048500" y="2895600"/>
            <a:ext cx="0" cy="45720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2" name="Line 99"/>
          <p:cNvSpPr>
            <a:spLocks noChangeShapeType="1"/>
          </p:cNvSpPr>
          <p:nvPr/>
        </p:nvSpPr>
        <p:spPr bwMode="auto">
          <a:xfrm>
            <a:off x="7048500" y="1714500"/>
            <a:ext cx="0" cy="381000"/>
          </a:xfrm>
          <a:prstGeom prst="line">
            <a:avLst/>
          </a:prstGeom>
          <a:noFill/>
          <a:ln w="127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3" name="Text Box 100"/>
          <p:cNvSpPr txBox="1">
            <a:spLocks noChangeArrowheads="1"/>
          </p:cNvSpPr>
          <p:nvPr/>
        </p:nvSpPr>
        <p:spPr bwMode="auto">
          <a:xfrm>
            <a:off x="6289675" y="4402138"/>
            <a:ext cx="15208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algn="ctr" eaLnBrk="1" hangingPunct="1"/>
            <a:r>
              <a:rPr lang="en-US" sz="2000">
                <a:solidFill>
                  <a:schemeClr val="tx2"/>
                </a:solidFill>
                <a:latin typeface="Franklin Gothic Book" pitchFamily="34" charset="0"/>
              </a:rPr>
              <a:t>99.7% of standard deviations</a:t>
            </a:r>
          </a:p>
        </p:txBody>
      </p:sp>
      <p:sp>
        <p:nvSpPr>
          <p:cNvPr id="104" name="Line 101"/>
          <p:cNvSpPr>
            <a:spLocks noChangeShapeType="1"/>
          </p:cNvSpPr>
          <p:nvPr/>
        </p:nvSpPr>
        <p:spPr bwMode="auto">
          <a:xfrm>
            <a:off x="6497638" y="4083050"/>
            <a:ext cx="1063625"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5" name="Line 102"/>
          <p:cNvSpPr>
            <a:spLocks noChangeShapeType="1"/>
          </p:cNvSpPr>
          <p:nvPr/>
        </p:nvSpPr>
        <p:spPr bwMode="auto">
          <a:xfrm>
            <a:off x="6502400" y="5738813"/>
            <a:ext cx="1063625"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6" name="Line 103"/>
          <p:cNvSpPr>
            <a:spLocks noChangeShapeType="1"/>
          </p:cNvSpPr>
          <p:nvPr/>
        </p:nvSpPr>
        <p:spPr bwMode="auto">
          <a:xfrm>
            <a:off x="7048500" y="5391150"/>
            <a:ext cx="0" cy="32385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7" name="Line 104"/>
          <p:cNvSpPr>
            <a:spLocks noChangeShapeType="1"/>
          </p:cNvSpPr>
          <p:nvPr/>
        </p:nvSpPr>
        <p:spPr bwMode="auto">
          <a:xfrm>
            <a:off x="7048500" y="4076700"/>
            <a:ext cx="0" cy="342900"/>
          </a:xfrm>
          <a:prstGeom prst="line">
            <a:avLst/>
          </a:prstGeom>
          <a:noFill/>
          <a:ln w="127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08" name="Text Box 105"/>
          <p:cNvSpPr txBox="1">
            <a:spLocks noChangeArrowheads="1"/>
          </p:cNvSpPr>
          <p:nvPr/>
        </p:nvSpPr>
        <p:spPr bwMode="auto">
          <a:xfrm>
            <a:off x="5299075" y="3849688"/>
            <a:ext cx="699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a:solidFill>
                  <a:schemeClr val="tx2"/>
                </a:solidFill>
                <a:latin typeface="Franklin Gothic Book" pitchFamily="34" charset="0"/>
              </a:rPr>
              <a:t>UCL</a:t>
            </a:r>
          </a:p>
        </p:txBody>
      </p:sp>
      <p:sp>
        <p:nvSpPr>
          <p:cNvPr id="109" name="Text Box 106"/>
          <p:cNvSpPr txBox="1">
            <a:spLocks noChangeArrowheads="1"/>
          </p:cNvSpPr>
          <p:nvPr/>
        </p:nvSpPr>
        <p:spPr bwMode="auto">
          <a:xfrm>
            <a:off x="5337175" y="5487988"/>
            <a:ext cx="656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a:solidFill>
                  <a:schemeClr val="tx2"/>
                </a:solidFill>
                <a:latin typeface="Franklin Gothic Book" pitchFamily="34" charset="0"/>
              </a:rPr>
              <a:t>LCL</a:t>
            </a:r>
          </a:p>
        </p:txBody>
      </p:sp>
      <p:sp>
        <p:nvSpPr>
          <p:cNvPr id="110" name="Line 107"/>
          <p:cNvSpPr>
            <a:spLocks noChangeShapeType="1"/>
          </p:cNvSpPr>
          <p:nvPr/>
        </p:nvSpPr>
        <p:spPr bwMode="auto">
          <a:xfrm flipH="1" flipV="1">
            <a:off x="3333750" y="5257800"/>
            <a:ext cx="38100" cy="70485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111" name="Line 108"/>
          <p:cNvSpPr>
            <a:spLocks noChangeShapeType="1"/>
          </p:cNvSpPr>
          <p:nvPr/>
        </p:nvSpPr>
        <p:spPr bwMode="auto">
          <a:xfrm flipV="1">
            <a:off x="3352800" y="4648200"/>
            <a:ext cx="228600" cy="196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Book" pitchFamily="34" charset="0"/>
            </a:endParaRPr>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32</a:t>
            </a:fld>
            <a:endParaRPr lang="en-US" dirty="0"/>
          </a:p>
        </p:txBody>
      </p:sp>
    </p:spTree>
    <p:extLst>
      <p:ext uri="{BB962C8B-B14F-4D97-AF65-F5344CB8AC3E}">
        <p14:creationId xmlns:p14="http://schemas.microsoft.com/office/powerpoint/2010/main" val="17868351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639762"/>
          </a:xfrm>
        </p:spPr>
        <p:txBody>
          <a:bodyPr/>
          <a:lstStyle/>
          <a:p>
            <a:r>
              <a:rPr lang="en-US" sz="4000" b="1" dirty="0" smtClean="0">
                <a:effectLst>
                  <a:outerShdw blurRad="38100" dist="38100" dir="2700000" algn="tl">
                    <a:srgbClr val="000000">
                      <a:alpha val="43137"/>
                    </a:srgbClr>
                  </a:outerShdw>
                </a:effectLst>
              </a:rPr>
              <a:t>Table of Control Chart Constants</a:t>
            </a:r>
            <a:endParaRPr lang="en-US" sz="40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51736925"/>
              </p:ext>
            </p:extLst>
          </p:nvPr>
        </p:nvGraphicFramePr>
        <p:xfrm>
          <a:off x="838200" y="838200"/>
          <a:ext cx="6096003" cy="5859013"/>
        </p:xfrm>
        <a:graphic>
          <a:graphicData uri="http://schemas.openxmlformats.org/drawingml/2006/table">
            <a:tbl>
              <a:tblPr/>
              <a:tblGrid>
                <a:gridCol w="576483">
                  <a:extLst>
                    <a:ext uri="{9D8B030D-6E8A-4147-A177-3AD203B41FA5}">
                      <a16:colId xmlns="" xmlns:a16="http://schemas.microsoft.com/office/drawing/2014/main" val="20000"/>
                    </a:ext>
                  </a:extLst>
                </a:gridCol>
                <a:gridCol w="919920">
                  <a:extLst>
                    <a:ext uri="{9D8B030D-6E8A-4147-A177-3AD203B41FA5}">
                      <a16:colId xmlns="" xmlns:a16="http://schemas.microsoft.com/office/drawing/2014/main" val="20001"/>
                    </a:ext>
                  </a:extLst>
                </a:gridCol>
                <a:gridCol w="919920">
                  <a:extLst>
                    <a:ext uri="{9D8B030D-6E8A-4147-A177-3AD203B41FA5}">
                      <a16:colId xmlns="" xmlns:a16="http://schemas.microsoft.com/office/drawing/2014/main" val="20002"/>
                    </a:ext>
                  </a:extLst>
                </a:gridCol>
                <a:gridCol w="919920">
                  <a:extLst>
                    <a:ext uri="{9D8B030D-6E8A-4147-A177-3AD203B41FA5}">
                      <a16:colId xmlns="" xmlns:a16="http://schemas.microsoft.com/office/drawing/2014/main" val="20003"/>
                    </a:ext>
                  </a:extLst>
                </a:gridCol>
                <a:gridCol w="919920">
                  <a:extLst>
                    <a:ext uri="{9D8B030D-6E8A-4147-A177-3AD203B41FA5}">
                      <a16:colId xmlns="" xmlns:a16="http://schemas.microsoft.com/office/drawing/2014/main" val="20004"/>
                    </a:ext>
                  </a:extLst>
                </a:gridCol>
                <a:gridCol w="919920">
                  <a:extLst>
                    <a:ext uri="{9D8B030D-6E8A-4147-A177-3AD203B41FA5}">
                      <a16:colId xmlns="" xmlns:a16="http://schemas.microsoft.com/office/drawing/2014/main" val="20005"/>
                    </a:ext>
                  </a:extLst>
                </a:gridCol>
                <a:gridCol w="919920">
                  <a:extLst>
                    <a:ext uri="{9D8B030D-6E8A-4147-A177-3AD203B41FA5}">
                      <a16:colId xmlns="" xmlns:a16="http://schemas.microsoft.com/office/drawing/2014/main" val="20006"/>
                    </a:ext>
                  </a:extLst>
                </a:gridCol>
              </a:tblGrid>
              <a:tr h="457200">
                <a:tc>
                  <a:txBody>
                    <a:bodyPr/>
                    <a:lstStyle/>
                    <a:p>
                      <a:pPr algn="ctr" fontAlgn="b">
                        <a:spcAft>
                          <a:spcPts val="600"/>
                        </a:spcAft>
                      </a:pPr>
                      <a:r>
                        <a:rPr lang="en-US" sz="1800" b="1" i="0" u="none" strike="noStrike" dirty="0">
                          <a:solidFill>
                            <a:srgbClr val="000000"/>
                          </a:solidFill>
                          <a:effectLst/>
                          <a:latin typeface="Franklin Gothic Book"/>
                        </a:rPr>
                        <a:t>n</a:t>
                      </a:r>
                    </a:p>
                  </a:txBody>
                  <a:tcPr marL="9109" marR="9109" marT="9109" marB="182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spcAft>
                          <a:spcPts val="600"/>
                        </a:spcAft>
                      </a:pPr>
                      <a:r>
                        <a:rPr lang="en-US" sz="1800" b="1" i="0" u="none" strike="noStrike" dirty="0">
                          <a:solidFill>
                            <a:srgbClr val="000000"/>
                          </a:solidFill>
                          <a:effectLst/>
                          <a:latin typeface="Franklin Gothic Book"/>
                        </a:rPr>
                        <a:t>A</a:t>
                      </a:r>
                      <a:r>
                        <a:rPr lang="en-US" sz="1800" b="1" i="0" u="none" strike="noStrike" baseline="-25000" dirty="0">
                          <a:solidFill>
                            <a:srgbClr val="000000"/>
                          </a:solidFill>
                          <a:effectLst/>
                          <a:latin typeface="Franklin Gothic Book"/>
                        </a:rPr>
                        <a:t>3</a:t>
                      </a:r>
                      <a:r>
                        <a:rPr lang="en-US" sz="1800" b="1" i="0" u="none" strike="noStrike" dirty="0">
                          <a:solidFill>
                            <a:srgbClr val="000000"/>
                          </a:solidFill>
                          <a:effectLst/>
                          <a:latin typeface="Franklin Gothic Book"/>
                        </a:rPr>
                        <a:t>   </a:t>
                      </a:r>
                    </a:p>
                  </a:txBody>
                  <a:tcPr marL="9109" marR="9109" marT="9109" marB="182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spcAft>
                          <a:spcPts val="600"/>
                        </a:spcAft>
                      </a:pPr>
                      <a:r>
                        <a:rPr lang="en-US" sz="1800" b="1" i="0" u="none" strike="noStrike" dirty="0">
                          <a:solidFill>
                            <a:srgbClr val="000000"/>
                          </a:solidFill>
                          <a:effectLst/>
                          <a:latin typeface="Franklin Gothic Book"/>
                        </a:rPr>
                        <a:t>B</a:t>
                      </a:r>
                      <a:r>
                        <a:rPr lang="en-US" sz="1800" b="1" i="0" u="none" strike="noStrike" baseline="-25000" dirty="0">
                          <a:solidFill>
                            <a:srgbClr val="000000"/>
                          </a:solidFill>
                          <a:effectLst/>
                          <a:latin typeface="Franklin Gothic Book"/>
                        </a:rPr>
                        <a:t>3</a:t>
                      </a:r>
                      <a:endParaRPr lang="en-US" sz="1800" b="1" i="0" u="none" strike="noStrike" dirty="0">
                        <a:solidFill>
                          <a:srgbClr val="000000"/>
                        </a:solidFill>
                        <a:effectLst/>
                        <a:latin typeface="Franklin Gothic Book"/>
                      </a:endParaRPr>
                    </a:p>
                  </a:txBody>
                  <a:tcPr marL="9109" marR="9109" marT="9109" marB="182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spcAft>
                          <a:spcPts val="600"/>
                        </a:spcAft>
                      </a:pPr>
                      <a:r>
                        <a:rPr lang="en-US" sz="1800" b="1" i="0" u="none" strike="noStrike" dirty="0">
                          <a:solidFill>
                            <a:srgbClr val="000000"/>
                          </a:solidFill>
                          <a:effectLst/>
                          <a:latin typeface="Franklin Gothic Book"/>
                        </a:rPr>
                        <a:t>B</a:t>
                      </a:r>
                      <a:r>
                        <a:rPr lang="en-US" sz="1800" b="1" i="0" u="none" strike="noStrike" baseline="-25000" dirty="0">
                          <a:solidFill>
                            <a:srgbClr val="000000"/>
                          </a:solidFill>
                          <a:effectLst/>
                          <a:latin typeface="Franklin Gothic Book"/>
                        </a:rPr>
                        <a:t>4</a:t>
                      </a:r>
                      <a:endParaRPr lang="en-US" sz="1800" b="1" i="0" u="none" strike="noStrike" dirty="0">
                        <a:solidFill>
                          <a:srgbClr val="000000"/>
                        </a:solidFill>
                        <a:effectLst/>
                        <a:latin typeface="Franklin Gothic Book"/>
                      </a:endParaRPr>
                    </a:p>
                  </a:txBody>
                  <a:tcPr marL="9109" marR="9109" marT="9109" marB="182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spcAft>
                          <a:spcPts val="600"/>
                        </a:spcAft>
                      </a:pPr>
                      <a:r>
                        <a:rPr lang="en-US" sz="1800" b="1" i="0" u="none" strike="noStrike" dirty="0">
                          <a:solidFill>
                            <a:srgbClr val="000000"/>
                          </a:solidFill>
                          <a:effectLst/>
                          <a:latin typeface="Franklin Gothic Book"/>
                        </a:rPr>
                        <a:t>A</a:t>
                      </a:r>
                      <a:r>
                        <a:rPr lang="en-US" sz="1800" b="1" i="0" u="none" strike="noStrike" baseline="-25000" dirty="0">
                          <a:solidFill>
                            <a:srgbClr val="000000"/>
                          </a:solidFill>
                          <a:effectLst/>
                          <a:latin typeface="Franklin Gothic Book"/>
                        </a:rPr>
                        <a:t>2</a:t>
                      </a:r>
                      <a:endParaRPr lang="en-US" sz="1800" b="1" i="0" u="none" strike="noStrike" dirty="0">
                        <a:solidFill>
                          <a:srgbClr val="000000"/>
                        </a:solidFill>
                        <a:effectLst/>
                        <a:latin typeface="Franklin Gothic Book"/>
                      </a:endParaRPr>
                    </a:p>
                  </a:txBody>
                  <a:tcPr marL="9109" marR="9109" marT="9109" marB="182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spcAft>
                          <a:spcPts val="600"/>
                        </a:spcAft>
                      </a:pPr>
                      <a:r>
                        <a:rPr lang="en-US" sz="1800" b="1" i="0" u="none" strike="noStrike" dirty="0">
                          <a:solidFill>
                            <a:srgbClr val="000000"/>
                          </a:solidFill>
                          <a:effectLst/>
                          <a:latin typeface="Franklin Gothic Book"/>
                        </a:rPr>
                        <a:t>D</a:t>
                      </a:r>
                      <a:r>
                        <a:rPr lang="en-US" sz="1800" b="1" i="0" u="none" strike="noStrike" baseline="-25000" dirty="0">
                          <a:solidFill>
                            <a:srgbClr val="000000"/>
                          </a:solidFill>
                          <a:effectLst/>
                          <a:latin typeface="Franklin Gothic Book"/>
                        </a:rPr>
                        <a:t>3</a:t>
                      </a:r>
                      <a:endParaRPr lang="en-US" sz="1800" b="1" i="0" u="none" strike="noStrike" dirty="0">
                        <a:solidFill>
                          <a:srgbClr val="000000"/>
                        </a:solidFill>
                        <a:effectLst/>
                        <a:latin typeface="Franklin Gothic Book"/>
                      </a:endParaRPr>
                    </a:p>
                  </a:txBody>
                  <a:tcPr marL="9109" marR="9109" marT="9109" marB="182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spcAft>
                          <a:spcPts val="600"/>
                        </a:spcAft>
                      </a:pPr>
                      <a:r>
                        <a:rPr lang="en-US" sz="1800" b="1" i="0" u="none" strike="noStrike" dirty="0">
                          <a:solidFill>
                            <a:srgbClr val="000000"/>
                          </a:solidFill>
                          <a:effectLst/>
                          <a:latin typeface="Franklin Gothic Book"/>
                        </a:rPr>
                        <a:t>D</a:t>
                      </a:r>
                      <a:r>
                        <a:rPr lang="en-US" sz="1800" b="1" i="0" u="none" strike="noStrike" baseline="-25000" dirty="0">
                          <a:solidFill>
                            <a:srgbClr val="000000"/>
                          </a:solidFill>
                          <a:effectLst/>
                          <a:latin typeface="Franklin Gothic Book"/>
                        </a:rPr>
                        <a:t>4</a:t>
                      </a:r>
                      <a:endParaRPr lang="en-US" sz="1800" b="1" i="0" u="none" strike="noStrike" dirty="0">
                        <a:solidFill>
                          <a:srgbClr val="000000"/>
                        </a:solidFill>
                        <a:effectLst/>
                        <a:latin typeface="Franklin Gothic Book"/>
                      </a:endParaRPr>
                    </a:p>
                  </a:txBody>
                  <a:tcPr marL="9109" marR="9109" marT="9109" marB="182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 xmlns:a16="http://schemas.microsoft.com/office/drawing/2014/main" val="10000"/>
                  </a:ext>
                </a:extLst>
              </a:tr>
              <a:tr h="224696">
                <a:tc>
                  <a:txBody>
                    <a:bodyPr/>
                    <a:lstStyle/>
                    <a:p>
                      <a:pPr algn="ctr" fontAlgn="b"/>
                      <a:r>
                        <a:rPr lang="en-US" sz="1200" b="0" i="0" u="none" strike="noStrike">
                          <a:solidFill>
                            <a:srgbClr val="000000"/>
                          </a:solidFill>
                          <a:effectLst/>
                          <a:latin typeface="Franklin Gothic Book"/>
                        </a:rPr>
                        <a:t>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Franklin Gothic Book"/>
                        </a:rPr>
                        <a:t>2.659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3.267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1.880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3.270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24696">
                <a:tc>
                  <a:txBody>
                    <a:bodyPr/>
                    <a:lstStyle/>
                    <a:p>
                      <a:pPr algn="ctr" fontAlgn="b"/>
                      <a:r>
                        <a:rPr lang="en-US" sz="1200" b="0" i="0" u="none" strike="noStrike">
                          <a:solidFill>
                            <a:srgbClr val="000000"/>
                          </a:solidFill>
                          <a:effectLst/>
                          <a:latin typeface="Franklin Gothic Book"/>
                        </a:rPr>
                        <a:t>3</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1.954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2.568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1.020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2.570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24696">
                <a:tc>
                  <a:txBody>
                    <a:bodyPr/>
                    <a:lstStyle/>
                    <a:p>
                      <a:pPr algn="ctr" fontAlgn="b"/>
                      <a:r>
                        <a:rPr lang="en-US" sz="1200" b="0" i="0" u="none" strike="noStrike">
                          <a:solidFill>
                            <a:srgbClr val="000000"/>
                          </a:solidFill>
                          <a:effectLst/>
                          <a:latin typeface="Franklin Gothic Book"/>
                        </a:rPr>
                        <a:t>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1.628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2.266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0.730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2.280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24696">
                <a:tc>
                  <a:txBody>
                    <a:bodyPr/>
                    <a:lstStyle/>
                    <a:p>
                      <a:pPr algn="ctr" fontAlgn="b"/>
                      <a:r>
                        <a:rPr lang="en-US" sz="1200" b="0" i="0" u="none" strike="noStrike">
                          <a:solidFill>
                            <a:srgbClr val="000000"/>
                          </a:solidFill>
                          <a:effectLst/>
                          <a:latin typeface="Franklin Gothic Book"/>
                        </a:rPr>
                        <a:t>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1.427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2.089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0.580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2.110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24696">
                <a:tc>
                  <a:txBody>
                    <a:bodyPr/>
                    <a:lstStyle/>
                    <a:p>
                      <a:pPr algn="ctr" fontAlgn="b"/>
                      <a:r>
                        <a:rPr lang="en-US" sz="1200" b="0" i="0" u="none" strike="noStrike">
                          <a:solidFill>
                            <a:srgbClr val="000000"/>
                          </a:solidFill>
                          <a:effectLst/>
                          <a:latin typeface="Franklin Gothic Book"/>
                        </a:rPr>
                        <a:t>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1.287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0.030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1.970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2.000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24696">
                <a:tc>
                  <a:txBody>
                    <a:bodyPr/>
                    <a:lstStyle/>
                    <a:p>
                      <a:pPr algn="ctr" fontAlgn="b"/>
                      <a:r>
                        <a:rPr lang="en-US" sz="1200" b="0" i="0" u="none" strike="noStrike">
                          <a:solidFill>
                            <a:srgbClr val="000000"/>
                          </a:solidFill>
                          <a:effectLst/>
                          <a:latin typeface="Franklin Gothic Book"/>
                        </a:rPr>
                        <a:t>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1.182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0.118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1.882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0.080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1.920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24696">
                <a:tc>
                  <a:txBody>
                    <a:bodyPr/>
                    <a:lstStyle/>
                    <a:p>
                      <a:pPr algn="ctr" fontAlgn="b"/>
                      <a:r>
                        <a:rPr lang="en-US" sz="1200" b="0" i="0" u="none" strike="noStrike">
                          <a:solidFill>
                            <a:srgbClr val="000000"/>
                          </a:solidFill>
                          <a:effectLst/>
                          <a:latin typeface="Franklin Gothic Book"/>
                        </a:rPr>
                        <a:t>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1.099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0.185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1.815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0.140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1.860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24696">
                <a:tc>
                  <a:txBody>
                    <a:bodyPr/>
                    <a:lstStyle/>
                    <a:p>
                      <a:pPr algn="ctr" fontAlgn="b"/>
                      <a:r>
                        <a:rPr lang="en-US" sz="1200" b="0" i="0" u="none" strike="noStrike">
                          <a:solidFill>
                            <a:srgbClr val="000000"/>
                          </a:solidFill>
                          <a:effectLst/>
                          <a:latin typeface="Franklin Gothic Book"/>
                        </a:rPr>
                        <a:t>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1.032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0.239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1.761</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0.340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0.180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1.820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24696">
                <a:tc>
                  <a:txBody>
                    <a:bodyPr/>
                    <a:lstStyle/>
                    <a:p>
                      <a:pPr algn="ctr" fontAlgn="b"/>
                      <a:r>
                        <a:rPr lang="en-US" sz="1200" b="0" i="0" u="none" strike="noStrike">
                          <a:solidFill>
                            <a:srgbClr val="000000"/>
                          </a:solidFill>
                          <a:effectLst/>
                          <a:latin typeface="Franklin Gothic Book"/>
                        </a:rPr>
                        <a:t>10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0.975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0.284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1.716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0.310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0.220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1.780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24696">
                <a:tc>
                  <a:txBody>
                    <a:bodyPr/>
                    <a:lstStyle/>
                    <a:p>
                      <a:pPr algn="ctr" fontAlgn="b"/>
                      <a:r>
                        <a:rPr lang="en-US" sz="1200" b="0" i="0" u="none" strike="noStrike">
                          <a:solidFill>
                            <a:srgbClr val="000000"/>
                          </a:solidFill>
                          <a:effectLst/>
                          <a:latin typeface="Franklin Gothic Book"/>
                        </a:rPr>
                        <a:t>11</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0.927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0.321</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1.679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0.290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0.260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1.740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24696">
                <a:tc>
                  <a:txBody>
                    <a:bodyPr/>
                    <a:lstStyle/>
                    <a:p>
                      <a:pPr algn="ctr" fontAlgn="b"/>
                      <a:r>
                        <a:rPr lang="en-US" sz="1200" b="0" i="0" u="none" strike="noStrike">
                          <a:solidFill>
                            <a:srgbClr val="000000"/>
                          </a:solidFill>
                          <a:effectLst/>
                          <a:latin typeface="Franklin Gothic Book"/>
                        </a:rPr>
                        <a:t>12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0.886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0.354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1.646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0.280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1.720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24696">
                <a:tc>
                  <a:txBody>
                    <a:bodyPr/>
                    <a:lstStyle/>
                    <a:p>
                      <a:pPr algn="ctr" fontAlgn="b"/>
                      <a:r>
                        <a:rPr lang="en-US" sz="1200" b="0" i="0" u="none" strike="noStrike">
                          <a:solidFill>
                            <a:srgbClr val="000000"/>
                          </a:solidFill>
                          <a:effectLst/>
                          <a:latin typeface="Franklin Gothic Book"/>
                        </a:rPr>
                        <a:t>13</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0.850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0.382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1.618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0.250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0.310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1.690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24696">
                <a:tc>
                  <a:txBody>
                    <a:bodyPr/>
                    <a:lstStyle/>
                    <a:p>
                      <a:pPr algn="ctr" fontAlgn="b"/>
                      <a:r>
                        <a:rPr lang="en-US" sz="1200" b="0" i="0" u="none" strike="noStrike">
                          <a:solidFill>
                            <a:srgbClr val="000000"/>
                          </a:solidFill>
                          <a:effectLst/>
                          <a:latin typeface="Franklin Gothic Book"/>
                        </a:rPr>
                        <a:t>14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0.817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0.406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1.594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0.240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0.330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1.670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24696">
                <a:tc>
                  <a:txBody>
                    <a:bodyPr/>
                    <a:lstStyle/>
                    <a:p>
                      <a:pPr algn="ctr" fontAlgn="b"/>
                      <a:r>
                        <a:rPr lang="en-US" sz="1200" b="0" i="0" u="none" strike="noStrike">
                          <a:solidFill>
                            <a:srgbClr val="000000"/>
                          </a:solidFill>
                          <a:effectLst/>
                          <a:latin typeface="Franklin Gothic Book"/>
                        </a:rPr>
                        <a:t>15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0.789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0.428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1.572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0.350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1.650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24696">
                <a:tc>
                  <a:txBody>
                    <a:bodyPr/>
                    <a:lstStyle/>
                    <a:p>
                      <a:pPr algn="ctr" fontAlgn="b"/>
                      <a:r>
                        <a:rPr lang="en-US" sz="1200" b="0" i="0" u="none" strike="noStrike">
                          <a:solidFill>
                            <a:srgbClr val="000000"/>
                          </a:solidFill>
                          <a:effectLst/>
                          <a:latin typeface="Franklin Gothic Book"/>
                        </a:rPr>
                        <a:t>16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0.763</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0.448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1.552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0.210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0.360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1.640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24696">
                <a:tc>
                  <a:txBody>
                    <a:bodyPr/>
                    <a:lstStyle/>
                    <a:p>
                      <a:pPr algn="ctr" fontAlgn="b"/>
                      <a:r>
                        <a:rPr lang="en-US" sz="1200" b="0" i="0" u="none" strike="noStrike">
                          <a:solidFill>
                            <a:srgbClr val="000000"/>
                          </a:solidFill>
                          <a:effectLst/>
                          <a:latin typeface="Franklin Gothic Book"/>
                        </a:rPr>
                        <a:t>17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0.739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0.466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1.534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0.200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1.620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24696">
                <a:tc>
                  <a:txBody>
                    <a:bodyPr/>
                    <a:lstStyle/>
                    <a:p>
                      <a:pPr algn="ctr" fontAlgn="b"/>
                      <a:r>
                        <a:rPr lang="en-US" sz="1200" b="0" i="0" u="none" strike="noStrike">
                          <a:solidFill>
                            <a:srgbClr val="000000"/>
                          </a:solidFill>
                          <a:effectLst/>
                          <a:latin typeface="Franklin Gothic Book"/>
                        </a:rPr>
                        <a:t>18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0.718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0.482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1.518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0.190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0.390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1.610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24696">
                <a:tc>
                  <a:txBody>
                    <a:bodyPr/>
                    <a:lstStyle/>
                    <a:p>
                      <a:pPr algn="ctr" fontAlgn="b"/>
                      <a:r>
                        <a:rPr lang="en-US" sz="1200" b="0" i="0" u="none" strike="noStrike">
                          <a:solidFill>
                            <a:srgbClr val="000000"/>
                          </a:solidFill>
                          <a:effectLst/>
                          <a:latin typeface="Franklin Gothic Book"/>
                        </a:rPr>
                        <a:t>19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0.698</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0.497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1.503</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0.190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0.400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1.600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24696">
                <a:tc>
                  <a:txBody>
                    <a:bodyPr/>
                    <a:lstStyle/>
                    <a:p>
                      <a:pPr algn="ctr" fontAlgn="b"/>
                      <a:r>
                        <a:rPr lang="en-US" sz="1200" b="0" i="0" u="none" strike="noStrike">
                          <a:solidFill>
                            <a:srgbClr val="000000"/>
                          </a:solidFill>
                          <a:effectLst/>
                          <a:latin typeface="Franklin Gothic Book"/>
                        </a:rPr>
                        <a:t>20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0.680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0.510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1.490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0.410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1.590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224696">
                <a:tc>
                  <a:txBody>
                    <a:bodyPr/>
                    <a:lstStyle/>
                    <a:p>
                      <a:pPr algn="ctr" fontAlgn="b"/>
                      <a:r>
                        <a:rPr lang="en-US" sz="1200" b="0" i="0" u="none" strike="noStrike">
                          <a:solidFill>
                            <a:srgbClr val="000000"/>
                          </a:solidFill>
                          <a:effectLst/>
                          <a:latin typeface="Franklin Gothic Book"/>
                        </a:rPr>
                        <a:t>21</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0.663</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0.523</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1.477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0.430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1.580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0"/>
                  </a:ext>
                </a:extLst>
              </a:tr>
              <a:tr h="224696">
                <a:tc>
                  <a:txBody>
                    <a:bodyPr/>
                    <a:lstStyle/>
                    <a:p>
                      <a:pPr algn="ctr" fontAlgn="b"/>
                      <a:r>
                        <a:rPr lang="en-US" sz="1200" b="0" i="0" u="none" strike="noStrike">
                          <a:solidFill>
                            <a:srgbClr val="000000"/>
                          </a:solidFill>
                          <a:effectLst/>
                          <a:latin typeface="Franklin Gothic Book"/>
                        </a:rPr>
                        <a:t>22</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0.647</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0.534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1.466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0.430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1.570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1"/>
                  </a:ext>
                </a:extLst>
              </a:tr>
              <a:tr h="224696">
                <a:tc>
                  <a:txBody>
                    <a:bodyPr/>
                    <a:lstStyle/>
                    <a:p>
                      <a:pPr algn="ctr" fontAlgn="b"/>
                      <a:r>
                        <a:rPr lang="en-US" sz="1200" b="0" i="0" u="none" strike="noStrike">
                          <a:solidFill>
                            <a:srgbClr val="000000"/>
                          </a:solidFill>
                          <a:effectLst/>
                          <a:latin typeface="Franklin Gothic Book"/>
                        </a:rPr>
                        <a:t>23</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0.633</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0.545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1.455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0.160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0.440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1.560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2"/>
                  </a:ext>
                </a:extLst>
              </a:tr>
              <a:tr h="224696">
                <a:tc>
                  <a:txBody>
                    <a:bodyPr/>
                    <a:lstStyle/>
                    <a:p>
                      <a:pPr algn="ctr" fontAlgn="b"/>
                      <a:r>
                        <a:rPr lang="en-US" sz="1200" b="0" i="0" u="none" strike="noStrike">
                          <a:solidFill>
                            <a:srgbClr val="000000"/>
                          </a:solidFill>
                          <a:effectLst/>
                          <a:latin typeface="Franklin Gothic Book"/>
                        </a:rPr>
                        <a:t>24</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0.619</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0.555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1.445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0.160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0.450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1.550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3"/>
                  </a:ext>
                </a:extLst>
              </a:tr>
              <a:tr h="224696">
                <a:tc>
                  <a:txBody>
                    <a:bodyPr/>
                    <a:lstStyle/>
                    <a:p>
                      <a:pPr algn="ctr" fontAlgn="b"/>
                      <a:r>
                        <a:rPr lang="en-US" sz="1200" b="0" i="0" u="none" strike="noStrike">
                          <a:solidFill>
                            <a:srgbClr val="000000"/>
                          </a:solidFill>
                          <a:effectLst/>
                          <a:latin typeface="Franklin Gothic Book"/>
                        </a:rPr>
                        <a:t>25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Franklin Gothic Book"/>
                        </a:rPr>
                        <a:t>0.606</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0.565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1.435</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0.150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Franklin Gothic Book"/>
                        </a:rPr>
                        <a:t>0.460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Franklin Gothic Book"/>
                        </a:rPr>
                        <a:t>1.540</a:t>
                      </a:r>
                    </a:p>
                  </a:txBody>
                  <a:tcPr marL="9109" marR="9109" marT="9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4"/>
                  </a:ext>
                </a:extLst>
              </a:tr>
            </a:tbl>
          </a:graphicData>
        </a:graphic>
      </p:graphicFrame>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33</a:t>
            </a:fld>
            <a:endParaRPr lang="en-US" dirty="0"/>
          </a:p>
        </p:txBody>
      </p:sp>
    </p:spTree>
    <p:extLst>
      <p:ext uri="{BB962C8B-B14F-4D97-AF65-F5344CB8AC3E}">
        <p14:creationId xmlns:p14="http://schemas.microsoft.com/office/powerpoint/2010/main" val="108795230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effectLst>
                  <a:outerShdw blurRad="38100" dist="38100" dir="2700000" algn="tl">
                    <a:srgbClr val="000000">
                      <a:alpha val="43137"/>
                    </a:srgbClr>
                  </a:outerShdw>
                </a:effectLst>
              </a:rPr>
              <a:t>Summary of X-Bar, S-Chart, and R-Chart Equations</a:t>
            </a:r>
            <a:endParaRPr lang="en-US" sz="44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07571265"/>
              </p:ext>
            </p:extLst>
          </p:nvPr>
        </p:nvGraphicFramePr>
        <p:xfrm>
          <a:off x="228600" y="1676400"/>
          <a:ext cx="8001000" cy="4067176"/>
        </p:xfrm>
        <a:graphic>
          <a:graphicData uri="http://schemas.openxmlformats.org/drawingml/2006/table">
            <a:tbl>
              <a:tblPr firstRow="1" bandRow="1">
                <a:tableStyleId>{5940675A-B579-460E-94D1-54222C63F5DA}</a:tableStyleId>
              </a:tblPr>
              <a:tblGrid>
                <a:gridCol w="16002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1600200">
                  <a:extLst>
                    <a:ext uri="{9D8B030D-6E8A-4147-A177-3AD203B41FA5}">
                      <a16:colId xmlns="" xmlns:a16="http://schemas.microsoft.com/office/drawing/2014/main" val="20002"/>
                    </a:ext>
                  </a:extLst>
                </a:gridCol>
                <a:gridCol w="1600200">
                  <a:extLst>
                    <a:ext uri="{9D8B030D-6E8A-4147-A177-3AD203B41FA5}">
                      <a16:colId xmlns="" xmlns:a16="http://schemas.microsoft.com/office/drawing/2014/main" val="20003"/>
                    </a:ext>
                  </a:extLst>
                </a:gridCol>
                <a:gridCol w="1600200">
                  <a:extLst>
                    <a:ext uri="{9D8B030D-6E8A-4147-A177-3AD203B41FA5}">
                      <a16:colId xmlns="" xmlns:a16="http://schemas.microsoft.com/office/drawing/2014/main" val="20004"/>
                    </a:ext>
                  </a:extLst>
                </a:gridCol>
              </a:tblGrid>
              <a:tr h="526406">
                <a:tc>
                  <a:txBody>
                    <a:bodyPr/>
                    <a:lstStyle/>
                    <a:p>
                      <a:endParaRPr lang="en-US" sz="2400" dirty="0">
                        <a:latin typeface="Franklin Gothic Book" pitchFamily="34" charset="0"/>
                      </a:endParaRPr>
                    </a:p>
                  </a:txBody>
                  <a:tcPr marT="45714" marB="45714"/>
                </a:tc>
                <a:tc gridSpan="2">
                  <a:txBody>
                    <a:bodyPr/>
                    <a:lstStyle/>
                    <a:p>
                      <a:r>
                        <a:rPr lang="en-US" sz="2400" b="1" dirty="0" smtClean="0">
                          <a:latin typeface="Franklin Gothic Book" pitchFamily="34" charset="0"/>
                        </a:rPr>
                        <a:t>X-bar and S-Chart</a:t>
                      </a:r>
                      <a:endParaRPr lang="en-US" sz="2400" b="1" dirty="0">
                        <a:latin typeface="Franklin Gothic Book" pitchFamily="34" charset="0"/>
                      </a:endParaRPr>
                    </a:p>
                  </a:txBody>
                  <a:tcPr marT="45714" marB="45714"/>
                </a:tc>
                <a:tc hMerge="1">
                  <a:txBody>
                    <a:bodyPr/>
                    <a:lstStyle/>
                    <a:p>
                      <a:endParaRPr lang="en-US" dirty="0"/>
                    </a:p>
                  </a:txBody>
                  <a:tcPr/>
                </a:tc>
                <a:tc gridSpan="2">
                  <a:txBody>
                    <a:bodyPr/>
                    <a:lstStyle/>
                    <a:p>
                      <a:r>
                        <a:rPr lang="en-US" sz="2400" b="1" dirty="0" smtClean="0">
                          <a:latin typeface="Franklin Gothic Book" pitchFamily="34" charset="0"/>
                        </a:rPr>
                        <a:t>X-bar and R-Chart</a:t>
                      </a:r>
                      <a:endParaRPr lang="en-US" sz="2400" b="1" dirty="0">
                        <a:latin typeface="Franklin Gothic Book" pitchFamily="34" charset="0"/>
                      </a:endParaRPr>
                    </a:p>
                  </a:txBody>
                  <a:tcPr marT="45714" marB="45714"/>
                </a:tc>
                <a:tc hMerge="1">
                  <a:txBody>
                    <a:bodyPr/>
                    <a:lstStyle/>
                    <a:p>
                      <a:endParaRPr lang="en-US" dirty="0"/>
                    </a:p>
                  </a:txBody>
                  <a:tcPr/>
                </a:tc>
                <a:extLst>
                  <a:ext uri="{0D108BD9-81ED-4DB2-BD59-A6C34878D82A}">
                    <a16:rowId xmlns="" xmlns:a16="http://schemas.microsoft.com/office/drawing/2014/main" val="10000"/>
                  </a:ext>
                </a:extLst>
              </a:tr>
              <a:tr h="947530">
                <a:tc>
                  <a:txBody>
                    <a:bodyPr/>
                    <a:lstStyle/>
                    <a:p>
                      <a:endParaRPr lang="en-US" sz="2400" dirty="0">
                        <a:latin typeface="Franklin Gothic Book" pitchFamily="34" charset="0"/>
                      </a:endParaRPr>
                    </a:p>
                  </a:txBody>
                  <a:tcPr marT="45714" marB="45714"/>
                </a:tc>
                <a:tc>
                  <a:txBody>
                    <a:bodyPr/>
                    <a:lstStyle/>
                    <a:p>
                      <a:r>
                        <a:rPr lang="en-US" sz="2400" dirty="0" smtClean="0">
                          <a:latin typeface="Franklin Gothic Book" pitchFamily="34" charset="0"/>
                        </a:rPr>
                        <a:t>X-bar</a:t>
                      </a:r>
                      <a:r>
                        <a:rPr lang="en-US" sz="2400" baseline="0" dirty="0" smtClean="0">
                          <a:latin typeface="Franklin Gothic Book" pitchFamily="34" charset="0"/>
                        </a:rPr>
                        <a:t> chart</a:t>
                      </a:r>
                      <a:endParaRPr lang="en-US" sz="2400" dirty="0">
                        <a:latin typeface="Franklin Gothic Book" pitchFamily="34" charset="0"/>
                      </a:endParaRPr>
                    </a:p>
                  </a:txBody>
                  <a:tcPr marT="45714" marB="45714"/>
                </a:tc>
                <a:tc>
                  <a:txBody>
                    <a:bodyPr/>
                    <a:lstStyle/>
                    <a:p>
                      <a:r>
                        <a:rPr lang="en-US" sz="2400" dirty="0" smtClean="0">
                          <a:latin typeface="Franklin Gothic Book" pitchFamily="34" charset="0"/>
                        </a:rPr>
                        <a:t>S-chart</a:t>
                      </a:r>
                      <a:endParaRPr lang="en-US" sz="2400" dirty="0">
                        <a:latin typeface="Franklin Gothic Book" pitchFamily="34" charset="0"/>
                      </a:endParaRPr>
                    </a:p>
                  </a:txBody>
                  <a:tcPr marT="45714" marB="45714"/>
                </a:tc>
                <a:tc>
                  <a:txBody>
                    <a:bodyPr/>
                    <a:lstStyle/>
                    <a:p>
                      <a:r>
                        <a:rPr lang="en-US" sz="2400" dirty="0" smtClean="0">
                          <a:latin typeface="Franklin Gothic Book" pitchFamily="34" charset="0"/>
                        </a:rPr>
                        <a:t>X-bar chart</a:t>
                      </a:r>
                      <a:endParaRPr lang="en-US" sz="2400" dirty="0">
                        <a:latin typeface="Franklin Gothic Book" pitchFamily="34" charset="0"/>
                      </a:endParaRPr>
                    </a:p>
                  </a:txBody>
                  <a:tcPr marT="45714" marB="45714"/>
                </a:tc>
                <a:tc>
                  <a:txBody>
                    <a:bodyPr/>
                    <a:lstStyle/>
                    <a:p>
                      <a:r>
                        <a:rPr lang="en-US" sz="2400" dirty="0" smtClean="0">
                          <a:latin typeface="Franklin Gothic Book" pitchFamily="34" charset="0"/>
                        </a:rPr>
                        <a:t>R-chart</a:t>
                      </a:r>
                      <a:endParaRPr lang="en-US" sz="2400" dirty="0">
                        <a:latin typeface="Franklin Gothic Book" pitchFamily="34" charset="0"/>
                      </a:endParaRPr>
                    </a:p>
                  </a:txBody>
                  <a:tcPr marT="45714" marB="45714"/>
                </a:tc>
                <a:extLst>
                  <a:ext uri="{0D108BD9-81ED-4DB2-BD59-A6C34878D82A}">
                    <a16:rowId xmlns="" xmlns:a16="http://schemas.microsoft.com/office/drawing/2014/main" val="10001"/>
                  </a:ext>
                </a:extLst>
              </a:tr>
              <a:tr h="822855">
                <a:tc>
                  <a:txBody>
                    <a:bodyPr/>
                    <a:lstStyle/>
                    <a:p>
                      <a:r>
                        <a:rPr lang="en-US" sz="2400" dirty="0" smtClean="0">
                          <a:latin typeface="Franklin Gothic Book" pitchFamily="34" charset="0"/>
                        </a:rPr>
                        <a:t>UCL</a:t>
                      </a:r>
                      <a:endParaRPr lang="en-US" sz="240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tc>
                  <a:txBody>
                    <a:bodyPr/>
                    <a:lstStyle/>
                    <a:p>
                      <a:endParaRPr lang="en-US" sz="2400">
                        <a:latin typeface="Franklin Gothic Book" pitchFamily="34" charset="0"/>
                      </a:endParaRPr>
                    </a:p>
                  </a:txBody>
                  <a:tcPr marT="45714" marB="45714"/>
                </a:tc>
                <a:extLst>
                  <a:ext uri="{0D108BD9-81ED-4DB2-BD59-A6C34878D82A}">
                    <a16:rowId xmlns="" xmlns:a16="http://schemas.microsoft.com/office/drawing/2014/main" val="10002"/>
                  </a:ext>
                </a:extLst>
              </a:tr>
              <a:tr h="947530">
                <a:tc>
                  <a:txBody>
                    <a:bodyPr/>
                    <a:lstStyle/>
                    <a:p>
                      <a:r>
                        <a:rPr lang="en-US" sz="2400" dirty="0" smtClean="0">
                          <a:latin typeface="Franklin Gothic Book" pitchFamily="34" charset="0"/>
                        </a:rPr>
                        <a:t>Center</a:t>
                      </a:r>
                      <a:r>
                        <a:rPr lang="en-US" sz="2400" baseline="0" dirty="0" smtClean="0">
                          <a:latin typeface="Franklin Gothic Book" pitchFamily="34" charset="0"/>
                        </a:rPr>
                        <a:t> Line (CL)</a:t>
                      </a:r>
                      <a:endParaRPr lang="en-US" sz="240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tc>
                  <a:txBody>
                    <a:bodyPr/>
                    <a:lstStyle/>
                    <a:p>
                      <a:endParaRPr lang="en-US" sz="2400">
                        <a:latin typeface="Franklin Gothic Book" pitchFamily="34" charset="0"/>
                      </a:endParaRPr>
                    </a:p>
                  </a:txBody>
                  <a:tcPr marT="45714" marB="45714"/>
                </a:tc>
                <a:extLst>
                  <a:ext uri="{0D108BD9-81ED-4DB2-BD59-A6C34878D82A}">
                    <a16:rowId xmlns="" xmlns:a16="http://schemas.microsoft.com/office/drawing/2014/main" val="10003"/>
                  </a:ext>
                </a:extLst>
              </a:tr>
              <a:tr h="822855">
                <a:tc>
                  <a:txBody>
                    <a:bodyPr/>
                    <a:lstStyle/>
                    <a:p>
                      <a:r>
                        <a:rPr lang="en-US" sz="2400" dirty="0" smtClean="0">
                          <a:latin typeface="Franklin Gothic Book" pitchFamily="34" charset="0"/>
                        </a:rPr>
                        <a:t>LCL</a:t>
                      </a:r>
                      <a:endParaRPr lang="en-US" sz="240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tc>
                  <a:txBody>
                    <a:bodyPr/>
                    <a:lstStyle/>
                    <a:p>
                      <a:endParaRPr lang="en-US" sz="2400" b="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tc>
                  <a:txBody>
                    <a:bodyPr/>
                    <a:lstStyle/>
                    <a:p>
                      <a:endParaRPr lang="en-US" sz="2400" dirty="0">
                        <a:latin typeface="Franklin Gothic Book" pitchFamily="34" charset="0"/>
                      </a:endParaRPr>
                    </a:p>
                  </a:txBody>
                  <a:tcPr marT="45714" marB="45714"/>
                </a:tc>
                <a:extLst>
                  <a:ext uri="{0D108BD9-81ED-4DB2-BD59-A6C34878D82A}">
                    <a16:rowId xmlns="" xmlns:a16="http://schemas.microsoft.com/office/drawing/2014/main" val="10004"/>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27640134"/>
              </p:ext>
            </p:extLst>
          </p:nvPr>
        </p:nvGraphicFramePr>
        <p:xfrm>
          <a:off x="2057400" y="3276600"/>
          <a:ext cx="1143000" cy="561045"/>
        </p:xfrm>
        <a:graphic>
          <a:graphicData uri="http://schemas.openxmlformats.org/presentationml/2006/ole">
            <mc:AlternateContent xmlns:mc="http://schemas.openxmlformats.org/markup-compatibility/2006">
              <mc:Choice xmlns:v="urn:schemas-microsoft-com:vml" Requires="v">
                <p:oleObj spid="_x0000_s38968" name="Equation" r:id="rId4" imgW="545760" imgH="266400" progId="Equation.3">
                  <p:embed/>
                </p:oleObj>
              </mc:Choice>
              <mc:Fallback>
                <p:oleObj name="Equation" r:id="rId4" imgW="545760" imgH="266400" progId="Equation.3">
                  <p:embed/>
                  <p:pic>
                    <p:nvPicPr>
                      <p:cNvPr id="0" name="Object 3"/>
                      <p:cNvPicPr>
                        <a:picLocks noChangeAspect="1" noChangeArrowheads="1"/>
                      </p:cNvPicPr>
                      <p:nvPr/>
                    </p:nvPicPr>
                    <p:blipFill>
                      <a:blip r:embed="rId5"/>
                      <a:srcRect/>
                      <a:stretch>
                        <a:fillRect/>
                      </a:stretch>
                    </p:blipFill>
                    <p:spPr bwMode="auto">
                      <a:xfrm>
                        <a:off x="2057400" y="3276600"/>
                        <a:ext cx="1143000" cy="561045"/>
                      </a:xfrm>
                      <a:prstGeom prst="rect">
                        <a:avLst/>
                      </a:prstGeom>
                      <a:no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15984095"/>
              </p:ext>
            </p:extLst>
          </p:nvPr>
        </p:nvGraphicFramePr>
        <p:xfrm>
          <a:off x="2438400" y="4114800"/>
          <a:ext cx="388937" cy="596371"/>
        </p:xfrm>
        <a:graphic>
          <a:graphicData uri="http://schemas.openxmlformats.org/presentationml/2006/ole">
            <mc:AlternateContent xmlns:mc="http://schemas.openxmlformats.org/markup-compatibility/2006">
              <mc:Choice xmlns:v="urn:schemas-microsoft-com:vml" Requires="v">
                <p:oleObj spid="_x0000_s38969" name="Equation" r:id="rId6" imgW="139680" imgH="215640" progId="Equation.3">
                  <p:embed/>
                </p:oleObj>
              </mc:Choice>
              <mc:Fallback>
                <p:oleObj name="Equation" r:id="rId6" imgW="139680" imgH="215640" progId="Equation.3">
                  <p:embed/>
                  <p:pic>
                    <p:nvPicPr>
                      <p:cNvPr id="0" name="Object 4"/>
                      <p:cNvPicPr>
                        <a:picLocks noChangeAspect="1" noChangeArrowheads="1"/>
                      </p:cNvPicPr>
                      <p:nvPr/>
                    </p:nvPicPr>
                    <p:blipFill>
                      <a:blip r:embed="rId7"/>
                      <a:srcRect/>
                      <a:stretch>
                        <a:fillRect/>
                      </a:stretch>
                    </p:blipFill>
                    <p:spPr bwMode="auto">
                      <a:xfrm>
                        <a:off x="2438400" y="4114800"/>
                        <a:ext cx="388937" cy="596371"/>
                      </a:xfrm>
                      <a:prstGeom prst="rect">
                        <a:avLst/>
                      </a:prstGeom>
                      <a:noFill/>
                      <a:ln>
                        <a:noFill/>
                      </a:ln>
                      <a:effec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72739483"/>
              </p:ext>
            </p:extLst>
          </p:nvPr>
        </p:nvGraphicFramePr>
        <p:xfrm>
          <a:off x="2057400" y="5029200"/>
          <a:ext cx="1147496" cy="604806"/>
        </p:xfrm>
        <a:graphic>
          <a:graphicData uri="http://schemas.openxmlformats.org/presentationml/2006/ole">
            <mc:AlternateContent xmlns:mc="http://schemas.openxmlformats.org/markup-compatibility/2006">
              <mc:Choice xmlns:v="urn:schemas-microsoft-com:vml" Requires="v">
                <p:oleObj spid="_x0000_s38970" name="Equation" r:id="rId8" imgW="507960" imgH="266400" progId="Equation.3">
                  <p:embed/>
                </p:oleObj>
              </mc:Choice>
              <mc:Fallback>
                <p:oleObj name="Equation" r:id="rId8" imgW="507960" imgH="266400" progId="Equation.3">
                  <p:embed/>
                  <p:pic>
                    <p:nvPicPr>
                      <p:cNvPr id="0" name="Object 5"/>
                      <p:cNvPicPr>
                        <a:picLocks noChangeAspect="1" noChangeArrowheads="1"/>
                      </p:cNvPicPr>
                      <p:nvPr/>
                    </p:nvPicPr>
                    <p:blipFill>
                      <a:blip r:embed="rId9"/>
                      <a:srcRect/>
                      <a:stretch>
                        <a:fillRect/>
                      </a:stretch>
                    </p:blipFill>
                    <p:spPr bwMode="auto">
                      <a:xfrm>
                        <a:off x="2057400" y="5029200"/>
                        <a:ext cx="1147496" cy="604806"/>
                      </a:xfrm>
                      <a:prstGeom prst="rect">
                        <a:avLst/>
                      </a:prstGeom>
                      <a:noFill/>
                      <a:ln>
                        <a:noFill/>
                      </a:ln>
                      <a:effec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83977443"/>
              </p:ext>
            </p:extLst>
          </p:nvPr>
        </p:nvGraphicFramePr>
        <p:xfrm>
          <a:off x="3864618" y="3276600"/>
          <a:ext cx="685158" cy="533928"/>
        </p:xfrm>
        <a:graphic>
          <a:graphicData uri="http://schemas.openxmlformats.org/presentationml/2006/ole">
            <mc:AlternateContent xmlns:mc="http://schemas.openxmlformats.org/markup-compatibility/2006">
              <mc:Choice xmlns:v="urn:schemas-microsoft-com:vml" Requires="v">
                <p:oleObj spid="_x0000_s38971" name="Equation" r:id="rId10" imgW="291960" imgH="228600" progId="Equation.3">
                  <p:embed/>
                </p:oleObj>
              </mc:Choice>
              <mc:Fallback>
                <p:oleObj name="Equation" r:id="rId10" imgW="291960" imgH="228600" progId="Equation.3">
                  <p:embed/>
                  <p:pic>
                    <p:nvPicPr>
                      <p:cNvPr id="0" name="Object 6"/>
                      <p:cNvPicPr>
                        <a:picLocks noChangeAspect="1" noChangeArrowheads="1"/>
                      </p:cNvPicPr>
                      <p:nvPr/>
                    </p:nvPicPr>
                    <p:blipFill>
                      <a:blip r:embed="rId11"/>
                      <a:srcRect/>
                      <a:stretch>
                        <a:fillRect/>
                      </a:stretch>
                    </p:blipFill>
                    <p:spPr bwMode="auto">
                      <a:xfrm>
                        <a:off x="3864618" y="3276600"/>
                        <a:ext cx="685158" cy="533928"/>
                      </a:xfrm>
                      <a:prstGeom prst="rect">
                        <a:avLst/>
                      </a:prstGeom>
                      <a:noFill/>
                      <a:ln>
                        <a:noFill/>
                      </a:ln>
                      <a:effec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62219101"/>
              </p:ext>
            </p:extLst>
          </p:nvPr>
        </p:nvGraphicFramePr>
        <p:xfrm>
          <a:off x="3810000" y="5029200"/>
          <a:ext cx="674688" cy="552670"/>
        </p:xfrm>
        <a:graphic>
          <a:graphicData uri="http://schemas.openxmlformats.org/presentationml/2006/ole">
            <mc:AlternateContent xmlns:mc="http://schemas.openxmlformats.org/markup-compatibility/2006">
              <mc:Choice xmlns:v="urn:schemas-microsoft-com:vml" Requires="v">
                <p:oleObj spid="_x0000_s38972" name="Equation" r:id="rId12" imgW="291960" imgH="241200" progId="Equation.3">
                  <p:embed/>
                </p:oleObj>
              </mc:Choice>
              <mc:Fallback>
                <p:oleObj name="Equation" r:id="rId12" imgW="291960" imgH="241200" progId="Equation.3">
                  <p:embed/>
                  <p:pic>
                    <p:nvPicPr>
                      <p:cNvPr id="0" name="Object 8"/>
                      <p:cNvPicPr>
                        <a:picLocks noChangeAspect="1" noChangeArrowheads="1"/>
                      </p:cNvPicPr>
                      <p:nvPr/>
                    </p:nvPicPr>
                    <p:blipFill>
                      <a:blip r:embed="rId13"/>
                      <a:srcRect/>
                      <a:stretch>
                        <a:fillRect/>
                      </a:stretch>
                    </p:blipFill>
                    <p:spPr bwMode="auto">
                      <a:xfrm>
                        <a:off x="3810000" y="5029200"/>
                        <a:ext cx="674688" cy="552670"/>
                      </a:xfrm>
                      <a:prstGeom prst="rect">
                        <a:avLst/>
                      </a:prstGeom>
                      <a:noFill/>
                      <a:ln>
                        <a:noFill/>
                      </a:ln>
                      <a:effec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47046453"/>
              </p:ext>
            </p:extLst>
          </p:nvPr>
        </p:nvGraphicFramePr>
        <p:xfrm>
          <a:off x="4038600" y="4191000"/>
          <a:ext cx="381000" cy="544792"/>
        </p:xfrm>
        <a:graphic>
          <a:graphicData uri="http://schemas.openxmlformats.org/presentationml/2006/ole">
            <mc:AlternateContent xmlns:mc="http://schemas.openxmlformats.org/markup-compatibility/2006">
              <mc:Choice xmlns:v="urn:schemas-microsoft-com:vml" Requires="v">
                <p:oleObj spid="_x0000_s38973" name="Equation" r:id="rId14" imgW="139680" imgH="203040" progId="Equation.3">
                  <p:embed/>
                </p:oleObj>
              </mc:Choice>
              <mc:Fallback>
                <p:oleObj name="Equation" r:id="rId14" imgW="139680" imgH="203040" progId="Equation.3">
                  <p:embed/>
                  <p:pic>
                    <p:nvPicPr>
                      <p:cNvPr id="0" name="Object 7"/>
                      <p:cNvPicPr>
                        <a:picLocks noChangeAspect="1" noChangeArrowheads="1"/>
                      </p:cNvPicPr>
                      <p:nvPr/>
                    </p:nvPicPr>
                    <p:blipFill>
                      <a:blip r:embed="rId15"/>
                      <a:srcRect/>
                      <a:stretch>
                        <a:fillRect/>
                      </a:stretch>
                    </p:blipFill>
                    <p:spPr bwMode="auto">
                      <a:xfrm>
                        <a:off x="4038600" y="4191000"/>
                        <a:ext cx="381000" cy="544792"/>
                      </a:xfrm>
                      <a:prstGeom prst="rect">
                        <a:avLst/>
                      </a:prstGeom>
                      <a:noFill/>
                      <a:ln>
                        <a:noFill/>
                      </a:ln>
                      <a:effec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464519163"/>
              </p:ext>
            </p:extLst>
          </p:nvPr>
        </p:nvGraphicFramePr>
        <p:xfrm>
          <a:off x="5280025" y="3289300"/>
          <a:ext cx="1143000" cy="533400"/>
        </p:xfrm>
        <a:graphic>
          <a:graphicData uri="http://schemas.openxmlformats.org/presentationml/2006/ole">
            <mc:AlternateContent xmlns:mc="http://schemas.openxmlformats.org/markup-compatibility/2006">
              <mc:Choice xmlns:v="urn:schemas-microsoft-com:vml" Requires="v">
                <p:oleObj spid="_x0000_s38974" name="Equation" r:id="rId16" imgW="545760" imgH="253800" progId="Equation.3">
                  <p:embed/>
                </p:oleObj>
              </mc:Choice>
              <mc:Fallback>
                <p:oleObj name="Equation" r:id="rId16" imgW="545760" imgH="253800" progId="Equation.3">
                  <p:embed/>
                  <p:pic>
                    <p:nvPicPr>
                      <p:cNvPr id="0" name="Object 6"/>
                      <p:cNvPicPr>
                        <a:picLocks noChangeAspect="1" noChangeArrowheads="1"/>
                      </p:cNvPicPr>
                      <p:nvPr/>
                    </p:nvPicPr>
                    <p:blipFill>
                      <a:blip r:embed="rId17"/>
                      <a:srcRect/>
                      <a:stretch>
                        <a:fillRect/>
                      </a:stretch>
                    </p:blipFill>
                    <p:spPr bwMode="auto">
                      <a:xfrm>
                        <a:off x="5280025" y="3289300"/>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6150243"/>
              </p:ext>
            </p:extLst>
          </p:nvPr>
        </p:nvGraphicFramePr>
        <p:xfrm>
          <a:off x="5661025" y="4114800"/>
          <a:ext cx="388938" cy="596900"/>
        </p:xfrm>
        <a:graphic>
          <a:graphicData uri="http://schemas.openxmlformats.org/presentationml/2006/ole">
            <mc:AlternateContent xmlns:mc="http://schemas.openxmlformats.org/markup-compatibility/2006">
              <mc:Choice xmlns:v="urn:schemas-microsoft-com:vml" Requires="v">
                <p:oleObj spid="_x0000_s38975" name="Equation" r:id="rId18" imgW="139680" imgH="215640" progId="Equation.3">
                  <p:embed/>
                </p:oleObj>
              </mc:Choice>
              <mc:Fallback>
                <p:oleObj name="Equation" r:id="rId18" imgW="139680" imgH="215640" progId="Equation.3">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61025" y="4114800"/>
                        <a:ext cx="38893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185262937"/>
              </p:ext>
            </p:extLst>
          </p:nvPr>
        </p:nvGraphicFramePr>
        <p:xfrm>
          <a:off x="5280025" y="5043488"/>
          <a:ext cx="1147763" cy="576262"/>
        </p:xfrm>
        <a:graphic>
          <a:graphicData uri="http://schemas.openxmlformats.org/presentationml/2006/ole">
            <mc:AlternateContent xmlns:mc="http://schemas.openxmlformats.org/markup-compatibility/2006">
              <mc:Choice xmlns:v="urn:schemas-microsoft-com:vml" Requires="v">
                <p:oleObj spid="_x0000_s38976" name="Equation" r:id="rId20" imgW="507960" imgH="253800" progId="Equation.3">
                  <p:embed/>
                </p:oleObj>
              </mc:Choice>
              <mc:Fallback>
                <p:oleObj name="Equation" r:id="rId20" imgW="507960" imgH="253800" progId="Equation.3">
                  <p:embed/>
                  <p:pic>
                    <p:nvPicPr>
                      <p:cNvPr id="0" name="Object 8"/>
                      <p:cNvPicPr>
                        <a:picLocks noChangeAspect="1" noChangeArrowheads="1"/>
                      </p:cNvPicPr>
                      <p:nvPr/>
                    </p:nvPicPr>
                    <p:blipFill>
                      <a:blip r:embed="rId21"/>
                      <a:srcRect/>
                      <a:stretch>
                        <a:fillRect/>
                      </a:stretch>
                    </p:blipFill>
                    <p:spPr bwMode="auto">
                      <a:xfrm>
                        <a:off x="5280025" y="5043488"/>
                        <a:ext cx="11477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937411252"/>
              </p:ext>
            </p:extLst>
          </p:nvPr>
        </p:nvGraphicFramePr>
        <p:xfrm>
          <a:off x="7072313" y="3276600"/>
          <a:ext cx="715962" cy="533400"/>
        </p:xfrm>
        <a:graphic>
          <a:graphicData uri="http://schemas.openxmlformats.org/presentationml/2006/ole">
            <mc:AlternateContent xmlns:mc="http://schemas.openxmlformats.org/markup-compatibility/2006">
              <mc:Choice xmlns:v="urn:schemas-microsoft-com:vml" Requires="v">
                <p:oleObj spid="_x0000_s38977" name="Equation" r:id="rId22" imgW="304560" imgH="228600" progId="Equation.3">
                  <p:embed/>
                </p:oleObj>
              </mc:Choice>
              <mc:Fallback>
                <p:oleObj name="Equation" r:id="rId22" imgW="304560" imgH="228600" progId="Equation.3">
                  <p:embed/>
                  <p:pic>
                    <p:nvPicPr>
                      <p:cNvPr id="0" name="Object 9"/>
                      <p:cNvPicPr>
                        <a:picLocks noChangeAspect="1" noChangeArrowheads="1"/>
                      </p:cNvPicPr>
                      <p:nvPr/>
                    </p:nvPicPr>
                    <p:blipFill>
                      <a:blip r:embed="rId23"/>
                      <a:srcRect/>
                      <a:stretch>
                        <a:fillRect/>
                      </a:stretch>
                    </p:blipFill>
                    <p:spPr bwMode="auto">
                      <a:xfrm>
                        <a:off x="7072313" y="3276600"/>
                        <a:ext cx="7159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738352179"/>
              </p:ext>
            </p:extLst>
          </p:nvPr>
        </p:nvGraphicFramePr>
        <p:xfrm>
          <a:off x="7261225" y="4206875"/>
          <a:ext cx="381000" cy="511175"/>
        </p:xfrm>
        <a:graphic>
          <a:graphicData uri="http://schemas.openxmlformats.org/presentationml/2006/ole">
            <mc:AlternateContent xmlns:mc="http://schemas.openxmlformats.org/markup-compatibility/2006">
              <mc:Choice xmlns:v="urn:schemas-microsoft-com:vml" Requires="v">
                <p:oleObj spid="_x0000_s38978" name="Equation" r:id="rId24" imgW="139680" imgH="190440" progId="Equation.3">
                  <p:embed/>
                </p:oleObj>
              </mc:Choice>
              <mc:Fallback>
                <p:oleObj name="Equation" r:id="rId24" imgW="139680" imgH="190440" progId="Equation.3">
                  <p:embed/>
                  <p:pic>
                    <p:nvPicPr>
                      <p:cNvPr id="0" name="Object 11"/>
                      <p:cNvPicPr>
                        <a:picLocks noChangeAspect="1" noChangeArrowheads="1"/>
                      </p:cNvPicPr>
                      <p:nvPr/>
                    </p:nvPicPr>
                    <p:blipFill>
                      <a:blip r:embed="rId25"/>
                      <a:srcRect/>
                      <a:stretch>
                        <a:fillRect/>
                      </a:stretch>
                    </p:blipFill>
                    <p:spPr bwMode="auto">
                      <a:xfrm>
                        <a:off x="7261225" y="4206875"/>
                        <a:ext cx="3810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479390267"/>
              </p:ext>
            </p:extLst>
          </p:nvPr>
        </p:nvGraphicFramePr>
        <p:xfrm>
          <a:off x="7086600" y="5014913"/>
          <a:ext cx="715963" cy="563562"/>
        </p:xfrm>
        <a:graphic>
          <a:graphicData uri="http://schemas.openxmlformats.org/presentationml/2006/ole">
            <mc:AlternateContent xmlns:mc="http://schemas.openxmlformats.org/markup-compatibility/2006">
              <mc:Choice xmlns:v="urn:schemas-microsoft-com:vml" Requires="v">
                <p:oleObj spid="_x0000_s38979" name="Equation" r:id="rId26" imgW="304560" imgH="241200" progId="Equation.3">
                  <p:embed/>
                </p:oleObj>
              </mc:Choice>
              <mc:Fallback>
                <p:oleObj name="Equation" r:id="rId26" imgW="304560" imgH="241200" progId="Equation.3">
                  <p:embed/>
                  <p:pic>
                    <p:nvPicPr>
                      <p:cNvPr id="0" name="Object 15"/>
                      <p:cNvPicPr>
                        <a:picLocks noChangeAspect="1" noChangeArrowheads="1"/>
                      </p:cNvPicPr>
                      <p:nvPr/>
                    </p:nvPicPr>
                    <p:blipFill>
                      <a:blip r:embed="rId27"/>
                      <a:srcRect/>
                      <a:stretch>
                        <a:fillRect/>
                      </a:stretch>
                    </p:blipFill>
                    <p:spPr bwMode="auto">
                      <a:xfrm>
                        <a:off x="7086600" y="5014913"/>
                        <a:ext cx="71596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34</a:t>
            </a:fld>
            <a:endParaRPr lang="en-US" dirty="0"/>
          </a:p>
        </p:txBody>
      </p:sp>
      <p:sp>
        <p:nvSpPr>
          <p:cNvPr id="17" name="TextBox 16"/>
          <p:cNvSpPr txBox="1"/>
          <p:nvPr/>
        </p:nvSpPr>
        <p:spPr>
          <a:xfrm>
            <a:off x="1066800" y="6019800"/>
            <a:ext cx="6356164" cy="461665"/>
          </a:xfrm>
          <a:prstGeom prst="rect">
            <a:avLst/>
          </a:prstGeom>
          <a:noFill/>
        </p:spPr>
        <p:txBody>
          <a:bodyPr wrap="none" rtlCol="0">
            <a:spAutoFit/>
          </a:bodyPr>
          <a:lstStyle/>
          <a:p>
            <a:r>
              <a:rPr lang="en-US" sz="2400" b="1" dirty="0" smtClean="0">
                <a:solidFill>
                  <a:schemeClr val="tx1"/>
                </a:solidFill>
                <a:latin typeface="Franklin Gothic Book" pitchFamily="34" charset="0"/>
              </a:rPr>
              <a:t>OM Explorer can create X-bar and R-charts only.</a:t>
            </a:r>
            <a:endParaRPr lang="en-US" sz="2400" b="1" dirty="0">
              <a:solidFill>
                <a:schemeClr val="tx1"/>
              </a:solidFill>
              <a:latin typeface="Franklin Gothic Book" pitchFamily="34" charset="0"/>
            </a:endParaRPr>
          </a:p>
        </p:txBody>
      </p:sp>
    </p:spTree>
    <p:extLst>
      <p:ext uri="{BB962C8B-B14F-4D97-AF65-F5344CB8AC3E}">
        <p14:creationId xmlns:p14="http://schemas.microsoft.com/office/powerpoint/2010/main" val="147983482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Example: Call Center Waiting Times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35</a:t>
            </a:fld>
            <a:endParaRPr lang="en-US" dirty="0"/>
          </a:p>
        </p:txBody>
      </p:sp>
      <p:sp>
        <p:nvSpPr>
          <p:cNvPr id="7" name="Rectangle 6"/>
          <p:cNvSpPr/>
          <p:nvPr/>
        </p:nvSpPr>
        <p:spPr>
          <a:xfrm>
            <a:off x="457200" y="1905000"/>
            <a:ext cx="7924800" cy="3416320"/>
          </a:xfrm>
          <a:prstGeom prst="rect">
            <a:avLst/>
          </a:prstGeom>
        </p:spPr>
        <p:txBody>
          <a:bodyPr wrap="square">
            <a:spAutoFit/>
          </a:bodyPr>
          <a:lstStyle/>
          <a:p>
            <a:r>
              <a:rPr lang="en-US" sz="2400" dirty="0"/>
              <a:t>Once per shift, six customers are selected at random from all customers who phoned a call center during that shift.  </a:t>
            </a:r>
            <a:endParaRPr lang="en-US" sz="2400" dirty="0" smtClean="0"/>
          </a:p>
          <a:p>
            <a:endParaRPr lang="en-US" sz="2400" dirty="0"/>
          </a:p>
          <a:p>
            <a:r>
              <a:rPr lang="en-US" sz="2400" dirty="0" smtClean="0"/>
              <a:t>Waiting </a:t>
            </a:r>
            <a:r>
              <a:rPr lang="en-US" sz="2400" dirty="0"/>
              <a:t>times, in minutes, for these six random customers were captured.  </a:t>
            </a:r>
            <a:endParaRPr lang="en-US" sz="2400" dirty="0" smtClean="0"/>
          </a:p>
          <a:p>
            <a:endParaRPr lang="en-US" sz="2400" dirty="0"/>
          </a:p>
          <a:p>
            <a:r>
              <a:rPr lang="en-US" sz="2400" dirty="0"/>
              <a:t>Data collection process was repeated for next 25 shifts.</a:t>
            </a:r>
          </a:p>
          <a:p>
            <a:r>
              <a:rPr lang="en-US" sz="2400" dirty="0"/>
              <a:t>Summarized data are shown on next page.</a:t>
            </a:r>
          </a:p>
        </p:txBody>
      </p:sp>
    </p:spTree>
    <p:extLst>
      <p:ext uri="{BB962C8B-B14F-4D97-AF65-F5344CB8AC3E}">
        <p14:creationId xmlns:p14="http://schemas.microsoft.com/office/powerpoint/2010/main" val="192408391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2318455" cy="2743200"/>
          </a:xfrm>
        </p:spPr>
        <p:txBody>
          <a:bodyPr/>
          <a:lstStyle/>
          <a:p>
            <a:r>
              <a:rPr lang="en-US" sz="4000" b="1" dirty="0" smtClean="0">
                <a:effectLst>
                  <a:outerShdw blurRad="38100" dist="38100" dir="2700000" algn="tl">
                    <a:srgbClr val="000000">
                      <a:alpha val="43137"/>
                    </a:srgbClr>
                  </a:outerShdw>
                </a:effectLst>
              </a:rPr>
              <a:t>Data for Call Center Example</a:t>
            </a:r>
            <a:endParaRPr lang="en-US" sz="40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36</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038583743"/>
              </p:ext>
            </p:extLst>
          </p:nvPr>
        </p:nvGraphicFramePr>
        <p:xfrm>
          <a:off x="2895600" y="152400"/>
          <a:ext cx="5343525" cy="6484938"/>
        </p:xfrm>
        <a:graphic>
          <a:graphicData uri="http://schemas.openxmlformats.org/presentationml/2006/ole">
            <mc:AlternateContent xmlns:mc="http://schemas.openxmlformats.org/markup-compatibility/2006">
              <mc:Choice xmlns:v="urn:schemas-microsoft-com:vml" Requires="v">
                <p:oleObj spid="_x0000_s36877" name="Worksheet" r:id="rId4" imgW="4276673" imgH="5191093" progId="Excel.Sheet.12">
                  <p:embed/>
                </p:oleObj>
              </mc:Choice>
              <mc:Fallback>
                <p:oleObj name="Worksheet" r:id="rId4" imgW="4276673" imgH="5191093" progId="Excel.Sheet.12">
                  <p:embed/>
                  <p:pic>
                    <p:nvPicPr>
                      <p:cNvPr id="8" name="Object 7"/>
                      <p:cNvPicPr/>
                      <p:nvPr/>
                    </p:nvPicPr>
                    <p:blipFill>
                      <a:blip r:embed="rId5"/>
                      <a:stretch>
                        <a:fillRect/>
                      </a:stretch>
                    </p:blipFill>
                    <p:spPr>
                      <a:xfrm>
                        <a:off x="2895600" y="152400"/>
                        <a:ext cx="5343525" cy="6484938"/>
                      </a:xfrm>
                      <a:prstGeom prst="rect">
                        <a:avLst/>
                      </a:prstGeom>
                    </p:spPr>
                  </p:pic>
                </p:oleObj>
              </mc:Fallback>
            </mc:AlternateContent>
          </a:graphicData>
        </a:graphic>
      </p:graphicFrame>
    </p:spTree>
    <p:extLst>
      <p:ext uri="{BB962C8B-B14F-4D97-AF65-F5344CB8AC3E}">
        <p14:creationId xmlns:p14="http://schemas.microsoft.com/office/powerpoint/2010/main" val="132525140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rPr>
              <a:t>X-Bar and </a:t>
            </a:r>
            <a:r>
              <a:rPr lang="en-US" sz="4000" b="1" dirty="0">
                <a:effectLst>
                  <a:outerShdw blurRad="38100" dist="38100" dir="2700000" algn="tl">
                    <a:srgbClr val="000000">
                      <a:alpha val="43137"/>
                    </a:srgbClr>
                  </a:outerShdw>
                </a:effectLst>
              </a:rPr>
              <a:t>R</a:t>
            </a:r>
            <a:r>
              <a:rPr lang="en-US" sz="4000" b="1" dirty="0" smtClean="0">
                <a:effectLst>
                  <a:outerShdw blurRad="38100" dist="38100" dir="2700000" algn="tl">
                    <a:srgbClr val="000000">
                      <a:alpha val="43137"/>
                    </a:srgbClr>
                  </a:outerShdw>
                </a:effectLst>
              </a:rPr>
              <a:t>-Chart Calculations for Call Center Example</a:t>
            </a:r>
            <a:endParaRPr lang="en-US" sz="40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37</a:t>
            </a:fld>
            <a:endParaRPr lang="en-US" dirty="0"/>
          </a:p>
        </p:txBody>
      </p:sp>
      <p:graphicFrame>
        <p:nvGraphicFramePr>
          <p:cNvPr id="18" name="Object 17"/>
          <p:cNvGraphicFramePr>
            <a:graphicFrameLocks noChangeAspect="1"/>
          </p:cNvGraphicFramePr>
          <p:nvPr>
            <p:extLst>
              <p:ext uri="{D42A27DB-BD31-4B8C-83A1-F6EECF244321}">
                <p14:modId xmlns:p14="http://schemas.microsoft.com/office/powerpoint/2010/main" val="542273520"/>
              </p:ext>
            </p:extLst>
          </p:nvPr>
        </p:nvGraphicFramePr>
        <p:xfrm>
          <a:off x="1824038" y="1614488"/>
          <a:ext cx="1619250" cy="504825"/>
        </p:xfrm>
        <a:graphic>
          <a:graphicData uri="http://schemas.openxmlformats.org/presentationml/2006/ole">
            <mc:AlternateContent xmlns:mc="http://schemas.openxmlformats.org/markup-compatibility/2006">
              <mc:Choice xmlns:v="urn:schemas-microsoft-com:vml" Requires="v">
                <p:oleObj spid="_x0000_s14798" name="Equation" r:id="rId4" imgW="685800" imgH="215640" progId="Equation.3">
                  <p:embed/>
                </p:oleObj>
              </mc:Choice>
              <mc:Fallback>
                <p:oleObj name="Equation" r:id="rId4" imgW="685800" imgH="215640" progId="Equation.3">
                  <p:embed/>
                  <p:pic>
                    <p:nvPicPr>
                      <p:cNvPr id="21" name="Object 20"/>
                      <p:cNvPicPr>
                        <a:picLocks noChangeAspect="1" noChangeArrowheads="1"/>
                      </p:cNvPicPr>
                      <p:nvPr/>
                    </p:nvPicPr>
                    <p:blipFill>
                      <a:blip r:embed="rId5"/>
                      <a:srcRect/>
                      <a:stretch>
                        <a:fillRect/>
                      </a:stretch>
                    </p:blipFill>
                    <p:spPr bwMode="auto">
                      <a:xfrm>
                        <a:off x="1824038" y="1614488"/>
                        <a:ext cx="1619250" cy="504825"/>
                      </a:xfrm>
                      <a:prstGeom prst="rect">
                        <a:avLst/>
                      </a:prstGeom>
                      <a:noFill/>
                      <a:ln>
                        <a:noFill/>
                      </a:ln>
                    </p:spPr>
                  </p:pic>
                </p:oleObj>
              </mc:Fallback>
            </mc:AlternateContent>
          </a:graphicData>
        </a:graphic>
      </p:graphicFrame>
      <p:sp>
        <p:nvSpPr>
          <p:cNvPr id="19" name="TextBox 18"/>
          <p:cNvSpPr txBox="1"/>
          <p:nvPr/>
        </p:nvSpPr>
        <p:spPr>
          <a:xfrm>
            <a:off x="762000" y="2971800"/>
            <a:ext cx="957313" cy="461665"/>
          </a:xfrm>
          <a:prstGeom prst="rect">
            <a:avLst/>
          </a:prstGeom>
          <a:noFill/>
        </p:spPr>
        <p:txBody>
          <a:bodyPr wrap="none" rtlCol="0">
            <a:spAutoFit/>
          </a:bodyPr>
          <a:lstStyle/>
          <a:p>
            <a:r>
              <a:rPr lang="en-US" sz="2400" dirty="0" smtClean="0">
                <a:solidFill>
                  <a:schemeClr val="tx1"/>
                </a:solidFill>
                <a:latin typeface="Franklin Gothic Book" pitchFamily="34" charset="0"/>
              </a:rPr>
              <a:t>UCL =</a:t>
            </a:r>
            <a:endParaRPr lang="en-US" sz="2400" dirty="0">
              <a:solidFill>
                <a:schemeClr val="tx1"/>
              </a:solidFill>
              <a:latin typeface="Franklin Gothic Book" pitchFamily="34" charset="0"/>
            </a:endParaRPr>
          </a:p>
        </p:txBody>
      </p:sp>
      <p:sp>
        <p:nvSpPr>
          <p:cNvPr id="20" name="TextBox 19"/>
          <p:cNvSpPr txBox="1"/>
          <p:nvPr/>
        </p:nvSpPr>
        <p:spPr>
          <a:xfrm>
            <a:off x="348763" y="2362200"/>
            <a:ext cx="2206694" cy="461665"/>
          </a:xfrm>
          <a:prstGeom prst="rect">
            <a:avLst/>
          </a:prstGeom>
          <a:noFill/>
        </p:spPr>
        <p:txBody>
          <a:bodyPr wrap="none" rtlCol="0">
            <a:spAutoFit/>
          </a:bodyPr>
          <a:lstStyle/>
          <a:p>
            <a:r>
              <a:rPr lang="en-US" sz="2400" dirty="0" smtClean="0">
                <a:solidFill>
                  <a:schemeClr val="tx1"/>
                </a:solidFill>
                <a:latin typeface="Franklin Gothic Book" pitchFamily="34" charset="0"/>
              </a:rPr>
              <a:t>For X-bar Chart:</a:t>
            </a:r>
            <a:endParaRPr lang="en-US" sz="2400" dirty="0">
              <a:solidFill>
                <a:schemeClr val="tx1"/>
              </a:solidFill>
              <a:latin typeface="Franklin Gothic Book" pitchFamily="34" charset="0"/>
            </a:endParaRPr>
          </a:p>
        </p:txBody>
      </p:sp>
      <p:sp>
        <p:nvSpPr>
          <p:cNvPr id="21" name="TextBox 20"/>
          <p:cNvSpPr txBox="1"/>
          <p:nvPr/>
        </p:nvSpPr>
        <p:spPr>
          <a:xfrm>
            <a:off x="348763" y="4294172"/>
            <a:ext cx="1729641" cy="461665"/>
          </a:xfrm>
          <a:prstGeom prst="rect">
            <a:avLst/>
          </a:prstGeom>
          <a:noFill/>
        </p:spPr>
        <p:txBody>
          <a:bodyPr wrap="none" rtlCol="0">
            <a:spAutoFit/>
          </a:bodyPr>
          <a:lstStyle/>
          <a:p>
            <a:r>
              <a:rPr lang="en-US" sz="2400" dirty="0" smtClean="0">
                <a:solidFill>
                  <a:schemeClr val="tx1"/>
                </a:solidFill>
                <a:latin typeface="Franklin Gothic Book" pitchFamily="34" charset="0"/>
              </a:rPr>
              <a:t>For R-Chart:</a:t>
            </a:r>
            <a:endParaRPr lang="en-US" sz="2400" dirty="0">
              <a:solidFill>
                <a:schemeClr val="tx1"/>
              </a:solidFill>
              <a:latin typeface="Franklin Gothic Book" pitchFamily="34" charset="0"/>
            </a:endParaRPr>
          </a:p>
        </p:txBody>
      </p:sp>
      <p:sp>
        <p:nvSpPr>
          <p:cNvPr id="22" name="TextBox 21"/>
          <p:cNvSpPr txBox="1"/>
          <p:nvPr/>
        </p:nvSpPr>
        <p:spPr>
          <a:xfrm>
            <a:off x="762000" y="3581400"/>
            <a:ext cx="914674" cy="461665"/>
          </a:xfrm>
          <a:prstGeom prst="rect">
            <a:avLst/>
          </a:prstGeom>
          <a:noFill/>
        </p:spPr>
        <p:txBody>
          <a:bodyPr wrap="none" rtlCol="0">
            <a:spAutoFit/>
          </a:bodyPr>
          <a:lstStyle/>
          <a:p>
            <a:r>
              <a:rPr lang="en-US" sz="2400" dirty="0">
                <a:solidFill>
                  <a:schemeClr val="tx1"/>
                </a:solidFill>
                <a:latin typeface="Franklin Gothic Book" pitchFamily="34" charset="0"/>
              </a:rPr>
              <a:t>L</a:t>
            </a:r>
            <a:r>
              <a:rPr lang="en-US" sz="2400" dirty="0" smtClean="0">
                <a:solidFill>
                  <a:schemeClr val="tx1"/>
                </a:solidFill>
                <a:latin typeface="Franklin Gothic Book" pitchFamily="34" charset="0"/>
              </a:rPr>
              <a:t>CL =</a:t>
            </a:r>
            <a:endParaRPr lang="en-US" sz="2400" dirty="0">
              <a:solidFill>
                <a:schemeClr val="tx1"/>
              </a:solidFill>
              <a:latin typeface="Franklin Gothic Book" pitchFamily="34" charset="0"/>
            </a:endParaRPr>
          </a:p>
        </p:txBody>
      </p:sp>
      <p:sp>
        <p:nvSpPr>
          <p:cNvPr id="23" name="TextBox 22"/>
          <p:cNvSpPr txBox="1"/>
          <p:nvPr/>
        </p:nvSpPr>
        <p:spPr>
          <a:xfrm>
            <a:off x="783640" y="5029200"/>
            <a:ext cx="957313" cy="461665"/>
          </a:xfrm>
          <a:prstGeom prst="rect">
            <a:avLst/>
          </a:prstGeom>
          <a:noFill/>
        </p:spPr>
        <p:txBody>
          <a:bodyPr wrap="none" rtlCol="0">
            <a:spAutoFit/>
          </a:bodyPr>
          <a:lstStyle/>
          <a:p>
            <a:r>
              <a:rPr lang="en-US" sz="2400" dirty="0" smtClean="0">
                <a:solidFill>
                  <a:schemeClr val="tx1"/>
                </a:solidFill>
                <a:latin typeface="Franklin Gothic Book" pitchFamily="34" charset="0"/>
              </a:rPr>
              <a:t>UCL =</a:t>
            </a:r>
            <a:endParaRPr lang="en-US" sz="2400" dirty="0">
              <a:solidFill>
                <a:schemeClr val="tx1"/>
              </a:solidFill>
              <a:latin typeface="Franklin Gothic Book" pitchFamily="34" charset="0"/>
            </a:endParaRPr>
          </a:p>
        </p:txBody>
      </p:sp>
      <p:sp>
        <p:nvSpPr>
          <p:cNvPr id="24" name="TextBox 23"/>
          <p:cNvSpPr txBox="1"/>
          <p:nvPr/>
        </p:nvSpPr>
        <p:spPr>
          <a:xfrm>
            <a:off x="826279" y="5866179"/>
            <a:ext cx="914674" cy="461665"/>
          </a:xfrm>
          <a:prstGeom prst="rect">
            <a:avLst/>
          </a:prstGeom>
          <a:noFill/>
        </p:spPr>
        <p:txBody>
          <a:bodyPr wrap="none" rtlCol="0">
            <a:spAutoFit/>
          </a:bodyPr>
          <a:lstStyle/>
          <a:p>
            <a:r>
              <a:rPr lang="en-US" sz="2400" dirty="0">
                <a:solidFill>
                  <a:schemeClr val="tx1"/>
                </a:solidFill>
                <a:latin typeface="Franklin Gothic Book" pitchFamily="34" charset="0"/>
              </a:rPr>
              <a:t>L</a:t>
            </a:r>
            <a:r>
              <a:rPr lang="en-US" sz="2400" dirty="0" smtClean="0">
                <a:solidFill>
                  <a:schemeClr val="tx1"/>
                </a:solidFill>
                <a:latin typeface="Franklin Gothic Book" pitchFamily="34" charset="0"/>
              </a:rPr>
              <a:t>CL =</a:t>
            </a:r>
            <a:endParaRPr lang="en-US" sz="2400" dirty="0">
              <a:solidFill>
                <a:schemeClr val="tx1"/>
              </a:solidFill>
              <a:latin typeface="Franklin Gothic Book" pitchFamily="34" charset="0"/>
            </a:endParaRPr>
          </a:p>
        </p:txBody>
      </p:sp>
      <p:graphicFrame>
        <p:nvGraphicFramePr>
          <p:cNvPr id="29" name="Object 28"/>
          <p:cNvGraphicFramePr>
            <a:graphicFrameLocks noChangeAspect="1"/>
          </p:cNvGraphicFramePr>
          <p:nvPr>
            <p:extLst>
              <p:ext uri="{D42A27DB-BD31-4B8C-83A1-F6EECF244321}">
                <p14:modId xmlns:p14="http://schemas.microsoft.com/office/powerpoint/2010/main" val="858324362"/>
              </p:ext>
            </p:extLst>
          </p:nvPr>
        </p:nvGraphicFramePr>
        <p:xfrm>
          <a:off x="1778484" y="4993332"/>
          <a:ext cx="715962" cy="533400"/>
        </p:xfrm>
        <a:graphic>
          <a:graphicData uri="http://schemas.openxmlformats.org/presentationml/2006/ole">
            <mc:AlternateContent xmlns:mc="http://schemas.openxmlformats.org/markup-compatibility/2006">
              <mc:Choice xmlns:v="urn:schemas-microsoft-com:vml" Requires="v">
                <p:oleObj spid="_x0000_s14799" name="Equation" r:id="rId6" imgW="304560" imgH="228600" progId="Equation.3">
                  <p:embed/>
                </p:oleObj>
              </mc:Choice>
              <mc:Fallback>
                <p:oleObj name="Equation" r:id="rId6" imgW="304560" imgH="228600" progId="Equation.3">
                  <p:embed/>
                  <p:pic>
                    <p:nvPicPr>
                      <p:cNvPr id="33"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8484" y="4993332"/>
                        <a:ext cx="7159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048426731"/>
              </p:ext>
            </p:extLst>
          </p:nvPr>
        </p:nvGraphicFramePr>
        <p:xfrm>
          <a:off x="1905000" y="2966710"/>
          <a:ext cx="1143000" cy="533400"/>
        </p:xfrm>
        <a:graphic>
          <a:graphicData uri="http://schemas.openxmlformats.org/presentationml/2006/ole">
            <mc:AlternateContent xmlns:mc="http://schemas.openxmlformats.org/markup-compatibility/2006">
              <mc:Choice xmlns:v="urn:schemas-microsoft-com:vml" Requires="v">
                <p:oleObj spid="_x0000_s14800" name="Equation" r:id="rId8" imgW="545760" imgH="253800" progId="Equation.3">
                  <p:embed/>
                </p:oleObj>
              </mc:Choice>
              <mc:Fallback>
                <p:oleObj name="Equation" r:id="rId8" imgW="545760" imgH="253800" progId="Equation.3">
                  <p:embed/>
                  <p:pic>
                    <p:nvPicPr>
                      <p:cNvPr id="34"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2966710"/>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3629466155"/>
              </p:ext>
            </p:extLst>
          </p:nvPr>
        </p:nvGraphicFramePr>
        <p:xfrm>
          <a:off x="1802495" y="5835345"/>
          <a:ext cx="715963" cy="563563"/>
        </p:xfrm>
        <a:graphic>
          <a:graphicData uri="http://schemas.openxmlformats.org/presentationml/2006/ole">
            <mc:AlternateContent xmlns:mc="http://schemas.openxmlformats.org/markup-compatibility/2006">
              <mc:Choice xmlns:v="urn:schemas-microsoft-com:vml" Requires="v">
                <p:oleObj spid="_x0000_s14801" name="Equation" r:id="rId10" imgW="304560" imgH="241200" progId="Equation.3">
                  <p:embed/>
                </p:oleObj>
              </mc:Choice>
              <mc:Fallback>
                <p:oleObj name="Equation" r:id="rId10" imgW="304560" imgH="241200" progId="Equation.3">
                  <p:embed/>
                  <p:pic>
                    <p:nvPicPr>
                      <p:cNvPr id="35"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2495" y="5835345"/>
                        <a:ext cx="7159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1370261230"/>
              </p:ext>
            </p:extLst>
          </p:nvPr>
        </p:nvGraphicFramePr>
        <p:xfrm>
          <a:off x="1905000" y="3524100"/>
          <a:ext cx="1147763" cy="576263"/>
        </p:xfrm>
        <a:graphic>
          <a:graphicData uri="http://schemas.openxmlformats.org/presentationml/2006/ole">
            <mc:AlternateContent xmlns:mc="http://schemas.openxmlformats.org/markup-compatibility/2006">
              <mc:Choice xmlns:v="urn:schemas-microsoft-com:vml" Requires="v">
                <p:oleObj spid="_x0000_s14802" name="Equation" r:id="rId12" imgW="507960" imgH="253800" progId="Equation.3">
                  <p:embed/>
                </p:oleObj>
              </mc:Choice>
              <mc:Fallback>
                <p:oleObj name="Equation" r:id="rId12" imgW="507960" imgH="253800" progId="Equation.3">
                  <p:embed/>
                  <p:pic>
                    <p:nvPicPr>
                      <p:cNvPr id="36"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3524100"/>
                        <a:ext cx="11477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1085505822"/>
              </p:ext>
            </p:extLst>
          </p:nvPr>
        </p:nvGraphicFramePr>
        <p:xfrm>
          <a:off x="5195888" y="1600200"/>
          <a:ext cx="1401762" cy="503238"/>
        </p:xfrm>
        <a:graphic>
          <a:graphicData uri="http://schemas.openxmlformats.org/presentationml/2006/ole">
            <mc:AlternateContent xmlns:mc="http://schemas.openxmlformats.org/markup-compatibility/2006">
              <mc:Choice xmlns:v="urn:schemas-microsoft-com:vml" Requires="v">
                <p:oleObj spid="_x0000_s14803" name="Equation" r:id="rId14" imgW="596880" imgH="215640" progId="Equation.3">
                  <p:embed/>
                </p:oleObj>
              </mc:Choice>
              <mc:Fallback>
                <p:oleObj name="Equation" r:id="rId14" imgW="596880" imgH="215640" progId="Equation.3">
                  <p:embed/>
                  <p:pic>
                    <p:nvPicPr>
                      <p:cNvPr id="37" name="Object 36"/>
                      <p:cNvPicPr>
                        <a:picLocks noChangeAspect="1" noChangeArrowheads="1"/>
                      </p:cNvPicPr>
                      <p:nvPr/>
                    </p:nvPicPr>
                    <p:blipFill>
                      <a:blip r:embed="rId15"/>
                      <a:srcRect/>
                      <a:stretch>
                        <a:fillRect/>
                      </a:stretch>
                    </p:blipFill>
                    <p:spPr bwMode="auto">
                      <a:xfrm>
                        <a:off x="5195888" y="1600200"/>
                        <a:ext cx="14017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09674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010" y="-76200"/>
            <a:ext cx="7620000" cy="1600200"/>
          </a:xfrm>
        </p:spPr>
        <p:txBody>
          <a:bodyPr/>
          <a:lstStyle/>
          <a:p>
            <a:r>
              <a:rPr lang="en-US" sz="3600" b="1" dirty="0" smtClean="0">
                <a:effectLst>
                  <a:outerShdw blurRad="38100" dist="38100" dir="2700000" algn="tl">
                    <a:srgbClr val="000000">
                      <a:alpha val="43137"/>
                    </a:srgbClr>
                  </a:outerShdw>
                </a:effectLst>
              </a:rPr>
              <a:t>X-bar &amp; R for Call Center Data - Minitab </a:t>
            </a:r>
            <a:br>
              <a:rPr lang="en-US" sz="36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(Cannot draw in OM Explorer; max of 20 subgroups)</a:t>
            </a:r>
            <a:endParaRPr lang="en-US" sz="28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rot="16200000">
            <a:off x="7114540" y="3553635"/>
            <a:ext cx="3357881" cy="365760"/>
          </a:xfrm>
        </p:spPr>
        <p:txBody>
          <a:bodyPr/>
          <a:lstStyle/>
          <a:p>
            <a:pPr>
              <a:defRPr/>
            </a:pPr>
            <a:r>
              <a:rPr lang="en-US" smtClean="0"/>
              <a:t>BUSI 104 Operations Management</a:t>
            </a:r>
            <a:endParaRPr lang="en-US" dirty="0"/>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38</a:t>
            </a:fld>
            <a:endParaRPr lang="en-US" dirty="0"/>
          </a:p>
        </p:txBody>
      </p:sp>
      <p:pic>
        <p:nvPicPr>
          <p:cNvPr id="6" name="Picture 5"/>
          <p:cNvPicPr>
            <a:picLocks noChangeAspect="1"/>
          </p:cNvPicPr>
          <p:nvPr/>
        </p:nvPicPr>
        <p:blipFill>
          <a:blip r:embed="rId3"/>
          <a:stretch>
            <a:fillRect/>
          </a:stretch>
        </p:blipFill>
        <p:spPr>
          <a:xfrm>
            <a:off x="489004" y="1438178"/>
            <a:ext cx="7588195" cy="5066449"/>
          </a:xfrm>
          <a:prstGeom prst="rect">
            <a:avLst/>
          </a:prstGeom>
        </p:spPr>
      </p:pic>
    </p:spTree>
    <p:extLst>
      <p:ext uri="{BB962C8B-B14F-4D97-AF65-F5344CB8AC3E}">
        <p14:creationId xmlns:p14="http://schemas.microsoft.com/office/powerpoint/2010/main" val="9373321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39</a:t>
            </a:fld>
            <a:endParaRPr lang="en-US" dirty="0"/>
          </a:p>
        </p:txBody>
      </p:sp>
      <p:sp>
        <p:nvSpPr>
          <p:cNvPr id="6" name="Title 1"/>
          <p:cNvSpPr>
            <a:spLocks noGrp="1"/>
          </p:cNvSpPr>
          <p:nvPr>
            <p:ph type="title"/>
          </p:nvPr>
        </p:nvSpPr>
        <p:spPr>
          <a:xfrm>
            <a:off x="457200" y="274638"/>
            <a:ext cx="7620000" cy="1143000"/>
          </a:xfrm>
        </p:spPr>
        <p:txBody>
          <a:bodyPr/>
          <a:lstStyle/>
          <a:p>
            <a:r>
              <a:rPr lang="en-US" sz="4000" b="1" dirty="0" smtClean="0">
                <a:effectLst>
                  <a:outerShdw blurRad="38100" dist="38100" dir="2700000" algn="tl">
                    <a:srgbClr val="000000">
                      <a:alpha val="43137"/>
                    </a:srgbClr>
                  </a:outerShdw>
                </a:effectLst>
              </a:rPr>
              <a:t>X-Bar </a:t>
            </a:r>
            <a:r>
              <a:rPr lang="en-US" sz="4000" b="1" dirty="0">
                <a:effectLst>
                  <a:outerShdw blurRad="38100" dist="38100" dir="2700000" algn="tl">
                    <a:srgbClr val="000000">
                      <a:alpha val="43137"/>
                    </a:srgbClr>
                  </a:outerShdw>
                </a:effectLst>
              </a:rPr>
              <a:t>&amp;</a:t>
            </a:r>
            <a:r>
              <a:rPr lang="en-US" sz="4000" b="1" dirty="0" smtClean="0">
                <a:effectLst>
                  <a:outerShdw blurRad="38100" dist="38100" dir="2700000" algn="tl">
                    <a:srgbClr val="000000">
                      <a:alpha val="43137"/>
                    </a:srgbClr>
                  </a:outerShdw>
                </a:effectLst>
              </a:rPr>
              <a:t> S Calculations for Call Center Example</a:t>
            </a:r>
            <a:endParaRPr lang="en-US" sz="4000" b="1" dirty="0">
              <a:effectLst>
                <a:outerShdw blurRad="38100" dist="38100" dir="2700000" algn="tl">
                  <a:srgbClr val="000000">
                    <a:alpha val="43137"/>
                  </a:srgbClr>
                </a:outerShdw>
              </a:effectLst>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824620418"/>
              </p:ext>
            </p:extLst>
          </p:nvPr>
        </p:nvGraphicFramePr>
        <p:xfrm>
          <a:off x="1824038" y="1614488"/>
          <a:ext cx="1619250" cy="504825"/>
        </p:xfrm>
        <a:graphic>
          <a:graphicData uri="http://schemas.openxmlformats.org/presentationml/2006/ole">
            <mc:AlternateContent xmlns:mc="http://schemas.openxmlformats.org/markup-compatibility/2006">
              <mc:Choice xmlns:v="urn:schemas-microsoft-com:vml" Requires="v">
                <p:oleObj spid="_x0000_s35915" name="Equation" r:id="rId3" imgW="685800" imgH="215640" progId="Equation.3">
                  <p:embed/>
                </p:oleObj>
              </mc:Choice>
              <mc:Fallback>
                <p:oleObj name="Equation" r:id="rId3" imgW="685800" imgH="215640" progId="Equation.3">
                  <p:embed/>
                  <p:pic>
                    <p:nvPicPr>
                      <p:cNvPr id="7" name="Object 6"/>
                      <p:cNvPicPr>
                        <a:picLocks noChangeAspect="1" noChangeArrowheads="1"/>
                      </p:cNvPicPr>
                      <p:nvPr/>
                    </p:nvPicPr>
                    <p:blipFill>
                      <a:blip r:embed="rId4"/>
                      <a:srcRect/>
                      <a:stretch>
                        <a:fillRect/>
                      </a:stretch>
                    </p:blipFill>
                    <p:spPr bwMode="auto">
                      <a:xfrm>
                        <a:off x="1824038" y="1614488"/>
                        <a:ext cx="1619250" cy="504825"/>
                      </a:xfrm>
                      <a:prstGeom prst="rect">
                        <a:avLst/>
                      </a:prstGeom>
                      <a:noFill/>
                      <a:ln>
                        <a:noFill/>
                      </a:ln>
                    </p:spPr>
                  </p:pic>
                </p:oleObj>
              </mc:Fallback>
            </mc:AlternateContent>
          </a:graphicData>
        </a:graphic>
      </p:graphicFrame>
      <p:sp>
        <p:nvSpPr>
          <p:cNvPr id="8" name="TextBox 7"/>
          <p:cNvSpPr txBox="1"/>
          <p:nvPr/>
        </p:nvSpPr>
        <p:spPr>
          <a:xfrm>
            <a:off x="762000" y="2971800"/>
            <a:ext cx="957313" cy="461665"/>
          </a:xfrm>
          <a:prstGeom prst="rect">
            <a:avLst/>
          </a:prstGeom>
          <a:noFill/>
        </p:spPr>
        <p:txBody>
          <a:bodyPr wrap="none" rtlCol="0">
            <a:spAutoFit/>
          </a:bodyPr>
          <a:lstStyle/>
          <a:p>
            <a:r>
              <a:rPr lang="en-US" sz="2400" dirty="0" smtClean="0">
                <a:solidFill>
                  <a:schemeClr val="tx1"/>
                </a:solidFill>
                <a:latin typeface="Franklin Gothic Book" pitchFamily="34" charset="0"/>
              </a:rPr>
              <a:t>UCL =</a:t>
            </a:r>
            <a:endParaRPr lang="en-US" sz="2400" dirty="0">
              <a:solidFill>
                <a:schemeClr val="tx1"/>
              </a:solidFill>
              <a:latin typeface="Franklin Gothic Book" pitchFamily="34" charset="0"/>
            </a:endParaRPr>
          </a:p>
        </p:txBody>
      </p:sp>
      <p:sp>
        <p:nvSpPr>
          <p:cNvPr id="9" name="TextBox 8"/>
          <p:cNvSpPr txBox="1"/>
          <p:nvPr/>
        </p:nvSpPr>
        <p:spPr>
          <a:xfrm>
            <a:off x="348763" y="2362200"/>
            <a:ext cx="2206694" cy="461665"/>
          </a:xfrm>
          <a:prstGeom prst="rect">
            <a:avLst/>
          </a:prstGeom>
          <a:noFill/>
        </p:spPr>
        <p:txBody>
          <a:bodyPr wrap="none" rtlCol="0">
            <a:spAutoFit/>
          </a:bodyPr>
          <a:lstStyle/>
          <a:p>
            <a:r>
              <a:rPr lang="en-US" sz="2400" dirty="0" smtClean="0">
                <a:solidFill>
                  <a:schemeClr val="tx1"/>
                </a:solidFill>
                <a:latin typeface="Franklin Gothic Book" pitchFamily="34" charset="0"/>
              </a:rPr>
              <a:t>For X-bar Chart:</a:t>
            </a:r>
            <a:endParaRPr lang="en-US" sz="2400" dirty="0">
              <a:solidFill>
                <a:schemeClr val="tx1"/>
              </a:solidFill>
              <a:latin typeface="Franklin Gothic Book" pitchFamily="34" charset="0"/>
            </a:endParaRPr>
          </a:p>
        </p:txBody>
      </p:sp>
      <p:sp>
        <p:nvSpPr>
          <p:cNvPr id="10" name="TextBox 9"/>
          <p:cNvSpPr txBox="1"/>
          <p:nvPr/>
        </p:nvSpPr>
        <p:spPr>
          <a:xfrm>
            <a:off x="348763" y="4294172"/>
            <a:ext cx="1716688" cy="461665"/>
          </a:xfrm>
          <a:prstGeom prst="rect">
            <a:avLst/>
          </a:prstGeom>
          <a:noFill/>
        </p:spPr>
        <p:txBody>
          <a:bodyPr wrap="none" rtlCol="0">
            <a:spAutoFit/>
          </a:bodyPr>
          <a:lstStyle/>
          <a:p>
            <a:r>
              <a:rPr lang="en-US" sz="2400" dirty="0" smtClean="0">
                <a:solidFill>
                  <a:schemeClr val="tx1"/>
                </a:solidFill>
                <a:latin typeface="Franklin Gothic Book" pitchFamily="34" charset="0"/>
              </a:rPr>
              <a:t>For S-Chart:</a:t>
            </a:r>
            <a:endParaRPr lang="en-US" sz="2400" dirty="0">
              <a:solidFill>
                <a:schemeClr val="tx1"/>
              </a:solidFill>
              <a:latin typeface="Franklin Gothic Book" pitchFamily="34" charset="0"/>
            </a:endParaRPr>
          </a:p>
        </p:txBody>
      </p:sp>
      <p:sp>
        <p:nvSpPr>
          <p:cNvPr id="11" name="TextBox 10"/>
          <p:cNvSpPr txBox="1"/>
          <p:nvPr/>
        </p:nvSpPr>
        <p:spPr>
          <a:xfrm>
            <a:off x="783640" y="5029200"/>
            <a:ext cx="957313" cy="461665"/>
          </a:xfrm>
          <a:prstGeom prst="rect">
            <a:avLst/>
          </a:prstGeom>
          <a:noFill/>
        </p:spPr>
        <p:txBody>
          <a:bodyPr wrap="none" rtlCol="0">
            <a:spAutoFit/>
          </a:bodyPr>
          <a:lstStyle/>
          <a:p>
            <a:r>
              <a:rPr lang="en-US" sz="2400" dirty="0" smtClean="0">
                <a:solidFill>
                  <a:schemeClr val="tx1"/>
                </a:solidFill>
                <a:latin typeface="Franklin Gothic Book" pitchFamily="34" charset="0"/>
              </a:rPr>
              <a:t>UCL =</a:t>
            </a:r>
            <a:endParaRPr lang="en-US" sz="2400" dirty="0">
              <a:solidFill>
                <a:schemeClr val="tx1"/>
              </a:solidFill>
              <a:latin typeface="Franklin Gothic Book" pitchFamily="34" charset="0"/>
            </a:endParaRPr>
          </a:p>
        </p:txBody>
      </p:sp>
      <p:sp>
        <p:nvSpPr>
          <p:cNvPr id="12" name="TextBox 11"/>
          <p:cNvSpPr txBox="1"/>
          <p:nvPr/>
        </p:nvSpPr>
        <p:spPr>
          <a:xfrm>
            <a:off x="826279" y="5866179"/>
            <a:ext cx="914674" cy="461665"/>
          </a:xfrm>
          <a:prstGeom prst="rect">
            <a:avLst/>
          </a:prstGeom>
          <a:noFill/>
        </p:spPr>
        <p:txBody>
          <a:bodyPr wrap="none" rtlCol="0">
            <a:spAutoFit/>
          </a:bodyPr>
          <a:lstStyle/>
          <a:p>
            <a:r>
              <a:rPr lang="en-US" sz="2400" dirty="0">
                <a:solidFill>
                  <a:schemeClr val="tx1"/>
                </a:solidFill>
                <a:latin typeface="Franklin Gothic Book" pitchFamily="34" charset="0"/>
              </a:rPr>
              <a:t>L</a:t>
            </a:r>
            <a:r>
              <a:rPr lang="en-US" sz="2400" dirty="0" smtClean="0">
                <a:solidFill>
                  <a:schemeClr val="tx1"/>
                </a:solidFill>
                <a:latin typeface="Franklin Gothic Book" pitchFamily="34" charset="0"/>
              </a:rPr>
              <a:t>CL =</a:t>
            </a:r>
            <a:endParaRPr lang="en-US" sz="2400" dirty="0">
              <a:solidFill>
                <a:schemeClr val="tx1"/>
              </a:solidFill>
              <a:latin typeface="Franklin Gothic Book" pitchFamily="34"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2211211087"/>
              </p:ext>
            </p:extLst>
          </p:nvPr>
        </p:nvGraphicFramePr>
        <p:xfrm>
          <a:off x="1822450" y="4978400"/>
          <a:ext cx="627063" cy="561975"/>
        </p:xfrm>
        <a:graphic>
          <a:graphicData uri="http://schemas.openxmlformats.org/presentationml/2006/ole">
            <mc:AlternateContent xmlns:mc="http://schemas.openxmlformats.org/markup-compatibility/2006">
              <mc:Choice xmlns:v="urn:schemas-microsoft-com:vml" Requires="v">
                <p:oleObj spid="_x0000_s35916" name="Equation" r:id="rId5" imgW="266400" imgH="241200" progId="Equation.3">
                  <p:embed/>
                </p:oleObj>
              </mc:Choice>
              <mc:Fallback>
                <p:oleObj name="Equation" r:id="rId5" imgW="266400" imgH="241200" progId="Equation.3">
                  <p:embed/>
                  <p:pic>
                    <p:nvPicPr>
                      <p:cNvPr id="18" name="Object 17"/>
                      <p:cNvPicPr>
                        <a:picLocks noChangeAspect="1" noChangeArrowheads="1"/>
                      </p:cNvPicPr>
                      <p:nvPr/>
                    </p:nvPicPr>
                    <p:blipFill>
                      <a:blip r:embed="rId6"/>
                      <a:srcRect/>
                      <a:stretch>
                        <a:fillRect/>
                      </a:stretch>
                    </p:blipFill>
                    <p:spPr bwMode="auto">
                      <a:xfrm>
                        <a:off x="1822450" y="4978400"/>
                        <a:ext cx="6270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954766772"/>
              </p:ext>
            </p:extLst>
          </p:nvPr>
        </p:nvGraphicFramePr>
        <p:xfrm>
          <a:off x="1944688" y="2967038"/>
          <a:ext cx="1063625" cy="533400"/>
        </p:xfrm>
        <a:graphic>
          <a:graphicData uri="http://schemas.openxmlformats.org/presentationml/2006/ole">
            <mc:AlternateContent xmlns:mc="http://schemas.openxmlformats.org/markup-compatibility/2006">
              <mc:Choice xmlns:v="urn:schemas-microsoft-com:vml" Requires="v">
                <p:oleObj spid="_x0000_s35917" name="Equation" r:id="rId7" imgW="507960" imgH="253800" progId="Equation.3">
                  <p:embed/>
                </p:oleObj>
              </mc:Choice>
              <mc:Fallback>
                <p:oleObj name="Equation" r:id="rId7" imgW="507960" imgH="253800" progId="Equation.3">
                  <p:embed/>
                  <p:pic>
                    <p:nvPicPr>
                      <p:cNvPr id="19" name="Object 18"/>
                      <p:cNvPicPr>
                        <a:picLocks noChangeAspect="1" noChangeArrowheads="1"/>
                      </p:cNvPicPr>
                      <p:nvPr/>
                    </p:nvPicPr>
                    <p:blipFill>
                      <a:blip r:embed="rId8"/>
                      <a:srcRect/>
                      <a:stretch>
                        <a:fillRect/>
                      </a:stretch>
                    </p:blipFill>
                    <p:spPr bwMode="auto">
                      <a:xfrm>
                        <a:off x="1944688" y="2967038"/>
                        <a:ext cx="1063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35161602"/>
              </p:ext>
            </p:extLst>
          </p:nvPr>
        </p:nvGraphicFramePr>
        <p:xfrm>
          <a:off x="1846263" y="5821363"/>
          <a:ext cx="627062" cy="593725"/>
        </p:xfrm>
        <a:graphic>
          <a:graphicData uri="http://schemas.openxmlformats.org/presentationml/2006/ole">
            <mc:AlternateContent xmlns:mc="http://schemas.openxmlformats.org/markup-compatibility/2006">
              <mc:Choice xmlns:v="urn:schemas-microsoft-com:vml" Requires="v">
                <p:oleObj spid="_x0000_s35918" name="Equation" r:id="rId9" imgW="266400" imgH="253800" progId="Equation.3">
                  <p:embed/>
                </p:oleObj>
              </mc:Choice>
              <mc:Fallback>
                <p:oleObj name="Equation" r:id="rId9" imgW="266400" imgH="253800" progId="Equation.3">
                  <p:embed/>
                  <p:pic>
                    <p:nvPicPr>
                      <p:cNvPr id="20" name="Object 19"/>
                      <p:cNvPicPr>
                        <a:picLocks noChangeAspect="1" noChangeArrowheads="1"/>
                      </p:cNvPicPr>
                      <p:nvPr/>
                    </p:nvPicPr>
                    <p:blipFill>
                      <a:blip r:embed="rId10"/>
                      <a:srcRect/>
                      <a:stretch>
                        <a:fillRect/>
                      </a:stretch>
                    </p:blipFill>
                    <p:spPr bwMode="auto">
                      <a:xfrm>
                        <a:off x="1846263" y="5821363"/>
                        <a:ext cx="62706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39957594"/>
              </p:ext>
            </p:extLst>
          </p:nvPr>
        </p:nvGraphicFramePr>
        <p:xfrm>
          <a:off x="1947863" y="3524250"/>
          <a:ext cx="1062037" cy="576263"/>
        </p:xfrm>
        <a:graphic>
          <a:graphicData uri="http://schemas.openxmlformats.org/presentationml/2006/ole">
            <mc:AlternateContent xmlns:mc="http://schemas.openxmlformats.org/markup-compatibility/2006">
              <mc:Choice xmlns:v="urn:schemas-microsoft-com:vml" Requires="v">
                <p:oleObj spid="_x0000_s35919" name="Equation" r:id="rId11" imgW="469800" imgH="253800" progId="Equation.3">
                  <p:embed/>
                </p:oleObj>
              </mc:Choice>
              <mc:Fallback>
                <p:oleObj name="Equation" r:id="rId11" imgW="469800" imgH="253800" progId="Equation.3">
                  <p:embed/>
                  <p:pic>
                    <p:nvPicPr>
                      <p:cNvPr id="21" name="Object 20"/>
                      <p:cNvPicPr>
                        <a:picLocks noChangeAspect="1" noChangeArrowheads="1"/>
                      </p:cNvPicPr>
                      <p:nvPr/>
                    </p:nvPicPr>
                    <p:blipFill>
                      <a:blip r:embed="rId12"/>
                      <a:srcRect/>
                      <a:stretch>
                        <a:fillRect/>
                      </a:stretch>
                    </p:blipFill>
                    <p:spPr bwMode="auto">
                      <a:xfrm>
                        <a:off x="1947863" y="3524250"/>
                        <a:ext cx="10620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143862109"/>
              </p:ext>
            </p:extLst>
          </p:nvPr>
        </p:nvGraphicFramePr>
        <p:xfrm>
          <a:off x="5195888" y="1600200"/>
          <a:ext cx="1401762" cy="503238"/>
        </p:xfrm>
        <a:graphic>
          <a:graphicData uri="http://schemas.openxmlformats.org/presentationml/2006/ole">
            <mc:AlternateContent xmlns:mc="http://schemas.openxmlformats.org/markup-compatibility/2006">
              <mc:Choice xmlns:v="urn:schemas-microsoft-com:vml" Requires="v">
                <p:oleObj spid="_x0000_s35920" name="Equation" r:id="rId13" imgW="596880" imgH="215640" progId="Equation.3">
                  <p:embed/>
                </p:oleObj>
              </mc:Choice>
              <mc:Fallback>
                <p:oleObj name="Equation" r:id="rId13" imgW="596880" imgH="215640" progId="Equation.3">
                  <p:embed/>
                  <p:pic>
                    <p:nvPicPr>
                      <p:cNvPr id="22" name="Object 21"/>
                      <p:cNvPicPr>
                        <a:picLocks noChangeAspect="1" noChangeArrowheads="1"/>
                      </p:cNvPicPr>
                      <p:nvPr/>
                    </p:nvPicPr>
                    <p:blipFill>
                      <a:blip r:embed="rId14"/>
                      <a:srcRect/>
                      <a:stretch>
                        <a:fillRect/>
                      </a:stretch>
                    </p:blipFill>
                    <p:spPr bwMode="auto">
                      <a:xfrm>
                        <a:off x="5195888" y="1600200"/>
                        <a:ext cx="14017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8216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b="1" dirty="0">
                <a:effectLst>
                  <a:outerShdw blurRad="38100" dist="38100" dir="2700000" algn="tl">
                    <a:srgbClr val="000000">
                      <a:alpha val="43137"/>
                    </a:srgbClr>
                  </a:outerShdw>
                </a:effectLst>
              </a:rPr>
              <a:t>Examples of Process Instability</a:t>
            </a:r>
            <a:endParaRPr lang="en-US"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pSp>
        <p:nvGrpSpPr>
          <p:cNvPr id="6" name="Group 3"/>
          <p:cNvGrpSpPr>
            <a:grpSpLocks/>
          </p:cNvGrpSpPr>
          <p:nvPr/>
        </p:nvGrpSpPr>
        <p:grpSpPr bwMode="auto">
          <a:xfrm>
            <a:off x="990600" y="1905000"/>
            <a:ext cx="1849438" cy="1303338"/>
            <a:chOff x="1959" y="1627"/>
            <a:chExt cx="1847" cy="1230"/>
          </a:xfrm>
        </p:grpSpPr>
        <p:sp>
          <p:nvSpPr>
            <p:cNvPr id="7" name="Line 4"/>
            <p:cNvSpPr>
              <a:spLocks noChangeShapeType="1"/>
            </p:cNvSpPr>
            <p:nvPr/>
          </p:nvSpPr>
          <p:spPr bwMode="auto">
            <a:xfrm>
              <a:off x="1959"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5"/>
            <p:cNvSpPr>
              <a:spLocks noChangeShapeType="1"/>
            </p:cNvSpPr>
            <p:nvPr/>
          </p:nvSpPr>
          <p:spPr bwMode="auto">
            <a:xfrm>
              <a:off x="1983"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a:off x="2007"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a:off x="202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8"/>
            <p:cNvSpPr>
              <a:spLocks noChangeShapeType="1"/>
            </p:cNvSpPr>
            <p:nvPr/>
          </p:nvSpPr>
          <p:spPr bwMode="auto">
            <a:xfrm>
              <a:off x="2050"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Freeform 9"/>
            <p:cNvSpPr>
              <a:spLocks/>
            </p:cNvSpPr>
            <p:nvPr/>
          </p:nvSpPr>
          <p:spPr bwMode="auto">
            <a:xfrm>
              <a:off x="2074" y="2850"/>
              <a:ext cx="24" cy="6"/>
            </a:xfrm>
            <a:custGeom>
              <a:avLst/>
              <a:gdLst>
                <a:gd name="T0" fmla="*/ 0 w 24"/>
                <a:gd name="T1" fmla="*/ 6 h 6"/>
                <a:gd name="T2" fmla="*/ 12 w 24"/>
                <a:gd name="T3" fmla="*/ 0 h 6"/>
                <a:gd name="T4" fmla="*/ 24 w 24"/>
                <a:gd name="T5" fmla="*/ 0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6"/>
                  </a:moveTo>
                  <a:lnTo>
                    <a:pt x="12" y="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Line 10"/>
            <p:cNvSpPr>
              <a:spLocks noChangeShapeType="1"/>
            </p:cNvSpPr>
            <p:nvPr/>
          </p:nvSpPr>
          <p:spPr bwMode="auto">
            <a:xfrm>
              <a:off x="2098"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a:off x="2122"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Freeform 12"/>
            <p:cNvSpPr>
              <a:spLocks/>
            </p:cNvSpPr>
            <p:nvPr/>
          </p:nvSpPr>
          <p:spPr bwMode="auto">
            <a:xfrm>
              <a:off x="2146" y="2844"/>
              <a:ext cx="18" cy="6"/>
            </a:xfrm>
            <a:custGeom>
              <a:avLst/>
              <a:gdLst>
                <a:gd name="T0" fmla="*/ 0 w 18"/>
                <a:gd name="T1" fmla="*/ 6 h 6"/>
                <a:gd name="T2" fmla="*/ 6 w 18"/>
                <a:gd name="T3" fmla="*/ 0 h 6"/>
                <a:gd name="T4" fmla="*/ 18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6"/>
                  </a:moveTo>
                  <a:lnTo>
                    <a:pt x="6" y="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13"/>
            <p:cNvSpPr>
              <a:spLocks noChangeShapeType="1"/>
            </p:cNvSpPr>
            <p:nvPr/>
          </p:nvSpPr>
          <p:spPr bwMode="auto">
            <a:xfrm>
              <a:off x="2164"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flipV="1">
              <a:off x="2188"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5"/>
            <p:cNvSpPr>
              <a:spLocks noChangeShapeType="1"/>
            </p:cNvSpPr>
            <p:nvPr/>
          </p:nvSpPr>
          <p:spPr bwMode="auto">
            <a:xfrm flipV="1">
              <a:off x="2212"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flipV="1">
              <a:off x="2236"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V="1">
              <a:off x="2260"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flipV="1">
              <a:off x="2284"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flipV="1">
              <a:off x="2302"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flipV="1">
              <a:off x="2326"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flipV="1">
              <a:off x="2350"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Freeform 22"/>
            <p:cNvSpPr>
              <a:spLocks/>
            </p:cNvSpPr>
            <p:nvPr/>
          </p:nvSpPr>
          <p:spPr bwMode="auto">
            <a:xfrm>
              <a:off x="2374" y="2723"/>
              <a:ext cx="24" cy="24"/>
            </a:xfrm>
            <a:custGeom>
              <a:avLst/>
              <a:gdLst>
                <a:gd name="T0" fmla="*/ 0 w 24"/>
                <a:gd name="T1" fmla="*/ 24 h 24"/>
                <a:gd name="T2" fmla="*/ 12 w 24"/>
                <a:gd name="T3" fmla="*/ 12 h 24"/>
                <a:gd name="T4" fmla="*/ 24 w 24"/>
                <a:gd name="T5" fmla="*/ 0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24"/>
                  </a:moveTo>
                  <a:lnTo>
                    <a:pt x="12" y="12"/>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3"/>
            <p:cNvSpPr>
              <a:spLocks/>
            </p:cNvSpPr>
            <p:nvPr/>
          </p:nvSpPr>
          <p:spPr bwMode="auto">
            <a:xfrm>
              <a:off x="2398" y="2687"/>
              <a:ext cx="24" cy="36"/>
            </a:xfrm>
            <a:custGeom>
              <a:avLst/>
              <a:gdLst>
                <a:gd name="T0" fmla="*/ 0 w 24"/>
                <a:gd name="T1" fmla="*/ 36 h 36"/>
                <a:gd name="T2" fmla="*/ 12 w 24"/>
                <a:gd name="T3" fmla="*/ 18 h 36"/>
                <a:gd name="T4" fmla="*/ 24 w 24"/>
                <a:gd name="T5" fmla="*/ 0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36"/>
                  </a:moveTo>
                  <a:lnTo>
                    <a:pt x="12" y="18"/>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Line 24"/>
            <p:cNvSpPr>
              <a:spLocks noChangeShapeType="1"/>
            </p:cNvSpPr>
            <p:nvPr/>
          </p:nvSpPr>
          <p:spPr bwMode="auto">
            <a:xfrm flipV="1">
              <a:off x="2422"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Freeform 25"/>
            <p:cNvSpPr>
              <a:spLocks/>
            </p:cNvSpPr>
            <p:nvPr/>
          </p:nvSpPr>
          <p:spPr bwMode="auto">
            <a:xfrm>
              <a:off x="2446" y="2615"/>
              <a:ext cx="19" cy="36"/>
            </a:xfrm>
            <a:custGeom>
              <a:avLst/>
              <a:gdLst>
                <a:gd name="T0" fmla="*/ 0 w 19"/>
                <a:gd name="T1" fmla="*/ 36 h 36"/>
                <a:gd name="T2" fmla="*/ 6 w 19"/>
                <a:gd name="T3" fmla="*/ 18 h 36"/>
                <a:gd name="T4" fmla="*/ 19 w 19"/>
                <a:gd name="T5" fmla="*/ 0 h 36"/>
                <a:gd name="T6" fmla="*/ 0 60000 65536"/>
                <a:gd name="T7" fmla="*/ 0 60000 65536"/>
                <a:gd name="T8" fmla="*/ 0 60000 65536"/>
                <a:gd name="T9" fmla="*/ 0 w 19"/>
                <a:gd name="T10" fmla="*/ 0 h 36"/>
                <a:gd name="T11" fmla="*/ 19 w 19"/>
                <a:gd name="T12" fmla="*/ 36 h 36"/>
              </a:gdLst>
              <a:ahLst/>
              <a:cxnLst>
                <a:cxn ang="T6">
                  <a:pos x="T0" y="T1"/>
                </a:cxn>
                <a:cxn ang="T7">
                  <a:pos x="T2" y="T3"/>
                </a:cxn>
                <a:cxn ang="T8">
                  <a:pos x="T4" y="T5"/>
                </a:cxn>
              </a:cxnLst>
              <a:rect l="T9" t="T10" r="T11" b="T12"/>
              <a:pathLst>
                <a:path w="19" h="36">
                  <a:moveTo>
                    <a:pt x="0" y="36"/>
                  </a:moveTo>
                  <a:lnTo>
                    <a:pt x="6" y="18"/>
                  </a:lnTo>
                  <a:lnTo>
                    <a:pt x="19"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6"/>
            <p:cNvSpPr>
              <a:spLocks/>
            </p:cNvSpPr>
            <p:nvPr/>
          </p:nvSpPr>
          <p:spPr bwMode="auto">
            <a:xfrm>
              <a:off x="2465" y="2567"/>
              <a:ext cx="24" cy="48"/>
            </a:xfrm>
            <a:custGeom>
              <a:avLst/>
              <a:gdLst>
                <a:gd name="T0" fmla="*/ 0 w 24"/>
                <a:gd name="T1" fmla="*/ 48 h 48"/>
                <a:gd name="T2" fmla="*/ 12 w 24"/>
                <a:gd name="T3" fmla="*/ 24 h 48"/>
                <a:gd name="T4" fmla="*/ 24 w 24"/>
                <a:gd name="T5" fmla="*/ 0 h 48"/>
                <a:gd name="T6" fmla="*/ 0 60000 65536"/>
                <a:gd name="T7" fmla="*/ 0 60000 65536"/>
                <a:gd name="T8" fmla="*/ 0 60000 65536"/>
                <a:gd name="T9" fmla="*/ 0 w 24"/>
                <a:gd name="T10" fmla="*/ 0 h 48"/>
                <a:gd name="T11" fmla="*/ 24 w 24"/>
                <a:gd name="T12" fmla="*/ 48 h 48"/>
              </a:gdLst>
              <a:ahLst/>
              <a:cxnLst>
                <a:cxn ang="T6">
                  <a:pos x="T0" y="T1"/>
                </a:cxn>
                <a:cxn ang="T7">
                  <a:pos x="T2" y="T3"/>
                </a:cxn>
                <a:cxn ang="T8">
                  <a:pos x="T4" y="T5"/>
                </a:cxn>
              </a:cxnLst>
              <a:rect l="T9" t="T10" r="T11" b="T12"/>
              <a:pathLst>
                <a:path w="24" h="48">
                  <a:moveTo>
                    <a:pt x="0" y="48"/>
                  </a:moveTo>
                  <a:lnTo>
                    <a:pt x="12" y="24"/>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Line 27"/>
            <p:cNvSpPr>
              <a:spLocks noChangeShapeType="1"/>
            </p:cNvSpPr>
            <p:nvPr/>
          </p:nvSpPr>
          <p:spPr bwMode="auto">
            <a:xfrm flipV="1">
              <a:off x="2489"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Freeform 28"/>
            <p:cNvSpPr>
              <a:spLocks/>
            </p:cNvSpPr>
            <p:nvPr/>
          </p:nvSpPr>
          <p:spPr bwMode="auto">
            <a:xfrm>
              <a:off x="2513" y="2458"/>
              <a:ext cx="24" cy="54"/>
            </a:xfrm>
            <a:custGeom>
              <a:avLst/>
              <a:gdLst>
                <a:gd name="T0" fmla="*/ 0 w 24"/>
                <a:gd name="T1" fmla="*/ 54 h 54"/>
                <a:gd name="T2" fmla="*/ 12 w 24"/>
                <a:gd name="T3" fmla="*/ 30 h 54"/>
                <a:gd name="T4" fmla="*/ 24 w 24"/>
                <a:gd name="T5" fmla="*/ 0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54"/>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9"/>
            <p:cNvSpPr>
              <a:spLocks/>
            </p:cNvSpPr>
            <p:nvPr/>
          </p:nvSpPr>
          <p:spPr bwMode="auto">
            <a:xfrm>
              <a:off x="2537" y="2392"/>
              <a:ext cx="24" cy="66"/>
            </a:xfrm>
            <a:custGeom>
              <a:avLst/>
              <a:gdLst>
                <a:gd name="T0" fmla="*/ 0 w 24"/>
                <a:gd name="T1" fmla="*/ 66 h 66"/>
                <a:gd name="T2" fmla="*/ 12 w 24"/>
                <a:gd name="T3" fmla="*/ 36 h 66"/>
                <a:gd name="T4" fmla="*/ 24 w 24"/>
                <a:gd name="T5" fmla="*/ 0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66"/>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Line 30"/>
            <p:cNvSpPr>
              <a:spLocks noChangeShapeType="1"/>
            </p:cNvSpPr>
            <p:nvPr/>
          </p:nvSpPr>
          <p:spPr bwMode="auto">
            <a:xfrm flipV="1">
              <a:off x="2561"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1"/>
            <p:cNvSpPr>
              <a:spLocks noChangeShapeType="1"/>
            </p:cNvSpPr>
            <p:nvPr/>
          </p:nvSpPr>
          <p:spPr bwMode="auto">
            <a:xfrm flipV="1">
              <a:off x="2585"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2"/>
            <p:cNvSpPr>
              <a:spLocks noChangeShapeType="1"/>
            </p:cNvSpPr>
            <p:nvPr/>
          </p:nvSpPr>
          <p:spPr bwMode="auto">
            <a:xfrm flipV="1">
              <a:off x="2603"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Freeform 33"/>
            <p:cNvSpPr>
              <a:spLocks/>
            </p:cNvSpPr>
            <p:nvPr/>
          </p:nvSpPr>
          <p:spPr bwMode="auto">
            <a:xfrm>
              <a:off x="2627" y="2109"/>
              <a:ext cx="24" cy="78"/>
            </a:xfrm>
            <a:custGeom>
              <a:avLst/>
              <a:gdLst>
                <a:gd name="T0" fmla="*/ 0 w 24"/>
                <a:gd name="T1" fmla="*/ 78 h 78"/>
                <a:gd name="T2" fmla="*/ 12 w 24"/>
                <a:gd name="T3" fmla="*/ 36 h 78"/>
                <a:gd name="T4" fmla="*/ 24 w 24"/>
                <a:gd name="T5" fmla="*/ 0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78"/>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Line 34"/>
            <p:cNvSpPr>
              <a:spLocks noChangeShapeType="1"/>
            </p:cNvSpPr>
            <p:nvPr/>
          </p:nvSpPr>
          <p:spPr bwMode="auto">
            <a:xfrm flipV="1">
              <a:off x="2651"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5"/>
            <p:cNvSpPr>
              <a:spLocks noChangeShapeType="1"/>
            </p:cNvSpPr>
            <p:nvPr/>
          </p:nvSpPr>
          <p:spPr bwMode="auto">
            <a:xfrm flipV="1">
              <a:off x="2675"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Freeform 36"/>
            <p:cNvSpPr>
              <a:spLocks/>
            </p:cNvSpPr>
            <p:nvPr/>
          </p:nvSpPr>
          <p:spPr bwMode="auto">
            <a:xfrm>
              <a:off x="2699" y="1892"/>
              <a:ext cx="24" cy="72"/>
            </a:xfrm>
            <a:custGeom>
              <a:avLst/>
              <a:gdLst>
                <a:gd name="T0" fmla="*/ 0 w 24"/>
                <a:gd name="T1" fmla="*/ 72 h 72"/>
                <a:gd name="T2" fmla="*/ 12 w 24"/>
                <a:gd name="T3" fmla="*/ 36 h 72"/>
                <a:gd name="T4" fmla="*/ 24 w 24"/>
                <a:gd name="T5" fmla="*/ 0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72"/>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37"/>
            <p:cNvSpPr>
              <a:spLocks/>
            </p:cNvSpPr>
            <p:nvPr/>
          </p:nvSpPr>
          <p:spPr bwMode="auto">
            <a:xfrm>
              <a:off x="2723" y="1832"/>
              <a:ext cx="18" cy="60"/>
            </a:xfrm>
            <a:custGeom>
              <a:avLst/>
              <a:gdLst>
                <a:gd name="T0" fmla="*/ 0 w 18"/>
                <a:gd name="T1" fmla="*/ 60 h 60"/>
                <a:gd name="T2" fmla="*/ 6 w 18"/>
                <a:gd name="T3" fmla="*/ 30 h 60"/>
                <a:gd name="T4" fmla="*/ 18 w 18"/>
                <a:gd name="T5" fmla="*/ 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60"/>
                  </a:moveTo>
                  <a:lnTo>
                    <a:pt x="6" y="3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38"/>
            <p:cNvSpPr>
              <a:spLocks/>
            </p:cNvSpPr>
            <p:nvPr/>
          </p:nvSpPr>
          <p:spPr bwMode="auto">
            <a:xfrm>
              <a:off x="2741" y="1772"/>
              <a:ext cx="24" cy="60"/>
            </a:xfrm>
            <a:custGeom>
              <a:avLst/>
              <a:gdLst>
                <a:gd name="T0" fmla="*/ 0 w 24"/>
                <a:gd name="T1" fmla="*/ 60 h 60"/>
                <a:gd name="T2" fmla="*/ 12 w 24"/>
                <a:gd name="T3" fmla="*/ 30 h 60"/>
                <a:gd name="T4" fmla="*/ 24 w 24"/>
                <a:gd name="T5" fmla="*/ 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60"/>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Line 39"/>
            <p:cNvSpPr>
              <a:spLocks noChangeShapeType="1"/>
            </p:cNvSpPr>
            <p:nvPr/>
          </p:nvSpPr>
          <p:spPr bwMode="auto">
            <a:xfrm flipV="1">
              <a:off x="2765"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0"/>
            <p:cNvSpPr>
              <a:spLocks noChangeShapeType="1"/>
            </p:cNvSpPr>
            <p:nvPr/>
          </p:nvSpPr>
          <p:spPr bwMode="auto">
            <a:xfrm flipV="1">
              <a:off x="2789"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1"/>
            <p:cNvSpPr>
              <a:spLocks noChangeShapeType="1"/>
            </p:cNvSpPr>
            <p:nvPr/>
          </p:nvSpPr>
          <p:spPr bwMode="auto">
            <a:xfrm flipV="1">
              <a:off x="2813"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2"/>
            <p:cNvSpPr>
              <a:spLocks noChangeShapeType="1"/>
            </p:cNvSpPr>
            <p:nvPr/>
          </p:nvSpPr>
          <p:spPr bwMode="auto">
            <a:xfrm flipV="1">
              <a:off x="2837"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3"/>
            <p:cNvSpPr>
              <a:spLocks noChangeShapeType="1"/>
            </p:cNvSpPr>
            <p:nvPr/>
          </p:nvSpPr>
          <p:spPr bwMode="auto">
            <a:xfrm flipV="1">
              <a:off x="2861" y="1627"/>
              <a:ext cx="25"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4"/>
            <p:cNvSpPr>
              <a:spLocks noChangeShapeType="1"/>
            </p:cNvSpPr>
            <p:nvPr/>
          </p:nvSpPr>
          <p:spPr bwMode="auto">
            <a:xfrm>
              <a:off x="2886" y="1627"/>
              <a:ext cx="18"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5"/>
            <p:cNvSpPr>
              <a:spLocks noChangeShapeType="1"/>
            </p:cNvSpPr>
            <p:nvPr/>
          </p:nvSpPr>
          <p:spPr bwMode="auto">
            <a:xfrm>
              <a:off x="2904"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6"/>
            <p:cNvSpPr>
              <a:spLocks noChangeShapeType="1"/>
            </p:cNvSpPr>
            <p:nvPr/>
          </p:nvSpPr>
          <p:spPr bwMode="auto">
            <a:xfrm>
              <a:off x="2928"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7"/>
            <p:cNvSpPr>
              <a:spLocks noChangeShapeType="1"/>
            </p:cNvSpPr>
            <p:nvPr/>
          </p:nvSpPr>
          <p:spPr bwMode="auto">
            <a:xfrm>
              <a:off x="2952"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8"/>
            <p:cNvSpPr>
              <a:spLocks noChangeShapeType="1"/>
            </p:cNvSpPr>
            <p:nvPr/>
          </p:nvSpPr>
          <p:spPr bwMode="auto">
            <a:xfrm>
              <a:off x="2976"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Freeform 49"/>
            <p:cNvSpPr>
              <a:spLocks/>
            </p:cNvSpPr>
            <p:nvPr/>
          </p:nvSpPr>
          <p:spPr bwMode="auto">
            <a:xfrm>
              <a:off x="3000" y="1772"/>
              <a:ext cx="24" cy="60"/>
            </a:xfrm>
            <a:custGeom>
              <a:avLst/>
              <a:gdLst>
                <a:gd name="T0" fmla="*/ 0 w 24"/>
                <a:gd name="T1" fmla="*/ 0 h 60"/>
                <a:gd name="T2" fmla="*/ 12 w 24"/>
                <a:gd name="T3" fmla="*/ 30 h 60"/>
                <a:gd name="T4" fmla="*/ 24 w 24"/>
                <a:gd name="T5" fmla="*/ 6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0"/>
                  </a:moveTo>
                  <a:lnTo>
                    <a:pt x="12" y="30"/>
                  </a:lnTo>
                  <a:lnTo>
                    <a:pt x="24"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50"/>
            <p:cNvSpPr>
              <a:spLocks/>
            </p:cNvSpPr>
            <p:nvPr/>
          </p:nvSpPr>
          <p:spPr bwMode="auto">
            <a:xfrm>
              <a:off x="3024" y="1832"/>
              <a:ext cx="18" cy="60"/>
            </a:xfrm>
            <a:custGeom>
              <a:avLst/>
              <a:gdLst>
                <a:gd name="T0" fmla="*/ 0 w 18"/>
                <a:gd name="T1" fmla="*/ 0 h 60"/>
                <a:gd name="T2" fmla="*/ 6 w 18"/>
                <a:gd name="T3" fmla="*/ 30 h 60"/>
                <a:gd name="T4" fmla="*/ 18 w 18"/>
                <a:gd name="T5" fmla="*/ 6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0"/>
                  </a:moveTo>
                  <a:lnTo>
                    <a:pt x="6" y="30"/>
                  </a:lnTo>
                  <a:lnTo>
                    <a:pt x="18"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51"/>
            <p:cNvSpPr>
              <a:spLocks/>
            </p:cNvSpPr>
            <p:nvPr/>
          </p:nvSpPr>
          <p:spPr bwMode="auto">
            <a:xfrm>
              <a:off x="3042" y="1892"/>
              <a:ext cx="24" cy="72"/>
            </a:xfrm>
            <a:custGeom>
              <a:avLst/>
              <a:gdLst>
                <a:gd name="T0" fmla="*/ 0 w 24"/>
                <a:gd name="T1" fmla="*/ 0 h 72"/>
                <a:gd name="T2" fmla="*/ 12 w 24"/>
                <a:gd name="T3" fmla="*/ 36 h 72"/>
                <a:gd name="T4" fmla="*/ 24 w 24"/>
                <a:gd name="T5" fmla="*/ 72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0"/>
                  </a:moveTo>
                  <a:lnTo>
                    <a:pt x="12" y="36"/>
                  </a:lnTo>
                  <a:lnTo>
                    <a:pt x="24" y="72"/>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Line 52"/>
            <p:cNvSpPr>
              <a:spLocks noChangeShapeType="1"/>
            </p:cNvSpPr>
            <p:nvPr/>
          </p:nvSpPr>
          <p:spPr bwMode="auto">
            <a:xfrm>
              <a:off x="3066"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3"/>
            <p:cNvSpPr>
              <a:spLocks noChangeShapeType="1"/>
            </p:cNvSpPr>
            <p:nvPr/>
          </p:nvSpPr>
          <p:spPr bwMode="auto">
            <a:xfrm>
              <a:off x="3090"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Freeform 54"/>
            <p:cNvSpPr>
              <a:spLocks/>
            </p:cNvSpPr>
            <p:nvPr/>
          </p:nvSpPr>
          <p:spPr bwMode="auto">
            <a:xfrm>
              <a:off x="3114" y="2109"/>
              <a:ext cx="24" cy="78"/>
            </a:xfrm>
            <a:custGeom>
              <a:avLst/>
              <a:gdLst>
                <a:gd name="T0" fmla="*/ 0 w 24"/>
                <a:gd name="T1" fmla="*/ 0 h 78"/>
                <a:gd name="T2" fmla="*/ 12 w 24"/>
                <a:gd name="T3" fmla="*/ 36 h 78"/>
                <a:gd name="T4" fmla="*/ 24 w 24"/>
                <a:gd name="T5" fmla="*/ 78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0"/>
                  </a:moveTo>
                  <a:lnTo>
                    <a:pt x="12" y="36"/>
                  </a:lnTo>
                  <a:lnTo>
                    <a:pt x="24" y="7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Line 55"/>
            <p:cNvSpPr>
              <a:spLocks noChangeShapeType="1"/>
            </p:cNvSpPr>
            <p:nvPr/>
          </p:nvSpPr>
          <p:spPr bwMode="auto">
            <a:xfrm>
              <a:off x="3138"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56"/>
            <p:cNvSpPr>
              <a:spLocks noChangeShapeType="1"/>
            </p:cNvSpPr>
            <p:nvPr/>
          </p:nvSpPr>
          <p:spPr bwMode="auto">
            <a:xfrm>
              <a:off x="3162"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57"/>
            <p:cNvSpPr>
              <a:spLocks noChangeShapeType="1"/>
            </p:cNvSpPr>
            <p:nvPr/>
          </p:nvSpPr>
          <p:spPr bwMode="auto">
            <a:xfrm>
              <a:off x="3180"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Freeform 58"/>
            <p:cNvSpPr>
              <a:spLocks/>
            </p:cNvSpPr>
            <p:nvPr/>
          </p:nvSpPr>
          <p:spPr bwMode="auto">
            <a:xfrm>
              <a:off x="3204" y="2392"/>
              <a:ext cx="24" cy="66"/>
            </a:xfrm>
            <a:custGeom>
              <a:avLst/>
              <a:gdLst>
                <a:gd name="T0" fmla="*/ 0 w 24"/>
                <a:gd name="T1" fmla="*/ 0 h 66"/>
                <a:gd name="T2" fmla="*/ 12 w 24"/>
                <a:gd name="T3" fmla="*/ 36 h 66"/>
                <a:gd name="T4" fmla="*/ 24 w 24"/>
                <a:gd name="T5" fmla="*/ 66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0"/>
                  </a:moveTo>
                  <a:lnTo>
                    <a:pt x="12" y="36"/>
                  </a:lnTo>
                  <a:lnTo>
                    <a:pt x="24" y="6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59"/>
            <p:cNvSpPr>
              <a:spLocks/>
            </p:cNvSpPr>
            <p:nvPr/>
          </p:nvSpPr>
          <p:spPr bwMode="auto">
            <a:xfrm>
              <a:off x="3228" y="2458"/>
              <a:ext cx="24" cy="54"/>
            </a:xfrm>
            <a:custGeom>
              <a:avLst/>
              <a:gdLst>
                <a:gd name="T0" fmla="*/ 0 w 24"/>
                <a:gd name="T1" fmla="*/ 0 h 54"/>
                <a:gd name="T2" fmla="*/ 12 w 24"/>
                <a:gd name="T3" fmla="*/ 30 h 54"/>
                <a:gd name="T4" fmla="*/ 24 w 24"/>
                <a:gd name="T5" fmla="*/ 54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0"/>
                  </a:moveTo>
                  <a:lnTo>
                    <a:pt x="12" y="30"/>
                  </a:lnTo>
                  <a:lnTo>
                    <a:pt x="24" y="5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Line 60"/>
            <p:cNvSpPr>
              <a:spLocks noChangeShapeType="1"/>
            </p:cNvSpPr>
            <p:nvPr/>
          </p:nvSpPr>
          <p:spPr bwMode="auto">
            <a:xfrm>
              <a:off x="3252"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Freeform 61"/>
            <p:cNvSpPr>
              <a:spLocks/>
            </p:cNvSpPr>
            <p:nvPr/>
          </p:nvSpPr>
          <p:spPr bwMode="auto">
            <a:xfrm>
              <a:off x="3276" y="2567"/>
              <a:ext cx="25" cy="48"/>
            </a:xfrm>
            <a:custGeom>
              <a:avLst/>
              <a:gdLst>
                <a:gd name="T0" fmla="*/ 0 w 25"/>
                <a:gd name="T1" fmla="*/ 0 h 48"/>
                <a:gd name="T2" fmla="*/ 12 w 25"/>
                <a:gd name="T3" fmla="*/ 24 h 48"/>
                <a:gd name="T4" fmla="*/ 25 w 25"/>
                <a:gd name="T5" fmla="*/ 48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12" y="24"/>
                  </a:lnTo>
                  <a:lnTo>
                    <a:pt x="25" y="4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62"/>
            <p:cNvSpPr>
              <a:spLocks/>
            </p:cNvSpPr>
            <p:nvPr/>
          </p:nvSpPr>
          <p:spPr bwMode="auto">
            <a:xfrm>
              <a:off x="3301" y="2615"/>
              <a:ext cx="18" cy="36"/>
            </a:xfrm>
            <a:custGeom>
              <a:avLst/>
              <a:gdLst>
                <a:gd name="T0" fmla="*/ 0 w 18"/>
                <a:gd name="T1" fmla="*/ 0 h 36"/>
                <a:gd name="T2" fmla="*/ 6 w 18"/>
                <a:gd name="T3" fmla="*/ 18 h 36"/>
                <a:gd name="T4" fmla="*/ 18 w 18"/>
                <a:gd name="T5" fmla="*/ 36 h 36"/>
                <a:gd name="T6" fmla="*/ 0 60000 65536"/>
                <a:gd name="T7" fmla="*/ 0 60000 65536"/>
                <a:gd name="T8" fmla="*/ 0 60000 65536"/>
                <a:gd name="T9" fmla="*/ 0 w 18"/>
                <a:gd name="T10" fmla="*/ 0 h 36"/>
                <a:gd name="T11" fmla="*/ 18 w 18"/>
                <a:gd name="T12" fmla="*/ 36 h 36"/>
              </a:gdLst>
              <a:ahLst/>
              <a:cxnLst>
                <a:cxn ang="T6">
                  <a:pos x="T0" y="T1"/>
                </a:cxn>
                <a:cxn ang="T7">
                  <a:pos x="T2" y="T3"/>
                </a:cxn>
                <a:cxn ang="T8">
                  <a:pos x="T4" y="T5"/>
                </a:cxn>
              </a:cxnLst>
              <a:rect l="T9" t="T10" r="T11" b="T12"/>
              <a:pathLst>
                <a:path w="18" h="36">
                  <a:moveTo>
                    <a:pt x="0" y="0"/>
                  </a:moveTo>
                  <a:lnTo>
                    <a:pt x="6" y="18"/>
                  </a:lnTo>
                  <a:lnTo>
                    <a:pt x="18"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Line 63"/>
            <p:cNvSpPr>
              <a:spLocks noChangeShapeType="1"/>
            </p:cNvSpPr>
            <p:nvPr/>
          </p:nvSpPr>
          <p:spPr bwMode="auto">
            <a:xfrm>
              <a:off x="3319"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Freeform 64"/>
            <p:cNvSpPr>
              <a:spLocks/>
            </p:cNvSpPr>
            <p:nvPr/>
          </p:nvSpPr>
          <p:spPr bwMode="auto">
            <a:xfrm>
              <a:off x="3343" y="2687"/>
              <a:ext cx="24" cy="36"/>
            </a:xfrm>
            <a:custGeom>
              <a:avLst/>
              <a:gdLst>
                <a:gd name="T0" fmla="*/ 0 w 24"/>
                <a:gd name="T1" fmla="*/ 0 h 36"/>
                <a:gd name="T2" fmla="*/ 12 w 24"/>
                <a:gd name="T3" fmla="*/ 18 h 36"/>
                <a:gd name="T4" fmla="*/ 24 w 24"/>
                <a:gd name="T5" fmla="*/ 36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0"/>
                  </a:moveTo>
                  <a:lnTo>
                    <a:pt x="12" y="18"/>
                  </a:lnTo>
                  <a:lnTo>
                    <a:pt x="24"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65"/>
            <p:cNvSpPr>
              <a:spLocks/>
            </p:cNvSpPr>
            <p:nvPr/>
          </p:nvSpPr>
          <p:spPr bwMode="auto">
            <a:xfrm>
              <a:off x="3367" y="2723"/>
              <a:ext cx="24" cy="24"/>
            </a:xfrm>
            <a:custGeom>
              <a:avLst/>
              <a:gdLst>
                <a:gd name="T0" fmla="*/ 0 w 24"/>
                <a:gd name="T1" fmla="*/ 0 h 24"/>
                <a:gd name="T2" fmla="*/ 12 w 24"/>
                <a:gd name="T3" fmla="*/ 12 h 24"/>
                <a:gd name="T4" fmla="*/ 24 w 24"/>
                <a:gd name="T5" fmla="*/ 24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0"/>
                  </a:moveTo>
                  <a:lnTo>
                    <a:pt x="12" y="12"/>
                  </a:lnTo>
                  <a:lnTo>
                    <a:pt x="24" y="2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Line 66"/>
            <p:cNvSpPr>
              <a:spLocks noChangeShapeType="1"/>
            </p:cNvSpPr>
            <p:nvPr/>
          </p:nvSpPr>
          <p:spPr bwMode="auto">
            <a:xfrm>
              <a:off x="3391"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67"/>
            <p:cNvSpPr>
              <a:spLocks noChangeShapeType="1"/>
            </p:cNvSpPr>
            <p:nvPr/>
          </p:nvSpPr>
          <p:spPr bwMode="auto">
            <a:xfrm>
              <a:off x="3415"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68"/>
            <p:cNvSpPr>
              <a:spLocks noChangeShapeType="1"/>
            </p:cNvSpPr>
            <p:nvPr/>
          </p:nvSpPr>
          <p:spPr bwMode="auto">
            <a:xfrm>
              <a:off x="3439"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69"/>
            <p:cNvSpPr>
              <a:spLocks noChangeShapeType="1"/>
            </p:cNvSpPr>
            <p:nvPr/>
          </p:nvSpPr>
          <p:spPr bwMode="auto">
            <a:xfrm>
              <a:off x="3463"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70"/>
            <p:cNvSpPr>
              <a:spLocks noChangeShapeType="1"/>
            </p:cNvSpPr>
            <p:nvPr/>
          </p:nvSpPr>
          <p:spPr bwMode="auto">
            <a:xfrm>
              <a:off x="3481"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71"/>
            <p:cNvSpPr>
              <a:spLocks noChangeShapeType="1"/>
            </p:cNvSpPr>
            <p:nvPr/>
          </p:nvSpPr>
          <p:spPr bwMode="auto">
            <a:xfrm>
              <a:off x="3505"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72"/>
            <p:cNvSpPr>
              <a:spLocks noChangeShapeType="1"/>
            </p:cNvSpPr>
            <p:nvPr/>
          </p:nvSpPr>
          <p:spPr bwMode="auto">
            <a:xfrm>
              <a:off x="3529"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73"/>
            <p:cNvSpPr>
              <a:spLocks noChangeShapeType="1"/>
            </p:cNvSpPr>
            <p:nvPr/>
          </p:nvSpPr>
          <p:spPr bwMode="auto">
            <a:xfrm>
              <a:off x="3553"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74"/>
            <p:cNvSpPr>
              <a:spLocks noChangeShapeType="1"/>
            </p:cNvSpPr>
            <p:nvPr/>
          </p:nvSpPr>
          <p:spPr bwMode="auto">
            <a:xfrm>
              <a:off x="3577"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Freeform 75"/>
            <p:cNvSpPr>
              <a:spLocks/>
            </p:cNvSpPr>
            <p:nvPr/>
          </p:nvSpPr>
          <p:spPr bwMode="auto">
            <a:xfrm>
              <a:off x="3601" y="2844"/>
              <a:ext cx="18" cy="6"/>
            </a:xfrm>
            <a:custGeom>
              <a:avLst/>
              <a:gdLst>
                <a:gd name="T0" fmla="*/ 0 w 18"/>
                <a:gd name="T1" fmla="*/ 0 h 6"/>
                <a:gd name="T2" fmla="*/ 6 w 18"/>
                <a:gd name="T3" fmla="*/ 0 h 6"/>
                <a:gd name="T4" fmla="*/ 18 w 18"/>
                <a:gd name="T5" fmla="*/ 6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0"/>
                  </a:moveTo>
                  <a:lnTo>
                    <a:pt x="6" y="0"/>
                  </a:lnTo>
                  <a:lnTo>
                    <a:pt x="18"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Line 76"/>
            <p:cNvSpPr>
              <a:spLocks noChangeShapeType="1"/>
            </p:cNvSpPr>
            <p:nvPr/>
          </p:nvSpPr>
          <p:spPr bwMode="auto">
            <a:xfrm>
              <a:off x="3619"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77"/>
            <p:cNvSpPr>
              <a:spLocks noChangeShapeType="1"/>
            </p:cNvSpPr>
            <p:nvPr/>
          </p:nvSpPr>
          <p:spPr bwMode="auto">
            <a:xfrm>
              <a:off x="3643"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78"/>
            <p:cNvSpPr>
              <a:spLocks/>
            </p:cNvSpPr>
            <p:nvPr/>
          </p:nvSpPr>
          <p:spPr bwMode="auto">
            <a:xfrm>
              <a:off x="3667" y="2850"/>
              <a:ext cx="24" cy="6"/>
            </a:xfrm>
            <a:custGeom>
              <a:avLst/>
              <a:gdLst>
                <a:gd name="T0" fmla="*/ 0 w 24"/>
                <a:gd name="T1" fmla="*/ 0 h 6"/>
                <a:gd name="T2" fmla="*/ 12 w 24"/>
                <a:gd name="T3" fmla="*/ 0 h 6"/>
                <a:gd name="T4" fmla="*/ 24 w 24"/>
                <a:gd name="T5" fmla="*/ 6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0"/>
                  </a:moveTo>
                  <a:lnTo>
                    <a:pt x="12" y="0"/>
                  </a:lnTo>
                  <a:lnTo>
                    <a:pt x="24"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Line 79"/>
            <p:cNvSpPr>
              <a:spLocks noChangeShapeType="1"/>
            </p:cNvSpPr>
            <p:nvPr/>
          </p:nvSpPr>
          <p:spPr bwMode="auto">
            <a:xfrm>
              <a:off x="3691"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80"/>
            <p:cNvSpPr>
              <a:spLocks noChangeShapeType="1"/>
            </p:cNvSpPr>
            <p:nvPr/>
          </p:nvSpPr>
          <p:spPr bwMode="auto">
            <a:xfrm>
              <a:off x="371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81"/>
            <p:cNvSpPr>
              <a:spLocks noChangeShapeType="1"/>
            </p:cNvSpPr>
            <p:nvPr/>
          </p:nvSpPr>
          <p:spPr bwMode="auto">
            <a:xfrm>
              <a:off x="3740"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82"/>
            <p:cNvSpPr>
              <a:spLocks noChangeShapeType="1"/>
            </p:cNvSpPr>
            <p:nvPr/>
          </p:nvSpPr>
          <p:spPr bwMode="auto">
            <a:xfrm>
              <a:off x="3758"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83"/>
            <p:cNvSpPr>
              <a:spLocks noChangeShapeType="1"/>
            </p:cNvSpPr>
            <p:nvPr/>
          </p:nvSpPr>
          <p:spPr bwMode="auto">
            <a:xfrm>
              <a:off x="3782"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 name="Line 84"/>
          <p:cNvSpPr>
            <a:spLocks noChangeShapeType="1"/>
          </p:cNvSpPr>
          <p:nvPr/>
        </p:nvSpPr>
        <p:spPr bwMode="auto">
          <a:xfrm>
            <a:off x="762000" y="3200400"/>
            <a:ext cx="2524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 name="Text Box 85"/>
          <p:cNvSpPr txBox="1">
            <a:spLocks noChangeArrowheads="1"/>
          </p:cNvSpPr>
          <p:nvPr/>
        </p:nvSpPr>
        <p:spPr bwMode="auto">
          <a:xfrm>
            <a:off x="457200" y="1295400"/>
            <a:ext cx="2868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b="1">
                <a:solidFill>
                  <a:schemeClr val="tx2"/>
                </a:solidFill>
              </a:rPr>
              <a:t>Process in control</a:t>
            </a:r>
          </a:p>
        </p:txBody>
      </p:sp>
      <p:grpSp>
        <p:nvGrpSpPr>
          <p:cNvPr id="89" name="Group 86"/>
          <p:cNvGrpSpPr>
            <a:grpSpLocks/>
          </p:cNvGrpSpPr>
          <p:nvPr/>
        </p:nvGrpSpPr>
        <p:grpSpPr bwMode="auto">
          <a:xfrm>
            <a:off x="5878513" y="2300288"/>
            <a:ext cx="1849437" cy="1303337"/>
            <a:chOff x="1959" y="1627"/>
            <a:chExt cx="1847" cy="1230"/>
          </a:xfrm>
        </p:grpSpPr>
        <p:sp>
          <p:nvSpPr>
            <p:cNvPr id="90" name="Line 87"/>
            <p:cNvSpPr>
              <a:spLocks noChangeShapeType="1"/>
            </p:cNvSpPr>
            <p:nvPr/>
          </p:nvSpPr>
          <p:spPr bwMode="auto">
            <a:xfrm>
              <a:off x="1959"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88"/>
            <p:cNvSpPr>
              <a:spLocks noChangeShapeType="1"/>
            </p:cNvSpPr>
            <p:nvPr/>
          </p:nvSpPr>
          <p:spPr bwMode="auto">
            <a:xfrm>
              <a:off x="1983"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89"/>
            <p:cNvSpPr>
              <a:spLocks noChangeShapeType="1"/>
            </p:cNvSpPr>
            <p:nvPr/>
          </p:nvSpPr>
          <p:spPr bwMode="auto">
            <a:xfrm>
              <a:off x="2007"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90"/>
            <p:cNvSpPr>
              <a:spLocks noChangeShapeType="1"/>
            </p:cNvSpPr>
            <p:nvPr/>
          </p:nvSpPr>
          <p:spPr bwMode="auto">
            <a:xfrm>
              <a:off x="202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91"/>
            <p:cNvSpPr>
              <a:spLocks noChangeShapeType="1"/>
            </p:cNvSpPr>
            <p:nvPr/>
          </p:nvSpPr>
          <p:spPr bwMode="auto">
            <a:xfrm>
              <a:off x="2050"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Freeform 92"/>
            <p:cNvSpPr>
              <a:spLocks/>
            </p:cNvSpPr>
            <p:nvPr/>
          </p:nvSpPr>
          <p:spPr bwMode="auto">
            <a:xfrm>
              <a:off x="2074" y="2850"/>
              <a:ext cx="24" cy="6"/>
            </a:xfrm>
            <a:custGeom>
              <a:avLst/>
              <a:gdLst>
                <a:gd name="T0" fmla="*/ 0 w 24"/>
                <a:gd name="T1" fmla="*/ 6 h 6"/>
                <a:gd name="T2" fmla="*/ 12 w 24"/>
                <a:gd name="T3" fmla="*/ 0 h 6"/>
                <a:gd name="T4" fmla="*/ 24 w 24"/>
                <a:gd name="T5" fmla="*/ 0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6"/>
                  </a:moveTo>
                  <a:lnTo>
                    <a:pt x="12" y="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Line 93"/>
            <p:cNvSpPr>
              <a:spLocks noChangeShapeType="1"/>
            </p:cNvSpPr>
            <p:nvPr/>
          </p:nvSpPr>
          <p:spPr bwMode="auto">
            <a:xfrm>
              <a:off x="2098"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94"/>
            <p:cNvSpPr>
              <a:spLocks noChangeShapeType="1"/>
            </p:cNvSpPr>
            <p:nvPr/>
          </p:nvSpPr>
          <p:spPr bwMode="auto">
            <a:xfrm>
              <a:off x="2122"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Freeform 95"/>
            <p:cNvSpPr>
              <a:spLocks/>
            </p:cNvSpPr>
            <p:nvPr/>
          </p:nvSpPr>
          <p:spPr bwMode="auto">
            <a:xfrm>
              <a:off x="2146" y="2844"/>
              <a:ext cx="18" cy="6"/>
            </a:xfrm>
            <a:custGeom>
              <a:avLst/>
              <a:gdLst>
                <a:gd name="T0" fmla="*/ 0 w 18"/>
                <a:gd name="T1" fmla="*/ 6 h 6"/>
                <a:gd name="T2" fmla="*/ 6 w 18"/>
                <a:gd name="T3" fmla="*/ 0 h 6"/>
                <a:gd name="T4" fmla="*/ 18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6"/>
                  </a:moveTo>
                  <a:lnTo>
                    <a:pt x="6" y="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Line 96"/>
            <p:cNvSpPr>
              <a:spLocks noChangeShapeType="1"/>
            </p:cNvSpPr>
            <p:nvPr/>
          </p:nvSpPr>
          <p:spPr bwMode="auto">
            <a:xfrm>
              <a:off x="2164"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97"/>
            <p:cNvSpPr>
              <a:spLocks noChangeShapeType="1"/>
            </p:cNvSpPr>
            <p:nvPr/>
          </p:nvSpPr>
          <p:spPr bwMode="auto">
            <a:xfrm flipV="1">
              <a:off x="2188"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98"/>
            <p:cNvSpPr>
              <a:spLocks noChangeShapeType="1"/>
            </p:cNvSpPr>
            <p:nvPr/>
          </p:nvSpPr>
          <p:spPr bwMode="auto">
            <a:xfrm flipV="1">
              <a:off x="2212"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99"/>
            <p:cNvSpPr>
              <a:spLocks noChangeShapeType="1"/>
            </p:cNvSpPr>
            <p:nvPr/>
          </p:nvSpPr>
          <p:spPr bwMode="auto">
            <a:xfrm flipV="1">
              <a:off x="2236"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100"/>
            <p:cNvSpPr>
              <a:spLocks noChangeShapeType="1"/>
            </p:cNvSpPr>
            <p:nvPr/>
          </p:nvSpPr>
          <p:spPr bwMode="auto">
            <a:xfrm flipV="1">
              <a:off x="2260"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01"/>
            <p:cNvSpPr>
              <a:spLocks noChangeShapeType="1"/>
            </p:cNvSpPr>
            <p:nvPr/>
          </p:nvSpPr>
          <p:spPr bwMode="auto">
            <a:xfrm flipV="1">
              <a:off x="2284"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102"/>
            <p:cNvSpPr>
              <a:spLocks noChangeShapeType="1"/>
            </p:cNvSpPr>
            <p:nvPr/>
          </p:nvSpPr>
          <p:spPr bwMode="auto">
            <a:xfrm flipV="1">
              <a:off x="2302"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03"/>
            <p:cNvSpPr>
              <a:spLocks noChangeShapeType="1"/>
            </p:cNvSpPr>
            <p:nvPr/>
          </p:nvSpPr>
          <p:spPr bwMode="auto">
            <a:xfrm flipV="1">
              <a:off x="2326"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4"/>
            <p:cNvSpPr>
              <a:spLocks noChangeShapeType="1"/>
            </p:cNvSpPr>
            <p:nvPr/>
          </p:nvSpPr>
          <p:spPr bwMode="auto">
            <a:xfrm flipV="1">
              <a:off x="2350"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Freeform 105"/>
            <p:cNvSpPr>
              <a:spLocks/>
            </p:cNvSpPr>
            <p:nvPr/>
          </p:nvSpPr>
          <p:spPr bwMode="auto">
            <a:xfrm>
              <a:off x="2374" y="2723"/>
              <a:ext cx="24" cy="24"/>
            </a:xfrm>
            <a:custGeom>
              <a:avLst/>
              <a:gdLst>
                <a:gd name="T0" fmla="*/ 0 w 24"/>
                <a:gd name="T1" fmla="*/ 24 h 24"/>
                <a:gd name="T2" fmla="*/ 12 w 24"/>
                <a:gd name="T3" fmla="*/ 12 h 24"/>
                <a:gd name="T4" fmla="*/ 24 w 24"/>
                <a:gd name="T5" fmla="*/ 0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24"/>
                  </a:moveTo>
                  <a:lnTo>
                    <a:pt x="12" y="12"/>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 name="Freeform 106"/>
            <p:cNvSpPr>
              <a:spLocks/>
            </p:cNvSpPr>
            <p:nvPr/>
          </p:nvSpPr>
          <p:spPr bwMode="auto">
            <a:xfrm>
              <a:off x="2398" y="2687"/>
              <a:ext cx="24" cy="36"/>
            </a:xfrm>
            <a:custGeom>
              <a:avLst/>
              <a:gdLst>
                <a:gd name="T0" fmla="*/ 0 w 24"/>
                <a:gd name="T1" fmla="*/ 36 h 36"/>
                <a:gd name="T2" fmla="*/ 12 w 24"/>
                <a:gd name="T3" fmla="*/ 18 h 36"/>
                <a:gd name="T4" fmla="*/ 24 w 24"/>
                <a:gd name="T5" fmla="*/ 0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36"/>
                  </a:moveTo>
                  <a:lnTo>
                    <a:pt x="12" y="18"/>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107"/>
            <p:cNvSpPr>
              <a:spLocks noChangeShapeType="1"/>
            </p:cNvSpPr>
            <p:nvPr/>
          </p:nvSpPr>
          <p:spPr bwMode="auto">
            <a:xfrm flipV="1">
              <a:off x="2422"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108"/>
            <p:cNvSpPr>
              <a:spLocks/>
            </p:cNvSpPr>
            <p:nvPr/>
          </p:nvSpPr>
          <p:spPr bwMode="auto">
            <a:xfrm>
              <a:off x="2446" y="2615"/>
              <a:ext cx="19" cy="36"/>
            </a:xfrm>
            <a:custGeom>
              <a:avLst/>
              <a:gdLst>
                <a:gd name="T0" fmla="*/ 0 w 19"/>
                <a:gd name="T1" fmla="*/ 36 h 36"/>
                <a:gd name="T2" fmla="*/ 6 w 19"/>
                <a:gd name="T3" fmla="*/ 18 h 36"/>
                <a:gd name="T4" fmla="*/ 19 w 19"/>
                <a:gd name="T5" fmla="*/ 0 h 36"/>
                <a:gd name="T6" fmla="*/ 0 60000 65536"/>
                <a:gd name="T7" fmla="*/ 0 60000 65536"/>
                <a:gd name="T8" fmla="*/ 0 60000 65536"/>
                <a:gd name="T9" fmla="*/ 0 w 19"/>
                <a:gd name="T10" fmla="*/ 0 h 36"/>
                <a:gd name="T11" fmla="*/ 19 w 19"/>
                <a:gd name="T12" fmla="*/ 36 h 36"/>
              </a:gdLst>
              <a:ahLst/>
              <a:cxnLst>
                <a:cxn ang="T6">
                  <a:pos x="T0" y="T1"/>
                </a:cxn>
                <a:cxn ang="T7">
                  <a:pos x="T2" y="T3"/>
                </a:cxn>
                <a:cxn ang="T8">
                  <a:pos x="T4" y="T5"/>
                </a:cxn>
              </a:cxnLst>
              <a:rect l="T9" t="T10" r="T11" b="T12"/>
              <a:pathLst>
                <a:path w="19" h="36">
                  <a:moveTo>
                    <a:pt x="0" y="36"/>
                  </a:moveTo>
                  <a:lnTo>
                    <a:pt x="6" y="18"/>
                  </a:lnTo>
                  <a:lnTo>
                    <a:pt x="19"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109"/>
            <p:cNvSpPr>
              <a:spLocks/>
            </p:cNvSpPr>
            <p:nvPr/>
          </p:nvSpPr>
          <p:spPr bwMode="auto">
            <a:xfrm>
              <a:off x="2465" y="2567"/>
              <a:ext cx="24" cy="48"/>
            </a:xfrm>
            <a:custGeom>
              <a:avLst/>
              <a:gdLst>
                <a:gd name="T0" fmla="*/ 0 w 24"/>
                <a:gd name="T1" fmla="*/ 48 h 48"/>
                <a:gd name="T2" fmla="*/ 12 w 24"/>
                <a:gd name="T3" fmla="*/ 24 h 48"/>
                <a:gd name="T4" fmla="*/ 24 w 24"/>
                <a:gd name="T5" fmla="*/ 0 h 48"/>
                <a:gd name="T6" fmla="*/ 0 60000 65536"/>
                <a:gd name="T7" fmla="*/ 0 60000 65536"/>
                <a:gd name="T8" fmla="*/ 0 60000 65536"/>
                <a:gd name="T9" fmla="*/ 0 w 24"/>
                <a:gd name="T10" fmla="*/ 0 h 48"/>
                <a:gd name="T11" fmla="*/ 24 w 24"/>
                <a:gd name="T12" fmla="*/ 48 h 48"/>
              </a:gdLst>
              <a:ahLst/>
              <a:cxnLst>
                <a:cxn ang="T6">
                  <a:pos x="T0" y="T1"/>
                </a:cxn>
                <a:cxn ang="T7">
                  <a:pos x="T2" y="T3"/>
                </a:cxn>
                <a:cxn ang="T8">
                  <a:pos x="T4" y="T5"/>
                </a:cxn>
              </a:cxnLst>
              <a:rect l="T9" t="T10" r="T11" b="T12"/>
              <a:pathLst>
                <a:path w="24" h="48">
                  <a:moveTo>
                    <a:pt x="0" y="48"/>
                  </a:moveTo>
                  <a:lnTo>
                    <a:pt x="12" y="24"/>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 name="Line 110"/>
            <p:cNvSpPr>
              <a:spLocks noChangeShapeType="1"/>
            </p:cNvSpPr>
            <p:nvPr/>
          </p:nvSpPr>
          <p:spPr bwMode="auto">
            <a:xfrm flipV="1">
              <a:off x="2489"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Freeform 111"/>
            <p:cNvSpPr>
              <a:spLocks/>
            </p:cNvSpPr>
            <p:nvPr/>
          </p:nvSpPr>
          <p:spPr bwMode="auto">
            <a:xfrm>
              <a:off x="2513" y="2458"/>
              <a:ext cx="24" cy="54"/>
            </a:xfrm>
            <a:custGeom>
              <a:avLst/>
              <a:gdLst>
                <a:gd name="T0" fmla="*/ 0 w 24"/>
                <a:gd name="T1" fmla="*/ 54 h 54"/>
                <a:gd name="T2" fmla="*/ 12 w 24"/>
                <a:gd name="T3" fmla="*/ 30 h 54"/>
                <a:gd name="T4" fmla="*/ 24 w 24"/>
                <a:gd name="T5" fmla="*/ 0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54"/>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Freeform 112"/>
            <p:cNvSpPr>
              <a:spLocks/>
            </p:cNvSpPr>
            <p:nvPr/>
          </p:nvSpPr>
          <p:spPr bwMode="auto">
            <a:xfrm>
              <a:off x="2537" y="2392"/>
              <a:ext cx="24" cy="66"/>
            </a:xfrm>
            <a:custGeom>
              <a:avLst/>
              <a:gdLst>
                <a:gd name="T0" fmla="*/ 0 w 24"/>
                <a:gd name="T1" fmla="*/ 66 h 66"/>
                <a:gd name="T2" fmla="*/ 12 w 24"/>
                <a:gd name="T3" fmla="*/ 36 h 66"/>
                <a:gd name="T4" fmla="*/ 24 w 24"/>
                <a:gd name="T5" fmla="*/ 0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66"/>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 name="Line 113"/>
            <p:cNvSpPr>
              <a:spLocks noChangeShapeType="1"/>
            </p:cNvSpPr>
            <p:nvPr/>
          </p:nvSpPr>
          <p:spPr bwMode="auto">
            <a:xfrm flipV="1">
              <a:off x="2561"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14"/>
            <p:cNvSpPr>
              <a:spLocks noChangeShapeType="1"/>
            </p:cNvSpPr>
            <p:nvPr/>
          </p:nvSpPr>
          <p:spPr bwMode="auto">
            <a:xfrm flipV="1">
              <a:off x="2585"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15"/>
            <p:cNvSpPr>
              <a:spLocks noChangeShapeType="1"/>
            </p:cNvSpPr>
            <p:nvPr/>
          </p:nvSpPr>
          <p:spPr bwMode="auto">
            <a:xfrm flipV="1">
              <a:off x="2603"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Freeform 116"/>
            <p:cNvSpPr>
              <a:spLocks/>
            </p:cNvSpPr>
            <p:nvPr/>
          </p:nvSpPr>
          <p:spPr bwMode="auto">
            <a:xfrm>
              <a:off x="2627" y="2109"/>
              <a:ext cx="24" cy="78"/>
            </a:xfrm>
            <a:custGeom>
              <a:avLst/>
              <a:gdLst>
                <a:gd name="T0" fmla="*/ 0 w 24"/>
                <a:gd name="T1" fmla="*/ 78 h 78"/>
                <a:gd name="T2" fmla="*/ 12 w 24"/>
                <a:gd name="T3" fmla="*/ 36 h 78"/>
                <a:gd name="T4" fmla="*/ 24 w 24"/>
                <a:gd name="T5" fmla="*/ 0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78"/>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 name="Line 117"/>
            <p:cNvSpPr>
              <a:spLocks noChangeShapeType="1"/>
            </p:cNvSpPr>
            <p:nvPr/>
          </p:nvSpPr>
          <p:spPr bwMode="auto">
            <a:xfrm flipV="1">
              <a:off x="2651"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18"/>
            <p:cNvSpPr>
              <a:spLocks noChangeShapeType="1"/>
            </p:cNvSpPr>
            <p:nvPr/>
          </p:nvSpPr>
          <p:spPr bwMode="auto">
            <a:xfrm flipV="1">
              <a:off x="2675"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Freeform 119"/>
            <p:cNvSpPr>
              <a:spLocks/>
            </p:cNvSpPr>
            <p:nvPr/>
          </p:nvSpPr>
          <p:spPr bwMode="auto">
            <a:xfrm>
              <a:off x="2699" y="1892"/>
              <a:ext cx="24" cy="72"/>
            </a:xfrm>
            <a:custGeom>
              <a:avLst/>
              <a:gdLst>
                <a:gd name="T0" fmla="*/ 0 w 24"/>
                <a:gd name="T1" fmla="*/ 72 h 72"/>
                <a:gd name="T2" fmla="*/ 12 w 24"/>
                <a:gd name="T3" fmla="*/ 36 h 72"/>
                <a:gd name="T4" fmla="*/ 24 w 24"/>
                <a:gd name="T5" fmla="*/ 0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72"/>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120"/>
            <p:cNvSpPr>
              <a:spLocks/>
            </p:cNvSpPr>
            <p:nvPr/>
          </p:nvSpPr>
          <p:spPr bwMode="auto">
            <a:xfrm>
              <a:off x="2723" y="1832"/>
              <a:ext cx="18" cy="60"/>
            </a:xfrm>
            <a:custGeom>
              <a:avLst/>
              <a:gdLst>
                <a:gd name="T0" fmla="*/ 0 w 18"/>
                <a:gd name="T1" fmla="*/ 60 h 60"/>
                <a:gd name="T2" fmla="*/ 6 w 18"/>
                <a:gd name="T3" fmla="*/ 30 h 60"/>
                <a:gd name="T4" fmla="*/ 18 w 18"/>
                <a:gd name="T5" fmla="*/ 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60"/>
                  </a:moveTo>
                  <a:lnTo>
                    <a:pt x="6" y="3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121"/>
            <p:cNvSpPr>
              <a:spLocks/>
            </p:cNvSpPr>
            <p:nvPr/>
          </p:nvSpPr>
          <p:spPr bwMode="auto">
            <a:xfrm>
              <a:off x="2741" y="1772"/>
              <a:ext cx="24" cy="60"/>
            </a:xfrm>
            <a:custGeom>
              <a:avLst/>
              <a:gdLst>
                <a:gd name="T0" fmla="*/ 0 w 24"/>
                <a:gd name="T1" fmla="*/ 60 h 60"/>
                <a:gd name="T2" fmla="*/ 12 w 24"/>
                <a:gd name="T3" fmla="*/ 30 h 60"/>
                <a:gd name="T4" fmla="*/ 24 w 24"/>
                <a:gd name="T5" fmla="*/ 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60"/>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 name="Line 122"/>
            <p:cNvSpPr>
              <a:spLocks noChangeShapeType="1"/>
            </p:cNvSpPr>
            <p:nvPr/>
          </p:nvSpPr>
          <p:spPr bwMode="auto">
            <a:xfrm flipV="1">
              <a:off x="2765"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123"/>
            <p:cNvSpPr>
              <a:spLocks noChangeShapeType="1"/>
            </p:cNvSpPr>
            <p:nvPr/>
          </p:nvSpPr>
          <p:spPr bwMode="auto">
            <a:xfrm flipV="1">
              <a:off x="2789"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24"/>
            <p:cNvSpPr>
              <a:spLocks noChangeShapeType="1"/>
            </p:cNvSpPr>
            <p:nvPr/>
          </p:nvSpPr>
          <p:spPr bwMode="auto">
            <a:xfrm flipV="1">
              <a:off x="2813"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5"/>
            <p:cNvSpPr>
              <a:spLocks noChangeShapeType="1"/>
            </p:cNvSpPr>
            <p:nvPr/>
          </p:nvSpPr>
          <p:spPr bwMode="auto">
            <a:xfrm flipV="1">
              <a:off x="2837"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26"/>
            <p:cNvSpPr>
              <a:spLocks noChangeShapeType="1"/>
            </p:cNvSpPr>
            <p:nvPr/>
          </p:nvSpPr>
          <p:spPr bwMode="auto">
            <a:xfrm flipV="1">
              <a:off x="2861" y="1627"/>
              <a:ext cx="25"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27"/>
            <p:cNvSpPr>
              <a:spLocks noChangeShapeType="1"/>
            </p:cNvSpPr>
            <p:nvPr/>
          </p:nvSpPr>
          <p:spPr bwMode="auto">
            <a:xfrm>
              <a:off x="2886" y="1627"/>
              <a:ext cx="18"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28"/>
            <p:cNvSpPr>
              <a:spLocks noChangeShapeType="1"/>
            </p:cNvSpPr>
            <p:nvPr/>
          </p:nvSpPr>
          <p:spPr bwMode="auto">
            <a:xfrm>
              <a:off x="2904"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29"/>
            <p:cNvSpPr>
              <a:spLocks noChangeShapeType="1"/>
            </p:cNvSpPr>
            <p:nvPr/>
          </p:nvSpPr>
          <p:spPr bwMode="auto">
            <a:xfrm>
              <a:off x="2928"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30"/>
            <p:cNvSpPr>
              <a:spLocks noChangeShapeType="1"/>
            </p:cNvSpPr>
            <p:nvPr/>
          </p:nvSpPr>
          <p:spPr bwMode="auto">
            <a:xfrm>
              <a:off x="2952"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31"/>
            <p:cNvSpPr>
              <a:spLocks noChangeShapeType="1"/>
            </p:cNvSpPr>
            <p:nvPr/>
          </p:nvSpPr>
          <p:spPr bwMode="auto">
            <a:xfrm>
              <a:off x="2976"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Freeform 132"/>
            <p:cNvSpPr>
              <a:spLocks/>
            </p:cNvSpPr>
            <p:nvPr/>
          </p:nvSpPr>
          <p:spPr bwMode="auto">
            <a:xfrm>
              <a:off x="3000" y="1772"/>
              <a:ext cx="24" cy="60"/>
            </a:xfrm>
            <a:custGeom>
              <a:avLst/>
              <a:gdLst>
                <a:gd name="T0" fmla="*/ 0 w 24"/>
                <a:gd name="T1" fmla="*/ 0 h 60"/>
                <a:gd name="T2" fmla="*/ 12 w 24"/>
                <a:gd name="T3" fmla="*/ 30 h 60"/>
                <a:gd name="T4" fmla="*/ 24 w 24"/>
                <a:gd name="T5" fmla="*/ 6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0"/>
                  </a:moveTo>
                  <a:lnTo>
                    <a:pt x="12" y="30"/>
                  </a:lnTo>
                  <a:lnTo>
                    <a:pt x="24"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133"/>
            <p:cNvSpPr>
              <a:spLocks/>
            </p:cNvSpPr>
            <p:nvPr/>
          </p:nvSpPr>
          <p:spPr bwMode="auto">
            <a:xfrm>
              <a:off x="3024" y="1832"/>
              <a:ext cx="18" cy="60"/>
            </a:xfrm>
            <a:custGeom>
              <a:avLst/>
              <a:gdLst>
                <a:gd name="T0" fmla="*/ 0 w 18"/>
                <a:gd name="T1" fmla="*/ 0 h 60"/>
                <a:gd name="T2" fmla="*/ 6 w 18"/>
                <a:gd name="T3" fmla="*/ 30 h 60"/>
                <a:gd name="T4" fmla="*/ 18 w 18"/>
                <a:gd name="T5" fmla="*/ 6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0"/>
                  </a:moveTo>
                  <a:lnTo>
                    <a:pt x="6" y="30"/>
                  </a:lnTo>
                  <a:lnTo>
                    <a:pt x="18"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 name="Freeform 134"/>
            <p:cNvSpPr>
              <a:spLocks/>
            </p:cNvSpPr>
            <p:nvPr/>
          </p:nvSpPr>
          <p:spPr bwMode="auto">
            <a:xfrm>
              <a:off x="3042" y="1892"/>
              <a:ext cx="24" cy="72"/>
            </a:xfrm>
            <a:custGeom>
              <a:avLst/>
              <a:gdLst>
                <a:gd name="T0" fmla="*/ 0 w 24"/>
                <a:gd name="T1" fmla="*/ 0 h 72"/>
                <a:gd name="T2" fmla="*/ 12 w 24"/>
                <a:gd name="T3" fmla="*/ 36 h 72"/>
                <a:gd name="T4" fmla="*/ 24 w 24"/>
                <a:gd name="T5" fmla="*/ 72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0"/>
                  </a:moveTo>
                  <a:lnTo>
                    <a:pt x="12" y="36"/>
                  </a:lnTo>
                  <a:lnTo>
                    <a:pt x="24" y="72"/>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8" name="Line 135"/>
            <p:cNvSpPr>
              <a:spLocks noChangeShapeType="1"/>
            </p:cNvSpPr>
            <p:nvPr/>
          </p:nvSpPr>
          <p:spPr bwMode="auto">
            <a:xfrm>
              <a:off x="3066"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36"/>
            <p:cNvSpPr>
              <a:spLocks noChangeShapeType="1"/>
            </p:cNvSpPr>
            <p:nvPr/>
          </p:nvSpPr>
          <p:spPr bwMode="auto">
            <a:xfrm>
              <a:off x="3090"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Freeform 137"/>
            <p:cNvSpPr>
              <a:spLocks/>
            </p:cNvSpPr>
            <p:nvPr/>
          </p:nvSpPr>
          <p:spPr bwMode="auto">
            <a:xfrm>
              <a:off x="3114" y="2109"/>
              <a:ext cx="24" cy="78"/>
            </a:xfrm>
            <a:custGeom>
              <a:avLst/>
              <a:gdLst>
                <a:gd name="T0" fmla="*/ 0 w 24"/>
                <a:gd name="T1" fmla="*/ 0 h 78"/>
                <a:gd name="T2" fmla="*/ 12 w 24"/>
                <a:gd name="T3" fmla="*/ 36 h 78"/>
                <a:gd name="T4" fmla="*/ 24 w 24"/>
                <a:gd name="T5" fmla="*/ 78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0"/>
                  </a:moveTo>
                  <a:lnTo>
                    <a:pt x="12" y="36"/>
                  </a:lnTo>
                  <a:lnTo>
                    <a:pt x="24" y="7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 name="Line 138"/>
            <p:cNvSpPr>
              <a:spLocks noChangeShapeType="1"/>
            </p:cNvSpPr>
            <p:nvPr/>
          </p:nvSpPr>
          <p:spPr bwMode="auto">
            <a:xfrm>
              <a:off x="3138"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39"/>
            <p:cNvSpPr>
              <a:spLocks noChangeShapeType="1"/>
            </p:cNvSpPr>
            <p:nvPr/>
          </p:nvSpPr>
          <p:spPr bwMode="auto">
            <a:xfrm>
              <a:off x="3162"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40"/>
            <p:cNvSpPr>
              <a:spLocks noChangeShapeType="1"/>
            </p:cNvSpPr>
            <p:nvPr/>
          </p:nvSpPr>
          <p:spPr bwMode="auto">
            <a:xfrm>
              <a:off x="3180"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Freeform 141"/>
            <p:cNvSpPr>
              <a:spLocks/>
            </p:cNvSpPr>
            <p:nvPr/>
          </p:nvSpPr>
          <p:spPr bwMode="auto">
            <a:xfrm>
              <a:off x="3204" y="2392"/>
              <a:ext cx="24" cy="66"/>
            </a:xfrm>
            <a:custGeom>
              <a:avLst/>
              <a:gdLst>
                <a:gd name="T0" fmla="*/ 0 w 24"/>
                <a:gd name="T1" fmla="*/ 0 h 66"/>
                <a:gd name="T2" fmla="*/ 12 w 24"/>
                <a:gd name="T3" fmla="*/ 36 h 66"/>
                <a:gd name="T4" fmla="*/ 24 w 24"/>
                <a:gd name="T5" fmla="*/ 66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0"/>
                  </a:moveTo>
                  <a:lnTo>
                    <a:pt x="12" y="36"/>
                  </a:lnTo>
                  <a:lnTo>
                    <a:pt x="24" y="6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 name="Freeform 142"/>
            <p:cNvSpPr>
              <a:spLocks/>
            </p:cNvSpPr>
            <p:nvPr/>
          </p:nvSpPr>
          <p:spPr bwMode="auto">
            <a:xfrm>
              <a:off x="3228" y="2458"/>
              <a:ext cx="24" cy="54"/>
            </a:xfrm>
            <a:custGeom>
              <a:avLst/>
              <a:gdLst>
                <a:gd name="T0" fmla="*/ 0 w 24"/>
                <a:gd name="T1" fmla="*/ 0 h 54"/>
                <a:gd name="T2" fmla="*/ 12 w 24"/>
                <a:gd name="T3" fmla="*/ 30 h 54"/>
                <a:gd name="T4" fmla="*/ 24 w 24"/>
                <a:gd name="T5" fmla="*/ 54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0"/>
                  </a:moveTo>
                  <a:lnTo>
                    <a:pt x="12" y="30"/>
                  </a:lnTo>
                  <a:lnTo>
                    <a:pt x="24" y="5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 name="Line 143"/>
            <p:cNvSpPr>
              <a:spLocks noChangeShapeType="1"/>
            </p:cNvSpPr>
            <p:nvPr/>
          </p:nvSpPr>
          <p:spPr bwMode="auto">
            <a:xfrm>
              <a:off x="3252"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Freeform 144"/>
            <p:cNvSpPr>
              <a:spLocks/>
            </p:cNvSpPr>
            <p:nvPr/>
          </p:nvSpPr>
          <p:spPr bwMode="auto">
            <a:xfrm>
              <a:off x="3276" y="2567"/>
              <a:ext cx="25" cy="48"/>
            </a:xfrm>
            <a:custGeom>
              <a:avLst/>
              <a:gdLst>
                <a:gd name="T0" fmla="*/ 0 w 25"/>
                <a:gd name="T1" fmla="*/ 0 h 48"/>
                <a:gd name="T2" fmla="*/ 12 w 25"/>
                <a:gd name="T3" fmla="*/ 24 h 48"/>
                <a:gd name="T4" fmla="*/ 25 w 25"/>
                <a:gd name="T5" fmla="*/ 48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12" y="24"/>
                  </a:lnTo>
                  <a:lnTo>
                    <a:pt x="25" y="4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8" name="Freeform 145"/>
            <p:cNvSpPr>
              <a:spLocks/>
            </p:cNvSpPr>
            <p:nvPr/>
          </p:nvSpPr>
          <p:spPr bwMode="auto">
            <a:xfrm>
              <a:off x="3301" y="2615"/>
              <a:ext cx="18" cy="36"/>
            </a:xfrm>
            <a:custGeom>
              <a:avLst/>
              <a:gdLst>
                <a:gd name="T0" fmla="*/ 0 w 18"/>
                <a:gd name="T1" fmla="*/ 0 h 36"/>
                <a:gd name="T2" fmla="*/ 6 w 18"/>
                <a:gd name="T3" fmla="*/ 18 h 36"/>
                <a:gd name="T4" fmla="*/ 18 w 18"/>
                <a:gd name="T5" fmla="*/ 36 h 36"/>
                <a:gd name="T6" fmla="*/ 0 60000 65536"/>
                <a:gd name="T7" fmla="*/ 0 60000 65536"/>
                <a:gd name="T8" fmla="*/ 0 60000 65536"/>
                <a:gd name="T9" fmla="*/ 0 w 18"/>
                <a:gd name="T10" fmla="*/ 0 h 36"/>
                <a:gd name="T11" fmla="*/ 18 w 18"/>
                <a:gd name="T12" fmla="*/ 36 h 36"/>
              </a:gdLst>
              <a:ahLst/>
              <a:cxnLst>
                <a:cxn ang="T6">
                  <a:pos x="T0" y="T1"/>
                </a:cxn>
                <a:cxn ang="T7">
                  <a:pos x="T2" y="T3"/>
                </a:cxn>
                <a:cxn ang="T8">
                  <a:pos x="T4" y="T5"/>
                </a:cxn>
              </a:cxnLst>
              <a:rect l="T9" t="T10" r="T11" b="T12"/>
              <a:pathLst>
                <a:path w="18" h="36">
                  <a:moveTo>
                    <a:pt x="0" y="0"/>
                  </a:moveTo>
                  <a:lnTo>
                    <a:pt x="6" y="18"/>
                  </a:lnTo>
                  <a:lnTo>
                    <a:pt x="18"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9" name="Line 146"/>
            <p:cNvSpPr>
              <a:spLocks noChangeShapeType="1"/>
            </p:cNvSpPr>
            <p:nvPr/>
          </p:nvSpPr>
          <p:spPr bwMode="auto">
            <a:xfrm>
              <a:off x="3319"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Freeform 147"/>
            <p:cNvSpPr>
              <a:spLocks/>
            </p:cNvSpPr>
            <p:nvPr/>
          </p:nvSpPr>
          <p:spPr bwMode="auto">
            <a:xfrm>
              <a:off x="3343" y="2687"/>
              <a:ext cx="24" cy="36"/>
            </a:xfrm>
            <a:custGeom>
              <a:avLst/>
              <a:gdLst>
                <a:gd name="T0" fmla="*/ 0 w 24"/>
                <a:gd name="T1" fmla="*/ 0 h 36"/>
                <a:gd name="T2" fmla="*/ 12 w 24"/>
                <a:gd name="T3" fmla="*/ 18 h 36"/>
                <a:gd name="T4" fmla="*/ 24 w 24"/>
                <a:gd name="T5" fmla="*/ 36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0"/>
                  </a:moveTo>
                  <a:lnTo>
                    <a:pt x="12" y="18"/>
                  </a:lnTo>
                  <a:lnTo>
                    <a:pt x="24"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148"/>
            <p:cNvSpPr>
              <a:spLocks/>
            </p:cNvSpPr>
            <p:nvPr/>
          </p:nvSpPr>
          <p:spPr bwMode="auto">
            <a:xfrm>
              <a:off x="3367" y="2723"/>
              <a:ext cx="24" cy="24"/>
            </a:xfrm>
            <a:custGeom>
              <a:avLst/>
              <a:gdLst>
                <a:gd name="T0" fmla="*/ 0 w 24"/>
                <a:gd name="T1" fmla="*/ 0 h 24"/>
                <a:gd name="T2" fmla="*/ 12 w 24"/>
                <a:gd name="T3" fmla="*/ 12 h 24"/>
                <a:gd name="T4" fmla="*/ 24 w 24"/>
                <a:gd name="T5" fmla="*/ 24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0"/>
                  </a:moveTo>
                  <a:lnTo>
                    <a:pt x="12" y="12"/>
                  </a:lnTo>
                  <a:lnTo>
                    <a:pt x="24" y="2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Line 149"/>
            <p:cNvSpPr>
              <a:spLocks noChangeShapeType="1"/>
            </p:cNvSpPr>
            <p:nvPr/>
          </p:nvSpPr>
          <p:spPr bwMode="auto">
            <a:xfrm>
              <a:off x="3391"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50"/>
            <p:cNvSpPr>
              <a:spLocks noChangeShapeType="1"/>
            </p:cNvSpPr>
            <p:nvPr/>
          </p:nvSpPr>
          <p:spPr bwMode="auto">
            <a:xfrm>
              <a:off x="3415"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151"/>
            <p:cNvSpPr>
              <a:spLocks noChangeShapeType="1"/>
            </p:cNvSpPr>
            <p:nvPr/>
          </p:nvSpPr>
          <p:spPr bwMode="auto">
            <a:xfrm>
              <a:off x="3439"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152"/>
            <p:cNvSpPr>
              <a:spLocks noChangeShapeType="1"/>
            </p:cNvSpPr>
            <p:nvPr/>
          </p:nvSpPr>
          <p:spPr bwMode="auto">
            <a:xfrm>
              <a:off x="3463"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153"/>
            <p:cNvSpPr>
              <a:spLocks noChangeShapeType="1"/>
            </p:cNvSpPr>
            <p:nvPr/>
          </p:nvSpPr>
          <p:spPr bwMode="auto">
            <a:xfrm>
              <a:off x="3481"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154"/>
            <p:cNvSpPr>
              <a:spLocks noChangeShapeType="1"/>
            </p:cNvSpPr>
            <p:nvPr/>
          </p:nvSpPr>
          <p:spPr bwMode="auto">
            <a:xfrm>
              <a:off x="3505"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Line 155"/>
            <p:cNvSpPr>
              <a:spLocks noChangeShapeType="1"/>
            </p:cNvSpPr>
            <p:nvPr/>
          </p:nvSpPr>
          <p:spPr bwMode="auto">
            <a:xfrm>
              <a:off x="3529"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Line 156"/>
            <p:cNvSpPr>
              <a:spLocks noChangeShapeType="1"/>
            </p:cNvSpPr>
            <p:nvPr/>
          </p:nvSpPr>
          <p:spPr bwMode="auto">
            <a:xfrm>
              <a:off x="3553"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157"/>
            <p:cNvSpPr>
              <a:spLocks noChangeShapeType="1"/>
            </p:cNvSpPr>
            <p:nvPr/>
          </p:nvSpPr>
          <p:spPr bwMode="auto">
            <a:xfrm>
              <a:off x="3577"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Freeform 158"/>
            <p:cNvSpPr>
              <a:spLocks/>
            </p:cNvSpPr>
            <p:nvPr/>
          </p:nvSpPr>
          <p:spPr bwMode="auto">
            <a:xfrm>
              <a:off x="3601" y="2844"/>
              <a:ext cx="18" cy="6"/>
            </a:xfrm>
            <a:custGeom>
              <a:avLst/>
              <a:gdLst>
                <a:gd name="T0" fmla="*/ 0 w 18"/>
                <a:gd name="T1" fmla="*/ 0 h 6"/>
                <a:gd name="T2" fmla="*/ 6 w 18"/>
                <a:gd name="T3" fmla="*/ 0 h 6"/>
                <a:gd name="T4" fmla="*/ 18 w 18"/>
                <a:gd name="T5" fmla="*/ 6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0"/>
                  </a:moveTo>
                  <a:lnTo>
                    <a:pt x="6" y="0"/>
                  </a:lnTo>
                  <a:lnTo>
                    <a:pt x="18"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2" name="Line 159"/>
            <p:cNvSpPr>
              <a:spLocks noChangeShapeType="1"/>
            </p:cNvSpPr>
            <p:nvPr/>
          </p:nvSpPr>
          <p:spPr bwMode="auto">
            <a:xfrm>
              <a:off x="3619"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160"/>
            <p:cNvSpPr>
              <a:spLocks noChangeShapeType="1"/>
            </p:cNvSpPr>
            <p:nvPr/>
          </p:nvSpPr>
          <p:spPr bwMode="auto">
            <a:xfrm>
              <a:off x="3643"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Freeform 161"/>
            <p:cNvSpPr>
              <a:spLocks/>
            </p:cNvSpPr>
            <p:nvPr/>
          </p:nvSpPr>
          <p:spPr bwMode="auto">
            <a:xfrm>
              <a:off x="3667" y="2850"/>
              <a:ext cx="24" cy="6"/>
            </a:xfrm>
            <a:custGeom>
              <a:avLst/>
              <a:gdLst>
                <a:gd name="T0" fmla="*/ 0 w 24"/>
                <a:gd name="T1" fmla="*/ 0 h 6"/>
                <a:gd name="T2" fmla="*/ 12 w 24"/>
                <a:gd name="T3" fmla="*/ 0 h 6"/>
                <a:gd name="T4" fmla="*/ 24 w 24"/>
                <a:gd name="T5" fmla="*/ 6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0"/>
                  </a:moveTo>
                  <a:lnTo>
                    <a:pt x="12" y="0"/>
                  </a:lnTo>
                  <a:lnTo>
                    <a:pt x="24"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 name="Line 162"/>
            <p:cNvSpPr>
              <a:spLocks noChangeShapeType="1"/>
            </p:cNvSpPr>
            <p:nvPr/>
          </p:nvSpPr>
          <p:spPr bwMode="auto">
            <a:xfrm>
              <a:off x="3691"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163"/>
            <p:cNvSpPr>
              <a:spLocks noChangeShapeType="1"/>
            </p:cNvSpPr>
            <p:nvPr/>
          </p:nvSpPr>
          <p:spPr bwMode="auto">
            <a:xfrm>
              <a:off x="371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Line 164"/>
            <p:cNvSpPr>
              <a:spLocks noChangeShapeType="1"/>
            </p:cNvSpPr>
            <p:nvPr/>
          </p:nvSpPr>
          <p:spPr bwMode="auto">
            <a:xfrm>
              <a:off x="3740"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 name="Line 165"/>
            <p:cNvSpPr>
              <a:spLocks noChangeShapeType="1"/>
            </p:cNvSpPr>
            <p:nvPr/>
          </p:nvSpPr>
          <p:spPr bwMode="auto">
            <a:xfrm>
              <a:off x="3758"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Line 166"/>
            <p:cNvSpPr>
              <a:spLocks noChangeShapeType="1"/>
            </p:cNvSpPr>
            <p:nvPr/>
          </p:nvSpPr>
          <p:spPr bwMode="auto">
            <a:xfrm>
              <a:off x="3782"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2" name="Group 169"/>
          <p:cNvGrpSpPr>
            <a:grpSpLocks noChangeAspect="1"/>
          </p:cNvGrpSpPr>
          <p:nvPr/>
        </p:nvGrpSpPr>
        <p:grpSpPr bwMode="auto">
          <a:xfrm>
            <a:off x="5030788" y="2305050"/>
            <a:ext cx="1901825" cy="1277938"/>
            <a:chOff x="1953" y="1621"/>
            <a:chExt cx="1847" cy="1241"/>
          </a:xfrm>
        </p:grpSpPr>
        <p:sp>
          <p:nvSpPr>
            <p:cNvPr id="173" name="Rectangle 170"/>
            <p:cNvSpPr>
              <a:spLocks noChangeAspect="1" noChangeArrowheads="1"/>
            </p:cNvSpPr>
            <p:nvPr/>
          </p:nvSpPr>
          <p:spPr bwMode="auto">
            <a:xfrm>
              <a:off x="1953"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74" name="Rectangle 171"/>
            <p:cNvSpPr>
              <a:spLocks noChangeAspect="1" noChangeArrowheads="1"/>
            </p:cNvSpPr>
            <p:nvPr/>
          </p:nvSpPr>
          <p:spPr bwMode="auto">
            <a:xfrm>
              <a:off x="1977"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75" name="Rectangle 172"/>
            <p:cNvSpPr>
              <a:spLocks noChangeAspect="1" noChangeArrowheads="1"/>
            </p:cNvSpPr>
            <p:nvPr/>
          </p:nvSpPr>
          <p:spPr bwMode="auto">
            <a:xfrm>
              <a:off x="2001"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76" name="Rectangle 173"/>
            <p:cNvSpPr>
              <a:spLocks noChangeAspect="1" noChangeArrowheads="1"/>
            </p:cNvSpPr>
            <p:nvPr/>
          </p:nvSpPr>
          <p:spPr bwMode="auto">
            <a:xfrm>
              <a:off x="2019" y="2850"/>
              <a:ext cx="25" cy="12"/>
            </a:xfrm>
            <a:prstGeom prst="rect">
              <a:avLst/>
            </a:prstGeom>
            <a:solidFill>
              <a:srgbClr val="000080"/>
            </a:solidFill>
            <a:ln w="3175">
              <a:solidFill>
                <a:srgbClr val="000000"/>
              </a:solidFill>
              <a:miter lim="800000"/>
              <a:headEnd/>
              <a:tailEnd/>
            </a:ln>
          </p:spPr>
          <p:txBody>
            <a:bodyPr/>
            <a:lstStyle/>
            <a:p>
              <a:endParaRPr lang="en-US"/>
            </a:p>
          </p:txBody>
        </p:sp>
        <p:sp>
          <p:nvSpPr>
            <p:cNvPr id="177" name="Rectangle 174"/>
            <p:cNvSpPr>
              <a:spLocks noChangeAspect="1" noChangeArrowheads="1"/>
            </p:cNvSpPr>
            <p:nvPr/>
          </p:nvSpPr>
          <p:spPr bwMode="auto">
            <a:xfrm>
              <a:off x="2044"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78" name="Freeform 175"/>
            <p:cNvSpPr>
              <a:spLocks noChangeAspect="1"/>
            </p:cNvSpPr>
            <p:nvPr/>
          </p:nvSpPr>
          <p:spPr bwMode="auto">
            <a:xfrm>
              <a:off x="2062" y="2844"/>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79" name="Rectangle 176"/>
            <p:cNvSpPr>
              <a:spLocks noChangeAspect="1" noChangeArrowheads="1"/>
            </p:cNvSpPr>
            <p:nvPr/>
          </p:nvSpPr>
          <p:spPr bwMode="auto">
            <a:xfrm>
              <a:off x="2080"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80" name="Rectangle 177"/>
            <p:cNvSpPr>
              <a:spLocks noChangeAspect="1" noChangeArrowheads="1"/>
            </p:cNvSpPr>
            <p:nvPr/>
          </p:nvSpPr>
          <p:spPr bwMode="auto">
            <a:xfrm>
              <a:off x="2092"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81" name="Rectangle 178"/>
            <p:cNvSpPr>
              <a:spLocks noChangeAspect="1" noChangeArrowheads="1"/>
            </p:cNvSpPr>
            <p:nvPr/>
          </p:nvSpPr>
          <p:spPr bwMode="auto">
            <a:xfrm>
              <a:off x="2116"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82" name="Freeform 179"/>
            <p:cNvSpPr>
              <a:spLocks noChangeAspect="1"/>
            </p:cNvSpPr>
            <p:nvPr/>
          </p:nvSpPr>
          <p:spPr bwMode="auto">
            <a:xfrm>
              <a:off x="2140" y="2832"/>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83" name="Rectangle 180"/>
            <p:cNvSpPr>
              <a:spLocks noChangeAspect="1" noChangeArrowheads="1"/>
            </p:cNvSpPr>
            <p:nvPr/>
          </p:nvSpPr>
          <p:spPr bwMode="auto">
            <a:xfrm>
              <a:off x="2158" y="2838"/>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184" name="Freeform 181"/>
            <p:cNvSpPr>
              <a:spLocks noChangeAspect="1"/>
            </p:cNvSpPr>
            <p:nvPr/>
          </p:nvSpPr>
          <p:spPr bwMode="auto">
            <a:xfrm>
              <a:off x="2176" y="2832"/>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85" name="Freeform 182"/>
            <p:cNvSpPr>
              <a:spLocks noChangeAspect="1"/>
            </p:cNvSpPr>
            <p:nvPr/>
          </p:nvSpPr>
          <p:spPr bwMode="auto">
            <a:xfrm>
              <a:off x="2200" y="2826"/>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86" name="Freeform 183"/>
            <p:cNvSpPr>
              <a:spLocks noChangeAspect="1"/>
            </p:cNvSpPr>
            <p:nvPr/>
          </p:nvSpPr>
          <p:spPr bwMode="auto">
            <a:xfrm>
              <a:off x="2224" y="2820"/>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87" name="Freeform 184"/>
            <p:cNvSpPr>
              <a:spLocks noChangeAspect="1"/>
            </p:cNvSpPr>
            <p:nvPr/>
          </p:nvSpPr>
          <p:spPr bwMode="auto">
            <a:xfrm>
              <a:off x="2248" y="2814"/>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88" name="Freeform 185"/>
            <p:cNvSpPr>
              <a:spLocks noChangeAspect="1"/>
            </p:cNvSpPr>
            <p:nvPr/>
          </p:nvSpPr>
          <p:spPr bwMode="auto">
            <a:xfrm>
              <a:off x="2272" y="2795"/>
              <a:ext cx="30" cy="25"/>
            </a:xfrm>
            <a:custGeom>
              <a:avLst/>
              <a:gdLst>
                <a:gd name="T0" fmla="*/ 0 w 30"/>
                <a:gd name="T1" fmla="*/ 12 h 25"/>
                <a:gd name="T2" fmla="*/ 24 w 30"/>
                <a:gd name="T3" fmla="*/ 0 h 25"/>
                <a:gd name="T4" fmla="*/ 30 w 30"/>
                <a:gd name="T5" fmla="*/ 12 h 25"/>
                <a:gd name="T6" fmla="*/ 6 w 30"/>
                <a:gd name="T7" fmla="*/ 25 h 25"/>
                <a:gd name="T8" fmla="*/ 0 w 30"/>
                <a:gd name="T9" fmla="*/ 12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0" y="12"/>
                  </a:moveTo>
                  <a:lnTo>
                    <a:pt x="24" y="0"/>
                  </a:lnTo>
                  <a:lnTo>
                    <a:pt x="30" y="12"/>
                  </a:lnTo>
                  <a:lnTo>
                    <a:pt x="6" y="25"/>
                  </a:lnTo>
                  <a:lnTo>
                    <a:pt x="0" y="12"/>
                  </a:lnTo>
                  <a:close/>
                </a:path>
              </a:pathLst>
            </a:custGeom>
            <a:solidFill>
              <a:srgbClr val="000080"/>
            </a:solidFill>
            <a:ln w="3175">
              <a:solidFill>
                <a:srgbClr val="000000"/>
              </a:solidFill>
              <a:round/>
              <a:headEnd/>
              <a:tailEnd/>
            </a:ln>
          </p:spPr>
          <p:txBody>
            <a:bodyPr/>
            <a:lstStyle/>
            <a:p>
              <a:endParaRPr lang="en-US"/>
            </a:p>
          </p:txBody>
        </p:sp>
        <p:sp>
          <p:nvSpPr>
            <p:cNvPr id="189" name="Freeform 186"/>
            <p:cNvSpPr>
              <a:spLocks noChangeAspect="1"/>
            </p:cNvSpPr>
            <p:nvPr/>
          </p:nvSpPr>
          <p:spPr bwMode="auto">
            <a:xfrm>
              <a:off x="2290" y="2789"/>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190" name="Freeform 187"/>
            <p:cNvSpPr>
              <a:spLocks noChangeAspect="1"/>
            </p:cNvSpPr>
            <p:nvPr/>
          </p:nvSpPr>
          <p:spPr bwMode="auto">
            <a:xfrm>
              <a:off x="2314" y="2771"/>
              <a:ext cx="30" cy="24"/>
            </a:xfrm>
            <a:custGeom>
              <a:avLst/>
              <a:gdLst>
                <a:gd name="T0" fmla="*/ 0 w 30"/>
                <a:gd name="T1" fmla="*/ 12 h 24"/>
                <a:gd name="T2" fmla="*/ 24 w 30"/>
                <a:gd name="T3" fmla="*/ 0 h 24"/>
                <a:gd name="T4" fmla="*/ 30 w 30"/>
                <a:gd name="T5" fmla="*/ 12 h 24"/>
                <a:gd name="T6" fmla="*/ 6 w 30"/>
                <a:gd name="T7" fmla="*/ 24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0"/>
                  </a:lnTo>
                  <a:lnTo>
                    <a:pt x="30" y="12"/>
                  </a:lnTo>
                  <a:lnTo>
                    <a:pt x="6" y="24"/>
                  </a:lnTo>
                  <a:lnTo>
                    <a:pt x="0" y="12"/>
                  </a:lnTo>
                  <a:close/>
                </a:path>
              </a:pathLst>
            </a:custGeom>
            <a:solidFill>
              <a:srgbClr val="000080"/>
            </a:solidFill>
            <a:ln w="3175">
              <a:solidFill>
                <a:srgbClr val="000000"/>
              </a:solidFill>
              <a:round/>
              <a:headEnd/>
              <a:tailEnd/>
            </a:ln>
          </p:spPr>
          <p:txBody>
            <a:bodyPr/>
            <a:lstStyle/>
            <a:p>
              <a:endParaRPr lang="en-US"/>
            </a:p>
          </p:txBody>
        </p:sp>
        <p:sp>
          <p:nvSpPr>
            <p:cNvPr id="191" name="Freeform 188"/>
            <p:cNvSpPr>
              <a:spLocks noChangeAspect="1"/>
            </p:cNvSpPr>
            <p:nvPr/>
          </p:nvSpPr>
          <p:spPr bwMode="auto">
            <a:xfrm>
              <a:off x="2344" y="2753"/>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2" name="Freeform 189"/>
            <p:cNvSpPr>
              <a:spLocks noChangeAspect="1"/>
            </p:cNvSpPr>
            <p:nvPr/>
          </p:nvSpPr>
          <p:spPr bwMode="auto">
            <a:xfrm>
              <a:off x="2368" y="2729"/>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3" name="Freeform 190"/>
            <p:cNvSpPr>
              <a:spLocks noChangeAspect="1"/>
            </p:cNvSpPr>
            <p:nvPr/>
          </p:nvSpPr>
          <p:spPr bwMode="auto">
            <a:xfrm>
              <a:off x="2392" y="270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4" name="Freeform 191"/>
            <p:cNvSpPr>
              <a:spLocks noChangeAspect="1"/>
            </p:cNvSpPr>
            <p:nvPr/>
          </p:nvSpPr>
          <p:spPr bwMode="auto">
            <a:xfrm>
              <a:off x="2410" y="2669"/>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195" name="Freeform 192"/>
            <p:cNvSpPr>
              <a:spLocks noChangeAspect="1"/>
            </p:cNvSpPr>
            <p:nvPr/>
          </p:nvSpPr>
          <p:spPr bwMode="auto">
            <a:xfrm>
              <a:off x="2416" y="2669"/>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6" name="Freeform 193"/>
            <p:cNvSpPr>
              <a:spLocks noChangeAspect="1"/>
            </p:cNvSpPr>
            <p:nvPr/>
          </p:nvSpPr>
          <p:spPr bwMode="auto">
            <a:xfrm>
              <a:off x="2440" y="2627"/>
              <a:ext cx="19" cy="30"/>
            </a:xfrm>
            <a:custGeom>
              <a:avLst/>
              <a:gdLst>
                <a:gd name="T0" fmla="*/ 0 w 19"/>
                <a:gd name="T1" fmla="*/ 24 h 30"/>
                <a:gd name="T2" fmla="*/ 6 w 19"/>
                <a:gd name="T3" fmla="*/ 0 h 30"/>
                <a:gd name="T4" fmla="*/ 19 w 19"/>
                <a:gd name="T5" fmla="*/ 6 h 30"/>
                <a:gd name="T6" fmla="*/ 12 w 19"/>
                <a:gd name="T7" fmla="*/ 30 h 30"/>
                <a:gd name="T8" fmla="*/ 0 w 19"/>
                <a:gd name="T9" fmla="*/ 24 h 30"/>
                <a:gd name="T10" fmla="*/ 0 60000 65536"/>
                <a:gd name="T11" fmla="*/ 0 60000 65536"/>
                <a:gd name="T12" fmla="*/ 0 60000 65536"/>
                <a:gd name="T13" fmla="*/ 0 60000 65536"/>
                <a:gd name="T14" fmla="*/ 0 60000 65536"/>
                <a:gd name="T15" fmla="*/ 0 w 19"/>
                <a:gd name="T16" fmla="*/ 0 h 30"/>
                <a:gd name="T17" fmla="*/ 19 w 19"/>
                <a:gd name="T18" fmla="*/ 30 h 30"/>
              </a:gdLst>
              <a:ahLst/>
              <a:cxnLst>
                <a:cxn ang="T10">
                  <a:pos x="T0" y="T1"/>
                </a:cxn>
                <a:cxn ang="T11">
                  <a:pos x="T2" y="T3"/>
                </a:cxn>
                <a:cxn ang="T12">
                  <a:pos x="T4" y="T5"/>
                </a:cxn>
                <a:cxn ang="T13">
                  <a:pos x="T6" y="T7"/>
                </a:cxn>
                <a:cxn ang="T14">
                  <a:pos x="T8" y="T9"/>
                </a:cxn>
              </a:cxnLst>
              <a:rect l="T15" t="T16" r="T17" b="T18"/>
              <a:pathLst>
                <a:path w="19" h="30">
                  <a:moveTo>
                    <a:pt x="0" y="24"/>
                  </a:moveTo>
                  <a:lnTo>
                    <a:pt x="6" y="0"/>
                  </a:lnTo>
                  <a:lnTo>
                    <a:pt x="19"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7" name="Freeform 194"/>
            <p:cNvSpPr>
              <a:spLocks noChangeAspect="1"/>
            </p:cNvSpPr>
            <p:nvPr/>
          </p:nvSpPr>
          <p:spPr bwMode="auto">
            <a:xfrm>
              <a:off x="2459" y="2591"/>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198" name="Freeform 195"/>
            <p:cNvSpPr>
              <a:spLocks noChangeAspect="1"/>
            </p:cNvSpPr>
            <p:nvPr/>
          </p:nvSpPr>
          <p:spPr bwMode="auto">
            <a:xfrm>
              <a:off x="2483" y="2542"/>
              <a:ext cx="18" cy="31"/>
            </a:xfrm>
            <a:custGeom>
              <a:avLst/>
              <a:gdLst>
                <a:gd name="T0" fmla="*/ 0 w 18"/>
                <a:gd name="T1" fmla="*/ 25 h 31"/>
                <a:gd name="T2" fmla="*/ 6 w 18"/>
                <a:gd name="T3" fmla="*/ 0 h 31"/>
                <a:gd name="T4" fmla="*/ 18 w 18"/>
                <a:gd name="T5" fmla="*/ 6 h 31"/>
                <a:gd name="T6" fmla="*/ 12 w 18"/>
                <a:gd name="T7" fmla="*/ 31 h 31"/>
                <a:gd name="T8" fmla="*/ 0 w 18"/>
                <a:gd name="T9" fmla="*/ 25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25"/>
                  </a:moveTo>
                  <a:lnTo>
                    <a:pt x="6" y="0"/>
                  </a:lnTo>
                  <a:lnTo>
                    <a:pt x="18"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199" name="Freeform 196"/>
            <p:cNvSpPr>
              <a:spLocks noChangeAspect="1"/>
            </p:cNvSpPr>
            <p:nvPr/>
          </p:nvSpPr>
          <p:spPr bwMode="auto">
            <a:xfrm>
              <a:off x="2507" y="248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0" name="Freeform 197"/>
            <p:cNvSpPr>
              <a:spLocks noChangeAspect="1"/>
            </p:cNvSpPr>
            <p:nvPr/>
          </p:nvSpPr>
          <p:spPr bwMode="auto">
            <a:xfrm>
              <a:off x="2531" y="2434"/>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1" name="Freeform 198"/>
            <p:cNvSpPr>
              <a:spLocks noChangeAspect="1"/>
            </p:cNvSpPr>
            <p:nvPr/>
          </p:nvSpPr>
          <p:spPr bwMode="auto">
            <a:xfrm>
              <a:off x="2549" y="2380"/>
              <a:ext cx="18" cy="24"/>
            </a:xfrm>
            <a:custGeom>
              <a:avLst/>
              <a:gdLst>
                <a:gd name="T0" fmla="*/ 0 w 18"/>
                <a:gd name="T1" fmla="*/ 18 h 24"/>
                <a:gd name="T2" fmla="*/ 6 w 18"/>
                <a:gd name="T3" fmla="*/ 0 h 24"/>
                <a:gd name="T4" fmla="*/ 18 w 18"/>
                <a:gd name="T5" fmla="*/ 6 h 24"/>
                <a:gd name="T6" fmla="*/ 12 w 18"/>
                <a:gd name="T7" fmla="*/ 24 h 24"/>
                <a:gd name="T8" fmla="*/ 0 w 18"/>
                <a:gd name="T9" fmla="*/ 18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18"/>
                  </a:moveTo>
                  <a:lnTo>
                    <a:pt x="6" y="0"/>
                  </a:lnTo>
                  <a:lnTo>
                    <a:pt x="18" y="6"/>
                  </a:lnTo>
                  <a:lnTo>
                    <a:pt x="12" y="24"/>
                  </a:lnTo>
                  <a:lnTo>
                    <a:pt x="0" y="18"/>
                  </a:lnTo>
                  <a:close/>
                </a:path>
              </a:pathLst>
            </a:custGeom>
            <a:solidFill>
              <a:srgbClr val="000080"/>
            </a:solidFill>
            <a:ln w="3175">
              <a:solidFill>
                <a:srgbClr val="000000"/>
              </a:solidFill>
              <a:round/>
              <a:headEnd/>
              <a:tailEnd/>
            </a:ln>
          </p:spPr>
          <p:txBody>
            <a:bodyPr/>
            <a:lstStyle/>
            <a:p>
              <a:endParaRPr lang="en-US"/>
            </a:p>
          </p:txBody>
        </p:sp>
        <p:sp>
          <p:nvSpPr>
            <p:cNvPr id="202" name="Freeform 199"/>
            <p:cNvSpPr>
              <a:spLocks noChangeAspect="1"/>
            </p:cNvSpPr>
            <p:nvPr/>
          </p:nvSpPr>
          <p:spPr bwMode="auto">
            <a:xfrm>
              <a:off x="2555" y="236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3" name="Rectangle 200"/>
            <p:cNvSpPr>
              <a:spLocks noChangeAspect="1" noChangeArrowheads="1"/>
            </p:cNvSpPr>
            <p:nvPr/>
          </p:nvSpPr>
          <p:spPr bwMode="auto">
            <a:xfrm>
              <a:off x="2579" y="2320"/>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204" name="Freeform 201"/>
            <p:cNvSpPr>
              <a:spLocks noChangeAspect="1"/>
            </p:cNvSpPr>
            <p:nvPr/>
          </p:nvSpPr>
          <p:spPr bwMode="auto">
            <a:xfrm>
              <a:off x="2579" y="2302"/>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5" name="Freeform 202"/>
            <p:cNvSpPr>
              <a:spLocks noChangeAspect="1"/>
            </p:cNvSpPr>
            <p:nvPr/>
          </p:nvSpPr>
          <p:spPr bwMode="auto">
            <a:xfrm>
              <a:off x="2597" y="223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6" name="Freeform 203"/>
            <p:cNvSpPr>
              <a:spLocks noChangeAspect="1"/>
            </p:cNvSpPr>
            <p:nvPr/>
          </p:nvSpPr>
          <p:spPr bwMode="auto">
            <a:xfrm>
              <a:off x="2615" y="2175"/>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207" name="Freeform 204"/>
            <p:cNvSpPr>
              <a:spLocks noChangeAspect="1"/>
            </p:cNvSpPr>
            <p:nvPr/>
          </p:nvSpPr>
          <p:spPr bwMode="auto">
            <a:xfrm>
              <a:off x="2621" y="2163"/>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8" name="Freeform 205"/>
            <p:cNvSpPr>
              <a:spLocks noChangeAspect="1"/>
            </p:cNvSpPr>
            <p:nvPr/>
          </p:nvSpPr>
          <p:spPr bwMode="auto">
            <a:xfrm>
              <a:off x="2639" y="2103"/>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09" name="Freeform 206"/>
            <p:cNvSpPr>
              <a:spLocks noChangeAspect="1"/>
            </p:cNvSpPr>
            <p:nvPr/>
          </p:nvSpPr>
          <p:spPr bwMode="auto">
            <a:xfrm>
              <a:off x="2645" y="208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0" name="Freeform 207"/>
            <p:cNvSpPr>
              <a:spLocks noChangeAspect="1"/>
            </p:cNvSpPr>
            <p:nvPr/>
          </p:nvSpPr>
          <p:spPr bwMode="auto">
            <a:xfrm>
              <a:off x="2663" y="2024"/>
              <a:ext cx="18" cy="19"/>
            </a:xfrm>
            <a:custGeom>
              <a:avLst/>
              <a:gdLst>
                <a:gd name="T0" fmla="*/ 0 w 18"/>
                <a:gd name="T1" fmla="*/ 13 h 19"/>
                <a:gd name="T2" fmla="*/ 6 w 18"/>
                <a:gd name="T3" fmla="*/ 0 h 19"/>
                <a:gd name="T4" fmla="*/ 18 w 18"/>
                <a:gd name="T5" fmla="*/ 7 h 19"/>
                <a:gd name="T6" fmla="*/ 12 w 18"/>
                <a:gd name="T7" fmla="*/ 19 h 19"/>
                <a:gd name="T8" fmla="*/ 0 w 18"/>
                <a:gd name="T9" fmla="*/ 13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3"/>
                  </a:moveTo>
                  <a:lnTo>
                    <a:pt x="6" y="0"/>
                  </a:lnTo>
                  <a:lnTo>
                    <a:pt x="18" y="7"/>
                  </a:lnTo>
                  <a:lnTo>
                    <a:pt x="12" y="19"/>
                  </a:lnTo>
                  <a:lnTo>
                    <a:pt x="0" y="13"/>
                  </a:lnTo>
                  <a:close/>
                </a:path>
              </a:pathLst>
            </a:custGeom>
            <a:solidFill>
              <a:srgbClr val="000080"/>
            </a:solidFill>
            <a:ln w="3175">
              <a:solidFill>
                <a:srgbClr val="000000"/>
              </a:solidFill>
              <a:round/>
              <a:headEnd/>
              <a:tailEnd/>
            </a:ln>
          </p:spPr>
          <p:txBody>
            <a:bodyPr/>
            <a:lstStyle/>
            <a:p>
              <a:endParaRPr lang="en-US"/>
            </a:p>
          </p:txBody>
        </p:sp>
        <p:sp>
          <p:nvSpPr>
            <p:cNvPr id="211" name="Freeform 208"/>
            <p:cNvSpPr>
              <a:spLocks noChangeAspect="1"/>
            </p:cNvSpPr>
            <p:nvPr/>
          </p:nvSpPr>
          <p:spPr bwMode="auto">
            <a:xfrm>
              <a:off x="2669" y="2012"/>
              <a:ext cx="18" cy="31"/>
            </a:xfrm>
            <a:custGeom>
              <a:avLst/>
              <a:gdLst>
                <a:gd name="T0" fmla="*/ 0 w 18"/>
                <a:gd name="T1" fmla="*/ 25 h 31"/>
                <a:gd name="T2" fmla="*/ 6 w 18"/>
                <a:gd name="T3" fmla="*/ 0 h 31"/>
                <a:gd name="T4" fmla="*/ 18 w 18"/>
                <a:gd name="T5" fmla="*/ 6 h 31"/>
                <a:gd name="T6" fmla="*/ 12 w 18"/>
                <a:gd name="T7" fmla="*/ 31 h 31"/>
                <a:gd name="T8" fmla="*/ 0 w 18"/>
                <a:gd name="T9" fmla="*/ 25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25"/>
                  </a:moveTo>
                  <a:lnTo>
                    <a:pt x="6" y="0"/>
                  </a:lnTo>
                  <a:lnTo>
                    <a:pt x="18"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212" name="Freeform 209"/>
            <p:cNvSpPr>
              <a:spLocks noChangeAspect="1"/>
            </p:cNvSpPr>
            <p:nvPr/>
          </p:nvSpPr>
          <p:spPr bwMode="auto">
            <a:xfrm>
              <a:off x="2687" y="1952"/>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213" name="Freeform 210"/>
            <p:cNvSpPr>
              <a:spLocks noChangeAspect="1"/>
            </p:cNvSpPr>
            <p:nvPr/>
          </p:nvSpPr>
          <p:spPr bwMode="auto">
            <a:xfrm>
              <a:off x="2693" y="1940"/>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4" name="Freeform 211"/>
            <p:cNvSpPr>
              <a:spLocks noChangeAspect="1"/>
            </p:cNvSpPr>
            <p:nvPr/>
          </p:nvSpPr>
          <p:spPr bwMode="auto">
            <a:xfrm>
              <a:off x="2711" y="1880"/>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5" name="Freeform 212"/>
            <p:cNvSpPr>
              <a:spLocks noChangeAspect="1"/>
            </p:cNvSpPr>
            <p:nvPr/>
          </p:nvSpPr>
          <p:spPr bwMode="auto">
            <a:xfrm>
              <a:off x="2717" y="186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6" name="Freeform 213"/>
            <p:cNvSpPr>
              <a:spLocks noChangeAspect="1"/>
            </p:cNvSpPr>
            <p:nvPr/>
          </p:nvSpPr>
          <p:spPr bwMode="auto">
            <a:xfrm>
              <a:off x="2729" y="1820"/>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217" name="Freeform 214"/>
            <p:cNvSpPr>
              <a:spLocks noChangeAspect="1"/>
            </p:cNvSpPr>
            <p:nvPr/>
          </p:nvSpPr>
          <p:spPr bwMode="auto">
            <a:xfrm>
              <a:off x="2735" y="180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18" name="Freeform 215"/>
            <p:cNvSpPr>
              <a:spLocks noChangeAspect="1"/>
            </p:cNvSpPr>
            <p:nvPr/>
          </p:nvSpPr>
          <p:spPr bwMode="auto">
            <a:xfrm>
              <a:off x="2753" y="1759"/>
              <a:ext cx="18" cy="19"/>
            </a:xfrm>
            <a:custGeom>
              <a:avLst/>
              <a:gdLst>
                <a:gd name="T0" fmla="*/ 0 w 18"/>
                <a:gd name="T1" fmla="*/ 13 h 19"/>
                <a:gd name="T2" fmla="*/ 6 w 18"/>
                <a:gd name="T3" fmla="*/ 0 h 19"/>
                <a:gd name="T4" fmla="*/ 18 w 18"/>
                <a:gd name="T5" fmla="*/ 6 h 19"/>
                <a:gd name="T6" fmla="*/ 12 w 18"/>
                <a:gd name="T7" fmla="*/ 19 h 19"/>
                <a:gd name="T8" fmla="*/ 0 w 18"/>
                <a:gd name="T9" fmla="*/ 13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3"/>
                  </a:moveTo>
                  <a:lnTo>
                    <a:pt x="6" y="0"/>
                  </a:lnTo>
                  <a:lnTo>
                    <a:pt x="18" y="6"/>
                  </a:lnTo>
                  <a:lnTo>
                    <a:pt x="12" y="19"/>
                  </a:lnTo>
                  <a:lnTo>
                    <a:pt x="0" y="13"/>
                  </a:lnTo>
                  <a:close/>
                </a:path>
              </a:pathLst>
            </a:custGeom>
            <a:solidFill>
              <a:srgbClr val="000080"/>
            </a:solidFill>
            <a:ln w="3175">
              <a:solidFill>
                <a:srgbClr val="000000"/>
              </a:solidFill>
              <a:round/>
              <a:headEnd/>
              <a:tailEnd/>
            </a:ln>
          </p:spPr>
          <p:txBody>
            <a:bodyPr/>
            <a:lstStyle/>
            <a:p>
              <a:endParaRPr lang="en-US"/>
            </a:p>
          </p:txBody>
        </p:sp>
        <p:sp>
          <p:nvSpPr>
            <p:cNvPr id="219" name="Freeform 216"/>
            <p:cNvSpPr>
              <a:spLocks noChangeAspect="1"/>
            </p:cNvSpPr>
            <p:nvPr/>
          </p:nvSpPr>
          <p:spPr bwMode="auto">
            <a:xfrm>
              <a:off x="2759" y="1747"/>
              <a:ext cx="24" cy="31"/>
            </a:xfrm>
            <a:custGeom>
              <a:avLst/>
              <a:gdLst>
                <a:gd name="T0" fmla="*/ 0 w 24"/>
                <a:gd name="T1" fmla="*/ 25 h 31"/>
                <a:gd name="T2" fmla="*/ 12 w 24"/>
                <a:gd name="T3" fmla="*/ 0 h 31"/>
                <a:gd name="T4" fmla="*/ 24 w 24"/>
                <a:gd name="T5" fmla="*/ 6 h 31"/>
                <a:gd name="T6" fmla="*/ 12 w 24"/>
                <a:gd name="T7" fmla="*/ 31 h 31"/>
                <a:gd name="T8" fmla="*/ 0 w 24"/>
                <a:gd name="T9" fmla="*/ 25 h 31"/>
                <a:gd name="T10" fmla="*/ 0 60000 65536"/>
                <a:gd name="T11" fmla="*/ 0 60000 65536"/>
                <a:gd name="T12" fmla="*/ 0 60000 65536"/>
                <a:gd name="T13" fmla="*/ 0 60000 65536"/>
                <a:gd name="T14" fmla="*/ 0 60000 65536"/>
                <a:gd name="T15" fmla="*/ 0 w 24"/>
                <a:gd name="T16" fmla="*/ 0 h 31"/>
                <a:gd name="T17" fmla="*/ 24 w 24"/>
                <a:gd name="T18" fmla="*/ 31 h 31"/>
              </a:gdLst>
              <a:ahLst/>
              <a:cxnLst>
                <a:cxn ang="T10">
                  <a:pos x="T0" y="T1"/>
                </a:cxn>
                <a:cxn ang="T11">
                  <a:pos x="T2" y="T3"/>
                </a:cxn>
                <a:cxn ang="T12">
                  <a:pos x="T4" y="T5"/>
                </a:cxn>
                <a:cxn ang="T13">
                  <a:pos x="T6" y="T7"/>
                </a:cxn>
                <a:cxn ang="T14">
                  <a:pos x="T8" y="T9"/>
                </a:cxn>
              </a:cxnLst>
              <a:rect l="T15" t="T16" r="T17" b="T18"/>
              <a:pathLst>
                <a:path w="24" h="31">
                  <a:moveTo>
                    <a:pt x="0" y="25"/>
                  </a:moveTo>
                  <a:lnTo>
                    <a:pt x="12" y="0"/>
                  </a:lnTo>
                  <a:lnTo>
                    <a:pt x="24"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220" name="Freeform 217"/>
            <p:cNvSpPr>
              <a:spLocks noChangeAspect="1"/>
            </p:cNvSpPr>
            <p:nvPr/>
          </p:nvSpPr>
          <p:spPr bwMode="auto">
            <a:xfrm>
              <a:off x="2783" y="170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21" name="Freeform 218"/>
            <p:cNvSpPr>
              <a:spLocks noChangeAspect="1"/>
            </p:cNvSpPr>
            <p:nvPr/>
          </p:nvSpPr>
          <p:spPr bwMode="auto">
            <a:xfrm>
              <a:off x="2807" y="1663"/>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222" name="Freeform 219"/>
            <p:cNvSpPr>
              <a:spLocks noChangeAspect="1"/>
            </p:cNvSpPr>
            <p:nvPr/>
          </p:nvSpPr>
          <p:spPr bwMode="auto">
            <a:xfrm>
              <a:off x="2825" y="1633"/>
              <a:ext cx="30" cy="24"/>
            </a:xfrm>
            <a:custGeom>
              <a:avLst/>
              <a:gdLst>
                <a:gd name="T0" fmla="*/ 0 w 30"/>
                <a:gd name="T1" fmla="*/ 12 h 24"/>
                <a:gd name="T2" fmla="*/ 24 w 30"/>
                <a:gd name="T3" fmla="*/ 0 h 24"/>
                <a:gd name="T4" fmla="*/ 30 w 30"/>
                <a:gd name="T5" fmla="*/ 12 h 24"/>
                <a:gd name="T6" fmla="*/ 6 w 30"/>
                <a:gd name="T7" fmla="*/ 24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0"/>
                  </a:lnTo>
                  <a:lnTo>
                    <a:pt x="30" y="12"/>
                  </a:lnTo>
                  <a:lnTo>
                    <a:pt x="6" y="24"/>
                  </a:lnTo>
                  <a:lnTo>
                    <a:pt x="0" y="12"/>
                  </a:lnTo>
                  <a:close/>
                </a:path>
              </a:pathLst>
            </a:custGeom>
            <a:solidFill>
              <a:srgbClr val="000080"/>
            </a:solidFill>
            <a:ln w="3175">
              <a:solidFill>
                <a:srgbClr val="000000"/>
              </a:solidFill>
              <a:round/>
              <a:headEnd/>
              <a:tailEnd/>
            </a:ln>
          </p:spPr>
          <p:txBody>
            <a:bodyPr/>
            <a:lstStyle/>
            <a:p>
              <a:endParaRPr lang="en-US"/>
            </a:p>
          </p:txBody>
        </p:sp>
        <p:sp>
          <p:nvSpPr>
            <p:cNvPr id="223" name="Freeform 220"/>
            <p:cNvSpPr>
              <a:spLocks noChangeAspect="1"/>
            </p:cNvSpPr>
            <p:nvPr/>
          </p:nvSpPr>
          <p:spPr bwMode="auto">
            <a:xfrm>
              <a:off x="2849" y="1621"/>
              <a:ext cx="31" cy="18"/>
            </a:xfrm>
            <a:custGeom>
              <a:avLst/>
              <a:gdLst>
                <a:gd name="T0" fmla="*/ 0 w 31"/>
                <a:gd name="T1" fmla="*/ 6 h 18"/>
                <a:gd name="T2" fmla="*/ 24 w 31"/>
                <a:gd name="T3" fmla="*/ 0 h 18"/>
                <a:gd name="T4" fmla="*/ 31 w 31"/>
                <a:gd name="T5" fmla="*/ 12 h 18"/>
                <a:gd name="T6" fmla="*/ 6 w 31"/>
                <a:gd name="T7" fmla="*/ 18 h 18"/>
                <a:gd name="T8" fmla="*/ 0 w 31"/>
                <a:gd name="T9" fmla="*/ 6 h 18"/>
                <a:gd name="T10" fmla="*/ 0 60000 65536"/>
                <a:gd name="T11" fmla="*/ 0 60000 65536"/>
                <a:gd name="T12" fmla="*/ 0 60000 65536"/>
                <a:gd name="T13" fmla="*/ 0 60000 65536"/>
                <a:gd name="T14" fmla="*/ 0 60000 65536"/>
                <a:gd name="T15" fmla="*/ 0 w 31"/>
                <a:gd name="T16" fmla="*/ 0 h 18"/>
                <a:gd name="T17" fmla="*/ 31 w 31"/>
                <a:gd name="T18" fmla="*/ 18 h 18"/>
              </a:gdLst>
              <a:ahLst/>
              <a:cxnLst>
                <a:cxn ang="T10">
                  <a:pos x="T0" y="T1"/>
                </a:cxn>
                <a:cxn ang="T11">
                  <a:pos x="T2" y="T3"/>
                </a:cxn>
                <a:cxn ang="T12">
                  <a:pos x="T4" y="T5"/>
                </a:cxn>
                <a:cxn ang="T13">
                  <a:pos x="T6" y="T7"/>
                </a:cxn>
                <a:cxn ang="T14">
                  <a:pos x="T8" y="T9"/>
                </a:cxn>
              </a:cxnLst>
              <a:rect l="T15" t="T16" r="T17" b="T18"/>
              <a:pathLst>
                <a:path w="31" h="18">
                  <a:moveTo>
                    <a:pt x="0" y="6"/>
                  </a:moveTo>
                  <a:lnTo>
                    <a:pt x="24" y="0"/>
                  </a:lnTo>
                  <a:lnTo>
                    <a:pt x="31"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224" name="Freeform 221"/>
            <p:cNvSpPr>
              <a:spLocks noChangeAspect="1"/>
            </p:cNvSpPr>
            <p:nvPr/>
          </p:nvSpPr>
          <p:spPr bwMode="auto">
            <a:xfrm>
              <a:off x="2873" y="1621"/>
              <a:ext cx="31" cy="18"/>
            </a:xfrm>
            <a:custGeom>
              <a:avLst/>
              <a:gdLst>
                <a:gd name="T0" fmla="*/ 0 w 31"/>
                <a:gd name="T1" fmla="*/ 12 h 18"/>
                <a:gd name="T2" fmla="*/ 25 w 31"/>
                <a:gd name="T3" fmla="*/ 18 h 18"/>
                <a:gd name="T4" fmla="*/ 31 w 31"/>
                <a:gd name="T5" fmla="*/ 6 h 18"/>
                <a:gd name="T6" fmla="*/ 7 w 31"/>
                <a:gd name="T7" fmla="*/ 0 h 18"/>
                <a:gd name="T8" fmla="*/ 0 w 31"/>
                <a:gd name="T9" fmla="*/ 12 h 18"/>
                <a:gd name="T10" fmla="*/ 0 60000 65536"/>
                <a:gd name="T11" fmla="*/ 0 60000 65536"/>
                <a:gd name="T12" fmla="*/ 0 60000 65536"/>
                <a:gd name="T13" fmla="*/ 0 60000 65536"/>
                <a:gd name="T14" fmla="*/ 0 60000 65536"/>
                <a:gd name="T15" fmla="*/ 0 w 31"/>
                <a:gd name="T16" fmla="*/ 0 h 18"/>
                <a:gd name="T17" fmla="*/ 31 w 31"/>
                <a:gd name="T18" fmla="*/ 18 h 18"/>
              </a:gdLst>
              <a:ahLst/>
              <a:cxnLst>
                <a:cxn ang="T10">
                  <a:pos x="T0" y="T1"/>
                </a:cxn>
                <a:cxn ang="T11">
                  <a:pos x="T2" y="T3"/>
                </a:cxn>
                <a:cxn ang="T12">
                  <a:pos x="T4" y="T5"/>
                </a:cxn>
                <a:cxn ang="T13">
                  <a:pos x="T6" y="T7"/>
                </a:cxn>
                <a:cxn ang="T14">
                  <a:pos x="T8" y="T9"/>
                </a:cxn>
              </a:cxnLst>
              <a:rect l="T15" t="T16" r="T17" b="T18"/>
              <a:pathLst>
                <a:path w="31" h="18">
                  <a:moveTo>
                    <a:pt x="0" y="12"/>
                  </a:moveTo>
                  <a:lnTo>
                    <a:pt x="25" y="18"/>
                  </a:lnTo>
                  <a:lnTo>
                    <a:pt x="31" y="6"/>
                  </a:lnTo>
                  <a:lnTo>
                    <a:pt x="7" y="0"/>
                  </a:lnTo>
                  <a:lnTo>
                    <a:pt x="0" y="12"/>
                  </a:lnTo>
                  <a:close/>
                </a:path>
              </a:pathLst>
            </a:custGeom>
            <a:solidFill>
              <a:srgbClr val="000080"/>
            </a:solidFill>
            <a:ln w="3175">
              <a:solidFill>
                <a:srgbClr val="000000"/>
              </a:solidFill>
              <a:round/>
              <a:headEnd/>
              <a:tailEnd/>
            </a:ln>
          </p:spPr>
          <p:txBody>
            <a:bodyPr/>
            <a:lstStyle/>
            <a:p>
              <a:endParaRPr lang="en-US"/>
            </a:p>
          </p:txBody>
        </p:sp>
        <p:sp>
          <p:nvSpPr>
            <p:cNvPr id="225" name="Freeform 222"/>
            <p:cNvSpPr>
              <a:spLocks noChangeAspect="1"/>
            </p:cNvSpPr>
            <p:nvPr/>
          </p:nvSpPr>
          <p:spPr bwMode="auto">
            <a:xfrm>
              <a:off x="2892" y="1627"/>
              <a:ext cx="30" cy="24"/>
            </a:xfrm>
            <a:custGeom>
              <a:avLst/>
              <a:gdLst>
                <a:gd name="T0" fmla="*/ 0 w 30"/>
                <a:gd name="T1" fmla="*/ 12 h 24"/>
                <a:gd name="T2" fmla="*/ 24 w 30"/>
                <a:gd name="T3" fmla="*/ 24 h 24"/>
                <a:gd name="T4" fmla="*/ 30 w 30"/>
                <a:gd name="T5" fmla="*/ 12 h 24"/>
                <a:gd name="T6" fmla="*/ 6 w 30"/>
                <a:gd name="T7" fmla="*/ 0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24"/>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26" name="Freeform 223"/>
            <p:cNvSpPr>
              <a:spLocks noChangeAspect="1"/>
            </p:cNvSpPr>
            <p:nvPr/>
          </p:nvSpPr>
          <p:spPr bwMode="auto">
            <a:xfrm>
              <a:off x="2922" y="1633"/>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27" name="Freeform 224"/>
            <p:cNvSpPr>
              <a:spLocks noChangeAspect="1"/>
            </p:cNvSpPr>
            <p:nvPr/>
          </p:nvSpPr>
          <p:spPr bwMode="auto">
            <a:xfrm>
              <a:off x="2946" y="1663"/>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28" name="Freeform 225"/>
            <p:cNvSpPr>
              <a:spLocks noChangeAspect="1"/>
            </p:cNvSpPr>
            <p:nvPr/>
          </p:nvSpPr>
          <p:spPr bwMode="auto">
            <a:xfrm>
              <a:off x="2970" y="1711"/>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29" name="Freeform 226"/>
            <p:cNvSpPr>
              <a:spLocks noChangeAspect="1"/>
            </p:cNvSpPr>
            <p:nvPr/>
          </p:nvSpPr>
          <p:spPr bwMode="auto">
            <a:xfrm>
              <a:off x="2994" y="1759"/>
              <a:ext cx="18" cy="31"/>
            </a:xfrm>
            <a:custGeom>
              <a:avLst/>
              <a:gdLst>
                <a:gd name="T0" fmla="*/ 0 w 18"/>
                <a:gd name="T1" fmla="*/ 0 h 31"/>
                <a:gd name="T2" fmla="*/ 6 w 18"/>
                <a:gd name="T3" fmla="*/ 25 h 31"/>
                <a:gd name="T4" fmla="*/ 18 w 18"/>
                <a:gd name="T5" fmla="*/ 31 h 31"/>
                <a:gd name="T6" fmla="*/ 12 w 18"/>
                <a:gd name="T7" fmla="*/ 6 h 31"/>
                <a:gd name="T8" fmla="*/ 0 w 18"/>
                <a:gd name="T9" fmla="*/ 0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0"/>
                  </a:moveTo>
                  <a:lnTo>
                    <a:pt x="6" y="25"/>
                  </a:lnTo>
                  <a:lnTo>
                    <a:pt x="18" y="31"/>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0" name="Freeform 227"/>
            <p:cNvSpPr>
              <a:spLocks noChangeAspect="1"/>
            </p:cNvSpPr>
            <p:nvPr/>
          </p:nvSpPr>
          <p:spPr bwMode="auto">
            <a:xfrm>
              <a:off x="3012" y="1820"/>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1" name="Freeform 228"/>
            <p:cNvSpPr>
              <a:spLocks noChangeAspect="1"/>
            </p:cNvSpPr>
            <p:nvPr/>
          </p:nvSpPr>
          <p:spPr bwMode="auto">
            <a:xfrm>
              <a:off x="3018" y="182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2" name="Freeform 229"/>
            <p:cNvSpPr>
              <a:spLocks noChangeAspect="1"/>
            </p:cNvSpPr>
            <p:nvPr/>
          </p:nvSpPr>
          <p:spPr bwMode="auto">
            <a:xfrm>
              <a:off x="3030" y="1880"/>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3" name="Freeform 230"/>
            <p:cNvSpPr>
              <a:spLocks noChangeAspect="1"/>
            </p:cNvSpPr>
            <p:nvPr/>
          </p:nvSpPr>
          <p:spPr bwMode="auto">
            <a:xfrm>
              <a:off x="3036" y="188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4" name="Freeform 231"/>
            <p:cNvSpPr>
              <a:spLocks noChangeAspect="1"/>
            </p:cNvSpPr>
            <p:nvPr/>
          </p:nvSpPr>
          <p:spPr bwMode="auto">
            <a:xfrm>
              <a:off x="3054" y="194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5" name="Freeform 232"/>
            <p:cNvSpPr>
              <a:spLocks noChangeAspect="1"/>
            </p:cNvSpPr>
            <p:nvPr/>
          </p:nvSpPr>
          <p:spPr bwMode="auto">
            <a:xfrm>
              <a:off x="3060" y="1952"/>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6" name="Freeform 233"/>
            <p:cNvSpPr>
              <a:spLocks noChangeAspect="1"/>
            </p:cNvSpPr>
            <p:nvPr/>
          </p:nvSpPr>
          <p:spPr bwMode="auto">
            <a:xfrm>
              <a:off x="3078" y="2024"/>
              <a:ext cx="18" cy="19"/>
            </a:xfrm>
            <a:custGeom>
              <a:avLst/>
              <a:gdLst>
                <a:gd name="T0" fmla="*/ 0 w 18"/>
                <a:gd name="T1" fmla="*/ 0 h 19"/>
                <a:gd name="T2" fmla="*/ 6 w 18"/>
                <a:gd name="T3" fmla="*/ 13 h 19"/>
                <a:gd name="T4" fmla="*/ 18 w 18"/>
                <a:gd name="T5" fmla="*/ 19 h 19"/>
                <a:gd name="T6" fmla="*/ 12 w 18"/>
                <a:gd name="T7" fmla="*/ 7 h 19"/>
                <a:gd name="T8" fmla="*/ 0 w 18"/>
                <a:gd name="T9" fmla="*/ 0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0"/>
                  </a:moveTo>
                  <a:lnTo>
                    <a:pt x="6" y="13"/>
                  </a:lnTo>
                  <a:lnTo>
                    <a:pt x="18" y="19"/>
                  </a:lnTo>
                  <a:lnTo>
                    <a:pt x="12" y="7"/>
                  </a:lnTo>
                  <a:lnTo>
                    <a:pt x="0" y="0"/>
                  </a:lnTo>
                  <a:close/>
                </a:path>
              </a:pathLst>
            </a:custGeom>
            <a:solidFill>
              <a:srgbClr val="000080"/>
            </a:solidFill>
            <a:ln w="3175">
              <a:solidFill>
                <a:srgbClr val="000000"/>
              </a:solidFill>
              <a:round/>
              <a:headEnd/>
              <a:tailEnd/>
            </a:ln>
          </p:spPr>
          <p:txBody>
            <a:bodyPr/>
            <a:lstStyle/>
            <a:p>
              <a:endParaRPr lang="en-US"/>
            </a:p>
          </p:txBody>
        </p:sp>
        <p:sp>
          <p:nvSpPr>
            <p:cNvPr id="237" name="Freeform 234"/>
            <p:cNvSpPr>
              <a:spLocks noChangeAspect="1"/>
            </p:cNvSpPr>
            <p:nvPr/>
          </p:nvSpPr>
          <p:spPr bwMode="auto">
            <a:xfrm>
              <a:off x="3084" y="2024"/>
              <a:ext cx="18" cy="31"/>
            </a:xfrm>
            <a:custGeom>
              <a:avLst/>
              <a:gdLst>
                <a:gd name="T0" fmla="*/ 0 w 18"/>
                <a:gd name="T1" fmla="*/ 0 h 31"/>
                <a:gd name="T2" fmla="*/ 6 w 18"/>
                <a:gd name="T3" fmla="*/ 25 h 31"/>
                <a:gd name="T4" fmla="*/ 18 w 18"/>
                <a:gd name="T5" fmla="*/ 31 h 31"/>
                <a:gd name="T6" fmla="*/ 12 w 18"/>
                <a:gd name="T7" fmla="*/ 7 h 31"/>
                <a:gd name="T8" fmla="*/ 0 w 18"/>
                <a:gd name="T9" fmla="*/ 0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0"/>
                  </a:moveTo>
                  <a:lnTo>
                    <a:pt x="6" y="25"/>
                  </a:lnTo>
                  <a:lnTo>
                    <a:pt x="18" y="31"/>
                  </a:lnTo>
                  <a:lnTo>
                    <a:pt x="12" y="7"/>
                  </a:lnTo>
                  <a:lnTo>
                    <a:pt x="0" y="0"/>
                  </a:lnTo>
                  <a:close/>
                </a:path>
              </a:pathLst>
            </a:custGeom>
            <a:solidFill>
              <a:srgbClr val="000080"/>
            </a:solidFill>
            <a:ln w="3175">
              <a:solidFill>
                <a:srgbClr val="000000"/>
              </a:solidFill>
              <a:round/>
              <a:headEnd/>
              <a:tailEnd/>
            </a:ln>
          </p:spPr>
          <p:txBody>
            <a:bodyPr/>
            <a:lstStyle/>
            <a:p>
              <a:endParaRPr lang="en-US"/>
            </a:p>
          </p:txBody>
        </p:sp>
        <p:sp>
          <p:nvSpPr>
            <p:cNvPr id="238" name="Freeform 235"/>
            <p:cNvSpPr>
              <a:spLocks noChangeAspect="1"/>
            </p:cNvSpPr>
            <p:nvPr/>
          </p:nvSpPr>
          <p:spPr bwMode="auto">
            <a:xfrm>
              <a:off x="3102" y="209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39" name="Freeform 236"/>
            <p:cNvSpPr>
              <a:spLocks noChangeAspect="1"/>
            </p:cNvSpPr>
            <p:nvPr/>
          </p:nvSpPr>
          <p:spPr bwMode="auto">
            <a:xfrm>
              <a:off x="3108" y="209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0" name="Freeform 237"/>
            <p:cNvSpPr>
              <a:spLocks noChangeAspect="1"/>
            </p:cNvSpPr>
            <p:nvPr/>
          </p:nvSpPr>
          <p:spPr bwMode="auto">
            <a:xfrm>
              <a:off x="3126" y="215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1" name="Freeform 238"/>
            <p:cNvSpPr>
              <a:spLocks noChangeAspect="1"/>
            </p:cNvSpPr>
            <p:nvPr/>
          </p:nvSpPr>
          <p:spPr bwMode="auto">
            <a:xfrm>
              <a:off x="3132" y="217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2" name="Freeform 239"/>
            <p:cNvSpPr>
              <a:spLocks noChangeAspect="1"/>
            </p:cNvSpPr>
            <p:nvPr/>
          </p:nvSpPr>
          <p:spPr bwMode="auto">
            <a:xfrm>
              <a:off x="3150" y="224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3" name="Freeform 240"/>
            <p:cNvSpPr>
              <a:spLocks noChangeAspect="1"/>
            </p:cNvSpPr>
            <p:nvPr/>
          </p:nvSpPr>
          <p:spPr bwMode="auto">
            <a:xfrm>
              <a:off x="3156" y="224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4" name="Rectangle 241"/>
            <p:cNvSpPr>
              <a:spLocks noChangeAspect="1" noChangeArrowheads="1"/>
            </p:cNvSpPr>
            <p:nvPr/>
          </p:nvSpPr>
          <p:spPr bwMode="auto">
            <a:xfrm>
              <a:off x="3174" y="2326"/>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245" name="Freeform 242"/>
            <p:cNvSpPr>
              <a:spLocks noChangeAspect="1"/>
            </p:cNvSpPr>
            <p:nvPr/>
          </p:nvSpPr>
          <p:spPr bwMode="auto">
            <a:xfrm>
              <a:off x="3174" y="2314"/>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6" name="Rectangle 243"/>
            <p:cNvSpPr>
              <a:spLocks noChangeAspect="1" noChangeArrowheads="1"/>
            </p:cNvSpPr>
            <p:nvPr/>
          </p:nvSpPr>
          <p:spPr bwMode="auto">
            <a:xfrm>
              <a:off x="3198" y="2392"/>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247" name="Freeform 244"/>
            <p:cNvSpPr>
              <a:spLocks noChangeAspect="1"/>
            </p:cNvSpPr>
            <p:nvPr/>
          </p:nvSpPr>
          <p:spPr bwMode="auto">
            <a:xfrm>
              <a:off x="3198" y="238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8" name="Freeform 245"/>
            <p:cNvSpPr>
              <a:spLocks noChangeAspect="1"/>
            </p:cNvSpPr>
            <p:nvPr/>
          </p:nvSpPr>
          <p:spPr bwMode="auto">
            <a:xfrm>
              <a:off x="3216" y="2440"/>
              <a:ext cx="18" cy="24"/>
            </a:xfrm>
            <a:custGeom>
              <a:avLst/>
              <a:gdLst>
                <a:gd name="T0" fmla="*/ 0 w 18"/>
                <a:gd name="T1" fmla="*/ 0 h 24"/>
                <a:gd name="T2" fmla="*/ 6 w 18"/>
                <a:gd name="T3" fmla="*/ 18 h 24"/>
                <a:gd name="T4" fmla="*/ 18 w 18"/>
                <a:gd name="T5" fmla="*/ 24 h 24"/>
                <a:gd name="T6" fmla="*/ 12 w 18"/>
                <a:gd name="T7" fmla="*/ 6 h 24"/>
                <a:gd name="T8" fmla="*/ 0 w 18"/>
                <a:gd name="T9" fmla="*/ 0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0"/>
                  </a:moveTo>
                  <a:lnTo>
                    <a:pt x="6" y="18"/>
                  </a:lnTo>
                  <a:lnTo>
                    <a:pt x="18" y="24"/>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49" name="Freeform 246"/>
            <p:cNvSpPr>
              <a:spLocks noChangeAspect="1"/>
            </p:cNvSpPr>
            <p:nvPr/>
          </p:nvSpPr>
          <p:spPr bwMode="auto">
            <a:xfrm>
              <a:off x="3222" y="2446"/>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0" name="Rectangle 247"/>
            <p:cNvSpPr>
              <a:spLocks noChangeAspect="1" noChangeArrowheads="1"/>
            </p:cNvSpPr>
            <p:nvPr/>
          </p:nvSpPr>
          <p:spPr bwMode="auto">
            <a:xfrm>
              <a:off x="3246" y="2512"/>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251" name="Freeform 248"/>
            <p:cNvSpPr>
              <a:spLocks noChangeAspect="1"/>
            </p:cNvSpPr>
            <p:nvPr/>
          </p:nvSpPr>
          <p:spPr bwMode="auto">
            <a:xfrm>
              <a:off x="3246" y="250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2" name="Freeform 249"/>
            <p:cNvSpPr>
              <a:spLocks noChangeAspect="1"/>
            </p:cNvSpPr>
            <p:nvPr/>
          </p:nvSpPr>
          <p:spPr bwMode="auto">
            <a:xfrm>
              <a:off x="3270" y="255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3" name="Freeform 250"/>
            <p:cNvSpPr>
              <a:spLocks noChangeAspect="1"/>
            </p:cNvSpPr>
            <p:nvPr/>
          </p:nvSpPr>
          <p:spPr bwMode="auto">
            <a:xfrm>
              <a:off x="3294" y="2603"/>
              <a:ext cx="19" cy="30"/>
            </a:xfrm>
            <a:custGeom>
              <a:avLst/>
              <a:gdLst>
                <a:gd name="T0" fmla="*/ 0 w 19"/>
                <a:gd name="T1" fmla="*/ 0 h 30"/>
                <a:gd name="T2" fmla="*/ 7 w 19"/>
                <a:gd name="T3" fmla="*/ 24 h 30"/>
                <a:gd name="T4" fmla="*/ 19 w 19"/>
                <a:gd name="T5" fmla="*/ 30 h 30"/>
                <a:gd name="T6" fmla="*/ 13 w 19"/>
                <a:gd name="T7" fmla="*/ 6 h 30"/>
                <a:gd name="T8" fmla="*/ 0 w 19"/>
                <a:gd name="T9" fmla="*/ 0 h 30"/>
                <a:gd name="T10" fmla="*/ 0 60000 65536"/>
                <a:gd name="T11" fmla="*/ 0 60000 65536"/>
                <a:gd name="T12" fmla="*/ 0 60000 65536"/>
                <a:gd name="T13" fmla="*/ 0 60000 65536"/>
                <a:gd name="T14" fmla="*/ 0 60000 65536"/>
                <a:gd name="T15" fmla="*/ 0 w 19"/>
                <a:gd name="T16" fmla="*/ 0 h 30"/>
                <a:gd name="T17" fmla="*/ 19 w 19"/>
                <a:gd name="T18" fmla="*/ 30 h 30"/>
              </a:gdLst>
              <a:ahLst/>
              <a:cxnLst>
                <a:cxn ang="T10">
                  <a:pos x="T0" y="T1"/>
                </a:cxn>
                <a:cxn ang="T11">
                  <a:pos x="T2" y="T3"/>
                </a:cxn>
                <a:cxn ang="T12">
                  <a:pos x="T4" y="T5"/>
                </a:cxn>
                <a:cxn ang="T13">
                  <a:pos x="T6" y="T7"/>
                </a:cxn>
                <a:cxn ang="T14">
                  <a:pos x="T8" y="T9"/>
                </a:cxn>
              </a:cxnLst>
              <a:rect l="T15" t="T16" r="T17" b="T18"/>
              <a:pathLst>
                <a:path w="19" h="30">
                  <a:moveTo>
                    <a:pt x="0" y="0"/>
                  </a:moveTo>
                  <a:lnTo>
                    <a:pt x="7" y="24"/>
                  </a:lnTo>
                  <a:lnTo>
                    <a:pt x="19" y="30"/>
                  </a:lnTo>
                  <a:lnTo>
                    <a:pt x="13" y="6"/>
                  </a:lnTo>
                  <a:lnTo>
                    <a:pt x="0" y="0"/>
                  </a:lnTo>
                  <a:close/>
                </a:path>
              </a:pathLst>
            </a:custGeom>
            <a:solidFill>
              <a:srgbClr val="000080"/>
            </a:solidFill>
            <a:ln w="3175">
              <a:solidFill>
                <a:srgbClr val="000000"/>
              </a:solidFill>
              <a:round/>
              <a:headEnd/>
              <a:tailEnd/>
            </a:ln>
          </p:spPr>
          <p:txBody>
            <a:bodyPr/>
            <a:lstStyle/>
            <a:p>
              <a:endParaRPr lang="en-US"/>
            </a:p>
          </p:txBody>
        </p:sp>
        <p:sp>
          <p:nvSpPr>
            <p:cNvPr id="254" name="Freeform 251"/>
            <p:cNvSpPr>
              <a:spLocks noChangeAspect="1"/>
            </p:cNvSpPr>
            <p:nvPr/>
          </p:nvSpPr>
          <p:spPr bwMode="auto">
            <a:xfrm>
              <a:off x="3313" y="2633"/>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5" name="Freeform 252"/>
            <p:cNvSpPr>
              <a:spLocks noChangeAspect="1"/>
            </p:cNvSpPr>
            <p:nvPr/>
          </p:nvSpPr>
          <p:spPr bwMode="auto">
            <a:xfrm>
              <a:off x="3337" y="2669"/>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6" name="Freeform 253"/>
            <p:cNvSpPr>
              <a:spLocks noChangeAspect="1"/>
            </p:cNvSpPr>
            <p:nvPr/>
          </p:nvSpPr>
          <p:spPr bwMode="auto">
            <a:xfrm>
              <a:off x="3355" y="271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7" name="Freeform 254"/>
            <p:cNvSpPr>
              <a:spLocks noChangeAspect="1"/>
            </p:cNvSpPr>
            <p:nvPr/>
          </p:nvSpPr>
          <p:spPr bwMode="auto">
            <a:xfrm>
              <a:off x="3361" y="270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8" name="Freeform 255"/>
            <p:cNvSpPr>
              <a:spLocks noChangeAspect="1"/>
            </p:cNvSpPr>
            <p:nvPr/>
          </p:nvSpPr>
          <p:spPr bwMode="auto">
            <a:xfrm>
              <a:off x="3385" y="2729"/>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259" name="Freeform 256"/>
            <p:cNvSpPr>
              <a:spLocks noChangeAspect="1"/>
            </p:cNvSpPr>
            <p:nvPr/>
          </p:nvSpPr>
          <p:spPr bwMode="auto">
            <a:xfrm>
              <a:off x="3403" y="2765"/>
              <a:ext cx="30" cy="24"/>
            </a:xfrm>
            <a:custGeom>
              <a:avLst/>
              <a:gdLst>
                <a:gd name="T0" fmla="*/ 0 w 30"/>
                <a:gd name="T1" fmla="*/ 12 h 24"/>
                <a:gd name="T2" fmla="*/ 24 w 30"/>
                <a:gd name="T3" fmla="*/ 24 h 24"/>
                <a:gd name="T4" fmla="*/ 30 w 30"/>
                <a:gd name="T5" fmla="*/ 12 h 24"/>
                <a:gd name="T6" fmla="*/ 6 w 30"/>
                <a:gd name="T7" fmla="*/ 0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24"/>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0" name="Freeform 257"/>
            <p:cNvSpPr>
              <a:spLocks noChangeAspect="1"/>
            </p:cNvSpPr>
            <p:nvPr/>
          </p:nvSpPr>
          <p:spPr bwMode="auto">
            <a:xfrm>
              <a:off x="3427" y="2783"/>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1" name="Freeform 258"/>
            <p:cNvSpPr>
              <a:spLocks noChangeAspect="1"/>
            </p:cNvSpPr>
            <p:nvPr/>
          </p:nvSpPr>
          <p:spPr bwMode="auto">
            <a:xfrm>
              <a:off x="3451" y="2795"/>
              <a:ext cx="30" cy="25"/>
            </a:xfrm>
            <a:custGeom>
              <a:avLst/>
              <a:gdLst>
                <a:gd name="T0" fmla="*/ 0 w 30"/>
                <a:gd name="T1" fmla="*/ 12 h 25"/>
                <a:gd name="T2" fmla="*/ 24 w 30"/>
                <a:gd name="T3" fmla="*/ 25 h 25"/>
                <a:gd name="T4" fmla="*/ 30 w 30"/>
                <a:gd name="T5" fmla="*/ 12 h 25"/>
                <a:gd name="T6" fmla="*/ 6 w 30"/>
                <a:gd name="T7" fmla="*/ 0 h 25"/>
                <a:gd name="T8" fmla="*/ 0 w 30"/>
                <a:gd name="T9" fmla="*/ 12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0" y="12"/>
                  </a:moveTo>
                  <a:lnTo>
                    <a:pt x="24" y="25"/>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2" name="Freeform 259"/>
            <p:cNvSpPr>
              <a:spLocks noChangeAspect="1"/>
            </p:cNvSpPr>
            <p:nvPr/>
          </p:nvSpPr>
          <p:spPr bwMode="auto">
            <a:xfrm>
              <a:off x="3469" y="2807"/>
              <a:ext cx="30" cy="19"/>
            </a:xfrm>
            <a:custGeom>
              <a:avLst/>
              <a:gdLst>
                <a:gd name="T0" fmla="*/ 0 w 30"/>
                <a:gd name="T1" fmla="*/ 13 h 19"/>
                <a:gd name="T2" fmla="*/ 24 w 30"/>
                <a:gd name="T3" fmla="*/ 19 h 19"/>
                <a:gd name="T4" fmla="*/ 30 w 30"/>
                <a:gd name="T5" fmla="*/ 7 h 19"/>
                <a:gd name="T6" fmla="*/ 6 w 30"/>
                <a:gd name="T7" fmla="*/ 0 h 19"/>
                <a:gd name="T8" fmla="*/ 0 w 30"/>
                <a:gd name="T9" fmla="*/ 13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0" y="13"/>
                  </a:moveTo>
                  <a:lnTo>
                    <a:pt x="24" y="19"/>
                  </a:lnTo>
                  <a:lnTo>
                    <a:pt x="30" y="7"/>
                  </a:lnTo>
                  <a:lnTo>
                    <a:pt x="6" y="0"/>
                  </a:lnTo>
                  <a:lnTo>
                    <a:pt x="0" y="13"/>
                  </a:lnTo>
                  <a:close/>
                </a:path>
              </a:pathLst>
            </a:custGeom>
            <a:solidFill>
              <a:srgbClr val="000080"/>
            </a:solidFill>
            <a:ln w="3175">
              <a:solidFill>
                <a:srgbClr val="000000"/>
              </a:solidFill>
              <a:round/>
              <a:headEnd/>
              <a:tailEnd/>
            </a:ln>
          </p:spPr>
          <p:txBody>
            <a:bodyPr/>
            <a:lstStyle/>
            <a:p>
              <a:endParaRPr lang="en-US"/>
            </a:p>
          </p:txBody>
        </p:sp>
        <p:sp>
          <p:nvSpPr>
            <p:cNvPr id="263" name="Freeform 260"/>
            <p:cNvSpPr>
              <a:spLocks noChangeAspect="1"/>
            </p:cNvSpPr>
            <p:nvPr/>
          </p:nvSpPr>
          <p:spPr bwMode="auto">
            <a:xfrm>
              <a:off x="3493" y="2820"/>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4" name="Freeform 261"/>
            <p:cNvSpPr>
              <a:spLocks noChangeAspect="1"/>
            </p:cNvSpPr>
            <p:nvPr/>
          </p:nvSpPr>
          <p:spPr bwMode="auto">
            <a:xfrm>
              <a:off x="3517" y="2826"/>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5" name="Freeform 262"/>
            <p:cNvSpPr>
              <a:spLocks noChangeAspect="1"/>
            </p:cNvSpPr>
            <p:nvPr/>
          </p:nvSpPr>
          <p:spPr bwMode="auto">
            <a:xfrm>
              <a:off x="3541" y="2832"/>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66" name="Rectangle 263"/>
            <p:cNvSpPr>
              <a:spLocks noChangeAspect="1" noChangeArrowheads="1"/>
            </p:cNvSpPr>
            <p:nvPr/>
          </p:nvSpPr>
          <p:spPr bwMode="auto">
            <a:xfrm>
              <a:off x="3571" y="2838"/>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67" name="Rectangle 264"/>
            <p:cNvSpPr>
              <a:spLocks noChangeAspect="1" noChangeArrowheads="1"/>
            </p:cNvSpPr>
            <p:nvPr/>
          </p:nvSpPr>
          <p:spPr bwMode="auto">
            <a:xfrm>
              <a:off x="3595" y="2838"/>
              <a:ext cx="18" cy="12"/>
            </a:xfrm>
            <a:prstGeom prst="rect">
              <a:avLst/>
            </a:prstGeom>
            <a:solidFill>
              <a:srgbClr val="000080"/>
            </a:solidFill>
            <a:ln w="3175">
              <a:solidFill>
                <a:srgbClr val="000000"/>
              </a:solidFill>
              <a:miter lim="800000"/>
              <a:headEnd/>
              <a:tailEnd/>
            </a:ln>
          </p:spPr>
          <p:txBody>
            <a:bodyPr/>
            <a:lstStyle/>
            <a:p>
              <a:endParaRPr lang="en-US"/>
            </a:p>
          </p:txBody>
        </p:sp>
        <p:sp>
          <p:nvSpPr>
            <p:cNvPr id="268" name="Rectangle 265"/>
            <p:cNvSpPr>
              <a:spLocks noChangeAspect="1" noChangeArrowheads="1"/>
            </p:cNvSpPr>
            <p:nvPr/>
          </p:nvSpPr>
          <p:spPr bwMode="auto">
            <a:xfrm>
              <a:off x="3601" y="2838"/>
              <a:ext cx="6" cy="12"/>
            </a:xfrm>
            <a:prstGeom prst="rect">
              <a:avLst/>
            </a:prstGeom>
            <a:solidFill>
              <a:srgbClr val="000080"/>
            </a:solidFill>
            <a:ln w="3175">
              <a:solidFill>
                <a:srgbClr val="000000"/>
              </a:solidFill>
              <a:miter lim="800000"/>
              <a:headEnd/>
              <a:tailEnd/>
            </a:ln>
          </p:spPr>
          <p:txBody>
            <a:bodyPr/>
            <a:lstStyle/>
            <a:p>
              <a:endParaRPr lang="en-US"/>
            </a:p>
          </p:txBody>
        </p:sp>
        <p:sp>
          <p:nvSpPr>
            <p:cNvPr id="269" name="Rectangle 266"/>
            <p:cNvSpPr>
              <a:spLocks noChangeAspect="1" noChangeArrowheads="1"/>
            </p:cNvSpPr>
            <p:nvPr/>
          </p:nvSpPr>
          <p:spPr bwMode="auto">
            <a:xfrm>
              <a:off x="3613"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0" name="Rectangle 267"/>
            <p:cNvSpPr>
              <a:spLocks noChangeAspect="1" noChangeArrowheads="1"/>
            </p:cNvSpPr>
            <p:nvPr/>
          </p:nvSpPr>
          <p:spPr bwMode="auto">
            <a:xfrm>
              <a:off x="3637"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1" name="Rectangle 268"/>
            <p:cNvSpPr>
              <a:spLocks noChangeAspect="1" noChangeArrowheads="1"/>
            </p:cNvSpPr>
            <p:nvPr/>
          </p:nvSpPr>
          <p:spPr bwMode="auto">
            <a:xfrm>
              <a:off x="3661"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2" name="Freeform 269"/>
            <p:cNvSpPr>
              <a:spLocks noChangeAspect="1"/>
            </p:cNvSpPr>
            <p:nvPr/>
          </p:nvSpPr>
          <p:spPr bwMode="auto">
            <a:xfrm>
              <a:off x="3667" y="2844"/>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273" name="Rectangle 270"/>
            <p:cNvSpPr>
              <a:spLocks noChangeAspect="1" noChangeArrowheads="1"/>
            </p:cNvSpPr>
            <p:nvPr/>
          </p:nvSpPr>
          <p:spPr bwMode="auto">
            <a:xfrm>
              <a:off x="3685"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4" name="Rectangle 271"/>
            <p:cNvSpPr>
              <a:spLocks noChangeAspect="1" noChangeArrowheads="1"/>
            </p:cNvSpPr>
            <p:nvPr/>
          </p:nvSpPr>
          <p:spPr bwMode="auto">
            <a:xfrm>
              <a:off x="3709" y="2850"/>
              <a:ext cx="25" cy="12"/>
            </a:xfrm>
            <a:prstGeom prst="rect">
              <a:avLst/>
            </a:prstGeom>
            <a:solidFill>
              <a:srgbClr val="000080"/>
            </a:solidFill>
            <a:ln w="3175">
              <a:solidFill>
                <a:srgbClr val="000000"/>
              </a:solidFill>
              <a:miter lim="800000"/>
              <a:headEnd/>
              <a:tailEnd/>
            </a:ln>
          </p:spPr>
          <p:txBody>
            <a:bodyPr/>
            <a:lstStyle/>
            <a:p>
              <a:endParaRPr lang="en-US"/>
            </a:p>
          </p:txBody>
        </p:sp>
        <p:sp>
          <p:nvSpPr>
            <p:cNvPr id="275" name="Rectangle 272"/>
            <p:cNvSpPr>
              <a:spLocks noChangeAspect="1" noChangeArrowheads="1"/>
            </p:cNvSpPr>
            <p:nvPr/>
          </p:nvSpPr>
          <p:spPr bwMode="auto">
            <a:xfrm>
              <a:off x="3734"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6" name="Rectangle 273"/>
            <p:cNvSpPr>
              <a:spLocks noChangeAspect="1" noChangeArrowheads="1"/>
            </p:cNvSpPr>
            <p:nvPr/>
          </p:nvSpPr>
          <p:spPr bwMode="auto">
            <a:xfrm>
              <a:off x="3752"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277" name="Rectangle 274"/>
            <p:cNvSpPr>
              <a:spLocks noChangeAspect="1" noChangeArrowheads="1"/>
            </p:cNvSpPr>
            <p:nvPr/>
          </p:nvSpPr>
          <p:spPr bwMode="auto">
            <a:xfrm>
              <a:off x="3776" y="2850"/>
              <a:ext cx="24" cy="12"/>
            </a:xfrm>
            <a:prstGeom prst="rect">
              <a:avLst/>
            </a:prstGeom>
            <a:solidFill>
              <a:srgbClr val="000080"/>
            </a:solidFill>
            <a:ln w="3175">
              <a:solidFill>
                <a:srgbClr val="000000"/>
              </a:solidFill>
              <a:miter lim="800000"/>
              <a:headEnd/>
              <a:tailEnd/>
            </a:ln>
          </p:spPr>
          <p:txBody>
            <a:bodyPr/>
            <a:lstStyle/>
            <a:p>
              <a:endParaRPr lang="en-US"/>
            </a:p>
          </p:txBody>
        </p:sp>
      </p:grpSp>
      <p:sp>
        <p:nvSpPr>
          <p:cNvPr id="278" name="Line 275"/>
          <p:cNvSpPr>
            <a:spLocks noChangeShapeType="1"/>
          </p:cNvSpPr>
          <p:nvPr/>
        </p:nvSpPr>
        <p:spPr bwMode="auto">
          <a:xfrm>
            <a:off x="4876800" y="3657600"/>
            <a:ext cx="30575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9" name="Line 276"/>
          <p:cNvSpPr>
            <a:spLocks noChangeShapeType="1"/>
          </p:cNvSpPr>
          <p:nvPr/>
        </p:nvSpPr>
        <p:spPr bwMode="auto">
          <a:xfrm>
            <a:off x="2438400" y="6172200"/>
            <a:ext cx="41830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0" name="Text Box 277"/>
          <p:cNvSpPr txBox="1">
            <a:spLocks noChangeArrowheads="1"/>
          </p:cNvSpPr>
          <p:nvPr/>
        </p:nvSpPr>
        <p:spPr bwMode="auto">
          <a:xfrm>
            <a:off x="4495800" y="1371600"/>
            <a:ext cx="3576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b="1">
                <a:solidFill>
                  <a:schemeClr val="tx2"/>
                </a:solidFill>
              </a:rPr>
              <a:t>Central tendency out of control</a:t>
            </a:r>
          </a:p>
        </p:txBody>
      </p:sp>
      <p:sp>
        <p:nvSpPr>
          <p:cNvPr id="281" name="Text Box 278"/>
          <p:cNvSpPr txBox="1">
            <a:spLocks noChangeArrowheads="1"/>
          </p:cNvSpPr>
          <p:nvPr/>
        </p:nvSpPr>
        <p:spPr bwMode="auto">
          <a:xfrm>
            <a:off x="2743200" y="4267200"/>
            <a:ext cx="3840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b="1">
                <a:solidFill>
                  <a:schemeClr val="tx2"/>
                </a:solidFill>
              </a:rPr>
              <a:t>Dispersion out of control</a:t>
            </a:r>
          </a:p>
        </p:txBody>
      </p:sp>
      <p:grpSp>
        <p:nvGrpSpPr>
          <p:cNvPr id="282" name="Group 279"/>
          <p:cNvGrpSpPr>
            <a:grpSpLocks/>
          </p:cNvGrpSpPr>
          <p:nvPr/>
        </p:nvGrpSpPr>
        <p:grpSpPr bwMode="auto">
          <a:xfrm>
            <a:off x="3709988" y="4816475"/>
            <a:ext cx="1849437" cy="1303338"/>
            <a:chOff x="1959" y="1627"/>
            <a:chExt cx="1847" cy="1230"/>
          </a:xfrm>
        </p:grpSpPr>
        <p:sp>
          <p:nvSpPr>
            <p:cNvPr id="283" name="Line 280"/>
            <p:cNvSpPr>
              <a:spLocks noChangeShapeType="1"/>
            </p:cNvSpPr>
            <p:nvPr/>
          </p:nvSpPr>
          <p:spPr bwMode="auto">
            <a:xfrm>
              <a:off x="1959"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 name="Line 281"/>
            <p:cNvSpPr>
              <a:spLocks noChangeShapeType="1"/>
            </p:cNvSpPr>
            <p:nvPr/>
          </p:nvSpPr>
          <p:spPr bwMode="auto">
            <a:xfrm>
              <a:off x="1983"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 name="Line 282"/>
            <p:cNvSpPr>
              <a:spLocks noChangeShapeType="1"/>
            </p:cNvSpPr>
            <p:nvPr/>
          </p:nvSpPr>
          <p:spPr bwMode="auto">
            <a:xfrm>
              <a:off x="2007"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 name="Line 283"/>
            <p:cNvSpPr>
              <a:spLocks noChangeShapeType="1"/>
            </p:cNvSpPr>
            <p:nvPr/>
          </p:nvSpPr>
          <p:spPr bwMode="auto">
            <a:xfrm>
              <a:off x="202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 name="Line 284"/>
            <p:cNvSpPr>
              <a:spLocks noChangeShapeType="1"/>
            </p:cNvSpPr>
            <p:nvPr/>
          </p:nvSpPr>
          <p:spPr bwMode="auto">
            <a:xfrm>
              <a:off x="2050"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 name="Freeform 285"/>
            <p:cNvSpPr>
              <a:spLocks/>
            </p:cNvSpPr>
            <p:nvPr/>
          </p:nvSpPr>
          <p:spPr bwMode="auto">
            <a:xfrm>
              <a:off x="2074" y="2850"/>
              <a:ext cx="24" cy="6"/>
            </a:xfrm>
            <a:custGeom>
              <a:avLst/>
              <a:gdLst>
                <a:gd name="T0" fmla="*/ 0 w 24"/>
                <a:gd name="T1" fmla="*/ 6 h 6"/>
                <a:gd name="T2" fmla="*/ 12 w 24"/>
                <a:gd name="T3" fmla="*/ 0 h 6"/>
                <a:gd name="T4" fmla="*/ 24 w 24"/>
                <a:gd name="T5" fmla="*/ 0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6"/>
                  </a:moveTo>
                  <a:lnTo>
                    <a:pt x="12" y="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9" name="Line 286"/>
            <p:cNvSpPr>
              <a:spLocks noChangeShapeType="1"/>
            </p:cNvSpPr>
            <p:nvPr/>
          </p:nvSpPr>
          <p:spPr bwMode="auto">
            <a:xfrm>
              <a:off x="2098"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287"/>
            <p:cNvSpPr>
              <a:spLocks noChangeShapeType="1"/>
            </p:cNvSpPr>
            <p:nvPr/>
          </p:nvSpPr>
          <p:spPr bwMode="auto">
            <a:xfrm>
              <a:off x="2122"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Freeform 288"/>
            <p:cNvSpPr>
              <a:spLocks/>
            </p:cNvSpPr>
            <p:nvPr/>
          </p:nvSpPr>
          <p:spPr bwMode="auto">
            <a:xfrm>
              <a:off x="2146" y="2844"/>
              <a:ext cx="18" cy="6"/>
            </a:xfrm>
            <a:custGeom>
              <a:avLst/>
              <a:gdLst>
                <a:gd name="T0" fmla="*/ 0 w 18"/>
                <a:gd name="T1" fmla="*/ 6 h 6"/>
                <a:gd name="T2" fmla="*/ 6 w 18"/>
                <a:gd name="T3" fmla="*/ 0 h 6"/>
                <a:gd name="T4" fmla="*/ 18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6"/>
                  </a:moveTo>
                  <a:lnTo>
                    <a:pt x="6" y="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2" name="Line 289"/>
            <p:cNvSpPr>
              <a:spLocks noChangeShapeType="1"/>
            </p:cNvSpPr>
            <p:nvPr/>
          </p:nvSpPr>
          <p:spPr bwMode="auto">
            <a:xfrm>
              <a:off x="2164"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3" name="Line 290"/>
            <p:cNvSpPr>
              <a:spLocks noChangeShapeType="1"/>
            </p:cNvSpPr>
            <p:nvPr/>
          </p:nvSpPr>
          <p:spPr bwMode="auto">
            <a:xfrm flipV="1">
              <a:off x="2188"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4" name="Line 291"/>
            <p:cNvSpPr>
              <a:spLocks noChangeShapeType="1"/>
            </p:cNvSpPr>
            <p:nvPr/>
          </p:nvSpPr>
          <p:spPr bwMode="auto">
            <a:xfrm flipV="1">
              <a:off x="2212"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 name="Line 292"/>
            <p:cNvSpPr>
              <a:spLocks noChangeShapeType="1"/>
            </p:cNvSpPr>
            <p:nvPr/>
          </p:nvSpPr>
          <p:spPr bwMode="auto">
            <a:xfrm flipV="1">
              <a:off x="2236"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 name="Line 293"/>
            <p:cNvSpPr>
              <a:spLocks noChangeShapeType="1"/>
            </p:cNvSpPr>
            <p:nvPr/>
          </p:nvSpPr>
          <p:spPr bwMode="auto">
            <a:xfrm flipV="1">
              <a:off x="2260"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 name="Line 294"/>
            <p:cNvSpPr>
              <a:spLocks noChangeShapeType="1"/>
            </p:cNvSpPr>
            <p:nvPr/>
          </p:nvSpPr>
          <p:spPr bwMode="auto">
            <a:xfrm flipV="1">
              <a:off x="2284"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 name="Line 295"/>
            <p:cNvSpPr>
              <a:spLocks noChangeShapeType="1"/>
            </p:cNvSpPr>
            <p:nvPr/>
          </p:nvSpPr>
          <p:spPr bwMode="auto">
            <a:xfrm flipV="1">
              <a:off x="2302"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Line 296"/>
            <p:cNvSpPr>
              <a:spLocks noChangeShapeType="1"/>
            </p:cNvSpPr>
            <p:nvPr/>
          </p:nvSpPr>
          <p:spPr bwMode="auto">
            <a:xfrm flipV="1">
              <a:off x="2326"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0" name="Line 297"/>
            <p:cNvSpPr>
              <a:spLocks noChangeShapeType="1"/>
            </p:cNvSpPr>
            <p:nvPr/>
          </p:nvSpPr>
          <p:spPr bwMode="auto">
            <a:xfrm flipV="1">
              <a:off x="2350"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1" name="Freeform 298"/>
            <p:cNvSpPr>
              <a:spLocks/>
            </p:cNvSpPr>
            <p:nvPr/>
          </p:nvSpPr>
          <p:spPr bwMode="auto">
            <a:xfrm>
              <a:off x="2374" y="2723"/>
              <a:ext cx="24" cy="24"/>
            </a:xfrm>
            <a:custGeom>
              <a:avLst/>
              <a:gdLst>
                <a:gd name="T0" fmla="*/ 0 w 24"/>
                <a:gd name="T1" fmla="*/ 24 h 24"/>
                <a:gd name="T2" fmla="*/ 12 w 24"/>
                <a:gd name="T3" fmla="*/ 12 h 24"/>
                <a:gd name="T4" fmla="*/ 24 w 24"/>
                <a:gd name="T5" fmla="*/ 0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24"/>
                  </a:moveTo>
                  <a:lnTo>
                    <a:pt x="12" y="12"/>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 name="Freeform 299"/>
            <p:cNvSpPr>
              <a:spLocks/>
            </p:cNvSpPr>
            <p:nvPr/>
          </p:nvSpPr>
          <p:spPr bwMode="auto">
            <a:xfrm>
              <a:off x="2398" y="2687"/>
              <a:ext cx="24" cy="36"/>
            </a:xfrm>
            <a:custGeom>
              <a:avLst/>
              <a:gdLst>
                <a:gd name="T0" fmla="*/ 0 w 24"/>
                <a:gd name="T1" fmla="*/ 36 h 36"/>
                <a:gd name="T2" fmla="*/ 12 w 24"/>
                <a:gd name="T3" fmla="*/ 18 h 36"/>
                <a:gd name="T4" fmla="*/ 24 w 24"/>
                <a:gd name="T5" fmla="*/ 0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36"/>
                  </a:moveTo>
                  <a:lnTo>
                    <a:pt x="12" y="18"/>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 name="Line 300"/>
            <p:cNvSpPr>
              <a:spLocks noChangeShapeType="1"/>
            </p:cNvSpPr>
            <p:nvPr/>
          </p:nvSpPr>
          <p:spPr bwMode="auto">
            <a:xfrm flipV="1">
              <a:off x="2422"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4" name="Freeform 301"/>
            <p:cNvSpPr>
              <a:spLocks/>
            </p:cNvSpPr>
            <p:nvPr/>
          </p:nvSpPr>
          <p:spPr bwMode="auto">
            <a:xfrm>
              <a:off x="2446" y="2615"/>
              <a:ext cx="19" cy="36"/>
            </a:xfrm>
            <a:custGeom>
              <a:avLst/>
              <a:gdLst>
                <a:gd name="T0" fmla="*/ 0 w 19"/>
                <a:gd name="T1" fmla="*/ 36 h 36"/>
                <a:gd name="T2" fmla="*/ 6 w 19"/>
                <a:gd name="T3" fmla="*/ 18 h 36"/>
                <a:gd name="T4" fmla="*/ 19 w 19"/>
                <a:gd name="T5" fmla="*/ 0 h 36"/>
                <a:gd name="T6" fmla="*/ 0 60000 65536"/>
                <a:gd name="T7" fmla="*/ 0 60000 65536"/>
                <a:gd name="T8" fmla="*/ 0 60000 65536"/>
                <a:gd name="T9" fmla="*/ 0 w 19"/>
                <a:gd name="T10" fmla="*/ 0 h 36"/>
                <a:gd name="T11" fmla="*/ 19 w 19"/>
                <a:gd name="T12" fmla="*/ 36 h 36"/>
              </a:gdLst>
              <a:ahLst/>
              <a:cxnLst>
                <a:cxn ang="T6">
                  <a:pos x="T0" y="T1"/>
                </a:cxn>
                <a:cxn ang="T7">
                  <a:pos x="T2" y="T3"/>
                </a:cxn>
                <a:cxn ang="T8">
                  <a:pos x="T4" y="T5"/>
                </a:cxn>
              </a:cxnLst>
              <a:rect l="T9" t="T10" r="T11" b="T12"/>
              <a:pathLst>
                <a:path w="19" h="36">
                  <a:moveTo>
                    <a:pt x="0" y="36"/>
                  </a:moveTo>
                  <a:lnTo>
                    <a:pt x="6" y="18"/>
                  </a:lnTo>
                  <a:lnTo>
                    <a:pt x="19"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 name="Freeform 302"/>
            <p:cNvSpPr>
              <a:spLocks/>
            </p:cNvSpPr>
            <p:nvPr/>
          </p:nvSpPr>
          <p:spPr bwMode="auto">
            <a:xfrm>
              <a:off x="2465" y="2567"/>
              <a:ext cx="24" cy="48"/>
            </a:xfrm>
            <a:custGeom>
              <a:avLst/>
              <a:gdLst>
                <a:gd name="T0" fmla="*/ 0 w 24"/>
                <a:gd name="T1" fmla="*/ 48 h 48"/>
                <a:gd name="T2" fmla="*/ 12 w 24"/>
                <a:gd name="T3" fmla="*/ 24 h 48"/>
                <a:gd name="T4" fmla="*/ 24 w 24"/>
                <a:gd name="T5" fmla="*/ 0 h 48"/>
                <a:gd name="T6" fmla="*/ 0 60000 65536"/>
                <a:gd name="T7" fmla="*/ 0 60000 65536"/>
                <a:gd name="T8" fmla="*/ 0 60000 65536"/>
                <a:gd name="T9" fmla="*/ 0 w 24"/>
                <a:gd name="T10" fmla="*/ 0 h 48"/>
                <a:gd name="T11" fmla="*/ 24 w 24"/>
                <a:gd name="T12" fmla="*/ 48 h 48"/>
              </a:gdLst>
              <a:ahLst/>
              <a:cxnLst>
                <a:cxn ang="T6">
                  <a:pos x="T0" y="T1"/>
                </a:cxn>
                <a:cxn ang="T7">
                  <a:pos x="T2" y="T3"/>
                </a:cxn>
                <a:cxn ang="T8">
                  <a:pos x="T4" y="T5"/>
                </a:cxn>
              </a:cxnLst>
              <a:rect l="T9" t="T10" r="T11" b="T12"/>
              <a:pathLst>
                <a:path w="24" h="48">
                  <a:moveTo>
                    <a:pt x="0" y="48"/>
                  </a:moveTo>
                  <a:lnTo>
                    <a:pt x="12" y="24"/>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6" name="Line 303"/>
            <p:cNvSpPr>
              <a:spLocks noChangeShapeType="1"/>
            </p:cNvSpPr>
            <p:nvPr/>
          </p:nvSpPr>
          <p:spPr bwMode="auto">
            <a:xfrm flipV="1">
              <a:off x="2489"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Freeform 304"/>
            <p:cNvSpPr>
              <a:spLocks/>
            </p:cNvSpPr>
            <p:nvPr/>
          </p:nvSpPr>
          <p:spPr bwMode="auto">
            <a:xfrm>
              <a:off x="2513" y="2458"/>
              <a:ext cx="24" cy="54"/>
            </a:xfrm>
            <a:custGeom>
              <a:avLst/>
              <a:gdLst>
                <a:gd name="T0" fmla="*/ 0 w 24"/>
                <a:gd name="T1" fmla="*/ 54 h 54"/>
                <a:gd name="T2" fmla="*/ 12 w 24"/>
                <a:gd name="T3" fmla="*/ 30 h 54"/>
                <a:gd name="T4" fmla="*/ 24 w 24"/>
                <a:gd name="T5" fmla="*/ 0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54"/>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 name="Freeform 305"/>
            <p:cNvSpPr>
              <a:spLocks/>
            </p:cNvSpPr>
            <p:nvPr/>
          </p:nvSpPr>
          <p:spPr bwMode="auto">
            <a:xfrm>
              <a:off x="2537" y="2392"/>
              <a:ext cx="24" cy="66"/>
            </a:xfrm>
            <a:custGeom>
              <a:avLst/>
              <a:gdLst>
                <a:gd name="T0" fmla="*/ 0 w 24"/>
                <a:gd name="T1" fmla="*/ 66 h 66"/>
                <a:gd name="T2" fmla="*/ 12 w 24"/>
                <a:gd name="T3" fmla="*/ 36 h 66"/>
                <a:gd name="T4" fmla="*/ 24 w 24"/>
                <a:gd name="T5" fmla="*/ 0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66"/>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 name="Line 306"/>
            <p:cNvSpPr>
              <a:spLocks noChangeShapeType="1"/>
            </p:cNvSpPr>
            <p:nvPr/>
          </p:nvSpPr>
          <p:spPr bwMode="auto">
            <a:xfrm flipV="1">
              <a:off x="2561"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 name="Line 307"/>
            <p:cNvSpPr>
              <a:spLocks noChangeShapeType="1"/>
            </p:cNvSpPr>
            <p:nvPr/>
          </p:nvSpPr>
          <p:spPr bwMode="auto">
            <a:xfrm flipV="1">
              <a:off x="2585"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 name="Line 308"/>
            <p:cNvSpPr>
              <a:spLocks noChangeShapeType="1"/>
            </p:cNvSpPr>
            <p:nvPr/>
          </p:nvSpPr>
          <p:spPr bwMode="auto">
            <a:xfrm flipV="1">
              <a:off x="2603"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 name="Freeform 309"/>
            <p:cNvSpPr>
              <a:spLocks/>
            </p:cNvSpPr>
            <p:nvPr/>
          </p:nvSpPr>
          <p:spPr bwMode="auto">
            <a:xfrm>
              <a:off x="2627" y="2109"/>
              <a:ext cx="24" cy="78"/>
            </a:xfrm>
            <a:custGeom>
              <a:avLst/>
              <a:gdLst>
                <a:gd name="T0" fmla="*/ 0 w 24"/>
                <a:gd name="T1" fmla="*/ 78 h 78"/>
                <a:gd name="T2" fmla="*/ 12 w 24"/>
                <a:gd name="T3" fmla="*/ 36 h 78"/>
                <a:gd name="T4" fmla="*/ 24 w 24"/>
                <a:gd name="T5" fmla="*/ 0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78"/>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3" name="Line 310"/>
            <p:cNvSpPr>
              <a:spLocks noChangeShapeType="1"/>
            </p:cNvSpPr>
            <p:nvPr/>
          </p:nvSpPr>
          <p:spPr bwMode="auto">
            <a:xfrm flipV="1">
              <a:off x="2651"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4" name="Line 311"/>
            <p:cNvSpPr>
              <a:spLocks noChangeShapeType="1"/>
            </p:cNvSpPr>
            <p:nvPr/>
          </p:nvSpPr>
          <p:spPr bwMode="auto">
            <a:xfrm flipV="1">
              <a:off x="2675"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Freeform 312"/>
            <p:cNvSpPr>
              <a:spLocks/>
            </p:cNvSpPr>
            <p:nvPr/>
          </p:nvSpPr>
          <p:spPr bwMode="auto">
            <a:xfrm>
              <a:off x="2699" y="1892"/>
              <a:ext cx="24" cy="72"/>
            </a:xfrm>
            <a:custGeom>
              <a:avLst/>
              <a:gdLst>
                <a:gd name="T0" fmla="*/ 0 w 24"/>
                <a:gd name="T1" fmla="*/ 72 h 72"/>
                <a:gd name="T2" fmla="*/ 12 w 24"/>
                <a:gd name="T3" fmla="*/ 36 h 72"/>
                <a:gd name="T4" fmla="*/ 24 w 24"/>
                <a:gd name="T5" fmla="*/ 0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72"/>
                  </a:moveTo>
                  <a:lnTo>
                    <a:pt x="12" y="36"/>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6" name="Freeform 313"/>
            <p:cNvSpPr>
              <a:spLocks/>
            </p:cNvSpPr>
            <p:nvPr/>
          </p:nvSpPr>
          <p:spPr bwMode="auto">
            <a:xfrm>
              <a:off x="2723" y="1832"/>
              <a:ext cx="18" cy="60"/>
            </a:xfrm>
            <a:custGeom>
              <a:avLst/>
              <a:gdLst>
                <a:gd name="T0" fmla="*/ 0 w 18"/>
                <a:gd name="T1" fmla="*/ 60 h 60"/>
                <a:gd name="T2" fmla="*/ 6 w 18"/>
                <a:gd name="T3" fmla="*/ 30 h 60"/>
                <a:gd name="T4" fmla="*/ 18 w 18"/>
                <a:gd name="T5" fmla="*/ 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60"/>
                  </a:moveTo>
                  <a:lnTo>
                    <a:pt x="6" y="30"/>
                  </a:lnTo>
                  <a:lnTo>
                    <a:pt x="18"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 name="Freeform 314"/>
            <p:cNvSpPr>
              <a:spLocks/>
            </p:cNvSpPr>
            <p:nvPr/>
          </p:nvSpPr>
          <p:spPr bwMode="auto">
            <a:xfrm>
              <a:off x="2741" y="1772"/>
              <a:ext cx="24" cy="60"/>
            </a:xfrm>
            <a:custGeom>
              <a:avLst/>
              <a:gdLst>
                <a:gd name="T0" fmla="*/ 0 w 24"/>
                <a:gd name="T1" fmla="*/ 60 h 60"/>
                <a:gd name="T2" fmla="*/ 12 w 24"/>
                <a:gd name="T3" fmla="*/ 30 h 60"/>
                <a:gd name="T4" fmla="*/ 24 w 24"/>
                <a:gd name="T5" fmla="*/ 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60"/>
                  </a:moveTo>
                  <a:lnTo>
                    <a:pt x="12" y="30"/>
                  </a:lnTo>
                  <a:lnTo>
                    <a:pt x="24"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8" name="Line 315"/>
            <p:cNvSpPr>
              <a:spLocks noChangeShapeType="1"/>
            </p:cNvSpPr>
            <p:nvPr/>
          </p:nvSpPr>
          <p:spPr bwMode="auto">
            <a:xfrm flipV="1">
              <a:off x="2765"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 name="Line 316"/>
            <p:cNvSpPr>
              <a:spLocks noChangeShapeType="1"/>
            </p:cNvSpPr>
            <p:nvPr/>
          </p:nvSpPr>
          <p:spPr bwMode="auto">
            <a:xfrm flipV="1">
              <a:off x="2789"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0" name="Line 317"/>
            <p:cNvSpPr>
              <a:spLocks noChangeShapeType="1"/>
            </p:cNvSpPr>
            <p:nvPr/>
          </p:nvSpPr>
          <p:spPr bwMode="auto">
            <a:xfrm flipV="1">
              <a:off x="2813"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 name="Line 318"/>
            <p:cNvSpPr>
              <a:spLocks noChangeShapeType="1"/>
            </p:cNvSpPr>
            <p:nvPr/>
          </p:nvSpPr>
          <p:spPr bwMode="auto">
            <a:xfrm flipV="1">
              <a:off x="2837"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2" name="Line 319"/>
            <p:cNvSpPr>
              <a:spLocks noChangeShapeType="1"/>
            </p:cNvSpPr>
            <p:nvPr/>
          </p:nvSpPr>
          <p:spPr bwMode="auto">
            <a:xfrm flipV="1">
              <a:off x="2861" y="1627"/>
              <a:ext cx="25"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3" name="Line 320"/>
            <p:cNvSpPr>
              <a:spLocks noChangeShapeType="1"/>
            </p:cNvSpPr>
            <p:nvPr/>
          </p:nvSpPr>
          <p:spPr bwMode="auto">
            <a:xfrm>
              <a:off x="2886" y="1627"/>
              <a:ext cx="18"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4" name="Line 321"/>
            <p:cNvSpPr>
              <a:spLocks noChangeShapeType="1"/>
            </p:cNvSpPr>
            <p:nvPr/>
          </p:nvSpPr>
          <p:spPr bwMode="auto">
            <a:xfrm>
              <a:off x="2904" y="1633"/>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5" name="Line 322"/>
            <p:cNvSpPr>
              <a:spLocks noChangeShapeType="1"/>
            </p:cNvSpPr>
            <p:nvPr/>
          </p:nvSpPr>
          <p:spPr bwMode="auto">
            <a:xfrm>
              <a:off x="2928" y="1651"/>
              <a:ext cx="24" cy="3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6" name="Line 323"/>
            <p:cNvSpPr>
              <a:spLocks noChangeShapeType="1"/>
            </p:cNvSpPr>
            <p:nvPr/>
          </p:nvSpPr>
          <p:spPr bwMode="auto">
            <a:xfrm>
              <a:off x="2952" y="1681"/>
              <a:ext cx="24" cy="4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 name="Line 324"/>
            <p:cNvSpPr>
              <a:spLocks noChangeShapeType="1"/>
            </p:cNvSpPr>
            <p:nvPr/>
          </p:nvSpPr>
          <p:spPr bwMode="auto">
            <a:xfrm>
              <a:off x="2976" y="1723"/>
              <a:ext cx="24" cy="4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 name="Freeform 325"/>
            <p:cNvSpPr>
              <a:spLocks/>
            </p:cNvSpPr>
            <p:nvPr/>
          </p:nvSpPr>
          <p:spPr bwMode="auto">
            <a:xfrm>
              <a:off x="3000" y="1772"/>
              <a:ext cx="24" cy="60"/>
            </a:xfrm>
            <a:custGeom>
              <a:avLst/>
              <a:gdLst>
                <a:gd name="T0" fmla="*/ 0 w 24"/>
                <a:gd name="T1" fmla="*/ 0 h 60"/>
                <a:gd name="T2" fmla="*/ 12 w 24"/>
                <a:gd name="T3" fmla="*/ 30 h 60"/>
                <a:gd name="T4" fmla="*/ 24 w 24"/>
                <a:gd name="T5" fmla="*/ 60 h 60"/>
                <a:gd name="T6" fmla="*/ 0 60000 65536"/>
                <a:gd name="T7" fmla="*/ 0 60000 65536"/>
                <a:gd name="T8" fmla="*/ 0 60000 65536"/>
                <a:gd name="T9" fmla="*/ 0 w 24"/>
                <a:gd name="T10" fmla="*/ 0 h 60"/>
                <a:gd name="T11" fmla="*/ 24 w 24"/>
                <a:gd name="T12" fmla="*/ 60 h 60"/>
              </a:gdLst>
              <a:ahLst/>
              <a:cxnLst>
                <a:cxn ang="T6">
                  <a:pos x="T0" y="T1"/>
                </a:cxn>
                <a:cxn ang="T7">
                  <a:pos x="T2" y="T3"/>
                </a:cxn>
                <a:cxn ang="T8">
                  <a:pos x="T4" y="T5"/>
                </a:cxn>
              </a:cxnLst>
              <a:rect l="T9" t="T10" r="T11" b="T12"/>
              <a:pathLst>
                <a:path w="24" h="60">
                  <a:moveTo>
                    <a:pt x="0" y="0"/>
                  </a:moveTo>
                  <a:lnTo>
                    <a:pt x="12" y="30"/>
                  </a:lnTo>
                  <a:lnTo>
                    <a:pt x="24"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9" name="Freeform 326"/>
            <p:cNvSpPr>
              <a:spLocks/>
            </p:cNvSpPr>
            <p:nvPr/>
          </p:nvSpPr>
          <p:spPr bwMode="auto">
            <a:xfrm>
              <a:off x="3024" y="1832"/>
              <a:ext cx="18" cy="60"/>
            </a:xfrm>
            <a:custGeom>
              <a:avLst/>
              <a:gdLst>
                <a:gd name="T0" fmla="*/ 0 w 18"/>
                <a:gd name="T1" fmla="*/ 0 h 60"/>
                <a:gd name="T2" fmla="*/ 6 w 18"/>
                <a:gd name="T3" fmla="*/ 30 h 60"/>
                <a:gd name="T4" fmla="*/ 18 w 18"/>
                <a:gd name="T5" fmla="*/ 60 h 60"/>
                <a:gd name="T6" fmla="*/ 0 60000 65536"/>
                <a:gd name="T7" fmla="*/ 0 60000 65536"/>
                <a:gd name="T8" fmla="*/ 0 60000 65536"/>
                <a:gd name="T9" fmla="*/ 0 w 18"/>
                <a:gd name="T10" fmla="*/ 0 h 60"/>
                <a:gd name="T11" fmla="*/ 18 w 18"/>
                <a:gd name="T12" fmla="*/ 60 h 60"/>
              </a:gdLst>
              <a:ahLst/>
              <a:cxnLst>
                <a:cxn ang="T6">
                  <a:pos x="T0" y="T1"/>
                </a:cxn>
                <a:cxn ang="T7">
                  <a:pos x="T2" y="T3"/>
                </a:cxn>
                <a:cxn ang="T8">
                  <a:pos x="T4" y="T5"/>
                </a:cxn>
              </a:cxnLst>
              <a:rect l="T9" t="T10" r="T11" b="T12"/>
              <a:pathLst>
                <a:path w="18" h="60">
                  <a:moveTo>
                    <a:pt x="0" y="0"/>
                  </a:moveTo>
                  <a:lnTo>
                    <a:pt x="6" y="30"/>
                  </a:lnTo>
                  <a:lnTo>
                    <a:pt x="18" y="6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0" name="Freeform 327"/>
            <p:cNvSpPr>
              <a:spLocks/>
            </p:cNvSpPr>
            <p:nvPr/>
          </p:nvSpPr>
          <p:spPr bwMode="auto">
            <a:xfrm>
              <a:off x="3042" y="1892"/>
              <a:ext cx="24" cy="72"/>
            </a:xfrm>
            <a:custGeom>
              <a:avLst/>
              <a:gdLst>
                <a:gd name="T0" fmla="*/ 0 w 24"/>
                <a:gd name="T1" fmla="*/ 0 h 72"/>
                <a:gd name="T2" fmla="*/ 12 w 24"/>
                <a:gd name="T3" fmla="*/ 36 h 72"/>
                <a:gd name="T4" fmla="*/ 24 w 24"/>
                <a:gd name="T5" fmla="*/ 72 h 72"/>
                <a:gd name="T6" fmla="*/ 0 60000 65536"/>
                <a:gd name="T7" fmla="*/ 0 60000 65536"/>
                <a:gd name="T8" fmla="*/ 0 60000 65536"/>
                <a:gd name="T9" fmla="*/ 0 w 24"/>
                <a:gd name="T10" fmla="*/ 0 h 72"/>
                <a:gd name="T11" fmla="*/ 24 w 24"/>
                <a:gd name="T12" fmla="*/ 72 h 72"/>
              </a:gdLst>
              <a:ahLst/>
              <a:cxnLst>
                <a:cxn ang="T6">
                  <a:pos x="T0" y="T1"/>
                </a:cxn>
                <a:cxn ang="T7">
                  <a:pos x="T2" y="T3"/>
                </a:cxn>
                <a:cxn ang="T8">
                  <a:pos x="T4" y="T5"/>
                </a:cxn>
              </a:cxnLst>
              <a:rect l="T9" t="T10" r="T11" b="T12"/>
              <a:pathLst>
                <a:path w="24" h="72">
                  <a:moveTo>
                    <a:pt x="0" y="0"/>
                  </a:moveTo>
                  <a:lnTo>
                    <a:pt x="12" y="36"/>
                  </a:lnTo>
                  <a:lnTo>
                    <a:pt x="24" y="72"/>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1" name="Line 328"/>
            <p:cNvSpPr>
              <a:spLocks noChangeShapeType="1"/>
            </p:cNvSpPr>
            <p:nvPr/>
          </p:nvSpPr>
          <p:spPr bwMode="auto">
            <a:xfrm>
              <a:off x="3066" y="1964"/>
              <a:ext cx="24" cy="7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 name="Line 329"/>
            <p:cNvSpPr>
              <a:spLocks noChangeShapeType="1"/>
            </p:cNvSpPr>
            <p:nvPr/>
          </p:nvSpPr>
          <p:spPr bwMode="auto">
            <a:xfrm>
              <a:off x="3090" y="203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 name="Freeform 330"/>
            <p:cNvSpPr>
              <a:spLocks/>
            </p:cNvSpPr>
            <p:nvPr/>
          </p:nvSpPr>
          <p:spPr bwMode="auto">
            <a:xfrm>
              <a:off x="3114" y="2109"/>
              <a:ext cx="24" cy="78"/>
            </a:xfrm>
            <a:custGeom>
              <a:avLst/>
              <a:gdLst>
                <a:gd name="T0" fmla="*/ 0 w 24"/>
                <a:gd name="T1" fmla="*/ 0 h 78"/>
                <a:gd name="T2" fmla="*/ 12 w 24"/>
                <a:gd name="T3" fmla="*/ 36 h 78"/>
                <a:gd name="T4" fmla="*/ 24 w 24"/>
                <a:gd name="T5" fmla="*/ 78 h 78"/>
                <a:gd name="T6" fmla="*/ 0 60000 65536"/>
                <a:gd name="T7" fmla="*/ 0 60000 65536"/>
                <a:gd name="T8" fmla="*/ 0 60000 65536"/>
                <a:gd name="T9" fmla="*/ 0 w 24"/>
                <a:gd name="T10" fmla="*/ 0 h 78"/>
                <a:gd name="T11" fmla="*/ 24 w 24"/>
                <a:gd name="T12" fmla="*/ 78 h 78"/>
              </a:gdLst>
              <a:ahLst/>
              <a:cxnLst>
                <a:cxn ang="T6">
                  <a:pos x="T0" y="T1"/>
                </a:cxn>
                <a:cxn ang="T7">
                  <a:pos x="T2" y="T3"/>
                </a:cxn>
                <a:cxn ang="T8">
                  <a:pos x="T4" y="T5"/>
                </a:cxn>
              </a:cxnLst>
              <a:rect l="T9" t="T10" r="T11" b="T12"/>
              <a:pathLst>
                <a:path w="24" h="78">
                  <a:moveTo>
                    <a:pt x="0" y="0"/>
                  </a:moveTo>
                  <a:lnTo>
                    <a:pt x="12" y="36"/>
                  </a:lnTo>
                  <a:lnTo>
                    <a:pt x="24" y="7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4" name="Line 331"/>
            <p:cNvSpPr>
              <a:spLocks noChangeShapeType="1"/>
            </p:cNvSpPr>
            <p:nvPr/>
          </p:nvSpPr>
          <p:spPr bwMode="auto">
            <a:xfrm>
              <a:off x="3138" y="2187"/>
              <a:ext cx="24" cy="7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 name="Line 332"/>
            <p:cNvSpPr>
              <a:spLocks noChangeShapeType="1"/>
            </p:cNvSpPr>
            <p:nvPr/>
          </p:nvSpPr>
          <p:spPr bwMode="auto">
            <a:xfrm>
              <a:off x="3162" y="2259"/>
              <a:ext cx="18" cy="67"/>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 name="Line 333"/>
            <p:cNvSpPr>
              <a:spLocks noChangeShapeType="1"/>
            </p:cNvSpPr>
            <p:nvPr/>
          </p:nvSpPr>
          <p:spPr bwMode="auto">
            <a:xfrm>
              <a:off x="3180" y="2326"/>
              <a:ext cx="24" cy="6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 name="Freeform 334"/>
            <p:cNvSpPr>
              <a:spLocks/>
            </p:cNvSpPr>
            <p:nvPr/>
          </p:nvSpPr>
          <p:spPr bwMode="auto">
            <a:xfrm>
              <a:off x="3204" y="2392"/>
              <a:ext cx="24" cy="66"/>
            </a:xfrm>
            <a:custGeom>
              <a:avLst/>
              <a:gdLst>
                <a:gd name="T0" fmla="*/ 0 w 24"/>
                <a:gd name="T1" fmla="*/ 0 h 66"/>
                <a:gd name="T2" fmla="*/ 12 w 24"/>
                <a:gd name="T3" fmla="*/ 36 h 66"/>
                <a:gd name="T4" fmla="*/ 24 w 24"/>
                <a:gd name="T5" fmla="*/ 66 h 66"/>
                <a:gd name="T6" fmla="*/ 0 60000 65536"/>
                <a:gd name="T7" fmla="*/ 0 60000 65536"/>
                <a:gd name="T8" fmla="*/ 0 60000 65536"/>
                <a:gd name="T9" fmla="*/ 0 w 24"/>
                <a:gd name="T10" fmla="*/ 0 h 66"/>
                <a:gd name="T11" fmla="*/ 24 w 24"/>
                <a:gd name="T12" fmla="*/ 66 h 66"/>
              </a:gdLst>
              <a:ahLst/>
              <a:cxnLst>
                <a:cxn ang="T6">
                  <a:pos x="T0" y="T1"/>
                </a:cxn>
                <a:cxn ang="T7">
                  <a:pos x="T2" y="T3"/>
                </a:cxn>
                <a:cxn ang="T8">
                  <a:pos x="T4" y="T5"/>
                </a:cxn>
              </a:cxnLst>
              <a:rect l="T9" t="T10" r="T11" b="T12"/>
              <a:pathLst>
                <a:path w="24" h="66">
                  <a:moveTo>
                    <a:pt x="0" y="0"/>
                  </a:moveTo>
                  <a:lnTo>
                    <a:pt x="12" y="36"/>
                  </a:lnTo>
                  <a:lnTo>
                    <a:pt x="24" y="6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 name="Freeform 335"/>
            <p:cNvSpPr>
              <a:spLocks/>
            </p:cNvSpPr>
            <p:nvPr/>
          </p:nvSpPr>
          <p:spPr bwMode="auto">
            <a:xfrm>
              <a:off x="3228" y="2458"/>
              <a:ext cx="24" cy="54"/>
            </a:xfrm>
            <a:custGeom>
              <a:avLst/>
              <a:gdLst>
                <a:gd name="T0" fmla="*/ 0 w 24"/>
                <a:gd name="T1" fmla="*/ 0 h 54"/>
                <a:gd name="T2" fmla="*/ 12 w 24"/>
                <a:gd name="T3" fmla="*/ 30 h 54"/>
                <a:gd name="T4" fmla="*/ 24 w 24"/>
                <a:gd name="T5" fmla="*/ 54 h 54"/>
                <a:gd name="T6" fmla="*/ 0 60000 65536"/>
                <a:gd name="T7" fmla="*/ 0 60000 65536"/>
                <a:gd name="T8" fmla="*/ 0 60000 65536"/>
                <a:gd name="T9" fmla="*/ 0 w 24"/>
                <a:gd name="T10" fmla="*/ 0 h 54"/>
                <a:gd name="T11" fmla="*/ 24 w 24"/>
                <a:gd name="T12" fmla="*/ 54 h 54"/>
              </a:gdLst>
              <a:ahLst/>
              <a:cxnLst>
                <a:cxn ang="T6">
                  <a:pos x="T0" y="T1"/>
                </a:cxn>
                <a:cxn ang="T7">
                  <a:pos x="T2" y="T3"/>
                </a:cxn>
                <a:cxn ang="T8">
                  <a:pos x="T4" y="T5"/>
                </a:cxn>
              </a:cxnLst>
              <a:rect l="T9" t="T10" r="T11" b="T12"/>
              <a:pathLst>
                <a:path w="24" h="54">
                  <a:moveTo>
                    <a:pt x="0" y="0"/>
                  </a:moveTo>
                  <a:lnTo>
                    <a:pt x="12" y="30"/>
                  </a:lnTo>
                  <a:lnTo>
                    <a:pt x="24" y="5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9" name="Line 336"/>
            <p:cNvSpPr>
              <a:spLocks noChangeShapeType="1"/>
            </p:cNvSpPr>
            <p:nvPr/>
          </p:nvSpPr>
          <p:spPr bwMode="auto">
            <a:xfrm>
              <a:off x="3252" y="2512"/>
              <a:ext cx="24" cy="5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 name="Freeform 337"/>
            <p:cNvSpPr>
              <a:spLocks/>
            </p:cNvSpPr>
            <p:nvPr/>
          </p:nvSpPr>
          <p:spPr bwMode="auto">
            <a:xfrm>
              <a:off x="3276" y="2567"/>
              <a:ext cx="25" cy="48"/>
            </a:xfrm>
            <a:custGeom>
              <a:avLst/>
              <a:gdLst>
                <a:gd name="T0" fmla="*/ 0 w 25"/>
                <a:gd name="T1" fmla="*/ 0 h 48"/>
                <a:gd name="T2" fmla="*/ 12 w 25"/>
                <a:gd name="T3" fmla="*/ 24 h 48"/>
                <a:gd name="T4" fmla="*/ 25 w 25"/>
                <a:gd name="T5" fmla="*/ 48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12" y="24"/>
                  </a:lnTo>
                  <a:lnTo>
                    <a:pt x="25" y="48"/>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1" name="Freeform 338"/>
            <p:cNvSpPr>
              <a:spLocks/>
            </p:cNvSpPr>
            <p:nvPr/>
          </p:nvSpPr>
          <p:spPr bwMode="auto">
            <a:xfrm>
              <a:off x="3301" y="2615"/>
              <a:ext cx="18" cy="36"/>
            </a:xfrm>
            <a:custGeom>
              <a:avLst/>
              <a:gdLst>
                <a:gd name="T0" fmla="*/ 0 w 18"/>
                <a:gd name="T1" fmla="*/ 0 h 36"/>
                <a:gd name="T2" fmla="*/ 6 w 18"/>
                <a:gd name="T3" fmla="*/ 18 h 36"/>
                <a:gd name="T4" fmla="*/ 18 w 18"/>
                <a:gd name="T5" fmla="*/ 36 h 36"/>
                <a:gd name="T6" fmla="*/ 0 60000 65536"/>
                <a:gd name="T7" fmla="*/ 0 60000 65536"/>
                <a:gd name="T8" fmla="*/ 0 60000 65536"/>
                <a:gd name="T9" fmla="*/ 0 w 18"/>
                <a:gd name="T10" fmla="*/ 0 h 36"/>
                <a:gd name="T11" fmla="*/ 18 w 18"/>
                <a:gd name="T12" fmla="*/ 36 h 36"/>
              </a:gdLst>
              <a:ahLst/>
              <a:cxnLst>
                <a:cxn ang="T6">
                  <a:pos x="T0" y="T1"/>
                </a:cxn>
                <a:cxn ang="T7">
                  <a:pos x="T2" y="T3"/>
                </a:cxn>
                <a:cxn ang="T8">
                  <a:pos x="T4" y="T5"/>
                </a:cxn>
              </a:cxnLst>
              <a:rect l="T9" t="T10" r="T11" b="T12"/>
              <a:pathLst>
                <a:path w="18" h="36">
                  <a:moveTo>
                    <a:pt x="0" y="0"/>
                  </a:moveTo>
                  <a:lnTo>
                    <a:pt x="6" y="18"/>
                  </a:lnTo>
                  <a:lnTo>
                    <a:pt x="18"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2" name="Line 339"/>
            <p:cNvSpPr>
              <a:spLocks noChangeShapeType="1"/>
            </p:cNvSpPr>
            <p:nvPr/>
          </p:nvSpPr>
          <p:spPr bwMode="auto">
            <a:xfrm>
              <a:off x="3319" y="2651"/>
              <a:ext cx="24" cy="3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3" name="Freeform 340"/>
            <p:cNvSpPr>
              <a:spLocks/>
            </p:cNvSpPr>
            <p:nvPr/>
          </p:nvSpPr>
          <p:spPr bwMode="auto">
            <a:xfrm>
              <a:off x="3343" y="2687"/>
              <a:ext cx="24" cy="36"/>
            </a:xfrm>
            <a:custGeom>
              <a:avLst/>
              <a:gdLst>
                <a:gd name="T0" fmla="*/ 0 w 24"/>
                <a:gd name="T1" fmla="*/ 0 h 36"/>
                <a:gd name="T2" fmla="*/ 12 w 24"/>
                <a:gd name="T3" fmla="*/ 18 h 36"/>
                <a:gd name="T4" fmla="*/ 24 w 24"/>
                <a:gd name="T5" fmla="*/ 36 h 36"/>
                <a:gd name="T6" fmla="*/ 0 60000 65536"/>
                <a:gd name="T7" fmla="*/ 0 60000 65536"/>
                <a:gd name="T8" fmla="*/ 0 60000 65536"/>
                <a:gd name="T9" fmla="*/ 0 w 24"/>
                <a:gd name="T10" fmla="*/ 0 h 36"/>
                <a:gd name="T11" fmla="*/ 24 w 24"/>
                <a:gd name="T12" fmla="*/ 36 h 36"/>
              </a:gdLst>
              <a:ahLst/>
              <a:cxnLst>
                <a:cxn ang="T6">
                  <a:pos x="T0" y="T1"/>
                </a:cxn>
                <a:cxn ang="T7">
                  <a:pos x="T2" y="T3"/>
                </a:cxn>
                <a:cxn ang="T8">
                  <a:pos x="T4" y="T5"/>
                </a:cxn>
              </a:cxnLst>
              <a:rect l="T9" t="T10" r="T11" b="T12"/>
              <a:pathLst>
                <a:path w="24" h="36">
                  <a:moveTo>
                    <a:pt x="0" y="0"/>
                  </a:moveTo>
                  <a:lnTo>
                    <a:pt x="12" y="18"/>
                  </a:lnTo>
                  <a:lnTo>
                    <a:pt x="24" y="3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4" name="Freeform 341"/>
            <p:cNvSpPr>
              <a:spLocks/>
            </p:cNvSpPr>
            <p:nvPr/>
          </p:nvSpPr>
          <p:spPr bwMode="auto">
            <a:xfrm>
              <a:off x="3367" y="2723"/>
              <a:ext cx="24" cy="24"/>
            </a:xfrm>
            <a:custGeom>
              <a:avLst/>
              <a:gdLst>
                <a:gd name="T0" fmla="*/ 0 w 24"/>
                <a:gd name="T1" fmla="*/ 0 h 24"/>
                <a:gd name="T2" fmla="*/ 12 w 24"/>
                <a:gd name="T3" fmla="*/ 12 h 24"/>
                <a:gd name="T4" fmla="*/ 24 w 24"/>
                <a:gd name="T5" fmla="*/ 24 h 24"/>
                <a:gd name="T6" fmla="*/ 0 60000 65536"/>
                <a:gd name="T7" fmla="*/ 0 60000 65536"/>
                <a:gd name="T8" fmla="*/ 0 60000 65536"/>
                <a:gd name="T9" fmla="*/ 0 w 24"/>
                <a:gd name="T10" fmla="*/ 0 h 24"/>
                <a:gd name="T11" fmla="*/ 24 w 24"/>
                <a:gd name="T12" fmla="*/ 24 h 24"/>
              </a:gdLst>
              <a:ahLst/>
              <a:cxnLst>
                <a:cxn ang="T6">
                  <a:pos x="T0" y="T1"/>
                </a:cxn>
                <a:cxn ang="T7">
                  <a:pos x="T2" y="T3"/>
                </a:cxn>
                <a:cxn ang="T8">
                  <a:pos x="T4" y="T5"/>
                </a:cxn>
              </a:cxnLst>
              <a:rect l="T9" t="T10" r="T11" b="T12"/>
              <a:pathLst>
                <a:path w="24" h="24">
                  <a:moveTo>
                    <a:pt x="0" y="0"/>
                  </a:moveTo>
                  <a:lnTo>
                    <a:pt x="12" y="12"/>
                  </a:lnTo>
                  <a:lnTo>
                    <a:pt x="24" y="24"/>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5" name="Line 342"/>
            <p:cNvSpPr>
              <a:spLocks noChangeShapeType="1"/>
            </p:cNvSpPr>
            <p:nvPr/>
          </p:nvSpPr>
          <p:spPr bwMode="auto">
            <a:xfrm>
              <a:off x="3391" y="2747"/>
              <a:ext cx="24" cy="2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6" name="Line 343"/>
            <p:cNvSpPr>
              <a:spLocks noChangeShapeType="1"/>
            </p:cNvSpPr>
            <p:nvPr/>
          </p:nvSpPr>
          <p:spPr bwMode="auto">
            <a:xfrm>
              <a:off x="3415" y="2771"/>
              <a:ext cx="24" cy="18"/>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 name="Line 344"/>
            <p:cNvSpPr>
              <a:spLocks noChangeShapeType="1"/>
            </p:cNvSpPr>
            <p:nvPr/>
          </p:nvSpPr>
          <p:spPr bwMode="auto">
            <a:xfrm>
              <a:off x="3439" y="2789"/>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 name="Line 345"/>
            <p:cNvSpPr>
              <a:spLocks noChangeShapeType="1"/>
            </p:cNvSpPr>
            <p:nvPr/>
          </p:nvSpPr>
          <p:spPr bwMode="auto">
            <a:xfrm>
              <a:off x="3463" y="2801"/>
              <a:ext cx="18" cy="13"/>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 name="Line 346"/>
            <p:cNvSpPr>
              <a:spLocks noChangeShapeType="1"/>
            </p:cNvSpPr>
            <p:nvPr/>
          </p:nvSpPr>
          <p:spPr bwMode="auto">
            <a:xfrm>
              <a:off x="3481" y="2814"/>
              <a:ext cx="24" cy="1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0" name="Line 347"/>
            <p:cNvSpPr>
              <a:spLocks noChangeShapeType="1"/>
            </p:cNvSpPr>
            <p:nvPr/>
          </p:nvSpPr>
          <p:spPr bwMode="auto">
            <a:xfrm>
              <a:off x="3505" y="2826"/>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1" name="Line 348"/>
            <p:cNvSpPr>
              <a:spLocks noChangeShapeType="1"/>
            </p:cNvSpPr>
            <p:nvPr/>
          </p:nvSpPr>
          <p:spPr bwMode="auto">
            <a:xfrm>
              <a:off x="3529" y="2832"/>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2" name="Line 349"/>
            <p:cNvSpPr>
              <a:spLocks noChangeShapeType="1"/>
            </p:cNvSpPr>
            <p:nvPr/>
          </p:nvSpPr>
          <p:spPr bwMode="auto">
            <a:xfrm>
              <a:off x="3553" y="2838"/>
              <a:ext cx="24" cy="6"/>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Line 350"/>
            <p:cNvSpPr>
              <a:spLocks noChangeShapeType="1"/>
            </p:cNvSpPr>
            <p:nvPr/>
          </p:nvSpPr>
          <p:spPr bwMode="auto">
            <a:xfrm>
              <a:off x="3577" y="2844"/>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 name="Freeform 351"/>
            <p:cNvSpPr>
              <a:spLocks/>
            </p:cNvSpPr>
            <p:nvPr/>
          </p:nvSpPr>
          <p:spPr bwMode="auto">
            <a:xfrm>
              <a:off x="3601" y="2844"/>
              <a:ext cx="18" cy="6"/>
            </a:xfrm>
            <a:custGeom>
              <a:avLst/>
              <a:gdLst>
                <a:gd name="T0" fmla="*/ 0 w 18"/>
                <a:gd name="T1" fmla="*/ 0 h 6"/>
                <a:gd name="T2" fmla="*/ 6 w 18"/>
                <a:gd name="T3" fmla="*/ 0 h 6"/>
                <a:gd name="T4" fmla="*/ 18 w 18"/>
                <a:gd name="T5" fmla="*/ 6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0"/>
                  </a:moveTo>
                  <a:lnTo>
                    <a:pt x="6" y="0"/>
                  </a:lnTo>
                  <a:lnTo>
                    <a:pt x="18"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5" name="Line 352"/>
            <p:cNvSpPr>
              <a:spLocks noChangeShapeType="1"/>
            </p:cNvSpPr>
            <p:nvPr/>
          </p:nvSpPr>
          <p:spPr bwMode="auto">
            <a:xfrm>
              <a:off x="3619"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6" name="Line 353"/>
            <p:cNvSpPr>
              <a:spLocks noChangeShapeType="1"/>
            </p:cNvSpPr>
            <p:nvPr/>
          </p:nvSpPr>
          <p:spPr bwMode="auto">
            <a:xfrm>
              <a:off x="3643" y="2850"/>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7" name="Freeform 354"/>
            <p:cNvSpPr>
              <a:spLocks/>
            </p:cNvSpPr>
            <p:nvPr/>
          </p:nvSpPr>
          <p:spPr bwMode="auto">
            <a:xfrm>
              <a:off x="3667" y="2850"/>
              <a:ext cx="24" cy="6"/>
            </a:xfrm>
            <a:custGeom>
              <a:avLst/>
              <a:gdLst>
                <a:gd name="T0" fmla="*/ 0 w 24"/>
                <a:gd name="T1" fmla="*/ 0 h 6"/>
                <a:gd name="T2" fmla="*/ 12 w 24"/>
                <a:gd name="T3" fmla="*/ 0 h 6"/>
                <a:gd name="T4" fmla="*/ 24 w 24"/>
                <a:gd name="T5" fmla="*/ 6 h 6"/>
                <a:gd name="T6" fmla="*/ 0 60000 65536"/>
                <a:gd name="T7" fmla="*/ 0 60000 65536"/>
                <a:gd name="T8" fmla="*/ 0 60000 65536"/>
                <a:gd name="T9" fmla="*/ 0 w 24"/>
                <a:gd name="T10" fmla="*/ 0 h 6"/>
                <a:gd name="T11" fmla="*/ 24 w 24"/>
                <a:gd name="T12" fmla="*/ 6 h 6"/>
              </a:gdLst>
              <a:ahLst/>
              <a:cxnLst>
                <a:cxn ang="T6">
                  <a:pos x="T0" y="T1"/>
                </a:cxn>
                <a:cxn ang="T7">
                  <a:pos x="T2" y="T3"/>
                </a:cxn>
                <a:cxn ang="T8">
                  <a:pos x="T4" y="T5"/>
                </a:cxn>
              </a:cxnLst>
              <a:rect l="T9" t="T10" r="T11" b="T12"/>
              <a:pathLst>
                <a:path w="24" h="6">
                  <a:moveTo>
                    <a:pt x="0" y="0"/>
                  </a:moveTo>
                  <a:lnTo>
                    <a:pt x="12" y="0"/>
                  </a:lnTo>
                  <a:lnTo>
                    <a:pt x="24" y="6"/>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 name="Line 355"/>
            <p:cNvSpPr>
              <a:spLocks noChangeShapeType="1"/>
            </p:cNvSpPr>
            <p:nvPr/>
          </p:nvSpPr>
          <p:spPr bwMode="auto">
            <a:xfrm>
              <a:off x="3691"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 name="Line 356"/>
            <p:cNvSpPr>
              <a:spLocks noChangeShapeType="1"/>
            </p:cNvSpPr>
            <p:nvPr/>
          </p:nvSpPr>
          <p:spPr bwMode="auto">
            <a:xfrm>
              <a:off x="3715" y="2856"/>
              <a:ext cx="25"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 name="Line 357"/>
            <p:cNvSpPr>
              <a:spLocks noChangeShapeType="1"/>
            </p:cNvSpPr>
            <p:nvPr/>
          </p:nvSpPr>
          <p:spPr bwMode="auto">
            <a:xfrm>
              <a:off x="3740" y="2856"/>
              <a:ext cx="18"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Line 358"/>
            <p:cNvSpPr>
              <a:spLocks noChangeShapeType="1"/>
            </p:cNvSpPr>
            <p:nvPr/>
          </p:nvSpPr>
          <p:spPr bwMode="auto">
            <a:xfrm>
              <a:off x="3758"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2" name="Line 359"/>
            <p:cNvSpPr>
              <a:spLocks noChangeShapeType="1"/>
            </p:cNvSpPr>
            <p:nvPr/>
          </p:nvSpPr>
          <p:spPr bwMode="auto">
            <a:xfrm>
              <a:off x="3782" y="2856"/>
              <a:ext cx="24" cy="1"/>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3" name="Group 360"/>
          <p:cNvGrpSpPr>
            <a:grpSpLocks noChangeAspect="1"/>
          </p:cNvGrpSpPr>
          <p:nvPr/>
        </p:nvGrpSpPr>
        <p:grpSpPr bwMode="auto">
          <a:xfrm>
            <a:off x="2620963" y="5646738"/>
            <a:ext cx="4010025" cy="465137"/>
            <a:chOff x="1953" y="1621"/>
            <a:chExt cx="1847" cy="1241"/>
          </a:xfrm>
        </p:grpSpPr>
        <p:sp>
          <p:nvSpPr>
            <p:cNvPr id="364" name="Rectangle 361"/>
            <p:cNvSpPr>
              <a:spLocks noChangeAspect="1" noChangeArrowheads="1"/>
            </p:cNvSpPr>
            <p:nvPr/>
          </p:nvSpPr>
          <p:spPr bwMode="auto">
            <a:xfrm>
              <a:off x="1953"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65" name="Rectangle 362"/>
            <p:cNvSpPr>
              <a:spLocks noChangeAspect="1" noChangeArrowheads="1"/>
            </p:cNvSpPr>
            <p:nvPr/>
          </p:nvSpPr>
          <p:spPr bwMode="auto">
            <a:xfrm>
              <a:off x="1977"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66" name="Rectangle 363"/>
            <p:cNvSpPr>
              <a:spLocks noChangeAspect="1" noChangeArrowheads="1"/>
            </p:cNvSpPr>
            <p:nvPr/>
          </p:nvSpPr>
          <p:spPr bwMode="auto">
            <a:xfrm>
              <a:off x="2001"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67" name="Rectangle 364"/>
            <p:cNvSpPr>
              <a:spLocks noChangeAspect="1" noChangeArrowheads="1"/>
            </p:cNvSpPr>
            <p:nvPr/>
          </p:nvSpPr>
          <p:spPr bwMode="auto">
            <a:xfrm>
              <a:off x="2019" y="2850"/>
              <a:ext cx="25" cy="12"/>
            </a:xfrm>
            <a:prstGeom prst="rect">
              <a:avLst/>
            </a:prstGeom>
            <a:solidFill>
              <a:srgbClr val="000080"/>
            </a:solidFill>
            <a:ln w="3175">
              <a:solidFill>
                <a:srgbClr val="000000"/>
              </a:solidFill>
              <a:miter lim="800000"/>
              <a:headEnd/>
              <a:tailEnd/>
            </a:ln>
          </p:spPr>
          <p:txBody>
            <a:bodyPr/>
            <a:lstStyle/>
            <a:p>
              <a:endParaRPr lang="en-US"/>
            </a:p>
          </p:txBody>
        </p:sp>
        <p:sp>
          <p:nvSpPr>
            <p:cNvPr id="368" name="Rectangle 365"/>
            <p:cNvSpPr>
              <a:spLocks noChangeAspect="1" noChangeArrowheads="1"/>
            </p:cNvSpPr>
            <p:nvPr/>
          </p:nvSpPr>
          <p:spPr bwMode="auto">
            <a:xfrm>
              <a:off x="2044"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69" name="Freeform 366"/>
            <p:cNvSpPr>
              <a:spLocks noChangeAspect="1"/>
            </p:cNvSpPr>
            <p:nvPr/>
          </p:nvSpPr>
          <p:spPr bwMode="auto">
            <a:xfrm>
              <a:off x="2062" y="2844"/>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0" name="Rectangle 367"/>
            <p:cNvSpPr>
              <a:spLocks noChangeAspect="1" noChangeArrowheads="1"/>
            </p:cNvSpPr>
            <p:nvPr/>
          </p:nvSpPr>
          <p:spPr bwMode="auto">
            <a:xfrm>
              <a:off x="2080"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71" name="Rectangle 368"/>
            <p:cNvSpPr>
              <a:spLocks noChangeAspect="1" noChangeArrowheads="1"/>
            </p:cNvSpPr>
            <p:nvPr/>
          </p:nvSpPr>
          <p:spPr bwMode="auto">
            <a:xfrm>
              <a:off x="2092"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72" name="Rectangle 369"/>
            <p:cNvSpPr>
              <a:spLocks noChangeAspect="1" noChangeArrowheads="1"/>
            </p:cNvSpPr>
            <p:nvPr/>
          </p:nvSpPr>
          <p:spPr bwMode="auto">
            <a:xfrm>
              <a:off x="2116"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73" name="Freeform 370"/>
            <p:cNvSpPr>
              <a:spLocks noChangeAspect="1"/>
            </p:cNvSpPr>
            <p:nvPr/>
          </p:nvSpPr>
          <p:spPr bwMode="auto">
            <a:xfrm>
              <a:off x="2140" y="2832"/>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74" name="Rectangle 371"/>
            <p:cNvSpPr>
              <a:spLocks noChangeAspect="1" noChangeArrowheads="1"/>
            </p:cNvSpPr>
            <p:nvPr/>
          </p:nvSpPr>
          <p:spPr bwMode="auto">
            <a:xfrm>
              <a:off x="2158" y="2838"/>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375" name="Freeform 372"/>
            <p:cNvSpPr>
              <a:spLocks noChangeAspect="1"/>
            </p:cNvSpPr>
            <p:nvPr/>
          </p:nvSpPr>
          <p:spPr bwMode="auto">
            <a:xfrm>
              <a:off x="2176" y="2832"/>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6" name="Freeform 373"/>
            <p:cNvSpPr>
              <a:spLocks noChangeAspect="1"/>
            </p:cNvSpPr>
            <p:nvPr/>
          </p:nvSpPr>
          <p:spPr bwMode="auto">
            <a:xfrm>
              <a:off x="2200" y="2826"/>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7" name="Freeform 374"/>
            <p:cNvSpPr>
              <a:spLocks noChangeAspect="1"/>
            </p:cNvSpPr>
            <p:nvPr/>
          </p:nvSpPr>
          <p:spPr bwMode="auto">
            <a:xfrm>
              <a:off x="2224" y="2820"/>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8" name="Freeform 375"/>
            <p:cNvSpPr>
              <a:spLocks noChangeAspect="1"/>
            </p:cNvSpPr>
            <p:nvPr/>
          </p:nvSpPr>
          <p:spPr bwMode="auto">
            <a:xfrm>
              <a:off x="2248" y="2814"/>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79" name="Freeform 376"/>
            <p:cNvSpPr>
              <a:spLocks noChangeAspect="1"/>
            </p:cNvSpPr>
            <p:nvPr/>
          </p:nvSpPr>
          <p:spPr bwMode="auto">
            <a:xfrm>
              <a:off x="2272" y="2795"/>
              <a:ext cx="30" cy="25"/>
            </a:xfrm>
            <a:custGeom>
              <a:avLst/>
              <a:gdLst>
                <a:gd name="T0" fmla="*/ 0 w 30"/>
                <a:gd name="T1" fmla="*/ 12 h 25"/>
                <a:gd name="T2" fmla="*/ 24 w 30"/>
                <a:gd name="T3" fmla="*/ 0 h 25"/>
                <a:gd name="T4" fmla="*/ 30 w 30"/>
                <a:gd name="T5" fmla="*/ 12 h 25"/>
                <a:gd name="T6" fmla="*/ 6 w 30"/>
                <a:gd name="T7" fmla="*/ 25 h 25"/>
                <a:gd name="T8" fmla="*/ 0 w 30"/>
                <a:gd name="T9" fmla="*/ 12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0" y="12"/>
                  </a:moveTo>
                  <a:lnTo>
                    <a:pt x="24" y="0"/>
                  </a:lnTo>
                  <a:lnTo>
                    <a:pt x="30" y="12"/>
                  </a:lnTo>
                  <a:lnTo>
                    <a:pt x="6" y="25"/>
                  </a:lnTo>
                  <a:lnTo>
                    <a:pt x="0" y="12"/>
                  </a:lnTo>
                  <a:close/>
                </a:path>
              </a:pathLst>
            </a:custGeom>
            <a:solidFill>
              <a:srgbClr val="000080"/>
            </a:solidFill>
            <a:ln w="3175">
              <a:solidFill>
                <a:srgbClr val="000000"/>
              </a:solidFill>
              <a:round/>
              <a:headEnd/>
              <a:tailEnd/>
            </a:ln>
          </p:spPr>
          <p:txBody>
            <a:bodyPr/>
            <a:lstStyle/>
            <a:p>
              <a:endParaRPr lang="en-US"/>
            </a:p>
          </p:txBody>
        </p:sp>
        <p:sp>
          <p:nvSpPr>
            <p:cNvPr id="380" name="Freeform 377"/>
            <p:cNvSpPr>
              <a:spLocks noChangeAspect="1"/>
            </p:cNvSpPr>
            <p:nvPr/>
          </p:nvSpPr>
          <p:spPr bwMode="auto">
            <a:xfrm>
              <a:off x="2290" y="2789"/>
              <a:ext cx="30" cy="18"/>
            </a:xfrm>
            <a:custGeom>
              <a:avLst/>
              <a:gdLst>
                <a:gd name="T0" fmla="*/ 0 w 30"/>
                <a:gd name="T1" fmla="*/ 6 h 18"/>
                <a:gd name="T2" fmla="*/ 24 w 30"/>
                <a:gd name="T3" fmla="*/ 0 h 18"/>
                <a:gd name="T4" fmla="*/ 30 w 30"/>
                <a:gd name="T5" fmla="*/ 12 h 18"/>
                <a:gd name="T6" fmla="*/ 6 w 30"/>
                <a:gd name="T7" fmla="*/ 18 h 18"/>
                <a:gd name="T8" fmla="*/ 0 w 30"/>
                <a:gd name="T9" fmla="*/ 6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6"/>
                  </a:moveTo>
                  <a:lnTo>
                    <a:pt x="24" y="0"/>
                  </a:lnTo>
                  <a:lnTo>
                    <a:pt x="30"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381" name="Freeform 378"/>
            <p:cNvSpPr>
              <a:spLocks noChangeAspect="1"/>
            </p:cNvSpPr>
            <p:nvPr/>
          </p:nvSpPr>
          <p:spPr bwMode="auto">
            <a:xfrm>
              <a:off x="2314" y="2771"/>
              <a:ext cx="30" cy="24"/>
            </a:xfrm>
            <a:custGeom>
              <a:avLst/>
              <a:gdLst>
                <a:gd name="T0" fmla="*/ 0 w 30"/>
                <a:gd name="T1" fmla="*/ 12 h 24"/>
                <a:gd name="T2" fmla="*/ 24 w 30"/>
                <a:gd name="T3" fmla="*/ 0 h 24"/>
                <a:gd name="T4" fmla="*/ 30 w 30"/>
                <a:gd name="T5" fmla="*/ 12 h 24"/>
                <a:gd name="T6" fmla="*/ 6 w 30"/>
                <a:gd name="T7" fmla="*/ 24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0"/>
                  </a:lnTo>
                  <a:lnTo>
                    <a:pt x="30" y="12"/>
                  </a:lnTo>
                  <a:lnTo>
                    <a:pt x="6" y="24"/>
                  </a:lnTo>
                  <a:lnTo>
                    <a:pt x="0" y="12"/>
                  </a:lnTo>
                  <a:close/>
                </a:path>
              </a:pathLst>
            </a:custGeom>
            <a:solidFill>
              <a:srgbClr val="000080"/>
            </a:solidFill>
            <a:ln w="3175">
              <a:solidFill>
                <a:srgbClr val="000000"/>
              </a:solidFill>
              <a:round/>
              <a:headEnd/>
              <a:tailEnd/>
            </a:ln>
          </p:spPr>
          <p:txBody>
            <a:bodyPr/>
            <a:lstStyle/>
            <a:p>
              <a:endParaRPr lang="en-US"/>
            </a:p>
          </p:txBody>
        </p:sp>
        <p:sp>
          <p:nvSpPr>
            <p:cNvPr id="382" name="Freeform 379"/>
            <p:cNvSpPr>
              <a:spLocks noChangeAspect="1"/>
            </p:cNvSpPr>
            <p:nvPr/>
          </p:nvSpPr>
          <p:spPr bwMode="auto">
            <a:xfrm>
              <a:off x="2344" y="2753"/>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3" name="Freeform 380"/>
            <p:cNvSpPr>
              <a:spLocks noChangeAspect="1"/>
            </p:cNvSpPr>
            <p:nvPr/>
          </p:nvSpPr>
          <p:spPr bwMode="auto">
            <a:xfrm>
              <a:off x="2368" y="2729"/>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4" name="Freeform 381"/>
            <p:cNvSpPr>
              <a:spLocks noChangeAspect="1"/>
            </p:cNvSpPr>
            <p:nvPr/>
          </p:nvSpPr>
          <p:spPr bwMode="auto">
            <a:xfrm>
              <a:off x="2392" y="270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5" name="Freeform 382"/>
            <p:cNvSpPr>
              <a:spLocks noChangeAspect="1"/>
            </p:cNvSpPr>
            <p:nvPr/>
          </p:nvSpPr>
          <p:spPr bwMode="auto">
            <a:xfrm>
              <a:off x="2410" y="2669"/>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386" name="Freeform 383"/>
            <p:cNvSpPr>
              <a:spLocks noChangeAspect="1"/>
            </p:cNvSpPr>
            <p:nvPr/>
          </p:nvSpPr>
          <p:spPr bwMode="auto">
            <a:xfrm>
              <a:off x="2416" y="2669"/>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7" name="Freeform 384"/>
            <p:cNvSpPr>
              <a:spLocks noChangeAspect="1"/>
            </p:cNvSpPr>
            <p:nvPr/>
          </p:nvSpPr>
          <p:spPr bwMode="auto">
            <a:xfrm>
              <a:off x="2440" y="2627"/>
              <a:ext cx="19" cy="30"/>
            </a:xfrm>
            <a:custGeom>
              <a:avLst/>
              <a:gdLst>
                <a:gd name="T0" fmla="*/ 0 w 19"/>
                <a:gd name="T1" fmla="*/ 24 h 30"/>
                <a:gd name="T2" fmla="*/ 6 w 19"/>
                <a:gd name="T3" fmla="*/ 0 h 30"/>
                <a:gd name="T4" fmla="*/ 19 w 19"/>
                <a:gd name="T5" fmla="*/ 6 h 30"/>
                <a:gd name="T6" fmla="*/ 12 w 19"/>
                <a:gd name="T7" fmla="*/ 30 h 30"/>
                <a:gd name="T8" fmla="*/ 0 w 19"/>
                <a:gd name="T9" fmla="*/ 24 h 30"/>
                <a:gd name="T10" fmla="*/ 0 60000 65536"/>
                <a:gd name="T11" fmla="*/ 0 60000 65536"/>
                <a:gd name="T12" fmla="*/ 0 60000 65536"/>
                <a:gd name="T13" fmla="*/ 0 60000 65536"/>
                <a:gd name="T14" fmla="*/ 0 60000 65536"/>
                <a:gd name="T15" fmla="*/ 0 w 19"/>
                <a:gd name="T16" fmla="*/ 0 h 30"/>
                <a:gd name="T17" fmla="*/ 19 w 19"/>
                <a:gd name="T18" fmla="*/ 30 h 30"/>
              </a:gdLst>
              <a:ahLst/>
              <a:cxnLst>
                <a:cxn ang="T10">
                  <a:pos x="T0" y="T1"/>
                </a:cxn>
                <a:cxn ang="T11">
                  <a:pos x="T2" y="T3"/>
                </a:cxn>
                <a:cxn ang="T12">
                  <a:pos x="T4" y="T5"/>
                </a:cxn>
                <a:cxn ang="T13">
                  <a:pos x="T6" y="T7"/>
                </a:cxn>
                <a:cxn ang="T14">
                  <a:pos x="T8" y="T9"/>
                </a:cxn>
              </a:cxnLst>
              <a:rect l="T15" t="T16" r="T17" b="T18"/>
              <a:pathLst>
                <a:path w="19" h="30">
                  <a:moveTo>
                    <a:pt x="0" y="24"/>
                  </a:moveTo>
                  <a:lnTo>
                    <a:pt x="6" y="0"/>
                  </a:lnTo>
                  <a:lnTo>
                    <a:pt x="19"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8" name="Freeform 385"/>
            <p:cNvSpPr>
              <a:spLocks noChangeAspect="1"/>
            </p:cNvSpPr>
            <p:nvPr/>
          </p:nvSpPr>
          <p:spPr bwMode="auto">
            <a:xfrm>
              <a:off x="2459" y="2591"/>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89" name="Freeform 386"/>
            <p:cNvSpPr>
              <a:spLocks noChangeAspect="1"/>
            </p:cNvSpPr>
            <p:nvPr/>
          </p:nvSpPr>
          <p:spPr bwMode="auto">
            <a:xfrm>
              <a:off x="2483" y="2542"/>
              <a:ext cx="18" cy="31"/>
            </a:xfrm>
            <a:custGeom>
              <a:avLst/>
              <a:gdLst>
                <a:gd name="T0" fmla="*/ 0 w 18"/>
                <a:gd name="T1" fmla="*/ 25 h 31"/>
                <a:gd name="T2" fmla="*/ 6 w 18"/>
                <a:gd name="T3" fmla="*/ 0 h 31"/>
                <a:gd name="T4" fmla="*/ 18 w 18"/>
                <a:gd name="T5" fmla="*/ 6 h 31"/>
                <a:gd name="T6" fmla="*/ 12 w 18"/>
                <a:gd name="T7" fmla="*/ 31 h 31"/>
                <a:gd name="T8" fmla="*/ 0 w 18"/>
                <a:gd name="T9" fmla="*/ 25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25"/>
                  </a:moveTo>
                  <a:lnTo>
                    <a:pt x="6" y="0"/>
                  </a:lnTo>
                  <a:lnTo>
                    <a:pt x="18"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390" name="Freeform 387"/>
            <p:cNvSpPr>
              <a:spLocks noChangeAspect="1"/>
            </p:cNvSpPr>
            <p:nvPr/>
          </p:nvSpPr>
          <p:spPr bwMode="auto">
            <a:xfrm>
              <a:off x="2507" y="248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1" name="Freeform 388"/>
            <p:cNvSpPr>
              <a:spLocks noChangeAspect="1"/>
            </p:cNvSpPr>
            <p:nvPr/>
          </p:nvSpPr>
          <p:spPr bwMode="auto">
            <a:xfrm>
              <a:off x="2531" y="2434"/>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2" name="Freeform 389"/>
            <p:cNvSpPr>
              <a:spLocks noChangeAspect="1"/>
            </p:cNvSpPr>
            <p:nvPr/>
          </p:nvSpPr>
          <p:spPr bwMode="auto">
            <a:xfrm>
              <a:off x="2549" y="2380"/>
              <a:ext cx="18" cy="24"/>
            </a:xfrm>
            <a:custGeom>
              <a:avLst/>
              <a:gdLst>
                <a:gd name="T0" fmla="*/ 0 w 18"/>
                <a:gd name="T1" fmla="*/ 18 h 24"/>
                <a:gd name="T2" fmla="*/ 6 w 18"/>
                <a:gd name="T3" fmla="*/ 0 h 24"/>
                <a:gd name="T4" fmla="*/ 18 w 18"/>
                <a:gd name="T5" fmla="*/ 6 h 24"/>
                <a:gd name="T6" fmla="*/ 12 w 18"/>
                <a:gd name="T7" fmla="*/ 24 h 24"/>
                <a:gd name="T8" fmla="*/ 0 w 18"/>
                <a:gd name="T9" fmla="*/ 18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18"/>
                  </a:moveTo>
                  <a:lnTo>
                    <a:pt x="6" y="0"/>
                  </a:lnTo>
                  <a:lnTo>
                    <a:pt x="18" y="6"/>
                  </a:lnTo>
                  <a:lnTo>
                    <a:pt x="12" y="24"/>
                  </a:lnTo>
                  <a:lnTo>
                    <a:pt x="0" y="18"/>
                  </a:lnTo>
                  <a:close/>
                </a:path>
              </a:pathLst>
            </a:custGeom>
            <a:solidFill>
              <a:srgbClr val="000080"/>
            </a:solidFill>
            <a:ln w="3175">
              <a:solidFill>
                <a:srgbClr val="000000"/>
              </a:solidFill>
              <a:round/>
              <a:headEnd/>
              <a:tailEnd/>
            </a:ln>
          </p:spPr>
          <p:txBody>
            <a:bodyPr/>
            <a:lstStyle/>
            <a:p>
              <a:endParaRPr lang="en-US"/>
            </a:p>
          </p:txBody>
        </p:sp>
        <p:sp>
          <p:nvSpPr>
            <p:cNvPr id="393" name="Freeform 390"/>
            <p:cNvSpPr>
              <a:spLocks noChangeAspect="1"/>
            </p:cNvSpPr>
            <p:nvPr/>
          </p:nvSpPr>
          <p:spPr bwMode="auto">
            <a:xfrm>
              <a:off x="2555" y="236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4" name="Rectangle 391"/>
            <p:cNvSpPr>
              <a:spLocks noChangeAspect="1" noChangeArrowheads="1"/>
            </p:cNvSpPr>
            <p:nvPr/>
          </p:nvSpPr>
          <p:spPr bwMode="auto">
            <a:xfrm>
              <a:off x="2579" y="2320"/>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395" name="Freeform 392"/>
            <p:cNvSpPr>
              <a:spLocks noChangeAspect="1"/>
            </p:cNvSpPr>
            <p:nvPr/>
          </p:nvSpPr>
          <p:spPr bwMode="auto">
            <a:xfrm>
              <a:off x="2579" y="2302"/>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6" name="Freeform 393"/>
            <p:cNvSpPr>
              <a:spLocks noChangeAspect="1"/>
            </p:cNvSpPr>
            <p:nvPr/>
          </p:nvSpPr>
          <p:spPr bwMode="auto">
            <a:xfrm>
              <a:off x="2597" y="223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7" name="Freeform 394"/>
            <p:cNvSpPr>
              <a:spLocks noChangeAspect="1"/>
            </p:cNvSpPr>
            <p:nvPr/>
          </p:nvSpPr>
          <p:spPr bwMode="auto">
            <a:xfrm>
              <a:off x="2615" y="2175"/>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398" name="Freeform 395"/>
            <p:cNvSpPr>
              <a:spLocks noChangeAspect="1"/>
            </p:cNvSpPr>
            <p:nvPr/>
          </p:nvSpPr>
          <p:spPr bwMode="auto">
            <a:xfrm>
              <a:off x="2621" y="2163"/>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399" name="Freeform 396"/>
            <p:cNvSpPr>
              <a:spLocks noChangeAspect="1"/>
            </p:cNvSpPr>
            <p:nvPr/>
          </p:nvSpPr>
          <p:spPr bwMode="auto">
            <a:xfrm>
              <a:off x="2639" y="2103"/>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0" name="Freeform 397"/>
            <p:cNvSpPr>
              <a:spLocks noChangeAspect="1"/>
            </p:cNvSpPr>
            <p:nvPr/>
          </p:nvSpPr>
          <p:spPr bwMode="auto">
            <a:xfrm>
              <a:off x="2645" y="208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1" name="Freeform 398"/>
            <p:cNvSpPr>
              <a:spLocks noChangeAspect="1"/>
            </p:cNvSpPr>
            <p:nvPr/>
          </p:nvSpPr>
          <p:spPr bwMode="auto">
            <a:xfrm>
              <a:off x="2663" y="2024"/>
              <a:ext cx="18" cy="19"/>
            </a:xfrm>
            <a:custGeom>
              <a:avLst/>
              <a:gdLst>
                <a:gd name="T0" fmla="*/ 0 w 18"/>
                <a:gd name="T1" fmla="*/ 13 h 19"/>
                <a:gd name="T2" fmla="*/ 6 w 18"/>
                <a:gd name="T3" fmla="*/ 0 h 19"/>
                <a:gd name="T4" fmla="*/ 18 w 18"/>
                <a:gd name="T5" fmla="*/ 7 h 19"/>
                <a:gd name="T6" fmla="*/ 12 w 18"/>
                <a:gd name="T7" fmla="*/ 19 h 19"/>
                <a:gd name="T8" fmla="*/ 0 w 18"/>
                <a:gd name="T9" fmla="*/ 13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3"/>
                  </a:moveTo>
                  <a:lnTo>
                    <a:pt x="6" y="0"/>
                  </a:lnTo>
                  <a:lnTo>
                    <a:pt x="18" y="7"/>
                  </a:lnTo>
                  <a:lnTo>
                    <a:pt x="12" y="19"/>
                  </a:lnTo>
                  <a:lnTo>
                    <a:pt x="0" y="13"/>
                  </a:lnTo>
                  <a:close/>
                </a:path>
              </a:pathLst>
            </a:custGeom>
            <a:solidFill>
              <a:srgbClr val="000080"/>
            </a:solidFill>
            <a:ln w="3175">
              <a:solidFill>
                <a:srgbClr val="000000"/>
              </a:solidFill>
              <a:round/>
              <a:headEnd/>
              <a:tailEnd/>
            </a:ln>
          </p:spPr>
          <p:txBody>
            <a:bodyPr/>
            <a:lstStyle/>
            <a:p>
              <a:endParaRPr lang="en-US"/>
            </a:p>
          </p:txBody>
        </p:sp>
        <p:sp>
          <p:nvSpPr>
            <p:cNvPr id="402" name="Freeform 399"/>
            <p:cNvSpPr>
              <a:spLocks noChangeAspect="1"/>
            </p:cNvSpPr>
            <p:nvPr/>
          </p:nvSpPr>
          <p:spPr bwMode="auto">
            <a:xfrm>
              <a:off x="2669" y="2012"/>
              <a:ext cx="18" cy="31"/>
            </a:xfrm>
            <a:custGeom>
              <a:avLst/>
              <a:gdLst>
                <a:gd name="T0" fmla="*/ 0 w 18"/>
                <a:gd name="T1" fmla="*/ 25 h 31"/>
                <a:gd name="T2" fmla="*/ 6 w 18"/>
                <a:gd name="T3" fmla="*/ 0 h 31"/>
                <a:gd name="T4" fmla="*/ 18 w 18"/>
                <a:gd name="T5" fmla="*/ 6 h 31"/>
                <a:gd name="T6" fmla="*/ 12 w 18"/>
                <a:gd name="T7" fmla="*/ 31 h 31"/>
                <a:gd name="T8" fmla="*/ 0 w 18"/>
                <a:gd name="T9" fmla="*/ 25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25"/>
                  </a:moveTo>
                  <a:lnTo>
                    <a:pt x="6" y="0"/>
                  </a:lnTo>
                  <a:lnTo>
                    <a:pt x="18"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403" name="Freeform 400"/>
            <p:cNvSpPr>
              <a:spLocks noChangeAspect="1"/>
            </p:cNvSpPr>
            <p:nvPr/>
          </p:nvSpPr>
          <p:spPr bwMode="auto">
            <a:xfrm>
              <a:off x="2687" y="1952"/>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404" name="Freeform 401"/>
            <p:cNvSpPr>
              <a:spLocks noChangeAspect="1"/>
            </p:cNvSpPr>
            <p:nvPr/>
          </p:nvSpPr>
          <p:spPr bwMode="auto">
            <a:xfrm>
              <a:off x="2693" y="1940"/>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5" name="Freeform 402"/>
            <p:cNvSpPr>
              <a:spLocks noChangeAspect="1"/>
            </p:cNvSpPr>
            <p:nvPr/>
          </p:nvSpPr>
          <p:spPr bwMode="auto">
            <a:xfrm>
              <a:off x="2711" y="1880"/>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6" name="Freeform 403"/>
            <p:cNvSpPr>
              <a:spLocks noChangeAspect="1"/>
            </p:cNvSpPr>
            <p:nvPr/>
          </p:nvSpPr>
          <p:spPr bwMode="auto">
            <a:xfrm>
              <a:off x="2717" y="186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7" name="Freeform 404"/>
            <p:cNvSpPr>
              <a:spLocks noChangeAspect="1"/>
            </p:cNvSpPr>
            <p:nvPr/>
          </p:nvSpPr>
          <p:spPr bwMode="auto">
            <a:xfrm>
              <a:off x="2729" y="1820"/>
              <a:ext cx="18" cy="18"/>
            </a:xfrm>
            <a:custGeom>
              <a:avLst/>
              <a:gdLst>
                <a:gd name="T0" fmla="*/ 0 w 18"/>
                <a:gd name="T1" fmla="*/ 12 h 18"/>
                <a:gd name="T2" fmla="*/ 6 w 18"/>
                <a:gd name="T3" fmla="*/ 0 h 18"/>
                <a:gd name="T4" fmla="*/ 18 w 18"/>
                <a:gd name="T5" fmla="*/ 6 h 18"/>
                <a:gd name="T6" fmla="*/ 12 w 18"/>
                <a:gd name="T7" fmla="*/ 18 h 18"/>
                <a:gd name="T8" fmla="*/ 0 w 18"/>
                <a:gd name="T9" fmla="*/ 12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12"/>
                  </a:moveTo>
                  <a:lnTo>
                    <a:pt x="6" y="0"/>
                  </a:lnTo>
                  <a:lnTo>
                    <a:pt x="18" y="6"/>
                  </a:lnTo>
                  <a:lnTo>
                    <a:pt x="12" y="18"/>
                  </a:lnTo>
                  <a:lnTo>
                    <a:pt x="0" y="12"/>
                  </a:lnTo>
                  <a:close/>
                </a:path>
              </a:pathLst>
            </a:custGeom>
            <a:solidFill>
              <a:srgbClr val="000080"/>
            </a:solidFill>
            <a:ln w="3175">
              <a:solidFill>
                <a:srgbClr val="000000"/>
              </a:solidFill>
              <a:round/>
              <a:headEnd/>
              <a:tailEnd/>
            </a:ln>
          </p:spPr>
          <p:txBody>
            <a:bodyPr/>
            <a:lstStyle/>
            <a:p>
              <a:endParaRPr lang="en-US"/>
            </a:p>
          </p:txBody>
        </p:sp>
        <p:sp>
          <p:nvSpPr>
            <p:cNvPr id="408" name="Freeform 405"/>
            <p:cNvSpPr>
              <a:spLocks noChangeAspect="1"/>
            </p:cNvSpPr>
            <p:nvPr/>
          </p:nvSpPr>
          <p:spPr bwMode="auto">
            <a:xfrm>
              <a:off x="2735" y="1808"/>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09" name="Freeform 406"/>
            <p:cNvSpPr>
              <a:spLocks noChangeAspect="1"/>
            </p:cNvSpPr>
            <p:nvPr/>
          </p:nvSpPr>
          <p:spPr bwMode="auto">
            <a:xfrm>
              <a:off x="2753" y="1759"/>
              <a:ext cx="18" cy="19"/>
            </a:xfrm>
            <a:custGeom>
              <a:avLst/>
              <a:gdLst>
                <a:gd name="T0" fmla="*/ 0 w 18"/>
                <a:gd name="T1" fmla="*/ 13 h 19"/>
                <a:gd name="T2" fmla="*/ 6 w 18"/>
                <a:gd name="T3" fmla="*/ 0 h 19"/>
                <a:gd name="T4" fmla="*/ 18 w 18"/>
                <a:gd name="T5" fmla="*/ 6 h 19"/>
                <a:gd name="T6" fmla="*/ 12 w 18"/>
                <a:gd name="T7" fmla="*/ 19 h 19"/>
                <a:gd name="T8" fmla="*/ 0 w 18"/>
                <a:gd name="T9" fmla="*/ 13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13"/>
                  </a:moveTo>
                  <a:lnTo>
                    <a:pt x="6" y="0"/>
                  </a:lnTo>
                  <a:lnTo>
                    <a:pt x="18" y="6"/>
                  </a:lnTo>
                  <a:lnTo>
                    <a:pt x="12" y="19"/>
                  </a:lnTo>
                  <a:lnTo>
                    <a:pt x="0" y="13"/>
                  </a:lnTo>
                  <a:close/>
                </a:path>
              </a:pathLst>
            </a:custGeom>
            <a:solidFill>
              <a:srgbClr val="000080"/>
            </a:solidFill>
            <a:ln w="3175">
              <a:solidFill>
                <a:srgbClr val="000000"/>
              </a:solidFill>
              <a:round/>
              <a:headEnd/>
              <a:tailEnd/>
            </a:ln>
          </p:spPr>
          <p:txBody>
            <a:bodyPr/>
            <a:lstStyle/>
            <a:p>
              <a:endParaRPr lang="en-US"/>
            </a:p>
          </p:txBody>
        </p:sp>
        <p:sp>
          <p:nvSpPr>
            <p:cNvPr id="410" name="Freeform 407"/>
            <p:cNvSpPr>
              <a:spLocks noChangeAspect="1"/>
            </p:cNvSpPr>
            <p:nvPr/>
          </p:nvSpPr>
          <p:spPr bwMode="auto">
            <a:xfrm>
              <a:off x="2759" y="1747"/>
              <a:ext cx="24" cy="31"/>
            </a:xfrm>
            <a:custGeom>
              <a:avLst/>
              <a:gdLst>
                <a:gd name="T0" fmla="*/ 0 w 24"/>
                <a:gd name="T1" fmla="*/ 25 h 31"/>
                <a:gd name="T2" fmla="*/ 12 w 24"/>
                <a:gd name="T3" fmla="*/ 0 h 31"/>
                <a:gd name="T4" fmla="*/ 24 w 24"/>
                <a:gd name="T5" fmla="*/ 6 h 31"/>
                <a:gd name="T6" fmla="*/ 12 w 24"/>
                <a:gd name="T7" fmla="*/ 31 h 31"/>
                <a:gd name="T8" fmla="*/ 0 w 24"/>
                <a:gd name="T9" fmla="*/ 25 h 31"/>
                <a:gd name="T10" fmla="*/ 0 60000 65536"/>
                <a:gd name="T11" fmla="*/ 0 60000 65536"/>
                <a:gd name="T12" fmla="*/ 0 60000 65536"/>
                <a:gd name="T13" fmla="*/ 0 60000 65536"/>
                <a:gd name="T14" fmla="*/ 0 60000 65536"/>
                <a:gd name="T15" fmla="*/ 0 w 24"/>
                <a:gd name="T16" fmla="*/ 0 h 31"/>
                <a:gd name="T17" fmla="*/ 24 w 24"/>
                <a:gd name="T18" fmla="*/ 31 h 31"/>
              </a:gdLst>
              <a:ahLst/>
              <a:cxnLst>
                <a:cxn ang="T10">
                  <a:pos x="T0" y="T1"/>
                </a:cxn>
                <a:cxn ang="T11">
                  <a:pos x="T2" y="T3"/>
                </a:cxn>
                <a:cxn ang="T12">
                  <a:pos x="T4" y="T5"/>
                </a:cxn>
                <a:cxn ang="T13">
                  <a:pos x="T6" y="T7"/>
                </a:cxn>
                <a:cxn ang="T14">
                  <a:pos x="T8" y="T9"/>
                </a:cxn>
              </a:cxnLst>
              <a:rect l="T15" t="T16" r="T17" b="T18"/>
              <a:pathLst>
                <a:path w="24" h="31">
                  <a:moveTo>
                    <a:pt x="0" y="25"/>
                  </a:moveTo>
                  <a:lnTo>
                    <a:pt x="12" y="0"/>
                  </a:lnTo>
                  <a:lnTo>
                    <a:pt x="24" y="6"/>
                  </a:lnTo>
                  <a:lnTo>
                    <a:pt x="12" y="31"/>
                  </a:lnTo>
                  <a:lnTo>
                    <a:pt x="0" y="25"/>
                  </a:lnTo>
                  <a:close/>
                </a:path>
              </a:pathLst>
            </a:custGeom>
            <a:solidFill>
              <a:srgbClr val="000080"/>
            </a:solidFill>
            <a:ln w="3175">
              <a:solidFill>
                <a:srgbClr val="000000"/>
              </a:solidFill>
              <a:round/>
              <a:headEnd/>
              <a:tailEnd/>
            </a:ln>
          </p:spPr>
          <p:txBody>
            <a:bodyPr/>
            <a:lstStyle/>
            <a:p>
              <a:endParaRPr lang="en-US"/>
            </a:p>
          </p:txBody>
        </p:sp>
        <p:sp>
          <p:nvSpPr>
            <p:cNvPr id="411" name="Freeform 408"/>
            <p:cNvSpPr>
              <a:spLocks noChangeAspect="1"/>
            </p:cNvSpPr>
            <p:nvPr/>
          </p:nvSpPr>
          <p:spPr bwMode="auto">
            <a:xfrm>
              <a:off x="2783" y="1705"/>
              <a:ext cx="18" cy="30"/>
            </a:xfrm>
            <a:custGeom>
              <a:avLst/>
              <a:gdLst>
                <a:gd name="T0" fmla="*/ 0 w 18"/>
                <a:gd name="T1" fmla="*/ 24 h 30"/>
                <a:gd name="T2" fmla="*/ 6 w 18"/>
                <a:gd name="T3" fmla="*/ 0 h 30"/>
                <a:gd name="T4" fmla="*/ 18 w 18"/>
                <a:gd name="T5" fmla="*/ 6 h 30"/>
                <a:gd name="T6" fmla="*/ 12 w 18"/>
                <a:gd name="T7" fmla="*/ 30 h 30"/>
                <a:gd name="T8" fmla="*/ 0 w 18"/>
                <a:gd name="T9" fmla="*/ 24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24"/>
                  </a:moveTo>
                  <a:lnTo>
                    <a:pt x="6" y="0"/>
                  </a:lnTo>
                  <a:lnTo>
                    <a:pt x="18"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12" name="Freeform 409"/>
            <p:cNvSpPr>
              <a:spLocks noChangeAspect="1"/>
            </p:cNvSpPr>
            <p:nvPr/>
          </p:nvSpPr>
          <p:spPr bwMode="auto">
            <a:xfrm>
              <a:off x="2807" y="1663"/>
              <a:ext cx="24" cy="30"/>
            </a:xfrm>
            <a:custGeom>
              <a:avLst/>
              <a:gdLst>
                <a:gd name="T0" fmla="*/ 0 w 24"/>
                <a:gd name="T1" fmla="*/ 24 h 30"/>
                <a:gd name="T2" fmla="*/ 12 w 24"/>
                <a:gd name="T3" fmla="*/ 0 h 30"/>
                <a:gd name="T4" fmla="*/ 24 w 24"/>
                <a:gd name="T5" fmla="*/ 6 h 30"/>
                <a:gd name="T6" fmla="*/ 12 w 24"/>
                <a:gd name="T7" fmla="*/ 30 h 30"/>
                <a:gd name="T8" fmla="*/ 0 w 24"/>
                <a:gd name="T9" fmla="*/ 24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24"/>
                  </a:moveTo>
                  <a:lnTo>
                    <a:pt x="12" y="0"/>
                  </a:lnTo>
                  <a:lnTo>
                    <a:pt x="24" y="6"/>
                  </a:lnTo>
                  <a:lnTo>
                    <a:pt x="12" y="30"/>
                  </a:lnTo>
                  <a:lnTo>
                    <a:pt x="0" y="24"/>
                  </a:lnTo>
                  <a:close/>
                </a:path>
              </a:pathLst>
            </a:custGeom>
            <a:solidFill>
              <a:srgbClr val="000080"/>
            </a:solidFill>
            <a:ln w="3175">
              <a:solidFill>
                <a:srgbClr val="000000"/>
              </a:solidFill>
              <a:round/>
              <a:headEnd/>
              <a:tailEnd/>
            </a:ln>
          </p:spPr>
          <p:txBody>
            <a:bodyPr/>
            <a:lstStyle/>
            <a:p>
              <a:endParaRPr lang="en-US"/>
            </a:p>
          </p:txBody>
        </p:sp>
        <p:sp>
          <p:nvSpPr>
            <p:cNvPr id="413" name="Freeform 410"/>
            <p:cNvSpPr>
              <a:spLocks noChangeAspect="1"/>
            </p:cNvSpPr>
            <p:nvPr/>
          </p:nvSpPr>
          <p:spPr bwMode="auto">
            <a:xfrm>
              <a:off x="2825" y="1633"/>
              <a:ext cx="30" cy="24"/>
            </a:xfrm>
            <a:custGeom>
              <a:avLst/>
              <a:gdLst>
                <a:gd name="T0" fmla="*/ 0 w 30"/>
                <a:gd name="T1" fmla="*/ 12 h 24"/>
                <a:gd name="T2" fmla="*/ 24 w 30"/>
                <a:gd name="T3" fmla="*/ 0 h 24"/>
                <a:gd name="T4" fmla="*/ 30 w 30"/>
                <a:gd name="T5" fmla="*/ 12 h 24"/>
                <a:gd name="T6" fmla="*/ 6 w 30"/>
                <a:gd name="T7" fmla="*/ 24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0"/>
                  </a:lnTo>
                  <a:lnTo>
                    <a:pt x="30" y="12"/>
                  </a:lnTo>
                  <a:lnTo>
                    <a:pt x="6" y="24"/>
                  </a:lnTo>
                  <a:lnTo>
                    <a:pt x="0" y="12"/>
                  </a:lnTo>
                  <a:close/>
                </a:path>
              </a:pathLst>
            </a:custGeom>
            <a:solidFill>
              <a:srgbClr val="000080"/>
            </a:solidFill>
            <a:ln w="3175">
              <a:solidFill>
                <a:srgbClr val="000000"/>
              </a:solidFill>
              <a:round/>
              <a:headEnd/>
              <a:tailEnd/>
            </a:ln>
          </p:spPr>
          <p:txBody>
            <a:bodyPr/>
            <a:lstStyle/>
            <a:p>
              <a:endParaRPr lang="en-US"/>
            </a:p>
          </p:txBody>
        </p:sp>
        <p:sp>
          <p:nvSpPr>
            <p:cNvPr id="414" name="Freeform 411"/>
            <p:cNvSpPr>
              <a:spLocks noChangeAspect="1"/>
            </p:cNvSpPr>
            <p:nvPr/>
          </p:nvSpPr>
          <p:spPr bwMode="auto">
            <a:xfrm>
              <a:off x="2849" y="1621"/>
              <a:ext cx="31" cy="18"/>
            </a:xfrm>
            <a:custGeom>
              <a:avLst/>
              <a:gdLst>
                <a:gd name="T0" fmla="*/ 0 w 31"/>
                <a:gd name="T1" fmla="*/ 6 h 18"/>
                <a:gd name="T2" fmla="*/ 24 w 31"/>
                <a:gd name="T3" fmla="*/ 0 h 18"/>
                <a:gd name="T4" fmla="*/ 31 w 31"/>
                <a:gd name="T5" fmla="*/ 12 h 18"/>
                <a:gd name="T6" fmla="*/ 6 w 31"/>
                <a:gd name="T7" fmla="*/ 18 h 18"/>
                <a:gd name="T8" fmla="*/ 0 w 31"/>
                <a:gd name="T9" fmla="*/ 6 h 18"/>
                <a:gd name="T10" fmla="*/ 0 60000 65536"/>
                <a:gd name="T11" fmla="*/ 0 60000 65536"/>
                <a:gd name="T12" fmla="*/ 0 60000 65536"/>
                <a:gd name="T13" fmla="*/ 0 60000 65536"/>
                <a:gd name="T14" fmla="*/ 0 60000 65536"/>
                <a:gd name="T15" fmla="*/ 0 w 31"/>
                <a:gd name="T16" fmla="*/ 0 h 18"/>
                <a:gd name="T17" fmla="*/ 31 w 31"/>
                <a:gd name="T18" fmla="*/ 18 h 18"/>
              </a:gdLst>
              <a:ahLst/>
              <a:cxnLst>
                <a:cxn ang="T10">
                  <a:pos x="T0" y="T1"/>
                </a:cxn>
                <a:cxn ang="T11">
                  <a:pos x="T2" y="T3"/>
                </a:cxn>
                <a:cxn ang="T12">
                  <a:pos x="T4" y="T5"/>
                </a:cxn>
                <a:cxn ang="T13">
                  <a:pos x="T6" y="T7"/>
                </a:cxn>
                <a:cxn ang="T14">
                  <a:pos x="T8" y="T9"/>
                </a:cxn>
              </a:cxnLst>
              <a:rect l="T15" t="T16" r="T17" b="T18"/>
              <a:pathLst>
                <a:path w="31" h="18">
                  <a:moveTo>
                    <a:pt x="0" y="6"/>
                  </a:moveTo>
                  <a:lnTo>
                    <a:pt x="24" y="0"/>
                  </a:lnTo>
                  <a:lnTo>
                    <a:pt x="31" y="12"/>
                  </a:lnTo>
                  <a:lnTo>
                    <a:pt x="6" y="18"/>
                  </a:lnTo>
                  <a:lnTo>
                    <a:pt x="0" y="6"/>
                  </a:lnTo>
                  <a:close/>
                </a:path>
              </a:pathLst>
            </a:custGeom>
            <a:solidFill>
              <a:srgbClr val="000080"/>
            </a:solidFill>
            <a:ln w="3175">
              <a:solidFill>
                <a:srgbClr val="000000"/>
              </a:solidFill>
              <a:round/>
              <a:headEnd/>
              <a:tailEnd/>
            </a:ln>
          </p:spPr>
          <p:txBody>
            <a:bodyPr/>
            <a:lstStyle/>
            <a:p>
              <a:endParaRPr lang="en-US"/>
            </a:p>
          </p:txBody>
        </p:sp>
        <p:sp>
          <p:nvSpPr>
            <p:cNvPr id="415" name="Freeform 412"/>
            <p:cNvSpPr>
              <a:spLocks noChangeAspect="1"/>
            </p:cNvSpPr>
            <p:nvPr/>
          </p:nvSpPr>
          <p:spPr bwMode="auto">
            <a:xfrm>
              <a:off x="2873" y="1621"/>
              <a:ext cx="31" cy="18"/>
            </a:xfrm>
            <a:custGeom>
              <a:avLst/>
              <a:gdLst>
                <a:gd name="T0" fmla="*/ 0 w 31"/>
                <a:gd name="T1" fmla="*/ 12 h 18"/>
                <a:gd name="T2" fmla="*/ 25 w 31"/>
                <a:gd name="T3" fmla="*/ 18 h 18"/>
                <a:gd name="T4" fmla="*/ 31 w 31"/>
                <a:gd name="T5" fmla="*/ 6 h 18"/>
                <a:gd name="T6" fmla="*/ 7 w 31"/>
                <a:gd name="T7" fmla="*/ 0 h 18"/>
                <a:gd name="T8" fmla="*/ 0 w 31"/>
                <a:gd name="T9" fmla="*/ 12 h 18"/>
                <a:gd name="T10" fmla="*/ 0 60000 65536"/>
                <a:gd name="T11" fmla="*/ 0 60000 65536"/>
                <a:gd name="T12" fmla="*/ 0 60000 65536"/>
                <a:gd name="T13" fmla="*/ 0 60000 65536"/>
                <a:gd name="T14" fmla="*/ 0 60000 65536"/>
                <a:gd name="T15" fmla="*/ 0 w 31"/>
                <a:gd name="T16" fmla="*/ 0 h 18"/>
                <a:gd name="T17" fmla="*/ 31 w 31"/>
                <a:gd name="T18" fmla="*/ 18 h 18"/>
              </a:gdLst>
              <a:ahLst/>
              <a:cxnLst>
                <a:cxn ang="T10">
                  <a:pos x="T0" y="T1"/>
                </a:cxn>
                <a:cxn ang="T11">
                  <a:pos x="T2" y="T3"/>
                </a:cxn>
                <a:cxn ang="T12">
                  <a:pos x="T4" y="T5"/>
                </a:cxn>
                <a:cxn ang="T13">
                  <a:pos x="T6" y="T7"/>
                </a:cxn>
                <a:cxn ang="T14">
                  <a:pos x="T8" y="T9"/>
                </a:cxn>
              </a:cxnLst>
              <a:rect l="T15" t="T16" r="T17" b="T18"/>
              <a:pathLst>
                <a:path w="31" h="18">
                  <a:moveTo>
                    <a:pt x="0" y="12"/>
                  </a:moveTo>
                  <a:lnTo>
                    <a:pt x="25" y="18"/>
                  </a:lnTo>
                  <a:lnTo>
                    <a:pt x="31" y="6"/>
                  </a:lnTo>
                  <a:lnTo>
                    <a:pt x="7" y="0"/>
                  </a:lnTo>
                  <a:lnTo>
                    <a:pt x="0" y="12"/>
                  </a:lnTo>
                  <a:close/>
                </a:path>
              </a:pathLst>
            </a:custGeom>
            <a:solidFill>
              <a:srgbClr val="000080"/>
            </a:solidFill>
            <a:ln w="3175">
              <a:solidFill>
                <a:srgbClr val="000000"/>
              </a:solidFill>
              <a:round/>
              <a:headEnd/>
              <a:tailEnd/>
            </a:ln>
          </p:spPr>
          <p:txBody>
            <a:bodyPr/>
            <a:lstStyle/>
            <a:p>
              <a:endParaRPr lang="en-US"/>
            </a:p>
          </p:txBody>
        </p:sp>
        <p:sp>
          <p:nvSpPr>
            <p:cNvPr id="416" name="Freeform 413"/>
            <p:cNvSpPr>
              <a:spLocks noChangeAspect="1"/>
            </p:cNvSpPr>
            <p:nvPr/>
          </p:nvSpPr>
          <p:spPr bwMode="auto">
            <a:xfrm>
              <a:off x="2892" y="1627"/>
              <a:ext cx="30" cy="24"/>
            </a:xfrm>
            <a:custGeom>
              <a:avLst/>
              <a:gdLst>
                <a:gd name="T0" fmla="*/ 0 w 30"/>
                <a:gd name="T1" fmla="*/ 12 h 24"/>
                <a:gd name="T2" fmla="*/ 24 w 30"/>
                <a:gd name="T3" fmla="*/ 24 h 24"/>
                <a:gd name="T4" fmla="*/ 30 w 30"/>
                <a:gd name="T5" fmla="*/ 12 h 24"/>
                <a:gd name="T6" fmla="*/ 6 w 30"/>
                <a:gd name="T7" fmla="*/ 0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24"/>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17" name="Freeform 414"/>
            <p:cNvSpPr>
              <a:spLocks noChangeAspect="1"/>
            </p:cNvSpPr>
            <p:nvPr/>
          </p:nvSpPr>
          <p:spPr bwMode="auto">
            <a:xfrm>
              <a:off x="2922" y="1633"/>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18" name="Freeform 415"/>
            <p:cNvSpPr>
              <a:spLocks noChangeAspect="1"/>
            </p:cNvSpPr>
            <p:nvPr/>
          </p:nvSpPr>
          <p:spPr bwMode="auto">
            <a:xfrm>
              <a:off x="2946" y="1663"/>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19" name="Freeform 416"/>
            <p:cNvSpPr>
              <a:spLocks noChangeAspect="1"/>
            </p:cNvSpPr>
            <p:nvPr/>
          </p:nvSpPr>
          <p:spPr bwMode="auto">
            <a:xfrm>
              <a:off x="2970" y="1711"/>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0" name="Freeform 417"/>
            <p:cNvSpPr>
              <a:spLocks noChangeAspect="1"/>
            </p:cNvSpPr>
            <p:nvPr/>
          </p:nvSpPr>
          <p:spPr bwMode="auto">
            <a:xfrm>
              <a:off x="2994" y="1759"/>
              <a:ext cx="18" cy="31"/>
            </a:xfrm>
            <a:custGeom>
              <a:avLst/>
              <a:gdLst>
                <a:gd name="T0" fmla="*/ 0 w 18"/>
                <a:gd name="T1" fmla="*/ 0 h 31"/>
                <a:gd name="T2" fmla="*/ 6 w 18"/>
                <a:gd name="T3" fmla="*/ 25 h 31"/>
                <a:gd name="T4" fmla="*/ 18 w 18"/>
                <a:gd name="T5" fmla="*/ 31 h 31"/>
                <a:gd name="T6" fmla="*/ 12 w 18"/>
                <a:gd name="T7" fmla="*/ 6 h 31"/>
                <a:gd name="T8" fmla="*/ 0 w 18"/>
                <a:gd name="T9" fmla="*/ 0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0"/>
                  </a:moveTo>
                  <a:lnTo>
                    <a:pt x="6" y="25"/>
                  </a:lnTo>
                  <a:lnTo>
                    <a:pt x="18" y="31"/>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1" name="Freeform 418"/>
            <p:cNvSpPr>
              <a:spLocks noChangeAspect="1"/>
            </p:cNvSpPr>
            <p:nvPr/>
          </p:nvSpPr>
          <p:spPr bwMode="auto">
            <a:xfrm>
              <a:off x="3012" y="1820"/>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2" name="Freeform 419"/>
            <p:cNvSpPr>
              <a:spLocks noChangeAspect="1"/>
            </p:cNvSpPr>
            <p:nvPr/>
          </p:nvSpPr>
          <p:spPr bwMode="auto">
            <a:xfrm>
              <a:off x="3018" y="182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3" name="Freeform 420"/>
            <p:cNvSpPr>
              <a:spLocks noChangeAspect="1"/>
            </p:cNvSpPr>
            <p:nvPr/>
          </p:nvSpPr>
          <p:spPr bwMode="auto">
            <a:xfrm>
              <a:off x="3030" y="1880"/>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4" name="Freeform 421"/>
            <p:cNvSpPr>
              <a:spLocks noChangeAspect="1"/>
            </p:cNvSpPr>
            <p:nvPr/>
          </p:nvSpPr>
          <p:spPr bwMode="auto">
            <a:xfrm>
              <a:off x="3036" y="188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5" name="Freeform 422"/>
            <p:cNvSpPr>
              <a:spLocks noChangeAspect="1"/>
            </p:cNvSpPr>
            <p:nvPr/>
          </p:nvSpPr>
          <p:spPr bwMode="auto">
            <a:xfrm>
              <a:off x="3054" y="194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6" name="Freeform 423"/>
            <p:cNvSpPr>
              <a:spLocks noChangeAspect="1"/>
            </p:cNvSpPr>
            <p:nvPr/>
          </p:nvSpPr>
          <p:spPr bwMode="auto">
            <a:xfrm>
              <a:off x="3060" y="1952"/>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27" name="Freeform 424"/>
            <p:cNvSpPr>
              <a:spLocks noChangeAspect="1"/>
            </p:cNvSpPr>
            <p:nvPr/>
          </p:nvSpPr>
          <p:spPr bwMode="auto">
            <a:xfrm>
              <a:off x="3078" y="2024"/>
              <a:ext cx="18" cy="19"/>
            </a:xfrm>
            <a:custGeom>
              <a:avLst/>
              <a:gdLst>
                <a:gd name="T0" fmla="*/ 0 w 18"/>
                <a:gd name="T1" fmla="*/ 0 h 19"/>
                <a:gd name="T2" fmla="*/ 6 w 18"/>
                <a:gd name="T3" fmla="*/ 13 h 19"/>
                <a:gd name="T4" fmla="*/ 18 w 18"/>
                <a:gd name="T5" fmla="*/ 19 h 19"/>
                <a:gd name="T6" fmla="*/ 12 w 18"/>
                <a:gd name="T7" fmla="*/ 7 h 19"/>
                <a:gd name="T8" fmla="*/ 0 w 18"/>
                <a:gd name="T9" fmla="*/ 0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0" y="0"/>
                  </a:moveTo>
                  <a:lnTo>
                    <a:pt x="6" y="13"/>
                  </a:lnTo>
                  <a:lnTo>
                    <a:pt x="18" y="19"/>
                  </a:lnTo>
                  <a:lnTo>
                    <a:pt x="12" y="7"/>
                  </a:lnTo>
                  <a:lnTo>
                    <a:pt x="0" y="0"/>
                  </a:lnTo>
                  <a:close/>
                </a:path>
              </a:pathLst>
            </a:custGeom>
            <a:solidFill>
              <a:srgbClr val="000080"/>
            </a:solidFill>
            <a:ln w="3175">
              <a:solidFill>
                <a:srgbClr val="000000"/>
              </a:solidFill>
              <a:round/>
              <a:headEnd/>
              <a:tailEnd/>
            </a:ln>
          </p:spPr>
          <p:txBody>
            <a:bodyPr/>
            <a:lstStyle/>
            <a:p>
              <a:endParaRPr lang="en-US"/>
            </a:p>
          </p:txBody>
        </p:sp>
        <p:sp>
          <p:nvSpPr>
            <p:cNvPr id="428" name="Freeform 425"/>
            <p:cNvSpPr>
              <a:spLocks noChangeAspect="1"/>
            </p:cNvSpPr>
            <p:nvPr/>
          </p:nvSpPr>
          <p:spPr bwMode="auto">
            <a:xfrm>
              <a:off x="3084" y="2024"/>
              <a:ext cx="18" cy="31"/>
            </a:xfrm>
            <a:custGeom>
              <a:avLst/>
              <a:gdLst>
                <a:gd name="T0" fmla="*/ 0 w 18"/>
                <a:gd name="T1" fmla="*/ 0 h 31"/>
                <a:gd name="T2" fmla="*/ 6 w 18"/>
                <a:gd name="T3" fmla="*/ 25 h 31"/>
                <a:gd name="T4" fmla="*/ 18 w 18"/>
                <a:gd name="T5" fmla="*/ 31 h 31"/>
                <a:gd name="T6" fmla="*/ 12 w 18"/>
                <a:gd name="T7" fmla="*/ 7 h 31"/>
                <a:gd name="T8" fmla="*/ 0 w 18"/>
                <a:gd name="T9" fmla="*/ 0 h 31"/>
                <a:gd name="T10" fmla="*/ 0 60000 65536"/>
                <a:gd name="T11" fmla="*/ 0 60000 65536"/>
                <a:gd name="T12" fmla="*/ 0 60000 65536"/>
                <a:gd name="T13" fmla="*/ 0 60000 65536"/>
                <a:gd name="T14" fmla="*/ 0 60000 65536"/>
                <a:gd name="T15" fmla="*/ 0 w 18"/>
                <a:gd name="T16" fmla="*/ 0 h 31"/>
                <a:gd name="T17" fmla="*/ 18 w 18"/>
                <a:gd name="T18" fmla="*/ 31 h 31"/>
              </a:gdLst>
              <a:ahLst/>
              <a:cxnLst>
                <a:cxn ang="T10">
                  <a:pos x="T0" y="T1"/>
                </a:cxn>
                <a:cxn ang="T11">
                  <a:pos x="T2" y="T3"/>
                </a:cxn>
                <a:cxn ang="T12">
                  <a:pos x="T4" y="T5"/>
                </a:cxn>
                <a:cxn ang="T13">
                  <a:pos x="T6" y="T7"/>
                </a:cxn>
                <a:cxn ang="T14">
                  <a:pos x="T8" y="T9"/>
                </a:cxn>
              </a:cxnLst>
              <a:rect l="T15" t="T16" r="T17" b="T18"/>
              <a:pathLst>
                <a:path w="18" h="31">
                  <a:moveTo>
                    <a:pt x="0" y="0"/>
                  </a:moveTo>
                  <a:lnTo>
                    <a:pt x="6" y="25"/>
                  </a:lnTo>
                  <a:lnTo>
                    <a:pt x="18" y="31"/>
                  </a:lnTo>
                  <a:lnTo>
                    <a:pt x="12" y="7"/>
                  </a:lnTo>
                  <a:lnTo>
                    <a:pt x="0" y="0"/>
                  </a:lnTo>
                  <a:close/>
                </a:path>
              </a:pathLst>
            </a:custGeom>
            <a:solidFill>
              <a:srgbClr val="000080"/>
            </a:solidFill>
            <a:ln w="3175">
              <a:solidFill>
                <a:srgbClr val="000000"/>
              </a:solidFill>
              <a:round/>
              <a:headEnd/>
              <a:tailEnd/>
            </a:ln>
          </p:spPr>
          <p:txBody>
            <a:bodyPr/>
            <a:lstStyle/>
            <a:p>
              <a:endParaRPr lang="en-US"/>
            </a:p>
          </p:txBody>
        </p:sp>
        <p:sp>
          <p:nvSpPr>
            <p:cNvPr id="429" name="Freeform 426"/>
            <p:cNvSpPr>
              <a:spLocks noChangeAspect="1"/>
            </p:cNvSpPr>
            <p:nvPr/>
          </p:nvSpPr>
          <p:spPr bwMode="auto">
            <a:xfrm>
              <a:off x="3102" y="209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0" name="Freeform 427"/>
            <p:cNvSpPr>
              <a:spLocks noChangeAspect="1"/>
            </p:cNvSpPr>
            <p:nvPr/>
          </p:nvSpPr>
          <p:spPr bwMode="auto">
            <a:xfrm>
              <a:off x="3108" y="209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1" name="Freeform 428"/>
            <p:cNvSpPr>
              <a:spLocks noChangeAspect="1"/>
            </p:cNvSpPr>
            <p:nvPr/>
          </p:nvSpPr>
          <p:spPr bwMode="auto">
            <a:xfrm>
              <a:off x="3126" y="215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2" name="Freeform 429"/>
            <p:cNvSpPr>
              <a:spLocks noChangeAspect="1"/>
            </p:cNvSpPr>
            <p:nvPr/>
          </p:nvSpPr>
          <p:spPr bwMode="auto">
            <a:xfrm>
              <a:off x="3132" y="217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3" name="Freeform 430"/>
            <p:cNvSpPr>
              <a:spLocks noChangeAspect="1"/>
            </p:cNvSpPr>
            <p:nvPr/>
          </p:nvSpPr>
          <p:spPr bwMode="auto">
            <a:xfrm>
              <a:off x="3150" y="224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4" name="Freeform 431"/>
            <p:cNvSpPr>
              <a:spLocks noChangeAspect="1"/>
            </p:cNvSpPr>
            <p:nvPr/>
          </p:nvSpPr>
          <p:spPr bwMode="auto">
            <a:xfrm>
              <a:off x="3156" y="2247"/>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5" name="Rectangle 432"/>
            <p:cNvSpPr>
              <a:spLocks noChangeAspect="1" noChangeArrowheads="1"/>
            </p:cNvSpPr>
            <p:nvPr/>
          </p:nvSpPr>
          <p:spPr bwMode="auto">
            <a:xfrm>
              <a:off x="3174" y="2326"/>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436" name="Freeform 433"/>
            <p:cNvSpPr>
              <a:spLocks noChangeAspect="1"/>
            </p:cNvSpPr>
            <p:nvPr/>
          </p:nvSpPr>
          <p:spPr bwMode="auto">
            <a:xfrm>
              <a:off x="3174" y="2314"/>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7" name="Rectangle 434"/>
            <p:cNvSpPr>
              <a:spLocks noChangeAspect="1" noChangeArrowheads="1"/>
            </p:cNvSpPr>
            <p:nvPr/>
          </p:nvSpPr>
          <p:spPr bwMode="auto">
            <a:xfrm>
              <a:off x="3198" y="2392"/>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438" name="Freeform 435"/>
            <p:cNvSpPr>
              <a:spLocks noChangeAspect="1"/>
            </p:cNvSpPr>
            <p:nvPr/>
          </p:nvSpPr>
          <p:spPr bwMode="auto">
            <a:xfrm>
              <a:off x="3198" y="238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39" name="Freeform 436"/>
            <p:cNvSpPr>
              <a:spLocks noChangeAspect="1"/>
            </p:cNvSpPr>
            <p:nvPr/>
          </p:nvSpPr>
          <p:spPr bwMode="auto">
            <a:xfrm>
              <a:off x="3216" y="2440"/>
              <a:ext cx="18" cy="24"/>
            </a:xfrm>
            <a:custGeom>
              <a:avLst/>
              <a:gdLst>
                <a:gd name="T0" fmla="*/ 0 w 18"/>
                <a:gd name="T1" fmla="*/ 0 h 24"/>
                <a:gd name="T2" fmla="*/ 6 w 18"/>
                <a:gd name="T3" fmla="*/ 18 h 24"/>
                <a:gd name="T4" fmla="*/ 18 w 18"/>
                <a:gd name="T5" fmla="*/ 24 h 24"/>
                <a:gd name="T6" fmla="*/ 12 w 18"/>
                <a:gd name="T7" fmla="*/ 6 h 24"/>
                <a:gd name="T8" fmla="*/ 0 w 18"/>
                <a:gd name="T9" fmla="*/ 0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0"/>
                  </a:moveTo>
                  <a:lnTo>
                    <a:pt x="6" y="18"/>
                  </a:lnTo>
                  <a:lnTo>
                    <a:pt x="18" y="24"/>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0" name="Freeform 437"/>
            <p:cNvSpPr>
              <a:spLocks noChangeAspect="1"/>
            </p:cNvSpPr>
            <p:nvPr/>
          </p:nvSpPr>
          <p:spPr bwMode="auto">
            <a:xfrm>
              <a:off x="3222" y="2446"/>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1" name="Rectangle 438"/>
            <p:cNvSpPr>
              <a:spLocks noChangeAspect="1" noChangeArrowheads="1"/>
            </p:cNvSpPr>
            <p:nvPr/>
          </p:nvSpPr>
          <p:spPr bwMode="auto">
            <a:xfrm>
              <a:off x="3246" y="2512"/>
              <a:ext cx="12" cy="6"/>
            </a:xfrm>
            <a:prstGeom prst="rect">
              <a:avLst/>
            </a:prstGeom>
            <a:solidFill>
              <a:srgbClr val="000080"/>
            </a:solidFill>
            <a:ln w="3175">
              <a:solidFill>
                <a:srgbClr val="000000"/>
              </a:solidFill>
              <a:miter lim="800000"/>
              <a:headEnd/>
              <a:tailEnd/>
            </a:ln>
          </p:spPr>
          <p:txBody>
            <a:bodyPr/>
            <a:lstStyle/>
            <a:p>
              <a:endParaRPr lang="en-US"/>
            </a:p>
          </p:txBody>
        </p:sp>
        <p:sp>
          <p:nvSpPr>
            <p:cNvPr id="442" name="Freeform 439"/>
            <p:cNvSpPr>
              <a:spLocks noChangeAspect="1"/>
            </p:cNvSpPr>
            <p:nvPr/>
          </p:nvSpPr>
          <p:spPr bwMode="auto">
            <a:xfrm>
              <a:off x="3246" y="2500"/>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3" name="Freeform 440"/>
            <p:cNvSpPr>
              <a:spLocks noChangeAspect="1"/>
            </p:cNvSpPr>
            <p:nvPr/>
          </p:nvSpPr>
          <p:spPr bwMode="auto">
            <a:xfrm>
              <a:off x="3270" y="255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4" name="Freeform 441"/>
            <p:cNvSpPr>
              <a:spLocks noChangeAspect="1"/>
            </p:cNvSpPr>
            <p:nvPr/>
          </p:nvSpPr>
          <p:spPr bwMode="auto">
            <a:xfrm>
              <a:off x="3294" y="2603"/>
              <a:ext cx="19" cy="30"/>
            </a:xfrm>
            <a:custGeom>
              <a:avLst/>
              <a:gdLst>
                <a:gd name="T0" fmla="*/ 0 w 19"/>
                <a:gd name="T1" fmla="*/ 0 h 30"/>
                <a:gd name="T2" fmla="*/ 7 w 19"/>
                <a:gd name="T3" fmla="*/ 24 h 30"/>
                <a:gd name="T4" fmla="*/ 19 w 19"/>
                <a:gd name="T5" fmla="*/ 30 h 30"/>
                <a:gd name="T6" fmla="*/ 13 w 19"/>
                <a:gd name="T7" fmla="*/ 6 h 30"/>
                <a:gd name="T8" fmla="*/ 0 w 19"/>
                <a:gd name="T9" fmla="*/ 0 h 30"/>
                <a:gd name="T10" fmla="*/ 0 60000 65536"/>
                <a:gd name="T11" fmla="*/ 0 60000 65536"/>
                <a:gd name="T12" fmla="*/ 0 60000 65536"/>
                <a:gd name="T13" fmla="*/ 0 60000 65536"/>
                <a:gd name="T14" fmla="*/ 0 60000 65536"/>
                <a:gd name="T15" fmla="*/ 0 w 19"/>
                <a:gd name="T16" fmla="*/ 0 h 30"/>
                <a:gd name="T17" fmla="*/ 19 w 19"/>
                <a:gd name="T18" fmla="*/ 30 h 30"/>
              </a:gdLst>
              <a:ahLst/>
              <a:cxnLst>
                <a:cxn ang="T10">
                  <a:pos x="T0" y="T1"/>
                </a:cxn>
                <a:cxn ang="T11">
                  <a:pos x="T2" y="T3"/>
                </a:cxn>
                <a:cxn ang="T12">
                  <a:pos x="T4" y="T5"/>
                </a:cxn>
                <a:cxn ang="T13">
                  <a:pos x="T6" y="T7"/>
                </a:cxn>
                <a:cxn ang="T14">
                  <a:pos x="T8" y="T9"/>
                </a:cxn>
              </a:cxnLst>
              <a:rect l="T15" t="T16" r="T17" b="T18"/>
              <a:pathLst>
                <a:path w="19" h="30">
                  <a:moveTo>
                    <a:pt x="0" y="0"/>
                  </a:moveTo>
                  <a:lnTo>
                    <a:pt x="7" y="24"/>
                  </a:lnTo>
                  <a:lnTo>
                    <a:pt x="19" y="30"/>
                  </a:lnTo>
                  <a:lnTo>
                    <a:pt x="13" y="6"/>
                  </a:lnTo>
                  <a:lnTo>
                    <a:pt x="0" y="0"/>
                  </a:lnTo>
                  <a:close/>
                </a:path>
              </a:pathLst>
            </a:custGeom>
            <a:solidFill>
              <a:srgbClr val="000080"/>
            </a:solidFill>
            <a:ln w="3175">
              <a:solidFill>
                <a:srgbClr val="000000"/>
              </a:solidFill>
              <a:round/>
              <a:headEnd/>
              <a:tailEnd/>
            </a:ln>
          </p:spPr>
          <p:txBody>
            <a:bodyPr/>
            <a:lstStyle/>
            <a:p>
              <a:endParaRPr lang="en-US"/>
            </a:p>
          </p:txBody>
        </p:sp>
        <p:sp>
          <p:nvSpPr>
            <p:cNvPr id="445" name="Freeform 442"/>
            <p:cNvSpPr>
              <a:spLocks noChangeAspect="1"/>
            </p:cNvSpPr>
            <p:nvPr/>
          </p:nvSpPr>
          <p:spPr bwMode="auto">
            <a:xfrm>
              <a:off x="3313" y="2633"/>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6" name="Freeform 443"/>
            <p:cNvSpPr>
              <a:spLocks noChangeAspect="1"/>
            </p:cNvSpPr>
            <p:nvPr/>
          </p:nvSpPr>
          <p:spPr bwMode="auto">
            <a:xfrm>
              <a:off x="3337" y="2669"/>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7" name="Freeform 444"/>
            <p:cNvSpPr>
              <a:spLocks noChangeAspect="1"/>
            </p:cNvSpPr>
            <p:nvPr/>
          </p:nvSpPr>
          <p:spPr bwMode="auto">
            <a:xfrm>
              <a:off x="3355" y="2717"/>
              <a:ext cx="18" cy="18"/>
            </a:xfrm>
            <a:custGeom>
              <a:avLst/>
              <a:gdLst>
                <a:gd name="T0" fmla="*/ 0 w 18"/>
                <a:gd name="T1" fmla="*/ 0 h 18"/>
                <a:gd name="T2" fmla="*/ 6 w 18"/>
                <a:gd name="T3" fmla="*/ 12 h 18"/>
                <a:gd name="T4" fmla="*/ 18 w 18"/>
                <a:gd name="T5" fmla="*/ 18 h 18"/>
                <a:gd name="T6" fmla="*/ 12 w 18"/>
                <a:gd name="T7" fmla="*/ 6 h 18"/>
                <a:gd name="T8" fmla="*/ 0 w 18"/>
                <a:gd name="T9" fmla="*/ 0 h 18"/>
                <a:gd name="T10" fmla="*/ 0 60000 65536"/>
                <a:gd name="T11" fmla="*/ 0 60000 65536"/>
                <a:gd name="T12" fmla="*/ 0 60000 65536"/>
                <a:gd name="T13" fmla="*/ 0 60000 65536"/>
                <a:gd name="T14" fmla="*/ 0 60000 65536"/>
                <a:gd name="T15" fmla="*/ 0 w 18"/>
                <a:gd name="T16" fmla="*/ 0 h 18"/>
                <a:gd name="T17" fmla="*/ 18 w 18"/>
                <a:gd name="T18" fmla="*/ 18 h 18"/>
              </a:gdLst>
              <a:ahLst/>
              <a:cxnLst>
                <a:cxn ang="T10">
                  <a:pos x="T0" y="T1"/>
                </a:cxn>
                <a:cxn ang="T11">
                  <a:pos x="T2" y="T3"/>
                </a:cxn>
                <a:cxn ang="T12">
                  <a:pos x="T4" y="T5"/>
                </a:cxn>
                <a:cxn ang="T13">
                  <a:pos x="T6" y="T7"/>
                </a:cxn>
                <a:cxn ang="T14">
                  <a:pos x="T8" y="T9"/>
                </a:cxn>
              </a:cxnLst>
              <a:rect l="T15" t="T16" r="T17" b="T18"/>
              <a:pathLst>
                <a:path w="18" h="18">
                  <a:moveTo>
                    <a:pt x="0" y="0"/>
                  </a:moveTo>
                  <a:lnTo>
                    <a:pt x="6" y="12"/>
                  </a:lnTo>
                  <a:lnTo>
                    <a:pt x="18" y="18"/>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8" name="Freeform 445"/>
            <p:cNvSpPr>
              <a:spLocks noChangeAspect="1"/>
            </p:cNvSpPr>
            <p:nvPr/>
          </p:nvSpPr>
          <p:spPr bwMode="auto">
            <a:xfrm>
              <a:off x="3361" y="2705"/>
              <a:ext cx="18" cy="30"/>
            </a:xfrm>
            <a:custGeom>
              <a:avLst/>
              <a:gdLst>
                <a:gd name="T0" fmla="*/ 0 w 18"/>
                <a:gd name="T1" fmla="*/ 0 h 30"/>
                <a:gd name="T2" fmla="*/ 6 w 18"/>
                <a:gd name="T3" fmla="*/ 24 h 30"/>
                <a:gd name="T4" fmla="*/ 18 w 18"/>
                <a:gd name="T5" fmla="*/ 30 h 30"/>
                <a:gd name="T6" fmla="*/ 12 w 18"/>
                <a:gd name="T7" fmla="*/ 6 h 30"/>
                <a:gd name="T8" fmla="*/ 0 w 18"/>
                <a:gd name="T9" fmla="*/ 0 h 30"/>
                <a:gd name="T10" fmla="*/ 0 60000 65536"/>
                <a:gd name="T11" fmla="*/ 0 60000 65536"/>
                <a:gd name="T12" fmla="*/ 0 60000 65536"/>
                <a:gd name="T13" fmla="*/ 0 60000 65536"/>
                <a:gd name="T14" fmla="*/ 0 60000 65536"/>
                <a:gd name="T15" fmla="*/ 0 w 18"/>
                <a:gd name="T16" fmla="*/ 0 h 30"/>
                <a:gd name="T17" fmla="*/ 18 w 18"/>
                <a:gd name="T18" fmla="*/ 30 h 30"/>
              </a:gdLst>
              <a:ahLst/>
              <a:cxnLst>
                <a:cxn ang="T10">
                  <a:pos x="T0" y="T1"/>
                </a:cxn>
                <a:cxn ang="T11">
                  <a:pos x="T2" y="T3"/>
                </a:cxn>
                <a:cxn ang="T12">
                  <a:pos x="T4" y="T5"/>
                </a:cxn>
                <a:cxn ang="T13">
                  <a:pos x="T6" y="T7"/>
                </a:cxn>
                <a:cxn ang="T14">
                  <a:pos x="T8" y="T9"/>
                </a:cxn>
              </a:cxnLst>
              <a:rect l="T15" t="T16" r="T17" b="T18"/>
              <a:pathLst>
                <a:path w="18" h="30">
                  <a:moveTo>
                    <a:pt x="0" y="0"/>
                  </a:moveTo>
                  <a:lnTo>
                    <a:pt x="6" y="24"/>
                  </a:lnTo>
                  <a:lnTo>
                    <a:pt x="18"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49" name="Freeform 446"/>
            <p:cNvSpPr>
              <a:spLocks noChangeAspect="1"/>
            </p:cNvSpPr>
            <p:nvPr/>
          </p:nvSpPr>
          <p:spPr bwMode="auto">
            <a:xfrm>
              <a:off x="3385" y="2729"/>
              <a:ext cx="24" cy="30"/>
            </a:xfrm>
            <a:custGeom>
              <a:avLst/>
              <a:gdLst>
                <a:gd name="T0" fmla="*/ 0 w 24"/>
                <a:gd name="T1" fmla="*/ 0 h 30"/>
                <a:gd name="T2" fmla="*/ 12 w 24"/>
                <a:gd name="T3" fmla="*/ 24 h 30"/>
                <a:gd name="T4" fmla="*/ 24 w 24"/>
                <a:gd name="T5" fmla="*/ 30 h 30"/>
                <a:gd name="T6" fmla="*/ 12 w 24"/>
                <a:gd name="T7" fmla="*/ 6 h 30"/>
                <a:gd name="T8" fmla="*/ 0 w 24"/>
                <a:gd name="T9" fmla="*/ 0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0" y="0"/>
                  </a:moveTo>
                  <a:lnTo>
                    <a:pt x="12" y="24"/>
                  </a:lnTo>
                  <a:lnTo>
                    <a:pt x="24" y="30"/>
                  </a:lnTo>
                  <a:lnTo>
                    <a:pt x="12" y="6"/>
                  </a:lnTo>
                  <a:lnTo>
                    <a:pt x="0" y="0"/>
                  </a:lnTo>
                  <a:close/>
                </a:path>
              </a:pathLst>
            </a:custGeom>
            <a:solidFill>
              <a:srgbClr val="000080"/>
            </a:solidFill>
            <a:ln w="3175">
              <a:solidFill>
                <a:srgbClr val="000000"/>
              </a:solidFill>
              <a:round/>
              <a:headEnd/>
              <a:tailEnd/>
            </a:ln>
          </p:spPr>
          <p:txBody>
            <a:bodyPr/>
            <a:lstStyle/>
            <a:p>
              <a:endParaRPr lang="en-US"/>
            </a:p>
          </p:txBody>
        </p:sp>
        <p:sp>
          <p:nvSpPr>
            <p:cNvPr id="450" name="Freeform 447"/>
            <p:cNvSpPr>
              <a:spLocks noChangeAspect="1"/>
            </p:cNvSpPr>
            <p:nvPr/>
          </p:nvSpPr>
          <p:spPr bwMode="auto">
            <a:xfrm>
              <a:off x="3403" y="2765"/>
              <a:ext cx="30" cy="24"/>
            </a:xfrm>
            <a:custGeom>
              <a:avLst/>
              <a:gdLst>
                <a:gd name="T0" fmla="*/ 0 w 30"/>
                <a:gd name="T1" fmla="*/ 12 h 24"/>
                <a:gd name="T2" fmla="*/ 24 w 30"/>
                <a:gd name="T3" fmla="*/ 24 h 24"/>
                <a:gd name="T4" fmla="*/ 30 w 30"/>
                <a:gd name="T5" fmla="*/ 12 h 24"/>
                <a:gd name="T6" fmla="*/ 6 w 30"/>
                <a:gd name="T7" fmla="*/ 0 h 24"/>
                <a:gd name="T8" fmla="*/ 0 w 30"/>
                <a:gd name="T9" fmla="*/ 12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0" y="12"/>
                  </a:moveTo>
                  <a:lnTo>
                    <a:pt x="24" y="24"/>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1" name="Freeform 448"/>
            <p:cNvSpPr>
              <a:spLocks noChangeAspect="1"/>
            </p:cNvSpPr>
            <p:nvPr/>
          </p:nvSpPr>
          <p:spPr bwMode="auto">
            <a:xfrm>
              <a:off x="3427" y="2783"/>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2" name="Freeform 449"/>
            <p:cNvSpPr>
              <a:spLocks noChangeAspect="1"/>
            </p:cNvSpPr>
            <p:nvPr/>
          </p:nvSpPr>
          <p:spPr bwMode="auto">
            <a:xfrm>
              <a:off x="3451" y="2795"/>
              <a:ext cx="30" cy="25"/>
            </a:xfrm>
            <a:custGeom>
              <a:avLst/>
              <a:gdLst>
                <a:gd name="T0" fmla="*/ 0 w 30"/>
                <a:gd name="T1" fmla="*/ 12 h 25"/>
                <a:gd name="T2" fmla="*/ 24 w 30"/>
                <a:gd name="T3" fmla="*/ 25 h 25"/>
                <a:gd name="T4" fmla="*/ 30 w 30"/>
                <a:gd name="T5" fmla="*/ 12 h 25"/>
                <a:gd name="T6" fmla="*/ 6 w 30"/>
                <a:gd name="T7" fmla="*/ 0 h 25"/>
                <a:gd name="T8" fmla="*/ 0 w 30"/>
                <a:gd name="T9" fmla="*/ 12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0" y="12"/>
                  </a:moveTo>
                  <a:lnTo>
                    <a:pt x="24" y="25"/>
                  </a:lnTo>
                  <a:lnTo>
                    <a:pt x="30" y="12"/>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3" name="Freeform 450"/>
            <p:cNvSpPr>
              <a:spLocks noChangeAspect="1"/>
            </p:cNvSpPr>
            <p:nvPr/>
          </p:nvSpPr>
          <p:spPr bwMode="auto">
            <a:xfrm>
              <a:off x="3469" y="2807"/>
              <a:ext cx="30" cy="19"/>
            </a:xfrm>
            <a:custGeom>
              <a:avLst/>
              <a:gdLst>
                <a:gd name="T0" fmla="*/ 0 w 30"/>
                <a:gd name="T1" fmla="*/ 13 h 19"/>
                <a:gd name="T2" fmla="*/ 24 w 30"/>
                <a:gd name="T3" fmla="*/ 19 h 19"/>
                <a:gd name="T4" fmla="*/ 30 w 30"/>
                <a:gd name="T5" fmla="*/ 7 h 19"/>
                <a:gd name="T6" fmla="*/ 6 w 30"/>
                <a:gd name="T7" fmla="*/ 0 h 19"/>
                <a:gd name="T8" fmla="*/ 0 w 30"/>
                <a:gd name="T9" fmla="*/ 13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0" y="13"/>
                  </a:moveTo>
                  <a:lnTo>
                    <a:pt x="24" y="19"/>
                  </a:lnTo>
                  <a:lnTo>
                    <a:pt x="30" y="7"/>
                  </a:lnTo>
                  <a:lnTo>
                    <a:pt x="6" y="0"/>
                  </a:lnTo>
                  <a:lnTo>
                    <a:pt x="0" y="13"/>
                  </a:lnTo>
                  <a:close/>
                </a:path>
              </a:pathLst>
            </a:custGeom>
            <a:solidFill>
              <a:srgbClr val="000080"/>
            </a:solidFill>
            <a:ln w="3175">
              <a:solidFill>
                <a:srgbClr val="000000"/>
              </a:solidFill>
              <a:round/>
              <a:headEnd/>
              <a:tailEnd/>
            </a:ln>
          </p:spPr>
          <p:txBody>
            <a:bodyPr/>
            <a:lstStyle/>
            <a:p>
              <a:endParaRPr lang="en-US"/>
            </a:p>
          </p:txBody>
        </p:sp>
        <p:sp>
          <p:nvSpPr>
            <p:cNvPr id="454" name="Freeform 451"/>
            <p:cNvSpPr>
              <a:spLocks noChangeAspect="1"/>
            </p:cNvSpPr>
            <p:nvPr/>
          </p:nvSpPr>
          <p:spPr bwMode="auto">
            <a:xfrm>
              <a:off x="3493" y="2820"/>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5" name="Freeform 452"/>
            <p:cNvSpPr>
              <a:spLocks noChangeAspect="1"/>
            </p:cNvSpPr>
            <p:nvPr/>
          </p:nvSpPr>
          <p:spPr bwMode="auto">
            <a:xfrm>
              <a:off x="3517" y="2826"/>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6" name="Freeform 453"/>
            <p:cNvSpPr>
              <a:spLocks noChangeAspect="1"/>
            </p:cNvSpPr>
            <p:nvPr/>
          </p:nvSpPr>
          <p:spPr bwMode="auto">
            <a:xfrm>
              <a:off x="3541" y="2832"/>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57" name="Rectangle 454"/>
            <p:cNvSpPr>
              <a:spLocks noChangeAspect="1" noChangeArrowheads="1"/>
            </p:cNvSpPr>
            <p:nvPr/>
          </p:nvSpPr>
          <p:spPr bwMode="auto">
            <a:xfrm>
              <a:off x="3571" y="2838"/>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58" name="Rectangle 455"/>
            <p:cNvSpPr>
              <a:spLocks noChangeAspect="1" noChangeArrowheads="1"/>
            </p:cNvSpPr>
            <p:nvPr/>
          </p:nvSpPr>
          <p:spPr bwMode="auto">
            <a:xfrm>
              <a:off x="3595" y="2838"/>
              <a:ext cx="18" cy="12"/>
            </a:xfrm>
            <a:prstGeom prst="rect">
              <a:avLst/>
            </a:prstGeom>
            <a:solidFill>
              <a:srgbClr val="000080"/>
            </a:solidFill>
            <a:ln w="3175">
              <a:solidFill>
                <a:srgbClr val="000000"/>
              </a:solidFill>
              <a:miter lim="800000"/>
              <a:headEnd/>
              <a:tailEnd/>
            </a:ln>
          </p:spPr>
          <p:txBody>
            <a:bodyPr/>
            <a:lstStyle/>
            <a:p>
              <a:endParaRPr lang="en-US"/>
            </a:p>
          </p:txBody>
        </p:sp>
        <p:sp>
          <p:nvSpPr>
            <p:cNvPr id="459" name="Rectangle 456"/>
            <p:cNvSpPr>
              <a:spLocks noChangeAspect="1" noChangeArrowheads="1"/>
            </p:cNvSpPr>
            <p:nvPr/>
          </p:nvSpPr>
          <p:spPr bwMode="auto">
            <a:xfrm>
              <a:off x="3601" y="2838"/>
              <a:ext cx="6" cy="12"/>
            </a:xfrm>
            <a:prstGeom prst="rect">
              <a:avLst/>
            </a:prstGeom>
            <a:solidFill>
              <a:srgbClr val="000080"/>
            </a:solidFill>
            <a:ln w="3175">
              <a:solidFill>
                <a:srgbClr val="000000"/>
              </a:solidFill>
              <a:miter lim="800000"/>
              <a:headEnd/>
              <a:tailEnd/>
            </a:ln>
          </p:spPr>
          <p:txBody>
            <a:bodyPr/>
            <a:lstStyle/>
            <a:p>
              <a:endParaRPr lang="en-US"/>
            </a:p>
          </p:txBody>
        </p:sp>
        <p:sp>
          <p:nvSpPr>
            <p:cNvPr id="460" name="Rectangle 457"/>
            <p:cNvSpPr>
              <a:spLocks noChangeAspect="1" noChangeArrowheads="1"/>
            </p:cNvSpPr>
            <p:nvPr/>
          </p:nvSpPr>
          <p:spPr bwMode="auto">
            <a:xfrm>
              <a:off x="3613"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1" name="Rectangle 458"/>
            <p:cNvSpPr>
              <a:spLocks noChangeAspect="1" noChangeArrowheads="1"/>
            </p:cNvSpPr>
            <p:nvPr/>
          </p:nvSpPr>
          <p:spPr bwMode="auto">
            <a:xfrm>
              <a:off x="3637"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2" name="Rectangle 459"/>
            <p:cNvSpPr>
              <a:spLocks noChangeAspect="1" noChangeArrowheads="1"/>
            </p:cNvSpPr>
            <p:nvPr/>
          </p:nvSpPr>
          <p:spPr bwMode="auto">
            <a:xfrm>
              <a:off x="3661" y="2844"/>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3" name="Freeform 460"/>
            <p:cNvSpPr>
              <a:spLocks noChangeAspect="1"/>
            </p:cNvSpPr>
            <p:nvPr/>
          </p:nvSpPr>
          <p:spPr bwMode="auto">
            <a:xfrm>
              <a:off x="3667" y="2844"/>
              <a:ext cx="30" cy="18"/>
            </a:xfrm>
            <a:custGeom>
              <a:avLst/>
              <a:gdLst>
                <a:gd name="T0" fmla="*/ 0 w 30"/>
                <a:gd name="T1" fmla="*/ 12 h 18"/>
                <a:gd name="T2" fmla="*/ 24 w 30"/>
                <a:gd name="T3" fmla="*/ 18 h 18"/>
                <a:gd name="T4" fmla="*/ 30 w 30"/>
                <a:gd name="T5" fmla="*/ 6 h 18"/>
                <a:gd name="T6" fmla="*/ 6 w 30"/>
                <a:gd name="T7" fmla="*/ 0 h 18"/>
                <a:gd name="T8" fmla="*/ 0 w 30"/>
                <a:gd name="T9" fmla="*/ 12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0" y="12"/>
                  </a:moveTo>
                  <a:lnTo>
                    <a:pt x="24" y="18"/>
                  </a:lnTo>
                  <a:lnTo>
                    <a:pt x="30" y="6"/>
                  </a:lnTo>
                  <a:lnTo>
                    <a:pt x="6" y="0"/>
                  </a:lnTo>
                  <a:lnTo>
                    <a:pt x="0" y="12"/>
                  </a:lnTo>
                  <a:close/>
                </a:path>
              </a:pathLst>
            </a:custGeom>
            <a:solidFill>
              <a:srgbClr val="000080"/>
            </a:solidFill>
            <a:ln w="3175">
              <a:solidFill>
                <a:srgbClr val="000000"/>
              </a:solidFill>
              <a:round/>
              <a:headEnd/>
              <a:tailEnd/>
            </a:ln>
          </p:spPr>
          <p:txBody>
            <a:bodyPr/>
            <a:lstStyle/>
            <a:p>
              <a:endParaRPr lang="en-US"/>
            </a:p>
          </p:txBody>
        </p:sp>
        <p:sp>
          <p:nvSpPr>
            <p:cNvPr id="464" name="Rectangle 461"/>
            <p:cNvSpPr>
              <a:spLocks noChangeAspect="1" noChangeArrowheads="1"/>
            </p:cNvSpPr>
            <p:nvPr/>
          </p:nvSpPr>
          <p:spPr bwMode="auto">
            <a:xfrm>
              <a:off x="3685"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5" name="Rectangle 462"/>
            <p:cNvSpPr>
              <a:spLocks noChangeAspect="1" noChangeArrowheads="1"/>
            </p:cNvSpPr>
            <p:nvPr/>
          </p:nvSpPr>
          <p:spPr bwMode="auto">
            <a:xfrm>
              <a:off x="3709" y="2850"/>
              <a:ext cx="25" cy="12"/>
            </a:xfrm>
            <a:prstGeom prst="rect">
              <a:avLst/>
            </a:prstGeom>
            <a:solidFill>
              <a:srgbClr val="000080"/>
            </a:solidFill>
            <a:ln w="3175">
              <a:solidFill>
                <a:srgbClr val="000000"/>
              </a:solidFill>
              <a:miter lim="800000"/>
              <a:headEnd/>
              <a:tailEnd/>
            </a:ln>
          </p:spPr>
          <p:txBody>
            <a:bodyPr/>
            <a:lstStyle/>
            <a:p>
              <a:endParaRPr lang="en-US"/>
            </a:p>
          </p:txBody>
        </p:sp>
        <p:sp>
          <p:nvSpPr>
            <p:cNvPr id="466" name="Rectangle 463"/>
            <p:cNvSpPr>
              <a:spLocks noChangeAspect="1" noChangeArrowheads="1"/>
            </p:cNvSpPr>
            <p:nvPr/>
          </p:nvSpPr>
          <p:spPr bwMode="auto">
            <a:xfrm>
              <a:off x="3734"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7" name="Rectangle 464"/>
            <p:cNvSpPr>
              <a:spLocks noChangeAspect="1" noChangeArrowheads="1"/>
            </p:cNvSpPr>
            <p:nvPr/>
          </p:nvSpPr>
          <p:spPr bwMode="auto">
            <a:xfrm>
              <a:off x="3752" y="2850"/>
              <a:ext cx="24" cy="12"/>
            </a:xfrm>
            <a:prstGeom prst="rect">
              <a:avLst/>
            </a:prstGeom>
            <a:solidFill>
              <a:srgbClr val="000080"/>
            </a:solidFill>
            <a:ln w="3175">
              <a:solidFill>
                <a:srgbClr val="000000"/>
              </a:solidFill>
              <a:miter lim="800000"/>
              <a:headEnd/>
              <a:tailEnd/>
            </a:ln>
          </p:spPr>
          <p:txBody>
            <a:bodyPr/>
            <a:lstStyle/>
            <a:p>
              <a:endParaRPr lang="en-US"/>
            </a:p>
          </p:txBody>
        </p:sp>
        <p:sp>
          <p:nvSpPr>
            <p:cNvPr id="468" name="Rectangle 465"/>
            <p:cNvSpPr>
              <a:spLocks noChangeAspect="1" noChangeArrowheads="1"/>
            </p:cNvSpPr>
            <p:nvPr/>
          </p:nvSpPr>
          <p:spPr bwMode="auto">
            <a:xfrm>
              <a:off x="3776" y="2850"/>
              <a:ext cx="24" cy="12"/>
            </a:xfrm>
            <a:prstGeom prst="rect">
              <a:avLst/>
            </a:prstGeom>
            <a:solidFill>
              <a:srgbClr val="000080"/>
            </a:solidFill>
            <a:ln w="3175">
              <a:solidFill>
                <a:srgbClr val="000000"/>
              </a:solidFill>
              <a:miter lim="800000"/>
              <a:headEnd/>
              <a:tailEnd/>
            </a:ln>
          </p:spPr>
          <p:txBody>
            <a:bodyPr/>
            <a:lstStyle/>
            <a:p>
              <a:endParaRPr lang="en-US"/>
            </a:p>
          </p:txBody>
        </p:sp>
      </p:gr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4</a:t>
            </a:fld>
            <a:endParaRPr lang="en-US" dirty="0"/>
          </a:p>
        </p:txBody>
      </p:sp>
    </p:spTree>
    <p:extLst>
      <p:ext uri="{BB962C8B-B14F-4D97-AF65-F5344CB8AC3E}">
        <p14:creationId xmlns:p14="http://schemas.microsoft.com/office/powerpoint/2010/main" val="58663606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40</a:t>
            </a:fld>
            <a:endParaRPr lang="en-US" dirty="0"/>
          </a:p>
        </p:txBody>
      </p:sp>
      <p:sp>
        <p:nvSpPr>
          <p:cNvPr id="6" name="Title 1"/>
          <p:cNvSpPr>
            <a:spLocks noGrp="1"/>
          </p:cNvSpPr>
          <p:nvPr>
            <p:ph type="title"/>
          </p:nvPr>
        </p:nvSpPr>
        <p:spPr>
          <a:xfrm>
            <a:off x="376852" y="26988"/>
            <a:ext cx="7620000" cy="1143000"/>
          </a:xfrm>
        </p:spPr>
        <p:txBody>
          <a:bodyPr/>
          <a:lstStyle/>
          <a:p>
            <a:r>
              <a:rPr lang="en-US" sz="4000" b="1" dirty="0" smtClean="0">
                <a:effectLst>
                  <a:outerShdw blurRad="38100" dist="38100" dir="2700000" algn="tl">
                    <a:srgbClr val="000000">
                      <a:alpha val="43137"/>
                    </a:srgbClr>
                  </a:outerShdw>
                </a:effectLst>
              </a:rPr>
              <a:t>Minitab Output (OM Explorer does not have X-bar &amp; S Feature)</a:t>
            </a:r>
            <a:endParaRPr lang="en-US" sz="4000" b="1"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533399" y="1417638"/>
            <a:ext cx="7463453" cy="4983162"/>
          </a:xfrm>
          <a:prstGeom prst="rect">
            <a:avLst/>
          </a:prstGeom>
        </p:spPr>
      </p:pic>
    </p:spTree>
    <p:extLst>
      <p:ext uri="{BB962C8B-B14F-4D97-AF65-F5344CB8AC3E}">
        <p14:creationId xmlns:p14="http://schemas.microsoft.com/office/powerpoint/2010/main" val="419542751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20000" cy="1143000"/>
          </a:xfrm>
        </p:spPr>
        <p:txBody>
          <a:bodyPr/>
          <a:lstStyle/>
          <a:p>
            <a:r>
              <a:rPr lang="en-US" b="1" dirty="0">
                <a:effectLst>
                  <a:outerShdw blurRad="38100" dist="38100" dir="2700000" algn="tl">
                    <a:srgbClr val="000000">
                      <a:alpha val="43137"/>
                    </a:srgbClr>
                  </a:outerShdw>
                </a:effectLst>
              </a:rPr>
              <a:t>Example – Spring Tension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95400"/>
            <a:ext cx="7620000" cy="457200"/>
          </a:xfrm>
        </p:spPr>
        <p:txBody>
          <a:bodyPr/>
          <a:lstStyle/>
          <a:p>
            <a:pPr marL="114300" indent="0">
              <a:buNone/>
            </a:pPr>
            <a:r>
              <a:rPr lang="en-US" dirty="0">
                <a:solidFill>
                  <a:schemeClr val="tx2"/>
                </a:solidFill>
              </a:rPr>
              <a:t>The data below were collected from final inspection of springs: </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967030009"/>
              </p:ext>
            </p:extLst>
          </p:nvPr>
        </p:nvGraphicFramePr>
        <p:xfrm>
          <a:off x="152400" y="2057400"/>
          <a:ext cx="8202613" cy="2628900"/>
        </p:xfrm>
        <a:graphic>
          <a:graphicData uri="http://schemas.openxmlformats.org/presentationml/2006/ole">
            <mc:AlternateContent xmlns:mc="http://schemas.openxmlformats.org/markup-compatibility/2006">
              <mc:Choice xmlns:v="urn:schemas-microsoft-com:vml" Requires="v">
                <p:oleObj spid="_x0000_s15456" name="Worksheet" r:id="rId4" imgW="5305310" imgH="1733513" progId="Excel.Sheet.8">
                  <p:embed/>
                </p:oleObj>
              </mc:Choice>
              <mc:Fallback>
                <p:oleObj name="Worksheet" r:id="rId4" imgW="5305310" imgH="1733513" progId="Excel.Sheet.8">
                  <p:embed/>
                  <p:pic>
                    <p:nvPicPr>
                      <p:cNvPr id="0" name="Object 4"/>
                      <p:cNvPicPr>
                        <a:picLocks noChangeAspect="1" noChangeArrowheads="1"/>
                      </p:cNvPicPr>
                      <p:nvPr/>
                    </p:nvPicPr>
                    <p:blipFill>
                      <a:blip r:embed="rId5"/>
                      <a:srcRect/>
                      <a:stretch>
                        <a:fillRect/>
                      </a:stretch>
                    </p:blipFill>
                    <p:spPr bwMode="auto">
                      <a:xfrm>
                        <a:off x="152400" y="2057400"/>
                        <a:ext cx="8202613"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804179" y="4905345"/>
            <a:ext cx="4847161" cy="338554"/>
          </a:xfrm>
          <a:prstGeom prst="rect">
            <a:avLst/>
          </a:prstGeom>
          <a:noFill/>
        </p:spPr>
        <p:txBody>
          <a:bodyPr wrap="none" rtlCol="0">
            <a:spAutoFit/>
          </a:bodyPr>
          <a:lstStyle/>
          <a:p>
            <a:r>
              <a:rPr lang="en-US" sz="1600" dirty="0" smtClean="0">
                <a:solidFill>
                  <a:schemeClr val="tx1"/>
                </a:solidFill>
                <a:latin typeface="Franklin Gothic Book" pitchFamily="34" charset="0"/>
              </a:rPr>
              <a:t>These data are provided in Excel format within Canvas</a:t>
            </a:r>
            <a:endParaRPr lang="en-US" sz="1600" dirty="0">
              <a:solidFill>
                <a:schemeClr val="tx1"/>
              </a:solidFill>
              <a:latin typeface="Franklin Gothic Book" pitchFamily="34" charset="0"/>
            </a:endParaRPr>
          </a:p>
        </p:txBody>
      </p:sp>
      <p:sp>
        <p:nvSpPr>
          <p:cNvPr id="8" name="TextBox 7"/>
          <p:cNvSpPr txBox="1"/>
          <p:nvPr/>
        </p:nvSpPr>
        <p:spPr>
          <a:xfrm>
            <a:off x="381000" y="5486400"/>
            <a:ext cx="7648699" cy="830997"/>
          </a:xfrm>
          <a:prstGeom prst="rect">
            <a:avLst/>
          </a:prstGeom>
          <a:noFill/>
        </p:spPr>
        <p:txBody>
          <a:bodyPr wrap="square" rtlCol="0">
            <a:spAutoFit/>
          </a:bodyPr>
          <a:lstStyle/>
          <a:p>
            <a:r>
              <a:rPr lang="en-US" sz="2400" dirty="0" smtClean="0">
                <a:solidFill>
                  <a:schemeClr val="tx1"/>
                </a:solidFill>
                <a:latin typeface="Franklin Gothic Book" pitchFamily="34" charset="0"/>
              </a:rPr>
              <a:t>Based on the X-Bar and R charts for this process, </a:t>
            </a:r>
          </a:p>
          <a:p>
            <a:r>
              <a:rPr lang="en-US" sz="2400" dirty="0">
                <a:solidFill>
                  <a:schemeClr val="tx1"/>
                </a:solidFill>
                <a:latin typeface="Franklin Gothic Book" pitchFamily="34" charset="0"/>
              </a:rPr>
              <a:t>i</a:t>
            </a:r>
            <a:r>
              <a:rPr lang="en-US" sz="2400" dirty="0" smtClean="0">
                <a:solidFill>
                  <a:schemeClr val="tx1"/>
                </a:solidFill>
                <a:latin typeface="Franklin Gothic Book" pitchFamily="34" charset="0"/>
              </a:rPr>
              <a:t>s the process in control?</a:t>
            </a:r>
            <a:endParaRPr lang="en-US" sz="2400" dirty="0">
              <a:solidFill>
                <a:schemeClr val="tx1"/>
              </a:solidFill>
              <a:latin typeface="Franklin Gothic Book" pitchFamily="34" charset="0"/>
            </a:endParaRPr>
          </a:p>
        </p:txBody>
      </p:sp>
      <p:sp>
        <p:nvSpPr>
          <p:cNvPr id="9" name="Slide Number Placeholder 8"/>
          <p:cNvSpPr>
            <a:spLocks noGrp="1"/>
          </p:cNvSpPr>
          <p:nvPr>
            <p:ph type="sldNum" sz="quarter" idx="12"/>
          </p:nvPr>
        </p:nvSpPr>
        <p:spPr/>
        <p:txBody>
          <a:bodyPr/>
          <a:lstStyle/>
          <a:p>
            <a:pPr>
              <a:defRPr/>
            </a:pPr>
            <a:fld id="{7272E349-8C95-40FB-A1A5-9BE662036DF8}" type="slidenum">
              <a:rPr lang="en-US" smtClean="0"/>
              <a:pPr>
                <a:defRPr/>
              </a:pPr>
              <a:t>41</a:t>
            </a:fld>
            <a:endParaRPr lang="en-US" dirty="0"/>
          </a:p>
        </p:txBody>
      </p:sp>
    </p:spTree>
    <p:extLst>
      <p:ext uri="{BB962C8B-B14F-4D97-AF65-F5344CB8AC3E}">
        <p14:creationId xmlns:p14="http://schemas.microsoft.com/office/powerpoint/2010/main" val="347028161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981200" cy="3429000"/>
          </a:xfrm>
        </p:spPr>
        <p:txBody>
          <a:bodyPr/>
          <a:lstStyle/>
          <a:p>
            <a:r>
              <a:rPr lang="en-US" sz="3600" b="1" dirty="0" smtClean="0">
                <a:effectLst>
                  <a:outerShdw blurRad="38100" dist="38100" dir="2700000" algn="tl">
                    <a:srgbClr val="000000">
                      <a:alpha val="43137"/>
                    </a:srgbClr>
                  </a:outerShdw>
                </a:effectLst>
              </a:rPr>
              <a:t>OM Explorer Window for Spring Tension Data</a:t>
            </a:r>
            <a:endParaRPr lang="en-US" sz="36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42</a:t>
            </a:fld>
            <a:endParaRPr 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726" y="152400"/>
            <a:ext cx="5815196" cy="6172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152400" y="3810000"/>
            <a:ext cx="2231326" cy="2554545"/>
          </a:xfrm>
          <a:prstGeom prst="rect">
            <a:avLst/>
          </a:prstGeom>
          <a:noFill/>
        </p:spPr>
        <p:txBody>
          <a:bodyPr wrap="square" rtlCol="0">
            <a:spAutoFit/>
          </a:bodyPr>
          <a:lstStyle/>
          <a:p>
            <a:r>
              <a:rPr lang="en-US" b="1" dirty="0" smtClean="0">
                <a:solidFill>
                  <a:schemeClr val="tx1"/>
                </a:solidFill>
                <a:latin typeface="Franklin Gothic Book" pitchFamily="34" charset="0"/>
              </a:rPr>
              <a:t>Note slight differences in control chart constants versus table values:</a:t>
            </a:r>
          </a:p>
          <a:p>
            <a:r>
              <a:rPr lang="en-US" b="1" dirty="0" smtClean="0">
                <a:solidFill>
                  <a:schemeClr val="tx1"/>
                </a:solidFill>
                <a:latin typeface="Franklin Gothic Book" pitchFamily="34" charset="0"/>
              </a:rPr>
              <a:t>0.580 vs. 0.577</a:t>
            </a:r>
          </a:p>
          <a:p>
            <a:r>
              <a:rPr lang="en-US" b="1" dirty="0" smtClean="0">
                <a:solidFill>
                  <a:schemeClr val="tx1"/>
                </a:solidFill>
                <a:latin typeface="Franklin Gothic Book" pitchFamily="34" charset="0"/>
              </a:rPr>
              <a:t>2.110 vs. 2.114</a:t>
            </a:r>
          </a:p>
          <a:p>
            <a:endParaRPr lang="en-US" b="1" dirty="0">
              <a:solidFill>
                <a:schemeClr val="tx1"/>
              </a:solidFill>
              <a:latin typeface="Franklin Gothic Book" pitchFamily="34" charset="0"/>
            </a:endParaRPr>
          </a:p>
        </p:txBody>
      </p:sp>
    </p:spTree>
    <p:extLst>
      <p:ext uri="{BB962C8B-B14F-4D97-AF65-F5344CB8AC3E}">
        <p14:creationId xmlns:p14="http://schemas.microsoft.com/office/powerpoint/2010/main" val="31770451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792162"/>
          </a:xfrm>
        </p:spPr>
        <p:txBody>
          <a:bodyPr/>
          <a:lstStyle/>
          <a:p>
            <a:r>
              <a:rPr lang="en-US" b="1" dirty="0" smtClean="0">
                <a:effectLst>
                  <a:outerShdw blurRad="38100" dist="38100" dir="2700000" algn="tl">
                    <a:srgbClr val="000000">
                      <a:alpha val="43137"/>
                    </a:srgbClr>
                  </a:outerShdw>
                </a:effectLst>
              </a:rPr>
              <a:t>Spring Tension Results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43</a:t>
            </a:fld>
            <a:endParaRPr lang="en-US"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66800"/>
            <a:ext cx="6296025" cy="564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07973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“Rational” Subgroups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371600"/>
            <a:ext cx="7620000" cy="4800600"/>
          </a:xfrm>
        </p:spPr>
        <p:txBody>
          <a:bodyPr>
            <a:normAutofit fontScale="92500"/>
          </a:bodyPr>
          <a:lstStyle/>
          <a:p>
            <a:r>
              <a:rPr lang="en-US" sz="2800" b="1" dirty="0"/>
              <a:t>Organize to detect instability</a:t>
            </a:r>
          </a:p>
          <a:p>
            <a:pPr lvl="1"/>
            <a:r>
              <a:rPr lang="en-US" sz="2400" dirty="0"/>
              <a:t>want any changes to occur </a:t>
            </a:r>
            <a:r>
              <a:rPr lang="en-US" sz="2400" u="sng" dirty="0"/>
              <a:t>between</a:t>
            </a:r>
            <a:r>
              <a:rPr lang="en-US" sz="2400" dirty="0"/>
              <a:t> subgroups</a:t>
            </a:r>
          </a:p>
          <a:p>
            <a:pPr lvl="1"/>
            <a:r>
              <a:rPr lang="en-US" sz="2400" dirty="0"/>
              <a:t>want to identify special causes when they occur</a:t>
            </a:r>
          </a:p>
          <a:p>
            <a:r>
              <a:rPr lang="en-US" sz="2800" b="1" dirty="0"/>
              <a:t>Avoid mixing streams of output into one channel for subgrouping</a:t>
            </a:r>
          </a:p>
          <a:p>
            <a:pPr lvl="1"/>
            <a:r>
              <a:rPr lang="en-US" sz="2400" dirty="0"/>
              <a:t>one set of charts per shift, tool, pre-form, etc</a:t>
            </a:r>
            <a:r>
              <a:rPr lang="en-US" sz="2400" dirty="0" smtClean="0"/>
              <a:t>. (This could be a potential problem in the </a:t>
            </a:r>
            <a:r>
              <a:rPr lang="en-US" sz="2400" i="1" dirty="0" smtClean="0"/>
              <a:t>Call Center </a:t>
            </a:r>
            <a:r>
              <a:rPr lang="en-US" sz="2400" dirty="0" smtClean="0"/>
              <a:t>example)</a:t>
            </a:r>
            <a:endParaRPr lang="en-US" sz="2400" dirty="0"/>
          </a:p>
          <a:p>
            <a:r>
              <a:rPr lang="en-US" sz="2800" b="1" dirty="0"/>
              <a:t>Identification of assignable or special causes aided by:</a:t>
            </a:r>
          </a:p>
          <a:p>
            <a:pPr lvl="1"/>
            <a:r>
              <a:rPr lang="en-US" sz="2400" dirty="0"/>
              <a:t>Process knowledge </a:t>
            </a:r>
          </a:p>
          <a:p>
            <a:pPr lvl="1"/>
            <a:r>
              <a:rPr lang="en-US" sz="2400" dirty="0"/>
              <a:t>good data collection procedures (notes, etc.)</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44</a:t>
            </a:fld>
            <a:endParaRPr lang="en-US" dirty="0"/>
          </a:p>
        </p:txBody>
      </p:sp>
    </p:spTree>
    <p:extLst>
      <p:ext uri="{BB962C8B-B14F-4D97-AF65-F5344CB8AC3E}">
        <p14:creationId xmlns:p14="http://schemas.microsoft.com/office/powerpoint/2010/main" val="133379908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Acceptance Sampling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800" dirty="0"/>
              <a:t>A product (or outcome) approach to quality management often used for:</a:t>
            </a:r>
          </a:p>
          <a:p>
            <a:pPr lvl="1"/>
            <a:r>
              <a:rPr lang="en-US" dirty="0"/>
              <a:t>incoming inspection for supplier quality assurance</a:t>
            </a:r>
          </a:p>
          <a:p>
            <a:pPr lvl="1"/>
            <a:r>
              <a:rPr lang="en-US" dirty="0"/>
              <a:t>final inspection of product</a:t>
            </a:r>
          </a:p>
          <a:p>
            <a:pPr lvl="1"/>
            <a:r>
              <a:rPr lang="en-US" dirty="0"/>
              <a:t>in-process inspection (as alternative to control charts)</a:t>
            </a:r>
          </a:p>
          <a:p>
            <a:r>
              <a:rPr lang="en-US" sz="2800" dirty="0"/>
              <a:t>Typically, this approach involves:</a:t>
            </a:r>
          </a:p>
          <a:p>
            <a:pPr lvl="1"/>
            <a:r>
              <a:rPr lang="en-US" dirty="0"/>
              <a:t>infrequent sampling (usually after production is complete)</a:t>
            </a:r>
          </a:p>
          <a:p>
            <a:pPr lvl="1"/>
            <a:r>
              <a:rPr lang="en-US" dirty="0"/>
              <a:t>no accounting for time of production</a:t>
            </a:r>
          </a:p>
          <a:p>
            <a:pPr lvl="1"/>
            <a:r>
              <a:rPr lang="en-US" dirty="0"/>
              <a:t>little or no guidance in identifying problems</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45</a:t>
            </a:fld>
            <a:endParaRPr lang="en-US" dirty="0"/>
          </a:p>
        </p:txBody>
      </p:sp>
    </p:spTree>
    <p:extLst>
      <p:ext uri="{BB962C8B-B14F-4D97-AF65-F5344CB8AC3E}">
        <p14:creationId xmlns:p14="http://schemas.microsoft.com/office/powerpoint/2010/main" val="376313098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Product Assessment Options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514350" indent="-514350">
              <a:buFont typeface="+mj-lt"/>
              <a:buAutoNum type="arabicPeriod"/>
            </a:pPr>
            <a:r>
              <a:rPr lang="en-US" sz="2400" dirty="0"/>
              <a:t>No inspection (Deming called “0% inspection”)</a:t>
            </a:r>
          </a:p>
          <a:p>
            <a:pPr lvl="1"/>
            <a:r>
              <a:rPr lang="en-US" dirty="0"/>
              <a:t>generally used when process controls are in place and </a:t>
            </a:r>
            <a:r>
              <a:rPr lang="en-US" dirty="0" smtClean="0"/>
              <a:t>inspection is </a:t>
            </a:r>
            <a:r>
              <a:rPr lang="en-US" dirty="0"/>
              <a:t>expensive or destructive</a:t>
            </a:r>
          </a:p>
          <a:p>
            <a:pPr marL="514350" indent="-514350">
              <a:buFont typeface="+mj-lt"/>
              <a:buAutoNum type="arabicPeriod"/>
            </a:pPr>
            <a:r>
              <a:rPr lang="en-US" sz="2400" dirty="0"/>
              <a:t>Sampling inspection</a:t>
            </a:r>
          </a:p>
          <a:p>
            <a:pPr lvl="1"/>
            <a:r>
              <a:rPr lang="en-US" dirty="0"/>
              <a:t>traditional </a:t>
            </a:r>
            <a:r>
              <a:rPr lang="en-US" i="1" dirty="0"/>
              <a:t>acceptance sampling </a:t>
            </a:r>
            <a:r>
              <a:rPr lang="en-US" dirty="0"/>
              <a:t>approach</a:t>
            </a:r>
          </a:p>
          <a:p>
            <a:pPr marL="514350" indent="-514350">
              <a:buFont typeface="+mj-lt"/>
              <a:buAutoNum type="arabicPeriod"/>
            </a:pPr>
            <a:r>
              <a:rPr lang="en-US" sz="2400" dirty="0"/>
              <a:t>100% inspection</a:t>
            </a:r>
          </a:p>
          <a:p>
            <a:pPr lvl="1"/>
            <a:r>
              <a:rPr lang="en-US" dirty="0"/>
              <a:t>generally used when external failure costs are high relative to inspection costs</a:t>
            </a:r>
          </a:p>
          <a:p>
            <a:pPr marL="514350" indent="-514350">
              <a:buFont typeface="+mj-lt"/>
              <a:buAutoNum type="arabicPeriod"/>
            </a:pPr>
            <a:r>
              <a:rPr lang="en-US" sz="2400" dirty="0"/>
              <a:t>Multiple or redundant 100% inspection</a:t>
            </a:r>
          </a:p>
          <a:p>
            <a:pPr lvl="1"/>
            <a:r>
              <a:rPr lang="en-US" dirty="0"/>
              <a:t>generally used when field failures can result in death or litigation (and inspector error exists)</a:t>
            </a: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46</a:t>
            </a:fld>
            <a:endParaRPr lang="en-US" dirty="0"/>
          </a:p>
        </p:txBody>
      </p:sp>
    </p:spTree>
    <p:extLst>
      <p:ext uri="{BB962C8B-B14F-4D97-AF65-F5344CB8AC3E}">
        <p14:creationId xmlns:p14="http://schemas.microsoft.com/office/powerpoint/2010/main" val="129521075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900" b="1" dirty="0" smtClean="0">
                <a:effectLst>
                  <a:outerShdw blurRad="38100" dist="38100" dir="2700000" algn="tl">
                    <a:srgbClr val="000000">
                      <a:alpha val="43137"/>
                    </a:srgbClr>
                  </a:outerShdw>
                </a:effectLst>
              </a:rPr>
              <a:t>100% Inspection Exercise</a:t>
            </a:r>
            <a:r>
              <a:rPr lang="en-US" sz="4000" dirty="0" smtClean="0"/>
              <a:t/>
            </a:r>
            <a:br>
              <a:rPr lang="en-US" sz="4000" dirty="0" smtClean="0"/>
            </a:br>
            <a:r>
              <a:rPr lang="en-US" sz="2400" dirty="0" smtClean="0"/>
              <a:t>(In one minute, count the total number of </a:t>
            </a:r>
            <a:r>
              <a:rPr lang="en-US" sz="2400" dirty="0" err="1" smtClean="0"/>
              <a:t>f's</a:t>
            </a:r>
            <a:r>
              <a:rPr lang="en-US" sz="2400" dirty="0" smtClean="0"/>
              <a:t> in the paragraph below)</a:t>
            </a:r>
          </a:p>
        </p:txBody>
      </p:sp>
      <p:sp>
        <p:nvSpPr>
          <p:cNvPr id="7" name="Text Box 3"/>
          <p:cNvSpPr txBox="1">
            <a:spLocks noChangeArrowheads="1"/>
          </p:cNvSpPr>
          <p:nvPr/>
        </p:nvSpPr>
        <p:spPr bwMode="auto">
          <a:xfrm>
            <a:off x="533400" y="1752600"/>
            <a:ext cx="8001000" cy="556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660033"/>
                </a:solidFill>
                <a:latin typeface="Arial" pitchFamily="34" charset="0"/>
              </a:defRPr>
            </a:lvl1pPr>
            <a:lvl2pPr marL="742950" indent="-285750">
              <a:defRPr sz="2000">
                <a:solidFill>
                  <a:srgbClr val="660033"/>
                </a:solidFill>
                <a:latin typeface="Arial" pitchFamily="34" charset="0"/>
              </a:defRPr>
            </a:lvl2pPr>
            <a:lvl3pPr marL="1143000" indent="-228600">
              <a:defRPr sz="2000">
                <a:solidFill>
                  <a:srgbClr val="660033"/>
                </a:solidFill>
                <a:latin typeface="Arial" pitchFamily="34" charset="0"/>
              </a:defRPr>
            </a:lvl3pPr>
            <a:lvl4pPr marL="1600200" indent="-228600">
              <a:defRPr sz="2000">
                <a:solidFill>
                  <a:srgbClr val="660033"/>
                </a:solidFill>
                <a:latin typeface="Arial" pitchFamily="34" charset="0"/>
              </a:defRPr>
            </a:lvl4pPr>
            <a:lvl5pPr marL="2057400" indent="-228600">
              <a:defRPr sz="2000">
                <a:solidFill>
                  <a:srgbClr val="660033"/>
                </a:solidFill>
                <a:latin typeface="Arial" pitchFamily="34" charset="0"/>
              </a:defRPr>
            </a:lvl5pPr>
            <a:lvl6pPr marL="2514600" indent="-228600" eaLnBrk="0" fontAlgn="base" hangingPunct="0">
              <a:spcBef>
                <a:spcPct val="0"/>
              </a:spcBef>
              <a:spcAft>
                <a:spcPct val="0"/>
              </a:spcAft>
              <a:defRPr sz="2000">
                <a:solidFill>
                  <a:srgbClr val="660033"/>
                </a:solidFill>
                <a:latin typeface="Arial" pitchFamily="34" charset="0"/>
              </a:defRPr>
            </a:lvl6pPr>
            <a:lvl7pPr marL="2971800" indent="-228600" eaLnBrk="0" fontAlgn="base" hangingPunct="0">
              <a:spcBef>
                <a:spcPct val="0"/>
              </a:spcBef>
              <a:spcAft>
                <a:spcPct val="0"/>
              </a:spcAft>
              <a:defRPr sz="2000">
                <a:solidFill>
                  <a:srgbClr val="660033"/>
                </a:solidFill>
                <a:latin typeface="Arial" pitchFamily="34" charset="0"/>
              </a:defRPr>
            </a:lvl7pPr>
            <a:lvl8pPr marL="3429000" indent="-228600" eaLnBrk="0" fontAlgn="base" hangingPunct="0">
              <a:spcBef>
                <a:spcPct val="0"/>
              </a:spcBef>
              <a:spcAft>
                <a:spcPct val="0"/>
              </a:spcAft>
              <a:defRPr sz="2000">
                <a:solidFill>
                  <a:srgbClr val="660033"/>
                </a:solidFill>
                <a:latin typeface="Arial" pitchFamily="34" charset="0"/>
              </a:defRPr>
            </a:lvl8pPr>
            <a:lvl9pPr marL="3886200" indent="-228600" eaLnBrk="0" fontAlgn="base" hangingPunct="0">
              <a:spcBef>
                <a:spcPct val="0"/>
              </a:spcBef>
              <a:spcAft>
                <a:spcPct val="0"/>
              </a:spcAft>
              <a:defRPr sz="2000">
                <a:solidFill>
                  <a:srgbClr val="660033"/>
                </a:solidFill>
                <a:latin typeface="Arial" pitchFamily="34" charset="0"/>
              </a:defRPr>
            </a:lvl9pPr>
          </a:lstStyle>
          <a:p>
            <a:pPr>
              <a:lnSpc>
                <a:spcPct val="150000"/>
              </a:lnSpc>
              <a:spcBef>
                <a:spcPct val="25000"/>
              </a:spcBef>
            </a:pPr>
            <a:r>
              <a:rPr lang="en-US" dirty="0">
                <a:solidFill>
                  <a:schemeClr val="tx1"/>
                </a:solidFill>
              </a:rPr>
              <a:t>The necessity of training farm hands for first class farms in the fatherly handling of farm live stock is foremost in the minds of farm owners.  Since the fore fathers of the farm owners trained the farm hands for first class farms in the fatherly handling of farm live stock, the farm owners feel they should carry on with the family tradition farm hands of first class farms in the fatherly handling of farm live stock because they believe it is the basis of good fundamental farm management.</a:t>
            </a:r>
          </a:p>
          <a:p>
            <a:pPr>
              <a:lnSpc>
                <a:spcPct val="150000"/>
              </a:lnSpc>
              <a:spcBef>
                <a:spcPct val="25000"/>
              </a:spcBef>
            </a:pPr>
            <a:endParaRPr lang="en-US" dirty="0">
              <a:solidFill>
                <a:schemeClr val="tx1"/>
              </a:solidFill>
            </a:endParaRPr>
          </a:p>
        </p:txBody>
      </p:sp>
      <p:sp>
        <p:nvSpPr>
          <p:cNvPr id="2" name="Slide Number Placeholder 1"/>
          <p:cNvSpPr>
            <a:spLocks noGrp="1"/>
          </p:cNvSpPr>
          <p:nvPr>
            <p:ph type="sldNum" sz="quarter" idx="12"/>
          </p:nvPr>
        </p:nvSpPr>
        <p:spPr/>
        <p:txBody>
          <a:bodyPr/>
          <a:lstStyle/>
          <a:p>
            <a:pPr>
              <a:defRPr/>
            </a:pPr>
            <a:fld id="{7272E349-8C95-40FB-A1A5-9BE662036DF8}" type="slidenum">
              <a:rPr lang="en-US" smtClean="0"/>
              <a:pPr>
                <a:defRPr/>
              </a:pPr>
              <a:t>47</a:t>
            </a:fld>
            <a:endParaRPr lang="en-US" dirty="0"/>
          </a:p>
        </p:txBody>
      </p:sp>
    </p:spTree>
    <p:extLst>
      <p:ext uri="{BB962C8B-B14F-4D97-AF65-F5344CB8AC3E}">
        <p14:creationId xmlns:p14="http://schemas.microsoft.com/office/powerpoint/2010/main" val="21596175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b="1" dirty="0">
                <a:effectLst>
                  <a:outerShdw blurRad="38100" dist="38100" dir="2700000" algn="tl">
                    <a:srgbClr val="000000">
                      <a:alpha val="43137"/>
                    </a:srgbClr>
                  </a:outerShdw>
                </a:effectLst>
              </a:rPr>
              <a:t>Acceptance Sampling Example</a:t>
            </a:r>
            <a:endParaRPr lang="en-US"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Text Box 4"/>
          <p:cNvSpPr txBox="1">
            <a:spLocks noChangeArrowheads="1"/>
          </p:cNvSpPr>
          <p:nvPr/>
        </p:nvSpPr>
        <p:spPr bwMode="auto">
          <a:xfrm>
            <a:off x="138192" y="3347719"/>
            <a:ext cx="2605008" cy="1015663"/>
          </a:xfrm>
          <a:prstGeom prst="rect">
            <a:avLst/>
          </a:prstGeom>
          <a:noFill/>
          <a:ln w="12700">
            <a:noFill/>
            <a:miter lim="800000"/>
            <a:headEnd type="none" w="sm" len="sm"/>
            <a:tailEnd type="none" w="sm" len="sm"/>
          </a:ln>
          <a:effectLst/>
        </p:spPr>
        <p:txBody>
          <a:bodyPr wrap="square">
            <a:spAutoFit/>
          </a:bodyPr>
          <a:lstStyle/>
          <a:p>
            <a:pPr eaLnBrk="0" hangingPunct="0"/>
            <a:r>
              <a:rPr lang="en-US" dirty="0" smtClean="0">
                <a:solidFill>
                  <a:schemeClr val="tx1"/>
                </a:solidFill>
                <a:latin typeface="Franklin Gothic Book" pitchFamily="34" charset="0"/>
              </a:rPr>
              <a:t>Injection Molding Process Produces Golf Balls</a:t>
            </a:r>
            <a:endParaRPr lang="en-US" dirty="0">
              <a:solidFill>
                <a:schemeClr val="tx1"/>
              </a:solidFill>
              <a:latin typeface="Franklin Gothic Book" pitchFamily="34" charset="0"/>
            </a:endParaRPr>
          </a:p>
        </p:txBody>
      </p:sp>
      <p:pic>
        <p:nvPicPr>
          <p:cNvPr id="8" name="Picture 28"/>
          <p:cNvPicPr>
            <a:picLocks noChangeAspect="1" noChangeArrowheads="1"/>
          </p:cNvPicPr>
          <p:nvPr/>
        </p:nvPicPr>
        <p:blipFill>
          <a:blip r:embed="rId3" cstate="print"/>
          <a:srcRect/>
          <a:stretch>
            <a:fillRect/>
          </a:stretch>
        </p:blipFill>
        <p:spPr bwMode="auto">
          <a:xfrm>
            <a:off x="138192" y="1283380"/>
            <a:ext cx="2605008" cy="1953756"/>
          </a:xfrm>
          <a:prstGeom prst="rect">
            <a:avLst/>
          </a:prstGeom>
          <a:noFill/>
          <a:ln w="12700" cap="flat" cmpd="sng">
            <a:solidFill>
              <a:schemeClr val="tx1"/>
            </a:solidFill>
            <a:prstDash val="solid"/>
            <a:miter lim="800000"/>
            <a:headEnd type="none" w="sm" len="sm"/>
            <a:tailEnd type="none" w="sm" len="sm"/>
          </a:ln>
          <a:effectLst/>
        </p:spPr>
      </p:pic>
      <p:pic>
        <p:nvPicPr>
          <p:cNvPr id="9" name="Picture 29"/>
          <p:cNvPicPr>
            <a:picLocks noChangeAspect="1" noChangeArrowheads="1"/>
          </p:cNvPicPr>
          <p:nvPr/>
        </p:nvPicPr>
        <p:blipFill>
          <a:blip r:embed="rId4" cstate="print"/>
          <a:srcRect/>
          <a:stretch>
            <a:fillRect/>
          </a:stretch>
        </p:blipFill>
        <p:spPr bwMode="auto">
          <a:xfrm>
            <a:off x="3629290" y="1489890"/>
            <a:ext cx="2786744" cy="1857829"/>
          </a:xfrm>
          <a:prstGeom prst="rect">
            <a:avLst/>
          </a:prstGeom>
          <a:noFill/>
          <a:ln w="12700" cap="flat" cmpd="sng">
            <a:solidFill>
              <a:schemeClr val="tx1"/>
            </a:solidFill>
            <a:prstDash val="solid"/>
            <a:miter lim="800000"/>
            <a:headEnd type="none" w="sm" len="sm"/>
            <a:tailEnd type="none" w="sm" len="sm"/>
          </a:ln>
          <a:effectLst/>
        </p:spPr>
      </p:pic>
      <p:sp>
        <p:nvSpPr>
          <p:cNvPr id="10" name="TextBox 9"/>
          <p:cNvSpPr txBox="1"/>
          <p:nvPr/>
        </p:nvSpPr>
        <p:spPr>
          <a:xfrm>
            <a:off x="3585747" y="3352994"/>
            <a:ext cx="2873829" cy="707886"/>
          </a:xfrm>
          <a:prstGeom prst="rect">
            <a:avLst/>
          </a:prstGeom>
          <a:noFill/>
        </p:spPr>
        <p:txBody>
          <a:bodyPr wrap="square" rtlCol="0">
            <a:spAutoFit/>
          </a:bodyPr>
          <a:lstStyle/>
          <a:p>
            <a:r>
              <a:rPr lang="en-US" dirty="0" smtClean="0">
                <a:solidFill>
                  <a:schemeClr val="tx1"/>
                </a:solidFill>
                <a:latin typeface="Franklin Gothic Book" pitchFamily="34" charset="0"/>
              </a:rPr>
              <a:t>The Production Lot is size N.</a:t>
            </a:r>
            <a:endParaRPr lang="en-US" dirty="0">
              <a:solidFill>
                <a:schemeClr val="tx1"/>
              </a:solidFill>
              <a:latin typeface="Franklin Gothic Book" pitchFamily="34" charset="0"/>
            </a:endParaRPr>
          </a:p>
        </p:txBody>
      </p:sp>
      <p:pic>
        <p:nvPicPr>
          <p:cNvPr id="11" name="Picture 30"/>
          <p:cNvPicPr>
            <a:picLocks noChangeAspect="1" noChangeArrowheads="1"/>
          </p:cNvPicPr>
          <p:nvPr/>
        </p:nvPicPr>
        <p:blipFill>
          <a:blip r:embed="rId5" cstate="print"/>
          <a:srcRect/>
          <a:stretch>
            <a:fillRect/>
          </a:stretch>
        </p:blipFill>
        <p:spPr bwMode="auto">
          <a:xfrm>
            <a:off x="6414077" y="3927205"/>
            <a:ext cx="1629228" cy="1221921"/>
          </a:xfrm>
          <a:prstGeom prst="rect">
            <a:avLst/>
          </a:prstGeom>
          <a:noFill/>
          <a:ln w="12700" cap="flat" cmpd="sng">
            <a:noFill/>
            <a:prstDash val="solid"/>
            <a:miter lim="800000"/>
            <a:headEnd type="none" w="sm" len="sm"/>
            <a:tailEnd type="none" w="sm" len="sm"/>
          </a:ln>
          <a:effectLst/>
        </p:spPr>
      </p:pic>
      <p:sp>
        <p:nvSpPr>
          <p:cNvPr id="12" name="TextBox 11"/>
          <p:cNvSpPr txBox="1"/>
          <p:nvPr/>
        </p:nvSpPr>
        <p:spPr>
          <a:xfrm>
            <a:off x="6238091" y="5135415"/>
            <a:ext cx="1981200" cy="1200329"/>
          </a:xfrm>
          <a:prstGeom prst="rect">
            <a:avLst/>
          </a:prstGeom>
          <a:noFill/>
        </p:spPr>
        <p:txBody>
          <a:bodyPr wrap="square" rtlCol="0">
            <a:spAutoFit/>
          </a:bodyPr>
          <a:lstStyle/>
          <a:p>
            <a:r>
              <a:rPr lang="en-US" sz="1800" dirty="0" smtClean="0">
                <a:solidFill>
                  <a:schemeClr val="tx1"/>
                </a:solidFill>
                <a:latin typeface="Franklin Gothic Book" pitchFamily="34" charset="0"/>
              </a:rPr>
              <a:t>Random sample of size n is drawn from N balls and is inspected.</a:t>
            </a:r>
            <a:endParaRPr lang="en-US" sz="1800" dirty="0">
              <a:solidFill>
                <a:schemeClr val="tx1"/>
              </a:solidFill>
              <a:latin typeface="Franklin Gothic Book" pitchFamily="34" charset="0"/>
            </a:endParaRPr>
          </a:p>
        </p:txBody>
      </p:sp>
      <p:sp>
        <p:nvSpPr>
          <p:cNvPr id="16" name="Bent Arrow 15"/>
          <p:cNvSpPr/>
          <p:nvPr/>
        </p:nvSpPr>
        <p:spPr>
          <a:xfrm rot="5400000">
            <a:off x="6450772" y="2495282"/>
            <a:ext cx="1295400" cy="78574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ight Arrow 16"/>
          <p:cNvSpPr/>
          <p:nvPr/>
        </p:nvSpPr>
        <p:spPr>
          <a:xfrm>
            <a:off x="2895600" y="21336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48</a:t>
            </a:fld>
            <a:endParaRPr lang="en-US" dirty="0"/>
          </a:p>
        </p:txBody>
      </p:sp>
    </p:spTree>
    <p:extLst>
      <p:ext uri="{BB962C8B-B14F-4D97-AF65-F5344CB8AC3E}">
        <p14:creationId xmlns:p14="http://schemas.microsoft.com/office/powerpoint/2010/main" val="8002980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Use of Acceptance Number, </a:t>
            </a:r>
            <a:r>
              <a:rPr lang="en-US" b="1" i="1" dirty="0" smtClean="0">
                <a:effectLst>
                  <a:outerShdw blurRad="38100" dist="38100" dir="2700000" algn="tl">
                    <a:srgbClr val="000000">
                      <a:alpha val="43137"/>
                    </a:srgbClr>
                  </a:outerShdw>
                </a:effectLst>
              </a:rPr>
              <a:t>c</a:t>
            </a:r>
            <a:endParaRPr lang="en-US" b="1" i="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Content Placeholder 5"/>
          <p:cNvSpPr>
            <a:spLocks noGrp="1"/>
          </p:cNvSpPr>
          <p:nvPr>
            <p:ph idx="1"/>
          </p:nvPr>
        </p:nvSpPr>
        <p:spPr>
          <a:xfrm>
            <a:off x="457200" y="1600200"/>
            <a:ext cx="7620000" cy="2763834"/>
          </a:xfrm>
          <a:prstGeom prst="rect">
            <a:avLst/>
          </a:prstGeom>
        </p:spPr>
        <p:txBody>
          <a:bodyPr>
            <a:spAutoFit/>
          </a:bodyPr>
          <a:lstStyle/>
          <a:p>
            <a:r>
              <a:rPr lang="en-US" sz="2800" dirty="0" smtClean="0"/>
              <a:t>Acceptance sampling most </a:t>
            </a:r>
            <a:r>
              <a:rPr lang="en-US" sz="2800" dirty="0"/>
              <a:t>often uses attribute </a:t>
            </a:r>
            <a:r>
              <a:rPr lang="en-US" sz="2800" dirty="0" smtClean="0"/>
              <a:t>inspections (classifying items as good or bad)</a:t>
            </a:r>
          </a:p>
          <a:p>
            <a:r>
              <a:rPr lang="en-US" sz="2800" dirty="0"/>
              <a:t>T</a:t>
            </a:r>
            <a:r>
              <a:rPr lang="en-US" sz="2800" dirty="0" smtClean="0"/>
              <a:t>ypical </a:t>
            </a:r>
            <a:r>
              <a:rPr lang="en-US" sz="2800" dirty="0"/>
              <a:t>“single </a:t>
            </a:r>
            <a:r>
              <a:rPr lang="en-US" sz="2800" dirty="0" smtClean="0"/>
              <a:t>sampling”: inspect </a:t>
            </a:r>
            <a:r>
              <a:rPr lang="en-US" sz="2800" dirty="0"/>
              <a:t>each item in </a:t>
            </a:r>
            <a:r>
              <a:rPr lang="en-US" sz="2800" dirty="0" smtClean="0"/>
              <a:t>sample </a:t>
            </a:r>
            <a:r>
              <a:rPr lang="en-US" sz="2800" dirty="0"/>
              <a:t>(size </a:t>
            </a:r>
            <a:r>
              <a:rPr lang="en-US" sz="2800" i="1" dirty="0"/>
              <a:t>n</a:t>
            </a:r>
            <a:r>
              <a:rPr lang="en-US" sz="2800" dirty="0"/>
              <a:t>), and </a:t>
            </a:r>
            <a:r>
              <a:rPr lang="en-US" sz="2800" dirty="0" smtClean="0"/>
              <a:t>reject </a:t>
            </a:r>
            <a:r>
              <a:rPr lang="en-US" sz="2800" dirty="0"/>
              <a:t>lot if number of nonconforming items found </a:t>
            </a:r>
            <a:r>
              <a:rPr lang="en-US" sz="2800" dirty="0" smtClean="0"/>
              <a:t>in sample </a:t>
            </a:r>
            <a:r>
              <a:rPr lang="en-US" sz="2800" dirty="0"/>
              <a:t>exceeds an acceptance number (</a:t>
            </a:r>
            <a:r>
              <a:rPr lang="en-US" sz="2800" i="1" dirty="0"/>
              <a:t>c</a:t>
            </a:r>
            <a:r>
              <a:rPr lang="en-US" sz="2800" dirty="0"/>
              <a:t>)</a:t>
            </a:r>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49</a:t>
            </a:fld>
            <a:endParaRPr lang="en-US" dirty="0"/>
          </a:p>
        </p:txBody>
      </p:sp>
    </p:spTree>
    <p:extLst>
      <p:ext uri="{BB962C8B-B14F-4D97-AF65-F5344CB8AC3E}">
        <p14:creationId xmlns:p14="http://schemas.microsoft.com/office/powerpoint/2010/main" val="39415146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Important Steps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447800"/>
            <a:ext cx="7620000" cy="4800600"/>
          </a:xfrm>
        </p:spPr>
        <p:txBody>
          <a:bodyPr>
            <a:normAutofit fontScale="92500" lnSpcReduction="10000"/>
          </a:bodyPr>
          <a:lstStyle/>
          <a:p>
            <a:r>
              <a:rPr lang="en-US" sz="2800" b="1" dirty="0"/>
              <a:t>Certify that measurement </a:t>
            </a:r>
            <a:r>
              <a:rPr lang="en-US" sz="2800" b="1" u="sng" dirty="0"/>
              <a:t>system</a:t>
            </a:r>
            <a:r>
              <a:rPr lang="en-US" sz="2800" b="1" dirty="0"/>
              <a:t> is accurate and precise</a:t>
            </a:r>
          </a:p>
          <a:p>
            <a:pPr lvl="1"/>
            <a:r>
              <a:rPr lang="en-US" sz="2400" dirty="0" smtClean="0"/>
              <a:t>Calibration</a:t>
            </a:r>
            <a:endParaRPr lang="en-US" sz="2400" dirty="0"/>
          </a:p>
          <a:p>
            <a:pPr lvl="1"/>
            <a:r>
              <a:rPr lang="en-US" sz="2400" dirty="0" smtClean="0"/>
              <a:t>Repeatability and Reproducibility (R&amp;R) analysis, if using measurements data</a:t>
            </a:r>
          </a:p>
          <a:p>
            <a:pPr lvl="1"/>
            <a:r>
              <a:rPr lang="en-US" sz="2400" dirty="0" smtClean="0"/>
              <a:t>Inspector error study, if applicable (if collecting count data, or proportion/categorical data)</a:t>
            </a:r>
            <a:endParaRPr lang="en-US" sz="2400" dirty="0"/>
          </a:p>
          <a:p>
            <a:r>
              <a:rPr lang="en-US" sz="2800" b="1" dirty="0"/>
              <a:t>Establish that process is in control</a:t>
            </a:r>
          </a:p>
          <a:p>
            <a:pPr lvl="1"/>
            <a:r>
              <a:rPr lang="en-US" sz="2400" dirty="0"/>
              <a:t>using appropriate control chart(s)</a:t>
            </a:r>
          </a:p>
          <a:p>
            <a:pPr lvl="1"/>
            <a:r>
              <a:rPr lang="en-US" sz="2400" dirty="0"/>
              <a:t>removal of special causes of instability</a:t>
            </a:r>
          </a:p>
          <a:p>
            <a:r>
              <a:rPr lang="en-US" sz="2800" b="1" dirty="0"/>
              <a:t>Determine distribution of process output</a:t>
            </a:r>
          </a:p>
          <a:p>
            <a:pPr lvl="1"/>
            <a:r>
              <a:rPr lang="en-US" sz="2400" dirty="0"/>
              <a:t>if normal, standard capability indices can be applied</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5</a:t>
            </a:fld>
            <a:endParaRPr lang="en-US" dirty="0"/>
          </a:p>
        </p:txBody>
      </p:sp>
    </p:spTree>
    <p:extLst>
      <p:ext uri="{BB962C8B-B14F-4D97-AF65-F5344CB8AC3E}">
        <p14:creationId xmlns:p14="http://schemas.microsoft.com/office/powerpoint/2010/main" val="412115486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outerShdw blurRad="38100" dist="38100" dir="2700000" algn="tl">
                    <a:srgbClr val="000000">
                      <a:alpha val="43137"/>
                    </a:srgbClr>
                  </a:outerShdw>
                </a:effectLst>
              </a:rPr>
              <a:t>Standard Acceptance Sampling </a:t>
            </a:r>
            <a:r>
              <a:rPr lang="en-US" sz="4400" b="1" dirty="0" smtClean="0">
                <a:effectLst>
                  <a:outerShdw blurRad="38100" dist="38100" dir="2700000" algn="tl">
                    <a:srgbClr val="000000">
                      <a:alpha val="43137"/>
                    </a:srgbClr>
                  </a:outerShdw>
                </a:effectLst>
              </a:rPr>
              <a:t>Logic</a:t>
            </a:r>
            <a:endParaRPr lang="en-US" sz="4400"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AutoShape 2053"/>
          <p:cNvSpPr>
            <a:spLocks noChangeArrowheads="1"/>
          </p:cNvSpPr>
          <p:nvPr/>
        </p:nvSpPr>
        <p:spPr bwMode="auto">
          <a:xfrm>
            <a:off x="4341545" y="1937067"/>
            <a:ext cx="1614487" cy="1373187"/>
          </a:xfrm>
          <a:prstGeom prst="diamond">
            <a:avLst/>
          </a:prstGeom>
          <a:noFill/>
          <a:ln w="9525">
            <a:solidFill>
              <a:srgbClr val="000099"/>
            </a:solidFill>
            <a:miter lim="800000"/>
            <a:headEnd type="none" w="sm" len="sm"/>
            <a:tailEnd type="none" w="sm" len="sm"/>
          </a:ln>
          <a:effectLst/>
        </p:spPr>
        <p:txBody>
          <a:bodyPr wrap="none" anchor="ctr"/>
          <a:lstStyle/>
          <a:p>
            <a:pPr algn="ctr"/>
            <a:endParaRPr lang="en-US" dirty="0">
              <a:solidFill>
                <a:schemeClr val="tx1"/>
              </a:solidFill>
              <a:latin typeface="Franklin Gothic Book" pitchFamily="34" charset="0"/>
            </a:endParaRPr>
          </a:p>
        </p:txBody>
      </p:sp>
      <p:sp>
        <p:nvSpPr>
          <p:cNvPr id="7" name="Line 2056"/>
          <p:cNvSpPr>
            <a:spLocks noChangeShapeType="1"/>
          </p:cNvSpPr>
          <p:nvPr/>
        </p:nvSpPr>
        <p:spPr bwMode="auto">
          <a:xfrm>
            <a:off x="1892667" y="2642462"/>
            <a:ext cx="548640" cy="0"/>
          </a:xfrm>
          <a:prstGeom prst="line">
            <a:avLst/>
          </a:prstGeom>
          <a:ln>
            <a:headEnd type="none" w="sm" len="sm"/>
            <a:tailEnd type="triangle" w="lg" len="med"/>
          </a:ln>
        </p:spPr>
        <p:style>
          <a:lnRef idx="3">
            <a:schemeClr val="dk1"/>
          </a:lnRef>
          <a:fillRef idx="0">
            <a:schemeClr val="dk1"/>
          </a:fillRef>
          <a:effectRef idx="2">
            <a:schemeClr val="dk1"/>
          </a:effectRef>
          <a:fontRef idx="minor">
            <a:schemeClr val="tx1"/>
          </a:fontRef>
        </p:style>
        <p:txBody>
          <a:bodyPr wrap="none" anchor="ctr"/>
          <a:lstStyle/>
          <a:p>
            <a:endParaRPr lang="en-US">
              <a:solidFill>
                <a:schemeClr val="tx1"/>
              </a:solidFill>
              <a:latin typeface="Franklin Gothic Book" pitchFamily="34" charset="0"/>
            </a:endParaRPr>
          </a:p>
        </p:txBody>
      </p:sp>
      <p:sp>
        <p:nvSpPr>
          <p:cNvPr id="8" name="Line 2057"/>
          <p:cNvSpPr>
            <a:spLocks noChangeShapeType="1"/>
          </p:cNvSpPr>
          <p:nvPr/>
        </p:nvSpPr>
        <p:spPr bwMode="auto">
          <a:xfrm>
            <a:off x="3776395" y="2616517"/>
            <a:ext cx="590550" cy="0"/>
          </a:xfrm>
          <a:prstGeom prst="line">
            <a:avLst/>
          </a:prstGeom>
          <a:ln>
            <a:headEnd type="none" w="sm" len="sm"/>
            <a:tailEnd type="triangle" w="lg" len="med"/>
          </a:ln>
        </p:spPr>
        <p:style>
          <a:lnRef idx="3">
            <a:schemeClr val="dk1"/>
          </a:lnRef>
          <a:fillRef idx="0">
            <a:schemeClr val="dk1"/>
          </a:fillRef>
          <a:effectRef idx="2">
            <a:schemeClr val="dk1"/>
          </a:effectRef>
          <a:fontRef idx="minor">
            <a:schemeClr val="tx1"/>
          </a:fontRef>
        </p:style>
        <p:txBody>
          <a:bodyPr wrap="none" anchor="ctr"/>
          <a:lstStyle/>
          <a:p>
            <a:endParaRPr lang="en-US">
              <a:solidFill>
                <a:schemeClr val="tx1"/>
              </a:solidFill>
              <a:latin typeface="Franklin Gothic Book" pitchFamily="34" charset="0"/>
            </a:endParaRPr>
          </a:p>
        </p:txBody>
      </p:sp>
      <p:sp>
        <p:nvSpPr>
          <p:cNvPr id="9" name="Line 2058"/>
          <p:cNvSpPr>
            <a:spLocks noChangeShapeType="1"/>
          </p:cNvSpPr>
          <p:nvPr/>
        </p:nvSpPr>
        <p:spPr bwMode="auto">
          <a:xfrm>
            <a:off x="5954445" y="2641917"/>
            <a:ext cx="590550" cy="0"/>
          </a:xfrm>
          <a:prstGeom prst="line">
            <a:avLst/>
          </a:prstGeom>
          <a:ln>
            <a:headEnd type="none" w="sm" len="sm"/>
            <a:tailEnd type="triangle" w="lg" len="med"/>
          </a:ln>
        </p:spPr>
        <p:style>
          <a:lnRef idx="3">
            <a:schemeClr val="dk1"/>
          </a:lnRef>
          <a:fillRef idx="0">
            <a:schemeClr val="dk1"/>
          </a:fillRef>
          <a:effectRef idx="2">
            <a:schemeClr val="dk1"/>
          </a:effectRef>
          <a:fontRef idx="minor">
            <a:schemeClr val="tx1"/>
          </a:fontRef>
        </p:style>
        <p:txBody>
          <a:bodyPr wrap="none" anchor="ctr"/>
          <a:lstStyle/>
          <a:p>
            <a:endParaRPr lang="en-US">
              <a:solidFill>
                <a:schemeClr val="tx1"/>
              </a:solidFill>
              <a:latin typeface="Franklin Gothic Book" pitchFamily="34" charset="0"/>
            </a:endParaRPr>
          </a:p>
        </p:txBody>
      </p:sp>
      <p:sp>
        <p:nvSpPr>
          <p:cNvPr id="10" name="Line 2059"/>
          <p:cNvSpPr>
            <a:spLocks noChangeShapeType="1"/>
          </p:cNvSpPr>
          <p:nvPr/>
        </p:nvSpPr>
        <p:spPr bwMode="auto">
          <a:xfrm>
            <a:off x="5147995" y="3327717"/>
            <a:ext cx="0" cy="457200"/>
          </a:xfrm>
          <a:prstGeom prst="line">
            <a:avLst/>
          </a:prstGeom>
          <a:ln>
            <a:headEnd type="none" w="sm" len="sm"/>
            <a:tailEnd type="triangle" w="lg" len="med"/>
          </a:ln>
        </p:spPr>
        <p:style>
          <a:lnRef idx="3">
            <a:schemeClr val="dk1"/>
          </a:lnRef>
          <a:fillRef idx="0">
            <a:schemeClr val="dk1"/>
          </a:fillRef>
          <a:effectRef idx="2">
            <a:schemeClr val="dk1"/>
          </a:effectRef>
          <a:fontRef idx="minor">
            <a:schemeClr val="tx1"/>
          </a:fontRef>
        </p:style>
        <p:txBody>
          <a:bodyPr wrap="none" anchor="ctr"/>
          <a:lstStyle/>
          <a:p>
            <a:endParaRPr lang="en-US">
              <a:solidFill>
                <a:schemeClr val="tx1"/>
              </a:solidFill>
              <a:latin typeface="Franklin Gothic Book" pitchFamily="34" charset="0"/>
            </a:endParaRPr>
          </a:p>
        </p:txBody>
      </p:sp>
      <p:sp>
        <p:nvSpPr>
          <p:cNvPr id="11" name="Text Box 2060"/>
          <p:cNvSpPr txBox="1">
            <a:spLocks noChangeArrowheads="1"/>
          </p:cNvSpPr>
          <p:nvPr/>
        </p:nvSpPr>
        <p:spPr bwMode="auto">
          <a:xfrm>
            <a:off x="5354370" y="3308667"/>
            <a:ext cx="552395" cy="400110"/>
          </a:xfrm>
          <a:prstGeom prst="rect">
            <a:avLst/>
          </a:prstGeom>
          <a:noFill/>
          <a:ln w="12700">
            <a:noFill/>
            <a:miter lim="800000"/>
            <a:headEnd type="none" w="sm" len="sm"/>
            <a:tailEnd type="none" w="sm" len="sm"/>
          </a:ln>
          <a:effectLst/>
        </p:spPr>
        <p:txBody>
          <a:bodyPr wrap="none">
            <a:spAutoFit/>
          </a:bodyPr>
          <a:lstStyle/>
          <a:p>
            <a:r>
              <a:rPr lang="en-US" sz="2000" b="1" dirty="0" smtClean="0">
                <a:solidFill>
                  <a:schemeClr val="tx1"/>
                </a:solidFill>
                <a:latin typeface="Franklin Gothic Book" pitchFamily="34" charset="0"/>
              </a:rPr>
              <a:t>Yes</a:t>
            </a:r>
            <a:endParaRPr lang="en-US" sz="2000" b="1" dirty="0">
              <a:solidFill>
                <a:schemeClr val="tx1"/>
              </a:solidFill>
              <a:latin typeface="Franklin Gothic Book" pitchFamily="34" charset="0"/>
            </a:endParaRPr>
          </a:p>
        </p:txBody>
      </p:sp>
      <p:sp>
        <p:nvSpPr>
          <p:cNvPr id="12" name="Text Box 2061"/>
          <p:cNvSpPr txBox="1">
            <a:spLocks noChangeArrowheads="1"/>
          </p:cNvSpPr>
          <p:nvPr/>
        </p:nvSpPr>
        <p:spPr bwMode="auto">
          <a:xfrm>
            <a:off x="5817920" y="2064067"/>
            <a:ext cx="486030" cy="400110"/>
          </a:xfrm>
          <a:prstGeom prst="rect">
            <a:avLst/>
          </a:prstGeom>
          <a:noFill/>
          <a:ln w="12700">
            <a:noFill/>
            <a:miter lim="800000"/>
            <a:headEnd type="none" w="sm" len="sm"/>
            <a:tailEnd type="none" w="sm" len="sm"/>
          </a:ln>
          <a:effectLst/>
        </p:spPr>
        <p:txBody>
          <a:bodyPr wrap="none">
            <a:spAutoFit/>
          </a:bodyPr>
          <a:lstStyle/>
          <a:p>
            <a:r>
              <a:rPr lang="en-US" sz="2000" b="1" dirty="0" smtClean="0">
                <a:solidFill>
                  <a:schemeClr val="tx1"/>
                </a:solidFill>
                <a:latin typeface="Franklin Gothic Book" pitchFamily="34" charset="0"/>
              </a:rPr>
              <a:t>No</a:t>
            </a:r>
            <a:endParaRPr lang="en-US" sz="2000" b="1" dirty="0">
              <a:solidFill>
                <a:schemeClr val="tx1"/>
              </a:solidFill>
              <a:latin typeface="Franklin Gothic Book" pitchFamily="34" charset="0"/>
            </a:endParaRPr>
          </a:p>
        </p:txBody>
      </p:sp>
      <p:sp>
        <p:nvSpPr>
          <p:cNvPr id="13" name="Text Box 2071"/>
          <p:cNvSpPr txBox="1">
            <a:spLocks noChangeArrowheads="1"/>
          </p:cNvSpPr>
          <p:nvPr/>
        </p:nvSpPr>
        <p:spPr bwMode="auto">
          <a:xfrm>
            <a:off x="523607" y="2000665"/>
            <a:ext cx="1333500" cy="1323439"/>
          </a:xfrm>
          <a:prstGeom prst="rect">
            <a:avLst/>
          </a:prstGeom>
          <a:noFill/>
          <a:ln w="12700">
            <a:solidFill>
              <a:srgbClr val="000099"/>
            </a:solidFill>
            <a:miter lim="800000"/>
            <a:headEnd type="none" w="sm" len="sm"/>
            <a:tailEnd type="none" w="sm" len="sm"/>
          </a:ln>
          <a:effectLst/>
        </p:spPr>
        <p:txBody>
          <a:bodyPr>
            <a:spAutoFit/>
          </a:bodyPr>
          <a:lstStyle/>
          <a:p>
            <a:pPr algn="ctr">
              <a:spcBef>
                <a:spcPct val="50000"/>
              </a:spcBef>
            </a:pPr>
            <a:r>
              <a:rPr lang="en-US" sz="2000" dirty="0" smtClean="0">
                <a:solidFill>
                  <a:schemeClr val="tx1"/>
                </a:solidFill>
                <a:latin typeface="Franklin Gothic Book" pitchFamily="34" charset="0"/>
              </a:rPr>
              <a:t>Lot is produced or received</a:t>
            </a:r>
            <a:endParaRPr lang="en-US" sz="2000" dirty="0">
              <a:solidFill>
                <a:schemeClr val="tx1"/>
              </a:solidFill>
              <a:latin typeface="Franklin Gothic Book" pitchFamily="34" charset="0"/>
            </a:endParaRPr>
          </a:p>
        </p:txBody>
      </p:sp>
      <p:sp>
        <p:nvSpPr>
          <p:cNvPr id="14" name="Text Box 2072"/>
          <p:cNvSpPr txBox="1">
            <a:spLocks noChangeArrowheads="1"/>
          </p:cNvSpPr>
          <p:nvPr/>
        </p:nvSpPr>
        <p:spPr bwMode="auto">
          <a:xfrm>
            <a:off x="2441307" y="2154554"/>
            <a:ext cx="1346200" cy="1015663"/>
          </a:xfrm>
          <a:prstGeom prst="rect">
            <a:avLst/>
          </a:prstGeom>
          <a:noFill/>
          <a:ln w="12700">
            <a:solidFill>
              <a:srgbClr val="000099"/>
            </a:solidFill>
            <a:miter lim="800000"/>
            <a:headEnd type="none" w="sm" len="sm"/>
            <a:tailEnd type="none" w="sm" len="sm"/>
          </a:ln>
          <a:effectLst/>
        </p:spPr>
        <p:txBody>
          <a:bodyPr>
            <a:spAutoFit/>
          </a:bodyPr>
          <a:lstStyle/>
          <a:p>
            <a:pPr algn="ctr">
              <a:spcBef>
                <a:spcPct val="50000"/>
              </a:spcBef>
            </a:pPr>
            <a:r>
              <a:rPr lang="en-US" sz="2000" dirty="0" smtClean="0">
                <a:solidFill>
                  <a:schemeClr val="tx1"/>
                </a:solidFill>
                <a:latin typeface="Franklin Gothic Book" pitchFamily="34" charset="0"/>
              </a:rPr>
              <a:t>Select and inspect </a:t>
            </a:r>
            <a:r>
              <a:rPr lang="en-US" sz="2000" b="1" dirty="0">
                <a:solidFill>
                  <a:schemeClr val="tx1"/>
                </a:solidFill>
                <a:latin typeface="Franklin Gothic Book" pitchFamily="34" charset="0"/>
              </a:rPr>
              <a:t>n</a:t>
            </a:r>
            <a:r>
              <a:rPr lang="en-US" sz="2000" dirty="0">
                <a:solidFill>
                  <a:schemeClr val="tx1"/>
                </a:solidFill>
                <a:latin typeface="Franklin Gothic Book" pitchFamily="34" charset="0"/>
              </a:rPr>
              <a:t> items</a:t>
            </a:r>
          </a:p>
        </p:txBody>
      </p:sp>
      <p:sp>
        <p:nvSpPr>
          <p:cNvPr id="15" name="Text Box 2073"/>
          <p:cNvSpPr txBox="1">
            <a:spLocks noChangeArrowheads="1"/>
          </p:cNvSpPr>
          <p:nvPr/>
        </p:nvSpPr>
        <p:spPr bwMode="auto">
          <a:xfrm>
            <a:off x="6530707" y="2230754"/>
            <a:ext cx="1447800" cy="707886"/>
          </a:xfrm>
          <a:prstGeom prst="rect">
            <a:avLst/>
          </a:prstGeom>
          <a:noFill/>
          <a:ln w="12700">
            <a:solidFill>
              <a:srgbClr val="000099"/>
            </a:solidFill>
            <a:miter lim="800000"/>
            <a:headEnd type="none" w="sm" len="sm"/>
            <a:tailEnd type="none" w="sm" len="sm"/>
          </a:ln>
          <a:effectLst/>
        </p:spPr>
        <p:txBody>
          <a:bodyPr>
            <a:spAutoFit/>
          </a:bodyPr>
          <a:lstStyle/>
          <a:p>
            <a:pPr algn="ctr">
              <a:spcBef>
                <a:spcPct val="50000"/>
              </a:spcBef>
            </a:pPr>
            <a:r>
              <a:rPr lang="en-US" sz="2000" dirty="0" smtClean="0">
                <a:solidFill>
                  <a:schemeClr val="tx1"/>
                </a:solidFill>
                <a:latin typeface="Franklin Gothic Book" pitchFamily="34" charset="0"/>
              </a:rPr>
              <a:t>Reject entire </a:t>
            </a:r>
            <a:r>
              <a:rPr lang="en-US" sz="2000" dirty="0">
                <a:solidFill>
                  <a:schemeClr val="tx1"/>
                </a:solidFill>
                <a:latin typeface="Franklin Gothic Book" pitchFamily="34" charset="0"/>
              </a:rPr>
              <a:t>Lot</a:t>
            </a:r>
          </a:p>
        </p:txBody>
      </p:sp>
      <p:sp>
        <p:nvSpPr>
          <p:cNvPr id="16" name="Text Box 2074"/>
          <p:cNvSpPr txBox="1">
            <a:spLocks noChangeArrowheads="1"/>
          </p:cNvSpPr>
          <p:nvPr/>
        </p:nvSpPr>
        <p:spPr bwMode="auto">
          <a:xfrm>
            <a:off x="4409807" y="3805554"/>
            <a:ext cx="1447800" cy="707886"/>
          </a:xfrm>
          <a:prstGeom prst="rect">
            <a:avLst/>
          </a:prstGeom>
          <a:noFill/>
          <a:ln w="12700">
            <a:solidFill>
              <a:srgbClr val="000099"/>
            </a:solidFill>
            <a:miter lim="800000"/>
            <a:headEnd type="none" w="sm" len="sm"/>
            <a:tailEnd type="none" w="sm" len="sm"/>
          </a:ln>
          <a:effectLst/>
        </p:spPr>
        <p:txBody>
          <a:bodyPr>
            <a:spAutoFit/>
          </a:bodyPr>
          <a:lstStyle/>
          <a:p>
            <a:pPr algn="ctr">
              <a:spcBef>
                <a:spcPct val="50000"/>
              </a:spcBef>
            </a:pPr>
            <a:r>
              <a:rPr lang="en-US" sz="2000" dirty="0" smtClean="0">
                <a:solidFill>
                  <a:schemeClr val="tx1"/>
                </a:solidFill>
                <a:latin typeface="Franklin Gothic Book" pitchFamily="34" charset="0"/>
              </a:rPr>
              <a:t>Accept entire </a:t>
            </a:r>
            <a:r>
              <a:rPr lang="en-US" sz="2000" dirty="0">
                <a:solidFill>
                  <a:schemeClr val="tx1"/>
                </a:solidFill>
                <a:latin typeface="Franklin Gothic Book" pitchFamily="34" charset="0"/>
              </a:rPr>
              <a:t>Lot</a:t>
            </a:r>
          </a:p>
        </p:txBody>
      </p:sp>
      <p:sp>
        <p:nvSpPr>
          <p:cNvPr id="17" name="Text Box 2075"/>
          <p:cNvSpPr txBox="1">
            <a:spLocks noChangeArrowheads="1"/>
          </p:cNvSpPr>
          <p:nvPr/>
        </p:nvSpPr>
        <p:spPr bwMode="auto">
          <a:xfrm>
            <a:off x="676007" y="4901404"/>
            <a:ext cx="2681288" cy="1006475"/>
          </a:xfrm>
          <a:prstGeom prst="rect">
            <a:avLst/>
          </a:prstGeom>
          <a:noFill/>
          <a:ln w="12700">
            <a:noFill/>
            <a:miter lim="800000"/>
            <a:headEnd type="none" w="sm" len="sm"/>
            <a:tailEnd type="none" w="sm" len="sm"/>
          </a:ln>
          <a:effectLst/>
        </p:spPr>
        <p:txBody>
          <a:bodyPr>
            <a:spAutoFit/>
          </a:bodyPr>
          <a:lstStyle/>
          <a:p>
            <a:r>
              <a:rPr lang="en-US" sz="2000" b="1" dirty="0" smtClean="0">
                <a:solidFill>
                  <a:schemeClr val="tx1"/>
                </a:solidFill>
                <a:latin typeface="Franklin Gothic Book" pitchFamily="34" charset="0"/>
              </a:rPr>
              <a:t>D = number </a:t>
            </a:r>
            <a:r>
              <a:rPr lang="en-US" sz="2000" b="1" dirty="0">
                <a:solidFill>
                  <a:schemeClr val="tx1"/>
                </a:solidFill>
                <a:latin typeface="Franklin Gothic Book" pitchFamily="34" charset="0"/>
              </a:rPr>
              <a:t>of nonconforming items in </a:t>
            </a:r>
            <a:r>
              <a:rPr lang="en-US" sz="2000" b="1" dirty="0" smtClean="0">
                <a:solidFill>
                  <a:schemeClr val="tx1"/>
                </a:solidFill>
                <a:latin typeface="Franklin Gothic Book" pitchFamily="34" charset="0"/>
              </a:rPr>
              <a:t>sample</a:t>
            </a:r>
            <a:endParaRPr lang="en-US" sz="2000" b="1" dirty="0">
              <a:solidFill>
                <a:schemeClr val="tx1"/>
              </a:solidFill>
              <a:latin typeface="Franklin Gothic Book" pitchFamily="34" charset="0"/>
            </a:endParaRPr>
          </a:p>
        </p:txBody>
      </p:sp>
      <p:sp>
        <p:nvSpPr>
          <p:cNvPr id="18" name="Text Box 2076"/>
          <p:cNvSpPr txBox="1">
            <a:spLocks noChangeArrowheads="1"/>
          </p:cNvSpPr>
          <p:nvPr/>
        </p:nvSpPr>
        <p:spPr bwMode="auto">
          <a:xfrm>
            <a:off x="6579919" y="2938640"/>
            <a:ext cx="1349375" cy="646331"/>
          </a:xfrm>
          <a:prstGeom prst="rect">
            <a:avLst/>
          </a:prstGeom>
          <a:noFill/>
          <a:ln w="12700">
            <a:noFill/>
            <a:miter lim="800000"/>
            <a:headEnd type="none" w="sm" len="sm"/>
            <a:tailEnd type="none" w="sm" len="sm"/>
          </a:ln>
          <a:effectLst/>
        </p:spPr>
        <p:txBody>
          <a:bodyPr wrap="square">
            <a:spAutoFit/>
          </a:bodyPr>
          <a:lstStyle/>
          <a:p>
            <a:r>
              <a:rPr lang="en-US" sz="1800" i="1" dirty="0" smtClean="0">
                <a:solidFill>
                  <a:schemeClr val="tx1"/>
                </a:solidFill>
                <a:latin typeface="Franklin Gothic Book" pitchFamily="34" charset="0"/>
              </a:rPr>
              <a:t>Send </a:t>
            </a:r>
            <a:r>
              <a:rPr lang="en-US" sz="1800" i="1" dirty="0">
                <a:solidFill>
                  <a:schemeClr val="tx1"/>
                </a:solidFill>
                <a:latin typeface="Franklin Gothic Book" pitchFamily="34" charset="0"/>
              </a:rPr>
              <a:t>back to </a:t>
            </a:r>
            <a:r>
              <a:rPr lang="en-US" sz="1800" i="1" dirty="0" smtClean="0">
                <a:solidFill>
                  <a:schemeClr val="tx1"/>
                </a:solidFill>
                <a:latin typeface="Franklin Gothic Book" pitchFamily="34" charset="0"/>
              </a:rPr>
              <a:t>producer</a:t>
            </a:r>
            <a:endParaRPr lang="en-US" sz="1800" i="1" dirty="0">
              <a:solidFill>
                <a:schemeClr val="tx1"/>
              </a:solidFill>
              <a:latin typeface="Franklin Gothic Book" pitchFamily="34" charset="0"/>
            </a:endParaRPr>
          </a:p>
        </p:txBody>
      </p:sp>
      <p:sp>
        <p:nvSpPr>
          <p:cNvPr id="19" name="Text Box 2077"/>
          <p:cNvSpPr txBox="1">
            <a:spLocks noChangeArrowheads="1"/>
          </p:cNvSpPr>
          <p:nvPr/>
        </p:nvSpPr>
        <p:spPr bwMode="auto">
          <a:xfrm>
            <a:off x="4557940" y="4529453"/>
            <a:ext cx="1265918" cy="1200329"/>
          </a:xfrm>
          <a:prstGeom prst="rect">
            <a:avLst/>
          </a:prstGeom>
          <a:noFill/>
          <a:ln w="12700">
            <a:noFill/>
            <a:miter lim="800000"/>
            <a:headEnd type="none" w="sm" len="sm"/>
            <a:tailEnd type="none" w="sm" len="sm"/>
          </a:ln>
          <a:effectLst/>
        </p:spPr>
        <p:txBody>
          <a:bodyPr wrap="square">
            <a:spAutoFit/>
          </a:bodyPr>
          <a:lstStyle/>
          <a:p>
            <a:r>
              <a:rPr lang="en-US" sz="1800" i="1" dirty="0" smtClean="0">
                <a:solidFill>
                  <a:schemeClr val="tx1"/>
                </a:solidFill>
                <a:latin typeface="Franklin Gothic Book" pitchFamily="34" charset="0"/>
              </a:rPr>
              <a:t>Deliver to  customer (internal or external) </a:t>
            </a:r>
            <a:endParaRPr lang="en-US" sz="1800" i="1" dirty="0">
              <a:solidFill>
                <a:schemeClr val="tx1"/>
              </a:solidFill>
              <a:latin typeface="Franklin Gothic Book" pitchFamily="34" charset="0"/>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328726617"/>
              </p:ext>
            </p:extLst>
          </p:nvPr>
        </p:nvGraphicFramePr>
        <p:xfrm>
          <a:off x="4634675" y="2443720"/>
          <a:ext cx="1028226" cy="359879"/>
        </p:xfrm>
        <a:graphic>
          <a:graphicData uri="http://schemas.openxmlformats.org/presentationml/2006/ole">
            <mc:AlternateContent xmlns:mc="http://schemas.openxmlformats.org/markup-compatibility/2006">
              <mc:Choice xmlns:v="urn:schemas-microsoft-com:vml" Requires="v">
                <p:oleObj spid="_x0000_s16465" name="Equation" r:id="rId4" imgW="507960" imgH="177480" progId="Equation.3">
                  <p:embed/>
                </p:oleObj>
              </mc:Choice>
              <mc:Fallback>
                <p:oleObj name="Equation" r:id="rId4" imgW="507960" imgH="177480" progId="Equation.3">
                  <p:embed/>
                  <p:pic>
                    <p:nvPicPr>
                      <p:cNvPr id="0" name=""/>
                      <p:cNvPicPr>
                        <a:picLocks noChangeAspect="1" noChangeArrowheads="1"/>
                      </p:cNvPicPr>
                      <p:nvPr/>
                    </p:nvPicPr>
                    <p:blipFill>
                      <a:blip r:embed="rId5"/>
                      <a:srcRect/>
                      <a:stretch>
                        <a:fillRect/>
                      </a:stretch>
                    </p:blipFill>
                    <p:spPr bwMode="auto">
                      <a:xfrm>
                        <a:off x="4634675" y="2443720"/>
                        <a:ext cx="1028226" cy="359879"/>
                      </a:xfrm>
                      <a:prstGeom prst="rect">
                        <a:avLst/>
                      </a:prstGeom>
                      <a:noFill/>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50</a:t>
            </a:fld>
            <a:endParaRPr lang="en-US" dirty="0"/>
          </a:p>
        </p:txBody>
      </p:sp>
    </p:spTree>
    <p:extLst>
      <p:ext uri="{BB962C8B-B14F-4D97-AF65-F5344CB8AC3E}">
        <p14:creationId xmlns:p14="http://schemas.microsoft.com/office/powerpoint/2010/main" val="367808802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Questions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If we use c = 0, can we guarantee perfect quality?</a:t>
            </a:r>
          </a:p>
          <a:p>
            <a:r>
              <a:rPr lang="en-US" sz="2800" dirty="0" smtClean="0"/>
              <a:t>If sample size, n, is smaller, is it easier to accept a bad lot?</a:t>
            </a:r>
            <a:endParaRPr lang="en-US" sz="2800"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51</a:t>
            </a:fld>
            <a:endParaRPr lang="en-US" dirty="0"/>
          </a:p>
        </p:txBody>
      </p:sp>
    </p:spTree>
    <p:extLst>
      <p:ext uri="{BB962C8B-B14F-4D97-AF65-F5344CB8AC3E}">
        <p14:creationId xmlns:p14="http://schemas.microsoft.com/office/powerpoint/2010/main" val="263890504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20762"/>
          </a:xfrm>
        </p:spPr>
        <p:txBody>
          <a:bodyPr/>
          <a:lstStyle/>
          <a:p>
            <a:r>
              <a:rPr lang="en-US" b="1" dirty="0" smtClean="0">
                <a:effectLst>
                  <a:outerShdw blurRad="38100" dist="38100" dir="2700000" algn="tl">
                    <a:srgbClr val="000000">
                      <a:alpha val="43137"/>
                    </a:srgbClr>
                  </a:outerShdw>
                </a:effectLst>
              </a:rPr>
              <a:t>Acceptance Sampling Errors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7620000" cy="4800600"/>
          </a:xfrm>
        </p:spPr>
        <p:txBody>
          <a:bodyPr/>
          <a:lstStyle/>
          <a:p>
            <a:r>
              <a:rPr lang="en-US" sz="2800" dirty="0"/>
              <a:t>Type I error - lot is acceptable, but is rejected</a:t>
            </a:r>
          </a:p>
          <a:p>
            <a:pPr lvl="1"/>
            <a:r>
              <a:rPr lang="en-US" sz="2400" dirty="0"/>
              <a:t>probability of Type I error = </a:t>
            </a:r>
            <a:r>
              <a:rPr lang="en-US" sz="2400" dirty="0">
                <a:sym typeface="Symbol" pitchFamily="18" charset="2"/>
              </a:rPr>
              <a:t></a:t>
            </a:r>
            <a:endParaRPr lang="en-US" sz="2400" dirty="0"/>
          </a:p>
          <a:p>
            <a:pPr lvl="1"/>
            <a:r>
              <a:rPr lang="en-US" sz="2400" dirty="0">
                <a:sym typeface="Symbol" pitchFamily="18" charset="2"/>
              </a:rPr>
              <a:t></a:t>
            </a:r>
            <a:r>
              <a:rPr lang="en-US" sz="2400" dirty="0"/>
              <a:t> is referred to as </a:t>
            </a:r>
            <a:r>
              <a:rPr lang="en-US" sz="2400" i="1" dirty="0"/>
              <a:t>producer’s </a:t>
            </a:r>
            <a:r>
              <a:rPr lang="en-US" sz="2400" i="1" dirty="0" smtClean="0"/>
              <a:t>risk</a:t>
            </a:r>
          </a:p>
          <a:p>
            <a:pPr lvl="1"/>
            <a:endParaRPr lang="en-US" sz="2400" i="1" dirty="0"/>
          </a:p>
          <a:p>
            <a:r>
              <a:rPr lang="en-US" sz="2800" dirty="0"/>
              <a:t>Type II error occurs when lot is unacceptable, but is accepted</a:t>
            </a:r>
          </a:p>
          <a:p>
            <a:pPr lvl="1"/>
            <a:r>
              <a:rPr lang="en-US" sz="2400" dirty="0"/>
              <a:t>probability of Type II error is denoted by </a:t>
            </a:r>
            <a:r>
              <a:rPr lang="en-US" sz="2400" dirty="0">
                <a:sym typeface="Symbol" pitchFamily="18" charset="2"/>
              </a:rPr>
              <a:t></a:t>
            </a:r>
          </a:p>
          <a:p>
            <a:pPr lvl="1"/>
            <a:r>
              <a:rPr lang="en-US" sz="2400" dirty="0">
                <a:sym typeface="Symbol" pitchFamily="18" charset="2"/>
              </a:rPr>
              <a:t> is </a:t>
            </a:r>
            <a:r>
              <a:rPr lang="en-US" sz="2400" dirty="0"/>
              <a:t>referred to as </a:t>
            </a:r>
            <a:r>
              <a:rPr lang="en-US" sz="2400" i="1" dirty="0"/>
              <a:t>consumer’s risk</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52</a:t>
            </a:fld>
            <a:endParaRPr lang="en-US" dirty="0"/>
          </a:p>
        </p:txBody>
      </p:sp>
    </p:spTree>
    <p:extLst>
      <p:ext uri="{BB962C8B-B14F-4D97-AF65-F5344CB8AC3E}">
        <p14:creationId xmlns:p14="http://schemas.microsoft.com/office/powerpoint/2010/main" val="319757911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Attributes Inspection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800" dirty="0"/>
              <a:t>For proportion data (fraction nonconforming in lot is p), binomial probability model can be used to forecast acceptance sampling plan results:</a:t>
            </a:r>
          </a:p>
          <a:p>
            <a:pPr lvl="1"/>
            <a:r>
              <a:rPr lang="en-US" sz="2200" dirty="0"/>
              <a:t>Probability of Acceptance = </a:t>
            </a:r>
            <a:r>
              <a:rPr lang="en-US" sz="2200" dirty="0" smtClean="0"/>
              <a:t>P</a:t>
            </a:r>
            <a:r>
              <a:rPr lang="en-US" sz="2200" baseline="-25000" dirty="0" smtClean="0"/>
              <a:t>a</a:t>
            </a:r>
            <a:endParaRPr lang="en-US" sz="2200" dirty="0" smtClean="0"/>
          </a:p>
          <a:p>
            <a:pPr lvl="1"/>
            <a:r>
              <a:rPr lang="en-US" sz="2200" dirty="0" smtClean="0"/>
              <a:t>In Excel:  BINOMDIST(</a:t>
            </a:r>
            <a:r>
              <a:rPr lang="en-US" sz="2200" dirty="0" err="1" smtClean="0"/>
              <a:t>c,n,p,true</a:t>
            </a:r>
            <a:r>
              <a:rPr lang="en-US" sz="2200" dirty="0" smtClean="0"/>
              <a:t>) = P</a:t>
            </a:r>
            <a:r>
              <a:rPr lang="en-US" sz="2200" baseline="-25000" dirty="0" smtClean="0"/>
              <a:t>a</a:t>
            </a:r>
            <a:endParaRPr lang="en-US" sz="2200" baseline="-25000" dirty="0"/>
          </a:p>
          <a:p>
            <a:endParaRPr lang="en-US" sz="2800" dirty="0" smtClean="0"/>
          </a:p>
          <a:p>
            <a:r>
              <a:rPr lang="en-US" sz="2800" dirty="0" smtClean="0"/>
              <a:t>Method is </a:t>
            </a:r>
            <a:r>
              <a:rPr lang="en-US" sz="2800" dirty="0"/>
              <a:t>valid as long as </a:t>
            </a:r>
            <a:r>
              <a:rPr lang="en-US" sz="2800" i="1" dirty="0"/>
              <a:t>n</a:t>
            </a:r>
            <a:r>
              <a:rPr lang="en-US" sz="2800" dirty="0"/>
              <a:t> is no more than 15% of the lot size.</a:t>
            </a: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53</a:t>
            </a:fld>
            <a:endParaRPr lang="en-US" dirty="0"/>
          </a:p>
        </p:txBody>
      </p:sp>
    </p:spTree>
    <p:extLst>
      <p:ext uri="{BB962C8B-B14F-4D97-AF65-F5344CB8AC3E}">
        <p14:creationId xmlns:p14="http://schemas.microsoft.com/office/powerpoint/2010/main" val="25832511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52800" y="3886199"/>
            <a:ext cx="1295400" cy="47967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rPr>
              <a:t>U</a:t>
            </a:r>
            <a:r>
              <a:rPr lang="en-US" sz="4000" b="1" dirty="0" smtClean="0">
                <a:effectLst>
                  <a:outerShdw blurRad="38100" dist="38100" dir="2700000" algn="tl">
                    <a:srgbClr val="000000">
                      <a:alpha val="43137"/>
                    </a:srgbClr>
                  </a:outerShdw>
                </a:effectLst>
              </a:rPr>
              <a:t>sing Binomial </a:t>
            </a:r>
            <a:r>
              <a:rPr lang="en-US" sz="4000" b="1" dirty="0">
                <a:effectLst>
                  <a:outerShdw blurRad="38100" dist="38100" dir="2700000" algn="tl">
                    <a:srgbClr val="000000">
                      <a:alpha val="43137"/>
                    </a:srgbClr>
                  </a:outerShdw>
                </a:effectLst>
              </a:rPr>
              <a:t>Distribution to Estimate Probability of Acceptance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800" dirty="0"/>
              <a:t>Consider acceptance sampling plan for pass/fail quality characteristic, where n=20 and c=1 [This can be called a (20,1) plan]</a:t>
            </a:r>
          </a:p>
          <a:p>
            <a:r>
              <a:rPr lang="en-US" sz="2800" dirty="0" smtClean="0"/>
              <a:t>The probability </a:t>
            </a:r>
            <a:r>
              <a:rPr lang="en-US" sz="2800" dirty="0"/>
              <a:t>that </a:t>
            </a:r>
            <a:r>
              <a:rPr lang="en-US" sz="2800" dirty="0" smtClean="0"/>
              <a:t>a lot with 5</a:t>
            </a:r>
            <a:r>
              <a:rPr lang="en-US" sz="2800" dirty="0"/>
              <a:t>% nonconforming items </a:t>
            </a:r>
            <a:r>
              <a:rPr lang="en-US" sz="2800" dirty="0" smtClean="0"/>
              <a:t>(i.e., p = .05) is </a:t>
            </a:r>
            <a:r>
              <a:rPr lang="en-US" sz="2800" dirty="0"/>
              <a:t>accepted is approximately </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54</a:t>
            </a:fld>
            <a:endParaRPr lang="en-US" dirty="0"/>
          </a:p>
        </p:txBody>
      </p:sp>
    </p:spTree>
    <p:extLst>
      <p:ext uri="{BB962C8B-B14F-4D97-AF65-F5344CB8AC3E}">
        <p14:creationId xmlns:p14="http://schemas.microsoft.com/office/powerpoint/2010/main" val="129187058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rPr>
              <a:t>Operating Characteristic (OC) Curves for Various Sampling Plans</a:t>
            </a:r>
            <a:endParaRPr lang="en-US" sz="40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248474771"/>
              </p:ext>
            </p:extLst>
          </p:nvPr>
        </p:nvGraphicFramePr>
        <p:xfrm>
          <a:off x="304800" y="1600200"/>
          <a:ext cx="7848600" cy="480060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55</a:t>
            </a:fld>
            <a:endParaRPr lang="en-US" dirty="0"/>
          </a:p>
        </p:txBody>
      </p:sp>
    </p:spTree>
    <p:extLst>
      <p:ext uri="{BB962C8B-B14F-4D97-AF65-F5344CB8AC3E}">
        <p14:creationId xmlns:p14="http://schemas.microsoft.com/office/powerpoint/2010/main" val="230197140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56</a:t>
            </a:fld>
            <a:endParaRPr lang="en-US" dirty="0"/>
          </a:p>
        </p:txBody>
      </p:sp>
      <p:sp>
        <p:nvSpPr>
          <p:cNvPr id="6" name="Title 1"/>
          <p:cNvSpPr>
            <a:spLocks noGrp="1"/>
          </p:cNvSpPr>
          <p:nvPr>
            <p:ph type="title"/>
          </p:nvPr>
        </p:nvSpPr>
        <p:spPr>
          <a:xfrm>
            <a:off x="304800" y="152400"/>
            <a:ext cx="8699500" cy="1162050"/>
          </a:xfrm>
        </p:spPr>
        <p:txBody>
          <a:bodyPr/>
          <a:lstStyle/>
          <a:p>
            <a:r>
              <a:rPr lang="en-US" b="1" dirty="0" smtClean="0">
                <a:effectLst>
                  <a:outerShdw blurRad="38100" dist="38100" dir="2700000" algn="tl">
                    <a:srgbClr val="000000">
                      <a:alpha val="43137"/>
                    </a:srgbClr>
                  </a:outerShdw>
                </a:effectLst>
              </a:rPr>
              <a:t>The “Ideal” OC Curve</a:t>
            </a:r>
            <a:endParaRPr lang="en-US" b="1" dirty="0">
              <a:effectLst>
                <a:outerShdw blurRad="38100" dist="38100" dir="2700000" algn="tl">
                  <a:srgbClr val="000000">
                    <a:alpha val="43137"/>
                  </a:srgbClr>
                </a:outerShdw>
              </a:effectLst>
            </a:endParaRPr>
          </a:p>
        </p:txBody>
      </p:sp>
      <p:cxnSp>
        <p:nvCxnSpPr>
          <p:cNvPr id="18" name="Straight Connector 17"/>
          <p:cNvCxnSpPr/>
          <p:nvPr/>
        </p:nvCxnSpPr>
        <p:spPr bwMode="auto">
          <a:xfrm>
            <a:off x="1669141" y="1712687"/>
            <a:ext cx="1" cy="3933369"/>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bwMode="auto">
          <a:xfrm flipV="1">
            <a:off x="1669141" y="5646056"/>
            <a:ext cx="5394960" cy="1"/>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4367931" y="6069661"/>
            <a:ext cx="493485" cy="400110"/>
          </a:xfrm>
          <a:prstGeom prst="rect">
            <a:avLst/>
          </a:prstGeom>
          <a:noFill/>
        </p:spPr>
        <p:txBody>
          <a:bodyPr wrap="square" rtlCol="0">
            <a:spAutoFit/>
          </a:bodyPr>
          <a:lstStyle/>
          <a:p>
            <a:r>
              <a:rPr lang="en-US" dirty="0" smtClean="0">
                <a:solidFill>
                  <a:schemeClr val="tx1"/>
                </a:solidFill>
                <a:latin typeface="Franklin Gothic Book" pitchFamily="34" charset="0"/>
              </a:rPr>
              <a:t>p</a:t>
            </a:r>
            <a:endParaRPr lang="en-US" dirty="0">
              <a:solidFill>
                <a:schemeClr val="tx1"/>
              </a:solidFill>
              <a:latin typeface="Franklin Gothic Book" pitchFamily="34" charset="0"/>
            </a:endParaRPr>
          </a:p>
        </p:txBody>
      </p:sp>
      <p:sp>
        <p:nvSpPr>
          <p:cNvPr id="21" name="TextBox 20"/>
          <p:cNvSpPr txBox="1"/>
          <p:nvPr/>
        </p:nvSpPr>
        <p:spPr>
          <a:xfrm>
            <a:off x="740229" y="3381829"/>
            <a:ext cx="415819" cy="400110"/>
          </a:xfrm>
          <a:prstGeom prst="rect">
            <a:avLst/>
          </a:prstGeom>
          <a:noFill/>
        </p:spPr>
        <p:txBody>
          <a:bodyPr wrap="none" rtlCol="0">
            <a:spAutoFit/>
          </a:bodyPr>
          <a:lstStyle/>
          <a:p>
            <a:r>
              <a:rPr lang="en-US" dirty="0" smtClean="0">
                <a:solidFill>
                  <a:schemeClr val="tx1"/>
                </a:solidFill>
                <a:latin typeface="Franklin Gothic Book" pitchFamily="34" charset="0"/>
              </a:rPr>
              <a:t>P</a:t>
            </a:r>
            <a:r>
              <a:rPr lang="en-US" baseline="-25000" dirty="0" smtClean="0">
                <a:solidFill>
                  <a:schemeClr val="tx1"/>
                </a:solidFill>
                <a:latin typeface="Franklin Gothic Book" pitchFamily="34" charset="0"/>
              </a:rPr>
              <a:t>a</a:t>
            </a:r>
            <a:endParaRPr lang="en-US" baseline="-25000" dirty="0">
              <a:solidFill>
                <a:schemeClr val="tx1"/>
              </a:solidFill>
              <a:latin typeface="Franklin Gothic Book" pitchFamily="34" charset="0"/>
            </a:endParaRPr>
          </a:p>
        </p:txBody>
      </p:sp>
      <p:cxnSp>
        <p:nvCxnSpPr>
          <p:cNvPr id="22" name="Straight Connector 21"/>
          <p:cNvCxnSpPr/>
          <p:nvPr/>
        </p:nvCxnSpPr>
        <p:spPr bwMode="auto">
          <a:xfrm>
            <a:off x="1640114" y="2148114"/>
            <a:ext cx="1698967" cy="793"/>
          </a:xfrm>
          <a:prstGeom prst="line">
            <a:avLst/>
          </a:prstGeom>
          <a:ln w="44450">
            <a:solidFill>
              <a:srgbClr val="FF0000"/>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rot="5400000">
            <a:off x="1602240" y="3882572"/>
            <a:ext cx="3468915" cy="1588"/>
          </a:xfrm>
          <a:prstGeom prst="line">
            <a:avLst/>
          </a:prstGeom>
          <a:ln w="44450">
            <a:solidFill>
              <a:srgbClr val="FF0000"/>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0514" y="1944915"/>
            <a:ext cx="548420" cy="400110"/>
          </a:xfrm>
          <a:prstGeom prst="rect">
            <a:avLst/>
          </a:prstGeom>
          <a:noFill/>
        </p:spPr>
        <p:txBody>
          <a:bodyPr wrap="none" rtlCol="0">
            <a:spAutoFit/>
          </a:bodyPr>
          <a:lstStyle/>
          <a:p>
            <a:r>
              <a:rPr lang="en-US" dirty="0" smtClean="0">
                <a:solidFill>
                  <a:schemeClr val="tx1"/>
                </a:solidFill>
                <a:latin typeface="Franklin Gothic Book" pitchFamily="34" charset="0"/>
              </a:rPr>
              <a:t>1.0</a:t>
            </a:r>
            <a:endParaRPr lang="en-US" dirty="0">
              <a:solidFill>
                <a:schemeClr val="tx1"/>
              </a:solidFill>
              <a:latin typeface="Franklin Gothic Book" pitchFamily="34" charset="0"/>
            </a:endParaRPr>
          </a:p>
        </p:txBody>
      </p:sp>
      <p:sp>
        <p:nvSpPr>
          <p:cNvPr id="25" name="TextBox 24"/>
          <p:cNvSpPr txBox="1"/>
          <p:nvPr/>
        </p:nvSpPr>
        <p:spPr>
          <a:xfrm>
            <a:off x="1494971" y="5689602"/>
            <a:ext cx="356188" cy="400110"/>
          </a:xfrm>
          <a:prstGeom prst="rect">
            <a:avLst/>
          </a:prstGeom>
          <a:noFill/>
        </p:spPr>
        <p:txBody>
          <a:bodyPr wrap="square" rtlCol="0">
            <a:spAutoFit/>
          </a:bodyPr>
          <a:lstStyle/>
          <a:p>
            <a:r>
              <a:rPr lang="en-US" dirty="0" smtClean="0">
                <a:solidFill>
                  <a:schemeClr val="tx1"/>
                </a:solidFill>
                <a:latin typeface="Franklin Gothic Book" pitchFamily="34" charset="0"/>
              </a:rPr>
              <a:t>0</a:t>
            </a:r>
            <a:endParaRPr lang="en-US" dirty="0">
              <a:solidFill>
                <a:schemeClr val="tx1"/>
              </a:solidFill>
              <a:latin typeface="Franklin Gothic Book" pitchFamily="34" charset="0"/>
            </a:endParaRPr>
          </a:p>
        </p:txBody>
      </p:sp>
      <p:sp>
        <p:nvSpPr>
          <p:cNvPr id="26" name="TextBox 25"/>
          <p:cNvSpPr txBox="1"/>
          <p:nvPr/>
        </p:nvSpPr>
        <p:spPr>
          <a:xfrm>
            <a:off x="1088571" y="5384802"/>
            <a:ext cx="356188" cy="400110"/>
          </a:xfrm>
          <a:prstGeom prst="rect">
            <a:avLst/>
          </a:prstGeom>
          <a:noFill/>
        </p:spPr>
        <p:txBody>
          <a:bodyPr wrap="square" rtlCol="0">
            <a:spAutoFit/>
          </a:bodyPr>
          <a:lstStyle/>
          <a:p>
            <a:r>
              <a:rPr lang="en-US" dirty="0" smtClean="0">
                <a:solidFill>
                  <a:schemeClr val="tx1"/>
                </a:solidFill>
                <a:latin typeface="Franklin Gothic Book" pitchFamily="34" charset="0"/>
              </a:rPr>
              <a:t>0</a:t>
            </a:r>
            <a:endParaRPr lang="en-US" dirty="0">
              <a:solidFill>
                <a:schemeClr val="tx1"/>
              </a:solidFill>
              <a:latin typeface="Franklin Gothic Book" pitchFamily="34" charset="0"/>
            </a:endParaRPr>
          </a:p>
        </p:txBody>
      </p:sp>
      <p:sp>
        <p:nvSpPr>
          <p:cNvPr id="27" name="TextBox 26"/>
          <p:cNvSpPr txBox="1"/>
          <p:nvPr/>
        </p:nvSpPr>
        <p:spPr>
          <a:xfrm>
            <a:off x="4038600" y="1944915"/>
            <a:ext cx="4107543" cy="1631216"/>
          </a:xfrm>
          <a:prstGeom prst="rect">
            <a:avLst/>
          </a:prstGeom>
          <a:noFill/>
        </p:spPr>
        <p:txBody>
          <a:bodyPr wrap="square" rtlCol="0">
            <a:spAutoFit/>
          </a:bodyPr>
          <a:lstStyle/>
          <a:p>
            <a:r>
              <a:rPr lang="en-US" dirty="0" smtClean="0">
                <a:solidFill>
                  <a:schemeClr val="tx1"/>
                </a:solidFill>
                <a:latin typeface="Franklin Gothic Book" pitchFamily="34" charset="0"/>
              </a:rPr>
              <a:t>In this example, every lot with quality </a:t>
            </a:r>
            <a:r>
              <a:rPr lang="en-US" b="1" u="sng" dirty="0" smtClean="0">
                <a:solidFill>
                  <a:schemeClr val="tx1"/>
                </a:solidFill>
                <a:latin typeface="Franklin Gothic Book" pitchFamily="34" charset="0"/>
              </a:rPr>
              <a:t>less than or equal </a:t>
            </a:r>
            <a:r>
              <a:rPr lang="en-US" dirty="0" smtClean="0">
                <a:solidFill>
                  <a:schemeClr val="tx1"/>
                </a:solidFill>
                <a:latin typeface="Franklin Gothic Book" pitchFamily="34" charset="0"/>
              </a:rPr>
              <a:t>to 1.5% defective would be accepted.  </a:t>
            </a:r>
            <a:r>
              <a:rPr lang="en-US" dirty="0">
                <a:solidFill>
                  <a:schemeClr val="tx1"/>
                </a:solidFill>
                <a:latin typeface="Franklin Gothic Book" pitchFamily="34" charset="0"/>
              </a:rPr>
              <a:t>A</a:t>
            </a:r>
            <a:r>
              <a:rPr lang="en-US" dirty="0" smtClean="0">
                <a:solidFill>
                  <a:schemeClr val="tx1"/>
                </a:solidFill>
                <a:latin typeface="Franklin Gothic Book" pitchFamily="34" charset="0"/>
              </a:rPr>
              <a:t>ll lots having a quality level worse than 1.5% defective</a:t>
            </a:r>
            <a:r>
              <a:rPr lang="en-US" dirty="0">
                <a:solidFill>
                  <a:schemeClr val="tx1"/>
                </a:solidFill>
                <a:latin typeface="Franklin Gothic Book" pitchFamily="34" charset="0"/>
              </a:rPr>
              <a:t> </a:t>
            </a:r>
            <a:r>
              <a:rPr lang="en-US" dirty="0" smtClean="0">
                <a:solidFill>
                  <a:schemeClr val="tx1"/>
                </a:solidFill>
                <a:latin typeface="Franklin Gothic Book" pitchFamily="34" charset="0"/>
              </a:rPr>
              <a:t>would be rejected.</a:t>
            </a:r>
            <a:endParaRPr lang="en-US" dirty="0">
              <a:solidFill>
                <a:schemeClr val="tx1"/>
              </a:solidFill>
              <a:latin typeface="Franklin Gothic Book" pitchFamily="34" charset="0"/>
            </a:endParaRPr>
          </a:p>
        </p:txBody>
      </p:sp>
      <p:cxnSp>
        <p:nvCxnSpPr>
          <p:cNvPr id="28" name="Straight Connector 27"/>
          <p:cNvCxnSpPr/>
          <p:nvPr/>
        </p:nvCxnSpPr>
        <p:spPr bwMode="auto">
          <a:xfrm>
            <a:off x="3339080" y="5620094"/>
            <a:ext cx="3840480" cy="793"/>
          </a:xfrm>
          <a:prstGeom prst="line">
            <a:avLst/>
          </a:prstGeom>
          <a:ln w="44450">
            <a:solidFill>
              <a:srgbClr val="FF0000"/>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24824" y="5646532"/>
            <a:ext cx="734496" cy="400110"/>
          </a:xfrm>
          <a:prstGeom prst="rect">
            <a:avLst/>
          </a:prstGeom>
          <a:noFill/>
        </p:spPr>
        <p:txBody>
          <a:bodyPr wrap="none" rtlCol="0">
            <a:spAutoFit/>
          </a:bodyPr>
          <a:lstStyle/>
          <a:p>
            <a:r>
              <a:rPr lang="en-US" dirty="0" smtClean="0">
                <a:solidFill>
                  <a:schemeClr val="tx1"/>
                </a:solidFill>
                <a:latin typeface="Franklin Gothic Book" pitchFamily="34" charset="0"/>
              </a:rPr>
              <a:t>3.0%</a:t>
            </a:r>
            <a:endParaRPr lang="en-US" dirty="0">
              <a:solidFill>
                <a:schemeClr val="tx1"/>
              </a:solidFill>
              <a:latin typeface="Franklin Gothic Book" pitchFamily="34" charset="0"/>
            </a:endParaRPr>
          </a:p>
        </p:txBody>
      </p:sp>
      <p:sp>
        <p:nvSpPr>
          <p:cNvPr id="30" name="TextBox 29"/>
          <p:cNvSpPr txBox="1"/>
          <p:nvPr/>
        </p:nvSpPr>
        <p:spPr>
          <a:xfrm>
            <a:off x="5555880" y="5639366"/>
            <a:ext cx="734496" cy="400110"/>
          </a:xfrm>
          <a:prstGeom prst="rect">
            <a:avLst/>
          </a:prstGeom>
          <a:noFill/>
        </p:spPr>
        <p:txBody>
          <a:bodyPr wrap="none" rtlCol="0">
            <a:spAutoFit/>
          </a:bodyPr>
          <a:lstStyle/>
          <a:p>
            <a:r>
              <a:rPr lang="en-US" dirty="0" smtClean="0">
                <a:solidFill>
                  <a:schemeClr val="tx1"/>
                </a:solidFill>
                <a:latin typeface="Franklin Gothic Book" pitchFamily="34" charset="0"/>
              </a:rPr>
              <a:t>4.0%</a:t>
            </a:r>
            <a:endParaRPr lang="en-US" dirty="0">
              <a:solidFill>
                <a:schemeClr val="tx1"/>
              </a:solidFill>
              <a:latin typeface="Franklin Gothic Book" pitchFamily="34" charset="0"/>
            </a:endParaRPr>
          </a:p>
        </p:txBody>
      </p:sp>
      <p:cxnSp>
        <p:nvCxnSpPr>
          <p:cNvPr id="31" name="Straight Connector 30"/>
          <p:cNvCxnSpPr/>
          <p:nvPr/>
        </p:nvCxnSpPr>
        <p:spPr bwMode="auto">
          <a:xfrm>
            <a:off x="2743199" y="5526383"/>
            <a:ext cx="1" cy="18288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bwMode="auto">
          <a:xfrm>
            <a:off x="3810000" y="5519051"/>
            <a:ext cx="1" cy="18288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bwMode="auto">
          <a:xfrm>
            <a:off x="4861414" y="5510458"/>
            <a:ext cx="1" cy="18288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bwMode="auto">
          <a:xfrm>
            <a:off x="5923128" y="5493417"/>
            <a:ext cx="1" cy="18288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3447302" y="5652262"/>
            <a:ext cx="734496" cy="400110"/>
          </a:xfrm>
          <a:prstGeom prst="rect">
            <a:avLst/>
          </a:prstGeom>
          <a:noFill/>
        </p:spPr>
        <p:txBody>
          <a:bodyPr wrap="none" rtlCol="0">
            <a:spAutoFit/>
          </a:bodyPr>
          <a:lstStyle/>
          <a:p>
            <a:r>
              <a:rPr lang="en-US" dirty="0">
                <a:solidFill>
                  <a:schemeClr val="tx1"/>
                </a:solidFill>
                <a:latin typeface="Franklin Gothic Book" pitchFamily="34" charset="0"/>
              </a:rPr>
              <a:t>2</a:t>
            </a:r>
            <a:r>
              <a:rPr lang="en-US" dirty="0" smtClean="0">
                <a:solidFill>
                  <a:schemeClr val="tx1"/>
                </a:solidFill>
                <a:latin typeface="Franklin Gothic Book" pitchFamily="34" charset="0"/>
              </a:rPr>
              <a:t>.0%</a:t>
            </a:r>
            <a:endParaRPr lang="en-US" dirty="0">
              <a:solidFill>
                <a:schemeClr val="tx1"/>
              </a:solidFill>
              <a:latin typeface="Franklin Gothic Book" pitchFamily="34" charset="0"/>
            </a:endParaRPr>
          </a:p>
        </p:txBody>
      </p:sp>
      <p:sp>
        <p:nvSpPr>
          <p:cNvPr id="36" name="TextBox 35"/>
          <p:cNvSpPr txBox="1"/>
          <p:nvPr/>
        </p:nvSpPr>
        <p:spPr>
          <a:xfrm>
            <a:off x="2378228" y="5646056"/>
            <a:ext cx="959264" cy="400110"/>
          </a:xfrm>
          <a:prstGeom prst="rect">
            <a:avLst/>
          </a:prstGeom>
          <a:noFill/>
        </p:spPr>
        <p:txBody>
          <a:bodyPr wrap="square" rtlCol="0">
            <a:spAutoFit/>
          </a:bodyPr>
          <a:lstStyle/>
          <a:p>
            <a:r>
              <a:rPr lang="en-US" dirty="0" smtClean="0">
                <a:solidFill>
                  <a:schemeClr val="tx1"/>
                </a:solidFill>
                <a:latin typeface="Franklin Gothic Book" pitchFamily="34" charset="0"/>
              </a:rPr>
              <a:t>1.0%</a:t>
            </a:r>
            <a:endParaRPr lang="en-US" dirty="0">
              <a:solidFill>
                <a:schemeClr val="tx1"/>
              </a:solidFill>
              <a:latin typeface="Franklin Gothic Book" pitchFamily="34" charset="0"/>
            </a:endParaRPr>
          </a:p>
        </p:txBody>
      </p:sp>
    </p:spTree>
    <p:extLst>
      <p:ext uri="{BB962C8B-B14F-4D97-AF65-F5344CB8AC3E}">
        <p14:creationId xmlns:p14="http://schemas.microsoft.com/office/powerpoint/2010/main" val="331270459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57</a:t>
            </a:fld>
            <a:endParaRPr lang="en-US" dirty="0"/>
          </a:p>
        </p:txBody>
      </p:sp>
      <p:sp>
        <p:nvSpPr>
          <p:cNvPr id="6" name="Rectangle 2"/>
          <p:cNvSpPr>
            <a:spLocks noGrp="1" noChangeArrowheads="1"/>
          </p:cNvSpPr>
          <p:nvPr>
            <p:ph type="title"/>
          </p:nvPr>
        </p:nvSpPr>
        <p:spPr>
          <a:xfrm>
            <a:off x="444500" y="247650"/>
            <a:ext cx="8699500" cy="1162050"/>
          </a:xfrm>
        </p:spPr>
        <p:txBody>
          <a:bodyPr/>
          <a:lstStyle/>
          <a:p>
            <a:r>
              <a:rPr lang="en-US" b="1" dirty="0">
                <a:effectLst>
                  <a:outerShdw blurRad="38100" dist="38100" dir="2700000" algn="tl">
                    <a:srgbClr val="000000">
                      <a:alpha val="43137"/>
                    </a:srgbClr>
                  </a:outerShdw>
                </a:effectLst>
              </a:rPr>
              <a:t>Acceptable Quality </a:t>
            </a:r>
            <a:r>
              <a:rPr lang="en-US" b="1" dirty="0" smtClean="0">
                <a:effectLst>
                  <a:outerShdw blurRad="38100" dist="38100" dir="2700000" algn="tl">
                    <a:srgbClr val="000000">
                      <a:alpha val="43137"/>
                    </a:srgbClr>
                  </a:outerShdw>
                </a:effectLst>
              </a:rPr>
              <a:t>Level (AQL)</a:t>
            </a:r>
            <a:endParaRPr lang="en-US" b="1" dirty="0">
              <a:effectLst>
                <a:outerShdw blurRad="38100" dist="38100" dir="2700000" algn="tl">
                  <a:srgbClr val="000000">
                    <a:alpha val="43137"/>
                  </a:srgbClr>
                </a:outerShdw>
              </a:effectLst>
            </a:endParaRPr>
          </a:p>
        </p:txBody>
      </p:sp>
      <p:sp>
        <p:nvSpPr>
          <p:cNvPr id="7" name="Rectangle 3"/>
          <p:cNvSpPr txBox="1">
            <a:spLocks noChangeArrowheads="1"/>
          </p:cNvSpPr>
          <p:nvPr/>
        </p:nvSpPr>
        <p:spPr>
          <a:xfrm>
            <a:off x="228600" y="1447800"/>
            <a:ext cx="8077200" cy="41148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spcAft>
                <a:spcPts val="0"/>
              </a:spcAft>
            </a:pPr>
            <a:r>
              <a:rPr lang="en-US" sz="2400" dirty="0" smtClean="0"/>
              <a:t>For attribute-based acceptance sampling plans, acceptability of a lot is specified using an AQL</a:t>
            </a:r>
          </a:p>
          <a:p>
            <a:pPr fontAlgn="auto">
              <a:spcAft>
                <a:spcPts val="0"/>
              </a:spcAft>
            </a:pPr>
            <a:endParaRPr lang="en-US" dirty="0" smtClean="0"/>
          </a:p>
          <a:p>
            <a:pPr fontAlgn="auto">
              <a:spcAft>
                <a:spcPts val="0"/>
              </a:spcAft>
            </a:pPr>
            <a:endParaRPr lang="en-US" dirty="0" smtClean="0"/>
          </a:p>
          <a:p>
            <a:pPr fontAlgn="auto">
              <a:spcAft>
                <a:spcPts val="0"/>
              </a:spcAft>
            </a:pPr>
            <a:endParaRPr lang="en-US" dirty="0" smtClean="0"/>
          </a:p>
          <a:p>
            <a:pPr fontAlgn="auto">
              <a:spcAft>
                <a:spcPts val="0"/>
              </a:spcAft>
            </a:pPr>
            <a:endParaRPr lang="en-US" dirty="0" smtClean="0"/>
          </a:p>
          <a:p>
            <a:pPr fontAlgn="auto">
              <a:spcAft>
                <a:spcPts val="0"/>
              </a:spcAft>
            </a:pPr>
            <a:r>
              <a:rPr lang="en-US" sz="2400" dirty="0" smtClean="0"/>
              <a:t>Note that p is the average rate of </a:t>
            </a:r>
            <a:r>
              <a:rPr lang="en-US" sz="2400" dirty="0" err="1" smtClean="0"/>
              <a:t>nonconformances</a:t>
            </a:r>
            <a:r>
              <a:rPr lang="en-US" sz="2400" dirty="0" smtClean="0"/>
              <a:t> in the lot</a:t>
            </a:r>
          </a:p>
          <a:p>
            <a:pPr lvl="1" fontAlgn="auto">
              <a:spcAft>
                <a:spcPts val="0"/>
              </a:spcAft>
            </a:pPr>
            <a:r>
              <a:rPr lang="en-US" dirty="0" smtClean="0"/>
              <a:t>for proportion data, p=fraction nonconforming</a:t>
            </a:r>
          </a:p>
          <a:p>
            <a:pPr lvl="1" fontAlgn="auto">
              <a:spcAft>
                <a:spcPts val="0"/>
              </a:spcAft>
            </a:pPr>
            <a:r>
              <a:rPr lang="en-US" dirty="0" smtClean="0"/>
              <a:t>for count data, p=average unit count</a:t>
            </a:r>
          </a:p>
          <a:p>
            <a:pPr lvl="1" fontAlgn="auto">
              <a:spcAft>
                <a:spcPts val="0"/>
              </a:spcAft>
            </a:pPr>
            <a:endParaRPr lang="en-US" dirty="0"/>
          </a:p>
        </p:txBody>
      </p:sp>
      <p:graphicFrame>
        <p:nvGraphicFramePr>
          <p:cNvPr id="8" name="Object 4"/>
          <p:cNvGraphicFramePr>
            <a:graphicFrameLocks noChangeAspect="1"/>
          </p:cNvGraphicFramePr>
          <p:nvPr>
            <p:extLst>
              <p:ext uri="{D42A27DB-BD31-4B8C-83A1-F6EECF244321}">
                <p14:modId xmlns:p14="http://schemas.microsoft.com/office/powerpoint/2010/main" val="2230347065"/>
              </p:ext>
            </p:extLst>
          </p:nvPr>
        </p:nvGraphicFramePr>
        <p:xfrm>
          <a:off x="2971800" y="2481118"/>
          <a:ext cx="1890712" cy="1003300"/>
        </p:xfrm>
        <a:graphic>
          <a:graphicData uri="http://schemas.openxmlformats.org/presentationml/2006/ole">
            <mc:AlternateContent xmlns:mc="http://schemas.openxmlformats.org/markup-compatibility/2006">
              <mc:Choice xmlns:v="urn:schemas-microsoft-com:vml" Requires="v">
                <p:oleObj spid="_x0000_s30788" name="Equation" r:id="rId4" imgW="863280" imgH="457200" progId="Equation.3">
                  <p:embed/>
                </p:oleObj>
              </mc:Choice>
              <mc:Fallback>
                <p:oleObj name="Equation" r:id="rId4" imgW="8632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481118"/>
                        <a:ext cx="1890712"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803011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58</a:t>
            </a:fld>
            <a:endParaRPr lang="en-US" dirty="0"/>
          </a:p>
        </p:txBody>
      </p:sp>
      <p:sp>
        <p:nvSpPr>
          <p:cNvPr id="6" name="Title 1"/>
          <p:cNvSpPr>
            <a:spLocks noGrp="1"/>
          </p:cNvSpPr>
          <p:nvPr>
            <p:ph type="title"/>
          </p:nvPr>
        </p:nvSpPr>
        <p:spPr>
          <a:xfrm>
            <a:off x="342900" y="349250"/>
            <a:ext cx="8699500" cy="1162050"/>
          </a:xfrm>
        </p:spPr>
        <p:txBody>
          <a:bodyPr/>
          <a:lstStyle/>
          <a:p>
            <a:r>
              <a:rPr lang="en-US" b="1" dirty="0" smtClean="0">
                <a:effectLst>
                  <a:outerShdw blurRad="38100" dist="38100" dir="2700000" algn="tl">
                    <a:srgbClr val="000000">
                      <a:alpha val="43137"/>
                    </a:srgbClr>
                  </a:outerShdw>
                </a:effectLst>
              </a:rPr>
              <a:t>Official Definition of “AQL”</a:t>
            </a:r>
            <a:endParaRPr lang="en-US" b="1" dirty="0">
              <a:effectLst>
                <a:outerShdw blurRad="38100" dist="38100" dir="2700000" algn="tl">
                  <a:srgbClr val="000000">
                    <a:alpha val="43137"/>
                  </a:srgbClr>
                </a:outerShdw>
              </a:effectLst>
            </a:endParaRPr>
          </a:p>
        </p:txBody>
      </p:sp>
      <p:sp>
        <p:nvSpPr>
          <p:cNvPr id="7" name="Content Placeholder 2"/>
          <p:cNvSpPr>
            <a:spLocks noGrp="1"/>
          </p:cNvSpPr>
          <p:nvPr>
            <p:ph idx="1"/>
          </p:nvPr>
        </p:nvSpPr>
        <p:spPr>
          <a:xfrm>
            <a:off x="685800" y="1774825"/>
            <a:ext cx="7021286" cy="4114800"/>
          </a:xfrm>
        </p:spPr>
        <p:txBody>
          <a:bodyPr/>
          <a:lstStyle/>
          <a:p>
            <a:r>
              <a:rPr lang="en-US" sz="2800" dirty="0" smtClean="0"/>
              <a:t>“</a:t>
            </a:r>
            <a:r>
              <a:rPr lang="en-US" sz="2800" b="0" i="0" dirty="0" smtClean="0"/>
              <a:t>The maximum percent nonconforming (or the maximum number of nonconformities per hundred units) that, for purposes of sampling inspection, can be considered satisfactory as a process average.”  </a:t>
            </a:r>
          </a:p>
          <a:p>
            <a:r>
              <a:rPr lang="en-US" sz="2800" b="0" i="0" dirty="0" smtClean="0"/>
              <a:t>The probability of acceptance (P</a:t>
            </a:r>
            <a:r>
              <a:rPr lang="en-US" sz="2800" b="0" i="0" baseline="-25000" dirty="0" smtClean="0"/>
              <a:t>a</a:t>
            </a:r>
            <a:r>
              <a:rPr lang="en-US" sz="2800" b="0" i="0" dirty="0" smtClean="0"/>
              <a:t>) for an AQL lot should be </a:t>
            </a:r>
            <a:r>
              <a:rPr lang="en-US" sz="2800" b="0" dirty="0" smtClean="0"/>
              <a:t>high</a:t>
            </a:r>
            <a:r>
              <a:rPr lang="en-US" sz="2800" b="0" i="0" dirty="0" smtClean="0"/>
              <a:t>.  </a:t>
            </a:r>
          </a:p>
          <a:p>
            <a:endParaRPr lang="en-US" dirty="0"/>
          </a:p>
        </p:txBody>
      </p:sp>
    </p:spTree>
    <p:extLst>
      <p:ext uri="{BB962C8B-B14F-4D97-AF65-F5344CB8AC3E}">
        <p14:creationId xmlns:p14="http://schemas.microsoft.com/office/powerpoint/2010/main" val="311279705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295400"/>
          </a:xfrm>
        </p:spPr>
        <p:txBody>
          <a:bodyPr/>
          <a:lstStyle/>
          <a:p>
            <a:pPr lvl="1" algn="l" rtl="0">
              <a:spcBef>
                <a:spcPct val="0"/>
              </a:spcBef>
            </a:pPr>
            <a:r>
              <a:rPr lang="en-US" sz="3600" b="1" dirty="0" smtClean="0">
                <a:effectLst>
                  <a:outerShdw blurRad="38100" dist="38100" dir="2700000" algn="tl">
                    <a:srgbClr val="000000">
                      <a:alpha val="43137"/>
                    </a:srgbClr>
                  </a:outerShdw>
                </a:effectLst>
              </a:rPr>
              <a:t>Typical Sample Code Letters</a:t>
            </a:r>
            <a:br>
              <a:rPr lang="en-US" sz="3600" b="1" dirty="0" smtClean="0">
                <a:effectLst>
                  <a:outerShdw blurRad="38100" dist="38100" dir="2700000" algn="tl">
                    <a:srgbClr val="000000">
                      <a:alpha val="43137"/>
                    </a:srgbClr>
                  </a:outerShdw>
                </a:effectLst>
              </a:rPr>
            </a:br>
            <a:r>
              <a:rPr lang="en-US" sz="2400" dirty="0" smtClean="0"/>
              <a:t>ANSI-ASQ Z1.4 Attribute Sampling Tables (also known as Mil-Std-105)</a:t>
            </a:r>
            <a:endParaRPr lang="en-US" sz="2400"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59</a:t>
            </a:fld>
            <a:endParaRPr lang="en-US" dirty="0"/>
          </a:p>
        </p:txBody>
      </p:sp>
      <p:pic>
        <p:nvPicPr>
          <p:cNvPr id="28674" name="Picture 2" descr="http://www.altius-chinaservices.com/images/t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745466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6585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Definition of Subgroup</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447800"/>
            <a:ext cx="6934200" cy="4800600"/>
          </a:xfrm>
        </p:spPr>
        <p:txBody>
          <a:bodyPr/>
          <a:lstStyle/>
          <a:p>
            <a:pPr marL="114300" indent="0">
              <a:buNone/>
            </a:pPr>
            <a:r>
              <a:rPr lang="en-US" sz="2800" dirty="0"/>
              <a:t>Subgroup size is number of outcomes in each period of data collection (called n)</a:t>
            </a:r>
          </a:p>
          <a:p>
            <a:r>
              <a:rPr lang="en-US" sz="2800" dirty="0"/>
              <a:t>Examples:</a:t>
            </a:r>
          </a:p>
          <a:p>
            <a:pPr lvl="1"/>
            <a:r>
              <a:rPr lang="en-US" dirty="0"/>
              <a:t>if data are collected on diameter of part based on a sample of 5 parts taken every 15 minutes, subgroup size is 5</a:t>
            </a:r>
          </a:p>
          <a:p>
            <a:pPr lvl="1"/>
            <a:r>
              <a:rPr lang="en-US" dirty="0"/>
              <a:t>if data are collected on mortality rate at a hospital and reported monthly, the subgroup size is the number of patients admitted in a month</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pPr>
              <a:defRPr/>
            </a:pPr>
            <a:fld id="{7272E349-8C95-40FB-A1A5-9BE662036DF8}" type="slidenum">
              <a:rPr lang="en-US" smtClean="0"/>
              <a:pPr>
                <a:defRPr/>
              </a:pPr>
              <a:t>6</a:t>
            </a:fld>
            <a:endParaRPr lang="en-US" dirty="0"/>
          </a:p>
        </p:txBody>
      </p:sp>
    </p:spTree>
    <p:extLst>
      <p:ext uri="{BB962C8B-B14F-4D97-AF65-F5344CB8AC3E}">
        <p14:creationId xmlns:p14="http://schemas.microsoft.com/office/powerpoint/2010/main" val="164322077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60</a:t>
            </a:fld>
            <a:endParaRPr lang="en-US" dirty="0"/>
          </a:p>
        </p:txBody>
      </p:sp>
      <p:pic>
        <p:nvPicPr>
          <p:cNvPr id="29700" name="Picture 4" descr="http://ars.els-cdn.com/content/image/1-s2.0-S0168851004000326-fx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28600"/>
            <a:ext cx="6493823" cy="59775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5800" y="6265598"/>
            <a:ext cx="7492116" cy="400110"/>
          </a:xfrm>
          <a:prstGeom prst="rect">
            <a:avLst/>
          </a:prstGeom>
          <a:noFill/>
        </p:spPr>
        <p:txBody>
          <a:bodyPr wrap="none" rtlCol="0">
            <a:spAutoFit/>
          </a:bodyPr>
          <a:lstStyle/>
          <a:p>
            <a:r>
              <a:rPr lang="en-US" dirty="0" smtClean="0">
                <a:solidFill>
                  <a:schemeClr val="tx1"/>
                </a:solidFill>
                <a:latin typeface="Franklin Gothic Book" pitchFamily="34" charset="0"/>
              </a:rPr>
              <a:t>There are also inspection tables for tightened</a:t>
            </a:r>
            <a:r>
              <a:rPr lang="en-US" dirty="0">
                <a:solidFill>
                  <a:schemeClr val="tx1"/>
                </a:solidFill>
                <a:latin typeface="Franklin Gothic Book" pitchFamily="34" charset="0"/>
              </a:rPr>
              <a:t>, and/or reduced </a:t>
            </a:r>
            <a:r>
              <a:rPr lang="en-US" dirty="0" smtClean="0">
                <a:solidFill>
                  <a:schemeClr val="tx1"/>
                </a:solidFill>
                <a:latin typeface="Franklin Gothic Book" pitchFamily="34" charset="0"/>
              </a:rPr>
              <a:t>plans</a:t>
            </a:r>
            <a:endParaRPr lang="en-US" dirty="0">
              <a:solidFill>
                <a:schemeClr val="tx1"/>
              </a:solidFill>
              <a:latin typeface="Franklin Gothic Book" pitchFamily="34" charset="0"/>
            </a:endParaRPr>
          </a:p>
        </p:txBody>
      </p:sp>
    </p:spTree>
    <p:extLst>
      <p:ext uri="{BB962C8B-B14F-4D97-AF65-F5344CB8AC3E}">
        <p14:creationId xmlns:p14="http://schemas.microsoft.com/office/powerpoint/2010/main" val="195929018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b="1" dirty="0" smtClean="0">
                <a:effectLst>
                  <a:outerShdw blurRad="38100" dist="38100" dir="2700000" algn="tl">
                    <a:srgbClr val="000000">
                      <a:alpha val="43137"/>
                    </a:srgbClr>
                  </a:outerShdw>
                </a:effectLst>
              </a:rPr>
              <a:t>Acceptance Sampling Plan Example</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61</a:t>
            </a:fld>
            <a:endParaRPr lang="en-US" dirty="0"/>
          </a:p>
        </p:txBody>
      </p:sp>
      <p:sp>
        <p:nvSpPr>
          <p:cNvPr id="8" name="Content Placeholder 2"/>
          <p:cNvSpPr>
            <a:spLocks noGrp="1"/>
          </p:cNvSpPr>
          <p:nvPr>
            <p:ph idx="1"/>
          </p:nvPr>
        </p:nvSpPr>
        <p:spPr>
          <a:xfrm>
            <a:off x="228600" y="1524000"/>
            <a:ext cx="5562600" cy="4800600"/>
          </a:xfrm>
        </p:spPr>
        <p:txBody>
          <a:bodyPr>
            <a:normAutofit/>
          </a:bodyPr>
          <a:lstStyle/>
          <a:p>
            <a:pPr marL="114300" indent="0">
              <a:buNone/>
            </a:pPr>
            <a:r>
              <a:rPr lang="en-US" sz="2400" dirty="0" smtClean="0"/>
              <a:t>Corrugated boxes are being purchased from a supplier in lot sizes of approximately 200 items.  The supplier adds custom artwork to each box.  Management wants confidence that the artwork is correct, but cannot afford to check every box in the lot. Instead, the company decides to use acceptance sampling, specifying a 1.0% </a:t>
            </a:r>
            <a:r>
              <a:rPr lang="en-US" sz="2400" dirty="0" err="1" smtClean="0"/>
              <a:t>A.Q.L</a:t>
            </a:r>
            <a:r>
              <a:rPr lang="en-US" sz="2400" dirty="0" smtClean="0"/>
              <a:t>.  Purchasing needs to select the proper sampling plan, assuming </a:t>
            </a:r>
            <a:r>
              <a:rPr lang="en-US" sz="2400" i="1" dirty="0"/>
              <a:t>G</a:t>
            </a:r>
            <a:r>
              <a:rPr lang="en-US" sz="2400" i="1" dirty="0" smtClean="0"/>
              <a:t>eneral </a:t>
            </a:r>
            <a:r>
              <a:rPr lang="en-US" sz="2400" i="1" dirty="0"/>
              <a:t>I</a:t>
            </a:r>
            <a:r>
              <a:rPr lang="en-US" sz="2400" i="1" dirty="0" smtClean="0"/>
              <a:t>nspection </a:t>
            </a:r>
            <a:r>
              <a:rPr lang="en-US" sz="2400" i="1" dirty="0"/>
              <a:t>L</a:t>
            </a:r>
            <a:r>
              <a:rPr lang="en-US" sz="2400" i="1" dirty="0" smtClean="0"/>
              <a:t>evel II, normal inspection</a:t>
            </a:r>
            <a:r>
              <a:rPr lang="en-US" sz="2400" dirty="0" smtClean="0"/>
              <a:t>.  </a:t>
            </a:r>
            <a:endParaRPr lang="en-US" sz="2400" dirty="0"/>
          </a:p>
        </p:txBody>
      </p:sp>
      <p:pic>
        <p:nvPicPr>
          <p:cNvPr id="9" name="Picture 2" descr="http://www.cardboardboxes4u.com/shop/media/catalog/category/Custom_Corrugated_Boxes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752600"/>
            <a:ext cx="24860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59471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62</a:t>
            </a:fld>
            <a:endParaRPr lang="en-US" dirty="0"/>
          </a:p>
        </p:txBody>
      </p:sp>
      <p:pic>
        <p:nvPicPr>
          <p:cNvPr id="6" name="Picture 4" descr="http://ars.els-cdn.com/content/image/1-s2.0-S0168851004000326-fx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181" y="304800"/>
            <a:ext cx="5867401" cy="54009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239" y="5800290"/>
            <a:ext cx="7477432" cy="400110"/>
          </a:xfrm>
          <a:prstGeom prst="rect">
            <a:avLst/>
          </a:prstGeom>
          <a:noFill/>
        </p:spPr>
        <p:txBody>
          <a:bodyPr wrap="none" rtlCol="0">
            <a:spAutoFit/>
          </a:bodyPr>
          <a:lstStyle/>
          <a:p>
            <a:r>
              <a:rPr lang="en-US" dirty="0" smtClean="0">
                <a:solidFill>
                  <a:schemeClr val="tx1"/>
                </a:solidFill>
                <a:latin typeface="Franklin Gothic Book" pitchFamily="34" charset="0"/>
              </a:rPr>
              <a:t>Since we accept on 1, and reject on 2, this plan is denoted as </a:t>
            </a:r>
            <a:r>
              <a:rPr lang="en-US" b="1" dirty="0" smtClean="0">
                <a:solidFill>
                  <a:schemeClr val="tx1"/>
                </a:solidFill>
                <a:latin typeface="Franklin Gothic Book" pitchFamily="34" charset="0"/>
              </a:rPr>
              <a:t>(32,1)</a:t>
            </a:r>
          </a:p>
        </p:txBody>
      </p:sp>
      <p:sp>
        <p:nvSpPr>
          <p:cNvPr id="9" name="Oval 8"/>
          <p:cNvSpPr/>
          <p:nvPr/>
        </p:nvSpPr>
        <p:spPr>
          <a:xfrm>
            <a:off x="2459181" y="3124200"/>
            <a:ext cx="6858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587" y="3612423"/>
            <a:ext cx="2033649" cy="1938992"/>
          </a:xfrm>
          <a:prstGeom prst="rect">
            <a:avLst/>
          </a:prstGeom>
          <a:noFill/>
          <a:ln>
            <a:solidFill>
              <a:schemeClr val="accent1">
                <a:shade val="50000"/>
              </a:schemeClr>
            </a:solidFill>
          </a:ln>
        </p:spPr>
        <p:txBody>
          <a:bodyPr wrap="square" rtlCol="0">
            <a:spAutoFit/>
          </a:bodyPr>
          <a:lstStyle/>
          <a:p>
            <a:r>
              <a:rPr lang="en-US" dirty="0" smtClean="0">
                <a:solidFill>
                  <a:schemeClr val="tx1"/>
                </a:solidFill>
                <a:latin typeface="Franklin Gothic Book" pitchFamily="34" charset="0"/>
              </a:rPr>
              <a:t>In AQL = 1.0 column, follow arrow down to next row, where </a:t>
            </a:r>
          </a:p>
          <a:p>
            <a:r>
              <a:rPr lang="en-US" dirty="0" smtClean="0">
                <a:solidFill>
                  <a:schemeClr val="tx1"/>
                </a:solidFill>
                <a:latin typeface="Franklin Gothic Book" pitchFamily="34" charset="0"/>
              </a:rPr>
              <a:t>Ac = 1</a:t>
            </a:r>
          </a:p>
          <a:p>
            <a:r>
              <a:rPr lang="en-US" dirty="0" smtClean="0">
                <a:solidFill>
                  <a:schemeClr val="tx1"/>
                </a:solidFill>
                <a:latin typeface="Franklin Gothic Book" pitchFamily="34" charset="0"/>
              </a:rPr>
              <a:t>Re = 2</a:t>
            </a:r>
            <a:endParaRPr lang="en-US" dirty="0">
              <a:solidFill>
                <a:schemeClr val="tx1"/>
              </a:solidFill>
              <a:latin typeface="Franklin Gothic Book" pitchFamily="34" charset="0"/>
            </a:endParaRPr>
          </a:p>
        </p:txBody>
      </p:sp>
      <p:sp>
        <p:nvSpPr>
          <p:cNvPr id="10" name="Oval 9"/>
          <p:cNvSpPr/>
          <p:nvPr/>
        </p:nvSpPr>
        <p:spPr>
          <a:xfrm>
            <a:off x="3886200" y="3352800"/>
            <a:ext cx="609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399" y="1371600"/>
            <a:ext cx="2304798" cy="707886"/>
          </a:xfrm>
          <a:prstGeom prst="rect">
            <a:avLst/>
          </a:prstGeom>
          <a:noFill/>
        </p:spPr>
        <p:txBody>
          <a:bodyPr wrap="none" rtlCol="0">
            <a:spAutoFit/>
          </a:bodyPr>
          <a:lstStyle/>
          <a:p>
            <a:r>
              <a:rPr lang="en-US" dirty="0" smtClean="0">
                <a:solidFill>
                  <a:schemeClr val="tx1"/>
                </a:solidFill>
                <a:latin typeface="Franklin Gothic Book" pitchFamily="34" charset="0"/>
              </a:rPr>
              <a:t>Sample size code G</a:t>
            </a:r>
          </a:p>
          <a:p>
            <a:r>
              <a:rPr lang="en-US" dirty="0" smtClean="0">
                <a:solidFill>
                  <a:schemeClr val="tx1"/>
                </a:solidFill>
                <a:latin typeface="Franklin Gothic Book" pitchFamily="34" charset="0"/>
              </a:rPr>
              <a:t>Sample size 32</a:t>
            </a:r>
            <a:endParaRPr lang="en-US" dirty="0">
              <a:solidFill>
                <a:schemeClr val="tx1"/>
              </a:solidFill>
              <a:latin typeface="Franklin Gothic Book" pitchFamily="34" charset="0"/>
            </a:endParaRPr>
          </a:p>
        </p:txBody>
      </p:sp>
      <p:sp>
        <p:nvSpPr>
          <p:cNvPr id="12" name="Right Arrow 11"/>
          <p:cNvSpPr/>
          <p:nvPr/>
        </p:nvSpPr>
        <p:spPr>
          <a:xfrm rot="19644740">
            <a:off x="1962366" y="4125075"/>
            <a:ext cx="2237318" cy="79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1182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8" grpId="0" animBg="1"/>
      <p:bldP spid="10" grpId="0" animBg="1"/>
      <p:bldP spid="11" grpId="0"/>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25562"/>
          </a:xfrm>
        </p:spPr>
        <p:txBody>
          <a:bodyPr/>
          <a:lstStyle/>
          <a:p>
            <a:r>
              <a:rPr lang="en-US" b="1" dirty="0" smtClean="0">
                <a:effectLst>
                  <a:outerShdw blurRad="38100" dist="38100" dir="2700000" algn="tl">
                    <a:srgbClr val="000000">
                      <a:alpha val="43137"/>
                    </a:srgbClr>
                  </a:outerShdw>
                </a:effectLst>
              </a:rPr>
              <a:t>Process Capability Indices </a:t>
            </a:r>
            <a:br>
              <a:rPr lang="en-US" b="1" dirty="0" smtClean="0">
                <a:effectLst>
                  <a:outerShdw blurRad="38100" dist="38100" dir="2700000" algn="tl">
                    <a:srgbClr val="000000">
                      <a:alpha val="43137"/>
                    </a:srgbClr>
                  </a:outerShdw>
                </a:effectLst>
              </a:rPr>
            </a:br>
            <a:r>
              <a:rPr lang="en-US" sz="3200" b="1" dirty="0" smtClean="0">
                <a:effectLst>
                  <a:outerShdw blurRad="38100" dist="38100" dir="2700000" algn="tl">
                    <a:srgbClr val="000000">
                      <a:alpha val="43137"/>
                    </a:srgbClr>
                  </a:outerShdw>
                </a:effectLst>
              </a:rPr>
              <a:t>Attribute Quality</a:t>
            </a:r>
            <a:endParaRPr lang="en-US" sz="32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Rectangle 3"/>
          <p:cNvSpPr txBox="1">
            <a:spLocks noChangeArrowheads="1"/>
          </p:cNvSpPr>
          <p:nvPr/>
        </p:nvSpPr>
        <p:spPr>
          <a:xfrm>
            <a:off x="228600" y="1752600"/>
            <a:ext cx="8077200" cy="60340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spcBef>
                <a:spcPts val="0"/>
              </a:spcBef>
              <a:spcAft>
                <a:spcPts val="0"/>
              </a:spcAft>
            </a:pPr>
            <a:r>
              <a:rPr lang="en-US" sz="2400" b="1" dirty="0" err="1" smtClean="0"/>
              <a:t>dpu</a:t>
            </a:r>
            <a:r>
              <a:rPr lang="en-US" sz="2400" dirty="0" smtClean="0"/>
              <a:t> is best overall measure to focus on for quality improvement purposes – </a:t>
            </a:r>
            <a:r>
              <a:rPr lang="en-US" sz="2400" dirty="0" err="1" smtClean="0"/>
              <a:t>dpu</a:t>
            </a:r>
            <a:r>
              <a:rPr lang="en-US" sz="2400" dirty="0" smtClean="0"/>
              <a:t> can be multiplied by 100 to get percent defects.</a:t>
            </a:r>
          </a:p>
          <a:p>
            <a:pPr fontAlgn="auto">
              <a:spcBef>
                <a:spcPts val="0"/>
              </a:spcBef>
              <a:spcAft>
                <a:spcPts val="0"/>
              </a:spcAft>
              <a:buFontTx/>
              <a:buNone/>
            </a:pPr>
            <a:endParaRPr lang="en-US" sz="2400" dirty="0" smtClean="0"/>
          </a:p>
          <a:p>
            <a:pPr fontAlgn="auto">
              <a:spcBef>
                <a:spcPts val="0"/>
              </a:spcBef>
              <a:spcAft>
                <a:spcPts val="0"/>
              </a:spcAft>
            </a:pPr>
            <a:r>
              <a:rPr lang="en-US" sz="2400" b="1" dirty="0" smtClean="0"/>
              <a:t>Opportunities</a:t>
            </a:r>
            <a:r>
              <a:rPr lang="en-US" sz="2400" dirty="0" smtClean="0"/>
              <a:t> is number of value-added entities or features of a part, product, or service that must be met or done right (highly dependent on context and must be defined precisely).</a:t>
            </a:r>
          </a:p>
          <a:p>
            <a:pPr fontAlgn="auto">
              <a:spcBef>
                <a:spcPts val="0"/>
              </a:spcBef>
              <a:spcAft>
                <a:spcPts val="0"/>
              </a:spcAft>
            </a:pPr>
            <a:endParaRPr lang="en-US" sz="2400" dirty="0" smtClean="0"/>
          </a:p>
          <a:p>
            <a:pPr fontAlgn="auto">
              <a:spcBef>
                <a:spcPts val="0"/>
              </a:spcBef>
              <a:spcAft>
                <a:spcPts val="0"/>
              </a:spcAft>
            </a:pPr>
            <a:r>
              <a:rPr lang="en-US" sz="2400" b="1" dirty="0" err="1" smtClean="0"/>
              <a:t>dpm</a:t>
            </a:r>
            <a:r>
              <a:rPr lang="en-US" sz="2400" dirty="0" smtClean="0"/>
              <a:t> or </a:t>
            </a:r>
            <a:r>
              <a:rPr lang="en-US" sz="2400" b="1" dirty="0" err="1" smtClean="0"/>
              <a:t>dpmo</a:t>
            </a:r>
            <a:r>
              <a:rPr lang="en-US" sz="2400" dirty="0" smtClean="0"/>
              <a:t>  = </a:t>
            </a:r>
            <a:r>
              <a:rPr lang="en-US" sz="2400" u="sng" dirty="0" smtClean="0"/>
              <a:t>d</a:t>
            </a:r>
            <a:r>
              <a:rPr lang="en-US" sz="2400" dirty="0" smtClean="0"/>
              <a:t>efects </a:t>
            </a:r>
            <a:r>
              <a:rPr lang="en-US" sz="2400" u="sng" dirty="0" smtClean="0"/>
              <a:t>p</a:t>
            </a:r>
            <a:r>
              <a:rPr lang="en-US" sz="2400" dirty="0" smtClean="0"/>
              <a:t>er </a:t>
            </a:r>
            <a:r>
              <a:rPr lang="en-US" sz="2400" u="sng" dirty="0" smtClean="0"/>
              <a:t>m</a:t>
            </a:r>
            <a:r>
              <a:rPr lang="en-US" sz="2400" dirty="0" smtClean="0"/>
              <a:t>illion </a:t>
            </a:r>
            <a:r>
              <a:rPr lang="en-US" sz="2400" u="sng" dirty="0" smtClean="0"/>
              <a:t>o</a:t>
            </a:r>
            <a:r>
              <a:rPr lang="en-US" sz="2400" dirty="0" smtClean="0"/>
              <a:t>pportunities.  Also called </a:t>
            </a:r>
            <a:r>
              <a:rPr lang="en-US" sz="2400" b="1" dirty="0" smtClean="0"/>
              <a:t>ppm</a:t>
            </a:r>
            <a:r>
              <a:rPr lang="en-US" sz="2400" dirty="0" smtClean="0"/>
              <a:t> = </a:t>
            </a:r>
            <a:r>
              <a:rPr lang="en-US" sz="2400" u="sng" dirty="0" smtClean="0"/>
              <a:t>p</a:t>
            </a:r>
            <a:r>
              <a:rPr lang="en-US" sz="2400" dirty="0" smtClean="0"/>
              <a:t>arts </a:t>
            </a:r>
            <a:r>
              <a:rPr lang="en-US" sz="2400" u="sng" dirty="0" smtClean="0"/>
              <a:t>p</a:t>
            </a:r>
            <a:r>
              <a:rPr lang="en-US" sz="2400" dirty="0" smtClean="0"/>
              <a:t>er </a:t>
            </a:r>
            <a:r>
              <a:rPr lang="en-US" sz="2400" u="sng" dirty="0" smtClean="0"/>
              <a:t>m</a:t>
            </a:r>
            <a:r>
              <a:rPr lang="en-US" sz="2400" dirty="0" smtClean="0"/>
              <a:t>illion defective.</a:t>
            </a:r>
          </a:p>
          <a:p>
            <a:pPr fontAlgn="auto">
              <a:lnSpc>
                <a:spcPct val="80000"/>
              </a:lnSpc>
              <a:spcAft>
                <a:spcPts val="0"/>
              </a:spcAft>
            </a:pPr>
            <a:endParaRPr lang="en-US" sz="2400" dirty="0" smtClean="0"/>
          </a:p>
        </p:txBody>
      </p:sp>
      <p:sp>
        <p:nvSpPr>
          <p:cNvPr id="7" name="Slide Number Placeholder 6"/>
          <p:cNvSpPr>
            <a:spLocks noGrp="1"/>
          </p:cNvSpPr>
          <p:nvPr>
            <p:ph type="sldNum" sz="quarter" idx="12"/>
          </p:nvPr>
        </p:nvSpPr>
        <p:spPr/>
        <p:txBody>
          <a:bodyPr/>
          <a:lstStyle/>
          <a:p>
            <a:pPr>
              <a:defRPr/>
            </a:pPr>
            <a:fld id="{7272E349-8C95-40FB-A1A5-9BE662036DF8}" type="slidenum">
              <a:rPr lang="en-US" smtClean="0"/>
              <a:pPr>
                <a:defRPr/>
              </a:pPr>
              <a:t>63</a:t>
            </a:fld>
            <a:endParaRPr lang="en-US" dirty="0"/>
          </a:p>
        </p:txBody>
      </p:sp>
    </p:spTree>
    <p:extLst>
      <p:ext uri="{BB962C8B-B14F-4D97-AF65-F5344CB8AC3E}">
        <p14:creationId xmlns:p14="http://schemas.microsoft.com/office/powerpoint/2010/main" val="323257848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12" y="0"/>
            <a:ext cx="7924800" cy="914400"/>
          </a:xfrm>
        </p:spPr>
        <p:txBody>
          <a:bodyPr/>
          <a:lstStyle/>
          <a:p>
            <a:r>
              <a:rPr lang="en-US" sz="4000" b="1" dirty="0" smtClean="0">
                <a:effectLst>
                  <a:outerShdw blurRad="38100" dist="38100" dir="2700000" algn="tl">
                    <a:srgbClr val="000000">
                      <a:alpha val="43137"/>
                    </a:srgbClr>
                  </a:outerShdw>
                </a:effectLst>
              </a:rPr>
              <a:t>How do you Measure Opportunities?</a:t>
            </a:r>
            <a:endParaRPr lang="en-US" sz="40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Rectangle 8"/>
          <p:cNvSpPr txBox="1">
            <a:spLocks noChangeArrowheads="1"/>
          </p:cNvSpPr>
          <p:nvPr/>
        </p:nvSpPr>
        <p:spPr>
          <a:xfrm>
            <a:off x="342900" y="914400"/>
            <a:ext cx="7886700" cy="7467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lnSpc>
                <a:spcPct val="80000"/>
              </a:lnSpc>
              <a:spcAft>
                <a:spcPts val="0"/>
              </a:spcAft>
            </a:pPr>
            <a:r>
              <a:rPr lang="en-US" sz="2000" b="1" dirty="0"/>
              <a:t>A</a:t>
            </a:r>
            <a:r>
              <a:rPr lang="en-US" sz="2000" b="1" dirty="0" smtClean="0"/>
              <a:t>ssessing correct number of opportunities in process</a:t>
            </a:r>
          </a:p>
          <a:p>
            <a:pPr lvl="1" fontAlgn="auto">
              <a:lnSpc>
                <a:spcPct val="80000"/>
              </a:lnSpc>
              <a:spcAft>
                <a:spcPts val="0"/>
              </a:spcAft>
            </a:pPr>
            <a:r>
              <a:rPr lang="en-US" dirty="0"/>
              <a:t>I</a:t>
            </a:r>
            <a:r>
              <a:rPr lang="en-US" dirty="0" smtClean="0"/>
              <a:t>n punching plates of steel to be formed into door frames, each plate has several specific angles of cuts.  If any one angle is bad, most likely entire plate is scrapped.  Therefore, entire plate pattern should be one </a:t>
            </a:r>
            <a:r>
              <a:rPr lang="en-US" i="1" dirty="0" smtClean="0"/>
              <a:t>opportunity</a:t>
            </a:r>
            <a:r>
              <a:rPr lang="en-US" dirty="0" smtClean="0"/>
              <a:t>.</a:t>
            </a:r>
          </a:p>
          <a:p>
            <a:pPr lvl="1" fontAlgn="auto">
              <a:lnSpc>
                <a:spcPct val="80000"/>
              </a:lnSpc>
              <a:spcAft>
                <a:spcPts val="0"/>
              </a:spcAft>
            </a:pPr>
            <a:r>
              <a:rPr lang="en-US" dirty="0" smtClean="0"/>
              <a:t>In manufacturing car, many opportunities for errors.  But often, a part can fail but car or system can still operate.  Therefore, it is appropriate to count value added entities of this process.</a:t>
            </a:r>
          </a:p>
          <a:p>
            <a:pPr lvl="1" fontAlgn="auto">
              <a:lnSpc>
                <a:spcPct val="80000"/>
              </a:lnSpc>
              <a:spcAft>
                <a:spcPts val="0"/>
              </a:spcAft>
              <a:buFontTx/>
              <a:buNone/>
            </a:pPr>
            <a:endParaRPr lang="en-US" dirty="0" smtClean="0"/>
          </a:p>
          <a:p>
            <a:pPr fontAlgn="auto">
              <a:lnSpc>
                <a:spcPct val="80000"/>
              </a:lnSpc>
              <a:spcAft>
                <a:spcPts val="0"/>
              </a:spcAft>
            </a:pPr>
            <a:r>
              <a:rPr lang="en-US" sz="2000" b="1" dirty="0" smtClean="0"/>
              <a:t>Attempt to:</a:t>
            </a:r>
          </a:p>
          <a:p>
            <a:pPr lvl="1" fontAlgn="auto">
              <a:lnSpc>
                <a:spcPct val="80000"/>
              </a:lnSpc>
              <a:spcAft>
                <a:spcPts val="0"/>
              </a:spcAft>
            </a:pPr>
            <a:r>
              <a:rPr lang="en-US" dirty="0" smtClean="0"/>
              <a:t>Correctly measure complexity of product or process.</a:t>
            </a:r>
          </a:p>
          <a:p>
            <a:pPr lvl="1" fontAlgn="auto">
              <a:lnSpc>
                <a:spcPct val="80000"/>
              </a:lnSpc>
              <a:spcAft>
                <a:spcPts val="0"/>
              </a:spcAft>
            </a:pPr>
            <a:r>
              <a:rPr lang="en-US" b="1" dirty="0" smtClean="0"/>
              <a:t>Opportunities</a:t>
            </a:r>
            <a:r>
              <a:rPr lang="en-US" dirty="0" smtClean="0"/>
              <a:t> represent value added entities or aspects of product, part, process, or service that must be met or done correctly.</a:t>
            </a:r>
          </a:p>
          <a:p>
            <a:pPr lvl="1" fontAlgn="auto">
              <a:lnSpc>
                <a:spcPct val="80000"/>
              </a:lnSpc>
              <a:spcAft>
                <a:spcPts val="0"/>
              </a:spcAft>
            </a:pPr>
            <a:r>
              <a:rPr lang="en-US" dirty="0" smtClean="0"/>
              <a:t>Measuring opportunities allows us to compare or benchmark processes with various complexities.</a:t>
            </a:r>
          </a:p>
          <a:p>
            <a:pPr lvl="1" fontAlgn="auto">
              <a:lnSpc>
                <a:spcPct val="80000"/>
              </a:lnSpc>
              <a:spcAft>
                <a:spcPts val="0"/>
              </a:spcAft>
            </a:pPr>
            <a:r>
              <a:rPr lang="en-US" sz="1800" dirty="0" smtClean="0"/>
              <a:t>Simplify process:</a:t>
            </a:r>
          </a:p>
          <a:p>
            <a:pPr lvl="2" fontAlgn="auto">
              <a:lnSpc>
                <a:spcPct val="80000"/>
              </a:lnSpc>
              <a:spcAft>
                <a:spcPts val="0"/>
              </a:spcAft>
            </a:pPr>
            <a:r>
              <a:rPr lang="en-US" sz="1600" dirty="0" smtClean="0"/>
              <a:t>For products, opportunities may be number of parts making up the process;</a:t>
            </a:r>
          </a:p>
          <a:p>
            <a:pPr lvl="2" fontAlgn="auto">
              <a:lnSpc>
                <a:spcPct val="80000"/>
              </a:lnSpc>
              <a:spcAft>
                <a:spcPts val="0"/>
              </a:spcAft>
            </a:pPr>
            <a:r>
              <a:rPr lang="en-US" sz="1600" dirty="0" smtClean="0"/>
              <a:t>For processes, opportunities may be number of value added steps in process.</a:t>
            </a:r>
          </a:p>
        </p:txBody>
      </p:sp>
      <p:sp>
        <p:nvSpPr>
          <p:cNvPr id="7" name="Slide Number Placeholder 6"/>
          <p:cNvSpPr>
            <a:spLocks noGrp="1"/>
          </p:cNvSpPr>
          <p:nvPr>
            <p:ph type="sldNum" sz="quarter" idx="12"/>
          </p:nvPr>
        </p:nvSpPr>
        <p:spPr/>
        <p:txBody>
          <a:bodyPr/>
          <a:lstStyle/>
          <a:p>
            <a:pPr>
              <a:defRPr/>
            </a:pPr>
            <a:fld id="{7272E349-8C95-40FB-A1A5-9BE662036DF8}" type="slidenum">
              <a:rPr lang="en-US" smtClean="0"/>
              <a:pPr>
                <a:defRPr/>
              </a:pPr>
              <a:t>64</a:t>
            </a:fld>
            <a:endParaRPr lang="en-US" dirty="0"/>
          </a:p>
        </p:txBody>
      </p:sp>
    </p:spTree>
    <p:extLst>
      <p:ext uri="{BB962C8B-B14F-4D97-AF65-F5344CB8AC3E}">
        <p14:creationId xmlns:p14="http://schemas.microsoft.com/office/powerpoint/2010/main" val="219420350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rPr>
              <a:t>Exercise for Attribute Measures of Quality</a:t>
            </a:r>
            <a:endParaRPr lang="en-US" sz="40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Rectangle 3"/>
          <p:cNvSpPr txBox="1">
            <a:spLocks noChangeArrowheads="1"/>
          </p:cNvSpPr>
          <p:nvPr/>
        </p:nvSpPr>
        <p:spPr>
          <a:xfrm>
            <a:off x="342900" y="1600200"/>
            <a:ext cx="7810500" cy="60340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spcAft>
                <a:spcPts val="0"/>
              </a:spcAft>
              <a:buFontTx/>
              <a:buNone/>
            </a:pPr>
            <a:r>
              <a:rPr lang="en-US" sz="1800" b="1" dirty="0" smtClean="0"/>
              <a:t>	</a:t>
            </a:r>
            <a:r>
              <a:rPr lang="en-US" sz="2000" b="1" dirty="0" smtClean="0"/>
              <a:t>AAA Baking Company looks at five primary quality attributes </a:t>
            </a:r>
            <a:r>
              <a:rPr lang="en-US" sz="2000" b="1" dirty="0"/>
              <a:t> </a:t>
            </a:r>
            <a:r>
              <a:rPr lang="en-US" sz="2000" b="1" dirty="0" smtClean="0"/>
              <a:t>when making loaves of sliced white bread (these are </a:t>
            </a:r>
            <a:r>
              <a:rPr lang="en-US" sz="2000" b="1" i="1" dirty="0" smtClean="0"/>
              <a:t>critical entries </a:t>
            </a:r>
            <a:r>
              <a:rPr lang="en-US" sz="2000" b="1" dirty="0" smtClean="0"/>
              <a:t>- an opportunity for a defect, mistake, or error).  An inspection of 1500 loaves revealed a total of 98 defects, and 94% of the loaves were good (i.e., defect free).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smtClean="0"/>
              <a:t>	</a:t>
            </a:r>
            <a:r>
              <a:rPr lang="en-US" sz="1800" b="1" dirty="0" err="1" smtClean="0"/>
              <a:t>dpu</a:t>
            </a:r>
            <a:r>
              <a:rPr lang="en-US" sz="1800" b="1" dirty="0" smtClean="0"/>
              <a:t>	=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smtClean="0"/>
              <a:t>	</a:t>
            </a:r>
            <a:r>
              <a:rPr lang="en-US" sz="1800" b="1" dirty="0" err="1" smtClean="0"/>
              <a:t>dpo</a:t>
            </a:r>
            <a:r>
              <a:rPr lang="en-US" sz="1800" b="1" dirty="0" smtClean="0"/>
              <a:t> =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a:t>	</a:t>
            </a:r>
            <a:r>
              <a:rPr lang="en-US" sz="1800" b="1" dirty="0" err="1" smtClean="0"/>
              <a:t>dpmo</a:t>
            </a:r>
            <a:r>
              <a:rPr lang="en-US" sz="1800" b="1" dirty="0" smtClean="0"/>
              <a:t>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smtClean="0"/>
              <a:t>	</a:t>
            </a:r>
            <a:r>
              <a:rPr lang="el-GR" sz="1800" b="1" dirty="0" smtClean="0">
                <a:cs typeface="Arial" charset="0"/>
              </a:rPr>
              <a:t>σ</a:t>
            </a:r>
            <a:r>
              <a:rPr lang="en-US" sz="1800" b="1" baseline="-25000" dirty="0" smtClean="0"/>
              <a:t>capability</a:t>
            </a:r>
            <a:r>
              <a:rPr lang="en-US" sz="1800" b="1" dirty="0" smtClean="0"/>
              <a:t> =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smtClean="0"/>
              <a:t>	</a:t>
            </a:r>
            <a:r>
              <a:rPr lang="en-US" sz="2000" b="1" dirty="0" smtClean="0"/>
              <a:t>To convert </a:t>
            </a:r>
            <a:r>
              <a:rPr lang="en-US" sz="2000" b="1" dirty="0" err="1" smtClean="0"/>
              <a:t>dpmo</a:t>
            </a:r>
            <a:r>
              <a:rPr lang="en-US" sz="2000" b="1" dirty="0" smtClean="0"/>
              <a:t> into  </a:t>
            </a:r>
            <a:r>
              <a:rPr lang="el-GR" sz="2000" b="1" dirty="0" smtClean="0">
                <a:cs typeface="Arial" charset="0"/>
              </a:rPr>
              <a:t>σ</a:t>
            </a:r>
            <a:r>
              <a:rPr lang="en-US" sz="2000" b="1" baseline="-25000" dirty="0" smtClean="0"/>
              <a:t>capability  </a:t>
            </a:r>
            <a:endParaRPr lang="en-US" sz="2000" b="1" dirty="0" smtClean="0"/>
          </a:p>
          <a:p>
            <a:pPr fontAlgn="auto">
              <a:lnSpc>
                <a:spcPct val="80000"/>
              </a:lnSpc>
              <a:spcAft>
                <a:spcPts val="0"/>
              </a:spcAft>
              <a:buFontTx/>
              <a:buNone/>
            </a:pPr>
            <a:endParaRPr lang="en-US" sz="1800" dirty="0" smtClean="0"/>
          </a:p>
        </p:txBody>
      </p:sp>
      <p:sp>
        <p:nvSpPr>
          <p:cNvPr id="12" name="Slide Number Placeholder 11"/>
          <p:cNvSpPr>
            <a:spLocks noGrp="1"/>
          </p:cNvSpPr>
          <p:nvPr>
            <p:ph type="sldNum" sz="quarter" idx="12"/>
          </p:nvPr>
        </p:nvSpPr>
        <p:spPr/>
        <p:txBody>
          <a:bodyPr/>
          <a:lstStyle/>
          <a:p>
            <a:pPr>
              <a:defRPr/>
            </a:pPr>
            <a:fld id="{7272E349-8C95-40FB-A1A5-9BE662036DF8}" type="slidenum">
              <a:rPr lang="en-US" smtClean="0"/>
              <a:pPr>
                <a:defRPr/>
              </a:pPr>
              <a:t>65</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746058" y="6154323"/>
                <a:ext cx="7026342" cy="490775"/>
              </a:xfrm>
              <a:prstGeom prst="rect">
                <a:avLst/>
              </a:prstGeom>
            </p:spPr>
            <p:txBody>
              <a:bodyPr wrap="square">
                <a:spAutoFit/>
              </a:bodyPr>
              <a:lstStyle/>
              <a:p>
                <a14:m>
                  <m:oMathPara xmlns=""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𝜎</m:t>
                          </m:r>
                        </m:e>
                        <m:sub>
                          <m:r>
                            <a:rPr lang="en-US" i="1">
                              <a:solidFill>
                                <a:schemeClr val="tx1"/>
                              </a:solidFill>
                              <a:latin typeface="Cambria Math" panose="02040503050406030204" pitchFamily="18" charset="0"/>
                            </a:rPr>
                            <m:t>𝐶𝑎𝑝</m:t>
                          </m:r>
                        </m:sub>
                      </m:sSub>
                      <m:r>
                        <a:rPr lang="en-US" i="1">
                          <a:solidFill>
                            <a:schemeClr val="tx1"/>
                          </a:solidFill>
                          <a:latin typeface="Cambria Math" panose="02040503050406030204" pitchFamily="18" charset="0"/>
                        </a:rPr>
                        <m:t>=0.8406+</m:t>
                      </m:r>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29.37−2.221</m:t>
                          </m:r>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ln</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𝑑𝑝𝑚𝑜</m:t>
                              </m:r>
                              <m:r>
                                <a:rPr lang="en-US" i="1">
                                  <a:solidFill>
                                    <a:schemeClr val="tx1"/>
                                  </a:solidFill>
                                  <a:latin typeface="Cambria Math" panose="02040503050406030204" pitchFamily="18" charset="0"/>
                                </a:rPr>
                                <m:t>)</m:t>
                              </m:r>
                            </m:e>
                          </m:d>
                        </m:e>
                      </m:rad>
                    </m:oMath>
                  </m:oMathPara>
                </a14:m>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46058" y="6154323"/>
                <a:ext cx="7026342" cy="490775"/>
              </a:xfrm>
              <a:prstGeom prst="rect">
                <a:avLst/>
              </a:prstGeom>
              <a:blipFill rotWithShape="1">
                <a:blip r:embed="rId5"/>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82236625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66</a:t>
            </a:fld>
            <a:endParaRPr lang="en-US" dirty="0"/>
          </a:p>
        </p:txBody>
      </p:sp>
      <p:sp>
        <p:nvSpPr>
          <p:cNvPr id="6" name="Title 1"/>
          <p:cNvSpPr>
            <a:spLocks noGrp="1"/>
          </p:cNvSpPr>
          <p:nvPr>
            <p:ph type="title"/>
          </p:nvPr>
        </p:nvSpPr>
        <p:spPr>
          <a:xfrm>
            <a:off x="457200" y="0"/>
            <a:ext cx="7620000" cy="1143000"/>
          </a:xfrm>
        </p:spPr>
        <p:txBody>
          <a:bodyPr/>
          <a:lstStyle/>
          <a:p>
            <a:r>
              <a:rPr lang="en-US" sz="4000" b="1" dirty="0" smtClean="0">
                <a:effectLst>
                  <a:outerShdw blurRad="38100" dist="38100" dir="2700000" algn="tl">
                    <a:srgbClr val="000000">
                      <a:alpha val="43137"/>
                    </a:srgbClr>
                  </a:outerShdw>
                </a:effectLst>
              </a:rPr>
              <a:t>Defects Per Opportunity (</a:t>
            </a:r>
            <a:r>
              <a:rPr lang="en-US" sz="4000" b="1" dirty="0" err="1" smtClean="0">
                <a:effectLst>
                  <a:outerShdw blurRad="38100" dist="38100" dir="2700000" algn="tl">
                    <a:srgbClr val="000000">
                      <a:alpha val="43137"/>
                    </a:srgbClr>
                  </a:outerShdw>
                </a:effectLst>
              </a:rPr>
              <a:t>dpo</a:t>
            </a:r>
            <a:r>
              <a:rPr lang="en-US" sz="4000" b="1" dirty="0" smtClean="0">
                <a:effectLst>
                  <a:outerShdw blurRad="38100" dist="38100" dir="2700000" algn="tl">
                    <a:srgbClr val="000000">
                      <a:alpha val="43137"/>
                    </a:srgbClr>
                  </a:outerShdw>
                </a:effectLst>
              </a:rPr>
              <a:t>)</a:t>
            </a:r>
            <a:br>
              <a:rPr lang="en-US" sz="40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Sample </a:t>
            </a:r>
            <a:r>
              <a:rPr lang="en-US" sz="2800" b="1" dirty="0">
                <a:effectLst>
                  <a:outerShdw blurRad="38100" dist="38100" dir="2700000" algn="tl">
                    <a:srgbClr val="000000">
                      <a:alpha val="43137"/>
                    </a:srgbClr>
                  </a:outerShdw>
                </a:effectLst>
              </a:rPr>
              <a:t>o</a:t>
            </a:r>
            <a:r>
              <a:rPr lang="en-US" sz="2800" b="1" dirty="0" smtClean="0">
                <a:effectLst>
                  <a:outerShdw blurRad="38100" dist="38100" dir="2700000" algn="tl">
                    <a:srgbClr val="000000">
                      <a:alpha val="43137"/>
                    </a:srgbClr>
                  </a:outerShdw>
                </a:effectLst>
              </a:rPr>
              <a:t>f 15 Medical Records  (5 OFDs per record)</a:t>
            </a:r>
            <a:endParaRPr lang="en-US" sz="2800" b="1" dirty="0">
              <a:effectLst>
                <a:outerShdw blurRad="38100" dist="38100" dir="2700000" algn="tl">
                  <a:srgbClr val="000000">
                    <a:alpha val="43137"/>
                  </a:srgbClr>
                </a:outerShdw>
              </a:effectLst>
            </a:endParaRPr>
          </a:p>
        </p:txBody>
      </p:sp>
      <p:graphicFrame>
        <p:nvGraphicFramePr>
          <p:cNvPr id="7" name="Table 6"/>
          <p:cNvGraphicFramePr>
            <a:graphicFrameLocks noGrp="1"/>
          </p:cNvGraphicFramePr>
          <p:nvPr>
            <p:extLst>
              <p:ext uri="{D42A27DB-BD31-4B8C-83A1-F6EECF244321}">
                <p14:modId xmlns:p14="http://schemas.microsoft.com/office/powerpoint/2010/main" val="516140685"/>
              </p:ext>
            </p:extLst>
          </p:nvPr>
        </p:nvGraphicFramePr>
        <p:xfrm>
          <a:off x="228599" y="1219200"/>
          <a:ext cx="8077201" cy="5303519"/>
        </p:xfrm>
        <a:graphic>
          <a:graphicData uri="http://schemas.openxmlformats.org/drawingml/2006/table">
            <a:tbl>
              <a:tblPr firstRow="1" bandRow="1">
                <a:tableStyleId>{2D5ABB26-0587-4C30-8999-92F81FD0307C}</a:tableStyleId>
              </a:tblPr>
              <a:tblGrid>
                <a:gridCol w="762000">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gridCol w="990600">
                  <a:extLst>
                    <a:ext uri="{9D8B030D-6E8A-4147-A177-3AD203B41FA5}">
                      <a16:colId xmlns="" xmlns:a16="http://schemas.microsoft.com/office/drawing/2014/main" val="20002"/>
                    </a:ext>
                  </a:extLst>
                </a:gridCol>
                <a:gridCol w="914400">
                  <a:extLst>
                    <a:ext uri="{9D8B030D-6E8A-4147-A177-3AD203B41FA5}">
                      <a16:colId xmlns="" xmlns:a16="http://schemas.microsoft.com/office/drawing/2014/main" val="20003"/>
                    </a:ext>
                  </a:extLst>
                </a:gridCol>
                <a:gridCol w="990600">
                  <a:extLst>
                    <a:ext uri="{9D8B030D-6E8A-4147-A177-3AD203B41FA5}">
                      <a16:colId xmlns="" xmlns:a16="http://schemas.microsoft.com/office/drawing/2014/main" val="20004"/>
                    </a:ext>
                  </a:extLst>
                </a:gridCol>
                <a:gridCol w="1045030">
                  <a:extLst>
                    <a:ext uri="{9D8B030D-6E8A-4147-A177-3AD203B41FA5}">
                      <a16:colId xmlns="" xmlns:a16="http://schemas.microsoft.com/office/drawing/2014/main" val="20005"/>
                    </a:ext>
                  </a:extLst>
                </a:gridCol>
                <a:gridCol w="1088570">
                  <a:extLst>
                    <a:ext uri="{9D8B030D-6E8A-4147-A177-3AD203B41FA5}">
                      <a16:colId xmlns="" xmlns:a16="http://schemas.microsoft.com/office/drawing/2014/main" val="20006"/>
                    </a:ext>
                  </a:extLst>
                </a:gridCol>
                <a:gridCol w="1219201">
                  <a:extLst>
                    <a:ext uri="{9D8B030D-6E8A-4147-A177-3AD203B41FA5}">
                      <a16:colId xmlns="" xmlns:a16="http://schemas.microsoft.com/office/drawing/2014/main" val="20007"/>
                    </a:ext>
                  </a:extLst>
                </a:gridCol>
              </a:tblGrid>
              <a:tr h="370840">
                <a:tc>
                  <a:txBody>
                    <a:bodyPr/>
                    <a:lstStyle/>
                    <a:p>
                      <a:r>
                        <a:rPr lang="en-US" sz="1400" b="1" baseline="0" dirty="0" smtClean="0"/>
                        <a:t>Record No.</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t>Coding</a:t>
                      </a:r>
                      <a:r>
                        <a:rPr lang="en-US" sz="1400" b="1" baseline="0" dirty="0" smtClean="0"/>
                        <a:t> Error</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t>Signature</a:t>
                      </a:r>
                      <a:r>
                        <a:rPr lang="en-US" sz="1400" b="1" baseline="0" dirty="0" smtClean="0"/>
                        <a:t> and Date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baseline="0" dirty="0" smtClean="0"/>
                        <a:t>Medical History </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baseline="0" dirty="0" smtClean="0"/>
                        <a:t>Primary Care Doctor</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t>Insurance</a:t>
                      </a:r>
                      <a:r>
                        <a:rPr lang="en-US" sz="1400" b="1" baseline="0" dirty="0" smtClean="0"/>
                        <a:t> Policy Info.</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t>“Defective”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r>
                        <a:rPr lang="en-US" sz="1400" b="1" dirty="0" smtClean="0"/>
                        <a:t>Number of  Mistakes per</a:t>
                      </a:r>
                      <a:r>
                        <a:rPr lang="en-US" sz="1400" b="1" baseline="0" dirty="0" smtClean="0"/>
                        <a:t> Record</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0"/>
                  </a:ext>
                </a:extLst>
              </a:tr>
              <a:tr h="274320">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Yes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1"/>
                  </a:ext>
                </a:extLst>
              </a:tr>
              <a:tr h="274320">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Yes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2"/>
                  </a:ext>
                </a:extLst>
              </a:tr>
              <a:tr h="274320">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3"/>
                  </a:ext>
                </a:extLst>
              </a:tr>
              <a:tr h="274320">
                <a:tc>
                  <a:txBody>
                    <a:bodyPr/>
                    <a:lstStyle/>
                    <a:p>
                      <a:pPr algn="ctr"/>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Yes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4"/>
                  </a:ext>
                </a:extLst>
              </a:tr>
              <a:tr h="274320">
                <a:tc>
                  <a:txBody>
                    <a:bodyPr/>
                    <a:lstStyle/>
                    <a:p>
                      <a:pPr algn="ctr"/>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5"/>
                  </a:ext>
                </a:extLst>
              </a:tr>
              <a:tr h="274320">
                <a:tc>
                  <a:txBody>
                    <a:bodyPr/>
                    <a:lstStyle/>
                    <a:p>
                      <a:pPr algn="ctr"/>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Yes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6"/>
                  </a:ext>
                </a:extLst>
              </a:tr>
              <a:tr h="274320">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7"/>
                  </a:ext>
                </a:extLst>
              </a:tr>
              <a:tr h="274320">
                <a:tc>
                  <a:txBody>
                    <a:bodyPr/>
                    <a:lstStyle/>
                    <a:p>
                      <a:pPr algn="ctr"/>
                      <a:r>
                        <a:rPr lang="en-US" sz="1400" dirty="0" smtClean="0"/>
                        <a:t>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8"/>
                  </a:ext>
                </a:extLst>
              </a:tr>
              <a:tr h="274320">
                <a:tc>
                  <a:txBody>
                    <a:bodyPr/>
                    <a:lstStyle/>
                    <a:p>
                      <a:pPr algn="ctr"/>
                      <a:r>
                        <a:rPr lang="en-US" sz="1400" dirty="0" smtClean="0"/>
                        <a:t>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09"/>
                  </a:ext>
                </a:extLst>
              </a:tr>
              <a:tr h="274320">
                <a:tc>
                  <a:txBody>
                    <a:bodyPr/>
                    <a:lstStyle/>
                    <a:p>
                      <a:pPr algn="ctr"/>
                      <a:r>
                        <a:rPr lang="en-US" sz="1400" dirty="0" smtClean="0"/>
                        <a:t>10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Yes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10"/>
                  </a:ext>
                </a:extLst>
              </a:tr>
              <a:tr h="274320">
                <a:tc>
                  <a:txBody>
                    <a:bodyPr/>
                    <a:lstStyle/>
                    <a:p>
                      <a:pPr algn="ctr"/>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11"/>
                  </a:ext>
                </a:extLst>
              </a:tr>
              <a:tr h="274320">
                <a:tc>
                  <a:txBody>
                    <a:bodyPr/>
                    <a:lstStyle/>
                    <a:p>
                      <a:pPr algn="ctr"/>
                      <a:r>
                        <a:rPr lang="en-US" sz="1400" dirty="0" smtClean="0"/>
                        <a:t>12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12"/>
                  </a:ext>
                </a:extLst>
              </a:tr>
              <a:tr h="274320">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13"/>
                  </a:ext>
                </a:extLst>
              </a:tr>
              <a:tr h="274320">
                <a:tc>
                  <a:txBody>
                    <a:bodyPr/>
                    <a:lstStyle/>
                    <a:p>
                      <a:pPr algn="ctr"/>
                      <a:r>
                        <a:rPr lang="en-US" sz="1400" dirty="0" smtClean="0"/>
                        <a:t>14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Yes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14"/>
                  </a:ext>
                </a:extLst>
              </a:tr>
              <a:tr h="274320">
                <a:tc>
                  <a:txBody>
                    <a:bodyPr/>
                    <a:lstStyle/>
                    <a:p>
                      <a:pPr algn="ctr"/>
                      <a:r>
                        <a:rPr lang="en-US" sz="1400" dirty="0" smtClean="0"/>
                        <a:t>15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Yes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95669339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67</a:t>
            </a:fld>
            <a:endParaRPr lang="en-US" dirty="0"/>
          </a:p>
        </p:txBody>
      </p:sp>
      <p:sp>
        <p:nvSpPr>
          <p:cNvPr id="13" name="Title 1"/>
          <p:cNvSpPr>
            <a:spLocks noGrp="1"/>
          </p:cNvSpPr>
          <p:nvPr>
            <p:ph type="title"/>
          </p:nvPr>
        </p:nvSpPr>
        <p:spPr>
          <a:xfrm>
            <a:off x="457200" y="274638"/>
            <a:ext cx="7620000" cy="1143000"/>
          </a:xfrm>
        </p:spPr>
        <p:txBody>
          <a:bodyPr/>
          <a:lstStyle/>
          <a:p>
            <a:r>
              <a:rPr lang="en-US" sz="4000" b="1" dirty="0" smtClean="0">
                <a:effectLst>
                  <a:outerShdw blurRad="38100" dist="38100" dir="2700000" algn="tl">
                    <a:srgbClr val="000000">
                      <a:alpha val="43137"/>
                    </a:srgbClr>
                  </a:outerShdw>
                </a:effectLst>
              </a:rPr>
              <a:t>Exercise for Attribute Measures of Quality</a:t>
            </a:r>
            <a:endParaRPr lang="en-US" sz="4000" b="1" dirty="0">
              <a:effectLst>
                <a:outerShdw blurRad="38100" dist="38100" dir="2700000" algn="tl">
                  <a:srgbClr val="000000">
                    <a:alpha val="43137"/>
                  </a:srgbClr>
                </a:outerShdw>
              </a:effectLst>
            </a:endParaRPr>
          </a:p>
        </p:txBody>
      </p:sp>
      <p:sp>
        <p:nvSpPr>
          <p:cNvPr id="14" name="Rectangle 3"/>
          <p:cNvSpPr txBox="1">
            <a:spLocks noChangeArrowheads="1"/>
          </p:cNvSpPr>
          <p:nvPr/>
        </p:nvSpPr>
        <p:spPr>
          <a:xfrm>
            <a:off x="342900" y="1600200"/>
            <a:ext cx="7810500" cy="60340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Franklin Gothic Book" pitchFamily="34" charset="0"/>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Franklin Gothic Book" pitchFamily="34" charset="0"/>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Franklin Gothic Book" pitchFamily="34" charset="0"/>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Franklin Gothic Book" pitchFamily="34" charset="0"/>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Franklin Gothic Book"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spcAft>
                <a:spcPts val="0"/>
              </a:spcAft>
              <a:buFontTx/>
              <a:buNone/>
            </a:pPr>
            <a:r>
              <a:rPr lang="en-US" sz="1800" b="1" dirty="0" smtClean="0"/>
              <a:t>	</a:t>
            </a:r>
            <a:r>
              <a:rPr lang="en-US" sz="2000" b="1" dirty="0" smtClean="0"/>
              <a:t>From the previous page, for the medical record sample data, the attribute measures are as follows:</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smtClean="0"/>
              <a:t>	</a:t>
            </a:r>
            <a:r>
              <a:rPr lang="en-US" sz="1800" b="1" dirty="0" err="1" smtClean="0"/>
              <a:t>dpu</a:t>
            </a:r>
            <a:r>
              <a:rPr lang="en-US" sz="1800" b="1" dirty="0" smtClean="0"/>
              <a:t>	=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smtClean="0"/>
              <a:t>	</a:t>
            </a:r>
            <a:r>
              <a:rPr lang="en-US" sz="1800" b="1" dirty="0" err="1" smtClean="0"/>
              <a:t>dpo</a:t>
            </a:r>
            <a:r>
              <a:rPr lang="en-US" sz="1800" b="1" dirty="0" smtClean="0"/>
              <a:t> =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a:t>	</a:t>
            </a:r>
            <a:r>
              <a:rPr lang="en-US" sz="1800" b="1" dirty="0" err="1" smtClean="0"/>
              <a:t>dpmo</a:t>
            </a:r>
            <a:r>
              <a:rPr lang="en-US" sz="1800" b="1" dirty="0" smtClean="0"/>
              <a:t>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smtClean="0"/>
              <a:t>	</a:t>
            </a:r>
            <a:r>
              <a:rPr lang="el-GR" sz="1800" b="1" dirty="0" smtClean="0">
                <a:cs typeface="Arial" charset="0"/>
              </a:rPr>
              <a:t>σ</a:t>
            </a:r>
            <a:r>
              <a:rPr lang="en-US" sz="1800" b="1" baseline="-25000" dirty="0" smtClean="0"/>
              <a:t>capability</a:t>
            </a:r>
            <a:r>
              <a:rPr lang="en-US" sz="1800" b="1" dirty="0" smtClean="0"/>
              <a:t> =	</a:t>
            </a:r>
          </a:p>
          <a:p>
            <a:pPr fontAlgn="auto">
              <a:lnSpc>
                <a:spcPct val="80000"/>
              </a:lnSpc>
              <a:spcAft>
                <a:spcPts val="0"/>
              </a:spcAft>
              <a:buFontTx/>
              <a:buNone/>
            </a:pPr>
            <a:endParaRPr lang="en-US" sz="1800" b="1" dirty="0" smtClean="0"/>
          </a:p>
          <a:p>
            <a:pPr fontAlgn="auto">
              <a:lnSpc>
                <a:spcPct val="80000"/>
              </a:lnSpc>
              <a:spcAft>
                <a:spcPts val="0"/>
              </a:spcAft>
              <a:buFontTx/>
              <a:buNone/>
            </a:pPr>
            <a:r>
              <a:rPr lang="en-US" sz="1800" b="1" dirty="0" smtClean="0"/>
              <a:t>	</a:t>
            </a:r>
          </a:p>
          <a:p>
            <a:pPr fontAlgn="auto">
              <a:lnSpc>
                <a:spcPct val="80000"/>
              </a:lnSpc>
              <a:spcAft>
                <a:spcPts val="0"/>
              </a:spcAft>
              <a:buFontTx/>
              <a:buNone/>
            </a:pPr>
            <a:r>
              <a:rPr lang="en-US" sz="2000" b="1" dirty="0" smtClean="0"/>
              <a:t>Approximation equation for </a:t>
            </a:r>
            <a:r>
              <a:rPr lang="el-GR" sz="2000" b="1" dirty="0" smtClean="0">
                <a:cs typeface="Arial" charset="0"/>
              </a:rPr>
              <a:t>σ</a:t>
            </a:r>
            <a:r>
              <a:rPr lang="en-US" sz="2000" b="1" baseline="-25000" dirty="0" smtClean="0"/>
              <a:t>capability  </a:t>
            </a:r>
            <a:r>
              <a:rPr lang="en-US" sz="2000" b="1" dirty="0" smtClean="0"/>
              <a:t>calculation:</a:t>
            </a:r>
          </a:p>
          <a:p>
            <a:pPr fontAlgn="auto">
              <a:lnSpc>
                <a:spcPct val="80000"/>
              </a:lnSpc>
              <a:spcAft>
                <a:spcPts val="0"/>
              </a:spcAft>
              <a:buFontTx/>
              <a:buNone/>
            </a:pPr>
            <a:endParaRPr lang="en-US" sz="1800" dirty="0" smtClean="0"/>
          </a:p>
        </p:txBody>
      </p:sp>
      <mc:AlternateContent xmlns:mc="http://schemas.openxmlformats.org/markup-compatibility/2006" xmlns:a14="http://schemas.microsoft.com/office/drawing/2010/main">
        <mc:Choice Requires="a14">
          <p:sp>
            <p:nvSpPr>
              <p:cNvPr id="18" name="TextBox 17"/>
              <p:cNvSpPr txBox="1"/>
              <p:nvPr/>
            </p:nvSpPr>
            <p:spPr>
              <a:xfrm>
                <a:off x="1099692" y="5512130"/>
                <a:ext cx="5734006" cy="486800"/>
              </a:xfrm>
              <a:prstGeom prst="rect">
                <a:avLst/>
              </a:prstGeom>
              <a:noFill/>
            </p:spPr>
            <p:txBody>
              <a:bodyPr wrap="none" rtlCol="0">
                <a:spAutoFit/>
              </a:bodyPr>
              <a:lstStyle/>
              <a:p>
                <a14:m>
                  <m:oMathPara xmlns=""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ea typeface="Cambria Math"/>
                            </a:rPr>
                          </m:ctrlPr>
                        </m:sSubPr>
                        <m:e>
                          <m:r>
                            <a:rPr lang="en-US" i="1" smtClean="0">
                              <a:solidFill>
                                <a:schemeClr val="tx1"/>
                              </a:solidFill>
                              <a:latin typeface="Cambria Math"/>
                              <a:ea typeface="Cambria Math"/>
                            </a:rPr>
                            <m:t>𝜎</m:t>
                          </m:r>
                        </m:e>
                        <m:sub>
                          <m:r>
                            <a:rPr lang="en-US" b="0" i="1" smtClean="0">
                              <a:solidFill>
                                <a:schemeClr val="tx1"/>
                              </a:solidFill>
                              <a:latin typeface="Cambria Math"/>
                              <a:ea typeface="Cambria Math"/>
                            </a:rPr>
                            <m:t>𝑐𝑎𝑝𝑎𝑏𝑖𝑙𝑖𝑡𝑦</m:t>
                          </m:r>
                        </m:sub>
                      </m:sSub>
                      <m:r>
                        <a:rPr lang="en-US" b="0" i="1" smtClean="0">
                          <a:solidFill>
                            <a:schemeClr val="tx1"/>
                          </a:solidFill>
                          <a:latin typeface="Cambria Math"/>
                          <a:ea typeface="Cambria Math"/>
                        </a:rPr>
                        <m:t>= .8406+ </m:t>
                      </m:r>
                      <m:rad>
                        <m:radPr>
                          <m:degHide m:val="on"/>
                          <m:ctrlPr>
                            <a:rPr lang="en-US" b="0" i="1" smtClean="0">
                              <a:solidFill>
                                <a:schemeClr val="tx1"/>
                              </a:solidFill>
                              <a:latin typeface="Cambria Math" panose="02040503050406030204" pitchFamily="18" charset="0"/>
                              <a:ea typeface="Cambria Math"/>
                            </a:rPr>
                          </m:ctrlPr>
                        </m:radPr>
                        <m:deg/>
                        <m:e>
                          <m:r>
                            <a:rPr lang="en-US" b="0" i="1" smtClean="0">
                              <a:solidFill>
                                <a:schemeClr val="tx1"/>
                              </a:solidFill>
                              <a:latin typeface="Cambria Math"/>
                              <a:ea typeface="Cambria Math"/>
                            </a:rPr>
                            <m:t>29.37−2.221[</m:t>
                          </m:r>
                          <m:func>
                            <m:funcPr>
                              <m:ctrlPr>
                                <a:rPr lang="en-US" b="0" i="1" smtClean="0">
                                  <a:solidFill>
                                    <a:schemeClr val="tx1"/>
                                  </a:solidFill>
                                  <a:latin typeface="Cambria Math" panose="02040503050406030204" pitchFamily="18" charset="0"/>
                                  <a:ea typeface="Cambria Math"/>
                                </a:rPr>
                              </m:ctrlPr>
                            </m:funcPr>
                            <m:fName>
                              <m:r>
                                <m:rPr>
                                  <m:sty m:val="p"/>
                                </m:rPr>
                                <a:rPr lang="en-US" b="0" i="0" smtClean="0">
                                  <a:solidFill>
                                    <a:schemeClr val="tx1"/>
                                  </a:solidFill>
                                  <a:latin typeface="Cambria Math"/>
                                  <a:ea typeface="Cambria Math"/>
                                </a:rPr>
                                <m:t>ln</m:t>
                              </m:r>
                            </m:fName>
                            <m:e>
                              <m:d>
                                <m:dPr>
                                  <m:ctrlPr>
                                    <a:rPr lang="en-US" b="0" i="1" smtClean="0">
                                      <a:solidFill>
                                        <a:schemeClr val="tx1"/>
                                      </a:solidFill>
                                      <a:latin typeface="Cambria Math" panose="02040503050406030204" pitchFamily="18" charset="0"/>
                                      <a:ea typeface="Cambria Math"/>
                                    </a:rPr>
                                  </m:ctrlPr>
                                </m:dPr>
                                <m:e>
                                  <m:r>
                                    <a:rPr lang="en-US" b="0" i="1" smtClean="0">
                                      <a:solidFill>
                                        <a:schemeClr val="tx1"/>
                                      </a:solidFill>
                                      <a:latin typeface="Cambria Math"/>
                                      <a:ea typeface="Cambria Math"/>
                                    </a:rPr>
                                    <m:t>𝑑𝑝𝑚𝑜</m:t>
                                  </m:r>
                                </m:e>
                              </m:d>
                            </m:e>
                          </m:func>
                          <m:r>
                            <a:rPr lang="en-US" b="0" i="1" smtClean="0">
                              <a:solidFill>
                                <a:schemeClr val="tx1"/>
                              </a:solidFill>
                              <a:latin typeface="Cambria Math"/>
                              <a:ea typeface="Cambria Math"/>
                            </a:rPr>
                            <m:t>]</m:t>
                          </m:r>
                        </m:e>
                      </m:rad>
                    </m:oMath>
                  </m:oMathPara>
                </a14:m>
                <a:endParaRPr lang="en-US" dirty="0">
                  <a:latin typeface="Franklin Gothic Book" panose="020B0503020102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99692" y="5512130"/>
                <a:ext cx="5734006" cy="48680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595399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06148" y="4456955"/>
            <a:ext cx="1665768" cy="400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7620000" cy="1447800"/>
          </a:xfrm>
        </p:spPr>
        <p:txBody>
          <a:bodyPr/>
          <a:lstStyle/>
          <a:p>
            <a:r>
              <a:rPr lang="en-US" sz="4000" b="1" dirty="0" smtClean="0">
                <a:effectLst>
                  <a:outerShdw blurRad="38100" dist="38100" dir="2700000" algn="tl">
                    <a:srgbClr val="000000">
                      <a:alpha val="43137"/>
                    </a:srgbClr>
                  </a:outerShdw>
                </a:effectLst>
              </a:rPr>
              <a:t>Sigma Capability Versus dpmo</a:t>
            </a:r>
            <a:br>
              <a:rPr lang="en-US" sz="4000" b="1" dirty="0" smtClean="0">
                <a:effectLst>
                  <a:outerShdw blurRad="38100" dist="38100" dir="2700000" algn="tl">
                    <a:srgbClr val="000000">
                      <a:alpha val="43137"/>
                    </a:srgbClr>
                  </a:outerShdw>
                </a:effectLst>
              </a:rPr>
            </a:br>
            <a:r>
              <a:rPr lang="en-US" sz="3200" b="1" dirty="0" smtClean="0">
                <a:effectLst>
                  <a:outerShdw blurRad="38100" dist="38100" dir="2700000" algn="tl">
                    <a:srgbClr val="000000">
                      <a:alpha val="43137"/>
                    </a:srgbClr>
                  </a:outerShdw>
                </a:effectLst>
              </a:rPr>
              <a:t>Attribute Data </a:t>
            </a:r>
            <a:br>
              <a:rPr lang="en-US" sz="32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(process mean shifted by +/- 1.5 sigma from target)</a:t>
            </a:r>
            <a:endParaRPr lang="en-US" sz="28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45011596"/>
              </p:ext>
            </p:extLst>
          </p:nvPr>
        </p:nvGraphicFramePr>
        <p:xfrm>
          <a:off x="509516" y="1742300"/>
          <a:ext cx="3810000" cy="4840310"/>
        </p:xfrm>
        <a:graphic>
          <a:graphicData uri="http://schemas.openxmlformats.org/presentationml/2006/ole">
            <mc:AlternateContent xmlns:mc="http://schemas.openxmlformats.org/markup-compatibility/2006">
              <mc:Choice xmlns:v="urn:schemas-microsoft-com:vml" Requires="v">
                <p:oleObj spid="_x0000_s31792" name="Worksheet" r:id="rId5" imgW="3381279" imgH="4295723" progId="Excel.Sheet.12">
                  <p:embed/>
                </p:oleObj>
              </mc:Choice>
              <mc:Fallback>
                <p:oleObj name="Worksheet" r:id="rId5" imgW="3381279" imgH="4295723" progId="Excel.Sheet.12">
                  <p:embed/>
                  <p:pic>
                    <p:nvPicPr>
                      <p:cNvPr id="0" name=""/>
                      <p:cNvPicPr/>
                      <p:nvPr/>
                    </p:nvPicPr>
                    <p:blipFill>
                      <a:blip r:embed="rId6"/>
                      <a:stretch>
                        <a:fillRect/>
                      </a:stretch>
                    </p:blipFill>
                    <p:spPr>
                      <a:xfrm>
                        <a:off x="509516" y="1742300"/>
                        <a:ext cx="3810000" cy="4840310"/>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7272E349-8C95-40FB-A1A5-9BE662036DF8}" type="slidenum">
              <a:rPr lang="en-US" smtClean="0"/>
              <a:pPr>
                <a:defRPr/>
              </a:pPr>
              <a:t>68</a:t>
            </a:fld>
            <a:endParaRPr lang="en-US" dirty="0"/>
          </a:p>
        </p:txBody>
      </p:sp>
      <p:sp>
        <p:nvSpPr>
          <p:cNvPr id="3" name="TextBox 2"/>
          <p:cNvSpPr txBox="1"/>
          <p:nvPr/>
        </p:nvSpPr>
        <p:spPr>
          <a:xfrm>
            <a:off x="4487865" y="4468785"/>
            <a:ext cx="4038600" cy="400110"/>
          </a:xfrm>
          <a:prstGeom prst="rect">
            <a:avLst/>
          </a:prstGeom>
          <a:noFill/>
        </p:spPr>
        <p:txBody>
          <a:bodyPr wrap="square" rtlCol="0">
            <a:spAutoFit/>
          </a:bodyPr>
          <a:lstStyle/>
          <a:p>
            <a:r>
              <a:rPr lang="en-US" dirty="0">
                <a:solidFill>
                  <a:schemeClr val="tx1"/>
                </a:solidFill>
                <a:latin typeface="Franklin Gothic Book" panose="020B0503020102020204" pitchFamily="34" charset="0"/>
              </a:rPr>
              <a:t>B</a:t>
            </a:r>
            <a:r>
              <a:rPr lang="en-US" dirty="0" smtClean="0">
                <a:solidFill>
                  <a:schemeClr val="tx1"/>
                </a:solidFill>
                <a:latin typeface="Franklin Gothic Book" panose="020B0503020102020204" pitchFamily="34" charset="0"/>
              </a:rPr>
              <a:t>read company example</a:t>
            </a:r>
            <a:endParaRPr lang="en-US" dirty="0">
              <a:solidFill>
                <a:schemeClr val="tx1"/>
              </a:solidFill>
              <a:latin typeface="Franklin Gothic Book" panose="020B0503020102020204" pitchFamily="34" charset="0"/>
            </a:endParaRPr>
          </a:p>
        </p:txBody>
      </p:sp>
    </p:spTree>
    <p:extLst>
      <p:ext uri="{BB962C8B-B14F-4D97-AF65-F5344CB8AC3E}">
        <p14:creationId xmlns:p14="http://schemas.microsoft.com/office/powerpoint/2010/main" val="17481921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914400"/>
          </a:xfrm>
        </p:spPr>
        <p:txBody>
          <a:bodyPr/>
          <a:lstStyle/>
          <a:p>
            <a:r>
              <a:rPr lang="en-US" sz="3600" b="1" dirty="0" smtClean="0">
                <a:effectLst>
                  <a:outerShdw blurRad="38100" dist="38100" dir="2700000" algn="tl">
                    <a:srgbClr val="000000">
                      <a:alpha val="43137"/>
                    </a:srgbClr>
                  </a:outerShdw>
                </a:effectLst>
              </a:rPr>
              <a:t>Process Capability Indices </a:t>
            </a:r>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r>
              <a:rPr lang="en-US" sz="3200" b="1" dirty="0" smtClean="0">
                <a:effectLst>
                  <a:outerShdw blurRad="38100" dist="38100" dir="2700000" algn="tl">
                    <a:srgbClr val="000000">
                      <a:alpha val="43137"/>
                    </a:srgbClr>
                  </a:outerShdw>
                </a:effectLst>
              </a:rPr>
              <a:t>Variable Data; </a:t>
            </a:r>
            <a:r>
              <a:rPr lang="en-US" sz="3200" b="1" dirty="0" err="1" smtClean="0">
                <a:effectLst>
                  <a:outerShdw blurRad="38100" dist="38100" dir="2700000" algn="tl">
                    <a:srgbClr val="000000">
                      <a:alpha val="43137"/>
                    </a:srgbClr>
                  </a:outerShdw>
                </a:effectLst>
              </a:rPr>
              <a:t>C</a:t>
            </a:r>
            <a:r>
              <a:rPr lang="en-US" sz="3200" b="1" baseline="-25000" dirty="0" err="1" smtClean="0">
                <a:effectLst>
                  <a:outerShdw blurRad="38100" dist="38100" dir="2700000" algn="tl">
                    <a:srgbClr val="000000">
                      <a:alpha val="43137"/>
                    </a:srgbClr>
                  </a:outerShdw>
                </a:effectLst>
              </a:rPr>
              <a:t>pk</a:t>
            </a:r>
            <a:endParaRPr lang="en-US" sz="3200" b="1" baseline="-25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65050" y="1295400"/>
            <a:ext cx="7620000" cy="1113114"/>
          </a:xfrm>
        </p:spPr>
        <p:txBody>
          <a:bodyPr>
            <a:normAutofit lnSpcReduction="10000"/>
          </a:bodyPr>
          <a:lstStyle/>
          <a:p>
            <a:pPr marL="114300" indent="0">
              <a:buNone/>
            </a:pPr>
            <a:r>
              <a:rPr lang="en-US" sz="2400" dirty="0" smtClean="0"/>
              <a:t>To use these equations, we must have specification limits (i.e., variable data such as inches, mm, kg, volts, etc.). </a:t>
            </a:r>
          </a:p>
          <a:p>
            <a:pPr marL="114300" indent="0">
              <a:buNone/>
            </a:pPr>
            <a:endParaRPr lang="en-US" dirty="0"/>
          </a:p>
          <a:p>
            <a:pPr marL="114300" indent="0">
              <a:buNone/>
            </a:pPr>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69</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937792369"/>
              </p:ext>
            </p:extLst>
          </p:nvPr>
        </p:nvGraphicFramePr>
        <p:xfrm>
          <a:off x="626135" y="3352800"/>
          <a:ext cx="7357143" cy="913181"/>
        </p:xfrm>
        <a:graphic>
          <a:graphicData uri="http://schemas.openxmlformats.org/presentationml/2006/ole">
            <mc:AlternateContent xmlns:mc="http://schemas.openxmlformats.org/markup-compatibility/2006">
              <mc:Choice xmlns:v="urn:schemas-microsoft-com:vml" Requires="v">
                <p:oleObj spid="_x0000_s32815" name="Equation" r:id="rId4" imgW="3886200" imgH="482400" progId="Equation.3">
                  <p:embed/>
                </p:oleObj>
              </mc:Choice>
              <mc:Fallback>
                <p:oleObj name="Equation" r:id="rId4" imgW="3886200" imgH="482400" progId="Equation.3">
                  <p:embed/>
                  <p:pic>
                    <p:nvPicPr>
                      <p:cNvPr id="0" name=""/>
                      <p:cNvPicPr>
                        <a:picLocks noChangeAspect="1" noChangeArrowheads="1"/>
                      </p:cNvPicPr>
                      <p:nvPr/>
                    </p:nvPicPr>
                    <p:blipFill>
                      <a:blip r:embed="rId5"/>
                      <a:srcRect/>
                      <a:stretch>
                        <a:fillRect/>
                      </a:stretch>
                    </p:blipFill>
                    <p:spPr bwMode="auto">
                      <a:xfrm>
                        <a:off x="626135" y="3352800"/>
                        <a:ext cx="7357143" cy="913181"/>
                      </a:xfrm>
                      <a:prstGeom prst="rect">
                        <a:avLst/>
                      </a:prstGeom>
                      <a:noFill/>
                    </p:spPr>
                  </p:pic>
                </p:oleObj>
              </mc:Fallback>
            </mc:AlternateContent>
          </a:graphicData>
        </a:graphic>
      </p:graphicFrame>
      <p:sp>
        <p:nvSpPr>
          <p:cNvPr id="10" name="TextBox 9"/>
          <p:cNvSpPr txBox="1"/>
          <p:nvPr/>
        </p:nvSpPr>
        <p:spPr>
          <a:xfrm>
            <a:off x="457200" y="2408514"/>
            <a:ext cx="7469372" cy="3046988"/>
          </a:xfrm>
          <a:prstGeom prst="rect">
            <a:avLst/>
          </a:prstGeom>
          <a:noFill/>
        </p:spPr>
        <p:txBody>
          <a:bodyPr wrap="square" rtlCol="0">
            <a:spAutoFit/>
          </a:bodyPr>
          <a:lstStyle/>
          <a:p>
            <a:r>
              <a:rPr lang="en-US" sz="2400" dirty="0" smtClean="0">
                <a:solidFill>
                  <a:schemeClr val="tx1"/>
                </a:solidFill>
                <a:latin typeface="Franklin Gothic Book" panose="020B0503020102020204" pitchFamily="34" charset="0"/>
              </a:rPr>
              <a:t>Actual process capability index based on the current process:</a:t>
            </a:r>
          </a:p>
          <a:p>
            <a:endParaRPr lang="en-US" sz="2400" dirty="0">
              <a:solidFill>
                <a:schemeClr val="tx1"/>
              </a:solidFill>
              <a:latin typeface="Franklin Gothic Book" panose="020B0503020102020204" pitchFamily="34" charset="0"/>
            </a:endParaRPr>
          </a:p>
          <a:p>
            <a:endParaRPr lang="en-US" sz="2400" dirty="0" smtClean="0">
              <a:solidFill>
                <a:schemeClr val="tx1"/>
              </a:solidFill>
              <a:latin typeface="Franklin Gothic Book" panose="020B0503020102020204" pitchFamily="34" charset="0"/>
            </a:endParaRPr>
          </a:p>
          <a:p>
            <a:r>
              <a:rPr lang="en-US" sz="2400" dirty="0" smtClean="0">
                <a:solidFill>
                  <a:schemeClr val="tx1"/>
                </a:solidFill>
                <a:latin typeface="Franklin Gothic Book" panose="020B0503020102020204" pitchFamily="34" charset="0"/>
              </a:rPr>
              <a:t>(</a:t>
            </a:r>
            <a:r>
              <a:rPr lang="en-US" sz="2400" dirty="0" smtClean="0">
                <a:solidFill>
                  <a:srgbClr val="FF0000"/>
                </a:solidFill>
                <a:latin typeface="Franklin Gothic Book" panose="020B0503020102020204" pitchFamily="34" charset="0"/>
              </a:rPr>
              <a:t>Put</a:t>
            </a:r>
            <a:r>
              <a:rPr lang="en-US" sz="2400" dirty="0" smtClean="0">
                <a:solidFill>
                  <a:schemeClr val="tx1"/>
                </a:solidFill>
                <a:latin typeface="Franklin Gothic Book" panose="020B0503020102020204" pitchFamily="34" charset="0"/>
              </a:rPr>
              <a:t> </a:t>
            </a:r>
            <a:r>
              <a:rPr lang="en-US" sz="2400" dirty="0" smtClean="0">
                <a:solidFill>
                  <a:srgbClr val="FF0000"/>
                </a:solidFill>
                <a:latin typeface="Franklin Gothic Book" panose="020B0503020102020204" pitchFamily="34" charset="0"/>
              </a:rPr>
              <a:t>into Bracket each and then both)</a:t>
            </a:r>
            <a:endParaRPr lang="en-US" sz="2400" dirty="0">
              <a:solidFill>
                <a:srgbClr val="FF0000"/>
              </a:solidFill>
              <a:latin typeface="Franklin Gothic Book" panose="020B0503020102020204" pitchFamily="34" charset="0"/>
            </a:endParaRPr>
          </a:p>
          <a:p>
            <a:r>
              <a:rPr lang="en-US" sz="2400" dirty="0" smtClean="0">
                <a:solidFill>
                  <a:schemeClr val="tx1"/>
                </a:solidFill>
                <a:latin typeface="Franklin Gothic Book" panose="020B0503020102020204" pitchFamily="34" charset="0"/>
              </a:rPr>
              <a:t>This is the proportion of natural tolerances (3</a:t>
            </a:r>
            <a:r>
              <a:rPr lang="el-GR" sz="2400" dirty="0" smtClean="0">
                <a:solidFill>
                  <a:schemeClr val="tx1"/>
                </a:solidFill>
              </a:rPr>
              <a:t>σ</a:t>
            </a:r>
            <a:r>
              <a:rPr lang="en-US" sz="2400" dirty="0" smtClean="0">
                <a:solidFill>
                  <a:schemeClr val="tx1"/>
                </a:solidFill>
              </a:rPr>
              <a:t>) between the mean of the process and the nearest specification.</a:t>
            </a:r>
            <a:endParaRPr lang="en-US" sz="2400" dirty="0">
              <a:solidFill>
                <a:schemeClr val="tx1"/>
              </a:solidFill>
            </a:endParaRPr>
          </a:p>
        </p:txBody>
      </p:sp>
    </p:spTree>
    <p:extLst>
      <p:ext uri="{BB962C8B-B14F-4D97-AF65-F5344CB8AC3E}">
        <p14:creationId xmlns:p14="http://schemas.microsoft.com/office/powerpoint/2010/main" val="3298397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outerShdw blurRad="38100" dist="38100" dir="2700000" algn="tl">
                    <a:srgbClr val="000000">
                      <a:alpha val="43137"/>
                    </a:srgbClr>
                  </a:outerShdw>
                </a:effectLst>
              </a:rPr>
              <a:t>Control Chart of a Stable Process</a:t>
            </a:r>
            <a:endParaRPr lang="en-US" sz="4400"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pSp>
        <p:nvGrpSpPr>
          <p:cNvPr id="6" name="Group 84"/>
          <p:cNvGrpSpPr>
            <a:grpSpLocks/>
          </p:cNvGrpSpPr>
          <p:nvPr/>
        </p:nvGrpSpPr>
        <p:grpSpPr bwMode="auto">
          <a:xfrm>
            <a:off x="1226344" y="1818904"/>
            <a:ext cx="4043363" cy="3219450"/>
            <a:chOff x="1008" y="1104"/>
            <a:chExt cx="2547" cy="2028"/>
          </a:xfrm>
        </p:grpSpPr>
        <p:sp>
          <p:nvSpPr>
            <p:cNvPr id="7" name="Line 4"/>
            <p:cNvSpPr>
              <a:spLocks noChangeShapeType="1"/>
            </p:cNvSpPr>
            <p:nvPr/>
          </p:nvSpPr>
          <p:spPr bwMode="auto">
            <a:xfrm>
              <a:off x="1008" y="1104"/>
              <a:ext cx="0" cy="16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8" name="Line 5"/>
            <p:cNvSpPr>
              <a:spLocks noChangeShapeType="1"/>
            </p:cNvSpPr>
            <p:nvPr/>
          </p:nvSpPr>
          <p:spPr bwMode="auto">
            <a:xfrm>
              <a:off x="1008" y="2723"/>
              <a:ext cx="252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9" name="Oval 6"/>
            <p:cNvSpPr>
              <a:spLocks noChangeArrowheads="1"/>
            </p:cNvSpPr>
            <p:nvPr/>
          </p:nvSpPr>
          <p:spPr bwMode="auto">
            <a:xfrm>
              <a:off x="1164" y="1723"/>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0" name="Oval 7"/>
            <p:cNvSpPr>
              <a:spLocks noChangeArrowheads="1"/>
            </p:cNvSpPr>
            <p:nvPr/>
          </p:nvSpPr>
          <p:spPr bwMode="auto">
            <a:xfrm>
              <a:off x="1291" y="1941"/>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1" name="Oval 8"/>
            <p:cNvSpPr>
              <a:spLocks noChangeArrowheads="1"/>
            </p:cNvSpPr>
            <p:nvPr/>
          </p:nvSpPr>
          <p:spPr bwMode="auto">
            <a:xfrm>
              <a:off x="1408" y="1768"/>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2" name="Oval 9"/>
            <p:cNvSpPr>
              <a:spLocks noChangeArrowheads="1"/>
            </p:cNvSpPr>
            <p:nvPr/>
          </p:nvSpPr>
          <p:spPr bwMode="auto">
            <a:xfrm>
              <a:off x="1526" y="2223"/>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3" name="Oval 10"/>
            <p:cNvSpPr>
              <a:spLocks noChangeArrowheads="1"/>
            </p:cNvSpPr>
            <p:nvPr/>
          </p:nvSpPr>
          <p:spPr bwMode="auto">
            <a:xfrm>
              <a:off x="1645" y="1523"/>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4" name="Oval 11"/>
            <p:cNvSpPr>
              <a:spLocks noChangeArrowheads="1"/>
            </p:cNvSpPr>
            <p:nvPr/>
          </p:nvSpPr>
          <p:spPr bwMode="auto">
            <a:xfrm>
              <a:off x="1764" y="1841"/>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5" name="Oval 12"/>
            <p:cNvSpPr>
              <a:spLocks noChangeArrowheads="1"/>
            </p:cNvSpPr>
            <p:nvPr/>
          </p:nvSpPr>
          <p:spPr bwMode="auto">
            <a:xfrm>
              <a:off x="1891" y="2032"/>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6" name="Oval 13"/>
            <p:cNvSpPr>
              <a:spLocks noChangeArrowheads="1"/>
            </p:cNvSpPr>
            <p:nvPr/>
          </p:nvSpPr>
          <p:spPr bwMode="auto">
            <a:xfrm>
              <a:off x="1999" y="1841"/>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7" name="Oval 14"/>
            <p:cNvSpPr>
              <a:spLocks noChangeArrowheads="1"/>
            </p:cNvSpPr>
            <p:nvPr/>
          </p:nvSpPr>
          <p:spPr bwMode="auto">
            <a:xfrm>
              <a:off x="2118" y="1668"/>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8" name="Oval 15"/>
            <p:cNvSpPr>
              <a:spLocks noChangeArrowheads="1"/>
            </p:cNvSpPr>
            <p:nvPr/>
          </p:nvSpPr>
          <p:spPr bwMode="auto">
            <a:xfrm>
              <a:off x="2254" y="1486"/>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19" name="Oval 16"/>
            <p:cNvSpPr>
              <a:spLocks noChangeArrowheads="1"/>
            </p:cNvSpPr>
            <p:nvPr/>
          </p:nvSpPr>
          <p:spPr bwMode="auto">
            <a:xfrm>
              <a:off x="2364" y="1923"/>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0" name="Oval 17"/>
            <p:cNvSpPr>
              <a:spLocks noChangeArrowheads="1"/>
            </p:cNvSpPr>
            <p:nvPr/>
          </p:nvSpPr>
          <p:spPr bwMode="auto">
            <a:xfrm>
              <a:off x="2482" y="1668"/>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1" name="Oval 18"/>
            <p:cNvSpPr>
              <a:spLocks noChangeArrowheads="1"/>
            </p:cNvSpPr>
            <p:nvPr/>
          </p:nvSpPr>
          <p:spPr bwMode="auto">
            <a:xfrm>
              <a:off x="3445" y="1823"/>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2" name="Oval 19"/>
            <p:cNvSpPr>
              <a:spLocks noChangeArrowheads="1"/>
            </p:cNvSpPr>
            <p:nvPr/>
          </p:nvSpPr>
          <p:spPr bwMode="auto">
            <a:xfrm>
              <a:off x="2599" y="1715"/>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3" name="Oval 20"/>
            <p:cNvSpPr>
              <a:spLocks noChangeArrowheads="1"/>
            </p:cNvSpPr>
            <p:nvPr/>
          </p:nvSpPr>
          <p:spPr bwMode="auto">
            <a:xfrm>
              <a:off x="2718" y="2004"/>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4" name="Oval 21"/>
            <p:cNvSpPr>
              <a:spLocks noChangeArrowheads="1"/>
            </p:cNvSpPr>
            <p:nvPr/>
          </p:nvSpPr>
          <p:spPr bwMode="auto">
            <a:xfrm>
              <a:off x="2855" y="2214"/>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5" name="Oval 22"/>
            <p:cNvSpPr>
              <a:spLocks noChangeArrowheads="1"/>
            </p:cNvSpPr>
            <p:nvPr/>
          </p:nvSpPr>
          <p:spPr bwMode="auto">
            <a:xfrm>
              <a:off x="2973" y="1886"/>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6" name="Oval 23"/>
            <p:cNvSpPr>
              <a:spLocks noChangeArrowheads="1"/>
            </p:cNvSpPr>
            <p:nvPr/>
          </p:nvSpPr>
          <p:spPr bwMode="auto">
            <a:xfrm>
              <a:off x="3082" y="1549"/>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7" name="Oval 24"/>
            <p:cNvSpPr>
              <a:spLocks noChangeArrowheads="1"/>
            </p:cNvSpPr>
            <p:nvPr/>
          </p:nvSpPr>
          <p:spPr bwMode="auto">
            <a:xfrm>
              <a:off x="3208" y="1776"/>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8" name="Oval 25"/>
            <p:cNvSpPr>
              <a:spLocks noChangeArrowheads="1"/>
            </p:cNvSpPr>
            <p:nvPr/>
          </p:nvSpPr>
          <p:spPr bwMode="auto">
            <a:xfrm>
              <a:off x="3318" y="1994"/>
              <a:ext cx="47" cy="47"/>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latin typeface="Franklin Gothic Medium" pitchFamily="34" charset="0"/>
              </a:endParaRPr>
            </a:p>
          </p:txBody>
        </p:sp>
        <p:sp>
          <p:nvSpPr>
            <p:cNvPr id="29" name="Line 26"/>
            <p:cNvSpPr>
              <a:spLocks noChangeShapeType="1"/>
            </p:cNvSpPr>
            <p:nvPr/>
          </p:nvSpPr>
          <p:spPr bwMode="auto">
            <a:xfrm>
              <a:off x="1191"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0" name="Line 27"/>
            <p:cNvSpPr>
              <a:spLocks noChangeShapeType="1"/>
            </p:cNvSpPr>
            <p:nvPr/>
          </p:nvSpPr>
          <p:spPr bwMode="auto">
            <a:xfrm>
              <a:off x="1309"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1" name="Line 28"/>
            <p:cNvSpPr>
              <a:spLocks noChangeShapeType="1"/>
            </p:cNvSpPr>
            <p:nvPr/>
          </p:nvSpPr>
          <p:spPr bwMode="auto">
            <a:xfrm>
              <a:off x="1427"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2" name="Line 29"/>
            <p:cNvSpPr>
              <a:spLocks noChangeShapeType="1"/>
            </p:cNvSpPr>
            <p:nvPr/>
          </p:nvSpPr>
          <p:spPr bwMode="auto">
            <a:xfrm>
              <a:off x="1545"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3" name="Line 30"/>
            <p:cNvSpPr>
              <a:spLocks noChangeShapeType="1"/>
            </p:cNvSpPr>
            <p:nvPr/>
          </p:nvSpPr>
          <p:spPr bwMode="auto">
            <a:xfrm>
              <a:off x="1672"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4" name="Line 31"/>
            <p:cNvSpPr>
              <a:spLocks noChangeShapeType="1"/>
            </p:cNvSpPr>
            <p:nvPr/>
          </p:nvSpPr>
          <p:spPr bwMode="auto">
            <a:xfrm>
              <a:off x="1791"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5" name="Line 32"/>
            <p:cNvSpPr>
              <a:spLocks noChangeShapeType="1"/>
            </p:cNvSpPr>
            <p:nvPr/>
          </p:nvSpPr>
          <p:spPr bwMode="auto">
            <a:xfrm>
              <a:off x="1909"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6" name="Line 33"/>
            <p:cNvSpPr>
              <a:spLocks noChangeShapeType="1"/>
            </p:cNvSpPr>
            <p:nvPr/>
          </p:nvSpPr>
          <p:spPr bwMode="auto">
            <a:xfrm>
              <a:off x="2027"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7" name="Line 34"/>
            <p:cNvSpPr>
              <a:spLocks noChangeShapeType="1"/>
            </p:cNvSpPr>
            <p:nvPr/>
          </p:nvSpPr>
          <p:spPr bwMode="auto">
            <a:xfrm>
              <a:off x="2145"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8" name="Line 35"/>
            <p:cNvSpPr>
              <a:spLocks noChangeShapeType="1"/>
            </p:cNvSpPr>
            <p:nvPr/>
          </p:nvSpPr>
          <p:spPr bwMode="auto">
            <a:xfrm>
              <a:off x="2272" y="267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39" name="Line 36"/>
            <p:cNvSpPr>
              <a:spLocks noChangeShapeType="1"/>
            </p:cNvSpPr>
            <p:nvPr/>
          </p:nvSpPr>
          <p:spPr bwMode="auto">
            <a:xfrm>
              <a:off x="2391"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0" name="Line 37"/>
            <p:cNvSpPr>
              <a:spLocks noChangeShapeType="1"/>
            </p:cNvSpPr>
            <p:nvPr/>
          </p:nvSpPr>
          <p:spPr bwMode="auto">
            <a:xfrm>
              <a:off x="2509"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1" name="Line 38"/>
            <p:cNvSpPr>
              <a:spLocks noChangeShapeType="1"/>
            </p:cNvSpPr>
            <p:nvPr/>
          </p:nvSpPr>
          <p:spPr bwMode="auto">
            <a:xfrm>
              <a:off x="2627"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2" name="Line 39"/>
            <p:cNvSpPr>
              <a:spLocks noChangeShapeType="1"/>
            </p:cNvSpPr>
            <p:nvPr/>
          </p:nvSpPr>
          <p:spPr bwMode="auto">
            <a:xfrm>
              <a:off x="2745"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3" name="Line 40"/>
            <p:cNvSpPr>
              <a:spLocks noChangeShapeType="1"/>
            </p:cNvSpPr>
            <p:nvPr/>
          </p:nvSpPr>
          <p:spPr bwMode="auto">
            <a:xfrm>
              <a:off x="2872"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4" name="Line 41"/>
            <p:cNvSpPr>
              <a:spLocks noChangeShapeType="1"/>
            </p:cNvSpPr>
            <p:nvPr/>
          </p:nvSpPr>
          <p:spPr bwMode="auto">
            <a:xfrm>
              <a:off x="2991"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5" name="Line 42"/>
            <p:cNvSpPr>
              <a:spLocks noChangeShapeType="1"/>
            </p:cNvSpPr>
            <p:nvPr/>
          </p:nvSpPr>
          <p:spPr bwMode="auto">
            <a:xfrm>
              <a:off x="3109"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6" name="Line 43"/>
            <p:cNvSpPr>
              <a:spLocks noChangeShapeType="1"/>
            </p:cNvSpPr>
            <p:nvPr/>
          </p:nvSpPr>
          <p:spPr bwMode="auto">
            <a:xfrm>
              <a:off x="3227"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7" name="Line 44"/>
            <p:cNvSpPr>
              <a:spLocks noChangeShapeType="1"/>
            </p:cNvSpPr>
            <p:nvPr/>
          </p:nvSpPr>
          <p:spPr bwMode="auto">
            <a:xfrm>
              <a:off x="3345"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8" name="Line 45"/>
            <p:cNvSpPr>
              <a:spLocks noChangeShapeType="1"/>
            </p:cNvSpPr>
            <p:nvPr/>
          </p:nvSpPr>
          <p:spPr bwMode="auto">
            <a:xfrm>
              <a:off x="3472" y="2688"/>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49" name="Line 46"/>
            <p:cNvSpPr>
              <a:spLocks noChangeShapeType="1"/>
            </p:cNvSpPr>
            <p:nvPr/>
          </p:nvSpPr>
          <p:spPr bwMode="auto">
            <a:xfrm>
              <a:off x="1191" y="1751"/>
              <a:ext cx="127" cy="2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0" name="Line 47"/>
            <p:cNvSpPr>
              <a:spLocks noChangeShapeType="1"/>
            </p:cNvSpPr>
            <p:nvPr/>
          </p:nvSpPr>
          <p:spPr bwMode="auto">
            <a:xfrm>
              <a:off x="1436" y="1787"/>
              <a:ext cx="118" cy="4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1" name="Line 48"/>
            <p:cNvSpPr>
              <a:spLocks noChangeShapeType="1"/>
            </p:cNvSpPr>
            <p:nvPr/>
          </p:nvSpPr>
          <p:spPr bwMode="auto">
            <a:xfrm>
              <a:off x="1663" y="1542"/>
              <a:ext cx="119"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2" name="Line 49"/>
            <p:cNvSpPr>
              <a:spLocks noChangeShapeType="1"/>
            </p:cNvSpPr>
            <p:nvPr/>
          </p:nvSpPr>
          <p:spPr bwMode="auto">
            <a:xfrm flipV="1">
              <a:off x="2018" y="1687"/>
              <a:ext cx="127" cy="1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3" name="Line 50"/>
            <p:cNvSpPr>
              <a:spLocks noChangeShapeType="1"/>
            </p:cNvSpPr>
            <p:nvPr/>
          </p:nvSpPr>
          <p:spPr bwMode="auto">
            <a:xfrm flipV="1">
              <a:off x="2391" y="1687"/>
              <a:ext cx="118"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4" name="Line 51"/>
            <p:cNvSpPr>
              <a:spLocks noChangeShapeType="1"/>
            </p:cNvSpPr>
            <p:nvPr/>
          </p:nvSpPr>
          <p:spPr bwMode="auto">
            <a:xfrm>
              <a:off x="2627" y="1733"/>
              <a:ext cx="118" cy="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5" name="Line 52"/>
            <p:cNvSpPr>
              <a:spLocks noChangeShapeType="1"/>
            </p:cNvSpPr>
            <p:nvPr/>
          </p:nvSpPr>
          <p:spPr bwMode="auto">
            <a:xfrm flipV="1">
              <a:off x="2881" y="1914"/>
              <a:ext cx="119"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6" name="Line 53"/>
            <p:cNvSpPr>
              <a:spLocks noChangeShapeType="1"/>
            </p:cNvSpPr>
            <p:nvPr/>
          </p:nvSpPr>
          <p:spPr bwMode="auto">
            <a:xfrm>
              <a:off x="3100" y="1578"/>
              <a:ext cx="127" cy="2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7" name="Line 54"/>
            <p:cNvSpPr>
              <a:spLocks noChangeShapeType="1"/>
            </p:cNvSpPr>
            <p:nvPr/>
          </p:nvSpPr>
          <p:spPr bwMode="auto">
            <a:xfrm flipV="1">
              <a:off x="3336" y="1842"/>
              <a:ext cx="127" cy="1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8" name="Line 55"/>
            <p:cNvSpPr>
              <a:spLocks noChangeShapeType="1"/>
            </p:cNvSpPr>
            <p:nvPr/>
          </p:nvSpPr>
          <p:spPr bwMode="auto">
            <a:xfrm flipV="1">
              <a:off x="1309" y="1787"/>
              <a:ext cx="118" cy="1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59" name="Line 56"/>
            <p:cNvSpPr>
              <a:spLocks noChangeShapeType="1"/>
            </p:cNvSpPr>
            <p:nvPr/>
          </p:nvSpPr>
          <p:spPr bwMode="auto">
            <a:xfrm flipV="1">
              <a:off x="1554" y="1542"/>
              <a:ext cx="109" cy="6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0" name="Line 57"/>
            <p:cNvSpPr>
              <a:spLocks noChangeShapeType="1"/>
            </p:cNvSpPr>
            <p:nvPr/>
          </p:nvSpPr>
          <p:spPr bwMode="auto">
            <a:xfrm>
              <a:off x="1791" y="1860"/>
              <a:ext cx="127"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1" name="Line 58"/>
            <p:cNvSpPr>
              <a:spLocks noChangeShapeType="1"/>
            </p:cNvSpPr>
            <p:nvPr/>
          </p:nvSpPr>
          <p:spPr bwMode="auto">
            <a:xfrm flipV="1">
              <a:off x="2145" y="1505"/>
              <a:ext cx="136" cy="1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2" name="Line 59"/>
            <p:cNvSpPr>
              <a:spLocks noChangeShapeType="1"/>
            </p:cNvSpPr>
            <p:nvPr/>
          </p:nvSpPr>
          <p:spPr bwMode="auto">
            <a:xfrm>
              <a:off x="2500" y="1687"/>
              <a:ext cx="127" cy="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3" name="Line 60"/>
            <p:cNvSpPr>
              <a:spLocks noChangeShapeType="1"/>
            </p:cNvSpPr>
            <p:nvPr/>
          </p:nvSpPr>
          <p:spPr bwMode="auto">
            <a:xfrm flipV="1">
              <a:off x="1918" y="1860"/>
              <a:ext cx="100" cy="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4" name="Line 61"/>
            <p:cNvSpPr>
              <a:spLocks noChangeShapeType="1"/>
            </p:cNvSpPr>
            <p:nvPr/>
          </p:nvSpPr>
          <p:spPr bwMode="auto">
            <a:xfrm>
              <a:off x="2281" y="1505"/>
              <a:ext cx="100" cy="4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5" name="Line 62"/>
            <p:cNvSpPr>
              <a:spLocks noChangeShapeType="1"/>
            </p:cNvSpPr>
            <p:nvPr/>
          </p:nvSpPr>
          <p:spPr bwMode="auto">
            <a:xfrm>
              <a:off x="2745" y="2023"/>
              <a:ext cx="127" cy="2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6" name="Line 63"/>
            <p:cNvSpPr>
              <a:spLocks noChangeShapeType="1"/>
            </p:cNvSpPr>
            <p:nvPr/>
          </p:nvSpPr>
          <p:spPr bwMode="auto">
            <a:xfrm flipV="1">
              <a:off x="3000" y="1569"/>
              <a:ext cx="10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7" name="Line 64"/>
            <p:cNvSpPr>
              <a:spLocks noChangeShapeType="1"/>
            </p:cNvSpPr>
            <p:nvPr/>
          </p:nvSpPr>
          <p:spPr bwMode="auto">
            <a:xfrm>
              <a:off x="3236" y="1796"/>
              <a:ext cx="100" cy="2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8" name="Line 65"/>
            <p:cNvSpPr>
              <a:spLocks noChangeShapeType="1"/>
            </p:cNvSpPr>
            <p:nvPr/>
          </p:nvSpPr>
          <p:spPr bwMode="auto">
            <a:xfrm>
              <a:off x="1028" y="2386"/>
              <a:ext cx="2518"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69" name="Line 66"/>
            <p:cNvSpPr>
              <a:spLocks noChangeShapeType="1"/>
            </p:cNvSpPr>
            <p:nvPr/>
          </p:nvSpPr>
          <p:spPr bwMode="auto">
            <a:xfrm>
              <a:off x="1037" y="1331"/>
              <a:ext cx="2518" cy="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70" name="Line 67"/>
            <p:cNvSpPr>
              <a:spLocks noChangeShapeType="1"/>
            </p:cNvSpPr>
            <p:nvPr/>
          </p:nvSpPr>
          <p:spPr bwMode="auto">
            <a:xfrm>
              <a:off x="1028" y="1859"/>
              <a:ext cx="2518" cy="0"/>
            </a:xfrm>
            <a:prstGeom prst="line">
              <a:avLst/>
            </a:prstGeom>
            <a:noFill/>
            <a:ln w="28575">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71" name="Text Box 68"/>
            <p:cNvSpPr txBox="1">
              <a:spLocks noChangeArrowheads="1"/>
            </p:cNvSpPr>
            <p:nvPr/>
          </p:nvSpPr>
          <p:spPr bwMode="auto">
            <a:xfrm>
              <a:off x="1824" y="2880"/>
              <a:ext cx="7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sz="2000" dirty="0">
                  <a:solidFill>
                    <a:schemeClr val="tx2"/>
                  </a:solidFill>
                  <a:latin typeface="Franklin Gothic Medium" pitchFamily="34" charset="0"/>
                </a:rPr>
                <a:t>Subgroup</a:t>
              </a:r>
            </a:p>
          </p:txBody>
        </p:sp>
      </p:grpSp>
      <p:sp>
        <p:nvSpPr>
          <p:cNvPr id="72" name="Text Box 77"/>
          <p:cNvSpPr txBox="1">
            <a:spLocks noChangeArrowheads="1"/>
          </p:cNvSpPr>
          <p:nvPr/>
        </p:nvSpPr>
        <p:spPr bwMode="auto">
          <a:xfrm rot="16200000">
            <a:off x="-465931" y="2743256"/>
            <a:ext cx="1920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algn="ctr" eaLnBrk="1" hangingPunct="1"/>
            <a:r>
              <a:rPr lang="en-US" dirty="0">
                <a:solidFill>
                  <a:schemeClr val="tx2"/>
                </a:solidFill>
                <a:latin typeface="Franklin Gothic Medium" pitchFamily="34" charset="0"/>
              </a:rPr>
              <a:t>process parameter</a:t>
            </a:r>
            <a:endParaRPr lang="en-US" dirty="0">
              <a:solidFill>
                <a:srgbClr val="0000CC"/>
              </a:solidFill>
              <a:latin typeface="Franklin Gothic Medium" pitchFamily="34" charset="0"/>
            </a:endParaRPr>
          </a:p>
        </p:txBody>
      </p:sp>
      <p:sp>
        <p:nvSpPr>
          <p:cNvPr id="73" name="Text Box 81"/>
          <p:cNvSpPr txBox="1">
            <a:spLocks noChangeArrowheads="1"/>
          </p:cNvSpPr>
          <p:nvPr/>
        </p:nvSpPr>
        <p:spPr bwMode="auto">
          <a:xfrm>
            <a:off x="5325269" y="1923679"/>
            <a:ext cx="321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a:latin typeface="Franklin Gothic Medium" pitchFamily="34" charset="0"/>
              </a:rPr>
              <a:t>UCL</a:t>
            </a:r>
            <a:r>
              <a:rPr lang="en-US" sz="2000">
                <a:latin typeface="Franklin Gothic Medium" pitchFamily="34" charset="0"/>
              </a:rPr>
              <a:t> (upper control limit)</a:t>
            </a:r>
          </a:p>
        </p:txBody>
      </p:sp>
      <p:sp>
        <p:nvSpPr>
          <p:cNvPr id="74" name="Text Box 82"/>
          <p:cNvSpPr txBox="1">
            <a:spLocks noChangeArrowheads="1"/>
          </p:cNvSpPr>
          <p:nvPr/>
        </p:nvSpPr>
        <p:spPr bwMode="auto">
          <a:xfrm>
            <a:off x="5325269" y="3600079"/>
            <a:ext cx="314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dirty="0">
                <a:latin typeface="Franklin Gothic Medium" pitchFamily="34" charset="0"/>
              </a:rPr>
              <a:t>LCL</a:t>
            </a:r>
            <a:r>
              <a:rPr lang="en-US" sz="2000" dirty="0">
                <a:latin typeface="Franklin Gothic Medium" pitchFamily="34" charset="0"/>
              </a:rPr>
              <a:t> (lower control limit)</a:t>
            </a:r>
          </a:p>
        </p:txBody>
      </p:sp>
      <p:sp>
        <p:nvSpPr>
          <p:cNvPr id="75" name="Text Box 83"/>
          <p:cNvSpPr txBox="1">
            <a:spLocks noChangeArrowheads="1"/>
          </p:cNvSpPr>
          <p:nvPr/>
        </p:nvSpPr>
        <p:spPr bwMode="auto">
          <a:xfrm>
            <a:off x="5325269" y="2787279"/>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a:latin typeface="Franklin Gothic Medium" pitchFamily="34" charset="0"/>
              </a:rPr>
              <a:t>Center Line</a:t>
            </a:r>
          </a:p>
        </p:txBody>
      </p:sp>
      <p:sp>
        <p:nvSpPr>
          <p:cNvPr id="76" name="Text Box 79"/>
          <p:cNvSpPr txBox="1">
            <a:spLocks noChangeArrowheads="1"/>
          </p:cNvSpPr>
          <p:nvPr/>
        </p:nvSpPr>
        <p:spPr bwMode="auto">
          <a:xfrm>
            <a:off x="124619" y="5147437"/>
            <a:ext cx="2301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algn="ctr" eaLnBrk="1" hangingPunct="1"/>
            <a:r>
              <a:rPr lang="en-US" sz="2000" dirty="0">
                <a:solidFill>
                  <a:srgbClr val="0000CC"/>
                </a:solidFill>
                <a:latin typeface="Franklin Gothic Medium" pitchFamily="34" charset="0"/>
              </a:rPr>
              <a:t>data organized by time of collection</a:t>
            </a:r>
          </a:p>
        </p:txBody>
      </p:sp>
      <p:sp>
        <p:nvSpPr>
          <p:cNvPr id="77" name="Line 80"/>
          <p:cNvSpPr>
            <a:spLocks noChangeShapeType="1"/>
          </p:cNvSpPr>
          <p:nvPr/>
        </p:nvSpPr>
        <p:spPr bwMode="auto">
          <a:xfrm flipV="1">
            <a:off x="1512094" y="4537837"/>
            <a:ext cx="762000" cy="609600"/>
          </a:xfrm>
          <a:prstGeom prst="line">
            <a:avLst/>
          </a:prstGeom>
          <a:noFill/>
          <a:ln w="12700">
            <a:solidFill>
              <a:srgbClr val="0000CC"/>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latin typeface="Franklin Gothic Medium" pitchFamily="34" charset="0"/>
            </a:endParaRPr>
          </a:p>
        </p:txBody>
      </p:sp>
      <p:sp>
        <p:nvSpPr>
          <p:cNvPr id="78" name="Text Box 85"/>
          <p:cNvSpPr txBox="1">
            <a:spLocks noChangeArrowheads="1"/>
          </p:cNvSpPr>
          <p:nvPr/>
        </p:nvSpPr>
        <p:spPr bwMode="auto">
          <a:xfrm>
            <a:off x="4158457" y="5181600"/>
            <a:ext cx="3581400" cy="1019175"/>
          </a:xfrm>
          <a:prstGeom prst="rect">
            <a:avLst/>
          </a:prstGeom>
          <a:noFill/>
          <a:ln w="12700">
            <a:solidFill>
              <a:srgbClr val="00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algn="ctr" eaLnBrk="1" hangingPunct="1"/>
            <a:r>
              <a:rPr lang="en-US" sz="2000" dirty="0">
                <a:solidFill>
                  <a:schemeClr val="tx1"/>
                </a:solidFill>
                <a:latin typeface="Franklin Gothic Medium" pitchFamily="34" charset="0"/>
              </a:rPr>
              <a:t>Control limits are based on probability theory, not specifications or goals</a:t>
            </a:r>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7</a:t>
            </a:fld>
            <a:endParaRPr lang="en-US" dirty="0"/>
          </a:p>
        </p:txBody>
      </p:sp>
    </p:spTree>
    <p:extLst>
      <p:ext uri="{BB962C8B-B14F-4D97-AF65-F5344CB8AC3E}">
        <p14:creationId xmlns:p14="http://schemas.microsoft.com/office/powerpoint/2010/main" val="298323655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914400"/>
          </a:xfrm>
        </p:spPr>
        <p:txBody>
          <a:bodyPr/>
          <a:lstStyle/>
          <a:p>
            <a:r>
              <a:rPr lang="en-US" sz="3600" b="1" dirty="0" smtClean="0">
                <a:effectLst>
                  <a:outerShdw blurRad="38100" dist="38100" dir="2700000" algn="tl">
                    <a:srgbClr val="000000">
                      <a:alpha val="43137"/>
                    </a:srgbClr>
                  </a:outerShdw>
                </a:effectLst>
              </a:rPr>
              <a:t>Process Capability Indices for Variable Data; </a:t>
            </a:r>
            <a:r>
              <a:rPr lang="en-US" sz="3600" b="1" dirty="0" err="1" smtClean="0">
                <a:effectLst>
                  <a:outerShdw blurRad="38100" dist="38100" dir="2700000" algn="tl">
                    <a:srgbClr val="000000">
                      <a:alpha val="43137"/>
                    </a:srgbClr>
                  </a:outerShdw>
                </a:effectLst>
              </a:rPr>
              <a:t>C</a:t>
            </a:r>
            <a:r>
              <a:rPr lang="en-US" sz="3600" b="1" baseline="-25000" dirty="0" err="1" smtClean="0">
                <a:effectLst>
                  <a:outerShdw blurRad="38100" dist="38100" dir="2700000" algn="tl">
                    <a:srgbClr val="000000">
                      <a:alpha val="43137"/>
                    </a:srgbClr>
                  </a:outerShdw>
                </a:effectLst>
              </a:rPr>
              <a:t>p</a:t>
            </a:r>
            <a:endParaRPr lang="en-US" sz="3600" b="1" baseline="-25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65050" y="1295400"/>
            <a:ext cx="7620000" cy="1113114"/>
          </a:xfrm>
        </p:spPr>
        <p:txBody>
          <a:bodyPr>
            <a:normAutofit lnSpcReduction="10000"/>
          </a:bodyPr>
          <a:lstStyle/>
          <a:p>
            <a:pPr marL="114300" indent="0">
              <a:buNone/>
            </a:pPr>
            <a:r>
              <a:rPr lang="en-US" sz="2400" dirty="0" smtClean="0"/>
              <a:t>To use these equations, we must have specification limits (i.e., variable data such as inches, mm, kg, volts, etc.). </a:t>
            </a:r>
          </a:p>
          <a:p>
            <a:pPr marL="114300" indent="0">
              <a:buNone/>
            </a:pPr>
            <a:endParaRPr lang="en-US" dirty="0"/>
          </a:p>
          <a:p>
            <a:pPr marL="114300" indent="0">
              <a:buNone/>
            </a:pPr>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70</a:t>
            </a:fld>
            <a:endParaRPr lang="en-US" dirty="0"/>
          </a:p>
        </p:txBody>
      </p:sp>
      <p:sp>
        <p:nvSpPr>
          <p:cNvPr id="11" name="TextBox 10"/>
          <p:cNvSpPr txBox="1"/>
          <p:nvPr/>
        </p:nvSpPr>
        <p:spPr>
          <a:xfrm>
            <a:off x="497958" y="2438400"/>
            <a:ext cx="7469372" cy="830997"/>
          </a:xfrm>
          <a:prstGeom prst="rect">
            <a:avLst/>
          </a:prstGeom>
          <a:noFill/>
        </p:spPr>
        <p:txBody>
          <a:bodyPr wrap="square" rtlCol="0">
            <a:spAutoFit/>
          </a:bodyPr>
          <a:lstStyle/>
          <a:p>
            <a:r>
              <a:rPr lang="en-US" sz="2400" b="1" dirty="0" smtClean="0">
                <a:solidFill>
                  <a:schemeClr val="tx1"/>
                </a:solidFill>
                <a:latin typeface="Franklin Gothic Book" panose="020B0503020102020204" pitchFamily="34" charset="0"/>
              </a:rPr>
              <a:t>Potential</a:t>
            </a:r>
            <a:r>
              <a:rPr lang="en-US" sz="2400" dirty="0" smtClean="0">
                <a:solidFill>
                  <a:schemeClr val="tx1"/>
                </a:solidFill>
                <a:latin typeface="Franklin Gothic Book" panose="020B0503020102020204" pitchFamily="34" charset="0"/>
              </a:rPr>
              <a:t> process capability Index – the best the process would be if the process average were centered:</a:t>
            </a:r>
            <a:endParaRPr lang="en-US" sz="2400" dirty="0">
              <a:solidFill>
                <a:schemeClr val="tx1"/>
              </a:solidFill>
              <a:latin typeface="Franklin Gothic Book" panose="020B0503020102020204" pitchFamily="34"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057249074"/>
              </p:ext>
            </p:extLst>
          </p:nvPr>
        </p:nvGraphicFramePr>
        <p:xfrm>
          <a:off x="2133600" y="3581400"/>
          <a:ext cx="3348763" cy="838200"/>
        </p:xfrm>
        <a:graphic>
          <a:graphicData uri="http://schemas.openxmlformats.org/presentationml/2006/ole">
            <mc:AlternateContent xmlns:mc="http://schemas.openxmlformats.org/markup-compatibility/2006">
              <mc:Choice xmlns:v="urn:schemas-microsoft-com:vml" Requires="v">
                <p:oleObj spid="_x0000_s33838" name="Equation" r:id="rId4" imgW="1676160" imgH="419040" progId="Equation.3">
                  <p:embed/>
                </p:oleObj>
              </mc:Choice>
              <mc:Fallback>
                <p:oleObj name="Equation" r:id="rId4" imgW="1676160" imgH="419040" progId="Equation.3">
                  <p:embed/>
                  <p:pic>
                    <p:nvPicPr>
                      <p:cNvPr id="0" name=""/>
                      <p:cNvPicPr>
                        <a:picLocks noChangeAspect="1" noChangeArrowheads="1"/>
                      </p:cNvPicPr>
                      <p:nvPr/>
                    </p:nvPicPr>
                    <p:blipFill>
                      <a:blip r:embed="rId5"/>
                      <a:srcRect/>
                      <a:stretch>
                        <a:fillRect/>
                      </a:stretch>
                    </p:blipFill>
                    <p:spPr bwMode="auto">
                      <a:xfrm>
                        <a:off x="2133600" y="3581400"/>
                        <a:ext cx="3348763" cy="838200"/>
                      </a:xfrm>
                      <a:prstGeom prst="rect">
                        <a:avLst/>
                      </a:prstGeom>
                      <a:noFill/>
                    </p:spPr>
                  </p:pic>
                </p:oleObj>
              </mc:Fallback>
            </mc:AlternateContent>
          </a:graphicData>
        </a:graphic>
      </p:graphicFrame>
    </p:spTree>
    <p:extLst>
      <p:ext uri="{BB962C8B-B14F-4D97-AF65-F5344CB8AC3E}">
        <p14:creationId xmlns:p14="http://schemas.microsoft.com/office/powerpoint/2010/main" val="629070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792162"/>
          </a:xfrm>
        </p:spPr>
        <p:txBody>
          <a:bodyPr/>
          <a:lstStyle/>
          <a:p>
            <a:r>
              <a:rPr lang="en-US" b="1" dirty="0" smtClean="0">
                <a:effectLst>
                  <a:outerShdw blurRad="38100" dist="38100" dir="2700000" algn="tl">
                    <a:srgbClr val="000000">
                      <a:alpha val="43137"/>
                    </a:srgbClr>
                  </a:outerShdw>
                </a:effectLst>
              </a:rPr>
              <a:t>Process Capability Example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90600"/>
            <a:ext cx="7620000" cy="4800600"/>
          </a:xfrm>
        </p:spPr>
        <p:txBody>
          <a:bodyPr>
            <a:normAutofit/>
          </a:bodyPr>
          <a:lstStyle/>
          <a:p>
            <a:pPr marL="114300" indent="0">
              <a:buNone/>
            </a:pPr>
            <a:r>
              <a:rPr lang="en-US" sz="2400" dirty="0" smtClean="0"/>
              <a:t>For Long Term Capability – Estimate </a:t>
            </a:r>
            <a:r>
              <a:rPr lang="el-GR" sz="2400" dirty="0" smtClean="0"/>
              <a:t>σ</a:t>
            </a:r>
            <a:r>
              <a:rPr lang="en-US" sz="2400" dirty="0" smtClean="0"/>
              <a:t> using sample standard deviation equation (+</a:t>
            </a:r>
            <a:r>
              <a:rPr lang="en-US" sz="2400" dirty="0" err="1" smtClean="0"/>
              <a:t>STDEV.S</a:t>
            </a:r>
            <a:r>
              <a:rPr lang="en-US" sz="2400" dirty="0"/>
              <a:t> </a:t>
            </a:r>
            <a:r>
              <a:rPr lang="en-US" sz="2400" dirty="0" smtClean="0"/>
              <a:t>in Excel). </a:t>
            </a:r>
          </a:p>
          <a:p>
            <a:pPr marL="114300" indent="0">
              <a:buNone/>
            </a:pPr>
            <a:r>
              <a:rPr lang="en-US" sz="2400" b="1" dirty="0" smtClean="0"/>
              <a:t>IF:</a:t>
            </a:r>
          </a:p>
          <a:p>
            <a:r>
              <a:rPr lang="en-US" sz="2400" dirty="0"/>
              <a:t>P</a:t>
            </a:r>
            <a:r>
              <a:rPr lang="en-US" sz="2400" dirty="0" smtClean="0"/>
              <a:t>rocess mean = 77.4, </a:t>
            </a:r>
            <a:r>
              <a:rPr lang="el-GR" sz="2400" dirty="0" smtClean="0"/>
              <a:t>σ</a:t>
            </a:r>
            <a:r>
              <a:rPr lang="en-US" sz="2400" dirty="0" smtClean="0"/>
              <a:t> estimate  = 5.903</a:t>
            </a:r>
          </a:p>
          <a:p>
            <a:r>
              <a:rPr lang="en-US" sz="2400" dirty="0" err="1" smtClean="0"/>
              <a:t>USL</a:t>
            </a:r>
            <a:r>
              <a:rPr lang="en-US" sz="2400" dirty="0" smtClean="0"/>
              <a:t> = 88, </a:t>
            </a:r>
            <a:r>
              <a:rPr lang="en-US" sz="2400" dirty="0" err="1" smtClean="0"/>
              <a:t>LSL</a:t>
            </a:r>
            <a:r>
              <a:rPr lang="en-US" sz="2400" dirty="0" smtClean="0"/>
              <a:t> = 70, n = 80.</a:t>
            </a:r>
          </a:p>
          <a:p>
            <a:pPr marL="114300" indent="0">
              <a:buNone/>
            </a:pPr>
            <a:endParaRPr lang="en-US" dirty="0" smtClean="0"/>
          </a:p>
          <a:p>
            <a:pPr marL="114300" indent="0">
              <a:buNone/>
            </a:pPr>
            <a:r>
              <a:rPr lang="en-US" sz="2400" b="1" dirty="0" smtClean="0"/>
              <a:t>Then:</a:t>
            </a:r>
          </a:p>
          <a:p>
            <a:r>
              <a:rPr lang="en-US" sz="2400" dirty="0" err="1" smtClean="0"/>
              <a:t>C</a:t>
            </a:r>
            <a:r>
              <a:rPr lang="en-US" sz="2400" baseline="-25000" dirty="0" err="1" smtClean="0"/>
              <a:t>pk</a:t>
            </a:r>
            <a:r>
              <a:rPr lang="en-US" sz="2400" dirty="0" smtClean="0"/>
              <a:t> = </a:t>
            </a:r>
          </a:p>
          <a:p>
            <a:endParaRPr lang="en-US" sz="2400" dirty="0"/>
          </a:p>
          <a:p>
            <a:pPr marL="114300" indent="0">
              <a:buNone/>
            </a:pPr>
            <a:r>
              <a:rPr lang="en-US" sz="2400" dirty="0" smtClean="0"/>
              <a:t>And:</a:t>
            </a:r>
          </a:p>
          <a:p>
            <a:r>
              <a:rPr lang="en-US" sz="2400" dirty="0" err="1" smtClean="0"/>
              <a:t>C</a:t>
            </a:r>
            <a:r>
              <a:rPr lang="en-US" sz="2400" baseline="-25000" dirty="0" err="1" smtClean="0"/>
              <a:t>p</a:t>
            </a:r>
            <a:r>
              <a:rPr lang="en-US" sz="2400" dirty="0" smtClean="0"/>
              <a:t> =</a:t>
            </a:r>
          </a:p>
          <a:p>
            <a:endParaRPr lang="en-US" dirty="0" smtClean="0"/>
          </a:p>
          <a:p>
            <a:endParaRPr lang="en-US" b="1" dirty="0" smtClean="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71</a:t>
            </a:fld>
            <a:endParaRPr lang="en-US" dirty="0"/>
          </a:p>
        </p:txBody>
      </p:sp>
    </p:spTree>
    <p:extLst>
      <p:ext uri="{BB962C8B-B14F-4D97-AF65-F5344CB8AC3E}">
        <p14:creationId xmlns:p14="http://schemas.microsoft.com/office/powerpoint/2010/main" val="625687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Process Capability Example (Cont.)</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72</a:t>
            </a:fld>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192573973"/>
              </p:ext>
            </p:extLst>
          </p:nvPr>
        </p:nvGraphicFramePr>
        <p:xfrm>
          <a:off x="1025843" y="4419600"/>
          <a:ext cx="6219825" cy="838200"/>
        </p:xfrm>
        <a:graphic>
          <a:graphicData uri="http://schemas.openxmlformats.org/presentationml/2006/ole">
            <mc:AlternateContent xmlns:mc="http://schemas.openxmlformats.org/markup-compatibility/2006">
              <mc:Choice xmlns:v="urn:schemas-microsoft-com:vml" Requires="v">
                <p:oleObj spid="_x0000_s34863" name="Equation" r:id="rId4" imgW="3581280" imgH="482400" progId="Equation.3">
                  <p:embed/>
                </p:oleObj>
              </mc:Choice>
              <mc:Fallback>
                <p:oleObj name="Equation" r:id="rId4" imgW="3581280" imgH="482400" progId="Equation.3">
                  <p:embed/>
                  <p:pic>
                    <p:nvPicPr>
                      <p:cNvPr id="0" name=""/>
                      <p:cNvPicPr>
                        <a:picLocks noChangeAspect="1" noChangeArrowheads="1"/>
                      </p:cNvPicPr>
                      <p:nvPr/>
                    </p:nvPicPr>
                    <p:blipFill>
                      <a:blip r:embed="rId5"/>
                      <a:srcRect/>
                      <a:stretch>
                        <a:fillRect/>
                      </a:stretch>
                    </p:blipFill>
                    <p:spPr bwMode="auto">
                      <a:xfrm>
                        <a:off x="1025843" y="4419600"/>
                        <a:ext cx="6219825" cy="838200"/>
                      </a:xfrm>
                      <a:prstGeom prst="rect">
                        <a:avLst/>
                      </a:prstGeom>
                      <a:noFill/>
                      <a:ln>
                        <a:noFill/>
                      </a:ln>
                    </p:spPr>
                  </p:pic>
                </p:oleObj>
              </mc:Fallback>
            </mc:AlternateContent>
          </a:graphicData>
        </a:graphic>
      </p:graphicFrame>
      <p:sp>
        <p:nvSpPr>
          <p:cNvPr id="7" name="Rectangle 6"/>
          <p:cNvSpPr/>
          <p:nvPr/>
        </p:nvSpPr>
        <p:spPr>
          <a:xfrm>
            <a:off x="349012" y="1752600"/>
            <a:ext cx="7765780" cy="461665"/>
          </a:xfrm>
          <a:prstGeom prst="rect">
            <a:avLst/>
          </a:prstGeom>
        </p:spPr>
        <p:txBody>
          <a:bodyPr wrap="none">
            <a:spAutoFit/>
          </a:bodyPr>
          <a:lstStyle/>
          <a:p>
            <a:r>
              <a:rPr lang="el-GR" sz="2400" dirty="0">
                <a:solidFill>
                  <a:schemeClr val="tx1"/>
                </a:solidFill>
                <a:latin typeface="Franklin Gothic Book" panose="020B0503020102020204" pitchFamily="34" charset="0"/>
                <a:cs typeface="Arial" charset="0"/>
              </a:rPr>
              <a:t>σ</a:t>
            </a:r>
            <a:r>
              <a:rPr lang="en-US" sz="2400" baseline="-25000" dirty="0">
                <a:solidFill>
                  <a:schemeClr val="tx1"/>
                </a:solidFill>
                <a:latin typeface="Franklin Gothic Book" panose="020B0503020102020204" pitchFamily="34" charset="0"/>
              </a:rPr>
              <a:t>capability</a:t>
            </a:r>
            <a:r>
              <a:rPr lang="en-US" sz="2400" dirty="0">
                <a:solidFill>
                  <a:schemeClr val="tx1"/>
                </a:solidFill>
                <a:latin typeface="Franklin Gothic Book" panose="020B0503020102020204" pitchFamily="34" charset="0"/>
              </a:rPr>
              <a:t> </a:t>
            </a:r>
            <a:r>
              <a:rPr lang="en-US" sz="2400" dirty="0" smtClean="0">
                <a:solidFill>
                  <a:schemeClr val="tx1"/>
                </a:solidFill>
                <a:latin typeface="Franklin Gothic Book" panose="020B0503020102020204" pitchFamily="34" charset="0"/>
              </a:rPr>
              <a:t>= Best Sigma Level if process were centered = 3C</a:t>
            </a:r>
            <a:r>
              <a:rPr lang="en-US" sz="2400" baseline="-25000" dirty="0" smtClean="0">
                <a:solidFill>
                  <a:schemeClr val="tx1"/>
                </a:solidFill>
                <a:latin typeface="Franklin Gothic Book" panose="020B0503020102020204" pitchFamily="34" charset="0"/>
              </a:rPr>
              <a:t>p</a:t>
            </a:r>
            <a:endParaRPr lang="en-US" sz="2400" baseline="-25000" dirty="0">
              <a:solidFill>
                <a:schemeClr val="tx1"/>
              </a:solidFill>
              <a:latin typeface="Franklin Gothic Book" panose="020B0503020102020204" pitchFamily="34" charset="0"/>
            </a:endParaRPr>
          </a:p>
        </p:txBody>
      </p:sp>
      <p:sp>
        <p:nvSpPr>
          <p:cNvPr id="8" name="Rectangle 7"/>
          <p:cNvSpPr/>
          <p:nvPr/>
        </p:nvSpPr>
        <p:spPr>
          <a:xfrm>
            <a:off x="363856" y="3429000"/>
            <a:ext cx="7543800" cy="830997"/>
          </a:xfrm>
          <a:prstGeom prst="rect">
            <a:avLst/>
          </a:prstGeom>
        </p:spPr>
        <p:txBody>
          <a:bodyPr wrap="square">
            <a:spAutoFit/>
          </a:bodyPr>
          <a:lstStyle/>
          <a:p>
            <a:r>
              <a:rPr lang="el-GR" sz="2400" dirty="0">
                <a:solidFill>
                  <a:schemeClr val="tx1"/>
                </a:solidFill>
                <a:latin typeface="Franklin Gothic Book" panose="020B0503020102020204" pitchFamily="34" charset="0"/>
              </a:rPr>
              <a:t>σ</a:t>
            </a:r>
            <a:r>
              <a:rPr lang="en-US" sz="2400" baseline="-25000" dirty="0">
                <a:solidFill>
                  <a:schemeClr val="tx1"/>
                </a:solidFill>
                <a:latin typeface="Franklin Gothic Book" panose="020B0503020102020204" pitchFamily="34" charset="0"/>
              </a:rPr>
              <a:t>level</a:t>
            </a:r>
            <a:r>
              <a:rPr lang="en-US" sz="2400" dirty="0" smtClean="0">
                <a:solidFill>
                  <a:schemeClr val="tx1"/>
                </a:solidFill>
                <a:latin typeface="Franklin Gothic Book" panose="020B0503020102020204" pitchFamily="34" charset="0"/>
              </a:rPr>
              <a:t> = the number of SD’s between mean of the process 	and the nearest specification:</a:t>
            </a:r>
          </a:p>
        </p:txBody>
      </p:sp>
      <p:sp>
        <p:nvSpPr>
          <p:cNvPr id="9" name="Rectangle 8"/>
          <p:cNvSpPr/>
          <p:nvPr/>
        </p:nvSpPr>
        <p:spPr>
          <a:xfrm>
            <a:off x="533400" y="2362200"/>
            <a:ext cx="2969146" cy="830997"/>
          </a:xfrm>
          <a:prstGeom prst="rect">
            <a:avLst/>
          </a:prstGeom>
        </p:spPr>
        <p:txBody>
          <a:bodyPr wrap="none">
            <a:spAutoFit/>
          </a:bodyPr>
          <a:lstStyle/>
          <a:p>
            <a:r>
              <a:rPr lang="en-US" sz="2400" b="1" dirty="0" smtClean="0">
                <a:solidFill>
                  <a:schemeClr val="tx1"/>
                </a:solidFill>
                <a:latin typeface="Franklin Gothic Book" panose="020B0503020102020204" pitchFamily="34" charset="0"/>
                <a:cs typeface="Arial" charset="0"/>
              </a:rPr>
              <a:t>Then, in our example:</a:t>
            </a:r>
          </a:p>
          <a:p>
            <a:r>
              <a:rPr lang="en-US" sz="2400" dirty="0" smtClean="0">
                <a:solidFill>
                  <a:schemeClr val="tx1"/>
                </a:solidFill>
                <a:latin typeface="Franklin Gothic Book" panose="020B0503020102020204" pitchFamily="34" charset="0"/>
                <a:cs typeface="Arial" charset="0"/>
              </a:rPr>
              <a:t>	</a:t>
            </a:r>
            <a:r>
              <a:rPr lang="el-GR" sz="2400" dirty="0" smtClean="0">
                <a:solidFill>
                  <a:schemeClr val="tx1"/>
                </a:solidFill>
                <a:latin typeface="Franklin Gothic Book" panose="020B0503020102020204" pitchFamily="34" charset="0"/>
                <a:cs typeface="Arial" charset="0"/>
              </a:rPr>
              <a:t>σ</a:t>
            </a:r>
            <a:r>
              <a:rPr lang="en-US" sz="2400" baseline="-25000" dirty="0">
                <a:solidFill>
                  <a:schemeClr val="tx1"/>
                </a:solidFill>
                <a:latin typeface="Franklin Gothic Book" panose="020B0503020102020204" pitchFamily="34" charset="0"/>
              </a:rPr>
              <a:t>capability</a:t>
            </a:r>
            <a:r>
              <a:rPr lang="en-US" sz="2400" dirty="0">
                <a:solidFill>
                  <a:schemeClr val="tx1"/>
                </a:solidFill>
                <a:latin typeface="Franklin Gothic Book" panose="020B0503020102020204" pitchFamily="34" charset="0"/>
              </a:rPr>
              <a:t> </a:t>
            </a:r>
            <a:r>
              <a:rPr lang="en-US" sz="2400" dirty="0" smtClean="0">
                <a:solidFill>
                  <a:schemeClr val="tx1"/>
                </a:solidFill>
                <a:latin typeface="Franklin Gothic Book" panose="020B0503020102020204" pitchFamily="34" charset="0"/>
              </a:rPr>
              <a:t>= </a:t>
            </a:r>
            <a:endParaRPr lang="en-US" sz="2400" dirty="0">
              <a:solidFill>
                <a:schemeClr val="tx1"/>
              </a:solidFill>
              <a:latin typeface="Franklin Gothic Book" panose="020B0503020102020204" pitchFamily="34" charset="0"/>
            </a:endParaRPr>
          </a:p>
        </p:txBody>
      </p:sp>
      <p:sp>
        <p:nvSpPr>
          <p:cNvPr id="11" name="Rectangle 10"/>
          <p:cNvSpPr/>
          <p:nvPr/>
        </p:nvSpPr>
        <p:spPr>
          <a:xfrm>
            <a:off x="581486" y="5334000"/>
            <a:ext cx="7506586" cy="830997"/>
          </a:xfrm>
          <a:prstGeom prst="rect">
            <a:avLst/>
          </a:prstGeom>
        </p:spPr>
        <p:txBody>
          <a:bodyPr wrap="square">
            <a:spAutoFit/>
          </a:bodyPr>
          <a:lstStyle/>
          <a:p>
            <a:r>
              <a:rPr lang="en-US" sz="2400" b="1" dirty="0" smtClean="0">
                <a:solidFill>
                  <a:schemeClr val="tx1"/>
                </a:solidFill>
                <a:latin typeface="Franklin Gothic Book" panose="020B0503020102020204" pitchFamily="34" charset="0"/>
              </a:rPr>
              <a:t>Then, in our example:</a:t>
            </a:r>
          </a:p>
          <a:p>
            <a:r>
              <a:rPr lang="el-GR" sz="2400" dirty="0" smtClean="0">
                <a:solidFill>
                  <a:schemeClr val="tx1"/>
                </a:solidFill>
                <a:latin typeface="Franklin Gothic Book" panose="020B0503020102020204" pitchFamily="34" charset="0"/>
              </a:rPr>
              <a:t>σ</a:t>
            </a:r>
            <a:r>
              <a:rPr lang="en-US" sz="2400" baseline="-25000" dirty="0">
                <a:solidFill>
                  <a:schemeClr val="tx1"/>
                </a:solidFill>
                <a:latin typeface="Franklin Gothic Book" panose="020B0503020102020204" pitchFamily="34" charset="0"/>
              </a:rPr>
              <a:t>level</a:t>
            </a:r>
            <a:r>
              <a:rPr lang="el-GR" sz="2400" dirty="0">
                <a:solidFill>
                  <a:schemeClr val="tx1"/>
                </a:solidFill>
                <a:latin typeface="Franklin Gothic Book" panose="020B0503020102020204" pitchFamily="34" charset="0"/>
              </a:rPr>
              <a:t> </a:t>
            </a:r>
            <a:r>
              <a:rPr lang="en-US" sz="2400" dirty="0">
                <a:solidFill>
                  <a:schemeClr val="tx1"/>
                </a:solidFill>
                <a:latin typeface="Franklin Gothic Book" panose="020B0503020102020204" pitchFamily="34" charset="0"/>
              </a:rPr>
              <a:t>= </a:t>
            </a:r>
            <a:r>
              <a:rPr lang="en-US" sz="2400" dirty="0" smtClean="0">
                <a:solidFill>
                  <a:schemeClr val="tx1"/>
                </a:solidFill>
                <a:latin typeface="Franklin Gothic Book" panose="020B0503020102020204" pitchFamily="34" charset="0"/>
              </a:rPr>
              <a:t> </a:t>
            </a:r>
          </a:p>
        </p:txBody>
      </p:sp>
    </p:spTree>
    <p:extLst>
      <p:ext uri="{BB962C8B-B14F-4D97-AF65-F5344CB8AC3E}">
        <p14:creationId xmlns:p14="http://schemas.microsoft.com/office/powerpoint/2010/main" val="665652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rPr>
              <a:t>Relationship Between Process Distribution and Spec Limits</a:t>
            </a:r>
            <a:endParaRPr lang="en-US" sz="4000"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73</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5595938" cy="5168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53197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More on </a:t>
            </a:r>
            <a:r>
              <a:rPr lang="en-US" b="1" dirty="0" err="1">
                <a:effectLst>
                  <a:outerShdw blurRad="38100" dist="38100" dir="2700000" algn="tl">
                    <a:srgbClr val="000000">
                      <a:alpha val="43137"/>
                    </a:srgbClr>
                  </a:outerShdw>
                </a:effectLst>
              </a:rPr>
              <a:t>C</a:t>
            </a:r>
            <a:r>
              <a:rPr lang="en-US" b="1" baseline="-25000" dirty="0" err="1">
                <a:effectLst>
                  <a:outerShdw blurRad="38100" dist="38100" dir="2700000" algn="tl">
                    <a:srgbClr val="000000">
                      <a:alpha val="43137"/>
                    </a:srgbClr>
                  </a:outerShdw>
                </a:effectLst>
              </a:rPr>
              <a:t>pk</a:t>
            </a:r>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74</a:t>
            </a:fld>
            <a:endParaRPr lang="en-US" dirty="0"/>
          </a:p>
        </p:txBody>
      </p:sp>
      <p:sp>
        <p:nvSpPr>
          <p:cNvPr id="6" name="Content Placeholder 2"/>
          <p:cNvSpPr>
            <a:spLocks noGrp="1"/>
          </p:cNvSpPr>
          <p:nvPr>
            <p:ph idx="1"/>
          </p:nvPr>
        </p:nvSpPr>
        <p:spPr>
          <a:xfrm>
            <a:off x="457200" y="1447800"/>
            <a:ext cx="7620000" cy="4800600"/>
          </a:xfrm>
        </p:spPr>
        <p:txBody>
          <a:bodyPr/>
          <a:lstStyle/>
          <a:p>
            <a:pPr>
              <a:spcBef>
                <a:spcPts val="0"/>
              </a:spcBef>
              <a:spcAft>
                <a:spcPts val="1800"/>
              </a:spcAft>
            </a:pPr>
            <a:r>
              <a:rPr lang="en-US" sz="2400" dirty="0" smtClean="0"/>
              <a:t>Measures how well process is centered relative to specifications, as well as whether variability is acceptable</a:t>
            </a:r>
          </a:p>
          <a:p>
            <a:pPr>
              <a:spcBef>
                <a:spcPts val="0"/>
              </a:spcBef>
              <a:spcAft>
                <a:spcPts val="1800"/>
              </a:spcAft>
            </a:pPr>
            <a:r>
              <a:rPr lang="en-US" sz="2400" dirty="0" smtClean="0"/>
              <a:t>Typically, +/- 3 standard deviations is used as benchmark</a:t>
            </a:r>
          </a:p>
          <a:p>
            <a:pPr>
              <a:spcBef>
                <a:spcPts val="0"/>
              </a:spcBef>
              <a:spcAft>
                <a:spcPts val="1800"/>
              </a:spcAft>
            </a:pPr>
            <a:r>
              <a:rPr lang="en-US" sz="2400" dirty="0" smtClean="0"/>
              <a:t>Checks to see if process average is at least three standard deviations from </a:t>
            </a:r>
            <a:r>
              <a:rPr lang="en-US" sz="2400" dirty="0" err="1" smtClean="0"/>
              <a:t>USL</a:t>
            </a:r>
            <a:r>
              <a:rPr lang="en-US" sz="2400" dirty="0" smtClean="0"/>
              <a:t> and LSL</a:t>
            </a:r>
          </a:p>
          <a:p>
            <a:pPr>
              <a:spcBef>
                <a:spcPts val="0"/>
              </a:spcBef>
              <a:spcAft>
                <a:spcPts val="1800"/>
              </a:spcAft>
            </a:pPr>
            <a:r>
              <a:rPr lang="en-US" sz="2400" dirty="0" smtClean="0"/>
              <a:t>Minimum of two ratios is used because it is </a:t>
            </a:r>
            <a:r>
              <a:rPr lang="en-US" sz="2400" i="1" dirty="0" smtClean="0"/>
              <a:t>worst-case</a:t>
            </a:r>
            <a:r>
              <a:rPr lang="en-US" sz="2400" dirty="0" smtClean="0"/>
              <a:t> situation</a:t>
            </a:r>
          </a:p>
          <a:p>
            <a:endParaRPr lang="en-US" dirty="0" smtClean="0"/>
          </a:p>
          <a:p>
            <a:endParaRPr lang="en-US" dirty="0" smtClean="0"/>
          </a:p>
          <a:p>
            <a:endParaRPr lang="en-US" dirty="0"/>
          </a:p>
        </p:txBody>
      </p:sp>
    </p:spTree>
    <p:extLst>
      <p:ext uri="{BB962C8B-B14F-4D97-AF65-F5344CB8AC3E}">
        <p14:creationId xmlns:p14="http://schemas.microsoft.com/office/powerpoint/2010/main" val="236145315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More on </a:t>
            </a:r>
            <a:r>
              <a:rPr lang="en-US" b="1" dirty="0" err="1">
                <a:effectLst>
                  <a:outerShdw blurRad="38100" dist="38100" dir="2700000" algn="tl">
                    <a:srgbClr val="000000">
                      <a:alpha val="43137"/>
                    </a:srgbClr>
                  </a:outerShdw>
                </a:effectLst>
              </a:rPr>
              <a:t>C</a:t>
            </a:r>
            <a:r>
              <a:rPr lang="en-US" b="1" baseline="-25000" dirty="0" err="1">
                <a:effectLst>
                  <a:outerShdw blurRad="38100" dist="38100" dir="2700000" algn="tl">
                    <a:srgbClr val="000000">
                      <a:alpha val="43137"/>
                    </a:srgbClr>
                  </a:outerShdw>
                </a:effectLst>
              </a:rPr>
              <a:t>pk</a:t>
            </a:r>
            <a:endParaRPr lang="en-US" dirty="0"/>
          </a:p>
        </p:txBody>
      </p:sp>
      <p:sp>
        <p:nvSpPr>
          <p:cNvPr id="3" name="Content Placeholder 2"/>
          <p:cNvSpPr>
            <a:spLocks noGrp="1"/>
          </p:cNvSpPr>
          <p:nvPr>
            <p:ph idx="1"/>
          </p:nvPr>
        </p:nvSpPr>
        <p:spPr>
          <a:xfrm>
            <a:off x="457200" y="1524000"/>
            <a:ext cx="7620000" cy="4800600"/>
          </a:xfrm>
        </p:spPr>
        <p:txBody>
          <a:bodyPr>
            <a:normAutofit lnSpcReduction="10000"/>
          </a:bodyPr>
          <a:lstStyle/>
          <a:p>
            <a:pPr>
              <a:spcBef>
                <a:spcPts val="0"/>
              </a:spcBef>
              <a:spcAft>
                <a:spcPts val="2400"/>
              </a:spcAft>
            </a:pPr>
            <a:r>
              <a:rPr lang="en-US" dirty="0"/>
              <a:t>Compare to </a:t>
            </a:r>
            <a:r>
              <a:rPr lang="en-US" u="sng" dirty="0" smtClean="0"/>
              <a:t>critical </a:t>
            </a:r>
            <a:r>
              <a:rPr lang="en-US" u="sng" dirty="0"/>
              <a:t>value</a:t>
            </a:r>
            <a:r>
              <a:rPr lang="en-US" dirty="0"/>
              <a:t> to judge whether process is capable.</a:t>
            </a:r>
          </a:p>
          <a:p>
            <a:pPr>
              <a:spcBef>
                <a:spcPts val="0"/>
              </a:spcBef>
              <a:spcAft>
                <a:spcPts val="2400"/>
              </a:spcAft>
            </a:pPr>
            <a:r>
              <a:rPr lang="en-US" dirty="0"/>
              <a:t>If striving to achieve 3-sigma performance use critical value 1.0</a:t>
            </a:r>
          </a:p>
          <a:p>
            <a:pPr>
              <a:spcBef>
                <a:spcPts val="0"/>
              </a:spcBef>
              <a:spcAft>
                <a:spcPts val="2400"/>
              </a:spcAft>
            </a:pPr>
            <a:r>
              <a:rPr lang="en-US" dirty="0"/>
              <a:t>If targeting 4-sigma performance use 1.33 (or 4/3)</a:t>
            </a:r>
          </a:p>
          <a:p>
            <a:pPr>
              <a:spcBef>
                <a:spcPts val="0"/>
              </a:spcBef>
              <a:spcAft>
                <a:spcPts val="2400"/>
              </a:spcAft>
            </a:pPr>
            <a:r>
              <a:rPr lang="en-US" dirty="0"/>
              <a:t>If targeting 5-sigma performance use 1.67 (or 5/3)</a:t>
            </a:r>
          </a:p>
          <a:p>
            <a:pPr>
              <a:spcBef>
                <a:spcPts val="0"/>
              </a:spcBef>
              <a:spcAft>
                <a:spcPts val="2400"/>
              </a:spcAft>
            </a:pPr>
            <a:r>
              <a:rPr lang="en-US" dirty="0"/>
              <a:t>If targeting 6-sigma performance use 2.00 (or 6/3)</a:t>
            </a:r>
          </a:p>
          <a:p>
            <a:pPr>
              <a:spcBef>
                <a:spcPts val="0"/>
              </a:spcBef>
              <a:spcAft>
                <a:spcPts val="2400"/>
              </a:spcAft>
            </a:pPr>
            <a:r>
              <a:rPr lang="en-US" dirty="0"/>
              <a:t>Processes producing services or products with less than 3-sigma performance will have </a:t>
            </a:r>
            <a:r>
              <a:rPr lang="en-US" dirty="0" err="1"/>
              <a:t>C</a:t>
            </a:r>
            <a:r>
              <a:rPr lang="en-US" baseline="-25000" dirty="0" err="1"/>
              <a:t>pk</a:t>
            </a:r>
            <a:r>
              <a:rPr lang="en-US" dirty="0"/>
              <a:t> &lt; 1.0</a:t>
            </a:r>
          </a:p>
          <a:p>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75</a:t>
            </a:fld>
            <a:endParaRPr lang="en-US" dirty="0"/>
          </a:p>
        </p:txBody>
      </p:sp>
    </p:spTree>
    <p:extLst>
      <p:ext uri="{BB962C8B-B14F-4D97-AF65-F5344CB8AC3E}">
        <p14:creationId xmlns:p14="http://schemas.microsoft.com/office/powerpoint/2010/main" val="3887653565"/>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Example – Critical Value</a:t>
            </a:r>
            <a:endParaRPr lang="en-US" dirty="0"/>
          </a:p>
        </p:txBody>
      </p:sp>
      <p:sp>
        <p:nvSpPr>
          <p:cNvPr id="3" name="Content Placeholder 2"/>
          <p:cNvSpPr>
            <a:spLocks noGrp="1"/>
          </p:cNvSpPr>
          <p:nvPr>
            <p:ph idx="1"/>
          </p:nvPr>
        </p:nvSpPr>
        <p:spPr>
          <a:xfrm>
            <a:off x="457200" y="1600200"/>
            <a:ext cx="7620000" cy="1143000"/>
          </a:xfrm>
        </p:spPr>
        <p:txBody>
          <a:bodyPr>
            <a:noAutofit/>
          </a:bodyPr>
          <a:lstStyle/>
          <a:p>
            <a:pPr marL="114300" indent="0">
              <a:buNone/>
            </a:pPr>
            <a:r>
              <a:rPr lang="en-US" sz="2400" dirty="0"/>
              <a:t>Suppose a particular process has a </a:t>
            </a:r>
            <a:r>
              <a:rPr lang="en-US" sz="2400" dirty="0" err="1"/>
              <a:t>C</a:t>
            </a:r>
            <a:r>
              <a:rPr lang="en-US" sz="2400" baseline="-25000" dirty="0" err="1"/>
              <a:t>pk</a:t>
            </a:r>
            <a:r>
              <a:rPr lang="en-US" sz="2400" dirty="0"/>
              <a:t> = 1.42.  The firm desires its processes to produce at the level of 4-sigma performance.  What can we conclude about the process?</a:t>
            </a:r>
          </a:p>
          <a:p>
            <a:endParaRPr lang="en-US" sz="2400"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76</a:t>
            </a:fld>
            <a:endParaRPr lang="en-US" dirty="0"/>
          </a:p>
        </p:txBody>
      </p:sp>
    </p:spTree>
    <p:extLst>
      <p:ext uri="{BB962C8B-B14F-4D97-AF65-F5344CB8AC3E}">
        <p14:creationId xmlns:p14="http://schemas.microsoft.com/office/powerpoint/2010/main" val="1414188429"/>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1143000"/>
          </a:xfrm>
        </p:spPr>
        <p:txBody>
          <a:bodyPr/>
          <a:lstStyle/>
          <a:p>
            <a:r>
              <a:rPr lang="en-US" sz="4400" b="1" dirty="0" smtClean="0">
                <a:effectLst>
                  <a:outerShdw blurRad="38100" dist="38100" dir="2700000" algn="tl">
                    <a:srgbClr val="000000">
                      <a:alpha val="43137"/>
                    </a:srgbClr>
                  </a:outerShdw>
                </a:effectLst>
              </a:rPr>
              <a:t>Process Capability Example </a:t>
            </a:r>
            <a:br>
              <a:rPr lang="en-US" sz="4400"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PPM Estimate</a:t>
            </a:r>
            <a:endParaRPr lang="en-US" sz="36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77</a:t>
            </a:fld>
            <a:endParaRPr lang="en-US" dirty="0"/>
          </a:p>
        </p:txBody>
      </p:sp>
      <p:sp>
        <p:nvSpPr>
          <p:cNvPr id="6" name="Line 5"/>
          <p:cNvSpPr>
            <a:spLocks noChangeShapeType="1"/>
          </p:cNvSpPr>
          <p:nvPr/>
        </p:nvSpPr>
        <p:spPr bwMode="auto">
          <a:xfrm>
            <a:off x="741899" y="3286628"/>
            <a:ext cx="492442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6"/>
          <p:cNvSpPr>
            <a:spLocks noChangeShapeType="1"/>
          </p:cNvSpPr>
          <p:nvPr/>
        </p:nvSpPr>
        <p:spPr bwMode="auto">
          <a:xfrm flipV="1">
            <a:off x="1359436" y="3286628"/>
            <a:ext cx="1588"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7"/>
          <p:cNvSpPr>
            <a:spLocks noChangeShapeType="1"/>
          </p:cNvSpPr>
          <p:nvPr/>
        </p:nvSpPr>
        <p:spPr bwMode="auto">
          <a:xfrm flipV="1">
            <a:off x="1976974" y="3286628"/>
            <a:ext cx="1587"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8"/>
          <p:cNvSpPr>
            <a:spLocks noChangeShapeType="1"/>
          </p:cNvSpPr>
          <p:nvPr/>
        </p:nvSpPr>
        <p:spPr bwMode="auto">
          <a:xfrm flipV="1">
            <a:off x="2594511" y="3286628"/>
            <a:ext cx="1588"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9"/>
          <p:cNvSpPr>
            <a:spLocks noChangeShapeType="1"/>
          </p:cNvSpPr>
          <p:nvPr/>
        </p:nvSpPr>
        <p:spPr bwMode="auto">
          <a:xfrm flipV="1">
            <a:off x="3212049" y="3286628"/>
            <a:ext cx="1587"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0"/>
          <p:cNvSpPr>
            <a:spLocks noChangeShapeType="1"/>
          </p:cNvSpPr>
          <p:nvPr/>
        </p:nvSpPr>
        <p:spPr bwMode="auto">
          <a:xfrm flipV="1">
            <a:off x="3813711" y="3286628"/>
            <a:ext cx="1588"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flipV="1">
            <a:off x="4431249" y="3286628"/>
            <a:ext cx="1587"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nvSpPr>
        <p:spPr bwMode="auto">
          <a:xfrm flipV="1">
            <a:off x="5048786" y="3286628"/>
            <a:ext cx="1588"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Freeform 13"/>
          <p:cNvSpPr>
            <a:spLocks/>
          </p:cNvSpPr>
          <p:nvPr/>
        </p:nvSpPr>
        <p:spPr bwMode="auto">
          <a:xfrm>
            <a:off x="1167349" y="3272340"/>
            <a:ext cx="58737" cy="14288"/>
          </a:xfrm>
          <a:custGeom>
            <a:avLst/>
            <a:gdLst>
              <a:gd name="T0" fmla="*/ 0 w 37"/>
              <a:gd name="T1" fmla="*/ 2147483647 h 9"/>
              <a:gd name="T2" fmla="*/ 2147483647 w 37"/>
              <a:gd name="T3" fmla="*/ 0 h 9"/>
              <a:gd name="T4" fmla="*/ 2147483647 w 37"/>
              <a:gd name="T5" fmla="*/ 0 h 9"/>
              <a:gd name="T6" fmla="*/ 0 60000 65536"/>
              <a:gd name="T7" fmla="*/ 0 60000 65536"/>
              <a:gd name="T8" fmla="*/ 0 60000 65536"/>
              <a:gd name="T9" fmla="*/ 0 w 37"/>
              <a:gd name="T10" fmla="*/ 0 h 9"/>
              <a:gd name="T11" fmla="*/ 37 w 37"/>
              <a:gd name="T12" fmla="*/ 9 h 9"/>
            </a:gdLst>
            <a:ahLst/>
            <a:cxnLst>
              <a:cxn ang="T6">
                <a:pos x="T0" y="T1"/>
              </a:cxn>
              <a:cxn ang="T7">
                <a:pos x="T2" y="T3"/>
              </a:cxn>
              <a:cxn ang="T8">
                <a:pos x="T4" y="T5"/>
              </a:cxn>
            </a:cxnLst>
            <a:rect l="T9" t="T10" r="T11" b="T12"/>
            <a:pathLst>
              <a:path w="37" h="9">
                <a:moveTo>
                  <a:pt x="0" y="9"/>
                </a:moveTo>
                <a:lnTo>
                  <a:pt x="19" y="0"/>
                </a:lnTo>
                <a:lnTo>
                  <a:pt x="3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Line 14"/>
          <p:cNvSpPr>
            <a:spLocks noChangeShapeType="1"/>
          </p:cNvSpPr>
          <p:nvPr/>
        </p:nvSpPr>
        <p:spPr bwMode="auto">
          <a:xfrm>
            <a:off x="1226086" y="3272340"/>
            <a:ext cx="74613"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1300699" y="3272340"/>
            <a:ext cx="587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1359436" y="3272340"/>
            <a:ext cx="5873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Freeform 17"/>
          <p:cNvSpPr>
            <a:spLocks/>
          </p:cNvSpPr>
          <p:nvPr/>
        </p:nvSpPr>
        <p:spPr bwMode="auto">
          <a:xfrm>
            <a:off x="1418174" y="3258053"/>
            <a:ext cx="58737" cy="14287"/>
          </a:xfrm>
          <a:custGeom>
            <a:avLst/>
            <a:gdLst>
              <a:gd name="T0" fmla="*/ 0 w 37"/>
              <a:gd name="T1" fmla="*/ 2147483647 h 9"/>
              <a:gd name="T2" fmla="*/ 2147483647 w 37"/>
              <a:gd name="T3" fmla="*/ 0 h 9"/>
              <a:gd name="T4" fmla="*/ 2147483647 w 37"/>
              <a:gd name="T5" fmla="*/ 0 h 9"/>
              <a:gd name="T6" fmla="*/ 0 60000 65536"/>
              <a:gd name="T7" fmla="*/ 0 60000 65536"/>
              <a:gd name="T8" fmla="*/ 0 60000 65536"/>
              <a:gd name="T9" fmla="*/ 0 w 37"/>
              <a:gd name="T10" fmla="*/ 0 h 9"/>
              <a:gd name="T11" fmla="*/ 37 w 37"/>
              <a:gd name="T12" fmla="*/ 9 h 9"/>
            </a:gdLst>
            <a:ahLst/>
            <a:cxnLst>
              <a:cxn ang="T6">
                <a:pos x="T0" y="T1"/>
              </a:cxn>
              <a:cxn ang="T7">
                <a:pos x="T2" y="T3"/>
              </a:cxn>
              <a:cxn ang="T8">
                <a:pos x="T4" y="T5"/>
              </a:cxn>
            </a:cxnLst>
            <a:rect l="T9" t="T10" r="T11" b="T12"/>
            <a:pathLst>
              <a:path w="37" h="9">
                <a:moveTo>
                  <a:pt x="0" y="9"/>
                </a:moveTo>
                <a:lnTo>
                  <a:pt x="18" y="0"/>
                </a:lnTo>
                <a:lnTo>
                  <a:pt x="3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Line 18"/>
          <p:cNvSpPr>
            <a:spLocks noChangeShapeType="1"/>
          </p:cNvSpPr>
          <p:nvPr/>
        </p:nvSpPr>
        <p:spPr bwMode="auto">
          <a:xfrm>
            <a:off x="1476911" y="3258053"/>
            <a:ext cx="587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flipV="1">
            <a:off x="1535649" y="3243765"/>
            <a:ext cx="73025"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flipV="1">
            <a:off x="1608674" y="3227890"/>
            <a:ext cx="58737" cy="15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flipV="1">
            <a:off x="1667411" y="3213603"/>
            <a:ext cx="58738"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p:cNvSpPr>
            <a:spLocks noChangeShapeType="1"/>
          </p:cNvSpPr>
          <p:nvPr/>
        </p:nvSpPr>
        <p:spPr bwMode="auto">
          <a:xfrm flipV="1">
            <a:off x="1726149" y="3199315"/>
            <a:ext cx="58737"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p:cNvSpPr>
            <a:spLocks noChangeShapeType="1"/>
          </p:cNvSpPr>
          <p:nvPr/>
        </p:nvSpPr>
        <p:spPr bwMode="auto">
          <a:xfrm flipV="1">
            <a:off x="1784886" y="3169153"/>
            <a:ext cx="58738" cy="30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p:cNvSpPr>
            <a:spLocks noChangeShapeType="1"/>
          </p:cNvSpPr>
          <p:nvPr/>
        </p:nvSpPr>
        <p:spPr bwMode="auto">
          <a:xfrm flipV="1">
            <a:off x="1843624" y="3154865"/>
            <a:ext cx="74612"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p:cNvSpPr>
            <a:spLocks noChangeShapeType="1"/>
          </p:cNvSpPr>
          <p:nvPr/>
        </p:nvSpPr>
        <p:spPr bwMode="auto">
          <a:xfrm flipV="1">
            <a:off x="1918236" y="3126290"/>
            <a:ext cx="58738" cy="28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6"/>
          <p:cNvSpPr>
            <a:spLocks noChangeShapeType="1"/>
          </p:cNvSpPr>
          <p:nvPr/>
        </p:nvSpPr>
        <p:spPr bwMode="auto">
          <a:xfrm flipV="1">
            <a:off x="1976974" y="3081840"/>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p:cNvSpPr>
            <a:spLocks noChangeShapeType="1"/>
          </p:cNvSpPr>
          <p:nvPr/>
        </p:nvSpPr>
        <p:spPr bwMode="auto">
          <a:xfrm flipV="1">
            <a:off x="2035711" y="3037390"/>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p:cNvSpPr>
            <a:spLocks noChangeShapeType="1"/>
          </p:cNvSpPr>
          <p:nvPr/>
        </p:nvSpPr>
        <p:spPr bwMode="auto">
          <a:xfrm flipV="1">
            <a:off x="2094449" y="2992940"/>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Freeform 29"/>
          <p:cNvSpPr>
            <a:spLocks/>
          </p:cNvSpPr>
          <p:nvPr/>
        </p:nvSpPr>
        <p:spPr bwMode="auto">
          <a:xfrm>
            <a:off x="2153186" y="2934203"/>
            <a:ext cx="73025" cy="58737"/>
          </a:xfrm>
          <a:custGeom>
            <a:avLst/>
            <a:gdLst>
              <a:gd name="T0" fmla="*/ 0 w 46"/>
              <a:gd name="T1" fmla="*/ 2147483647 h 37"/>
              <a:gd name="T2" fmla="*/ 2147483647 w 46"/>
              <a:gd name="T3" fmla="*/ 2147483647 h 37"/>
              <a:gd name="T4" fmla="*/ 2147483647 w 46"/>
              <a:gd name="T5" fmla="*/ 0 h 37"/>
              <a:gd name="T6" fmla="*/ 0 60000 65536"/>
              <a:gd name="T7" fmla="*/ 0 60000 65536"/>
              <a:gd name="T8" fmla="*/ 0 60000 65536"/>
              <a:gd name="T9" fmla="*/ 0 w 46"/>
              <a:gd name="T10" fmla="*/ 0 h 37"/>
              <a:gd name="T11" fmla="*/ 46 w 46"/>
              <a:gd name="T12" fmla="*/ 37 h 37"/>
            </a:gdLst>
            <a:ahLst/>
            <a:cxnLst>
              <a:cxn ang="T6">
                <a:pos x="T0" y="T1"/>
              </a:cxn>
              <a:cxn ang="T7">
                <a:pos x="T2" y="T3"/>
              </a:cxn>
              <a:cxn ang="T8">
                <a:pos x="T4" y="T5"/>
              </a:cxn>
            </a:cxnLst>
            <a:rect l="T9" t="T10" r="T11" b="T12"/>
            <a:pathLst>
              <a:path w="46" h="37">
                <a:moveTo>
                  <a:pt x="0" y="37"/>
                </a:moveTo>
                <a:lnTo>
                  <a:pt x="18" y="19"/>
                </a:lnTo>
                <a:lnTo>
                  <a:pt x="4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30"/>
          <p:cNvSpPr>
            <a:spLocks/>
          </p:cNvSpPr>
          <p:nvPr/>
        </p:nvSpPr>
        <p:spPr bwMode="auto">
          <a:xfrm>
            <a:off x="2226211" y="2889753"/>
            <a:ext cx="58738" cy="44450"/>
          </a:xfrm>
          <a:custGeom>
            <a:avLst/>
            <a:gdLst>
              <a:gd name="T0" fmla="*/ 0 w 37"/>
              <a:gd name="T1" fmla="*/ 2147483647 h 28"/>
              <a:gd name="T2" fmla="*/ 2147483647 w 37"/>
              <a:gd name="T3" fmla="*/ 2147483647 h 28"/>
              <a:gd name="T4" fmla="*/ 2147483647 w 37"/>
              <a:gd name="T5" fmla="*/ 0 h 28"/>
              <a:gd name="T6" fmla="*/ 0 60000 65536"/>
              <a:gd name="T7" fmla="*/ 0 60000 65536"/>
              <a:gd name="T8" fmla="*/ 0 60000 65536"/>
              <a:gd name="T9" fmla="*/ 0 w 37"/>
              <a:gd name="T10" fmla="*/ 0 h 28"/>
              <a:gd name="T11" fmla="*/ 37 w 37"/>
              <a:gd name="T12" fmla="*/ 28 h 28"/>
            </a:gdLst>
            <a:ahLst/>
            <a:cxnLst>
              <a:cxn ang="T6">
                <a:pos x="T0" y="T1"/>
              </a:cxn>
              <a:cxn ang="T7">
                <a:pos x="T2" y="T3"/>
              </a:cxn>
              <a:cxn ang="T8">
                <a:pos x="T4" y="T5"/>
              </a:cxn>
            </a:cxnLst>
            <a:rect l="T9" t="T10" r="T11" b="T12"/>
            <a:pathLst>
              <a:path w="37" h="28">
                <a:moveTo>
                  <a:pt x="0" y="28"/>
                </a:moveTo>
                <a:lnTo>
                  <a:pt x="19" y="19"/>
                </a:lnTo>
                <a:lnTo>
                  <a:pt x="3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31"/>
          <p:cNvSpPr>
            <a:spLocks/>
          </p:cNvSpPr>
          <p:nvPr/>
        </p:nvSpPr>
        <p:spPr bwMode="auto">
          <a:xfrm>
            <a:off x="2284949" y="2816728"/>
            <a:ext cx="58737" cy="73025"/>
          </a:xfrm>
          <a:custGeom>
            <a:avLst/>
            <a:gdLst>
              <a:gd name="T0" fmla="*/ 0 w 37"/>
              <a:gd name="T1" fmla="*/ 2147483647 h 46"/>
              <a:gd name="T2" fmla="*/ 2147483647 w 37"/>
              <a:gd name="T3" fmla="*/ 2147483647 h 46"/>
              <a:gd name="T4" fmla="*/ 2147483647 w 37"/>
              <a:gd name="T5" fmla="*/ 0 h 46"/>
              <a:gd name="T6" fmla="*/ 0 60000 65536"/>
              <a:gd name="T7" fmla="*/ 0 60000 65536"/>
              <a:gd name="T8" fmla="*/ 0 60000 65536"/>
              <a:gd name="T9" fmla="*/ 0 w 37"/>
              <a:gd name="T10" fmla="*/ 0 h 46"/>
              <a:gd name="T11" fmla="*/ 37 w 37"/>
              <a:gd name="T12" fmla="*/ 46 h 46"/>
            </a:gdLst>
            <a:ahLst/>
            <a:cxnLst>
              <a:cxn ang="T6">
                <a:pos x="T0" y="T1"/>
              </a:cxn>
              <a:cxn ang="T7">
                <a:pos x="T2" y="T3"/>
              </a:cxn>
              <a:cxn ang="T8">
                <a:pos x="T4" y="T5"/>
              </a:cxn>
            </a:cxnLst>
            <a:rect l="T9" t="T10" r="T11" b="T12"/>
            <a:pathLst>
              <a:path w="37" h="46">
                <a:moveTo>
                  <a:pt x="0" y="46"/>
                </a:moveTo>
                <a:lnTo>
                  <a:pt x="19" y="28"/>
                </a:lnTo>
                <a:lnTo>
                  <a:pt x="3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Line 32"/>
          <p:cNvSpPr>
            <a:spLocks noChangeShapeType="1"/>
          </p:cNvSpPr>
          <p:nvPr/>
        </p:nvSpPr>
        <p:spPr bwMode="auto">
          <a:xfrm flipV="1">
            <a:off x="2343686" y="2757990"/>
            <a:ext cx="58738" cy="58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p:cNvSpPr>
            <a:spLocks noChangeShapeType="1"/>
          </p:cNvSpPr>
          <p:nvPr/>
        </p:nvSpPr>
        <p:spPr bwMode="auto">
          <a:xfrm flipV="1">
            <a:off x="2402424" y="2684965"/>
            <a:ext cx="58737"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p:cNvSpPr>
            <a:spLocks noChangeShapeType="1"/>
          </p:cNvSpPr>
          <p:nvPr/>
        </p:nvSpPr>
        <p:spPr bwMode="auto">
          <a:xfrm flipV="1">
            <a:off x="2461161" y="2610353"/>
            <a:ext cx="58738" cy="746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5"/>
          <p:cNvSpPr>
            <a:spLocks noChangeShapeType="1"/>
          </p:cNvSpPr>
          <p:nvPr/>
        </p:nvSpPr>
        <p:spPr bwMode="auto">
          <a:xfrm flipV="1">
            <a:off x="2519899" y="2537328"/>
            <a:ext cx="74612"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37" name="Line 36"/>
          <p:cNvSpPr>
            <a:spLocks noChangeShapeType="1"/>
          </p:cNvSpPr>
          <p:nvPr/>
        </p:nvSpPr>
        <p:spPr bwMode="auto">
          <a:xfrm flipV="1">
            <a:off x="2594511" y="2464303"/>
            <a:ext cx="58738"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38" name="Line 37"/>
          <p:cNvSpPr>
            <a:spLocks noChangeShapeType="1"/>
          </p:cNvSpPr>
          <p:nvPr/>
        </p:nvSpPr>
        <p:spPr bwMode="auto">
          <a:xfrm flipV="1">
            <a:off x="2653249" y="2391278"/>
            <a:ext cx="58737"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39" name="Line 38"/>
          <p:cNvSpPr>
            <a:spLocks noChangeShapeType="1"/>
          </p:cNvSpPr>
          <p:nvPr/>
        </p:nvSpPr>
        <p:spPr bwMode="auto">
          <a:xfrm flipV="1">
            <a:off x="2711986" y="2316665"/>
            <a:ext cx="58738" cy="74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0" name="Line 39"/>
          <p:cNvSpPr>
            <a:spLocks noChangeShapeType="1"/>
          </p:cNvSpPr>
          <p:nvPr/>
        </p:nvSpPr>
        <p:spPr bwMode="auto">
          <a:xfrm flipV="1">
            <a:off x="2770724" y="2243640"/>
            <a:ext cx="58737"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1" name="Line 40"/>
          <p:cNvSpPr>
            <a:spLocks noChangeShapeType="1"/>
          </p:cNvSpPr>
          <p:nvPr/>
        </p:nvSpPr>
        <p:spPr bwMode="auto">
          <a:xfrm flipV="1">
            <a:off x="2829461" y="2184903"/>
            <a:ext cx="73025"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2" name="Line 41"/>
          <p:cNvSpPr>
            <a:spLocks noChangeShapeType="1"/>
          </p:cNvSpPr>
          <p:nvPr/>
        </p:nvSpPr>
        <p:spPr bwMode="auto">
          <a:xfrm flipV="1">
            <a:off x="2902486" y="2140453"/>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3" name="Line 42"/>
          <p:cNvSpPr>
            <a:spLocks noChangeShapeType="1"/>
          </p:cNvSpPr>
          <p:nvPr/>
        </p:nvSpPr>
        <p:spPr bwMode="auto">
          <a:xfrm flipV="1">
            <a:off x="2961224" y="2096003"/>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4" name="Line 43"/>
          <p:cNvSpPr>
            <a:spLocks noChangeShapeType="1"/>
          </p:cNvSpPr>
          <p:nvPr/>
        </p:nvSpPr>
        <p:spPr bwMode="auto">
          <a:xfrm flipV="1">
            <a:off x="3019961" y="2067428"/>
            <a:ext cx="58738" cy="28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5" name="Line 44"/>
          <p:cNvSpPr>
            <a:spLocks noChangeShapeType="1"/>
          </p:cNvSpPr>
          <p:nvPr/>
        </p:nvSpPr>
        <p:spPr bwMode="auto">
          <a:xfrm flipV="1">
            <a:off x="3078699" y="2053140"/>
            <a:ext cx="58737"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6" name="Freeform 45"/>
          <p:cNvSpPr>
            <a:spLocks/>
          </p:cNvSpPr>
          <p:nvPr/>
        </p:nvSpPr>
        <p:spPr bwMode="auto">
          <a:xfrm>
            <a:off x="3137436" y="2037265"/>
            <a:ext cx="74613" cy="15875"/>
          </a:xfrm>
          <a:custGeom>
            <a:avLst/>
            <a:gdLst>
              <a:gd name="T0" fmla="*/ 0 w 47"/>
              <a:gd name="T1" fmla="*/ 2147483647 h 10"/>
              <a:gd name="T2" fmla="*/ 2147483647 w 47"/>
              <a:gd name="T3" fmla="*/ 0 h 10"/>
              <a:gd name="T4" fmla="*/ 2147483647 w 47"/>
              <a:gd name="T5" fmla="*/ 0 h 10"/>
              <a:gd name="T6" fmla="*/ 0 60000 65536"/>
              <a:gd name="T7" fmla="*/ 0 60000 65536"/>
              <a:gd name="T8" fmla="*/ 0 60000 65536"/>
              <a:gd name="T9" fmla="*/ 0 w 47"/>
              <a:gd name="T10" fmla="*/ 0 h 10"/>
              <a:gd name="T11" fmla="*/ 47 w 47"/>
              <a:gd name="T12" fmla="*/ 10 h 10"/>
            </a:gdLst>
            <a:ahLst/>
            <a:cxnLst>
              <a:cxn ang="T6">
                <a:pos x="T0" y="T1"/>
              </a:cxn>
              <a:cxn ang="T7">
                <a:pos x="T2" y="T3"/>
              </a:cxn>
              <a:cxn ang="T8">
                <a:pos x="T4" y="T5"/>
              </a:cxn>
            </a:cxnLst>
            <a:rect l="T9" t="T10" r="T11" b="T12"/>
            <a:pathLst>
              <a:path w="47" h="10">
                <a:moveTo>
                  <a:pt x="0" y="10"/>
                </a:moveTo>
                <a:lnTo>
                  <a:pt x="19" y="0"/>
                </a:lnTo>
                <a:lnTo>
                  <a:pt x="4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1"/>
              </a:solidFill>
            </a:endParaRPr>
          </a:p>
        </p:txBody>
      </p:sp>
      <p:sp>
        <p:nvSpPr>
          <p:cNvPr id="47" name="Freeform 46"/>
          <p:cNvSpPr>
            <a:spLocks/>
          </p:cNvSpPr>
          <p:nvPr/>
        </p:nvSpPr>
        <p:spPr bwMode="auto">
          <a:xfrm>
            <a:off x="3212049" y="2037265"/>
            <a:ext cx="58737" cy="15875"/>
          </a:xfrm>
          <a:custGeom>
            <a:avLst/>
            <a:gdLst>
              <a:gd name="T0" fmla="*/ 0 w 37"/>
              <a:gd name="T1" fmla="*/ 0 h 10"/>
              <a:gd name="T2" fmla="*/ 2147483647 w 37"/>
              <a:gd name="T3" fmla="*/ 0 h 10"/>
              <a:gd name="T4" fmla="*/ 2147483647 w 37"/>
              <a:gd name="T5" fmla="*/ 2147483647 h 10"/>
              <a:gd name="T6" fmla="*/ 0 60000 65536"/>
              <a:gd name="T7" fmla="*/ 0 60000 65536"/>
              <a:gd name="T8" fmla="*/ 0 60000 65536"/>
              <a:gd name="T9" fmla="*/ 0 w 37"/>
              <a:gd name="T10" fmla="*/ 0 h 10"/>
              <a:gd name="T11" fmla="*/ 37 w 37"/>
              <a:gd name="T12" fmla="*/ 10 h 10"/>
            </a:gdLst>
            <a:ahLst/>
            <a:cxnLst>
              <a:cxn ang="T6">
                <a:pos x="T0" y="T1"/>
              </a:cxn>
              <a:cxn ang="T7">
                <a:pos x="T2" y="T3"/>
              </a:cxn>
              <a:cxn ang="T8">
                <a:pos x="T4" y="T5"/>
              </a:cxn>
            </a:cxnLst>
            <a:rect l="T9" t="T10" r="T11" b="T12"/>
            <a:pathLst>
              <a:path w="37" h="10">
                <a:moveTo>
                  <a:pt x="0" y="0"/>
                </a:moveTo>
                <a:lnTo>
                  <a:pt x="18" y="0"/>
                </a:lnTo>
                <a:lnTo>
                  <a:pt x="37" y="1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1"/>
              </a:solidFill>
            </a:endParaRPr>
          </a:p>
        </p:txBody>
      </p:sp>
      <p:sp>
        <p:nvSpPr>
          <p:cNvPr id="48" name="Line 47"/>
          <p:cNvSpPr>
            <a:spLocks noChangeShapeType="1"/>
          </p:cNvSpPr>
          <p:nvPr/>
        </p:nvSpPr>
        <p:spPr bwMode="auto">
          <a:xfrm>
            <a:off x="3270786" y="2053140"/>
            <a:ext cx="58738"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9" name="Line 48"/>
          <p:cNvSpPr>
            <a:spLocks noChangeShapeType="1"/>
          </p:cNvSpPr>
          <p:nvPr/>
        </p:nvSpPr>
        <p:spPr bwMode="auto">
          <a:xfrm>
            <a:off x="3329524" y="2067428"/>
            <a:ext cx="58737" cy="28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0" name="Line 49"/>
          <p:cNvSpPr>
            <a:spLocks noChangeShapeType="1"/>
          </p:cNvSpPr>
          <p:nvPr/>
        </p:nvSpPr>
        <p:spPr bwMode="auto">
          <a:xfrm>
            <a:off x="3388261" y="2096003"/>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1" name="Line 50"/>
          <p:cNvSpPr>
            <a:spLocks noChangeShapeType="1"/>
          </p:cNvSpPr>
          <p:nvPr/>
        </p:nvSpPr>
        <p:spPr bwMode="auto">
          <a:xfrm>
            <a:off x="3446999" y="2140453"/>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2" name="Line 51"/>
          <p:cNvSpPr>
            <a:spLocks noChangeShapeType="1"/>
          </p:cNvSpPr>
          <p:nvPr/>
        </p:nvSpPr>
        <p:spPr bwMode="auto">
          <a:xfrm>
            <a:off x="3505736" y="2184903"/>
            <a:ext cx="73025"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3" name="Line 52"/>
          <p:cNvSpPr>
            <a:spLocks noChangeShapeType="1"/>
          </p:cNvSpPr>
          <p:nvPr/>
        </p:nvSpPr>
        <p:spPr bwMode="auto">
          <a:xfrm>
            <a:off x="3578761" y="2243640"/>
            <a:ext cx="58738"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4" name="Line 53"/>
          <p:cNvSpPr>
            <a:spLocks noChangeShapeType="1"/>
          </p:cNvSpPr>
          <p:nvPr/>
        </p:nvSpPr>
        <p:spPr bwMode="auto">
          <a:xfrm>
            <a:off x="3637499" y="2316665"/>
            <a:ext cx="58737" cy="74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5" name="Line 54"/>
          <p:cNvSpPr>
            <a:spLocks noChangeShapeType="1"/>
          </p:cNvSpPr>
          <p:nvPr/>
        </p:nvSpPr>
        <p:spPr bwMode="auto">
          <a:xfrm>
            <a:off x="3696236" y="2391278"/>
            <a:ext cx="58738"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6" name="Line 55"/>
          <p:cNvSpPr>
            <a:spLocks noChangeShapeType="1"/>
          </p:cNvSpPr>
          <p:nvPr/>
        </p:nvSpPr>
        <p:spPr bwMode="auto">
          <a:xfrm>
            <a:off x="3754974" y="2464303"/>
            <a:ext cx="58737"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7" name="Line 56"/>
          <p:cNvSpPr>
            <a:spLocks noChangeShapeType="1"/>
          </p:cNvSpPr>
          <p:nvPr/>
        </p:nvSpPr>
        <p:spPr bwMode="auto">
          <a:xfrm>
            <a:off x="3813711" y="2537328"/>
            <a:ext cx="74613"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8" name="Line 57"/>
          <p:cNvSpPr>
            <a:spLocks noChangeShapeType="1"/>
          </p:cNvSpPr>
          <p:nvPr/>
        </p:nvSpPr>
        <p:spPr bwMode="auto">
          <a:xfrm>
            <a:off x="3888324" y="2610353"/>
            <a:ext cx="58737" cy="746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58"/>
          <p:cNvSpPr>
            <a:spLocks noChangeShapeType="1"/>
          </p:cNvSpPr>
          <p:nvPr/>
        </p:nvSpPr>
        <p:spPr bwMode="auto">
          <a:xfrm>
            <a:off x="3947061" y="2684965"/>
            <a:ext cx="58738"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59"/>
          <p:cNvSpPr>
            <a:spLocks noChangeShapeType="1"/>
          </p:cNvSpPr>
          <p:nvPr/>
        </p:nvSpPr>
        <p:spPr bwMode="auto">
          <a:xfrm>
            <a:off x="4005799" y="2757990"/>
            <a:ext cx="58737" cy="58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Freeform 60"/>
          <p:cNvSpPr>
            <a:spLocks/>
          </p:cNvSpPr>
          <p:nvPr/>
        </p:nvSpPr>
        <p:spPr bwMode="auto">
          <a:xfrm>
            <a:off x="4064536" y="2816728"/>
            <a:ext cx="58738" cy="73025"/>
          </a:xfrm>
          <a:custGeom>
            <a:avLst/>
            <a:gdLst>
              <a:gd name="T0" fmla="*/ 0 w 37"/>
              <a:gd name="T1" fmla="*/ 0 h 46"/>
              <a:gd name="T2" fmla="*/ 2147483647 w 37"/>
              <a:gd name="T3" fmla="*/ 2147483647 h 46"/>
              <a:gd name="T4" fmla="*/ 2147483647 w 37"/>
              <a:gd name="T5" fmla="*/ 2147483647 h 46"/>
              <a:gd name="T6" fmla="*/ 0 60000 65536"/>
              <a:gd name="T7" fmla="*/ 0 60000 65536"/>
              <a:gd name="T8" fmla="*/ 0 60000 65536"/>
              <a:gd name="T9" fmla="*/ 0 w 37"/>
              <a:gd name="T10" fmla="*/ 0 h 46"/>
              <a:gd name="T11" fmla="*/ 37 w 37"/>
              <a:gd name="T12" fmla="*/ 46 h 46"/>
            </a:gdLst>
            <a:ahLst/>
            <a:cxnLst>
              <a:cxn ang="T6">
                <a:pos x="T0" y="T1"/>
              </a:cxn>
              <a:cxn ang="T7">
                <a:pos x="T2" y="T3"/>
              </a:cxn>
              <a:cxn ang="T8">
                <a:pos x="T4" y="T5"/>
              </a:cxn>
            </a:cxnLst>
            <a:rect l="T9" t="T10" r="T11" b="T12"/>
            <a:pathLst>
              <a:path w="37" h="46">
                <a:moveTo>
                  <a:pt x="0" y="0"/>
                </a:moveTo>
                <a:lnTo>
                  <a:pt x="18" y="28"/>
                </a:lnTo>
                <a:lnTo>
                  <a:pt x="37" y="4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61"/>
          <p:cNvSpPr>
            <a:spLocks/>
          </p:cNvSpPr>
          <p:nvPr/>
        </p:nvSpPr>
        <p:spPr bwMode="auto">
          <a:xfrm>
            <a:off x="4123274" y="2889753"/>
            <a:ext cx="58737" cy="44450"/>
          </a:xfrm>
          <a:custGeom>
            <a:avLst/>
            <a:gdLst>
              <a:gd name="T0" fmla="*/ 0 w 37"/>
              <a:gd name="T1" fmla="*/ 0 h 28"/>
              <a:gd name="T2" fmla="*/ 2147483647 w 37"/>
              <a:gd name="T3" fmla="*/ 2147483647 h 28"/>
              <a:gd name="T4" fmla="*/ 2147483647 w 37"/>
              <a:gd name="T5" fmla="*/ 2147483647 h 28"/>
              <a:gd name="T6" fmla="*/ 0 60000 65536"/>
              <a:gd name="T7" fmla="*/ 0 60000 65536"/>
              <a:gd name="T8" fmla="*/ 0 60000 65536"/>
              <a:gd name="T9" fmla="*/ 0 w 37"/>
              <a:gd name="T10" fmla="*/ 0 h 28"/>
              <a:gd name="T11" fmla="*/ 37 w 37"/>
              <a:gd name="T12" fmla="*/ 28 h 28"/>
            </a:gdLst>
            <a:ahLst/>
            <a:cxnLst>
              <a:cxn ang="T6">
                <a:pos x="T0" y="T1"/>
              </a:cxn>
              <a:cxn ang="T7">
                <a:pos x="T2" y="T3"/>
              </a:cxn>
              <a:cxn ang="T8">
                <a:pos x="T4" y="T5"/>
              </a:cxn>
            </a:cxnLst>
            <a:rect l="T9" t="T10" r="T11" b="T12"/>
            <a:pathLst>
              <a:path w="37" h="28">
                <a:moveTo>
                  <a:pt x="0" y="0"/>
                </a:moveTo>
                <a:lnTo>
                  <a:pt x="18" y="19"/>
                </a:lnTo>
                <a:lnTo>
                  <a:pt x="37" y="2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Freeform 62"/>
          <p:cNvSpPr>
            <a:spLocks/>
          </p:cNvSpPr>
          <p:nvPr/>
        </p:nvSpPr>
        <p:spPr bwMode="auto">
          <a:xfrm>
            <a:off x="4182011" y="2934203"/>
            <a:ext cx="73025" cy="58737"/>
          </a:xfrm>
          <a:custGeom>
            <a:avLst/>
            <a:gdLst>
              <a:gd name="T0" fmla="*/ 0 w 46"/>
              <a:gd name="T1" fmla="*/ 0 h 37"/>
              <a:gd name="T2" fmla="*/ 2147483647 w 46"/>
              <a:gd name="T3" fmla="*/ 2147483647 h 37"/>
              <a:gd name="T4" fmla="*/ 2147483647 w 46"/>
              <a:gd name="T5" fmla="*/ 2147483647 h 37"/>
              <a:gd name="T6" fmla="*/ 0 60000 65536"/>
              <a:gd name="T7" fmla="*/ 0 60000 65536"/>
              <a:gd name="T8" fmla="*/ 0 60000 65536"/>
              <a:gd name="T9" fmla="*/ 0 w 46"/>
              <a:gd name="T10" fmla="*/ 0 h 37"/>
              <a:gd name="T11" fmla="*/ 46 w 46"/>
              <a:gd name="T12" fmla="*/ 37 h 37"/>
            </a:gdLst>
            <a:ahLst/>
            <a:cxnLst>
              <a:cxn ang="T6">
                <a:pos x="T0" y="T1"/>
              </a:cxn>
              <a:cxn ang="T7">
                <a:pos x="T2" y="T3"/>
              </a:cxn>
              <a:cxn ang="T8">
                <a:pos x="T4" y="T5"/>
              </a:cxn>
            </a:cxnLst>
            <a:rect l="T9" t="T10" r="T11" b="T12"/>
            <a:pathLst>
              <a:path w="46" h="37">
                <a:moveTo>
                  <a:pt x="0" y="0"/>
                </a:moveTo>
                <a:lnTo>
                  <a:pt x="18" y="19"/>
                </a:lnTo>
                <a:lnTo>
                  <a:pt x="46" y="3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Line 63"/>
          <p:cNvSpPr>
            <a:spLocks noChangeShapeType="1"/>
          </p:cNvSpPr>
          <p:nvPr/>
        </p:nvSpPr>
        <p:spPr bwMode="auto">
          <a:xfrm>
            <a:off x="4255036" y="2992940"/>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64"/>
          <p:cNvSpPr>
            <a:spLocks noChangeShapeType="1"/>
          </p:cNvSpPr>
          <p:nvPr/>
        </p:nvSpPr>
        <p:spPr bwMode="auto">
          <a:xfrm>
            <a:off x="4313774" y="3037390"/>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65"/>
          <p:cNvSpPr>
            <a:spLocks noChangeShapeType="1"/>
          </p:cNvSpPr>
          <p:nvPr/>
        </p:nvSpPr>
        <p:spPr bwMode="auto">
          <a:xfrm>
            <a:off x="4372511" y="3081840"/>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66"/>
          <p:cNvSpPr>
            <a:spLocks noChangeShapeType="1"/>
          </p:cNvSpPr>
          <p:nvPr/>
        </p:nvSpPr>
        <p:spPr bwMode="auto">
          <a:xfrm>
            <a:off x="4431249" y="3126290"/>
            <a:ext cx="58737" cy="28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67"/>
          <p:cNvSpPr>
            <a:spLocks noChangeShapeType="1"/>
          </p:cNvSpPr>
          <p:nvPr/>
        </p:nvSpPr>
        <p:spPr bwMode="auto">
          <a:xfrm>
            <a:off x="4489986" y="3154865"/>
            <a:ext cx="74613"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68"/>
          <p:cNvSpPr>
            <a:spLocks noChangeShapeType="1"/>
          </p:cNvSpPr>
          <p:nvPr/>
        </p:nvSpPr>
        <p:spPr bwMode="auto">
          <a:xfrm>
            <a:off x="4564599" y="3169153"/>
            <a:ext cx="58737" cy="30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69"/>
          <p:cNvSpPr>
            <a:spLocks noChangeShapeType="1"/>
          </p:cNvSpPr>
          <p:nvPr/>
        </p:nvSpPr>
        <p:spPr bwMode="auto">
          <a:xfrm>
            <a:off x="4623336" y="3199315"/>
            <a:ext cx="58738"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70"/>
          <p:cNvSpPr>
            <a:spLocks noChangeShapeType="1"/>
          </p:cNvSpPr>
          <p:nvPr/>
        </p:nvSpPr>
        <p:spPr bwMode="auto">
          <a:xfrm>
            <a:off x="4682074" y="3213603"/>
            <a:ext cx="58737"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71"/>
          <p:cNvSpPr>
            <a:spLocks noChangeShapeType="1"/>
          </p:cNvSpPr>
          <p:nvPr/>
        </p:nvSpPr>
        <p:spPr bwMode="auto">
          <a:xfrm>
            <a:off x="4740811" y="3227890"/>
            <a:ext cx="58738" cy="15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72"/>
          <p:cNvSpPr>
            <a:spLocks noChangeShapeType="1"/>
          </p:cNvSpPr>
          <p:nvPr/>
        </p:nvSpPr>
        <p:spPr bwMode="auto">
          <a:xfrm>
            <a:off x="4799549" y="3243765"/>
            <a:ext cx="73025"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73"/>
          <p:cNvSpPr>
            <a:spLocks noChangeShapeType="1"/>
          </p:cNvSpPr>
          <p:nvPr/>
        </p:nvSpPr>
        <p:spPr bwMode="auto">
          <a:xfrm>
            <a:off x="4872574" y="3258053"/>
            <a:ext cx="58737"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74"/>
          <p:cNvSpPr>
            <a:spLocks/>
          </p:cNvSpPr>
          <p:nvPr/>
        </p:nvSpPr>
        <p:spPr bwMode="auto">
          <a:xfrm>
            <a:off x="4931311" y="3258053"/>
            <a:ext cx="58738" cy="14287"/>
          </a:xfrm>
          <a:custGeom>
            <a:avLst/>
            <a:gdLst>
              <a:gd name="T0" fmla="*/ 0 w 37"/>
              <a:gd name="T1" fmla="*/ 0 h 9"/>
              <a:gd name="T2" fmla="*/ 2147483647 w 37"/>
              <a:gd name="T3" fmla="*/ 0 h 9"/>
              <a:gd name="T4" fmla="*/ 2147483647 w 37"/>
              <a:gd name="T5" fmla="*/ 2147483647 h 9"/>
              <a:gd name="T6" fmla="*/ 0 60000 65536"/>
              <a:gd name="T7" fmla="*/ 0 60000 65536"/>
              <a:gd name="T8" fmla="*/ 0 60000 65536"/>
              <a:gd name="T9" fmla="*/ 0 w 37"/>
              <a:gd name="T10" fmla="*/ 0 h 9"/>
              <a:gd name="T11" fmla="*/ 37 w 37"/>
              <a:gd name="T12" fmla="*/ 9 h 9"/>
            </a:gdLst>
            <a:ahLst/>
            <a:cxnLst>
              <a:cxn ang="T6">
                <a:pos x="T0" y="T1"/>
              </a:cxn>
              <a:cxn ang="T7">
                <a:pos x="T2" y="T3"/>
              </a:cxn>
              <a:cxn ang="T8">
                <a:pos x="T4" y="T5"/>
              </a:cxn>
            </a:cxnLst>
            <a:rect l="T9" t="T10" r="T11" b="T12"/>
            <a:pathLst>
              <a:path w="37" h="9">
                <a:moveTo>
                  <a:pt x="0" y="0"/>
                </a:moveTo>
                <a:lnTo>
                  <a:pt x="19" y="0"/>
                </a:lnTo>
                <a:lnTo>
                  <a:pt x="37" y="9"/>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Line 75"/>
          <p:cNvSpPr>
            <a:spLocks noChangeShapeType="1"/>
          </p:cNvSpPr>
          <p:nvPr/>
        </p:nvSpPr>
        <p:spPr bwMode="auto">
          <a:xfrm>
            <a:off x="4990049" y="3272340"/>
            <a:ext cx="587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76"/>
          <p:cNvSpPr>
            <a:spLocks noChangeShapeType="1"/>
          </p:cNvSpPr>
          <p:nvPr/>
        </p:nvSpPr>
        <p:spPr bwMode="auto">
          <a:xfrm>
            <a:off x="5048786" y="3272340"/>
            <a:ext cx="5873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77"/>
          <p:cNvSpPr>
            <a:spLocks noChangeShapeType="1"/>
          </p:cNvSpPr>
          <p:nvPr/>
        </p:nvSpPr>
        <p:spPr bwMode="auto">
          <a:xfrm>
            <a:off x="5107524" y="3272340"/>
            <a:ext cx="74612"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Freeform 78"/>
          <p:cNvSpPr>
            <a:spLocks/>
          </p:cNvSpPr>
          <p:nvPr/>
        </p:nvSpPr>
        <p:spPr bwMode="auto">
          <a:xfrm>
            <a:off x="5182136" y="3272340"/>
            <a:ext cx="58738" cy="14288"/>
          </a:xfrm>
          <a:custGeom>
            <a:avLst/>
            <a:gdLst>
              <a:gd name="T0" fmla="*/ 0 w 37"/>
              <a:gd name="T1" fmla="*/ 0 h 9"/>
              <a:gd name="T2" fmla="*/ 2147483647 w 37"/>
              <a:gd name="T3" fmla="*/ 0 h 9"/>
              <a:gd name="T4" fmla="*/ 2147483647 w 37"/>
              <a:gd name="T5" fmla="*/ 2147483647 h 9"/>
              <a:gd name="T6" fmla="*/ 0 60000 65536"/>
              <a:gd name="T7" fmla="*/ 0 60000 65536"/>
              <a:gd name="T8" fmla="*/ 0 60000 65536"/>
              <a:gd name="T9" fmla="*/ 0 w 37"/>
              <a:gd name="T10" fmla="*/ 0 h 9"/>
              <a:gd name="T11" fmla="*/ 37 w 37"/>
              <a:gd name="T12" fmla="*/ 9 h 9"/>
            </a:gdLst>
            <a:ahLst/>
            <a:cxnLst>
              <a:cxn ang="T6">
                <a:pos x="T0" y="T1"/>
              </a:cxn>
              <a:cxn ang="T7">
                <a:pos x="T2" y="T3"/>
              </a:cxn>
              <a:cxn ang="T8">
                <a:pos x="T4" y="T5"/>
              </a:cxn>
            </a:cxnLst>
            <a:rect l="T9" t="T10" r="T11" b="T12"/>
            <a:pathLst>
              <a:path w="37" h="9">
                <a:moveTo>
                  <a:pt x="0" y="0"/>
                </a:moveTo>
                <a:lnTo>
                  <a:pt x="18" y="0"/>
                </a:lnTo>
                <a:lnTo>
                  <a:pt x="37" y="9"/>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Line 79"/>
          <p:cNvSpPr>
            <a:spLocks noChangeShapeType="1"/>
          </p:cNvSpPr>
          <p:nvPr/>
        </p:nvSpPr>
        <p:spPr bwMode="auto">
          <a:xfrm>
            <a:off x="5240874" y="3286628"/>
            <a:ext cx="58737"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TextBox 91"/>
          <p:cNvSpPr txBox="1"/>
          <p:nvPr/>
        </p:nvSpPr>
        <p:spPr>
          <a:xfrm>
            <a:off x="2874522" y="3362150"/>
            <a:ext cx="846707" cy="523220"/>
          </a:xfrm>
          <a:prstGeom prst="rect">
            <a:avLst/>
          </a:prstGeom>
          <a:noFill/>
        </p:spPr>
        <p:txBody>
          <a:bodyPr wrap="none" rtlCol="0">
            <a:spAutoFit/>
          </a:bodyPr>
          <a:lstStyle/>
          <a:p>
            <a:r>
              <a:rPr lang="en-US" sz="1400" b="1" dirty="0" smtClean="0">
                <a:solidFill>
                  <a:schemeClr val="tx1"/>
                </a:solidFill>
              </a:rPr>
              <a:t>X-bar = </a:t>
            </a:r>
          </a:p>
          <a:p>
            <a:r>
              <a:rPr lang="en-US" sz="1400" b="1" dirty="0" smtClean="0">
                <a:solidFill>
                  <a:schemeClr val="tx1"/>
                </a:solidFill>
              </a:rPr>
              <a:t>77.4</a:t>
            </a:r>
            <a:endParaRPr lang="en-US" sz="1400" b="1" dirty="0">
              <a:solidFill>
                <a:schemeClr val="tx1"/>
              </a:solidFill>
            </a:endParaRPr>
          </a:p>
        </p:txBody>
      </p:sp>
      <p:cxnSp>
        <p:nvCxnSpPr>
          <p:cNvPr id="94" name="Straight Connector 93"/>
          <p:cNvCxnSpPr/>
          <p:nvPr/>
        </p:nvCxnSpPr>
        <p:spPr>
          <a:xfrm>
            <a:off x="2226211" y="2353971"/>
            <a:ext cx="0" cy="1073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682074" y="2353971"/>
            <a:ext cx="0" cy="1073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204111" y="1880897"/>
            <a:ext cx="10319" cy="14350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152642" y="1916098"/>
            <a:ext cx="1037848" cy="338554"/>
          </a:xfrm>
          <a:prstGeom prst="rect">
            <a:avLst/>
          </a:prstGeom>
          <a:noFill/>
        </p:spPr>
        <p:txBody>
          <a:bodyPr wrap="none" rtlCol="0">
            <a:spAutoFit/>
          </a:bodyPr>
          <a:lstStyle/>
          <a:p>
            <a:r>
              <a:rPr lang="en-US" sz="1600" dirty="0" err="1" smtClean="0">
                <a:solidFill>
                  <a:schemeClr val="tx1"/>
                </a:solidFill>
              </a:rPr>
              <a:t>USL</a:t>
            </a:r>
            <a:r>
              <a:rPr lang="en-US" sz="1600" dirty="0" smtClean="0">
                <a:solidFill>
                  <a:schemeClr val="tx1"/>
                </a:solidFill>
              </a:rPr>
              <a:t> = 88</a:t>
            </a:r>
            <a:endParaRPr lang="en-US" sz="1600" dirty="0">
              <a:solidFill>
                <a:schemeClr val="tx1"/>
              </a:solidFill>
            </a:endParaRPr>
          </a:p>
        </p:txBody>
      </p:sp>
      <p:sp>
        <p:nvSpPr>
          <p:cNvPr id="100" name="TextBox 99"/>
          <p:cNvSpPr txBox="1"/>
          <p:nvPr/>
        </p:nvSpPr>
        <p:spPr>
          <a:xfrm>
            <a:off x="1732075" y="1948951"/>
            <a:ext cx="1004186" cy="338554"/>
          </a:xfrm>
          <a:prstGeom prst="rect">
            <a:avLst/>
          </a:prstGeom>
          <a:noFill/>
        </p:spPr>
        <p:txBody>
          <a:bodyPr wrap="none" rtlCol="0">
            <a:spAutoFit/>
          </a:bodyPr>
          <a:lstStyle/>
          <a:p>
            <a:r>
              <a:rPr lang="en-US" sz="1600" dirty="0" err="1" smtClean="0">
                <a:solidFill>
                  <a:schemeClr val="tx1"/>
                </a:solidFill>
              </a:rPr>
              <a:t>LSL</a:t>
            </a:r>
            <a:r>
              <a:rPr lang="en-US" sz="1600" dirty="0" smtClean="0">
                <a:solidFill>
                  <a:schemeClr val="tx1"/>
                </a:solidFill>
              </a:rPr>
              <a:t> = 70</a:t>
            </a:r>
            <a:endParaRPr lang="en-US" sz="1600" dirty="0">
              <a:solidFill>
                <a:schemeClr val="tx1"/>
              </a:solidFill>
            </a:endParaRPr>
          </a:p>
        </p:txBody>
      </p:sp>
      <p:sp>
        <p:nvSpPr>
          <p:cNvPr id="101" name="TextBox 100"/>
          <p:cNvSpPr txBox="1"/>
          <p:nvPr/>
        </p:nvSpPr>
        <p:spPr>
          <a:xfrm>
            <a:off x="630590" y="4212655"/>
            <a:ext cx="867545" cy="461665"/>
          </a:xfrm>
          <a:prstGeom prst="rect">
            <a:avLst/>
          </a:prstGeom>
          <a:noFill/>
        </p:spPr>
        <p:txBody>
          <a:bodyPr wrap="none" rtlCol="0">
            <a:spAutoFit/>
          </a:bodyPr>
          <a:lstStyle/>
          <a:p>
            <a:r>
              <a:rPr lang="en-US" sz="2400" dirty="0" err="1" smtClean="0">
                <a:solidFill>
                  <a:schemeClr val="tx1"/>
                </a:solidFill>
                <a:latin typeface="Franklin Gothic Book" panose="020B0503020102020204" pitchFamily="34" charset="0"/>
              </a:rPr>
              <a:t>Z</a:t>
            </a:r>
            <a:r>
              <a:rPr lang="en-US" sz="2400" baseline="-25000" dirty="0" err="1" smtClean="0">
                <a:solidFill>
                  <a:schemeClr val="tx1"/>
                </a:solidFill>
                <a:latin typeface="Franklin Gothic Book" panose="020B0503020102020204" pitchFamily="34" charset="0"/>
              </a:rPr>
              <a:t>u</a:t>
            </a:r>
            <a:r>
              <a:rPr lang="en-US" sz="2400" dirty="0" smtClean="0">
                <a:solidFill>
                  <a:schemeClr val="tx1"/>
                </a:solidFill>
                <a:latin typeface="Franklin Gothic Book" panose="020B0503020102020204" pitchFamily="34" charset="0"/>
              </a:rPr>
              <a:t> =  </a:t>
            </a:r>
            <a:endParaRPr lang="en-US" sz="2400" dirty="0">
              <a:solidFill>
                <a:schemeClr val="tx1"/>
              </a:solidFill>
              <a:latin typeface="Franklin Gothic Book" panose="020B0503020102020204" pitchFamily="34" charset="0"/>
            </a:endParaRPr>
          </a:p>
        </p:txBody>
      </p:sp>
      <p:sp>
        <p:nvSpPr>
          <p:cNvPr id="102" name="TextBox 101"/>
          <p:cNvSpPr txBox="1"/>
          <p:nvPr/>
        </p:nvSpPr>
        <p:spPr>
          <a:xfrm>
            <a:off x="627481" y="4746054"/>
            <a:ext cx="780983" cy="461665"/>
          </a:xfrm>
          <a:prstGeom prst="rect">
            <a:avLst/>
          </a:prstGeom>
          <a:noFill/>
        </p:spPr>
        <p:txBody>
          <a:bodyPr wrap="none" rtlCol="0">
            <a:spAutoFit/>
          </a:bodyPr>
          <a:lstStyle/>
          <a:p>
            <a:r>
              <a:rPr lang="en-US" sz="2400" dirty="0" smtClean="0">
                <a:solidFill>
                  <a:schemeClr val="tx1"/>
                </a:solidFill>
                <a:latin typeface="Franklin Gothic Book" panose="020B0503020102020204" pitchFamily="34" charset="0"/>
              </a:rPr>
              <a:t>Z</a:t>
            </a:r>
            <a:r>
              <a:rPr lang="en-US" sz="2400" baseline="-25000" dirty="0" smtClean="0">
                <a:solidFill>
                  <a:schemeClr val="tx1"/>
                </a:solidFill>
                <a:latin typeface="Franklin Gothic Book" panose="020B0503020102020204" pitchFamily="34" charset="0"/>
              </a:rPr>
              <a:t>L</a:t>
            </a:r>
            <a:r>
              <a:rPr lang="en-US" sz="2400" dirty="0" smtClean="0">
                <a:solidFill>
                  <a:schemeClr val="tx1"/>
                </a:solidFill>
                <a:latin typeface="Franklin Gothic Book" panose="020B0503020102020204" pitchFamily="34" charset="0"/>
              </a:rPr>
              <a:t> </a:t>
            </a:r>
            <a:r>
              <a:rPr lang="en-US" sz="2400" dirty="0">
                <a:solidFill>
                  <a:schemeClr val="tx1"/>
                </a:solidFill>
                <a:latin typeface="Franklin Gothic Book" panose="020B0503020102020204" pitchFamily="34" charset="0"/>
              </a:rPr>
              <a:t>=</a:t>
            </a:r>
            <a:r>
              <a:rPr lang="en-US" sz="2400" dirty="0" smtClean="0">
                <a:solidFill>
                  <a:schemeClr val="tx1"/>
                </a:solidFill>
                <a:latin typeface="Franklin Gothic Book" panose="020B0503020102020204" pitchFamily="34" charset="0"/>
              </a:rPr>
              <a:t> </a:t>
            </a:r>
            <a:endParaRPr lang="en-US" sz="2400" dirty="0">
              <a:solidFill>
                <a:schemeClr val="tx1"/>
              </a:solidFill>
              <a:latin typeface="Franklin Gothic Book" panose="020B0503020102020204" pitchFamily="34" charset="0"/>
            </a:endParaRPr>
          </a:p>
        </p:txBody>
      </p:sp>
      <p:cxnSp>
        <p:nvCxnSpPr>
          <p:cNvPr id="104" name="Straight Connector 103"/>
          <p:cNvCxnSpPr>
            <a:endCxn id="72" idx="1"/>
          </p:cNvCxnSpPr>
          <p:nvPr/>
        </p:nvCxnSpPr>
        <p:spPr>
          <a:xfrm flipH="1">
            <a:off x="4799549" y="2280152"/>
            <a:ext cx="995195" cy="963613"/>
          </a:xfrm>
          <a:prstGeom prst="line">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791200" y="1428399"/>
            <a:ext cx="1905000" cy="1631216"/>
          </a:xfrm>
          <a:prstGeom prst="rect">
            <a:avLst/>
          </a:prstGeom>
          <a:noFill/>
        </p:spPr>
        <p:txBody>
          <a:bodyPr wrap="square" rtlCol="0">
            <a:spAutoFit/>
          </a:bodyPr>
          <a:lstStyle/>
          <a:p>
            <a:r>
              <a:rPr lang="en-US" dirty="0" smtClean="0">
                <a:solidFill>
                  <a:schemeClr val="tx1"/>
                </a:solidFill>
                <a:latin typeface="Franklin Gothic Book" panose="020B0503020102020204" pitchFamily="34" charset="0"/>
              </a:rPr>
              <a:t>Area in tails above </a:t>
            </a:r>
            <a:r>
              <a:rPr lang="en-US" dirty="0" err="1" smtClean="0">
                <a:solidFill>
                  <a:schemeClr val="tx1"/>
                </a:solidFill>
                <a:latin typeface="Franklin Gothic Book" panose="020B0503020102020204" pitchFamily="34" charset="0"/>
              </a:rPr>
              <a:t>USL</a:t>
            </a:r>
            <a:r>
              <a:rPr lang="en-US" dirty="0" smtClean="0">
                <a:solidFill>
                  <a:schemeClr val="tx1"/>
                </a:solidFill>
                <a:latin typeface="Franklin Gothic Book" panose="020B0503020102020204" pitchFamily="34" charset="0"/>
              </a:rPr>
              <a:t> or below </a:t>
            </a:r>
            <a:r>
              <a:rPr lang="en-US" dirty="0" err="1" smtClean="0">
                <a:solidFill>
                  <a:schemeClr val="tx1"/>
                </a:solidFill>
                <a:latin typeface="Franklin Gothic Book" panose="020B0503020102020204" pitchFamily="34" charset="0"/>
              </a:rPr>
              <a:t>LSL</a:t>
            </a:r>
            <a:r>
              <a:rPr lang="en-US" dirty="0" smtClean="0">
                <a:solidFill>
                  <a:schemeClr val="tx1"/>
                </a:solidFill>
                <a:latin typeface="Franklin Gothic Book" panose="020B0503020102020204" pitchFamily="34" charset="0"/>
              </a:rPr>
              <a:t> represents defective items</a:t>
            </a:r>
            <a:endParaRPr lang="en-US" dirty="0">
              <a:solidFill>
                <a:schemeClr val="tx1"/>
              </a:solidFill>
              <a:latin typeface="Franklin Gothic Book" panose="020B0503020102020204" pitchFamily="34" charset="0"/>
            </a:endParaRPr>
          </a:p>
        </p:txBody>
      </p:sp>
      <p:sp>
        <p:nvSpPr>
          <p:cNvPr id="90" name="TextBox 89"/>
          <p:cNvSpPr txBox="1"/>
          <p:nvPr/>
        </p:nvSpPr>
        <p:spPr>
          <a:xfrm>
            <a:off x="5382043" y="4192056"/>
            <a:ext cx="2847555" cy="1015663"/>
          </a:xfrm>
          <a:prstGeom prst="rect">
            <a:avLst/>
          </a:prstGeom>
          <a:noFill/>
        </p:spPr>
        <p:txBody>
          <a:bodyPr wrap="square" rtlCol="0">
            <a:spAutoFit/>
          </a:bodyPr>
          <a:lstStyle/>
          <a:p>
            <a:r>
              <a:rPr lang="en-US" dirty="0" smtClean="0">
                <a:solidFill>
                  <a:srgbClr val="FF0000"/>
                </a:solidFill>
              </a:rPr>
              <a:t>(Same as our two possible </a:t>
            </a:r>
            <a:r>
              <a:rPr lang="el-GR" dirty="0" smtClean="0">
                <a:solidFill>
                  <a:srgbClr val="FF0000"/>
                </a:solidFill>
                <a:cs typeface="Arial" panose="020B0604020202020204" pitchFamily="34" charset="0"/>
              </a:rPr>
              <a:t>σ</a:t>
            </a:r>
            <a:r>
              <a:rPr lang="en-US" baseline="-25000" dirty="0" smtClean="0">
                <a:solidFill>
                  <a:srgbClr val="FF0000"/>
                </a:solidFill>
                <a:cs typeface="Arial" panose="020B0604020202020204" pitchFamily="34" charset="0"/>
              </a:rPr>
              <a:t>level </a:t>
            </a:r>
            <a:r>
              <a:rPr lang="en-US" dirty="0" smtClean="0">
                <a:solidFill>
                  <a:srgbClr val="FF0000"/>
                </a:solidFill>
                <a:cs typeface="Arial" panose="020B0604020202020204" pitchFamily="34" charset="0"/>
              </a:rPr>
              <a:t>values from the previous slide) </a:t>
            </a:r>
            <a:endParaRPr lang="en-US" dirty="0">
              <a:solidFill>
                <a:srgbClr val="FF0000"/>
              </a:solidFill>
              <a:cs typeface="Arial" panose="020B0604020202020204" pitchFamily="34" charset="0"/>
            </a:endParaRPr>
          </a:p>
        </p:txBody>
      </p:sp>
    </p:spTree>
    <p:extLst>
      <p:ext uri="{BB962C8B-B14F-4D97-AF65-F5344CB8AC3E}">
        <p14:creationId xmlns:p14="http://schemas.microsoft.com/office/powerpoint/2010/main" val="30572713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9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Example </a:t>
            </a:r>
            <a:r>
              <a:rPr lang="en-US" b="1" dirty="0" smtClean="0">
                <a:effectLst>
                  <a:outerShdw blurRad="38100" dist="38100" dir="2700000" algn="tl">
                    <a:srgbClr val="000000">
                      <a:alpha val="43137"/>
                    </a:srgbClr>
                  </a:outerShdw>
                </a:effectLst>
              </a:rPr>
              <a:t>Continued</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PPM</a:t>
            </a:r>
            <a:r>
              <a:rPr lang="en-US" sz="4000" b="1" dirty="0" smtClean="0">
                <a:effectLst>
                  <a:outerShdw blurRad="38100" dist="38100" dir="2700000" algn="tl">
                    <a:srgbClr val="000000">
                      <a:alpha val="43137"/>
                    </a:srgbClr>
                  </a:outerShdw>
                </a:effectLst>
              </a:rPr>
              <a:t> </a:t>
            </a:r>
            <a:r>
              <a:rPr lang="en-US" sz="4000" b="1" dirty="0">
                <a:effectLst>
                  <a:outerShdw blurRad="38100" dist="38100" dir="2700000" algn="tl">
                    <a:srgbClr val="000000">
                      <a:alpha val="43137"/>
                    </a:srgbClr>
                  </a:outerShdw>
                </a:effectLst>
              </a:rPr>
              <a:t>Estimate</a:t>
            </a:r>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5" name="Slide Number Placeholder 4"/>
          <p:cNvSpPr>
            <a:spLocks noGrp="1"/>
          </p:cNvSpPr>
          <p:nvPr>
            <p:ph type="sldNum" sz="quarter" idx="12"/>
          </p:nvPr>
        </p:nvSpPr>
        <p:spPr/>
        <p:txBody>
          <a:bodyPr/>
          <a:lstStyle/>
          <a:p>
            <a:pPr>
              <a:defRPr/>
            </a:pPr>
            <a:fld id="{7272E349-8C95-40FB-A1A5-9BE662036DF8}" type="slidenum">
              <a:rPr lang="en-US" smtClean="0"/>
              <a:pPr>
                <a:defRPr/>
              </a:pPr>
              <a:t>78</a:t>
            </a:fld>
            <a:endParaRPr lang="en-US" dirty="0"/>
          </a:p>
        </p:txBody>
      </p:sp>
      <p:sp>
        <p:nvSpPr>
          <p:cNvPr id="6" name="TextBox 5"/>
          <p:cNvSpPr txBox="1"/>
          <p:nvPr/>
        </p:nvSpPr>
        <p:spPr>
          <a:xfrm>
            <a:off x="462105" y="4267200"/>
            <a:ext cx="4099840" cy="461665"/>
          </a:xfrm>
          <a:prstGeom prst="rect">
            <a:avLst/>
          </a:prstGeom>
          <a:noFill/>
        </p:spPr>
        <p:txBody>
          <a:bodyPr wrap="none" rtlCol="0">
            <a:spAutoFit/>
          </a:bodyPr>
          <a:lstStyle/>
          <a:p>
            <a:r>
              <a:rPr lang="en-US" sz="2400" dirty="0" smtClean="0">
                <a:solidFill>
                  <a:schemeClr val="tx1"/>
                </a:solidFill>
                <a:latin typeface="Franklin Gothic Book" panose="020B0503020102020204" pitchFamily="34" charset="0"/>
              </a:rPr>
              <a:t>NORM.S.DIST(</a:t>
            </a:r>
            <a:r>
              <a:rPr lang="en-US" sz="2400" dirty="0" smtClean="0">
                <a:solidFill>
                  <a:srgbClr val="FF0000"/>
                </a:solidFill>
                <a:latin typeface="Franklin Gothic Book" panose="020B0503020102020204" pitchFamily="34" charset="0"/>
              </a:rPr>
              <a:t>1.7957</a:t>
            </a:r>
            <a:r>
              <a:rPr lang="en-US" sz="2400" dirty="0" smtClean="0">
                <a:solidFill>
                  <a:schemeClr val="tx1"/>
                </a:solidFill>
                <a:latin typeface="Franklin Gothic Book" panose="020B0503020102020204" pitchFamily="34" charset="0"/>
              </a:rPr>
              <a:t>,true) =  </a:t>
            </a:r>
            <a:endParaRPr lang="en-US" sz="2400" dirty="0">
              <a:solidFill>
                <a:schemeClr val="tx1"/>
              </a:solidFill>
              <a:latin typeface="Franklin Gothic Book" panose="020B0503020102020204" pitchFamily="34" charset="0"/>
            </a:endParaRPr>
          </a:p>
        </p:txBody>
      </p:sp>
      <p:sp>
        <p:nvSpPr>
          <p:cNvPr id="7" name="TextBox 6"/>
          <p:cNvSpPr txBox="1"/>
          <p:nvPr/>
        </p:nvSpPr>
        <p:spPr>
          <a:xfrm>
            <a:off x="460650" y="4797630"/>
            <a:ext cx="4190314" cy="461665"/>
          </a:xfrm>
          <a:prstGeom prst="rect">
            <a:avLst/>
          </a:prstGeom>
          <a:noFill/>
        </p:spPr>
        <p:txBody>
          <a:bodyPr wrap="none" rtlCol="0">
            <a:spAutoFit/>
          </a:bodyPr>
          <a:lstStyle/>
          <a:p>
            <a:r>
              <a:rPr lang="en-US" sz="2400" dirty="0" smtClean="0">
                <a:solidFill>
                  <a:schemeClr val="tx1"/>
                </a:solidFill>
                <a:latin typeface="Franklin Gothic Book" panose="020B0503020102020204" pitchFamily="34" charset="0"/>
              </a:rPr>
              <a:t>NORM.S.DIST(-</a:t>
            </a:r>
            <a:r>
              <a:rPr lang="en-US" sz="2400" dirty="0" smtClean="0">
                <a:solidFill>
                  <a:srgbClr val="FF0000"/>
                </a:solidFill>
                <a:latin typeface="Franklin Gothic Book" panose="020B0503020102020204" pitchFamily="34" charset="0"/>
              </a:rPr>
              <a:t>1.2536</a:t>
            </a:r>
            <a:r>
              <a:rPr lang="en-US" sz="2400" dirty="0" smtClean="0">
                <a:solidFill>
                  <a:schemeClr val="tx1"/>
                </a:solidFill>
                <a:latin typeface="Franklin Gothic Book" panose="020B0503020102020204" pitchFamily="34" charset="0"/>
              </a:rPr>
              <a:t>,true) =  </a:t>
            </a:r>
            <a:endParaRPr lang="en-US" sz="2400" dirty="0">
              <a:solidFill>
                <a:schemeClr val="tx1"/>
              </a:solidFill>
              <a:latin typeface="Franklin Gothic Book" panose="020B0503020102020204" pitchFamily="34" charset="0"/>
            </a:endParaRPr>
          </a:p>
        </p:txBody>
      </p:sp>
      <p:sp>
        <p:nvSpPr>
          <p:cNvPr id="8" name="Line 5"/>
          <p:cNvSpPr>
            <a:spLocks noChangeShapeType="1"/>
          </p:cNvSpPr>
          <p:nvPr/>
        </p:nvSpPr>
        <p:spPr bwMode="auto">
          <a:xfrm>
            <a:off x="1259016" y="3343655"/>
            <a:ext cx="492442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flipV="1">
            <a:off x="1876553" y="3343655"/>
            <a:ext cx="1588"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flipV="1">
            <a:off x="2494091" y="3343655"/>
            <a:ext cx="1587"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8"/>
          <p:cNvSpPr>
            <a:spLocks noChangeShapeType="1"/>
          </p:cNvSpPr>
          <p:nvPr/>
        </p:nvSpPr>
        <p:spPr bwMode="auto">
          <a:xfrm flipV="1">
            <a:off x="3111628" y="3343655"/>
            <a:ext cx="1588"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9"/>
          <p:cNvSpPr>
            <a:spLocks noChangeShapeType="1"/>
          </p:cNvSpPr>
          <p:nvPr/>
        </p:nvSpPr>
        <p:spPr bwMode="auto">
          <a:xfrm flipV="1">
            <a:off x="3729166" y="3343655"/>
            <a:ext cx="1587"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flipV="1">
            <a:off x="4330828" y="3343655"/>
            <a:ext cx="1588"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flipV="1">
            <a:off x="4948366" y="3343655"/>
            <a:ext cx="1587"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2"/>
          <p:cNvSpPr>
            <a:spLocks noChangeShapeType="1"/>
          </p:cNvSpPr>
          <p:nvPr/>
        </p:nvSpPr>
        <p:spPr bwMode="auto">
          <a:xfrm flipV="1">
            <a:off x="5565903" y="3343655"/>
            <a:ext cx="1588"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Freeform 15"/>
          <p:cNvSpPr>
            <a:spLocks/>
          </p:cNvSpPr>
          <p:nvPr/>
        </p:nvSpPr>
        <p:spPr bwMode="auto">
          <a:xfrm>
            <a:off x="1684466" y="3329367"/>
            <a:ext cx="58737" cy="14288"/>
          </a:xfrm>
          <a:custGeom>
            <a:avLst/>
            <a:gdLst>
              <a:gd name="T0" fmla="*/ 0 w 37"/>
              <a:gd name="T1" fmla="*/ 2147483647 h 9"/>
              <a:gd name="T2" fmla="*/ 2147483647 w 37"/>
              <a:gd name="T3" fmla="*/ 0 h 9"/>
              <a:gd name="T4" fmla="*/ 2147483647 w 37"/>
              <a:gd name="T5" fmla="*/ 0 h 9"/>
              <a:gd name="T6" fmla="*/ 0 60000 65536"/>
              <a:gd name="T7" fmla="*/ 0 60000 65536"/>
              <a:gd name="T8" fmla="*/ 0 60000 65536"/>
              <a:gd name="T9" fmla="*/ 0 w 37"/>
              <a:gd name="T10" fmla="*/ 0 h 9"/>
              <a:gd name="T11" fmla="*/ 37 w 37"/>
              <a:gd name="T12" fmla="*/ 9 h 9"/>
            </a:gdLst>
            <a:ahLst/>
            <a:cxnLst>
              <a:cxn ang="T6">
                <a:pos x="T0" y="T1"/>
              </a:cxn>
              <a:cxn ang="T7">
                <a:pos x="T2" y="T3"/>
              </a:cxn>
              <a:cxn ang="T8">
                <a:pos x="T4" y="T5"/>
              </a:cxn>
            </a:cxnLst>
            <a:rect l="T9" t="T10" r="T11" b="T12"/>
            <a:pathLst>
              <a:path w="37" h="9">
                <a:moveTo>
                  <a:pt x="0" y="9"/>
                </a:moveTo>
                <a:lnTo>
                  <a:pt x="19" y="0"/>
                </a:lnTo>
                <a:lnTo>
                  <a:pt x="3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Line 14"/>
          <p:cNvSpPr>
            <a:spLocks noChangeShapeType="1"/>
          </p:cNvSpPr>
          <p:nvPr/>
        </p:nvSpPr>
        <p:spPr bwMode="auto">
          <a:xfrm>
            <a:off x="1743203" y="3329367"/>
            <a:ext cx="74613"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5"/>
          <p:cNvSpPr>
            <a:spLocks noChangeShapeType="1"/>
          </p:cNvSpPr>
          <p:nvPr/>
        </p:nvSpPr>
        <p:spPr bwMode="auto">
          <a:xfrm>
            <a:off x="1817816" y="3329367"/>
            <a:ext cx="587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a:off x="1876553" y="3329367"/>
            <a:ext cx="5873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Freeform 19"/>
          <p:cNvSpPr>
            <a:spLocks/>
          </p:cNvSpPr>
          <p:nvPr/>
        </p:nvSpPr>
        <p:spPr bwMode="auto">
          <a:xfrm>
            <a:off x="1935291" y="3315080"/>
            <a:ext cx="58737" cy="14287"/>
          </a:xfrm>
          <a:custGeom>
            <a:avLst/>
            <a:gdLst>
              <a:gd name="T0" fmla="*/ 0 w 37"/>
              <a:gd name="T1" fmla="*/ 2147483647 h 9"/>
              <a:gd name="T2" fmla="*/ 2147483647 w 37"/>
              <a:gd name="T3" fmla="*/ 0 h 9"/>
              <a:gd name="T4" fmla="*/ 2147483647 w 37"/>
              <a:gd name="T5" fmla="*/ 0 h 9"/>
              <a:gd name="T6" fmla="*/ 0 60000 65536"/>
              <a:gd name="T7" fmla="*/ 0 60000 65536"/>
              <a:gd name="T8" fmla="*/ 0 60000 65536"/>
              <a:gd name="T9" fmla="*/ 0 w 37"/>
              <a:gd name="T10" fmla="*/ 0 h 9"/>
              <a:gd name="T11" fmla="*/ 37 w 37"/>
              <a:gd name="T12" fmla="*/ 9 h 9"/>
            </a:gdLst>
            <a:ahLst/>
            <a:cxnLst>
              <a:cxn ang="T6">
                <a:pos x="T0" y="T1"/>
              </a:cxn>
              <a:cxn ang="T7">
                <a:pos x="T2" y="T3"/>
              </a:cxn>
              <a:cxn ang="T8">
                <a:pos x="T4" y="T5"/>
              </a:cxn>
            </a:cxnLst>
            <a:rect l="T9" t="T10" r="T11" b="T12"/>
            <a:pathLst>
              <a:path w="37" h="9">
                <a:moveTo>
                  <a:pt x="0" y="9"/>
                </a:moveTo>
                <a:lnTo>
                  <a:pt x="18" y="0"/>
                </a:lnTo>
                <a:lnTo>
                  <a:pt x="3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18"/>
          <p:cNvSpPr>
            <a:spLocks noChangeShapeType="1"/>
          </p:cNvSpPr>
          <p:nvPr/>
        </p:nvSpPr>
        <p:spPr bwMode="auto">
          <a:xfrm>
            <a:off x="1994028" y="3315080"/>
            <a:ext cx="587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flipV="1">
            <a:off x="2052766" y="3300792"/>
            <a:ext cx="73025"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flipV="1">
            <a:off x="2125791" y="3284917"/>
            <a:ext cx="58737" cy="15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flipV="1">
            <a:off x="2184528" y="3270630"/>
            <a:ext cx="58738"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2"/>
          <p:cNvSpPr>
            <a:spLocks noChangeShapeType="1"/>
          </p:cNvSpPr>
          <p:nvPr/>
        </p:nvSpPr>
        <p:spPr bwMode="auto">
          <a:xfrm flipV="1">
            <a:off x="2243266" y="3256342"/>
            <a:ext cx="58737"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3"/>
          <p:cNvSpPr>
            <a:spLocks noChangeShapeType="1"/>
          </p:cNvSpPr>
          <p:nvPr/>
        </p:nvSpPr>
        <p:spPr bwMode="auto">
          <a:xfrm flipV="1">
            <a:off x="2302003" y="3226180"/>
            <a:ext cx="58738" cy="30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4"/>
          <p:cNvSpPr>
            <a:spLocks noChangeShapeType="1"/>
          </p:cNvSpPr>
          <p:nvPr/>
        </p:nvSpPr>
        <p:spPr bwMode="auto">
          <a:xfrm flipV="1">
            <a:off x="2360741" y="3211892"/>
            <a:ext cx="74612"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5"/>
          <p:cNvSpPr>
            <a:spLocks noChangeShapeType="1"/>
          </p:cNvSpPr>
          <p:nvPr/>
        </p:nvSpPr>
        <p:spPr bwMode="auto">
          <a:xfrm flipV="1">
            <a:off x="2435353" y="3183317"/>
            <a:ext cx="58738" cy="28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6"/>
          <p:cNvSpPr>
            <a:spLocks noChangeShapeType="1"/>
          </p:cNvSpPr>
          <p:nvPr/>
        </p:nvSpPr>
        <p:spPr bwMode="auto">
          <a:xfrm flipV="1">
            <a:off x="2494091" y="3138867"/>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7"/>
          <p:cNvSpPr>
            <a:spLocks noChangeShapeType="1"/>
          </p:cNvSpPr>
          <p:nvPr/>
        </p:nvSpPr>
        <p:spPr bwMode="auto">
          <a:xfrm flipV="1">
            <a:off x="2552828" y="3094417"/>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8"/>
          <p:cNvSpPr>
            <a:spLocks noChangeShapeType="1"/>
          </p:cNvSpPr>
          <p:nvPr/>
        </p:nvSpPr>
        <p:spPr bwMode="auto">
          <a:xfrm flipV="1">
            <a:off x="2611566" y="3049967"/>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Freeform 31"/>
          <p:cNvSpPr>
            <a:spLocks/>
          </p:cNvSpPr>
          <p:nvPr/>
        </p:nvSpPr>
        <p:spPr bwMode="auto">
          <a:xfrm>
            <a:off x="2670303" y="2991230"/>
            <a:ext cx="73025" cy="58737"/>
          </a:xfrm>
          <a:custGeom>
            <a:avLst/>
            <a:gdLst>
              <a:gd name="T0" fmla="*/ 0 w 46"/>
              <a:gd name="T1" fmla="*/ 2147483647 h 37"/>
              <a:gd name="T2" fmla="*/ 2147483647 w 46"/>
              <a:gd name="T3" fmla="*/ 2147483647 h 37"/>
              <a:gd name="T4" fmla="*/ 2147483647 w 46"/>
              <a:gd name="T5" fmla="*/ 0 h 37"/>
              <a:gd name="T6" fmla="*/ 0 60000 65536"/>
              <a:gd name="T7" fmla="*/ 0 60000 65536"/>
              <a:gd name="T8" fmla="*/ 0 60000 65536"/>
              <a:gd name="T9" fmla="*/ 0 w 46"/>
              <a:gd name="T10" fmla="*/ 0 h 37"/>
              <a:gd name="T11" fmla="*/ 46 w 46"/>
              <a:gd name="T12" fmla="*/ 37 h 37"/>
            </a:gdLst>
            <a:ahLst/>
            <a:cxnLst>
              <a:cxn ang="T6">
                <a:pos x="T0" y="T1"/>
              </a:cxn>
              <a:cxn ang="T7">
                <a:pos x="T2" y="T3"/>
              </a:cxn>
              <a:cxn ang="T8">
                <a:pos x="T4" y="T5"/>
              </a:cxn>
            </a:cxnLst>
            <a:rect l="T9" t="T10" r="T11" b="T12"/>
            <a:pathLst>
              <a:path w="46" h="37">
                <a:moveTo>
                  <a:pt x="0" y="37"/>
                </a:moveTo>
                <a:lnTo>
                  <a:pt x="18" y="19"/>
                </a:lnTo>
                <a:lnTo>
                  <a:pt x="4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p:cNvSpPr>
            <a:spLocks/>
          </p:cNvSpPr>
          <p:nvPr/>
        </p:nvSpPr>
        <p:spPr bwMode="auto">
          <a:xfrm>
            <a:off x="2743328" y="2946780"/>
            <a:ext cx="58738" cy="44450"/>
          </a:xfrm>
          <a:custGeom>
            <a:avLst/>
            <a:gdLst>
              <a:gd name="T0" fmla="*/ 0 w 37"/>
              <a:gd name="T1" fmla="*/ 2147483647 h 28"/>
              <a:gd name="T2" fmla="*/ 2147483647 w 37"/>
              <a:gd name="T3" fmla="*/ 2147483647 h 28"/>
              <a:gd name="T4" fmla="*/ 2147483647 w 37"/>
              <a:gd name="T5" fmla="*/ 0 h 28"/>
              <a:gd name="T6" fmla="*/ 0 60000 65536"/>
              <a:gd name="T7" fmla="*/ 0 60000 65536"/>
              <a:gd name="T8" fmla="*/ 0 60000 65536"/>
              <a:gd name="T9" fmla="*/ 0 w 37"/>
              <a:gd name="T10" fmla="*/ 0 h 28"/>
              <a:gd name="T11" fmla="*/ 37 w 37"/>
              <a:gd name="T12" fmla="*/ 28 h 28"/>
            </a:gdLst>
            <a:ahLst/>
            <a:cxnLst>
              <a:cxn ang="T6">
                <a:pos x="T0" y="T1"/>
              </a:cxn>
              <a:cxn ang="T7">
                <a:pos x="T2" y="T3"/>
              </a:cxn>
              <a:cxn ang="T8">
                <a:pos x="T4" y="T5"/>
              </a:cxn>
            </a:cxnLst>
            <a:rect l="T9" t="T10" r="T11" b="T12"/>
            <a:pathLst>
              <a:path w="37" h="28">
                <a:moveTo>
                  <a:pt x="0" y="28"/>
                </a:moveTo>
                <a:lnTo>
                  <a:pt x="19" y="19"/>
                </a:lnTo>
                <a:lnTo>
                  <a:pt x="3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p:cNvSpPr>
            <a:spLocks/>
          </p:cNvSpPr>
          <p:nvPr/>
        </p:nvSpPr>
        <p:spPr bwMode="auto">
          <a:xfrm>
            <a:off x="2802066" y="2873755"/>
            <a:ext cx="58737" cy="73025"/>
          </a:xfrm>
          <a:custGeom>
            <a:avLst/>
            <a:gdLst>
              <a:gd name="T0" fmla="*/ 0 w 37"/>
              <a:gd name="T1" fmla="*/ 2147483647 h 46"/>
              <a:gd name="T2" fmla="*/ 2147483647 w 37"/>
              <a:gd name="T3" fmla="*/ 2147483647 h 46"/>
              <a:gd name="T4" fmla="*/ 2147483647 w 37"/>
              <a:gd name="T5" fmla="*/ 0 h 46"/>
              <a:gd name="T6" fmla="*/ 0 60000 65536"/>
              <a:gd name="T7" fmla="*/ 0 60000 65536"/>
              <a:gd name="T8" fmla="*/ 0 60000 65536"/>
              <a:gd name="T9" fmla="*/ 0 w 37"/>
              <a:gd name="T10" fmla="*/ 0 h 46"/>
              <a:gd name="T11" fmla="*/ 37 w 37"/>
              <a:gd name="T12" fmla="*/ 46 h 46"/>
            </a:gdLst>
            <a:ahLst/>
            <a:cxnLst>
              <a:cxn ang="T6">
                <a:pos x="T0" y="T1"/>
              </a:cxn>
              <a:cxn ang="T7">
                <a:pos x="T2" y="T3"/>
              </a:cxn>
              <a:cxn ang="T8">
                <a:pos x="T4" y="T5"/>
              </a:cxn>
            </a:cxnLst>
            <a:rect l="T9" t="T10" r="T11" b="T12"/>
            <a:pathLst>
              <a:path w="37" h="46">
                <a:moveTo>
                  <a:pt x="0" y="46"/>
                </a:moveTo>
                <a:lnTo>
                  <a:pt x="19" y="28"/>
                </a:lnTo>
                <a:lnTo>
                  <a:pt x="3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Line 32"/>
          <p:cNvSpPr>
            <a:spLocks noChangeShapeType="1"/>
          </p:cNvSpPr>
          <p:nvPr/>
        </p:nvSpPr>
        <p:spPr bwMode="auto">
          <a:xfrm flipV="1">
            <a:off x="2860803" y="2815017"/>
            <a:ext cx="58738" cy="58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3"/>
          <p:cNvSpPr>
            <a:spLocks noChangeShapeType="1"/>
          </p:cNvSpPr>
          <p:nvPr/>
        </p:nvSpPr>
        <p:spPr bwMode="auto">
          <a:xfrm flipV="1">
            <a:off x="2919541" y="2741992"/>
            <a:ext cx="58737"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4"/>
          <p:cNvSpPr>
            <a:spLocks noChangeShapeType="1"/>
          </p:cNvSpPr>
          <p:nvPr/>
        </p:nvSpPr>
        <p:spPr bwMode="auto">
          <a:xfrm flipV="1">
            <a:off x="2978278" y="2667380"/>
            <a:ext cx="58738" cy="746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5"/>
          <p:cNvSpPr>
            <a:spLocks noChangeShapeType="1"/>
          </p:cNvSpPr>
          <p:nvPr/>
        </p:nvSpPr>
        <p:spPr bwMode="auto">
          <a:xfrm flipV="1">
            <a:off x="3037016" y="2594355"/>
            <a:ext cx="74612"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39" name="Line 36"/>
          <p:cNvSpPr>
            <a:spLocks noChangeShapeType="1"/>
          </p:cNvSpPr>
          <p:nvPr/>
        </p:nvSpPr>
        <p:spPr bwMode="auto">
          <a:xfrm flipV="1">
            <a:off x="3111628" y="2521330"/>
            <a:ext cx="58738"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0" name="Line 37"/>
          <p:cNvSpPr>
            <a:spLocks noChangeShapeType="1"/>
          </p:cNvSpPr>
          <p:nvPr/>
        </p:nvSpPr>
        <p:spPr bwMode="auto">
          <a:xfrm flipV="1">
            <a:off x="3170366" y="2448305"/>
            <a:ext cx="58737"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1" name="Line 38"/>
          <p:cNvSpPr>
            <a:spLocks noChangeShapeType="1"/>
          </p:cNvSpPr>
          <p:nvPr/>
        </p:nvSpPr>
        <p:spPr bwMode="auto">
          <a:xfrm flipV="1">
            <a:off x="3229103" y="2373692"/>
            <a:ext cx="58738" cy="74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2" name="Line 39"/>
          <p:cNvSpPr>
            <a:spLocks noChangeShapeType="1"/>
          </p:cNvSpPr>
          <p:nvPr/>
        </p:nvSpPr>
        <p:spPr bwMode="auto">
          <a:xfrm flipV="1">
            <a:off x="3287841" y="2300667"/>
            <a:ext cx="58737"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3" name="Line 40"/>
          <p:cNvSpPr>
            <a:spLocks noChangeShapeType="1"/>
          </p:cNvSpPr>
          <p:nvPr/>
        </p:nvSpPr>
        <p:spPr bwMode="auto">
          <a:xfrm flipV="1">
            <a:off x="3346578" y="2241930"/>
            <a:ext cx="73025"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4" name="Line 41"/>
          <p:cNvSpPr>
            <a:spLocks noChangeShapeType="1"/>
          </p:cNvSpPr>
          <p:nvPr/>
        </p:nvSpPr>
        <p:spPr bwMode="auto">
          <a:xfrm flipV="1">
            <a:off x="3419603" y="2197480"/>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5" name="Line 42"/>
          <p:cNvSpPr>
            <a:spLocks noChangeShapeType="1"/>
          </p:cNvSpPr>
          <p:nvPr/>
        </p:nvSpPr>
        <p:spPr bwMode="auto">
          <a:xfrm flipV="1">
            <a:off x="3478341" y="2153030"/>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6" name="Line 43"/>
          <p:cNvSpPr>
            <a:spLocks noChangeShapeType="1"/>
          </p:cNvSpPr>
          <p:nvPr/>
        </p:nvSpPr>
        <p:spPr bwMode="auto">
          <a:xfrm flipV="1">
            <a:off x="3537078" y="2124455"/>
            <a:ext cx="58738" cy="28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7" name="Line 44"/>
          <p:cNvSpPr>
            <a:spLocks noChangeShapeType="1"/>
          </p:cNvSpPr>
          <p:nvPr/>
        </p:nvSpPr>
        <p:spPr bwMode="auto">
          <a:xfrm flipV="1">
            <a:off x="3595816" y="2110167"/>
            <a:ext cx="58737"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8" name="Freeform 47"/>
          <p:cNvSpPr>
            <a:spLocks/>
          </p:cNvSpPr>
          <p:nvPr/>
        </p:nvSpPr>
        <p:spPr bwMode="auto">
          <a:xfrm>
            <a:off x="3654553" y="2094292"/>
            <a:ext cx="74613" cy="15875"/>
          </a:xfrm>
          <a:custGeom>
            <a:avLst/>
            <a:gdLst>
              <a:gd name="T0" fmla="*/ 0 w 47"/>
              <a:gd name="T1" fmla="*/ 2147483647 h 10"/>
              <a:gd name="T2" fmla="*/ 2147483647 w 47"/>
              <a:gd name="T3" fmla="*/ 0 h 10"/>
              <a:gd name="T4" fmla="*/ 2147483647 w 47"/>
              <a:gd name="T5" fmla="*/ 0 h 10"/>
              <a:gd name="T6" fmla="*/ 0 60000 65536"/>
              <a:gd name="T7" fmla="*/ 0 60000 65536"/>
              <a:gd name="T8" fmla="*/ 0 60000 65536"/>
              <a:gd name="T9" fmla="*/ 0 w 47"/>
              <a:gd name="T10" fmla="*/ 0 h 10"/>
              <a:gd name="T11" fmla="*/ 47 w 47"/>
              <a:gd name="T12" fmla="*/ 10 h 10"/>
            </a:gdLst>
            <a:ahLst/>
            <a:cxnLst>
              <a:cxn ang="T6">
                <a:pos x="T0" y="T1"/>
              </a:cxn>
              <a:cxn ang="T7">
                <a:pos x="T2" y="T3"/>
              </a:cxn>
              <a:cxn ang="T8">
                <a:pos x="T4" y="T5"/>
              </a:cxn>
            </a:cxnLst>
            <a:rect l="T9" t="T10" r="T11" b="T12"/>
            <a:pathLst>
              <a:path w="47" h="10">
                <a:moveTo>
                  <a:pt x="0" y="10"/>
                </a:moveTo>
                <a:lnTo>
                  <a:pt x="19" y="0"/>
                </a:lnTo>
                <a:lnTo>
                  <a:pt x="4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1"/>
              </a:solidFill>
            </a:endParaRPr>
          </a:p>
        </p:txBody>
      </p:sp>
      <p:sp>
        <p:nvSpPr>
          <p:cNvPr id="49" name="Freeform 48"/>
          <p:cNvSpPr>
            <a:spLocks/>
          </p:cNvSpPr>
          <p:nvPr/>
        </p:nvSpPr>
        <p:spPr bwMode="auto">
          <a:xfrm>
            <a:off x="3729166" y="2094292"/>
            <a:ext cx="58737" cy="15875"/>
          </a:xfrm>
          <a:custGeom>
            <a:avLst/>
            <a:gdLst>
              <a:gd name="T0" fmla="*/ 0 w 37"/>
              <a:gd name="T1" fmla="*/ 0 h 10"/>
              <a:gd name="T2" fmla="*/ 2147483647 w 37"/>
              <a:gd name="T3" fmla="*/ 0 h 10"/>
              <a:gd name="T4" fmla="*/ 2147483647 w 37"/>
              <a:gd name="T5" fmla="*/ 2147483647 h 10"/>
              <a:gd name="T6" fmla="*/ 0 60000 65536"/>
              <a:gd name="T7" fmla="*/ 0 60000 65536"/>
              <a:gd name="T8" fmla="*/ 0 60000 65536"/>
              <a:gd name="T9" fmla="*/ 0 w 37"/>
              <a:gd name="T10" fmla="*/ 0 h 10"/>
              <a:gd name="T11" fmla="*/ 37 w 37"/>
              <a:gd name="T12" fmla="*/ 10 h 10"/>
            </a:gdLst>
            <a:ahLst/>
            <a:cxnLst>
              <a:cxn ang="T6">
                <a:pos x="T0" y="T1"/>
              </a:cxn>
              <a:cxn ang="T7">
                <a:pos x="T2" y="T3"/>
              </a:cxn>
              <a:cxn ang="T8">
                <a:pos x="T4" y="T5"/>
              </a:cxn>
            </a:cxnLst>
            <a:rect l="T9" t="T10" r="T11" b="T12"/>
            <a:pathLst>
              <a:path w="37" h="10">
                <a:moveTo>
                  <a:pt x="0" y="0"/>
                </a:moveTo>
                <a:lnTo>
                  <a:pt x="18" y="0"/>
                </a:lnTo>
                <a:lnTo>
                  <a:pt x="37" y="1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1"/>
              </a:solidFill>
            </a:endParaRPr>
          </a:p>
        </p:txBody>
      </p:sp>
      <p:sp>
        <p:nvSpPr>
          <p:cNvPr id="50" name="Line 47"/>
          <p:cNvSpPr>
            <a:spLocks noChangeShapeType="1"/>
          </p:cNvSpPr>
          <p:nvPr/>
        </p:nvSpPr>
        <p:spPr bwMode="auto">
          <a:xfrm>
            <a:off x="3787903" y="2110167"/>
            <a:ext cx="58738"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1" name="Line 48"/>
          <p:cNvSpPr>
            <a:spLocks noChangeShapeType="1"/>
          </p:cNvSpPr>
          <p:nvPr/>
        </p:nvSpPr>
        <p:spPr bwMode="auto">
          <a:xfrm>
            <a:off x="3846641" y="2124455"/>
            <a:ext cx="58737" cy="28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2" name="Line 49"/>
          <p:cNvSpPr>
            <a:spLocks noChangeShapeType="1"/>
          </p:cNvSpPr>
          <p:nvPr/>
        </p:nvSpPr>
        <p:spPr bwMode="auto">
          <a:xfrm>
            <a:off x="3905378" y="2153030"/>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3" name="Line 50"/>
          <p:cNvSpPr>
            <a:spLocks noChangeShapeType="1"/>
          </p:cNvSpPr>
          <p:nvPr/>
        </p:nvSpPr>
        <p:spPr bwMode="auto">
          <a:xfrm>
            <a:off x="3964116" y="2197480"/>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4" name="Line 51"/>
          <p:cNvSpPr>
            <a:spLocks noChangeShapeType="1"/>
          </p:cNvSpPr>
          <p:nvPr/>
        </p:nvSpPr>
        <p:spPr bwMode="auto">
          <a:xfrm>
            <a:off x="4022853" y="2241930"/>
            <a:ext cx="73025" cy="58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5" name="Line 52"/>
          <p:cNvSpPr>
            <a:spLocks noChangeShapeType="1"/>
          </p:cNvSpPr>
          <p:nvPr/>
        </p:nvSpPr>
        <p:spPr bwMode="auto">
          <a:xfrm>
            <a:off x="4095878" y="2300667"/>
            <a:ext cx="58738"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6" name="Line 53"/>
          <p:cNvSpPr>
            <a:spLocks noChangeShapeType="1"/>
          </p:cNvSpPr>
          <p:nvPr/>
        </p:nvSpPr>
        <p:spPr bwMode="auto">
          <a:xfrm>
            <a:off x="4154616" y="2373692"/>
            <a:ext cx="58737" cy="74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7" name="Line 54"/>
          <p:cNvSpPr>
            <a:spLocks noChangeShapeType="1"/>
          </p:cNvSpPr>
          <p:nvPr/>
        </p:nvSpPr>
        <p:spPr bwMode="auto">
          <a:xfrm>
            <a:off x="4213353" y="2448305"/>
            <a:ext cx="58738"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8" name="Line 55"/>
          <p:cNvSpPr>
            <a:spLocks noChangeShapeType="1"/>
          </p:cNvSpPr>
          <p:nvPr/>
        </p:nvSpPr>
        <p:spPr bwMode="auto">
          <a:xfrm>
            <a:off x="4272091" y="2521330"/>
            <a:ext cx="58737"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9" name="Line 56"/>
          <p:cNvSpPr>
            <a:spLocks noChangeShapeType="1"/>
          </p:cNvSpPr>
          <p:nvPr/>
        </p:nvSpPr>
        <p:spPr bwMode="auto">
          <a:xfrm>
            <a:off x="4330828" y="2594355"/>
            <a:ext cx="74613"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0" name="Line 57"/>
          <p:cNvSpPr>
            <a:spLocks noChangeShapeType="1"/>
          </p:cNvSpPr>
          <p:nvPr/>
        </p:nvSpPr>
        <p:spPr bwMode="auto">
          <a:xfrm>
            <a:off x="4405441" y="2667380"/>
            <a:ext cx="58737" cy="746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58"/>
          <p:cNvSpPr>
            <a:spLocks noChangeShapeType="1"/>
          </p:cNvSpPr>
          <p:nvPr/>
        </p:nvSpPr>
        <p:spPr bwMode="auto">
          <a:xfrm>
            <a:off x="4464178" y="2741992"/>
            <a:ext cx="58738" cy="7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59"/>
          <p:cNvSpPr>
            <a:spLocks noChangeShapeType="1"/>
          </p:cNvSpPr>
          <p:nvPr/>
        </p:nvSpPr>
        <p:spPr bwMode="auto">
          <a:xfrm>
            <a:off x="4522916" y="2815017"/>
            <a:ext cx="58737" cy="58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Freeform 62"/>
          <p:cNvSpPr>
            <a:spLocks/>
          </p:cNvSpPr>
          <p:nvPr/>
        </p:nvSpPr>
        <p:spPr bwMode="auto">
          <a:xfrm>
            <a:off x="4581653" y="2873755"/>
            <a:ext cx="58738" cy="73025"/>
          </a:xfrm>
          <a:custGeom>
            <a:avLst/>
            <a:gdLst>
              <a:gd name="T0" fmla="*/ 0 w 37"/>
              <a:gd name="T1" fmla="*/ 0 h 46"/>
              <a:gd name="T2" fmla="*/ 2147483647 w 37"/>
              <a:gd name="T3" fmla="*/ 2147483647 h 46"/>
              <a:gd name="T4" fmla="*/ 2147483647 w 37"/>
              <a:gd name="T5" fmla="*/ 2147483647 h 46"/>
              <a:gd name="T6" fmla="*/ 0 60000 65536"/>
              <a:gd name="T7" fmla="*/ 0 60000 65536"/>
              <a:gd name="T8" fmla="*/ 0 60000 65536"/>
              <a:gd name="T9" fmla="*/ 0 w 37"/>
              <a:gd name="T10" fmla="*/ 0 h 46"/>
              <a:gd name="T11" fmla="*/ 37 w 37"/>
              <a:gd name="T12" fmla="*/ 46 h 46"/>
            </a:gdLst>
            <a:ahLst/>
            <a:cxnLst>
              <a:cxn ang="T6">
                <a:pos x="T0" y="T1"/>
              </a:cxn>
              <a:cxn ang="T7">
                <a:pos x="T2" y="T3"/>
              </a:cxn>
              <a:cxn ang="T8">
                <a:pos x="T4" y="T5"/>
              </a:cxn>
            </a:cxnLst>
            <a:rect l="T9" t="T10" r="T11" b="T12"/>
            <a:pathLst>
              <a:path w="37" h="46">
                <a:moveTo>
                  <a:pt x="0" y="0"/>
                </a:moveTo>
                <a:lnTo>
                  <a:pt x="18" y="28"/>
                </a:lnTo>
                <a:lnTo>
                  <a:pt x="37" y="4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63"/>
          <p:cNvSpPr>
            <a:spLocks/>
          </p:cNvSpPr>
          <p:nvPr/>
        </p:nvSpPr>
        <p:spPr bwMode="auto">
          <a:xfrm>
            <a:off x="4640391" y="2946780"/>
            <a:ext cx="58737" cy="44450"/>
          </a:xfrm>
          <a:custGeom>
            <a:avLst/>
            <a:gdLst>
              <a:gd name="T0" fmla="*/ 0 w 37"/>
              <a:gd name="T1" fmla="*/ 0 h 28"/>
              <a:gd name="T2" fmla="*/ 2147483647 w 37"/>
              <a:gd name="T3" fmla="*/ 2147483647 h 28"/>
              <a:gd name="T4" fmla="*/ 2147483647 w 37"/>
              <a:gd name="T5" fmla="*/ 2147483647 h 28"/>
              <a:gd name="T6" fmla="*/ 0 60000 65536"/>
              <a:gd name="T7" fmla="*/ 0 60000 65536"/>
              <a:gd name="T8" fmla="*/ 0 60000 65536"/>
              <a:gd name="T9" fmla="*/ 0 w 37"/>
              <a:gd name="T10" fmla="*/ 0 h 28"/>
              <a:gd name="T11" fmla="*/ 37 w 37"/>
              <a:gd name="T12" fmla="*/ 28 h 28"/>
            </a:gdLst>
            <a:ahLst/>
            <a:cxnLst>
              <a:cxn ang="T6">
                <a:pos x="T0" y="T1"/>
              </a:cxn>
              <a:cxn ang="T7">
                <a:pos x="T2" y="T3"/>
              </a:cxn>
              <a:cxn ang="T8">
                <a:pos x="T4" y="T5"/>
              </a:cxn>
            </a:cxnLst>
            <a:rect l="T9" t="T10" r="T11" b="T12"/>
            <a:pathLst>
              <a:path w="37" h="28">
                <a:moveTo>
                  <a:pt x="0" y="0"/>
                </a:moveTo>
                <a:lnTo>
                  <a:pt x="18" y="19"/>
                </a:lnTo>
                <a:lnTo>
                  <a:pt x="37" y="2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64"/>
          <p:cNvSpPr>
            <a:spLocks/>
          </p:cNvSpPr>
          <p:nvPr/>
        </p:nvSpPr>
        <p:spPr bwMode="auto">
          <a:xfrm>
            <a:off x="4699128" y="2991230"/>
            <a:ext cx="73025" cy="58737"/>
          </a:xfrm>
          <a:custGeom>
            <a:avLst/>
            <a:gdLst>
              <a:gd name="T0" fmla="*/ 0 w 46"/>
              <a:gd name="T1" fmla="*/ 0 h 37"/>
              <a:gd name="T2" fmla="*/ 2147483647 w 46"/>
              <a:gd name="T3" fmla="*/ 2147483647 h 37"/>
              <a:gd name="T4" fmla="*/ 2147483647 w 46"/>
              <a:gd name="T5" fmla="*/ 2147483647 h 37"/>
              <a:gd name="T6" fmla="*/ 0 60000 65536"/>
              <a:gd name="T7" fmla="*/ 0 60000 65536"/>
              <a:gd name="T8" fmla="*/ 0 60000 65536"/>
              <a:gd name="T9" fmla="*/ 0 w 46"/>
              <a:gd name="T10" fmla="*/ 0 h 37"/>
              <a:gd name="T11" fmla="*/ 46 w 46"/>
              <a:gd name="T12" fmla="*/ 37 h 37"/>
            </a:gdLst>
            <a:ahLst/>
            <a:cxnLst>
              <a:cxn ang="T6">
                <a:pos x="T0" y="T1"/>
              </a:cxn>
              <a:cxn ang="T7">
                <a:pos x="T2" y="T3"/>
              </a:cxn>
              <a:cxn ang="T8">
                <a:pos x="T4" y="T5"/>
              </a:cxn>
            </a:cxnLst>
            <a:rect l="T9" t="T10" r="T11" b="T12"/>
            <a:pathLst>
              <a:path w="46" h="37">
                <a:moveTo>
                  <a:pt x="0" y="0"/>
                </a:moveTo>
                <a:lnTo>
                  <a:pt x="18" y="19"/>
                </a:lnTo>
                <a:lnTo>
                  <a:pt x="46" y="3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Line 63"/>
          <p:cNvSpPr>
            <a:spLocks noChangeShapeType="1"/>
          </p:cNvSpPr>
          <p:nvPr/>
        </p:nvSpPr>
        <p:spPr bwMode="auto">
          <a:xfrm>
            <a:off x="4772153" y="3049967"/>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64"/>
          <p:cNvSpPr>
            <a:spLocks noChangeShapeType="1"/>
          </p:cNvSpPr>
          <p:nvPr/>
        </p:nvSpPr>
        <p:spPr bwMode="auto">
          <a:xfrm>
            <a:off x="4830891" y="3094417"/>
            <a:ext cx="58737"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65"/>
          <p:cNvSpPr>
            <a:spLocks noChangeShapeType="1"/>
          </p:cNvSpPr>
          <p:nvPr/>
        </p:nvSpPr>
        <p:spPr bwMode="auto">
          <a:xfrm>
            <a:off x="4889628" y="3138867"/>
            <a:ext cx="58738"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66"/>
          <p:cNvSpPr>
            <a:spLocks noChangeShapeType="1"/>
          </p:cNvSpPr>
          <p:nvPr/>
        </p:nvSpPr>
        <p:spPr bwMode="auto">
          <a:xfrm>
            <a:off x="4948366" y="3183317"/>
            <a:ext cx="58737" cy="28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67"/>
          <p:cNvSpPr>
            <a:spLocks noChangeShapeType="1"/>
          </p:cNvSpPr>
          <p:nvPr/>
        </p:nvSpPr>
        <p:spPr bwMode="auto">
          <a:xfrm>
            <a:off x="5007103" y="3211892"/>
            <a:ext cx="74613"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68"/>
          <p:cNvSpPr>
            <a:spLocks noChangeShapeType="1"/>
          </p:cNvSpPr>
          <p:nvPr/>
        </p:nvSpPr>
        <p:spPr bwMode="auto">
          <a:xfrm>
            <a:off x="5081716" y="3226180"/>
            <a:ext cx="58737" cy="30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69"/>
          <p:cNvSpPr>
            <a:spLocks noChangeShapeType="1"/>
          </p:cNvSpPr>
          <p:nvPr/>
        </p:nvSpPr>
        <p:spPr bwMode="auto">
          <a:xfrm>
            <a:off x="5140453" y="3256342"/>
            <a:ext cx="58738"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70"/>
          <p:cNvSpPr>
            <a:spLocks noChangeShapeType="1"/>
          </p:cNvSpPr>
          <p:nvPr/>
        </p:nvSpPr>
        <p:spPr bwMode="auto">
          <a:xfrm>
            <a:off x="5199191" y="3270630"/>
            <a:ext cx="58737"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71"/>
          <p:cNvSpPr>
            <a:spLocks noChangeShapeType="1"/>
          </p:cNvSpPr>
          <p:nvPr/>
        </p:nvSpPr>
        <p:spPr bwMode="auto">
          <a:xfrm>
            <a:off x="5257928" y="3284917"/>
            <a:ext cx="58738" cy="15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72"/>
          <p:cNvSpPr>
            <a:spLocks noChangeShapeType="1"/>
          </p:cNvSpPr>
          <p:nvPr/>
        </p:nvSpPr>
        <p:spPr bwMode="auto">
          <a:xfrm>
            <a:off x="5316666" y="3300792"/>
            <a:ext cx="73025"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73"/>
          <p:cNvSpPr>
            <a:spLocks noChangeShapeType="1"/>
          </p:cNvSpPr>
          <p:nvPr/>
        </p:nvSpPr>
        <p:spPr bwMode="auto">
          <a:xfrm>
            <a:off x="5389691" y="3315080"/>
            <a:ext cx="58737"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Freeform 76"/>
          <p:cNvSpPr>
            <a:spLocks/>
          </p:cNvSpPr>
          <p:nvPr/>
        </p:nvSpPr>
        <p:spPr bwMode="auto">
          <a:xfrm>
            <a:off x="5448428" y="3315080"/>
            <a:ext cx="58738" cy="14287"/>
          </a:xfrm>
          <a:custGeom>
            <a:avLst/>
            <a:gdLst>
              <a:gd name="T0" fmla="*/ 0 w 37"/>
              <a:gd name="T1" fmla="*/ 0 h 9"/>
              <a:gd name="T2" fmla="*/ 2147483647 w 37"/>
              <a:gd name="T3" fmla="*/ 0 h 9"/>
              <a:gd name="T4" fmla="*/ 2147483647 w 37"/>
              <a:gd name="T5" fmla="*/ 2147483647 h 9"/>
              <a:gd name="T6" fmla="*/ 0 60000 65536"/>
              <a:gd name="T7" fmla="*/ 0 60000 65536"/>
              <a:gd name="T8" fmla="*/ 0 60000 65536"/>
              <a:gd name="T9" fmla="*/ 0 w 37"/>
              <a:gd name="T10" fmla="*/ 0 h 9"/>
              <a:gd name="T11" fmla="*/ 37 w 37"/>
              <a:gd name="T12" fmla="*/ 9 h 9"/>
            </a:gdLst>
            <a:ahLst/>
            <a:cxnLst>
              <a:cxn ang="T6">
                <a:pos x="T0" y="T1"/>
              </a:cxn>
              <a:cxn ang="T7">
                <a:pos x="T2" y="T3"/>
              </a:cxn>
              <a:cxn ang="T8">
                <a:pos x="T4" y="T5"/>
              </a:cxn>
            </a:cxnLst>
            <a:rect l="T9" t="T10" r="T11" b="T12"/>
            <a:pathLst>
              <a:path w="37" h="9">
                <a:moveTo>
                  <a:pt x="0" y="0"/>
                </a:moveTo>
                <a:lnTo>
                  <a:pt x="19" y="0"/>
                </a:lnTo>
                <a:lnTo>
                  <a:pt x="37" y="9"/>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Line 75"/>
          <p:cNvSpPr>
            <a:spLocks noChangeShapeType="1"/>
          </p:cNvSpPr>
          <p:nvPr/>
        </p:nvSpPr>
        <p:spPr bwMode="auto">
          <a:xfrm>
            <a:off x="5507166" y="3329367"/>
            <a:ext cx="587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76"/>
          <p:cNvSpPr>
            <a:spLocks noChangeShapeType="1"/>
          </p:cNvSpPr>
          <p:nvPr/>
        </p:nvSpPr>
        <p:spPr bwMode="auto">
          <a:xfrm>
            <a:off x="5565903" y="3329367"/>
            <a:ext cx="5873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77"/>
          <p:cNvSpPr>
            <a:spLocks noChangeShapeType="1"/>
          </p:cNvSpPr>
          <p:nvPr/>
        </p:nvSpPr>
        <p:spPr bwMode="auto">
          <a:xfrm>
            <a:off x="5624641" y="3329367"/>
            <a:ext cx="74612"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80"/>
          <p:cNvSpPr>
            <a:spLocks/>
          </p:cNvSpPr>
          <p:nvPr/>
        </p:nvSpPr>
        <p:spPr bwMode="auto">
          <a:xfrm>
            <a:off x="5699253" y="3329367"/>
            <a:ext cx="58738" cy="14288"/>
          </a:xfrm>
          <a:custGeom>
            <a:avLst/>
            <a:gdLst>
              <a:gd name="T0" fmla="*/ 0 w 37"/>
              <a:gd name="T1" fmla="*/ 0 h 9"/>
              <a:gd name="T2" fmla="*/ 2147483647 w 37"/>
              <a:gd name="T3" fmla="*/ 0 h 9"/>
              <a:gd name="T4" fmla="*/ 2147483647 w 37"/>
              <a:gd name="T5" fmla="*/ 2147483647 h 9"/>
              <a:gd name="T6" fmla="*/ 0 60000 65536"/>
              <a:gd name="T7" fmla="*/ 0 60000 65536"/>
              <a:gd name="T8" fmla="*/ 0 60000 65536"/>
              <a:gd name="T9" fmla="*/ 0 w 37"/>
              <a:gd name="T10" fmla="*/ 0 h 9"/>
              <a:gd name="T11" fmla="*/ 37 w 37"/>
              <a:gd name="T12" fmla="*/ 9 h 9"/>
            </a:gdLst>
            <a:ahLst/>
            <a:cxnLst>
              <a:cxn ang="T6">
                <a:pos x="T0" y="T1"/>
              </a:cxn>
              <a:cxn ang="T7">
                <a:pos x="T2" y="T3"/>
              </a:cxn>
              <a:cxn ang="T8">
                <a:pos x="T4" y="T5"/>
              </a:cxn>
            </a:cxnLst>
            <a:rect l="T9" t="T10" r="T11" b="T12"/>
            <a:pathLst>
              <a:path w="37" h="9">
                <a:moveTo>
                  <a:pt x="0" y="0"/>
                </a:moveTo>
                <a:lnTo>
                  <a:pt x="18" y="0"/>
                </a:lnTo>
                <a:lnTo>
                  <a:pt x="37" y="9"/>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Line 79"/>
          <p:cNvSpPr>
            <a:spLocks noChangeShapeType="1"/>
          </p:cNvSpPr>
          <p:nvPr/>
        </p:nvSpPr>
        <p:spPr bwMode="auto">
          <a:xfrm>
            <a:off x="5757991" y="3343655"/>
            <a:ext cx="58737"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TextBox 82"/>
          <p:cNvSpPr txBox="1"/>
          <p:nvPr/>
        </p:nvSpPr>
        <p:spPr>
          <a:xfrm>
            <a:off x="3553453" y="3419177"/>
            <a:ext cx="356188" cy="461665"/>
          </a:xfrm>
          <a:prstGeom prst="rect">
            <a:avLst/>
          </a:prstGeom>
          <a:noFill/>
        </p:spPr>
        <p:txBody>
          <a:bodyPr wrap="none" rtlCol="0">
            <a:spAutoFit/>
          </a:bodyPr>
          <a:lstStyle/>
          <a:p>
            <a:r>
              <a:rPr lang="en-US" sz="2400" b="1" dirty="0" smtClean="0">
                <a:solidFill>
                  <a:schemeClr val="tx1"/>
                </a:solidFill>
              </a:rPr>
              <a:t>0</a:t>
            </a:r>
            <a:endParaRPr lang="en-US" sz="2400" b="1" dirty="0">
              <a:solidFill>
                <a:schemeClr val="tx1"/>
              </a:solidFill>
            </a:endParaRPr>
          </a:p>
        </p:txBody>
      </p:sp>
      <p:cxnSp>
        <p:nvCxnSpPr>
          <p:cNvPr id="84" name="Straight Connector 83"/>
          <p:cNvCxnSpPr/>
          <p:nvPr/>
        </p:nvCxnSpPr>
        <p:spPr>
          <a:xfrm>
            <a:off x="2743328" y="2410998"/>
            <a:ext cx="0" cy="1073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199191" y="2410998"/>
            <a:ext cx="0" cy="1073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721228" y="1937924"/>
            <a:ext cx="10319" cy="14350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448140" y="1922197"/>
            <a:ext cx="486030" cy="461665"/>
          </a:xfrm>
          <a:prstGeom prst="rect">
            <a:avLst/>
          </a:prstGeom>
          <a:noFill/>
        </p:spPr>
        <p:txBody>
          <a:bodyPr wrap="none" rtlCol="0">
            <a:spAutoFit/>
          </a:bodyPr>
          <a:lstStyle/>
          <a:p>
            <a:r>
              <a:rPr lang="en-US" sz="2400" dirty="0" err="1" smtClean="0">
                <a:solidFill>
                  <a:schemeClr val="tx1"/>
                </a:solidFill>
              </a:rPr>
              <a:t>Z</a:t>
            </a:r>
            <a:r>
              <a:rPr lang="en-US" sz="2400" baseline="-25000" dirty="0" err="1" smtClean="0">
                <a:solidFill>
                  <a:schemeClr val="tx1"/>
                </a:solidFill>
              </a:rPr>
              <a:t>L</a:t>
            </a:r>
            <a:endParaRPr lang="en-US" sz="2400" baseline="-25000" dirty="0">
              <a:solidFill>
                <a:schemeClr val="tx1"/>
              </a:solidFill>
            </a:endParaRPr>
          </a:p>
        </p:txBody>
      </p:sp>
      <p:sp>
        <p:nvSpPr>
          <p:cNvPr id="90" name="TextBox 89"/>
          <p:cNvSpPr txBox="1"/>
          <p:nvPr/>
        </p:nvSpPr>
        <p:spPr>
          <a:xfrm>
            <a:off x="4977734" y="1893622"/>
            <a:ext cx="519694" cy="461665"/>
          </a:xfrm>
          <a:prstGeom prst="rect">
            <a:avLst/>
          </a:prstGeom>
          <a:noFill/>
        </p:spPr>
        <p:txBody>
          <a:bodyPr wrap="none" rtlCol="0">
            <a:spAutoFit/>
          </a:bodyPr>
          <a:lstStyle/>
          <a:p>
            <a:r>
              <a:rPr lang="en-US" sz="2400" dirty="0" err="1" smtClean="0">
                <a:solidFill>
                  <a:schemeClr val="tx1"/>
                </a:solidFill>
              </a:rPr>
              <a:t>Z</a:t>
            </a:r>
            <a:r>
              <a:rPr lang="en-US" sz="2400" baseline="-25000" dirty="0" err="1">
                <a:solidFill>
                  <a:schemeClr val="tx1"/>
                </a:solidFill>
              </a:rPr>
              <a:t>U</a:t>
            </a:r>
            <a:endParaRPr lang="en-US" sz="2400" baseline="-25000" dirty="0">
              <a:solidFill>
                <a:schemeClr val="tx1"/>
              </a:solidFill>
            </a:endParaRPr>
          </a:p>
        </p:txBody>
      </p:sp>
      <p:sp>
        <p:nvSpPr>
          <p:cNvPr id="91" name="TextBox 90"/>
          <p:cNvSpPr txBox="1"/>
          <p:nvPr/>
        </p:nvSpPr>
        <p:spPr>
          <a:xfrm>
            <a:off x="4750703" y="3484025"/>
            <a:ext cx="1127232" cy="461665"/>
          </a:xfrm>
          <a:prstGeom prst="rect">
            <a:avLst/>
          </a:prstGeom>
          <a:noFill/>
        </p:spPr>
        <p:txBody>
          <a:bodyPr wrap="none" rtlCol="0">
            <a:spAutoFit/>
          </a:bodyPr>
          <a:lstStyle/>
          <a:p>
            <a:r>
              <a:rPr lang="en-US" sz="2400" dirty="0" smtClean="0">
                <a:solidFill>
                  <a:srgbClr val="FF0000"/>
                </a:solidFill>
              </a:rPr>
              <a:t>1.7957</a:t>
            </a:r>
            <a:endParaRPr lang="en-US" sz="2400" baseline="-25000" dirty="0">
              <a:solidFill>
                <a:srgbClr val="FF0000"/>
              </a:solidFill>
            </a:endParaRPr>
          </a:p>
        </p:txBody>
      </p:sp>
      <p:sp>
        <p:nvSpPr>
          <p:cNvPr id="92" name="TextBox 91"/>
          <p:cNvSpPr txBox="1"/>
          <p:nvPr/>
        </p:nvSpPr>
        <p:spPr>
          <a:xfrm>
            <a:off x="2177663" y="3484024"/>
            <a:ext cx="1229824" cy="461665"/>
          </a:xfrm>
          <a:prstGeom prst="rect">
            <a:avLst/>
          </a:prstGeom>
          <a:noFill/>
        </p:spPr>
        <p:txBody>
          <a:bodyPr wrap="none" rtlCol="0">
            <a:spAutoFit/>
          </a:bodyPr>
          <a:lstStyle/>
          <a:p>
            <a:r>
              <a:rPr lang="en-US" sz="2400" dirty="0" smtClean="0">
                <a:solidFill>
                  <a:srgbClr val="FF0000"/>
                </a:solidFill>
              </a:rPr>
              <a:t>-1.2536</a:t>
            </a:r>
            <a:endParaRPr lang="en-US" sz="2400" baseline="-25000" dirty="0">
              <a:solidFill>
                <a:srgbClr val="FF0000"/>
              </a:solidFill>
            </a:endParaRPr>
          </a:p>
        </p:txBody>
      </p:sp>
      <p:sp>
        <p:nvSpPr>
          <p:cNvPr id="93" name="TextBox 92"/>
          <p:cNvSpPr txBox="1"/>
          <p:nvPr/>
        </p:nvSpPr>
        <p:spPr>
          <a:xfrm>
            <a:off x="661792" y="5867400"/>
            <a:ext cx="1189749" cy="461665"/>
          </a:xfrm>
          <a:prstGeom prst="rect">
            <a:avLst/>
          </a:prstGeom>
          <a:noFill/>
        </p:spPr>
        <p:txBody>
          <a:bodyPr wrap="none" rtlCol="0">
            <a:spAutoFit/>
          </a:bodyPr>
          <a:lstStyle/>
          <a:p>
            <a:r>
              <a:rPr lang="en-US" sz="2400" b="1" dirty="0" smtClean="0">
                <a:solidFill>
                  <a:schemeClr val="tx1"/>
                </a:solidFill>
                <a:latin typeface="Franklin Gothic Book" panose="020B0503020102020204" pitchFamily="34" charset="0"/>
              </a:rPr>
              <a:t>PPM </a:t>
            </a:r>
            <a:r>
              <a:rPr lang="en-US" sz="2400" dirty="0" smtClean="0">
                <a:solidFill>
                  <a:schemeClr val="tx1"/>
                </a:solidFill>
                <a:latin typeface="Franklin Gothic Book" panose="020B0503020102020204" pitchFamily="34" charset="0"/>
              </a:rPr>
              <a:t>=  </a:t>
            </a:r>
            <a:endParaRPr lang="en-US" sz="2400" dirty="0">
              <a:solidFill>
                <a:schemeClr val="tx1"/>
              </a:solidFill>
              <a:latin typeface="Franklin Gothic Book" panose="020B0503020102020204" pitchFamily="34" charset="0"/>
            </a:endParaRPr>
          </a:p>
        </p:txBody>
      </p:sp>
      <p:sp>
        <p:nvSpPr>
          <p:cNvPr id="94" name="TextBox 93"/>
          <p:cNvSpPr txBox="1"/>
          <p:nvPr/>
        </p:nvSpPr>
        <p:spPr>
          <a:xfrm>
            <a:off x="458156" y="5310096"/>
            <a:ext cx="1506503" cy="461665"/>
          </a:xfrm>
          <a:prstGeom prst="rect">
            <a:avLst/>
          </a:prstGeom>
          <a:noFill/>
        </p:spPr>
        <p:txBody>
          <a:bodyPr wrap="none" rtlCol="0">
            <a:spAutoFit/>
          </a:bodyPr>
          <a:lstStyle/>
          <a:p>
            <a:r>
              <a:rPr lang="en-US" sz="2400" b="1" dirty="0" smtClean="0">
                <a:solidFill>
                  <a:schemeClr val="tx1"/>
                </a:solidFill>
                <a:latin typeface="Franklin Gothic Book" panose="020B0503020102020204" pitchFamily="34" charset="0"/>
              </a:rPr>
              <a:t>Therefore:</a:t>
            </a:r>
            <a:endParaRPr lang="en-US" sz="2400" b="1" dirty="0">
              <a:solidFill>
                <a:schemeClr val="tx1"/>
              </a:solidFill>
              <a:latin typeface="Franklin Gothic Book" panose="020B0503020102020204" pitchFamily="34" charset="0"/>
            </a:endParaRPr>
          </a:p>
        </p:txBody>
      </p:sp>
      <p:sp>
        <p:nvSpPr>
          <p:cNvPr id="3" name="TextBox 2"/>
          <p:cNvSpPr txBox="1"/>
          <p:nvPr/>
        </p:nvSpPr>
        <p:spPr>
          <a:xfrm>
            <a:off x="5816728" y="1677371"/>
            <a:ext cx="1127616" cy="523220"/>
          </a:xfrm>
          <a:prstGeom prst="rect">
            <a:avLst/>
          </a:prstGeom>
          <a:noFill/>
        </p:spPr>
        <p:txBody>
          <a:bodyPr wrap="none" rtlCol="0">
            <a:spAutoFit/>
          </a:bodyPr>
          <a:lstStyle/>
          <a:p>
            <a:r>
              <a:rPr lang="en-US" sz="2800" dirty="0" smtClean="0">
                <a:solidFill>
                  <a:schemeClr val="tx1"/>
                </a:solidFill>
                <a:latin typeface="Franklin Gothic Book" panose="020B0503020102020204" pitchFamily="34" charset="0"/>
              </a:rPr>
              <a:t>N(0,1)</a:t>
            </a:r>
            <a:endParaRPr lang="en-US" sz="2800" dirty="0">
              <a:solidFill>
                <a:schemeClr val="tx1"/>
              </a:solidFill>
              <a:latin typeface="Franklin Gothic Book" panose="020B0503020102020204" pitchFamily="34" charset="0"/>
            </a:endParaRPr>
          </a:p>
        </p:txBody>
      </p:sp>
      <p:sp>
        <p:nvSpPr>
          <p:cNvPr id="95" name="TextBox 94"/>
          <p:cNvSpPr txBox="1"/>
          <p:nvPr/>
        </p:nvSpPr>
        <p:spPr>
          <a:xfrm>
            <a:off x="515827" y="1687702"/>
            <a:ext cx="2219584" cy="646331"/>
          </a:xfrm>
          <a:prstGeom prst="rect">
            <a:avLst/>
          </a:prstGeom>
          <a:noFill/>
        </p:spPr>
        <p:txBody>
          <a:bodyPr wrap="square" rtlCol="0">
            <a:spAutoFit/>
          </a:bodyPr>
          <a:lstStyle/>
          <a:p>
            <a:r>
              <a:rPr lang="en-US" sz="1800" dirty="0" smtClean="0">
                <a:solidFill>
                  <a:schemeClr val="tx1"/>
                </a:solidFill>
                <a:latin typeface="Franklin Gothic Book" panose="020B0503020102020204" pitchFamily="34" charset="0"/>
              </a:rPr>
              <a:t>Standard Normal Distribution</a:t>
            </a:r>
            <a:endParaRPr lang="en-US" sz="1800" dirty="0">
              <a:solidFill>
                <a:schemeClr val="tx1"/>
              </a:solidFill>
              <a:latin typeface="Franklin Gothic Book" panose="020B0503020102020204" pitchFamily="34" charset="0"/>
            </a:endParaRPr>
          </a:p>
        </p:txBody>
      </p:sp>
    </p:spTree>
    <p:extLst>
      <p:ext uri="{BB962C8B-B14F-4D97-AF65-F5344CB8AC3E}">
        <p14:creationId xmlns:p14="http://schemas.microsoft.com/office/powerpoint/2010/main" val="37197529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outerShdw blurRad="38100" dist="38100" dir="2700000" algn="tl">
                    <a:srgbClr val="000000">
                      <a:alpha val="43137"/>
                    </a:srgbClr>
                  </a:outerShdw>
                </a:effectLst>
              </a:rPr>
              <a:t>Meaning of Random Samples</a:t>
            </a:r>
            <a:endParaRPr lang="en-US" sz="4400"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sp>
        <p:nvSpPr>
          <p:cNvPr id="6" name="Text Box 22"/>
          <p:cNvSpPr txBox="1">
            <a:spLocks noChangeArrowheads="1"/>
          </p:cNvSpPr>
          <p:nvPr/>
        </p:nvSpPr>
        <p:spPr bwMode="auto">
          <a:xfrm>
            <a:off x="914400" y="5562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altLang="ko-KR">
                <a:solidFill>
                  <a:schemeClr val="tx1"/>
                </a:solidFill>
                <a:latin typeface="Franklin Gothic Book" pitchFamily="34" charset="0"/>
                <a:ea typeface="Batang" pitchFamily="18" charset="-127"/>
              </a:rPr>
              <a:t>R</a:t>
            </a:r>
            <a:endParaRPr lang="en-US">
              <a:solidFill>
                <a:schemeClr val="tx1"/>
              </a:solidFill>
              <a:latin typeface="Franklin Gothic Book" pitchFamily="34" charset="0"/>
            </a:endParaRPr>
          </a:p>
        </p:txBody>
      </p:sp>
      <p:sp>
        <p:nvSpPr>
          <p:cNvPr id="7" name="Text Box 28"/>
          <p:cNvSpPr txBox="1">
            <a:spLocks noChangeArrowheads="1"/>
          </p:cNvSpPr>
          <p:nvPr/>
        </p:nvSpPr>
        <p:spPr bwMode="auto">
          <a:xfrm>
            <a:off x="3733800" y="1447800"/>
            <a:ext cx="350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altLang="ko-KR" sz="2000" dirty="0">
                <a:solidFill>
                  <a:schemeClr val="tx1"/>
                </a:solidFill>
                <a:latin typeface="Franklin Gothic Book" pitchFamily="34" charset="0"/>
                <a:ea typeface="Batang" pitchFamily="18" charset="-127"/>
              </a:rPr>
              <a:t>Data included in points constitute “random” sample.</a:t>
            </a:r>
            <a:endParaRPr lang="en-US" sz="2000" dirty="0">
              <a:solidFill>
                <a:schemeClr val="tx1"/>
              </a:solidFill>
              <a:latin typeface="Franklin Gothic Book" pitchFamily="34" charset="0"/>
            </a:endParaRPr>
          </a:p>
        </p:txBody>
      </p:sp>
      <p:sp>
        <p:nvSpPr>
          <p:cNvPr id="8" name="Text Box 32"/>
          <p:cNvSpPr txBox="1">
            <a:spLocks noChangeArrowheads="1"/>
          </p:cNvSpPr>
          <p:nvPr/>
        </p:nvSpPr>
        <p:spPr bwMode="auto">
          <a:xfrm>
            <a:off x="685800" y="38862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altLang="ko-KR" sz="2000">
                <a:solidFill>
                  <a:schemeClr val="tx1"/>
                </a:solidFill>
                <a:latin typeface="Franklin Gothic Book" pitchFamily="34" charset="0"/>
                <a:ea typeface="Batang" pitchFamily="18" charset="-127"/>
              </a:rPr>
              <a:t>Order from point to point is not random - arranged according to time.</a:t>
            </a:r>
            <a:endParaRPr lang="en-US" sz="2000">
              <a:solidFill>
                <a:schemeClr val="tx1"/>
              </a:solidFill>
              <a:latin typeface="Franklin Gothic Book" pitchFamily="34" charset="0"/>
            </a:endParaRPr>
          </a:p>
        </p:txBody>
      </p:sp>
      <p:sp>
        <p:nvSpPr>
          <p:cNvPr id="9" name="Text Box 33"/>
          <p:cNvSpPr txBox="1">
            <a:spLocks noChangeArrowheads="1"/>
          </p:cNvSpPr>
          <p:nvPr/>
        </p:nvSpPr>
        <p:spPr bwMode="auto">
          <a:xfrm>
            <a:off x="914400" y="2667000"/>
            <a:ext cx="3449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rgbClr val="000066"/>
                </a:solidFill>
                <a:latin typeface="Arial" charset="0"/>
              </a:defRPr>
            </a:lvl1pPr>
            <a:lvl2pPr marL="742950" indent="-285750" eaLnBrk="0" hangingPunct="0">
              <a:defRPr sz="2400">
                <a:solidFill>
                  <a:srgbClr val="000066"/>
                </a:solidFill>
                <a:latin typeface="Arial" charset="0"/>
              </a:defRPr>
            </a:lvl2pPr>
            <a:lvl3pPr marL="1143000" indent="-228600" eaLnBrk="0" hangingPunct="0">
              <a:defRPr sz="2400">
                <a:solidFill>
                  <a:srgbClr val="000066"/>
                </a:solidFill>
                <a:latin typeface="Arial" charset="0"/>
              </a:defRPr>
            </a:lvl3pPr>
            <a:lvl4pPr marL="1600200" indent="-228600" eaLnBrk="0" hangingPunct="0">
              <a:defRPr sz="2400">
                <a:solidFill>
                  <a:srgbClr val="000066"/>
                </a:solidFill>
                <a:latin typeface="Arial" charset="0"/>
              </a:defRPr>
            </a:lvl4pPr>
            <a:lvl5pPr marL="2057400" indent="-228600" eaLnBrk="0" hangingPunct="0">
              <a:defRPr sz="2400">
                <a:solidFill>
                  <a:srgbClr val="000066"/>
                </a:solidFill>
                <a:latin typeface="Arial" charset="0"/>
              </a:defRPr>
            </a:lvl5pPr>
            <a:lvl6pPr marL="2514600" indent="-228600" eaLnBrk="0" fontAlgn="base" hangingPunct="0">
              <a:spcBef>
                <a:spcPct val="0"/>
              </a:spcBef>
              <a:spcAft>
                <a:spcPct val="0"/>
              </a:spcAft>
              <a:defRPr sz="2400">
                <a:solidFill>
                  <a:srgbClr val="000066"/>
                </a:solidFill>
                <a:latin typeface="Arial" charset="0"/>
              </a:defRPr>
            </a:lvl6pPr>
            <a:lvl7pPr marL="2971800" indent="-228600" eaLnBrk="0" fontAlgn="base" hangingPunct="0">
              <a:spcBef>
                <a:spcPct val="0"/>
              </a:spcBef>
              <a:spcAft>
                <a:spcPct val="0"/>
              </a:spcAft>
              <a:defRPr sz="2400">
                <a:solidFill>
                  <a:srgbClr val="000066"/>
                </a:solidFill>
                <a:latin typeface="Arial" charset="0"/>
              </a:defRPr>
            </a:lvl7pPr>
            <a:lvl8pPr marL="3429000" indent="-228600" eaLnBrk="0" fontAlgn="base" hangingPunct="0">
              <a:spcBef>
                <a:spcPct val="0"/>
              </a:spcBef>
              <a:spcAft>
                <a:spcPct val="0"/>
              </a:spcAft>
              <a:defRPr sz="2400">
                <a:solidFill>
                  <a:srgbClr val="000066"/>
                </a:solidFill>
                <a:latin typeface="Arial" charset="0"/>
              </a:defRPr>
            </a:lvl8pPr>
            <a:lvl9pPr marL="3886200" indent="-228600" eaLnBrk="0" fontAlgn="base" hangingPunct="0">
              <a:spcBef>
                <a:spcPct val="0"/>
              </a:spcBef>
              <a:spcAft>
                <a:spcPct val="0"/>
              </a:spcAft>
              <a:defRPr sz="2400">
                <a:solidFill>
                  <a:srgbClr val="000066"/>
                </a:solidFill>
                <a:latin typeface="Arial" charset="0"/>
              </a:defRPr>
            </a:lvl9pPr>
          </a:lstStyle>
          <a:p>
            <a:pPr eaLnBrk="1" hangingPunct="1"/>
            <a:r>
              <a:rPr lang="en-US">
                <a:solidFill>
                  <a:schemeClr val="tx1"/>
                </a:solidFill>
                <a:latin typeface="Franklin Gothic Book" pitchFamily="34" charset="0"/>
              </a:rPr>
              <a:t>X</a:t>
            </a:r>
          </a:p>
        </p:txBody>
      </p:sp>
      <p:sp>
        <p:nvSpPr>
          <p:cNvPr id="10" name="Line 34"/>
          <p:cNvSpPr>
            <a:spLocks noChangeShapeType="1"/>
          </p:cNvSpPr>
          <p:nvPr/>
        </p:nvSpPr>
        <p:spPr bwMode="auto">
          <a:xfrm>
            <a:off x="990600" y="2743200"/>
            <a:ext cx="228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1" name="Line 35"/>
          <p:cNvSpPr>
            <a:spLocks noChangeShapeType="1"/>
          </p:cNvSpPr>
          <p:nvPr/>
        </p:nvSpPr>
        <p:spPr bwMode="auto">
          <a:xfrm>
            <a:off x="1524000" y="2209800"/>
            <a:ext cx="0" cy="1447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2" name="Line 36"/>
          <p:cNvSpPr>
            <a:spLocks noChangeShapeType="1"/>
          </p:cNvSpPr>
          <p:nvPr/>
        </p:nvSpPr>
        <p:spPr bwMode="auto">
          <a:xfrm>
            <a:off x="1524000" y="2895600"/>
            <a:ext cx="43434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3" name="Line 37"/>
          <p:cNvSpPr>
            <a:spLocks noChangeShapeType="1"/>
          </p:cNvSpPr>
          <p:nvPr/>
        </p:nvSpPr>
        <p:spPr bwMode="auto">
          <a:xfrm>
            <a:off x="1524000" y="3429000"/>
            <a:ext cx="4343400" cy="0"/>
          </a:xfrm>
          <a:prstGeom prst="line">
            <a:avLst/>
          </a:prstGeom>
          <a:noFill/>
          <a:ln w="317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4" name="Line 38"/>
          <p:cNvSpPr>
            <a:spLocks noChangeShapeType="1"/>
          </p:cNvSpPr>
          <p:nvPr/>
        </p:nvSpPr>
        <p:spPr bwMode="auto">
          <a:xfrm>
            <a:off x="1524000" y="2362200"/>
            <a:ext cx="4343400" cy="0"/>
          </a:xfrm>
          <a:prstGeom prst="line">
            <a:avLst/>
          </a:prstGeom>
          <a:noFill/>
          <a:ln w="317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5" name="Line 39"/>
          <p:cNvSpPr>
            <a:spLocks noChangeShapeType="1"/>
          </p:cNvSpPr>
          <p:nvPr/>
        </p:nvSpPr>
        <p:spPr bwMode="auto">
          <a:xfrm>
            <a:off x="1524000" y="2895600"/>
            <a:ext cx="43434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6" name="Line 40"/>
          <p:cNvSpPr>
            <a:spLocks noChangeShapeType="1"/>
          </p:cNvSpPr>
          <p:nvPr/>
        </p:nvSpPr>
        <p:spPr bwMode="auto">
          <a:xfrm flipV="1">
            <a:off x="1752600" y="2743200"/>
            <a:ext cx="533400" cy="381000"/>
          </a:xfrm>
          <a:prstGeom prst="line">
            <a:avLst/>
          </a:prstGeom>
          <a:noFill/>
          <a:ln w="31750" cap="sq">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7" name="Line 41"/>
          <p:cNvSpPr>
            <a:spLocks noChangeShapeType="1"/>
          </p:cNvSpPr>
          <p:nvPr/>
        </p:nvSpPr>
        <p:spPr bwMode="auto">
          <a:xfrm flipV="1">
            <a:off x="2286000" y="2590800"/>
            <a:ext cx="762000" cy="152400"/>
          </a:xfrm>
          <a:prstGeom prst="line">
            <a:avLst/>
          </a:prstGeom>
          <a:noFill/>
          <a:ln w="31750" cap="sq">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18" name="AutoShape 42"/>
          <p:cNvSpPr>
            <a:spLocks/>
          </p:cNvSpPr>
          <p:nvPr/>
        </p:nvSpPr>
        <p:spPr bwMode="auto">
          <a:xfrm rot="16200000">
            <a:off x="2362201" y="2933700"/>
            <a:ext cx="228600" cy="1447800"/>
          </a:xfrm>
          <a:prstGeom prst="leftBrace">
            <a:avLst>
              <a:gd name="adj1" fmla="val 52778"/>
              <a:gd name="adj2" fmla="val 50000"/>
            </a:avLst>
          </a:pr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latin typeface="Franklin Gothic Book" pitchFamily="34" charset="0"/>
            </a:endParaRPr>
          </a:p>
        </p:txBody>
      </p:sp>
      <p:sp>
        <p:nvSpPr>
          <p:cNvPr id="19" name="Line 43"/>
          <p:cNvSpPr>
            <a:spLocks noChangeShapeType="1"/>
          </p:cNvSpPr>
          <p:nvPr/>
        </p:nvSpPr>
        <p:spPr bwMode="auto">
          <a:xfrm flipH="1">
            <a:off x="3048000" y="1905000"/>
            <a:ext cx="609600" cy="609600"/>
          </a:xfrm>
          <a:prstGeom prst="line">
            <a:avLst/>
          </a:prstGeom>
          <a:noFill/>
          <a:ln w="25400" cap="sq">
            <a:solidFill>
              <a:srgbClr val="FFCC0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0" name="Line 46"/>
          <p:cNvSpPr>
            <a:spLocks noChangeShapeType="1"/>
          </p:cNvSpPr>
          <p:nvPr/>
        </p:nvSpPr>
        <p:spPr bwMode="auto">
          <a:xfrm>
            <a:off x="1524000" y="5029200"/>
            <a:ext cx="0" cy="1447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 name="Line 47"/>
          <p:cNvSpPr>
            <a:spLocks noChangeShapeType="1"/>
          </p:cNvSpPr>
          <p:nvPr/>
        </p:nvSpPr>
        <p:spPr bwMode="auto">
          <a:xfrm>
            <a:off x="1524000" y="5715000"/>
            <a:ext cx="43434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2" name="Line 48"/>
          <p:cNvSpPr>
            <a:spLocks noChangeShapeType="1"/>
          </p:cNvSpPr>
          <p:nvPr/>
        </p:nvSpPr>
        <p:spPr bwMode="auto">
          <a:xfrm>
            <a:off x="1524000" y="6248400"/>
            <a:ext cx="4343400" cy="0"/>
          </a:xfrm>
          <a:prstGeom prst="line">
            <a:avLst/>
          </a:prstGeom>
          <a:noFill/>
          <a:ln w="317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3" name="Line 49"/>
          <p:cNvSpPr>
            <a:spLocks noChangeShapeType="1"/>
          </p:cNvSpPr>
          <p:nvPr/>
        </p:nvSpPr>
        <p:spPr bwMode="auto">
          <a:xfrm>
            <a:off x="1524000" y="5181600"/>
            <a:ext cx="4343400" cy="0"/>
          </a:xfrm>
          <a:prstGeom prst="line">
            <a:avLst/>
          </a:prstGeom>
          <a:noFill/>
          <a:ln w="317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4" name="Line 50"/>
          <p:cNvSpPr>
            <a:spLocks noChangeShapeType="1"/>
          </p:cNvSpPr>
          <p:nvPr/>
        </p:nvSpPr>
        <p:spPr bwMode="auto">
          <a:xfrm>
            <a:off x="1524000" y="5715000"/>
            <a:ext cx="43434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5" name="Line 51"/>
          <p:cNvSpPr>
            <a:spLocks noChangeShapeType="1"/>
          </p:cNvSpPr>
          <p:nvPr/>
        </p:nvSpPr>
        <p:spPr bwMode="auto">
          <a:xfrm>
            <a:off x="1752600" y="5486400"/>
            <a:ext cx="533400" cy="533400"/>
          </a:xfrm>
          <a:prstGeom prst="line">
            <a:avLst/>
          </a:prstGeom>
          <a:noFill/>
          <a:ln w="31750" cap="sq">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26" name="Line 52"/>
          <p:cNvSpPr>
            <a:spLocks noChangeShapeType="1"/>
          </p:cNvSpPr>
          <p:nvPr/>
        </p:nvSpPr>
        <p:spPr bwMode="auto">
          <a:xfrm flipV="1">
            <a:off x="2286000" y="5410200"/>
            <a:ext cx="685800" cy="609600"/>
          </a:xfrm>
          <a:prstGeom prst="line">
            <a:avLst/>
          </a:prstGeom>
          <a:noFill/>
          <a:ln w="31750" cap="sq">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latin typeface="Franklin Gothic Book" pitchFamily="34" charset="0"/>
            </a:endParaRPr>
          </a:p>
        </p:txBody>
      </p:sp>
      <p:sp>
        <p:nvSpPr>
          <p:cNvPr id="3" name="Slide Number Placeholder 2"/>
          <p:cNvSpPr>
            <a:spLocks noGrp="1"/>
          </p:cNvSpPr>
          <p:nvPr>
            <p:ph type="sldNum" sz="quarter" idx="12"/>
          </p:nvPr>
        </p:nvSpPr>
        <p:spPr/>
        <p:txBody>
          <a:bodyPr/>
          <a:lstStyle/>
          <a:p>
            <a:pPr>
              <a:defRPr/>
            </a:pPr>
            <a:fld id="{7272E349-8C95-40FB-A1A5-9BE662036DF8}" type="slidenum">
              <a:rPr lang="en-US" smtClean="0"/>
              <a:pPr>
                <a:defRPr/>
              </a:pPr>
              <a:t>8</a:t>
            </a:fld>
            <a:endParaRPr lang="en-US" dirty="0"/>
          </a:p>
        </p:txBody>
      </p:sp>
    </p:spTree>
    <p:extLst>
      <p:ext uri="{BB962C8B-B14F-4D97-AF65-F5344CB8AC3E}">
        <p14:creationId xmlns:p14="http://schemas.microsoft.com/office/powerpoint/2010/main" val="10621727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Control Charts: Statistical Basis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7620000" cy="4800600"/>
          </a:xfrm>
        </p:spPr>
        <p:txBody>
          <a:bodyPr/>
          <a:lstStyle/>
          <a:p>
            <a:pPr>
              <a:buClr>
                <a:srgbClr val="000066"/>
              </a:buClr>
              <a:buSzPct val="100000"/>
              <a:buFont typeface="Wingdings" pitchFamily="2" charset="2"/>
              <a:buChar char="Ø"/>
            </a:pPr>
            <a:r>
              <a:rPr lang="en-US" sz="2800" dirty="0" smtClean="0"/>
              <a:t>Control charts are, in effect, a two-sided hypothesis test:</a:t>
            </a:r>
          </a:p>
          <a:p>
            <a:pPr lvl="1">
              <a:spcBef>
                <a:spcPct val="40000"/>
              </a:spcBef>
              <a:buNone/>
            </a:pPr>
            <a:r>
              <a:rPr lang="en-US" dirty="0" smtClean="0"/>
              <a:t>	</a:t>
            </a:r>
            <a:r>
              <a:rPr lang="en-US" sz="2400" dirty="0" smtClean="0"/>
              <a:t>H</a:t>
            </a:r>
            <a:r>
              <a:rPr lang="en-US" sz="2400" baseline="-25000" dirty="0" smtClean="0"/>
              <a:t>0</a:t>
            </a:r>
            <a:r>
              <a:rPr lang="en-US" sz="2400" dirty="0" smtClean="0"/>
              <a:t>: </a:t>
            </a:r>
            <a:r>
              <a:rPr lang="en-US" sz="2400" dirty="0" smtClean="0">
                <a:sym typeface="Symbol" pitchFamily="18" charset="2"/>
              </a:rPr>
              <a:t> = </a:t>
            </a:r>
            <a:r>
              <a:rPr lang="en-US" sz="2400" baseline="-25000" dirty="0" smtClean="0">
                <a:sym typeface="Symbol" pitchFamily="18" charset="2"/>
              </a:rPr>
              <a:t>o</a:t>
            </a:r>
            <a:r>
              <a:rPr lang="en-US" sz="2400" dirty="0">
                <a:sym typeface="Symbol" pitchFamily="18" charset="2"/>
              </a:rPr>
              <a:t> 	</a:t>
            </a:r>
            <a:r>
              <a:rPr lang="en-US" sz="2400" dirty="0" smtClean="0">
                <a:sym typeface="Symbol" pitchFamily="18" charset="2"/>
              </a:rPr>
              <a:t>(value expected, given the presence 			of strictly random variation) </a:t>
            </a:r>
            <a:endParaRPr lang="en-US" sz="2400" baseline="-25000" dirty="0" smtClean="0">
              <a:sym typeface="Symbol" pitchFamily="18" charset="2"/>
            </a:endParaRPr>
          </a:p>
          <a:p>
            <a:pPr lvl="1">
              <a:spcBef>
                <a:spcPct val="40000"/>
              </a:spcBef>
              <a:buNone/>
            </a:pPr>
            <a:r>
              <a:rPr lang="en-US" sz="2400" baseline="-25000" dirty="0" smtClean="0">
                <a:sym typeface="Symbol" pitchFamily="18" charset="2"/>
              </a:rPr>
              <a:t>	</a:t>
            </a:r>
            <a:r>
              <a:rPr lang="en-US" sz="2400" dirty="0" smtClean="0"/>
              <a:t>H</a:t>
            </a:r>
            <a:r>
              <a:rPr lang="en-US" sz="2400" baseline="-25000" dirty="0" smtClean="0"/>
              <a:t>1</a:t>
            </a:r>
            <a:r>
              <a:rPr lang="en-US" sz="2400" dirty="0" smtClean="0"/>
              <a:t>: </a:t>
            </a:r>
            <a:r>
              <a:rPr lang="en-US" sz="2400" dirty="0" smtClean="0">
                <a:sym typeface="Symbol" pitchFamily="18" charset="2"/>
              </a:rPr>
              <a:t>  </a:t>
            </a:r>
            <a:r>
              <a:rPr lang="en-US" sz="2400" baseline="-25000" dirty="0" smtClean="0">
                <a:sym typeface="Symbol" pitchFamily="18" charset="2"/>
              </a:rPr>
              <a:t>o 	</a:t>
            </a:r>
            <a:r>
              <a:rPr lang="en-US" sz="2400" dirty="0" smtClean="0">
                <a:sym typeface="Symbol" pitchFamily="18" charset="2"/>
              </a:rPr>
              <a:t>(process has changed – look for 				assignable cause )</a:t>
            </a:r>
            <a:endParaRPr lang="en-US" sz="2400" baseline="-25000" dirty="0" smtClean="0">
              <a:sym typeface="Symbol" pitchFamily="18" charset="2"/>
            </a:endParaRPr>
          </a:p>
          <a:p>
            <a:pPr lvl="1">
              <a:spcBef>
                <a:spcPct val="40000"/>
              </a:spcBef>
              <a:buNone/>
            </a:pPr>
            <a:r>
              <a:rPr lang="en-US" sz="2400" baseline="-25000" dirty="0" smtClean="0">
                <a:sym typeface="Symbol" pitchFamily="18" charset="2"/>
              </a:rPr>
              <a:t>		</a:t>
            </a:r>
            <a:r>
              <a:rPr lang="en-US" sz="2400" dirty="0" smtClean="0">
                <a:sym typeface="Symbol" pitchFamily="18" charset="2"/>
              </a:rPr>
              <a:t>Where alpha = 0.0027</a:t>
            </a:r>
          </a:p>
          <a:p>
            <a:pPr>
              <a:spcBef>
                <a:spcPct val="40000"/>
              </a:spcBef>
              <a:buClr>
                <a:srgbClr val="000066"/>
              </a:buClr>
              <a:buSzPct val="100000"/>
              <a:buFont typeface="Wingdings" pitchFamily="2" charset="2"/>
              <a:buChar char="Ø"/>
            </a:pPr>
            <a:r>
              <a:rPr lang="en-US" dirty="0" smtClean="0"/>
              <a:t>When </a:t>
            </a:r>
            <a:r>
              <a:rPr lang="en-US" dirty="0"/>
              <a:t>normality can be assumed, multiplier of “3” is used to determine critical region for rejecting H</a:t>
            </a:r>
            <a:r>
              <a:rPr lang="en-US" baseline="-25000" dirty="0"/>
              <a:t>0</a:t>
            </a:r>
          </a:p>
          <a:p>
            <a:pPr lvl="1">
              <a:spcBef>
                <a:spcPct val="40000"/>
              </a:spcBef>
            </a:pPr>
            <a:endParaRPr lang="en-US" dirty="0"/>
          </a:p>
        </p:txBody>
      </p:sp>
      <p:sp>
        <p:nvSpPr>
          <p:cNvPr id="4" name="Footer Placeholder 3"/>
          <p:cNvSpPr>
            <a:spLocks noGrp="1"/>
          </p:cNvSpPr>
          <p:nvPr>
            <p:ph type="ftr" sz="quarter" idx="11"/>
          </p:nvPr>
        </p:nvSpPr>
        <p:spPr/>
        <p:txBody>
          <a:bodyPr/>
          <a:lstStyle/>
          <a:p>
            <a:pPr>
              <a:defRPr/>
            </a:pPr>
            <a:r>
              <a:rPr lang="en-US" smtClean="0"/>
              <a:t>BUSI 104 Operations Management</a:t>
            </a:r>
            <a:endParaRPr lang="en-US" dirty="0"/>
          </a:p>
        </p:txBody>
      </p:sp>
      <p:grpSp>
        <p:nvGrpSpPr>
          <p:cNvPr id="6" name="Group 19"/>
          <p:cNvGrpSpPr>
            <a:grpSpLocks/>
          </p:cNvGrpSpPr>
          <p:nvPr/>
        </p:nvGrpSpPr>
        <p:grpSpPr bwMode="auto">
          <a:xfrm>
            <a:off x="2824774" y="5714701"/>
            <a:ext cx="2765425" cy="628651"/>
            <a:chOff x="1808" y="3263"/>
            <a:chExt cx="1742" cy="396"/>
          </a:xfrm>
        </p:grpSpPr>
        <p:sp>
          <p:nvSpPr>
            <p:cNvPr id="7" name="Line 6"/>
            <p:cNvSpPr>
              <a:spLocks noChangeShapeType="1"/>
            </p:cNvSpPr>
            <p:nvPr/>
          </p:nvSpPr>
          <p:spPr bwMode="auto">
            <a:xfrm flipH="1">
              <a:off x="1963" y="3431"/>
              <a:ext cx="139" cy="193"/>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latin typeface="Franklin Gothic Book" pitchFamily="34" charset="0"/>
              </a:endParaRPr>
            </a:p>
          </p:txBody>
        </p:sp>
        <p:sp>
          <p:nvSpPr>
            <p:cNvPr id="8" name="Rectangle 7"/>
            <p:cNvSpPr>
              <a:spLocks noChangeArrowheads="1"/>
            </p:cNvSpPr>
            <p:nvPr/>
          </p:nvSpPr>
          <p:spPr bwMode="auto">
            <a:xfrm>
              <a:off x="3304" y="3287"/>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chemeClr val="tx1"/>
                  </a:solidFill>
                  <a:latin typeface="Franklin Gothic Book" pitchFamily="34" charset="0"/>
                </a:rPr>
                <a:t>00</a:t>
              </a:r>
              <a:endParaRPr lang="en-US">
                <a:solidFill>
                  <a:schemeClr val="tx1"/>
                </a:solidFill>
                <a:latin typeface="Franklin Gothic Book" pitchFamily="34" charset="0"/>
              </a:endParaRPr>
            </a:p>
          </p:txBody>
        </p:sp>
        <p:sp>
          <p:nvSpPr>
            <p:cNvPr id="9" name="Rectangle 8"/>
            <p:cNvSpPr>
              <a:spLocks noChangeArrowheads="1"/>
            </p:cNvSpPr>
            <p:nvPr/>
          </p:nvSpPr>
          <p:spPr bwMode="auto">
            <a:xfrm>
              <a:off x="3139" y="3287"/>
              <a:ext cx="1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chemeClr val="tx1"/>
                  </a:solidFill>
                  <a:latin typeface="Franklin Gothic Book" pitchFamily="34" charset="0"/>
                </a:rPr>
                <a:t>3</a:t>
              </a:r>
              <a:endParaRPr lang="en-US">
                <a:solidFill>
                  <a:schemeClr val="tx1"/>
                </a:solidFill>
                <a:latin typeface="Franklin Gothic Book" pitchFamily="34" charset="0"/>
              </a:endParaRPr>
            </a:p>
          </p:txBody>
        </p:sp>
        <p:sp>
          <p:nvSpPr>
            <p:cNvPr id="10" name="Rectangle 9"/>
            <p:cNvSpPr>
              <a:spLocks noChangeArrowheads="1"/>
            </p:cNvSpPr>
            <p:nvPr/>
          </p:nvSpPr>
          <p:spPr bwMode="auto">
            <a:xfrm>
              <a:off x="2592" y="3417"/>
              <a:ext cx="34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chemeClr val="tx1"/>
                  </a:solidFill>
                  <a:latin typeface="Franklin Gothic Book" pitchFamily="34" charset="0"/>
                </a:rPr>
                <a:t>00135</a:t>
              </a:r>
              <a:endParaRPr lang="en-US" dirty="0">
                <a:solidFill>
                  <a:schemeClr val="tx1"/>
                </a:solidFill>
                <a:latin typeface="Franklin Gothic Book" pitchFamily="34" charset="0"/>
              </a:endParaRPr>
            </a:p>
          </p:txBody>
        </p:sp>
        <p:sp>
          <p:nvSpPr>
            <p:cNvPr id="11" name="Rectangle 10"/>
            <p:cNvSpPr>
              <a:spLocks noChangeArrowheads="1"/>
            </p:cNvSpPr>
            <p:nvPr/>
          </p:nvSpPr>
          <p:spPr bwMode="auto">
            <a:xfrm>
              <a:off x="2496" y="3417"/>
              <a:ext cx="7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chemeClr val="tx1"/>
                  </a:solidFill>
                  <a:latin typeface="Franklin Gothic Book" pitchFamily="34" charset="0"/>
                </a:rPr>
                <a:t>0</a:t>
              </a:r>
              <a:endParaRPr lang="en-US">
                <a:solidFill>
                  <a:schemeClr val="tx1"/>
                </a:solidFill>
                <a:latin typeface="Franklin Gothic Book" pitchFamily="34" charset="0"/>
              </a:endParaRPr>
            </a:p>
          </p:txBody>
        </p:sp>
        <p:sp>
          <p:nvSpPr>
            <p:cNvPr id="12" name="Rectangle 11"/>
            <p:cNvSpPr>
              <a:spLocks noChangeArrowheads="1"/>
            </p:cNvSpPr>
            <p:nvPr/>
          </p:nvSpPr>
          <p:spPr bwMode="auto">
            <a:xfrm>
              <a:off x="2041" y="3514"/>
              <a:ext cx="7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chemeClr val="tx1"/>
                  </a:solidFill>
                  <a:latin typeface="Franklin Gothic Book" pitchFamily="34" charset="0"/>
                </a:rPr>
                <a:t>2</a:t>
              </a:r>
              <a:endParaRPr lang="en-US">
                <a:solidFill>
                  <a:schemeClr val="tx1"/>
                </a:solidFill>
                <a:latin typeface="Franklin Gothic Book" pitchFamily="34" charset="0"/>
              </a:endParaRPr>
            </a:p>
          </p:txBody>
        </p:sp>
        <p:sp>
          <p:nvSpPr>
            <p:cNvPr id="13" name="Rectangle 12"/>
            <p:cNvSpPr>
              <a:spLocks noChangeArrowheads="1"/>
            </p:cNvSpPr>
            <p:nvPr/>
          </p:nvSpPr>
          <p:spPr bwMode="auto">
            <a:xfrm>
              <a:off x="3245" y="3283"/>
              <a:ext cx="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dirty="0">
                  <a:solidFill>
                    <a:schemeClr val="tx1"/>
                  </a:solidFill>
                  <a:latin typeface="Franklin Gothic Book" pitchFamily="34" charset="0"/>
                </a:rPr>
                <a:t>.</a:t>
              </a:r>
              <a:endParaRPr lang="en-US" dirty="0">
                <a:solidFill>
                  <a:schemeClr val="tx1"/>
                </a:solidFill>
                <a:latin typeface="Franklin Gothic Book" pitchFamily="34" charset="0"/>
              </a:endParaRPr>
            </a:p>
          </p:txBody>
        </p:sp>
        <p:sp>
          <p:nvSpPr>
            <p:cNvPr id="14" name="Rectangle 13"/>
            <p:cNvSpPr>
              <a:spLocks noChangeArrowheads="1"/>
            </p:cNvSpPr>
            <p:nvPr/>
          </p:nvSpPr>
          <p:spPr bwMode="auto">
            <a:xfrm>
              <a:off x="2358" y="3283"/>
              <a:ext cx="1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dirty="0">
                  <a:solidFill>
                    <a:schemeClr val="tx1"/>
                  </a:solidFill>
                  <a:latin typeface="Franklin Gothic Book" pitchFamily="34" charset="0"/>
                </a:rPr>
                <a:t>Z</a:t>
              </a:r>
              <a:endParaRPr lang="en-US" dirty="0">
                <a:solidFill>
                  <a:schemeClr val="tx1"/>
                </a:solidFill>
                <a:latin typeface="Franklin Gothic Book" pitchFamily="34" charset="0"/>
              </a:endParaRPr>
            </a:p>
          </p:txBody>
        </p:sp>
        <p:sp>
          <p:nvSpPr>
            <p:cNvPr id="15" name="Rectangle 14"/>
            <p:cNvSpPr>
              <a:spLocks noChangeArrowheads="1"/>
            </p:cNvSpPr>
            <p:nvPr/>
          </p:nvSpPr>
          <p:spPr bwMode="auto">
            <a:xfrm>
              <a:off x="1808" y="3283"/>
              <a:ext cx="1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dirty="0">
                  <a:solidFill>
                    <a:schemeClr val="tx1"/>
                  </a:solidFill>
                  <a:latin typeface="Franklin Gothic Book" pitchFamily="34" charset="0"/>
                </a:rPr>
                <a:t>Z</a:t>
              </a:r>
              <a:endParaRPr lang="en-US" dirty="0">
                <a:solidFill>
                  <a:schemeClr val="tx1"/>
                </a:solidFill>
                <a:latin typeface="Franklin Gothic Book" pitchFamily="34" charset="0"/>
              </a:endParaRPr>
            </a:p>
          </p:txBody>
        </p:sp>
        <p:sp>
          <p:nvSpPr>
            <p:cNvPr id="16" name="Rectangle 15"/>
            <p:cNvSpPr>
              <a:spLocks noChangeArrowheads="1"/>
            </p:cNvSpPr>
            <p:nvPr/>
          </p:nvSpPr>
          <p:spPr bwMode="auto">
            <a:xfrm>
              <a:off x="2557" y="3417"/>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chemeClr val="tx1"/>
                  </a:solidFill>
                  <a:latin typeface="Franklin Gothic Book" pitchFamily="34" charset="0"/>
                </a:rPr>
                <a:t>.</a:t>
              </a:r>
              <a:endParaRPr lang="en-US">
                <a:solidFill>
                  <a:schemeClr val="tx1"/>
                </a:solidFill>
                <a:latin typeface="Franklin Gothic Book" pitchFamily="34" charset="0"/>
              </a:endParaRPr>
            </a:p>
          </p:txBody>
        </p:sp>
        <p:sp>
          <p:nvSpPr>
            <p:cNvPr id="17" name="Rectangle 16"/>
            <p:cNvSpPr>
              <a:spLocks noChangeArrowheads="1"/>
            </p:cNvSpPr>
            <p:nvPr/>
          </p:nvSpPr>
          <p:spPr bwMode="auto">
            <a:xfrm>
              <a:off x="2974" y="3263"/>
              <a:ext cx="1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chemeClr val="tx1"/>
                  </a:solidFill>
                  <a:latin typeface="Franklin Gothic Book" pitchFamily="34" charset="0"/>
                </a:rPr>
                <a:t>=</a:t>
              </a:r>
              <a:endParaRPr lang="en-US">
                <a:solidFill>
                  <a:schemeClr val="tx1"/>
                </a:solidFill>
                <a:latin typeface="Franklin Gothic Book" pitchFamily="34" charset="0"/>
              </a:endParaRPr>
            </a:p>
          </p:txBody>
        </p:sp>
        <p:sp>
          <p:nvSpPr>
            <p:cNvPr id="18" name="Rectangle 17"/>
            <p:cNvSpPr>
              <a:spLocks noChangeArrowheads="1"/>
            </p:cNvSpPr>
            <p:nvPr/>
          </p:nvSpPr>
          <p:spPr bwMode="auto">
            <a:xfrm>
              <a:off x="2186" y="3263"/>
              <a:ext cx="1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chemeClr val="tx1"/>
                  </a:solidFill>
                  <a:latin typeface="Franklin Gothic Book" pitchFamily="34" charset="0"/>
                </a:rPr>
                <a:t>=</a:t>
              </a:r>
              <a:endParaRPr lang="en-US">
                <a:solidFill>
                  <a:schemeClr val="tx1"/>
                </a:solidFill>
                <a:latin typeface="Franklin Gothic Book" pitchFamily="34" charset="0"/>
              </a:endParaRPr>
            </a:p>
          </p:txBody>
        </p:sp>
        <p:sp>
          <p:nvSpPr>
            <p:cNvPr id="19" name="Rectangle 18"/>
            <p:cNvSpPr>
              <a:spLocks noChangeArrowheads="1"/>
            </p:cNvSpPr>
            <p:nvPr/>
          </p:nvSpPr>
          <p:spPr bwMode="auto">
            <a:xfrm>
              <a:off x="1946" y="3404"/>
              <a:ext cx="7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smtClean="0">
                  <a:solidFill>
                    <a:schemeClr val="tx1"/>
                  </a:solidFill>
                  <a:latin typeface="Franklin Gothic Book" pitchFamily="34" charset="0"/>
                  <a:cs typeface="Calibri"/>
                </a:rPr>
                <a:t>α</a:t>
              </a:r>
              <a:endParaRPr lang="en-US" dirty="0">
                <a:solidFill>
                  <a:schemeClr val="tx1"/>
                </a:solidFill>
                <a:latin typeface="Franklin Gothic Book" pitchFamily="34" charset="0"/>
              </a:endParaRPr>
            </a:p>
          </p:txBody>
        </p:sp>
      </p:grpSp>
      <p:sp>
        <p:nvSpPr>
          <p:cNvPr id="20" name="Slide Number Placeholder 19"/>
          <p:cNvSpPr>
            <a:spLocks noGrp="1"/>
          </p:cNvSpPr>
          <p:nvPr>
            <p:ph type="sldNum" sz="quarter" idx="12"/>
          </p:nvPr>
        </p:nvSpPr>
        <p:spPr/>
        <p:txBody>
          <a:bodyPr/>
          <a:lstStyle/>
          <a:p>
            <a:pPr>
              <a:defRPr/>
            </a:pPr>
            <a:fld id="{7272E349-8C95-40FB-A1A5-9BE662036DF8}" type="slidenum">
              <a:rPr lang="en-US" smtClean="0"/>
              <a:pPr>
                <a:defRPr/>
              </a:pPr>
              <a:t>9</a:t>
            </a:fld>
            <a:endParaRPr lang="en-US" dirty="0"/>
          </a:p>
        </p:txBody>
      </p:sp>
    </p:spTree>
    <p:extLst>
      <p:ext uri="{BB962C8B-B14F-4D97-AF65-F5344CB8AC3E}">
        <p14:creationId xmlns:p14="http://schemas.microsoft.com/office/powerpoint/2010/main" val="335997574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9238</TotalTime>
  <Words>4437</Words>
  <Application>Microsoft Macintosh PowerPoint</Application>
  <PresentationFormat>On-screen Show (4:3)</PresentationFormat>
  <Paragraphs>996</Paragraphs>
  <Slides>78</Slides>
  <Notes>65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81" baseType="lpstr">
      <vt:lpstr>Adjacency</vt:lpstr>
      <vt:lpstr>Equation</vt:lpstr>
      <vt:lpstr>Worksheet</vt:lpstr>
      <vt:lpstr>Quality Control Basics of Statistical Process Control (SPC) Acceptance sampling  Process capability - Attribute and continuous data</vt:lpstr>
      <vt:lpstr>PowerPoint Presentation</vt:lpstr>
      <vt:lpstr>Analysis of Stable Processes</vt:lpstr>
      <vt:lpstr>Examples of Process Instability</vt:lpstr>
      <vt:lpstr>Important Steps</vt:lpstr>
      <vt:lpstr>Definition of Subgroup</vt:lpstr>
      <vt:lpstr>Control Chart of a Stable Process</vt:lpstr>
      <vt:lpstr>Meaning of Random Samples</vt:lpstr>
      <vt:lpstr>Control Charts: Statistical Basis</vt:lpstr>
      <vt:lpstr>Basic Structure of a Control Chart</vt:lpstr>
      <vt:lpstr>Common Attribute Control Charts  (OM Explorer can create p-charts and c-charts)</vt:lpstr>
      <vt:lpstr>Random Variation for Proportions</vt:lpstr>
      <vt:lpstr>Use of p-Charts</vt:lpstr>
      <vt:lpstr>p-chart Calculations for Unknown “p”</vt:lpstr>
      <vt:lpstr>Office &amp; Cubicle Audit (goal = 85% conforming) </vt:lpstr>
      <vt:lpstr>PowerPoint Presentation</vt:lpstr>
      <vt:lpstr>Office Audit Data Creating p-Chart using OM Explorer</vt:lpstr>
      <vt:lpstr>PowerPoint Presentation</vt:lpstr>
      <vt:lpstr>c-Chart for the Number of Nonconformities</vt:lpstr>
      <vt:lpstr>c-Chart Example </vt:lpstr>
      <vt:lpstr>Parameters &amp; Interpretation (manual calculations to find parameters, not OM Explorer)</vt:lpstr>
      <vt:lpstr>OM Explorer Screen for c-Chart</vt:lpstr>
      <vt:lpstr>c-Chart for Notebook Computer Total Number of Imperfections on Each Item</vt:lpstr>
      <vt:lpstr>p-chart Sample Size Requirements</vt:lpstr>
      <vt:lpstr>Basis for “Zone” Rules  Based on Characteristics of Normal Distribution</vt:lpstr>
      <vt:lpstr>Zone Rules (Pattern Tests)  Out of Control Signals</vt:lpstr>
      <vt:lpstr>P-Chart with Three Zone Rule Violations (indicating process is NOT in state of statistical control) </vt:lpstr>
      <vt:lpstr>Control Charts for Variables</vt:lpstr>
      <vt:lpstr>Examples of Process Instability</vt:lpstr>
      <vt:lpstr>X-Bar Charts</vt:lpstr>
      <vt:lpstr>Standard Deviation Charts  The s-Chart</vt:lpstr>
      <vt:lpstr>X-bar &amp; S-charts</vt:lpstr>
      <vt:lpstr>Table of Control Chart Constants</vt:lpstr>
      <vt:lpstr>Summary of X-Bar, S-Chart, and R-Chart Equations</vt:lpstr>
      <vt:lpstr>Example: Call Center Waiting Times</vt:lpstr>
      <vt:lpstr>Data for Call Center Example</vt:lpstr>
      <vt:lpstr>X-Bar and R-Chart Calculations for Call Center Example</vt:lpstr>
      <vt:lpstr>X-bar &amp; R for Call Center Data - Minitab  (Cannot draw in OM Explorer; max of 20 subgroups)</vt:lpstr>
      <vt:lpstr>X-Bar &amp; S Calculations for Call Center Example</vt:lpstr>
      <vt:lpstr>Minitab Output (OM Explorer does not have X-bar &amp; S Feature)</vt:lpstr>
      <vt:lpstr>Example – Spring Tension</vt:lpstr>
      <vt:lpstr>OM Explorer Window for Spring Tension Data</vt:lpstr>
      <vt:lpstr>Spring Tension Results</vt:lpstr>
      <vt:lpstr>“Rational” Subgroups</vt:lpstr>
      <vt:lpstr>Acceptance Sampling</vt:lpstr>
      <vt:lpstr>Product Assessment Options</vt:lpstr>
      <vt:lpstr>100% Inspection Exercise (In one minute, count the total number of f's in the paragraph below)</vt:lpstr>
      <vt:lpstr>Acceptance Sampling Example</vt:lpstr>
      <vt:lpstr>Use of Acceptance Number, c</vt:lpstr>
      <vt:lpstr>Standard Acceptance Sampling Logic</vt:lpstr>
      <vt:lpstr>Questions</vt:lpstr>
      <vt:lpstr>Acceptance Sampling Errors</vt:lpstr>
      <vt:lpstr>Attributes Inspection</vt:lpstr>
      <vt:lpstr>Using Binomial Distribution to Estimate Probability of Acceptance</vt:lpstr>
      <vt:lpstr>Operating Characteristic (OC) Curves for Various Sampling Plans</vt:lpstr>
      <vt:lpstr>The “Ideal” OC Curve</vt:lpstr>
      <vt:lpstr>Acceptable Quality Level (AQL)</vt:lpstr>
      <vt:lpstr>Official Definition of “AQL”</vt:lpstr>
      <vt:lpstr>Typical Sample Code Letters ANSI-ASQ Z1.4 Attribute Sampling Tables (also known as Mil-Std-105)</vt:lpstr>
      <vt:lpstr>PowerPoint Presentation</vt:lpstr>
      <vt:lpstr>Acceptance Sampling Plan Example</vt:lpstr>
      <vt:lpstr>PowerPoint Presentation</vt:lpstr>
      <vt:lpstr>Process Capability Indices  Attribute Quality</vt:lpstr>
      <vt:lpstr>How do you Measure Opportunities?</vt:lpstr>
      <vt:lpstr>Exercise for Attribute Measures of Quality</vt:lpstr>
      <vt:lpstr>Defects Per Opportunity (dpo) Sample of 15 Medical Records  (5 OFDs per record)</vt:lpstr>
      <vt:lpstr>Exercise for Attribute Measures of Quality</vt:lpstr>
      <vt:lpstr>Sigma Capability Versus dpmo Attribute Data  (process mean shifted by +/- 1.5 sigma from target)</vt:lpstr>
      <vt:lpstr>Process Capability Indices  Variable Data; Cpk</vt:lpstr>
      <vt:lpstr>Process Capability Indices for Variable Data; Cp</vt:lpstr>
      <vt:lpstr>Process Capability Example</vt:lpstr>
      <vt:lpstr>Process Capability Example (Cont.)</vt:lpstr>
      <vt:lpstr>Relationship Between Process Distribution and Spec Limits</vt:lpstr>
      <vt:lpstr>More on Cpk</vt:lpstr>
      <vt:lpstr>More on Cpk</vt:lpstr>
      <vt:lpstr>Example – Critical Value</vt:lpstr>
      <vt:lpstr>Process Capability Example  PPM Estimate</vt:lpstr>
      <vt:lpstr>Example Continued  PPM Estimate</vt:lpstr>
    </vt:vector>
  </TitlesOfParts>
  <Company>Rensselaer Hartford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Ed Arnheiter</dc:creator>
  <cp:lastModifiedBy>Jawad Ehsanyar</cp:lastModifiedBy>
  <cp:revision>409</cp:revision>
  <cp:lastPrinted>2002-07-15T20:13:21Z</cp:lastPrinted>
  <dcterms:created xsi:type="dcterms:W3CDTF">2000-08-25T18:42:19Z</dcterms:created>
  <dcterms:modified xsi:type="dcterms:W3CDTF">2017-03-27T18:26:44Z</dcterms:modified>
</cp:coreProperties>
</file>