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0" r:id="rId2"/>
    <p:sldId id="312" r:id="rId3"/>
    <p:sldId id="272" r:id="rId4"/>
    <p:sldId id="313" r:id="rId5"/>
    <p:sldId id="274" r:id="rId6"/>
    <p:sldId id="314" r:id="rId7"/>
    <p:sldId id="315" r:id="rId8"/>
    <p:sldId id="316" r:id="rId9"/>
    <p:sldId id="317" r:id="rId10"/>
    <p:sldId id="318" r:id="rId11"/>
    <p:sldId id="31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4" autoAdjust="0"/>
    <p:restoredTop sz="64716" autoAdjust="0"/>
  </p:normalViewPr>
  <p:slideViewPr>
    <p:cSldViewPr>
      <p:cViewPr>
        <p:scale>
          <a:sx n="66" d="100"/>
          <a:sy n="66" d="100"/>
        </p:scale>
        <p:origin x="-136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732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990600" y="1524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altLang="en-US"/>
              <a:t>MGMT 6450: Manufacturing Systems Management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19200" y="8458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r>
              <a:rPr lang="en-US" altLang="en-US"/>
              <a:t>© 2001 by Edward D. Arnheiter.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728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en-US"/>
              <a:t>MGMT 6450: Manufacturing Systems Management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en-US"/>
              <a:t>© 2001 by Edward D. Arnheiter. All Rights Reserved.</a:t>
            </a: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E6A903-1D4F-404E-BFAA-9918F8B641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3703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2001 by Edward D. Arnheiter. All Rights Reserved.</a:t>
            </a: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MGMT 6450: Manufacturing Systems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© 2001 by Edward D. Arnheiter. All Rights Reserved.</a:t>
            </a: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65268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58416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214730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54544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378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269398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2398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181511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2076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358844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  <p:extLst>
      <p:ext uri="{BB962C8B-B14F-4D97-AF65-F5344CB8AC3E}">
        <p14:creationId xmlns:p14="http://schemas.microsoft.com/office/powerpoint/2010/main" val="374105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r>
              <a:rPr lang="en-US" altLang="en-US"/>
              <a:t>Example of Little's Law -  Staggered Loading of Parallel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Animated Example of Little’s Law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Staggering Jobs at Process “A”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/>
              <a:t>Play this file as a Slide Show to Watch Jobs Move through the Process</a:t>
            </a:r>
            <a:endParaRPr lang="en-US" sz="24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</p:spPr>
        <p:txBody>
          <a:bodyPr/>
          <a:lstStyle/>
          <a:p>
            <a:r>
              <a:rPr lang="en-US" sz="2400" dirty="0" err="1" smtClean="0"/>
              <a:t>BUSI</a:t>
            </a:r>
            <a:r>
              <a:rPr lang="en-US" sz="2400" dirty="0" smtClean="0"/>
              <a:t> 104</a:t>
            </a:r>
            <a:r>
              <a:rPr lang="en-US" sz="2400" dirty="0" smtClean="0"/>
              <a:t> </a:t>
            </a:r>
            <a:r>
              <a:rPr lang="en-US" sz="2400" dirty="0" smtClean="0"/>
              <a:t>Operations Management</a:t>
            </a:r>
          </a:p>
          <a:p>
            <a:r>
              <a:rPr lang="en-US" sz="2400" dirty="0" smtClean="0"/>
              <a:t>Professor Arnheiter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9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109627" name="Rectangle 5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b="1" u="sng">
                <a:latin typeface="Arial" charset="0"/>
              </a:rPr>
              <a:t>Time t = 22.5</a:t>
            </a:r>
          </a:p>
        </p:txBody>
      </p:sp>
      <p:sp>
        <p:nvSpPr>
          <p:cNvPr id="109628" name="Rectangle 60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9629" name="Rectangle 61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9630" name="Rectangle 62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109631" name="AutoShape 63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FGI</a:t>
            </a:r>
          </a:p>
        </p:txBody>
      </p:sp>
      <p:sp>
        <p:nvSpPr>
          <p:cNvPr id="109632" name="Line 64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33" name="Line 65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34" name="Line 66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35" name="Line 67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36" name="Line 68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37" name="Text Box 69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9638" name="Text Box 70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9639" name="Text Box 71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2</a:t>
            </a:r>
          </a:p>
        </p:txBody>
      </p:sp>
      <p:sp>
        <p:nvSpPr>
          <p:cNvPr id="109640" name="AutoShape 72"/>
          <p:cNvSpPr>
            <a:spLocks noChangeArrowheads="1"/>
          </p:cNvSpPr>
          <p:nvPr/>
        </p:nvSpPr>
        <p:spPr bwMode="auto">
          <a:xfrm>
            <a:off x="6324600" y="4495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2</a:t>
            </a:r>
          </a:p>
        </p:txBody>
      </p:sp>
      <p:sp>
        <p:nvSpPr>
          <p:cNvPr id="109641" name="AutoShape 73"/>
          <p:cNvSpPr>
            <a:spLocks noChangeArrowheads="1"/>
          </p:cNvSpPr>
          <p:nvPr/>
        </p:nvSpPr>
        <p:spPr bwMode="auto">
          <a:xfrm>
            <a:off x="6324600" y="4038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109642" name="AutoShape 74"/>
          <p:cNvSpPr>
            <a:spLocks noChangeArrowheads="1"/>
          </p:cNvSpPr>
          <p:nvPr/>
        </p:nvSpPr>
        <p:spPr bwMode="auto">
          <a:xfrm>
            <a:off x="6324600" y="5410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4</a:t>
            </a:r>
          </a:p>
        </p:txBody>
      </p:sp>
      <p:sp>
        <p:nvSpPr>
          <p:cNvPr id="109643" name="AutoShape 75"/>
          <p:cNvSpPr>
            <a:spLocks noChangeArrowheads="1"/>
          </p:cNvSpPr>
          <p:nvPr/>
        </p:nvSpPr>
        <p:spPr bwMode="auto">
          <a:xfrm>
            <a:off x="63246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3</a:t>
            </a:r>
          </a:p>
        </p:txBody>
      </p:sp>
      <p:sp>
        <p:nvSpPr>
          <p:cNvPr id="109644" name="Rectangle 7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22.0</a:t>
            </a:r>
          </a:p>
        </p:txBody>
      </p:sp>
      <p:sp>
        <p:nvSpPr>
          <p:cNvPr id="109645" name="Text Box 77"/>
          <p:cNvSpPr txBox="1">
            <a:spLocks noChangeArrowheads="1"/>
          </p:cNvSpPr>
          <p:nvPr/>
        </p:nvSpPr>
        <p:spPr bwMode="auto">
          <a:xfrm>
            <a:off x="6705600" y="40386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(0 to 7)</a:t>
            </a:r>
          </a:p>
        </p:txBody>
      </p:sp>
      <p:sp>
        <p:nvSpPr>
          <p:cNvPr id="109646" name="Text Box 78"/>
          <p:cNvSpPr txBox="1">
            <a:spLocks noChangeArrowheads="1"/>
          </p:cNvSpPr>
          <p:nvPr/>
        </p:nvSpPr>
        <p:spPr bwMode="auto">
          <a:xfrm>
            <a:off x="6705600" y="4495800"/>
            <a:ext cx="1743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(2.5 to 9.5)</a:t>
            </a:r>
          </a:p>
        </p:txBody>
      </p:sp>
      <p:sp>
        <p:nvSpPr>
          <p:cNvPr id="109647" name="AutoShape 79"/>
          <p:cNvSpPr>
            <a:spLocks noChangeArrowheads="1"/>
          </p:cNvSpPr>
          <p:nvPr/>
        </p:nvSpPr>
        <p:spPr bwMode="auto">
          <a:xfrm>
            <a:off x="6324600" y="5867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5</a:t>
            </a:r>
          </a:p>
        </p:txBody>
      </p:sp>
      <p:sp>
        <p:nvSpPr>
          <p:cNvPr id="109648" name="Text Box 80"/>
          <p:cNvSpPr txBox="1">
            <a:spLocks noChangeArrowheads="1"/>
          </p:cNvSpPr>
          <p:nvPr/>
        </p:nvSpPr>
        <p:spPr bwMode="auto">
          <a:xfrm>
            <a:off x="6705600" y="4953000"/>
            <a:ext cx="154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(5 to 12)</a:t>
            </a:r>
          </a:p>
        </p:txBody>
      </p:sp>
      <p:sp>
        <p:nvSpPr>
          <p:cNvPr id="109649" name="AutoShape 81"/>
          <p:cNvSpPr>
            <a:spLocks noChangeArrowheads="1"/>
          </p:cNvSpPr>
          <p:nvPr/>
        </p:nvSpPr>
        <p:spPr bwMode="auto">
          <a:xfrm>
            <a:off x="34290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6</a:t>
            </a:r>
          </a:p>
        </p:txBody>
      </p:sp>
      <p:sp>
        <p:nvSpPr>
          <p:cNvPr id="109650" name="Text Box 82"/>
          <p:cNvSpPr txBox="1">
            <a:spLocks noChangeArrowheads="1"/>
          </p:cNvSpPr>
          <p:nvPr/>
        </p:nvSpPr>
        <p:spPr bwMode="auto">
          <a:xfrm>
            <a:off x="6705600" y="5410200"/>
            <a:ext cx="1841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(7.5 to 14.5)</a:t>
            </a:r>
          </a:p>
        </p:txBody>
      </p:sp>
      <p:sp>
        <p:nvSpPr>
          <p:cNvPr id="109651" name="AutoShape 83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7</a:t>
            </a:r>
          </a:p>
        </p:txBody>
      </p:sp>
      <p:sp>
        <p:nvSpPr>
          <p:cNvPr id="109652" name="AutoShape 84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8</a:t>
            </a:r>
          </a:p>
        </p:txBody>
      </p:sp>
      <p:sp>
        <p:nvSpPr>
          <p:cNvPr id="109653" name="Text Box 85"/>
          <p:cNvSpPr txBox="1">
            <a:spLocks noChangeArrowheads="1"/>
          </p:cNvSpPr>
          <p:nvPr/>
        </p:nvSpPr>
        <p:spPr bwMode="auto">
          <a:xfrm>
            <a:off x="38100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Arial" charset="0"/>
              </a:rPr>
              <a:t>MLT = 7 (12.5 to 19.5)</a:t>
            </a:r>
          </a:p>
        </p:txBody>
      </p:sp>
      <p:sp>
        <p:nvSpPr>
          <p:cNvPr id="109654" name="AutoShape 86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9</a:t>
            </a:r>
          </a:p>
        </p:txBody>
      </p:sp>
      <p:sp>
        <p:nvSpPr>
          <p:cNvPr id="109655" name="Text Box 87"/>
          <p:cNvSpPr txBox="1">
            <a:spLocks noChangeArrowheads="1"/>
          </p:cNvSpPr>
          <p:nvPr/>
        </p:nvSpPr>
        <p:spPr bwMode="auto">
          <a:xfrm>
            <a:off x="3810000" y="54864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Arial" charset="0"/>
              </a:rPr>
              <a:t>MLT = 7 (15.0 to 22.0)</a:t>
            </a:r>
          </a:p>
        </p:txBody>
      </p:sp>
      <p:sp>
        <p:nvSpPr>
          <p:cNvPr id="109656" name="AutoShape 88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046 C -0.07725 0.07722 -0.15347 0.15491 -0.1802 0.21503 C -0.20694 0.27514 -0.17569 0.33526 -0.16111 0.36092 C -0.14652 0.38659 -0.11979 0.37803 -0.09288 0.36948 " pathEditMode="relative" ptsTypes="aaaA">
                                      <p:cBhvr>
                                        <p:cTn id="8" dur="2000" fill="hold"/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9.42197E-6 C 0.10903 -0.00209 0.21823 -0.00394 0.26979 -0.01897 C 0.32136 -0.03399 0.31545 -0.06243 0.30955 -0.09087 " pathEditMode="relative" ptsTypes="aaA">
                                      <p:cBhvr>
                                        <p:cTn id="20" dur="2000" fill="hold"/>
                                        <p:tgtEl>
                                          <p:spTgt spid="109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27" grpId="0"/>
      <p:bldP spid="109644" grpId="0"/>
      <p:bldP spid="109644" grpId="1"/>
      <p:bldP spid="109651" grpId="0" animBg="1"/>
      <p:bldP spid="109652" grpId="0" animBg="1"/>
      <p:bldP spid="109655" grpId="0"/>
      <p:bldP spid="1096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noFill/>
          <a:ln/>
        </p:spPr>
        <p:txBody>
          <a:bodyPr/>
          <a:lstStyle/>
          <a:p>
            <a:r>
              <a:rPr lang="en-US" altLang="en-US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Impact of Different Production Loading Strategies on WIP Levels</a:t>
            </a: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228600" y="1600200"/>
          <a:ext cx="86868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1" name="Chart" r:id="rId3" imgW="6683022" imgH="3490344" progId="Excel.Chart.8">
                  <p:embed/>
                </p:oleObj>
              </mc:Choice>
              <mc:Fallback>
                <p:oleObj name="Chart" r:id="rId3" imgW="6683022" imgH="3490344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86800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102440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b="1" u="sng">
                <a:latin typeface="Arial" charset="0"/>
              </a:rPr>
              <a:t>Time t = 0</a:t>
            </a:r>
          </a:p>
        </p:txBody>
      </p: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2442" name="Rectangle 42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2443" name="Rectangle 43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FGI</a:t>
            </a:r>
          </a:p>
        </p:txBody>
      </p:sp>
      <p:sp>
        <p:nvSpPr>
          <p:cNvPr id="102445" name="Line 45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6" name="Line 46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7" name="Line 47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8" name="Line 48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9" name="Line 49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0" name="Text Box 50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2451" name="Text Box 51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2452" name="Text Box 52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2</a:t>
            </a:r>
          </a:p>
        </p:txBody>
      </p:sp>
      <p:sp>
        <p:nvSpPr>
          <p:cNvPr id="102453" name="AutoShape 53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2</a:t>
            </a:r>
          </a:p>
        </p:txBody>
      </p:sp>
      <p:sp>
        <p:nvSpPr>
          <p:cNvPr id="102454" name="AutoShape 54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102455" name="Rectangle 5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0" grpId="0"/>
      <p:bldP spid="102440" grpId="1"/>
      <p:bldP spid="102453" grpId="0" animBg="1"/>
      <p:bldP spid="102454" grpId="0" animBg="1"/>
      <p:bldP spid="1024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FGI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2</a:t>
            </a:r>
          </a:p>
        </p:txBody>
      </p:sp>
      <p:sp>
        <p:nvSpPr>
          <p:cNvPr id="18459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2</a:t>
            </a:r>
          </a:p>
        </p:txBody>
      </p:sp>
      <p:sp>
        <p:nvSpPr>
          <p:cNvPr id="18460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5.0</a:t>
            </a:r>
          </a:p>
        </p:txBody>
      </p:sp>
      <p:sp>
        <p:nvSpPr>
          <p:cNvPr id="18476" name="AutoShape 44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0393 C 0.11111 -0.0294 0.22222 -0.06181 0.27361 -0.04885 C 0.325 -0.03496 0.29948 0.05764 0.30833 0.08889 " pathEditMode="relative" rAng="0" ptsTypes="aaA">
                                      <p:cBhvr>
                                        <p:cTn id="8" dur="30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94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animBg="1"/>
      <p:bldP spid="18474" grpId="0"/>
      <p:bldP spid="18474" grpId="1"/>
      <p:bldP spid="184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103446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b="1" u="sng">
                <a:latin typeface="Arial" charset="0"/>
              </a:rPr>
              <a:t>Time t = 7.0</a:t>
            </a: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3448" name="Rectangle 2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3449" name="Rectangle 2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103450" name="AutoShape 2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FGI</a:t>
            </a:r>
          </a:p>
        </p:txBody>
      </p:sp>
      <p:sp>
        <p:nvSpPr>
          <p:cNvPr id="103451" name="Line 2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2" name="Line 2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3458" name="Text Box 3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2</a:t>
            </a:r>
          </a:p>
        </p:txBody>
      </p:sp>
      <p:sp>
        <p:nvSpPr>
          <p:cNvPr id="103459" name="AutoShape 3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2</a:t>
            </a:r>
          </a:p>
        </p:txBody>
      </p:sp>
      <p:sp>
        <p:nvSpPr>
          <p:cNvPr id="103460" name="AutoShape 36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103461" name="Rectangle 37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7.5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4</a:t>
            </a:r>
          </a:p>
        </p:txBody>
      </p:sp>
      <p:sp>
        <p:nvSpPr>
          <p:cNvPr id="103463" name="AutoShape 39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3</a:t>
            </a:r>
          </a:p>
        </p:txBody>
      </p:sp>
      <p:sp>
        <p:nvSpPr>
          <p:cNvPr id="103464" name="Text Box 40"/>
          <p:cNvSpPr txBox="1">
            <a:spLocks noChangeArrowheads="1"/>
          </p:cNvSpPr>
          <p:nvPr/>
        </p:nvSpPr>
        <p:spPr bwMode="auto">
          <a:xfrm>
            <a:off x="6705600" y="40386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09827E-6 C 0.03993 0.07329 0.08021 0.14705 0.11771 0.17341 C 0.15521 0.19977 0.20712 0.15977 0.225 0.15699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9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9.42197E-6 C 0.11215 0.00439 0.22448 0.00878 0.27604 -0.00625 C 0.3276 -0.02128 0.30382 -0.07677 0.30938 -0.09087 " pathEditMode="relative" ptsTypes="aaA">
                                      <p:cBhvr>
                                        <p:cTn id="22" dur="2000" fill="hold"/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6" grpId="0"/>
      <p:bldP spid="103446" grpId="1"/>
      <p:bldP spid="103459" grpId="0" animBg="1"/>
      <p:bldP spid="103460" grpId="0" animBg="1"/>
      <p:bldP spid="103461" grpId="0"/>
      <p:bldP spid="103462" grpId="0" animBg="1"/>
      <p:bldP spid="1034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>
                <a:latin typeface="Arial" charset="0"/>
              </a:rPr>
              <a:t>Time t = 9.5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FGI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2</a:t>
            </a:r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2</a:t>
            </a: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auto">
          <a:xfrm>
            <a:off x="6324600" y="4038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31771" name="AutoShape 27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4</a:t>
            </a:r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3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10.0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6705600" y="40386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(0 to 7)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6705600" y="4495800"/>
            <a:ext cx="1743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(2.5 to 9.5)</a:t>
            </a:r>
          </a:p>
        </p:txBody>
      </p:sp>
      <p:sp>
        <p:nvSpPr>
          <p:cNvPr id="31787" name="AutoShape 43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5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11.0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047 C 0.04601 0.10601 0.10521 0.20347 0.13091 0.2493 C 0.1566 0.29513 0.14809 0.27106 0.15313 0.275 C 0.15816 0.27893 0.15799 0.2743 0.16146 0.27361 C 0.16493 0.27291 0.16806 0.27268 0.17396 0.27083 C 0.17986 0.26898 0.19011 0.26527 0.19688 0.2625 C 0.20365 0.25972 0.21111 0.25717 0.21459 0.25416 C 0.21806 0.25115 0.21598 0.24976 0.21771 0.24444 C 0.21945 0.23912 0.22344 0.22685 0.225 0.22222 " pathEditMode="relative" rAng="0" ptsTypes="aaaaaaaaa">
                                      <p:cBhvr>
                                        <p:cTn id="8" dur="2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5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254 C 0.08351 0.09018 0.16736 0.18313 0.21858 0.19815 C 0.26979 0.21318 0.28854 0.15076 0.30747 0.08833 " pathEditMode="relative" ptsTypes="aaA">
                                      <p:cBhvr>
                                        <p:cTn id="20" dur="2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1"/>
      <p:bldP spid="31746" grpId="2"/>
      <p:bldP spid="31769" grpId="0" animBg="1"/>
      <p:bldP spid="31772" grpId="0" animBg="1"/>
      <p:bldP spid="31784" grpId="0"/>
      <p:bldP spid="31784" grpId="1"/>
      <p:bldP spid="31786" grpId="0"/>
      <p:bldP spid="31787" grpId="0" animBg="1"/>
      <p:bldP spid="317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104474" name="Rectangle 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b="1" u="sng">
                <a:latin typeface="Arial" charset="0"/>
              </a:rPr>
              <a:t>Time t = 12.0</a:t>
            </a:r>
          </a:p>
        </p:txBody>
      </p:sp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4477" name="Rectangle 29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104478" name="AutoShape 30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FGI</a:t>
            </a:r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3" name="Line 35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4485" name="Text Box 37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2</a:t>
            </a:r>
          </a:p>
        </p:txBody>
      </p:sp>
      <p:sp>
        <p:nvSpPr>
          <p:cNvPr id="104487" name="AutoShape 39"/>
          <p:cNvSpPr>
            <a:spLocks noChangeArrowheads="1"/>
          </p:cNvSpPr>
          <p:nvPr/>
        </p:nvSpPr>
        <p:spPr bwMode="auto">
          <a:xfrm>
            <a:off x="6324600" y="4495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2</a:t>
            </a:r>
          </a:p>
        </p:txBody>
      </p:sp>
      <p:sp>
        <p:nvSpPr>
          <p:cNvPr id="104488" name="AutoShape 40"/>
          <p:cNvSpPr>
            <a:spLocks noChangeArrowheads="1"/>
          </p:cNvSpPr>
          <p:nvPr/>
        </p:nvSpPr>
        <p:spPr bwMode="auto">
          <a:xfrm>
            <a:off x="6324600" y="4038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104489" name="AutoShape 41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4</a:t>
            </a:r>
          </a:p>
        </p:txBody>
      </p:sp>
      <p:sp>
        <p:nvSpPr>
          <p:cNvPr id="104490" name="AutoShape 42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3</a:t>
            </a:r>
          </a:p>
        </p:txBody>
      </p:sp>
      <p:sp>
        <p:nvSpPr>
          <p:cNvPr id="104491" name="Rectangle 4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12.5</a:t>
            </a:r>
          </a:p>
        </p:txBody>
      </p:sp>
      <p:sp>
        <p:nvSpPr>
          <p:cNvPr id="104492" name="Text Box 44"/>
          <p:cNvSpPr txBox="1">
            <a:spLocks noChangeArrowheads="1"/>
          </p:cNvSpPr>
          <p:nvPr/>
        </p:nvSpPr>
        <p:spPr bwMode="auto">
          <a:xfrm>
            <a:off x="6705600" y="40386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(0 to 7)</a:t>
            </a:r>
          </a:p>
        </p:txBody>
      </p:sp>
      <p:sp>
        <p:nvSpPr>
          <p:cNvPr id="104493" name="Text Box 45"/>
          <p:cNvSpPr txBox="1">
            <a:spLocks noChangeArrowheads="1"/>
          </p:cNvSpPr>
          <p:nvPr/>
        </p:nvSpPr>
        <p:spPr bwMode="auto">
          <a:xfrm>
            <a:off x="6705600" y="4495800"/>
            <a:ext cx="1743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(2.5 to 9.5)</a:t>
            </a:r>
          </a:p>
        </p:txBody>
      </p:sp>
      <p:sp>
        <p:nvSpPr>
          <p:cNvPr id="104494" name="AutoShape 46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5</a:t>
            </a:r>
          </a:p>
        </p:txBody>
      </p:sp>
      <p:sp>
        <p:nvSpPr>
          <p:cNvPr id="104496" name="Text Box 48"/>
          <p:cNvSpPr txBox="1">
            <a:spLocks noChangeArrowheads="1"/>
          </p:cNvSpPr>
          <p:nvPr/>
        </p:nvSpPr>
        <p:spPr bwMode="auto">
          <a:xfrm>
            <a:off x="6705600" y="4953000"/>
            <a:ext cx="154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(5 to 12)</a:t>
            </a:r>
          </a:p>
        </p:txBody>
      </p:sp>
      <p:sp>
        <p:nvSpPr>
          <p:cNvPr id="104497" name="AutoShape 49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C 0.05868 0.13518 0.11754 0.27037 0.15504 0.31851 C 0.19254 0.36666 0.21042 0.29513 0.225 0.28888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1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9711E-6 C 0.10243 0.01479 0.20503 0.02959 0.25642 0.01479 C 0.30799 4.9711E-6 0.29965 -0.07145 0.30833 -0.08879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-29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4" grpId="0"/>
      <p:bldP spid="104474" grpId="1"/>
      <p:bldP spid="104489" grpId="0" animBg="1"/>
      <p:bldP spid="104490" grpId="0" animBg="1"/>
      <p:bldP spid="104491" grpId="0"/>
      <p:bldP spid="104496" grpId="0"/>
      <p:bldP spid="1044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106523" name="Rectangle 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b="1" u="sng">
                <a:latin typeface="Arial" charset="0"/>
              </a:rPr>
              <a:t>Time t = 14.5</a:t>
            </a:r>
          </a:p>
        </p:txBody>
      </p:sp>
      <p:sp>
        <p:nvSpPr>
          <p:cNvPr id="106524" name="Rectangle 28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106527" name="AutoShape 31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FGI</a:t>
            </a:r>
          </a:p>
        </p:txBody>
      </p:sp>
      <p:sp>
        <p:nvSpPr>
          <p:cNvPr id="106528" name="Line 32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9" name="Line 33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1" name="Line 35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3" name="Text Box 37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6534" name="Text Box 38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6535" name="Text Box 39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2</a:t>
            </a:r>
          </a:p>
        </p:txBody>
      </p:sp>
      <p:sp>
        <p:nvSpPr>
          <p:cNvPr id="106536" name="AutoShape 40"/>
          <p:cNvSpPr>
            <a:spLocks noChangeArrowheads="1"/>
          </p:cNvSpPr>
          <p:nvPr/>
        </p:nvSpPr>
        <p:spPr bwMode="auto">
          <a:xfrm>
            <a:off x="6324600" y="4495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2</a:t>
            </a:r>
          </a:p>
        </p:txBody>
      </p:sp>
      <p:sp>
        <p:nvSpPr>
          <p:cNvPr id="106537" name="AutoShape 41"/>
          <p:cNvSpPr>
            <a:spLocks noChangeArrowheads="1"/>
          </p:cNvSpPr>
          <p:nvPr/>
        </p:nvSpPr>
        <p:spPr bwMode="auto">
          <a:xfrm>
            <a:off x="6324600" y="4038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106538" name="AutoShape 42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4</a:t>
            </a:r>
          </a:p>
        </p:txBody>
      </p:sp>
      <p:sp>
        <p:nvSpPr>
          <p:cNvPr id="106539" name="AutoShape 43"/>
          <p:cNvSpPr>
            <a:spLocks noChangeArrowheads="1"/>
          </p:cNvSpPr>
          <p:nvPr/>
        </p:nvSpPr>
        <p:spPr bwMode="auto">
          <a:xfrm>
            <a:off x="63246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3</a:t>
            </a:r>
          </a:p>
        </p:txBody>
      </p:sp>
      <p:sp>
        <p:nvSpPr>
          <p:cNvPr id="106540" name="Rectangle 4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15.0</a:t>
            </a:r>
          </a:p>
        </p:txBody>
      </p:sp>
      <p:sp>
        <p:nvSpPr>
          <p:cNvPr id="106541" name="Text Box 45"/>
          <p:cNvSpPr txBox="1">
            <a:spLocks noChangeArrowheads="1"/>
          </p:cNvSpPr>
          <p:nvPr/>
        </p:nvSpPr>
        <p:spPr bwMode="auto">
          <a:xfrm>
            <a:off x="6705600" y="40386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(0 to 7)</a:t>
            </a:r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6705600" y="4495800"/>
            <a:ext cx="1743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(2.5 to 9.5)</a:t>
            </a:r>
          </a:p>
        </p:txBody>
      </p:sp>
      <p:sp>
        <p:nvSpPr>
          <p:cNvPr id="106543" name="AutoShape 47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5</a:t>
            </a:r>
          </a:p>
        </p:txBody>
      </p:sp>
      <p:sp>
        <p:nvSpPr>
          <p:cNvPr id="106544" name="Text Box 48"/>
          <p:cNvSpPr txBox="1">
            <a:spLocks noChangeArrowheads="1"/>
          </p:cNvSpPr>
          <p:nvPr/>
        </p:nvSpPr>
        <p:spPr bwMode="auto">
          <a:xfrm>
            <a:off x="6705600" y="4953000"/>
            <a:ext cx="154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(5 to 12)</a:t>
            </a:r>
          </a:p>
        </p:txBody>
      </p:sp>
      <p:sp>
        <p:nvSpPr>
          <p:cNvPr id="106545" name="AutoShape 49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6</a:t>
            </a:r>
          </a:p>
        </p:txBody>
      </p:sp>
      <p:sp>
        <p:nvSpPr>
          <p:cNvPr id="106546" name="Text Box 50"/>
          <p:cNvSpPr txBox="1">
            <a:spLocks noChangeArrowheads="1"/>
          </p:cNvSpPr>
          <p:nvPr/>
        </p:nvSpPr>
        <p:spPr bwMode="auto">
          <a:xfrm>
            <a:off x="6705600" y="5410200"/>
            <a:ext cx="1841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(7.5 to 14.5)</a:t>
            </a:r>
          </a:p>
        </p:txBody>
      </p:sp>
      <p:sp>
        <p:nvSpPr>
          <p:cNvPr id="106547" name="AutoShape 51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47 C 0.05591 0.14375 0.11493 0.28541 0.14844 0.34814 C 0.18195 0.41088 0.18941 0.37523 0.20209 0.37638 C 0.21476 0.37754 0.22032 0.35995 0.225 0.35555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50289E-6 C 0.09792 0.0696 0.19601 0.13942 0.24757 0.15422 C 0.29913 0.16902 0.30434 0.12879 0.30955 0.08879 " pathEditMode="relative" ptsTypes="aaA">
                                      <p:cBhvr>
                                        <p:cTn id="20" dur="2000" fill="hold"/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3" grpId="0"/>
      <p:bldP spid="106523" grpId="1"/>
      <p:bldP spid="106538" grpId="0" animBg="1"/>
      <p:bldP spid="106540" grpId="0"/>
      <p:bldP spid="106543" grpId="0" animBg="1"/>
      <p:bldP spid="106546" grpId="0"/>
      <p:bldP spid="1065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107549" name="Rectangle 2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b="1" u="sng">
                <a:latin typeface="Arial" charset="0"/>
              </a:rPr>
              <a:t>Time t = 17.0</a:t>
            </a:r>
          </a:p>
        </p:txBody>
      </p:sp>
      <p:sp>
        <p:nvSpPr>
          <p:cNvPr id="107550" name="Rectangle 30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7551" name="Rectangle 31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7552" name="Rectangle 32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107553" name="AutoShape 33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FGI</a:t>
            </a:r>
          </a:p>
        </p:txBody>
      </p:sp>
      <p:sp>
        <p:nvSpPr>
          <p:cNvPr id="107554" name="Line 34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Text Box 39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7560" name="Text Box 40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2</a:t>
            </a:r>
          </a:p>
        </p:txBody>
      </p:sp>
      <p:sp>
        <p:nvSpPr>
          <p:cNvPr id="107562" name="AutoShape 42"/>
          <p:cNvSpPr>
            <a:spLocks noChangeArrowheads="1"/>
          </p:cNvSpPr>
          <p:nvPr/>
        </p:nvSpPr>
        <p:spPr bwMode="auto">
          <a:xfrm>
            <a:off x="6324600" y="4495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2</a:t>
            </a:r>
          </a:p>
        </p:txBody>
      </p:sp>
      <p:sp>
        <p:nvSpPr>
          <p:cNvPr id="107563" name="AutoShape 43"/>
          <p:cNvSpPr>
            <a:spLocks noChangeArrowheads="1"/>
          </p:cNvSpPr>
          <p:nvPr/>
        </p:nvSpPr>
        <p:spPr bwMode="auto">
          <a:xfrm>
            <a:off x="6324600" y="4038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107564" name="AutoShape 44"/>
          <p:cNvSpPr>
            <a:spLocks noChangeArrowheads="1"/>
          </p:cNvSpPr>
          <p:nvPr/>
        </p:nvSpPr>
        <p:spPr bwMode="auto">
          <a:xfrm>
            <a:off x="6324600" y="5410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4</a:t>
            </a:r>
          </a:p>
        </p:txBody>
      </p:sp>
      <p:sp>
        <p:nvSpPr>
          <p:cNvPr id="107565" name="AutoShape 45"/>
          <p:cNvSpPr>
            <a:spLocks noChangeArrowheads="1"/>
          </p:cNvSpPr>
          <p:nvPr/>
        </p:nvSpPr>
        <p:spPr bwMode="auto">
          <a:xfrm>
            <a:off x="63246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3</a:t>
            </a:r>
          </a:p>
        </p:txBody>
      </p:sp>
      <p:sp>
        <p:nvSpPr>
          <p:cNvPr id="107566" name="Rectangle 4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17.5</a:t>
            </a:r>
          </a:p>
        </p:txBody>
      </p:sp>
      <p:sp>
        <p:nvSpPr>
          <p:cNvPr id="107567" name="Text Box 47"/>
          <p:cNvSpPr txBox="1">
            <a:spLocks noChangeArrowheads="1"/>
          </p:cNvSpPr>
          <p:nvPr/>
        </p:nvSpPr>
        <p:spPr bwMode="auto">
          <a:xfrm>
            <a:off x="6705600" y="40386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(0 to 7)</a:t>
            </a:r>
          </a:p>
        </p:txBody>
      </p:sp>
      <p:sp>
        <p:nvSpPr>
          <p:cNvPr id="107568" name="Text Box 48"/>
          <p:cNvSpPr txBox="1">
            <a:spLocks noChangeArrowheads="1"/>
          </p:cNvSpPr>
          <p:nvPr/>
        </p:nvSpPr>
        <p:spPr bwMode="auto">
          <a:xfrm>
            <a:off x="6705600" y="4495800"/>
            <a:ext cx="1743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(2.5 to 9.5)</a:t>
            </a:r>
          </a:p>
        </p:txBody>
      </p:sp>
      <p:sp>
        <p:nvSpPr>
          <p:cNvPr id="107569" name="AutoShape 49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5</a:t>
            </a:r>
          </a:p>
        </p:txBody>
      </p:sp>
      <p:sp>
        <p:nvSpPr>
          <p:cNvPr id="107570" name="Text Box 50"/>
          <p:cNvSpPr txBox="1">
            <a:spLocks noChangeArrowheads="1"/>
          </p:cNvSpPr>
          <p:nvPr/>
        </p:nvSpPr>
        <p:spPr bwMode="auto">
          <a:xfrm>
            <a:off x="6705600" y="4953000"/>
            <a:ext cx="154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(5 to 12)</a:t>
            </a:r>
          </a:p>
        </p:txBody>
      </p:sp>
      <p:sp>
        <p:nvSpPr>
          <p:cNvPr id="107571" name="AutoShape 51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6</a:t>
            </a:r>
          </a:p>
        </p:txBody>
      </p:sp>
      <p:sp>
        <p:nvSpPr>
          <p:cNvPr id="107572" name="Text Box 52"/>
          <p:cNvSpPr txBox="1">
            <a:spLocks noChangeArrowheads="1"/>
          </p:cNvSpPr>
          <p:nvPr/>
        </p:nvSpPr>
        <p:spPr bwMode="auto">
          <a:xfrm>
            <a:off x="6705600" y="5410200"/>
            <a:ext cx="1841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(7.5 to 14.5)</a:t>
            </a:r>
          </a:p>
        </p:txBody>
      </p:sp>
      <p:sp>
        <p:nvSpPr>
          <p:cNvPr id="107573" name="AutoShape 53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7</a:t>
            </a:r>
          </a:p>
        </p:txBody>
      </p:sp>
      <p:sp>
        <p:nvSpPr>
          <p:cNvPr id="107574" name="Text Box 54"/>
          <p:cNvSpPr txBox="1">
            <a:spLocks noChangeArrowheads="1"/>
          </p:cNvSpPr>
          <p:nvPr/>
        </p:nvSpPr>
        <p:spPr bwMode="auto">
          <a:xfrm>
            <a:off x="6705600" y="58674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Arial" charset="0"/>
              </a:rPr>
              <a:t>MLT = 7 (10.0 to 17.0)</a:t>
            </a:r>
          </a:p>
        </p:txBody>
      </p:sp>
      <p:sp>
        <p:nvSpPr>
          <p:cNvPr id="107575" name="AutoShape 55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C 0.03143 0.15509 0.0625 0.31041 0.1 0.38101 C 0.1375 0.45162 0.19896 0.41481 0.225 0.42361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8.49711E-6 C 0.10452 0.0104 0.2092 0.02103 0.26025 0.00624 C 0.31129 -0.00856 0.30868 -0.04879 0.30625 -0.08879 " pathEditMode="relative" ptsTypes="aaA">
                                      <p:cBhvr>
                                        <p:cTn id="20" dur="2000" fill="hold"/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9" grpId="0"/>
      <p:bldP spid="107549" grpId="1"/>
      <p:bldP spid="107566" grpId="0"/>
      <p:bldP spid="107569" grpId="0" animBg="1"/>
      <p:bldP spid="107571" grpId="0" animBg="1"/>
      <p:bldP spid="107574" grpId="0"/>
      <p:bldP spid="1075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Example of Little's Law -  Staggered Loading of Parallel Processes</a:t>
            </a:r>
          </a:p>
        </p:txBody>
      </p:sp>
      <p:sp>
        <p:nvSpPr>
          <p:cNvPr id="108600" name="Rectangle 5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b="1" u="sng">
                <a:latin typeface="Arial" charset="0"/>
              </a:rPr>
              <a:t>Time t = 19.5</a:t>
            </a:r>
          </a:p>
        </p:txBody>
      </p:sp>
      <p:sp>
        <p:nvSpPr>
          <p:cNvPr id="108601" name="Rectangle 57"/>
          <p:cNvSpPr>
            <a:spLocks noChangeArrowheads="1"/>
          </p:cNvSpPr>
          <p:nvPr/>
        </p:nvSpPr>
        <p:spPr bwMode="auto">
          <a:xfrm>
            <a:off x="1371600" y="22860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8602" name="Rectangle 58"/>
          <p:cNvSpPr>
            <a:spLocks noChangeArrowheads="1"/>
          </p:cNvSpPr>
          <p:nvPr/>
        </p:nvSpPr>
        <p:spPr bwMode="auto">
          <a:xfrm>
            <a:off x="1371600" y="3505200"/>
            <a:ext cx="1295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A</a:t>
            </a:r>
          </a:p>
        </p:txBody>
      </p:sp>
      <p:sp>
        <p:nvSpPr>
          <p:cNvPr id="108603" name="Rectangle 59"/>
          <p:cNvSpPr>
            <a:spLocks noChangeArrowheads="1"/>
          </p:cNvSpPr>
          <p:nvPr/>
        </p:nvSpPr>
        <p:spPr bwMode="auto">
          <a:xfrm>
            <a:off x="4191000" y="2895600"/>
            <a:ext cx="14478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B</a:t>
            </a:r>
          </a:p>
        </p:txBody>
      </p:sp>
      <p:sp>
        <p:nvSpPr>
          <p:cNvPr id="108604" name="AutoShape 60"/>
          <p:cNvSpPr>
            <a:spLocks noChangeArrowheads="1"/>
          </p:cNvSpPr>
          <p:nvPr/>
        </p:nvSpPr>
        <p:spPr bwMode="auto">
          <a:xfrm>
            <a:off x="6324600" y="2743200"/>
            <a:ext cx="1524000" cy="1066800"/>
          </a:xfrm>
          <a:prstGeom prst="flowChartMer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charset="0"/>
              </a:rPr>
              <a:t>FGI</a:t>
            </a:r>
          </a:p>
        </p:txBody>
      </p:sp>
      <p:sp>
        <p:nvSpPr>
          <p:cNvPr id="108605" name="Line 61"/>
          <p:cNvSpPr>
            <a:spLocks noChangeShapeType="1"/>
          </p:cNvSpPr>
          <p:nvPr/>
        </p:nvSpPr>
        <p:spPr bwMode="auto">
          <a:xfrm>
            <a:off x="5715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06" name="Line 62"/>
          <p:cNvSpPr>
            <a:spLocks noChangeShapeType="1"/>
          </p:cNvSpPr>
          <p:nvPr/>
        </p:nvSpPr>
        <p:spPr bwMode="auto">
          <a:xfrm>
            <a:off x="26670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07" name="Line 63"/>
          <p:cNvSpPr>
            <a:spLocks noChangeShapeType="1"/>
          </p:cNvSpPr>
          <p:nvPr/>
        </p:nvSpPr>
        <p:spPr bwMode="auto">
          <a:xfrm>
            <a:off x="2667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08" name="Line 64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09" name="Line 65"/>
          <p:cNvSpPr>
            <a:spLocks noChangeShapeType="1"/>
          </p:cNvSpPr>
          <p:nvPr/>
        </p:nvSpPr>
        <p:spPr bwMode="auto">
          <a:xfrm>
            <a:off x="33528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10" name="Text Box 66"/>
          <p:cNvSpPr txBox="1">
            <a:spLocks noChangeArrowheads="1"/>
          </p:cNvSpPr>
          <p:nvPr/>
        </p:nvSpPr>
        <p:spPr bwMode="auto">
          <a:xfrm>
            <a:off x="1600200" y="43418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1600200" y="30464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5</a:t>
            </a:r>
          </a:p>
        </p:txBody>
      </p:sp>
      <p:sp>
        <p:nvSpPr>
          <p:cNvPr id="108612" name="Text Box 68"/>
          <p:cNvSpPr txBox="1">
            <a:spLocks noChangeArrowheads="1"/>
          </p:cNvSpPr>
          <p:nvPr/>
        </p:nvSpPr>
        <p:spPr bwMode="auto">
          <a:xfrm>
            <a:off x="4495800" y="3732213"/>
            <a:ext cx="110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CT = 2</a:t>
            </a:r>
          </a:p>
        </p:txBody>
      </p:sp>
      <p:sp>
        <p:nvSpPr>
          <p:cNvPr id="108613" name="AutoShape 69"/>
          <p:cNvSpPr>
            <a:spLocks noChangeArrowheads="1"/>
          </p:cNvSpPr>
          <p:nvPr/>
        </p:nvSpPr>
        <p:spPr bwMode="auto">
          <a:xfrm>
            <a:off x="6324600" y="4495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2</a:t>
            </a:r>
          </a:p>
        </p:txBody>
      </p:sp>
      <p:sp>
        <p:nvSpPr>
          <p:cNvPr id="108614" name="AutoShape 70"/>
          <p:cNvSpPr>
            <a:spLocks noChangeArrowheads="1"/>
          </p:cNvSpPr>
          <p:nvPr/>
        </p:nvSpPr>
        <p:spPr bwMode="auto">
          <a:xfrm>
            <a:off x="6324600" y="40386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1</a:t>
            </a:r>
          </a:p>
        </p:txBody>
      </p:sp>
      <p:sp>
        <p:nvSpPr>
          <p:cNvPr id="108615" name="AutoShape 71"/>
          <p:cNvSpPr>
            <a:spLocks noChangeArrowheads="1"/>
          </p:cNvSpPr>
          <p:nvPr/>
        </p:nvSpPr>
        <p:spPr bwMode="auto">
          <a:xfrm>
            <a:off x="6324600" y="5410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4</a:t>
            </a:r>
          </a:p>
        </p:txBody>
      </p:sp>
      <p:sp>
        <p:nvSpPr>
          <p:cNvPr id="108616" name="AutoShape 72"/>
          <p:cNvSpPr>
            <a:spLocks noChangeArrowheads="1"/>
          </p:cNvSpPr>
          <p:nvPr/>
        </p:nvSpPr>
        <p:spPr bwMode="auto">
          <a:xfrm>
            <a:off x="6324600" y="49530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3</a:t>
            </a:r>
          </a:p>
        </p:txBody>
      </p:sp>
      <p:sp>
        <p:nvSpPr>
          <p:cNvPr id="108617" name="Rectangle 7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1pPr>
            <a:lvl2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2pPr>
            <a:lvl3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3pPr>
            <a:lvl4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4pPr>
            <a:lvl5pPr algn="ctr">
              <a:defRPr sz="4400">
                <a:solidFill>
                  <a:srgbClr val="CC3300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33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 u="sng">
                <a:latin typeface="Arial" charset="0"/>
              </a:rPr>
              <a:t>Time t = 20.0</a:t>
            </a:r>
          </a:p>
        </p:txBody>
      </p:sp>
      <p:sp>
        <p:nvSpPr>
          <p:cNvPr id="108618" name="Text Box 74"/>
          <p:cNvSpPr txBox="1">
            <a:spLocks noChangeArrowheads="1"/>
          </p:cNvSpPr>
          <p:nvPr/>
        </p:nvSpPr>
        <p:spPr bwMode="auto">
          <a:xfrm>
            <a:off x="6705600" y="40386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(0 to 7)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6705600" y="4495800"/>
            <a:ext cx="1743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(2.5 to 9.5)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6324600" y="5867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5</a:t>
            </a:r>
          </a:p>
        </p:txBody>
      </p:sp>
      <p:sp>
        <p:nvSpPr>
          <p:cNvPr id="108621" name="Text Box 77"/>
          <p:cNvSpPr txBox="1">
            <a:spLocks noChangeArrowheads="1"/>
          </p:cNvSpPr>
          <p:nvPr/>
        </p:nvSpPr>
        <p:spPr bwMode="auto">
          <a:xfrm>
            <a:off x="6705600" y="4953000"/>
            <a:ext cx="154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(5 to 12)</a:t>
            </a:r>
          </a:p>
        </p:txBody>
      </p:sp>
      <p:sp>
        <p:nvSpPr>
          <p:cNvPr id="108622" name="AutoShape 78"/>
          <p:cNvSpPr>
            <a:spLocks noChangeArrowheads="1"/>
          </p:cNvSpPr>
          <p:nvPr/>
        </p:nvSpPr>
        <p:spPr bwMode="auto">
          <a:xfrm>
            <a:off x="4267200" y="29718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6</a:t>
            </a:r>
          </a:p>
        </p:txBody>
      </p:sp>
      <p:sp>
        <p:nvSpPr>
          <p:cNvPr id="108623" name="Text Box 79"/>
          <p:cNvSpPr txBox="1">
            <a:spLocks noChangeArrowheads="1"/>
          </p:cNvSpPr>
          <p:nvPr/>
        </p:nvSpPr>
        <p:spPr bwMode="auto">
          <a:xfrm>
            <a:off x="6705600" y="5410200"/>
            <a:ext cx="1841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Arial" charset="0"/>
              </a:rPr>
              <a:t>MLT = 7 (7.5 to 14.5)</a:t>
            </a:r>
          </a:p>
        </p:txBody>
      </p:sp>
      <p:sp>
        <p:nvSpPr>
          <p:cNvPr id="108624" name="AutoShape 80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7</a:t>
            </a:r>
          </a:p>
        </p:txBody>
      </p:sp>
      <p:sp>
        <p:nvSpPr>
          <p:cNvPr id="108625" name="Text Box 81"/>
          <p:cNvSpPr txBox="1">
            <a:spLocks noChangeArrowheads="1"/>
          </p:cNvSpPr>
          <p:nvPr/>
        </p:nvSpPr>
        <p:spPr bwMode="auto">
          <a:xfrm>
            <a:off x="6705600" y="58674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Arial" charset="0"/>
              </a:rPr>
              <a:t>MLT = 7 (10.0 to 17.0)</a:t>
            </a:r>
          </a:p>
        </p:txBody>
      </p:sp>
      <p:sp>
        <p:nvSpPr>
          <p:cNvPr id="108626" name="AutoShape 82"/>
          <p:cNvSpPr>
            <a:spLocks noChangeArrowheads="1"/>
          </p:cNvSpPr>
          <p:nvPr/>
        </p:nvSpPr>
        <p:spPr bwMode="auto">
          <a:xfrm>
            <a:off x="1447800" y="35814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8</a:t>
            </a:r>
          </a:p>
        </p:txBody>
      </p:sp>
      <p:sp>
        <p:nvSpPr>
          <p:cNvPr id="108627" name="Text Box 83"/>
          <p:cNvSpPr txBox="1">
            <a:spLocks noChangeArrowheads="1"/>
          </p:cNvSpPr>
          <p:nvPr/>
        </p:nvSpPr>
        <p:spPr bwMode="auto">
          <a:xfrm>
            <a:off x="3810000" y="4953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Arial" charset="0"/>
              </a:rPr>
              <a:t>MLT = 7 (12.5 to 19.5)</a:t>
            </a:r>
          </a:p>
        </p:txBody>
      </p:sp>
      <p:sp>
        <p:nvSpPr>
          <p:cNvPr id="108628" name="AutoShape 84"/>
          <p:cNvSpPr>
            <a:spLocks noChangeArrowheads="1"/>
          </p:cNvSpPr>
          <p:nvPr/>
        </p:nvSpPr>
        <p:spPr bwMode="auto">
          <a:xfrm>
            <a:off x="1447800" y="2362200"/>
            <a:ext cx="304800" cy="304800"/>
          </a:xfrm>
          <a:prstGeom prst="cube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Arial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09827E-6 C -0.06562 0.08393 -0.1309 0.1674 -0.14618 0.21549 C -0.16145 0.26358 -0.10277 0.27376 -0.09132 0.28902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08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14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208 C 0.08872 0.04532 0.18021 0.09272 0.23212 0.10775 C 0.28403 0.12278 0.29618 0.10567 0.30833 0.08879 " pathEditMode="relative" ptsTypes="aaA">
                                      <p:cBhvr>
                                        <p:cTn id="20" dur="2000" fill="hold"/>
                                        <p:tgtEl>
                                          <p:spTgt spid="108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00" grpId="0"/>
      <p:bldP spid="108600" grpId="1"/>
      <p:bldP spid="108617" grpId="0"/>
      <p:bldP spid="108622" grpId="0" animBg="1"/>
      <p:bldP spid="108624" grpId="0" animBg="1"/>
      <p:bldP spid="108627" grpId="0"/>
      <p:bldP spid="10862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610</Words>
  <Application>Microsoft Office PowerPoint</Application>
  <PresentationFormat>On-screen Show (4:3)</PresentationFormat>
  <Paragraphs>180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Design</vt:lpstr>
      <vt:lpstr>Chart</vt:lpstr>
      <vt:lpstr>Animated Example of Little’s Law Staggering Jobs at Process “A” Play this file as a Slide Show to Watch Jobs Move through the Process</vt:lpstr>
      <vt:lpstr>Time t = 0</vt:lpstr>
      <vt:lpstr>PowerPoint Presentation</vt:lpstr>
      <vt:lpstr>Time t = 7.0</vt:lpstr>
      <vt:lpstr>Time t = 9.5</vt:lpstr>
      <vt:lpstr>Time t = 12.0</vt:lpstr>
      <vt:lpstr>Time t = 14.5</vt:lpstr>
      <vt:lpstr>Time t = 17.0</vt:lpstr>
      <vt:lpstr>Time t = 19.5</vt:lpstr>
      <vt:lpstr>Time t = 22.5</vt:lpstr>
      <vt:lpstr>Impact of Different Production Loading Strategies on WIP Levels</vt:lpstr>
    </vt:vector>
  </TitlesOfParts>
  <Company>Lally School of Management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 = 0</dc:title>
  <dc:creator>EMP Student</dc:creator>
  <cp:lastModifiedBy>Windows User</cp:lastModifiedBy>
  <cp:revision>16</cp:revision>
  <dcterms:created xsi:type="dcterms:W3CDTF">2002-01-28T16:19:37Z</dcterms:created>
  <dcterms:modified xsi:type="dcterms:W3CDTF">2016-02-01T18:05:12Z</dcterms:modified>
</cp:coreProperties>
</file>