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5" r:id="rId4"/>
    <p:sldId id="257" r:id="rId5"/>
    <p:sldId id="258" r:id="rId6"/>
    <p:sldId id="261" r:id="rId7"/>
    <p:sldId id="259" r:id="rId8"/>
    <p:sldId id="268" r:id="rId9"/>
    <p:sldId id="29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88" r:id="rId20"/>
    <p:sldId id="296" r:id="rId21"/>
    <p:sldId id="297" r:id="rId22"/>
    <p:sldId id="285" r:id="rId23"/>
    <p:sldId id="286" r:id="rId24"/>
    <p:sldId id="289" r:id="rId25"/>
    <p:sldId id="290" r:id="rId26"/>
    <p:sldId id="291" r:id="rId27"/>
    <p:sldId id="292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6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24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8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8C152D-0DB8-4E97-80A1-AB821965B512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929417-85A6-4131-946D-476A55BDA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828800"/>
          </a:xfrm>
        </p:spPr>
        <p:txBody>
          <a:bodyPr/>
          <a:lstStyle/>
          <a:p>
            <a:r>
              <a:rPr lang="en-US" dirty="0" smtClean="0"/>
              <a:t>Career Development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/>
          </a:bodyPr>
          <a:lstStyle/>
          <a:p>
            <a:r>
              <a:rPr lang="en-US" smtClean="0"/>
              <a:t>Instructor: Margaret Roberts</a:t>
            </a:r>
            <a:endParaRPr lang="en-US" dirty="0" smtClean="0"/>
          </a:p>
        </p:txBody>
      </p:sp>
      <p:pic>
        <p:nvPicPr>
          <p:cNvPr id="4" name="Picture 3" descr="ESB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28600"/>
            <a:ext cx="5029200" cy="1972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347423"/>
            <a:ext cx="7773338" cy="1596177"/>
          </a:xfrm>
        </p:spPr>
        <p:txBody>
          <a:bodyPr/>
          <a:lstStyle/>
          <a:p>
            <a:r>
              <a:rPr lang="en-US" dirty="0" smtClean="0"/>
              <a:t>Syllabus quiz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77" y="990600"/>
            <a:ext cx="4628847" cy="3276600"/>
          </a:xfrm>
        </p:spPr>
      </p:pic>
    </p:spTree>
    <p:extLst>
      <p:ext uri="{BB962C8B-B14F-4D97-AF65-F5344CB8AC3E}">
        <p14:creationId xmlns:p14="http://schemas.microsoft.com/office/powerpoint/2010/main" val="2365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How many </a:t>
            </a:r>
            <a:r>
              <a:rPr lang="en-US" sz="2400" u="sng" dirty="0" smtClean="0"/>
              <a:t>points</a:t>
            </a:r>
            <a:r>
              <a:rPr lang="en-US" sz="2400" dirty="0" smtClean="0"/>
              <a:t> are required to pass this course?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15" y="3429000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How many class session may you miss and STILL receive a </a:t>
            </a:r>
            <a:r>
              <a:rPr lang="en-US" sz="2400" b="1" dirty="0" smtClean="0"/>
              <a:t>pass</a:t>
            </a:r>
            <a:r>
              <a:rPr lang="en-US" sz="2400" dirty="0" smtClean="0"/>
              <a:t> grade?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25" y="3117121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</a:t>
            </a:r>
            <a:r>
              <a:rPr lang="en-US" sz="2400" u="sng" dirty="0" smtClean="0"/>
              <a:t>must</a:t>
            </a:r>
            <a:r>
              <a:rPr lang="en-US" sz="2400" dirty="0" smtClean="0"/>
              <a:t> you do if you are going to miss a class session?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581400"/>
            <a:ext cx="2145978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When are you required to </a:t>
            </a:r>
            <a:r>
              <a:rPr lang="en-US" sz="2400" b="1" dirty="0" smtClean="0"/>
              <a:t>wear business casual attire</a:t>
            </a:r>
            <a:r>
              <a:rPr lang="en-US" sz="2400" dirty="0" smtClean="0"/>
              <a:t> to class?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56" y="3505200"/>
            <a:ext cx="2631217" cy="26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</a:t>
            </a:r>
            <a:r>
              <a:rPr lang="en-US" sz="2400" u="sng" dirty="0" smtClean="0"/>
              <a:t>scale</a:t>
            </a:r>
            <a:r>
              <a:rPr lang="en-US" sz="2400" dirty="0" smtClean="0"/>
              <a:t> is used to grade this course?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81400"/>
            <a:ext cx="26670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5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When is use of technology acceptable in class? When is it not acceptable?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10521"/>
            <a:ext cx="3819525" cy="2433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04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develop interview skills through what three (3) types of exercises?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81400"/>
            <a:ext cx="2971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</a:t>
            </a:r>
            <a:r>
              <a:rPr lang="en-US" sz="2400" dirty="0" smtClean="0"/>
              <a:t>assignments </a:t>
            </a:r>
            <a:r>
              <a:rPr lang="en-US" sz="2400" dirty="0" smtClean="0"/>
              <a:t>are </a:t>
            </a:r>
            <a:r>
              <a:rPr lang="en-US" sz="2400" dirty="0" smtClean="0"/>
              <a:t>due during spring break?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0"/>
            <a:ext cx="3482481" cy="23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Where do you find the weekly career articles posted to read and submit your reflections?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73" y="3200400"/>
            <a:ext cx="4794027" cy="2528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312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52401"/>
            <a:ext cx="7773338" cy="1066800"/>
          </a:xfrm>
        </p:spPr>
        <p:txBody>
          <a:bodyPr/>
          <a:lstStyle/>
          <a:p>
            <a:r>
              <a:rPr lang="en-US" dirty="0" smtClean="0"/>
              <a:t>About me…professionally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2" y="1219201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leading career management </a:t>
            </a:r>
            <a:r>
              <a:rPr lang="en-US" dirty="0" smtClean="0"/>
              <a:t>at </a:t>
            </a:r>
            <a:r>
              <a:rPr lang="en-US" dirty="0" smtClean="0"/>
              <a:t>ESB since July 2002</a:t>
            </a:r>
          </a:p>
          <a:p>
            <a:r>
              <a:rPr lang="en-US" dirty="0" smtClean="0"/>
              <a:t>BA, Anthropology from UCSB in 1992 </a:t>
            </a:r>
            <a:endParaRPr lang="en-US" dirty="0" smtClean="0"/>
          </a:p>
          <a:p>
            <a:r>
              <a:rPr lang="en-US" dirty="0" smtClean="0"/>
              <a:t>Grad </a:t>
            </a:r>
            <a:r>
              <a:rPr lang="en-US" dirty="0" smtClean="0"/>
              <a:t>student in Pacific’s </a:t>
            </a:r>
            <a:r>
              <a:rPr lang="en-US" dirty="0" err="1" smtClean="0"/>
              <a:t>Benerd</a:t>
            </a:r>
            <a:r>
              <a:rPr lang="en-US" dirty="0" smtClean="0"/>
              <a:t> School of Education – pursuing an MA in </a:t>
            </a:r>
            <a:r>
              <a:rPr lang="en-US" dirty="0"/>
              <a:t>Educational </a:t>
            </a:r>
            <a:r>
              <a:rPr lang="en-US" dirty="0" smtClean="0"/>
              <a:t>Administration &amp; Leadership</a:t>
            </a:r>
          </a:p>
          <a:p>
            <a:r>
              <a:rPr lang="en-US" dirty="0" smtClean="0"/>
              <a:t>10 years in recruiting &amp; staffing industry out of college (general staffing, high tech &amp; venture capital)</a:t>
            </a:r>
          </a:p>
          <a:p>
            <a:r>
              <a:rPr lang="en-US" dirty="0" smtClean="0"/>
              <a:t>Freelance resume writer for executives and experienced professionals since 2001</a:t>
            </a:r>
          </a:p>
          <a:p>
            <a:r>
              <a:rPr lang="en-US" dirty="0" smtClean="0"/>
              <a:t>Certified Emotional Intelligence Strategist/Coach (2008)</a:t>
            </a:r>
          </a:p>
          <a:p>
            <a:r>
              <a:rPr lang="en-US" dirty="0" smtClean="0"/>
              <a:t>Trained in behavioral interviewing, career coaching and counseling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77" y="1447800"/>
            <a:ext cx="1231593" cy="713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career event is required?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6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all else fails…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4116324" cy="2728093"/>
          </a:xfrm>
        </p:spPr>
      </p:pic>
      <p:sp>
        <p:nvSpPr>
          <p:cNvPr id="5" name="TextBox 4"/>
          <p:cNvSpPr txBox="1"/>
          <p:nvPr/>
        </p:nvSpPr>
        <p:spPr>
          <a:xfrm>
            <a:off x="2286000" y="49530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Ask questions!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009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business principles to our career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Securing an internship or job is a process, not an event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i="1" dirty="0" smtClean="0"/>
              <a:t>knowledge and skills gained from </a:t>
            </a:r>
            <a:r>
              <a:rPr lang="en-US" b="1" i="1" dirty="0" smtClean="0"/>
              <a:t>marketing</a:t>
            </a:r>
            <a:r>
              <a:rPr lang="en-US" i="1" dirty="0" smtClean="0"/>
              <a:t>, </a:t>
            </a:r>
            <a:r>
              <a:rPr lang="en-US" b="1" i="1" dirty="0" smtClean="0"/>
              <a:t>management &amp; HR</a:t>
            </a:r>
            <a:r>
              <a:rPr lang="en-US" i="1" dirty="0" smtClean="0"/>
              <a:t> (org behavior, </a:t>
            </a:r>
            <a:r>
              <a:rPr lang="en-US" i="1" dirty="0" err="1" smtClean="0"/>
              <a:t>Hr</a:t>
            </a:r>
            <a:r>
              <a:rPr lang="en-US" i="1" dirty="0" smtClean="0"/>
              <a:t> </a:t>
            </a:r>
            <a:r>
              <a:rPr lang="en-US" i="1" dirty="0" err="1" smtClean="0"/>
              <a:t>Mgmt</a:t>
            </a:r>
            <a:r>
              <a:rPr lang="en-US" i="1" dirty="0" smtClean="0"/>
              <a:t>, strategy, entrepreneurship), and </a:t>
            </a:r>
            <a:r>
              <a:rPr lang="en-US" b="1" i="1" dirty="0" smtClean="0"/>
              <a:t>finance</a:t>
            </a:r>
            <a:r>
              <a:rPr lang="en-US" i="1" dirty="0" smtClean="0"/>
              <a:t> courses can help you in this process.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Adapt the concepts to your own business (you) to start and build a successful career.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Search from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marketing </a:t>
            </a:r>
            <a:r>
              <a:rPr lang="en-US" dirty="0"/>
              <a:t>perspective….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133600"/>
            <a:ext cx="7544270" cy="4109907"/>
          </a:xfrm>
        </p:spPr>
        <p:txBody>
          <a:bodyPr>
            <a:noAutofit/>
          </a:bodyPr>
          <a:lstStyle/>
          <a:p>
            <a:pPr marL="533400" indent="-533400">
              <a:defRPr/>
            </a:pPr>
            <a:r>
              <a:rPr lang="en-US" dirty="0" smtClean="0"/>
              <a:t>Your job search is a </a:t>
            </a:r>
            <a:r>
              <a:rPr lang="en-US" dirty="0"/>
              <a:t>campaign</a:t>
            </a:r>
          </a:p>
          <a:p>
            <a:pPr marL="533400" indent="-533400">
              <a:defRPr/>
            </a:pPr>
            <a:r>
              <a:rPr lang="en-US" sz="2800" b="1" u="sng" dirty="0"/>
              <a:t>You</a:t>
            </a:r>
            <a:r>
              <a:rPr lang="en-US" dirty="0"/>
              <a:t> are the </a:t>
            </a:r>
            <a:r>
              <a:rPr lang="en-US" i="1" u="sng" dirty="0" smtClean="0"/>
              <a:t>product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(resume, cover letters, </a:t>
            </a:r>
            <a:r>
              <a:rPr lang="en-US" i="1" dirty="0" err="1" smtClean="0">
                <a:solidFill>
                  <a:srgbClr val="FF0000"/>
                </a:solidFill>
              </a:rPr>
              <a:t>linkedin</a:t>
            </a:r>
            <a:r>
              <a:rPr lang="en-US" i="1" dirty="0" smtClean="0">
                <a:solidFill>
                  <a:srgbClr val="FF0000"/>
                </a:solidFill>
              </a:rPr>
              <a:t> profile is your marketing collateral)</a:t>
            </a:r>
            <a:endParaRPr lang="en-US" i="1" u="sng" dirty="0">
              <a:solidFill>
                <a:srgbClr val="FF0000"/>
              </a:solidFill>
            </a:endParaRPr>
          </a:p>
          <a:p>
            <a:pPr marL="533400" indent="-533400">
              <a:defRPr/>
            </a:pPr>
            <a:r>
              <a:rPr lang="en-US" dirty="0"/>
              <a:t>You have to canvas the job market </a:t>
            </a:r>
            <a:r>
              <a:rPr lang="en-US" i="1" dirty="0"/>
              <a:t>(</a:t>
            </a:r>
            <a:r>
              <a:rPr lang="en-US" i="1" u="sng" dirty="0"/>
              <a:t>place</a:t>
            </a:r>
            <a:r>
              <a:rPr lang="en-US" i="1" dirty="0"/>
              <a:t>) </a:t>
            </a:r>
            <a:r>
              <a:rPr lang="en-US" dirty="0"/>
              <a:t>and </a:t>
            </a:r>
            <a:r>
              <a:rPr lang="en-US" i="1" u="sng" dirty="0"/>
              <a:t>promote</a:t>
            </a:r>
            <a:r>
              <a:rPr lang="en-US" u="sng" dirty="0"/>
              <a:t> </a:t>
            </a:r>
            <a:r>
              <a:rPr lang="en-US" dirty="0" smtClean="0"/>
              <a:t>yourself </a:t>
            </a:r>
            <a:r>
              <a:rPr lang="en-US" dirty="0" smtClean="0">
                <a:solidFill>
                  <a:srgbClr val="FF0000"/>
                </a:solidFill>
              </a:rPr>
              <a:t>(networking, applications)</a:t>
            </a: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defRPr/>
            </a:pPr>
            <a:r>
              <a:rPr lang="en-US" dirty="0"/>
              <a:t>You must articulate your qualifications </a:t>
            </a:r>
            <a:r>
              <a:rPr lang="en-US" i="1" dirty="0"/>
              <a:t>(</a:t>
            </a:r>
            <a:r>
              <a:rPr lang="en-US" i="1" u="sng" dirty="0"/>
              <a:t>positioning</a:t>
            </a:r>
            <a:r>
              <a:rPr lang="en-US" i="1" dirty="0" smtClean="0"/>
              <a:t>) </a:t>
            </a:r>
            <a:r>
              <a:rPr lang="en-US" i="1" dirty="0" smtClean="0">
                <a:solidFill>
                  <a:srgbClr val="FF0000"/>
                </a:solidFill>
              </a:rPr>
              <a:t>(interview, interview, interview)</a:t>
            </a:r>
            <a:endParaRPr lang="en-US" i="1" dirty="0">
              <a:solidFill>
                <a:srgbClr val="FF0000"/>
              </a:solidFill>
            </a:endParaRPr>
          </a:p>
          <a:p>
            <a:pPr marL="533400" indent="-533400">
              <a:defRPr/>
            </a:pPr>
            <a:r>
              <a:rPr lang="en-US" dirty="0"/>
              <a:t>You must close the </a:t>
            </a:r>
            <a:r>
              <a:rPr lang="en-US" dirty="0" smtClean="0"/>
              <a:t>sale (</a:t>
            </a:r>
            <a:r>
              <a:rPr lang="en-US" i="1" u="sng" dirty="0" smtClean="0"/>
              <a:t>price)</a:t>
            </a:r>
            <a:r>
              <a:rPr lang="en-US" dirty="0" smtClean="0"/>
              <a:t>! </a:t>
            </a:r>
            <a:r>
              <a:rPr lang="en-US" dirty="0">
                <a:solidFill>
                  <a:srgbClr val="FF0000"/>
                </a:solidFill>
              </a:rPr>
              <a:t>(negotiate the </a:t>
            </a:r>
            <a:r>
              <a:rPr lang="en-US" dirty="0" smtClean="0">
                <a:solidFill>
                  <a:srgbClr val="FF0000"/>
                </a:solidFill>
              </a:rPr>
              <a:t>offer)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99" y="593815"/>
            <a:ext cx="7773338" cy="1596177"/>
          </a:xfrm>
        </p:spPr>
        <p:txBody>
          <a:bodyPr/>
          <a:lstStyle/>
          <a:p>
            <a:r>
              <a:rPr lang="en-US" dirty="0" smtClean="0"/>
              <a:t>Resumes &amp; Cover Letters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655106" cy="67999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resumes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81000" y="2517613"/>
            <a:ext cx="4133851" cy="41117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Secure interviews, not offers</a:t>
            </a:r>
          </a:p>
          <a:p>
            <a:r>
              <a:rPr lang="en-US" dirty="0" smtClean="0"/>
              <a:t>Tell a story</a:t>
            </a:r>
          </a:p>
          <a:p>
            <a:r>
              <a:rPr lang="en-US" dirty="0" smtClean="0"/>
              <a:t>Sell your accomplishments</a:t>
            </a:r>
          </a:p>
          <a:p>
            <a:r>
              <a:rPr lang="en-US" dirty="0" smtClean="0"/>
              <a:t>First impression to employers</a:t>
            </a:r>
          </a:p>
          <a:p>
            <a:r>
              <a:rPr lang="en-US" dirty="0" smtClean="0"/>
              <a:t>One size doesn’t fit all </a:t>
            </a:r>
          </a:p>
          <a:p>
            <a:r>
              <a:rPr lang="en-US" dirty="0"/>
              <a:t>Use power language / action verbs</a:t>
            </a:r>
          </a:p>
          <a:p>
            <a:r>
              <a:rPr lang="en-US" dirty="0" smtClean="0"/>
              <a:t>Know your audience!</a:t>
            </a:r>
          </a:p>
          <a:p>
            <a:r>
              <a:rPr lang="en-US" dirty="0" smtClean="0"/>
              <a:t>Compare your qualifications to job descriptions – gaps?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828800"/>
            <a:ext cx="3661353" cy="67999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Cover letters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781549" y="2590800"/>
            <a:ext cx="4133851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Professional communication – format accordingly</a:t>
            </a:r>
          </a:p>
          <a:p>
            <a:r>
              <a:rPr lang="en-US" dirty="0" smtClean="0"/>
              <a:t>Grammar, spelling matters here too!</a:t>
            </a:r>
          </a:p>
          <a:p>
            <a:r>
              <a:rPr lang="en-US" dirty="0" smtClean="0"/>
              <a:t>Do your homework – address to a person</a:t>
            </a:r>
          </a:p>
          <a:p>
            <a:r>
              <a:rPr lang="en-US" dirty="0" smtClean="0"/>
              <a:t>Don’t regurgitate resume bullets, but expand on key stories</a:t>
            </a:r>
          </a:p>
          <a:p>
            <a:r>
              <a:rPr lang="en-US" dirty="0" smtClean="0"/>
              <a:t>Focus on how you can add value to the company</a:t>
            </a:r>
          </a:p>
          <a:p>
            <a:r>
              <a:rPr lang="en-US" dirty="0" smtClean="0"/>
              <a:t>Keep it brief – one page, coherent, concise, confident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2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people aren’t very good at writing their own resume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330" y="2133600"/>
            <a:ext cx="7772870" cy="410990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However, that’s no excuse for having a crappy resume!</a:t>
            </a:r>
          </a:p>
          <a:p>
            <a:r>
              <a:rPr lang="en-US" dirty="0" smtClean="0"/>
              <a:t>Get help!!! Start with the online resources provided on canvas!</a:t>
            </a:r>
          </a:p>
          <a:p>
            <a:r>
              <a:rPr lang="en-US" dirty="0" smtClean="0"/>
              <a:t>Continuously fine tune and enhance it as you build skills and achievements over time – it’s not a static document!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BUT…. Don’t obsess over it – you don’t have to accept ever piece of advice that you receive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6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getting your resume approved for tiger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feedback on your revised draft (</a:t>
            </a:r>
            <a:r>
              <a:rPr lang="en-US" i="1" dirty="0" smtClean="0">
                <a:solidFill>
                  <a:srgbClr val="FF0000"/>
                </a:solidFill>
              </a:rPr>
              <a:t>incorporate the recommendations from this course before you visit </a:t>
            </a:r>
            <a:r>
              <a:rPr lang="en-US" i="1" dirty="0" err="1" smtClean="0">
                <a:solidFill>
                  <a:srgbClr val="FF0000"/>
                </a:solidFill>
              </a:rPr>
              <a:t>Crc</a:t>
            </a:r>
            <a:r>
              <a:rPr lang="en-US" i="1" dirty="0" smtClean="0">
                <a:solidFill>
                  <a:srgbClr val="FF0000"/>
                </a:solidFill>
              </a:rPr>
              <a:t> or CMC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improvements and have your updated resume reviewed (email ok) for final approval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 to tiger jobs so you can use it!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57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Cover letters -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why they aren’t an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assignment in this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367093"/>
            <a:ext cx="8610600" cy="3424107"/>
          </a:xfrm>
        </p:spPr>
        <p:txBody>
          <a:bodyPr/>
          <a:lstStyle/>
          <a:p>
            <a:r>
              <a:rPr lang="en-US" dirty="0" smtClean="0"/>
              <a:t>You and I will both get more value out of reviewing and enhancing a cover letter that you are actually going to use</a:t>
            </a:r>
          </a:p>
          <a:p>
            <a:r>
              <a:rPr lang="en-US" dirty="0" smtClean="0"/>
              <a:t>You will put more effort into writing a cover letter that you want to send to a real employer / job / internship</a:t>
            </a:r>
          </a:p>
          <a:p>
            <a:r>
              <a:rPr lang="en-US" dirty="0" smtClean="0"/>
              <a:t>If you need help with this, make an appointment to meet with me and review a draft you have written for a real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19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-152400"/>
            <a:ext cx="7773338" cy="159617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Expectations for the next 3 weeks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219200"/>
            <a:ext cx="8991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THIS WEEK – Jan 23-27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dirty="0" smtClean="0"/>
              <a:t>Watch/listen to the audio presentations on resumes &amp; cover letters</a:t>
            </a:r>
          </a:p>
          <a:p>
            <a:pPr marL="457200" indent="-457200">
              <a:buAutoNum type="arabicPeriod"/>
            </a:pPr>
            <a:r>
              <a:rPr lang="en-US" dirty="0" smtClean="0"/>
              <a:t>Sign up for a mock interview slot via Tiger jobs (</a:t>
            </a:r>
            <a:r>
              <a:rPr lang="en-US" b="1" i="1" dirty="0" smtClean="0">
                <a:solidFill>
                  <a:srgbClr val="FF0000"/>
                </a:solidFill>
              </a:rPr>
              <a:t>update your profile and upload resume draft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r>
              <a:rPr lang="en-US" b="1" u="sng" dirty="0" smtClean="0"/>
              <a:t>NEXT WEEK – </a:t>
            </a:r>
            <a:r>
              <a:rPr lang="en-US" b="1" u="sng" dirty="0" err="1" smtClean="0"/>
              <a:t>jan</a:t>
            </a:r>
            <a:r>
              <a:rPr lang="en-US" b="1" u="sng" dirty="0" smtClean="0"/>
              <a:t> 30-feb 3</a:t>
            </a:r>
            <a:r>
              <a:rPr lang="en-US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or refine your draft resume and take with you for feedback at a drop in session (</a:t>
            </a:r>
            <a:r>
              <a:rPr lang="en-US" dirty="0" err="1" smtClean="0"/>
              <a:t>cmc</a:t>
            </a:r>
            <a:r>
              <a:rPr lang="en-US" dirty="0" smtClean="0"/>
              <a:t> or </a:t>
            </a:r>
            <a:r>
              <a:rPr lang="en-US" dirty="0" err="1" smtClean="0"/>
              <a:t>crc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for your mock interview!</a:t>
            </a: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Week of </a:t>
            </a:r>
            <a:r>
              <a:rPr lang="en-US" b="1" u="sng" dirty="0" err="1" smtClean="0"/>
              <a:t>feb</a:t>
            </a:r>
            <a:r>
              <a:rPr lang="en-US" b="1" u="sng" dirty="0" smtClean="0"/>
              <a:t> 6: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class </a:t>
            </a:r>
            <a:r>
              <a:rPr lang="en-US" dirty="0" smtClean="0"/>
              <a:t>– review the online content!!! Complete quiz.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your mock interview. Complete reflection.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3623"/>
            <a:ext cx="7773338" cy="1596177"/>
          </a:xfrm>
        </p:spPr>
        <p:txBody>
          <a:bodyPr>
            <a:noAutofit/>
          </a:bodyPr>
          <a:lstStyle/>
          <a:p>
            <a:r>
              <a:rPr lang="en-US" sz="2400" dirty="0"/>
              <a:t>In my free </a:t>
            </a:r>
            <a:r>
              <a:rPr lang="en-US" sz="2400" dirty="0" smtClean="0"/>
              <a:t>time:  family</a:t>
            </a:r>
            <a:r>
              <a:rPr lang="en-US" sz="2400" dirty="0"/>
              <a:t>, </a:t>
            </a:r>
            <a:r>
              <a:rPr lang="en-US" sz="2400" dirty="0" smtClean="0"/>
              <a:t>Golden </a:t>
            </a:r>
            <a:r>
              <a:rPr lang="en-US" sz="2400" dirty="0"/>
              <a:t>State Warriors </a:t>
            </a:r>
            <a:r>
              <a:rPr lang="en-US" sz="2400" dirty="0" smtClean="0"/>
              <a:t>basketball, SF </a:t>
            </a:r>
            <a:r>
              <a:rPr lang="en-US" sz="2400" dirty="0"/>
              <a:t>Giants, </a:t>
            </a:r>
            <a:r>
              <a:rPr lang="en-US" sz="2400" dirty="0" smtClean="0"/>
              <a:t>Gardening, travel, genealogy!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17203" y="2300737"/>
            <a:ext cx="21336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80" y="4596525"/>
            <a:ext cx="1423988" cy="155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071" t="16984" r="15368" b="12268"/>
          <a:stretch/>
        </p:blipFill>
        <p:spPr>
          <a:xfrm>
            <a:off x="2872179" y="4350196"/>
            <a:ext cx="1463041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222" y="2292020"/>
            <a:ext cx="2092349" cy="2654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2" y="4946979"/>
            <a:ext cx="1690957" cy="1268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109" y="3909654"/>
            <a:ext cx="1123617" cy="575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71" y="2292020"/>
            <a:ext cx="1543632" cy="2058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22" y="2300737"/>
            <a:ext cx="1414463" cy="25332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94" y="4350196"/>
            <a:ext cx="135255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for Career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828800"/>
            <a:ext cx="777287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produce a professional </a:t>
            </a:r>
            <a:r>
              <a:rPr lang="en-US" b="1" dirty="0" smtClean="0">
                <a:solidFill>
                  <a:srgbClr val="FF0000"/>
                </a:solidFill>
              </a:rPr>
              <a:t>resume</a:t>
            </a:r>
          </a:p>
          <a:p>
            <a:r>
              <a:rPr lang="en-US" dirty="0" smtClean="0"/>
              <a:t>develop </a:t>
            </a:r>
            <a:r>
              <a:rPr lang="en-US" b="1" dirty="0" smtClean="0">
                <a:solidFill>
                  <a:srgbClr val="FF0000"/>
                </a:solidFill>
              </a:rPr>
              <a:t>interviewing skills </a:t>
            </a:r>
            <a:r>
              <a:rPr lang="en-US" dirty="0" smtClean="0"/>
              <a:t>through role playing, mock interviews and informational interviews</a:t>
            </a:r>
          </a:p>
          <a:p>
            <a:r>
              <a:rPr lang="en-US" dirty="0" smtClean="0"/>
              <a:t>articulate </a:t>
            </a:r>
            <a:r>
              <a:rPr lang="en-US" b="1" dirty="0" smtClean="0">
                <a:solidFill>
                  <a:srgbClr val="FF0000"/>
                </a:solidFill>
              </a:rPr>
              <a:t>professional brand </a:t>
            </a:r>
            <a:r>
              <a:rPr lang="en-US" dirty="0" smtClean="0"/>
              <a:t>through the development of a personal commercial and LinkedIn profile </a:t>
            </a:r>
          </a:p>
          <a:p>
            <a:r>
              <a:rPr lang="en-US" dirty="0" smtClean="0"/>
              <a:t>understand the importance of and develop </a:t>
            </a:r>
            <a:r>
              <a:rPr lang="en-US" b="1" dirty="0" smtClean="0">
                <a:solidFill>
                  <a:srgbClr val="FF0000"/>
                </a:solidFill>
              </a:rPr>
              <a:t>networking and professional communication skills</a:t>
            </a:r>
            <a:r>
              <a:rPr lang="en-US" dirty="0" smtClean="0"/>
              <a:t> as it relates to your career success </a:t>
            </a:r>
          </a:p>
          <a:p>
            <a:r>
              <a:rPr lang="en-US" dirty="0"/>
              <a:t>a</a:t>
            </a:r>
            <a:r>
              <a:rPr lang="en-US" dirty="0" smtClean="0"/>
              <a:t>rticulate </a:t>
            </a:r>
            <a:r>
              <a:rPr lang="en-US" b="1" dirty="0" smtClean="0">
                <a:solidFill>
                  <a:srgbClr val="FF0000"/>
                </a:solidFill>
              </a:rPr>
              <a:t>career goals and an action plan </a:t>
            </a:r>
            <a:r>
              <a:rPr lang="en-US" dirty="0" smtClean="0"/>
              <a:t>with a </a:t>
            </a:r>
            <a:r>
              <a:rPr lang="en-US" dirty="0" smtClean="0"/>
              <a:t>3 year </a:t>
            </a:r>
            <a:r>
              <a:rPr lang="en-US" dirty="0" smtClean="0"/>
              <a:t>future focus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of Career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Presentation/Discussion of key topics in class and online</a:t>
            </a:r>
          </a:p>
          <a:p>
            <a:r>
              <a:rPr lang="en-US" dirty="0" smtClean="0"/>
              <a:t>Assignments that engage you in career planning, networking, and skill building</a:t>
            </a:r>
          </a:p>
          <a:p>
            <a:r>
              <a:rPr lang="en-US" dirty="0" smtClean="0"/>
              <a:t>Guest Speakers, panels, etc.</a:t>
            </a:r>
          </a:p>
          <a:p>
            <a:r>
              <a:rPr lang="en-US" dirty="0" smtClean="0"/>
              <a:t>Online content quizzes to ENSURE MASTERY OF CONTENT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NO EXAMS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of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Treat this class like a JOB or INTERNSHIP</a:t>
            </a:r>
          </a:p>
          <a:p>
            <a:r>
              <a:rPr lang="en-US" dirty="0" smtClean="0"/>
              <a:t>Attend EVERY class</a:t>
            </a:r>
          </a:p>
          <a:p>
            <a:r>
              <a:rPr lang="en-US" dirty="0" smtClean="0"/>
              <a:t>Be on time and BE ENGAGED</a:t>
            </a:r>
          </a:p>
          <a:p>
            <a:r>
              <a:rPr lang="en-US" dirty="0" smtClean="0"/>
              <a:t>Turn off all electronic / computer devices during class except when advised</a:t>
            </a:r>
          </a:p>
          <a:p>
            <a:r>
              <a:rPr lang="en-US" dirty="0" smtClean="0"/>
              <a:t>Turn in all assignments ON TIME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Dress appropriately for guest speaker visits (business casual! See syllabus)</a:t>
            </a:r>
          </a:p>
          <a:p>
            <a:r>
              <a:rPr lang="en-US" dirty="0" smtClean="0"/>
              <a:t>Do not leave early and disrupt our guests</a:t>
            </a:r>
          </a:p>
          <a:p>
            <a:r>
              <a:rPr lang="en-US" dirty="0" smtClean="0"/>
              <a:t>Ask questions and learn from speakers </a:t>
            </a:r>
          </a:p>
          <a:p>
            <a:r>
              <a:rPr lang="en-US" dirty="0" smtClean="0"/>
              <a:t>participate in discussions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my role?</a:t>
            </a:r>
            <a:br>
              <a:rPr lang="en-US" dirty="0" smtClean="0"/>
            </a:br>
            <a:r>
              <a:rPr lang="en-US" sz="3600" i="1" dirty="0" smtClean="0"/>
              <a:t>Facilitator</a:t>
            </a:r>
            <a:r>
              <a:rPr lang="en-US" sz="3600" i="1" dirty="0"/>
              <a:t>, guide, </a:t>
            </a:r>
            <a:r>
              <a:rPr lang="en-US" sz="3600" i="1" dirty="0" smtClean="0"/>
              <a:t>coach, connector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Introduce tools, methods and strategies that are key to managing your career </a:t>
            </a:r>
          </a:p>
          <a:p>
            <a:r>
              <a:rPr lang="en-US" dirty="0" smtClean="0"/>
              <a:t>Guide you in navigating the internship / job search process by mastering the tools / methods</a:t>
            </a:r>
          </a:p>
          <a:p>
            <a:r>
              <a:rPr lang="en-US" dirty="0" smtClean="0"/>
              <a:t>Coach you in your individual career exploration and development to maximize your potential</a:t>
            </a:r>
          </a:p>
          <a:p>
            <a:r>
              <a:rPr lang="en-US" dirty="0" smtClean="0"/>
              <a:t>Connect you to resources (alumni / employers) who can help </a:t>
            </a:r>
            <a:r>
              <a:rPr lang="en-US" smtClean="0"/>
              <a:t>you realize your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0" y="228600"/>
            <a:ext cx="6334864" cy="6313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45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few minutes now to…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14695"/>
            <a:ext cx="2714625" cy="3269226"/>
          </a:xfrm>
        </p:spPr>
      </p:pic>
    </p:spTree>
    <p:extLst>
      <p:ext uri="{BB962C8B-B14F-4D97-AF65-F5344CB8AC3E}">
        <p14:creationId xmlns:p14="http://schemas.microsoft.com/office/powerpoint/2010/main" val="36470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669</TotalTime>
  <Words>1043</Words>
  <Application>Microsoft Office PowerPoint</Application>
  <PresentationFormat>On-screen Show (4:3)</PresentationFormat>
  <Paragraphs>112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Droplet</vt:lpstr>
      <vt:lpstr>Career Development Seminar</vt:lpstr>
      <vt:lpstr>About me…professionally</vt:lpstr>
      <vt:lpstr>In my free time:  family, Golden State Warriors basketball, SF Giants, Gardening, travel, genealogy!</vt:lpstr>
      <vt:lpstr>Outcomes for Career Class</vt:lpstr>
      <vt:lpstr>Delivery of Career education</vt:lpstr>
      <vt:lpstr>Expectations of Students</vt:lpstr>
      <vt:lpstr>What’s my role? Facilitator, guide, coach, connector </vt:lpstr>
      <vt:lpstr>PowerPoint Presentation</vt:lpstr>
      <vt:lpstr>Take a few minutes now to…</vt:lpstr>
      <vt:lpstr>Syllabus quiz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When all else fails…</vt:lpstr>
      <vt:lpstr>Applying business principles to our career mindset</vt:lpstr>
      <vt:lpstr>The Job Search from a  marketing perspective….</vt:lpstr>
      <vt:lpstr>Resumes &amp; Cover Letters</vt:lpstr>
      <vt:lpstr>Most people aren’t very good at writing their own resume</vt:lpstr>
      <vt:lpstr>Steps to getting your resume approved for tiger jobs</vt:lpstr>
      <vt:lpstr>Cover letters - why they aren’t an  assignment in this class</vt:lpstr>
      <vt:lpstr>Expectations for the next 3 weeks</vt:lpstr>
    </vt:vector>
  </TitlesOfParts>
  <Company>Thomas J. Long School of Pharmacy and Health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Development Seminar</dc:title>
  <dc:creator>mrobert1</dc:creator>
  <cp:lastModifiedBy>Margaret Roberts</cp:lastModifiedBy>
  <cp:revision>55</cp:revision>
  <dcterms:created xsi:type="dcterms:W3CDTF">2010-01-08T19:25:53Z</dcterms:created>
  <dcterms:modified xsi:type="dcterms:W3CDTF">2017-01-23T20:43:08Z</dcterms:modified>
</cp:coreProperties>
</file>