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341" r:id="rId4"/>
    <p:sldId id="320" r:id="rId5"/>
    <p:sldId id="321" r:id="rId6"/>
    <p:sldId id="322" r:id="rId7"/>
    <p:sldId id="347" r:id="rId8"/>
    <p:sldId id="323" r:id="rId9"/>
    <p:sldId id="324" r:id="rId10"/>
    <p:sldId id="343" r:id="rId11"/>
    <p:sldId id="350" r:id="rId12"/>
    <p:sldId id="326" r:id="rId13"/>
    <p:sldId id="351" r:id="rId14"/>
    <p:sldId id="327" r:id="rId15"/>
    <p:sldId id="328" r:id="rId16"/>
    <p:sldId id="349" r:id="rId17"/>
    <p:sldId id="345" r:id="rId18"/>
    <p:sldId id="344" r:id="rId19"/>
    <p:sldId id="342" r:id="rId20"/>
    <p:sldId id="330" r:id="rId21"/>
    <p:sldId id="331" r:id="rId22"/>
    <p:sldId id="332" r:id="rId23"/>
    <p:sldId id="353" r:id="rId24"/>
    <p:sldId id="348" r:id="rId25"/>
    <p:sldId id="333" r:id="rId26"/>
    <p:sldId id="355" r:id="rId27"/>
    <p:sldId id="346" r:id="rId28"/>
    <p:sldId id="29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84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623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E54DD-0FCD-4305-8C17-72F3C8C5A4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1331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60D6ED-CC60-4266-A0F7-B40EDC6B105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0199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Loop’s condition expression can be ANY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while (count&lt;3 &amp;&amp; done!=0)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// Do something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for (index=0;index&lt;10 &amp;&amp; entry!=-99)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// Do something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0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the ;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63922-6901-4FC5-80E5-47F3D9D3A31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38745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perfectly legal C++ loop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always infinite!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Infinite loops can be desirable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e.g., "Embedded Systems"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F35F0F-1CCC-4869-BFC6-E964474850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94912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C29A6C-4AC6-4699-BC7B-F8B4120CC8C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130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CC469C-3E4A-4FE0-B898-9E44FA40AFE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610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69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995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while</a:t>
            </a:r>
          </a:p>
          <a:p>
            <a:pPr lvl="2" eaLnBrk="1" hangingPunct="1"/>
            <a:r>
              <a:rPr lang="en-US" sz="2000" dirty="0" smtClean="0"/>
              <a:t>Most flexible</a:t>
            </a:r>
          </a:p>
          <a:p>
            <a:pPr lvl="2" eaLnBrk="1" hangingPunct="1"/>
            <a:r>
              <a:rPr lang="en-US" sz="2000" dirty="0" smtClean="0"/>
              <a:t>No "restrictions"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do-while</a:t>
            </a:r>
          </a:p>
          <a:p>
            <a:pPr lvl="2" eaLnBrk="1" hangingPunct="1"/>
            <a:r>
              <a:rPr lang="en-US" sz="2000" dirty="0" smtClean="0"/>
              <a:t>Least flexible</a:t>
            </a:r>
          </a:p>
          <a:p>
            <a:pPr lvl="2" eaLnBrk="1" hangingPunct="1"/>
            <a:r>
              <a:rPr lang="en-US" sz="2000" dirty="0" smtClean="0"/>
              <a:t>Always executes loop body at least once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for</a:t>
            </a:r>
          </a:p>
          <a:p>
            <a:pPr lvl="2" eaLnBrk="1" hangingPunct="1"/>
            <a:r>
              <a:rPr lang="en-US" sz="2000" dirty="0" smtClean="0"/>
              <a:t>Natural "counting" loop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A97473-FEE7-4A6C-BAAA-28EC1B83B23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7710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3F75DD-6DBB-4E32-8EF5-7C851A8136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18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6F96F8-0010-4123-A144-4805C0D5BD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941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DCE0BB-F0F2-4E3B-BF36-8012BBE032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2915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Very similar, but…</a:t>
            </a:r>
          </a:p>
          <a:p>
            <a:pPr lvl="1" eaLnBrk="1" hangingPunct="1"/>
            <a:r>
              <a:rPr lang="en-US" sz="2400" dirty="0" smtClean="0"/>
              <a:t>One important difference</a:t>
            </a:r>
          </a:p>
          <a:p>
            <a:pPr lvl="2" eaLnBrk="1" hangingPunct="1"/>
            <a:r>
              <a:rPr lang="en-US" sz="2000" dirty="0" smtClean="0"/>
              <a:t>Issue is "WHEN"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expression is checked</a:t>
            </a:r>
          </a:p>
          <a:p>
            <a:pPr lvl="2" eaLnBrk="1" hangingPunct="1"/>
            <a:r>
              <a:rPr lang="en-US" sz="2000" dirty="0" smtClean="0"/>
              <a:t>while:		checks BEFORE body is executed</a:t>
            </a:r>
          </a:p>
          <a:p>
            <a:pPr lvl="2" eaLnBrk="1" hangingPunct="1"/>
            <a:r>
              <a:rPr lang="en-US" sz="2000" dirty="0" smtClean="0"/>
              <a:t>do-while:	checked AFTER body is executed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After this difference, they’re </a:t>
            </a:r>
            <a:br>
              <a:rPr lang="en-US" sz="2800" dirty="0" smtClean="0"/>
            </a:br>
            <a:r>
              <a:rPr lang="en-US" sz="2800" dirty="0" smtClean="0"/>
              <a:t>essentially identical!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while is more common, due to it’s </a:t>
            </a:r>
            <a:br>
              <a:rPr lang="en-US" sz="2800" dirty="0" smtClean="0"/>
            </a:br>
            <a:r>
              <a:rPr lang="en-US" sz="2800" dirty="0" smtClean="0"/>
              <a:t>ultimate "flexibility"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84AE1-167D-44B0-BCA3-3DD57BB2E3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7640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483F1D-110F-4856-B7BF-176B0421AF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01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501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2/10/2014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1905000"/>
            <a:ext cx="3810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C++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br>
              <a:rPr lang="en-US" dirty="0" smtClean="0"/>
            </a:br>
            <a:r>
              <a:rPr lang="en-US" sz="3200" i="1" dirty="0" smtClean="0"/>
              <a:t>do-while Input Validation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number of exercise push-ups </a:t>
            </a:r>
          </a:p>
          <a:p>
            <a:pPr lvl="1"/>
            <a:r>
              <a:rPr lang="en-US" dirty="0" smtClean="0"/>
              <a:t>Assume person can do at least one pushup</a:t>
            </a:r>
          </a:p>
          <a:p>
            <a:pPr lvl="1"/>
            <a:r>
              <a:rPr lang="en-US" dirty="0" smtClean="0"/>
              <a:t>After each push up, ask the person if they are tired. Assume Y or N char input</a:t>
            </a:r>
          </a:p>
          <a:p>
            <a:pPr lvl="1"/>
            <a:r>
              <a:rPr lang="en-US" dirty="0" smtClean="0"/>
              <a:t>If they are tired, stop the pushups and print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br>
              <a:rPr lang="en-US" dirty="0" smtClean="0"/>
            </a:br>
            <a:r>
              <a:rPr lang="en-US" sz="3200" i="1" dirty="0" smtClean="0"/>
              <a:t>Compound Logic Test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loop that prompts the user to enter a number between 1 and 100. </a:t>
            </a:r>
          </a:p>
          <a:p>
            <a:r>
              <a:rPr lang="en-US" dirty="0" smtClean="0"/>
              <a:t>Print out a message whether the number entered is odd or even. Hint – use the mod operator.</a:t>
            </a:r>
          </a:p>
          <a:p>
            <a:r>
              <a:rPr lang="en-US" dirty="0" smtClean="0"/>
              <a:t>Exit the loop when they type an out of bounds number.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 Operator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Evaluate list of expressions, returning</a:t>
            </a:r>
            <a:br>
              <a:rPr lang="en-US" sz="2800" smtClean="0"/>
            </a:br>
            <a:r>
              <a:rPr lang="en-US" sz="2800" smtClean="0"/>
              <a:t>value of the last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Most often used in a for-loop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first = (first = 2, second = first + 1);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first gets assigned the value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second gets assigned the value 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No guarantee what order expressions will</a:t>
            </a:r>
            <a:br>
              <a:rPr lang="en-US" sz="2800" smtClean="0"/>
            </a:br>
            <a:r>
              <a:rPr lang="en-US" sz="2800" smtClean="0"/>
              <a:t>be evaluated.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E06D9E6-E061-4E29-9464-C55122E88C4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While, do-while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Nesting </a:t>
            </a:r>
            <a:r>
              <a:rPr lang="en-US" dirty="0"/>
              <a:t>loops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 Syntax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z="2800" dirty="0" smtClean="0"/>
              <a:t>for (</a:t>
            </a:r>
            <a:r>
              <a:rPr lang="en-US" sz="2800" dirty="0" err="1" smtClean="0"/>
              <a:t>Init_Action</a:t>
            </a:r>
            <a:r>
              <a:rPr lang="en-US" sz="2800" dirty="0" smtClean="0"/>
              <a:t>; </a:t>
            </a:r>
            <a:r>
              <a:rPr lang="en-US" sz="2800" dirty="0" err="1" smtClean="0"/>
              <a:t>Bool_Exp</a:t>
            </a:r>
            <a:r>
              <a:rPr lang="en-US" sz="2800" dirty="0" smtClean="0"/>
              <a:t>; </a:t>
            </a:r>
            <a:r>
              <a:rPr lang="en-US" sz="2800" dirty="0" err="1" smtClean="0"/>
              <a:t>Update_Action</a:t>
            </a:r>
            <a:r>
              <a:rPr lang="en-US" sz="2800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Body_Statement</a:t>
            </a:r>
            <a:r>
              <a:rPr lang="en-US" sz="2800" dirty="0" smtClean="0"/>
              <a:t>;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Like if-else, </a:t>
            </a:r>
            <a:r>
              <a:rPr lang="en-US" sz="2800" dirty="0" err="1" smtClean="0"/>
              <a:t>Body_Statement</a:t>
            </a:r>
            <a:r>
              <a:rPr lang="en-US" sz="2800" dirty="0" smtClean="0"/>
              <a:t> can be</a:t>
            </a:r>
            <a:br>
              <a:rPr lang="en-US" sz="2800" dirty="0" smtClean="0"/>
            </a:br>
            <a:r>
              <a:rPr lang="en-US" sz="2800" dirty="0" smtClean="0"/>
              <a:t>a block statement</a:t>
            </a:r>
          </a:p>
          <a:p>
            <a:pPr lvl="1" eaLnBrk="1" hangingPunct="1"/>
            <a:r>
              <a:rPr lang="en-US" sz="2400" dirty="0" smtClean="0"/>
              <a:t>Much more typical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FDDA417-DCB7-469A-914E-8388B38D658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 Example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 (count=0;count&lt;3;count++)   		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// Loop Body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How many times does loop body execute?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Initialization, loop condition and update all</a:t>
            </a:r>
            <a:br>
              <a:rPr lang="en-US" sz="2800" smtClean="0"/>
            </a:br>
            <a:r>
              <a:rPr lang="en-US" sz="2800" smtClean="0"/>
              <a:t>"built into" the for-loop structure!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 natural "counting" loop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647DFF7-EBB1-4289-8352-D4DAD905C53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that prints out even numbers between 12 and 23</a:t>
            </a:r>
          </a:p>
          <a:p>
            <a:pPr lvl="1"/>
            <a:r>
              <a:rPr lang="en-US" dirty="0" smtClean="0"/>
              <a:t>Hint – the Update Action does not have to be </a:t>
            </a:r>
            <a:r>
              <a:rPr lang="en-US" dirty="0" err="1" smtClean="0"/>
              <a:t>i</a:t>
            </a:r>
            <a:r>
              <a:rPr lang="en-US" dirty="0" smtClean="0"/>
              <a:t>++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versus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771772" cy="461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1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 </a:t>
            </a:r>
            <a:br>
              <a:rPr lang="en-US" dirty="0" smtClean="0"/>
            </a:br>
            <a:r>
              <a:rPr lang="en-US" sz="3200" i="1" dirty="0" smtClean="0"/>
              <a:t>Loop Count Downs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1981200"/>
            <a:ext cx="20574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Initialize variable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 = 5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2057400" y="3810000"/>
            <a:ext cx="1752600" cy="13716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 &gt; 0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055476" y="4000500"/>
            <a:ext cx="1828800" cy="9906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 = f *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8" name="Flowchart: Process 7"/>
          <p:cNvSpPr/>
          <p:nvPr/>
        </p:nvSpPr>
        <p:spPr>
          <a:xfrm>
            <a:off x="5105400" y="1981200"/>
            <a:ext cx="1702676" cy="9906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Decrement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2514600" y="3390900"/>
            <a:ext cx="838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7" idx="1"/>
          </p:cNvCxnSpPr>
          <p:nvPr/>
        </p:nvCxnSpPr>
        <p:spPr>
          <a:xfrm>
            <a:off x="3810000" y="4495800"/>
            <a:ext cx="12454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8" idx="2"/>
          </p:cNvCxnSpPr>
          <p:nvPr/>
        </p:nvCxnSpPr>
        <p:spPr>
          <a:xfrm rot="16200000" flipV="1">
            <a:off x="5448957" y="3479581"/>
            <a:ext cx="1028700" cy="131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5" idx="3"/>
          </p:cNvCxnSpPr>
          <p:nvPr/>
        </p:nvCxnSpPr>
        <p:spPr>
          <a:xfrm rot="10800000">
            <a:off x="3962400" y="2476500"/>
            <a:ext cx="1143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286000" y="5562600"/>
            <a:ext cx="1295400" cy="7620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result</a:t>
            </a:r>
          </a:p>
        </p:txBody>
      </p:sp>
      <p:cxnSp>
        <p:nvCxnSpPr>
          <p:cNvPr id="22" name="Elbow Connector 21"/>
          <p:cNvCxnSpPr>
            <a:stCxn id="6" idx="2"/>
            <a:endCxn id="20" idx="0"/>
          </p:cNvCxnSpPr>
          <p:nvPr/>
        </p:nvCxnSpPr>
        <p:spPr>
          <a:xfrm rot="5400000">
            <a:off x="2743200" y="5372100"/>
            <a:ext cx="38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7010400" y="5582088"/>
            <a:ext cx="1663262" cy="762000"/>
          </a:xfrm>
          <a:prstGeom prst="wedgeRoundRectCallout">
            <a:avLst>
              <a:gd name="adj1" fmla="val -90975"/>
              <a:gd name="adj2" fmla="val -14232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Calculate factorial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40005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Pitfalls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 descr="http://nonglish.com/_images/comics/infinite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553200" cy="244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anreb.com/sites/default/files/users/Danreb/infinite_loo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19071"/>
            <a:ext cx="3822284" cy="32389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ounded Rectangular Callout 6"/>
          <p:cNvSpPr/>
          <p:nvPr/>
        </p:nvSpPr>
        <p:spPr>
          <a:xfrm>
            <a:off x="5562600" y="4588863"/>
            <a:ext cx="3581400" cy="695325"/>
          </a:xfrm>
          <a:prstGeom prst="wedgeRoundRectCallout">
            <a:avLst>
              <a:gd name="adj1" fmla="val -62381"/>
              <a:gd name="adj2" fmla="val 12498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Infinite Loop – Condition statement is key and must  evaluate to false!</a:t>
            </a:r>
          </a:p>
        </p:txBody>
      </p:sp>
    </p:spTree>
    <p:extLst>
      <p:ext uri="{BB962C8B-B14F-4D97-AF65-F5344CB8AC3E}">
        <p14:creationId xmlns:p14="http://schemas.microsoft.com/office/powerpoint/2010/main" val="104812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Lab 2 Solution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Switch </a:t>
            </a:r>
            <a:r>
              <a:rPr lang="en-US" dirty="0" err="1" smtClean="0"/>
              <a:t>vs</a:t>
            </a:r>
            <a:r>
              <a:rPr lang="en-US" dirty="0" smtClean="0"/>
              <a:t> if-else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Indefinite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While, do-while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Nesting </a:t>
            </a:r>
            <a:r>
              <a:rPr lang="en-US" dirty="0"/>
              <a:t>loops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Pitfalls: Spot the Mistake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(response != 0) 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"Enter </a:t>
            </a:r>
            <a:r>
              <a:rPr lang="en-US" dirty="0" err="1" smtClean="0"/>
              <a:t>val</a:t>
            </a:r>
            <a:r>
              <a:rPr lang="en-US" dirty="0" smtClean="0"/>
              <a:t>: ";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cin</a:t>
            </a:r>
            <a:r>
              <a:rPr lang="en-US" dirty="0" smtClean="0"/>
              <a:t> &gt;&gt; response;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318D733-0450-4AB5-A19B-B5745DCC0F2D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Pitfalls : Spot The Problem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endParaRPr 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while (1)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"Hello ";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5573A52-941B-404B-8BE2-AAACCEBF25AD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break and continue Statements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Flow of Control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Recall how loops provide "graceful" and clear flow of control in and out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In RARE instances, can alter natural flow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break;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Forces loop to exit immediately.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continue;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 Skips rest of loop body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These statements violate natural flow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Only used when absolutely necessary!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DC9E0E5-2397-4440-9FB2-DE7E7B2E76F9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a Loop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catching side effects</a:t>
            </a:r>
          </a:p>
          <a:p>
            <a:pPr lvl="1"/>
            <a:r>
              <a:rPr lang="en-US" dirty="0" smtClean="0"/>
              <a:t>Invalid Input</a:t>
            </a:r>
          </a:p>
          <a:p>
            <a:pPr lvl="1"/>
            <a:r>
              <a:rPr lang="en-US" dirty="0" smtClean="0"/>
              <a:t>Bad calculation (divide by zero)</a:t>
            </a:r>
          </a:p>
          <a:p>
            <a:r>
              <a:rPr lang="en-US" dirty="0" smtClean="0"/>
              <a:t>Use break statement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hile (I &lt; 100) {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</a:p>
          <a:p>
            <a:pPr marL="914400" lvl="2" indent="0">
              <a:buNone/>
            </a:pPr>
            <a:r>
              <a:rPr lang="en-US" dirty="0" smtClean="0"/>
              <a:t>If (denominator == 0) break;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</a:p>
          <a:p>
            <a:pPr marL="914400" lvl="2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sz="3200" i="1" dirty="0" smtClean="0"/>
              <a:t>Sum Up 4 Positive Numbers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76600" y="1437290"/>
            <a:ext cx="2743200" cy="124022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Is count &lt; 4</a:t>
            </a:r>
          </a:p>
        </p:txBody>
      </p:sp>
      <p:sp>
        <p:nvSpPr>
          <p:cNvPr id="7" name="Flowchart: Manual Input 6"/>
          <p:cNvSpPr/>
          <p:nvPr/>
        </p:nvSpPr>
        <p:spPr>
          <a:xfrm>
            <a:off x="4000500" y="3124200"/>
            <a:ext cx="1295400" cy="76200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Input next number</a:t>
            </a:r>
          </a:p>
        </p:txBody>
      </p:sp>
      <p:sp>
        <p:nvSpPr>
          <p:cNvPr id="8" name="Flowchart: Display 7"/>
          <p:cNvSpPr/>
          <p:nvPr/>
        </p:nvSpPr>
        <p:spPr>
          <a:xfrm>
            <a:off x="181303" y="1371600"/>
            <a:ext cx="2333297" cy="1371600"/>
          </a:xfrm>
          <a:prstGeom prst="flowChartDispla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Prompt user to enter </a:t>
            </a:r>
            <a:r>
              <a:rPr lang="en-US" dirty="0" smtClean="0"/>
              <a:t>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3276600" y="4364420"/>
            <a:ext cx="3005959" cy="1169277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Number &gt; =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218" y="5867400"/>
            <a:ext cx="1430721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number to total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320455" y="4242237"/>
            <a:ext cx="1219200" cy="1413641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Print Total</a:t>
            </a:r>
          </a:p>
        </p:txBody>
      </p:sp>
      <p:cxnSp>
        <p:nvCxnSpPr>
          <p:cNvPr id="13" name="Elbow Connector 12"/>
          <p:cNvCxnSpPr>
            <a:stCxn id="8" idx="3"/>
            <a:endCxn id="6" idx="1"/>
          </p:cNvCxnSpPr>
          <p:nvPr/>
        </p:nvCxnSpPr>
        <p:spPr>
          <a:xfrm>
            <a:off x="2514600" y="2057400"/>
            <a:ext cx="762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5400000">
            <a:off x="4386755" y="2938955"/>
            <a:ext cx="52289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9" idx="0"/>
          </p:cNvCxnSpPr>
          <p:nvPr/>
        </p:nvCxnSpPr>
        <p:spPr>
          <a:xfrm rot="16200000" flipH="1">
            <a:off x="4474780" y="4059620"/>
            <a:ext cx="478220" cy="1313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10" idx="0"/>
          </p:cNvCxnSpPr>
          <p:nvPr/>
        </p:nvCxnSpPr>
        <p:spPr>
          <a:xfrm rot="5400000">
            <a:off x="4612729" y="5700548"/>
            <a:ext cx="33370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1"/>
            <a:endCxn id="6" idx="1"/>
          </p:cNvCxnSpPr>
          <p:nvPr/>
        </p:nvCxnSpPr>
        <p:spPr>
          <a:xfrm rot="10800000">
            <a:off x="3276600" y="2057400"/>
            <a:ext cx="787618" cy="4305300"/>
          </a:xfrm>
          <a:prstGeom prst="bentConnector3">
            <a:avLst>
              <a:gd name="adj1" fmla="val 163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11" idx="1"/>
          </p:cNvCxnSpPr>
          <p:nvPr/>
        </p:nvCxnSpPr>
        <p:spPr>
          <a:xfrm flipV="1">
            <a:off x="6282559" y="4949058"/>
            <a:ext cx="103789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11" idx="0"/>
          </p:cNvCxnSpPr>
          <p:nvPr/>
        </p:nvCxnSpPr>
        <p:spPr>
          <a:xfrm>
            <a:off x="6019800" y="2057400"/>
            <a:ext cx="1910255" cy="2184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81303" y="5257800"/>
            <a:ext cx="2362200" cy="1219200"/>
          </a:xfrm>
          <a:prstGeom prst="wedgeRoundRectCallout">
            <a:avLst>
              <a:gd name="adj1" fmla="val 91292"/>
              <a:gd name="adj2" fmla="val -5258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Now redo the loop but allow the user to correct mistake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9800" y="14372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26775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4364420"/>
            <a:ext cx="9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4207" y="5498068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Recall: ANY valid C++ statements can be</a:t>
            </a:r>
            <a:br>
              <a:rPr lang="en-US" sz="2800" smtClean="0"/>
            </a:br>
            <a:r>
              <a:rPr lang="en-US" sz="2800" smtClean="0"/>
              <a:t>inside body of loop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This includes additional loop statements!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"nested loops"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Requires careful indenting:</a:t>
            </a:r>
            <a:br>
              <a:rPr lang="en-US" sz="2800" smtClean="0"/>
            </a:br>
            <a:r>
              <a:rPr lang="en-US" sz="2800" smtClean="0"/>
              <a:t>for (outer=0; outer&lt;5; outer++)</a:t>
            </a:r>
            <a:br>
              <a:rPr lang="en-US" sz="2800" smtClean="0"/>
            </a:br>
            <a:r>
              <a:rPr lang="en-US" sz="2800" smtClean="0"/>
              <a:t>     for (inner=7; inner&gt;2; inner--)</a:t>
            </a:r>
            <a:br>
              <a:rPr lang="en-US" sz="2800" smtClean="0"/>
            </a:br>
            <a:r>
              <a:rPr lang="en-US" sz="2800" smtClean="0"/>
              <a:t>          cout &lt;&lt; outer &lt;&lt; inner;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Notice no { } since each body is one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Good style dictates we use { } anyway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74008BF-DCE1-4EF5-B0BD-D0D926E3DEA0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Iteration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29152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Outer Loop 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Inner Loop 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steps to produce the following output (hint – use two for loops):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22</a:t>
            </a:r>
          </a:p>
          <a:p>
            <a:pPr lvl="1"/>
            <a:r>
              <a:rPr lang="en-US" dirty="0" smtClean="0"/>
              <a:t>333</a:t>
            </a:r>
          </a:p>
          <a:p>
            <a:pPr lvl="1"/>
            <a:r>
              <a:rPr lang="en-US" dirty="0" smtClean="0"/>
              <a:t>4444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28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Know the three types of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? _____________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Make sure that loops can exit or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But be careful about break and continue statements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Repeatability!</a:t>
            </a:r>
          </a:p>
          <a:p>
            <a:r>
              <a:rPr lang="en-US" dirty="0" smtClean="0"/>
              <a:t>More program flow control options</a:t>
            </a:r>
          </a:p>
          <a:p>
            <a:r>
              <a:rPr lang="en-US" dirty="0" smtClean="0"/>
              <a:t>Common feature in all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Getting Loopy</a:t>
            </a:r>
            <a:br>
              <a:rPr lang="en-US" dirty="0" smtClean="0"/>
            </a:br>
            <a:r>
              <a:rPr lang="en-US" dirty="0" smtClean="0"/>
              <a:t>3 Types of C++ Loops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CF4E49D-7DCD-4DE2-8CA6-75F7078E1389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http://clinuxpro.com/wp-content/uploads/2011/07/while-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5793"/>
            <a:ext cx="2857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linuxpro.com/wp-content/uploads/2011/07/for-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857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295400" y="5667375"/>
            <a:ext cx="3048000" cy="990600"/>
          </a:xfrm>
          <a:prstGeom prst="wedgeRoundRectCallout">
            <a:avLst>
              <a:gd name="adj1" fmla="val -38290"/>
              <a:gd name="adj2" fmla="val -19704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While Loop</a:t>
            </a:r>
          </a:p>
          <a:p>
            <a:pPr algn="ctr"/>
            <a:r>
              <a:rPr lang="en-US" dirty="0" smtClean="0"/>
              <a:t>Do While Loop (what’s different?)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85490" y="6162674"/>
            <a:ext cx="3048000" cy="695325"/>
          </a:xfrm>
          <a:prstGeom prst="wedgeRoundRectCallout">
            <a:avLst>
              <a:gd name="adj1" fmla="val -48117"/>
              <a:gd name="adj2" fmla="val -13576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For iteration loop</a:t>
            </a:r>
          </a:p>
        </p:txBody>
      </p:sp>
    </p:spTree>
    <p:extLst>
      <p:ext uri="{BB962C8B-B14F-4D97-AF65-F5344CB8AC3E}">
        <p14:creationId xmlns:p14="http://schemas.microsoft.com/office/powerpoint/2010/main" val="6967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while Loops Syntax</a:t>
            </a:r>
          </a:p>
        </p:txBody>
      </p:sp>
      <p:pic>
        <p:nvPicPr>
          <p:cNvPr id="69634" name="Picture 6" descr="savitchc02d_p69.gif   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2443820"/>
            <a:ext cx="7751762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797793A-BE32-4CDC-B83F-62F58E3CE4A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265386" y="1210236"/>
            <a:ext cx="4495800" cy="1037431"/>
          </a:xfrm>
          <a:prstGeom prst="wedgeRoundRectCallout">
            <a:avLst>
              <a:gd name="adj1" fmla="val -2949"/>
              <a:gd name="adj2" fmla="val 17343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The Boolean Expression makes this indefinite – we don’t know when it will stop</a:t>
            </a:r>
          </a:p>
        </p:txBody>
      </p:sp>
    </p:spTree>
    <p:extLst>
      <p:ext uri="{BB962C8B-B14F-4D97-AF65-F5344CB8AC3E}">
        <p14:creationId xmlns:p14="http://schemas.microsoft.com/office/powerpoint/2010/main" val="40124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Loop Example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count = 0;			// Initialization</a:t>
            </a:r>
            <a:br>
              <a:rPr lang="en-US" sz="2800" smtClean="0"/>
            </a:br>
            <a:r>
              <a:rPr lang="en-US" sz="2800" smtClean="0"/>
              <a:t>while (count &lt; 3)		// Loop Condition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	// Loop Body</a:t>
            </a:r>
            <a:br>
              <a:rPr lang="en-US" sz="2800" smtClean="0"/>
            </a:br>
            <a:r>
              <a:rPr lang="en-US" sz="2800" smtClean="0"/>
              <a:t>	count++;			// Update expression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Loop body executes how many times?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F0C1330-825A-42C8-B790-2CF6C80B694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br>
              <a:rPr lang="en-US" dirty="0" smtClean="0"/>
            </a:br>
            <a:r>
              <a:rPr lang="en-US" sz="3200" i="1" dirty="0" smtClean="0"/>
              <a:t>Write the code for this flowchart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lowchart: Manual Input 4"/>
          <p:cNvSpPr/>
          <p:nvPr/>
        </p:nvSpPr>
        <p:spPr>
          <a:xfrm>
            <a:off x="549166" y="2073166"/>
            <a:ext cx="1600200" cy="106680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Ask user for number of items they ate</a:t>
            </a:r>
          </a:p>
        </p:txBody>
      </p:sp>
      <p:sp>
        <p:nvSpPr>
          <p:cNvPr id="6" name="Flowchart: Manual Input 5"/>
          <p:cNvSpPr/>
          <p:nvPr/>
        </p:nvSpPr>
        <p:spPr>
          <a:xfrm>
            <a:off x="3787666" y="3810000"/>
            <a:ext cx="1981200" cy="137160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Ask user for number of calories for each item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330466" y="1844566"/>
            <a:ext cx="2895600" cy="1524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Are there more items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940066" y="5638800"/>
            <a:ext cx="1676400" cy="10668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current item calories to total calories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7367752" y="3810000"/>
            <a:ext cx="914400" cy="1066800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Print total calories</a:t>
            </a:r>
          </a:p>
        </p:txBody>
      </p: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149366" y="2606566"/>
            <a:ext cx="11811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6" idx="0"/>
          </p:cNvCxnSpPr>
          <p:nvPr/>
        </p:nvCxnSpPr>
        <p:spPr>
          <a:xfrm rot="5400000">
            <a:off x="4488969" y="3657863"/>
            <a:ext cx="57859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8" idx="0"/>
          </p:cNvCxnSpPr>
          <p:nvPr/>
        </p:nvCxnSpPr>
        <p:spPr>
          <a:xfrm rot="5400000">
            <a:off x="4549666" y="5410200"/>
            <a:ext cx="457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7" idx="1"/>
          </p:cNvCxnSpPr>
          <p:nvPr/>
        </p:nvCxnSpPr>
        <p:spPr>
          <a:xfrm rot="10800000">
            <a:off x="3330466" y="2606566"/>
            <a:ext cx="609600" cy="3565634"/>
          </a:xfrm>
          <a:prstGeom prst="bentConnector3">
            <a:avLst>
              <a:gd name="adj1" fmla="val 189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9" idx="0"/>
          </p:cNvCxnSpPr>
          <p:nvPr/>
        </p:nvCxnSpPr>
        <p:spPr>
          <a:xfrm>
            <a:off x="6226066" y="2606566"/>
            <a:ext cx="1598886" cy="12034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9332" y="3437243"/>
            <a:ext cx="70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0731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Flowchart: Terminator 22"/>
          <p:cNvSpPr/>
          <p:nvPr/>
        </p:nvSpPr>
        <p:spPr>
          <a:xfrm>
            <a:off x="7241628" y="5337175"/>
            <a:ext cx="1166648" cy="60325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25" name="Elbow Connector 24"/>
          <p:cNvCxnSpPr>
            <a:stCxn id="9" idx="2"/>
            <a:endCxn id="23" idx="0"/>
          </p:cNvCxnSpPr>
          <p:nvPr/>
        </p:nvCxnSpPr>
        <p:spPr>
          <a:xfrm rot="5400000">
            <a:off x="7559501" y="5071724"/>
            <a:ext cx="53090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do-while Loop Syntax</a:t>
            </a:r>
          </a:p>
        </p:txBody>
      </p:sp>
      <p:pic>
        <p:nvPicPr>
          <p:cNvPr id="73730" name="Picture 4" descr="C:\WINDOWS\Desktop\Oh_type\sacitch_C++_ppt\gif\savitchc02d_p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7763" y="1600200"/>
            <a:ext cx="7458075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FECF3C3-4E84-401E-A539-A9A121FD004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do-while Loop Example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count = 0;		// Initialization</a:t>
            </a:r>
            <a:br>
              <a:rPr lang="en-US" sz="2800" smtClean="0"/>
            </a:br>
            <a:r>
              <a:rPr lang="en-US" sz="2800" smtClean="0"/>
              <a:t>do   		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// Loop Body</a:t>
            </a:r>
            <a:br>
              <a:rPr lang="en-US" sz="2800" smtClean="0"/>
            </a:br>
            <a:r>
              <a:rPr lang="en-US" sz="2800" smtClean="0"/>
              <a:t>	count++;		// Update expression</a:t>
            </a:r>
            <a:br>
              <a:rPr lang="en-US" sz="2800" smtClean="0"/>
            </a:br>
            <a:r>
              <a:rPr lang="en-US" sz="2800" smtClean="0"/>
              <a:t>} while (count &lt; 3);	// Loop Condition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Loop body executes how many times?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do-while loops always execute body at least once!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CC3327E-9B8B-433D-8B33-9AE40401FCD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697</Words>
  <Application>Microsoft Office PowerPoint</Application>
  <PresentationFormat>On-screen Show (4:3)</PresentationFormat>
  <Paragraphs>239</Paragraphs>
  <Slides>28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Symbol</vt:lpstr>
      <vt:lpstr>Wingdings</vt:lpstr>
      <vt:lpstr>Office Theme</vt:lpstr>
      <vt:lpstr>COMP 51 Week Four</vt:lpstr>
      <vt:lpstr>Learning Objectives</vt:lpstr>
      <vt:lpstr>Why Do We Care</vt:lpstr>
      <vt:lpstr>Getting Loopy 3 Types of C++ Loops</vt:lpstr>
      <vt:lpstr>while Loops Syntax</vt:lpstr>
      <vt:lpstr>while Loop Example</vt:lpstr>
      <vt:lpstr>Practice Exercise Write the code for this flowchart</vt:lpstr>
      <vt:lpstr>do-while Loop Syntax</vt:lpstr>
      <vt:lpstr>do-while Loop Example</vt:lpstr>
      <vt:lpstr>Practice Exercise do-while Input Validation</vt:lpstr>
      <vt:lpstr>Practice Exercise Compound Logic Test</vt:lpstr>
      <vt:lpstr>Comma Operator</vt:lpstr>
      <vt:lpstr>Learning Objectives</vt:lpstr>
      <vt:lpstr>for Loop Syntax</vt:lpstr>
      <vt:lpstr>for Loop Example</vt:lpstr>
      <vt:lpstr>Practice Exercise</vt:lpstr>
      <vt:lpstr>For versus While</vt:lpstr>
      <vt:lpstr>Practice Exercise  Loop Count Downs</vt:lpstr>
      <vt:lpstr>Loop Pitfalls</vt:lpstr>
      <vt:lpstr>Loop Pitfalls: Spot the Mistake</vt:lpstr>
      <vt:lpstr>Loop Pitfalls : Spot The Problem</vt:lpstr>
      <vt:lpstr>The break and continue Statements</vt:lpstr>
      <vt:lpstr>Forcing a Loop Exit</vt:lpstr>
      <vt:lpstr>Practice Exercise Sum Up 4 Positive Numbers</vt:lpstr>
      <vt:lpstr>Nested Loops</vt:lpstr>
      <vt:lpstr>Loop Iteration Table</vt:lpstr>
      <vt:lpstr>Practice Exercises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58</cp:revision>
  <dcterms:created xsi:type="dcterms:W3CDTF">2006-08-16T00:00:00Z</dcterms:created>
  <dcterms:modified xsi:type="dcterms:W3CDTF">2014-02-11T00:04:45Z</dcterms:modified>
</cp:coreProperties>
</file>