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343" r:id="rId4"/>
    <p:sldId id="342" r:id="rId5"/>
    <p:sldId id="345" r:id="rId6"/>
    <p:sldId id="346" r:id="rId7"/>
    <p:sldId id="357" r:id="rId8"/>
    <p:sldId id="352" r:id="rId9"/>
    <p:sldId id="354" r:id="rId10"/>
    <p:sldId id="358" r:id="rId11"/>
    <p:sldId id="359" r:id="rId12"/>
    <p:sldId id="360" r:id="rId13"/>
    <p:sldId id="361" r:id="rId14"/>
    <p:sldId id="29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98" autoAdjust="0"/>
  </p:normalViewPr>
  <p:slideViewPr>
    <p:cSldViewPr>
      <p:cViewPr varScale="1">
        <p:scale>
          <a:sx n="63" d="100"/>
          <a:sy n="63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2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Able</a:t>
            </a:r>
          </a:p>
          <a:p>
            <a:r>
              <a:rPr lang="en-US" dirty="0" smtClean="0"/>
              <a:t>Baker</a:t>
            </a:r>
          </a:p>
          <a:p>
            <a:r>
              <a:rPr lang="en-US" dirty="0" smtClean="0"/>
              <a:t>Charlie</a:t>
            </a:r>
          </a:p>
          <a:p>
            <a:r>
              <a:rPr lang="en-US" dirty="0" smtClean="0"/>
              <a:t>Dog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Fox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225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8718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r>
              <a:rPr lang="en-US" baseline="0" dirty="0" smtClean="0"/>
              <a:t> &gt;&gt; num1;</a:t>
            </a:r>
          </a:p>
          <a:p>
            <a:r>
              <a:rPr lang="en-US" baseline="0" dirty="0" smtClean="0"/>
              <a:t>If (</a:t>
            </a:r>
            <a:r>
              <a:rPr lang="en-US" baseline="0" dirty="0" err="1" smtClean="0"/>
              <a:t>cin.fail</a:t>
            </a:r>
            <a:r>
              <a:rPr lang="en-US" baseline="0" dirty="0" smtClean="0"/>
              <a:t>() == true)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&lt;&lt; “ERROR condition”;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(</a:t>
            </a:r>
            <a:r>
              <a:rPr lang="en-US" baseline="0" dirty="0" err="1" smtClean="0"/>
              <a:t>cin.good</a:t>
            </a:r>
            <a:r>
              <a:rPr lang="en-US" baseline="0" dirty="0" smtClean="0"/>
              <a:t>() == true)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&lt;&lt; “assignment was OK”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65764-976F-48B6-833B-81956301FA67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4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BBDA2-1943-4D2E-9A62-A61BFEBF242D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dirty="0" smtClean="0">
                <a:latin typeface="Courier New" pitchFamily="49" charset="0"/>
              </a:rPr>
              <a:t>Num1|1.23457e+14|</a:t>
            </a:r>
            <a:br>
              <a:rPr lang="pt-BR" dirty="0" smtClean="0">
                <a:latin typeface="Courier New" pitchFamily="49" charset="0"/>
              </a:rPr>
            </a:br>
            <a:r>
              <a:rPr lang="pt-BR" sz="1200" dirty="0" smtClean="0"/>
              <a:t>// output uses scientific notation because of the number of digits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 smtClean="0">
                <a:latin typeface="Courier New" pitchFamily="49" charset="0"/>
              </a:rPr>
              <a:t>Num2|2147483247|</a:t>
            </a:r>
            <a:br>
              <a:rPr lang="pt-BR" dirty="0" smtClean="0">
                <a:latin typeface="Courier New" pitchFamily="49" charset="0"/>
              </a:rPr>
            </a:br>
            <a:r>
              <a:rPr lang="pt-BR" sz="1200" dirty="0" smtClean="0"/>
              <a:t>// no change in 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 smtClean="0">
                <a:latin typeface="Courier New" pitchFamily="49" charset="0"/>
              </a:rPr>
              <a:t>Num3|1.23457|</a:t>
            </a:r>
            <a:br>
              <a:rPr lang="pt-BR" dirty="0" smtClean="0">
                <a:latin typeface="Courier New" pitchFamily="49" charset="0"/>
              </a:rPr>
            </a:br>
            <a:r>
              <a:rPr lang="pt-BR" sz="1400" dirty="0" smtClean="0"/>
              <a:t>// Trailing (right) digits truncated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 smtClean="0">
                <a:latin typeface="Courier New" pitchFamily="49" charset="0"/>
              </a:rPr>
              <a:t>Num4|127.35|</a:t>
            </a:r>
            <a:br>
              <a:rPr lang="pt-BR" dirty="0" smtClean="0">
                <a:latin typeface="Courier New" pitchFamily="49" charset="0"/>
              </a:rPr>
            </a:br>
            <a:r>
              <a:rPr lang="pt-BR" sz="1200" dirty="0" smtClean="0"/>
              <a:t>// No change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 smtClean="0">
                <a:latin typeface="Courier New" pitchFamily="49" charset="0"/>
              </a:rPr>
              <a:t>Num5|575|</a:t>
            </a:r>
            <a:br>
              <a:rPr lang="pt-BR" dirty="0" smtClean="0">
                <a:latin typeface="Courier New" pitchFamily="49" charset="0"/>
              </a:rPr>
            </a:br>
            <a:r>
              <a:rPr lang="pt-BR" sz="1400" dirty="0" smtClean="0"/>
              <a:t> </a:t>
            </a:r>
            <a:r>
              <a:rPr lang="pt-BR" sz="1200" dirty="0" smtClean="0"/>
              <a:t>// No change</a:t>
            </a:r>
            <a:endParaRPr lang="en-US" sz="1200" dirty="0" smtClean="0"/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Num1|123456789012345|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Now all 15 digits are shown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Num2|2147483247|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 change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Num3|1.23456789012345|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Now all 15 digits are shown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Num4|127.349998474121|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…but 127.35 becomes something unexpected!</a:t>
            </a: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Num5|575|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 change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Num1|123456789012345|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 change from </a:t>
            </a:r>
            <a:r>
              <a:rPr lang="en-US" sz="1200" i="1" dirty="0" err="1" smtClean="0"/>
              <a:t>setprecision</a:t>
            </a:r>
            <a:r>
              <a:rPr lang="en-US" sz="1200" i="1" dirty="0" smtClean="0"/>
              <a:t>(15)</a:t>
            </a:r>
          </a:p>
          <a:p>
            <a:r>
              <a:rPr lang="en-US" dirty="0" smtClean="0">
                <a:latin typeface="Courier New" pitchFamily="49" charset="0"/>
              </a:rPr>
              <a:t>Num2|2147483247|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 change from </a:t>
            </a:r>
            <a:r>
              <a:rPr lang="en-US" sz="1200" i="1" dirty="0" err="1" smtClean="0"/>
              <a:t>setprecision</a:t>
            </a:r>
            <a:r>
              <a:rPr lang="en-US" sz="1200" i="1" dirty="0" smtClean="0"/>
              <a:t>(15)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</a:rPr>
              <a:t>Num3|1.23456789012345|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 change from </a:t>
            </a:r>
            <a:r>
              <a:rPr lang="en-US" sz="1200" i="1" dirty="0" err="1" smtClean="0"/>
              <a:t>setprecision</a:t>
            </a:r>
            <a:r>
              <a:rPr lang="en-US" sz="1200" i="1" dirty="0" smtClean="0"/>
              <a:t>(15)</a:t>
            </a:r>
            <a:endParaRPr lang="en-US" sz="1200" dirty="0" smtClean="0"/>
          </a:p>
          <a:p>
            <a:r>
              <a:rPr lang="en-US" dirty="0" smtClean="0">
                <a:latin typeface="Courier New" pitchFamily="49" charset="0"/>
              </a:rPr>
              <a:t>Num4|127.349998474121|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 change from </a:t>
            </a:r>
            <a:r>
              <a:rPr lang="en-US" sz="1200" i="1" dirty="0" err="1" smtClean="0"/>
              <a:t>setprecision</a:t>
            </a:r>
            <a:r>
              <a:rPr lang="en-US" sz="1200" i="1" dirty="0" smtClean="0"/>
              <a:t>(15)</a:t>
            </a:r>
            <a:endParaRPr lang="en-US" sz="1200" dirty="0" smtClean="0"/>
          </a:p>
          <a:p>
            <a:r>
              <a:rPr lang="en-US" dirty="0" smtClean="0">
                <a:latin typeface="Courier New" pitchFamily="49" charset="0"/>
              </a:rPr>
              <a:t>Num5|  575|</a:t>
            </a:r>
            <a:br>
              <a:rPr lang="en-US" dirty="0" smtClean="0">
                <a:latin typeface="Courier New" pitchFamily="49" charset="0"/>
              </a:rPr>
            </a:br>
            <a:r>
              <a:rPr lang="en-US" sz="1200" dirty="0" smtClean="0"/>
              <a:t>// Notice that two extra spaces are added on the left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D181D-9546-4177-B214-6738ECF596B1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0F31B-B59E-472F-A1B3-EA0F2B478790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&lt;string&gt;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2/14/2014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2/14/2014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Five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1905000"/>
            <a:ext cx="3810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Input Validation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Strings &amp; Characters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string Text = "456</a:t>
            </a:r>
            <a:r>
              <a:rPr lang="en-US" sz="2400" dirty="0" smtClean="0"/>
              <a:t>";	//</a:t>
            </a:r>
            <a:r>
              <a:rPr lang="en-US" sz="2400" dirty="0"/>
              <a:t>string containing the number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nResult</a:t>
            </a:r>
            <a:r>
              <a:rPr lang="en-US" sz="2400" dirty="0"/>
              <a:t> = 0</a:t>
            </a:r>
            <a:r>
              <a:rPr lang="en-US" sz="2400" dirty="0" smtClean="0"/>
              <a:t>;	//</a:t>
            </a:r>
            <a:r>
              <a:rPr lang="en-US" sz="2400" dirty="0"/>
              <a:t>number which will contain the result</a:t>
            </a:r>
          </a:p>
          <a:p>
            <a:pPr marL="0" indent="0">
              <a:buNone/>
            </a:pPr>
            <a:r>
              <a:rPr lang="en-US" sz="2400" dirty="0" err="1" smtClean="0"/>
              <a:t>istringstream</a:t>
            </a:r>
            <a:r>
              <a:rPr lang="en-US" sz="2400" dirty="0" smtClean="0"/>
              <a:t> </a:t>
            </a:r>
            <a:r>
              <a:rPr lang="en-US" sz="2400" dirty="0" err="1"/>
              <a:t>nconvert</a:t>
            </a:r>
            <a:r>
              <a:rPr lang="en-US" sz="2400" dirty="0"/>
              <a:t>(Text); // </a:t>
            </a:r>
            <a:r>
              <a:rPr lang="en-US" sz="2400" dirty="0" smtClean="0"/>
              <a:t>stream </a:t>
            </a:r>
            <a:r>
              <a:rPr lang="en-US" sz="2400" dirty="0"/>
              <a:t>used for the </a:t>
            </a:r>
            <a:r>
              <a:rPr lang="en-US" sz="2400" dirty="0" smtClean="0"/>
              <a:t>conversion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( !(</a:t>
            </a:r>
            <a:r>
              <a:rPr lang="en-US" sz="2400" dirty="0" err="1"/>
              <a:t>nconvert</a:t>
            </a:r>
            <a:r>
              <a:rPr lang="en-US" sz="2400" dirty="0"/>
              <a:t> &gt;&gt; </a:t>
            </a:r>
            <a:r>
              <a:rPr lang="en-US" sz="2400" dirty="0" err="1"/>
              <a:t>nResult</a:t>
            </a:r>
            <a:r>
              <a:rPr lang="en-US" sz="2400" dirty="0"/>
              <a:t>) </a:t>
            </a:r>
            <a:r>
              <a:rPr lang="en-US" sz="2400" dirty="0" smtClean="0"/>
              <a:t>)	</a:t>
            </a:r>
            <a:r>
              <a:rPr lang="en-US" sz="1400" dirty="0" smtClean="0"/>
              <a:t>//</a:t>
            </a:r>
            <a:r>
              <a:rPr lang="en-US" sz="1400" dirty="0"/>
              <a:t>give the value to Result using the characters in the string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nResult</a:t>
            </a:r>
            <a:r>
              <a:rPr lang="en-US" sz="2400" dirty="0"/>
              <a:t> = 0</a:t>
            </a:r>
            <a:r>
              <a:rPr lang="en-US" sz="2400" dirty="0" smtClean="0"/>
              <a:t>;		//</a:t>
            </a:r>
            <a:r>
              <a:rPr lang="en-US" sz="2400" dirty="0"/>
              <a:t>if that fails set Result to 0</a:t>
            </a:r>
          </a:p>
          <a:p>
            <a:pPr marL="0" indent="0"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"String to Fixed = " &lt;&lt; </a:t>
            </a:r>
            <a:r>
              <a:rPr lang="en-US" sz="2400" dirty="0" err="1"/>
              <a:t>nResult</a:t>
            </a:r>
            <a:r>
              <a:rPr lang="en-US" sz="2400" dirty="0"/>
              <a:t>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Numbers to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i="1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Number = 123; </a:t>
            </a:r>
            <a:r>
              <a:rPr lang="en-US" sz="2400" i="1" dirty="0"/>
              <a:t>// number to be converted to a string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string </a:t>
            </a:r>
            <a:r>
              <a:rPr lang="en-US" sz="2400" dirty="0"/>
              <a:t>Result; </a:t>
            </a:r>
            <a:r>
              <a:rPr lang="en-US" sz="2400" i="1" dirty="0"/>
              <a:t>// string which will contain the result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ostringstream</a:t>
            </a:r>
            <a:r>
              <a:rPr lang="en-US" sz="2400" dirty="0" smtClean="0"/>
              <a:t> </a:t>
            </a:r>
            <a:r>
              <a:rPr lang="en-US" sz="2400" dirty="0"/>
              <a:t>convert; </a:t>
            </a:r>
            <a:r>
              <a:rPr lang="en-US" sz="2400" i="1" dirty="0"/>
              <a:t>// stream used for the conversion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convert </a:t>
            </a:r>
            <a:r>
              <a:rPr lang="en-US" sz="2400" dirty="0"/>
              <a:t>&lt;&lt; Number; </a:t>
            </a:r>
            <a:r>
              <a:rPr lang="en-US" sz="2400" i="1" dirty="0"/>
              <a:t>// insert the textual representation of 'Number' in the characters in the stream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Result </a:t>
            </a:r>
            <a:r>
              <a:rPr lang="en-US" sz="2400" dirty="0"/>
              <a:t>= </a:t>
            </a:r>
            <a:r>
              <a:rPr lang="en-US" sz="2400" dirty="0" err="1"/>
              <a:t>convert.str</a:t>
            </a:r>
            <a:r>
              <a:rPr lang="en-US" sz="2400" dirty="0"/>
              <a:t>(); </a:t>
            </a:r>
            <a:r>
              <a:rPr lang="en-US" sz="2400" i="1" dirty="0"/>
              <a:t>// set 'Result' to the contents of the stream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 Code</a:t>
            </a:r>
            <a:br>
              <a:rPr lang="en-US" dirty="0" smtClean="0"/>
            </a:br>
            <a:r>
              <a:rPr lang="en-US" sz="3200" i="1" dirty="0" smtClean="0"/>
              <a:t>Standard is 128 codes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06186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617033" y="1355834"/>
            <a:ext cx="2413667" cy="1219200"/>
          </a:xfrm>
          <a:prstGeom prst="wedgeRoundRectCallout">
            <a:avLst>
              <a:gd name="adj1" fmla="val -31284"/>
              <a:gd name="adj2" fmla="val 8448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Newline is actually two characters = 0x0D0A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352800" y="5715000"/>
            <a:ext cx="3124200" cy="914400"/>
          </a:xfrm>
          <a:prstGeom prst="wedgeRoundRectCallout">
            <a:avLst>
              <a:gd name="adj1" fmla="val -21867"/>
              <a:gd name="adj2" fmla="val 4387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Which character is bigger? </a:t>
            </a:r>
            <a:endParaRPr lang="en-US" dirty="0"/>
          </a:p>
          <a:p>
            <a:pPr algn="ctr"/>
            <a:r>
              <a:rPr lang="en-US" dirty="0" smtClean="0"/>
              <a:t>‘A’ </a:t>
            </a:r>
            <a:r>
              <a:rPr lang="en-US" dirty="0" err="1" smtClean="0"/>
              <a:t>vs</a:t>
            </a:r>
            <a:r>
              <a:rPr lang="en-US" dirty="0" smtClean="0"/>
              <a:t> ‘D’</a:t>
            </a:r>
          </a:p>
          <a:p>
            <a:pPr algn="ctr"/>
            <a:r>
              <a:rPr lang="en-US" dirty="0" smtClean="0"/>
              <a:t>‘A’ </a:t>
            </a:r>
            <a:r>
              <a:rPr lang="en-US" dirty="0" err="1" smtClean="0"/>
              <a:t>vs</a:t>
            </a:r>
            <a:r>
              <a:rPr lang="en-US" dirty="0" smtClean="0"/>
              <a:t> ‘a’</a:t>
            </a:r>
          </a:p>
        </p:txBody>
      </p:sp>
    </p:spTree>
    <p:extLst>
      <p:ext uri="{BB962C8B-B14F-4D97-AF65-F5344CB8AC3E}">
        <p14:creationId xmlns:p14="http://schemas.microsoft.com/office/powerpoint/2010/main" val="3313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Math and Conversions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add/subtract characters together like any other math statement</a:t>
            </a:r>
          </a:p>
          <a:p>
            <a:pPr lvl="1"/>
            <a:r>
              <a:rPr lang="en-US" dirty="0" smtClean="0"/>
              <a:t>What do you add to ‘A’ to get ‘a’?</a:t>
            </a:r>
          </a:p>
          <a:p>
            <a:r>
              <a:rPr lang="en-US" dirty="0" smtClean="0"/>
              <a:t>Converting is automatic</a:t>
            </a:r>
          </a:p>
          <a:p>
            <a:pPr marL="457200" lvl="1" indent="0">
              <a:buNone/>
            </a:pPr>
            <a:r>
              <a:rPr lang="en-US" dirty="0"/>
              <a:t>char test = 'A';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hexValue</a:t>
            </a:r>
            <a:r>
              <a:rPr lang="en-US" dirty="0"/>
              <a:t> = test;</a:t>
            </a:r>
          </a:p>
          <a:p>
            <a:pPr marL="457200" lvl="1" indent="0">
              <a:buNone/>
            </a:pPr>
            <a:r>
              <a:rPr lang="en-US" dirty="0" err="1"/>
              <a:t>cout</a:t>
            </a:r>
            <a:r>
              <a:rPr lang="en-US" dirty="0"/>
              <a:t> &lt;&lt; "A = " &lt;&lt; </a:t>
            </a:r>
            <a:r>
              <a:rPr lang="en-US" dirty="0" smtClean="0"/>
              <a:t>test &lt;&lt; </a:t>
            </a:r>
            <a:r>
              <a:rPr lang="en-US" dirty="0" err="1"/>
              <a:t>hexValue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14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Manipulating strings is part of almost all programs.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Know 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memorize, but know how the characters 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Tips and Tricks on Working with Strings and Characters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non-Integer input</a:t>
            </a:r>
            <a:br>
              <a:rPr lang="en-US" dirty="0" smtClean="0"/>
            </a:br>
            <a:r>
              <a:rPr lang="en-US" sz="3200" i="1" dirty="0" smtClean="0"/>
              <a:t>Integer Variables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Cin</a:t>
            </a:r>
            <a:r>
              <a:rPr lang="en-US" sz="2800" dirty="0" smtClean="0"/>
              <a:t> methods</a:t>
            </a:r>
          </a:p>
          <a:p>
            <a:pPr lvl="1"/>
            <a:r>
              <a:rPr lang="en-US" sz="2400" dirty="0" err="1" smtClean="0"/>
              <a:t>Cin.fail</a:t>
            </a:r>
            <a:r>
              <a:rPr lang="en-US" sz="2400" dirty="0" smtClean="0"/>
              <a:t>() (returns True if data can NOT fit into target variable)</a:t>
            </a:r>
          </a:p>
          <a:p>
            <a:pPr lvl="1"/>
            <a:r>
              <a:rPr lang="en-US" sz="2400" dirty="0" err="1" smtClean="0"/>
              <a:t>cin.good</a:t>
            </a:r>
            <a:r>
              <a:rPr lang="en-US" sz="2400" dirty="0" smtClean="0"/>
              <a:t>() (opposite of fail)</a:t>
            </a:r>
          </a:p>
          <a:p>
            <a:pPr lvl="1"/>
            <a:r>
              <a:rPr lang="en-US" sz="2400" dirty="0" err="1" smtClean="0"/>
              <a:t>Cin.clear</a:t>
            </a:r>
            <a:r>
              <a:rPr lang="en-US" sz="2400" dirty="0" smtClean="0"/>
              <a:t>() (resets the  input buffer)</a:t>
            </a:r>
          </a:p>
          <a:p>
            <a:pPr lvl="1"/>
            <a:r>
              <a:rPr lang="en-US" sz="2400" dirty="0" err="1" smtClean="0"/>
              <a:t>Cin.ignore</a:t>
            </a:r>
            <a:r>
              <a:rPr lang="en-US" sz="2400" dirty="0" smtClean="0"/>
              <a:t>(</a:t>
            </a:r>
            <a:r>
              <a:rPr lang="en-US" sz="2400" dirty="0" err="1" smtClean="0"/>
              <a:t>num</a:t>
            </a:r>
            <a:r>
              <a:rPr lang="en-US" sz="2400" smtClean="0"/>
              <a:t>, ‘\n’) </a:t>
            </a:r>
            <a:r>
              <a:rPr lang="en-US" sz="2400" dirty="0" smtClean="0"/>
              <a:t>(clears out bad data in input buffer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getline</a:t>
            </a:r>
            <a:r>
              <a:rPr lang="en-US" sz="2400" dirty="0" smtClean="0"/>
              <a:t>(</a:t>
            </a:r>
            <a:r>
              <a:rPr lang="en-US" sz="2400" dirty="0" err="1" smtClean="0"/>
              <a:t>cin</a:t>
            </a:r>
            <a:r>
              <a:rPr lang="en-US" sz="2400" dirty="0" smtClean="0"/>
              <a:t>, name) – where name is a string</a:t>
            </a:r>
            <a:endParaRPr lang="en-US" sz="2400" dirty="0" smtClean="0"/>
          </a:p>
          <a:p>
            <a:r>
              <a:rPr lang="en-US" sz="2800" dirty="0" smtClean="0"/>
              <a:t>Coding Practice (see next flowchart)</a:t>
            </a:r>
          </a:p>
          <a:p>
            <a:pPr lvl="1"/>
            <a:r>
              <a:rPr lang="en-US" sz="2400" dirty="0" smtClean="0"/>
              <a:t>Write  a while loop that checks for valid integer input using the above methods.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Input Validation Template/Practice</a:t>
            </a:r>
            <a:br>
              <a:rPr lang="en-US" dirty="0" smtClean="0"/>
            </a:br>
            <a:r>
              <a:rPr lang="en-US" sz="3200" i="1" dirty="0" smtClean="0"/>
              <a:t>Use </a:t>
            </a:r>
            <a:r>
              <a:rPr lang="en-US" sz="3200" i="1" dirty="0" err="1" smtClean="0"/>
              <a:t>cin</a:t>
            </a:r>
            <a:r>
              <a:rPr lang="en-US" sz="3200" i="1" dirty="0" smtClean="0"/>
              <a:t> methods to validate input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205859" y="1448457"/>
            <a:ext cx="1447800" cy="8382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Prompt for input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04800" y="1448457"/>
            <a:ext cx="1562100" cy="8382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Set </a:t>
            </a:r>
            <a:r>
              <a:rPr lang="en-US" dirty="0" err="1" smtClean="0"/>
              <a:t>inputValid</a:t>
            </a:r>
            <a:r>
              <a:rPr lang="en-US" dirty="0" smtClean="0"/>
              <a:t> = false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4038600" y="2134257"/>
            <a:ext cx="2476500" cy="9144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While not </a:t>
            </a:r>
            <a:r>
              <a:rPr lang="en-US" dirty="0" err="1" smtClean="0"/>
              <a:t>inputValid</a:t>
            </a:r>
            <a:endParaRPr lang="en-US" dirty="0" smtClean="0"/>
          </a:p>
        </p:txBody>
      </p:sp>
      <p:sp>
        <p:nvSpPr>
          <p:cNvPr id="9" name="Flowchart: Manual Input 8"/>
          <p:cNvSpPr/>
          <p:nvPr/>
        </p:nvSpPr>
        <p:spPr>
          <a:xfrm>
            <a:off x="4362450" y="3240471"/>
            <a:ext cx="1828800" cy="76200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Get input from keyboard / file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3660227" y="4572657"/>
            <a:ext cx="3264776" cy="1066800"/>
          </a:xfrm>
          <a:prstGeom prst="flowChartDecisio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Test input against valid cases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33400" y="4877457"/>
            <a:ext cx="2590800" cy="8382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Execute code </a:t>
            </a:r>
          </a:p>
          <a:p>
            <a:pPr algn="ctr"/>
            <a:r>
              <a:rPr lang="en-US" dirty="0" smtClean="0"/>
              <a:t>Set </a:t>
            </a:r>
            <a:r>
              <a:rPr lang="en-US" dirty="0" err="1" smtClean="0"/>
              <a:t>inputValid</a:t>
            </a:r>
            <a:r>
              <a:rPr lang="en-US" dirty="0" smtClean="0"/>
              <a:t> = True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7467600" y="4801257"/>
            <a:ext cx="1676400" cy="99060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Re-prompt user for valid input</a:t>
            </a:r>
          </a:p>
        </p:txBody>
      </p:sp>
      <p:cxnSp>
        <p:nvCxnSpPr>
          <p:cNvPr id="14" name="Elbow Connector 13"/>
          <p:cNvCxnSpPr>
            <a:stCxn id="7" idx="3"/>
            <a:endCxn id="6" idx="1"/>
          </p:cNvCxnSpPr>
          <p:nvPr/>
        </p:nvCxnSpPr>
        <p:spPr>
          <a:xfrm>
            <a:off x="1866900" y="1867557"/>
            <a:ext cx="33895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8" idx="0"/>
          </p:cNvCxnSpPr>
          <p:nvPr/>
        </p:nvCxnSpPr>
        <p:spPr>
          <a:xfrm>
            <a:off x="3653659" y="1867557"/>
            <a:ext cx="1623191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9" idx="0"/>
          </p:cNvCxnSpPr>
          <p:nvPr/>
        </p:nvCxnSpPr>
        <p:spPr>
          <a:xfrm rot="5400000">
            <a:off x="5142843" y="3182664"/>
            <a:ext cx="26801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2"/>
            <a:endCxn id="10" idx="0"/>
          </p:cNvCxnSpPr>
          <p:nvPr/>
        </p:nvCxnSpPr>
        <p:spPr>
          <a:xfrm rot="16200000" flipH="1">
            <a:off x="4999639" y="4279681"/>
            <a:ext cx="570186" cy="157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1"/>
            <a:endCxn id="11" idx="3"/>
          </p:cNvCxnSpPr>
          <p:nvPr/>
        </p:nvCxnSpPr>
        <p:spPr>
          <a:xfrm rot="10800000" flipV="1">
            <a:off x="3124201" y="5106057"/>
            <a:ext cx="536027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3"/>
            <a:endCxn id="12" idx="1"/>
          </p:cNvCxnSpPr>
          <p:nvPr/>
        </p:nvCxnSpPr>
        <p:spPr>
          <a:xfrm>
            <a:off x="6925003" y="5106057"/>
            <a:ext cx="542597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0"/>
            <a:endCxn id="8" idx="3"/>
          </p:cNvCxnSpPr>
          <p:nvPr/>
        </p:nvCxnSpPr>
        <p:spPr>
          <a:xfrm rot="16200000" flipV="1">
            <a:off x="6305550" y="2801007"/>
            <a:ext cx="2209800" cy="1790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838200" y="6286500"/>
            <a:ext cx="1871499" cy="4191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End Validation Code</a:t>
            </a:r>
          </a:p>
        </p:txBody>
      </p:sp>
      <p:cxnSp>
        <p:nvCxnSpPr>
          <p:cNvPr id="32" name="Elbow Connector 31"/>
          <p:cNvCxnSpPr>
            <a:stCxn id="11" idx="2"/>
            <a:endCxn id="27" idx="0"/>
          </p:cNvCxnSpPr>
          <p:nvPr/>
        </p:nvCxnSpPr>
        <p:spPr>
          <a:xfrm rot="5400000">
            <a:off x="1515954" y="5973653"/>
            <a:ext cx="570843" cy="54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91250" y="5454791"/>
            <a:ext cx="125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Bad Input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3068" y="5396249"/>
            <a:ext cx="133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EAE9C191-ED70-49A3-9CC1-134B7214C75E}" type="slidenum">
              <a:rPr lang="en-US"/>
              <a:pPr/>
              <a:t>5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Output Manipulation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standard </a:t>
            </a:r>
            <a:r>
              <a:rPr lang="en-US" i="1" dirty="0" err="1"/>
              <a:t>cout</a:t>
            </a:r>
            <a:r>
              <a:rPr lang="en-US" dirty="0"/>
              <a:t> </a:t>
            </a:r>
            <a:r>
              <a:rPr lang="en-US" dirty="0" smtClean="0"/>
              <a:t>is not good enough!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has basic data formatting</a:t>
            </a:r>
            <a:endParaRPr lang="en-US" dirty="0"/>
          </a:p>
          <a:p>
            <a:r>
              <a:rPr lang="en-US" dirty="0" smtClean="0"/>
              <a:t>More advanced features require the header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#include &lt;</a:t>
            </a:r>
            <a:r>
              <a:rPr lang="en-US" i="1" dirty="0" err="1"/>
              <a:t>iomanip</a:t>
            </a:r>
            <a:r>
              <a:rPr lang="en-US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3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E45464AC-0803-4159-9EDD-53EA956321C4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 Our 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/>
              <a:t>// Define some floating point variables for output.</a:t>
            </a:r>
          </a:p>
          <a:p>
            <a:pPr>
              <a:buFontTx/>
              <a:buNone/>
            </a:pPr>
            <a:r>
              <a:rPr lang="en-US" i="1" dirty="0"/>
              <a:t>	long double Num1 = 123456789012345.0;</a:t>
            </a:r>
          </a:p>
          <a:p>
            <a:pPr>
              <a:buFontTx/>
              <a:buNone/>
            </a:pPr>
            <a:r>
              <a:rPr lang="en-US" i="1" dirty="0"/>
              <a:t>	long Num2 = 2147483247;</a:t>
            </a:r>
          </a:p>
          <a:p>
            <a:pPr>
              <a:buFontTx/>
              <a:buNone/>
            </a:pPr>
            <a:r>
              <a:rPr lang="en-US" i="1" dirty="0"/>
              <a:t>	long double Num3 = 1.234567890123450;</a:t>
            </a:r>
          </a:p>
          <a:p>
            <a:pPr>
              <a:buFontTx/>
              <a:buNone/>
            </a:pPr>
            <a:r>
              <a:rPr lang="en-US" i="1" dirty="0"/>
              <a:t>	float Num4 = 127.35;</a:t>
            </a:r>
          </a:p>
          <a:p>
            <a:pPr>
              <a:buFontTx/>
              <a:buNone/>
            </a:pPr>
            <a:r>
              <a:rPr lang="en-US" i="1" dirty="0"/>
              <a:t>	</a:t>
            </a:r>
            <a:r>
              <a:rPr lang="en-US" i="1" dirty="0" err="1"/>
              <a:t>int</a:t>
            </a:r>
            <a:r>
              <a:rPr lang="en-US" i="1" dirty="0"/>
              <a:t> Num5 = 575;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23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Precise!</a:t>
            </a:r>
            <a:br>
              <a:rPr lang="en-US" dirty="0" smtClean="0"/>
            </a:br>
            <a:r>
              <a:rPr lang="en-US" sz="3200" i="1" dirty="0" err="1"/>
              <a:t>c</a:t>
            </a:r>
            <a:r>
              <a:rPr lang="en-US" sz="3200" i="1" dirty="0" err="1" smtClean="0"/>
              <a:t>out</a:t>
            </a:r>
            <a:r>
              <a:rPr lang="en-US" sz="3200" i="1" dirty="0" smtClean="0"/>
              <a:t> &lt;&lt; num1;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87719"/>
              </p:ext>
            </p:extLst>
          </p:nvPr>
        </p:nvGraphicFramePr>
        <p:xfrm>
          <a:off x="228600" y="1600200"/>
          <a:ext cx="89154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8288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long double Num1 = 123456789012345.0;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urier New" pitchFamily="49" charset="0"/>
                        </a:rPr>
                        <a:t>1.23457e+14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</a:rPr>
                        <a:t>123456789012345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</a:rPr>
                        <a:t>123456789012345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long Num2 = 2147483247;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urier New" pitchFamily="49" charset="0"/>
                        </a:rPr>
                        <a:t>2147483247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</a:rPr>
                        <a:t>2147483247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Courier New" pitchFamily="49" charset="0"/>
                        </a:rPr>
                        <a:t> 2147483247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long double Num3 = 1.234567890123450;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urier New" pitchFamily="49" charset="0"/>
                        </a:rPr>
                        <a:t>1.23457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</a:rPr>
                        <a:t>1.23456789012345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</a:rPr>
                        <a:t>1.23456789012345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float Num4 = 127.35;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urier New" pitchFamily="49" charset="0"/>
                        </a:rPr>
                        <a:t>127.35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</a:rPr>
                        <a:t>127.349998474121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</a:rPr>
                        <a:t>127.349998474121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/>
                        <a:t>int</a:t>
                      </a:r>
                      <a:r>
                        <a:rPr lang="en-US" sz="1600" i="1" dirty="0" smtClean="0"/>
                        <a:t> Num5 = 575;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Courier New" pitchFamily="49" charset="0"/>
                        </a:rPr>
                        <a:t>575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575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990600" y="4572000"/>
            <a:ext cx="3810000" cy="1095703"/>
          </a:xfrm>
          <a:prstGeom prst="wedgeRoundRectCallout">
            <a:avLst>
              <a:gd name="adj1" fmla="val 48232"/>
              <a:gd name="adj2" fmla="val -12017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Setprecision</a:t>
            </a:r>
            <a:r>
              <a:rPr lang="en-US" dirty="0" smtClean="0"/>
              <a:t>(15);  // forces all digits beyond decimal point</a:t>
            </a:r>
          </a:p>
          <a:p>
            <a:pPr algn="ctr"/>
            <a:r>
              <a:rPr lang="en-US" dirty="0" smtClean="0"/>
              <a:t>WTF!?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124200" y="5896303"/>
            <a:ext cx="5486400" cy="609600"/>
          </a:xfrm>
          <a:prstGeom prst="wedgeRoundRectCallout">
            <a:avLst>
              <a:gd name="adj1" fmla="val 47270"/>
              <a:gd name="adj2" fmla="val -29181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Setwidth</a:t>
            </a:r>
            <a:r>
              <a:rPr lang="en-US" dirty="0" smtClean="0"/>
              <a:t>(15);  // Shorter numbers are right justified padded with blanks</a:t>
            </a:r>
          </a:p>
        </p:txBody>
      </p:sp>
    </p:spTree>
    <p:extLst>
      <p:ext uri="{BB962C8B-B14F-4D97-AF65-F5344CB8AC3E}">
        <p14:creationId xmlns:p14="http://schemas.microsoft.com/office/powerpoint/2010/main" val="1189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F6873FD-D572-493B-B850-F33380C8A445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Non-Blank Fill Characters</a:t>
            </a:r>
            <a:endParaRPr lang="en-US" sz="4000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/>
              <a:t>Output Using </a:t>
            </a:r>
            <a:r>
              <a:rPr lang="en-US" sz="2800" i="1" dirty="0" err="1"/>
              <a:t>setw</a:t>
            </a:r>
            <a:r>
              <a:rPr lang="en-US" sz="2800" i="1" dirty="0"/>
              <a:t>(15) &lt;&lt;</a:t>
            </a:r>
            <a:r>
              <a:rPr lang="en-US" sz="2800" dirty="0"/>
              <a:t> </a:t>
            </a:r>
            <a:r>
              <a:rPr lang="en-US" sz="2800" i="1" dirty="0" err="1"/>
              <a:t>setfill</a:t>
            </a:r>
            <a:r>
              <a:rPr lang="en-US" sz="2800" i="1" dirty="0"/>
              <a:t>('*')</a:t>
            </a:r>
            <a:endParaRPr lang="en-US" sz="2800" dirty="0" smtClean="0"/>
          </a:p>
          <a:p>
            <a:pPr lvl="1"/>
            <a:r>
              <a:rPr lang="en-US" sz="2400" dirty="0" smtClean="0"/>
              <a:t>Num1</a:t>
            </a:r>
            <a:r>
              <a:rPr lang="en-US" sz="2400" dirty="0"/>
              <a:t>|**1.2345679e+14|</a:t>
            </a:r>
          </a:p>
          <a:p>
            <a:pPr lvl="1"/>
            <a:r>
              <a:rPr lang="en-US" sz="2400" dirty="0"/>
              <a:t>Num2|*****2147483247|</a:t>
            </a:r>
          </a:p>
          <a:p>
            <a:pPr lvl="1"/>
            <a:r>
              <a:rPr lang="en-US" sz="2400" dirty="0"/>
              <a:t>Num3|******1.2345679|</a:t>
            </a:r>
          </a:p>
          <a:p>
            <a:pPr lvl="1"/>
            <a:r>
              <a:rPr lang="en-US" sz="2400" dirty="0"/>
              <a:t>Num4|*********127.35|</a:t>
            </a:r>
          </a:p>
          <a:p>
            <a:pPr lvl="1"/>
            <a:r>
              <a:rPr lang="en-US" sz="2400" dirty="0" smtClean="0"/>
              <a:t>Num5</a:t>
            </a:r>
            <a:r>
              <a:rPr lang="en-US" sz="2400" dirty="0"/>
              <a:t>|************575</a:t>
            </a:r>
            <a:r>
              <a:rPr lang="en-US" sz="2400" dirty="0" smtClean="0"/>
              <a:t>|</a:t>
            </a:r>
          </a:p>
          <a:p>
            <a:r>
              <a:rPr lang="en-US" sz="2800" i="1" dirty="0" err="1"/>
              <a:t>setw</a:t>
            </a:r>
            <a:r>
              <a:rPr lang="en-US" sz="2800" i="1" dirty="0"/>
              <a:t>(15) &lt;&lt;</a:t>
            </a:r>
            <a:r>
              <a:rPr lang="en-US" sz="2800" dirty="0"/>
              <a:t> </a:t>
            </a:r>
            <a:r>
              <a:rPr lang="en-US" sz="2800" i="1" dirty="0" err="1"/>
              <a:t>setfill</a:t>
            </a:r>
            <a:r>
              <a:rPr lang="en-US" sz="2800" i="1" dirty="0"/>
              <a:t>('*')</a:t>
            </a:r>
            <a:r>
              <a:rPr lang="en-US" sz="2800" dirty="0"/>
              <a:t> &lt;&lt; </a:t>
            </a:r>
            <a:r>
              <a:rPr lang="en-US" sz="2800" i="1" dirty="0" smtClean="0"/>
              <a:t>left</a:t>
            </a:r>
          </a:p>
          <a:p>
            <a:pPr lvl="1"/>
            <a:r>
              <a:rPr lang="en-US" sz="2400" dirty="0"/>
              <a:t>Num1|1.2345679e+14**|</a:t>
            </a:r>
          </a:p>
          <a:p>
            <a:pPr lvl="1"/>
            <a:r>
              <a:rPr lang="en-US" sz="2400" dirty="0"/>
              <a:t>Num2|2147483247*****|</a:t>
            </a:r>
          </a:p>
          <a:p>
            <a:pPr lvl="1"/>
            <a:r>
              <a:rPr lang="en-US" sz="2400" dirty="0"/>
              <a:t>Num3|1.2345679******|</a:t>
            </a:r>
          </a:p>
          <a:p>
            <a:pPr lvl="1"/>
            <a:r>
              <a:rPr lang="en-US" sz="2400" dirty="0"/>
              <a:t>Num4|127.35*********|</a:t>
            </a:r>
          </a:p>
          <a:p>
            <a:pPr lvl="1"/>
            <a:r>
              <a:rPr lang="en-US" sz="2400" dirty="0"/>
              <a:t>Num5|575************|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6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DEF7813-BB55-445A-B939-63447F7345DD}" type="slidenum">
              <a:rPr lang="en-US"/>
              <a:pPr/>
              <a:t>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Cashing Example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Variables</a:t>
            </a:r>
            <a:r>
              <a:rPr lang="en-US" sz="2000" dirty="0" smtClean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Num4 = 127.35;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Dollars = 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</a:rPr>
              <a:t>) Num4;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Cents = Num4 - Dollars;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string Label1 = " Dollars And";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string Label2 = " Cents";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"Pay " &lt;&lt; </a:t>
            </a:r>
            <a:r>
              <a:rPr lang="en-US" sz="2000" b="1" dirty="0" err="1">
                <a:latin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</a:rPr>
              <a:t>(15) &lt;&lt; </a:t>
            </a:r>
            <a:r>
              <a:rPr lang="en-US" sz="2000" b="1" dirty="0" err="1">
                <a:latin typeface="Courier New" pitchFamily="49" charset="0"/>
              </a:rPr>
              <a:t>setfill</a:t>
            </a:r>
            <a:r>
              <a:rPr lang="en-US" sz="2000" b="1" dirty="0">
                <a:latin typeface="Courier New" pitchFamily="49" charset="0"/>
              </a:rPr>
              <a:t>('*')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&lt;&lt; right &lt;&lt; Dollars;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</a:rPr>
              <a:t>(30) &lt;&lt; left &lt;&lt; Label1 &lt;&lt; </a:t>
            </a:r>
            <a:r>
              <a:rPr lang="en-US" sz="2000" b="1" dirty="0" err="1">
                <a:latin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</a:rPr>
              <a:t>(2)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&lt;&lt; </a:t>
            </a:r>
            <a:r>
              <a:rPr lang="en-US" sz="2000" b="1" dirty="0" err="1">
                <a:latin typeface="Courier New" pitchFamily="49" charset="0"/>
              </a:rPr>
              <a:t>setprecision</a:t>
            </a:r>
            <a:r>
              <a:rPr lang="en-US" sz="2000" b="1" dirty="0">
                <a:latin typeface="Courier New" pitchFamily="49" charset="0"/>
              </a:rPr>
              <a:t>(2) &lt;&lt; right &lt;&lt; Cents;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setfill</a:t>
            </a:r>
            <a:r>
              <a:rPr lang="en-US" sz="2000" b="1" dirty="0">
                <a:latin typeface="Courier New" pitchFamily="49" charset="0"/>
              </a:rPr>
              <a:t>(' ') &lt;&lt; Label2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  <a:r>
              <a:rPr lang="en-US" sz="2000" b="1" dirty="0"/>
              <a:t>	</a:t>
            </a:r>
            <a:br>
              <a:rPr lang="en-US" sz="2000" b="1" dirty="0"/>
            </a:b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dirty="0"/>
              <a:t>Output: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600" b="1" dirty="0">
                <a:latin typeface="Courier New" pitchFamily="49" charset="0"/>
              </a:rPr>
              <a:t>Pay ************127 Dollars And******************0.35 Cents</a:t>
            </a:r>
          </a:p>
        </p:txBody>
      </p:sp>
    </p:spTree>
    <p:extLst>
      <p:ext uri="{BB962C8B-B14F-4D97-AF65-F5344CB8AC3E}">
        <p14:creationId xmlns:p14="http://schemas.microsoft.com/office/powerpoint/2010/main" val="4215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601</Words>
  <Application>Microsoft Office PowerPoint</Application>
  <PresentationFormat>On-screen Show (4:3)</PresentationFormat>
  <Paragraphs>173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COMP 51 Week Five</vt:lpstr>
      <vt:lpstr>Learning Objectives</vt:lpstr>
      <vt:lpstr>Handling non-Integer input Integer Variables</vt:lpstr>
      <vt:lpstr>Input Validation Template/Practice Use cin methods to validate input</vt:lpstr>
      <vt:lpstr>I/O Output Manipulation</vt:lpstr>
      <vt:lpstr>Data For Our Examples</vt:lpstr>
      <vt:lpstr>Getting Precise! cout &lt;&lt; num1;</vt:lpstr>
      <vt:lpstr>Non-Blank Fill Characters</vt:lpstr>
      <vt:lpstr>Check Cashing Example</vt:lpstr>
      <vt:lpstr>Converting String to Numbers</vt:lpstr>
      <vt:lpstr>Converting Numbers to Strings</vt:lpstr>
      <vt:lpstr>ASCII Character Code Standard is 128 codes</vt:lpstr>
      <vt:lpstr>ASCII Math and Conversions 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54</cp:revision>
  <dcterms:created xsi:type="dcterms:W3CDTF">2006-08-16T00:00:00Z</dcterms:created>
  <dcterms:modified xsi:type="dcterms:W3CDTF">2014-02-14T17:18:47Z</dcterms:modified>
</cp:coreProperties>
</file>