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5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56" r:id="rId2"/>
    <p:sldId id="295" r:id="rId3"/>
    <p:sldId id="341" r:id="rId4"/>
    <p:sldId id="343" r:id="rId5"/>
    <p:sldId id="376" r:id="rId6"/>
    <p:sldId id="344" r:id="rId7"/>
    <p:sldId id="347" r:id="rId8"/>
    <p:sldId id="351" r:id="rId9"/>
    <p:sldId id="352" r:id="rId10"/>
    <p:sldId id="393" r:id="rId11"/>
    <p:sldId id="357" r:id="rId12"/>
    <p:sldId id="385" r:id="rId13"/>
    <p:sldId id="386" r:id="rId14"/>
    <p:sldId id="363" r:id="rId15"/>
    <p:sldId id="364" r:id="rId16"/>
    <p:sldId id="390" r:id="rId17"/>
    <p:sldId id="365" r:id="rId18"/>
    <p:sldId id="366" r:id="rId19"/>
    <p:sldId id="394" r:id="rId20"/>
    <p:sldId id="367" r:id="rId21"/>
    <p:sldId id="368" r:id="rId22"/>
    <p:sldId id="391" r:id="rId23"/>
    <p:sldId id="382" r:id="rId24"/>
    <p:sldId id="370" r:id="rId25"/>
    <p:sldId id="374" r:id="rId26"/>
    <p:sldId id="372" r:id="rId27"/>
    <p:sldId id="402" r:id="rId28"/>
    <p:sldId id="389" r:id="rId29"/>
    <p:sldId id="377" r:id="rId30"/>
    <p:sldId id="378" r:id="rId31"/>
    <p:sldId id="379" r:id="rId32"/>
    <p:sldId id="395" r:id="rId33"/>
    <p:sldId id="396" r:id="rId34"/>
    <p:sldId id="397" r:id="rId35"/>
    <p:sldId id="398" r:id="rId36"/>
    <p:sldId id="404" r:id="rId37"/>
    <p:sldId id="400" r:id="rId38"/>
    <p:sldId id="399" r:id="rId39"/>
    <p:sldId id="405" r:id="rId40"/>
    <p:sldId id="387" r:id="rId41"/>
    <p:sldId id="392" r:id="rId42"/>
    <p:sldId id="294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731" autoAdjust="0"/>
  </p:normalViewPr>
  <p:slideViewPr>
    <p:cSldViewPr>
      <p:cViewPr varScale="1">
        <p:scale>
          <a:sx n="57" d="100"/>
          <a:sy n="57" d="100"/>
        </p:scale>
        <p:origin x="821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B1A716C-54C1-48BA-A75A-ED39AF167C87}" type="datetimeFigureOut">
              <a:rPr lang="en-US"/>
              <a:pPr>
                <a:defRPr/>
              </a:pPr>
              <a:t>10/8/2014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C58F992-F993-4BD6-8E44-9AC1C0D43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672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B9ABF6-31C3-4FBC-A736-355E295AFAF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45314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 prototype or declaration tells the compiler what the function is all</a:t>
            </a:r>
            <a:r>
              <a:rPr lang="en-US" baseline="0" dirty="0" smtClean="0"/>
              <a:t> about.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3 Pieces to using functions: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Function Declaration/prototype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Information for compiler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To properly interpret calls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Function Definition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Actual implementation/code for what </a:t>
            </a:r>
            <a:br>
              <a:rPr lang="en-US" dirty="0" smtClean="0"/>
            </a:br>
            <a:r>
              <a:rPr lang="en-US" dirty="0" smtClean="0"/>
              <a:t>function does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Function Call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Transfer control to function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58F992-F993-4BD6-8E44-9AC1C0D4381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42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Placed after function main()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NOT "inside" function main()!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Functions are "equals"; no function is ever</a:t>
            </a:r>
            <a:br>
              <a:rPr lang="en-US" sz="2800" dirty="0" smtClean="0"/>
            </a:br>
            <a:r>
              <a:rPr lang="en-US" sz="2800" dirty="0" smtClean="0"/>
              <a:t>"part" of another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Formal parameters in 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"Placeholders" for data sent in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"Variable name" used to refer to data in definition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return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Sends data back to caller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58F992-F993-4BD6-8E44-9AC1C0D4381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58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Just like calling predefined function</a:t>
            </a:r>
            <a:br>
              <a:rPr lang="en-US" sz="2800" dirty="0" smtClean="0"/>
            </a:br>
            <a:r>
              <a:rPr lang="en-US" sz="2800" dirty="0" smtClean="0"/>
              <a:t>bill = </a:t>
            </a:r>
            <a:r>
              <a:rPr lang="en-US" sz="2800" dirty="0" err="1" smtClean="0"/>
              <a:t>totalCost</a:t>
            </a:r>
            <a:r>
              <a:rPr lang="en-US" sz="2800" dirty="0" smtClean="0"/>
              <a:t>(number, price);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Recall: </a:t>
            </a:r>
            <a:r>
              <a:rPr lang="en-US" sz="2800" dirty="0" err="1" smtClean="0"/>
              <a:t>totalCost</a:t>
            </a:r>
            <a:r>
              <a:rPr lang="en-US" sz="2800" dirty="0" smtClean="0"/>
              <a:t> returns double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Assigned to variable named "bill"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Arguments here: number, price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Recall arguments can be literals, variables,</a:t>
            </a:r>
            <a:br>
              <a:rPr lang="en-US" sz="2400" dirty="0" smtClean="0"/>
            </a:br>
            <a:r>
              <a:rPr lang="en-US" sz="2400" dirty="0" smtClean="0"/>
              <a:t>expressions, or combination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In function call, arguments often called </a:t>
            </a:r>
            <a:br>
              <a:rPr lang="en-US" sz="2400" dirty="0" smtClean="0"/>
            </a:br>
            <a:r>
              <a:rPr lang="en-US" sz="2400" dirty="0" smtClean="0"/>
              <a:t>"actual arguments"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Because they contain the "actual data" being sent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EE0672-91BC-4033-8E22-354674147CA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269494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0E5AFE-AB3B-4614-8F02-CC5F24F7445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703143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3EF85C-8DC9-4157-A64F-F3FE65D9C93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618817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2BF8005-EC25-4B3A-B613-EDFCA40207A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5053143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BE71E3-8C1F-405E-9C38-F77DBC836C0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8901045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6DFCE6-2F9C-41D1-B0BD-E5BF36437B9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257956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8FEE40-E8D3-40B2-969D-9DB6B6E9167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1964383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D6BC92-32B7-4A54-8202-259F8B842FB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582901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DD73CB-1130-4B1E-9516-61542806A38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6437373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F18A50-D6A6-48C6-A221-6F5F40441D1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6163602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DD73CB-1130-4B1E-9516-61542806A38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0197476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Local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Declared inside body of given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Available only within that function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Can have variables with same names declared in different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Scope is local: "that function is it’s scope"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Local variables preferred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Maintain individual control over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Need to know basis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Functions should declare whatever local data needed to "do their job"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58F992-F993-4BD6-8E44-9AC1C0D4381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818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BB5D5D-8C3C-43F8-A7C4-D7C4055564B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5397098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B9899E-7978-474B-B9C2-91173E9C841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0784165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4E10B0-E6D0-4C5C-8104-EB574F61224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5480575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A82675-4193-4897-9BDC-440FB45DE7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60844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/>
              <a:t>Comment function declaration:</a:t>
            </a:r>
            <a:br>
              <a:rPr lang="en-US" sz="1600" dirty="0" smtClean="0"/>
            </a:br>
            <a:endParaRPr lang="en-US" sz="16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void </a:t>
            </a:r>
            <a:r>
              <a:rPr lang="en-US" sz="1200" dirty="0" err="1" smtClean="0"/>
              <a:t>showInterest</a:t>
            </a:r>
            <a:r>
              <a:rPr lang="en-US" sz="1200" dirty="0" smtClean="0"/>
              <a:t>(double balance, double rate);</a:t>
            </a:r>
            <a:br>
              <a:rPr lang="en-US" sz="1200" dirty="0" smtClean="0"/>
            </a:br>
            <a:r>
              <a:rPr lang="en-US" sz="1200" dirty="0" smtClean="0"/>
              <a:t>//Precondition: balance is nonnegative account balance</a:t>
            </a:r>
            <a:br>
              <a:rPr lang="en-US" sz="1200" dirty="0" smtClean="0"/>
            </a:br>
            <a:r>
              <a:rPr lang="en-US" sz="1200" dirty="0" smtClean="0"/>
              <a:t>//		rate is interest rate as percentage</a:t>
            </a:r>
            <a:br>
              <a:rPr lang="en-US" sz="1200" dirty="0" smtClean="0"/>
            </a:br>
            <a:r>
              <a:rPr lang="en-US" sz="1200" dirty="0" smtClean="0"/>
              <a:t>//</a:t>
            </a:r>
            <a:r>
              <a:rPr lang="en-US" sz="1200" dirty="0" err="1" smtClean="0"/>
              <a:t>Postcondition</a:t>
            </a:r>
            <a:r>
              <a:rPr lang="en-US" sz="1200" dirty="0" smtClean="0"/>
              <a:t>: amount of interest on given balance,</a:t>
            </a:r>
            <a:br>
              <a:rPr lang="en-US" sz="1200" dirty="0" smtClean="0"/>
            </a:br>
            <a:r>
              <a:rPr lang="en-US" sz="1200" dirty="0" smtClean="0"/>
              <a:t>//		at given rate …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687F113-A1FA-43D6-93FF-06CA5EB77A2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64858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7104DE-4E63-48B1-A831-79237FEA75A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635522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lvl="1" eaLnBrk="1" hangingPunct="1">
              <a:spcBef>
                <a:spcPct val="50000"/>
              </a:spcBef>
            </a:pPr>
            <a:r>
              <a:rPr lang="en-US" sz="2400" dirty="0" smtClean="0"/>
              <a:t>The expression "</a:t>
            </a:r>
            <a:r>
              <a:rPr lang="en-US" sz="2400" dirty="0" err="1" smtClean="0"/>
              <a:t>sqrt</a:t>
            </a:r>
            <a:r>
              <a:rPr lang="en-US" sz="2400" dirty="0" smtClean="0"/>
              <a:t>(9.0)" is known as a</a:t>
            </a:r>
            <a:br>
              <a:rPr lang="en-US" sz="2400" dirty="0" smtClean="0"/>
            </a:br>
            <a:r>
              <a:rPr lang="en-US" sz="2400" dirty="0" smtClean="0"/>
              <a:t>function </a:t>
            </a:r>
            <a:r>
              <a:rPr lang="en-US" sz="2400" i="1" dirty="0" smtClean="0"/>
              <a:t>call</a:t>
            </a:r>
            <a:r>
              <a:rPr lang="en-US" sz="2400" dirty="0" smtClean="0"/>
              <a:t>, or function </a:t>
            </a:r>
            <a:r>
              <a:rPr lang="en-US" sz="2400" i="1" dirty="0" smtClean="0"/>
              <a:t>invocation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dirty="0" smtClean="0"/>
              <a:t>The argument in a function call (9.0) can be a</a:t>
            </a:r>
            <a:br>
              <a:rPr lang="en-US" sz="2400" dirty="0" smtClean="0"/>
            </a:br>
            <a:r>
              <a:rPr lang="en-US" sz="2400" dirty="0" smtClean="0"/>
              <a:t>literal, a variable, or an expression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dirty="0" smtClean="0"/>
              <a:t>The call itself can be part of an expression:</a:t>
            </a:r>
          </a:p>
          <a:p>
            <a:pPr lvl="2" eaLnBrk="1" hangingPunct="1"/>
            <a:r>
              <a:rPr lang="en-US" sz="2000" dirty="0" smtClean="0"/>
              <a:t>bonus = </a:t>
            </a:r>
            <a:r>
              <a:rPr lang="en-US" sz="2000" dirty="0" err="1" smtClean="0"/>
              <a:t>sqrt</a:t>
            </a:r>
            <a:r>
              <a:rPr lang="en-US" sz="2000" dirty="0" smtClean="0"/>
              <a:t>(sales)/10;</a:t>
            </a:r>
          </a:p>
          <a:p>
            <a:pPr lvl="2" eaLnBrk="1" hangingPunct="1"/>
            <a:r>
              <a:rPr lang="en-US" sz="2000" dirty="0" smtClean="0"/>
              <a:t>A function call is allowed wherever it’s legal to use</a:t>
            </a:r>
            <a:br>
              <a:rPr lang="en-US" sz="2000" dirty="0" smtClean="0"/>
            </a:br>
            <a:r>
              <a:rPr lang="en-US" sz="2000" dirty="0" smtClean="0"/>
              <a:t>an expression of the function’s return type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5A01C2-2DF1-4422-A652-7B6A403043B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725280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06B6A4-7C4B-4092-806A-EAAB3DAEC47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93762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2" eaLnBrk="1" hangingPunct="1">
              <a:tabLst>
                <a:tab pos="2347913" algn="l"/>
              </a:tabLst>
            </a:pPr>
            <a:r>
              <a:rPr lang="en-US" sz="2000" dirty="0" smtClean="0"/>
              <a:t>Can be confusing</a:t>
            </a:r>
          </a:p>
          <a:p>
            <a:pPr lvl="2" eaLnBrk="1" hangingPunct="1">
              <a:tabLst>
                <a:tab pos="2347913" algn="l"/>
              </a:tabLst>
            </a:pPr>
            <a:r>
              <a:rPr lang="en-US" sz="2000" dirty="0" smtClean="0"/>
              <a:t>Remember: libraries were added after C++ was</a:t>
            </a:r>
            <a:br>
              <a:rPr lang="en-US" sz="2000" dirty="0" smtClean="0"/>
            </a:br>
            <a:r>
              <a:rPr lang="en-US" sz="2000" dirty="0" smtClean="0"/>
              <a:t>"born," in incremental phases</a:t>
            </a:r>
          </a:p>
          <a:p>
            <a:pPr lvl="2" eaLnBrk="1" hangingPunct="1">
              <a:tabLst>
                <a:tab pos="2347913" algn="l"/>
              </a:tabLst>
            </a:pPr>
            <a:r>
              <a:rPr lang="en-US" sz="2000" dirty="0" smtClean="0"/>
              <a:t>Refer to appendices/manuals for details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B5B79D-8EC0-4F84-ABE9-60F3F45DE4E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44171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63FA96-56A0-4715-A755-C8B5BB74B37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686876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D933FED-2BFF-4A36-BB9E-2B675A75673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664861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980058-EBCF-4E87-B07F-C123BFB1E633}" type="datetime1">
              <a:rPr lang="en-US"/>
              <a:pPr>
                <a:defRPr/>
              </a:pPr>
              <a:t>10/8/2014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AEAB7F4-EE9D-4D23-BFC9-F1F272ADBB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04591-F5F8-40BB-89E5-70D3D50CC9E3}" type="datetime1">
              <a:rPr lang="en-US"/>
              <a:pPr>
                <a:defRPr/>
              </a:pPr>
              <a:t>10/8/2014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D8D91318-7E51-4A78-8BD0-2FB94E4D5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2C71C-F749-427A-9931-4FE7A09CD391}" type="datetime1">
              <a:rPr lang="en-US"/>
              <a:pPr>
                <a:defRPr/>
              </a:pPr>
              <a:t>10/8/2014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4D5FD42-B97A-4DF6-A536-C4EC0F8A5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323A8-32B6-4F38-B8FE-F878A546BA53}" type="datetime1">
              <a:rPr lang="en-US"/>
              <a:pPr>
                <a:defRPr/>
              </a:pPr>
              <a:t>10/8/2014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4BBDE54-26C5-4569-B629-EB41EA12D6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F1798-1C11-4C1A-9808-9FB7B5F2C400}" type="datetime1">
              <a:rPr lang="en-US"/>
              <a:pPr>
                <a:defRPr/>
              </a:pPr>
              <a:t>10/8/2014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D2118F9-1CF1-4BCC-AD37-C21275A32E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F6F12-0994-4807-986D-AF55EB315341}" type="datetime1">
              <a:rPr lang="en-US"/>
              <a:pPr>
                <a:defRPr/>
              </a:pPr>
              <a:t>10/8/2014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2C3CB51-833E-48D4-B9D5-E5775123CF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13295-5082-45B3-897C-F21A999C87C0}" type="datetime1">
              <a:rPr lang="en-US"/>
              <a:pPr>
                <a:defRPr/>
              </a:pPr>
              <a:t>10/8/2014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886B6DF-C002-4D3F-9B49-6947CA4FF4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8E2EB-9FB9-44D9-9CA9-913663697960}" type="datetime1">
              <a:rPr lang="en-US"/>
              <a:pPr>
                <a:defRPr/>
              </a:pPr>
              <a:t>10/8/2014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0D75F94-A5C1-4DF6-8C06-8A353B4773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E185B-37E2-4B3D-A223-223BDE63E52B}" type="datetime1">
              <a:rPr lang="en-US"/>
              <a:pPr>
                <a:defRPr/>
              </a:pPr>
              <a:t>10/8/2014</a:t>
            </a:fld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D06A06C-7AB4-44FC-9A32-0BE1573DF1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37CBE-17DE-49E0-B308-8E0AF5C004FA}" type="datetime1">
              <a:rPr lang="en-US"/>
              <a:pPr>
                <a:defRPr/>
              </a:pPr>
              <a:t>10/8/2014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1AFCEC0-5C0E-464A-8C88-B3CA1D834D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793DB-C40A-413D-9393-6A2E0E4FFE77}" type="datetime1">
              <a:rPr lang="en-US"/>
              <a:pPr>
                <a:defRPr/>
              </a:pPr>
              <a:t>10/8/2014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946A3919-0C43-45C6-9D62-2DD13D28A5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6E461E1-A480-43CE-86BC-342EEAFDC52C}" type="datetime1">
              <a:rPr lang="en-US"/>
              <a:pPr>
                <a:defRPr/>
              </a:pPr>
              <a:t>10/8/2014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FC1E5FF3-3C9C-4B27-8703-09470E78C0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2" r:id="rId10"/>
    <p:sldLayoutId id="214748366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69252154@N00/6101624795/" TargetMode="External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COMP 51 Week Seven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400" y="1905000"/>
            <a:ext cx="42672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Functions and Scope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Function Practice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Write the function call for this math expression</a:t>
            </a:r>
          </a:p>
          <a:p>
            <a:pPr lvl="1"/>
            <a:r>
              <a:rPr lang="en-US" sz="2400" dirty="0" smtClean="0"/>
              <a:t>X = | (-4)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 |</a:t>
            </a:r>
          </a:p>
          <a:p>
            <a:pPr lvl="1"/>
            <a:r>
              <a:rPr lang="en-US" sz="2400" dirty="0" smtClean="0"/>
              <a:t>What should the answer be?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70D75F94-A5C1-4DF6-8C06-8A353B47730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0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Programmer-Defined Functions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Write your own functions!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Building blocks of 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Divide &amp; Conquer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Readability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Re-use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C2F698DE-5B95-4538-AD22-DC4D2136EC45}" type="slidenum">
              <a:rPr lang="en-US"/>
              <a:pPr>
                <a:defRPr/>
              </a:pPr>
              <a:t>11</a:t>
            </a:fld>
            <a:endParaRPr lang="en-US"/>
          </a:p>
        </p:txBody>
      </p:sp>
      <p:pic>
        <p:nvPicPr>
          <p:cNvPr id="2050" name="Picture 2" descr="http://masters.donntu.edu.ua/2007/fvti/kozhuhov/images/divideAndConquerE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127702"/>
            <a:ext cx="5552090" cy="370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99128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Program 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38400" y="1219200"/>
            <a:ext cx="4191000" cy="563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2705100" y="1371600"/>
            <a:ext cx="36576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#include  // header files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712983" y="2133600"/>
            <a:ext cx="3657600" cy="10668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// Global Declaration area variables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sum(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a,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b);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// </a:t>
            </a:r>
            <a:r>
              <a:rPr lang="en-US" dirty="0">
                <a:solidFill>
                  <a:schemeClr val="tx1"/>
                </a:solidFill>
              </a:rPr>
              <a:t>function prototypes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705100" y="3429000"/>
            <a:ext cx="3657600" cy="1143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 err="1" smtClean="0">
                <a:solidFill>
                  <a:schemeClr val="tx1"/>
                </a:solidFill>
              </a:rPr>
              <a:t>nt</a:t>
            </a:r>
            <a:r>
              <a:rPr lang="en-US" dirty="0" smtClean="0">
                <a:solidFill>
                  <a:schemeClr val="tx1"/>
                </a:solidFill>
              </a:rPr>
              <a:t> main () {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total = sum(2,2);  //function call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r>
              <a:rPr lang="en-US" dirty="0" smtClean="0">
                <a:solidFill>
                  <a:schemeClr val="tx1"/>
                </a:solidFill>
              </a:rPr>
              <a:t>  // primary program &amp; first called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712983" y="4800600"/>
            <a:ext cx="3657600" cy="1905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 err="1" smtClean="0">
                <a:solidFill>
                  <a:schemeClr val="tx1"/>
                </a:solidFill>
              </a:rPr>
              <a:t>nt</a:t>
            </a:r>
            <a:r>
              <a:rPr lang="en-US" dirty="0" smtClean="0">
                <a:solidFill>
                  <a:schemeClr val="tx1"/>
                </a:solidFill>
              </a:rPr>
              <a:t> sum(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a,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b) {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//function definition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c = a + b;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Return(c);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// More user 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212085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 Details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70D75F94-A5C1-4DF6-8C06-8A353B47730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4" name="Picture 6" descr="http://www.c4learn.com/wp-content/uploads/2009/12/function-definition-in-c-Programm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7010400" cy="4188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22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/>
              <a:t>Function Example: </a:t>
            </a:r>
            <a:br>
              <a:rPr lang="en-US" sz="3200" dirty="0"/>
            </a:br>
            <a:r>
              <a:rPr lang="en-US" sz="3200" b="1" dirty="0"/>
              <a:t>Display 3.5</a:t>
            </a:r>
            <a:r>
              <a:rPr lang="en-US" sz="3200" dirty="0"/>
              <a:t>  A Function </a:t>
            </a:r>
            <a:r>
              <a:rPr lang="en-US" sz="3200" dirty="0" smtClean="0"/>
              <a:t>to Calculate Total Cost (</a:t>
            </a:r>
            <a:r>
              <a:rPr lang="en-US" sz="3200" dirty="0"/>
              <a:t>1 of 2)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D1CA7829-94A6-429E-8729-6F5186EBCADA}" type="slidenum">
              <a:rPr lang="en-US"/>
              <a:pPr>
                <a:defRPr/>
              </a:pPr>
              <a:t>14</a:t>
            </a:fld>
            <a:endParaRPr lang="en-US"/>
          </a:p>
        </p:txBody>
      </p:sp>
      <p:pic>
        <p:nvPicPr>
          <p:cNvPr id="5939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752600"/>
            <a:ext cx="7770813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550611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9" name="Rectangle 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/>
              <a:t>Function Example: </a:t>
            </a:r>
            <a:br>
              <a:rPr lang="en-US" sz="3200" dirty="0"/>
            </a:br>
            <a:r>
              <a:rPr lang="en-US" sz="3200" b="1" dirty="0"/>
              <a:t>Display 3.5</a:t>
            </a:r>
            <a:r>
              <a:rPr lang="en-US" sz="3200" dirty="0"/>
              <a:t>  A Function to Calculate Total Cost (1 of 2)</a:t>
            </a:r>
          </a:p>
        </p:txBody>
      </p:sp>
      <p:pic>
        <p:nvPicPr>
          <p:cNvPr id="61442" name="Picture 4" descr="C:\WINDOWS\Desktop\Oh_type\sacitch_C++_ppt\gif\savitchc03d05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741488" y="1738313"/>
            <a:ext cx="6316662" cy="477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BCCC08DF-34DA-455E-AB82-EA7A207B3DC3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670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Practice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function to calculate the Factorial value.</a:t>
            </a:r>
          </a:p>
          <a:p>
            <a:pPr lvl="1"/>
            <a:r>
              <a:rPr lang="en-US" dirty="0" smtClean="0"/>
              <a:t>Receives an integer input</a:t>
            </a:r>
          </a:p>
          <a:p>
            <a:pPr lvl="1"/>
            <a:r>
              <a:rPr lang="en-US" dirty="0" smtClean="0"/>
              <a:t>Returns an integer result</a:t>
            </a:r>
          </a:p>
          <a:p>
            <a:pPr lvl="1"/>
            <a:r>
              <a:rPr lang="en-US" dirty="0" smtClean="0"/>
              <a:t>Hint – see slides COMP 51-04 for loop details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70D75F94-A5C1-4DF6-8C06-8A353B47730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5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Alternative Function Declaration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Recall: Function declaration is "information"</a:t>
            </a:r>
            <a:br>
              <a:rPr lang="en-US" sz="2800" smtClean="0"/>
            </a:br>
            <a:r>
              <a:rPr lang="en-US" sz="2800" smtClean="0"/>
              <a:t>for compiler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Compiler only needs to know: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Return type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Function name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Parameter list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Formal parameter names not needed:</a:t>
            </a:r>
            <a:br>
              <a:rPr lang="en-US" sz="2800" smtClean="0"/>
            </a:br>
            <a:r>
              <a:rPr lang="en-US" sz="2800" smtClean="0"/>
              <a:t>double totalCost(int, double);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Still "should" put in formal parameter names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Improves readability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9BF412A3-E957-4A3B-B98E-903F3F6D98A4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9847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Parameter vs. Argument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Terms often used interchangeably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Formal parameters/arguments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In function declaration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In function definition’s header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Actual parameters/arguments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In function call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Technically parameter is "formal" piece</a:t>
            </a:r>
            <a:br>
              <a:rPr lang="en-US" sz="2800" smtClean="0"/>
            </a:br>
            <a:r>
              <a:rPr lang="en-US" sz="2800" smtClean="0"/>
              <a:t>while argument is "actual" piece*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*Terms not always used this way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08218B05-450D-4047-BAF9-F5C985C11DEE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40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</a:t>
            </a:r>
            <a:r>
              <a:rPr lang="en-US" dirty="0" err="1" smtClean="0"/>
              <a:t>vs</a:t>
            </a:r>
            <a:r>
              <a:rPr lang="en-US" dirty="0" smtClean="0"/>
              <a:t>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38400" y="1219200"/>
            <a:ext cx="4191000" cy="563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2705100" y="1447800"/>
            <a:ext cx="3657600" cy="1143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 err="1" smtClean="0">
                <a:solidFill>
                  <a:schemeClr val="tx1"/>
                </a:solidFill>
              </a:rPr>
              <a:t>nt</a:t>
            </a:r>
            <a:r>
              <a:rPr lang="en-US" dirty="0" smtClean="0">
                <a:solidFill>
                  <a:schemeClr val="tx1"/>
                </a:solidFill>
              </a:rPr>
              <a:t> main () {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x = 2, y = 2;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total = sum(</a:t>
            </a:r>
            <a:r>
              <a:rPr lang="en-US" dirty="0" err="1" smtClean="0">
                <a:solidFill>
                  <a:schemeClr val="tx1"/>
                </a:solidFill>
              </a:rPr>
              <a:t>x,y</a:t>
            </a:r>
            <a:r>
              <a:rPr lang="en-US" dirty="0" smtClean="0">
                <a:solidFill>
                  <a:schemeClr val="tx1"/>
                </a:solidFill>
              </a:rPr>
              <a:t>);  //function call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712983" y="4800600"/>
            <a:ext cx="3657600" cy="1905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 err="1" smtClean="0">
                <a:solidFill>
                  <a:schemeClr val="tx1"/>
                </a:solidFill>
              </a:rPr>
              <a:t>nt</a:t>
            </a:r>
            <a:r>
              <a:rPr lang="en-US" dirty="0" smtClean="0">
                <a:solidFill>
                  <a:schemeClr val="tx1"/>
                </a:solidFill>
              </a:rPr>
              <a:t> sum(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a,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b) {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//function definition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c = a + b;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Return(c);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// More user defined functions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7086600" y="3048000"/>
            <a:ext cx="2046890" cy="762000"/>
          </a:xfrm>
          <a:prstGeom prst="wedgeRoundRectCallout">
            <a:avLst>
              <a:gd name="adj1" fmla="val -171733"/>
              <a:gd name="adj2" fmla="val -154741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Function call actual arguments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7062952" y="4046483"/>
            <a:ext cx="2046890" cy="762000"/>
          </a:xfrm>
          <a:prstGeom prst="wedgeRoundRectCallout">
            <a:avLst>
              <a:gd name="adj1" fmla="val -170193"/>
              <a:gd name="adj2" fmla="val 62501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Function formal parameters</a:t>
            </a:r>
          </a:p>
        </p:txBody>
      </p:sp>
    </p:spTree>
    <p:extLst>
      <p:ext uri="{BB962C8B-B14F-4D97-AF65-F5344CB8AC3E}">
        <p14:creationId xmlns:p14="http://schemas.microsoft.com/office/powerpoint/2010/main" val="327055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Learning Objectives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Functions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What are they?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How do they work?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Where to use them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Scope Rules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Variable definition and location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7B611C6C-BAF1-4050-B4C9-8371205B29EF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Functions Calling Functions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524000"/>
            <a:ext cx="7815262" cy="44370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We’re already doing this!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main() IS a function!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Only requirement: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Function’s declaration must appear first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Function’s definition typically elsewhere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After main()’s 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Or in separate file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Common for functions to call many other</a:t>
            </a:r>
            <a:br>
              <a:rPr lang="en-US" sz="2800" dirty="0" smtClean="0"/>
            </a:br>
            <a:r>
              <a:rPr lang="en-US" sz="2800" dirty="0" smtClean="0"/>
              <a:t>functions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Function can even call itself </a:t>
            </a:r>
            <a:r>
              <a:rPr lang="en-US" sz="2800" dirty="0" smtClean="0">
                <a:sym typeface="Wingdings" pitchFamily="2" charset="2"/>
              </a:rPr>
              <a:t></a:t>
            </a:r>
            <a:r>
              <a:rPr lang="en-US" sz="2800" dirty="0" smtClean="0"/>
              <a:t> "Recursion“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Think movie “Inception”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07156C93-32DB-4B13-AE57-045F69DFAB11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652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Boolean Return-Type Example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3-</a:t>
            </a:r>
            <a:fld id="{97AF05F5-88E5-4A24-A56E-D1B354CF2E2A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62100" y="1219200"/>
            <a:ext cx="6096000" cy="563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1828800" y="1371600"/>
            <a:ext cx="54483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#include  &lt;</a:t>
            </a:r>
            <a:r>
              <a:rPr lang="en-US" dirty="0" err="1" smtClean="0">
                <a:solidFill>
                  <a:schemeClr val="tx1"/>
                </a:solidFill>
              </a:rPr>
              <a:t>iostream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36682" y="2133600"/>
            <a:ext cx="5440417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bool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validRate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rate) ;  // what is this ???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828799" y="3124200"/>
            <a:ext cx="5448299" cy="22098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 err="1" smtClean="0">
                <a:solidFill>
                  <a:schemeClr val="tx1"/>
                </a:solidFill>
              </a:rPr>
              <a:t>nt</a:t>
            </a:r>
            <a:r>
              <a:rPr lang="en-US" dirty="0" smtClean="0">
                <a:solidFill>
                  <a:schemeClr val="tx1"/>
                </a:solidFill>
              </a:rPr>
              <a:t> main () {</a:t>
            </a:r>
          </a:p>
          <a:p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 err="1" smtClean="0">
                <a:solidFill>
                  <a:schemeClr val="tx1"/>
                </a:solidFill>
              </a:rPr>
              <a:t>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enteredRate</a:t>
            </a:r>
            <a:r>
              <a:rPr lang="en-US" dirty="0" smtClean="0">
                <a:solidFill>
                  <a:schemeClr val="tx1"/>
                </a:solidFill>
              </a:rPr>
              <a:t> = 0;</a:t>
            </a:r>
          </a:p>
          <a:p>
            <a:r>
              <a:rPr lang="en-US" dirty="0" err="1">
                <a:solidFill>
                  <a:schemeClr val="tx1"/>
                </a:solidFill>
              </a:rPr>
              <a:t>c</a:t>
            </a:r>
            <a:r>
              <a:rPr lang="en-US" dirty="0" err="1" smtClean="0">
                <a:solidFill>
                  <a:schemeClr val="tx1"/>
                </a:solidFill>
              </a:rPr>
              <a:t>out</a:t>
            </a:r>
            <a:r>
              <a:rPr lang="en-US" dirty="0" smtClean="0">
                <a:solidFill>
                  <a:schemeClr val="tx1"/>
                </a:solidFill>
              </a:rPr>
              <a:t> &lt;&lt; “Enter interest Rate”;</a:t>
            </a:r>
          </a:p>
          <a:p>
            <a:r>
              <a:rPr lang="en-US" dirty="0" err="1">
                <a:solidFill>
                  <a:schemeClr val="tx1"/>
                </a:solidFill>
              </a:rPr>
              <a:t>c</a:t>
            </a:r>
            <a:r>
              <a:rPr lang="en-US" dirty="0" err="1" smtClean="0">
                <a:solidFill>
                  <a:schemeClr val="tx1"/>
                </a:solidFill>
              </a:rPr>
              <a:t>in</a:t>
            </a:r>
            <a:r>
              <a:rPr lang="en-US" dirty="0" smtClean="0">
                <a:solidFill>
                  <a:schemeClr val="tx1"/>
                </a:solidFill>
              </a:rPr>
              <a:t> &gt;&gt; </a:t>
            </a:r>
            <a:r>
              <a:rPr lang="en-US" dirty="0" err="1" smtClean="0">
                <a:solidFill>
                  <a:schemeClr val="tx1"/>
                </a:solidFill>
              </a:rPr>
              <a:t>enteredRate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if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validRate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enteredRate</a:t>
            </a:r>
            <a:r>
              <a:rPr lang="en-US" dirty="0" smtClean="0">
                <a:solidFill>
                  <a:schemeClr val="tx1"/>
                </a:solidFill>
              </a:rPr>
              <a:t>)) </a:t>
            </a:r>
            <a:r>
              <a:rPr lang="en-US" dirty="0">
                <a:solidFill>
                  <a:schemeClr val="tx1"/>
                </a:solidFill>
              </a:rPr>
              <a:t>//function call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</a:t>
            </a:r>
            <a:r>
              <a:rPr lang="en-US" dirty="0" err="1">
                <a:solidFill>
                  <a:schemeClr val="tx1"/>
                </a:solidFill>
              </a:rPr>
              <a:t>cout</a:t>
            </a:r>
            <a:r>
              <a:rPr lang="en-US" dirty="0">
                <a:solidFill>
                  <a:schemeClr val="tx1"/>
                </a:solidFill>
              </a:rPr>
              <a:t> &lt;&lt; "Rate is valid\n";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836682" y="5486400"/>
            <a:ext cx="5440415" cy="12192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bool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validRate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rate)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	return (((</a:t>
            </a:r>
            <a:r>
              <a:rPr lang="en-US" dirty="0">
                <a:solidFill>
                  <a:schemeClr val="tx1"/>
                </a:solidFill>
              </a:rPr>
              <a:t>rate&gt;=10)&amp;&amp;(rate&lt;20))||(rate==0);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799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Function Practice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function that plays heads and tails</a:t>
            </a:r>
          </a:p>
          <a:p>
            <a:pPr lvl="1"/>
            <a:r>
              <a:rPr lang="en-US" dirty="0" smtClean="0"/>
              <a:t>Receives string input (“Heads”, “Tails”)</a:t>
            </a:r>
          </a:p>
          <a:p>
            <a:pPr lvl="1"/>
            <a:r>
              <a:rPr lang="en-US" dirty="0" smtClean="0"/>
              <a:t>Randomly generate a number between 1 </a:t>
            </a:r>
            <a:r>
              <a:rPr lang="en-US" dirty="0" smtClean="0">
                <a:sym typeface="Wingdings" pitchFamily="2" charset="2"/>
              </a:rPr>
              <a:t> 100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Return true if the number is even and input is Heads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Return true if the number is odd and input is Tails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Otherwise return false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70D75F94-A5C1-4DF6-8C06-8A353B47730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5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to I-P-O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Void functions</a:t>
            </a:r>
          </a:p>
          <a:p>
            <a:pPr lvl="1"/>
            <a:r>
              <a:rPr lang="en-US" dirty="0" smtClean="0"/>
              <a:t>Do not return any value</a:t>
            </a:r>
          </a:p>
          <a:p>
            <a:pPr lvl="1"/>
            <a:r>
              <a:rPr lang="en-US" dirty="0" smtClean="0"/>
              <a:t>So technically there is only input and processing</a:t>
            </a:r>
          </a:p>
          <a:p>
            <a:r>
              <a:rPr lang="en-US" dirty="0" smtClean="0"/>
              <a:t>What good is it?</a:t>
            </a:r>
          </a:p>
          <a:p>
            <a:pPr lvl="1"/>
            <a:r>
              <a:rPr lang="en-US" dirty="0" smtClean="0"/>
              <a:t>Exiting a program with a error value</a:t>
            </a:r>
          </a:p>
          <a:p>
            <a:pPr lvl="2" eaLnBrk="1" hangingPunct="1"/>
            <a:r>
              <a:rPr lang="en-US" sz="2000" dirty="0"/>
              <a:t>exit(1</a:t>
            </a:r>
            <a:r>
              <a:rPr lang="en-US" sz="2000" dirty="0" smtClean="0"/>
              <a:t>); // </a:t>
            </a:r>
            <a:r>
              <a:rPr lang="en-US" sz="2000" dirty="0"/>
              <a:t>No return value, so not </a:t>
            </a:r>
            <a:r>
              <a:rPr lang="en-US" sz="2000" dirty="0" smtClean="0"/>
              <a:t>assigned. Terminates program</a:t>
            </a:r>
            <a:endParaRPr lang="en-US" sz="2000" dirty="0"/>
          </a:p>
          <a:p>
            <a:pPr lvl="1" eaLnBrk="1" hangingPunct="1"/>
            <a:r>
              <a:rPr lang="en-US" dirty="0" smtClean="0"/>
              <a:t>Process Data and Show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8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Entering the Void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8580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3-</a:t>
            </a:r>
            <a:fld id="{89429916-39B1-4B69-8706-F28C8BC03DB2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38400" y="1219200"/>
            <a:ext cx="6096000" cy="563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2705100" y="1371600"/>
            <a:ext cx="54483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#include  &lt;</a:t>
            </a:r>
            <a:r>
              <a:rPr lang="en-US" dirty="0" err="1" smtClean="0">
                <a:solidFill>
                  <a:schemeClr val="tx1"/>
                </a:solidFill>
              </a:rPr>
              <a:t>iostream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712982" y="2133600"/>
            <a:ext cx="5440417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Void </a:t>
            </a:r>
            <a:r>
              <a:rPr lang="en-US" dirty="0" err="1" smtClean="0">
                <a:solidFill>
                  <a:schemeClr val="tx1"/>
                </a:solidFill>
              </a:rPr>
              <a:t>showResults</a:t>
            </a:r>
            <a:r>
              <a:rPr lang="en-US" dirty="0" smtClean="0">
                <a:solidFill>
                  <a:schemeClr val="tx1"/>
                </a:solidFill>
              </a:rPr>
              <a:t>(double </a:t>
            </a:r>
            <a:r>
              <a:rPr lang="en-US" dirty="0" err="1" smtClean="0">
                <a:solidFill>
                  <a:schemeClr val="tx1"/>
                </a:solidFill>
              </a:rPr>
              <a:t>fDegrees</a:t>
            </a:r>
            <a:r>
              <a:rPr lang="en-US" dirty="0" smtClean="0">
                <a:solidFill>
                  <a:schemeClr val="tx1"/>
                </a:solidFill>
              </a:rPr>
              <a:t>, double </a:t>
            </a:r>
            <a:r>
              <a:rPr lang="en-US" dirty="0" err="1" smtClean="0">
                <a:solidFill>
                  <a:schemeClr val="tx1"/>
                </a:solidFill>
              </a:rPr>
              <a:t>cDegrees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705099" y="3124200"/>
            <a:ext cx="5448299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 err="1" smtClean="0">
                <a:solidFill>
                  <a:schemeClr val="tx1"/>
                </a:solidFill>
              </a:rPr>
              <a:t>nt</a:t>
            </a:r>
            <a:r>
              <a:rPr lang="en-US" dirty="0" smtClean="0">
                <a:solidFill>
                  <a:schemeClr val="tx1"/>
                </a:solidFill>
              </a:rPr>
              <a:t> main () 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err="1" smtClean="0">
                <a:solidFill>
                  <a:schemeClr val="tx1"/>
                </a:solidFill>
              </a:rPr>
              <a:t>showResults</a:t>
            </a:r>
            <a:r>
              <a:rPr lang="en-US" dirty="0" smtClean="0">
                <a:solidFill>
                  <a:schemeClr val="tx1"/>
                </a:solidFill>
              </a:rPr>
              <a:t>(32.5</a:t>
            </a:r>
            <a:r>
              <a:rPr lang="en-US" dirty="0">
                <a:solidFill>
                  <a:schemeClr val="tx1"/>
                </a:solidFill>
              </a:rPr>
              <a:t>, 0.3);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712982" y="4191000"/>
            <a:ext cx="5440415" cy="25146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void </a:t>
            </a:r>
            <a:r>
              <a:rPr lang="en-US" dirty="0" err="1">
                <a:solidFill>
                  <a:schemeClr val="tx1"/>
                </a:solidFill>
              </a:rPr>
              <a:t>showResults</a:t>
            </a:r>
            <a:r>
              <a:rPr lang="en-US" dirty="0">
                <a:solidFill>
                  <a:schemeClr val="tx1"/>
                </a:solidFill>
              </a:rPr>
              <a:t>(double </a:t>
            </a:r>
            <a:r>
              <a:rPr lang="en-US" dirty="0" err="1">
                <a:solidFill>
                  <a:schemeClr val="tx1"/>
                </a:solidFill>
              </a:rPr>
              <a:t>fDegrees</a:t>
            </a:r>
            <a:r>
              <a:rPr lang="en-US" dirty="0">
                <a:solidFill>
                  <a:schemeClr val="tx1"/>
                </a:solidFill>
              </a:rPr>
              <a:t>, double </a:t>
            </a:r>
            <a:r>
              <a:rPr lang="en-US" dirty="0" err="1">
                <a:solidFill>
                  <a:schemeClr val="tx1"/>
                </a:solidFill>
              </a:rPr>
              <a:t>cDegrees</a:t>
            </a:r>
            <a:r>
              <a:rPr lang="en-US" dirty="0">
                <a:solidFill>
                  <a:schemeClr val="tx1"/>
                </a:solidFill>
              </a:rPr>
              <a:t>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{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cout.setf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ios</a:t>
            </a:r>
            <a:r>
              <a:rPr lang="en-US" dirty="0">
                <a:solidFill>
                  <a:schemeClr val="tx1"/>
                </a:solidFill>
              </a:rPr>
              <a:t>::fixed);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cout.setf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ios</a:t>
            </a:r>
            <a:r>
              <a:rPr lang="en-US" dirty="0">
                <a:solidFill>
                  <a:schemeClr val="tx1"/>
                </a:solidFill>
              </a:rPr>
              <a:t>::</a:t>
            </a:r>
            <a:r>
              <a:rPr lang="en-US" dirty="0" err="1">
                <a:solidFill>
                  <a:schemeClr val="tx1"/>
                </a:solidFill>
              </a:rPr>
              <a:t>showpoint</a:t>
            </a:r>
            <a:r>
              <a:rPr lang="en-US" dirty="0">
                <a:solidFill>
                  <a:schemeClr val="tx1"/>
                </a:solidFill>
              </a:rPr>
              <a:t>);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cout.precision</a:t>
            </a:r>
            <a:r>
              <a:rPr lang="en-US" dirty="0">
                <a:solidFill>
                  <a:schemeClr val="tx1"/>
                </a:solidFill>
              </a:rPr>
              <a:t>(1);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err="1" smtClean="0">
                <a:solidFill>
                  <a:schemeClr val="tx1"/>
                </a:solidFill>
              </a:rPr>
              <a:t>cout</a:t>
            </a:r>
            <a:r>
              <a:rPr lang="en-US" dirty="0" smtClean="0">
                <a:solidFill>
                  <a:schemeClr val="tx1"/>
                </a:solidFill>
              </a:rPr>
              <a:t> &lt;&lt; </a:t>
            </a:r>
            <a:r>
              <a:rPr lang="en-US" dirty="0" err="1" smtClean="0">
                <a:solidFill>
                  <a:schemeClr val="tx1"/>
                </a:solidFill>
              </a:rPr>
              <a:t>fDegrees</a:t>
            </a:r>
            <a:r>
              <a:rPr lang="en-US" dirty="0" smtClean="0">
                <a:solidFill>
                  <a:schemeClr val="tx1"/>
                </a:solidFill>
              </a:rPr>
              <a:t>&lt;&lt; </a:t>
            </a:r>
            <a:r>
              <a:rPr lang="en-US" dirty="0">
                <a:solidFill>
                  <a:schemeClr val="tx1"/>
                </a:solidFill>
              </a:rPr>
              <a:t>" degrees </a:t>
            </a:r>
            <a:r>
              <a:rPr lang="en-US" dirty="0" err="1">
                <a:solidFill>
                  <a:schemeClr val="tx1"/>
                </a:solidFill>
              </a:rPr>
              <a:t>fahrenheit</a:t>
            </a:r>
            <a:r>
              <a:rPr lang="en-US" dirty="0">
                <a:solidFill>
                  <a:schemeClr val="tx1"/>
                </a:solidFill>
              </a:rPr>
              <a:t> equals \n"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&lt;&lt; </a:t>
            </a:r>
            <a:r>
              <a:rPr lang="en-US" dirty="0" err="1">
                <a:solidFill>
                  <a:schemeClr val="tx1"/>
                </a:solidFill>
              </a:rPr>
              <a:t>cDegrees</a:t>
            </a:r>
            <a:r>
              <a:rPr lang="en-US" dirty="0">
                <a:solidFill>
                  <a:schemeClr val="tx1"/>
                </a:solidFill>
              </a:rPr>
              <a:t> &lt;&lt; " degrees </a:t>
            </a:r>
            <a:r>
              <a:rPr lang="en-US" dirty="0" err="1">
                <a:solidFill>
                  <a:schemeClr val="tx1"/>
                </a:solidFill>
              </a:rPr>
              <a:t>celsius</a:t>
            </a:r>
            <a:r>
              <a:rPr lang="en-US" dirty="0">
                <a:solidFill>
                  <a:schemeClr val="tx1"/>
                </a:solidFill>
              </a:rPr>
              <a:t>.\n";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76200" y="4593021"/>
            <a:ext cx="2286000" cy="838200"/>
          </a:xfrm>
          <a:prstGeom prst="wedgeRoundRectCallout">
            <a:avLst>
              <a:gd name="adj1" fmla="val 68822"/>
              <a:gd name="adj2" fmla="val 141496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Note – There is no return statement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228600" y="3103179"/>
            <a:ext cx="1981200" cy="838200"/>
          </a:xfrm>
          <a:prstGeom prst="wedgeRoundRectCallout">
            <a:avLst>
              <a:gd name="adj1" fmla="val 84207"/>
              <a:gd name="adj2" fmla="val 11717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And no assignment statement</a:t>
            </a:r>
          </a:p>
        </p:txBody>
      </p:sp>
    </p:spTree>
    <p:extLst>
      <p:ext uri="{BB962C8B-B14F-4D97-AF65-F5344CB8AC3E}">
        <p14:creationId xmlns:p14="http://schemas.microsoft.com/office/powerpoint/2010/main" val="27518780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3" grpId="0" animBg="1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main() is "Special"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main() IS a function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"Special" in that: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One and only one function called main()</a:t>
            </a:r>
            <a:br>
              <a:rPr lang="en-US" sz="2400" dirty="0" smtClean="0"/>
            </a:br>
            <a:r>
              <a:rPr lang="en-US" sz="2400" dirty="0" smtClean="0"/>
              <a:t>will exist in a program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Who calls main()?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Operating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Tradition holds it should have return statement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Value returned to "caller"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Here: operating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Should return "</a:t>
            </a:r>
            <a:r>
              <a:rPr lang="en-US" sz="2400" dirty="0" err="1" smtClean="0"/>
              <a:t>int</a:t>
            </a:r>
            <a:r>
              <a:rPr lang="en-US" sz="2400" dirty="0" smtClean="0"/>
              <a:t>" or "void"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5AEA91AD-55A1-4648-A5F0-E0A7F1C07965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58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Last Word on Return Statements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Transfers control back to "calling" function</a:t>
            </a:r>
          </a:p>
          <a:p>
            <a:pPr lvl="1" eaLnBrk="1" hangingPunct="1"/>
            <a:r>
              <a:rPr lang="en-US" sz="2400" dirty="0" smtClean="0"/>
              <a:t>For return type other than void, MUST have</a:t>
            </a:r>
            <a:br>
              <a:rPr lang="en-US" sz="2400" dirty="0" smtClean="0"/>
            </a:br>
            <a:r>
              <a:rPr lang="en-US" sz="2400" dirty="0" smtClean="0"/>
              <a:t>return statement</a:t>
            </a:r>
          </a:p>
          <a:p>
            <a:pPr lvl="1" eaLnBrk="1" hangingPunct="1"/>
            <a:r>
              <a:rPr lang="en-US" sz="2400" dirty="0" smtClean="0"/>
              <a:t>Typically the LAST statement in </a:t>
            </a:r>
            <a:br>
              <a:rPr lang="en-US" sz="2400" dirty="0" smtClean="0"/>
            </a:br>
            <a:r>
              <a:rPr lang="en-US" sz="2400" dirty="0" smtClean="0"/>
              <a:t>function definition </a:t>
            </a:r>
            <a:r>
              <a:rPr lang="en-US" sz="2400" dirty="0" smtClean="0">
                <a:sym typeface="Wingdings" pitchFamily="2" charset="2"/>
              </a:rPr>
              <a:t> GOOD programming practice</a:t>
            </a:r>
            <a:endParaRPr lang="en-US" sz="2400" dirty="0" smtClean="0"/>
          </a:p>
          <a:p>
            <a:pPr eaLnBrk="1" hangingPunct="1">
              <a:spcBef>
                <a:spcPct val="50000"/>
              </a:spcBef>
            </a:pPr>
            <a:r>
              <a:rPr lang="en-US" sz="2800" dirty="0" smtClean="0"/>
              <a:t>return statement optional for void functions</a:t>
            </a:r>
          </a:p>
          <a:p>
            <a:pPr lvl="1" eaLnBrk="1" hangingPunct="1"/>
            <a:r>
              <a:rPr lang="en-US" sz="2400" dirty="0" smtClean="0"/>
              <a:t>Closing } would implicitly return control from</a:t>
            </a:r>
            <a:br>
              <a:rPr lang="en-US" sz="2400" dirty="0" smtClean="0"/>
            </a:br>
            <a:r>
              <a:rPr lang="en-US" sz="2400" dirty="0" smtClean="0"/>
              <a:t>void function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049B87C4-1D86-4187-9EEE-7F5E6D840F37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9301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Learning Objectives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Functions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What are they?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How do they work?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Where to use them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Scope Rules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Variable definition and location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7B611C6C-BAF1-4050-B4C9-8371205B29EF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0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Scoping Things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38400" y="1219200"/>
            <a:ext cx="6096000" cy="563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2705100" y="1371600"/>
            <a:ext cx="5448300" cy="8382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#include  &lt;</a:t>
            </a:r>
            <a:r>
              <a:rPr lang="en-US" dirty="0" err="1" smtClean="0">
                <a:solidFill>
                  <a:schemeClr val="tx1"/>
                </a:solidFill>
              </a:rPr>
              <a:t>iostream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// function declarations</a:t>
            </a:r>
          </a:p>
          <a:p>
            <a:r>
              <a:rPr lang="en-US" dirty="0" err="1">
                <a:solidFill>
                  <a:schemeClr val="tx1"/>
                </a:solidFill>
              </a:rPr>
              <a:t>c</a:t>
            </a:r>
            <a:r>
              <a:rPr lang="en-US" dirty="0" err="1" smtClean="0">
                <a:solidFill>
                  <a:schemeClr val="tx1"/>
                </a:solidFill>
              </a:rPr>
              <a:t>onst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MAX = 100;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712982" y="2286000"/>
            <a:ext cx="5440417" cy="18288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main () {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dirty="0" smtClean="0">
                <a:solidFill>
                  <a:schemeClr val="tx1"/>
                </a:solidFill>
              </a:rPr>
              <a:t>string temp;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result = 0;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function1(temp);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result = function2(5, 10.5);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705099" y="4191000"/>
            <a:ext cx="5448299" cy="1143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Void function1 (string input)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</a:t>
            </a:r>
          </a:p>
          <a:p>
            <a:r>
              <a:rPr lang="en-US" dirty="0">
                <a:solidFill>
                  <a:schemeClr val="tx1"/>
                </a:solidFill>
              </a:rPr>
              <a:t>	// some calculations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712982" y="5410200"/>
            <a:ext cx="5440415" cy="14478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 err="1" smtClean="0">
                <a:solidFill>
                  <a:schemeClr val="tx1"/>
                </a:solidFill>
              </a:rPr>
              <a:t>nt</a:t>
            </a:r>
            <a:r>
              <a:rPr lang="en-US" dirty="0" smtClean="0">
                <a:solidFill>
                  <a:schemeClr val="tx1"/>
                </a:solidFill>
              </a:rPr>
              <a:t> function2 (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p1, float p2) {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0;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// some calculations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return(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228600" y="1066800"/>
            <a:ext cx="1600200" cy="914400"/>
          </a:xfrm>
          <a:prstGeom prst="wedgeRoundRectCallout">
            <a:avLst>
              <a:gd name="adj1" fmla="val 110202"/>
              <a:gd name="adj2" fmla="val 55604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Global scope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260130" y="4610100"/>
            <a:ext cx="1828801" cy="723900"/>
          </a:xfrm>
          <a:prstGeom prst="wedgeRoundRectCallout">
            <a:avLst>
              <a:gd name="adj1" fmla="val 139389"/>
              <a:gd name="adj2" fmla="val -57827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Local parameter and variable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358664" y="6085490"/>
            <a:ext cx="1631731" cy="762000"/>
          </a:xfrm>
          <a:prstGeom prst="wedgeRoundRectCallout">
            <a:avLst>
              <a:gd name="adj1" fmla="val 153080"/>
              <a:gd name="adj2" fmla="val -71983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Different variable </a:t>
            </a:r>
            <a:r>
              <a:rPr lang="en-US" dirty="0" err="1" smtClean="0"/>
              <a:t>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403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/>
              <a:t>Global Constants </a:t>
            </a:r>
            <a:br>
              <a:rPr lang="en-US" sz="3600"/>
            </a:br>
            <a:r>
              <a:rPr lang="en-US" sz="3600"/>
              <a:t>and Global Variables</a:t>
            </a:r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Declared "outside" function body</a:t>
            </a:r>
          </a:p>
          <a:p>
            <a:pPr lvl="1" eaLnBrk="1" hangingPunct="1"/>
            <a:r>
              <a:rPr lang="en-US" sz="2000" smtClean="0"/>
              <a:t>Global to all functions in that file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smtClean="0"/>
              <a:t>Declared "inside" function body</a:t>
            </a:r>
          </a:p>
          <a:p>
            <a:pPr lvl="1" eaLnBrk="1" hangingPunct="1"/>
            <a:r>
              <a:rPr lang="en-US" sz="2000" smtClean="0"/>
              <a:t>Local to that function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smtClean="0"/>
              <a:t>Global declarations typical for constants:</a:t>
            </a:r>
          </a:p>
          <a:p>
            <a:pPr lvl="1" eaLnBrk="1" hangingPunct="1"/>
            <a:r>
              <a:rPr lang="en-US" sz="2000" smtClean="0"/>
              <a:t>const double TAXRATE = 0.05;</a:t>
            </a:r>
          </a:p>
          <a:p>
            <a:pPr lvl="1" eaLnBrk="1" hangingPunct="1"/>
            <a:r>
              <a:rPr lang="en-US" sz="2000" smtClean="0"/>
              <a:t>Declare globally so all functions have scope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smtClean="0"/>
              <a:t>Global variables?</a:t>
            </a:r>
          </a:p>
          <a:p>
            <a:pPr lvl="1" eaLnBrk="1" hangingPunct="1"/>
            <a:r>
              <a:rPr lang="en-US" sz="2000" smtClean="0"/>
              <a:t>Possible, but SELDOM-USED</a:t>
            </a:r>
          </a:p>
          <a:p>
            <a:pPr lvl="1" eaLnBrk="1" hangingPunct="1"/>
            <a:r>
              <a:rPr lang="en-US" sz="2000" smtClean="0"/>
              <a:t>Dangerous: no control over usage!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575AD195-AD7E-4F57-BA20-4690A859BFCA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0384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basic programming building block</a:t>
            </a:r>
          </a:p>
          <a:p>
            <a:r>
              <a:rPr lang="en-US" dirty="0" smtClean="0"/>
              <a:t>Repeatability</a:t>
            </a:r>
          </a:p>
          <a:p>
            <a:r>
              <a:rPr lang="en-US" dirty="0" smtClean="0"/>
              <a:t>Modularity – Code Sharing</a:t>
            </a:r>
          </a:p>
          <a:p>
            <a:r>
              <a:rPr lang="en-US" dirty="0" smtClean="0"/>
              <a:t>Code is easier to read!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1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Scoping Blocks</a:t>
            </a:r>
          </a:p>
        </p:txBody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Declare data inside compound statement { … }</a:t>
            </a:r>
          </a:p>
          <a:p>
            <a:pPr lvl="1" eaLnBrk="1" hangingPunct="1"/>
            <a:r>
              <a:rPr lang="en-US" sz="2000" dirty="0" smtClean="0"/>
              <a:t>Called a "block"</a:t>
            </a:r>
          </a:p>
          <a:p>
            <a:pPr lvl="1" eaLnBrk="1" hangingPunct="1"/>
            <a:r>
              <a:rPr lang="en-US" sz="2000" dirty="0" smtClean="0"/>
              <a:t>Has "block-scope"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Note: all function definitions are blocks!</a:t>
            </a:r>
          </a:p>
          <a:p>
            <a:pPr lvl="1" eaLnBrk="1" hangingPunct="1"/>
            <a:r>
              <a:rPr lang="en-US" sz="2000" dirty="0" smtClean="0"/>
              <a:t>This provides local "function-scope"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Loop blocks:</a:t>
            </a:r>
            <a:br>
              <a:rPr lang="en-US" sz="2400" dirty="0" smtClean="0"/>
            </a:br>
            <a:r>
              <a:rPr lang="en-US" sz="2400" dirty="0" smtClean="0"/>
              <a:t>for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ctr</a:t>
            </a:r>
            <a:r>
              <a:rPr lang="en-US" sz="2400" dirty="0" smtClean="0"/>
              <a:t>=0;ctr&lt;10;ctr++)</a:t>
            </a:r>
            <a:br>
              <a:rPr lang="en-US" sz="2400" dirty="0" smtClean="0"/>
            </a:br>
            <a:r>
              <a:rPr lang="en-US" sz="2400" dirty="0" smtClean="0"/>
              <a:t>{</a:t>
            </a:r>
            <a:br>
              <a:rPr lang="en-US" sz="2400" dirty="0" smtClean="0"/>
            </a:br>
            <a:r>
              <a:rPr lang="en-US" sz="2400" dirty="0" smtClean="0"/>
              <a:t>	sum+=</a:t>
            </a:r>
            <a:r>
              <a:rPr lang="en-US" sz="2400" dirty="0" err="1" smtClean="0"/>
              <a:t>ctr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smtClean="0"/>
              <a:t>}</a:t>
            </a:r>
          </a:p>
          <a:p>
            <a:pPr lvl="1" eaLnBrk="1" hangingPunct="1"/>
            <a:r>
              <a:rPr lang="en-US" sz="2000" dirty="0" smtClean="0"/>
              <a:t>Variable </a:t>
            </a:r>
            <a:r>
              <a:rPr lang="en-US" sz="2000" dirty="0" err="1" smtClean="0"/>
              <a:t>ctr</a:t>
            </a:r>
            <a:r>
              <a:rPr lang="en-US" sz="2000" dirty="0" smtClean="0"/>
              <a:t> has scope in loop body block only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72ADECF1-FC6B-40F1-942A-2AC76CAA3416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148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Nested Scope</a:t>
            </a:r>
          </a:p>
        </p:txBody>
      </p:sp>
      <p:sp>
        <p:nvSpPr>
          <p:cNvPr id="921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dirty="0" smtClean="0"/>
              <a:t>Same name variables declared in</a:t>
            </a:r>
            <a:br>
              <a:rPr lang="en-US" dirty="0" smtClean="0"/>
            </a:br>
            <a:r>
              <a:rPr lang="en-US" dirty="0" smtClean="0"/>
              <a:t>multiple blocks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Very legal; scope is "block-scope"</a:t>
            </a:r>
          </a:p>
          <a:p>
            <a:pPr lvl="1" eaLnBrk="1" hangingPunct="1"/>
            <a:r>
              <a:rPr lang="en-US" dirty="0" smtClean="0"/>
              <a:t>No ambiguity</a:t>
            </a:r>
          </a:p>
          <a:p>
            <a:pPr lvl="1" eaLnBrk="1" hangingPunct="1"/>
            <a:r>
              <a:rPr lang="en-US" dirty="0" smtClean="0"/>
              <a:t>Each name is distinct within its scope</a:t>
            </a:r>
          </a:p>
          <a:p>
            <a:pPr eaLnBrk="1" hangingPunct="1"/>
            <a:r>
              <a:rPr lang="en-US" dirty="0" smtClean="0"/>
              <a:t>But confusing as H***!</a:t>
            </a:r>
          </a:p>
          <a:p>
            <a:pPr lvl="1" eaLnBrk="1" hangingPunct="1"/>
            <a:r>
              <a:rPr lang="en-US" dirty="0" smtClean="0"/>
              <a:t>Which “</a:t>
            </a:r>
            <a:r>
              <a:rPr lang="en-US" dirty="0" err="1" smtClean="0"/>
              <a:t>i</a:t>
            </a:r>
            <a:r>
              <a:rPr lang="en-US" dirty="0" smtClean="0"/>
              <a:t>” does the code refer to?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CD744E1B-2C86-41B8-8BE1-4F8BC12A0251}" type="slidenum">
              <a:rPr lang="en-US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045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and Parameters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Within a function, the parameters become </a:t>
            </a:r>
            <a:r>
              <a:rPr lang="en-US" b="1" u="sng" dirty="0" smtClean="0"/>
              <a:t>local</a:t>
            </a:r>
            <a:r>
              <a:rPr lang="en-US" dirty="0" smtClean="0"/>
              <a:t> variables</a:t>
            </a:r>
          </a:p>
          <a:p>
            <a:r>
              <a:rPr lang="en-US" dirty="0" smtClean="0"/>
              <a:t>Therefore, parameters can be modified</a:t>
            </a:r>
          </a:p>
          <a:p>
            <a:r>
              <a:rPr lang="en-US" dirty="0" smtClean="0"/>
              <a:t>What happens to the arguments?</a:t>
            </a:r>
          </a:p>
          <a:p>
            <a:r>
              <a:rPr lang="en-US" dirty="0" smtClean="0"/>
              <a:t>Example</a:t>
            </a:r>
          </a:p>
          <a:p>
            <a:pPr marL="457200" lvl="1" indent="0">
              <a:buNone/>
            </a:pPr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</a:t>
            </a:r>
            <a:r>
              <a:rPr lang="en-US" sz="2400" dirty="0" err="1" smtClean="0"/>
              <a:t>sumRange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from, </a:t>
            </a:r>
            <a:r>
              <a:rPr lang="en-US" sz="2400" dirty="0" err="1" smtClean="0"/>
              <a:t>int</a:t>
            </a:r>
            <a:r>
              <a:rPr lang="en-US" sz="2400" dirty="0" smtClean="0"/>
              <a:t> to) {</a:t>
            </a:r>
          </a:p>
          <a:p>
            <a:pPr marL="914400" lvl="2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sum = from;</a:t>
            </a:r>
          </a:p>
          <a:p>
            <a:pPr marL="914400" lvl="2" indent="0">
              <a:buNone/>
            </a:pPr>
            <a:r>
              <a:rPr lang="en-US" dirty="0" smtClean="0"/>
              <a:t>While (from &lt; to) sum += from++;</a:t>
            </a:r>
          </a:p>
          <a:p>
            <a:pPr marL="914400" lvl="2" indent="0">
              <a:buNone/>
            </a:pPr>
            <a:r>
              <a:rPr lang="en-US" dirty="0" smtClean="0"/>
              <a:t>Return(sum);</a:t>
            </a:r>
          </a:p>
          <a:p>
            <a:pPr marL="514350" lvl="1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70D75F94-A5C1-4DF6-8C06-8A353B47730C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2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Pass/Call by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firstSum</a:t>
            </a:r>
            <a:r>
              <a:rPr lang="en-US" dirty="0" smtClean="0"/>
              <a:t> = </a:t>
            </a:r>
            <a:r>
              <a:rPr lang="en-US" dirty="0" err="1" smtClean="0"/>
              <a:t>sumRange</a:t>
            </a:r>
            <a:r>
              <a:rPr lang="en-US" dirty="0" smtClean="0"/>
              <a:t>(5, 10);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b = </a:t>
            </a:r>
            <a:r>
              <a:rPr lang="en-US" dirty="0" err="1" smtClean="0"/>
              <a:t>sumRange</a:t>
            </a:r>
            <a:r>
              <a:rPr lang="en-US" dirty="0" smtClean="0"/>
              <a:t>(firstSum,40);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6096000" y="1295400"/>
            <a:ext cx="2895600" cy="990600"/>
          </a:xfrm>
          <a:prstGeom prst="wedgeRoundRectCallout">
            <a:avLst>
              <a:gd name="adj1" fmla="val -70379"/>
              <a:gd name="adj2" fmla="val 48177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This constant numbers are passed as values to function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248400" y="2819400"/>
            <a:ext cx="2590800" cy="762000"/>
          </a:xfrm>
          <a:prstGeom prst="wedgeRoundRectCallout">
            <a:avLst>
              <a:gd name="adj1" fmla="val -132801"/>
              <a:gd name="adj2" fmla="val 74914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The variable </a:t>
            </a:r>
            <a:r>
              <a:rPr lang="en-US" dirty="0" err="1" smtClean="0"/>
              <a:t>firstSum</a:t>
            </a:r>
            <a:r>
              <a:rPr lang="en-US" dirty="0" smtClean="0"/>
              <a:t>  has copy of value passed to function</a:t>
            </a:r>
          </a:p>
        </p:txBody>
      </p:sp>
    </p:spTree>
    <p:extLst>
      <p:ext uri="{BB962C8B-B14F-4D97-AF65-F5344CB8AC3E}">
        <p14:creationId xmlns:p14="http://schemas.microsoft.com/office/powerpoint/2010/main" val="281264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an Input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Issue – How many return values can a function have?</a:t>
            </a:r>
          </a:p>
          <a:p>
            <a:r>
              <a:rPr lang="en-US" dirty="0" smtClean="0"/>
              <a:t>What if we want to change the parameters?</a:t>
            </a:r>
          </a:p>
          <a:p>
            <a:r>
              <a:rPr lang="en-US" dirty="0" smtClean="0"/>
              <a:t>Technique called “pass by reference”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90600" y="5105400"/>
            <a:ext cx="1752600" cy="1295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Variable Definition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733800" y="4038600"/>
            <a:ext cx="1752600" cy="1295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Memory Location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172200" y="5105400"/>
            <a:ext cx="1752600" cy="1295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 Parameter</a:t>
            </a:r>
          </a:p>
        </p:txBody>
      </p:sp>
      <p:sp>
        <p:nvSpPr>
          <p:cNvPr id="8" name="Bent Arrow 7"/>
          <p:cNvSpPr/>
          <p:nvPr/>
        </p:nvSpPr>
        <p:spPr>
          <a:xfrm>
            <a:off x="1866900" y="4343400"/>
            <a:ext cx="1866900" cy="762000"/>
          </a:xfrm>
          <a:prstGeom prst="ben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Bent Arrow 8"/>
          <p:cNvSpPr/>
          <p:nvPr/>
        </p:nvSpPr>
        <p:spPr>
          <a:xfrm rot="5400000">
            <a:off x="6134100" y="3771900"/>
            <a:ext cx="704850" cy="2000250"/>
          </a:xfrm>
          <a:prstGeom prst="bentArrow">
            <a:avLst>
              <a:gd name="adj1" fmla="val 25000"/>
              <a:gd name="adj2" fmla="val 25000"/>
              <a:gd name="adj3" fmla="val 22701"/>
              <a:gd name="adj4" fmla="val 4375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94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by Reference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difference is to use the ‘&amp;’ symbol</a:t>
            </a:r>
          </a:p>
          <a:p>
            <a:r>
              <a:rPr lang="en-US" dirty="0" smtClean="0"/>
              <a:t>Example</a:t>
            </a:r>
          </a:p>
          <a:p>
            <a:pPr marL="457200" lvl="1" indent="0">
              <a:buNone/>
            </a:pPr>
            <a:r>
              <a:rPr lang="en-US" dirty="0"/>
              <a:t>void </a:t>
            </a:r>
            <a:r>
              <a:rPr lang="en-US" dirty="0" err="1" smtClean="0"/>
              <a:t>mySquare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&amp;</a:t>
            </a:r>
            <a:r>
              <a:rPr lang="en-US" dirty="0" err="1"/>
              <a:t>num</a:t>
            </a:r>
            <a:r>
              <a:rPr lang="en-US" dirty="0" smtClean="0"/>
              <a:t>) { </a:t>
            </a:r>
            <a:r>
              <a:rPr lang="en-US" sz="2000" dirty="0"/>
              <a:t>// </a:t>
            </a:r>
            <a:r>
              <a:rPr lang="en-US" sz="2000" dirty="0" smtClean="0"/>
              <a:t>type check &amp; </a:t>
            </a:r>
            <a:r>
              <a:rPr lang="en-US" sz="2000" dirty="0"/>
              <a:t>pass by </a:t>
            </a:r>
            <a:r>
              <a:rPr lang="en-US" sz="2000" dirty="0" smtClean="0"/>
              <a:t>reference</a:t>
            </a:r>
          </a:p>
          <a:p>
            <a:pPr marL="914400" lvl="2" indent="0">
              <a:buNone/>
            </a:pPr>
            <a:r>
              <a:rPr lang="en-US" dirty="0" err="1" smtClean="0"/>
              <a:t>num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num</a:t>
            </a:r>
            <a:r>
              <a:rPr lang="en-US" dirty="0"/>
              <a:t>*</a:t>
            </a:r>
            <a:r>
              <a:rPr lang="en-US" dirty="0" err="1"/>
              <a:t>num</a:t>
            </a:r>
            <a:r>
              <a:rPr lang="en-US" dirty="0"/>
              <a:t>; </a:t>
            </a:r>
            <a:r>
              <a:rPr lang="en-US" dirty="0" smtClean="0"/>
              <a:t>// </a:t>
            </a:r>
            <a:r>
              <a:rPr lang="en-US" dirty="0"/>
              <a:t>square </a:t>
            </a:r>
            <a:r>
              <a:rPr lang="en-US" dirty="0" err="1"/>
              <a:t>num</a:t>
            </a:r>
            <a:r>
              <a:rPr lang="en-US" dirty="0"/>
              <a:t> back in its place </a:t>
            </a:r>
            <a:endParaRPr lang="en-US" dirty="0" smtClean="0"/>
          </a:p>
          <a:p>
            <a:pPr marL="514350" lvl="1" indent="0">
              <a:buNone/>
            </a:pPr>
            <a:r>
              <a:rPr lang="en-US" dirty="0" smtClean="0"/>
              <a:t>}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calcVal</a:t>
            </a:r>
            <a:r>
              <a:rPr lang="en-US" dirty="0" smtClean="0"/>
              <a:t> = 4;</a:t>
            </a:r>
          </a:p>
          <a:p>
            <a:pPr marL="457200" lvl="1" indent="0">
              <a:buNone/>
            </a:pPr>
            <a:r>
              <a:rPr lang="en-US" dirty="0" err="1" smtClean="0"/>
              <a:t>mySquare</a:t>
            </a:r>
            <a:r>
              <a:rPr lang="en-US" dirty="0" smtClean="0"/>
              <a:t>(</a:t>
            </a:r>
            <a:r>
              <a:rPr lang="en-US" dirty="0" err="1" smtClean="0"/>
              <a:t>calcVal</a:t>
            </a:r>
            <a:r>
              <a:rPr lang="en-US" dirty="0" smtClean="0"/>
              <a:t>); </a:t>
            </a:r>
            <a:r>
              <a:rPr lang="en-US" sz="2000" dirty="0"/>
              <a:t>// just a normal call, the compiler knows to pass a reference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Parameters</a:t>
            </a:r>
            <a:br>
              <a:rPr lang="en-US" dirty="0" smtClean="0"/>
            </a:br>
            <a:r>
              <a:rPr lang="en-US" sz="3200" i="1" dirty="0" smtClean="0"/>
              <a:t>1 Input, 2 Output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7160041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5105400" y="2638752"/>
            <a:ext cx="4038600" cy="818493"/>
          </a:xfrm>
          <a:prstGeom prst="wedgeRoundRectCallout">
            <a:avLst>
              <a:gd name="adj1" fmla="val -75633"/>
              <a:gd name="adj2" fmla="val -65777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/>
              <a:t>dX</a:t>
            </a:r>
            <a:r>
              <a:rPr lang="en-US" dirty="0" smtClean="0"/>
              <a:t> is input only</a:t>
            </a:r>
          </a:p>
          <a:p>
            <a:pPr algn="ctr"/>
            <a:r>
              <a:rPr lang="en-US" dirty="0" err="1" smtClean="0"/>
              <a:t>dSin</a:t>
            </a:r>
            <a:r>
              <a:rPr lang="en-US" dirty="0" smtClean="0"/>
              <a:t> and </a:t>
            </a:r>
            <a:r>
              <a:rPr lang="en-US" dirty="0" err="1" smtClean="0"/>
              <a:t>dCos</a:t>
            </a:r>
            <a:r>
              <a:rPr lang="en-US" dirty="0" smtClean="0"/>
              <a:t> are output parameters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283741" y="5867400"/>
            <a:ext cx="2667000" cy="990600"/>
          </a:xfrm>
          <a:prstGeom prst="wedgeRoundRectCallout">
            <a:avLst>
              <a:gd name="adj1" fmla="val -149109"/>
              <a:gd name="adj2" fmla="val -131664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Must use variables (not constants) as arguments</a:t>
            </a:r>
          </a:p>
        </p:txBody>
      </p:sp>
    </p:spTree>
    <p:extLst>
      <p:ext uri="{BB962C8B-B14F-4D97-AF65-F5344CB8AC3E}">
        <p14:creationId xmlns:p14="http://schemas.microsoft.com/office/powerpoint/2010/main" val="390006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by Reference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Prompt the user to enter their name</a:t>
            </a:r>
          </a:p>
          <a:p>
            <a:r>
              <a:rPr lang="en-US" dirty="0" smtClean="0"/>
              <a:t>Save name in a string variable</a:t>
            </a:r>
          </a:p>
          <a:p>
            <a:r>
              <a:rPr lang="en-US" dirty="0" smtClean="0"/>
              <a:t>Write a void function that accepts a string variable by reference.</a:t>
            </a:r>
          </a:p>
          <a:p>
            <a:r>
              <a:rPr lang="en-US" dirty="0" smtClean="0"/>
              <a:t>The function should insert “Hello” at the beginning of the input string</a:t>
            </a:r>
          </a:p>
          <a:p>
            <a:r>
              <a:rPr lang="en-US" dirty="0" smtClean="0"/>
              <a:t>Print the result </a:t>
            </a:r>
            <a:r>
              <a:rPr lang="en-US" smtClean="0"/>
              <a:t>in main.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2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by Reference 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1026" name="Picture 2" descr="http://www.automation-drive.com/EX/05-15-01/callByRefValu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94757"/>
            <a:ext cx="5029200" cy="290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48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70D75F94-A5C1-4DF6-8C06-8A353B47730C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" y="1508187"/>
            <a:ext cx="6248400" cy="4101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569" y="3135179"/>
            <a:ext cx="38195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Bent Arrow 3"/>
          <p:cNvSpPr/>
          <p:nvPr/>
        </p:nvSpPr>
        <p:spPr>
          <a:xfrm rot="5400000" flipH="1">
            <a:off x="5711071" y="2711095"/>
            <a:ext cx="740096" cy="3534962"/>
          </a:xfrm>
          <a:prstGeom prst="bentArrow">
            <a:avLst>
              <a:gd name="adj1" fmla="val 23428"/>
              <a:gd name="adj2" fmla="val 25160"/>
              <a:gd name="adj3" fmla="val 42585"/>
              <a:gd name="adj4" fmla="val 4375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Bent Arrow 6"/>
          <p:cNvSpPr/>
          <p:nvPr/>
        </p:nvSpPr>
        <p:spPr>
          <a:xfrm flipH="1">
            <a:off x="5186362" y="2373179"/>
            <a:ext cx="2590800" cy="762000"/>
          </a:xfrm>
          <a:prstGeom prst="ben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2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Introduction to Functions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Building Blocks of Programs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Other terminology in other languages:</a:t>
            </a:r>
          </a:p>
          <a:p>
            <a:pPr lvl="1" eaLnBrk="1" hangingPunct="1"/>
            <a:r>
              <a:rPr lang="en-US" sz="2400" smtClean="0"/>
              <a:t>Procedures, subprograms, methods</a:t>
            </a:r>
          </a:p>
          <a:p>
            <a:pPr lvl="1" eaLnBrk="1" hangingPunct="1"/>
            <a:r>
              <a:rPr lang="en-US" sz="2400" smtClean="0"/>
              <a:t>In C++: functions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I-P-O</a:t>
            </a:r>
          </a:p>
          <a:p>
            <a:pPr lvl="1" eaLnBrk="1" hangingPunct="1"/>
            <a:r>
              <a:rPr lang="en-US" sz="2400" smtClean="0"/>
              <a:t>Input – Process – Output</a:t>
            </a:r>
          </a:p>
          <a:p>
            <a:pPr lvl="1" eaLnBrk="1" hangingPunct="1"/>
            <a:r>
              <a:rPr lang="en-US" sz="2400" smtClean="0"/>
              <a:t>Basic subparts to any program</a:t>
            </a:r>
          </a:p>
          <a:p>
            <a:pPr lvl="1" eaLnBrk="1" hangingPunct="1"/>
            <a:r>
              <a:rPr lang="en-US" sz="2400" smtClean="0"/>
              <a:t>Use functions for these "pieces"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3A6A56D6-474D-4E70-9916-C5B1CB9702AB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400800" y="1676400"/>
            <a:ext cx="2590800" cy="495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545317" y="3657600"/>
            <a:ext cx="2209800" cy="7620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Function 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553200" y="4679731"/>
            <a:ext cx="2209800" cy="7620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Function b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553200" y="5791200"/>
            <a:ext cx="2209800" cy="7620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Function c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591300" y="2209800"/>
            <a:ext cx="2209800" cy="1037897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Main () {</a:t>
            </a:r>
          </a:p>
          <a:p>
            <a:pPr algn="ctr"/>
            <a:r>
              <a:rPr lang="en-US" dirty="0" smtClean="0"/>
              <a:t> a();</a:t>
            </a:r>
          </a:p>
          <a:p>
            <a:pPr algn="ctr"/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470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Programming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2050" name="Picture 2" descr="http://www.desy.de/gna/html/cc/Tutorial/img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83527"/>
            <a:ext cx="4343400" cy="369327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52" name="Picture 4" descr="DFOD-step 3">
            <a:hlinkClick r:id="rId3" tooltip="DFOD-step 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2114549"/>
            <a:ext cx="4762500" cy="474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58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Famous Example</a:t>
            </a:r>
            <a:br>
              <a:rPr lang="en-US" dirty="0" smtClean="0"/>
            </a:br>
            <a:r>
              <a:rPr lang="en-US" sz="3200" i="1" dirty="0" smtClean="0"/>
              <a:t>Model-View-Controller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1026" name="Picture 2" descr="http://www.ibm.com/developerworks/websphere/techjournal/0207_wanderski/images/image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33600"/>
            <a:ext cx="5867401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70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72D9527C-2DB4-43B9-BFA3-F50369696131}" type="slidenum">
              <a:rPr lang="en-US"/>
              <a:pPr>
                <a:defRPr/>
              </a:pPr>
              <a:t>42</a:t>
            </a:fld>
            <a:endParaRPr lang="en-CA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 Takeaways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 function that doesn’t return something is __________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 Otherwise, functions need to have a ________ statement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Functions should be "black boxes"</a:t>
            </a:r>
          </a:p>
          <a:p>
            <a:pPr lvl="1" eaLnBrk="1" hangingPunct="1"/>
            <a:r>
              <a:rPr lang="en-US" dirty="0"/>
              <a:t>Hide "how" details</a:t>
            </a:r>
          </a:p>
          <a:p>
            <a:pPr lvl="1" eaLnBrk="1" hangingPunct="1"/>
            <a:r>
              <a:rPr lang="en-US" dirty="0"/>
              <a:t>Declare own local data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Keep variable in _________ perspective?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Local </a:t>
            </a:r>
            <a:r>
              <a:rPr lang="en-US" dirty="0" err="1" smtClean="0"/>
              <a:t>vs</a:t>
            </a:r>
            <a:r>
              <a:rPr lang="en-US" dirty="0" smtClean="0"/>
              <a:t> global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Getting Abstract</a:t>
            </a:r>
          </a:p>
        </p:txBody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Need to know "what" function does, not</a:t>
            </a:r>
            <a:br>
              <a:rPr lang="en-US" sz="2800" dirty="0" smtClean="0"/>
            </a:br>
            <a:r>
              <a:rPr lang="en-US" sz="2800" dirty="0" smtClean="0"/>
              <a:t>"how" it does it!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Think "black box"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Device you know how to use, but not it’s</a:t>
            </a:r>
            <a:br>
              <a:rPr lang="en-US" sz="2400" dirty="0" smtClean="0"/>
            </a:br>
            <a:r>
              <a:rPr lang="en-US" sz="2400" dirty="0" smtClean="0"/>
              <a:t>method of operation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Implement functions like black box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User of function needs to know what input to send to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Then needs to know what output to receive</a:t>
            </a:r>
            <a:endParaRPr lang="en-US" sz="20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26DCF762-15BF-4C56-A731-A88A75625037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30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Predefined Functions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Libraries full of functions for our use!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Must "#include" appropriate library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&lt;</a:t>
            </a:r>
            <a:r>
              <a:rPr lang="en-US" dirty="0" err="1" smtClean="0"/>
              <a:t>cmath</a:t>
            </a:r>
            <a:r>
              <a:rPr lang="en-US" dirty="0" smtClean="0"/>
              <a:t>&gt;, &lt;</a:t>
            </a:r>
            <a:r>
              <a:rPr lang="en-US" dirty="0" err="1" smtClean="0"/>
              <a:t>cstdlib</a:t>
            </a:r>
            <a:r>
              <a:rPr lang="en-US" dirty="0" smtClean="0"/>
              <a:t>&gt; (Original "C" libraries)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&lt;</a:t>
            </a:r>
            <a:r>
              <a:rPr lang="en-US" dirty="0" err="1" smtClean="0"/>
              <a:t>iostream</a:t>
            </a:r>
            <a:r>
              <a:rPr lang="en-US" dirty="0" smtClean="0"/>
              <a:t>&gt; (for </a:t>
            </a:r>
            <a:r>
              <a:rPr lang="en-US" dirty="0" err="1" smtClean="0"/>
              <a:t>cout</a:t>
            </a:r>
            <a:r>
              <a:rPr lang="en-US" dirty="0" smtClean="0"/>
              <a:t>, </a:t>
            </a:r>
            <a:r>
              <a:rPr lang="en-US" dirty="0" err="1" smtClean="0"/>
              <a:t>cin</a:t>
            </a:r>
            <a:r>
              <a:rPr lang="en-US" dirty="0" smtClean="0"/>
              <a:t>)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tabLst>
                <a:tab pos="1712913" algn="l"/>
                <a:tab pos="2289175" algn="l"/>
              </a:tabLst>
              <a:defRPr/>
            </a:pPr>
            <a:r>
              <a:rPr lang="en-US" dirty="0"/>
              <a:t>Example: </a:t>
            </a:r>
            <a:r>
              <a:rPr lang="en-US" dirty="0" err="1"/>
              <a:t>theRoot</a:t>
            </a:r>
            <a:r>
              <a:rPr lang="en-US" dirty="0"/>
              <a:t> = </a:t>
            </a:r>
            <a:r>
              <a:rPr lang="en-US" dirty="0" err="1"/>
              <a:t>sqrt</a:t>
            </a:r>
            <a:r>
              <a:rPr lang="en-US" dirty="0"/>
              <a:t>(9.0);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62C92CCF-45F7-4707-B736-BCD55F269D65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3581400" y="5029200"/>
            <a:ext cx="1676400" cy="1143000"/>
          </a:xfrm>
          <a:prstGeom prst="wedgeRoundRectCallout">
            <a:avLst>
              <a:gd name="adj1" fmla="val 10202"/>
              <a:gd name="adj2" fmla="val -112673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Name which identifies the Process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6477000" y="4800600"/>
            <a:ext cx="2286000" cy="800100"/>
          </a:xfrm>
          <a:prstGeom prst="wedgeRoundRectCallout">
            <a:avLst>
              <a:gd name="adj1" fmla="val -100143"/>
              <a:gd name="adj2" fmla="val -116810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Input parameters between  </a:t>
            </a:r>
            <a:r>
              <a:rPr lang="en-US" dirty="0" err="1" smtClean="0"/>
              <a:t>parens</a:t>
            </a:r>
            <a:endParaRPr lang="en-US" dirty="0" smtClean="0"/>
          </a:p>
        </p:txBody>
      </p:sp>
      <p:sp>
        <p:nvSpPr>
          <p:cNvPr id="4" name="Rounded Rectangular Callout 3"/>
          <p:cNvSpPr/>
          <p:nvPr/>
        </p:nvSpPr>
        <p:spPr>
          <a:xfrm>
            <a:off x="1066800" y="5029200"/>
            <a:ext cx="1752600" cy="838200"/>
          </a:xfrm>
          <a:prstGeom prst="wedgeRoundRectCallout">
            <a:avLst>
              <a:gd name="adj1" fmla="val 72720"/>
              <a:gd name="adj2" fmla="val -134992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Output result is assigned to variable</a:t>
            </a:r>
          </a:p>
        </p:txBody>
      </p:sp>
    </p:spTree>
    <p:extLst>
      <p:ext uri="{BB962C8B-B14F-4D97-AF65-F5344CB8AC3E}">
        <p14:creationId xmlns:p14="http://schemas.microsoft.com/office/powerpoint/2010/main" val="27723692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2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Square Root in Action</a:t>
            </a: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46533E65-C9B8-481A-A520-13BCA050CABD}" type="slidenum">
              <a:rPr lang="en-US"/>
              <a:pPr>
                <a:defRPr/>
              </a:pPr>
              <a:t>7</a:t>
            </a:fld>
            <a:endParaRPr lang="en-US"/>
          </a:p>
        </p:txBody>
      </p:sp>
      <p:pic>
        <p:nvPicPr>
          <p:cNvPr id="26626" name="Picture 5" descr="C:\WINDOWS\Desktop\Oh_type\sacitch_C++_ppt\gif\savitchc03d01_1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152400" y="1143000"/>
            <a:ext cx="7772400" cy="399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C:\WINDOWS\Desktop\Oh_type\sacitch_C++_ppt\gif\savitchc03d01_2of2.gif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1371600" y="2969665"/>
            <a:ext cx="7772400" cy="389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07906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4" descr="C:\WINDOWS\Desktop\Oh_type\sacitch_C++_ppt\gif\savitchc03d02_1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200150" y="1646238"/>
            <a:ext cx="7431088" cy="444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6406" name="Rectangle 6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/>
              <a:t>Even More Math Functions: </a:t>
            </a:r>
            <a:br>
              <a:rPr lang="en-US" sz="3200"/>
            </a:br>
            <a:r>
              <a:rPr lang="en-US" sz="3200" b="1"/>
              <a:t>Display 3.2  </a:t>
            </a:r>
            <a:r>
              <a:rPr lang="en-US" sz="3200"/>
              <a:t>Some Predefined </a:t>
            </a:r>
            <a:br>
              <a:rPr lang="en-US" sz="3200"/>
            </a:br>
            <a:r>
              <a:rPr lang="en-US" sz="3200"/>
              <a:t>Functions (1 of 2)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4A94BF7B-4A95-469F-9FAA-23F5425AE12F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866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5" name="Rectangle 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/>
              <a:t>Even More Math Functions: </a:t>
            </a:r>
            <a:br>
              <a:rPr lang="en-US" sz="3200"/>
            </a:br>
            <a:r>
              <a:rPr lang="en-US" sz="3200" b="1"/>
              <a:t>Display 3.2  </a:t>
            </a:r>
            <a:r>
              <a:rPr lang="en-US" sz="3200"/>
              <a:t>Some Predefined </a:t>
            </a:r>
            <a:br>
              <a:rPr lang="en-US" sz="3200"/>
            </a:br>
            <a:r>
              <a:rPr lang="en-US" sz="3200"/>
              <a:t>Functions (2 of 2)</a:t>
            </a:r>
          </a:p>
        </p:txBody>
      </p:sp>
      <p:pic>
        <p:nvPicPr>
          <p:cNvPr id="36866" name="Picture 4" descr="C:\WINDOWS\Desktop\Oh_type\sacitch_C++_ppt\gif\savitchc03d02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042988" y="2057400"/>
            <a:ext cx="7772400" cy="352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D5A29F66-1037-4540-8F38-C4192AAE5D75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169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65000"/>
            <a:lumOff val="35000"/>
          </a:schemeClr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4115</TotalTime>
  <Words>1402</Words>
  <Application>Microsoft Office PowerPoint</Application>
  <PresentationFormat>On-screen Show (4:3)</PresentationFormat>
  <Paragraphs>393</Paragraphs>
  <Slides>42</Slides>
  <Notes>26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Wingdings</vt:lpstr>
      <vt:lpstr>Office Theme</vt:lpstr>
      <vt:lpstr>COMP 51 Week Seven</vt:lpstr>
      <vt:lpstr>Learning Objectives</vt:lpstr>
      <vt:lpstr>Why Do We Care</vt:lpstr>
      <vt:lpstr> Introduction to Functions</vt:lpstr>
      <vt:lpstr>Getting Abstract</vt:lpstr>
      <vt:lpstr>Predefined Functions</vt:lpstr>
      <vt:lpstr>Square Root in Action</vt:lpstr>
      <vt:lpstr>Even More Math Functions:  Display 3.2  Some Predefined  Functions (1 of 2)</vt:lpstr>
      <vt:lpstr>Even More Math Functions:  Display 3.2  Some Predefined  Functions (2 of 2)</vt:lpstr>
      <vt:lpstr>Math Function Practice</vt:lpstr>
      <vt:lpstr>Programmer-Defined Functions</vt:lpstr>
      <vt:lpstr>Generic Program Layout</vt:lpstr>
      <vt:lpstr>Function Definition Details</vt:lpstr>
      <vt:lpstr>Function Example:  Display 3.5  A Function to Calculate Total Cost (1 of 2)</vt:lpstr>
      <vt:lpstr>Function Example:  Display 3.5  A Function to Calculate Total Cost (1 of 2)</vt:lpstr>
      <vt:lpstr>Function Practice</vt:lpstr>
      <vt:lpstr>Alternative Function Declaration</vt:lpstr>
      <vt:lpstr>Parameter vs. Argument</vt:lpstr>
      <vt:lpstr>Arguments vs Parameters</vt:lpstr>
      <vt:lpstr>Functions Calling Functions</vt:lpstr>
      <vt:lpstr>Boolean Return-Type Example</vt:lpstr>
      <vt:lpstr>Boolean Function Practice</vt:lpstr>
      <vt:lpstr>Exception to I-P-O</vt:lpstr>
      <vt:lpstr>Entering the Void</vt:lpstr>
      <vt:lpstr>main() is "Special"</vt:lpstr>
      <vt:lpstr>Last Word on Return Statements</vt:lpstr>
      <vt:lpstr>Learning Objectives</vt:lpstr>
      <vt:lpstr>Scoping Things Out</vt:lpstr>
      <vt:lpstr>Global Constants  and Global Variables</vt:lpstr>
      <vt:lpstr>Scoping Blocks</vt:lpstr>
      <vt:lpstr>Nested Scope</vt:lpstr>
      <vt:lpstr>Scope and Parameters</vt:lpstr>
      <vt:lpstr>Pass/Call by Value</vt:lpstr>
      <vt:lpstr>Changing an Input Variable</vt:lpstr>
      <vt:lpstr>Pass by Reference Parameters</vt:lpstr>
      <vt:lpstr>Multiple Parameters 1 Input, 2 Output</vt:lpstr>
      <vt:lpstr>Pass by Reference Practice</vt:lpstr>
      <vt:lpstr>Pass by Reference Summary</vt:lpstr>
      <vt:lpstr>One More Example</vt:lpstr>
      <vt:lpstr>Modular Programming Concepts</vt:lpstr>
      <vt:lpstr>Most Famous Example Model-View-Controller</vt:lpstr>
      <vt:lpstr>Key Takeaways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mcanniff@pacific.edu</dc:creator>
  <cp:lastModifiedBy>Mike Canniff</cp:lastModifiedBy>
  <cp:revision>68</cp:revision>
  <dcterms:created xsi:type="dcterms:W3CDTF">2006-08-16T00:00:00Z</dcterms:created>
  <dcterms:modified xsi:type="dcterms:W3CDTF">2014-10-08T22:08:31Z</dcterms:modified>
</cp:coreProperties>
</file>