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342" r:id="rId3"/>
    <p:sldId id="341" r:id="rId4"/>
    <p:sldId id="343" r:id="rId5"/>
    <p:sldId id="344" r:id="rId6"/>
    <p:sldId id="355" r:id="rId7"/>
    <p:sldId id="356" r:id="rId8"/>
    <p:sldId id="350" r:id="rId9"/>
    <p:sldId id="345" r:id="rId10"/>
    <p:sldId id="353" r:id="rId11"/>
    <p:sldId id="357" r:id="rId12"/>
    <p:sldId id="347" r:id="rId13"/>
    <p:sldId id="348" r:id="rId14"/>
    <p:sldId id="349" r:id="rId15"/>
    <p:sldId id="351" r:id="rId16"/>
    <p:sldId id="352" r:id="rId17"/>
    <p:sldId id="358" r:id="rId18"/>
    <p:sldId id="354" r:id="rId19"/>
    <p:sldId id="294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84" autoAdjust="0"/>
  </p:normalViewPr>
  <p:slideViewPr>
    <p:cSldViewPr>
      <p:cViewPr>
        <p:scale>
          <a:sx n="60" d="100"/>
          <a:sy n="60" d="100"/>
        </p:scale>
        <p:origin x="-1350" y="-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B1A716C-54C1-48BA-A75A-ED39AF167C87}" type="datetimeFigureOut">
              <a:rPr lang="en-US"/>
              <a:pPr>
                <a:defRPr/>
              </a:pPr>
              <a:t>3/21/2013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C58F992-F993-4BD6-8E44-9AC1C0D43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7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B9ABF6-31C3-4FBC-A736-355E295AFA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7972C3-1331-47B7-991D-DEF1C4BF6E9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B6A65E-9028-4091-A595-C67B5890719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358C6C-9373-434B-ADF2-4B9419002B7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A82675-4193-4897-9BDC-440FB45DE7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9D0BB2-C019-4F13-818B-B24614B5A15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simple variable identifier can hold a single data element of any data type. Arrays can hold a grouping of related data items of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type using a single identifier. Structures allow you to group data items of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types under the same identifier. Classes build on Structures by hiding the data and adding the ability to include member functions.</a:t>
            </a:r>
            <a:endParaRPr lang="en-US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73C72D-F7A1-4CF8-A403-AAFB6FE61D8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0B5AF2-0622-4EE6-B462-47949CF7958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B5AFF0-7B30-4507-91ED-7883F51B009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7466ED-A873-432E-A22B-4995565A870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476A9B-53F0-4B12-9932-99119E4BE74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1C05CC-5261-4C81-A879-39D64263127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D4C3D4-285C-4842-90A0-767E9BA9246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80058-EBCF-4E87-B07F-C123BFB1E633}" type="datetime1">
              <a:rPr lang="en-US"/>
              <a:pPr>
                <a:defRPr/>
              </a:pPr>
              <a:t>3/21/2013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AEAB7F4-EE9D-4D23-BFC9-F1F272ADB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04591-F5F8-40BB-89E5-70D3D50CC9E3}" type="datetime1">
              <a:rPr lang="en-US"/>
              <a:pPr>
                <a:defRPr/>
              </a:pPr>
              <a:t>3/21/2013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D8D91318-7E51-4A78-8BD0-2FB94E4D5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2C71C-F749-427A-9931-4FE7A09CD391}" type="datetime1">
              <a:rPr lang="en-US"/>
              <a:pPr>
                <a:defRPr/>
              </a:pPr>
              <a:t>3/21/2013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4D5FD42-B97A-4DF6-A536-C4EC0F8A5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323A8-32B6-4F38-B8FE-F878A546BA53}" type="datetime1">
              <a:rPr lang="en-US"/>
              <a:pPr>
                <a:defRPr/>
              </a:pPr>
              <a:t>3/21/2013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4BBDE54-26C5-4569-B629-EB41EA12D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F1798-1C11-4C1A-9808-9FB7B5F2C400}" type="datetime1">
              <a:rPr lang="en-US"/>
              <a:pPr>
                <a:defRPr/>
              </a:pPr>
              <a:t>3/21/2013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D2118F9-1CF1-4BCC-AD37-C21275A32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F6F12-0994-4807-986D-AF55EB315341}" type="datetime1">
              <a:rPr lang="en-US"/>
              <a:pPr>
                <a:defRPr/>
              </a:pPr>
              <a:t>3/21/2013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52C3CB51-833E-48D4-B9D5-E5775123C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3295-5082-45B3-897C-F21A999C87C0}" type="datetime1">
              <a:rPr lang="en-US"/>
              <a:pPr>
                <a:defRPr/>
              </a:pPr>
              <a:t>3/21/2013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886B6DF-C002-4D3F-9B49-6947CA4FF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8E2EB-9FB9-44D9-9CA9-913663697960}" type="datetime1">
              <a:rPr lang="en-US"/>
              <a:pPr>
                <a:defRPr/>
              </a:pPr>
              <a:t>3/21/2013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0D75F94-A5C1-4DF6-8C06-8A353B477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E185B-37E2-4B3D-A223-223BDE63E52B}" type="datetime1">
              <a:rPr lang="en-US"/>
              <a:pPr>
                <a:defRPr/>
              </a:pPr>
              <a:t>3/21/2013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D06A06C-7AB4-44FC-9A32-0BE1573DF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37CBE-17DE-49E0-B308-8E0AF5C004FA}" type="datetime1">
              <a:rPr lang="en-US"/>
              <a:pPr>
                <a:defRPr/>
              </a:pPr>
              <a:t>3/21/2013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1AFCEC0-5C0E-464A-8C88-B3CA1D834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793DB-C40A-413D-9393-6A2E0E4FFE77}" type="datetime1">
              <a:rPr lang="en-US"/>
              <a:pPr>
                <a:defRPr/>
              </a:pPr>
              <a:t>3/21/2013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46A3919-0C43-45C6-9D62-2DD13D28A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E461E1-A480-43CE-86BC-342EEAFDC52C}" type="datetime1">
              <a:rPr lang="en-US"/>
              <a:pPr>
                <a:defRPr/>
              </a:pPr>
              <a:t>3/21/2013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C1E5FF3-3C9C-4B27-8703-09470E78C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COMP 51 Week Ten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1905000"/>
            <a:ext cx="38100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Structures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Initializing Structures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Can initialize at declaration</a:t>
            </a:r>
          </a:p>
          <a:p>
            <a:pPr lvl="1" eaLnBrk="1" hangingPunct="1"/>
            <a:r>
              <a:rPr lang="en-US" sz="2400" dirty="0" smtClean="0"/>
              <a:t>Example: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err="1" smtClean="0"/>
              <a:t>struct</a:t>
            </a:r>
            <a:r>
              <a:rPr lang="en-US" sz="2400" dirty="0" smtClean="0"/>
              <a:t> Date</a:t>
            </a:r>
            <a:br>
              <a:rPr lang="en-US" sz="2400" dirty="0" smtClean="0"/>
            </a:br>
            <a:r>
              <a:rPr lang="en-US" sz="2400" dirty="0" smtClean="0"/>
              <a:t>	{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dirty="0" err="1" smtClean="0"/>
              <a:t>int</a:t>
            </a:r>
            <a:r>
              <a:rPr lang="en-US" sz="2400" dirty="0" smtClean="0"/>
              <a:t> month;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dirty="0" err="1" smtClean="0"/>
              <a:t>int</a:t>
            </a:r>
            <a:r>
              <a:rPr lang="en-US" sz="2400" dirty="0" smtClean="0"/>
              <a:t> day;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dirty="0" err="1" smtClean="0"/>
              <a:t>int</a:t>
            </a:r>
            <a:r>
              <a:rPr lang="en-US" sz="2400" dirty="0" smtClean="0"/>
              <a:t> year;</a:t>
            </a:r>
            <a:br>
              <a:rPr lang="en-US" sz="2400" dirty="0" smtClean="0"/>
            </a:br>
            <a:r>
              <a:rPr lang="en-US" sz="2400" dirty="0" smtClean="0"/>
              <a:t>	};</a:t>
            </a:r>
            <a:br>
              <a:rPr lang="en-US" sz="2400" dirty="0" smtClean="0"/>
            </a:br>
            <a:r>
              <a:rPr lang="en-US" sz="2400" dirty="0" smtClean="0"/>
              <a:t>	Date </a:t>
            </a:r>
            <a:r>
              <a:rPr lang="en-US" sz="2400" dirty="0" err="1" smtClean="0"/>
              <a:t>birthDate</a:t>
            </a:r>
            <a:r>
              <a:rPr lang="en-US" sz="2400" dirty="0" smtClean="0"/>
              <a:t> = {</a:t>
            </a:r>
            <a:r>
              <a:rPr lang="en-US" sz="2400" dirty="0"/>
              <a:t>7</a:t>
            </a:r>
            <a:r>
              <a:rPr lang="en-US" sz="2400" dirty="0" smtClean="0"/>
              <a:t>, 21, 1963};</a:t>
            </a:r>
          </a:p>
          <a:p>
            <a:pPr lvl="1" eaLnBrk="1" hangingPunct="1"/>
            <a:r>
              <a:rPr lang="en-US" sz="2400" dirty="0" smtClean="0"/>
              <a:t>Declaration provides initial data to all three member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6-</a:t>
            </a:r>
            <a:fld id="{0538F7B5-6B48-4D59-9D50-D146FC992836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074" name="Picture 2" descr="http://cset.sp.utoledo.edu/cset3150/images/c_struct_examp_par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67000"/>
            <a:ext cx="2323003" cy="206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069508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structure definition can contain members that are other structures.</a:t>
            </a:r>
          </a:p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date { </a:t>
            </a:r>
            <a:r>
              <a:rPr lang="en-US" dirty="0" err="1"/>
              <a:t>int</a:t>
            </a:r>
            <a:r>
              <a:rPr lang="en-US" dirty="0"/>
              <a:t> month; </a:t>
            </a:r>
            <a:r>
              <a:rPr lang="en-US" dirty="0" err="1"/>
              <a:t>int</a:t>
            </a:r>
            <a:r>
              <a:rPr lang="en-US" dirty="0"/>
              <a:t> day; </a:t>
            </a:r>
            <a:r>
              <a:rPr lang="en-US" dirty="0" err="1"/>
              <a:t>int</a:t>
            </a:r>
            <a:r>
              <a:rPr lang="en-US" dirty="0"/>
              <a:t> year; }; </a:t>
            </a: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student {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char </a:t>
            </a:r>
            <a:r>
              <a:rPr lang="en-US" dirty="0"/>
              <a:t>name[64];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char </a:t>
            </a:r>
            <a:r>
              <a:rPr lang="en-US" dirty="0"/>
              <a:t>course[128];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date </a:t>
            </a:r>
            <a:r>
              <a:rPr lang="en-US" dirty="0"/>
              <a:t>dob;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age; 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year;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2971800" y="6064469"/>
            <a:ext cx="2743200" cy="762000"/>
          </a:xfrm>
          <a:prstGeom prst="wedgeRoundRectCallout">
            <a:avLst>
              <a:gd name="adj1" fmla="val -67959"/>
              <a:gd name="adj2" fmla="val -129914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Dob is of data type date which is a structure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6019800" y="4038600"/>
            <a:ext cx="2438400" cy="2406869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Student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148348" y="4800599"/>
            <a:ext cx="685800" cy="126386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dob</a:t>
            </a:r>
          </a:p>
        </p:txBody>
      </p:sp>
    </p:spTree>
    <p:extLst>
      <p:ext uri="{BB962C8B-B14F-4D97-AF65-F5344CB8AC3E}">
        <p14:creationId xmlns:p14="http://schemas.microsoft.com/office/powerpoint/2010/main" val="340918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Structure Definition Example</a:t>
            </a:r>
            <a:br>
              <a:rPr lang="en-US" dirty="0" smtClean="0"/>
            </a:br>
            <a:r>
              <a:rPr lang="en-US" sz="3200" i="1" dirty="0" smtClean="0"/>
              <a:t>Part 1 of 3</a:t>
            </a:r>
            <a:endParaRPr lang="en-US" i="1" dirty="0" smtClean="0"/>
          </a:p>
        </p:txBody>
      </p:sp>
      <p:pic>
        <p:nvPicPr>
          <p:cNvPr id="26626" name="Picture 4" descr="C:\WINDOWS\Desktop\Oh_type\sacitch_C++_ppt\gif\savitchc06d01_1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09650" y="1828800"/>
            <a:ext cx="7772400" cy="39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1729DD9B-A340-4AB1-95A1-444969D0A8F2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28147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Structure Data Access Example</a:t>
            </a:r>
            <a:br>
              <a:rPr lang="en-US" dirty="0" smtClean="0"/>
            </a:br>
            <a:r>
              <a:rPr lang="en-US" sz="3200" i="1" dirty="0" smtClean="0"/>
              <a:t>Part 2 of 3</a:t>
            </a:r>
            <a:endParaRPr lang="en-US" i="1" dirty="0" smtClean="0"/>
          </a:p>
        </p:txBody>
      </p:sp>
      <p:pic>
        <p:nvPicPr>
          <p:cNvPr id="28674" name="Picture 6" descr="C:\WINDOWS\Desktop\Oh_type\sacitch_C++_ppt\gif\savitchc06d01_2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149350" y="1611313"/>
            <a:ext cx="7526338" cy="454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96D87948-A8E3-4A42-AE4F-056D59550198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23099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Structure Parameter Example</a:t>
            </a:r>
            <a:br>
              <a:rPr lang="en-US" dirty="0" smtClean="0"/>
            </a:br>
            <a:r>
              <a:rPr lang="en-US" sz="3200" i="1" dirty="0" smtClean="0"/>
              <a:t>Part 3 of 3</a:t>
            </a:r>
          </a:p>
        </p:txBody>
      </p:sp>
      <p:pic>
        <p:nvPicPr>
          <p:cNvPr id="30722" name="Picture 4" descr="C:\WINDOWS\Desktop\Oh_type\sacitch_C++_ppt\gif\savitchc06d01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62000" y="1828800"/>
            <a:ext cx="7758112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FB25A01-B304-4D30-9EE6-D19377D24B3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6096000" y="1524000"/>
            <a:ext cx="2895600" cy="685800"/>
          </a:xfrm>
          <a:prstGeom prst="wedgeRoundRectCallout">
            <a:avLst>
              <a:gd name="adj1" fmla="val -132448"/>
              <a:gd name="adj2" fmla="val 8778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What does the ‘&amp;’ mean???</a:t>
            </a:r>
          </a:p>
        </p:txBody>
      </p:sp>
    </p:spTree>
    <p:extLst>
      <p:ext uri="{BB962C8B-B14F-4D97-AF65-F5344CB8AC3E}">
        <p14:creationId xmlns:p14="http://schemas.microsoft.com/office/powerpoint/2010/main" val="2384165473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 Assignments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800" smtClean="0"/>
              <a:t>Given structure named CropYield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smtClean="0"/>
              <a:t>Declare two structure variables:</a:t>
            </a:r>
            <a:br>
              <a:rPr lang="en-US" sz="2800" smtClean="0"/>
            </a:br>
            <a:r>
              <a:rPr lang="en-US" sz="2800" smtClean="0"/>
              <a:t>CropYield apples, oranges;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smtClean="0"/>
              <a:t>Both are variables of "struct type CropYield"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z="2400" smtClean="0"/>
              <a:t>Simple assignments are legal:</a:t>
            </a:r>
            <a:br>
              <a:rPr lang="en-US" sz="2400" smtClean="0"/>
            </a:br>
            <a:r>
              <a:rPr lang="en-US" sz="2400" smtClean="0"/>
              <a:t>apples = oranges;</a:t>
            </a:r>
          </a:p>
          <a:p>
            <a:pPr lvl="2" eaLnBrk="1" hangingPunct="1"/>
            <a:r>
              <a:rPr lang="en-US" sz="2000" smtClean="0"/>
              <a:t>Simply copies each member variable from apples</a:t>
            </a:r>
            <a:br>
              <a:rPr lang="en-US" sz="2000" smtClean="0"/>
            </a:br>
            <a:r>
              <a:rPr lang="en-US" sz="2000" smtClean="0"/>
              <a:t>into member variables from oranges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13A078F-22A6-4860-8E43-05162EE9C8CD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14572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Structures as Function Arguments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Passed like any simple data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Pass-by-value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Pass-by-reference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Can also be returned by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Return-type is structure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Return statement in function definition</a:t>
            </a:r>
            <a:br>
              <a:rPr lang="en-US" dirty="0" smtClean="0"/>
            </a:br>
            <a:r>
              <a:rPr lang="en-US" dirty="0" smtClean="0"/>
              <a:t>sends structure variable back to caller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7F5FDE9-CFDC-4A36-B92D-252A52CC160B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31707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element of the array can be a structure definition</a:t>
            </a:r>
          </a:p>
          <a:p>
            <a:r>
              <a:rPr lang="en-US" dirty="0" smtClean="0"/>
              <a:t>C++ allocates memory = number of elements * </a:t>
            </a:r>
            <a:r>
              <a:rPr lang="en-US" dirty="0" err="1" smtClean="0"/>
              <a:t>sizeof</a:t>
            </a:r>
            <a:r>
              <a:rPr lang="en-US" dirty="0" smtClean="0"/>
              <a:t>(structure definition)</a:t>
            </a:r>
          </a:p>
          <a:p>
            <a:r>
              <a:rPr lang="en-US" dirty="0" smtClean="0"/>
              <a:t>Definition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mployee </a:t>
            </a:r>
            <a:r>
              <a:rPr lang="en-US" dirty="0" err="1" smtClean="0"/>
              <a:t>misGroup</a:t>
            </a:r>
            <a:r>
              <a:rPr lang="en-US" dirty="0" smtClean="0"/>
              <a:t>[10];</a:t>
            </a:r>
          </a:p>
          <a:p>
            <a:r>
              <a:rPr lang="en-US" dirty="0" smtClean="0"/>
              <a:t>Assignment</a:t>
            </a:r>
          </a:p>
          <a:p>
            <a:pPr lvl="1"/>
            <a:r>
              <a:rPr lang="en-US" dirty="0" err="1" smtClean="0"/>
              <a:t>misGroup</a:t>
            </a:r>
            <a:r>
              <a:rPr lang="en-US" dirty="0" smtClean="0"/>
              <a:t>[0].name = “Mike”;</a:t>
            </a:r>
          </a:p>
          <a:p>
            <a:pPr lvl="1"/>
            <a:r>
              <a:rPr lang="en-US" dirty="0" err="1" smtClean="0"/>
              <a:t>misGroup</a:t>
            </a:r>
            <a:r>
              <a:rPr lang="en-US" dirty="0" smtClean="0"/>
              <a:t>[0].salary = 45000.00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15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Practice</a:t>
            </a:r>
            <a:br>
              <a:rPr lang="en-US" dirty="0" smtClean="0"/>
            </a:br>
            <a:r>
              <a:rPr lang="en-US" sz="3200" i="1" dirty="0" smtClean="0"/>
              <a:t>Inventory Value Continued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structure that maps to last week’s input file and output file formats</a:t>
            </a:r>
          </a:p>
          <a:p>
            <a:r>
              <a:rPr lang="en-US" dirty="0" smtClean="0"/>
              <a:t>Declare a variable for the structure to hold the inventory data.</a:t>
            </a:r>
          </a:p>
          <a:p>
            <a:r>
              <a:rPr lang="en-US" dirty="0" smtClean="0"/>
              <a:t>Update your program to save the </a:t>
            </a:r>
            <a:r>
              <a:rPr lang="en-US" dirty="0" err="1" smtClean="0"/>
              <a:t>inStream</a:t>
            </a:r>
            <a:r>
              <a:rPr lang="en-US" dirty="0" smtClean="0"/>
              <a:t> data to the structure</a:t>
            </a:r>
          </a:p>
          <a:p>
            <a:r>
              <a:rPr lang="en-US" dirty="0" smtClean="0"/>
              <a:t>Update the </a:t>
            </a:r>
            <a:r>
              <a:rPr lang="en-US" dirty="0" err="1" smtClean="0"/>
              <a:t>outStream</a:t>
            </a:r>
            <a:r>
              <a:rPr lang="en-US" dirty="0" smtClean="0"/>
              <a:t> statement to print out the computed inventory value</a:t>
            </a:r>
          </a:p>
          <a:p>
            <a:r>
              <a:rPr lang="en-US" dirty="0" smtClean="0"/>
              <a:t>If time, identify the item that has the largest value in stock (save this to a different variable)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27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72D9527C-2DB4-43B9-BFA3-F50369696131}" type="slidenum">
              <a:rPr lang="en-US"/>
              <a:pPr>
                <a:defRPr/>
              </a:pPr>
              <a:t>19</a:t>
            </a:fld>
            <a:endParaRPr lang="en-CA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Takeaways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structure is a new data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You control the contents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Made up of simple data types, arrays, and other structures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Use “dot” notation to </a:t>
            </a:r>
            <a:r>
              <a:rPr lang="en-US" smtClean="0"/>
              <a:t>reference members.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Structures can be passed to and from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What’s the recommended parameter passing mode? ________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Structure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Structures as function arguments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Initializing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File I/O with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A217A34-D1EF-44F2-832F-36175B0C5463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1207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logical data elements together</a:t>
            </a:r>
          </a:p>
          <a:p>
            <a:r>
              <a:rPr lang="en-US" dirty="0" smtClean="0"/>
              <a:t>Base understanding for classes and objects </a:t>
            </a:r>
            <a:r>
              <a:rPr lang="en-US" dirty="0" smtClean="0">
                <a:sym typeface="Wingdings" pitchFamily="2" charset="2"/>
              </a:rPr>
              <a:t> Object Oriented programming</a:t>
            </a:r>
          </a:p>
          <a:p>
            <a:r>
              <a:rPr lang="en-US" dirty="0" smtClean="0">
                <a:sym typeface="Wingdings" pitchFamily="2" charset="2"/>
              </a:rPr>
              <a:t>Intro to COMP 53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aggregate data type: </a:t>
            </a:r>
            <a:r>
              <a:rPr lang="en-US" sz="2800" dirty="0" err="1" smtClean="0"/>
              <a:t>struct</a:t>
            </a:r>
            <a:endParaRPr lang="en-US" sz="2800" dirty="0" smtClean="0"/>
          </a:p>
          <a:p>
            <a:pPr eaLnBrk="1" hangingPunct="1">
              <a:spcBef>
                <a:spcPct val="50000"/>
              </a:spcBef>
            </a:pPr>
            <a:r>
              <a:rPr lang="en-US" sz="2800" dirty="0" smtClean="0"/>
              <a:t>Recall: aggregate meaning "grouping"</a:t>
            </a:r>
          </a:p>
          <a:p>
            <a:pPr lvl="1" eaLnBrk="1" hangingPunct="1"/>
            <a:r>
              <a:rPr lang="en-US" sz="2400" dirty="0" smtClean="0"/>
              <a:t>Recall array: collection of values of same type</a:t>
            </a:r>
          </a:p>
          <a:p>
            <a:pPr lvl="1" eaLnBrk="1" hangingPunct="1"/>
            <a:r>
              <a:rPr lang="en-US" sz="2400" dirty="0" smtClean="0"/>
              <a:t>Structure: collection of values of different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856BB54-13A7-4D5B-B871-6A2FD9ABF92B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2050" name="Picture 2" descr="http://cset.sp.utoledo.edu/cset3150/images/c_struct_sm_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613259"/>
            <a:ext cx="20002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404292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Structure Definition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Must define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before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Typically at global level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So what does this mean? ____________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No memory is allocated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Just a "placeholder" for what our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will "look like"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 smtClean="0"/>
              <a:t>Example:</a:t>
            </a:r>
            <a:br>
              <a:rPr lang="en-US" sz="2800" dirty="0" smtClean="0"/>
            </a:br>
            <a:r>
              <a:rPr lang="en-US" sz="2400" dirty="0" smtClean="0"/>
              <a:t>	</a:t>
            </a:r>
            <a:r>
              <a:rPr lang="en-US" sz="2400" dirty="0" err="1" smtClean="0"/>
              <a:t>struct</a:t>
            </a:r>
            <a:r>
              <a:rPr lang="en-US" sz="2400" dirty="0" smtClean="0"/>
              <a:t> CDAccountV1   </a:t>
            </a:r>
            <a:r>
              <a:rPr lang="en-US" sz="2400" dirty="0" smtClean="0">
                <a:sym typeface="Wingdings" pitchFamily="2" charset="2"/>
              </a:rPr>
              <a:t></a:t>
            </a:r>
            <a:r>
              <a:rPr lang="en-US" sz="2400" dirty="0" smtClean="0"/>
              <a:t>Name of new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"type"</a:t>
            </a:r>
            <a:br>
              <a:rPr lang="en-US" sz="2400" dirty="0" smtClean="0"/>
            </a:br>
            <a:r>
              <a:rPr lang="en-US" sz="2400" dirty="0" smtClean="0"/>
              <a:t>	{</a:t>
            </a:r>
            <a:br>
              <a:rPr lang="en-US" sz="2400" dirty="0" smtClean="0"/>
            </a:br>
            <a:r>
              <a:rPr lang="en-US" sz="2400" dirty="0" smtClean="0"/>
              <a:t>		double balance;	</a:t>
            </a:r>
            <a:r>
              <a:rPr lang="en-US" sz="2400" dirty="0" smtClean="0">
                <a:sym typeface="Wingdings" pitchFamily="2" charset="2"/>
              </a:rPr>
              <a:t></a:t>
            </a:r>
            <a:r>
              <a:rPr lang="en-US" sz="2400" dirty="0" smtClean="0"/>
              <a:t> member names</a:t>
            </a:r>
            <a:br>
              <a:rPr lang="en-US" sz="2400" dirty="0" smtClean="0"/>
            </a:br>
            <a:r>
              <a:rPr lang="en-US" sz="2400" dirty="0" smtClean="0"/>
              <a:t>		double </a:t>
            </a:r>
            <a:r>
              <a:rPr lang="en-US" sz="2400" dirty="0" err="1" smtClean="0"/>
              <a:t>interestRate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dirty="0" err="1" smtClean="0"/>
              <a:t>int</a:t>
            </a:r>
            <a:r>
              <a:rPr lang="en-US" sz="2400" dirty="0" smtClean="0"/>
              <a:t> term;</a:t>
            </a:r>
            <a:br>
              <a:rPr lang="en-US" sz="2400" dirty="0" smtClean="0"/>
            </a:br>
            <a:r>
              <a:rPr lang="en-US" sz="2400" dirty="0" smtClean="0"/>
              <a:t>	};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1804F2E-48B8-4F99-BAB4-6C8A357E5A83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31981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C4BBDE54-26C5-4569-B629-EB41EA12D64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6" name="Picture 2" descr="http://cset.sp.utoledo.edu/cset3150/images/c_struct_parts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0"/>
            <a:ext cx="4877553" cy="3429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ounded Rectangular Callout 5"/>
          <p:cNvSpPr/>
          <p:nvPr/>
        </p:nvSpPr>
        <p:spPr>
          <a:xfrm>
            <a:off x="6477000" y="1143000"/>
            <a:ext cx="2590800" cy="914400"/>
          </a:xfrm>
          <a:prstGeom prst="wedgeRoundRectCallout">
            <a:avLst>
              <a:gd name="adj1" fmla="val -43957"/>
              <a:gd name="adj2" fmla="val 88362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This is not the variable name . This represents a new data type</a:t>
            </a:r>
          </a:p>
        </p:txBody>
      </p:sp>
    </p:spTree>
    <p:extLst>
      <p:ext uri="{BB962C8B-B14F-4D97-AF65-F5344CB8AC3E}">
        <p14:creationId xmlns:p14="http://schemas.microsoft.com/office/powerpoint/2010/main" val="212281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Definition Practice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structure definition that will hold a baseball player’s stats</a:t>
            </a:r>
          </a:p>
          <a:p>
            <a:pPr lvl="1"/>
            <a:r>
              <a:rPr lang="en-US" dirty="0" smtClean="0"/>
              <a:t>Want to be able to track their name, batting percentage, number of home runs, triples, doubles, stolen bases, and on base percentage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1-</a:t>
            </a:r>
            <a:fld id="{70D75F94-A5C1-4DF6-8C06-8A353B47730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4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88" y="152400"/>
            <a:ext cx="7815262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Structure Definition Pitfall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dirty="0" smtClean="0"/>
              <a:t>Semicolon after structure definition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; MUST exist:</a:t>
            </a:r>
            <a:br>
              <a:rPr lang="en-US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WeatherData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double temperature;</a:t>
            </a:r>
            <a:br>
              <a:rPr lang="en-US" dirty="0" smtClean="0"/>
            </a:br>
            <a:r>
              <a:rPr lang="en-US" dirty="0" smtClean="0"/>
              <a:t>	double </a:t>
            </a:r>
            <a:r>
              <a:rPr lang="en-US" dirty="0" err="1" smtClean="0"/>
              <a:t>windVelocity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}; </a:t>
            </a:r>
            <a:r>
              <a:rPr lang="en-US" dirty="0" smtClean="0">
                <a:sym typeface="Wingdings" pitchFamily="2" charset="2"/>
              </a:rPr>
              <a:t>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REQUIRED semicolon</a:t>
            </a:r>
            <a:r>
              <a:rPr lang="en-US" dirty="0" smtClean="0"/>
              <a:t>!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Required since you "can" declare structure</a:t>
            </a:r>
            <a:br>
              <a:rPr lang="en-US" dirty="0" smtClean="0"/>
            </a:br>
            <a:r>
              <a:rPr lang="en-US" dirty="0" smtClean="0"/>
              <a:t>variables in this location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CFA88029-899D-4130-8003-53FE91B781A8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12154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Working with Structure Variables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Declaring Structures</a:t>
            </a:r>
          </a:p>
          <a:p>
            <a:pPr lvl="1" eaLnBrk="1" hangingPunct="1"/>
            <a:r>
              <a:rPr lang="en-US" dirty="0" smtClean="0"/>
              <a:t>Just like declaring simple types</a:t>
            </a:r>
          </a:p>
          <a:p>
            <a:pPr lvl="1" eaLnBrk="1" hangingPunct="1"/>
            <a:r>
              <a:rPr lang="en-US" dirty="0" smtClean="0"/>
              <a:t>The new variable contains "member values"</a:t>
            </a:r>
          </a:p>
          <a:p>
            <a:pPr marL="857250" lvl="2" indent="0" eaLnBrk="1" hangingPunct="1">
              <a:buNone/>
            </a:pPr>
            <a:r>
              <a:rPr lang="en-US" dirty="0" smtClean="0"/>
              <a:t>CDAccountV1 </a:t>
            </a:r>
            <a:r>
              <a:rPr lang="en-US" dirty="0"/>
              <a:t>account</a:t>
            </a:r>
            <a:r>
              <a:rPr lang="en-US" dirty="0" smtClean="0"/>
              <a:t>;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Dot </a:t>
            </a:r>
            <a:r>
              <a:rPr lang="en-US" dirty="0"/>
              <a:t>Operator to access members</a:t>
            </a:r>
          </a:p>
          <a:p>
            <a:pPr lvl="1" eaLnBrk="1" hangingPunct="1"/>
            <a:r>
              <a:rPr lang="en-US" dirty="0" err="1"/>
              <a:t>account.balance</a:t>
            </a:r>
            <a:endParaRPr lang="en-US" dirty="0"/>
          </a:p>
          <a:p>
            <a:pPr lvl="1" eaLnBrk="1" hangingPunct="1"/>
            <a:r>
              <a:rPr lang="en-US" dirty="0" err="1"/>
              <a:t>account.interestRate</a:t>
            </a:r>
            <a:endParaRPr lang="en-US" dirty="0"/>
          </a:p>
          <a:p>
            <a:pPr lvl="1" eaLnBrk="1" hangingPunct="1"/>
            <a:r>
              <a:rPr lang="en-US" dirty="0" err="1" smtClean="0"/>
              <a:t>account.term</a:t>
            </a:r>
            <a:endParaRPr lang="en-US" dirty="0" smtClean="0"/>
          </a:p>
          <a:p>
            <a:pPr lvl="1" eaLnBrk="1" hangingPunct="1"/>
            <a:r>
              <a:rPr lang="en-US" dirty="0" smtClean="0"/>
              <a:t>Account2.balance</a:t>
            </a:r>
            <a:endParaRPr lang="en-US" dirty="0"/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453FCE8-14B9-412A-AAFA-2A8730F6C9E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>
          <a:xfrm>
            <a:off x="6096000" y="3124200"/>
            <a:ext cx="2819400" cy="762000"/>
          </a:xfrm>
          <a:prstGeom prst="wedgeRoundRectCallout">
            <a:avLst>
              <a:gd name="adj1" fmla="val -89053"/>
              <a:gd name="adj2" fmla="val 10776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dirty="0"/>
              <a:t>Variable </a:t>
            </a:r>
            <a:r>
              <a:rPr lang="en-US" i="1" dirty="0"/>
              <a:t>account</a:t>
            </a:r>
            <a:r>
              <a:rPr lang="en-US" dirty="0"/>
              <a:t> now of type </a:t>
            </a:r>
            <a:r>
              <a:rPr lang="en-US" dirty="0" smtClean="0"/>
              <a:t>CDAccountV1 with all of the parts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6324600" y="4876800"/>
            <a:ext cx="2819400" cy="1143000"/>
          </a:xfrm>
          <a:prstGeom prst="wedgeRoundRectCallout">
            <a:avLst>
              <a:gd name="adj1" fmla="val -116285"/>
              <a:gd name="adj2" fmla="val 9397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Called "member </a:t>
            </a:r>
            <a:r>
              <a:rPr lang="en-US" dirty="0" smtClean="0"/>
              <a:t>variables“. Different </a:t>
            </a:r>
            <a:r>
              <a:rPr lang="en-US" dirty="0" err="1" smtClean="0"/>
              <a:t>structs</a:t>
            </a:r>
            <a:r>
              <a:rPr lang="en-US" dirty="0" smtClean="0"/>
              <a:t> can have same members</a:t>
            </a:r>
          </a:p>
        </p:txBody>
      </p:sp>
    </p:spTree>
    <p:extLst>
      <p:ext uri="{BB962C8B-B14F-4D97-AF65-F5344CB8AC3E}">
        <p14:creationId xmlns:p14="http://schemas.microsoft.com/office/powerpoint/2010/main" val="1510458397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609</Words>
  <Application>Microsoft Office PowerPoint</Application>
  <PresentationFormat>On-screen Show (4:3)</PresentationFormat>
  <Paragraphs>137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COMP 51 Week Ten</vt:lpstr>
      <vt:lpstr>Learning Objectives</vt:lpstr>
      <vt:lpstr>Why Do We Care</vt:lpstr>
      <vt:lpstr>Structures</vt:lpstr>
      <vt:lpstr>Structure Definition</vt:lpstr>
      <vt:lpstr>Structure Details</vt:lpstr>
      <vt:lpstr>Structure Definition Practice</vt:lpstr>
      <vt:lpstr>Structure Definition Pitfall</vt:lpstr>
      <vt:lpstr>Working with Structure Variables</vt:lpstr>
      <vt:lpstr>Initializing Structures</vt:lpstr>
      <vt:lpstr>Nested Structures</vt:lpstr>
      <vt:lpstr>Structure Definition Example Part 1 of 3</vt:lpstr>
      <vt:lpstr>Structure Data Access Example Part 2 of 3</vt:lpstr>
      <vt:lpstr>Structure Parameter Example Part 3 of 3</vt:lpstr>
      <vt:lpstr>Structure Assignments</vt:lpstr>
      <vt:lpstr>Structures as Function Arguments</vt:lpstr>
      <vt:lpstr>Arrays of Structures</vt:lpstr>
      <vt:lpstr>Structure Practice Inventory Value Continued</vt:lpstr>
      <vt:lpstr>Key Takeaways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mcanniff@pacific.edu</dc:creator>
  <cp:lastModifiedBy>mcanniff</cp:lastModifiedBy>
  <cp:revision>50</cp:revision>
  <dcterms:created xsi:type="dcterms:W3CDTF">2006-08-16T00:00:00Z</dcterms:created>
  <dcterms:modified xsi:type="dcterms:W3CDTF">2013-03-21T22:43:23Z</dcterms:modified>
</cp:coreProperties>
</file>