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notesSlides/notesSlide35.xml" ContentType="application/vnd.openxmlformats-officedocument.presentationml.notesSlide+xml"/>
  <Override PartName="/ppt/tags/tag9.xml" ContentType="application/vnd.openxmlformats-officedocument.presentationml.tags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416" r:id="rId3"/>
    <p:sldId id="341" r:id="rId4"/>
    <p:sldId id="412" r:id="rId5"/>
    <p:sldId id="413" r:id="rId6"/>
    <p:sldId id="446" r:id="rId7"/>
    <p:sldId id="449" r:id="rId8"/>
    <p:sldId id="342" r:id="rId9"/>
    <p:sldId id="344" r:id="rId10"/>
    <p:sldId id="411" r:id="rId11"/>
    <p:sldId id="345" r:id="rId12"/>
    <p:sldId id="346" r:id="rId13"/>
    <p:sldId id="348" r:id="rId14"/>
    <p:sldId id="349" r:id="rId15"/>
    <p:sldId id="350" r:id="rId16"/>
    <p:sldId id="351" r:id="rId17"/>
    <p:sldId id="352" r:id="rId18"/>
    <p:sldId id="353" r:id="rId19"/>
    <p:sldId id="414" r:id="rId20"/>
    <p:sldId id="415" r:id="rId21"/>
    <p:sldId id="356" r:id="rId22"/>
    <p:sldId id="358" r:id="rId23"/>
    <p:sldId id="359" r:id="rId24"/>
    <p:sldId id="362" r:id="rId25"/>
    <p:sldId id="454" r:id="rId26"/>
    <p:sldId id="450" r:id="rId27"/>
    <p:sldId id="417" r:id="rId28"/>
    <p:sldId id="418" r:id="rId29"/>
    <p:sldId id="420" r:id="rId30"/>
    <p:sldId id="422" r:id="rId31"/>
    <p:sldId id="423" r:id="rId32"/>
    <p:sldId id="424" r:id="rId33"/>
    <p:sldId id="425" r:id="rId34"/>
    <p:sldId id="426" r:id="rId35"/>
    <p:sldId id="441" r:id="rId36"/>
    <p:sldId id="442" r:id="rId37"/>
    <p:sldId id="443" r:id="rId38"/>
    <p:sldId id="444" r:id="rId39"/>
    <p:sldId id="427" r:id="rId40"/>
    <p:sldId id="428" r:id="rId41"/>
    <p:sldId id="429" r:id="rId42"/>
    <p:sldId id="430" r:id="rId43"/>
    <p:sldId id="431" r:id="rId44"/>
    <p:sldId id="432" r:id="rId45"/>
    <p:sldId id="445" r:id="rId46"/>
    <p:sldId id="435" r:id="rId47"/>
    <p:sldId id="436" r:id="rId48"/>
    <p:sldId id="437" r:id="rId49"/>
    <p:sldId id="438" r:id="rId50"/>
    <p:sldId id="439" r:id="rId51"/>
    <p:sldId id="440" r:id="rId52"/>
    <p:sldId id="364" r:id="rId53"/>
    <p:sldId id="452" r:id="rId54"/>
    <p:sldId id="29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76471" autoAdjust="0"/>
  </p:normalViewPr>
  <p:slideViewPr>
    <p:cSldViewPr>
      <p:cViewPr>
        <p:scale>
          <a:sx n="60" d="100"/>
          <a:sy n="60" d="100"/>
        </p:scale>
        <p:origin x="-135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9E80E-D79F-4F82-8020-BEDE8242C6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E52033-38A8-429A-B5C0-F172E9AA8FD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CDA3E0-933A-49B1-BA94-63F0CB789F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DF7F9-4B1F-4EC3-AE5D-5D5142A867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Information Hiding</a:t>
            </a:r>
          </a:p>
          <a:p>
            <a:pPr lvl="1" eaLnBrk="1" hangingPunct="1"/>
            <a:r>
              <a:rPr lang="en-US" sz="2400" dirty="0" smtClean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Data Abstraction</a:t>
            </a:r>
          </a:p>
          <a:p>
            <a:pPr lvl="1" eaLnBrk="1" hangingPunct="1"/>
            <a:r>
              <a:rPr lang="en-US" sz="2400" dirty="0" smtClean="0"/>
              <a:t>Details of how data is manipulated within</a:t>
            </a:r>
            <a:br>
              <a:rPr lang="en-US" sz="2400" dirty="0" smtClean="0"/>
            </a:br>
            <a:r>
              <a:rPr lang="en-US" sz="2400" dirty="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Encapsulation</a:t>
            </a:r>
          </a:p>
          <a:p>
            <a:pPr lvl="1" eaLnBrk="1" hangingPunct="1"/>
            <a:r>
              <a:rPr lang="en-US" sz="2400" dirty="0" smtClean="0"/>
              <a:t>Bring together data and operations, but keep "details" hidden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With Classes WE specify data, and the operations to</a:t>
            </a:r>
            <a:br>
              <a:rPr lang="en-US" sz="2400" dirty="0" smtClean="0"/>
            </a:br>
            <a:r>
              <a:rPr lang="en-US" sz="2400" dirty="0" smtClean="0"/>
              <a:t>be allowed on our data!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F32ED3-147E-40EB-B9D2-EAA2EF77A0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7ADD5-EDC3-47DD-AD37-F71A7C49A4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C07AA-B6D6-4BE0-81E1-5C958675B9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Interface =</a:t>
            </a:r>
            <a:r>
              <a:rPr lang="en-US" sz="2000" baseline="0" dirty="0" smtClean="0"/>
              <a:t> </a:t>
            </a:r>
            <a:r>
              <a:rPr lang="en-US" sz="2000" dirty="0" smtClean="0"/>
              <a:t>In C++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public member functions and</a:t>
            </a:r>
            <a:br>
              <a:rPr lang="en-US" sz="2000" dirty="0" smtClean="0"/>
            </a:br>
            <a:r>
              <a:rPr lang="en-US" sz="2000" dirty="0" smtClean="0"/>
              <a:t>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User need not see them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7BD40-FCD8-4D9A-A35C-726517071D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8975"/>
            <a:ext cx="4532312" cy="3398838"/>
          </a:xfrm>
          <a:ln cap="flat"/>
        </p:spPr>
      </p:sp>
      <p:sp>
        <p:nvSpPr>
          <p:cNvPr id="2938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BF29F-5F96-4499-A825-045A3C7E39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Notice name of constructor: </a:t>
            </a:r>
            <a:r>
              <a:rPr lang="en-US" sz="2800" dirty="0" err="1" smtClean="0"/>
              <a:t>DayOfYear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Same name as class itself!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Constructor declaration has no return-type</a:t>
            </a:r>
          </a:p>
          <a:p>
            <a:pPr lvl="1" eaLnBrk="1" hangingPunct="1"/>
            <a:r>
              <a:rPr lang="en-US" sz="2400" dirty="0" smtClean="0"/>
              <a:t>Not even void!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Constructor in public section</a:t>
            </a:r>
          </a:p>
          <a:p>
            <a:pPr lvl="1" eaLnBrk="1" hangingPunct="1"/>
            <a:r>
              <a:rPr lang="en-US" sz="2400" dirty="0" smtClean="0"/>
              <a:t>It’s called when objects are declared</a:t>
            </a:r>
          </a:p>
          <a:p>
            <a:pPr lvl="1" eaLnBrk="1" hangingPunct="1"/>
            <a:r>
              <a:rPr lang="en-US" sz="2400" dirty="0" smtClean="0"/>
              <a:t>If private, could never declare objects!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D3E90-1A3E-4DA2-96E0-E5C0FD0609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FE145-7517-4819-98AB-335DB664AF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1C7A4-4E63-4C01-80ED-0BB6A7B4F9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3FCA-30A9-4033-9480-7942729E89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7420F-B281-44C2-BB89-A188C01F0E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CB6E5-1A5C-4686-9986-EBC27EB067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32D479-0F64-4B1A-9543-05A8F1F252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C8121-6B4E-420E-B70C-7BFF2B8C16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extend the horse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7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29AC2-D739-4E66-A754-14BF78CCE3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86ED0-3EF4-4288-9E0E-304CAEAF94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Auto-Generated?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Yes &amp;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no constructors AT ALL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any constructors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No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C6A5DA-EC4F-4F7B-9C4E-99085D11AE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Explicit constructor call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Returns new "anonymous object"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Assigned back to current object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38A1F-873D-4CE2-A817-F8F6681A02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95FD5-127E-433A-8428-66D3CC9BC1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46A47-AA9E-4DCF-88CB-250F9F274D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D0745-289B-42DE-883A-35FE479A14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0B137-33B6-47A5-8563-B50F26E9F1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51656-48A3-42A9-975D-42A8AF667F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44D78-7EC1-4D96-A53C-B06E3F0788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Notice only member function’s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Function’s implementation is elsewhere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0" eaLnBrk="1" hangingPunct="1">
              <a:lnSpc>
                <a:spcPct val="90000"/>
              </a:lnSpc>
            </a:pPr>
            <a:r>
              <a:rPr lang="en-US" sz="2400" dirty="0" smtClean="0"/>
              <a:t>Cohesion within</a:t>
            </a:r>
            <a:r>
              <a:rPr lang="en-US" sz="2400" baseline="0" dirty="0" smtClean="0"/>
              <a:t> a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85000"/>
              </a:lnSpc>
            </a:pPr>
            <a:r>
              <a:rPr lang="en-US" sz="2400" dirty="0" smtClean="0"/>
              <a:t>A class definition provides the public interface--messages should be closely related</a:t>
            </a:r>
          </a:p>
          <a:p>
            <a:pPr lvl="1">
              <a:lnSpc>
                <a:spcPct val="85000"/>
              </a:lnSpc>
            </a:pPr>
            <a:r>
              <a:rPr lang="en-US" sz="2400" dirty="0" smtClean="0"/>
              <a:t>The related data objects necessary to carry out a message should be in the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D05E3-2639-4694-A901-A7C0819AA4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4D6F3-20CA-414E-B47F-2D84AD538C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8975"/>
            <a:ext cx="4532312" cy="3398838"/>
          </a:xfrm>
          <a:ln cap="flat"/>
        </p:spPr>
      </p:sp>
      <p:sp>
        <p:nvSpPr>
          <p:cNvPr id="2836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3F386-D9BF-4FE5-8FE9-1C6988804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AEBAA-FE4C-40F2-95C5-687C270975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Like other function definitions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/>
            <a:r>
              <a:rPr lang="en-US" sz="2800" dirty="0" smtClean="0"/>
              <a:t>Notice output() member function’s</a:t>
            </a:r>
            <a:br>
              <a:rPr lang="en-US" sz="2800" dirty="0" smtClean="0"/>
            </a:br>
            <a:r>
              <a:rPr lang="en-US" sz="2800" dirty="0" smtClean="0"/>
              <a:t>definition (in next example)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Refers to member data of class</a:t>
            </a:r>
          </a:p>
          <a:p>
            <a:pPr lvl="1" eaLnBrk="1" hangingPunct="1"/>
            <a:r>
              <a:rPr lang="en-US" sz="2400" dirty="0" smtClean="0"/>
              <a:t>No qualifiers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used for all objects of the class</a:t>
            </a:r>
          </a:p>
          <a:p>
            <a:pPr lvl="1" eaLnBrk="1" hangingPunct="1"/>
            <a:r>
              <a:rPr lang="en-US" sz="2400" dirty="0" smtClean="0"/>
              <a:t>Will refer to "that object’s" data when invoked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err="1" smtClean="0"/>
              <a:t>today.output</a:t>
            </a:r>
            <a:r>
              <a:rPr lang="en-US" sz="2400" dirty="0" smtClean="0"/>
              <a:t>();</a:t>
            </a:r>
          </a:p>
          <a:p>
            <a:pPr lvl="2" eaLnBrk="1" hangingPunct="1"/>
            <a:r>
              <a:rPr lang="en-US" sz="2000" dirty="0" smtClean="0"/>
              <a:t>Displays "today" object’s data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4D861-7596-4807-A3AC-A354B55B9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4689D-C8EC-4DC6-91F7-C185B7C1AA3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616D-F86F-47E5-BC98-93EEBFF8D2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11/10/2013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11/10/2013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11/10/2013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11/10/2013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BpZBI_8Q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4_SB96DXE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Twelve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905000"/>
            <a:ext cx="4267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versus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explanation 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www.youtube.com/watch?v=IBpZBI_8QAE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instance is an occurrence of a class</a:t>
            </a:r>
          </a:p>
          <a:p>
            <a:r>
              <a:rPr lang="en-US" dirty="0" smtClean="0"/>
              <a:t>Class is also known as Abstract Data Type</a:t>
            </a:r>
          </a:p>
          <a:p>
            <a:pPr lvl="1"/>
            <a:r>
              <a:rPr lang="en-US" dirty="0"/>
              <a:t>Collection of data values together with set</a:t>
            </a:r>
            <a:br>
              <a:rPr lang="en-US" dirty="0"/>
            </a:br>
            <a:r>
              <a:rPr lang="en-US" dirty="0"/>
              <a:t>of basic operations defined for the values</a:t>
            </a:r>
          </a:p>
          <a:p>
            <a:pPr lvl="1"/>
            <a:r>
              <a:rPr lang="en-US" dirty="0" smtClean="0"/>
              <a:t>Abstract in that the class represents some THING</a:t>
            </a:r>
          </a:p>
          <a:p>
            <a:pPr lvl="1"/>
            <a:r>
              <a:rPr lang="en-US" dirty="0" smtClean="0"/>
              <a:t>Don’t need to know details of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Member Access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 accessed same as structures</a:t>
            </a:r>
          </a:p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today.month</a:t>
            </a:r>
            <a:br>
              <a:rPr lang="en-US" sz="2800" smtClean="0"/>
            </a:br>
            <a:r>
              <a:rPr lang="en-US" sz="2800" smtClean="0"/>
              <a:t>	today.day	</a:t>
            </a:r>
          </a:p>
          <a:p>
            <a:pPr lvl="1" eaLnBrk="1" hangingPunct="1"/>
            <a:r>
              <a:rPr lang="en-US" smtClean="0"/>
              <a:t>And to access member function:</a:t>
            </a:r>
            <a:br>
              <a:rPr lang="en-US" smtClean="0"/>
            </a:br>
            <a:r>
              <a:rPr lang="en-US" smtClean="0"/>
              <a:t>today.output();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 Invokes member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C081150-88B3-42E6-84AA-939B3CF5C35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Member Functions</a:t>
            </a:r>
            <a:br>
              <a:rPr lang="en-US" dirty="0" smtClean="0"/>
            </a:br>
            <a:r>
              <a:rPr lang="en-US" sz="3200" i="1" dirty="0" smtClean="0"/>
              <a:t>Definition or Implementation</a:t>
            </a:r>
            <a:endParaRPr lang="en-US" i="1" dirty="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be after main() definition</a:t>
            </a:r>
          </a:p>
          <a:p>
            <a:pPr eaLnBrk="1" hangingPunct="1"/>
            <a:r>
              <a:rPr lang="en-US" dirty="0" smtClean="0"/>
              <a:t>Must specify class: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DayOfYear</a:t>
            </a:r>
            <a:r>
              <a:rPr lang="en-US" dirty="0" smtClean="0"/>
              <a:t>::output()</a:t>
            </a:r>
            <a:br>
              <a:rPr lang="en-US" dirty="0" smtClean="0"/>
            </a:br>
            <a:r>
              <a:rPr lang="en-US" dirty="0" smtClean="0"/>
              <a:t>{…}</a:t>
            </a:r>
          </a:p>
          <a:p>
            <a:pPr lvl="1" eaLnBrk="1" hangingPunct="1"/>
            <a:r>
              <a:rPr lang="en-US" dirty="0" smtClean="0"/>
              <a:t>:: is scope resolution operator</a:t>
            </a:r>
          </a:p>
          <a:p>
            <a:pPr lvl="1" eaLnBrk="1" hangingPunct="1"/>
            <a:r>
              <a:rPr lang="en-US" dirty="0" smtClean="0"/>
              <a:t>Instructs compiler "what class" member is from</a:t>
            </a:r>
          </a:p>
          <a:p>
            <a:pPr lvl="1" eaLnBrk="1" hangingPunct="1"/>
            <a:r>
              <a:rPr lang="en-US" dirty="0" smtClean="0"/>
              <a:t>Item before :: called type qualifier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B1CA65D-1F89-46DB-AA64-4E1E394F7F1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6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Complete Class Example: </a:t>
            </a:r>
            <a:br>
              <a:rPr lang="en-US" sz="4000" dirty="0" smtClean="0"/>
            </a:br>
            <a:r>
              <a:rPr lang="en-US" sz="2800" i="1" dirty="0" smtClean="0"/>
              <a:t>Printing out Dates (1 of 4)</a:t>
            </a:r>
          </a:p>
        </p:txBody>
      </p:sp>
      <p:pic>
        <p:nvPicPr>
          <p:cNvPr id="53250" name="Picture 5" descr="C:\WINDOWS\Desktop\Oh_type\sacitch_C++_ppt\gif\savitchc06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1" y="1587500"/>
            <a:ext cx="6610350" cy="52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638408-545D-4D6D-99B8-18BBFD43893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0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(2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5298" name="Picture 6" descr="C:\WINDOWS\Desktop\Oh_type\sacitch_C++_ppt\gif\savitchc06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609725"/>
            <a:ext cx="6665913" cy="51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3DECEE3-982A-4586-B5B8-D29DB4FD7C2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748885" y="3842676"/>
            <a:ext cx="2286000" cy="685800"/>
          </a:xfrm>
          <a:prstGeom prst="wedgeRoundRectCallout">
            <a:avLst>
              <a:gd name="adj1" fmla="val -150488"/>
              <a:gd name="adj2" fmla="val 9928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that month variable is in scope</a:t>
            </a:r>
          </a:p>
        </p:txBody>
      </p:sp>
    </p:spTree>
    <p:extLst>
      <p:ext uri="{BB962C8B-B14F-4D97-AF65-F5344CB8AC3E}">
        <p14:creationId xmlns:p14="http://schemas.microsoft.com/office/powerpoint/2010/main" val="2277254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(3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7346" name="Picture 4" descr="C:\WINDOWS\Desktop\Oh_type\sacitch_C++_ppt\gif\savitchc06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1760538"/>
            <a:ext cx="7772400" cy="49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87E8ADF-21EB-40C2-AA9D-FB84F3455CB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3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</a:t>
            </a:r>
            <a:r>
              <a:rPr lang="en-US" sz="4000" i="1" dirty="0" smtClean="0"/>
              <a:t>(4 </a:t>
            </a:r>
            <a:r>
              <a:rPr lang="en-US" sz="4000" i="1" dirty="0"/>
              <a:t>of 4)</a:t>
            </a:r>
            <a:endParaRPr lang="en-US" sz="4000" dirty="0" smtClean="0"/>
          </a:p>
        </p:txBody>
      </p:sp>
      <p:pic>
        <p:nvPicPr>
          <p:cNvPr id="59394" name="Picture 4" descr="C:\WINDOWS\Desktop\Oh_type\sacitch_C++_ppt\gif\savitchc06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669" y="1989138"/>
            <a:ext cx="8551669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4AD46F-60F1-4E35-8201-CABECE9AFAC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Review - </a:t>
            </a:r>
            <a:r>
              <a:rPr lang="en-US" sz="8800" dirty="0" smtClean="0"/>
              <a:t>. </a:t>
            </a:r>
            <a:r>
              <a:rPr lang="en-US" sz="3600" dirty="0" smtClean="0"/>
              <a:t>Versus </a:t>
            </a:r>
            <a:r>
              <a:rPr lang="en-US" sz="8800" dirty="0" smtClean="0"/>
              <a:t>::</a:t>
            </a:r>
            <a:r>
              <a:rPr lang="en-US" sz="3600" dirty="0" smtClean="0"/>
              <a:t>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Used to specify "of what thing" they are</a:t>
            </a:r>
            <a:br>
              <a:rPr lang="en-US" dirty="0" smtClean="0"/>
            </a:br>
            <a:r>
              <a:rPr lang="en-US" dirty="0" smtClean="0"/>
              <a:t>members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Dot operator specifies member of particular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Scope resolution operator (::) specifies what class the function definition comes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E01AE57-FE21-4E09-B11D-F9C2BD2F70D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Class’s Place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is full-fledged type!</a:t>
            </a:r>
          </a:p>
          <a:p>
            <a:pPr lvl="1" eaLnBrk="1" hangingPunct="1"/>
            <a:r>
              <a:rPr lang="en-US" sz="2400" smtClean="0"/>
              <a:t>Just like data types int, double,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variables of a class type</a:t>
            </a:r>
          </a:p>
          <a:p>
            <a:pPr lvl="1" eaLnBrk="1" hangingPunct="1"/>
            <a:r>
              <a:rPr lang="en-US" sz="2400" smtClean="0"/>
              <a:t>We simply call them "objects"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parameters of a class type</a:t>
            </a:r>
          </a:p>
          <a:p>
            <a:pPr lvl="1" eaLnBrk="1" hangingPunct="1"/>
            <a:r>
              <a:rPr lang="en-US" sz="2400" smtClean="0"/>
              <a:t>Pass-by-value</a:t>
            </a:r>
          </a:p>
          <a:p>
            <a:pPr lvl="1" eaLnBrk="1" hangingPunct="1"/>
            <a:r>
              <a:rPr lang="en-US" sz="2400" smtClean="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use class type like any other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C0A54C-CBE9-424D-AB17-96C98C72B34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2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new project in </a:t>
            </a:r>
            <a:r>
              <a:rPr lang="en-US" sz="2800" dirty="0" err="1" smtClean="0"/>
              <a:t>VisualStudio</a:t>
            </a:r>
            <a:r>
              <a:rPr lang="en-US" sz="2800" dirty="0" smtClean="0"/>
              <a:t> = </a:t>
            </a:r>
            <a:r>
              <a:rPr lang="en-US" sz="2800" dirty="0" err="1" smtClean="0"/>
              <a:t>classesPractice</a:t>
            </a:r>
            <a:endParaRPr lang="en-US" sz="2800" dirty="0" smtClean="0"/>
          </a:p>
          <a:p>
            <a:r>
              <a:rPr lang="en-US" sz="2800" dirty="0" smtClean="0"/>
              <a:t>Declare a student class with data properties</a:t>
            </a:r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firstName</a:t>
            </a:r>
            <a:endParaRPr lang="en-US" sz="2400" dirty="0" smtClean="0"/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lastName</a:t>
            </a:r>
            <a:endParaRPr lang="en-US" sz="2400" dirty="0" smtClean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studentID</a:t>
            </a:r>
            <a:endParaRPr lang="en-US" sz="2400" dirty="0" smtClean="0"/>
          </a:p>
          <a:p>
            <a:pPr lvl="1"/>
            <a:r>
              <a:rPr lang="en-US" sz="2400" dirty="0" smtClean="0"/>
              <a:t>Double </a:t>
            </a:r>
            <a:r>
              <a:rPr lang="en-US" sz="2400" dirty="0" err="1" smtClean="0"/>
              <a:t>gpa</a:t>
            </a:r>
            <a:endParaRPr lang="en-US" sz="2400" dirty="0"/>
          </a:p>
          <a:p>
            <a:r>
              <a:rPr lang="en-US" sz="2800" dirty="0" smtClean="0"/>
              <a:t>Specify class method</a:t>
            </a:r>
          </a:p>
          <a:p>
            <a:pPr lvl="1"/>
            <a:r>
              <a:rPr lang="en-US" sz="2400" dirty="0" err="1" smtClean="0"/>
              <a:t>printName</a:t>
            </a:r>
            <a:r>
              <a:rPr lang="en-US" sz="2400" dirty="0" smtClean="0"/>
              <a:t>() – </a:t>
            </a:r>
            <a:r>
              <a:rPr lang="en-US" sz="2400" dirty="0" err="1" smtClean="0"/>
              <a:t>cout</a:t>
            </a:r>
            <a:r>
              <a:rPr lang="en-US" sz="2400" dirty="0" smtClean="0"/>
              <a:t> the first name and last name</a:t>
            </a:r>
          </a:p>
          <a:p>
            <a:r>
              <a:rPr lang="en-US" sz="2800" dirty="0" smtClean="0"/>
              <a:t>In the main() function</a:t>
            </a:r>
          </a:p>
          <a:p>
            <a:pPr lvl="1"/>
            <a:r>
              <a:rPr lang="en-US" sz="2400" dirty="0" smtClean="0"/>
              <a:t>Define two student variables and initialize them</a:t>
            </a:r>
          </a:p>
          <a:p>
            <a:pPr lvl="1"/>
            <a:r>
              <a:rPr lang="en-US" sz="2400" dirty="0" smtClean="0"/>
              <a:t>Invoke the </a:t>
            </a:r>
            <a:r>
              <a:rPr lang="en-US" sz="2400" dirty="0" err="1" smtClean="0"/>
              <a:t>printName</a:t>
            </a:r>
            <a:r>
              <a:rPr lang="en-US" sz="2400" dirty="0" smtClean="0"/>
              <a:t> function to display first &amp; last name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5323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191000" y="5486400"/>
            <a:ext cx="1143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762500" y="4191000"/>
            <a:ext cx="12573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7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76400" y="3886200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Means "bringing together as one"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Declare a class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get an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Object is "encapsulation" of</a:t>
            </a:r>
          </a:p>
          <a:p>
            <a:pPr lvl="1" eaLnBrk="1" hangingPunct="1"/>
            <a:r>
              <a:rPr lang="en-US" dirty="0" smtClean="0"/>
              <a:t>Data values</a:t>
            </a:r>
          </a:p>
          <a:p>
            <a:pPr lvl="2"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int</a:t>
            </a:r>
            <a:r>
              <a:rPr lang="en-US" dirty="0"/>
              <a:t> data type has:</a:t>
            </a:r>
            <a:br>
              <a:rPr lang="en-US" dirty="0"/>
            </a:br>
            <a:r>
              <a:rPr lang="en-US" dirty="0"/>
              <a:t>	Data: -2147483648 to 2147483647 (for 32 bit </a:t>
            </a:r>
            <a:r>
              <a:rPr lang="en-US" dirty="0" err="1"/>
              <a:t>int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Operations: +,-,*,/,%,</a:t>
            </a:r>
            <a:r>
              <a:rPr lang="en-US" dirty="0" err="1"/>
              <a:t>logical,etc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Operations on the data (member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5E958C3-0D14-4BBA-B79D-DD8350AF69E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 descr="http://2.bp.blogspot.com/_cf9ZNaFBCrc/RmXpSCw6ciI/AAAAAAAABLU/IucbOx3gVJw/s400/encapsul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601"/>
            <a:ext cx="2971800" cy="19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15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Parts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Public Parts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in class almost always designated</a:t>
            </a:r>
            <a:br>
              <a:rPr lang="en-US" dirty="0" smtClean="0"/>
            </a:br>
            <a:r>
              <a:rPr lang="en-US" dirty="0" smtClean="0"/>
              <a:t>private in definition!</a:t>
            </a:r>
          </a:p>
          <a:p>
            <a:pPr lvl="1" eaLnBrk="1" hangingPunct="1"/>
            <a:r>
              <a:rPr lang="en-US" dirty="0" smtClean="0"/>
              <a:t>Upholds principles of OOP</a:t>
            </a:r>
          </a:p>
          <a:p>
            <a:pPr lvl="1" eaLnBrk="1" hangingPunct="1"/>
            <a:r>
              <a:rPr lang="en-US" dirty="0" smtClean="0"/>
              <a:t>Hide data from user</a:t>
            </a:r>
          </a:p>
          <a:p>
            <a:pPr lvl="1" eaLnBrk="1" hangingPunct="1"/>
            <a:r>
              <a:rPr lang="en-US" dirty="0" smtClean="0"/>
              <a:t>Allow manipulation only via operations</a:t>
            </a:r>
          </a:p>
          <a:p>
            <a:pPr lvl="2" eaLnBrk="1" hangingPunct="1"/>
            <a:r>
              <a:rPr lang="en-US" dirty="0" smtClean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Public items (usually member functions)</a:t>
            </a:r>
            <a:br>
              <a:rPr lang="en-US" dirty="0" smtClean="0"/>
            </a:br>
            <a:r>
              <a:rPr lang="en-US" dirty="0" smtClean="0"/>
              <a:t>are "user-accessible“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Basic explanation -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www.youtube.com/watch?v=Y4_SB96DXEo</a:t>
            </a:r>
            <a:r>
              <a:rPr lang="en-US" sz="1600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F7BBEE-0EDD-43EA-97DD-3258F0F0F33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Modify previous example:</a:t>
            </a:r>
            <a:br>
              <a:rPr lang="en-US" sz="2800" dirty="0" smtClean="0"/>
            </a:br>
            <a:r>
              <a:rPr lang="en-US" sz="2400" dirty="0" smtClean="0"/>
              <a:t>class 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    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public:</a:t>
            </a:r>
            <a:br>
              <a:rPr lang="en-US" sz="2400" dirty="0" smtClean="0"/>
            </a:br>
            <a:r>
              <a:rPr lang="en-US" sz="2400" dirty="0" smtClean="0"/>
              <a:t>	void input();		</a:t>
            </a:r>
            <a:br>
              <a:rPr lang="en-US" sz="2400" dirty="0" smtClean="0"/>
            </a:br>
            <a:r>
              <a:rPr lang="en-US" sz="2400" dirty="0" smtClean="0"/>
              <a:t>	void output();</a:t>
            </a:r>
            <a:br>
              <a:rPr lang="en-US" sz="2400" dirty="0" smtClean="0"/>
            </a:br>
            <a:r>
              <a:rPr lang="en-US" sz="2400" dirty="0" smtClean="0"/>
              <a:t>private:		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  <a:br>
              <a:rPr lang="en-US" sz="2400" dirty="0" smtClean="0"/>
            </a:br>
            <a:r>
              <a:rPr lang="en-US" sz="2400" dirty="0" smtClean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Data now private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Objects have no direct access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 smtClean="0"/>
              <a:t>Dob.month</a:t>
            </a:r>
            <a:r>
              <a:rPr lang="en-US" sz="2000" dirty="0" smtClean="0"/>
              <a:t> = 12;  	// NOT ALLOWED.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 smtClean="0"/>
              <a:t>dob.month</a:t>
            </a:r>
            <a:r>
              <a:rPr lang="en-US" sz="2000" dirty="0"/>
              <a:t>;  // NOT ALLOWED</a:t>
            </a:r>
            <a:r>
              <a:rPr lang="en-US" sz="2000" dirty="0" smtClean="0"/>
              <a:t>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 smtClean="0"/>
              <a:t>Dob.input</a:t>
            </a:r>
            <a:r>
              <a:rPr lang="en-US" sz="2000" dirty="0" smtClean="0"/>
              <a:t>();   	// OK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AF88BB-3675-4F1B-A283-38B5FCFF4DB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800600" y="2438400"/>
            <a:ext cx="3581400" cy="914400"/>
          </a:xfrm>
          <a:prstGeom prst="wedgeRoundRectCallout">
            <a:avLst>
              <a:gd name="adj1" fmla="val -120319"/>
              <a:gd name="adj2" fmla="val -13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Convention is that public methods and members are listed first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181600" y="3810000"/>
            <a:ext cx="3200400" cy="914400"/>
          </a:xfrm>
          <a:prstGeom prst="wedgeRoundRectCallout">
            <a:avLst>
              <a:gd name="adj1" fmla="val -109995"/>
              <a:gd name="adj2" fmla="val -340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Hidden data defined later, since others don’t need this</a:t>
            </a:r>
          </a:p>
        </p:txBody>
      </p:sp>
    </p:spTree>
    <p:extLst>
      <p:ext uri="{BB962C8B-B14F-4D97-AF65-F5344CB8AC3E}">
        <p14:creationId xmlns:p14="http://schemas.microsoft.com/office/powerpoint/2010/main" val="2050047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Functions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Object needs to "do something" 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Call </a:t>
            </a:r>
            <a:r>
              <a:rPr lang="en-US" sz="2800" dirty="0" err="1" smtClean="0"/>
              <a:t>accessor</a:t>
            </a:r>
            <a:r>
              <a:rPr lang="en-US" sz="2800" dirty="0" smtClean="0"/>
              <a:t> member functions – AKA “getter” </a:t>
            </a:r>
          </a:p>
          <a:p>
            <a:pPr lvl="1" eaLnBrk="1" hangingPunct="1"/>
            <a:r>
              <a:rPr lang="en-US" sz="2400" dirty="0" smtClean="0"/>
              <a:t>Allow object to read private data</a:t>
            </a:r>
          </a:p>
          <a:p>
            <a:pPr lvl="1" eaLnBrk="1" hangingPunct="1"/>
            <a:r>
              <a:rPr lang="en-US" sz="2400" dirty="0" smtClean="0"/>
              <a:t>Simple and controlled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err="1" smtClean="0"/>
              <a:t>Mutator</a:t>
            </a:r>
            <a:r>
              <a:rPr lang="en-US" sz="2800" dirty="0" smtClean="0"/>
              <a:t> member functions – AKA “setter”</a:t>
            </a:r>
          </a:p>
          <a:p>
            <a:pPr lvl="1" eaLnBrk="1" hangingPunct="1"/>
            <a:r>
              <a:rPr lang="en-US" sz="2400" dirty="0" smtClean="0"/>
              <a:t>Allow object to change private data</a:t>
            </a:r>
          </a:p>
          <a:p>
            <a:pPr lvl="1" eaLnBrk="1" hangingPunct="1"/>
            <a:r>
              <a:rPr lang="en-US" sz="2400" dirty="0" smtClean="0"/>
              <a:t>Manipulated based on application</a:t>
            </a:r>
          </a:p>
          <a:p>
            <a:pPr eaLnBrk="1" hangingPunct="1"/>
            <a:r>
              <a:rPr lang="en-US" dirty="0" smtClean="0"/>
              <a:t>Called the “interface” for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43C8D2C-8CC5-4D8C-BC03-B0CF751CD69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Wallet?</a:t>
            </a:r>
            <a:br>
              <a:rPr lang="en-US" dirty="0" smtClean="0"/>
            </a:br>
            <a:r>
              <a:rPr lang="en-US" sz="3200" i="1" dirty="0" smtClean="0"/>
              <a:t>Encapsulation 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 descr="http://dont-tread-on.me/wp-content/uploads/2011/03/ScreenHunter_17-Jun.-14-15.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80867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Naming Conventions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50292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dirty="0"/>
              <a:t>Rules #1, 2, and 3: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1: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2: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3: Always use meaningful names</a:t>
            </a:r>
          </a:p>
          <a:p>
            <a:pPr lvl="1"/>
            <a:r>
              <a:rPr lang="en-US" dirty="0"/>
              <a:t>Rule #4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Constructors</a:t>
            </a:r>
            <a:r>
              <a:rPr lang="en-US" dirty="0"/>
              <a:t>:	Name of the class</a:t>
            </a:r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  <a:r>
              <a:rPr lang="en-US" dirty="0"/>
              <a:t>	Verbs 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borrowBook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 withdraw</a:t>
            </a:r>
            <a:endParaRPr lang="en-US" sz="2800" dirty="0"/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Accessors</a:t>
            </a:r>
            <a:r>
              <a:rPr lang="en-US" dirty="0"/>
              <a:t>:	Nouns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length  row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nRows</a:t>
            </a:r>
            <a:endParaRPr lang="en-US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3"/>
            <a:r>
              <a:rPr lang="en-US" dirty="0"/>
              <a:t>could use </a:t>
            </a:r>
            <a:r>
              <a:rPr lang="en-US" dirty="0" err="1"/>
              <a:t>getLength</a:t>
            </a:r>
            <a:r>
              <a:rPr lang="en-US" dirty="0"/>
              <a:t>, </a:t>
            </a:r>
            <a:r>
              <a:rPr lang="en-US" dirty="0" err="1"/>
              <a:t>getRow</a:t>
            </a:r>
            <a:r>
              <a:rPr lang="en-US" dirty="0"/>
              <a:t>, </a:t>
            </a:r>
            <a:r>
              <a:rPr lang="en-US" dirty="0" err="1"/>
              <a:t>getnRows</a:t>
            </a:r>
            <a:endParaRPr lang="en-US" dirty="0"/>
          </a:p>
          <a:p>
            <a:pPr lvl="3"/>
            <a:r>
              <a:rPr lang="en-US" dirty="0"/>
              <a:t>could use </a:t>
            </a:r>
            <a:r>
              <a:rPr lang="en-US" dirty="0" err="1"/>
              <a:t>setBorrow</a:t>
            </a:r>
            <a:r>
              <a:rPr lang="en-US" dirty="0"/>
              <a:t>, </a:t>
            </a:r>
            <a:r>
              <a:rPr lang="en-US" dirty="0" err="1"/>
              <a:t>setWithdraw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44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previous student example</a:t>
            </a:r>
          </a:p>
          <a:p>
            <a:r>
              <a:rPr lang="en-US" dirty="0" smtClean="0"/>
              <a:t>Make the data elements private</a:t>
            </a:r>
          </a:p>
          <a:p>
            <a:r>
              <a:rPr lang="en-US" dirty="0" smtClean="0"/>
              <a:t>Create public function :</a:t>
            </a:r>
          </a:p>
          <a:p>
            <a:pPr lvl="1"/>
            <a:r>
              <a:rPr lang="en-US" dirty="0" smtClean="0"/>
              <a:t>Void student::set(string  </a:t>
            </a:r>
            <a:r>
              <a:rPr lang="en-US" dirty="0" err="1" smtClean="0"/>
              <a:t>fName</a:t>
            </a:r>
            <a:r>
              <a:rPr lang="en-US" dirty="0" smtClean="0"/>
              <a:t>, string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ID, double </a:t>
            </a:r>
            <a:r>
              <a:rPr lang="en-US" dirty="0" err="1" smtClean="0"/>
              <a:t>gpa</a:t>
            </a:r>
            <a:r>
              <a:rPr lang="en-US" dirty="0" smtClean="0"/>
              <a:t>) {…}</a:t>
            </a:r>
          </a:p>
          <a:p>
            <a:pPr lvl="1"/>
            <a:r>
              <a:rPr lang="en-US" dirty="0" smtClean="0"/>
              <a:t>Verify that </a:t>
            </a:r>
            <a:r>
              <a:rPr lang="en-US" dirty="0" err="1" smtClean="0"/>
              <a:t>gpa</a:t>
            </a:r>
            <a:r>
              <a:rPr lang="en-US" dirty="0" smtClean="0"/>
              <a:t> is between 0 and 4. If not, exit(1)</a:t>
            </a:r>
          </a:p>
          <a:p>
            <a:pPr lvl="1"/>
            <a:r>
              <a:rPr lang="en-US" dirty="0" smtClean="0"/>
              <a:t>Set the student objects </a:t>
            </a:r>
            <a:endParaRPr lang="en-US" dirty="0"/>
          </a:p>
          <a:p>
            <a:pPr lvl="2"/>
            <a:r>
              <a:rPr lang="en-US" dirty="0" smtClean="0"/>
              <a:t>S1.set(“</a:t>
            </a:r>
            <a:r>
              <a:rPr lang="en-US" dirty="0" err="1"/>
              <a:t>YourFirstName</a:t>
            </a:r>
            <a:r>
              <a:rPr lang="en-US" dirty="0"/>
              <a:t>”, “</a:t>
            </a:r>
            <a:r>
              <a:rPr lang="en-US" dirty="0" err="1"/>
              <a:t>yourLastName</a:t>
            </a:r>
            <a:r>
              <a:rPr lang="en-US" dirty="0"/>
              <a:t>”, 989111222, 3.5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printStudent</a:t>
            </a:r>
            <a:r>
              <a:rPr lang="en-US" dirty="0" smtClean="0"/>
              <a:t> to also show GPA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Initialize objects</a:t>
            </a:r>
          </a:p>
          <a:p>
            <a:pPr lvl="1" eaLnBrk="1" hangingPunct="1"/>
            <a:r>
              <a:rPr lang="en-US" dirty="0" smtClean="0"/>
              <a:t>Set some or all member variables</a:t>
            </a:r>
          </a:p>
          <a:p>
            <a:pPr lvl="1" eaLnBrk="1" hangingPunct="1"/>
            <a:r>
              <a:rPr lang="en-US" dirty="0" smtClean="0"/>
              <a:t>Other actions possible as well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A special kind of member function</a:t>
            </a:r>
          </a:p>
          <a:p>
            <a:pPr lvl="1" eaLnBrk="1" hangingPunct="1"/>
            <a:r>
              <a:rPr lang="en-US" dirty="0" smtClean="0"/>
              <a:t>Looks like any other function, but…</a:t>
            </a:r>
          </a:p>
          <a:p>
            <a:pPr lvl="1" eaLnBrk="1" hangingPunct="1"/>
            <a:r>
              <a:rPr lang="en-US" dirty="0" smtClean="0"/>
              <a:t>Must have same name as the class</a:t>
            </a:r>
          </a:p>
          <a:p>
            <a:pPr lvl="1" eaLnBrk="1" hangingPunct="1"/>
            <a:r>
              <a:rPr lang="en-US" dirty="0" smtClean="0"/>
              <a:t>No return value</a:t>
            </a:r>
          </a:p>
          <a:p>
            <a:pPr lvl="1" eaLnBrk="1" hangingPunct="1"/>
            <a:r>
              <a:rPr lang="en-US" dirty="0" smtClean="0"/>
              <a:t>Automatically called when object declared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FEAE3B9-BEE8-4CC8-B8F8-647EC2BBB39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146" name="Picture 2" descr="http://img3.targetimg3.com/wcsstore/TargetSAS/img/p/11/23/112341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23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301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Definition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definition with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 DayOfYear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     DayOfYear(int monthValue, int dayValue);</a:t>
            </a:r>
            <a:br>
              <a:rPr lang="en-US" sz="2400" smtClean="0"/>
            </a:br>
            <a:r>
              <a:rPr lang="en-US" sz="2400" smtClean="0"/>
              <a:t>		//Constructor initializes month and day</a:t>
            </a:r>
            <a:br>
              <a:rPr lang="en-US" sz="2400" smtClean="0"/>
            </a:br>
            <a:r>
              <a:rPr lang="en-US" sz="2400" smtClean="0"/>
              <a:t>     void input();</a:t>
            </a:r>
            <a:br>
              <a:rPr lang="en-US" sz="2400" smtClean="0"/>
            </a:br>
            <a:r>
              <a:rPr lang="en-US" sz="2400" smtClean="0"/>
              <a:t>     void output();</a:t>
            </a:r>
            <a:br>
              <a:rPr lang="en-US" sz="2400" smtClean="0"/>
            </a:br>
            <a:r>
              <a:rPr lang="en-US" sz="2400" smtClean="0"/>
              <a:t>     …</a:t>
            </a:r>
            <a:br>
              <a:rPr lang="en-US" sz="2400" smtClean="0"/>
            </a:br>
            <a:r>
              <a:rPr lang="en-US" sz="2400" smtClean="0"/>
              <a:t>private:</a:t>
            </a:r>
            <a:br>
              <a:rPr lang="en-US" sz="2400" smtClean="0"/>
            </a:br>
            <a:r>
              <a:rPr lang="en-US" sz="2400" smtClean="0"/>
              <a:t>     int month;</a:t>
            </a:r>
            <a:br>
              <a:rPr lang="en-US" sz="2400" smtClean="0"/>
            </a:br>
            <a:r>
              <a:rPr lang="en-US" sz="2400" smtClean="0"/>
              <a:t>     int day;</a:t>
            </a:r>
            <a:br>
              <a:rPr lang="en-US" sz="2400" smtClean="0"/>
            </a:br>
            <a:r>
              <a:rPr 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76C5270-537D-448B-AB5E-D47C8FB5C28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2" descr="http://t0.gstatic.com/images?q=tbn:ANd9GcT0OfL85Xlz1_8eJwGpAXCAIUnUEIeC2hibypGGkg50NFaLUS5LsdeTWzAL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89" y="4343400"/>
            <a:ext cx="3214812" cy="24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6172200" y="2209800"/>
            <a:ext cx="2590800" cy="762000"/>
          </a:xfrm>
          <a:prstGeom prst="wedgeRoundRectCallout">
            <a:avLst>
              <a:gd name="adj1" fmla="val -188176"/>
              <a:gd name="adj2" fmla="val 480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Must be in public section</a:t>
            </a:r>
          </a:p>
        </p:txBody>
      </p:sp>
    </p:spTree>
    <p:extLst>
      <p:ext uri="{BB962C8B-B14F-4D97-AF65-F5344CB8AC3E}">
        <p14:creationId xmlns:p14="http://schemas.microsoft.com/office/powerpoint/2010/main" val="2526911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Point for Object Oriented Programming!</a:t>
            </a:r>
          </a:p>
          <a:p>
            <a:r>
              <a:rPr lang="en-US" dirty="0" smtClean="0"/>
              <a:t>Become software designers, not just hackers</a:t>
            </a:r>
          </a:p>
          <a:p>
            <a:r>
              <a:rPr lang="en-US" dirty="0" smtClean="0"/>
              <a:t>Integrate with existing programs and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Declare objects: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DayOfYear</a:t>
            </a:r>
            <a:r>
              <a:rPr lang="en-US" sz="2800" dirty="0" smtClean="0"/>
              <a:t> date1(7, 4),</a:t>
            </a:r>
            <a:br>
              <a:rPr lang="en-US" sz="2800" dirty="0" smtClean="0"/>
            </a:br>
            <a:r>
              <a:rPr lang="en-US" sz="2800" dirty="0" smtClean="0"/>
              <a:t>		        date2(5, 5);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Objects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Member variables month, day initialized:</a:t>
            </a:r>
            <a:br>
              <a:rPr lang="en-US" sz="2400" dirty="0" smtClean="0"/>
            </a:br>
            <a:r>
              <a:rPr lang="en-US" sz="2400" dirty="0" smtClean="0"/>
              <a:t>date1.month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7 date2.month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5</a:t>
            </a:r>
            <a:br>
              <a:rPr lang="en-US" sz="2400" dirty="0" smtClean="0"/>
            </a:br>
            <a:r>
              <a:rPr lang="en-US" sz="2400" dirty="0" smtClean="0"/>
              <a:t>date1.dat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4 date2.day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43FDA6D-89BF-4A49-930F-BF355C5E719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57200" y="2743200"/>
            <a:ext cx="2438400" cy="762000"/>
          </a:xfrm>
          <a:prstGeom prst="wedgeRoundRectCallout">
            <a:avLst>
              <a:gd name="adj1" fmla="val 21043"/>
              <a:gd name="adj2" fmla="val -840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 type </a:t>
            </a:r>
            <a:r>
              <a:rPr lang="en-US" dirty="0" smtClean="0">
                <a:sym typeface="Wingdings" pitchFamily="2" charset="2"/>
              </a:rPr>
              <a:t> definition</a:t>
            </a:r>
            <a:endParaRPr lang="en-US" dirty="0" smtClean="0"/>
          </a:p>
        </p:txBody>
      </p:sp>
      <p:sp>
        <p:nvSpPr>
          <p:cNvPr id="3" name="Rounded Rectangular Callout 2"/>
          <p:cNvSpPr/>
          <p:nvPr/>
        </p:nvSpPr>
        <p:spPr>
          <a:xfrm>
            <a:off x="5943600" y="1905000"/>
            <a:ext cx="2286000" cy="685800"/>
          </a:xfrm>
          <a:prstGeom prst="wedgeRoundRectCallout">
            <a:avLst>
              <a:gd name="adj1" fmla="val -93247"/>
              <a:gd name="adj2" fmla="val 1882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Two separate variables</a:t>
            </a:r>
          </a:p>
        </p:txBody>
      </p:sp>
    </p:spTree>
    <p:extLst>
      <p:ext uri="{BB962C8B-B14F-4D97-AF65-F5344CB8AC3E}">
        <p14:creationId xmlns:p14="http://schemas.microsoft.com/office/powerpoint/2010/main" val="3718172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Looks like a function, BUT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</a:p>
          <a:p>
            <a:pPr lvl="1" eaLnBrk="1" hangingPunct="1"/>
            <a:r>
              <a:rPr lang="en-US" smtClean="0"/>
              <a:t>DayOfYear date1, date2</a:t>
            </a:r>
            <a:br>
              <a:rPr lang="en-US" smtClean="0"/>
            </a:br>
            <a:r>
              <a:rPr lang="en-US" smtClean="0"/>
              <a:t>date1.DayOfYear(7, 4);	// ILLEGAL!</a:t>
            </a:r>
            <a:br>
              <a:rPr lang="en-US" smtClean="0"/>
            </a:br>
            <a:r>
              <a:rPr lang="en-US" smtClean="0"/>
              <a:t>date2.DayOfYear(5, 5);	// ILLEGAL!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Seemingly OK…</a:t>
            </a:r>
          </a:p>
          <a:p>
            <a:pPr lvl="1" eaLnBrk="1" hangingPunct="1"/>
            <a:r>
              <a:rPr lang="en-US" smtClean="0"/>
              <a:t>CANNOT call constructors like other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D86CB1-6ED5-4506-9AF1-ABAB618C950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Code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Constructor definition is like all other </a:t>
            </a:r>
            <a:br>
              <a:rPr lang="en-US" sz="2800" dirty="0" smtClean="0"/>
            </a:br>
            <a:r>
              <a:rPr lang="en-US" sz="2800" dirty="0" smtClean="0"/>
              <a:t>member functions:</a:t>
            </a:r>
            <a:br>
              <a:rPr lang="en-US" sz="2800" dirty="0" smtClean="0"/>
            </a:br>
            <a:r>
              <a:rPr lang="en-US" sz="2400" dirty="0" err="1" smtClean="0"/>
              <a:t>DayOfYear</a:t>
            </a:r>
            <a:r>
              <a:rPr lang="en-US" sz="2400" dirty="0" smtClean="0"/>
              <a:t>::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monthValue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dayValue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month = </a:t>
            </a:r>
            <a:r>
              <a:rPr lang="en-US" sz="2400" dirty="0" err="1" smtClean="0"/>
              <a:t>monthValue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day = </a:t>
            </a:r>
            <a:r>
              <a:rPr lang="en-US" sz="2400" dirty="0" err="1" smtClean="0"/>
              <a:t>dayValue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31471A-5DF9-4C97-8C2B-365720BEF99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991100" y="4818994"/>
            <a:ext cx="2781300" cy="762000"/>
          </a:xfrm>
          <a:prstGeom prst="wedgeRoundRectCallout">
            <a:avLst>
              <a:gd name="adj1" fmla="val -139744"/>
              <a:gd name="adj2" fmla="val -19612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Can access the private data properties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133600" y="5199994"/>
            <a:ext cx="2362200" cy="914400"/>
          </a:xfrm>
          <a:prstGeom prst="wedgeRoundRectCallout">
            <a:avLst>
              <a:gd name="adj1" fmla="val -72890"/>
              <a:gd name="adj2" fmla="val -173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No return type</a:t>
            </a:r>
          </a:p>
        </p:txBody>
      </p:sp>
    </p:spTree>
    <p:extLst>
      <p:ext uri="{BB962C8B-B14F-4D97-AF65-F5344CB8AC3E}">
        <p14:creationId xmlns:p14="http://schemas.microsoft.com/office/powerpoint/2010/main" val="15847191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Shorthand 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Previous definition equivalent to:</a:t>
            </a:r>
            <a:br>
              <a:rPr lang="en-US" sz="28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DayOfYear::DayOfYear(		int monthValue,</a:t>
            </a:r>
            <a:br>
              <a:rPr lang="en-US" sz="2400" smtClean="0"/>
            </a:br>
            <a:r>
              <a:rPr lang="en-US" sz="2400" smtClean="0"/>
              <a:t>					int dayValue)</a:t>
            </a:r>
            <a:br>
              <a:rPr lang="en-US" sz="2400" smtClean="0"/>
            </a:br>
            <a:r>
              <a:rPr lang="en-US" sz="2400" smtClean="0"/>
              <a:t>		: month(monthValue), day(dayValue)  </a:t>
            </a:r>
            <a:r>
              <a:rPr lang="en-US" sz="2400" smtClean="0">
                <a:sym typeface="Wingdings" pitchFamily="2" charset="2"/>
              </a:rPr>
              <a:t>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/>
              <a:t>{…}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Third line called "Initialization Section"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Body left empty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Preferable definition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3CE90BA-A4D3-4814-B2DF-D813B2867E6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404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2012 Pearson Addison-Wesley. All rights reserved.</a:t>
            </a:r>
            <a:endParaRPr lang="en-CA" smtClean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Should Validate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initialize data</a:t>
            </a:r>
          </a:p>
          <a:p>
            <a:pPr eaLnBrk="1" hangingPunct="1"/>
            <a:r>
              <a:rPr lang="en-US" dirty="0" smtClean="0"/>
              <a:t>Ensure only appropriate data is assigned to</a:t>
            </a:r>
            <a:br>
              <a:rPr lang="en-US" dirty="0" smtClean="0"/>
            </a:br>
            <a:r>
              <a:rPr lang="en-US" dirty="0" smtClean="0"/>
              <a:t>class private member variables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marL="400050" lvl="1" indent="0" eaLnBrk="1" hangingPunct="1">
              <a:buNone/>
            </a:pPr>
            <a:r>
              <a:rPr lang="en-US" sz="2000" dirty="0" err="1"/>
              <a:t>DayOfYear</a:t>
            </a:r>
            <a:r>
              <a:rPr lang="en-US" sz="2000" dirty="0"/>
              <a:t>::</a:t>
            </a:r>
            <a:r>
              <a:rPr lang="en-US" sz="2000" dirty="0" err="1"/>
              <a:t>DayOfYear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monthValue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dayValue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/>
              <a:t>{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if ((month &lt; 1) || (month &gt; 12)) {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“Illegal month value”;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	exit(1);</a:t>
            </a:r>
          </a:p>
          <a:p>
            <a:pPr marL="400050" lvl="1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month = </a:t>
            </a:r>
            <a:r>
              <a:rPr lang="en-US" sz="2000" dirty="0" err="1"/>
              <a:t>monthValue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day = </a:t>
            </a:r>
            <a:r>
              <a:rPr lang="en-US" sz="2000" dirty="0" err="1"/>
              <a:t>dayValue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001AB68-B5F9-4B9E-8776-4C509166716F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classes practice project</a:t>
            </a:r>
          </a:p>
          <a:p>
            <a:r>
              <a:rPr lang="en-US" dirty="0" smtClean="0"/>
              <a:t>Convert the previous student set function to a constructor</a:t>
            </a:r>
          </a:p>
          <a:p>
            <a:pPr lvl="1"/>
            <a:r>
              <a:rPr lang="en-US" dirty="0" smtClean="0"/>
              <a:t>Make sure to remove any return statement</a:t>
            </a:r>
          </a:p>
          <a:p>
            <a:r>
              <a:rPr lang="en-US" dirty="0" smtClean="0"/>
              <a:t>Change the student variable definition to use the new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13690" y="3886200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3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- Defined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817559"/>
          </a:xfrm>
        </p:spPr>
        <p:txBody>
          <a:bodyPr/>
          <a:lstStyle/>
          <a:p>
            <a:r>
              <a:rPr lang="en-US" dirty="0" smtClean="0"/>
              <a:t>This motorcycle can carry</a:t>
            </a:r>
          </a:p>
          <a:p>
            <a:pPr lvl="1"/>
            <a:r>
              <a:rPr lang="en-US" dirty="0" smtClean="0"/>
              <a:t>1 Box – No Problem…</a:t>
            </a:r>
          </a:p>
          <a:p>
            <a:pPr lvl="1"/>
            <a:r>
              <a:rPr lang="en-US" dirty="0" smtClean="0"/>
              <a:t>2 Boxes – OK</a:t>
            </a:r>
          </a:p>
          <a:p>
            <a:pPr lvl="1"/>
            <a:r>
              <a:rPr lang="en-US" dirty="0" smtClean="0"/>
              <a:t>12 Boxes. Problem!!!</a:t>
            </a:r>
          </a:p>
          <a:p>
            <a:r>
              <a:rPr lang="en-US" dirty="0" smtClean="0"/>
              <a:t>Box Contains</a:t>
            </a:r>
          </a:p>
          <a:p>
            <a:pPr lvl="1"/>
            <a:r>
              <a:rPr lang="en-US" dirty="0" smtClean="0"/>
              <a:t>Potato Chips. No Problem…</a:t>
            </a:r>
          </a:p>
          <a:p>
            <a:pPr lvl="1"/>
            <a:r>
              <a:rPr lang="en-US" dirty="0" smtClean="0"/>
              <a:t>Exercise Weights. Problem!!!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18" name="Picture 2" descr="http://2.bp.blogspot.com/-1sFTZuCtQZo/TgeQu_LwlCI/AAAAAAAAACY/C17rUXmHT-A/s1600/overload_car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3200" i="1" dirty="0" smtClean="0"/>
              <a:t>Array Sum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Integer Version</a:t>
            </a:r>
          </a:p>
          <a:p>
            <a:pPr marL="457200" lvl="1" indent="0">
              <a:buNone/>
            </a:pP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a[], </a:t>
            </a:r>
            <a:r>
              <a:rPr lang="en-US" sz="1600" dirty="0" err="1" smtClean="0"/>
              <a:t>int</a:t>
            </a:r>
            <a:r>
              <a:rPr lang="en-US" sz="1600" dirty="0" smtClean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0;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size; </a:t>
            </a:r>
            <a:r>
              <a:rPr lang="en-US" sz="1600" dirty="0" err="1" smtClean="0"/>
              <a:t>i</a:t>
            </a:r>
            <a:r>
              <a:rPr lang="en-US" sz="1600" dirty="0" smtClean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sum += a[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return(sum);  }</a:t>
            </a:r>
          </a:p>
          <a:p>
            <a:r>
              <a:rPr lang="en-US" sz="1800" dirty="0" smtClean="0"/>
              <a:t>Double Version</a:t>
            </a:r>
          </a:p>
          <a:p>
            <a:pPr marL="457200" lvl="1" indent="0">
              <a:buNone/>
            </a:pPr>
            <a:r>
              <a:rPr lang="en-US" sz="1600" dirty="0"/>
              <a:t>d</a:t>
            </a:r>
            <a:r>
              <a:rPr lang="en-US" sz="1600" dirty="0" smtClean="0"/>
              <a:t>ouble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(double a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double sum </a:t>
            </a:r>
            <a:r>
              <a:rPr lang="en-US" sz="1600" dirty="0"/>
              <a:t>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</a:t>
            </a:r>
            <a:r>
              <a:rPr lang="en-US" sz="1600" dirty="0" smtClean="0"/>
              <a:t>);  }</a:t>
            </a:r>
            <a:endParaRPr lang="en-US" sz="1600" dirty="0"/>
          </a:p>
          <a:p>
            <a:r>
              <a:rPr lang="en-US" sz="1800" dirty="0" smtClean="0"/>
              <a:t>Main Call</a:t>
            </a:r>
          </a:p>
          <a:p>
            <a:pPr marL="457200" lvl="1" indent="0">
              <a:buNone/>
            </a:pPr>
            <a:r>
              <a:rPr lang="en-US" sz="1600" dirty="0" smtClean="0"/>
              <a:t>Double total, scores[3] = {1.0, 2.5, 3.5};</a:t>
            </a:r>
          </a:p>
          <a:p>
            <a:pPr marL="457200" lvl="1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amount, values[3] = {5, 10 , 15};</a:t>
            </a:r>
          </a:p>
          <a:p>
            <a:pPr marL="457200" lvl="1" indent="0">
              <a:buNone/>
            </a:pPr>
            <a:r>
              <a:rPr lang="en-US" sz="1600" dirty="0" smtClean="0"/>
              <a:t>Total =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(scores, 3);</a:t>
            </a:r>
          </a:p>
          <a:p>
            <a:pPr marL="457200" lvl="1" indent="0">
              <a:buNone/>
            </a:pPr>
            <a:r>
              <a:rPr lang="en-US" sz="1600" dirty="0" smtClean="0"/>
              <a:t>Amount = </a:t>
            </a:r>
            <a:r>
              <a:rPr lang="en-US" sz="1600" dirty="0" err="1" smtClean="0"/>
              <a:t>sumarray</a:t>
            </a:r>
            <a:r>
              <a:rPr lang="en-US" sz="1600" dirty="0" smtClean="0"/>
              <a:t>(values,  3);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4419600"/>
            <a:ext cx="2590800" cy="914400"/>
          </a:xfrm>
          <a:prstGeom prst="wedgeRoundRectCallout">
            <a:avLst>
              <a:gd name="adj1" fmla="val -126107"/>
              <a:gd name="adj2" fmla="val 1521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Same function name, but different data types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2438400"/>
            <a:ext cx="2667000" cy="914400"/>
          </a:xfrm>
          <a:prstGeom prst="wedgeRoundRectCallout">
            <a:avLst>
              <a:gd name="adj1" fmla="val -100636"/>
              <a:gd name="adj2" fmla="val 8146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Can also change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643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Constructors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Can overload constructors just like </a:t>
            </a:r>
            <a:br>
              <a:rPr lang="en-US" dirty="0" smtClean="0"/>
            </a:br>
            <a:r>
              <a:rPr lang="en-US" dirty="0" smtClean="0"/>
              <a:t>other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Recall: a signature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Provide constructors for all possible</a:t>
            </a:r>
            <a:br>
              <a:rPr lang="en-US" dirty="0" smtClean="0"/>
            </a:br>
            <a:r>
              <a:rPr lang="en-US" dirty="0" smtClean="0"/>
              <a:t>argument-lists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Particularly "how many"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639909B-3A7A-491D-B27A-327E25592C97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7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http://upload.wikimedia.org/wikipedia/commons/thumb/a/ae/Aristotle_Altemps_Inv8575.jpg/220px-Aristotle_Altemps_Inv85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24" y="1295399"/>
            <a:ext cx="2095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71500" y="990600"/>
            <a:ext cx="19050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sat in my favorite chair</a:t>
            </a:r>
          </a:p>
        </p:txBody>
      </p:sp>
      <p:sp>
        <p:nvSpPr>
          <p:cNvPr id="6" name="Oval 5"/>
          <p:cNvSpPr/>
          <p:nvPr/>
        </p:nvSpPr>
        <p:spPr>
          <a:xfrm>
            <a:off x="6857999" y="990600"/>
            <a:ext cx="1676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played with my dog</a:t>
            </a:r>
          </a:p>
        </p:txBody>
      </p:sp>
      <p:sp>
        <p:nvSpPr>
          <p:cNvPr id="7" name="Oval 6"/>
          <p:cNvSpPr/>
          <p:nvPr/>
        </p:nvSpPr>
        <p:spPr>
          <a:xfrm>
            <a:off x="785649" y="2409823"/>
            <a:ext cx="1524000" cy="12001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Describe my chair</a:t>
            </a:r>
          </a:p>
        </p:txBody>
      </p:sp>
      <p:sp>
        <p:nvSpPr>
          <p:cNvPr id="8" name="Oval 7"/>
          <p:cNvSpPr/>
          <p:nvPr/>
        </p:nvSpPr>
        <p:spPr>
          <a:xfrm>
            <a:off x="6972299" y="2524122"/>
            <a:ext cx="1447800" cy="971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my dog’s name?</a:t>
            </a:r>
          </a:p>
        </p:txBody>
      </p:sp>
      <p:sp>
        <p:nvSpPr>
          <p:cNvPr id="9" name="Oval 8"/>
          <p:cNvSpPr/>
          <p:nvPr/>
        </p:nvSpPr>
        <p:spPr>
          <a:xfrm>
            <a:off x="390197" y="3862552"/>
            <a:ext cx="2590800" cy="12034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Chairs belong to a category of furniture = class</a:t>
            </a:r>
          </a:p>
        </p:txBody>
      </p:sp>
      <p:sp>
        <p:nvSpPr>
          <p:cNvPr id="10" name="Oval 9"/>
          <p:cNvSpPr/>
          <p:nvPr/>
        </p:nvSpPr>
        <p:spPr>
          <a:xfrm>
            <a:off x="6553199" y="3862552"/>
            <a:ext cx="2286000" cy="152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Dogs belong to a different category</a:t>
            </a:r>
          </a:p>
        </p:txBody>
      </p:sp>
      <p:sp>
        <p:nvSpPr>
          <p:cNvPr id="11" name="Not Equal 10"/>
          <p:cNvSpPr/>
          <p:nvPr/>
        </p:nvSpPr>
        <p:spPr>
          <a:xfrm>
            <a:off x="3657600" y="4180489"/>
            <a:ext cx="2069224" cy="922283"/>
          </a:xfrm>
          <a:prstGeom prst="mathNotEqua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But a Chair is not a dog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598" y="5562600"/>
            <a:ext cx="1514803" cy="76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 can sit </a:t>
            </a:r>
            <a:r>
              <a:rPr lang="en-US" dirty="0" smtClean="0"/>
              <a:t>on </a:t>
            </a:r>
            <a:r>
              <a:rPr lang="en-US" dirty="0"/>
              <a:t>a chair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42233" y="5588876"/>
            <a:ext cx="1857703" cy="76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 </a:t>
            </a:r>
            <a:r>
              <a:rPr lang="en-US" dirty="0" smtClean="0"/>
              <a:t>should not sit on </a:t>
            </a:r>
            <a:r>
              <a:rPr lang="en-US" dirty="0"/>
              <a:t>a </a:t>
            </a:r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533697"/>
            <a:ext cx="25146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My chair and my dog is an instance or object of their class</a:t>
            </a:r>
          </a:p>
        </p:txBody>
      </p:sp>
    </p:spTree>
    <p:extLst>
      <p:ext uri="{BB962C8B-B14F-4D97-AF65-F5344CB8AC3E}">
        <p14:creationId xmlns:p14="http://schemas.microsoft.com/office/powerpoint/2010/main" val="19153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Class Constructors Overload  </a:t>
            </a:r>
            <a:br>
              <a:rPr lang="en-US" sz="3600" dirty="0" smtClean="0"/>
            </a:br>
            <a:r>
              <a:rPr lang="en-US" sz="2800" b="1" i="1" dirty="0" smtClean="0"/>
              <a:t>Example </a:t>
            </a:r>
            <a:r>
              <a:rPr lang="en-US" sz="2800" i="1" dirty="0" smtClean="0"/>
              <a:t>(1 of 3)</a:t>
            </a:r>
          </a:p>
        </p:txBody>
      </p:sp>
      <p:pic>
        <p:nvPicPr>
          <p:cNvPr id="25603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5" y="1447800"/>
            <a:ext cx="7848600" cy="49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C132296-8857-46FF-8232-33F382B28FA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477000" y="2773417"/>
            <a:ext cx="2667000" cy="685800"/>
          </a:xfrm>
          <a:prstGeom prst="wedgeRoundRectCallout">
            <a:avLst>
              <a:gd name="adj1" fmla="val -90586"/>
              <a:gd name="adj2" fmla="val 6617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the different versions of constructor</a:t>
            </a:r>
          </a:p>
        </p:txBody>
      </p:sp>
    </p:spTree>
    <p:extLst>
      <p:ext uri="{BB962C8B-B14F-4D97-AF65-F5344CB8AC3E}">
        <p14:creationId xmlns:p14="http://schemas.microsoft.com/office/powerpoint/2010/main" val="3731034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 smtClean="0"/>
              <a:t>(2 </a:t>
            </a:r>
            <a:r>
              <a:rPr lang="en-US" sz="2400" i="1" dirty="0"/>
              <a:t>of 3)</a:t>
            </a:r>
            <a:endParaRPr lang="en-US" sz="3000" dirty="0" smtClean="0"/>
          </a:p>
        </p:txBody>
      </p:sp>
      <p:pic>
        <p:nvPicPr>
          <p:cNvPr id="26627" name="Picture 6" descr="C:\WINDOWS\Desktop\Oh_type\sacitch_C++_ppt\gif\savitchc07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98" y="1371600"/>
            <a:ext cx="6793266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EF262CC-C04E-402C-8494-B58495D880F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6248400" y="6122987"/>
            <a:ext cx="2743200" cy="663575"/>
          </a:xfrm>
          <a:prstGeom prst="wedgeRoundRectCallout">
            <a:avLst>
              <a:gd name="adj1" fmla="val -79224"/>
              <a:gd name="adj2" fmla="val -1085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Shorthand style used to initialize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1528322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 smtClean="0"/>
              <a:t>(</a:t>
            </a:r>
            <a:r>
              <a:rPr lang="en-US" sz="2400" i="1" dirty="0"/>
              <a:t>3</a:t>
            </a:r>
            <a:r>
              <a:rPr lang="en-US" sz="2400" i="1" dirty="0" smtClean="0"/>
              <a:t> </a:t>
            </a:r>
            <a:r>
              <a:rPr lang="en-US" sz="2400" i="1" dirty="0"/>
              <a:t>of 3)</a:t>
            </a:r>
            <a:endParaRPr lang="en-US" sz="3000" dirty="0" smtClean="0"/>
          </a:p>
        </p:txBody>
      </p:sp>
      <p:pic>
        <p:nvPicPr>
          <p:cNvPr id="27651" name="Picture 4" descr="C:\WINDOWS\Desktop\Oh_type\sacitch_C++_ppt\gif\savitchc07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40536"/>
            <a:ext cx="5767387" cy="544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E595F61-BCEB-49F5-92F5-BC02E2EDA59E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2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with No Arguments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Default constructor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If no default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Cannot declare: </a:t>
            </a: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err="1"/>
              <a:t>myObject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be confusing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Standard functions with no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Called with syntax: </a:t>
            </a:r>
            <a:r>
              <a:rPr lang="en-US" sz="2400" dirty="0" err="1" smtClean="0"/>
              <a:t>callMyFunction</a:t>
            </a:r>
            <a:r>
              <a:rPr lang="en-US" sz="2400" dirty="0" smtClean="0"/>
              <a:t>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Including empty parentheses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Object declarations with no "initializers":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DayOfYear</a:t>
            </a:r>
            <a:r>
              <a:rPr lang="en-US" sz="2400" dirty="0" smtClean="0"/>
              <a:t> date1;	// This way!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DayOfYear</a:t>
            </a:r>
            <a:r>
              <a:rPr lang="en-US" sz="2400" dirty="0" smtClean="0"/>
              <a:t> date(); 	// NO!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D348A39-3D87-4ED0-A098-FEA78353862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248400" y="5787259"/>
            <a:ext cx="2743200" cy="990600"/>
          </a:xfrm>
          <a:prstGeom prst="wedgeRoundRectCallout">
            <a:avLst>
              <a:gd name="adj1" fmla="val -141331"/>
              <a:gd name="adj2" fmla="val -136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really a function declaration / prototype</a:t>
            </a:r>
          </a:p>
        </p:txBody>
      </p:sp>
    </p:spTree>
    <p:extLst>
      <p:ext uri="{BB962C8B-B14F-4D97-AF65-F5344CB8AC3E}">
        <p14:creationId xmlns:p14="http://schemas.microsoft.com/office/powerpoint/2010/main" val="3573826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Constructor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Can also call constructor AGAIN</a:t>
            </a:r>
          </a:p>
          <a:p>
            <a:pPr lvl="1" eaLnBrk="1" hangingPunct="1"/>
            <a:r>
              <a:rPr lang="en-US" sz="2400" dirty="0" smtClean="0"/>
              <a:t>After object declared</a:t>
            </a:r>
          </a:p>
          <a:p>
            <a:pPr lvl="2" eaLnBrk="1" hangingPunct="1"/>
            <a:r>
              <a:rPr lang="en-US" sz="2000" dirty="0" smtClean="0"/>
              <a:t>Recall: constructor was automatically called then</a:t>
            </a:r>
          </a:p>
          <a:p>
            <a:pPr lvl="1" eaLnBrk="1" hangingPunct="1"/>
            <a:r>
              <a:rPr lang="en-US" sz="2400" dirty="0" smtClean="0"/>
              <a:t>Can call via object’s name; standard member</a:t>
            </a:r>
            <a:br>
              <a:rPr lang="en-US" sz="2400" dirty="0" smtClean="0"/>
            </a:br>
            <a:r>
              <a:rPr lang="en-US" sz="2400" dirty="0" smtClean="0"/>
              <a:t>function call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Convenient method to reset member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Example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err="1" smtClean="0"/>
              <a:t>dayOfYear</a:t>
            </a:r>
            <a:r>
              <a:rPr lang="en-US" sz="2400" dirty="0"/>
              <a:t> </a:t>
            </a:r>
            <a:r>
              <a:rPr lang="en-US" sz="2400" dirty="0" smtClean="0"/>
              <a:t>holiday(7,4);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Holiday = </a:t>
            </a:r>
            <a:r>
              <a:rPr lang="en-US" sz="2400" dirty="0" err="1" smtClean="0"/>
              <a:t>dayOfYear</a:t>
            </a:r>
            <a:r>
              <a:rPr lang="en-US" sz="2400" dirty="0" smtClean="0"/>
              <a:t>(5,5);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9E9833A-12F2-47E6-B983-A93FFDB4045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867400" y="4648200"/>
            <a:ext cx="2362200" cy="838200"/>
          </a:xfrm>
          <a:prstGeom prst="wedgeRoundRectCallout">
            <a:avLst>
              <a:gd name="adj1" fmla="val -116185"/>
              <a:gd name="adj2" fmla="val 3593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Initial declaration (of Independence)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867400" y="5715000"/>
            <a:ext cx="1752600" cy="609600"/>
          </a:xfrm>
          <a:prstGeom prst="wedgeRoundRectCallout">
            <a:avLst>
              <a:gd name="adj1" fmla="val -126980"/>
              <a:gd name="adj2" fmla="val -1767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Reset value to </a:t>
            </a:r>
            <a:r>
              <a:rPr lang="en-US" dirty="0" err="1" smtClean="0"/>
              <a:t>Cinco</a:t>
            </a:r>
            <a:r>
              <a:rPr lang="en-US" dirty="0" smtClean="0"/>
              <a:t> de Mayo!</a:t>
            </a:r>
          </a:p>
        </p:txBody>
      </p:sp>
    </p:spTree>
    <p:extLst>
      <p:ext uri="{BB962C8B-B14F-4D97-AF65-F5344CB8AC3E}">
        <p14:creationId xmlns:p14="http://schemas.microsoft.com/office/powerpoint/2010/main" val="2740387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the classes practice project</a:t>
            </a:r>
          </a:p>
          <a:p>
            <a:r>
              <a:rPr lang="en-US" dirty="0" smtClean="0"/>
              <a:t>Add a new constructor function without arguments to the student class</a:t>
            </a:r>
          </a:p>
          <a:p>
            <a:r>
              <a:rPr lang="en-US" dirty="0" smtClean="0"/>
              <a:t>Set the member properties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 = “Jane”</a:t>
            </a:r>
          </a:p>
          <a:p>
            <a:pPr lvl="1"/>
            <a:r>
              <a:rPr lang="en-US" dirty="0" err="1" smtClean="0"/>
              <a:t>lastName</a:t>
            </a:r>
            <a:r>
              <a:rPr lang="en-US" dirty="0" smtClean="0"/>
              <a:t> = “Doe”</a:t>
            </a:r>
          </a:p>
          <a:p>
            <a:pPr lvl="1"/>
            <a:r>
              <a:rPr lang="en-US" dirty="0" smtClean="0"/>
              <a:t>ID = 0</a:t>
            </a:r>
          </a:p>
          <a:p>
            <a:pPr lvl="1"/>
            <a:r>
              <a:rPr lang="en-US" dirty="0" smtClean="0"/>
              <a:t>GPA = 0.0</a:t>
            </a:r>
          </a:p>
          <a:p>
            <a:r>
              <a:rPr lang="en-US" dirty="0" smtClean="0"/>
              <a:t>Declare student3 variable and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Class member variables can be any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Including objects of other classes!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Defines a relationship between classes</a:t>
            </a:r>
            <a:endParaRPr lang="en-US" sz="2000" dirty="0" smtClean="0"/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Need special notation for constructors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So they can call "back" to member </a:t>
            </a:r>
            <a:br>
              <a:rPr lang="en-US" sz="2400" dirty="0" smtClean="0"/>
            </a:br>
            <a:r>
              <a:rPr lang="en-US" sz="2400" dirty="0" smtClean="0"/>
              <a:t>object’s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2A844D5-9F55-41DD-B0A1-EE5D56964D1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5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Nested Class Member Example: </a:t>
            </a:r>
            <a:br>
              <a:rPr lang="en-US" sz="4000" dirty="0" smtClean="0"/>
            </a:br>
            <a:r>
              <a:rPr lang="en-US" sz="2800" i="1" dirty="0" smtClean="0"/>
              <a:t>1 of 5</a:t>
            </a:r>
          </a:p>
        </p:txBody>
      </p:sp>
      <p:pic>
        <p:nvPicPr>
          <p:cNvPr id="33795" name="Picture 6" descr="C:\WINDOWS\Desktop\Oh_type\sacitch_C++_ppt\gif\savitchc07d03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528763"/>
            <a:ext cx="7696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022B01-B742-492C-96C0-CF00C9642718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1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2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4819" name="Picture 6" descr="C:\WINDOWS\Desktop\Oh_type\sacitch_C++_ppt\gif\savitchc07d03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12875"/>
            <a:ext cx="6350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EC48767-ED9A-49ED-A6F1-1F288104A9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096000" y="990600"/>
            <a:ext cx="3048000" cy="838200"/>
          </a:xfrm>
          <a:prstGeom prst="wedgeRoundRectCallout">
            <a:avLst>
              <a:gd name="adj1" fmla="val -139927"/>
              <a:gd name="adj2" fmla="val 3778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New class defined with </a:t>
            </a:r>
            <a:r>
              <a:rPr lang="en-US" dirty="0" err="1" smtClean="0"/>
              <a:t>DayOfYear</a:t>
            </a:r>
            <a:r>
              <a:rPr lang="en-US" dirty="0" smtClean="0"/>
              <a:t> as nested member</a:t>
            </a:r>
          </a:p>
        </p:txBody>
      </p:sp>
    </p:spTree>
    <p:extLst>
      <p:ext uri="{BB962C8B-B14F-4D97-AF65-F5344CB8AC3E}">
        <p14:creationId xmlns:p14="http://schemas.microsoft.com/office/powerpoint/2010/main" val="1159932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3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5843" name="Picture 4" descr="C:\WINDOWS\Desktop\Oh_type\sacitch_C++_ppt\gif\savitchc07d03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28800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12D203C-D4BD-4272-83A5-120972A172C1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Mythology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http://upload.wikimedia.org/wikipedia/commons/thumb/8/85/Points_of_a_horse.jpg/330px-Points_of_a_hor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04422"/>
            <a:ext cx="3962400" cy="26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outhcom.com.au/~seymour/pegasus/pegas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9050"/>
            <a:ext cx="3311052" cy="3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jeffgothelf.com/blog/wp-content/uploads/2011/04/unico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2905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558455" y="1259601"/>
            <a:ext cx="2590800" cy="762000"/>
          </a:xfrm>
          <a:prstGeom prst="wedgeRoundRectCallout">
            <a:avLst>
              <a:gd name="adj1" fmla="val -60995"/>
              <a:gd name="adj2" fmla="val 14112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 horse has many properties or attributes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17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4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6867" name="Picture 4" descr="C:\WINDOWS\Desktop\Oh_type\sacitch_C++_ppt\gif\savitchc07d03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419225"/>
            <a:ext cx="5816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06508D3-3709-4A95-9B9E-460606FC4C02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9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 smtClean="0"/>
              <a:t>5 </a:t>
            </a:r>
            <a:r>
              <a:rPr lang="en-US" sz="2800" i="1" dirty="0"/>
              <a:t>of 5</a:t>
            </a:r>
            <a:endParaRPr lang="en-US" sz="4000" dirty="0" smtClean="0"/>
          </a:p>
        </p:txBody>
      </p:sp>
      <p:pic>
        <p:nvPicPr>
          <p:cNvPr id="37891" name="Picture 4" descr="C:\WINDOWS\Desktop\Oh_type\sacitch_C++_ppt\gif\savitchc07d03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5775"/>
            <a:ext cx="7772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2832C12-8A9A-499B-A39B-C065F3C55538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33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versus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members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data members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 member functions 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Technically,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Perceptionally, very different mechanisms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1659D1-8F9A-42E2-AB5C-E15F7997122E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7" name="Picture 2" descr="http://cset.sp.utoledo.edu/cset3150/images/c_struct_s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2000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85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Back to Design - Object </a:t>
            </a:r>
            <a:r>
              <a:rPr lang="en-US" dirty="0"/>
              <a:t>Pattern</a:t>
            </a: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3813" cy="44958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dirty="0"/>
              <a:t>An object pattern is a </a:t>
            </a:r>
            <a:r>
              <a:rPr lang="en-US" dirty="0" smtClean="0"/>
              <a:t>“best practice” for implementing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u="sng" dirty="0"/>
              <a:t>state</a:t>
            </a:r>
            <a:r>
              <a:rPr lang="en-US" dirty="0"/>
              <a:t> object patterns describes objects that  </a:t>
            </a:r>
          </a:p>
          <a:p>
            <a:pPr lvl="2">
              <a:buFont typeface="Symbol" pitchFamily="18" charset="2"/>
              <a:buNone/>
            </a:pPr>
            <a:r>
              <a:rPr lang="en-US" i="1" dirty="0"/>
              <a:t>Maintain a body of data and provide suitable access to it by other objects and human users</a:t>
            </a:r>
            <a:r>
              <a:rPr lang="en-US" dirty="0"/>
              <a:t> </a:t>
            </a:r>
          </a:p>
          <a:p>
            <a:pPr lvl="2"/>
            <a:r>
              <a:rPr lang="en-US" sz="2700" dirty="0"/>
              <a:t>Object patterns help us understand new objects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classes have these things in common</a:t>
            </a:r>
          </a:p>
          <a:p>
            <a:pPr lvl="2"/>
            <a:r>
              <a:rPr lang="en-US" dirty="0"/>
              <a:t>private data members store the state of objects </a:t>
            </a:r>
          </a:p>
          <a:p>
            <a:pPr lvl="2"/>
            <a:r>
              <a:rPr lang="en-US" dirty="0"/>
              <a:t>constructors initialize private data members</a:t>
            </a:r>
          </a:p>
          <a:p>
            <a:pPr lvl="2"/>
            <a:r>
              <a:rPr lang="en-US" dirty="0"/>
              <a:t>modifiers alter the private data members</a:t>
            </a:r>
          </a:p>
          <a:p>
            <a:pPr lvl="2"/>
            <a:r>
              <a:rPr lang="en-US" dirty="0" err="1"/>
              <a:t>accessors</a:t>
            </a:r>
            <a:r>
              <a:rPr lang="en-US" dirty="0"/>
              <a:t> allow us to inspect the current state of an object or to have its state available in expressions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54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= Structure +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 adds private and public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What’s the diff? _________________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Focus </a:t>
            </a:r>
            <a:r>
              <a:rPr lang="en-US" sz="2800" dirty="0"/>
              <a:t>for programming changes</a:t>
            </a:r>
          </a:p>
          <a:p>
            <a:pPr lvl="1" eaLnBrk="1" hangingPunct="1"/>
            <a:r>
              <a:rPr lang="en-US" sz="2400" dirty="0"/>
              <a:t>Before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algorithms center stage</a:t>
            </a:r>
          </a:p>
          <a:p>
            <a:pPr lvl="1" eaLnBrk="1" hangingPunct="1"/>
            <a:r>
              <a:rPr lang="en-US" sz="2400" dirty="0"/>
              <a:t>OOP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Algorithms still exist</a:t>
            </a:r>
          </a:p>
          <a:p>
            <a:pPr lvl="1" eaLnBrk="1" hangingPunct="1"/>
            <a:r>
              <a:rPr lang="en-US" sz="2400" dirty="0"/>
              <a:t>They simply focus on their data</a:t>
            </a:r>
          </a:p>
          <a:p>
            <a:pPr lvl="1" eaLnBrk="1" hangingPunct="1"/>
            <a:r>
              <a:rPr lang="en-US" sz="2400" dirty="0"/>
              <a:t>Are "made" to "fit" the </a:t>
            </a:r>
            <a:r>
              <a:rPr lang="en-US" sz="2400" dirty="0" smtClean="0"/>
              <a:t>data</a:t>
            </a:r>
          </a:p>
          <a:p>
            <a:pPr lvl="1" eaLnBrk="1" hangingPunct="1"/>
            <a:r>
              <a:rPr lang="en-US" sz="2400" dirty="0" smtClean="0"/>
              <a:t>Interface versus implementation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Object-Oriented Design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6987"/>
            <a:ext cx="8839200" cy="5103813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sz="2800" b="1" u="sng" dirty="0" smtClean="0">
                <a:solidFill>
                  <a:schemeClr val="accent2"/>
                </a:solidFill>
              </a:rPr>
              <a:t>Design </a:t>
            </a:r>
            <a:r>
              <a:rPr lang="en-US" sz="2800" b="1" u="sng" dirty="0">
                <a:solidFill>
                  <a:schemeClr val="accent2"/>
                </a:solidFill>
              </a:rPr>
              <a:t>Guideline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spcAft>
                <a:spcPct val="40000"/>
              </a:spcAft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All data should be hidden within its class</a:t>
            </a:r>
            <a:endParaRPr lang="en-US" i="1" dirty="0"/>
          </a:p>
          <a:p>
            <a:pPr lvl="2">
              <a:spcBef>
                <a:spcPct val="5000"/>
              </a:spcBef>
            </a:pPr>
            <a:r>
              <a:rPr lang="en-US" dirty="0"/>
              <a:t>Ramifications: </a:t>
            </a:r>
          </a:p>
          <a:p>
            <a:pPr lvl="3"/>
            <a:r>
              <a:rPr lang="en-US" dirty="0"/>
              <a:t>Good: Can't mess up the state (compiler complains) </a:t>
            </a:r>
          </a:p>
          <a:p>
            <a:pPr lvl="3"/>
            <a:r>
              <a:rPr lang="en-US" dirty="0"/>
              <a:t>Good: Have to create interface of member functions</a:t>
            </a:r>
          </a:p>
          <a:p>
            <a:pPr lvl="3"/>
            <a:r>
              <a:rPr lang="en-US" dirty="0"/>
              <a:t>Bad: Extra coding, but worth it </a:t>
            </a:r>
            <a:endParaRPr lang="en-US" dirty="0" smtClean="0"/>
          </a:p>
          <a:p>
            <a:pPr lvl="1">
              <a:spcBef>
                <a:spcPct val="35000"/>
              </a:spcBef>
              <a:buFont typeface="Symbol" pitchFamily="18" charset="2"/>
              <a:buNone/>
            </a:pPr>
            <a:r>
              <a:rPr lang="en-US" b="1" u="sng" dirty="0">
                <a:solidFill>
                  <a:schemeClr val="accent2"/>
                </a:solidFill>
              </a:rPr>
              <a:t>Design Guideline</a:t>
            </a:r>
            <a:endParaRPr lang="en-US" b="1" dirty="0">
              <a:solidFill>
                <a:srgbClr val="B50069"/>
              </a:solidFill>
            </a:endParaRPr>
          </a:p>
          <a:p>
            <a:pPr lvl="1"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Keep related data and behavior in one place</a:t>
            </a:r>
            <a:endParaRPr lang="en-US" i="1" dirty="0"/>
          </a:p>
          <a:p>
            <a:pPr lvl="2"/>
            <a:r>
              <a:rPr lang="en-US" dirty="0"/>
              <a:t>Ramifications</a:t>
            </a:r>
          </a:p>
          <a:p>
            <a:pPr lvl="3"/>
            <a:r>
              <a:rPr lang="en-US" dirty="0"/>
              <a:t>Good: Provides intuitive collection of operations </a:t>
            </a:r>
          </a:p>
          <a:p>
            <a:pPr lvl="3"/>
            <a:r>
              <a:rPr lang="en-US" dirty="0"/>
              <a:t>Good: Reduces the number of arguments in messages</a:t>
            </a:r>
          </a:p>
          <a:p>
            <a:pPr lvl="3"/>
            <a:r>
              <a:rPr lang="en-US" dirty="0"/>
              <a:t>Bad: None that I can think </a:t>
            </a:r>
            <a:r>
              <a:rPr lang="en-US" dirty="0" smtClean="0"/>
              <a:t>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Cohesion Concept</a:t>
            </a:r>
            <a:endParaRPr lang="en-US" sz="2400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Synonyms for cohesion:</a:t>
            </a:r>
          </a:p>
          <a:p>
            <a:pPr lvl="2"/>
            <a:r>
              <a:rPr lang="en-US"/>
              <a:t>hanging together</a:t>
            </a:r>
          </a:p>
          <a:p>
            <a:pPr lvl="2"/>
            <a:r>
              <a:rPr lang="en-US"/>
              <a:t>unity, adherence, solidarity</a:t>
            </a:r>
          </a:p>
          <a:p>
            <a:pPr lvl="1"/>
            <a:r>
              <a:rPr lang="en-US"/>
              <a:t>Cohesion means</a:t>
            </a:r>
          </a:p>
          <a:p>
            <a:pPr lvl="2"/>
            <a:r>
              <a:rPr lang="en-US"/>
              <a:t>data objects are related to the operations</a:t>
            </a:r>
          </a:p>
          <a:p>
            <a:pPr lvl="2"/>
            <a:r>
              <a:rPr lang="en-US"/>
              <a:t>operations are related to the data objects</a:t>
            </a:r>
          </a:p>
          <a:p>
            <a:pPr lvl="2"/>
            <a:r>
              <a:rPr lang="en-US"/>
              <a:t>data and operations are part of the same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621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Classes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Integral to object-oriented programming</a:t>
            </a:r>
          </a:p>
          <a:p>
            <a:pPr lvl="1" eaLnBrk="1" hangingPunct="1"/>
            <a:r>
              <a:rPr lang="en-US" dirty="0" smtClean="0"/>
              <a:t>Similar to structures</a:t>
            </a:r>
          </a:p>
          <a:p>
            <a:pPr lvl="1" eaLnBrk="1" hangingPunct="1"/>
            <a:r>
              <a:rPr lang="en-US" dirty="0" smtClean="0"/>
              <a:t>Adds member FUNCTIONS</a:t>
            </a:r>
          </a:p>
          <a:p>
            <a:pPr lvl="1" eaLnBrk="1" hangingPunct="1"/>
            <a:r>
              <a:rPr lang="en-US" dirty="0" smtClean="0"/>
              <a:t>Not just member data </a:t>
            </a:r>
            <a:r>
              <a:rPr lang="en-US" dirty="0" smtClean="0">
                <a:sym typeface="Wingdings" pitchFamily="2" charset="2"/>
              </a:rPr>
              <a:t> merge code and data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Class Definition</a:t>
            </a:r>
          </a:p>
          <a:p>
            <a:pPr marL="800100" lvl="2" indent="0" eaLnBrk="1" hangingPunct="1">
              <a:buNone/>
            </a:pPr>
            <a:r>
              <a:rPr lang="en-US" dirty="0"/>
              <a:t>class </a:t>
            </a:r>
            <a:r>
              <a:rPr lang="en-US" dirty="0" err="1"/>
              <a:t>DayOfYear</a:t>
            </a:r>
            <a:r>
              <a:rPr lang="en-US" dirty="0"/>
              <a:t>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name of new class type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public:</a:t>
            </a:r>
            <a:br>
              <a:rPr lang="en-US" dirty="0"/>
            </a:br>
            <a:r>
              <a:rPr lang="en-US" dirty="0"/>
              <a:t>		void output();	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member function prototype!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892BD8E-F14D-4384-BE41-DF2244F70EB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59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Objects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Declared same as all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Predefined types, structure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DayOfYear</a:t>
            </a:r>
            <a:r>
              <a:rPr lang="en-US" sz="2800" dirty="0" smtClean="0"/>
              <a:t> today, birthday;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Objects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Members month,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Operations (member functions)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D47104-772B-4165-90B8-A41AF29248C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550572" y="2356945"/>
            <a:ext cx="2590800" cy="762000"/>
          </a:xfrm>
          <a:prstGeom prst="wedgeRoundRectCallout">
            <a:avLst>
              <a:gd name="adj1" fmla="val -94464"/>
              <a:gd name="adj2" fmla="val 521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Two objects declared with memory allocated</a:t>
            </a:r>
          </a:p>
        </p:txBody>
      </p:sp>
    </p:spTree>
    <p:extLst>
      <p:ext uri="{BB962C8B-B14F-4D97-AF65-F5344CB8AC3E}">
        <p14:creationId xmlns:p14="http://schemas.microsoft.com/office/powerpoint/2010/main" val="33832392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1639</Words>
  <Application>Microsoft Office PowerPoint</Application>
  <PresentationFormat>On-screen Show (4:3)</PresentationFormat>
  <Paragraphs>460</Paragraphs>
  <Slides>54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COMP 51 Week Twelve</vt:lpstr>
      <vt:lpstr>Learning Objectives – Intro to OOP</vt:lpstr>
      <vt:lpstr>Why Do We Care</vt:lpstr>
      <vt:lpstr>A Little History</vt:lpstr>
      <vt:lpstr>A Little Mythology</vt:lpstr>
      <vt:lpstr>Object-Oriented Design Guidelines</vt:lpstr>
      <vt:lpstr>Cohesion Concept</vt:lpstr>
      <vt:lpstr>Intro to Classes</vt:lpstr>
      <vt:lpstr>Declaring Objects</vt:lpstr>
      <vt:lpstr>Class versus Instance</vt:lpstr>
      <vt:lpstr>Class Member Access</vt:lpstr>
      <vt:lpstr>Class Member Functions Definition or Implementation</vt:lpstr>
      <vt:lpstr>Complete Class Example:  Printing out Dates (1 of 4)</vt:lpstr>
      <vt:lpstr>Complete Class Example:  Printing out Dates (2 of 4)</vt:lpstr>
      <vt:lpstr>Complete Class Example:  Printing out Dates (3 of 4)</vt:lpstr>
      <vt:lpstr>Complete Class Example:  Printing out Dates (4 of 4)</vt:lpstr>
      <vt:lpstr>Review - . Versus :: </vt:lpstr>
      <vt:lpstr>A Class’s Place</vt:lpstr>
      <vt:lpstr>Class Practice</vt:lpstr>
      <vt:lpstr>Learning Objectives – Intro to OOP</vt:lpstr>
      <vt:lpstr>Encapsulation</vt:lpstr>
      <vt:lpstr>Private Parts vs Public Parts</vt:lpstr>
      <vt:lpstr>Public and Private Example</vt:lpstr>
      <vt:lpstr>Accessor and Mutator Functions</vt:lpstr>
      <vt:lpstr>What’s In Your Wallet? Encapsulation Example</vt:lpstr>
      <vt:lpstr>Naming Conventions</vt:lpstr>
      <vt:lpstr>Encapsulation Practice</vt:lpstr>
      <vt:lpstr>Constructors</vt:lpstr>
      <vt:lpstr>Constructor Definition Example</vt:lpstr>
      <vt:lpstr>Calling Constructors</vt:lpstr>
      <vt:lpstr>Looks like a function, BUT</vt:lpstr>
      <vt:lpstr>Constructor Code</vt:lpstr>
      <vt:lpstr>Shorthand Definition</vt:lpstr>
      <vt:lpstr>Constructors Should Validate</vt:lpstr>
      <vt:lpstr>Constructor Practice</vt:lpstr>
      <vt:lpstr>Learning Objectives – Intro to OOP</vt:lpstr>
      <vt:lpstr>Overloading - Defined</vt:lpstr>
      <vt:lpstr>Function Overloading Array Sum Example</vt:lpstr>
      <vt:lpstr>Overloaded Constructors</vt:lpstr>
      <vt:lpstr>Class Constructors Overload   Example (1 of 3)</vt:lpstr>
      <vt:lpstr>Class Constructors Overload   Example (2 of 3)</vt:lpstr>
      <vt:lpstr>Class Constructors Overload   Example (3 of 3)</vt:lpstr>
      <vt:lpstr>Constructor with No Arguments</vt:lpstr>
      <vt:lpstr>Explicit Constructor Calls</vt:lpstr>
      <vt:lpstr>Default Constructor Practice</vt:lpstr>
      <vt:lpstr>Nested Classes</vt:lpstr>
      <vt:lpstr>Nested Class Member Example:  1 of 5</vt:lpstr>
      <vt:lpstr>Nested Class Member Example:  2 of 5</vt:lpstr>
      <vt:lpstr>Nested Class Member Example:  3 of 5</vt:lpstr>
      <vt:lpstr>Nested Class Member Example:  4 of 5</vt:lpstr>
      <vt:lpstr>Nested Class Member Example:  5 of 5</vt:lpstr>
      <vt:lpstr>Structures versus Classes</vt:lpstr>
      <vt:lpstr>Back to Design - Object Pattern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mcanniff</cp:lastModifiedBy>
  <cp:revision>57</cp:revision>
  <dcterms:created xsi:type="dcterms:W3CDTF">2006-08-16T00:00:00Z</dcterms:created>
  <dcterms:modified xsi:type="dcterms:W3CDTF">2013-11-10T23:07:36Z</dcterms:modified>
</cp:coreProperties>
</file>