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tags/tag7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8.xml" ContentType="application/vnd.openxmlformats-officedocument.presentationml.tags+xml"/>
  <Override PartName="/ppt/notesSlides/notesSlide35.xml" ContentType="application/vnd.openxmlformats-officedocument.presentationml.notesSlide+xml"/>
  <Override PartName="/ppt/tags/tag9.xml" ContentType="application/vnd.openxmlformats-officedocument.presentationml.tags+xml"/>
  <Override PartName="/ppt/notesSlides/notesSlide36.xml" ContentType="application/vnd.openxmlformats-officedocument.presentationml.notesSlide+xml"/>
  <Override PartName="/ppt/tags/tag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.xml" ContentType="application/vnd.openxmlformats-officedocument.presentationml.tags+xml"/>
  <Override PartName="/ppt/notesSlides/notesSlide38.xml" ContentType="application/vnd.openxmlformats-officedocument.presentationml.notesSlide+xml"/>
  <Override PartName="/ppt/tags/tag12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59"/>
  </p:notesMasterIdLst>
  <p:sldIdLst>
    <p:sldId id="256" r:id="rId5"/>
    <p:sldId id="267" r:id="rId6"/>
    <p:sldId id="268" r:id="rId7"/>
    <p:sldId id="321" r:id="rId8"/>
    <p:sldId id="320" r:id="rId9"/>
    <p:sldId id="270" r:id="rId10"/>
    <p:sldId id="273" r:id="rId11"/>
    <p:sldId id="274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89783" autoAdjust="0"/>
  </p:normalViewPr>
  <p:slideViewPr>
    <p:cSldViewPr snapToGrid="0">
      <p:cViewPr varScale="1">
        <p:scale>
          <a:sx n="76" d="100"/>
          <a:sy n="76" d="100"/>
        </p:scale>
        <p:origin x="86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15F4-8FF7-4E54-9337-EDFC39B7D783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5616-F4A3-4B8D-B11D-0C4EAE6B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BpZBI_8QA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9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69E80E-D79F-4F82-8020-BEDE8242C61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2974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E52033-38A8-429A-B5C0-F172E9AA8FD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3013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CDA3E0-933A-49B1-BA94-63F0CB789F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06127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2DF7F9-4B1F-4EC3-AE5D-5D5142A867C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73242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Information Hiding</a:t>
            </a:r>
          </a:p>
          <a:p>
            <a:pPr lvl="1" eaLnBrk="1" hangingPunct="1"/>
            <a:r>
              <a:rPr lang="en-US" sz="2400" dirty="0" smtClean="0"/>
              <a:t>Details of how operations work not known to "user" of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Data Abstraction</a:t>
            </a:r>
          </a:p>
          <a:p>
            <a:pPr lvl="1" eaLnBrk="1" hangingPunct="1"/>
            <a:r>
              <a:rPr lang="en-US" sz="2400" dirty="0" smtClean="0"/>
              <a:t>Details of how data is manipulated within</a:t>
            </a:r>
            <a:br>
              <a:rPr lang="en-US" sz="2400" dirty="0" smtClean="0"/>
            </a:br>
            <a:r>
              <a:rPr lang="en-US" sz="2400" dirty="0" smtClean="0"/>
              <a:t>ADT/class not known to user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Encapsulation</a:t>
            </a:r>
          </a:p>
          <a:p>
            <a:pPr lvl="1" eaLnBrk="1" hangingPunct="1"/>
            <a:r>
              <a:rPr lang="en-US" sz="2400" dirty="0" smtClean="0"/>
              <a:t>Bring together data and operations, but keep "details" hidden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3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With Classes WE specify data, and the operations to</a:t>
            </a:r>
            <a:br>
              <a:rPr lang="en-US" sz="2400" dirty="0" smtClean="0"/>
            </a:br>
            <a:r>
              <a:rPr lang="en-US" sz="2400" dirty="0" smtClean="0"/>
              <a:t>be allowed on our data!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F32ED3-147E-40EB-B9D2-EAA2EF77A0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3745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A7ADD5-EDC3-47DD-AD37-F71A7C49A4D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83794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1C07AA-B6D6-4BE0-81E1-5C958675B9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52038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Interface =</a:t>
            </a:r>
            <a:r>
              <a:rPr lang="en-US" sz="2000" baseline="0" dirty="0" smtClean="0"/>
              <a:t> </a:t>
            </a:r>
            <a:r>
              <a:rPr lang="en-US" sz="2000" dirty="0" smtClean="0"/>
              <a:t>In C++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public member functions and</a:t>
            </a:r>
            <a:br>
              <a:rPr lang="en-US" sz="2000" dirty="0" smtClean="0"/>
            </a:br>
            <a:r>
              <a:rPr lang="en-US" sz="2000" dirty="0" smtClean="0"/>
              <a:t>associated comments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Implementation of class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Member function definitions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User need not see them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7BD40-FCD8-4D9A-A35C-726517071D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33547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3867150" y="-38100"/>
            <a:ext cx="299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867150" y="8659813"/>
            <a:ext cx="29908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49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0" y="8659813"/>
            <a:ext cx="29892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0" y="-38100"/>
            <a:ext cx="298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49</a:t>
            </a: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0" y="8685213"/>
            <a:ext cx="29702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0" y="-1588"/>
            <a:ext cx="2970213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88975"/>
            <a:ext cx="6040438" cy="3398838"/>
          </a:xfrm>
          <a:ln cap="flat"/>
        </p:spPr>
      </p:sp>
      <p:sp>
        <p:nvSpPr>
          <p:cNvPr id="2938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30787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extend the horse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4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BF29F-5F96-4499-A825-045A3C7E398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5775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Notice name of constructor: </a:t>
            </a:r>
            <a:r>
              <a:rPr lang="en-US" sz="2800" dirty="0" err="1" smtClean="0"/>
              <a:t>DayOfYear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Same name as class itself!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Constructor declaration has no return-type</a:t>
            </a:r>
          </a:p>
          <a:p>
            <a:pPr lvl="1" eaLnBrk="1" hangingPunct="1"/>
            <a:r>
              <a:rPr lang="en-US" sz="2400" dirty="0" smtClean="0"/>
              <a:t>Not even void!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Constructor in public section</a:t>
            </a:r>
          </a:p>
          <a:p>
            <a:pPr lvl="1" eaLnBrk="1" hangingPunct="1"/>
            <a:r>
              <a:rPr lang="en-US" sz="2400" dirty="0" smtClean="0"/>
              <a:t>It’s called when objects are declared</a:t>
            </a:r>
          </a:p>
          <a:p>
            <a:pPr lvl="1" eaLnBrk="1" hangingPunct="1"/>
            <a:r>
              <a:rPr lang="en-US" sz="2400" dirty="0" smtClean="0"/>
              <a:t>If private, could never declare objects! 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AD3E90-1A3E-4DA2-96E0-E5C0FD0609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03195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BFE145-7517-4819-98AB-335DB664AF7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58329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D1C7A4-4E63-4C01-80ED-0BB6A7B4F9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38222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73FCA-30A9-4033-9480-7942729E89E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48157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67420F-B281-44C2-BB89-A188C01F0E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47885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CB6E5-1A5C-4686-9986-EBC27EB067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86956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6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32D479-0F64-4B1A-9543-05A8F1F252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1113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C8121-6B4E-420E-B70C-7BFF2B8C167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1192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Notice only member function’s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Function’s implementation is elsewhere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0" eaLnBrk="1" hangingPunct="1">
              <a:lnSpc>
                <a:spcPct val="90000"/>
              </a:lnSpc>
            </a:pPr>
            <a:r>
              <a:rPr lang="en-US" sz="2400" dirty="0" smtClean="0"/>
              <a:t>Cohesion within</a:t>
            </a:r>
            <a:r>
              <a:rPr lang="en-US" sz="2400" baseline="0" dirty="0" smtClean="0"/>
              <a:t> a class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85000"/>
              </a:lnSpc>
            </a:pPr>
            <a:r>
              <a:rPr lang="en-US" sz="2400" dirty="0" smtClean="0"/>
              <a:t>A class definition provides the public interface--messages should be closely related</a:t>
            </a:r>
          </a:p>
          <a:p>
            <a:pPr lvl="1">
              <a:lnSpc>
                <a:spcPct val="85000"/>
              </a:lnSpc>
            </a:pPr>
            <a:r>
              <a:rPr lang="en-US" sz="2400" dirty="0" smtClean="0"/>
              <a:t>The related data objects necessary to carry out a message should be in the class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ED05E3-2639-4694-A901-A7C0819AA4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97294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529AC2-D739-4E66-A754-14BF78CCE3F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07036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D86ED0-3EF4-4288-9E0E-304CAEAF943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21356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Auto-Generated?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Yes &amp;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no constructors AT ALL are defined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any constructors are defined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No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C6A5DA-EC4F-4F7B-9C4E-99085D11AE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09111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Explicit constructor call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Returns new "anonymous object"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Assigned back to current object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38A1F-873D-4CE2-A817-F8F6681A02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51944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695FD5-127E-433A-8428-66D3CC9BC1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82707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446A47-AA9E-4DCF-88CB-250F9F274D0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83748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8D0745-289B-42DE-883A-35FE479A14B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53215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A0B137-33B6-47A5-8563-B50F26E9F1C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69471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51656-48A3-42A9-975D-42A8AF667F2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31267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44D78-7EC1-4D96-A53C-B06E3F0788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8632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B3F386-D9BF-4FE5-8FE9-1C698880447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81630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4D6F3-20CA-414E-B47F-2D84AD538C9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85478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3867150" y="-38100"/>
            <a:ext cx="299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3867150" y="8659813"/>
            <a:ext cx="29908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43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8659813"/>
            <a:ext cx="29892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-38100"/>
            <a:ext cx="298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43</a:t>
            </a:r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8685213"/>
            <a:ext cx="29702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0" y="-1588"/>
            <a:ext cx="2970213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88975"/>
            <a:ext cx="6040438" cy="3398838"/>
          </a:xfrm>
          <a:ln cap="flat"/>
        </p:spPr>
      </p:sp>
      <p:sp>
        <p:nvSpPr>
          <p:cNvPr id="2836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30787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1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979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Basic explanation  - </a:t>
            </a:r>
            <a:r>
              <a:rPr lang="en-US" dirty="0" smtClean="0">
                <a:hlinkClick r:id="rId3"/>
              </a:rPr>
              <a:t>http://www.youtube.com/watch?v=IBpZBI_8QAE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5AEBAA-FE4C-40F2-95C5-687C270975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4766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Like other function definitions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/>
            <a:r>
              <a:rPr lang="en-US" sz="2800" dirty="0" smtClean="0"/>
              <a:t>Notice output() member function’s</a:t>
            </a:r>
            <a:br>
              <a:rPr lang="en-US" sz="2800" dirty="0" smtClean="0"/>
            </a:br>
            <a:r>
              <a:rPr lang="en-US" sz="2800" dirty="0" smtClean="0"/>
              <a:t>definition (in next example)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Refers to member data of class</a:t>
            </a:r>
          </a:p>
          <a:p>
            <a:pPr lvl="1" eaLnBrk="1" hangingPunct="1"/>
            <a:r>
              <a:rPr lang="en-US" sz="2400" dirty="0" smtClean="0"/>
              <a:t>No qualifiers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Function used for all objects of the class</a:t>
            </a:r>
          </a:p>
          <a:p>
            <a:pPr lvl="1" eaLnBrk="1" hangingPunct="1"/>
            <a:r>
              <a:rPr lang="en-US" sz="2400" dirty="0" smtClean="0"/>
              <a:t>Will refer to "that object’s" data when invoked</a:t>
            </a:r>
          </a:p>
          <a:p>
            <a:pPr lvl="1" eaLnBrk="1" hangingPunct="1"/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err="1" smtClean="0"/>
              <a:t>today.output</a:t>
            </a:r>
            <a:r>
              <a:rPr lang="en-US" sz="2400" dirty="0" smtClean="0"/>
              <a:t>();</a:t>
            </a:r>
          </a:p>
          <a:p>
            <a:pPr lvl="2" eaLnBrk="1" hangingPunct="1"/>
            <a:r>
              <a:rPr lang="en-US" sz="2000" dirty="0" smtClean="0"/>
              <a:t>Displays "today" object’s data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4D861-7596-4807-A3AC-A354B55B94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0419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F4689D-C8EC-4DC6-91F7-C185B7C1AA3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6217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C8616D-F86F-47E5-BC98-93EEBFF8D2C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9195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6DD75E3-9421-4529-B4B7-48A74E9ACFE9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814" y="1360148"/>
            <a:ext cx="7373726" cy="1648228"/>
          </a:xfrm>
        </p:spPr>
        <p:txBody>
          <a:bodyPr>
            <a:noAutofit/>
          </a:bodyPr>
          <a:lstStyle/>
          <a:p>
            <a:r>
              <a:rPr lang="en-US" dirty="0" smtClean="0"/>
              <a:t>COMP 53 – Week One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050" y="3505002"/>
            <a:ext cx="7910004" cy="16343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OOPs Review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523463" y="1209297"/>
            <a:ext cx="4084320" cy="767880"/>
          </a:xfrm>
        </p:spPr>
        <p:txBody>
          <a:bodyPr/>
          <a:lstStyle/>
          <a:p>
            <a:r>
              <a:rPr lang="en-US" dirty="0" smtClean="0"/>
              <a:t>Class and Objects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r="7203"/>
          <a:stretch>
            <a:fillRect/>
          </a:stretch>
        </p:blipFill>
        <p:spPr>
          <a:xfrm rot="60000">
            <a:off x="6604595" y="1207803"/>
            <a:ext cx="3799794" cy="4539412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 rot="-60000">
            <a:off x="1523823" y="2203709"/>
            <a:ext cx="4059936" cy="352054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 class definition is like a blueprint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An instance is an occurrence of a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In C++, objects are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is also known as Abstract Data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Collection of data values together with set</a:t>
            </a:r>
            <a:br>
              <a:rPr lang="en-US" dirty="0"/>
            </a:br>
            <a:r>
              <a:rPr lang="en-US" dirty="0"/>
              <a:t>of basic operations defined for the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Abstract in that the class represents some THING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Don’t need to know details of how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Member Access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Members accessed same as structures</a:t>
            </a:r>
          </a:p>
          <a:p>
            <a:pPr eaLnBrk="1" hangingPunct="1"/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800"/>
              <a:t>today.month</a:t>
            </a:r>
            <a:br>
              <a:rPr lang="en-US" sz="2800"/>
            </a:br>
            <a:r>
              <a:rPr lang="en-US" sz="2800"/>
              <a:t>	today.day	</a:t>
            </a:r>
          </a:p>
          <a:p>
            <a:pPr lvl="1" eaLnBrk="1" hangingPunct="1"/>
            <a:r>
              <a:rPr lang="en-US" smtClean="0"/>
              <a:t>And to access member function:</a:t>
            </a:r>
            <a:br>
              <a:rPr lang="en-US" smtClean="0"/>
            </a:br>
            <a:r>
              <a:rPr lang="en-US" smtClean="0"/>
              <a:t>today.output();  </a:t>
            </a:r>
            <a:r>
              <a:rPr lang="en-US" smtClean="0">
                <a:sym typeface="Wingdings" pitchFamily="2" charset="2"/>
              </a:rPr>
              <a:t></a:t>
            </a:r>
            <a:r>
              <a:rPr lang="en-US" smtClean="0"/>
              <a:t> Invokes member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C081150-88B3-42E6-84AA-939B3CF5C35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Class Member Functions</a:t>
            </a:r>
            <a:br>
              <a:rPr lang="en-US" dirty="0" smtClean="0"/>
            </a:br>
            <a:r>
              <a:rPr lang="en-US" sz="3200" i="1" dirty="0"/>
              <a:t>Definition or Implementation</a:t>
            </a:r>
            <a:endParaRPr lang="en-US" i="1" dirty="0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 be after main() definition</a:t>
            </a:r>
          </a:p>
          <a:p>
            <a:pPr eaLnBrk="1" hangingPunct="1"/>
            <a:r>
              <a:rPr lang="en-US" dirty="0" smtClean="0"/>
              <a:t>Must specify class: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DayOfYear</a:t>
            </a:r>
            <a:r>
              <a:rPr lang="en-US" dirty="0" smtClean="0"/>
              <a:t>::output()</a:t>
            </a:r>
            <a:br>
              <a:rPr lang="en-US" dirty="0" smtClean="0"/>
            </a:br>
            <a:r>
              <a:rPr lang="en-US" dirty="0" smtClean="0"/>
              <a:t>{…}</a:t>
            </a:r>
          </a:p>
          <a:p>
            <a:pPr lvl="1" eaLnBrk="1" hangingPunct="1"/>
            <a:r>
              <a:rPr lang="en-US" dirty="0" smtClean="0"/>
              <a:t>:: is scope resolution operator</a:t>
            </a:r>
          </a:p>
          <a:p>
            <a:pPr lvl="1" eaLnBrk="1" hangingPunct="1"/>
            <a:r>
              <a:rPr lang="en-US" dirty="0" smtClean="0"/>
              <a:t>Instructs compiler "what class" member is from</a:t>
            </a:r>
          </a:p>
          <a:p>
            <a:pPr lvl="1" eaLnBrk="1" hangingPunct="1"/>
            <a:r>
              <a:rPr lang="en-US" dirty="0" smtClean="0"/>
              <a:t>Item before :: called type qualifier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B1CA65D-1F89-46DB-AA64-4E1E394F7F1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44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465710"/>
            <a:ext cx="8763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Complete Class Example: </a:t>
            </a:r>
            <a:br>
              <a:rPr lang="en-US" sz="4000" dirty="0"/>
            </a:br>
            <a:r>
              <a:rPr lang="en-US" sz="2800" i="1" dirty="0"/>
              <a:t>Printing out Dates (1 of 4)</a:t>
            </a:r>
          </a:p>
        </p:txBody>
      </p:sp>
      <p:pic>
        <p:nvPicPr>
          <p:cNvPr id="53250" name="Picture 5" descr="C:\WINDOWS\Desktop\Oh_type\sacitch_C++_ppt\gif\savitchc06d03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965278" y="1587501"/>
            <a:ext cx="8261659" cy="52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638408-545D-4D6D-99B8-18BBFD438931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05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5"/>
          <p:cNvSpPr>
            <a:spLocks noGrp="1" noChangeArrowheads="1"/>
          </p:cNvSpPr>
          <p:nvPr>
            <p:ph type="title"/>
          </p:nvPr>
        </p:nvSpPr>
        <p:spPr>
          <a:xfrm>
            <a:off x="1460031" y="585572"/>
            <a:ext cx="9286993" cy="12024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Complete Class Example: </a:t>
            </a:r>
            <a:br>
              <a:rPr lang="en-US" sz="4000" dirty="0"/>
            </a:br>
            <a:r>
              <a:rPr lang="en-US" sz="4000" i="1" dirty="0"/>
              <a:t>Printing out Dates (2 of 4)</a:t>
            </a:r>
            <a:endParaRPr lang="en-US" sz="4000" dirty="0"/>
          </a:p>
        </p:txBody>
      </p:sp>
      <p:pic>
        <p:nvPicPr>
          <p:cNvPr id="55298" name="Picture 6" descr="C:\WINDOWS\Desktop\Oh_type\sacitch_C++_ppt\gif\savitchc06d03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937982" y="1677965"/>
            <a:ext cx="8543499" cy="515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3DECEE3-982A-4586-B5B8-D29DB4FD7C2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7272885" y="3842676"/>
            <a:ext cx="2286000" cy="685800"/>
          </a:xfrm>
          <a:prstGeom prst="wedgeRoundRectCallout">
            <a:avLst>
              <a:gd name="adj1" fmla="val -150488"/>
              <a:gd name="adj2" fmla="val 9928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Note that month variable is in scope</a:t>
            </a:r>
          </a:p>
        </p:txBody>
      </p:sp>
    </p:spTree>
    <p:extLst>
      <p:ext uri="{BB962C8B-B14F-4D97-AF65-F5344CB8AC3E}">
        <p14:creationId xmlns:p14="http://schemas.microsoft.com/office/powerpoint/2010/main" val="16859557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597091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Complete Class Example: </a:t>
            </a:r>
            <a:br>
              <a:rPr lang="en-US" sz="4000" dirty="0"/>
            </a:br>
            <a:r>
              <a:rPr lang="en-US" sz="4000" i="1" dirty="0"/>
              <a:t>Printing out Dates (3 of 4)</a:t>
            </a:r>
            <a:endParaRPr lang="en-US" sz="4000" dirty="0"/>
          </a:p>
        </p:txBody>
      </p:sp>
      <p:pic>
        <p:nvPicPr>
          <p:cNvPr id="57346" name="Picture 4" descr="C:\WINDOWS\Desktop\Oh_type\sacitch_C++_ppt\gif\savitchc06d03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96787" y="1760539"/>
            <a:ext cx="8748215" cy="49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87E8ADF-21EB-40C2-AA9D-FB84F3455CB4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38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Complete Class Example: </a:t>
            </a:r>
            <a:br>
              <a:rPr lang="en-US" sz="4000" dirty="0"/>
            </a:br>
            <a:r>
              <a:rPr lang="en-US" sz="4000" i="1" dirty="0"/>
              <a:t>Printing out Dates (4 of 4)</a:t>
            </a:r>
            <a:endParaRPr lang="en-US" sz="4000" dirty="0"/>
          </a:p>
        </p:txBody>
      </p:sp>
      <p:pic>
        <p:nvPicPr>
          <p:cNvPr id="59394" name="Picture 4" descr="C:\WINDOWS\Desktop\Oh_type\sacitch_C++_ppt\gif\savitchc06d03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68670" y="1989138"/>
            <a:ext cx="8551669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04AD46F-60F1-4E35-8201-CABECE9AFAC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073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Review - </a:t>
            </a:r>
            <a:r>
              <a:rPr lang="en-US" sz="8800" dirty="0"/>
              <a:t>. </a:t>
            </a:r>
            <a:r>
              <a:rPr lang="en-US" sz="3600" dirty="0"/>
              <a:t>Versus </a:t>
            </a:r>
            <a:r>
              <a:rPr lang="en-US" sz="8800" dirty="0"/>
              <a:t>::</a:t>
            </a:r>
            <a:r>
              <a:rPr lang="en-US" sz="3600" dirty="0"/>
              <a:t> 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Used to specify "of what thing" they are</a:t>
            </a:r>
            <a:br>
              <a:rPr lang="en-US" dirty="0" smtClean="0"/>
            </a:br>
            <a:r>
              <a:rPr lang="en-US" dirty="0" smtClean="0"/>
              <a:t>members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Dot operator specifies member of particular object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Scope resolution operator (::) specifies what class the function definition comes from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E01AE57-FE21-4E09-B11D-F9C2BD2F70D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75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Class’s Place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/>
              <a:t>Class is full-fledged type!</a:t>
            </a:r>
          </a:p>
          <a:p>
            <a:pPr lvl="1" eaLnBrk="1" hangingPunct="1"/>
            <a:r>
              <a:rPr lang="en-US" sz="2400"/>
              <a:t>Just like data types int, double, etc.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Can have variables of a class type</a:t>
            </a:r>
          </a:p>
          <a:p>
            <a:pPr lvl="1" eaLnBrk="1" hangingPunct="1"/>
            <a:r>
              <a:rPr lang="en-US" sz="2400"/>
              <a:t>We simply call them "objects"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Can have parameters of a class type</a:t>
            </a:r>
          </a:p>
          <a:p>
            <a:pPr lvl="1" eaLnBrk="1" hangingPunct="1"/>
            <a:r>
              <a:rPr lang="en-US" sz="2400"/>
              <a:t>Pass-by-value</a:t>
            </a:r>
          </a:p>
          <a:p>
            <a:pPr lvl="1" eaLnBrk="1" hangingPunct="1"/>
            <a:r>
              <a:rPr lang="en-US" sz="2400"/>
              <a:t>Pass-by-reference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Can use class type like any other type!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3C0A54C-CBE9-424D-AB17-96C98C72B340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5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Create a new project in </a:t>
            </a:r>
            <a:r>
              <a:rPr lang="en-US" sz="2800" dirty="0" err="1"/>
              <a:t>VisualStudio</a:t>
            </a:r>
            <a:r>
              <a:rPr lang="en-US" sz="2800" dirty="0"/>
              <a:t> = </a:t>
            </a:r>
            <a:r>
              <a:rPr lang="en-US" sz="2800" dirty="0" err="1"/>
              <a:t>classesPractice</a:t>
            </a:r>
            <a:endParaRPr lang="en-US" sz="2800" dirty="0"/>
          </a:p>
          <a:p>
            <a:r>
              <a:rPr lang="en-US" sz="2800" dirty="0"/>
              <a:t>Declare a </a:t>
            </a:r>
            <a:r>
              <a:rPr lang="en-US" sz="2800" dirty="0" smtClean="0"/>
              <a:t>vehicle class </a:t>
            </a:r>
            <a:r>
              <a:rPr lang="en-US" sz="2800" dirty="0"/>
              <a:t>with data properties</a:t>
            </a:r>
          </a:p>
          <a:p>
            <a:pPr lvl="1"/>
            <a:r>
              <a:rPr lang="en-US" sz="2400" dirty="0"/>
              <a:t>String </a:t>
            </a:r>
            <a:r>
              <a:rPr lang="en-US" sz="2400" dirty="0" smtClean="0"/>
              <a:t>VIN</a:t>
            </a:r>
            <a:endParaRPr lang="en-US" sz="2400" dirty="0"/>
          </a:p>
          <a:p>
            <a:pPr lvl="1"/>
            <a:r>
              <a:rPr lang="en-US" sz="2400" dirty="0" smtClean="0"/>
              <a:t>String make, model,</a:t>
            </a:r>
            <a:endParaRPr lang="en-US" sz="2400" dirty="0"/>
          </a:p>
          <a:p>
            <a:pPr lvl="1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gasTank</a:t>
            </a:r>
            <a:r>
              <a:rPr lang="en-US" sz="2400" dirty="0" smtClean="0"/>
              <a:t>, doors</a:t>
            </a:r>
            <a:endParaRPr lang="en-US" sz="2400" dirty="0"/>
          </a:p>
          <a:p>
            <a:pPr lvl="1"/>
            <a:r>
              <a:rPr lang="en-US" sz="2400" dirty="0"/>
              <a:t>Double </a:t>
            </a:r>
            <a:r>
              <a:rPr lang="en-US" sz="2400" dirty="0" smtClean="0"/>
              <a:t>mpg</a:t>
            </a:r>
            <a:endParaRPr lang="en-US" sz="2400" dirty="0"/>
          </a:p>
          <a:p>
            <a:r>
              <a:rPr lang="en-US" sz="2800" dirty="0"/>
              <a:t>Specify class </a:t>
            </a:r>
            <a:r>
              <a:rPr lang="en-US" sz="2800" dirty="0" smtClean="0"/>
              <a:t>methods</a:t>
            </a:r>
            <a:endParaRPr lang="en-US" sz="2800" dirty="0"/>
          </a:p>
          <a:p>
            <a:pPr lvl="1"/>
            <a:r>
              <a:rPr lang="en-US" sz="2400" dirty="0" err="1" smtClean="0"/>
              <a:t>setCar</a:t>
            </a:r>
            <a:r>
              <a:rPr lang="en-US" sz="2400" dirty="0" smtClean="0"/>
              <a:t>() – Initialize the member variables make, model, doors and </a:t>
            </a:r>
            <a:r>
              <a:rPr lang="en-US" sz="2400" dirty="0" err="1" smtClean="0"/>
              <a:t>gasTank</a:t>
            </a:r>
            <a:r>
              <a:rPr lang="en-US" sz="2400" dirty="0" smtClean="0"/>
              <a:t> (size)</a:t>
            </a:r>
          </a:p>
          <a:p>
            <a:pPr lvl="1"/>
            <a:r>
              <a:rPr lang="en-US" sz="2400" dirty="0" err="1" smtClean="0"/>
              <a:t>printCar</a:t>
            </a:r>
            <a:r>
              <a:rPr lang="en-US" sz="2400" dirty="0" smtClean="0"/>
              <a:t>() </a:t>
            </a:r>
            <a:r>
              <a:rPr lang="en-US" sz="2400" dirty="0"/>
              <a:t>– </a:t>
            </a:r>
            <a:r>
              <a:rPr lang="en-US" sz="2400" dirty="0" err="1"/>
              <a:t>cout</a:t>
            </a:r>
            <a:r>
              <a:rPr lang="en-US" sz="2400" dirty="0"/>
              <a:t> the </a:t>
            </a:r>
            <a:r>
              <a:rPr lang="en-US" sz="2400" dirty="0" smtClean="0"/>
              <a:t>make, model and VIN of car</a:t>
            </a:r>
            <a:endParaRPr lang="en-US" sz="2400" dirty="0"/>
          </a:p>
          <a:p>
            <a:r>
              <a:rPr lang="en-US" sz="2800" dirty="0"/>
              <a:t>In the main() function</a:t>
            </a:r>
          </a:p>
          <a:p>
            <a:pPr lvl="1"/>
            <a:r>
              <a:rPr lang="en-US" sz="2400" dirty="0"/>
              <a:t>Define two </a:t>
            </a:r>
            <a:r>
              <a:rPr lang="en-US" sz="2400" dirty="0" smtClean="0"/>
              <a:t>car </a:t>
            </a:r>
            <a:r>
              <a:rPr lang="en-US" sz="2400" dirty="0"/>
              <a:t>variables and initialize them</a:t>
            </a:r>
          </a:p>
          <a:p>
            <a:pPr lvl="1"/>
            <a:r>
              <a:rPr lang="en-US" sz="2400" dirty="0"/>
              <a:t>Invoke the </a:t>
            </a:r>
            <a:r>
              <a:rPr lang="en-US" sz="2400" dirty="0" err="1" smtClean="0"/>
              <a:t>printCar</a:t>
            </a:r>
            <a:r>
              <a:rPr lang="en-US" sz="2400" dirty="0" smtClean="0"/>
              <a:t> </a:t>
            </a:r>
            <a:r>
              <a:rPr lang="en-US" sz="2400" dirty="0"/>
              <a:t>function to display </a:t>
            </a:r>
            <a:r>
              <a:rPr lang="en-US" sz="2400" dirty="0" smtClean="0"/>
              <a:t>car info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– Intro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098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775323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715000" y="5486400"/>
            <a:ext cx="1143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86500" y="4191000"/>
            <a:ext cx="12573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– Intro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8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68" y="1820883"/>
            <a:ext cx="814746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069771" y="4183083"/>
            <a:ext cx="1447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3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 rot="-60000">
            <a:off x="1523426" y="1209307"/>
            <a:ext cx="4084320" cy="640475"/>
          </a:xfrm>
        </p:spPr>
        <p:txBody>
          <a:bodyPr/>
          <a:lstStyle/>
          <a:p>
            <a:pPr eaLnBrk="1" hangingPunct="1"/>
            <a:r>
              <a:rPr lang="en-US" dirty="0" smtClean="0"/>
              <a:t>Encapsulation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0598" r="1059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634" name="Rectangle 3"/>
          <p:cNvSpPr>
            <a:spLocks noGrp="1" noChangeArrowheads="1"/>
          </p:cNvSpPr>
          <p:nvPr>
            <p:ph type="body" sz="half" idx="2"/>
          </p:nvPr>
        </p:nvSpPr>
        <p:spPr>
          <a:xfrm rot="-60000">
            <a:off x="1523165" y="2128290"/>
            <a:ext cx="4059936" cy="3595968"/>
          </a:xfrm>
        </p:spPr>
        <p:txBody>
          <a:bodyPr>
            <a:normAutofit/>
          </a:bodyPr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Means "bringing together as one"</a:t>
            </a:r>
          </a:p>
          <a:p>
            <a:pPr marL="285750" indent="-28575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Object is "encapsulation" of</a:t>
            </a:r>
          </a:p>
          <a:p>
            <a:pPr lvl="1" eaLnBrk="1" hangingPunct="1"/>
            <a:r>
              <a:rPr lang="en-US" sz="1600" dirty="0" smtClean="0"/>
              <a:t>Data values</a:t>
            </a:r>
          </a:p>
          <a:p>
            <a:pPr lvl="2" eaLnBrk="1" hangingPunct="1"/>
            <a:r>
              <a:rPr lang="en-US" sz="1100" dirty="0"/>
              <a:t>Example:</a:t>
            </a:r>
            <a:br>
              <a:rPr lang="en-US" sz="1100" dirty="0"/>
            </a:br>
            <a:r>
              <a:rPr lang="en-US" sz="1100" dirty="0"/>
              <a:t>	</a:t>
            </a:r>
            <a:r>
              <a:rPr lang="en-US" sz="1100" i="1" dirty="0" err="1"/>
              <a:t>int</a:t>
            </a:r>
            <a:r>
              <a:rPr lang="en-US" sz="1100" dirty="0"/>
              <a:t> data type has:</a:t>
            </a:r>
            <a:br>
              <a:rPr lang="en-US" sz="1100" dirty="0"/>
            </a:br>
            <a:r>
              <a:rPr lang="en-US" sz="1100" dirty="0"/>
              <a:t>	Data: -2147483648 to 2147483647 (for 32 bit </a:t>
            </a:r>
            <a:r>
              <a:rPr lang="en-US" sz="1100" dirty="0" err="1"/>
              <a:t>int</a:t>
            </a:r>
            <a:r>
              <a:rPr lang="en-US" sz="1100" dirty="0"/>
              <a:t>)</a:t>
            </a:r>
            <a:br>
              <a:rPr lang="en-US" sz="1100" dirty="0"/>
            </a:br>
            <a:r>
              <a:rPr lang="en-US" sz="1100" dirty="0"/>
              <a:t>	Operations: +,-,*,/,%,</a:t>
            </a:r>
            <a:r>
              <a:rPr lang="en-US" sz="1100" dirty="0" err="1"/>
              <a:t>logical,etc</a:t>
            </a:r>
            <a:r>
              <a:rPr lang="en-US" sz="1100" dirty="0" smtClean="0"/>
              <a:t>.</a:t>
            </a:r>
          </a:p>
          <a:p>
            <a:pPr lvl="1" eaLnBrk="1" hangingPunct="1"/>
            <a:r>
              <a:rPr lang="en-US" sz="1600" dirty="0" smtClean="0"/>
              <a:t>Operations on the data (member functions)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practice</a:t>
            </a:r>
          </a:p>
          <a:p>
            <a:pPr lvl="1"/>
            <a:r>
              <a:rPr lang="en-US" sz="1600" dirty="0" smtClean="0"/>
              <a:t>Use “getters” and “setters” for each member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5E958C3-0D14-4BBA-B79D-DD8350AF69EA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23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Private Parts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Public Parts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Data in class almost always designated</a:t>
            </a:r>
            <a:br>
              <a:rPr lang="en-US" dirty="0" smtClean="0"/>
            </a:br>
            <a:r>
              <a:rPr lang="en-US" dirty="0" smtClean="0"/>
              <a:t>private in definition!</a:t>
            </a:r>
          </a:p>
          <a:p>
            <a:pPr lvl="1" eaLnBrk="1" hangingPunct="1"/>
            <a:r>
              <a:rPr lang="en-US" dirty="0" smtClean="0"/>
              <a:t>Upholds principles of OOP</a:t>
            </a:r>
          </a:p>
          <a:p>
            <a:pPr lvl="1" eaLnBrk="1" hangingPunct="1"/>
            <a:r>
              <a:rPr lang="en-US" dirty="0" smtClean="0"/>
              <a:t>Hide data from user</a:t>
            </a:r>
          </a:p>
          <a:p>
            <a:pPr lvl="1" eaLnBrk="1" hangingPunct="1"/>
            <a:r>
              <a:rPr lang="en-US" dirty="0" smtClean="0"/>
              <a:t>Allow manipulation only via operations</a:t>
            </a:r>
          </a:p>
          <a:p>
            <a:pPr lvl="2" eaLnBrk="1" hangingPunct="1"/>
            <a:r>
              <a:rPr lang="en-US" dirty="0" smtClean="0"/>
              <a:t>Which are member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Public items (usually member functions)</a:t>
            </a:r>
            <a:br>
              <a:rPr lang="en-US" dirty="0" smtClean="0"/>
            </a:br>
            <a:r>
              <a:rPr lang="en-US" dirty="0" smtClean="0"/>
              <a:t>are "user-accessible</a:t>
            </a:r>
            <a:r>
              <a:rPr lang="en-US" dirty="0" smtClean="0"/>
              <a:t>“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CF7BBEE-0EDD-43EA-97DD-3258F0F0F33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19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and Private Example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Modify previous example:</a:t>
            </a:r>
            <a:br>
              <a:rPr lang="en-US" sz="2800" dirty="0"/>
            </a:br>
            <a:r>
              <a:rPr lang="en-US" dirty="0"/>
              <a:t>class </a:t>
            </a:r>
            <a:r>
              <a:rPr lang="en-US" dirty="0" err="1"/>
              <a:t>DayOfYear</a:t>
            </a: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en-US" dirty="0"/>
              <a:t>	void input();		</a:t>
            </a:r>
            <a:br>
              <a:rPr lang="en-US" dirty="0"/>
            </a:br>
            <a:r>
              <a:rPr lang="en-US" dirty="0"/>
              <a:t>	void output();</a:t>
            </a:r>
            <a:br>
              <a:rPr lang="en-US" dirty="0"/>
            </a:br>
            <a:r>
              <a:rPr lang="en-US" dirty="0"/>
              <a:t>private:		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month;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day;</a:t>
            </a:r>
            <a:br>
              <a:rPr lang="en-US" dirty="0"/>
            </a:br>
            <a:r>
              <a:rPr lang="en-US" dirty="0"/>
              <a:t>};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Data now private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Objects have no direct access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 err="1"/>
              <a:t>Dob.month</a:t>
            </a:r>
            <a:r>
              <a:rPr lang="en-US" sz="2000" dirty="0"/>
              <a:t> = 12;  	// NOT ALLOWED.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 err="1"/>
              <a:t>cin</a:t>
            </a:r>
            <a:r>
              <a:rPr lang="en-US" sz="2000" dirty="0"/>
              <a:t> &gt;&gt; </a:t>
            </a:r>
            <a:r>
              <a:rPr lang="en-US" sz="2000" dirty="0" err="1"/>
              <a:t>dob.month</a:t>
            </a:r>
            <a:r>
              <a:rPr lang="en-US" sz="2000" dirty="0"/>
              <a:t>;  // NOT ALLOWED!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dirty="0" err="1"/>
              <a:t>Dob.input</a:t>
            </a:r>
            <a:r>
              <a:rPr lang="en-US" sz="2000" dirty="0"/>
              <a:t>();   	// OK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CAF88BB-3675-4F1B-A283-38B5FCFF4DB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324600" y="2438400"/>
            <a:ext cx="3581400" cy="914400"/>
          </a:xfrm>
          <a:prstGeom prst="wedgeRoundRectCallout">
            <a:avLst>
              <a:gd name="adj1" fmla="val -120319"/>
              <a:gd name="adj2" fmla="val -1336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Convention is that public methods and members are listed first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705600" y="3810000"/>
            <a:ext cx="3200400" cy="914400"/>
          </a:xfrm>
          <a:prstGeom prst="wedgeRoundRectCallout">
            <a:avLst>
              <a:gd name="adj1" fmla="val -109995"/>
              <a:gd name="adj2" fmla="val -3405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Hidden data defined later, since others don’t need this</a:t>
            </a:r>
          </a:p>
        </p:txBody>
      </p:sp>
    </p:spTree>
    <p:extLst>
      <p:ext uri="{BB962C8B-B14F-4D97-AF65-F5344CB8AC3E}">
        <p14:creationId xmlns:p14="http://schemas.microsoft.com/office/powerpoint/2010/main" val="593958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 and Mutator Functions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Object needs to "do something" with its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Call </a:t>
            </a:r>
            <a:r>
              <a:rPr lang="en-US" sz="2800" dirty="0" err="1"/>
              <a:t>accessor</a:t>
            </a:r>
            <a:r>
              <a:rPr lang="en-US" sz="2800" dirty="0"/>
              <a:t> member functions – AKA “getter” </a:t>
            </a:r>
          </a:p>
          <a:p>
            <a:pPr lvl="1" eaLnBrk="1" hangingPunct="1"/>
            <a:r>
              <a:rPr lang="en-US" sz="2400" dirty="0"/>
              <a:t>Allow object to read private data</a:t>
            </a:r>
          </a:p>
          <a:p>
            <a:pPr lvl="1" eaLnBrk="1" hangingPunct="1"/>
            <a:r>
              <a:rPr lang="en-US" sz="2400" dirty="0"/>
              <a:t>Simple and controlled retrieval of member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err="1"/>
              <a:t>Mutator</a:t>
            </a:r>
            <a:r>
              <a:rPr lang="en-US" sz="2800" dirty="0"/>
              <a:t> member functions – AKA “setter”</a:t>
            </a:r>
          </a:p>
          <a:p>
            <a:pPr lvl="1" eaLnBrk="1" hangingPunct="1"/>
            <a:r>
              <a:rPr lang="en-US" sz="2400" dirty="0"/>
              <a:t>Allow object to change private data</a:t>
            </a:r>
          </a:p>
          <a:p>
            <a:pPr lvl="1" eaLnBrk="1" hangingPunct="1"/>
            <a:r>
              <a:rPr lang="en-US" sz="2400" dirty="0"/>
              <a:t>Manipulated based on application</a:t>
            </a:r>
          </a:p>
          <a:p>
            <a:pPr eaLnBrk="1" hangingPunct="1"/>
            <a:r>
              <a:rPr lang="en-US" dirty="0" smtClean="0"/>
              <a:t>Called the “interface” for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43C8D2C-8CC5-4D8C-BC03-B0CF751CD69F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824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In Your Wallet?</a:t>
            </a:r>
            <a:br>
              <a:rPr lang="en-US" dirty="0" smtClean="0"/>
            </a:br>
            <a:r>
              <a:rPr lang="en-US" sz="3200" i="1" dirty="0"/>
              <a:t>Encapsulation Example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6" name="Picture 2" descr="http://dont-tread-on.me/wp-content/uploads/2011/03/ScreenHunter_17-Jun.-14-15.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80867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/>
              <a:t>Naming Conventions</a:t>
            </a:r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839200" cy="5029200"/>
          </a:xfrm>
          <a:noFill/>
          <a:ln/>
        </p:spPr>
        <p:txBody>
          <a:bodyPr vert="horz" lIns="92075" tIns="46038" rIns="92075" bIns="46038" rtlCol="0" anchor="t">
            <a:normAutofit/>
          </a:bodyPr>
          <a:lstStyle/>
          <a:p>
            <a:pPr lvl="1"/>
            <a:r>
              <a:rPr lang="en-US" dirty="0"/>
              <a:t>Rules #1, 2, and 3:</a:t>
            </a:r>
          </a:p>
          <a:p>
            <a:pPr lvl="2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1: Always use meaningful names</a:t>
            </a:r>
          </a:p>
          <a:p>
            <a:pPr lvl="2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2: Always use meaningful names</a:t>
            </a:r>
          </a:p>
          <a:p>
            <a:pPr lvl="2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3: Always use meaningful names</a:t>
            </a:r>
          </a:p>
          <a:p>
            <a:pPr lvl="1"/>
            <a:r>
              <a:rPr lang="en-US" dirty="0"/>
              <a:t>Rule #4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Constructors</a:t>
            </a:r>
            <a:r>
              <a:rPr lang="en-US" dirty="0"/>
              <a:t>:	Name of the class</a:t>
            </a:r>
          </a:p>
          <a:p>
            <a:pPr lvl="1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 smtClean="0"/>
              <a:t>Mutators</a:t>
            </a:r>
            <a:r>
              <a:rPr lang="en-US" dirty="0" smtClean="0"/>
              <a:t>:</a:t>
            </a:r>
            <a:r>
              <a:rPr lang="en-US" dirty="0"/>
              <a:t>	Verbs   </a:t>
            </a:r>
            <a:r>
              <a:rPr lang="en-US" sz="2800" b="1" dirty="0" err="1">
                <a:solidFill>
                  <a:schemeClr val="tx2"/>
                </a:solidFill>
                <a:latin typeface="Courier New" pitchFamily="49" charset="0"/>
              </a:rPr>
              <a:t>borrowBook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  withdraw</a:t>
            </a:r>
            <a:endParaRPr lang="en-US" sz="2800" dirty="0"/>
          </a:p>
          <a:p>
            <a:pPr lvl="1">
              <a:spcBef>
                <a:spcPct val="10000"/>
              </a:spcBef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Accessors</a:t>
            </a:r>
            <a:r>
              <a:rPr lang="en-US" dirty="0"/>
              <a:t>:	Nouns 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length  row  </a:t>
            </a:r>
            <a:r>
              <a:rPr lang="en-US" sz="2800" b="1" dirty="0" err="1">
                <a:solidFill>
                  <a:schemeClr val="tx2"/>
                </a:solidFill>
                <a:latin typeface="Courier New" pitchFamily="49" charset="0"/>
              </a:rPr>
              <a:t>nRows</a:t>
            </a:r>
            <a:endParaRPr lang="en-US" sz="2800" b="1" dirty="0">
              <a:solidFill>
                <a:schemeClr val="tx2"/>
              </a:solidFill>
              <a:latin typeface="Courier New" pitchFamily="49" charset="0"/>
            </a:endParaRPr>
          </a:p>
          <a:p>
            <a:pPr lvl="3"/>
            <a:r>
              <a:rPr lang="en-US" dirty="0"/>
              <a:t>could use </a:t>
            </a:r>
            <a:r>
              <a:rPr lang="en-US" dirty="0" err="1"/>
              <a:t>getLength</a:t>
            </a:r>
            <a:r>
              <a:rPr lang="en-US" dirty="0"/>
              <a:t>, </a:t>
            </a:r>
            <a:r>
              <a:rPr lang="en-US" dirty="0" err="1"/>
              <a:t>getRow</a:t>
            </a:r>
            <a:r>
              <a:rPr lang="en-US" dirty="0"/>
              <a:t>, </a:t>
            </a:r>
            <a:r>
              <a:rPr lang="en-US" dirty="0" err="1"/>
              <a:t>getnRows</a:t>
            </a:r>
            <a:endParaRPr lang="en-US" dirty="0"/>
          </a:p>
          <a:p>
            <a:pPr lvl="3"/>
            <a:r>
              <a:rPr lang="en-US" dirty="0"/>
              <a:t>could use </a:t>
            </a:r>
            <a:r>
              <a:rPr lang="en-US" dirty="0" err="1"/>
              <a:t>setBorrow</a:t>
            </a:r>
            <a:r>
              <a:rPr lang="en-US" dirty="0"/>
              <a:t>, </a:t>
            </a:r>
            <a:r>
              <a:rPr lang="en-US" dirty="0" err="1"/>
              <a:t>setWithdraw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12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previous vehicle example</a:t>
            </a:r>
          </a:p>
          <a:p>
            <a:r>
              <a:rPr lang="en-US" dirty="0" smtClean="0"/>
              <a:t>Make the data elements private</a:t>
            </a:r>
          </a:p>
          <a:p>
            <a:r>
              <a:rPr lang="en-US" dirty="0" smtClean="0"/>
              <a:t>Make the methods public :</a:t>
            </a:r>
          </a:p>
          <a:p>
            <a:pPr lvl="1"/>
            <a:r>
              <a:rPr lang="en-US" dirty="0" smtClean="0"/>
              <a:t>Add new method </a:t>
            </a:r>
            <a:r>
              <a:rPr lang="en-US" dirty="0" err="1" smtClean="0"/>
              <a:t>setMPG</a:t>
            </a:r>
            <a:r>
              <a:rPr lang="en-US" dirty="0" smtClean="0"/>
              <a:t>(). The input should be miles driven. This should be &gt; 0. Then calculate the miles per gallon and assign to private variable. 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printCar</a:t>
            </a:r>
            <a:r>
              <a:rPr lang="en-US" dirty="0" smtClean="0"/>
              <a:t> to also show MPG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Initialize objects</a:t>
            </a:r>
          </a:p>
          <a:p>
            <a:pPr lvl="1" eaLnBrk="1" hangingPunct="1"/>
            <a:r>
              <a:rPr lang="en-US" dirty="0" smtClean="0"/>
              <a:t>Set some or all member variables</a:t>
            </a:r>
          </a:p>
          <a:p>
            <a:pPr lvl="1" eaLnBrk="1" hangingPunct="1"/>
            <a:r>
              <a:rPr lang="en-US" dirty="0" smtClean="0"/>
              <a:t>Other actions possible as well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A special kind of member function</a:t>
            </a:r>
          </a:p>
          <a:p>
            <a:pPr lvl="1" eaLnBrk="1" hangingPunct="1"/>
            <a:r>
              <a:rPr lang="en-US" dirty="0" smtClean="0"/>
              <a:t>Looks like any other function, but…</a:t>
            </a:r>
          </a:p>
          <a:p>
            <a:pPr lvl="1" eaLnBrk="1" hangingPunct="1"/>
            <a:r>
              <a:rPr lang="en-US" dirty="0" smtClean="0"/>
              <a:t>Must have same name as the class</a:t>
            </a:r>
          </a:p>
          <a:p>
            <a:pPr lvl="1" eaLnBrk="1" hangingPunct="1"/>
            <a:r>
              <a:rPr lang="en-US" dirty="0" smtClean="0"/>
              <a:t>No return value</a:t>
            </a:r>
          </a:p>
          <a:p>
            <a:pPr lvl="1" eaLnBrk="1" hangingPunct="1"/>
            <a:r>
              <a:rPr lang="en-US" dirty="0" smtClean="0"/>
              <a:t>Automatically called when object declared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FEAE3B9-BEE8-4CC8-B8F8-647EC2BBB39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6146" name="Picture 2" descr="http://img3.targetimg3.com/wcsstore/TargetSAS/img/p/11/23/112341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758" y="1692323"/>
            <a:ext cx="2971800" cy="23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623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Definition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Class definition with constructor: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class DayOfYear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public:</a:t>
            </a:r>
            <a:br>
              <a:rPr lang="en-US" sz="2400"/>
            </a:br>
            <a:r>
              <a:rPr lang="en-US" sz="2400"/>
              <a:t>     DayOfYear(int monthValue, int dayValue);</a:t>
            </a:r>
            <a:br>
              <a:rPr lang="en-US" sz="2400"/>
            </a:br>
            <a:r>
              <a:rPr lang="en-US" sz="2400"/>
              <a:t>		//Constructor initializes month and day</a:t>
            </a:r>
            <a:br>
              <a:rPr lang="en-US" sz="2400"/>
            </a:br>
            <a:r>
              <a:rPr lang="en-US" sz="2400"/>
              <a:t>     void input();</a:t>
            </a:r>
            <a:br>
              <a:rPr lang="en-US" sz="2400"/>
            </a:br>
            <a:r>
              <a:rPr lang="en-US" sz="2400"/>
              <a:t>     void output();</a:t>
            </a:r>
            <a:br>
              <a:rPr lang="en-US" sz="2400"/>
            </a:br>
            <a:r>
              <a:rPr lang="en-US" sz="2400"/>
              <a:t>     …</a:t>
            </a:r>
            <a:br>
              <a:rPr lang="en-US" sz="2400"/>
            </a:br>
            <a:r>
              <a:rPr lang="en-US" sz="2400"/>
              <a:t>private:</a:t>
            </a:r>
            <a:br>
              <a:rPr lang="en-US" sz="2400"/>
            </a:br>
            <a:r>
              <a:rPr lang="en-US" sz="2400"/>
              <a:t>     int month;</a:t>
            </a:r>
            <a:br>
              <a:rPr lang="en-US" sz="2400"/>
            </a:br>
            <a:r>
              <a:rPr lang="en-US" sz="2400"/>
              <a:t>     int day;</a:t>
            </a:r>
            <a:br>
              <a:rPr lang="en-US" sz="2400"/>
            </a:br>
            <a:r>
              <a:rPr lang="en-US" sz="240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76C5270-537D-448B-AB5E-D47C8FB5C28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2" descr="http://t0.gstatic.com/images?q=tbn:ANd9GcT0OfL85Xlz1_8eJwGpAXCAIUnUEIeC2hibypGGkg50NFaLUS5LsdeTWzAL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43" y="3856337"/>
            <a:ext cx="3214812" cy="24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7696200" y="2209800"/>
            <a:ext cx="2590800" cy="762000"/>
          </a:xfrm>
          <a:prstGeom prst="wedgeRoundRectCallout">
            <a:avLst>
              <a:gd name="adj1" fmla="val -188176"/>
              <a:gd name="adj2" fmla="val 4801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Must be in public section</a:t>
            </a:r>
          </a:p>
        </p:txBody>
      </p:sp>
    </p:spTree>
    <p:extLst>
      <p:ext uri="{BB962C8B-B14F-4D97-AF65-F5344CB8AC3E}">
        <p14:creationId xmlns:p14="http://schemas.microsoft.com/office/powerpoint/2010/main" val="40717014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Foundation for this class!</a:t>
            </a:r>
          </a:p>
          <a:p>
            <a:r>
              <a:rPr lang="en-US" dirty="0" smtClean="0"/>
              <a:t>Ability to think in terms of data + logic</a:t>
            </a:r>
          </a:p>
          <a:p>
            <a:r>
              <a:rPr lang="en-US" dirty="0" smtClean="0"/>
              <a:t>Add more tools in you programming toolbox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Constructors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Declare objects: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DayOfYear</a:t>
            </a:r>
            <a:r>
              <a:rPr lang="en-US" sz="2800" dirty="0"/>
              <a:t> date1(7, 4),</a:t>
            </a:r>
            <a:br>
              <a:rPr lang="en-US" sz="2800" dirty="0"/>
            </a:br>
            <a:r>
              <a:rPr lang="en-US" sz="2800" dirty="0"/>
              <a:t>		        date2(5, 5);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Member variables month, day initialized:</a:t>
            </a:r>
            <a:br>
              <a:rPr lang="en-US" dirty="0"/>
            </a:br>
            <a:r>
              <a:rPr lang="en-US" dirty="0"/>
              <a:t>date1.month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7 date2.month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/>
              <a:t>date1.dat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4 date2.day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43FDA6D-89BF-4A49-930F-BF355C5E719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2254155" y="3526931"/>
            <a:ext cx="2438400" cy="762000"/>
          </a:xfrm>
          <a:prstGeom prst="wedgeRoundRectCallout">
            <a:avLst>
              <a:gd name="adj1" fmla="val 21043"/>
              <a:gd name="adj2" fmla="val -12882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Data type </a:t>
            </a:r>
            <a:r>
              <a:rPr lang="en-US" dirty="0">
                <a:sym typeface="Wingdings" pitchFamily="2" charset="2"/>
              </a:rPr>
              <a:t> definition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7467600" y="1905000"/>
            <a:ext cx="2286000" cy="685800"/>
          </a:xfrm>
          <a:prstGeom prst="wedgeRoundRectCallout">
            <a:avLst>
              <a:gd name="adj1" fmla="val -93247"/>
              <a:gd name="adj2" fmla="val 6061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Two separate variables</a:t>
            </a:r>
          </a:p>
        </p:txBody>
      </p:sp>
    </p:spTree>
    <p:extLst>
      <p:ext uri="{BB962C8B-B14F-4D97-AF65-F5344CB8AC3E}">
        <p14:creationId xmlns:p14="http://schemas.microsoft.com/office/powerpoint/2010/main" val="1030263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Looks like a function, BUT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Consider:</a:t>
            </a:r>
          </a:p>
          <a:p>
            <a:pPr lvl="1" eaLnBrk="1" hangingPunct="1"/>
            <a:r>
              <a:rPr lang="en-US" smtClean="0"/>
              <a:t>DayOfYear date1, date2</a:t>
            </a:r>
            <a:br>
              <a:rPr lang="en-US" smtClean="0"/>
            </a:br>
            <a:r>
              <a:rPr lang="en-US" smtClean="0"/>
              <a:t>date1.DayOfYear(7, 4);	// ILLEGAL!</a:t>
            </a:r>
            <a:br>
              <a:rPr lang="en-US" smtClean="0"/>
            </a:br>
            <a:r>
              <a:rPr lang="en-US" smtClean="0"/>
              <a:t>date2.DayOfYear(5, 5);	// ILLEGAL!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Seemingly OK…</a:t>
            </a:r>
          </a:p>
          <a:p>
            <a:pPr lvl="1" eaLnBrk="1" hangingPunct="1"/>
            <a:r>
              <a:rPr lang="en-US" smtClean="0"/>
              <a:t>CANNOT call constructors like other member functions!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7D86CB1-6ED5-4506-9AF1-ABAB618C9504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47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Code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8888" y="1600200"/>
            <a:ext cx="7815262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Constructor definition is like all other </a:t>
            </a:r>
            <a:br>
              <a:rPr lang="en-US" sz="2800" dirty="0"/>
            </a:br>
            <a:r>
              <a:rPr lang="en-US" sz="2800" dirty="0"/>
              <a:t>member functions:</a:t>
            </a:r>
            <a:br>
              <a:rPr lang="en-US" sz="2800" dirty="0"/>
            </a:br>
            <a:r>
              <a:rPr lang="en-US" dirty="0" err="1"/>
              <a:t>DayOfYear</a:t>
            </a:r>
            <a:r>
              <a:rPr lang="en-US" dirty="0"/>
              <a:t>::</a:t>
            </a:r>
            <a:r>
              <a:rPr lang="en-US" dirty="0" err="1"/>
              <a:t>DayOfYear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monthValue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dayValue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month = </a:t>
            </a:r>
            <a:r>
              <a:rPr lang="en-US" dirty="0" err="1"/>
              <a:t>monthValue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day = </a:t>
            </a:r>
            <a:r>
              <a:rPr lang="en-US" dirty="0" err="1"/>
              <a:t>dayValue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431471A-5DF9-4C97-8C2B-365720BEF99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515100" y="4818994"/>
            <a:ext cx="2781300" cy="762000"/>
          </a:xfrm>
          <a:prstGeom prst="wedgeRoundRectCallout">
            <a:avLst>
              <a:gd name="adj1" fmla="val -139744"/>
              <a:gd name="adj2" fmla="val -19612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Can access the private data properties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657600" y="5199994"/>
            <a:ext cx="2362200" cy="914400"/>
          </a:xfrm>
          <a:prstGeom prst="wedgeRoundRectCallout">
            <a:avLst>
              <a:gd name="adj1" fmla="val -72890"/>
              <a:gd name="adj2" fmla="val -173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Note – No return type</a:t>
            </a:r>
          </a:p>
        </p:txBody>
      </p:sp>
    </p:spTree>
    <p:extLst>
      <p:ext uri="{BB962C8B-B14F-4D97-AF65-F5344CB8AC3E}">
        <p14:creationId xmlns:p14="http://schemas.microsoft.com/office/powerpoint/2010/main" val="6216786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Shorthand Definition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/>
              <a:t>Previous definition equivalent to:</a:t>
            </a:r>
            <a:br>
              <a:rPr lang="en-US" sz="2800"/>
            </a:br>
            <a:r>
              <a:rPr lang="en-US" smtClean="0"/>
              <a:t/>
            </a:r>
            <a:br>
              <a:rPr lang="en-US" smtClean="0"/>
            </a:br>
            <a:r>
              <a:rPr lang="en-US"/>
              <a:t>DayOfYear::DayOfYear(		int monthValue,</a:t>
            </a:r>
            <a:br>
              <a:rPr lang="en-US"/>
            </a:br>
            <a:r>
              <a:rPr lang="en-US"/>
              <a:t>					int dayValue)</a:t>
            </a:r>
            <a:br>
              <a:rPr lang="en-US"/>
            </a:br>
            <a:r>
              <a:rPr lang="en-US"/>
              <a:t>		: month(monthValue), day(dayValue)  </a:t>
            </a:r>
            <a:r>
              <a:rPr lang="en-US">
                <a:sym typeface="Wingdings" pitchFamily="2" charset="2"/>
              </a:rPr>
              <a:t></a:t>
            </a:r>
            <a:br>
              <a:rPr lang="en-US">
                <a:sym typeface="Wingdings" pitchFamily="2" charset="2"/>
              </a:rPr>
            </a:br>
            <a:r>
              <a:rPr lang="en-US"/>
              <a:t>{…}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Third line called "Initialization Section"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Body left empty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Preferable definition version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3CE90BA-A4D3-4814-B2DF-D813B2867E6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1981200" y="6340476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pitchFamily="34" charset="0"/>
              </a:rPr>
              <a:t>Copyright © 2012 Pearson Addison-Wesley. All rights reserved.</a:t>
            </a:r>
            <a:endParaRPr lang="en-CA" smtClean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66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 Should Validate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Not just initialize data</a:t>
            </a:r>
          </a:p>
          <a:p>
            <a:pPr eaLnBrk="1" hangingPunct="1"/>
            <a:r>
              <a:rPr lang="en-US" dirty="0" smtClean="0"/>
              <a:t>Ensure only appropriate data is assigned to</a:t>
            </a:r>
            <a:br>
              <a:rPr lang="en-US" dirty="0" smtClean="0"/>
            </a:br>
            <a:r>
              <a:rPr lang="en-US" dirty="0" smtClean="0"/>
              <a:t>class private member variables</a:t>
            </a:r>
          </a:p>
          <a:p>
            <a:pPr eaLnBrk="1" hangingPunct="1"/>
            <a:r>
              <a:rPr lang="en-US" dirty="0" smtClean="0"/>
              <a:t>Example</a:t>
            </a:r>
          </a:p>
          <a:p>
            <a:pPr marL="400050" lvl="1" indent="0">
              <a:buNone/>
            </a:pPr>
            <a:r>
              <a:rPr lang="en-US" sz="2000" dirty="0" err="1"/>
              <a:t>DayOfYear</a:t>
            </a:r>
            <a:r>
              <a:rPr lang="en-US" sz="2000" dirty="0"/>
              <a:t>::</a:t>
            </a:r>
            <a:r>
              <a:rPr lang="en-US" sz="2000" dirty="0" err="1"/>
              <a:t>DayOfYear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monthValue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dayValue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/>
              <a:t>	if ((month &lt; 1) || (month &gt; 12)) {</a:t>
            </a:r>
          </a:p>
          <a:p>
            <a:pPr marL="40005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“Illegal month value”;</a:t>
            </a:r>
          </a:p>
          <a:p>
            <a:pPr marL="400050" lvl="1" indent="0">
              <a:buNone/>
            </a:pPr>
            <a:r>
              <a:rPr lang="en-US" sz="2000" dirty="0"/>
              <a:t>		exit(1);</a:t>
            </a:r>
          </a:p>
          <a:p>
            <a:pPr marL="400050" lvl="1" indent="0">
              <a:buNone/>
            </a:pPr>
            <a:r>
              <a:rPr lang="en-US" sz="2000" dirty="0"/>
              <a:t>	}</a:t>
            </a:r>
            <a:br>
              <a:rPr lang="en-US" sz="2000" dirty="0"/>
            </a:br>
            <a:r>
              <a:rPr lang="en-US" sz="2000" dirty="0"/>
              <a:t>	month = </a:t>
            </a:r>
            <a:r>
              <a:rPr lang="en-US" sz="2000" dirty="0" err="1"/>
              <a:t>monthValue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	day = </a:t>
            </a:r>
            <a:r>
              <a:rPr lang="en-US" sz="2000" dirty="0" err="1"/>
              <a:t>dayValue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9001AB68-B5F9-4B9E-8776-4C509166716F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54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the classes practice project</a:t>
            </a:r>
          </a:p>
          <a:p>
            <a:r>
              <a:rPr lang="en-US" dirty="0" smtClean="0"/>
              <a:t>Convert the previous car set function to a constructor</a:t>
            </a:r>
          </a:p>
          <a:p>
            <a:pPr lvl="1"/>
            <a:r>
              <a:rPr lang="en-US" dirty="0" smtClean="0"/>
              <a:t>Make sure to remove any return statement</a:t>
            </a:r>
          </a:p>
          <a:p>
            <a:r>
              <a:rPr lang="en-US" dirty="0" smtClean="0"/>
              <a:t>Change the car variable definitions to use the new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031" y="585567"/>
            <a:ext cx="9286993" cy="1202485"/>
          </a:xfrm>
        </p:spPr>
        <p:txBody>
          <a:bodyPr/>
          <a:lstStyle/>
          <a:p>
            <a:r>
              <a:rPr lang="en-US" dirty="0" smtClean="0"/>
              <a:t>Learning Objectives – Intro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098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524000"/>
            <a:ext cx="814746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637690" y="3886200"/>
            <a:ext cx="1447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- Defined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8727" y="2020068"/>
            <a:ext cx="8229600" cy="28175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motorcycle can carry</a:t>
            </a:r>
          </a:p>
          <a:p>
            <a:pPr lvl="1"/>
            <a:r>
              <a:rPr lang="en-US" dirty="0" smtClean="0"/>
              <a:t>1 Box – No Problem…</a:t>
            </a:r>
          </a:p>
          <a:p>
            <a:pPr lvl="1"/>
            <a:r>
              <a:rPr lang="en-US" dirty="0" smtClean="0"/>
              <a:t>2 Boxes – OK</a:t>
            </a:r>
          </a:p>
          <a:p>
            <a:pPr lvl="1"/>
            <a:r>
              <a:rPr lang="en-US" dirty="0" smtClean="0"/>
              <a:t>12 Boxes. Problem!!!</a:t>
            </a:r>
          </a:p>
          <a:p>
            <a:r>
              <a:rPr lang="en-US" dirty="0" smtClean="0"/>
              <a:t>Box Contains</a:t>
            </a:r>
          </a:p>
          <a:p>
            <a:pPr lvl="1"/>
            <a:r>
              <a:rPr lang="en-US" dirty="0" smtClean="0"/>
              <a:t>Potato Chips. No Problem…</a:t>
            </a:r>
          </a:p>
          <a:p>
            <a:pPr lvl="1"/>
            <a:r>
              <a:rPr lang="en-US" dirty="0" smtClean="0"/>
              <a:t>Exercise Weights. Problem!!!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218" name="Picture 2" descr="http://2.bp.blogspot.com/-1sFTZuCtQZo/TgeQu_LwlCI/AAAAAAAAACY/C17rUXmHT-A/s1600/overload_car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72" y="2443576"/>
            <a:ext cx="3733800" cy="21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Overloading</a:t>
            </a:r>
            <a:br>
              <a:rPr lang="en-US" dirty="0" smtClean="0"/>
            </a:br>
            <a:r>
              <a:rPr lang="en-US" sz="3200" i="1" dirty="0"/>
              <a:t>Array Sum Example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/>
              <a:t>Integer Version</a:t>
            </a:r>
          </a:p>
          <a:p>
            <a:pPr marL="457200" lvl="1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sumarray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a[], </a:t>
            </a:r>
            <a:r>
              <a:rPr lang="en-US" sz="1600" dirty="0" err="1"/>
              <a:t>int</a:t>
            </a:r>
            <a:r>
              <a:rPr lang="en-US" sz="1600" dirty="0"/>
              <a:t> size)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sum = 0;</a:t>
            </a:r>
          </a:p>
          <a:p>
            <a:pPr marL="457200" lvl="1" indent="0">
              <a:buNone/>
            </a:pPr>
            <a:r>
              <a:rPr lang="en-US" sz="1600" dirty="0"/>
              <a:t>	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size;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</a:p>
          <a:p>
            <a:pPr marL="457200" lvl="1" indent="0">
              <a:buNone/>
            </a:pPr>
            <a:r>
              <a:rPr lang="en-US" sz="1600" dirty="0"/>
              <a:t>		sum += 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marL="457200" lvl="1" indent="0">
              <a:buNone/>
            </a:pPr>
            <a:r>
              <a:rPr lang="en-US" sz="1600" dirty="0"/>
              <a:t>	return(sum);  }</a:t>
            </a:r>
          </a:p>
          <a:p>
            <a:r>
              <a:rPr lang="en-US" sz="1800" dirty="0"/>
              <a:t>Double Version</a:t>
            </a:r>
          </a:p>
          <a:p>
            <a:pPr marL="457200" lvl="1" indent="0">
              <a:buNone/>
            </a:pPr>
            <a:r>
              <a:rPr lang="en-US" sz="1600" dirty="0"/>
              <a:t>double </a:t>
            </a:r>
            <a:r>
              <a:rPr lang="en-US" sz="1600" dirty="0" err="1"/>
              <a:t>sumarray</a:t>
            </a:r>
            <a:r>
              <a:rPr lang="en-US" sz="1600" dirty="0"/>
              <a:t>(double a[], </a:t>
            </a:r>
            <a:r>
              <a:rPr lang="en-US" sz="1600" dirty="0" err="1"/>
              <a:t>int</a:t>
            </a:r>
            <a:r>
              <a:rPr lang="en-US" sz="1600" dirty="0"/>
              <a:t> size) {</a:t>
            </a:r>
          </a:p>
          <a:p>
            <a:pPr marL="457200" lvl="1" indent="0">
              <a:buNone/>
            </a:pPr>
            <a:r>
              <a:rPr lang="en-US" sz="1600" dirty="0"/>
              <a:t>	double sum = 0;</a:t>
            </a:r>
          </a:p>
          <a:p>
            <a:pPr marL="457200" lvl="1" indent="0">
              <a:buNone/>
            </a:pPr>
            <a:r>
              <a:rPr lang="en-US" sz="1600" dirty="0"/>
              <a:t>	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size;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</a:p>
          <a:p>
            <a:pPr marL="457200" lvl="1" indent="0">
              <a:buNone/>
            </a:pPr>
            <a:r>
              <a:rPr lang="en-US" sz="1600" dirty="0"/>
              <a:t>		sum += 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marL="457200" lvl="1" indent="0">
              <a:buNone/>
            </a:pPr>
            <a:r>
              <a:rPr lang="en-US" sz="1600" dirty="0"/>
              <a:t>	return(sum);  }</a:t>
            </a:r>
          </a:p>
          <a:p>
            <a:r>
              <a:rPr lang="en-US" sz="1800" dirty="0"/>
              <a:t>Main Call</a:t>
            </a:r>
          </a:p>
          <a:p>
            <a:pPr marL="457200" lvl="1" indent="0">
              <a:buNone/>
            </a:pPr>
            <a:r>
              <a:rPr lang="en-US" sz="1600" dirty="0"/>
              <a:t>Double total, scores[3] = {1.0, 2.5, 3.5};</a:t>
            </a:r>
          </a:p>
          <a:p>
            <a:pPr marL="457200" lvl="1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amount, values[3] = {5, 10 , 15};</a:t>
            </a:r>
          </a:p>
          <a:p>
            <a:pPr marL="457200" lvl="1" indent="0">
              <a:buNone/>
            </a:pPr>
            <a:r>
              <a:rPr lang="en-US" sz="1600" dirty="0"/>
              <a:t>Total = </a:t>
            </a:r>
            <a:r>
              <a:rPr lang="en-US" sz="1600" dirty="0" err="1"/>
              <a:t>sumarray</a:t>
            </a:r>
            <a:r>
              <a:rPr lang="en-US" sz="1600" dirty="0"/>
              <a:t>(scores, 3);</a:t>
            </a:r>
          </a:p>
          <a:p>
            <a:pPr marL="457200" lvl="1" indent="0">
              <a:buNone/>
            </a:pPr>
            <a:r>
              <a:rPr lang="en-US" sz="1600" dirty="0"/>
              <a:t>Amount = </a:t>
            </a:r>
            <a:r>
              <a:rPr lang="en-US" sz="1600" dirty="0" err="1"/>
              <a:t>sumarray</a:t>
            </a:r>
            <a:r>
              <a:rPr lang="en-US" sz="1600" dirty="0"/>
              <a:t>(values,  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8344469" y="4173940"/>
            <a:ext cx="2590800" cy="914400"/>
          </a:xfrm>
          <a:prstGeom prst="wedgeRoundRectCallout">
            <a:avLst>
              <a:gd name="adj1" fmla="val -171937"/>
              <a:gd name="adj2" fmla="val 566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Same function name, but different data types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268269" y="2247332"/>
            <a:ext cx="2667000" cy="914400"/>
          </a:xfrm>
          <a:prstGeom prst="wedgeRoundRectCallout">
            <a:avLst>
              <a:gd name="adj1" fmla="val -189676"/>
              <a:gd name="adj2" fmla="val -2748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Can also change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9095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Constructors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Can overload constructors just like </a:t>
            </a:r>
            <a:br>
              <a:rPr lang="en-US" dirty="0" smtClean="0"/>
            </a:br>
            <a:r>
              <a:rPr lang="en-US" dirty="0" smtClean="0"/>
              <a:t>other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Recall: a signature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Name of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Parameter list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Provide constructors for all possible</a:t>
            </a:r>
            <a:br>
              <a:rPr lang="en-US" dirty="0" smtClean="0"/>
            </a:br>
            <a:r>
              <a:rPr lang="en-US" dirty="0" smtClean="0"/>
              <a:t>argument-lists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Particularly "how many"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639909B-3A7A-491D-B27A-327E25592C97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8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193714"/>
            <a:ext cx="8413750" cy="647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894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1460031" y="585567"/>
            <a:ext cx="9286993" cy="1202485"/>
          </a:xfrm>
        </p:spPr>
        <p:txBody>
          <a:bodyPr/>
          <a:lstStyle/>
          <a:p>
            <a:pPr eaLnBrk="1" hangingPunct="1"/>
            <a:r>
              <a:rPr lang="en-US" sz="3600" dirty="0"/>
              <a:t>Class Constructors Overload  </a:t>
            </a:r>
            <a:br>
              <a:rPr lang="en-US" sz="3600" dirty="0"/>
            </a:br>
            <a:r>
              <a:rPr lang="en-US" sz="2800" b="1" i="1" dirty="0"/>
              <a:t>Example </a:t>
            </a:r>
            <a:r>
              <a:rPr lang="en-US" sz="2800" i="1" dirty="0"/>
              <a:t>(1 of 3)</a:t>
            </a:r>
          </a:p>
        </p:txBody>
      </p:sp>
      <p:pic>
        <p:nvPicPr>
          <p:cNvPr id="25603" name="Picture 5" descr="C:\WINDOWS\Desktop\Oh_type\sacitch_C++_ppt\gif\savitchc07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45" y="1788052"/>
            <a:ext cx="8816454" cy="490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C132296-8857-46FF-8232-33F382B28FA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8001000" y="2773417"/>
            <a:ext cx="2667000" cy="685800"/>
          </a:xfrm>
          <a:prstGeom prst="wedgeRoundRectCallout">
            <a:avLst>
              <a:gd name="adj1" fmla="val -90586"/>
              <a:gd name="adj2" fmla="val 6617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Note the different versions of constructor</a:t>
            </a:r>
          </a:p>
        </p:txBody>
      </p:sp>
    </p:spTree>
    <p:extLst>
      <p:ext uri="{BB962C8B-B14F-4D97-AF65-F5344CB8AC3E}">
        <p14:creationId xmlns:p14="http://schemas.microsoft.com/office/powerpoint/2010/main" val="37696718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>
          <a:xfrm>
            <a:off x="1460031" y="585567"/>
            <a:ext cx="9286993" cy="1202485"/>
          </a:xfrm>
        </p:spPr>
        <p:txBody>
          <a:bodyPr/>
          <a:lstStyle/>
          <a:p>
            <a:pPr eaLnBrk="1" hangingPunct="1"/>
            <a:r>
              <a:rPr lang="en-US" sz="3200" dirty="0"/>
              <a:t>Class Constructors Overload  </a:t>
            </a:r>
            <a:br>
              <a:rPr lang="en-US" sz="3200" dirty="0"/>
            </a:br>
            <a:r>
              <a:rPr lang="en-US" sz="2400" b="1" i="1" dirty="0"/>
              <a:t>Example </a:t>
            </a:r>
            <a:r>
              <a:rPr lang="en-US" sz="2400" i="1" dirty="0"/>
              <a:t>(2 of 3)</a:t>
            </a:r>
            <a:endParaRPr lang="en-US" sz="3000" dirty="0"/>
          </a:p>
        </p:txBody>
      </p:sp>
      <p:pic>
        <p:nvPicPr>
          <p:cNvPr id="26627" name="Picture 6" descr="C:\WINDOWS\Desktop\Oh_type\sacitch_C++_ppt\gif\savitchc07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33" y="1597404"/>
            <a:ext cx="8277367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EF262CC-C04E-402C-8494-B58495D880F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7772400" y="6122988"/>
            <a:ext cx="2743200" cy="663575"/>
          </a:xfrm>
          <a:prstGeom prst="wedgeRoundRectCallout">
            <a:avLst>
              <a:gd name="adj1" fmla="val -79224"/>
              <a:gd name="adj2" fmla="val -10856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Shorthand style used to initialize private members</a:t>
            </a:r>
          </a:p>
        </p:txBody>
      </p:sp>
    </p:spTree>
    <p:extLst>
      <p:ext uri="{BB962C8B-B14F-4D97-AF65-F5344CB8AC3E}">
        <p14:creationId xmlns:p14="http://schemas.microsoft.com/office/powerpoint/2010/main" val="22155272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1460031" y="599215"/>
            <a:ext cx="9286993" cy="1202485"/>
          </a:xfrm>
        </p:spPr>
        <p:txBody>
          <a:bodyPr/>
          <a:lstStyle/>
          <a:p>
            <a:pPr eaLnBrk="1" hangingPunct="1"/>
            <a:r>
              <a:rPr lang="en-US" sz="3200" dirty="0"/>
              <a:t>Class Constructors Overload  </a:t>
            </a:r>
            <a:br>
              <a:rPr lang="en-US" sz="3200" dirty="0"/>
            </a:br>
            <a:r>
              <a:rPr lang="en-US" sz="2400" b="1" i="1" dirty="0"/>
              <a:t>Example </a:t>
            </a:r>
            <a:r>
              <a:rPr lang="en-US" sz="2400" i="1" dirty="0"/>
              <a:t>(3 of 3)</a:t>
            </a:r>
            <a:endParaRPr lang="en-US" sz="3000" dirty="0"/>
          </a:p>
        </p:txBody>
      </p:sp>
      <p:pic>
        <p:nvPicPr>
          <p:cNvPr id="27651" name="Picture 4" descr="C:\WINDOWS\Desktop\Oh_type\sacitch_C++_ppt\gif\savitchc07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4" y="1692322"/>
            <a:ext cx="7874757" cy="499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E595F61-BCEB-49F5-92F5-BC02E2EDA59E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36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 with No Arguments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Default constructor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If no default constructor: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Cannot declare: </a:t>
            </a:r>
            <a:r>
              <a:rPr lang="en-US" sz="2400" dirty="0" err="1"/>
              <a:t>MyClass</a:t>
            </a:r>
            <a:r>
              <a:rPr lang="en-US" sz="2400" dirty="0"/>
              <a:t> </a:t>
            </a:r>
            <a:r>
              <a:rPr lang="en-US" sz="2400" dirty="0" err="1"/>
              <a:t>myObject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Can be confusing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Standard functions with no arguments: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Called with syntax: </a:t>
            </a:r>
            <a:r>
              <a:rPr lang="en-US" sz="2400" dirty="0" err="1"/>
              <a:t>callMyFunction</a:t>
            </a:r>
            <a:r>
              <a:rPr lang="en-US" sz="2400" dirty="0"/>
              <a:t>();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Including empty parentheses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Object declarations with no "initializers":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DayOfYear</a:t>
            </a:r>
            <a:r>
              <a:rPr lang="en-US" sz="2400" dirty="0"/>
              <a:t> date1;	// This way!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DayOfYear</a:t>
            </a:r>
            <a:r>
              <a:rPr lang="en-US" sz="2400" dirty="0"/>
              <a:t> date(); 	// NO!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D348A39-3D87-4ED0-A098-FEA78353862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7772400" y="5787259"/>
            <a:ext cx="2743200" cy="990600"/>
          </a:xfrm>
          <a:prstGeom prst="wedgeRoundRectCallout">
            <a:avLst>
              <a:gd name="adj1" fmla="val -141331"/>
              <a:gd name="adj2" fmla="val -1368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is really a function declaration / prototype</a:t>
            </a:r>
          </a:p>
        </p:txBody>
      </p:sp>
    </p:spTree>
    <p:extLst>
      <p:ext uri="{BB962C8B-B14F-4D97-AF65-F5344CB8AC3E}">
        <p14:creationId xmlns:p14="http://schemas.microsoft.com/office/powerpoint/2010/main" val="3783204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Explicit Constructor Calls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/>
              <a:t>Can also call constructor AGAIN</a:t>
            </a:r>
          </a:p>
          <a:p>
            <a:pPr lvl="1" eaLnBrk="1" hangingPunct="1"/>
            <a:r>
              <a:rPr lang="en-US" sz="2400" dirty="0"/>
              <a:t>After object declared</a:t>
            </a:r>
          </a:p>
          <a:p>
            <a:pPr lvl="2" eaLnBrk="1" hangingPunct="1"/>
            <a:r>
              <a:rPr lang="en-US" dirty="0"/>
              <a:t>Recall: constructor was automatically called then</a:t>
            </a:r>
          </a:p>
          <a:p>
            <a:pPr lvl="1" eaLnBrk="1" hangingPunct="1"/>
            <a:r>
              <a:rPr lang="en-US" sz="2400" dirty="0"/>
              <a:t>Can call via object’s name; standard member</a:t>
            </a:r>
            <a:br>
              <a:rPr lang="en-US" sz="2400" dirty="0"/>
            </a:br>
            <a:r>
              <a:rPr lang="en-US" sz="2400" dirty="0"/>
              <a:t>function call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Convenient method to reset member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Example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err="1"/>
              <a:t>dayOfYear</a:t>
            </a:r>
            <a:r>
              <a:rPr lang="en-US" sz="2400" dirty="0"/>
              <a:t> holiday(7,4);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Holiday = </a:t>
            </a:r>
            <a:r>
              <a:rPr lang="en-US" sz="2400" dirty="0" err="1"/>
              <a:t>dayOfYear</a:t>
            </a:r>
            <a:r>
              <a:rPr lang="en-US" sz="2400" dirty="0"/>
              <a:t>(5,5);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9E9833A-12F2-47E6-B983-A93FFDB40450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7425019" y="4408106"/>
            <a:ext cx="2362200" cy="838200"/>
          </a:xfrm>
          <a:prstGeom prst="wedgeRoundRectCallout">
            <a:avLst>
              <a:gd name="adj1" fmla="val -116185"/>
              <a:gd name="adj2" fmla="val 3593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Initial declaration (of Independence)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7118445" y="5418269"/>
            <a:ext cx="1752600" cy="609600"/>
          </a:xfrm>
          <a:prstGeom prst="wedgeRoundRectCallout">
            <a:avLst>
              <a:gd name="adj1" fmla="val -126980"/>
              <a:gd name="adj2" fmla="val -1767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Reset value to </a:t>
            </a:r>
            <a:r>
              <a:rPr lang="en-US" dirty="0" err="1"/>
              <a:t>Cinco</a:t>
            </a:r>
            <a:r>
              <a:rPr lang="en-US" dirty="0"/>
              <a:t> de Mayo!</a:t>
            </a:r>
          </a:p>
        </p:txBody>
      </p:sp>
    </p:spTree>
    <p:extLst>
      <p:ext uri="{BB962C8B-B14F-4D97-AF65-F5344CB8AC3E}">
        <p14:creationId xmlns:p14="http://schemas.microsoft.com/office/powerpoint/2010/main" val="41134222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up the classes practice project</a:t>
            </a:r>
          </a:p>
          <a:p>
            <a:r>
              <a:rPr lang="en-US" dirty="0" smtClean="0"/>
              <a:t>Add a new constructor function without arguments to the car class</a:t>
            </a:r>
          </a:p>
          <a:p>
            <a:r>
              <a:rPr lang="en-US" dirty="0" smtClean="0"/>
              <a:t>Set the member properties</a:t>
            </a:r>
          </a:p>
          <a:p>
            <a:pPr lvl="1"/>
            <a:r>
              <a:rPr lang="en-US" dirty="0" smtClean="0"/>
              <a:t>Make = “Ford”</a:t>
            </a:r>
          </a:p>
          <a:p>
            <a:pPr lvl="1"/>
            <a:r>
              <a:rPr lang="en-US" dirty="0" smtClean="0"/>
              <a:t>Model = “F150”</a:t>
            </a:r>
          </a:p>
          <a:p>
            <a:pPr lvl="1"/>
            <a:r>
              <a:rPr lang="en-US" dirty="0" smtClean="0"/>
              <a:t>VIN = “0000000”</a:t>
            </a:r>
          </a:p>
          <a:p>
            <a:pPr lvl="1"/>
            <a:r>
              <a:rPr lang="en-US" dirty="0" smtClean="0"/>
              <a:t>MPG = 19.5</a:t>
            </a:r>
          </a:p>
          <a:p>
            <a:r>
              <a:rPr lang="en-US" dirty="0" smtClean="0"/>
              <a:t>Declare car3 variable and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Classes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/>
              <a:t>Class member variables can be any type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Including objects of other classes!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Defines a relationship between classes</a:t>
            </a:r>
            <a:endParaRPr lang="en-US" sz="2000" dirty="0"/>
          </a:p>
          <a:p>
            <a:pPr eaLnBrk="1" hangingPunct="1">
              <a:spcBef>
                <a:spcPct val="70000"/>
              </a:spcBef>
            </a:pPr>
            <a:r>
              <a:rPr lang="en-US" sz="2800" dirty="0"/>
              <a:t>Need special notation for constructors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So they can call "back" to member </a:t>
            </a:r>
            <a:br>
              <a:rPr lang="en-US" sz="2400" dirty="0"/>
            </a:br>
            <a:r>
              <a:rPr lang="en-US" sz="2400" dirty="0"/>
              <a:t>object’s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2A844D5-9F55-41DD-B0A1-EE5D56964D17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18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/>
              <a:t>1 of 5</a:t>
            </a:r>
          </a:p>
        </p:txBody>
      </p:sp>
      <p:pic>
        <p:nvPicPr>
          <p:cNvPr id="33795" name="Picture 6" descr="C:\WINDOWS\Desktop\Oh_type\sacitch_C++_ppt\gif\savitchc07d03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27" y="2020068"/>
            <a:ext cx="76962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A022B01-B742-492C-96C0-CF00C9642718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75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/>
              <a:t>2 of 5</a:t>
            </a:r>
            <a:endParaRPr lang="en-US" sz="4000" dirty="0"/>
          </a:p>
        </p:txBody>
      </p:sp>
      <p:pic>
        <p:nvPicPr>
          <p:cNvPr id="34819" name="Picture 6" descr="C:\WINDOWS\Desktop\Oh_type\sacitch_C++_ppt\gif\savitchc07d03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72" y="2001817"/>
            <a:ext cx="7629097" cy="48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EC48767-ED9A-49ED-A6F1-1F288104A916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7620000" y="990600"/>
            <a:ext cx="3048000" cy="838200"/>
          </a:xfrm>
          <a:prstGeom prst="wedgeRoundRectCallout">
            <a:avLst>
              <a:gd name="adj1" fmla="val -139927"/>
              <a:gd name="adj2" fmla="val 3778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New class defined with </a:t>
            </a:r>
            <a:r>
              <a:rPr lang="en-US" dirty="0" err="1"/>
              <a:t>DayOfYear</a:t>
            </a:r>
            <a:r>
              <a:rPr lang="en-US" dirty="0"/>
              <a:t> as nested member</a:t>
            </a:r>
          </a:p>
        </p:txBody>
      </p:sp>
    </p:spTree>
    <p:extLst>
      <p:ext uri="{BB962C8B-B14F-4D97-AF65-F5344CB8AC3E}">
        <p14:creationId xmlns:p14="http://schemas.microsoft.com/office/powerpoint/2010/main" val="40531845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/>
              <a:t>3 of 5</a:t>
            </a:r>
            <a:endParaRPr lang="en-US" sz="4000" dirty="0"/>
          </a:p>
        </p:txBody>
      </p:sp>
      <p:pic>
        <p:nvPicPr>
          <p:cNvPr id="35843" name="Picture 4" descr="C:\WINDOWS\Desktop\Oh_type\sacitch_C++_ppt\gif\savitchc07d03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37" y="2175365"/>
            <a:ext cx="77724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12D203C-D4BD-4272-83A5-120972A172C1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838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vs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Addresses – “What does this program have to do?”</a:t>
            </a:r>
          </a:p>
          <a:p>
            <a:r>
              <a:rPr lang="en-US" dirty="0" smtClean="0"/>
              <a:t>Object Oriented – “What things are in this program?”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512548" y="4230806"/>
            <a:ext cx="1201003" cy="10645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982634" y="3657600"/>
            <a:ext cx="1282889" cy="5732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982634" y="5199797"/>
            <a:ext cx="1282889" cy="5732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741757" y="5227093"/>
            <a:ext cx="1282889" cy="5732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3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4" idx="2"/>
          </p:cNvCxnSpPr>
          <p:nvPr/>
        </p:nvCxnSpPr>
        <p:spPr>
          <a:xfrm rot="16200000" flipH="1">
            <a:off x="1802182" y="4052702"/>
            <a:ext cx="532263" cy="888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1849949" y="4537199"/>
            <a:ext cx="436728" cy="888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4" idx="4"/>
          </p:cNvCxnSpPr>
          <p:nvPr/>
        </p:nvCxnSpPr>
        <p:spPr>
          <a:xfrm rot="16200000" flipV="1">
            <a:off x="3816365" y="4660255"/>
            <a:ext cx="464024" cy="669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/>
          <p:cNvSpPr/>
          <p:nvPr/>
        </p:nvSpPr>
        <p:spPr>
          <a:xfrm>
            <a:off x="7305196" y="4274022"/>
            <a:ext cx="1201003" cy="1064526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Data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5775282" y="3700816"/>
            <a:ext cx="1282889" cy="573206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775282" y="5243013"/>
            <a:ext cx="1282889" cy="573206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2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2"/>
            <a:endCxn id="16" idx="2"/>
          </p:cNvCxnSpPr>
          <p:nvPr/>
        </p:nvCxnSpPr>
        <p:spPr>
          <a:xfrm rot="16200000" flipH="1">
            <a:off x="6594830" y="4095918"/>
            <a:ext cx="532263" cy="888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6" idx="2"/>
          </p:cNvCxnSpPr>
          <p:nvPr/>
        </p:nvCxnSpPr>
        <p:spPr>
          <a:xfrm rot="5400000" flipH="1" flipV="1">
            <a:off x="6642597" y="4580415"/>
            <a:ext cx="436728" cy="888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10350929" y="4303594"/>
            <a:ext cx="1201003" cy="1064526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Data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8821015" y="3730388"/>
            <a:ext cx="1282889" cy="573206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8821015" y="5272585"/>
            <a:ext cx="1282889" cy="573206"/>
          </a:xfrm>
          <a:prstGeom prst="flowChart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2</a:t>
            </a:r>
            <a:endParaRPr lang="en-US" dirty="0"/>
          </a:p>
        </p:txBody>
      </p:sp>
      <p:cxnSp>
        <p:nvCxnSpPr>
          <p:cNvPr id="26" name="Elbow Connector 25"/>
          <p:cNvCxnSpPr>
            <a:stCxn id="24" idx="2"/>
            <a:endCxn id="23" idx="2"/>
          </p:cNvCxnSpPr>
          <p:nvPr/>
        </p:nvCxnSpPr>
        <p:spPr>
          <a:xfrm rot="16200000" flipH="1">
            <a:off x="9640563" y="4125490"/>
            <a:ext cx="532263" cy="888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3" idx="2"/>
          </p:cNvCxnSpPr>
          <p:nvPr/>
        </p:nvCxnSpPr>
        <p:spPr>
          <a:xfrm rot="5400000" flipH="1" flipV="1">
            <a:off x="9688330" y="4609987"/>
            <a:ext cx="436728" cy="888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80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/>
              <a:t>4 of 5</a:t>
            </a:r>
            <a:endParaRPr lang="en-US" sz="4000" dirty="0"/>
          </a:p>
        </p:txBody>
      </p:sp>
      <p:pic>
        <p:nvPicPr>
          <p:cNvPr id="36867" name="Picture 4" descr="C:\WINDOWS\Desktop\Oh_type\sacitch_C++_ppt\gif\savitchc07d03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96" y="2020068"/>
            <a:ext cx="6837528" cy="444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06508D3-3709-4A95-9B9E-460606FC4C02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7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Nested Class Member Example: </a:t>
            </a:r>
            <a:br>
              <a:rPr lang="en-US" sz="4000" dirty="0"/>
            </a:br>
            <a:r>
              <a:rPr lang="en-US" sz="2800" i="1" dirty="0"/>
              <a:t>5 of 5</a:t>
            </a:r>
            <a:endParaRPr lang="en-US" sz="4000" dirty="0"/>
          </a:p>
        </p:txBody>
      </p:sp>
      <p:pic>
        <p:nvPicPr>
          <p:cNvPr id="37891" name="Picture 4" descr="C:\WINDOWS\Desktop\Oh_type\sacitch_C++_ppt\gif\savitchc07d03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56" y="2020068"/>
            <a:ext cx="77724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2832C12-8A9A-499B-A39B-C065F3C55538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731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versus Classes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all members 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member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all data members 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Interface member functions public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Technically,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Perceptionally, very different mechanisms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1659D1-8F9A-42E2-AB5C-E15F7997122E}" type="slidenum">
              <a:rPr lang="en-US"/>
              <a:pPr>
                <a:defRPr/>
              </a:pPr>
              <a:t>52</a:t>
            </a:fld>
            <a:endParaRPr lang="en-US"/>
          </a:p>
        </p:txBody>
      </p:sp>
      <p:pic>
        <p:nvPicPr>
          <p:cNvPr id="7" name="Picture 2" descr="http://cset.sp.utoledo.edu/cset3150/images/c_struct_sm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386086"/>
            <a:ext cx="20002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7388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 smtClean="0"/>
              <a:t>Back to Design - Object </a:t>
            </a:r>
            <a:r>
              <a:rPr lang="en-US" dirty="0"/>
              <a:t>Pattern</a:t>
            </a: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1" y="1787856"/>
            <a:ext cx="8913813" cy="4231943"/>
          </a:xfrm>
          <a:noFill/>
          <a:ln/>
        </p:spPr>
        <p:txBody>
          <a:bodyPr vert="horz" lIns="92075" tIns="46038" rIns="92075" bIns="46038" rtlCol="0" anchor="t">
            <a:normAutofit/>
          </a:bodyPr>
          <a:lstStyle/>
          <a:p>
            <a:pPr lvl="1"/>
            <a:r>
              <a:rPr lang="en-US" dirty="0"/>
              <a:t>An object pattern is a </a:t>
            </a:r>
            <a:r>
              <a:rPr lang="en-US" dirty="0" smtClean="0"/>
              <a:t>“best practice” for implementing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u="sng" dirty="0"/>
              <a:t>state</a:t>
            </a:r>
            <a:r>
              <a:rPr lang="en-US" dirty="0"/>
              <a:t> object patterns describes objects that  </a:t>
            </a:r>
          </a:p>
          <a:p>
            <a:pPr lvl="2">
              <a:buFont typeface="Symbol" pitchFamily="18" charset="2"/>
              <a:buNone/>
            </a:pPr>
            <a:r>
              <a:rPr lang="en-US" i="1" dirty="0"/>
              <a:t>Maintain a body of data and provide suitable access to it by other objects and human users</a:t>
            </a:r>
            <a:r>
              <a:rPr lang="en-US" dirty="0"/>
              <a:t> </a:t>
            </a:r>
          </a:p>
          <a:p>
            <a:pPr lvl="2"/>
            <a:r>
              <a:rPr lang="en-US" sz="2700" dirty="0"/>
              <a:t>Object patterns help us understand new objects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classes have these things in common</a:t>
            </a:r>
          </a:p>
          <a:p>
            <a:pPr lvl="2"/>
            <a:r>
              <a:rPr lang="en-US" dirty="0"/>
              <a:t>private data members store the state of objects </a:t>
            </a:r>
          </a:p>
          <a:p>
            <a:pPr lvl="2"/>
            <a:r>
              <a:rPr lang="en-US" dirty="0"/>
              <a:t>constructors initialize private data members</a:t>
            </a:r>
          </a:p>
          <a:p>
            <a:pPr lvl="2"/>
            <a:r>
              <a:rPr lang="en-US" dirty="0"/>
              <a:t>modifiers alter the private data members</a:t>
            </a:r>
          </a:p>
          <a:p>
            <a:pPr lvl="2"/>
            <a:r>
              <a:rPr lang="en-US" dirty="0" err="1"/>
              <a:t>accessors</a:t>
            </a:r>
            <a:r>
              <a:rPr lang="en-US" dirty="0"/>
              <a:t> allow us to inspect the current state of an object or to have its state available in expressions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40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54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 = Structure +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Also adds private and public parts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What’s the diff? _________________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Focus for programming changes</a:t>
            </a:r>
          </a:p>
          <a:p>
            <a:pPr lvl="1" eaLnBrk="1" hangingPunct="1"/>
            <a:r>
              <a:rPr lang="en-US" sz="2400" dirty="0"/>
              <a:t>Before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algorithms center stage</a:t>
            </a:r>
          </a:p>
          <a:p>
            <a:pPr lvl="1" eaLnBrk="1" hangingPunct="1"/>
            <a:r>
              <a:rPr lang="en-US" sz="2400" dirty="0"/>
              <a:t>OOP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data is focus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Algorithms still exist</a:t>
            </a:r>
          </a:p>
          <a:p>
            <a:pPr lvl="1" eaLnBrk="1" hangingPunct="1"/>
            <a:r>
              <a:rPr lang="en-US" sz="2400" dirty="0"/>
              <a:t>They simply focus on their data</a:t>
            </a:r>
          </a:p>
          <a:p>
            <a:pPr lvl="1" eaLnBrk="1" hangingPunct="1"/>
            <a:r>
              <a:rPr lang="en-US" sz="2400" dirty="0"/>
              <a:t>Are "made" to "fit" the data</a:t>
            </a:r>
          </a:p>
          <a:p>
            <a:pPr lvl="1" eaLnBrk="1" hangingPunct="1"/>
            <a:r>
              <a:rPr lang="en-US" sz="2400" dirty="0"/>
              <a:t>Interface versus implementation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6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Mythology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 descr="http://upload.wikimedia.org/wikipedia/commons/thumb/8/85/Points_of_a_horse.jpg/330px-Points_of_a_hor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509" y="1954230"/>
            <a:ext cx="3962400" cy="260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outhcom.com.au/~seymour/pegasus/pegas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0" y="3573019"/>
            <a:ext cx="3311052" cy="3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jeffgothelf.com/blog/wp-content/uploads/2011/04/unicor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436" y="3562508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8238488" y="1845387"/>
            <a:ext cx="2590800" cy="762000"/>
          </a:xfrm>
          <a:prstGeom prst="wedgeRoundRectCallout">
            <a:avLst>
              <a:gd name="adj1" fmla="val -60995"/>
              <a:gd name="adj2" fmla="val 14112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horse has many properties or attributes</a:t>
            </a:r>
          </a:p>
        </p:txBody>
      </p:sp>
    </p:spTree>
    <p:extLst>
      <p:ext uri="{BB962C8B-B14F-4D97-AF65-F5344CB8AC3E}">
        <p14:creationId xmlns:p14="http://schemas.microsoft.com/office/powerpoint/2010/main" val="34059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 to Classes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Integral to object-oriented programming</a:t>
            </a:r>
          </a:p>
          <a:p>
            <a:pPr lvl="1" eaLnBrk="1" hangingPunct="1"/>
            <a:r>
              <a:rPr lang="en-US" dirty="0" smtClean="0"/>
              <a:t>Similar to structures</a:t>
            </a:r>
          </a:p>
          <a:p>
            <a:pPr lvl="1" eaLnBrk="1" hangingPunct="1"/>
            <a:r>
              <a:rPr lang="en-US" dirty="0" smtClean="0"/>
              <a:t>Adds member FUNCTIONS</a:t>
            </a:r>
          </a:p>
          <a:p>
            <a:pPr lvl="1" eaLnBrk="1" hangingPunct="1"/>
            <a:r>
              <a:rPr lang="en-US" dirty="0" smtClean="0"/>
              <a:t>Not just member data </a:t>
            </a:r>
            <a:r>
              <a:rPr lang="en-US" dirty="0" smtClean="0">
                <a:sym typeface="Wingdings" pitchFamily="2" charset="2"/>
              </a:rPr>
              <a:t> merge code and data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Class Definition</a:t>
            </a:r>
          </a:p>
          <a:p>
            <a:pPr marL="800100" lvl="2" indent="0">
              <a:buNone/>
            </a:pPr>
            <a:r>
              <a:rPr lang="en-US" dirty="0"/>
              <a:t>class </a:t>
            </a:r>
            <a:r>
              <a:rPr lang="en-US" dirty="0" err="1"/>
              <a:t>DayOfYear</a:t>
            </a:r>
            <a:r>
              <a:rPr lang="en-US" dirty="0"/>
              <a:t>  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name of new class type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public:</a:t>
            </a:r>
            <a:br>
              <a:rPr lang="en-US" dirty="0"/>
            </a:br>
            <a:r>
              <a:rPr lang="en-US" dirty="0"/>
              <a:t>		void output();	 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member function prototype!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month;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day;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892BD8E-F14D-4384-BE41-DF2244F70EB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75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Objects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Declared same as all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Predefined types, structure types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DayOfYear</a:t>
            </a:r>
            <a:r>
              <a:rPr lang="en-US" sz="2800" dirty="0"/>
              <a:t> today, birthday;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Objects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Members month,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Operations (member functions)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output()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9D47104-772B-4165-90B8-A41AF29248C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8074572" y="2356945"/>
            <a:ext cx="2590800" cy="762000"/>
          </a:xfrm>
          <a:prstGeom prst="wedgeRoundRectCallout">
            <a:avLst>
              <a:gd name="adj1" fmla="val -94464"/>
              <a:gd name="adj2" fmla="val 5215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Two objects declared with memory allocated</a:t>
            </a:r>
          </a:p>
        </p:txBody>
      </p:sp>
    </p:spTree>
    <p:extLst>
      <p:ext uri="{BB962C8B-B14F-4D97-AF65-F5344CB8AC3E}">
        <p14:creationId xmlns:p14="http://schemas.microsoft.com/office/powerpoint/2010/main" val="12609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/>
              <a:t>Object-Oriented Design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96720"/>
            <a:ext cx="8839200" cy="4704081"/>
          </a:xfrm>
          <a:noFill/>
          <a:ln/>
        </p:spPr>
        <p:txBody>
          <a:bodyPr vert="horz" lIns="92075" tIns="46038" rIns="92075" bIns="46038" rtlCol="0" anchor="t">
            <a:normAutofit/>
          </a:bodyPr>
          <a:lstStyle/>
          <a:p>
            <a:pPr lvl="1"/>
            <a:r>
              <a:rPr lang="en-US" sz="2800" b="1" u="sng" dirty="0">
                <a:solidFill>
                  <a:schemeClr val="accent2"/>
                </a:solidFill>
              </a:rPr>
              <a:t>Design Guideline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>
              <a:spcAft>
                <a:spcPct val="40000"/>
              </a:spcAft>
              <a:buFont typeface="Symbol" pitchFamily="18" charset="2"/>
              <a:buNone/>
            </a:pPr>
            <a:r>
              <a:rPr lang="en-US" i="1" dirty="0">
                <a:solidFill>
                  <a:schemeClr val="accent2"/>
                </a:solidFill>
              </a:rPr>
              <a:t>      All data should be hidden within its class</a:t>
            </a:r>
            <a:endParaRPr lang="en-US" i="1" dirty="0"/>
          </a:p>
          <a:p>
            <a:pPr lvl="2">
              <a:spcBef>
                <a:spcPct val="5000"/>
              </a:spcBef>
            </a:pPr>
            <a:r>
              <a:rPr lang="en-US" dirty="0"/>
              <a:t>Ramifications: </a:t>
            </a:r>
          </a:p>
          <a:p>
            <a:pPr lvl="3"/>
            <a:r>
              <a:rPr lang="en-US" dirty="0"/>
              <a:t>Good: Can't mess up the state (compiler complains) </a:t>
            </a:r>
          </a:p>
          <a:p>
            <a:pPr lvl="3"/>
            <a:r>
              <a:rPr lang="en-US" dirty="0"/>
              <a:t>Good: Have to create interface of member functions</a:t>
            </a:r>
          </a:p>
          <a:p>
            <a:pPr lvl="3"/>
            <a:r>
              <a:rPr lang="en-US" dirty="0"/>
              <a:t>Bad: Extra coding, but worth it </a:t>
            </a:r>
            <a:endParaRPr lang="en-US" dirty="0" smtClean="0"/>
          </a:p>
          <a:p>
            <a:pPr lvl="1">
              <a:spcBef>
                <a:spcPct val="35000"/>
              </a:spcBef>
              <a:buFont typeface="Symbol" pitchFamily="18" charset="2"/>
              <a:buNone/>
            </a:pPr>
            <a:r>
              <a:rPr lang="en-US" b="1" u="sng" dirty="0">
                <a:solidFill>
                  <a:schemeClr val="accent2"/>
                </a:solidFill>
              </a:rPr>
              <a:t>Design Guideline</a:t>
            </a:r>
            <a:endParaRPr lang="en-US" b="1" dirty="0">
              <a:solidFill>
                <a:srgbClr val="B50069"/>
              </a:solidFill>
            </a:endParaRPr>
          </a:p>
          <a:p>
            <a:pPr lvl="1">
              <a:buFont typeface="Symbol" pitchFamily="18" charset="2"/>
              <a:buNone/>
            </a:pPr>
            <a:r>
              <a:rPr lang="en-US" i="1" dirty="0">
                <a:solidFill>
                  <a:schemeClr val="accent2"/>
                </a:solidFill>
              </a:rPr>
              <a:t>      Keep related data and behavior in one place</a:t>
            </a:r>
            <a:endParaRPr lang="en-US" i="1" dirty="0"/>
          </a:p>
          <a:p>
            <a:pPr lvl="2"/>
            <a:r>
              <a:rPr lang="en-US" dirty="0"/>
              <a:t>Ramifications</a:t>
            </a:r>
          </a:p>
          <a:p>
            <a:pPr lvl="3"/>
            <a:r>
              <a:rPr lang="en-US" dirty="0"/>
              <a:t>Good: Provides intuitive collection of operations </a:t>
            </a:r>
          </a:p>
          <a:p>
            <a:pPr lvl="3"/>
            <a:r>
              <a:rPr lang="en-US" dirty="0"/>
              <a:t>Good: Reduces the number of arguments in messages</a:t>
            </a:r>
          </a:p>
          <a:p>
            <a:pPr lvl="3"/>
            <a:r>
              <a:rPr lang="en-US" dirty="0"/>
              <a:t>Bad: None that I can think </a:t>
            </a:r>
            <a:r>
              <a:rPr lang="en-US" dirty="0" smtClean="0"/>
              <a:t>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3FB71EDE03B498FA25BD53B879DBF" ma:contentTypeVersion="0" ma:contentTypeDescription="Create a new document." ma:contentTypeScope="" ma:versionID="4d696d4970c5dd769665c758dc935f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F9BCAC-964F-4B87-8241-4D5D0E1FC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3A428A-95E6-4D2C-81FC-05007CCE0B74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21FE5E-78FE-4580-AFA1-17F78ED441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1594</Words>
  <Application>Microsoft Office PowerPoint</Application>
  <PresentationFormat>Widescreen</PresentationFormat>
  <Paragraphs>452</Paragraphs>
  <Slides>54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Brush Script MT</vt:lpstr>
      <vt:lpstr>Calibri</vt:lpstr>
      <vt:lpstr>Constantia</vt:lpstr>
      <vt:lpstr>Courier New</vt:lpstr>
      <vt:lpstr>Franklin Gothic Book</vt:lpstr>
      <vt:lpstr>Georgia</vt:lpstr>
      <vt:lpstr>Rage Italic</vt:lpstr>
      <vt:lpstr>Symbol</vt:lpstr>
      <vt:lpstr>Wingdings</vt:lpstr>
      <vt:lpstr>Pushpin</vt:lpstr>
      <vt:lpstr>COMP 53 – Week One </vt:lpstr>
      <vt:lpstr>Learning Objectives – Intro to OOP</vt:lpstr>
      <vt:lpstr>Why Do We Care</vt:lpstr>
      <vt:lpstr>PowerPoint Presentation</vt:lpstr>
      <vt:lpstr>Procedural vs OOP</vt:lpstr>
      <vt:lpstr>A Little Mythology</vt:lpstr>
      <vt:lpstr>Intro to Classes</vt:lpstr>
      <vt:lpstr>Declaring Objects</vt:lpstr>
      <vt:lpstr>Object-Oriented Design Guidelines</vt:lpstr>
      <vt:lpstr>Class and Objects</vt:lpstr>
      <vt:lpstr>Class Member Access</vt:lpstr>
      <vt:lpstr>Class Member Functions Definition or Implementation</vt:lpstr>
      <vt:lpstr>Complete Class Example:  Printing out Dates (1 of 4)</vt:lpstr>
      <vt:lpstr>Complete Class Example:  Printing out Dates (2 of 4)</vt:lpstr>
      <vt:lpstr>Complete Class Example:  Printing out Dates (3 of 4)</vt:lpstr>
      <vt:lpstr>Complete Class Example:  Printing out Dates (4 of 4)</vt:lpstr>
      <vt:lpstr>Review - . Versus :: </vt:lpstr>
      <vt:lpstr>A Class’s Place</vt:lpstr>
      <vt:lpstr>Class Definition Practice</vt:lpstr>
      <vt:lpstr>Learning Objectives – Intro to OOP</vt:lpstr>
      <vt:lpstr>Encapsulation</vt:lpstr>
      <vt:lpstr>Private Parts vs Public Parts</vt:lpstr>
      <vt:lpstr>Public and Private Example</vt:lpstr>
      <vt:lpstr>Accessor and Mutator Functions</vt:lpstr>
      <vt:lpstr>What’s In Your Wallet? Encapsulation Example</vt:lpstr>
      <vt:lpstr>Naming Conventions</vt:lpstr>
      <vt:lpstr>Encapsulation Practice</vt:lpstr>
      <vt:lpstr>Constructors</vt:lpstr>
      <vt:lpstr>Constructor Definition Example</vt:lpstr>
      <vt:lpstr>Calling Constructors</vt:lpstr>
      <vt:lpstr>Looks like a function, BUT</vt:lpstr>
      <vt:lpstr>Constructor Code</vt:lpstr>
      <vt:lpstr>Shorthand Definition</vt:lpstr>
      <vt:lpstr>Constructors Should Validate</vt:lpstr>
      <vt:lpstr>Constructor Practice</vt:lpstr>
      <vt:lpstr>Learning Objectives – Intro to OOP</vt:lpstr>
      <vt:lpstr>Overloading - Defined</vt:lpstr>
      <vt:lpstr>Function Overloading Array Sum Example</vt:lpstr>
      <vt:lpstr>Overloaded Constructors</vt:lpstr>
      <vt:lpstr>Class Constructors Overload   Example (1 of 3)</vt:lpstr>
      <vt:lpstr>Class Constructors Overload   Example (2 of 3)</vt:lpstr>
      <vt:lpstr>Class Constructors Overload   Example (3 of 3)</vt:lpstr>
      <vt:lpstr>Constructor with No Arguments</vt:lpstr>
      <vt:lpstr>Explicit Constructor Calls</vt:lpstr>
      <vt:lpstr>Default Constructor Practice</vt:lpstr>
      <vt:lpstr>Nested Classes</vt:lpstr>
      <vt:lpstr>Nested Class Member Example:  1 of 5</vt:lpstr>
      <vt:lpstr>Nested Class Member Example:  2 of 5</vt:lpstr>
      <vt:lpstr>Nested Class Member Example:  3 of 5</vt:lpstr>
      <vt:lpstr>Nested Class Member Example:  4 of 5</vt:lpstr>
      <vt:lpstr>Nested Class Member Example:  5 of 5</vt:lpstr>
      <vt:lpstr>Structures versus Classes</vt:lpstr>
      <vt:lpstr>Back to Design - Object Pattern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Participation</dc:title>
  <dc:creator>Stephen Whiteman</dc:creator>
  <cp:lastModifiedBy>Mike Canniff</cp:lastModifiedBy>
  <cp:revision>51</cp:revision>
  <dcterms:created xsi:type="dcterms:W3CDTF">2013-12-04T20:54:32Z</dcterms:created>
  <dcterms:modified xsi:type="dcterms:W3CDTF">2016-01-22T06:31:33Z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0x01010041D3FB71EDE03B498FA25BD53B879DBF</vt:lpwstr>
  </property>
</Properties>
</file>