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51"/>
  </p:notesMasterIdLst>
  <p:sldIdLst>
    <p:sldId id="256" r:id="rId5"/>
    <p:sldId id="257" r:id="rId6"/>
    <p:sldId id="268" r:id="rId7"/>
    <p:sldId id="390" r:id="rId8"/>
    <p:sldId id="391" r:id="rId9"/>
    <p:sldId id="327" r:id="rId10"/>
    <p:sldId id="329" r:id="rId11"/>
    <p:sldId id="330" r:id="rId12"/>
    <p:sldId id="331" r:id="rId13"/>
    <p:sldId id="324" r:id="rId14"/>
    <p:sldId id="332" r:id="rId15"/>
    <p:sldId id="394" r:id="rId16"/>
    <p:sldId id="333" r:id="rId17"/>
    <p:sldId id="388" r:id="rId18"/>
    <p:sldId id="389" r:id="rId19"/>
    <p:sldId id="365" r:id="rId20"/>
    <p:sldId id="335" r:id="rId21"/>
    <p:sldId id="336" r:id="rId22"/>
    <p:sldId id="367" r:id="rId23"/>
    <p:sldId id="368" r:id="rId24"/>
    <p:sldId id="340" r:id="rId25"/>
    <p:sldId id="369" r:id="rId26"/>
    <p:sldId id="370" r:id="rId27"/>
    <p:sldId id="371" r:id="rId28"/>
    <p:sldId id="372" r:id="rId29"/>
    <p:sldId id="343" r:id="rId30"/>
    <p:sldId id="344" r:id="rId31"/>
    <p:sldId id="346" r:id="rId32"/>
    <p:sldId id="392" r:id="rId33"/>
    <p:sldId id="347" r:id="rId34"/>
    <p:sldId id="374" r:id="rId35"/>
    <p:sldId id="375" r:id="rId36"/>
    <p:sldId id="376" r:id="rId37"/>
    <p:sldId id="377" r:id="rId38"/>
    <p:sldId id="378" r:id="rId39"/>
    <p:sldId id="379" r:id="rId40"/>
    <p:sldId id="380" r:id="rId41"/>
    <p:sldId id="381" r:id="rId42"/>
    <p:sldId id="351" r:id="rId43"/>
    <p:sldId id="352" r:id="rId44"/>
    <p:sldId id="357" r:id="rId45"/>
    <p:sldId id="373" r:id="rId46"/>
    <p:sldId id="384" r:id="rId47"/>
    <p:sldId id="386" r:id="rId48"/>
    <p:sldId id="387" r:id="rId49"/>
    <p:sldId id="31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2" autoAdjust="0"/>
    <p:restoredTop sz="91732" autoAdjust="0"/>
  </p:normalViewPr>
  <p:slideViewPr>
    <p:cSldViewPr snapToGrid="0">
      <p:cViewPr varScale="1">
        <p:scale>
          <a:sx n="78" d="100"/>
          <a:sy n="78" d="100"/>
        </p:scale>
        <p:origin x="64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4AD55-66F4-43ED-A6B6-003FED5F86EA}" type="doc">
      <dgm:prSet loTypeId="urn:microsoft.com/office/officeart/2008/layout/RadialCluster" loCatId="relationship" qsTypeId="urn:microsoft.com/office/officeart/2005/8/quickstyle/3d2" qsCatId="3D" csTypeId="urn:microsoft.com/office/officeart/2005/8/colors/colorful2" csCatId="colorful" phldr="1"/>
      <dgm:spPr/>
      <dgm:t>
        <a:bodyPr/>
        <a:lstStyle/>
        <a:p>
          <a:endParaRPr lang="en-US"/>
        </a:p>
      </dgm:t>
    </dgm:pt>
    <dgm:pt modelId="{0A8B3CB8-3C78-406A-8E75-DE756BE69A7D}">
      <dgm:prSet phldrT="[Text]"/>
      <dgm:spPr/>
      <dgm:t>
        <a:bodyPr/>
        <a:lstStyle/>
        <a:p>
          <a:r>
            <a:rPr lang="en-US" dirty="0" smtClean="0"/>
            <a:t>Interface</a:t>
          </a:r>
          <a:endParaRPr lang="en-US" dirty="0"/>
        </a:p>
      </dgm:t>
    </dgm:pt>
    <dgm:pt modelId="{33573126-0DCA-4375-B9BA-80992C251AA6}" type="parTrans" cxnId="{B19FE8AE-0D5F-4F73-BE63-A095D922C99B}">
      <dgm:prSet/>
      <dgm:spPr/>
      <dgm:t>
        <a:bodyPr/>
        <a:lstStyle/>
        <a:p>
          <a:endParaRPr lang="en-US"/>
        </a:p>
      </dgm:t>
    </dgm:pt>
    <dgm:pt modelId="{74E1F5FE-A30B-401D-9C84-80123189588B}" type="sibTrans" cxnId="{B19FE8AE-0D5F-4F73-BE63-A095D922C99B}">
      <dgm:prSet/>
      <dgm:spPr/>
      <dgm:t>
        <a:bodyPr/>
        <a:lstStyle/>
        <a:p>
          <a:endParaRPr lang="en-US"/>
        </a:p>
      </dgm:t>
    </dgm:pt>
    <dgm:pt modelId="{50892EB0-CC2F-4EE2-B733-E5E0119E418B}">
      <dgm:prSet phldrT="[Text]"/>
      <dgm:spPr/>
      <dgm:t>
        <a:bodyPr/>
        <a:lstStyle/>
        <a:p>
          <a:r>
            <a:rPr lang="en-US" dirty="0" smtClean="0"/>
            <a:t>Class Definition</a:t>
          </a:r>
          <a:endParaRPr lang="en-US" dirty="0"/>
        </a:p>
      </dgm:t>
    </dgm:pt>
    <dgm:pt modelId="{C5E057BB-AF08-492D-8285-995B7B4E3196}" type="parTrans" cxnId="{14104792-6F74-49A6-B2FF-A0FF60989A77}">
      <dgm:prSet/>
      <dgm:spPr/>
      <dgm:t>
        <a:bodyPr/>
        <a:lstStyle/>
        <a:p>
          <a:endParaRPr lang="en-US"/>
        </a:p>
      </dgm:t>
    </dgm:pt>
    <dgm:pt modelId="{3C2C6A09-6718-471F-8CBE-7D1C09045E41}" type="sibTrans" cxnId="{14104792-6F74-49A6-B2FF-A0FF60989A77}">
      <dgm:prSet/>
      <dgm:spPr/>
      <dgm:t>
        <a:bodyPr/>
        <a:lstStyle/>
        <a:p>
          <a:endParaRPr lang="en-US"/>
        </a:p>
      </dgm:t>
    </dgm:pt>
    <dgm:pt modelId="{55D19E4D-04A8-4594-B444-A484E6277A82}">
      <dgm:prSet phldrT="[Text]"/>
      <dgm:spPr/>
      <dgm:t>
        <a:bodyPr/>
        <a:lstStyle/>
        <a:p>
          <a:r>
            <a:rPr lang="en-US" dirty="0" smtClean="0"/>
            <a:t>Program 2</a:t>
          </a:r>
          <a:endParaRPr lang="en-US" dirty="0"/>
        </a:p>
      </dgm:t>
    </dgm:pt>
    <dgm:pt modelId="{B100D415-4160-47CB-BD0F-08488FCA2570}" type="parTrans" cxnId="{B057A339-2E2D-4E96-A5D3-031126175969}">
      <dgm:prSet/>
      <dgm:spPr/>
      <dgm:t>
        <a:bodyPr/>
        <a:lstStyle/>
        <a:p>
          <a:endParaRPr lang="en-US"/>
        </a:p>
      </dgm:t>
    </dgm:pt>
    <dgm:pt modelId="{86265EC1-BD90-4250-98FA-B778C6507453}" type="sibTrans" cxnId="{B057A339-2E2D-4E96-A5D3-031126175969}">
      <dgm:prSet/>
      <dgm:spPr/>
      <dgm:t>
        <a:bodyPr/>
        <a:lstStyle/>
        <a:p>
          <a:endParaRPr lang="en-US"/>
        </a:p>
      </dgm:t>
    </dgm:pt>
    <dgm:pt modelId="{AC46634B-7BA4-4EEF-93D1-975F0344550E}">
      <dgm:prSet phldrT="[Text]"/>
      <dgm:spPr/>
      <dgm:t>
        <a:bodyPr/>
        <a:lstStyle/>
        <a:p>
          <a:r>
            <a:rPr lang="en-US" dirty="0" smtClean="0"/>
            <a:t>Program 1</a:t>
          </a:r>
          <a:endParaRPr lang="en-US" dirty="0"/>
        </a:p>
      </dgm:t>
    </dgm:pt>
    <dgm:pt modelId="{E890E134-6D26-4C36-8314-F6D25633C113}" type="parTrans" cxnId="{3666BF66-88CB-4370-AEA5-D890683A2C7F}">
      <dgm:prSet/>
      <dgm:spPr/>
      <dgm:t>
        <a:bodyPr/>
        <a:lstStyle/>
        <a:p>
          <a:endParaRPr lang="en-US"/>
        </a:p>
      </dgm:t>
    </dgm:pt>
    <dgm:pt modelId="{CF48938D-051B-4B97-BAD3-DA1F86C33BD0}" type="sibTrans" cxnId="{3666BF66-88CB-4370-AEA5-D890683A2C7F}">
      <dgm:prSet/>
      <dgm:spPr/>
      <dgm:t>
        <a:bodyPr/>
        <a:lstStyle/>
        <a:p>
          <a:endParaRPr lang="en-US"/>
        </a:p>
      </dgm:t>
    </dgm:pt>
    <dgm:pt modelId="{01C901DB-3D73-4585-8BE4-B6602C04F0D0}" type="pres">
      <dgm:prSet presAssocID="{53A4AD55-66F4-43ED-A6B6-003FED5F86EA}" presName="Name0" presStyleCnt="0">
        <dgm:presLayoutVars>
          <dgm:chMax val="1"/>
          <dgm:chPref val="1"/>
          <dgm:dir/>
          <dgm:animOne val="branch"/>
          <dgm:animLvl val="lvl"/>
        </dgm:presLayoutVars>
      </dgm:prSet>
      <dgm:spPr/>
      <dgm:t>
        <a:bodyPr/>
        <a:lstStyle/>
        <a:p>
          <a:endParaRPr lang="en-US"/>
        </a:p>
      </dgm:t>
    </dgm:pt>
    <dgm:pt modelId="{7FA1BE15-C948-4E17-A903-15B8026C324F}" type="pres">
      <dgm:prSet presAssocID="{0A8B3CB8-3C78-406A-8E75-DE756BE69A7D}" presName="singleCycle" presStyleCnt="0"/>
      <dgm:spPr/>
    </dgm:pt>
    <dgm:pt modelId="{D97E266E-B6B4-4C5C-A3D6-C76053C0323B}" type="pres">
      <dgm:prSet presAssocID="{0A8B3CB8-3C78-406A-8E75-DE756BE69A7D}" presName="singleCenter" presStyleLbl="node1" presStyleIdx="0" presStyleCnt="4">
        <dgm:presLayoutVars>
          <dgm:chMax val="7"/>
          <dgm:chPref val="7"/>
        </dgm:presLayoutVars>
      </dgm:prSet>
      <dgm:spPr/>
      <dgm:t>
        <a:bodyPr/>
        <a:lstStyle/>
        <a:p>
          <a:endParaRPr lang="en-US"/>
        </a:p>
      </dgm:t>
    </dgm:pt>
    <dgm:pt modelId="{E5FDB9E4-2DEA-4649-8B29-91112AC291E2}" type="pres">
      <dgm:prSet presAssocID="{C5E057BB-AF08-492D-8285-995B7B4E3196}" presName="Name56" presStyleLbl="parChTrans1D2" presStyleIdx="0" presStyleCnt="3"/>
      <dgm:spPr/>
      <dgm:t>
        <a:bodyPr/>
        <a:lstStyle/>
        <a:p>
          <a:endParaRPr lang="en-US"/>
        </a:p>
      </dgm:t>
    </dgm:pt>
    <dgm:pt modelId="{7EA8481E-68AF-49DA-BCA1-80753B4ED0E9}" type="pres">
      <dgm:prSet presAssocID="{50892EB0-CC2F-4EE2-B733-E5E0119E418B}" presName="text0" presStyleLbl="node1" presStyleIdx="1" presStyleCnt="4" custScaleX="238169" custScaleY="151504">
        <dgm:presLayoutVars>
          <dgm:bulletEnabled val="1"/>
        </dgm:presLayoutVars>
      </dgm:prSet>
      <dgm:spPr/>
      <dgm:t>
        <a:bodyPr/>
        <a:lstStyle/>
        <a:p>
          <a:endParaRPr lang="en-US"/>
        </a:p>
      </dgm:t>
    </dgm:pt>
    <dgm:pt modelId="{B7CF3130-B50A-4AD9-841D-DF8DFECAD0FE}" type="pres">
      <dgm:prSet presAssocID="{B100D415-4160-47CB-BD0F-08488FCA2570}" presName="Name56" presStyleLbl="parChTrans1D2" presStyleIdx="1" presStyleCnt="3"/>
      <dgm:spPr/>
      <dgm:t>
        <a:bodyPr/>
        <a:lstStyle/>
        <a:p>
          <a:endParaRPr lang="en-US"/>
        </a:p>
      </dgm:t>
    </dgm:pt>
    <dgm:pt modelId="{568B1D17-A251-47A2-ADD8-2DAE8F69ADE0}" type="pres">
      <dgm:prSet presAssocID="{55D19E4D-04A8-4594-B444-A484E6277A82}" presName="text0" presStyleLbl="node1" presStyleIdx="2" presStyleCnt="4" custScaleX="160626" custScaleY="115636">
        <dgm:presLayoutVars>
          <dgm:bulletEnabled val="1"/>
        </dgm:presLayoutVars>
      </dgm:prSet>
      <dgm:spPr/>
      <dgm:t>
        <a:bodyPr/>
        <a:lstStyle/>
        <a:p>
          <a:endParaRPr lang="en-US"/>
        </a:p>
      </dgm:t>
    </dgm:pt>
    <dgm:pt modelId="{E86B9C7C-C01B-4BE4-A968-AB4528A05034}" type="pres">
      <dgm:prSet presAssocID="{E890E134-6D26-4C36-8314-F6D25633C113}" presName="Name56" presStyleLbl="parChTrans1D2" presStyleIdx="2" presStyleCnt="3"/>
      <dgm:spPr/>
      <dgm:t>
        <a:bodyPr/>
        <a:lstStyle/>
        <a:p>
          <a:endParaRPr lang="en-US"/>
        </a:p>
      </dgm:t>
    </dgm:pt>
    <dgm:pt modelId="{EFC9B7E9-F7DA-4F6F-A961-7C7C0F4E28A5}" type="pres">
      <dgm:prSet presAssocID="{AC46634B-7BA4-4EEF-93D1-975F0344550E}" presName="text0" presStyleLbl="node1" presStyleIdx="3" presStyleCnt="4" custScaleX="170494" custScaleY="114796">
        <dgm:presLayoutVars>
          <dgm:bulletEnabled val="1"/>
        </dgm:presLayoutVars>
      </dgm:prSet>
      <dgm:spPr/>
      <dgm:t>
        <a:bodyPr/>
        <a:lstStyle/>
        <a:p>
          <a:endParaRPr lang="en-US"/>
        </a:p>
      </dgm:t>
    </dgm:pt>
  </dgm:ptLst>
  <dgm:cxnLst>
    <dgm:cxn modelId="{7DAEE779-81F9-464D-BBD6-59177A7A886A}" type="presOf" srcId="{B100D415-4160-47CB-BD0F-08488FCA2570}" destId="{B7CF3130-B50A-4AD9-841D-DF8DFECAD0FE}" srcOrd="0" destOrd="0" presId="urn:microsoft.com/office/officeart/2008/layout/RadialCluster"/>
    <dgm:cxn modelId="{B057A339-2E2D-4E96-A5D3-031126175969}" srcId="{0A8B3CB8-3C78-406A-8E75-DE756BE69A7D}" destId="{55D19E4D-04A8-4594-B444-A484E6277A82}" srcOrd="1" destOrd="0" parTransId="{B100D415-4160-47CB-BD0F-08488FCA2570}" sibTransId="{86265EC1-BD90-4250-98FA-B778C6507453}"/>
    <dgm:cxn modelId="{B19FE8AE-0D5F-4F73-BE63-A095D922C99B}" srcId="{53A4AD55-66F4-43ED-A6B6-003FED5F86EA}" destId="{0A8B3CB8-3C78-406A-8E75-DE756BE69A7D}" srcOrd="0" destOrd="0" parTransId="{33573126-0DCA-4375-B9BA-80992C251AA6}" sibTransId="{74E1F5FE-A30B-401D-9C84-80123189588B}"/>
    <dgm:cxn modelId="{7527A227-6DA0-4CF9-8E27-B3315E8DCEC1}" type="presOf" srcId="{50892EB0-CC2F-4EE2-B733-E5E0119E418B}" destId="{7EA8481E-68AF-49DA-BCA1-80753B4ED0E9}" srcOrd="0" destOrd="0" presId="urn:microsoft.com/office/officeart/2008/layout/RadialCluster"/>
    <dgm:cxn modelId="{F252BF46-DCAA-469A-AA56-3C916B52D991}" type="presOf" srcId="{AC46634B-7BA4-4EEF-93D1-975F0344550E}" destId="{EFC9B7E9-F7DA-4F6F-A961-7C7C0F4E28A5}" srcOrd="0" destOrd="0" presId="urn:microsoft.com/office/officeart/2008/layout/RadialCluster"/>
    <dgm:cxn modelId="{F5F56D8B-A88B-43C5-86AB-1E2F177EFE77}" type="presOf" srcId="{C5E057BB-AF08-492D-8285-995B7B4E3196}" destId="{E5FDB9E4-2DEA-4649-8B29-91112AC291E2}" srcOrd="0" destOrd="0" presId="urn:microsoft.com/office/officeart/2008/layout/RadialCluster"/>
    <dgm:cxn modelId="{1B05AD86-AA69-4D90-9855-DE1DD559079A}" type="presOf" srcId="{53A4AD55-66F4-43ED-A6B6-003FED5F86EA}" destId="{01C901DB-3D73-4585-8BE4-B6602C04F0D0}" srcOrd="0" destOrd="0" presId="urn:microsoft.com/office/officeart/2008/layout/RadialCluster"/>
    <dgm:cxn modelId="{3DC88FD7-3AFC-40D3-91DE-2BBCAE26979C}" type="presOf" srcId="{E890E134-6D26-4C36-8314-F6D25633C113}" destId="{E86B9C7C-C01B-4BE4-A968-AB4528A05034}" srcOrd="0" destOrd="0" presId="urn:microsoft.com/office/officeart/2008/layout/RadialCluster"/>
    <dgm:cxn modelId="{14104792-6F74-49A6-B2FF-A0FF60989A77}" srcId="{0A8B3CB8-3C78-406A-8E75-DE756BE69A7D}" destId="{50892EB0-CC2F-4EE2-B733-E5E0119E418B}" srcOrd="0" destOrd="0" parTransId="{C5E057BB-AF08-492D-8285-995B7B4E3196}" sibTransId="{3C2C6A09-6718-471F-8CBE-7D1C09045E41}"/>
    <dgm:cxn modelId="{6C5927C2-2E4C-449B-A8AF-855C22A6D599}" type="presOf" srcId="{0A8B3CB8-3C78-406A-8E75-DE756BE69A7D}" destId="{D97E266E-B6B4-4C5C-A3D6-C76053C0323B}" srcOrd="0" destOrd="0" presId="urn:microsoft.com/office/officeart/2008/layout/RadialCluster"/>
    <dgm:cxn modelId="{3666BF66-88CB-4370-AEA5-D890683A2C7F}" srcId="{0A8B3CB8-3C78-406A-8E75-DE756BE69A7D}" destId="{AC46634B-7BA4-4EEF-93D1-975F0344550E}" srcOrd="2" destOrd="0" parTransId="{E890E134-6D26-4C36-8314-F6D25633C113}" sibTransId="{CF48938D-051B-4B97-BAD3-DA1F86C33BD0}"/>
    <dgm:cxn modelId="{9F17D5B9-F677-44D7-999D-D3E3FB6045EB}" type="presOf" srcId="{55D19E4D-04A8-4594-B444-A484E6277A82}" destId="{568B1D17-A251-47A2-ADD8-2DAE8F69ADE0}" srcOrd="0" destOrd="0" presId="urn:microsoft.com/office/officeart/2008/layout/RadialCluster"/>
    <dgm:cxn modelId="{3D34EC46-2311-458A-8E9D-7C86A7CE800D}" type="presParOf" srcId="{01C901DB-3D73-4585-8BE4-B6602C04F0D0}" destId="{7FA1BE15-C948-4E17-A903-15B8026C324F}" srcOrd="0" destOrd="0" presId="urn:microsoft.com/office/officeart/2008/layout/RadialCluster"/>
    <dgm:cxn modelId="{86AAFE77-3249-4861-A4EA-F94BD61AA741}" type="presParOf" srcId="{7FA1BE15-C948-4E17-A903-15B8026C324F}" destId="{D97E266E-B6B4-4C5C-A3D6-C76053C0323B}" srcOrd="0" destOrd="0" presId="urn:microsoft.com/office/officeart/2008/layout/RadialCluster"/>
    <dgm:cxn modelId="{B00A5209-36BD-4503-99E8-203FD12F07D1}" type="presParOf" srcId="{7FA1BE15-C948-4E17-A903-15B8026C324F}" destId="{E5FDB9E4-2DEA-4649-8B29-91112AC291E2}" srcOrd="1" destOrd="0" presId="urn:microsoft.com/office/officeart/2008/layout/RadialCluster"/>
    <dgm:cxn modelId="{1D2CE016-5736-4C30-8527-99CD6B71D312}" type="presParOf" srcId="{7FA1BE15-C948-4E17-A903-15B8026C324F}" destId="{7EA8481E-68AF-49DA-BCA1-80753B4ED0E9}" srcOrd="2" destOrd="0" presId="urn:microsoft.com/office/officeart/2008/layout/RadialCluster"/>
    <dgm:cxn modelId="{AAE5FC67-B6BB-460D-A256-08BDFB29F26A}" type="presParOf" srcId="{7FA1BE15-C948-4E17-A903-15B8026C324F}" destId="{B7CF3130-B50A-4AD9-841D-DF8DFECAD0FE}" srcOrd="3" destOrd="0" presId="urn:microsoft.com/office/officeart/2008/layout/RadialCluster"/>
    <dgm:cxn modelId="{4F49ED39-2A38-4DDF-BF7E-B7A247AEE273}" type="presParOf" srcId="{7FA1BE15-C948-4E17-A903-15B8026C324F}" destId="{568B1D17-A251-47A2-ADD8-2DAE8F69ADE0}" srcOrd="4" destOrd="0" presId="urn:microsoft.com/office/officeart/2008/layout/RadialCluster"/>
    <dgm:cxn modelId="{CAD356BB-0152-4BEC-A5C5-3601197C2A4C}" type="presParOf" srcId="{7FA1BE15-C948-4E17-A903-15B8026C324F}" destId="{E86B9C7C-C01B-4BE4-A968-AB4528A05034}" srcOrd="5" destOrd="0" presId="urn:microsoft.com/office/officeart/2008/layout/RadialCluster"/>
    <dgm:cxn modelId="{3CEFB9DF-F5DC-442A-9A7A-8EACAD465052}" type="presParOf" srcId="{7FA1BE15-C948-4E17-A903-15B8026C324F}" destId="{EFC9B7E9-F7DA-4F6F-A961-7C7C0F4E28A5}"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515F4-8FF7-4E54-9337-EDFC39B7D783}" type="datetimeFigureOut">
              <a:rPr lang="en-US" smtClean="0"/>
              <a:t>1/31/2016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5616-F4A3-4B8D-B11D-0C4EAE6B37FD}" type="slidenum">
              <a:rPr lang="en-US" smtClean="0"/>
              <a:t>‹#›</a:t>
            </a:fld>
            <a:endParaRPr lang="en-US"/>
          </a:p>
        </p:txBody>
      </p:sp>
    </p:spTree>
    <p:extLst>
      <p:ext uri="{BB962C8B-B14F-4D97-AF65-F5344CB8AC3E}">
        <p14:creationId xmlns:p14="http://schemas.microsoft.com/office/powerpoint/2010/main" val="255810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2800" dirty="0" smtClean="0"/>
              <a:t>Information Hiding</a:t>
            </a:r>
          </a:p>
          <a:p>
            <a:pPr lvl="1" eaLnBrk="1" hangingPunct="1"/>
            <a:r>
              <a:rPr lang="en-US" sz="2400" dirty="0" smtClean="0"/>
              <a:t>Details of how operations work not known to "user" of class</a:t>
            </a:r>
          </a:p>
          <a:p>
            <a:pPr eaLnBrk="1" hangingPunct="1">
              <a:spcBef>
                <a:spcPct val="50000"/>
              </a:spcBef>
            </a:pPr>
            <a:r>
              <a:rPr lang="en-US" sz="2800" dirty="0" smtClean="0"/>
              <a:t>Data Abstraction</a:t>
            </a:r>
          </a:p>
          <a:p>
            <a:pPr lvl="1" eaLnBrk="1" hangingPunct="1"/>
            <a:r>
              <a:rPr lang="en-US" sz="2400" dirty="0" smtClean="0"/>
              <a:t>Details of how data is manipulated within</a:t>
            </a:r>
            <a:br>
              <a:rPr lang="en-US" sz="2400" dirty="0" smtClean="0"/>
            </a:br>
            <a:r>
              <a:rPr lang="en-US" sz="2400" dirty="0" smtClean="0"/>
              <a:t>ADT/class not known to user</a:t>
            </a:r>
          </a:p>
          <a:p>
            <a:pPr eaLnBrk="1" hangingPunct="1">
              <a:spcBef>
                <a:spcPct val="50000"/>
              </a:spcBef>
            </a:pPr>
            <a:r>
              <a:rPr lang="en-US" sz="2800" dirty="0" smtClean="0"/>
              <a:t>Encapsulation</a:t>
            </a:r>
          </a:p>
          <a:p>
            <a:pPr lvl="1" eaLnBrk="1" hangingPunct="1"/>
            <a:r>
              <a:rPr lang="en-US" sz="2400" dirty="0" smtClean="0"/>
              <a:t>Bring together data and operations, but keep "details" hidden</a:t>
            </a:r>
          </a:p>
          <a:p>
            <a:endParaRPr lang="en-US" dirty="0"/>
          </a:p>
        </p:txBody>
      </p:sp>
      <p:sp>
        <p:nvSpPr>
          <p:cNvPr id="4" name="Slide Number Placeholder 3"/>
          <p:cNvSpPr>
            <a:spLocks noGrp="1"/>
          </p:cNvSpPr>
          <p:nvPr>
            <p:ph type="sldNum" sz="quarter" idx="10"/>
          </p:nvPr>
        </p:nvSpPr>
        <p:spPr/>
        <p:txBody>
          <a:bodyPr/>
          <a:lstStyle/>
          <a:p>
            <a:pPr>
              <a:defRPr/>
            </a:pPr>
            <a:fld id="{FC58F992-F993-4BD6-8E44-9AC1C0D4381B}" type="slidenum">
              <a:rPr lang="en-US" smtClean="0"/>
              <a:pPr>
                <a:defRPr/>
              </a:pPr>
              <a:t>4</a:t>
            </a:fld>
            <a:endParaRPr lang="en-US"/>
          </a:p>
        </p:txBody>
      </p:sp>
    </p:spTree>
    <p:extLst>
      <p:ext uri="{BB962C8B-B14F-4D97-AF65-F5344CB8AC3E}">
        <p14:creationId xmlns:p14="http://schemas.microsoft.com/office/powerpoint/2010/main" val="217523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EB4A03-65CB-4364-93C1-E67A005B673F}" type="slidenum">
              <a:rPr lang="en-CA" smtClean="0"/>
              <a:pPr fontAlgn="base">
                <a:spcBef>
                  <a:spcPct val="0"/>
                </a:spcBef>
                <a:spcAft>
                  <a:spcPct val="0"/>
                </a:spcAft>
                <a:defRPr/>
              </a:pPr>
              <a:t>17</a:t>
            </a:fld>
            <a:endParaRPr lang="en-CA" smtClean="0"/>
          </a:p>
        </p:txBody>
      </p:sp>
    </p:spTree>
    <p:extLst>
      <p:ext uri="{BB962C8B-B14F-4D97-AF65-F5344CB8AC3E}">
        <p14:creationId xmlns:p14="http://schemas.microsoft.com/office/powerpoint/2010/main" val="2494384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05223E-5968-4555-8E83-B6BFB55F136B}" type="slidenum">
              <a:rPr lang="en-CA" smtClean="0"/>
              <a:pPr fontAlgn="base">
                <a:spcBef>
                  <a:spcPct val="0"/>
                </a:spcBef>
                <a:spcAft>
                  <a:spcPct val="0"/>
                </a:spcAft>
                <a:defRPr/>
              </a:pPr>
              <a:t>18</a:t>
            </a:fld>
            <a:endParaRPr lang="en-CA" smtClean="0"/>
          </a:p>
        </p:txBody>
      </p:sp>
    </p:spTree>
    <p:extLst>
      <p:ext uri="{BB962C8B-B14F-4D97-AF65-F5344CB8AC3E}">
        <p14:creationId xmlns:p14="http://schemas.microsoft.com/office/powerpoint/2010/main" val="2538391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F14F93-2061-42D1-9BEE-339EF7206951}" type="slidenum">
              <a:rPr lang="en-US" smtClean="0"/>
              <a:pPr/>
              <a:t>19</a:t>
            </a:fld>
            <a:endParaRPr lang="en-US"/>
          </a:p>
        </p:txBody>
      </p:sp>
    </p:spTree>
    <p:extLst>
      <p:ext uri="{BB962C8B-B14F-4D97-AF65-F5344CB8AC3E}">
        <p14:creationId xmlns:p14="http://schemas.microsoft.com/office/powerpoint/2010/main" val="418442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F14F93-2061-42D1-9BEE-339EF7206951}" type="slidenum">
              <a:rPr lang="en-US" smtClean="0"/>
              <a:pPr/>
              <a:t>20</a:t>
            </a:fld>
            <a:endParaRPr lang="en-US"/>
          </a:p>
        </p:txBody>
      </p:sp>
    </p:spTree>
    <p:extLst>
      <p:ext uri="{BB962C8B-B14F-4D97-AF65-F5344CB8AC3E}">
        <p14:creationId xmlns:p14="http://schemas.microsoft.com/office/powerpoint/2010/main" val="304396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04DD12-F7AA-49FB-9381-8ECFD0BFE6ED}" type="slidenum">
              <a:rPr lang="en-CA" smtClean="0"/>
              <a:pPr fontAlgn="base">
                <a:spcBef>
                  <a:spcPct val="0"/>
                </a:spcBef>
                <a:spcAft>
                  <a:spcPct val="0"/>
                </a:spcAft>
                <a:defRPr/>
              </a:pPr>
              <a:t>21</a:t>
            </a:fld>
            <a:endParaRPr lang="en-CA" smtClean="0"/>
          </a:p>
        </p:txBody>
      </p:sp>
    </p:spTree>
    <p:extLst>
      <p:ext uri="{BB962C8B-B14F-4D97-AF65-F5344CB8AC3E}">
        <p14:creationId xmlns:p14="http://schemas.microsoft.com/office/powerpoint/2010/main" val="29281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B77464-FBB9-47DC-AE38-9724253FFE89}" type="slidenum">
              <a:rPr lang="en-CA" smtClean="0"/>
              <a:pPr fontAlgn="base">
                <a:spcBef>
                  <a:spcPct val="0"/>
                </a:spcBef>
                <a:spcAft>
                  <a:spcPct val="0"/>
                </a:spcAft>
                <a:defRPr/>
              </a:pPr>
              <a:t>26</a:t>
            </a:fld>
            <a:endParaRPr lang="en-CA" smtClean="0"/>
          </a:p>
        </p:txBody>
      </p:sp>
    </p:spTree>
    <p:extLst>
      <p:ext uri="{BB962C8B-B14F-4D97-AF65-F5344CB8AC3E}">
        <p14:creationId xmlns:p14="http://schemas.microsoft.com/office/powerpoint/2010/main" val="225730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F93608-C961-4277-B5E3-7EC090E7AC7A}" type="slidenum">
              <a:rPr lang="en-CA" smtClean="0"/>
              <a:pPr fontAlgn="base">
                <a:spcBef>
                  <a:spcPct val="0"/>
                </a:spcBef>
                <a:spcAft>
                  <a:spcPct val="0"/>
                </a:spcAft>
                <a:defRPr/>
              </a:pPr>
              <a:t>27</a:t>
            </a:fld>
            <a:endParaRPr lang="en-CA" smtClean="0"/>
          </a:p>
        </p:txBody>
      </p:sp>
    </p:spTree>
    <p:extLst>
      <p:ext uri="{BB962C8B-B14F-4D97-AF65-F5344CB8AC3E}">
        <p14:creationId xmlns:p14="http://schemas.microsoft.com/office/powerpoint/2010/main" val="147082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15E9F-FE1E-4670-95E3-AD0B18157947}" type="slidenum">
              <a:rPr lang="en-CA" smtClean="0"/>
              <a:pPr fontAlgn="base">
                <a:spcBef>
                  <a:spcPct val="0"/>
                </a:spcBef>
                <a:spcAft>
                  <a:spcPct val="0"/>
                </a:spcAft>
                <a:defRPr/>
              </a:pPr>
              <a:t>28</a:t>
            </a:fld>
            <a:endParaRPr lang="en-CA" smtClean="0"/>
          </a:p>
        </p:txBody>
      </p:sp>
    </p:spTree>
    <p:extLst>
      <p:ext uri="{BB962C8B-B14F-4D97-AF65-F5344CB8AC3E}">
        <p14:creationId xmlns:p14="http://schemas.microsoft.com/office/powerpoint/2010/main" val="143948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29</a:t>
            </a:fld>
            <a:endParaRPr lang="en-US"/>
          </a:p>
        </p:txBody>
      </p:sp>
    </p:spTree>
    <p:extLst>
      <p:ext uri="{BB962C8B-B14F-4D97-AF65-F5344CB8AC3E}">
        <p14:creationId xmlns:p14="http://schemas.microsoft.com/office/powerpoint/2010/main" val="3257892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B5127B-A5BF-4D13-BFC0-FB2ACD6A6FA1}" type="slidenum">
              <a:rPr lang="en-CA" smtClean="0"/>
              <a:pPr fontAlgn="base">
                <a:spcBef>
                  <a:spcPct val="0"/>
                </a:spcBef>
                <a:spcAft>
                  <a:spcPct val="0"/>
                </a:spcAft>
                <a:defRPr/>
              </a:pPr>
              <a:t>30</a:t>
            </a:fld>
            <a:endParaRPr lang="en-CA" smtClean="0"/>
          </a:p>
        </p:txBody>
      </p:sp>
    </p:spTree>
    <p:extLst>
      <p:ext uri="{BB962C8B-B14F-4D97-AF65-F5344CB8AC3E}">
        <p14:creationId xmlns:p14="http://schemas.microsoft.com/office/powerpoint/2010/main" val="3641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877B75-F546-47E0-9236-8C47EA3A071A}" type="slidenum">
              <a:rPr lang="en-CA" smtClean="0"/>
              <a:pPr fontAlgn="base">
                <a:spcBef>
                  <a:spcPct val="0"/>
                </a:spcBef>
                <a:spcAft>
                  <a:spcPct val="0"/>
                </a:spcAft>
                <a:defRPr/>
              </a:pPr>
              <a:t>6</a:t>
            </a:fld>
            <a:endParaRPr lang="en-CA" smtClean="0"/>
          </a:p>
        </p:txBody>
      </p:sp>
    </p:spTree>
    <p:extLst>
      <p:ext uri="{BB962C8B-B14F-4D97-AF65-F5344CB8AC3E}">
        <p14:creationId xmlns:p14="http://schemas.microsoft.com/office/powerpoint/2010/main" val="3692037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2084AB-E62B-4666-9BE9-8D6DA28C9421}" type="slidenum">
              <a:rPr lang="en-CA" smtClean="0"/>
              <a:pPr fontAlgn="base">
                <a:spcBef>
                  <a:spcPct val="0"/>
                </a:spcBef>
                <a:spcAft>
                  <a:spcPct val="0"/>
                </a:spcAft>
                <a:defRPr/>
              </a:pPr>
              <a:t>39</a:t>
            </a:fld>
            <a:endParaRPr lang="en-CA" smtClean="0"/>
          </a:p>
        </p:txBody>
      </p:sp>
    </p:spTree>
    <p:extLst>
      <p:ext uri="{BB962C8B-B14F-4D97-AF65-F5344CB8AC3E}">
        <p14:creationId xmlns:p14="http://schemas.microsoft.com/office/powerpoint/2010/main" val="2886368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EBE347-E828-453B-9708-202E79B9D4C1}" type="slidenum">
              <a:rPr lang="en-CA" smtClean="0"/>
              <a:pPr fontAlgn="base">
                <a:spcBef>
                  <a:spcPct val="0"/>
                </a:spcBef>
                <a:spcAft>
                  <a:spcPct val="0"/>
                </a:spcAft>
                <a:defRPr/>
              </a:pPr>
              <a:t>40</a:t>
            </a:fld>
            <a:endParaRPr lang="en-CA" smtClean="0"/>
          </a:p>
        </p:txBody>
      </p:sp>
    </p:spTree>
    <p:extLst>
      <p:ext uri="{BB962C8B-B14F-4D97-AF65-F5344CB8AC3E}">
        <p14:creationId xmlns:p14="http://schemas.microsoft.com/office/powerpoint/2010/main" val="203559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F58DA-E20B-4231-937B-D4D525370F37}" type="slidenum">
              <a:rPr lang="en-CA" smtClean="0"/>
              <a:pPr fontAlgn="base">
                <a:spcBef>
                  <a:spcPct val="0"/>
                </a:spcBef>
                <a:spcAft>
                  <a:spcPct val="0"/>
                </a:spcAft>
                <a:defRPr/>
              </a:pPr>
              <a:t>41</a:t>
            </a:fld>
            <a:endParaRPr lang="en-CA" smtClean="0"/>
          </a:p>
        </p:txBody>
      </p:sp>
    </p:spTree>
    <p:extLst>
      <p:ext uri="{BB962C8B-B14F-4D97-AF65-F5344CB8AC3E}">
        <p14:creationId xmlns:p14="http://schemas.microsoft.com/office/powerpoint/2010/main" val="269382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46</a:t>
            </a:fld>
            <a:endParaRPr lang="en-US" smtClean="0"/>
          </a:p>
        </p:txBody>
      </p:sp>
    </p:spTree>
    <p:extLst>
      <p:ext uri="{BB962C8B-B14F-4D97-AF65-F5344CB8AC3E}">
        <p14:creationId xmlns:p14="http://schemas.microsoft.com/office/powerpoint/2010/main" val="249979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C83D15-8DAF-4F71-97F4-3B47A3EFE721}" type="slidenum">
              <a:rPr lang="en-CA" smtClean="0"/>
              <a:pPr fontAlgn="base">
                <a:spcBef>
                  <a:spcPct val="0"/>
                </a:spcBef>
                <a:spcAft>
                  <a:spcPct val="0"/>
                </a:spcAft>
                <a:defRPr/>
              </a:pPr>
              <a:t>7</a:t>
            </a:fld>
            <a:endParaRPr lang="en-CA" smtClean="0"/>
          </a:p>
        </p:txBody>
      </p:sp>
    </p:spTree>
    <p:extLst>
      <p:ext uri="{BB962C8B-B14F-4D97-AF65-F5344CB8AC3E}">
        <p14:creationId xmlns:p14="http://schemas.microsoft.com/office/powerpoint/2010/main" val="32042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DAC601-79EF-40CB-8F72-FDA41DBA42F9}" type="slidenum">
              <a:rPr lang="en-CA" smtClean="0"/>
              <a:pPr fontAlgn="base">
                <a:spcBef>
                  <a:spcPct val="0"/>
                </a:spcBef>
                <a:spcAft>
                  <a:spcPct val="0"/>
                </a:spcAft>
                <a:defRPr/>
              </a:pPr>
              <a:t>8</a:t>
            </a:fld>
            <a:endParaRPr lang="en-CA" smtClean="0"/>
          </a:p>
        </p:txBody>
      </p:sp>
    </p:spTree>
    <p:extLst>
      <p:ext uri="{BB962C8B-B14F-4D97-AF65-F5344CB8AC3E}">
        <p14:creationId xmlns:p14="http://schemas.microsoft.com/office/powerpoint/2010/main" val="274752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28D819-F538-44B5-A20A-9483875421E7}" type="slidenum">
              <a:rPr lang="en-CA" smtClean="0"/>
              <a:pPr fontAlgn="base">
                <a:spcBef>
                  <a:spcPct val="0"/>
                </a:spcBef>
                <a:spcAft>
                  <a:spcPct val="0"/>
                </a:spcAft>
                <a:defRPr/>
              </a:pPr>
              <a:t>9</a:t>
            </a:fld>
            <a:endParaRPr lang="en-CA" smtClean="0"/>
          </a:p>
        </p:txBody>
      </p:sp>
    </p:spTree>
    <p:extLst>
      <p:ext uri="{BB962C8B-B14F-4D97-AF65-F5344CB8AC3E}">
        <p14:creationId xmlns:p14="http://schemas.microsoft.com/office/powerpoint/2010/main" val="757013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15DFD2-A096-4FDA-A842-892443BC6E54}" type="slidenum">
              <a:rPr lang="en-CA" smtClean="0"/>
              <a:pPr fontAlgn="base">
                <a:spcBef>
                  <a:spcPct val="0"/>
                </a:spcBef>
                <a:spcAft>
                  <a:spcPct val="0"/>
                </a:spcAft>
                <a:defRPr/>
              </a:pPr>
              <a:t>10</a:t>
            </a:fld>
            <a:endParaRPr lang="en-CA" smtClean="0"/>
          </a:p>
        </p:txBody>
      </p:sp>
    </p:spTree>
    <p:extLst>
      <p:ext uri="{BB962C8B-B14F-4D97-AF65-F5344CB8AC3E}">
        <p14:creationId xmlns:p14="http://schemas.microsoft.com/office/powerpoint/2010/main" val="2992152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ffectLst/>
              </a:rPr>
              <a:t>Each implementation of C and C++ supports some features unique to its host machine or operating system. Some programs, for example, must exercise precise control over the memory areas where data is put or to control the way certain functions receive parameters. The #pragma directives offer a way for each compiler to offer machine- and operating system-specific features while retaining overall compatibility with the C and C++ languages. The number sign (</a:t>
            </a:r>
            <a:r>
              <a:rPr lang="en-US" b="1" dirty="0" smtClean="0">
                <a:effectLst/>
              </a:rPr>
              <a:t>#</a:t>
            </a:r>
            <a:r>
              <a:rPr lang="en-US" dirty="0" smtClean="0">
                <a:effectLst/>
              </a:rPr>
              <a:t>) must be the first non-white-space character on the line that contains the pragma; white-space characters can separate the number sign and the word "pragma". Following #pragma, write any text that the translator can parse as preprocessing tokens. </a:t>
            </a:r>
          </a:p>
          <a:p>
            <a:pPr eaLnBrk="1" hangingPunct="1">
              <a:spcBef>
                <a:spcPct val="0"/>
              </a:spcBef>
            </a:pPr>
            <a:endParaRPr lang="en-US" dirty="0" smtClean="0">
              <a:effectLst/>
            </a:endParaRPr>
          </a:p>
          <a:p>
            <a:pPr eaLnBrk="1" hangingPunct="1">
              <a:spcBef>
                <a:spcPct val="0"/>
              </a:spcBef>
            </a:pPr>
            <a:r>
              <a:rPr lang="en-US" dirty="0" smtClean="0">
                <a:effectLst/>
              </a:rPr>
              <a:t>This can reduce build times as the compiler will not open and read the file after the first #include of the module.</a:t>
            </a:r>
            <a:endParaRPr lang="en-US" dirty="0"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B1711C-8F42-40F8-80EB-1CFE6A2D7291}" type="slidenum">
              <a:rPr lang="en-CA" smtClean="0"/>
              <a:pPr fontAlgn="base">
                <a:spcBef>
                  <a:spcPct val="0"/>
                </a:spcBef>
                <a:spcAft>
                  <a:spcPct val="0"/>
                </a:spcAft>
                <a:defRPr/>
              </a:pPr>
              <a:t>11</a:t>
            </a:fld>
            <a:endParaRPr lang="en-CA" smtClean="0"/>
          </a:p>
        </p:txBody>
      </p:sp>
    </p:spTree>
    <p:extLst>
      <p:ext uri="{BB962C8B-B14F-4D97-AF65-F5344CB8AC3E}">
        <p14:creationId xmlns:p14="http://schemas.microsoft.com/office/powerpoint/2010/main" val="241820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5333DF-6986-4C45-9DB0-08EA47E5E72D}" type="slidenum">
              <a:rPr lang="en-CA" smtClean="0"/>
              <a:pPr fontAlgn="base">
                <a:spcBef>
                  <a:spcPct val="0"/>
                </a:spcBef>
                <a:spcAft>
                  <a:spcPct val="0"/>
                </a:spcAft>
                <a:defRPr/>
              </a:pPr>
              <a:t>13</a:t>
            </a:fld>
            <a:endParaRPr lang="en-CA" smtClean="0"/>
          </a:p>
        </p:txBody>
      </p:sp>
    </p:spTree>
    <p:extLst>
      <p:ext uri="{BB962C8B-B14F-4D97-AF65-F5344CB8AC3E}">
        <p14:creationId xmlns:p14="http://schemas.microsoft.com/office/powerpoint/2010/main" val="381075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Can’t have the short combination of the default and general constructor</a:t>
            </a:r>
            <a:r>
              <a:rPr lang="en-US" baseline="0" dirty="0" smtClean="0"/>
              <a:t> definitions. This needs to be separated into two separate methods (if needed).</a:t>
            </a:r>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16</a:t>
            </a:fld>
            <a:endParaRPr lang="en-US"/>
          </a:p>
        </p:txBody>
      </p:sp>
    </p:spTree>
    <p:extLst>
      <p:ext uri="{BB962C8B-B14F-4D97-AF65-F5344CB8AC3E}">
        <p14:creationId xmlns:p14="http://schemas.microsoft.com/office/powerpoint/2010/main" val="2516908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26DD75E3-9421-4529-B4B7-48A74E9ACFE9}" type="datetimeFigureOut">
              <a:rPr lang="en-US" smtClean="0"/>
              <a:t>1/31/2016</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6D03F266-44BA-46FE-9028-39B2F0FA73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D75E3-9421-4529-B4B7-48A74E9ACFE9}"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6DD75E3-9421-4529-B4B7-48A74E9ACFE9}"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3F266-44BA-46FE-9028-39B2F0FA7387}"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DD75E3-9421-4529-B4B7-48A74E9ACFE9}" type="datetimeFigureOut">
              <a:rPr lang="en-US" smtClean="0"/>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3F266-44BA-46FE-9028-39B2F0FA7387}"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D75E3-9421-4529-B4B7-48A74E9ACFE9}" type="datetimeFigureOut">
              <a:rPr lang="en-US" smtClean="0"/>
              <a:t>1/31/2016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D75E3-9421-4529-B4B7-48A74E9ACFE9}" type="datetimeFigureOut">
              <a:rPr lang="en-US" smtClean="0"/>
              <a:t>1/31/2016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26DD75E3-9421-4529-B4B7-48A74E9ACFE9}" type="datetimeFigureOut">
              <a:rPr lang="en-US" smtClean="0"/>
              <a:t>1/31/2016</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6D03F266-44BA-46FE-9028-39B2F0FA73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26DD75E3-9421-4529-B4B7-48A74E9ACFE9}" type="datetimeFigureOut">
              <a:rPr lang="en-US" smtClean="0"/>
              <a:t>1/31/2016</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6D03F266-44BA-46FE-9028-39B2F0FA73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26DD75E3-9421-4529-B4B7-48A74E9ACFE9}" type="datetimeFigureOut">
              <a:rPr lang="en-US" smtClean="0"/>
              <a:t>1/31/2016</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D03F266-44BA-46FE-9028-39B2F0FA73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f-pJlnpkLp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1814" y="1360148"/>
            <a:ext cx="7373726" cy="1648228"/>
          </a:xfrm>
        </p:spPr>
        <p:txBody>
          <a:bodyPr>
            <a:noAutofit/>
          </a:bodyPr>
          <a:lstStyle/>
          <a:p>
            <a:r>
              <a:rPr lang="en-US" dirty="0" smtClean="0"/>
              <a:t>COMP 53 – </a:t>
            </a:r>
            <a:r>
              <a:rPr lang="en-US" smtClean="0"/>
              <a:t>Week Three</a:t>
            </a:r>
            <a:r>
              <a:rPr lang="en-US" b="1" dirty="0" smtClean="0"/>
              <a:t/>
            </a:r>
            <a:br>
              <a:rPr lang="en-US" b="1" dirty="0" smtClean="0"/>
            </a:br>
            <a:endParaRPr lang="en-US" b="1" dirty="0"/>
          </a:p>
        </p:txBody>
      </p:sp>
      <p:sp>
        <p:nvSpPr>
          <p:cNvPr id="3" name="Subtitle 2"/>
          <p:cNvSpPr>
            <a:spLocks noGrp="1"/>
          </p:cNvSpPr>
          <p:nvPr>
            <p:ph type="subTitle" idx="1"/>
          </p:nvPr>
        </p:nvSpPr>
        <p:spPr>
          <a:xfrm>
            <a:off x="2246050" y="3505002"/>
            <a:ext cx="7910004" cy="1634370"/>
          </a:xfrm>
        </p:spPr>
        <p:txBody>
          <a:bodyPr>
            <a:noAutofit/>
          </a:bodyPr>
          <a:lstStyle/>
          <a:p>
            <a:r>
              <a:rPr lang="en-US" sz="2800" dirty="0" smtClean="0">
                <a:solidFill>
                  <a:schemeClr val="tx1"/>
                </a:solidFill>
                <a:latin typeface="Georgia" panose="02040502050405020303" pitchFamily="18" charset="0"/>
              </a:rPr>
              <a:t>Separate File Compilation</a:t>
            </a:r>
          </a:p>
          <a:p>
            <a:r>
              <a:rPr lang="en-US" sz="2800" dirty="0" smtClean="0">
                <a:solidFill>
                  <a:schemeClr val="tx1"/>
                </a:solidFill>
                <a:latin typeface="Georgia" panose="02040502050405020303" pitchFamily="18" charset="0"/>
              </a:rPr>
              <a:t>Intro to Pointers</a:t>
            </a:r>
            <a:endParaRPr lang="en-US" sz="2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01562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rot="-60000">
            <a:off x="1483384" y="1085274"/>
            <a:ext cx="4086436" cy="958822"/>
          </a:xfrm>
        </p:spPr>
        <p:txBody>
          <a:bodyPr>
            <a:normAutofit/>
          </a:bodyPr>
          <a:lstStyle/>
          <a:p>
            <a:pPr eaLnBrk="1" hangingPunct="1"/>
            <a:r>
              <a:rPr lang="en-US" sz="2800" dirty="0" smtClean="0"/>
              <a:t>Separate Compilation in Practice</a:t>
            </a:r>
          </a:p>
        </p:txBody>
      </p:sp>
      <p:sp>
        <p:nvSpPr>
          <p:cNvPr id="18434" name="Rectangle 3"/>
          <p:cNvSpPr>
            <a:spLocks noGrp="1" noChangeArrowheads="1"/>
          </p:cNvSpPr>
          <p:nvPr>
            <p:ph type="body" sz="half" idx="2"/>
          </p:nvPr>
        </p:nvSpPr>
        <p:spPr>
          <a:xfrm rot="-60000">
            <a:off x="1521429" y="2546032"/>
            <a:ext cx="4065188" cy="3178198"/>
          </a:xfrm>
        </p:spPr>
        <p:txBody>
          <a:bodyPr>
            <a:normAutofit fontScale="85000" lnSpcReduction="20000"/>
          </a:bodyPr>
          <a:lstStyle/>
          <a:p>
            <a:pPr marL="457200" indent="-457200" algn="l" eaLnBrk="1" hangingPunct="1">
              <a:buFont typeface="Arial" panose="020B0604020202020204" pitchFamily="34" charset="0"/>
              <a:buChar char="•"/>
            </a:pPr>
            <a:r>
              <a:rPr lang="en-US" sz="2800" dirty="0"/>
              <a:t>Program Parts</a:t>
            </a:r>
          </a:p>
          <a:p>
            <a:pPr marL="800100" lvl="1" indent="-342900" eaLnBrk="1" hangingPunct="1">
              <a:buFont typeface="Arial" panose="020B0604020202020204" pitchFamily="34" charset="0"/>
              <a:buChar char="•"/>
            </a:pPr>
            <a:r>
              <a:rPr lang="en-US" sz="2400" dirty="0"/>
              <a:t>Kept in separate files</a:t>
            </a:r>
          </a:p>
          <a:p>
            <a:pPr marL="800100" lvl="1" indent="-342900" eaLnBrk="1" hangingPunct="1">
              <a:buFont typeface="Arial" panose="020B0604020202020204" pitchFamily="34" charset="0"/>
              <a:buChar char="•"/>
            </a:pPr>
            <a:r>
              <a:rPr lang="en-US" sz="2400" dirty="0"/>
              <a:t>Compiled separately</a:t>
            </a:r>
          </a:p>
          <a:p>
            <a:pPr marL="800100" lvl="1" indent="-342900" eaLnBrk="1" hangingPunct="1">
              <a:buFont typeface="Arial" panose="020B0604020202020204" pitchFamily="34" charset="0"/>
              <a:buChar char="•"/>
            </a:pPr>
            <a:r>
              <a:rPr lang="en-US" sz="2400" dirty="0"/>
              <a:t>Linked together before program runs</a:t>
            </a:r>
          </a:p>
          <a:p>
            <a:pPr marL="457200" indent="-457200" algn="l" eaLnBrk="1" hangingPunct="1">
              <a:buFont typeface="Arial" panose="020B0604020202020204" pitchFamily="34" charset="0"/>
              <a:buChar char="•"/>
            </a:pPr>
            <a:r>
              <a:rPr lang="en-US" sz="2800" dirty="0"/>
              <a:t>Class definitions</a:t>
            </a:r>
          </a:p>
          <a:p>
            <a:pPr marL="800100" lvl="1" indent="-342900" eaLnBrk="1" hangingPunct="1">
              <a:buFont typeface="Arial" panose="020B0604020202020204" pitchFamily="34" charset="0"/>
              <a:buChar char="•"/>
            </a:pPr>
            <a:r>
              <a:rPr lang="en-US" sz="2400" dirty="0"/>
              <a:t>Separate from "using" programs</a:t>
            </a:r>
          </a:p>
          <a:p>
            <a:pPr marL="800100" lvl="1" indent="-342900" eaLnBrk="1" hangingPunct="1">
              <a:buFont typeface="Arial" panose="020B0604020202020204" pitchFamily="34" charset="0"/>
              <a:buChar char="•"/>
            </a:pPr>
            <a:r>
              <a:rPr lang="en-US" sz="2400" dirty="0"/>
              <a:t>Build library of classes</a:t>
            </a:r>
          </a:p>
          <a:p>
            <a:pPr marL="1085850" lvl="2" indent="-171450" eaLnBrk="1" hangingPunct="1">
              <a:buFont typeface="Arial" panose="020B0604020202020204" pitchFamily="34" charset="0"/>
              <a:buChar char="•"/>
            </a:pPr>
            <a:r>
              <a:rPr lang="en-US" dirty="0"/>
              <a:t>Re-used by many different programs</a:t>
            </a:r>
          </a:p>
          <a:p>
            <a:pPr marL="1085850" lvl="2" indent="-171450" eaLnBrk="1" hangingPunct="1">
              <a:buFont typeface="Arial" panose="020B0604020202020204" pitchFamily="34" charset="0"/>
              <a:buChar char="•"/>
            </a:pPr>
            <a:r>
              <a:rPr lang="en-US" dirty="0"/>
              <a:t>Just like predefined libraries</a:t>
            </a:r>
          </a:p>
        </p:txBody>
      </p:sp>
      <p:sp>
        <p:nvSpPr>
          <p:cNvPr id="6" name="Slide Number Placeholder 5"/>
          <p:cNvSpPr>
            <a:spLocks noGrp="1"/>
          </p:cNvSpPr>
          <p:nvPr>
            <p:ph type="sldNum" sz="quarter" idx="12"/>
          </p:nvPr>
        </p:nvSpPr>
        <p:spPr/>
        <p:txBody>
          <a:bodyPr/>
          <a:lstStyle/>
          <a:p>
            <a:pPr>
              <a:defRPr/>
            </a:pPr>
            <a:r>
              <a:rPr lang="en-US"/>
              <a:t>11-</a:t>
            </a:r>
            <a:fld id="{259FA3D5-FB29-446C-A344-2B8CE1F6CB04}" type="slidenum">
              <a:rPr lang="en-US"/>
              <a:pPr>
                <a:defRPr/>
              </a:pPr>
              <a:t>10</a:t>
            </a:fld>
            <a:endParaRPr lang="en-US"/>
          </a:p>
        </p:txBody>
      </p:sp>
      <p:sp>
        <p:nvSpPr>
          <p:cNvPr id="4" name="Content Placeholder 3"/>
          <p:cNvSpPr>
            <a:spLocks noGrp="1"/>
          </p:cNvSpPr>
          <p:nvPr>
            <p:ph idx="1"/>
          </p:nvPr>
        </p:nvSpPr>
        <p:spPr/>
        <p:txBody>
          <a:bodyPr/>
          <a:lstStyle/>
          <a:p>
            <a:endParaRPr lang="en-US" dirty="0"/>
          </a:p>
        </p:txBody>
      </p:sp>
      <p:sp>
        <p:nvSpPr>
          <p:cNvPr id="5" name="Flowchart: Process 4"/>
          <p:cNvSpPr/>
          <p:nvPr/>
        </p:nvSpPr>
        <p:spPr>
          <a:xfrm>
            <a:off x="6432331" y="1085718"/>
            <a:ext cx="1209040" cy="7416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Header File</a:t>
            </a:r>
            <a:endParaRPr lang="en-US" dirty="0"/>
          </a:p>
        </p:txBody>
      </p:sp>
      <p:sp>
        <p:nvSpPr>
          <p:cNvPr id="12" name="Flowchart: Process 11"/>
          <p:cNvSpPr/>
          <p:nvPr/>
        </p:nvSpPr>
        <p:spPr>
          <a:xfrm>
            <a:off x="8503989" y="5519703"/>
            <a:ext cx="1312655" cy="7416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 File</a:t>
            </a:r>
            <a:endParaRPr lang="en-US" dirty="0"/>
          </a:p>
        </p:txBody>
      </p:sp>
      <p:sp>
        <p:nvSpPr>
          <p:cNvPr id="13" name="Flowchart: Process 12"/>
          <p:cNvSpPr/>
          <p:nvPr/>
        </p:nvSpPr>
        <p:spPr>
          <a:xfrm>
            <a:off x="7855141" y="1085718"/>
            <a:ext cx="1209040" cy="7416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t>
            </a:r>
            <a:r>
              <a:rPr lang="en-US" dirty="0" err="1" smtClean="0"/>
              <a:t>Defn</a:t>
            </a:r>
            <a:r>
              <a:rPr lang="en-US" dirty="0" smtClean="0"/>
              <a:t> File</a:t>
            </a:r>
            <a:endParaRPr lang="en-US" dirty="0"/>
          </a:p>
        </p:txBody>
      </p:sp>
      <p:sp>
        <p:nvSpPr>
          <p:cNvPr id="14" name="Flowchart: Process 13"/>
          <p:cNvSpPr/>
          <p:nvPr/>
        </p:nvSpPr>
        <p:spPr>
          <a:xfrm>
            <a:off x="9609205" y="1120271"/>
            <a:ext cx="1209040" cy="7416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Main.cpp</a:t>
            </a:r>
            <a:endParaRPr lang="en-US" dirty="0"/>
          </a:p>
        </p:txBody>
      </p:sp>
      <p:sp>
        <p:nvSpPr>
          <p:cNvPr id="7" name="Flowchart: Connector 6"/>
          <p:cNvSpPr/>
          <p:nvPr/>
        </p:nvSpPr>
        <p:spPr>
          <a:xfrm>
            <a:off x="7036851" y="2279288"/>
            <a:ext cx="1416269" cy="1279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6" name="Flowchart: Connector 15"/>
          <p:cNvSpPr/>
          <p:nvPr/>
        </p:nvSpPr>
        <p:spPr>
          <a:xfrm>
            <a:off x="9502504" y="2279288"/>
            <a:ext cx="1416269" cy="1279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7" name="Flowchart: Connector 16"/>
          <p:cNvSpPr/>
          <p:nvPr/>
        </p:nvSpPr>
        <p:spPr>
          <a:xfrm>
            <a:off x="8453120" y="3931905"/>
            <a:ext cx="1416269" cy="1279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cxnSp>
        <p:nvCxnSpPr>
          <p:cNvPr id="11" name="Elbow Connector 10"/>
          <p:cNvCxnSpPr>
            <a:stCxn id="5" idx="2"/>
            <a:endCxn id="7" idx="0"/>
          </p:cNvCxnSpPr>
          <p:nvPr/>
        </p:nvCxnSpPr>
        <p:spPr>
          <a:xfrm rot="16200000" flipH="1">
            <a:off x="7164973" y="1699275"/>
            <a:ext cx="451890" cy="7081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3" idx="2"/>
            <a:endCxn id="7" idx="0"/>
          </p:cNvCxnSpPr>
          <p:nvPr/>
        </p:nvCxnSpPr>
        <p:spPr>
          <a:xfrm rot="5400000">
            <a:off x="7876379" y="1696006"/>
            <a:ext cx="451890" cy="714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4" idx="2"/>
            <a:endCxn id="16" idx="0"/>
          </p:cNvCxnSpPr>
          <p:nvPr/>
        </p:nvCxnSpPr>
        <p:spPr>
          <a:xfrm rot="5400000">
            <a:off x="10003514" y="2069076"/>
            <a:ext cx="417337" cy="3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4"/>
            <a:endCxn id="17" idx="0"/>
          </p:cNvCxnSpPr>
          <p:nvPr/>
        </p:nvCxnSpPr>
        <p:spPr>
          <a:xfrm rot="16200000" flipH="1">
            <a:off x="8266480" y="3037130"/>
            <a:ext cx="373280" cy="1416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4"/>
            <a:endCxn id="17" idx="0"/>
          </p:cNvCxnSpPr>
          <p:nvPr/>
        </p:nvCxnSpPr>
        <p:spPr>
          <a:xfrm rot="5400000">
            <a:off x="9499307" y="3220573"/>
            <a:ext cx="373280" cy="10493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7" idx="4"/>
            <a:endCxn id="12" idx="0"/>
          </p:cNvCxnSpPr>
          <p:nvPr/>
        </p:nvCxnSpPr>
        <p:spPr>
          <a:xfrm rot="5400000">
            <a:off x="9006556" y="5365003"/>
            <a:ext cx="308461" cy="9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57444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mtClean="0"/>
              <a:t>Multiple Compiles of Header Files</a:t>
            </a:r>
          </a:p>
        </p:txBody>
      </p:sp>
      <p:sp>
        <p:nvSpPr>
          <p:cNvPr id="34818" name="Rectangle 3"/>
          <p:cNvSpPr>
            <a:spLocks noGrp="1" noChangeArrowheads="1"/>
          </p:cNvSpPr>
          <p:nvPr>
            <p:ph type="body" idx="1"/>
          </p:nvPr>
        </p:nvSpPr>
        <p:spPr/>
        <p:txBody>
          <a:bodyPr>
            <a:normAutofit fontScale="92500" lnSpcReduction="20000"/>
          </a:bodyPr>
          <a:lstStyle/>
          <a:p>
            <a:pPr eaLnBrk="1" hangingPunct="1"/>
            <a:r>
              <a:rPr lang="en-US" sz="2800" dirty="0" smtClean="0"/>
              <a:t>Problem:</a:t>
            </a:r>
            <a:endParaRPr lang="en-US" sz="2800" dirty="0"/>
          </a:p>
          <a:p>
            <a:pPr lvl="1" eaLnBrk="1" hangingPunct="1"/>
            <a:r>
              <a:rPr lang="en-US" sz="2400" dirty="0" smtClean="0"/>
              <a:t>Header files typically </a:t>
            </a:r>
            <a:r>
              <a:rPr lang="en-US" sz="2400" dirty="0"/>
              <a:t>included multiple times</a:t>
            </a:r>
          </a:p>
          <a:p>
            <a:pPr lvl="2" eaLnBrk="1" hangingPunct="1"/>
            <a:r>
              <a:rPr lang="en-US" dirty="0"/>
              <a:t>e.g., class interface included by class implementation and program file</a:t>
            </a:r>
          </a:p>
          <a:p>
            <a:pPr lvl="1" eaLnBrk="1" hangingPunct="1"/>
            <a:r>
              <a:rPr lang="en-US" sz="2400" dirty="0"/>
              <a:t>Must only be compiled once!</a:t>
            </a:r>
          </a:p>
          <a:p>
            <a:pPr lvl="1" eaLnBrk="1" hangingPunct="1"/>
            <a:r>
              <a:rPr lang="en-US" sz="2400" dirty="0"/>
              <a:t>No guarantee "which #include" in which file,</a:t>
            </a:r>
            <a:br>
              <a:rPr lang="en-US" sz="2400" dirty="0"/>
            </a:br>
            <a:r>
              <a:rPr lang="en-US" sz="2400" dirty="0"/>
              <a:t>compiler might see first</a:t>
            </a:r>
          </a:p>
          <a:p>
            <a:pPr eaLnBrk="1" hangingPunct="1"/>
            <a:r>
              <a:rPr lang="en-US" sz="2800" dirty="0" smtClean="0"/>
              <a:t>Solution</a:t>
            </a:r>
          </a:p>
          <a:p>
            <a:pPr lvl="1"/>
            <a:r>
              <a:rPr lang="en-US" sz="2600" dirty="0" smtClean="0"/>
              <a:t>Use </a:t>
            </a:r>
            <a:r>
              <a:rPr lang="en-US" sz="2600" dirty="0"/>
              <a:t>preprocessor</a:t>
            </a:r>
          </a:p>
          <a:p>
            <a:pPr lvl="1" eaLnBrk="1" hangingPunct="1"/>
            <a:r>
              <a:rPr lang="en-US" sz="2600" dirty="0"/>
              <a:t>Tell compiler to include header only once </a:t>
            </a:r>
            <a:endParaRPr lang="en-US" sz="2600" dirty="0" smtClean="0"/>
          </a:p>
          <a:p>
            <a:pPr lvl="1" eaLnBrk="1" hangingPunct="1"/>
            <a:r>
              <a:rPr lang="en-US" sz="2400" dirty="0" smtClean="0">
                <a:solidFill>
                  <a:srgbClr val="C00000"/>
                </a:solidFill>
                <a:latin typeface="Courier New" panose="02070309020205020404" pitchFamily="49" charset="0"/>
                <a:cs typeface="Courier New" panose="02070309020205020404" pitchFamily="49" charset="0"/>
              </a:rPr>
              <a:t>#pragma once</a:t>
            </a:r>
            <a:endParaRPr lang="en-US" sz="2400" dirty="0">
              <a:solidFill>
                <a:srgbClr val="C00000"/>
              </a:solidFill>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1"/>
          </p:nvPr>
        </p:nvSpPr>
        <p:spPr/>
        <p:txBody>
          <a:bodyPr/>
          <a:lstStyle/>
          <a:p>
            <a:pPr>
              <a:defRPr/>
            </a:pPr>
            <a:r>
              <a:rPr lang="en-US" dirty="0"/>
              <a:t>11-</a:t>
            </a:r>
            <a:fld id="{B42FC2D1-8556-4AE0-B831-790CB985E623}" type="slidenum">
              <a:rPr lang="en-US"/>
              <a:pPr>
                <a:defRPr/>
              </a:pPr>
              <a:t>11</a:t>
            </a:fld>
            <a:endParaRPr lang="en-US" dirty="0"/>
          </a:p>
        </p:txBody>
      </p:sp>
    </p:spTree>
    <p:extLst>
      <p:ext uri="{BB962C8B-B14F-4D97-AF65-F5344CB8AC3E}">
        <p14:creationId xmlns:p14="http://schemas.microsoft.com/office/powerpoint/2010/main" val="398344599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You Need Help – Ask the Wizard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4602" y="1703875"/>
            <a:ext cx="3093762" cy="1879544"/>
          </a:xfrm>
        </p:spPr>
      </p:pic>
      <p:pic>
        <p:nvPicPr>
          <p:cNvPr id="5" name="Picture 4"/>
          <p:cNvPicPr>
            <a:picLocks noChangeAspect="1"/>
          </p:cNvPicPr>
          <p:nvPr/>
        </p:nvPicPr>
        <p:blipFill>
          <a:blip r:embed="rId3"/>
          <a:stretch>
            <a:fillRect/>
          </a:stretch>
        </p:blipFill>
        <p:spPr>
          <a:xfrm>
            <a:off x="4248149" y="1703875"/>
            <a:ext cx="2432306" cy="1893607"/>
          </a:xfrm>
          <a:prstGeom prst="rect">
            <a:avLst/>
          </a:prstGeom>
        </p:spPr>
      </p:pic>
      <p:sp>
        <p:nvSpPr>
          <p:cNvPr id="6" name="Rounded Rectangular Callout 5"/>
          <p:cNvSpPr/>
          <p:nvPr/>
        </p:nvSpPr>
        <p:spPr>
          <a:xfrm>
            <a:off x="973146" y="1703876"/>
            <a:ext cx="2968665" cy="780908"/>
          </a:xfrm>
          <a:prstGeom prst="wedgeRoundRectCallout">
            <a:avLst>
              <a:gd name="adj1" fmla="val 59919"/>
              <a:gd name="adj2" fmla="val 40723"/>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Right click on Header Files. Click on Class Wizard…</a:t>
            </a:r>
          </a:p>
        </p:txBody>
      </p:sp>
      <p:pic>
        <p:nvPicPr>
          <p:cNvPr id="7" name="Picture 6"/>
          <p:cNvPicPr>
            <a:picLocks noChangeAspect="1"/>
          </p:cNvPicPr>
          <p:nvPr/>
        </p:nvPicPr>
        <p:blipFill>
          <a:blip r:embed="rId4"/>
          <a:stretch>
            <a:fillRect/>
          </a:stretch>
        </p:blipFill>
        <p:spPr>
          <a:xfrm>
            <a:off x="983972" y="3903210"/>
            <a:ext cx="4764157" cy="2361183"/>
          </a:xfrm>
          <a:prstGeom prst="rect">
            <a:avLst/>
          </a:prstGeom>
        </p:spPr>
      </p:pic>
      <p:sp>
        <p:nvSpPr>
          <p:cNvPr id="8" name="Rounded Rectangular Callout 7"/>
          <p:cNvSpPr/>
          <p:nvPr/>
        </p:nvSpPr>
        <p:spPr>
          <a:xfrm>
            <a:off x="1376684" y="2818242"/>
            <a:ext cx="2306709" cy="932104"/>
          </a:xfrm>
          <a:prstGeom prst="wedgeRoundRectCallout">
            <a:avLst>
              <a:gd name="adj1" fmla="val 104207"/>
              <a:gd name="adj2" fmla="val 7594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Press Add Class button to define a new class</a:t>
            </a:r>
          </a:p>
        </p:txBody>
      </p:sp>
      <p:pic>
        <p:nvPicPr>
          <p:cNvPr id="9" name="Picture 8"/>
          <p:cNvPicPr>
            <a:picLocks noChangeAspect="1"/>
          </p:cNvPicPr>
          <p:nvPr/>
        </p:nvPicPr>
        <p:blipFill>
          <a:blip r:embed="rId5"/>
          <a:stretch>
            <a:fillRect/>
          </a:stretch>
        </p:blipFill>
        <p:spPr>
          <a:xfrm>
            <a:off x="6470375" y="3903210"/>
            <a:ext cx="3914682" cy="1304894"/>
          </a:xfrm>
          <a:prstGeom prst="rect">
            <a:avLst/>
          </a:prstGeom>
        </p:spPr>
      </p:pic>
      <p:sp>
        <p:nvSpPr>
          <p:cNvPr id="10" name="Rounded Rectangular Callout 9"/>
          <p:cNvSpPr/>
          <p:nvPr/>
        </p:nvSpPr>
        <p:spPr>
          <a:xfrm>
            <a:off x="6013175" y="5332289"/>
            <a:ext cx="2682854" cy="932104"/>
          </a:xfrm>
          <a:prstGeom prst="wedgeRoundRectCallout">
            <a:avLst>
              <a:gd name="adj1" fmla="val 4181"/>
              <a:gd name="adj2" fmla="val -112796"/>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Specify the name of the class. The .h and .</a:t>
            </a:r>
            <a:r>
              <a:rPr lang="en-US" dirty="0" err="1" smtClean="0"/>
              <a:t>cpp</a:t>
            </a:r>
            <a:r>
              <a:rPr lang="en-US" dirty="0" smtClean="0"/>
              <a:t> names should default</a:t>
            </a:r>
          </a:p>
        </p:txBody>
      </p:sp>
    </p:spTree>
    <p:extLst>
      <p:ext uri="{BB962C8B-B14F-4D97-AF65-F5344CB8AC3E}">
        <p14:creationId xmlns:p14="http://schemas.microsoft.com/office/powerpoint/2010/main" val="82024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normAutofit fontScale="90000"/>
          </a:bodyPr>
          <a:lstStyle/>
          <a:p>
            <a:pPr eaLnBrk="1" hangingPunct="1"/>
            <a:r>
              <a:rPr lang="en-US" dirty="0" smtClean="0"/>
              <a:t>Pre-processor Directives</a:t>
            </a:r>
            <a:br>
              <a:rPr lang="en-US" dirty="0" smtClean="0"/>
            </a:br>
            <a:r>
              <a:rPr lang="en-US" sz="3100" i="1" dirty="0" smtClean="0"/>
              <a:t>Using #</a:t>
            </a:r>
            <a:r>
              <a:rPr lang="en-US" sz="3100" i="1" dirty="0" err="1" smtClean="0"/>
              <a:t>ifndef</a:t>
            </a:r>
            <a:endParaRPr lang="en-US" sz="3100" i="1" dirty="0" smtClean="0"/>
          </a:p>
        </p:txBody>
      </p:sp>
      <p:sp>
        <p:nvSpPr>
          <p:cNvPr id="36866"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z="2800" dirty="0" smtClean="0"/>
              <a:t>Tell the compiler what statements to include in program</a:t>
            </a:r>
          </a:p>
          <a:p>
            <a:pPr eaLnBrk="1" hangingPunct="1">
              <a:lnSpc>
                <a:spcPct val="90000"/>
              </a:lnSpc>
            </a:pPr>
            <a:r>
              <a:rPr lang="en-US" sz="2800" dirty="0" smtClean="0"/>
              <a:t>Header </a:t>
            </a:r>
            <a:r>
              <a:rPr lang="en-US" sz="2800" dirty="0"/>
              <a:t>file structure:</a:t>
            </a:r>
          </a:p>
          <a:p>
            <a:pPr lvl="1" eaLnBrk="1" hangingPunct="1">
              <a:lnSpc>
                <a:spcPct val="90000"/>
              </a:lnSpc>
            </a:pPr>
            <a:r>
              <a:rPr lang="en-US" sz="2400" dirty="0"/>
              <a:t>#</a:t>
            </a:r>
            <a:r>
              <a:rPr lang="en-US" sz="2400" dirty="0" err="1"/>
              <a:t>ifndef</a:t>
            </a:r>
            <a:r>
              <a:rPr lang="en-US" sz="2400" dirty="0"/>
              <a:t> FNAME_H</a:t>
            </a:r>
            <a:br>
              <a:rPr lang="en-US" sz="2400" dirty="0"/>
            </a:br>
            <a:r>
              <a:rPr lang="en-US" sz="2400" dirty="0"/>
              <a:t>#define FNAME_H</a:t>
            </a:r>
            <a:br>
              <a:rPr lang="en-US" sz="2400" dirty="0"/>
            </a:br>
            <a:r>
              <a:rPr lang="en-US" sz="2400" dirty="0"/>
              <a:t>… //Contents of header file</a:t>
            </a:r>
            <a:br>
              <a:rPr lang="en-US" sz="2400" dirty="0"/>
            </a:br>
            <a:r>
              <a:rPr lang="en-US" sz="2400" dirty="0"/>
              <a:t>…</a:t>
            </a:r>
            <a:br>
              <a:rPr lang="en-US" sz="2400" dirty="0"/>
            </a:br>
            <a:r>
              <a:rPr lang="en-US" sz="2400" dirty="0"/>
              <a:t>#</a:t>
            </a:r>
            <a:r>
              <a:rPr lang="en-US" sz="2400" dirty="0" err="1"/>
              <a:t>endif</a:t>
            </a:r>
            <a:endParaRPr lang="en-US" sz="2400" dirty="0"/>
          </a:p>
          <a:p>
            <a:pPr eaLnBrk="1" hangingPunct="1">
              <a:lnSpc>
                <a:spcPct val="90000"/>
              </a:lnSpc>
            </a:pPr>
            <a:r>
              <a:rPr lang="en-US" sz="2800" dirty="0"/>
              <a:t>FNAME typically name of file for </a:t>
            </a:r>
            <a:br>
              <a:rPr lang="en-US" sz="2800" dirty="0"/>
            </a:br>
            <a:r>
              <a:rPr lang="en-US" sz="2800" dirty="0"/>
              <a:t>consistency, readability</a:t>
            </a:r>
          </a:p>
          <a:p>
            <a:pPr eaLnBrk="1" hangingPunct="1">
              <a:lnSpc>
                <a:spcPct val="90000"/>
              </a:lnSpc>
            </a:pPr>
            <a:r>
              <a:rPr lang="en-US" sz="2800" dirty="0"/>
              <a:t>This syntax avoids multiple definitions</a:t>
            </a:r>
            <a:br>
              <a:rPr lang="en-US" sz="2800" dirty="0"/>
            </a:br>
            <a:r>
              <a:rPr lang="en-US" sz="2800" dirty="0"/>
              <a:t>of header file</a:t>
            </a:r>
          </a:p>
        </p:txBody>
      </p:sp>
      <p:sp>
        <p:nvSpPr>
          <p:cNvPr id="6" name="Slide Number Placeholder 5"/>
          <p:cNvSpPr>
            <a:spLocks noGrp="1"/>
          </p:cNvSpPr>
          <p:nvPr>
            <p:ph type="sldNum" sz="quarter" idx="11"/>
          </p:nvPr>
        </p:nvSpPr>
        <p:spPr/>
        <p:txBody>
          <a:bodyPr/>
          <a:lstStyle/>
          <a:p>
            <a:pPr>
              <a:defRPr/>
            </a:pPr>
            <a:r>
              <a:rPr lang="en-US"/>
              <a:t>11-</a:t>
            </a:r>
            <a:fld id="{DA1E88AF-8E7E-4ED9-B185-895835100F2D}" type="slidenum">
              <a:rPr lang="en-US"/>
              <a:pPr>
                <a:defRPr/>
              </a:pPr>
              <a:t>13</a:t>
            </a:fld>
            <a:endParaRPr lang="en-US"/>
          </a:p>
        </p:txBody>
      </p:sp>
    </p:spTree>
    <p:extLst>
      <p:ext uri="{BB962C8B-B14F-4D97-AF65-F5344CB8AC3E}">
        <p14:creationId xmlns:p14="http://schemas.microsoft.com/office/powerpoint/2010/main" val="1722523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Header Files</a:t>
            </a:r>
            <a:endParaRPr lang="en-US" dirty="0"/>
          </a:p>
        </p:txBody>
      </p:sp>
      <p:pic>
        <p:nvPicPr>
          <p:cNvPr id="1026" name="Picture 2"/>
          <p:cNvPicPr>
            <a:picLocks noChangeAspect="1" noChangeArrowheads="1"/>
          </p:cNvPicPr>
          <p:nvPr/>
        </p:nvPicPr>
        <p:blipFill>
          <a:blip r:embed="rId2"/>
          <a:srcRect/>
          <a:stretch>
            <a:fillRect/>
          </a:stretch>
        </p:blipFill>
        <p:spPr bwMode="auto">
          <a:xfrm>
            <a:off x="1655904" y="1778810"/>
            <a:ext cx="4968513" cy="374474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820032" y="2915581"/>
            <a:ext cx="5414674" cy="3448150"/>
          </a:xfrm>
          <a:prstGeom prst="rect">
            <a:avLst/>
          </a:prstGeom>
          <a:noFill/>
          <a:ln w="9525">
            <a:noFill/>
            <a:miter lim="800000"/>
            <a:headEnd/>
            <a:tailEnd/>
          </a:ln>
          <a:effectLst/>
        </p:spPr>
      </p:pic>
      <p:sp>
        <p:nvSpPr>
          <p:cNvPr id="10" name="Rectangle 9"/>
          <p:cNvSpPr/>
          <p:nvPr/>
        </p:nvSpPr>
        <p:spPr>
          <a:xfrm>
            <a:off x="6667890" y="5523551"/>
            <a:ext cx="943746" cy="2470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314935" y="3422580"/>
            <a:ext cx="685800" cy="228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ular Callout 3"/>
          <p:cNvSpPr/>
          <p:nvPr/>
        </p:nvSpPr>
        <p:spPr>
          <a:xfrm>
            <a:off x="107933" y="1778811"/>
            <a:ext cx="2207002" cy="998819"/>
          </a:xfrm>
          <a:prstGeom prst="wedgeRoundRectCallout">
            <a:avLst>
              <a:gd name="adj1" fmla="val 35156"/>
              <a:gd name="adj2" fmla="val 6744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Right click on Header Files. Add </a:t>
            </a:r>
            <a:r>
              <a:rPr lang="en-US" dirty="0" smtClean="0">
                <a:sym typeface="Wingdings" panose="05000000000000000000" pitchFamily="2" charset="2"/>
              </a:rPr>
              <a:t> New Item. </a:t>
            </a:r>
            <a:endParaRPr lang="en-US" dirty="0" smtClean="0"/>
          </a:p>
        </p:txBody>
      </p:sp>
      <p:sp>
        <p:nvSpPr>
          <p:cNvPr id="5" name="Rounded Rectangular Callout 4"/>
          <p:cNvSpPr/>
          <p:nvPr/>
        </p:nvSpPr>
        <p:spPr>
          <a:xfrm>
            <a:off x="9066907" y="2010209"/>
            <a:ext cx="1875990" cy="687515"/>
          </a:xfrm>
          <a:prstGeom prst="wedgeRoundRectCallout">
            <a:avLst>
              <a:gd name="adj1" fmla="val -30713"/>
              <a:gd name="adj2" fmla="val 15056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Choose Header file (.h)</a:t>
            </a:r>
          </a:p>
        </p:txBody>
      </p:sp>
      <p:sp>
        <p:nvSpPr>
          <p:cNvPr id="6" name="Rounded Rectangular Callout 5"/>
          <p:cNvSpPr/>
          <p:nvPr/>
        </p:nvSpPr>
        <p:spPr>
          <a:xfrm>
            <a:off x="2533135" y="5770605"/>
            <a:ext cx="2152261" cy="969279"/>
          </a:xfrm>
          <a:prstGeom prst="wedgeRoundRectCallout">
            <a:avLst>
              <a:gd name="adj1" fmla="val 134756"/>
              <a:gd name="adj2" fmla="val -6116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Enter Name </a:t>
            </a:r>
            <a:r>
              <a:rPr lang="en-US" dirty="0" err="1" smtClean="0"/>
              <a:t>myclass.h</a:t>
            </a:r>
            <a:endParaRPr lang="en-US" dirty="0" smtClean="0"/>
          </a:p>
        </p:txBody>
      </p:sp>
    </p:spTree>
    <p:extLst>
      <p:ext uri="{BB962C8B-B14F-4D97-AF65-F5344CB8AC3E}">
        <p14:creationId xmlns:p14="http://schemas.microsoft.com/office/powerpoint/2010/main" val="93065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26493" y="3453267"/>
            <a:ext cx="5346494" cy="340473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Visual Studio – Class Files</a:t>
            </a:r>
            <a:endParaRPr lang="en-US" dirty="0"/>
          </a:p>
        </p:txBody>
      </p:sp>
      <p:pic>
        <p:nvPicPr>
          <p:cNvPr id="1026" name="Picture 2"/>
          <p:cNvPicPr>
            <a:picLocks noChangeAspect="1" noChangeArrowheads="1"/>
          </p:cNvPicPr>
          <p:nvPr/>
        </p:nvPicPr>
        <p:blipFill>
          <a:blip r:embed="rId3"/>
          <a:srcRect/>
          <a:stretch>
            <a:fillRect/>
          </a:stretch>
        </p:blipFill>
        <p:spPr bwMode="auto">
          <a:xfrm>
            <a:off x="1460031" y="1764956"/>
            <a:ext cx="4597869" cy="3465388"/>
          </a:xfrm>
          <a:prstGeom prst="rect">
            <a:avLst/>
          </a:prstGeom>
          <a:noFill/>
          <a:ln w="9525">
            <a:noFill/>
            <a:miter lim="800000"/>
            <a:headEnd/>
            <a:tailEnd/>
          </a:ln>
          <a:effectLst/>
        </p:spPr>
      </p:pic>
      <p:sp>
        <p:nvSpPr>
          <p:cNvPr id="10" name="Rectangle 9"/>
          <p:cNvSpPr/>
          <p:nvPr/>
        </p:nvSpPr>
        <p:spPr>
          <a:xfrm>
            <a:off x="6421391" y="4065373"/>
            <a:ext cx="275968" cy="2183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710615" y="4015941"/>
            <a:ext cx="685800" cy="228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0" y="994475"/>
            <a:ext cx="2207002" cy="998819"/>
          </a:xfrm>
          <a:prstGeom prst="wedgeRoundRectCallout">
            <a:avLst>
              <a:gd name="adj1" fmla="val 23958"/>
              <a:gd name="adj2" fmla="val 151574"/>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Right click on Source Files. Add </a:t>
            </a:r>
            <a:r>
              <a:rPr lang="en-US" dirty="0" smtClean="0">
                <a:sym typeface="Wingdings" panose="05000000000000000000" pitchFamily="2" charset="2"/>
              </a:rPr>
              <a:t> New Item. </a:t>
            </a:r>
            <a:endParaRPr lang="en-US" dirty="0" smtClean="0"/>
          </a:p>
        </p:txBody>
      </p:sp>
      <p:sp>
        <p:nvSpPr>
          <p:cNvPr id="14" name="Rounded Rectangular Callout 13"/>
          <p:cNvSpPr/>
          <p:nvPr/>
        </p:nvSpPr>
        <p:spPr>
          <a:xfrm>
            <a:off x="9066907" y="2010209"/>
            <a:ext cx="1875990" cy="687515"/>
          </a:xfrm>
          <a:prstGeom prst="wedgeRoundRectCallout">
            <a:avLst>
              <a:gd name="adj1" fmla="val -93946"/>
              <a:gd name="adj2" fmla="val 31951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Choose C++ file</a:t>
            </a:r>
          </a:p>
        </p:txBody>
      </p:sp>
      <p:sp>
        <p:nvSpPr>
          <p:cNvPr id="15" name="Rounded Rectangular Callout 14"/>
          <p:cNvSpPr/>
          <p:nvPr/>
        </p:nvSpPr>
        <p:spPr>
          <a:xfrm>
            <a:off x="2533135" y="5770605"/>
            <a:ext cx="2152261" cy="969279"/>
          </a:xfrm>
          <a:prstGeom prst="wedgeRoundRectCallout">
            <a:avLst>
              <a:gd name="adj1" fmla="val 140497"/>
              <a:gd name="adj2" fmla="val 513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Enter Name myclass.cpp</a:t>
            </a:r>
          </a:p>
        </p:txBody>
      </p:sp>
    </p:spTree>
    <p:extLst>
      <p:ext uri="{BB962C8B-B14F-4D97-AF65-F5344CB8AC3E}">
        <p14:creationId xmlns:p14="http://schemas.microsoft.com/office/powerpoint/2010/main" val="1780449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Practice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Break Lab 1 into separate files</a:t>
            </a:r>
          </a:p>
          <a:p>
            <a:r>
              <a:rPr lang="en-US" dirty="0" smtClean="0"/>
              <a:t>Use the wizard to create the new class Account</a:t>
            </a:r>
          </a:p>
          <a:p>
            <a:pPr lvl="1"/>
            <a:r>
              <a:rPr lang="en-US" dirty="0" smtClean="0"/>
              <a:t>Define the properties</a:t>
            </a:r>
          </a:p>
          <a:p>
            <a:pPr lvl="1"/>
            <a:r>
              <a:rPr lang="en-US" dirty="0" smtClean="0"/>
              <a:t>Add the default constructor</a:t>
            </a:r>
          </a:p>
          <a:p>
            <a:pPr lvl="1"/>
            <a:r>
              <a:rPr lang="en-US" dirty="0" smtClean="0"/>
              <a:t>Add the </a:t>
            </a:r>
            <a:r>
              <a:rPr lang="en-US" dirty="0" err="1" smtClean="0"/>
              <a:t>getBalance</a:t>
            </a:r>
            <a:r>
              <a:rPr lang="en-US" dirty="0" smtClean="0"/>
              <a:t> and </a:t>
            </a:r>
            <a:r>
              <a:rPr lang="en-US" dirty="0" err="1" smtClean="0"/>
              <a:t>getRate</a:t>
            </a:r>
            <a:r>
              <a:rPr lang="en-US" dirty="0" smtClean="0"/>
              <a:t> definitions</a:t>
            </a:r>
          </a:p>
          <a:p>
            <a:pPr lvl="1"/>
            <a:r>
              <a:rPr lang="en-US" dirty="0" smtClean="0"/>
              <a:t>Complete the wizard</a:t>
            </a:r>
          </a:p>
          <a:p>
            <a:r>
              <a:rPr lang="en-US" dirty="0" smtClean="0"/>
              <a:t>Modify the account.cpp file</a:t>
            </a:r>
          </a:p>
          <a:p>
            <a:pPr lvl="1"/>
            <a:r>
              <a:rPr lang="en-US" dirty="0" smtClean="0"/>
              <a:t>Move the class methods and operator code to here</a:t>
            </a:r>
          </a:p>
          <a:p>
            <a:pPr lvl="1"/>
            <a:r>
              <a:rPr lang="en-US" dirty="0" smtClean="0"/>
              <a:t>Remove the class definition  lines and fully qualify each of the methods to belong to the Account class. </a:t>
            </a:r>
            <a:endParaRPr lang="en-US" dirty="0"/>
          </a:p>
        </p:txBody>
      </p:sp>
    </p:spTree>
    <p:extLst>
      <p:ext uri="{BB962C8B-B14F-4D97-AF65-F5344CB8AC3E}">
        <p14:creationId xmlns:p14="http://schemas.microsoft.com/office/powerpoint/2010/main" val="199698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dirty="0" smtClean="0"/>
              <a:t>Intro to Pointers</a:t>
            </a:r>
          </a:p>
        </p:txBody>
      </p:sp>
      <p:sp>
        <p:nvSpPr>
          <p:cNvPr id="16386"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sz="2800" dirty="0"/>
              <a:t>Pointers</a:t>
            </a:r>
          </a:p>
          <a:p>
            <a:pPr lvl="1" eaLnBrk="1" hangingPunct="1">
              <a:lnSpc>
                <a:spcPct val="90000"/>
              </a:lnSpc>
            </a:pPr>
            <a:r>
              <a:rPr lang="en-US" sz="2400" dirty="0"/>
              <a:t>Pointer variables</a:t>
            </a:r>
          </a:p>
          <a:p>
            <a:pPr lvl="1" eaLnBrk="1" hangingPunct="1">
              <a:lnSpc>
                <a:spcPct val="90000"/>
              </a:lnSpc>
            </a:pPr>
            <a:r>
              <a:rPr lang="en-US" sz="2400" dirty="0"/>
              <a:t>Memory management</a:t>
            </a:r>
          </a:p>
          <a:p>
            <a:pPr eaLnBrk="1" hangingPunct="1">
              <a:lnSpc>
                <a:spcPct val="90000"/>
              </a:lnSpc>
              <a:spcBef>
                <a:spcPct val="50000"/>
              </a:spcBef>
            </a:pPr>
            <a:r>
              <a:rPr lang="en-US" sz="2800" dirty="0"/>
              <a:t>Dynamic Arrays</a:t>
            </a:r>
          </a:p>
          <a:p>
            <a:pPr lvl="1" eaLnBrk="1" hangingPunct="1">
              <a:lnSpc>
                <a:spcPct val="90000"/>
              </a:lnSpc>
            </a:pPr>
            <a:r>
              <a:rPr lang="en-US" sz="2400" dirty="0"/>
              <a:t>Creating and using</a:t>
            </a:r>
          </a:p>
          <a:p>
            <a:pPr lvl="1" eaLnBrk="1" hangingPunct="1">
              <a:lnSpc>
                <a:spcPct val="90000"/>
              </a:lnSpc>
            </a:pPr>
            <a:r>
              <a:rPr lang="en-US" sz="2400" dirty="0"/>
              <a:t>Pointer arithmetic</a:t>
            </a:r>
          </a:p>
          <a:p>
            <a:pPr eaLnBrk="1" hangingPunct="1">
              <a:lnSpc>
                <a:spcPct val="90000"/>
              </a:lnSpc>
              <a:spcBef>
                <a:spcPct val="50000"/>
              </a:spcBef>
            </a:pPr>
            <a:r>
              <a:rPr lang="en-US" sz="2800" dirty="0"/>
              <a:t>Classes, Pointers, Dynamic Arrays</a:t>
            </a:r>
          </a:p>
          <a:p>
            <a:pPr lvl="1" eaLnBrk="1" hangingPunct="1">
              <a:lnSpc>
                <a:spcPct val="90000"/>
              </a:lnSpc>
            </a:pPr>
            <a:r>
              <a:rPr lang="en-US" sz="2400" dirty="0"/>
              <a:t>The </a:t>
            </a:r>
            <a:r>
              <a:rPr lang="en-US" sz="2400" i="1" dirty="0"/>
              <a:t>this</a:t>
            </a:r>
            <a:r>
              <a:rPr lang="en-US" sz="2400" dirty="0"/>
              <a:t> pointer</a:t>
            </a:r>
          </a:p>
          <a:p>
            <a:pPr lvl="1" eaLnBrk="1" hangingPunct="1">
              <a:lnSpc>
                <a:spcPct val="90000"/>
              </a:lnSpc>
            </a:pPr>
            <a:r>
              <a:rPr lang="en-US" sz="2400" dirty="0"/>
              <a:t>Destructors, copy constructors</a:t>
            </a:r>
          </a:p>
        </p:txBody>
      </p:sp>
      <p:sp>
        <p:nvSpPr>
          <p:cNvPr id="6" name="Slide Number Placeholder 5"/>
          <p:cNvSpPr>
            <a:spLocks noGrp="1"/>
          </p:cNvSpPr>
          <p:nvPr>
            <p:ph type="sldNum" sz="quarter" idx="11"/>
          </p:nvPr>
        </p:nvSpPr>
        <p:spPr/>
        <p:txBody>
          <a:bodyPr/>
          <a:lstStyle/>
          <a:p>
            <a:pPr>
              <a:defRPr/>
            </a:pPr>
            <a:r>
              <a:rPr lang="en-US"/>
              <a:t>10-</a:t>
            </a:r>
            <a:fld id="{D8BA10E2-C38C-4585-AB0D-A65534EF9487}" type="slidenum">
              <a:rPr lang="en-US"/>
              <a:pPr>
                <a:defRPr/>
              </a:pPr>
              <a:t>17</a:t>
            </a:fld>
            <a:endParaRPr lang="en-US"/>
          </a:p>
        </p:txBody>
      </p:sp>
    </p:spTree>
    <p:extLst>
      <p:ext uri="{BB962C8B-B14F-4D97-AF65-F5344CB8AC3E}">
        <p14:creationId xmlns:p14="http://schemas.microsoft.com/office/powerpoint/2010/main" val="46123460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smtClean="0"/>
              <a:t>What is a Pointer?</a:t>
            </a:r>
          </a:p>
        </p:txBody>
      </p:sp>
      <p:sp>
        <p:nvSpPr>
          <p:cNvPr id="18434" name="Rectangle 3"/>
          <p:cNvSpPr>
            <a:spLocks noGrp="1" noChangeArrowheads="1"/>
          </p:cNvSpPr>
          <p:nvPr>
            <p:ph type="body" idx="1"/>
          </p:nvPr>
        </p:nvSpPr>
        <p:spPr/>
        <p:txBody>
          <a:bodyPr/>
          <a:lstStyle/>
          <a:p>
            <a:pPr eaLnBrk="1" hangingPunct="1">
              <a:lnSpc>
                <a:spcPct val="90000"/>
              </a:lnSpc>
            </a:pPr>
            <a:r>
              <a:rPr lang="en-US" dirty="0" smtClean="0"/>
              <a:t>Pointer definition:</a:t>
            </a:r>
          </a:p>
          <a:p>
            <a:pPr lvl="1" eaLnBrk="1" hangingPunct="1">
              <a:lnSpc>
                <a:spcPct val="90000"/>
              </a:lnSpc>
            </a:pPr>
            <a:r>
              <a:rPr lang="en-US" dirty="0" smtClean="0"/>
              <a:t>Memory address of a variable</a:t>
            </a:r>
          </a:p>
          <a:p>
            <a:pPr eaLnBrk="1" hangingPunct="1">
              <a:lnSpc>
                <a:spcPct val="90000"/>
              </a:lnSpc>
              <a:spcBef>
                <a:spcPct val="50000"/>
              </a:spcBef>
            </a:pPr>
            <a:r>
              <a:rPr lang="en-US" dirty="0" smtClean="0"/>
              <a:t>Recall: memory divided</a:t>
            </a:r>
          </a:p>
          <a:p>
            <a:pPr lvl="1" eaLnBrk="1" hangingPunct="1">
              <a:lnSpc>
                <a:spcPct val="90000"/>
              </a:lnSpc>
            </a:pPr>
            <a:r>
              <a:rPr lang="en-US" dirty="0" smtClean="0"/>
              <a:t>Numbered memory locations</a:t>
            </a:r>
          </a:p>
          <a:p>
            <a:pPr lvl="1" eaLnBrk="1" hangingPunct="1">
              <a:lnSpc>
                <a:spcPct val="90000"/>
              </a:lnSpc>
            </a:pPr>
            <a:r>
              <a:rPr lang="en-US" dirty="0" smtClean="0"/>
              <a:t>Addresses used as name for variable</a:t>
            </a:r>
          </a:p>
          <a:p>
            <a:pPr eaLnBrk="1" hangingPunct="1">
              <a:lnSpc>
                <a:spcPct val="90000"/>
              </a:lnSpc>
              <a:spcBef>
                <a:spcPct val="50000"/>
              </a:spcBef>
            </a:pPr>
            <a:r>
              <a:rPr lang="en-US" dirty="0" smtClean="0"/>
              <a:t>You’ve used pointers already!</a:t>
            </a:r>
          </a:p>
          <a:p>
            <a:pPr lvl="1" eaLnBrk="1" hangingPunct="1">
              <a:lnSpc>
                <a:spcPct val="90000"/>
              </a:lnSpc>
            </a:pPr>
            <a:r>
              <a:rPr lang="en-US" dirty="0" smtClean="0"/>
              <a:t>Call-by-reference parameters</a:t>
            </a:r>
          </a:p>
          <a:p>
            <a:pPr lvl="2" eaLnBrk="1" hangingPunct="1">
              <a:lnSpc>
                <a:spcPct val="90000"/>
              </a:lnSpc>
            </a:pPr>
            <a:r>
              <a:rPr lang="en-US" dirty="0" smtClean="0"/>
              <a:t>Address of actual argument was passed</a:t>
            </a:r>
          </a:p>
        </p:txBody>
      </p:sp>
      <p:sp>
        <p:nvSpPr>
          <p:cNvPr id="6" name="Slide Number Placeholder 5"/>
          <p:cNvSpPr>
            <a:spLocks noGrp="1"/>
          </p:cNvSpPr>
          <p:nvPr>
            <p:ph type="sldNum" sz="quarter" idx="11"/>
          </p:nvPr>
        </p:nvSpPr>
        <p:spPr/>
        <p:txBody>
          <a:bodyPr/>
          <a:lstStyle/>
          <a:p>
            <a:pPr>
              <a:defRPr/>
            </a:pPr>
            <a:r>
              <a:rPr lang="en-US"/>
              <a:t>10-</a:t>
            </a:r>
            <a:fld id="{75F921BA-AB34-41F4-8883-BC9A6B85AC93}" type="slidenum">
              <a:rPr lang="en-US"/>
              <a:pPr>
                <a:defRPr/>
              </a:pPr>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481" y="2070008"/>
            <a:ext cx="3782198" cy="3141326"/>
          </a:xfrm>
          <a:prstGeom prst="rect">
            <a:avLst/>
          </a:prstGeom>
        </p:spPr>
      </p:pic>
    </p:spTree>
    <p:extLst>
      <p:ext uri="{BB962C8B-B14F-4D97-AF65-F5344CB8AC3E}">
        <p14:creationId xmlns:p14="http://schemas.microsoft.com/office/powerpoint/2010/main" val="367278323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Variables and Memory</a:t>
            </a:r>
            <a:endParaRPr lang="en-US" dirty="0"/>
          </a:p>
        </p:txBody>
      </p:sp>
      <p:sp>
        <p:nvSpPr>
          <p:cNvPr id="6" name="Content Placeholder 5"/>
          <p:cNvSpPr>
            <a:spLocks noGrp="1"/>
          </p:cNvSpPr>
          <p:nvPr>
            <p:ph sz="half" idx="4294967295"/>
          </p:nvPr>
        </p:nvSpPr>
        <p:spPr>
          <a:xfrm>
            <a:off x="1981200" y="1773936"/>
            <a:ext cx="4038600" cy="4623816"/>
          </a:xfrm>
          <a:prstGeom prst="rect">
            <a:avLst/>
          </a:prstGeom>
        </p:spPr>
        <p:txBody>
          <a:bodyPr/>
          <a:lstStyle/>
          <a:p>
            <a:pPr>
              <a:buNone/>
            </a:pPr>
            <a:r>
              <a:rPr lang="en-US" dirty="0" err="1" smtClean="0">
                <a:solidFill>
                  <a:srgbClr val="0070C0"/>
                </a:solidFill>
              </a:rPr>
              <a:t>int</a:t>
            </a:r>
            <a:r>
              <a:rPr lang="en-US" dirty="0" smtClean="0"/>
              <a:t> x = 10;</a:t>
            </a:r>
          </a:p>
          <a:p>
            <a:pPr>
              <a:buNone/>
            </a:pPr>
            <a:r>
              <a:rPr lang="en-US" dirty="0" err="1" smtClean="0">
                <a:solidFill>
                  <a:srgbClr val="0070C0"/>
                </a:solidFill>
              </a:rPr>
              <a:t>int</a:t>
            </a:r>
            <a:r>
              <a:rPr lang="en-US" dirty="0" smtClean="0"/>
              <a:t> y = x;</a:t>
            </a:r>
          </a:p>
          <a:p>
            <a:pPr>
              <a:buNone/>
            </a:pPr>
            <a:endParaRPr lang="en-US" dirty="0" smtClean="0"/>
          </a:p>
        </p:txBody>
      </p:sp>
      <p:graphicFrame>
        <p:nvGraphicFramePr>
          <p:cNvPr id="63" name="Content Placeholder 14"/>
          <p:cNvGraphicFramePr>
            <a:graphicFrameLocks noGrp="1"/>
          </p:cNvGraphicFramePr>
          <p:nvPr>
            <p:ph sz="half" idx="4294967295"/>
          </p:nvPr>
        </p:nvGraphicFramePr>
        <p:xfrm>
          <a:off x="6096000" y="1752600"/>
          <a:ext cx="4038600" cy="4450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bl>
          </a:graphicData>
        </a:graphic>
      </p:graphicFrame>
      <p:sp>
        <p:nvSpPr>
          <p:cNvPr id="64" name="Rectangle 63"/>
          <p:cNvSpPr/>
          <p:nvPr/>
        </p:nvSpPr>
        <p:spPr>
          <a:xfrm>
            <a:off x="6096000" y="36369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65" name="Rectangle 64"/>
          <p:cNvSpPr/>
          <p:nvPr/>
        </p:nvSpPr>
        <p:spPr>
          <a:xfrm>
            <a:off x="7391400" y="2493962"/>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66" name="TextBox 65"/>
          <p:cNvSpPr txBox="1"/>
          <p:nvPr/>
        </p:nvSpPr>
        <p:spPr>
          <a:xfrm>
            <a:off x="8610600" y="2646362"/>
            <a:ext cx="288862" cy="369332"/>
          </a:xfrm>
          <a:prstGeom prst="rect">
            <a:avLst/>
          </a:prstGeom>
          <a:noFill/>
        </p:spPr>
        <p:txBody>
          <a:bodyPr wrap="none" rtlCol="0">
            <a:spAutoFit/>
          </a:bodyPr>
          <a:lstStyle/>
          <a:p>
            <a:r>
              <a:rPr lang="en-US" dirty="0"/>
              <a:t>y</a:t>
            </a:r>
          </a:p>
        </p:txBody>
      </p:sp>
      <p:sp>
        <p:nvSpPr>
          <p:cNvPr id="67" name="TextBox 66"/>
          <p:cNvSpPr txBox="1"/>
          <p:nvPr/>
        </p:nvSpPr>
        <p:spPr>
          <a:xfrm>
            <a:off x="7239000" y="3789362"/>
            <a:ext cx="288862" cy="369332"/>
          </a:xfrm>
          <a:prstGeom prst="rect">
            <a:avLst/>
          </a:prstGeom>
          <a:noFill/>
        </p:spPr>
        <p:txBody>
          <a:bodyPr wrap="none" rtlCol="0">
            <a:spAutoFit/>
          </a:bodyPr>
          <a:lstStyle/>
          <a:p>
            <a:r>
              <a:rPr lang="en-US" dirty="0"/>
              <a:t>x</a:t>
            </a:r>
          </a:p>
        </p:txBody>
      </p:sp>
      <p:sp>
        <p:nvSpPr>
          <p:cNvPr id="68" name="TextBox 67"/>
          <p:cNvSpPr txBox="1"/>
          <p:nvPr/>
        </p:nvSpPr>
        <p:spPr>
          <a:xfrm>
            <a:off x="6096000" y="1808162"/>
            <a:ext cx="1115370" cy="338554"/>
          </a:xfrm>
          <a:prstGeom prst="rect">
            <a:avLst/>
          </a:prstGeom>
          <a:noFill/>
        </p:spPr>
        <p:txBody>
          <a:bodyPr wrap="none" rtlCol="0">
            <a:spAutoFit/>
          </a:bodyPr>
          <a:lstStyle/>
          <a:p>
            <a:r>
              <a:rPr lang="en-US" sz="1600" dirty="0"/>
              <a:t>5A111110</a:t>
            </a:r>
          </a:p>
        </p:txBody>
      </p:sp>
      <p:sp>
        <p:nvSpPr>
          <p:cNvPr id="69" name="TextBox 68"/>
          <p:cNvSpPr txBox="1"/>
          <p:nvPr/>
        </p:nvSpPr>
        <p:spPr>
          <a:xfrm>
            <a:off x="6096001" y="2189162"/>
            <a:ext cx="1118255" cy="338554"/>
          </a:xfrm>
          <a:prstGeom prst="rect">
            <a:avLst/>
          </a:prstGeom>
          <a:noFill/>
        </p:spPr>
        <p:txBody>
          <a:bodyPr wrap="none" rtlCol="0">
            <a:spAutoFit/>
          </a:bodyPr>
          <a:lstStyle/>
          <a:p>
            <a:r>
              <a:rPr lang="en-US" sz="1600" dirty="0"/>
              <a:t>5A111111</a:t>
            </a:r>
          </a:p>
        </p:txBody>
      </p:sp>
      <p:sp>
        <p:nvSpPr>
          <p:cNvPr id="70" name="TextBox 69"/>
          <p:cNvSpPr txBox="1"/>
          <p:nvPr/>
        </p:nvSpPr>
        <p:spPr>
          <a:xfrm>
            <a:off x="6096000" y="2570162"/>
            <a:ext cx="1121974" cy="338554"/>
          </a:xfrm>
          <a:prstGeom prst="rect">
            <a:avLst/>
          </a:prstGeom>
          <a:noFill/>
        </p:spPr>
        <p:txBody>
          <a:bodyPr wrap="none" rtlCol="0">
            <a:spAutoFit/>
          </a:bodyPr>
          <a:lstStyle/>
          <a:p>
            <a:r>
              <a:rPr lang="en-US" sz="1600" dirty="0"/>
              <a:t>5A111112</a:t>
            </a:r>
          </a:p>
        </p:txBody>
      </p:sp>
      <p:sp>
        <p:nvSpPr>
          <p:cNvPr id="71" name="TextBox 70"/>
          <p:cNvSpPr txBox="1"/>
          <p:nvPr/>
        </p:nvSpPr>
        <p:spPr>
          <a:xfrm>
            <a:off x="6096000" y="2951162"/>
            <a:ext cx="1120178" cy="338554"/>
          </a:xfrm>
          <a:prstGeom prst="rect">
            <a:avLst/>
          </a:prstGeom>
          <a:noFill/>
        </p:spPr>
        <p:txBody>
          <a:bodyPr wrap="none" rtlCol="0">
            <a:spAutoFit/>
          </a:bodyPr>
          <a:lstStyle/>
          <a:p>
            <a:r>
              <a:rPr lang="en-US" sz="1600" dirty="0"/>
              <a:t>5A111113</a:t>
            </a:r>
          </a:p>
        </p:txBody>
      </p:sp>
      <p:sp>
        <p:nvSpPr>
          <p:cNvPr id="72" name="TextBox 71"/>
          <p:cNvSpPr txBox="1"/>
          <p:nvPr/>
        </p:nvSpPr>
        <p:spPr>
          <a:xfrm>
            <a:off x="6096000" y="3255962"/>
            <a:ext cx="1115370" cy="338554"/>
          </a:xfrm>
          <a:prstGeom prst="rect">
            <a:avLst/>
          </a:prstGeom>
          <a:noFill/>
        </p:spPr>
        <p:txBody>
          <a:bodyPr wrap="none" rtlCol="0">
            <a:spAutoFit/>
          </a:bodyPr>
          <a:lstStyle/>
          <a:p>
            <a:r>
              <a:rPr lang="en-US" sz="1600" dirty="0"/>
              <a:t>5A111114</a:t>
            </a:r>
          </a:p>
        </p:txBody>
      </p:sp>
      <p:sp>
        <p:nvSpPr>
          <p:cNvPr id="73" name="TextBox 72"/>
          <p:cNvSpPr txBox="1"/>
          <p:nvPr/>
        </p:nvSpPr>
        <p:spPr>
          <a:xfrm>
            <a:off x="6096001" y="4094162"/>
            <a:ext cx="1114985" cy="338554"/>
          </a:xfrm>
          <a:prstGeom prst="rect">
            <a:avLst/>
          </a:prstGeom>
          <a:noFill/>
        </p:spPr>
        <p:txBody>
          <a:bodyPr wrap="none" rtlCol="0">
            <a:spAutoFit/>
          </a:bodyPr>
          <a:lstStyle/>
          <a:p>
            <a:r>
              <a:rPr lang="en-US" sz="1600" dirty="0"/>
              <a:t>5A111116</a:t>
            </a:r>
          </a:p>
        </p:txBody>
      </p:sp>
      <p:sp>
        <p:nvSpPr>
          <p:cNvPr id="74" name="TextBox 73"/>
          <p:cNvSpPr txBox="1"/>
          <p:nvPr/>
        </p:nvSpPr>
        <p:spPr>
          <a:xfrm>
            <a:off x="6096001" y="4475162"/>
            <a:ext cx="1107867" cy="338554"/>
          </a:xfrm>
          <a:prstGeom prst="rect">
            <a:avLst/>
          </a:prstGeom>
          <a:noFill/>
        </p:spPr>
        <p:txBody>
          <a:bodyPr wrap="none" rtlCol="0">
            <a:spAutoFit/>
          </a:bodyPr>
          <a:lstStyle/>
          <a:p>
            <a:r>
              <a:rPr lang="en-US" sz="1600" dirty="0"/>
              <a:t>5A111117</a:t>
            </a:r>
          </a:p>
        </p:txBody>
      </p:sp>
      <p:sp>
        <p:nvSpPr>
          <p:cNvPr id="75" name="TextBox 74"/>
          <p:cNvSpPr txBox="1"/>
          <p:nvPr/>
        </p:nvSpPr>
        <p:spPr>
          <a:xfrm>
            <a:off x="7391400" y="3255962"/>
            <a:ext cx="1105944" cy="338554"/>
          </a:xfrm>
          <a:prstGeom prst="rect">
            <a:avLst/>
          </a:prstGeom>
          <a:noFill/>
        </p:spPr>
        <p:txBody>
          <a:bodyPr wrap="none" rtlCol="0">
            <a:spAutoFit/>
          </a:bodyPr>
          <a:lstStyle/>
          <a:p>
            <a:r>
              <a:rPr lang="en-US" sz="1600" dirty="0"/>
              <a:t>5A11111F</a:t>
            </a:r>
          </a:p>
        </p:txBody>
      </p:sp>
      <p:sp>
        <p:nvSpPr>
          <p:cNvPr id="76" name="TextBox 75"/>
          <p:cNvSpPr txBox="1"/>
          <p:nvPr/>
        </p:nvSpPr>
        <p:spPr>
          <a:xfrm>
            <a:off x="7391400" y="2951162"/>
            <a:ext cx="1105944" cy="338554"/>
          </a:xfrm>
          <a:prstGeom prst="rect">
            <a:avLst/>
          </a:prstGeom>
          <a:noFill/>
        </p:spPr>
        <p:txBody>
          <a:bodyPr wrap="none" rtlCol="0">
            <a:spAutoFit/>
          </a:bodyPr>
          <a:lstStyle/>
          <a:p>
            <a:r>
              <a:rPr lang="en-US" sz="1600" dirty="0"/>
              <a:t>5A11111F</a:t>
            </a:r>
          </a:p>
        </p:txBody>
      </p:sp>
      <p:sp>
        <p:nvSpPr>
          <p:cNvPr id="77" name="TextBox 76"/>
          <p:cNvSpPr txBox="1"/>
          <p:nvPr/>
        </p:nvSpPr>
        <p:spPr>
          <a:xfrm>
            <a:off x="7391400" y="2189162"/>
            <a:ext cx="1134798" cy="338554"/>
          </a:xfrm>
          <a:prstGeom prst="rect">
            <a:avLst/>
          </a:prstGeom>
          <a:noFill/>
        </p:spPr>
        <p:txBody>
          <a:bodyPr wrap="none" rtlCol="0">
            <a:spAutoFit/>
          </a:bodyPr>
          <a:lstStyle/>
          <a:p>
            <a:r>
              <a:rPr lang="en-US" sz="1600" dirty="0"/>
              <a:t>5A11111D</a:t>
            </a:r>
          </a:p>
        </p:txBody>
      </p:sp>
      <p:sp>
        <p:nvSpPr>
          <p:cNvPr id="78" name="TextBox 77"/>
          <p:cNvSpPr txBox="1"/>
          <p:nvPr/>
        </p:nvSpPr>
        <p:spPr>
          <a:xfrm>
            <a:off x="7391401" y="1808162"/>
            <a:ext cx="1120371" cy="338554"/>
          </a:xfrm>
          <a:prstGeom prst="rect">
            <a:avLst/>
          </a:prstGeom>
          <a:noFill/>
        </p:spPr>
        <p:txBody>
          <a:bodyPr wrap="none" rtlCol="0">
            <a:spAutoFit/>
          </a:bodyPr>
          <a:lstStyle/>
          <a:p>
            <a:r>
              <a:rPr lang="en-US" sz="1600" dirty="0"/>
              <a:t>5A11111C</a:t>
            </a:r>
          </a:p>
        </p:txBody>
      </p:sp>
      <p:sp>
        <p:nvSpPr>
          <p:cNvPr id="79" name="TextBox 78"/>
          <p:cNvSpPr txBox="1"/>
          <p:nvPr/>
        </p:nvSpPr>
        <p:spPr>
          <a:xfrm>
            <a:off x="6096000" y="5846762"/>
            <a:ext cx="1125180" cy="338554"/>
          </a:xfrm>
          <a:prstGeom prst="rect">
            <a:avLst/>
          </a:prstGeom>
          <a:noFill/>
        </p:spPr>
        <p:txBody>
          <a:bodyPr wrap="none" rtlCol="0">
            <a:spAutoFit/>
          </a:bodyPr>
          <a:lstStyle/>
          <a:p>
            <a:r>
              <a:rPr lang="en-US" sz="1600" dirty="0"/>
              <a:t>5A11111B</a:t>
            </a:r>
          </a:p>
        </p:txBody>
      </p:sp>
      <p:sp>
        <p:nvSpPr>
          <p:cNvPr id="80" name="TextBox 79"/>
          <p:cNvSpPr txBox="1"/>
          <p:nvPr/>
        </p:nvSpPr>
        <p:spPr>
          <a:xfrm>
            <a:off x="6096000" y="5541962"/>
            <a:ext cx="1112356" cy="338554"/>
          </a:xfrm>
          <a:prstGeom prst="rect">
            <a:avLst/>
          </a:prstGeom>
          <a:noFill/>
        </p:spPr>
        <p:txBody>
          <a:bodyPr wrap="none" rtlCol="0">
            <a:spAutoFit/>
          </a:bodyPr>
          <a:lstStyle/>
          <a:p>
            <a:r>
              <a:rPr lang="en-US" sz="1600" dirty="0"/>
              <a:t>5A11111A</a:t>
            </a:r>
          </a:p>
        </p:txBody>
      </p:sp>
      <p:sp>
        <p:nvSpPr>
          <p:cNvPr id="81" name="TextBox 80"/>
          <p:cNvSpPr txBox="1"/>
          <p:nvPr/>
        </p:nvSpPr>
        <p:spPr>
          <a:xfrm>
            <a:off x="6096001" y="5160962"/>
            <a:ext cx="1119281" cy="338554"/>
          </a:xfrm>
          <a:prstGeom prst="rect">
            <a:avLst/>
          </a:prstGeom>
          <a:noFill/>
        </p:spPr>
        <p:txBody>
          <a:bodyPr wrap="none" rtlCol="0">
            <a:spAutoFit/>
          </a:bodyPr>
          <a:lstStyle/>
          <a:p>
            <a:r>
              <a:rPr lang="en-US" sz="1600" dirty="0"/>
              <a:t>5A111119</a:t>
            </a:r>
          </a:p>
        </p:txBody>
      </p:sp>
      <p:sp>
        <p:nvSpPr>
          <p:cNvPr id="82" name="TextBox 81"/>
          <p:cNvSpPr txBox="1"/>
          <p:nvPr/>
        </p:nvSpPr>
        <p:spPr>
          <a:xfrm>
            <a:off x="6096001" y="4779962"/>
            <a:ext cx="1120563" cy="338554"/>
          </a:xfrm>
          <a:prstGeom prst="rect">
            <a:avLst/>
          </a:prstGeom>
          <a:noFill/>
        </p:spPr>
        <p:txBody>
          <a:bodyPr wrap="none" rtlCol="0">
            <a:spAutoFit/>
          </a:bodyPr>
          <a:lstStyle/>
          <a:p>
            <a:r>
              <a:rPr lang="en-US" sz="1600" dirty="0"/>
              <a:t>5A111118</a:t>
            </a:r>
          </a:p>
        </p:txBody>
      </p:sp>
      <p:sp>
        <p:nvSpPr>
          <p:cNvPr id="94" name="TextBox 93"/>
          <p:cNvSpPr txBox="1"/>
          <p:nvPr/>
        </p:nvSpPr>
        <p:spPr>
          <a:xfrm>
            <a:off x="7391401" y="3636962"/>
            <a:ext cx="1125693" cy="338554"/>
          </a:xfrm>
          <a:prstGeom prst="rect">
            <a:avLst/>
          </a:prstGeom>
          <a:noFill/>
        </p:spPr>
        <p:txBody>
          <a:bodyPr wrap="none" rtlCol="0">
            <a:spAutoFit/>
          </a:bodyPr>
          <a:lstStyle/>
          <a:p>
            <a:r>
              <a:rPr lang="en-US" sz="1600" dirty="0"/>
              <a:t>5A111120</a:t>
            </a:r>
          </a:p>
        </p:txBody>
      </p:sp>
      <p:sp>
        <p:nvSpPr>
          <p:cNvPr id="95" name="TextBox 94"/>
          <p:cNvSpPr txBox="1"/>
          <p:nvPr/>
        </p:nvSpPr>
        <p:spPr>
          <a:xfrm>
            <a:off x="7391400" y="4017962"/>
            <a:ext cx="1118448" cy="338554"/>
          </a:xfrm>
          <a:prstGeom prst="rect">
            <a:avLst/>
          </a:prstGeom>
          <a:noFill/>
        </p:spPr>
        <p:txBody>
          <a:bodyPr wrap="none" rtlCol="0">
            <a:spAutoFit/>
          </a:bodyPr>
          <a:lstStyle/>
          <a:p>
            <a:r>
              <a:rPr lang="en-US" sz="1600" dirty="0"/>
              <a:t>5A111121</a:t>
            </a:r>
          </a:p>
        </p:txBody>
      </p:sp>
      <p:sp>
        <p:nvSpPr>
          <p:cNvPr id="96" name="TextBox 95"/>
          <p:cNvSpPr txBox="1"/>
          <p:nvPr/>
        </p:nvSpPr>
        <p:spPr>
          <a:xfrm>
            <a:off x="7391401" y="4398962"/>
            <a:ext cx="1125693" cy="338554"/>
          </a:xfrm>
          <a:prstGeom prst="rect">
            <a:avLst/>
          </a:prstGeom>
          <a:noFill/>
        </p:spPr>
        <p:txBody>
          <a:bodyPr wrap="none" rtlCol="0">
            <a:spAutoFit/>
          </a:bodyPr>
          <a:lstStyle/>
          <a:p>
            <a:r>
              <a:rPr lang="en-US" sz="1600" dirty="0"/>
              <a:t>5A111122</a:t>
            </a:r>
          </a:p>
        </p:txBody>
      </p:sp>
      <p:sp>
        <p:nvSpPr>
          <p:cNvPr id="97" name="TextBox 96"/>
          <p:cNvSpPr txBox="1"/>
          <p:nvPr/>
        </p:nvSpPr>
        <p:spPr>
          <a:xfrm>
            <a:off x="7391401" y="4779962"/>
            <a:ext cx="1125693" cy="338554"/>
          </a:xfrm>
          <a:prstGeom prst="rect">
            <a:avLst/>
          </a:prstGeom>
          <a:noFill/>
        </p:spPr>
        <p:txBody>
          <a:bodyPr wrap="none" rtlCol="0">
            <a:spAutoFit/>
          </a:bodyPr>
          <a:lstStyle/>
          <a:p>
            <a:r>
              <a:rPr lang="en-US" sz="1600" dirty="0"/>
              <a:t>5A111123</a:t>
            </a:r>
          </a:p>
        </p:txBody>
      </p:sp>
      <p:sp>
        <p:nvSpPr>
          <p:cNvPr id="98" name="TextBox 97"/>
          <p:cNvSpPr txBox="1"/>
          <p:nvPr/>
        </p:nvSpPr>
        <p:spPr>
          <a:xfrm>
            <a:off x="7391400" y="5160962"/>
            <a:ext cx="1116652" cy="338554"/>
          </a:xfrm>
          <a:prstGeom prst="rect">
            <a:avLst/>
          </a:prstGeom>
          <a:noFill/>
        </p:spPr>
        <p:txBody>
          <a:bodyPr wrap="none" rtlCol="0">
            <a:spAutoFit/>
          </a:bodyPr>
          <a:lstStyle/>
          <a:p>
            <a:r>
              <a:rPr lang="en-US" sz="1600" dirty="0"/>
              <a:t>5A111124</a:t>
            </a:r>
          </a:p>
        </p:txBody>
      </p:sp>
      <p:sp>
        <p:nvSpPr>
          <p:cNvPr id="99" name="TextBox 98"/>
          <p:cNvSpPr txBox="1"/>
          <p:nvPr/>
        </p:nvSpPr>
        <p:spPr>
          <a:xfrm>
            <a:off x="7391401" y="5541962"/>
            <a:ext cx="1125693" cy="338554"/>
          </a:xfrm>
          <a:prstGeom prst="rect">
            <a:avLst/>
          </a:prstGeom>
          <a:noFill/>
        </p:spPr>
        <p:txBody>
          <a:bodyPr wrap="none" rtlCol="0">
            <a:spAutoFit/>
          </a:bodyPr>
          <a:lstStyle/>
          <a:p>
            <a:r>
              <a:rPr lang="en-US" sz="1600" dirty="0"/>
              <a:t>5A111125</a:t>
            </a:r>
          </a:p>
        </p:txBody>
      </p:sp>
      <p:sp>
        <p:nvSpPr>
          <p:cNvPr id="100" name="TextBox 99"/>
          <p:cNvSpPr txBox="1"/>
          <p:nvPr/>
        </p:nvSpPr>
        <p:spPr>
          <a:xfrm>
            <a:off x="7391401" y="5846762"/>
            <a:ext cx="1125693" cy="338554"/>
          </a:xfrm>
          <a:prstGeom prst="rect">
            <a:avLst/>
          </a:prstGeom>
          <a:noFill/>
        </p:spPr>
        <p:txBody>
          <a:bodyPr wrap="none" rtlCol="0">
            <a:spAutoFit/>
          </a:bodyPr>
          <a:lstStyle/>
          <a:p>
            <a:r>
              <a:rPr lang="en-US" sz="1600" dirty="0"/>
              <a:t>5A111126</a:t>
            </a:r>
          </a:p>
        </p:txBody>
      </p:sp>
      <p:sp>
        <p:nvSpPr>
          <p:cNvPr id="101" name="TextBox 100"/>
          <p:cNvSpPr txBox="1"/>
          <p:nvPr/>
        </p:nvSpPr>
        <p:spPr>
          <a:xfrm>
            <a:off x="8763001" y="1808162"/>
            <a:ext cx="1116459" cy="338554"/>
          </a:xfrm>
          <a:prstGeom prst="rect">
            <a:avLst/>
          </a:prstGeom>
          <a:noFill/>
        </p:spPr>
        <p:txBody>
          <a:bodyPr wrap="none" rtlCol="0">
            <a:spAutoFit/>
          </a:bodyPr>
          <a:lstStyle/>
          <a:p>
            <a:r>
              <a:rPr lang="en-US" sz="1600" dirty="0"/>
              <a:t>5A111127</a:t>
            </a:r>
          </a:p>
        </p:txBody>
      </p:sp>
      <p:sp>
        <p:nvSpPr>
          <p:cNvPr id="102" name="TextBox 101"/>
          <p:cNvSpPr txBox="1"/>
          <p:nvPr/>
        </p:nvSpPr>
        <p:spPr>
          <a:xfrm>
            <a:off x="8763001" y="2189162"/>
            <a:ext cx="1125693" cy="338554"/>
          </a:xfrm>
          <a:prstGeom prst="rect">
            <a:avLst/>
          </a:prstGeom>
          <a:noFill/>
        </p:spPr>
        <p:txBody>
          <a:bodyPr wrap="none" rtlCol="0">
            <a:spAutoFit/>
          </a:bodyPr>
          <a:lstStyle/>
          <a:p>
            <a:r>
              <a:rPr lang="en-US" sz="1600" dirty="0"/>
              <a:t>5A111128</a:t>
            </a:r>
          </a:p>
        </p:txBody>
      </p:sp>
      <p:sp>
        <p:nvSpPr>
          <p:cNvPr id="103" name="TextBox 102"/>
          <p:cNvSpPr txBox="1"/>
          <p:nvPr/>
        </p:nvSpPr>
        <p:spPr>
          <a:xfrm>
            <a:off x="8763001" y="2570162"/>
            <a:ext cx="1125693" cy="338554"/>
          </a:xfrm>
          <a:prstGeom prst="rect">
            <a:avLst/>
          </a:prstGeom>
          <a:noFill/>
        </p:spPr>
        <p:txBody>
          <a:bodyPr wrap="none" rtlCol="0">
            <a:spAutoFit/>
          </a:bodyPr>
          <a:lstStyle/>
          <a:p>
            <a:r>
              <a:rPr lang="en-US" sz="1600" dirty="0"/>
              <a:t>5A111129</a:t>
            </a:r>
          </a:p>
        </p:txBody>
      </p:sp>
      <p:sp>
        <p:nvSpPr>
          <p:cNvPr id="104" name="TextBox 103"/>
          <p:cNvSpPr txBox="1"/>
          <p:nvPr/>
        </p:nvSpPr>
        <p:spPr>
          <a:xfrm>
            <a:off x="8763001" y="2874962"/>
            <a:ext cx="1116075" cy="338554"/>
          </a:xfrm>
          <a:prstGeom prst="rect">
            <a:avLst/>
          </a:prstGeom>
          <a:noFill/>
        </p:spPr>
        <p:txBody>
          <a:bodyPr wrap="none" rtlCol="0">
            <a:spAutoFit/>
          </a:bodyPr>
          <a:lstStyle/>
          <a:p>
            <a:r>
              <a:rPr lang="en-US" sz="1600" dirty="0"/>
              <a:t>5A11112A</a:t>
            </a:r>
          </a:p>
        </p:txBody>
      </p:sp>
      <p:sp>
        <p:nvSpPr>
          <p:cNvPr id="105" name="TextBox 104"/>
          <p:cNvSpPr txBox="1"/>
          <p:nvPr/>
        </p:nvSpPr>
        <p:spPr>
          <a:xfrm>
            <a:off x="8763000" y="3636962"/>
            <a:ext cx="1124090" cy="338554"/>
          </a:xfrm>
          <a:prstGeom prst="rect">
            <a:avLst/>
          </a:prstGeom>
          <a:noFill/>
        </p:spPr>
        <p:txBody>
          <a:bodyPr wrap="none" rtlCol="0">
            <a:spAutoFit/>
          </a:bodyPr>
          <a:lstStyle/>
          <a:p>
            <a:r>
              <a:rPr lang="en-US" sz="1600" dirty="0"/>
              <a:t>5A11112C</a:t>
            </a:r>
          </a:p>
        </p:txBody>
      </p:sp>
      <p:sp>
        <p:nvSpPr>
          <p:cNvPr id="106" name="TextBox 105"/>
          <p:cNvSpPr txBox="1"/>
          <p:nvPr/>
        </p:nvSpPr>
        <p:spPr>
          <a:xfrm>
            <a:off x="8763000" y="4398962"/>
            <a:ext cx="1117678" cy="338554"/>
          </a:xfrm>
          <a:prstGeom prst="rect">
            <a:avLst/>
          </a:prstGeom>
          <a:noFill/>
        </p:spPr>
        <p:txBody>
          <a:bodyPr wrap="none" rtlCol="0">
            <a:spAutoFit/>
          </a:bodyPr>
          <a:lstStyle/>
          <a:p>
            <a:r>
              <a:rPr lang="en-US" sz="1600" dirty="0"/>
              <a:t>5A11112E</a:t>
            </a:r>
          </a:p>
        </p:txBody>
      </p:sp>
      <p:sp>
        <p:nvSpPr>
          <p:cNvPr id="107" name="TextBox 106"/>
          <p:cNvSpPr txBox="1"/>
          <p:nvPr/>
        </p:nvSpPr>
        <p:spPr>
          <a:xfrm>
            <a:off x="8763001" y="4779962"/>
            <a:ext cx="1109663" cy="338554"/>
          </a:xfrm>
          <a:prstGeom prst="rect">
            <a:avLst/>
          </a:prstGeom>
          <a:noFill/>
        </p:spPr>
        <p:txBody>
          <a:bodyPr wrap="none" rtlCol="0">
            <a:spAutoFit/>
          </a:bodyPr>
          <a:lstStyle/>
          <a:p>
            <a:r>
              <a:rPr lang="en-US" sz="1600" dirty="0"/>
              <a:t>5A11112F</a:t>
            </a:r>
          </a:p>
        </p:txBody>
      </p:sp>
      <p:sp>
        <p:nvSpPr>
          <p:cNvPr id="108" name="TextBox 107"/>
          <p:cNvSpPr txBox="1"/>
          <p:nvPr/>
        </p:nvSpPr>
        <p:spPr>
          <a:xfrm>
            <a:off x="8763000" y="5541962"/>
            <a:ext cx="1114088" cy="338554"/>
          </a:xfrm>
          <a:prstGeom prst="rect">
            <a:avLst/>
          </a:prstGeom>
          <a:noFill/>
        </p:spPr>
        <p:txBody>
          <a:bodyPr wrap="none" rtlCol="0">
            <a:spAutoFit/>
          </a:bodyPr>
          <a:lstStyle/>
          <a:p>
            <a:r>
              <a:rPr lang="en-US" sz="1600" dirty="0"/>
              <a:t>5A111131</a:t>
            </a:r>
          </a:p>
        </p:txBody>
      </p:sp>
      <p:sp>
        <p:nvSpPr>
          <p:cNvPr id="109" name="TextBox 108"/>
          <p:cNvSpPr txBox="1"/>
          <p:nvPr/>
        </p:nvSpPr>
        <p:spPr>
          <a:xfrm>
            <a:off x="8763001" y="5846762"/>
            <a:ext cx="1123897" cy="338554"/>
          </a:xfrm>
          <a:prstGeom prst="rect">
            <a:avLst/>
          </a:prstGeom>
          <a:noFill/>
        </p:spPr>
        <p:txBody>
          <a:bodyPr wrap="none" rtlCol="0">
            <a:spAutoFit/>
          </a:bodyPr>
          <a:lstStyle/>
          <a:p>
            <a:r>
              <a:rPr lang="en-US" sz="1600" dirty="0"/>
              <a:t>5A111132</a:t>
            </a:r>
          </a:p>
        </p:txBody>
      </p:sp>
      <p:sp>
        <p:nvSpPr>
          <p:cNvPr id="51" name="TextBox 50"/>
          <p:cNvSpPr txBox="1"/>
          <p:nvPr/>
        </p:nvSpPr>
        <p:spPr>
          <a:xfrm>
            <a:off x="8763001" y="3200400"/>
            <a:ext cx="1128899" cy="338554"/>
          </a:xfrm>
          <a:prstGeom prst="rect">
            <a:avLst/>
          </a:prstGeom>
          <a:noFill/>
        </p:spPr>
        <p:txBody>
          <a:bodyPr wrap="none" rtlCol="0">
            <a:spAutoFit/>
          </a:bodyPr>
          <a:lstStyle/>
          <a:p>
            <a:r>
              <a:rPr lang="en-US" sz="1600" dirty="0"/>
              <a:t>5A11112B</a:t>
            </a:r>
          </a:p>
        </p:txBody>
      </p:sp>
      <p:sp>
        <p:nvSpPr>
          <p:cNvPr id="52" name="TextBox 51"/>
          <p:cNvSpPr txBox="1"/>
          <p:nvPr/>
        </p:nvSpPr>
        <p:spPr>
          <a:xfrm>
            <a:off x="8763001" y="3962400"/>
            <a:ext cx="1138517" cy="338554"/>
          </a:xfrm>
          <a:prstGeom prst="rect">
            <a:avLst/>
          </a:prstGeom>
          <a:noFill/>
        </p:spPr>
        <p:txBody>
          <a:bodyPr wrap="none" rtlCol="0">
            <a:spAutoFit/>
          </a:bodyPr>
          <a:lstStyle/>
          <a:p>
            <a:r>
              <a:rPr lang="en-US" sz="1600" dirty="0"/>
              <a:t>5A11112D</a:t>
            </a:r>
          </a:p>
        </p:txBody>
      </p:sp>
      <p:sp>
        <p:nvSpPr>
          <p:cNvPr id="53" name="TextBox 52"/>
          <p:cNvSpPr txBox="1"/>
          <p:nvPr/>
        </p:nvSpPr>
        <p:spPr>
          <a:xfrm>
            <a:off x="8763001" y="5105400"/>
            <a:ext cx="1123897" cy="338554"/>
          </a:xfrm>
          <a:prstGeom prst="rect">
            <a:avLst/>
          </a:prstGeom>
          <a:noFill/>
        </p:spPr>
        <p:txBody>
          <a:bodyPr wrap="none" rtlCol="0">
            <a:spAutoFit/>
          </a:bodyPr>
          <a:lstStyle/>
          <a:p>
            <a:r>
              <a:rPr lang="en-US" sz="1600" dirty="0"/>
              <a:t>5A111130</a:t>
            </a:r>
          </a:p>
        </p:txBody>
      </p:sp>
    </p:spTree>
    <p:extLst>
      <p:ext uri="{BB962C8B-B14F-4D97-AF65-F5344CB8AC3E}">
        <p14:creationId xmlns:p14="http://schemas.microsoft.com/office/powerpoint/2010/main" val="175662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lstStyle/>
          <a:p>
            <a:pPr>
              <a:lnSpc>
                <a:spcPct val="90000"/>
              </a:lnSpc>
            </a:pPr>
            <a:r>
              <a:rPr lang="en-US" sz="2800" dirty="0" smtClean="0"/>
              <a:t>How to Handle Large Projects</a:t>
            </a:r>
          </a:p>
          <a:p>
            <a:pPr lvl="1">
              <a:lnSpc>
                <a:spcPct val="90000"/>
              </a:lnSpc>
            </a:pPr>
            <a:r>
              <a:rPr lang="en-US" sz="2200" dirty="0" smtClean="0"/>
              <a:t>Header Files</a:t>
            </a:r>
          </a:p>
          <a:p>
            <a:pPr lvl="1">
              <a:lnSpc>
                <a:spcPct val="90000"/>
              </a:lnSpc>
            </a:pPr>
            <a:r>
              <a:rPr lang="en-US" dirty="0" smtClean="0"/>
              <a:t>Class Files</a:t>
            </a:r>
          </a:p>
          <a:p>
            <a:pPr lvl="1">
              <a:lnSpc>
                <a:spcPct val="90000"/>
              </a:lnSpc>
            </a:pPr>
            <a:r>
              <a:rPr lang="en-US" sz="2200" dirty="0" smtClean="0"/>
              <a:t>Main() program</a:t>
            </a:r>
          </a:p>
          <a:p>
            <a:pPr>
              <a:lnSpc>
                <a:spcPct val="90000"/>
              </a:lnSpc>
            </a:pPr>
            <a:r>
              <a:rPr lang="en-US" sz="2400" dirty="0" smtClean="0"/>
              <a:t>It’s not polit</a:t>
            </a:r>
            <a:r>
              <a:rPr lang="en-US" dirty="0" smtClean="0"/>
              <a:t>e to point</a:t>
            </a:r>
          </a:p>
          <a:p>
            <a:pPr lvl="1">
              <a:lnSpc>
                <a:spcPct val="90000"/>
              </a:lnSpc>
            </a:pPr>
            <a:r>
              <a:rPr lang="en-US" sz="2200" dirty="0" smtClean="0"/>
              <a:t>Except when dealing with memory!</a:t>
            </a:r>
          </a:p>
          <a:p>
            <a:pPr lvl="1">
              <a:lnSpc>
                <a:spcPct val="90000"/>
              </a:lnSpc>
            </a:pPr>
            <a:endParaRPr lang="en-US" sz="2200" dirty="0"/>
          </a:p>
          <a:p>
            <a:endParaRPr lang="en-US" dirty="0"/>
          </a:p>
        </p:txBody>
      </p:sp>
    </p:spTree>
    <p:extLst>
      <p:ext uri="{BB962C8B-B14F-4D97-AF65-F5344CB8AC3E}">
        <p14:creationId xmlns:p14="http://schemas.microsoft.com/office/powerpoint/2010/main" val="115862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Variables</a:t>
            </a:r>
            <a:endParaRPr lang="en-US" dirty="0"/>
          </a:p>
        </p:txBody>
      </p:sp>
      <p:sp>
        <p:nvSpPr>
          <p:cNvPr id="6" name="Content Placeholder 5"/>
          <p:cNvSpPr>
            <a:spLocks noGrp="1"/>
          </p:cNvSpPr>
          <p:nvPr>
            <p:ph sz="half" idx="4294967295"/>
          </p:nvPr>
        </p:nvSpPr>
        <p:spPr>
          <a:xfrm>
            <a:off x="1981200" y="1773936"/>
            <a:ext cx="4038600" cy="4623816"/>
          </a:xfrm>
          <a:prstGeom prst="rect">
            <a:avLst/>
          </a:prstGeom>
        </p:spPr>
        <p:txBody>
          <a:bodyPr/>
          <a:lstStyle/>
          <a:p>
            <a:pPr>
              <a:buNone/>
            </a:pPr>
            <a:r>
              <a:rPr lang="en-US" dirty="0" err="1" smtClean="0">
                <a:solidFill>
                  <a:srgbClr val="0070C0"/>
                </a:solidFill>
              </a:rPr>
              <a:t>int</a:t>
            </a:r>
            <a:r>
              <a:rPr lang="en-US" dirty="0" smtClean="0"/>
              <a:t> x = 10;</a:t>
            </a:r>
          </a:p>
          <a:p>
            <a:pPr>
              <a:buNone/>
            </a:pPr>
            <a:r>
              <a:rPr lang="en-US" dirty="0" err="1" smtClean="0">
                <a:solidFill>
                  <a:srgbClr val="0070C0"/>
                </a:solidFill>
              </a:rPr>
              <a:t>int</a:t>
            </a:r>
            <a:r>
              <a:rPr lang="en-US" dirty="0" smtClean="0"/>
              <a:t> y = x;</a:t>
            </a:r>
          </a:p>
          <a:p>
            <a:pPr>
              <a:buNone/>
            </a:pPr>
            <a:endParaRPr lang="en-US" dirty="0" smtClean="0"/>
          </a:p>
          <a:p>
            <a:pPr>
              <a:buNone/>
            </a:pPr>
            <a:r>
              <a:rPr lang="en-US" dirty="0" err="1" smtClean="0">
                <a:solidFill>
                  <a:srgbClr val="0070C0"/>
                </a:solidFill>
              </a:rPr>
              <a:t>int</a:t>
            </a:r>
            <a:r>
              <a:rPr lang="en-US" dirty="0" smtClean="0"/>
              <a:t>* a = &amp;x;</a:t>
            </a:r>
          </a:p>
          <a:p>
            <a:pPr>
              <a:buNone/>
            </a:pPr>
            <a:r>
              <a:rPr lang="en-US" dirty="0" err="1" smtClean="0">
                <a:solidFill>
                  <a:srgbClr val="0070C0"/>
                </a:solidFill>
              </a:rPr>
              <a:t>int</a:t>
            </a:r>
            <a:r>
              <a:rPr lang="en-US" dirty="0" smtClean="0"/>
              <a:t>* b = a;</a:t>
            </a:r>
          </a:p>
          <a:p>
            <a:pPr>
              <a:buNone/>
            </a:pPr>
            <a:r>
              <a:rPr lang="en-US" dirty="0" err="1" smtClean="0">
                <a:solidFill>
                  <a:srgbClr val="0070C0"/>
                </a:solidFill>
              </a:rPr>
              <a:t>int</a:t>
            </a:r>
            <a:r>
              <a:rPr lang="en-US" dirty="0" smtClean="0"/>
              <a:t>* c = &amp;y;</a:t>
            </a:r>
          </a:p>
        </p:txBody>
      </p:sp>
      <p:graphicFrame>
        <p:nvGraphicFramePr>
          <p:cNvPr id="63" name="Content Placeholder 14"/>
          <p:cNvGraphicFramePr>
            <a:graphicFrameLocks noGrp="1"/>
          </p:cNvGraphicFramePr>
          <p:nvPr>
            <p:ph sz="half" idx="4294967295"/>
          </p:nvPr>
        </p:nvGraphicFramePr>
        <p:xfrm>
          <a:off x="6096000" y="1752600"/>
          <a:ext cx="4038600" cy="4450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bl>
          </a:graphicData>
        </a:graphic>
      </p:graphicFrame>
      <p:sp>
        <p:nvSpPr>
          <p:cNvPr id="64" name="Rectangle 63"/>
          <p:cNvSpPr/>
          <p:nvPr/>
        </p:nvSpPr>
        <p:spPr>
          <a:xfrm>
            <a:off x="6096000" y="36369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65" name="Rectangle 64"/>
          <p:cNvSpPr/>
          <p:nvPr/>
        </p:nvSpPr>
        <p:spPr>
          <a:xfrm>
            <a:off x="7391400" y="2493962"/>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66" name="TextBox 65"/>
          <p:cNvSpPr txBox="1"/>
          <p:nvPr/>
        </p:nvSpPr>
        <p:spPr>
          <a:xfrm>
            <a:off x="8610600" y="2646362"/>
            <a:ext cx="288862" cy="369332"/>
          </a:xfrm>
          <a:prstGeom prst="rect">
            <a:avLst/>
          </a:prstGeom>
          <a:noFill/>
        </p:spPr>
        <p:txBody>
          <a:bodyPr wrap="none" rtlCol="0">
            <a:spAutoFit/>
          </a:bodyPr>
          <a:lstStyle/>
          <a:p>
            <a:r>
              <a:rPr lang="en-US" dirty="0"/>
              <a:t>y</a:t>
            </a:r>
          </a:p>
        </p:txBody>
      </p:sp>
      <p:sp>
        <p:nvSpPr>
          <p:cNvPr id="67" name="TextBox 66"/>
          <p:cNvSpPr txBox="1"/>
          <p:nvPr/>
        </p:nvSpPr>
        <p:spPr>
          <a:xfrm>
            <a:off x="7239000" y="3789362"/>
            <a:ext cx="288862" cy="369332"/>
          </a:xfrm>
          <a:prstGeom prst="rect">
            <a:avLst/>
          </a:prstGeom>
          <a:noFill/>
        </p:spPr>
        <p:txBody>
          <a:bodyPr wrap="none" rtlCol="0">
            <a:spAutoFit/>
          </a:bodyPr>
          <a:lstStyle/>
          <a:p>
            <a:r>
              <a:rPr lang="en-US" dirty="0"/>
              <a:t>x</a:t>
            </a:r>
          </a:p>
        </p:txBody>
      </p:sp>
      <p:sp>
        <p:nvSpPr>
          <p:cNvPr id="68" name="TextBox 67"/>
          <p:cNvSpPr txBox="1"/>
          <p:nvPr/>
        </p:nvSpPr>
        <p:spPr>
          <a:xfrm>
            <a:off x="6096000" y="1808162"/>
            <a:ext cx="1115370" cy="338554"/>
          </a:xfrm>
          <a:prstGeom prst="rect">
            <a:avLst/>
          </a:prstGeom>
          <a:noFill/>
        </p:spPr>
        <p:txBody>
          <a:bodyPr wrap="none" rtlCol="0">
            <a:spAutoFit/>
          </a:bodyPr>
          <a:lstStyle/>
          <a:p>
            <a:r>
              <a:rPr lang="en-US" sz="1600" dirty="0"/>
              <a:t>5A111110</a:t>
            </a:r>
          </a:p>
        </p:txBody>
      </p:sp>
      <p:sp>
        <p:nvSpPr>
          <p:cNvPr id="69" name="TextBox 68"/>
          <p:cNvSpPr txBox="1"/>
          <p:nvPr/>
        </p:nvSpPr>
        <p:spPr>
          <a:xfrm>
            <a:off x="6096001" y="2189162"/>
            <a:ext cx="1118255" cy="338554"/>
          </a:xfrm>
          <a:prstGeom prst="rect">
            <a:avLst/>
          </a:prstGeom>
          <a:noFill/>
        </p:spPr>
        <p:txBody>
          <a:bodyPr wrap="none" rtlCol="0">
            <a:spAutoFit/>
          </a:bodyPr>
          <a:lstStyle/>
          <a:p>
            <a:r>
              <a:rPr lang="en-US" sz="1600" dirty="0"/>
              <a:t>5A111111</a:t>
            </a:r>
          </a:p>
        </p:txBody>
      </p:sp>
      <p:sp>
        <p:nvSpPr>
          <p:cNvPr id="70" name="TextBox 69"/>
          <p:cNvSpPr txBox="1"/>
          <p:nvPr/>
        </p:nvSpPr>
        <p:spPr>
          <a:xfrm>
            <a:off x="6096000" y="2570162"/>
            <a:ext cx="1121974" cy="338554"/>
          </a:xfrm>
          <a:prstGeom prst="rect">
            <a:avLst/>
          </a:prstGeom>
          <a:noFill/>
        </p:spPr>
        <p:txBody>
          <a:bodyPr wrap="none" rtlCol="0">
            <a:spAutoFit/>
          </a:bodyPr>
          <a:lstStyle/>
          <a:p>
            <a:r>
              <a:rPr lang="en-US" sz="1600" dirty="0"/>
              <a:t>5A111112</a:t>
            </a:r>
          </a:p>
        </p:txBody>
      </p:sp>
      <p:sp>
        <p:nvSpPr>
          <p:cNvPr id="71" name="TextBox 70"/>
          <p:cNvSpPr txBox="1"/>
          <p:nvPr/>
        </p:nvSpPr>
        <p:spPr>
          <a:xfrm>
            <a:off x="6096000" y="2951162"/>
            <a:ext cx="1120178" cy="338554"/>
          </a:xfrm>
          <a:prstGeom prst="rect">
            <a:avLst/>
          </a:prstGeom>
          <a:noFill/>
        </p:spPr>
        <p:txBody>
          <a:bodyPr wrap="none" rtlCol="0">
            <a:spAutoFit/>
          </a:bodyPr>
          <a:lstStyle/>
          <a:p>
            <a:r>
              <a:rPr lang="en-US" sz="1600" dirty="0"/>
              <a:t>5A111113</a:t>
            </a:r>
          </a:p>
        </p:txBody>
      </p:sp>
      <p:sp>
        <p:nvSpPr>
          <p:cNvPr id="72" name="TextBox 71"/>
          <p:cNvSpPr txBox="1"/>
          <p:nvPr/>
        </p:nvSpPr>
        <p:spPr>
          <a:xfrm>
            <a:off x="6096000" y="3255962"/>
            <a:ext cx="1115370" cy="338554"/>
          </a:xfrm>
          <a:prstGeom prst="rect">
            <a:avLst/>
          </a:prstGeom>
          <a:noFill/>
        </p:spPr>
        <p:txBody>
          <a:bodyPr wrap="none" rtlCol="0">
            <a:spAutoFit/>
          </a:bodyPr>
          <a:lstStyle/>
          <a:p>
            <a:r>
              <a:rPr lang="en-US" sz="1600" dirty="0"/>
              <a:t>5A111114</a:t>
            </a:r>
          </a:p>
        </p:txBody>
      </p:sp>
      <p:sp>
        <p:nvSpPr>
          <p:cNvPr id="73" name="TextBox 72"/>
          <p:cNvSpPr txBox="1"/>
          <p:nvPr/>
        </p:nvSpPr>
        <p:spPr>
          <a:xfrm>
            <a:off x="6096001" y="4094162"/>
            <a:ext cx="1114985" cy="338554"/>
          </a:xfrm>
          <a:prstGeom prst="rect">
            <a:avLst/>
          </a:prstGeom>
          <a:noFill/>
        </p:spPr>
        <p:txBody>
          <a:bodyPr wrap="none" rtlCol="0">
            <a:spAutoFit/>
          </a:bodyPr>
          <a:lstStyle/>
          <a:p>
            <a:r>
              <a:rPr lang="en-US" sz="1600" dirty="0"/>
              <a:t>5A111116</a:t>
            </a:r>
          </a:p>
        </p:txBody>
      </p:sp>
      <p:sp>
        <p:nvSpPr>
          <p:cNvPr id="74" name="TextBox 73"/>
          <p:cNvSpPr txBox="1"/>
          <p:nvPr/>
        </p:nvSpPr>
        <p:spPr>
          <a:xfrm>
            <a:off x="6096001" y="4475162"/>
            <a:ext cx="1107867" cy="338554"/>
          </a:xfrm>
          <a:prstGeom prst="rect">
            <a:avLst/>
          </a:prstGeom>
          <a:noFill/>
        </p:spPr>
        <p:txBody>
          <a:bodyPr wrap="none" rtlCol="0">
            <a:spAutoFit/>
          </a:bodyPr>
          <a:lstStyle/>
          <a:p>
            <a:r>
              <a:rPr lang="en-US" sz="1600" dirty="0"/>
              <a:t>5A111117</a:t>
            </a:r>
          </a:p>
        </p:txBody>
      </p:sp>
      <p:sp>
        <p:nvSpPr>
          <p:cNvPr id="75" name="TextBox 74"/>
          <p:cNvSpPr txBox="1"/>
          <p:nvPr/>
        </p:nvSpPr>
        <p:spPr>
          <a:xfrm>
            <a:off x="7391400" y="3255962"/>
            <a:ext cx="1105944" cy="338554"/>
          </a:xfrm>
          <a:prstGeom prst="rect">
            <a:avLst/>
          </a:prstGeom>
          <a:noFill/>
        </p:spPr>
        <p:txBody>
          <a:bodyPr wrap="none" rtlCol="0">
            <a:spAutoFit/>
          </a:bodyPr>
          <a:lstStyle/>
          <a:p>
            <a:r>
              <a:rPr lang="en-US" sz="1600" dirty="0"/>
              <a:t>5A11111F</a:t>
            </a:r>
          </a:p>
        </p:txBody>
      </p:sp>
      <p:sp>
        <p:nvSpPr>
          <p:cNvPr id="76" name="TextBox 75"/>
          <p:cNvSpPr txBox="1"/>
          <p:nvPr/>
        </p:nvSpPr>
        <p:spPr>
          <a:xfrm>
            <a:off x="7391400" y="2951162"/>
            <a:ext cx="1105944" cy="338554"/>
          </a:xfrm>
          <a:prstGeom prst="rect">
            <a:avLst/>
          </a:prstGeom>
          <a:noFill/>
        </p:spPr>
        <p:txBody>
          <a:bodyPr wrap="none" rtlCol="0">
            <a:spAutoFit/>
          </a:bodyPr>
          <a:lstStyle/>
          <a:p>
            <a:r>
              <a:rPr lang="en-US" sz="1600" dirty="0"/>
              <a:t>5A11111F</a:t>
            </a:r>
          </a:p>
        </p:txBody>
      </p:sp>
      <p:sp>
        <p:nvSpPr>
          <p:cNvPr id="77" name="TextBox 76"/>
          <p:cNvSpPr txBox="1"/>
          <p:nvPr/>
        </p:nvSpPr>
        <p:spPr>
          <a:xfrm>
            <a:off x="7391400" y="2189162"/>
            <a:ext cx="1134798" cy="338554"/>
          </a:xfrm>
          <a:prstGeom prst="rect">
            <a:avLst/>
          </a:prstGeom>
          <a:noFill/>
        </p:spPr>
        <p:txBody>
          <a:bodyPr wrap="none" rtlCol="0">
            <a:spAutoFit/>
          </a:bodyPr>
          <a:lstStyle/>
          <a:p>
            <a:r>
              <a:rPr lang="en-US" sz="1600" dirty="0"/>
              <a:t>5A11111D</a:t>
            </a:r>
          </a:p>
        </p:txBody>
      </p:sp>
      <p:sp>
        <p:nvSpPr>
          <p:cNvPr id="78" name="TextBox 77"/>
          <p:cNvSpPr txBox="1"/>
          <p:nvPr/>
        </p:nvSpPr>
        <p:spPr>
          <a:xfrm>
            <a:off x="7391401" y="1808162"/>
            <a:ext cx="1120371" cy="338554"/>
          </a:xfrm>
          <a:prstGeom prst="rect">
            <a:avLst/>
          </a:prstGeom>
          <a:noFill/>
        </p:spPr>
        <p:txBody>
          <a:bodyPr wrap="none" rtlCol="0">
            <a:spAutoFit/>
          </a:bodyPr>
          <a:lstStyle/>
          <a:p>
            <a:r>
              <a:rPr lang="en-US" sz="1600" dirty="0"/>
              <a:t>5A11111C</a:t>
            </a:r>
          </a:p>
        </p:txBody>
      </p:sp>
      <p:sp>
        <p:nvSpPr>
          <p:cNvPr id="79" name="TextBox 78"/>
          <p:cNvSpPr txBox="1"/>
          <p:nvPr/>
        </p:nvSpPr>
        <p:spPr>
          <a:xfrm>
            <a:off x="6096000" y="5846762"/>
            <a:ext cx="1125180" cy="338554"/>
          </a:xfrm>
          <a:prstGeom prst="rect">
            <a:avLst/>
          </a:prstGeom>
          <a:noFill/>
        </p:spPr>
        <p:txBody>
          <a:bodyPr wrap="none" rtlCol="0">
            <a:spAutoFit/>
          </a:bodyPr>
          <a:lstStyle/>
          <a:p>
            <a:r>
              <a:rPr lang="en-US" sz="1600" dirty="0"/>
              <a:t>5A11111B</a:t>
            </a:r>
          </a:p>
        </p:txBody>
      </p:sp>
      <p:sp>
        <p:nvSpPr>
          <p:cNvPr id="80" name="TextBox 79"/>
          <p:cNvSpPr txBox="1"/>
          <p:nvPr/>
        </p:nvSpPr>
        <p:spPr>
          <a:xfrm>
            <a:off x="6096000" y="5541962"/>
            <a:ext cx="1112356" cy="338554"/>
          </a:xfrm>
          <a:prstGeom prst="rect">
            <a:avLst/>
          </a:prstGeom>
          <a:noFill/>
        </p:spPr>
        <p:txBody>
          <a:bodyPr wrap="none" rtlCol="0">
            <a:spAutoFit/>
          </a:bodyPr>
          <a:lstStyle/>
          <a:p>
            <a:r>
              <a:rPr lang="en-US" sz="1600" dirty="0"/>
              <a:t>5A11111A</a:t>
            </a:r>
          </a:p>
        </p:txBody>
      </p:sp>
      <p:sp>
        <p:nvSpPr>
          <p:cNvPr id="81" name="TextBox 80"/>
          <p:cNvSpPr txBox="1"/>
          <p:nvPr/>
        </p:nvSpPr>
        <p:spPr>
          <a:xfrm>
            <a:off x="6096001" y="5160962"/>
            <a:ext cx="1119281" cy="338554"/>
          </a:xfrm>
          <a:prstGeom prst="rect">
            <a:avLst/>
          </a:prstGeom>
          <a:noFill/>
        </p:spPr>
        <p:txBody>
          <a:bodyPr wrap="none" rtlCol="0">
            <a:spAutoFit/>
          </a:bodyPr>
          <a:lstStyle/>
          <a:p>
            <a:r>
              <a:rPr lang="en-US" sz="1600" dirty="0"/>
              <a:t>5A111119</a:t>
            </a:r>
          </a:p>
        </p:txBody>
      </p:sp>
      <p:sp>
        <p:nvSpPr>
          <p:cNvPr id="82" name="TextBox 81"/>
          <p:cNvSpPr txBox="1"/>
          <p:nvPr/>
        </p:nvSpPr>
        <p:spPr>
          <a:xfrm>
            <a:off x="6096001" y="4779962"/>
            <a:ext cx="1120563" cy="338554"/>
          </a:xfrm>
          <a:prstGeom prst="rect">
            <a:avLst/>
          </a:prstGeom>
          <a:noFill/>
        </p:spPr>
        <p:txBody>
          <a:bodyPr wrap="none" rtlCol="0">
            <a:spAutoFit/>
          </a:bodyPr>
          <a:lstStyle/>
          <a:p>
            <a:r>
              <a:rPr lang="en-US" sz="1600" dirty="0"/>
              <a:t>5A111118</a:t>
            </a:r>
          </a:p>
        </p:txBody>
      </p:sp>
      <p:grpSp>
        <p:nvGrpSpPr>
          <p:cNvPr id="2" name="Group 82"/>
          <p:cNvGrpSpPr/>
          <p:nvPr/>
        </p:nvGrpSpPr>
        <p:grpSpPr>
          <a:xfrm>
            <a:off x="8763000" y="4017962"/>
            <a:ext cx="1449494" cy="457200"/>
            <a:chOff x="7315200" y="3810000"/>
            <a:chExt cx="1449494" cy="457200"/>
          </a:xfrm>
        </p:grpSpPr>
        <p:sp>
          <p:nvSpPr>
            <p:cNvPr id="84" name="Rectangle 83"/>
            <p:cNvSpPr/>
            <p:nvPr/>
          </p:nvSpPr>
          <p:spPr>
            <a:xfrm>
              <a:off x="7315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5A111115</a:t>
              </a:r>
            </a:p>
          </p:txBody>
        </p:sp>
        <p:sp>
          <p:nvSpPr>
            <p:cNvPr id="85" name="TextBox 84"/>
            <p:cNvSpPr txBox="1"/>
            <p:nvPr/>
          </p:nvSpPr>
          <p:spPr>
            <a:xfrm>
              <a:off x="8458200" y="3886200"/>
              <a:ext cx="306494" cy="369332"/>
            </a:xfrm>
            <a:prstGeom prst="rect">
              <a:avLst/>
            </a:prstGeom>
            <a:noFill/>
          </p:spPr>
          <p:txBody>
            <a:bodyPr wrap="none" rtlCol="0">
              <a:spAutoFit/>
            </a:bodyPr>
            <a:lstStyle/>
            <a:p>
              <a:r>
                <a:rPr lang="en-US" dirty="0"/>
                <a:t>a</a:t>
              </a:r>
            </a:p>
          </p:txBody>
        </p:sp>
      </p:grpSp>
      <p:sp>
        <p:nvSpPr>
          <p:cNvPr id="86" name="Rectangle 85"/>
          <p:cNvSpPr/>
          <p:nvPr/>
        </p:nvSpPr>
        <p:spPr>
          <a:xfrm>
            <a:off x="8763000" y="50847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5A111115</a:t>
            </a:r>
          </a:p>
        </p:txBody>
      </p:sp>
      <p:sp>
        <p:nvSpPr>
          <p:cNvPr id="87" name="TextBox 86"/>
          <p:cNvSpPr txBox="1"/>
          <p:nvPr/>
        </p:nvSpPr>
        <p:spPr>
          <a:xfrm>
            <a:off x="9906000" y="5160962"/>
            <a:ext cx="306494" cy="369332"/>
          </a:xfrm>
          <a:prstGeom prst="rect">
            <a:avLst/>
          </a:prstGeom>
          <a:noFill/>
        </p:spPr>
        <p:txBody>
          <a:bodyPr wrap="none" rtlCol="0">
            <a:spAutoFit/>
          </a:bodyPr>
          <a:lstStyle/>
          <a:p>
            <a:r>
              <a:rPr lang="en-US" dirty="0"/>
              <a:t>b</a:t>
            </a:r>
          </a:p>
        </p:txBody>
      </p:sp>
      <p:cxnSp>
        <p:nvCxnSpPr>
          <p:cNvPr id="88" name="Elbow Connector 87"/>
          <p:cNvCxnSpPr>
            <a:endCxn id="64" idx="3"/>
          </p:cNvCxnSpPr>
          <p:nvPr/>
        </p:nvCxnSpPr>
        <p:spPr>
          <a:xfrm rot="10800000">
            <a:off x="7467600" y="3865562"/>
            <a:ext cx="1295400" cy="381000"/>
          </a:xfrm>
          <a:prstGeom prst="bent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hape 88"/>
          <p:cNvCxnSpPr>
            <a:stCxn id="86" idx="1"/>
            <a:endCxn id="64" idx="2"/>
          </p:cNvCxnSpPr>
          <p:nvPr/>
        </p:nvCxnSpPr>
        <p:spPr>
          <a:xfrm rot="10800000">
            <a:off x="6781800" y="4094162"/>
            <a:ext cx="1981200" cy="1219200"/>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89"/>
          <p:cNvGrpSpPr/>
          <p:nvPr/>
        </p:nvGrpSpPr>
        <p:grpSpPr>
          <a:xfrm>
            <a:off x="8763000" y="3255962"/>
            <a:ext cx="1435068" cy="457200"/>
            <a:chOff x="7315200" y="3810000"/>
            <a:chExt cx="1435068" cy="457200"/>
          </a:xfrm>
        </p:grpSpPr>
        <p:sp>
          <p:nvSpPr>
            <p:cNvPr id="91" name="Rectangle 90"/>
            <p:cNvSpPr/>
            <p:nvPr/>
          </p:nvSpPr>
          <p:spPr>
            <a:xfrm>
              <a:off x="7315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5A11111E</a:t>
              </a:r>
            </a:p>
          </p:txBody>
        </p:sp>
        <p:sp>
          <p:nvSpPr>
            <p:cNvPr id="92" name="TextBox 91"/>
            <p:cNvSpPr txBox="1"/>
            <p:nvPr/>
          </p:nvSpPr>
          <p:spPr>
            <a:xfrm>
              <a:off x="8458200" y="3886200"/>
              <a:ext cx="292068" cy="369332"/>
            </a:xfrm>
            <a:prstGeom prst="rect">
              <a:avLst/>
            </a:prstGeom>
            <a:noFill/>
          </p:spPr>
          <p:txBody>
            <a:bodyPr wrap="none" rtlCol="0">
              <a:spAutoFit/>
            </a:bodyPr>
            <a:lstStyle/>
            <a:p>
              <a:r>
                <a:rPr lang="en-US" dirty="0"/>
                <a:t>c</a:t>
              </a:r>
            </a:p>
          </p:txBody>
        </p:sp>
      </p:grpSp>
      <p:cxnSp>
        <p:nvCxnSpPr>
          <p:cNvPr id="93" name="Elbow Connector 44"/>
          <p:cNvCxnSpPr>
            <a:endCxn id="65" idx="2"/>
          </p:cNvCxnSpPr>
          <p:nvPr/>
        </p:nvCxnSpPr>
        <p:spPr>
          <a:xfrm rot="10800000">
            <a:off x="8115300" y="2951162"/>
            <a:ext cx="647700" cy="533400"/>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391401" y="3636962"/>
            <a:ext cx="1125693" cy="338554"/>
          </a:xfrm>
          <a:prstGeom prst="rect">
            <a:avLst/>
          </a:prstGeom>
          <a:noFill/>
        </p:spPr>
        <p:txBody>
          <a:bodyPr wrap="none" rtlCol="0">
            <a:spAutoFit/>
          </a:bodyPr>
          <a:lstStyle/>
          <a:p>
            <a:r>
              <a:rPr lang="en-US" sz="1600" dirty="0"/>
              <a:t>5A111120</a:t>
            </a:r>
          </a:p>
        </p:txBody>
      </p:sp>
      <p:sp>
        <p:nvSpPr>
          <p:cNvPr id="95" name="TextBox 94"/>
          <p:cNvSpPr txBox="1"/>
          <p:nvPr/>
        </p:nvSpPr>
        <p:spPr>
          <a:xfrm>
            <a:off x="7391400" y="4017962"/>
            <a:ext cx="1118448" cy="338554"/>
          </a:xfrm>
          <a:prstGeom prst="rect">
            <a:avLst/>
          </a:prstGeom>
          <a:noFill/>
        </p:spPr>
        <p:txBody>
          <a:bodyPr wrap="none" rtlCol="0">
            <a:spAutoFit/>
          </a:bodyPr>
          <a:lstStyle/>
          <a:p>
            <a:r>
              <a:rPr lang="en-US" sz="1600" dirty="0"/>
              <a:t>5A111121</a:t>
            </a:r>
          </a:p>
        </p:txBody>
      </p:sp>
      <p:sp>
        <p:nvSpPr>
          <p:cNvPr id="96" name="TextBox 95"/>
          <p:cNvSpPr txBox="1"/>
          <p:nvPr/>
        </p:nvSpPr>
        <p:spPr>
          <a:xfrm>
            <a:off x="7391401" y="4398962"/>
            <a:ext cx="1125693" cy="338554"/>
          </a:xfrm>
          <a:prstGeom prst="rect">
            <a:avLst/>
          </a:prstGeom>
          <a:noFill/>
        </p:spPr>
        <p:txBody>
          <a:bodyPr wrap="none" rtlCol="0">
            <a:spAutoFit/>
          </a:bodyPr>
          <a:lstStyle/>
          <a:p>
            <a:r>
              <a:rPr lang="en-US" sz="1600" dirty="0"/>
              <a:t>5A111122</a:t>
            </a:r>
          </a:p>
        </p:txBody>
      </p:sp>
      <p:sp>
        <p:nvSpPr>
          <p:cNvPr id="97" name="TextBox 96"/>
          <p:cNvSpPr txBox="1"/>
          <p:nvPr/>
        </p:nvSpPr>
        <p:spPr>
          <a:xfrm>
            <a:off x="7391401" y="4779962"/>
            <a:ext cx="1125693" cy="338554"/>
          </a:xfrm>
          <a:prstGeom prst="rect">
            <a:avLst/>
          </a:prstGeom>
          <a:noFill/>
        </p:spPr>
        <p:txBody>
          <a:bodyPr wrap="none" rtlCol="0">
            <a:spAutoFit/>
          </a:bodyPr>
          <a:lstStyle/>
          <a:p>
            <a:r>
              <a:rPr lang="en-US" sz="1600" dirty="0"/>
              <a:t>5A111123</a:t>
            </a:r>
          </a:p>
        </p:txBody>
      </p:sp>
      <p:sp>
        <p:nvSpPr>
          <p:cNvPr id="98" name="TextBox 97"/>
          <p:cNvSpPr txBox="1"/>
          <p:nvPr/>
        </p:nvSpPr>
        <p:spPr>
          <a:xfrm>
            <a:off x="7391400" y="5160962"/>
            <a:ext cx="1116652" cy="338554"/>
          </a:xfrm>
          <a:prstGeom prst="rect">
            <a:avLst/>
          </a:prstGeom>
          <a:noFill/>
        </p:spPr>
        <p:txBody>
          <a:bodyPr wrap="none" rtlCol="0">
            <a:spAutoFit/>
          </a:bodyPr>
          <a:lstStyle/>
          <a:p>
            <a:r>
              <a:rPr lang="en-US" sz="1600" dirty="0"/>
              <a:t>5A111124</a:t>
            </a:r>
          </a:p>
        </p:txBody>
      </p:sp>
      <p:sp>
        <p:nvSpPr>
          <p:cNvPr id="99" name="TextBox 98"/>
          <p:cNvSpPr txBox="1"/>
          <p:nvPr/>
        </p:nvSpPr>
        <p:spPr>
          <a:xfrm>
            <a:off x="7391401" y="5541962"/>
            <a:ext cx="1125693" cy="338554"/>
          </a:xfrm>
          <a:prstGeom prst="rect">
            <a:avLst/>
          </a:prstGeom>
          <a:noFill/>
        </p:spPr>
        <p:txBody>
          <a:bodyPr wrap="none" rtlCol="0">
            <a:spAutoFit/>
          </a:bodyPr>
          <a:lstStyle/>
          <a:p>
            <a:r>
              <a:rPr lang="en-US" sz="1600" dirty="0"/>
              <a:t>5A111125</a:t>
            </a:r>
          </a:p>
        </p:txBody>
      </p:sp>
      <p:sp>
        <p:nvSpPr>
          <p:cNvPr id="100" name="TextBox 99"/>
          <p:cNvSpPr txBox="1"/>
          <p:nvPr/>
        </p:nvSpPr>
        <p:spPr>
          <a:xfrm>
            <a:off x="7391401" y="5846762"/>
            <a:ext cx="1125693" cy="338554"/>
          </a:xfrm>
          <a:prstGeom prst="rect">
            <a:avLst/>
          </a:prstGeom>
          <a:noFill/>
        </p:spPr>
        <p:txBody>
          <a:bodyPr wrap="none" rtlCol="0">
            <a:spAutoFit/>
          </a:bodyPr>
          <a:lstStyle/>
          <a:p>
            <a:r>
              <a:rPr lang="en-US" sz="1600" dirty="0"/>
              <a:t>5A111126</a:t>
            </a:r>
          </a:p>
        </p:txBody>
      </p:sp>
      <p:sp>
        <p:nvSpPr>
          <p:cNvPr id="101" name="TextBox 100"/>
          <p:cNvSpPr txBox="1"/>
          <p:nvPr/>
        </p:nvSpPr>
        <p:spPr>
          <a:xfrm>
            <a:off x="8763001" y="1808162"/>
            <a:ext cx="1116459" cy="338554"/>
          </a:xfrm>
          <a:prstGeom prst="rect">
            <a:avLst/>
          </a:prstGeom>
          <a:noFill/>
        </p:spPr>
        <p:txBody>
          <a:bodyPr wrap="none" rtlCol="0">
            <a:spAutoFit/>
          </a:bodyPr>
          <a:lstStyle/>
          <a:p>
            <a:r>
              <a:rPr lang="en-US" sz="1600" dirty="0"/>
              <a:t>5A111127</a:t>
            </a:r>
          </a:p>
        </p:txBody>
      </p:sp>
      <p:sp>
        <p:nvSpPr>
          <p:cNvPr id="102" name="TextBox 101"/>
          <p:cNvSpPr txBox="1"/>
          <p:nvPr/>
        </p:nvSpPr>
        <p:spPr>
          <a:xfrm>
            <a:off x="8763001" y="2189162"/>
            <a:ext cx="1125693" cy="338554"/>
          </a:xfrm>
          <a:prstGeom prst="rect">
            <a:avLst/>
          </a:prstGeom>
          <a:noFill/>
        </p:spPr>
        <p:txBody>
          <a:bodyPr wrap="none" rtlCol="0">
            <a:spAutoFit/>
          </a:bodyPr>
          <a:lstStyle/>
          <a:p>
            <a:r>
              <a:rPr lang="en-US" sz="1600" dirty="0"/>
              <a:t>5A111128</a:t>
            </a:r>
          </a:p>
        </p:txBody>
      </p:sp>
      <p:sp>
        <p:nvSpPr>
          <p:cNvPr id="103" name="TextBox 102"/>
          <p:cNvSpPr txBox="1"/>
          <p:nvPr/>
        </p:nvSpPr>
        <p:spPr>
          <a:xfrm>
            <a:off x="8763001" y="2570162"/>
            <a:ext cx="1125693" cy="338554"/>
          </a:xfrm>
          <a:prstGeom prst="rect">
            <a:avLst/>
          </a:prstGeom>
          <a:noFill/>
        </p:spPr>
        <p:txBody>
          <a:bodyPr wrap="none" rtlCol="0">
            <a:spAutoFit/>
          </a:bodyPr>
          <a:lstStyle/>
          <a:p>
            <a:r>
              <a:rPr lang="en-US" sz="1600" dirty="0"/>
              <a:t>5A111129</a:t>
            </a:r>
          </a:p>
        </p:txBody>
      </p:sp>
      <p:sp>
        <p:nvSpPr>
          <p:cNvPr id="104" name="TextBox 103"/>
          <p:cNvSpPr txBox="1"/>
          <p:nvPr/>
        </p:nvSpPr>
        <p:spPr>
          <a:xfrm>
            <a:off x="8763001" y="2874962"/>
            <a:ext cx="1116075" cy="338554"/>
          </a:xfrm>
          <a:prstGeom prst="rect">
            <a:avLst/>
          </a:prstGeom>
          <a:noFill/>
        </p:spPr>
        <p:txBody>
          <a:bodyPr wrap="none" rtlCol="0">
            <a:spAutoFit/>
          </a:bodyPr>
          <a:lstStyle/>
          <a:p>
            <a:r>
              <a:rPr lang="en-US" sz="1600" dirty="0"/>
              <a:t>5A11112A</a:t>
            </a:r>
          </a:p>
        </p:txBody>
      </p:sp>
      <p:sp>
        <p:nvSpPr>
          <p:cNvPr id="105" name="TextBox 104"/>
          <p:cNvSpPr txBox="1"/>
          <p:nvPr/>
        </p:nvSpPr>
        <p:spPr>
          <a:xfrm>
            <a:off x="8763000" y="3636962"/>
            <a:ext cx="1124090" cy="338554"/>
          </a:xfrm>
          <a:prstGeom prst="rect">
            <a:avLst/>
          </a:prstGeom>
          <a:noFill/>
        </p:spPr>
        <p:txBody>
          <a:bodyPr wrap="none" rtlCol="0">
            <a:spAutoFit/>
          </a:bodyPr>
          <a:lstStyle/>
          <a:p>
            <a:r>
              <a:rPr lang="en-US" sz="1600" dirty="0"/>
              <a:t>5A11112C</a:t>
            </a:r>
          </a:p>
        </p:txBody>
      </p:sp>
      <p:sp>
        <p:nvSpPr>
          <p:cNvPr id="106" name="TextBox 105"/>
          <p:cNvSpPr txBox="1"/>
          <p:nvPr/>
        </p:nvSpPr>
        <p:spPr>
          <a:xfrm>
            <a:off x="8763000" y="4398962"/>
            <a:ext cx="1117678" cy="338554"/>
          </a:xfrm>
          <a:prstGeom prst="rect">
            <a:avLst/>
          </a:prstGeom>
          <a:noFill/>
        </p:spPr>
        <p:txBody>
          <a:bodyPr wrap="none" rtlCol="0">
            <a:spAutoFit/>
          </a:bodyPr>
          <a:lstStyle/>
          <a:p>
            <a:r>
              <a:rPr lang="en-US" sz="1600" dirty="0"/>
              <a:t>5A11112E</a:t>
            </a:r>
          </a:p>
        </p:txBody>
      </p:sp>
      <p:sp>
        <p:nvSpPr>
          <p:cNvPr id="107" name="TextBox 106"/>
          <p:cNvSpPr txBox="1"/>
          <p:nvPr/>
        </p:nvSpPr>
        <p:spPr>
          <a:xfrm>
            <a:off x="8763001" y="4779962"/>
            <a:ext cx="1109663" cy="338554"/>
          </a:xfrm>
          <a:prstGeom prst="rect">
            <a:avLst/>
          </a:prstGeom>
          <a:noFill/>
        </p:spPr>
        <p:txBody>
          <a:bodyPr wrap="none" rtlCol="0">
            <a:spAutoFit/>
          </a:bodyPr>
          <a:lstStyle/>
          <a:p>
            <a:r>
              <a:rPr lang="en-US" sz="1600" dirty="0"/>
              <a:t>5A11112F</a:t>
            </a:r>
          </a:p>
        </p:txBody>
      </p:sp>
      <p:sp>
        <p:nvSpPr>
          <p:cNvPr id="108" name="TextBox 107"/>
          <p:cNvSpPr txBox="1"/>
          <p:nvPr/>
        </p:nvSpPr>
        <p:spPr>
          <a:xfrm>
            <a:off x="8763000" y="5541962"/>
            <a:ext cx="1114088" cy="338554"/>
          </a:xfrm>
          <a:prstGeom prst="rect">
            <a:avLst/>
          </a:prstGeom>
          <a:noFill/>
        </p:spPr>
        <p:txBody>
          <a:bodyPr wrap="none" rtlCol="0">
            <a:spAutoFit/>
          </a:bodyPr>
          <a:lstStyle/>
          <a:p>
            <a:r>
              <a:rPr lang="en-US" sz="1600" dirty="0"/>
              <a:t>5A111131</a:t>
            </a:r>
          </a:p>
        </p:txBody>
      </p:sp>
      <p:sp>
        <p:nvSpPr>
          <p:cNvPr id="109" name="TextBox 108"/>
          <p:cNvSpPr txBox="1"/>
          <p:nvPr/>
        </p:nvSpPr>
        <p:spPr>
          <a:xfrm>
            <a:off x="8763001" y="5846762"/>
            <a:ext cx="1123897" cy="338554"/>
          </a:xfrm>
          <a:prstGeom prst="rect">
            <a:avLst/>
          </a:prstGeom>
          <a:noFill/>
        </p:spPr>
        <p:txBody>
          <a:bodyPr wrap="none" rtlCol="0">
            <a:spAutoFit/>
          </a:bodyPr>
          <a:lstStyle/>
          <a:p>
            <a:r>
              <a:rPr lang="en-US" sz="1600" dirty="0"/>
              <a:t>5A111132</a:t>
            </a:r>
          </a:p>
        </p:txBody>
      </p:sp>
      <p:sp>
        <p:nvSpPr>
          <p:cNvPr id="4" name="Rounded Rectangular Callout 3"/>
          <p:cNvSpPr/>
          <p:nvPr/>
        </p:nvSpPr>
        <p:spPr>
          <a:xfrm>
            <a:off x="1945282" y="5139738"/>
            <a:ext cx="3219841" cy="865645"/>
          </a:xfrm>
          <a:prstGeom prst="wedgeRoundRectCallout">
            <a:avLst>
              <a:gd name="adj1" fmla="val -32921"/>
              <a:gd name="adj2" fmla="val -147008"/>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Pointers are typed.</a:t>
            </a:r>
          </a:p>
          <a:p>
            <a:pPr algn="ctr"/>
            <a:r>
              <a:rPr lang="en-US" dirty="0" smtClean="0"/>
              <a:t>Ex., double* </a:t>
            </a:r>
            <a:r>
              <a:rPr lang="en-US" dirty="0" err="1" smtClean="0"/>
              <a:t>ptr</a:t>
            </a:r>
            <a:r>
              <a:rPr lang="en-US" dirty="0" smtClean="0"/>
              <a:t>;</a:t>
            </a:r>
          </a:p>
          <a:p>
            <a:pPr algn="ctr"/>
            <a:r>
              <a:rPr lang="en-US" dirty="0" err="1"/>
              <a:t>int</a:t>
            </a:r>
            <a:r>
              <a:rPr lang="en-US" dirty="0"/>
              <a:t> *p1, *</a:t>
            </a:r>
            <a:r>
              <a:rPr lang="en-US" dirty="0" smtClean="0"/>
              <a:t>p2</a:t>
            </a:r>
            <a:r>
              <a:rPr lang="en-US" dirty="0"/>
              <a:t>;</a:t>
            </a:r>
            <a:endParaRPr lang="en-US" dirty="0" smtClean="0"/>
          </a:p>
        </p:txBody>
      </p:sp>
    </p:spTree>
    <p:extLst>
      <p:ext uri="{BB962C8B-B14F-4D97-AF65-F5344CB8AC3E}">
        <p14:creationId xmlns:p14="http://schemas.microsoft.com/office/powerpoint/2010/main" val="3630189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mtClean="0"/>
              <a:t>Pointing</a:t>
            </a:r>
          </a:p>
        </p:txBody>
      </p:sp>
      <p:sp>
        <p:nvSpPr>
          <p:cNvPr id="26626" name="Rectangle 3"/>
          <p:cNvSpPr>
            <a:spLocks noGrp="1" noChangeArrowheads="1"/>
          </p:cNvSpPr>
          <p:nvPr>
            <p:ph type="body" idx="1"/>
          </p:nvPr>
        </p:nvSpPr>
        <p:spPr/>
        <p:txBody>
          <a:bodyPr/>
          <a:lstStyle/>
          <a:p>
            <a:pPr eaLnBrk="1" hangingPunct="1"/>
            <a:r>
              <a:rPr lang="en-US" smtClean="0"/>
              <a:t>Terminology, view</a:t>
            </a:r>
          </a:p>
          <a:p>
            <a:pPr lvl="1" eaLnBrk="1" hangingPunct="1"/>
            <a:r>
              <a:rPr lang="en-US" smtClean="0"/>
              <a:t>Talk of "pointing", not "addresses"</a:t>
            </a:r>
          </a:p>
          <a:p>
            <a:pPr lvl="1" eaLnBrk="1" hangingPunct="1"/>
            <a:r>
              <a:rPr lang="en-US" smtClean="0"/>
              <a:t>Pointer variable "points to" ordinary variable</a:t>
            </a:r>
          </a:p>
          <a:p>
            <a:pPr lvl="1" eaLnBrk="1" hangingPunct="1"/>
            <a:r>
              <a:rPr lang="en-US" smtClean="0"/>
              <a:t>Leave "address" talk out</a:t>
            </a:r>
          </a:p>
          <a:p>
            <a:pPr eaLnBrk="1" hangingPunct="1">
              <a:spcBef>
                <a:spcPct val="50000"/>
              </a:spcBef>
            </a:pPr>
            <a:r>
              <a:rPr lang="en-US" smtClean="0"/>
              <a:t>Makes visualization clearer</a:t>
            </a:r>
          </a:p>
          <a:p>
            <a:pPr lvl="1" eaLnBrk="1" hangingPunct="1"/>
            <a:r>
              <a:rPr lang="en-US" smtClean="0"/>
              <a:t>"See" memory references</a:t>
            </a:r>
          </a:p>
          <a:p>
            <a:pPr lvl="2" eaLnBrk="1" hangingPunct="1"/>
            <a:r>
              <a:rPr lang="en-US" smtClean="0"/>
              <a:t>Arrows</a:t>
            </a:r>
          </a:p>
        </p:txBody>
      </p:sp>
      <p:sp>
        <p:nvSpPr>
          <p:cNvPr id="6" name="Slide Number Placeholder 5"/>
          <p:cNvSpPr>
            <a:spLocks noGrp="1"/>
          </p:cNvSpPr>
          <p:nvPr>
            <p:ph type="sldNum" sz="quarter" idx="11"/>
          </p:nvPr>
        </p:nvSpPr>
        <p:spPr/>
        <p:txBody>
          <a:bodyPr/>
          <a:lstStyle/>
          <a:p>
            <a:pPr>
              <a:defRPr/>
            </a:pPr>
            <a:r>
              <a:rPr lang="en-US"/>
              <a:t>10-</a:t>
            </a:r>
            <a:fld id="{E5D7447B-9F5E-4ED7-B7C1-92FB939AFFC5}" type="slidenum">
              <a:rPr lang="en-US"/>
              <a:pPr>
                <a:defRPr/>
              </a:pPr>
              <a:t>21</a:t>
            </a:fld>
            <a:endParaRPr lang="en-US"/>
          </a:p>
        </p:txBody>
      </p:sp>
      <p:sp>
        <p:nvSpPr>
          <p:cNvPr id="266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extLst>
      <p:ext uri="{BB962C8B-B14F-4D97-AF65-F5344CB8AC3E}">
        <p14:creationId xmlns:p14="http://schemas.microsoft.com/office/powerpoint/2010/main" val="364817848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Dereferencing Pointers</a:t>
            </a:r>
            <a:endParaRPr lang="en-US" dirty="0"/>
          </a:p>
        </p:txBody>
      </p:sp>
      <p:sp>
        <p:nvSpPr>
          <p:cNvPr id="6" name="Content Placeholder 5"/>
          <p:cNvSpPr>
            <a:spLocks noGrp="1"/>
          </p:cNvSpPr>
          <p:nvPr>
            <p:ph sz="half" idx="4294967295"/>
          </p:nvPr>
        </p:nvSpPr>
        <p:spPr>
          <a:xfrm>
            <a:off x="1981200" y="1600200"/>
            <a:ext cx="4038600" cy="4876800"/>
          </a:xfrm>
          <a:prstGeom prst="rect">
            <a:avLst/>
          </a:prstGeom>
        </p:spPr>
        <p:txBody>
          <a:bodyPr/>
          <a:lstStyle/>
          <a:p>
            <a:pPr>
              <a:buNone/>
            </a:pPr>
            <a:r>
              <a:rPr lang="en-US" dirty="0" err="1" smtClean="0">
                <a:solidFill>
                  <a:srgbClr val="0070C0"/>
                </a:solidFill>
              </a:rPr>
              <a:t>int</a:t>
            </a:r>
            <a:r>
              <a:rPr lang="en-US" dirty="0" smtClean="0"/>
              <a:t> x = 10;</a:t>
            </a:r>
          </a:p>
          <a:p>
            <a:pPr>
              <a:buNone/>
            </a:pPr>
            <a:r>
              <a:rPr lang="en-US" dirty="0" err="1" smtClean="0">
                <a:solidFill>
                  <a:srgbClr val="0070C0"/>
                </a:solidFill>
              </a:rPr>
              <a:t>int</a:t>
            </a:r>
            <a:r>
              <a:rPr lang="en-US" dirty="0" smtClean="0"/>
              <a:t> y = x;</a:t>
            </a:r>
            <a:br>
              <a:rPr lang="en-US" dirty="0" smtClean="0"/>
            </a:br>
            <a:endParaRPr lang="en-US" dirty="0" smtClean="0"/>
          </a:p>
          <a:p>
            <a:pPr>
              <a:buNone/>
            </a:pPr>
            <a:r>
              <a:rPr lang="en-US" dirty="0" err="1" smtClean="0">
                <a:solidFill>
                  <a:srgbClr val="0070C0"/>
                </a:solidFill>
              </a:rPr>
              <a:t>int</a:t>
            </a:r>
            <a:r>
              <a:rPr lang="en-US" dirty="0" smtClean="0"/>
              <a:t>* a = &amp;x;</a:t>
            </a:r>
          </a:p>
          <a:p>
            <a:pPr>
              <a:buNone/>
            </a:pPr>
            <a:r>
              <a:rPr lang="en-US" dirty="0" err="1" smtClean="0"/>
              <a:t>cout</a:t>
            </a:r>
            <a:r>
              <a:rPr lang="en-US" dirty="0" smtClean="0"/>
              <a:t> &lt;&lt; a &lt;&lt; </a:t>
            </a:r>
            <a:r>
              <a:rPr lang="en-US" dirty="0" err="1" smtClean="0"/>
              <a:t>endl</a:t>
            </a:r>
            <a:r>
              <a:rPr lang="en-US" dirty="0" smtClean="0"/>
              <a:t>;</a:t>
            </a:r>
          </a:p>
          <a:p>
            <a:pPr>
              <a:buNone/>
            </a:pPr>
            <a:r>
              <a:rPr lang="en-US" dirty="0" err="1" smtClean="0"/>
              <a:t>cout</a:t>
            </a:r>
            <a:r>
              <a:rPr lang="en-US" dirty="0" smtClean="0"/>
              <a:t> &lt;&lt; *a &lt;&lt; </a:t>
            </a:r>
            <a:r>
              <a:rPr lang="en-US" dirty="0" err="1" smtClean="0"/>
              <a:t>endl</a:t>
            </a:r>
            <a:r>
              <a:rPr lang="en-US" dirty="0" smtClean="0"/>
              <a:t>;</a:t>
            </a:r>
          </a:p>
          <a:p>
            <a:pPr>
              <a:buNone/>
            </a:pPr>
            <a:endParaRPr lang="en-US" dirty="0" smtClean="0"/>
          </a:p>
          <a:p>
            <a:pPr>
              <a:buNone/>
            </a:pPr>
            <a:r>
              <a:rPr lang="en-US" dirty="0" smtClean="0"/>
              <a:t>a = 5A111115;</a:t>
            </a:r>
          </a:p>
          <a:p>
            <a:pPr>
              <a:buNone/>
            </a:pPr>
            <a:r>
              <a:rPr lang="en-US" dirty="0" smtClean="0"/>
              <a:t>*a = 10;</a:t>
            </a:r>
          </a:p>
        </p:txBody>
      </p:sp>
      <p:graphicFrame>
        <p:nvGraphicFramePr>
          <p:cNvPr id="30" name="Content Placeholder 14"/>
          <p:cNvGraphicFramePr>
            <a:graphicFrameLocks noGrp="1"/>
          </p:cNvGraphicFramePr>
          <p:nvPr>
            <p:ph sz="half" idx="4294967295"/>
          </p:nvPr>
        </p:nvGraphicFramePr>
        <p:xfrm>
          <a:off x="6172200" y="1828800"/>
          <a:ext cx="4038600" cy="4450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bl>
          </a:graphicData>
        </a:graphic>
      </p:graphicFrame>
      <p:sp>
        <p:nvSpPr>
          <p:cNvPr id="31" name="Rectangle 30"/>
          <p:cNvSpPr/>
          <p:nvPr/>
        </p:nvSpPr>
        <p:spPr>
          <a:xfrm>
            <a:off x="6172200" y="36369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32" name="Rectangle 31"/>
          <p:cNvSpPr/>
          <p:nvPr/>
        </p:nvSpPr>
        <p:spPr>
          <a:xfrm>
            <a:off x="7467600" y="2493962"/>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33" name="TextBox 32"/>
          <p:cNvSpPr txBox="1"/>
          <p:nvPr/>
        </p:nvSpPr>
        <p:spPr>
          <a:xfrm>
            <a:off x="8686800" y="2646362"/>
            <a:ext cx="288862" cy="369332"/>
          </a:xfrm>
          <a:prstGeom prst="rect">
            <a:avLst/>
          </a:prstGeom>
          <a:noFill/>
        </p:spPr>
        <p:txBody>
          <a:bodyPr wrap="none" rtlCol="0">
            <a:spAutoFit/>
          </a:bodyPr>
          <a:lstStyle/>
          <a:p>
            <a:r>
              <a:rPr lang="en-US" dirty="0"/>
              <a:t>y</a:t>
            </a:r>
          </a:p>
        </p:txBody>
      </p:sp>
      <p:sp>
        <p:nvSpPr>
          <p:cNvPr id="34" name="TextBox 33"/>
          <p:cNvSpPr txBox="1"/>
          <p:nvPr/>
        </p:nvSpPr>
        <p:spPr>
          <a:xfrm>
            <a:off x="7315200" y="3789362"/>
            <a:ext cx="288862" cy="369332"/>
          </a:xfrm>
          <a:prstGeom prst="rect">
            <a:avLst/>
          </a:prstGeom>
          <a:noFill/>
        </p:spPr>
        <p:txBody>
          <a:bodyPr wrap="none" rtlCol="0">
            <a:spAutoFit/>
          </a:bodyPr>
          <a:lstStyle/>
          <a:p>
            <a:r>
              <a:rPr lang="en-US" dirty="0"/>
              <a:t>x</a:t>
            </a:r>
          </a:p>
        </p:txBody>
      </p:sp>
      <p:sp>
        <p:nvSpPr>
          <p:cNvPr id="35" name="TextBox 34"/>
          <p:cNvSpPr txBox="1"/>
          <p:nvPr/>
        </p:nvSpPr>
        <p:spPr>
          <a:xfrm>
            <a:off x="6172200" y="1808162"/>
            <a:ext cx="1115370" cy="338554"/>
          </a:xfrm>
          <a:prstGeom prst="rect">
            <a:avLst/>
          </a:prstGeom>
          <a:noFill/>
        </p:spPr>
        <p:txBody>
          <a:bodyPr wrap="none" rtlCol="0">
            <a:spAutoFit/>
          </a:bodyPr>
          <a:lstStyle/>
          <a:p>
            <a:r>
              <a:rPr lang="en-US" sz="1600" dirty="0"/>
              <a:t>5A111110</a:t>
            </a:r>
          </a:p>
        </p:txBody>
      </p:sp>
      <p:sp>
        <p:nvSpPr>
          <p:cNvPr id="36" name="TextBox 35"/>
          <p:cNvSpPr txBox="1"/>
          <p:nvPr/>
        </p:nvSpPr>
        <p:spPr>
          <a:xfrm>
            <a:off x="6172201" y="2189162"/>
            <a:ext cx="1118255" cy="338554"/>
          </a:xfrm>
          <a:prstGeom prst="rect">
            <a:avLst/>
          </a:prstGeom>
          <a:noFill/>
        </p:spPr>
        <p:txBody>
          <a:bodyPr wrap="none" rtlCol="0">
            <a:spAutoFit/>
          </a:bodyPr>
          <a:lstStyle/>
          <a:p>
            <a:r>
              <a:rPr lang="en-US" sz="1600" dirty="0"/>
              <a:t>5A111111</a:t>
            </a:r>
          </a:p>
        </p:txBody>
      </p:sp>
      <p:sp>
        <p:nvSpPr>
          <p:cNvPr id="37" name="TextBox 36"/>
          <p:cNvSpPr txBox="1"/>
          <p:nvPr/>
        </p:nvSpPr>
        <p:spPr>
          <a:xfrm>
            <a:off x="6172200" y="2570162"/>
            <a:ext cx="1121974" cy="338554"/>
          </a:xfrm>
          <a:prstGeom prst="rect">
            <a:avLst/>
          </a:prstGeom>
          <a:noFill/>
        </p:spPr>
        <p:txBody>
          <a:bodyPr wrap="none" rtlCol="0">
            <a:spAutoFit/>
          </a:bodyPr>
          <a:lstStyle/>
          <a:p>
            <a:r>
              <a:rPr lang="en-US" sz="1600" dirty="0"/>
              <a:t>5A111112</a:t>
            </a:r>
          </a:p>
        </p:txBody>
      </p:sp>
      <p:sp>
        <p:nvSpPr>
          <p:cNvPr id="39" name="TextBox 38"/>
          <p:cNvSpPr txBox="1"/>
          <p:nvPr/>
        </p:nvSpPr>
        <p:spPr>
          <a:xfrm>
            <a:off x="6172200" y="2951162"/>
            <a:ext cx="1120178" cy="338554"/>
          </a:xfrm>
          <a:prstGeom prst="rect">
            <a:avLst/>
          </a:prstGeom>
          <a:noFill/>
        </p:spPr>
        <p:txBody>
          <a:bodyPr wrap="none" rtlCol="0">
            <a:spAutoFit/>
          </a:bodyPr>
          <a:lstStyle/>
          <a:p>
            <a:r>
              <a:rPr lang="en-US" sz="1600" dirty="0"/>
              <a:t>5A111113</a:t>
            </a:r>
          </a:p>
        </p:txBody>
      </p:sp>
      <p:sp>
        <p:nvSpPr>
          <p:cNvPr id="40" name="TextBox 39"/>
          <p:cNvSpPr txBox="1"/>
          <p:nvPr/>
        </p:nvSpPr>
        <p:spPr>
          <a:xfrm>
            <a:off x="6172200" y="3255962"/>
            <a:ext cx="1115370" cy="338554"/>
          </a:xfrm>
          <a:prstGeom prst="rect">
            <a:avLst/>
          </a:prstGeom>
          <a:noFill/>
        </p:spPr>
        <p:txBody>
          <a:bodyPr wrap="none" rtlCol="0">
            <a:spAutoFit/>
          </a:bodyPr>
          <a:lstStyle/>
          <a:p>
            <a:r>
              <a:rPr lang="en-US" sz="1600" dirty="0"/>
              <a:t>5A111114</a:t>
            </a:r>
          </a:p>
        </p:txBody>
      </p:sp>
      <p:sp>
        <p:nvSpPr>
          <p:cNvPr id="42" name="TextBox 41"/>
          <p:cNvSpPr txBox="1"/>
          <p:nvPr/>
        </p:nvSpPr>
        <p:spPr>
          <a:xfrm>
            <a:off x="6172201" y="4094162"/>
            <a:ext cx="1114985" cy="338554"/>
          </a:xfrm>
          <a:prstGeom prst="rect">
            <a:avLst/>
          </a:prstGeom>
          <a:noFill/>
        </p:spPr>
        <p:txBody>
          <a:bodyPr wrap="none" rtlCol="0">
            <a:spAutoFit/>
          </a:bodyPr>
          <a:lstStyle/>
          <a:p>
            <a:r>
              <a:rPr lang="en-US" sz="1600" dirty="0"/>
              <a:t>5A111116</a:t>
            </a:r>
          </a:p>
        </p:txBody>
      </p:sp>
      <p:sp>
        <p:nvSpPr>
          <p:cNvPr id="44" name="TextBox 43"/>
          <p:cNvSpPr txBox="1"/>
          <p:nvPr/>
        </p:nvSpPr>
        <p:spPr>
          <a:xfrm>
            <a:off x="6172201" y="4475162"/>
            <a:ext cx="1107867" cy="338554"/>
          </a:xfrm>
          <a:prstGeom prst="rect">
            <a:avLst/>
          </a:prstGeom>
          <a:noFill/>
        </p:spPr>
        <p:txBody>
          <a:bodyPr wrap="none" rtlCol="0">
            <a:spAutoFit/>
          </a:bodyPr>
          <a:lstStyle/>
          <a:p>
            <a:r>
              <a:rPr lang="en-US" sz="1600" dirty="0"/>
              <a:t>5A111117</a:t>
            </a:r>
          </a:p>
        </p:txBody>
      </p:sp>
      <p:sp>
        <p:nvSpPr>
          <p:cNvPr id="62" name="TextBox 61"/>
          <p:cNvSpPr txBox="1"/>
          <p:nvPr/>
        </p:nvSpPr>
        <p:spPr>
          <a:xfrm>
            <a:off x="7467600" y="3255962"/>
            <a:ext cx="1105944" cy="338554"/>
          </a:xfrm>
          <a:prstGeom prst="rect">
            <a:avLst/>
          </a:prstGeom>
          <a:noFill/>
        </p:spPr>
        <p:txBody>
          <a:bodyPr wrap="none" rtlCol="0">
            <a:spAutoFit/>
          </a:bodyPr>
          <a:lstStyle/>
          <a:p>
            <a:r>
              <a:rPr lang="en-US" sz="1600" dirty="0"/>
              <a:t>5A11111F</a:t>
            </a:r>
          </a:p>
        </p:txBody>
      </p:sp>
      <p:sp>
        <p:nvSpPr>
          <p:cNvPr id="65" name="TextBox 64"/>
          <p:cNvSpPr txBox="1"/>
          <p:nvPr/>
        </p:nvSpPr>
        <p:spPr>
          <a:xfrm>
            <a:off x="7467600" y="2951162"/>
            <a:ext cx="1105944" cy="338554"/>
          </a:xfrm>
          <a:prstGeom prst="rect">
            <a:avLst/>
          </a:prstGeom>
          <a:noFill/>
        </p:spPr>
        <p:txBody>
          <a:bodyPr wrap="none" rtlCol="0">
            <a:spAutoFit/>
          </a:bodyPr>
          <a:lstStyle/>
          <a:p>
            <a:r>
              <a:rPr lang="en-US" sz="1600" dirty="0"/>
              <a:t>5A11111F</a:t>
            </a:r>
          </a:p>
        </p:txBody>
      </p:sp>
      <p:sp>
        <p:nvSpPr>
          <p:cNvPr id="66" name="TextBox 65"/>
          <p:cNvSpPr txBox="1"/>
          <p:nvPr/>
        </p:nvSpPr>
        <p:spPr>
          <a:xfrm>
            <a:off x="7467600" y="2189162"/>
            <a:ext cx="1134798" cy="338554"/>
          </a:xfrm>
          <a:prstGeom prst="rect">
            <a:avLst/>
          </a:prstGeom>
          <a:noFill/>
        </p:spPr>
        <p:txBody>
          <a:bodyPr wrap="none" rtlCol="0">
            <a:spAutoFit/>
          </a:bodyPr>
          <a:lstStyle/>
          <a:p>
            <a:r>
              <a:rPr lang="en-US" sz="1600" dirty="0"/>
              <a:t>5A11111D</a:t>
            </a:r>
          </a:p>
        </p:txBody>
      </p:sp>
      <p:sp>
        <p:nvSpPr>
          <p:cNvPr id="68" name="TextBox 67"/>
          <p:cNvSpPr txBox="1"/>
          <p:nvPr/>
        </p:nvSpPr>
        <p:spPr>
          <a:xfrm>
            <a:off x="7467601" y="1808162"/>
            <a:ext cx="1120371" cy="338554"/>
          </a:xfrm>
          <a:prstGeom prst="rect">
            <a:avLst/>
          </a:prstGeom>
          <a:noFill/>
        </p:spPr>
        <p:txBody>
          <a:bodyPr wrap="none" rtlCol="0">
            <a:spAutoFit/>
          </a:bodyPr>
          <a:lstStyle/>
          <a:p>
            <a:r>
              <a:rPr lang="en-US" sz="1600" dirty="0"/>
              <a:t>5A11111C</a:t>
            </a:r>
          </a:p>
        </p:txBody>
      </p:sp>
      <p:sp>
        <p:nvSpPr>
          <p:cNvPr id="69" name="TextBox 68"/>
          <p:cNvSpPr txBox="1"/>
          <p:nvPr/>
        </p:nvSpPr>
        <p:spPr>
          <a:xfrm>
            <a:off x="6172200" y="5846762"/>
            <a:ext cx="1125180" cy="338554"/>
          </a:xfrm>
          <a:prstGeom prst="rect">
            <a:avLst/>
          </a:prstGeom>
          <a:noFill/>
        </p:spPr>
        <p:txBody>
          <a:bodyPr wrap="none" rtlCol="0">
            <a:spAutoFit/>
          </a:bodyPr>
          <a:lstStyle/>
          <a:p>
            <a:r>
              <a:rPr lang="en-US" sz="1600" dirty="0"/>
              <a:t>5A11111B</a:t>
            </a:r>
          </a:p>
        </p:txBody>
      </p:sp>
      <p:sp>
        <p:nvSpPr>
          <p:cNvPr id="70" name="TextBox 69"/>
          <p:cNvSpPr txBox="1"/>
          <p:nvPr/>
        </p:nvSpPr>
        <p:spPr>
          <a:xfrm>
            <a:off x="6172200" y="5541962"/>
            <a:ext cx="1112356" cy="338554"/>
          </a:xfrm>
          <a:prstGeom prst="rect">
            <a:avLst/>
          </a:prstGeom>
          <a:noFill/>
        </p:spPr>
        <p:txBody>
          <a:bodyPr wrap="none" rtlCol="0">
            <a:spAutoFit/>
          </a:bodyPr>
          <a:lstStyle/>
          <a:p>
            <a:r>
              <a:rPr lang="en-US" sz="1600" dirty="0"/>
              <a:t>5A11111A</a:t>
            </a:r>
          </a:p>
        </p:txBody>
      </p:sp>
      <p:sp>
        <p:nvSpPr>
          <p:cNvPr id="71" name="TextBox 70"/>
          <p:cNvSpPr txBox="1"/>
          <p:nvPr/>
        </p:nvSpPr>
        <p:spPr>
          <a:xfrm>
            <a:off x="6172201" y="5160962"/>
            <a:ext cx="1119281" cy="338554"/>
          </a:xfrm>
          <a:prstGeom prst="rect">
            <a:avLst/>
          </a:prstGeom>
          <a:noFill/>
        </p:spPr>
        <p:txBody>
          <a:bodyPr wrap="none" rtlCol="0">
            <a:spAutoFit/>
          </a:bodyPr>
          <a:lstStyle/>
          <a:p>
            <a:r>
              <a:rPr lang="en-US" sz="1600" dirty="0"/>
              <a:t>5A111119</a:t>
            </a:r>
          </a:p>
        </p:txBody>
      </p:sp>
      <p:sp>
        <p:nvSpPr>
          <p:cNvPr id="72" name="TextBox 71"/>
          <p:cNvSpPr txBox="1"/>
          <p:nvPr/>
        </p:nvSpPr>
        <p:spPr>
          <a:xfrm>
            <a:off x="6172201" y="4779962"/>
            <a:ext cx="1120563" cy="338554"/>
          </a:xfrm>
          <a:prstGeom prst="rect">
            <a:avLst/>
          </a:prstGeom>
          <a:noFill/>
        </p:spPr>
        <p:txBody>
          <a:bodyPr wrap="none" rtlCol="0">
            <a:spAutoFit/>
          </a:bodyPr>
          <a:lstStyle/>
          <a:p>
            <a:r>
              <a:rPr lang="en-US" sz="1600" dirty="0"/>
              <a:t>5A111118</a:t>
            </a:r>
          </a:p>
        </p:txBody>
      </p:sp>
      <p:grpSp>
        <p:nvGrpSpPr>
          <p:cNvPr id="2" name="Group 72"/>
          <p:cNvGrpSpPr/>
          <p:nvPr/>
        </p:nvGrpSpPr>
        <p:grpSpPr>
          <a:xfrm>
            <a:off x="8839200" y="4017962"/>
            <a:ext cx="1449494" cy="457200"/>
            <a:chOff x="7315200" y="3810000"/>
            <a:chExt cx="1449494" cy="457200"/>
          </a:xfrm>
        </p:grpSpPr>
        <p:sp>
          <p:nvSpPr>
            <p:cNvPr id="74" name="Rectangle 73"/>
            <p:cNvSpPr/>
            <p:nvPr/>
          </p:nvSpPr>
          <p:spPr>
            <a:xfrm>
              <a:off x="7315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5A111115</a:t>
              </a:r>
            </a:p>
          </p:txBody>
        </p:sp>
        <p:sp>
          <p:nvSpPr>
            <p:cNvPr id="75" name="TextBox 74"/>
            <p:cNvSpPr txBox="1"/>
            <p:nvPr/>
          </p:nvSpPr>
          <p:spPr>
            <a:xfrm>
              <a:off x="8458200" y="3886200"/>
              <a:ext cx="306494" cy="369332"/>
            </a:xfrm>
            <a:prstGeom prst="rect">
              <a:avLst/>
            </a:prstGeom>
            <a:noFill/>
          </p:spPr>
          <p:txBody>
            <a:bodyPr wrap="none" rtlCol="0">
              <a:spAutoFit/>
            </a:bodyPr>
            <a:lstStyle/>
            <a:p>
              <a:r>
                <a:rPr lang="en-US" dirty="0"/>
                <a:t>a</a:t>
              </a:r>
            </a:p>
          </p:txBody>
        </p:sp>
      </p:grpSp>
      <p:cxnSp>
        <p:nvCxnSpPr>
          <p:cNvPr id="78" name="Elbow Connector 77"/>
          <p:cNvCxnSpPr>
            <a:endCxn id="31" idx="3"/>
          </p:cNvCxnSpPr>
          <p:nvPr/>
        </p:nvCxnSpPr>
        <p:spPr>
          <a:xfrm rot="10800000">
            <a:off x="7543800" y="3865562"/>
            <a:ext cx="1295400" cy="381000"/>
          </a:xfrm>
          <a:prstGeom prst="bentConnector3">
            <a:avLst>
              <a:gd name="adj1" fmla="val 50000"/>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67601" y="3636962"/>
            <a:ext cx="1125693" cy="338554"/>
          </a:xfrm>
          <a:prstGeom prst="rect">
            <a:avLst/>
          </a:prstGeom>
          <a:noFill/>
        </p:spPr>
        <p:txBody>
          <a:bodyPr wrap="none" rtlCol="0">
            <a:spAutoFit/>
          </a:bodyPr>
          <a:lstStyle/>
          <a:p>
            <a:r>
              <a:rPr lang="en-US" sz="1600" dirty="0"/>
              <a:t>5A111120</a:t>
            </a:r>
          </a:p>
        </p:txBody>
      </p:sp>
      <p:sp>
        <p:nvSpPr>
          <p:cNvPr id="85" name="TextBox 84"/>
          <p:cNvSpPr txBox="1"/>
          <p:nvPr/>
        </p:nvSpPr>
        <p:spPr>
          <a:xfrm>
            <a:off x="7467600" y="4017962"/>
            <a:ext cx="1118448" cy="338554"/>
          </a:xfrm>
          <a:prstGeom prst="rect">
            <a:avLst/>
          </a:prstGeom>
          <a:noFill/>
        </p:spPr>
        <p:txBody>
          <a:bodyPr wrap="none" rtlCol="0">
            <a:spAutoFit/>
          </a:bodyPr>
          <a:lstStyle/>
          <a:p>
            <a:r>
              <a:rPr lang="en-US" sz="1600" dirty="0"/>
              <a:t>5A111121</a:t>
            </a:r>
          </a:p>
        </p:txBody>
      </p:sp>
      <p:sp>
        <p:nvSpPr>
          <p:cNvPr id="86" name="TextBox 85"/>
          <p:cNvSpPr txBox="1"/>
          <p:nvPr/>
        </p:nvSpPr>
        <p:spPr>
          <a:xfrm>
            <a:off x="7467601" y="4398962"/>
            <a:ext cx="1125693" cy="338554"/>
          </a:xfrm>
          <a:prstGeom prst="rect">
            <a:avLst/>
          </a:prstGeom>
          <a:noFill/>
        </p:spPr>
        <p:txBody>
          <a:bodyPr wrap="none" rtlCol="0">
            <a:spAutoFit/>
          </a:bodyPr>
          <a:lstStyle/>
          <a:p>
            <a:r>
              <a:rPr lang="en-US" sz="1600" dirty="0"/>
              <a:t>5A111122</a:t>
            </a:r>
          </a:p>
        </p:txBody>
      </p:sp>
      <p:sp>
        <p:nvSpPr>
          <p:cNvPr id="87" name="TextBox 86"/>
          <p:cNvSpPr txBox="1"/>
          <p:nvPr/>
        </p:nvSpPr>
        <p:spPr>
          <a:xfrm>
            <a:off x="7467601" y="4779962"/>
            <a:ext cx="1125693" cy="338554"/>
          </a:xfrm>
          <a:prstGeom prst="rect">
            <a:avLst/>
          </a:prstGeom>
          <a:noFill/>
        </p:spPr>
        <p:txBody>
          <a:bodyPr wrap="none" rtlCol="0">
            <a:spAutoFit/>
          </a:bodyPr>
          <a:lstStyle/>
          <a:p>
            <a:r>
              <a:rPr lang="en-US" sz="1600" dirty="0"/>
              <a:t>5A111123</a:t>
            </a:r>
          </a:p>
        </p:txBody>
      </p:sp>
      <p:sp>
        <p:nvSpPr>
          <p:cNvPr id="88" name="TextBox 87"/>
          <p:cNvSpPr txBox="1"/>
          <p:nvPr/>
        </p:nvSpPr>
        <p:spPr>
          <a:xfrm>
            <a:off x="7467600" y="5160962"/>
            <a:ext cx="1116652" cy="338554"/>
          </a:xfrm>
          <a:prstGeom prst="rect">
            <a:avLst/>
          </a:prstGeom>
          <a:noFill/>
        </p:spPr>
        <p:txBody>
          <a:bodyPr wrap="none" rtlCol="0">
            <a:spAutoFit/>
          </a:bodyPr>
          <a:lstStyle/>
          <a:p>
            <a:r>
              <a:rPr lang="en-US" sz="1600" dirty="0"/>
              <a:t>5A111124</a:t>
            </a:r>
          </a:p>
        </p:txBody>
      </p:sp>
      <p:sp>
        <p:nvSpPr>
          <p:cNvPr id="89" name="TextBox 88"/>
          <p:cNvSpPr txBox="1"/>
          <p:nvPr/>
        </p:nvSpPr>
        <p:spPr>
          <a:xfrm>
            <a:off x="7467601" y="5541962"/>
            <a:ext cx="1125693" cy="338554"/>
          </a:xfrm>
          <a:prstGeom prst="rect">
            <a:avLst/>
          </a:prstGeom>
          <a:noFill/>
        </p:spPr>
        <p:txBody>
          <a:bodyPr wrap="none" rtlCol="0">
            <a:spAutoFit/>
          </a:bodyPr>
          <a:lstStyle/>
          <a:p>
            <a:r>
              <a:rPr lang="en-US" sz="1600" dirty="0"/>
              <a:t>5A111125</a:t>
            </a:r>
          </a:p>
        </p:txBody>
      </p:sp>
      <p:sp>
        <p:nvSpPr>
          <p:cNvPr id="90" name="TextBox 89"/>
          <p:cNvSpPr txBox="1"/>
          <p:nvPr/>
        </p:nvSpPr>
        <p:spPr>
          <a:xfrm>
            <a:off x="7467601" y="5846762"/>
            <a:ext cx="1125693" cy="338554"/>
          </a:xfrm>
          <a:prstGeom prst="rect">
            <a:avLst/>
          </a:prstGeom>
          <a:noFill/>
        </p:spPr>
        <p:txBody>
          <a:bodyPr wrap="none" rtlCol="0">
            <a:spAutoFit/>
          </a:bodyPr>
          <a:lstStyle/>
          <a:p>
            <a:r>
              <a:rPr lang="en-US" sz="1600" dirty="0"/>
              <a:t>5A111126</a:t>
            </a:r>
          </a:p>
        </p:txBody>
      </p:sp>
      <p:sp>
        <p:nvSpPr>
          <p:cNvPr id="91" name="TextBox 90"/>
          <p:cNvSpPr txBox="1"/>
          <p:nvPr/>
        </p:nvSpPr>
        <p:spPr>
          <a:xfrm>
            <a:off x="8839201" y="1808162"/>
            <a:ext cx="1116459" cy="338554"/>
          </a:xfrm>
          <a:prstGeom prst="rect">
            <a:avLst/>
          </a:prstGeom>
          <a:noFill/>
        </p:spPr>
        <p:txBody>
          <a:bodyPr wrap="none" rtlCol="0">
            <a:spAutoFit/>
          </a:bodyPr>
          <a:lstStyle/>
          <a:p>
            <a:r>
              <a:rPr lang="en-US" sz="1600" dirty="0"/>
              <a:t>5A111127</a:t>
            </a:r>
          </a:p>
        </p:txBody>
      </p:sp>
      <p:sp>
        <p:nvSpPr>
          <p:cNvPr id="92" name="TextBox 91"/>
          <p:cNvSpPr txBox="1"/>
          <p:nvPr/>
        </p:nvSpPr>
        <p:spPr>
          <a:xfrm>
            <a:off x="8839201" y="2189162"/>
            <a:ext cx="1125693" cy="338554"/>
          </a:xfrm>
          <a:prstGeom prst="rect">
            <a:avLst/>
          </a:prstGeom>
          <a:noFill/>
        </p:spPr>
        <p:txBody>
          <a:bodyPr wrap="none" rtlCol="0">
            <a:spAutoFit/>
          </a:bodyPr>
          <a:lstStyle/>
          <a:p>
            <a:r>
              <a:rPr lang="en-US" sz="1600" dirty="0"/>
              <a:t>5A111128</a:t>
            </a:r>
          </a:p>
        </p:txBody>
      </p:sp>
      <p:sp>
        <p:nvSpPr>
          <p:cNvPr id="93" name="TextBox 92"/>
          <p:cNvSpPr txBox="1"/>
          <p:nvPr/>
        </p:nvSpPr>
        <p:spPr>
          <a:xfrm>
            <a:off x="8839201" y="2570162"/>
            <a:ext cx="1125693" cy="338554"/>
          </a:xfrm>
          <a:prstGeom prst="rect">
            <a:avLst/>
          </a:prstGeom>
          <a:noFill/>
        </p:spPr>
        <p:txBody>
          <a:bodyPr wrap="none" rtlCol="0">
            <a:spAutoFit/>
          </a:bodyPr>
          <a:lstStyle/>
          <a:p>
            <a:r>
              <a:rPr lang="en-US" sz="1600" dirty="0"/>
              <a:t>5A111129</a:t>
            </a:r>
          </a:p>
        </p:txBody>
      </p:sp>
      <p:sp>
        <p:nvSpPr>
          <p:cNvPr id="94" name="TextBox 93"/>
          <p:cNvSpPr txBox="1"/>
          <p:nvPr/>
        </p:nvSpPr>
        <p:spPr>
          <a:xfrm>
            <a:off x="8839201" y="2874962"/>
            <a:ext cx="1116075" cy="338554"/>
          </a:xfrm>
          <a:prstGeom prst="rect">
            <a:avLst/>
          </a:prstGeom>
          <a:noFill/>
        </p:spPr>
        <p:txBody>
          <a:bodyPr wrap="none" rtlCol="0">
            <a:spAutoFit/>
          </a:bodyPr>
          <a:lstStyle/>
          <a:p>
            <a:r>
              <a:rPr lang="en-US" sz="1600" dirty="0"/>
              <a:t>5A11112A</a:t>
            </a:r>
          </a:p>
        </p:txBody>
      </p:sp>
      <p:sp>
        <p:nvSpPr>
          <p:cNvPr id="95" name="TextBox 94"/>
          <p:cNvSpPr txBox="1"/>
          <p:nvPr/>
        </p:nvSpPr>
        <p:spPr>
          <a:xfrm>
            <a:off x="8839200" y="3636962"/>
            <a:ext cx="1124090" cy="338554"/>
          </a:xfrm>
          <a:prstGeom prst="rect">
            <a:avLst/>
          </a:prstGeom>
          <a:noFill/>
        </p:spPr>
        <p:txBody>
          <a:bodyPr wrap="none" rtlCol="0">
            <a:spAutoFit/>
          </a:bodyPr>
          <a:lstStyle/>
          <a:p>
            <a:r>
              <a:rPr lang="en-US" sz="1600" dirty="0"/>
              <a:t>5A11112C</a:t>
            </a:r>
          </a:p>
        </p:txBody>
      </p:sp>
      <p:sp>
        <p:nvSpPr>
          <p:cNvPr id="96" name="TextBox 95"/>
          <p:cNvSpPr txBox="1"/>
          <p:nvPr/>
        </p:nvSpPr>
        <p:spPr>
          <a:xfrm>
            <a:off x="8839200" y="4398962"/>
            <a:ext cx="1117678" cy="338554"/>
          </a:xfrm>
          <a:prstGeom prst="rect">
            <a:avLst/>
          </a:prstGeom>
          <a:noFill/>
        </p:spPr>
        <p:txBody>
          <a:bodyPr wrap="none" rtlCol="0">
            <a:spAutoFit/>
          </a:bodyPr>
          <a:lstStyle/>
          <a:p>
            <a:r>
              <a:rPr lang="en-US" sz="1600" dirty="0"/>
              <a:t>5A11112E</a:t>
            </a:r>
          </a:p>
        </p:txBody>
      </p:sp>
      <p:sp>
        <p:nvSpPr>
          <p:cNvPr id="97" name="TextBox 96"/>
          <p:cNvSpPr txBox="1"/>
          <p:nvPr/>
        </p:nvSpPr>
        <p:spPr>
          <a:xfrm>
            <a:off x="8839201" y="4779962"/>
            <a:ext cx="1109663" cy="338554"/>
          </a:xfrm>
          <a:prstGeom prst="rect">
            <a:avLst/>
          </a:prstGeom>
          <a:noFill/>
        </p:spPr>
        <p:txBody>
          <a:bodyPr wrap="none" rtlCol="0">
            <a:spAutoFit/>
          </a:bodyPr>
          <a:lstStyle/>
          <a:p>
            <a:r>
              <a:rPr lang="en-US" sz="1600" dirty="0"/>
              <a:t>5A11112F</a:t>
            </a:r>
          </a:p>
        </p:txBody>
      </p:sp>
      <p:sp>
        <p:nvSpPr>
          <p:cNvPr id="98" name="TextBox 97"/>
          <p:cNvSpPr txBox="1"/>
          <p:nvPr/>
        </p:nvSpPr>
        <p:spPr>
          <a:xfrm>
            <a:off x="8839200" y="5541962"/>
            <a:ext cx="1114088" cy="338554"/>
          </a:xfrm>
          <a:prstGeom prst="rect">
            <a:avLst/>
          </a:prstGeom>
          <a:noFill/>
        </p:spPr>
        <p:txBody>
          <a:bodyPr wrap="none" rtlCol="0">
            <a:spAutoFit/>
          </a:bodyPr>
          <a:lstStyle/>
          <a:p>
            <a:r>
              <a:rPr lang="en-US" sz="1600" dirty="0"/>
              <a:t>5A111131</a:t>
            </a:r>
          </a:p>
        </p:txBody>
      </p:sp>
      <p:sp>
        <p:nvSpPr>
          <p:cNvPr id="99" name="TextBox 98"/>
          <p:cNvSpPr txBox="1"/>
          <p:nvPr/>
        </p:nvSpPr>
        <p:spPr>
          <a:xfrm>
            <a:off x="8839201" y="5846762"/>
            <a:ext cx="1123897" cy="338554"/>
          </a:xfrm>
          <a:prstGeom prst="rect">
            <a:avLst/>
          </a:prstGeom>
          <a:noFill/>
        </p:spPr>
        <p:txBody>
          <a:bodyPr wrap="none" rtlCol="0">
            <a:spAutoFit/>
          </a:bodyPr>
          <a:lstStyle/>
          <a:p>
            <a:r>
              <a:rPr lang="en-US" sz="1600" dirty="0"/>
              <a:t>5A111132</a:t>
            </a:r>
          </a:p>
        </p:txBody>
      </p:sp>
      <p:sp>
        <p:nvSpPr>
          <p:cNvPr id="100" name="TextBox 99"/>
          <p:cNvSpPr txBox="1"/>
          <p:nvPr/>
        </p:nvSpPr>
        <p:spPr>
          <a:xfrm>
            <a:off x="8839201" y="3255962"/>
            <a:ext cx="1128899" cy="338554"/>
          </a:xfrm>
          <a:prstGeom prst="rect">
            <a:avLst/>
          </a:prstGeom>
          <a:noFill/>
        </p:spPr>
        <p:txBody>
          <a:bodyPr wrap="none" rtlCol="0">
            <a:spAutoFit/>
          </a:bodyPr>
          <a:lstStyle/>
          <a:p>
            <a:r>
              <a:rPr lang="en-US" sz="1600" dirty="0"/>
              <a:t>5A11112B</a:t>
            </a:r>
          </a:p>
        </p:txBody>
      </p:sp>
      <p:sp>
        <p:nvSpPr>
          <p:cNvPr id="101" name="TextBox 100"/>
          <p:cNvSpPr txBox="1"/>
          <p:nvPr/>
        </p:nvSpPr>
        <p:spPr>
          <a:xfrm>
            <a:off x="8839201" y="5160962"/>
            <a:ext cx="1123897" cy="338554"/>
          </a:xfrm>
          <a:prstGeom prst="rect">
            <a:avLst/>
          </a:prstGeom>
          <a:noFill/>
        </p:spPr>
        <p:txBody>
          <a:bodyPr wrap="none" rtlCol="0">
            <a:spAutoFit/>
          </a:bodyPr>
          <a:lstStyle/>
          <a:p>
            <a:r>
              <a:rPr lang="en-US" sz="1600" dirty="0"/>
              <a:t>5A111130</a:t>
            </a:r>
          </a:p>
        </p:txBody>
      </p:sp>
      <p:sp>
        <p:nvSpPr>
          <p:cNvPr id="46" name="Rectangle 45"/>
          <p:cNvSpPr/>
          <p:nvPr/>
        </p:nvSpPr>
        <p:spPr>
          <a:xfrm>
            <a:off x="1905000" y="2743200"/>
            <a:ext cx="3124200" cy="167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137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Dereferencing Pointers</a:t>
            </a:r>
            <a:endParaRPr lang="en-US" dirty="0"/>
          </a:p>
        </p:txBody>
      </p:sp>
      <p:sp>
        <p:nvSpPr>
          <p:cNvPr id="6" name="Content Placeholder 5"/>
          <p:cNvSpPr>
            <a:spLocks noGrp="1"/>
          </p:cNvSpPr>
          <p:nvPr>
            <p:ph sz="half" idx="4294967295"/>
          </p:nvPr>
        </p:nvSpPr>
        <p:spPr>
          <a:xfrm>
            <a:off x="1981200" y="1600200"/>
            <a:ext cx="4038600" cy="4876800"/>
          </a:xfrm>
          <a:prstGeom prst="rect">
            <a:avLst/>
          </a:prstGeom>
        </p:spPr>
        <p:txBody>
          <a:bodyPr/>
          <a:lstStyle/>
          <a:p>
            <a:pPr>
              <a:buNone/>
            </a:pPr>
            <a:r>
              <a:rPr lang="en-US" dirty="0" err="1" smtClean="0">
                <a:solidFill>
                  <a:srgbClr val="0070C0"/>
                </a:solidFill>
              </a:rPr>
              <a:t>int</a:t>
            </a:r>
            <a:r>
              <a:rPr lang="en-US" dirty="0" smtClean="0"/>
              <a:t> x = 10;</a:t>
            </a:r>
          </a:p>
          <a:p>
            <a:pPr>
              <a:buNone/>
            </a:pPr>
            <a:r>
              <a:rPr lang="en-US" dirty="0" err="1" smtClean="0">
                <a:solidFill>
                  <a:srgbClr val="0070C0"/>
                </a:solidFill>
              </a:rPr>
              <a:t>int</a:t>
            </a:r>
            <a:r>
              <a:rPr lang="en-US" dirty="0" smtClean="0"/>
              <a:t> y = x;</a:t>
            </a:r>
            <a:br>
              <a:rPr lang="en-US" dirty="0" smtClean="0"/>
            </a:br>
            <a:endParaRPr lang="en-US" dirty="0" smtClean="0"/>
          </a:p>
          <a:p>
            <a:pPr>
              <a:buNone/>
            </a:pPr>
            <a:r>
              <a:rPr lang="en-US" dirty="0" err="1" smtClean="0">
                <a:solidFill>
                  <a:srgbClr val="0070C0"/>
                </a:solidFill>
              </a:rPr>
              <a:t>int</a:t>
            </a:r>
            <a:r>
              <a:rPr lang="en-US" dirty="0" smtClean="0"/>
              <a:t>* a = &amp;x;</a:t>
            </a:r>
          </a:p>
          <a:p>
            <a:pPr>
              <a:buNone/>
            </a:pPr>
            <a:r>
              <a:rPr lang="en-US" dirty="0" err="1" smtClean="0"/>
              <a:t>cout</a:t>
            </a:r>
            <a:r>
              <a:rPr lang="en-US" dirty="0" smtClean="0"/>
              <a:t> &lt;&lt; a &lt;&lt; </a:t>
            </a:r>
            <a:r>
              <a:rPr lang="en-US" dirty="0" err="1" smtClean="0"/>
              <a:t>endl</a:t>
            </a:r>
            <a:r>
              <a:rPr lang="en-US" dirty="0" smtClean="0"/>
              <a:t>;</a:t>
            </a:r>
          </a:p>
          <a:p>
            <a:pPr>
              <a:buNone/>
            </a:pPr>
            <a:r>
              <a:rPr lang="en-US" dirty="0" err="1" smtClean="0"/>
              <a:t>cout</a:t>
            </a:r>
            <a:r>
              <a:rPr lang="en-US" dirty="0" smtClean="0"/>
              <a:t> &lt;&lt; *a &lt;&lt; </a:t>
            </a:r>
            <a:r>
              <a:rPr lang="en-US" dirty="0" err="1" smtClean="0"/>
              <a:t>endl</a:t>
            </a:r>
            <a:r>
              <a:rPr lang="en-US" dirty="0" smtClean="0"/>
              <a:t>;</a:t>
            </a:r>
          </a:p>
          <a:p>
            <a:pPr>
              <a:buNone/>
            </a:pPr>
            <a:endParaRPr lang="en-US" dirty="0" smtClean="0"/>
          </a:p>
          <a:p>
            <a:pPr>
              <a:buNone/>
            </a:pPr>
            <a:r>
              <a:rPr lang="en-US" dirty="0" smtClean="0"/>
              <a:t>a = 5A111115;</a:t>
            </a:r>
          </a:p>
          <a:p>
            <a:pPr>
              <a:buNone/>
            </a:pPr>
            <a:r>
              <a:rPr lang="en-US" dirty="0" smtClean="0"/>
              <a:t>*a = 10;</a:t>
            </a:r>
          </a:p>
        </p:txBody>
      </p:sp>
      <p:graphicFrame>
        <p:nvGraphicFramePr>
          <p:cNvPr id="30" name="Content Placeholder 14"/>
          <p:cNvGraphicFramePr>
            <a:graphicFrameLocks noGrp="1"/>
          </p:cNvGraphicFramePr>
          <p:nvPr>
            <p:ph sz="half" idx="4294967295"/>
          </p:nvPr>
        </p:nvGraphicFramePr>
        <p:xfrm>
          <a:off x="6172200" y="1752600"/>
          <a:ext cx="4038600" cy="4450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bl>
          </a:graphicData>
        </a:graphic>
      </p:graphicFrame>
      <p:sp>
        <p:nvSpPr>
          <p:cNvPr id="31" name="Rectangle 30"/>
          <p:cNvSpPr/>
          <p:nvPr/>
        </p:nvSpPr>
        <p:spPr>
          <a:xfrm>
            <a:off x="6172200" y="36369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32" name="Rectangle 31"/>
          <p:cNvSpPr/>
          <p:nvPr/>
        </p:nvSpPr>
        <p:spPr>
          <a:xfrm>
            <a:off x="7467600" y="2493962"/>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33" name="TextBox 32"/>
          <p:cNvSpPr txBox="1"/>
          <p:nvPr/>
        </p:nvSpPr>
        <p:spPr>
          <a:xfrm>
            <a:off x="8686800" y="2646362"/>
            <a:ext cx="288862" cy="369332"/>
          </a:xfrm>
          <a:prstGeom prst="rect">
            <a:avLst/>
          </a:prstGeom>
          <a:noFill/>
        </p:spPr>
        <p:txBody>
          <a:bodyPr wrap="none" rtlCol="0">
            <a:spAutoFit/>
          </a:bodyPr>
          <a:lstStyle/>
          <a:p>
            <a:r>
              <a:rPr lang="en-US" dirty="0"/>
              <a:t>y</a:t>
            </a:r>
          </a:p>
        </p:txBody>
      </p:sp>
      <p:sp>
        <p:nvSpPr>
          <p:cNvPr id="34" name="TextBox 33"/>
          <p:cNvSpPr txBox="1"/>
          <p:nvPr/>
        </p:nvSpPr>
        <p:spPr>
          <a:xfrm>
            <a:off x="7315200" y="3789362"/>
            <a:ext cx="288862" cy="369332"/>
          </a:xfrm>
          <a:prstGeom prst="rect">
            <a:avLst/>
          </a:prstGeom>
          <a:noFill/>
        </p:spPr>
        <p:txBody>
          <a:bodyPr wrap="none" rtlCol="0">
            <a:spAutoFit/>
          </a:bodyPr>
          <a:lstStyle/>
          <a:p>
            <a:r>
              <a:rPr lang="en-US" dirty="0"/>
              <a:t>x</a:t>
            </a:r>
          </a:p>
        </p:txBody>
      </p:sp>
      <p:sp>
        <p:nvSpPr>
          <p:cNvPr id="35" name="TextBox 34"/>
          <p:cNvSpPr txBox="1"/>
          <p:nvPr/>
        </p:nvSpPr>
        <p:spPr>
          <a:xfrm>
            <a:off x="6172200" y="1808162"/>
            <a:ext cx="1115370" cy="338554"/>
          </a:xfrm>
          <a:prstGeom prst="rect">
            <a:avLst/>
          </a:prstGeom>
          <a:noFill/>
        </p:spPr>
        <p:txBody>
          <a:bodyPr wrap="none" rtlCol="0">
            <a:spAutoFit/>
          </a:bodyPr>
          <a:lstStyle/>
          <a:p>
            <a:r>
              <a:rPr lang="en-US" sz="1600" dirty="0"/>
              <a:t>5A111110</a:t>
            </a:r>
          </a:p>
        </p:txBody>
      </p:sp>
      <p:sp>
        <p:nvSpPr>
          <p:cNvPr id="36" name="TextBox 35"/>
          <p:cNvSpPr txBox="1"/>
          <p:nvPr/>
        </p:nvSpPr>
        <p:spPr>
          <a:xfrm>
            <a:off x="6172201" y="2189162"/>
            <a:ext cx="1118255" cy="338554"/>
          </a:xfrm>
          <a:prstGeom prst="rect">
            <a:avLst/>
          </a:prstGeom>
          <a:noFill/>
        </p:spPr>
        <p:txBody>
          <a:bodyPr wrap="none" rtlCol="0">
            <a:spAutoFit/>
          </a:bodyPr>
          <a:lstStyle/>
          <a:p>
            <a:r>
              <a:rPr lang="en-US" sz="1600" dirty="0"/>
              <a:t>5A111111</a:t>
            </a:r>
          </a:p>
        </p:txBody>
      </p:sp>
      <p:sp>
        <p:nvSpPr>
          <p:cNvPr id="37" name="TextBox 36"/>
          <p:cNvSpPr txBox="1"/>
          <p:nvPr/>
        </p:nvSpPr>
        <p:spPr>
          <a:xfrm>
            <a:off x="6172200" y="2570162"/>
            <a:ext cx="1121974" cy="338554"/>
          </a:xfrm>
          <a:prstGeom prst="rect">
            <a:avLst/>
          </a:prstGeom>
          <a:noFill/>
        </p:spPr>
        <p:txBody>
          <a:bodyPr wrap="none" rtlCol="0">
            <a:spAutoFit/>
          </a:bodyPr>
          <a:lstStyle/>
          <a:p>
            <a:r>
              <a:rPr lang="en-US" sz="1600" dirty="0"/>
              <a:t>5A111112</a:t>
            </a:r>
          </a:p>
        </p:txBody>
      </p:sp>
      <p:sp>
        <p:nvSpPr>
          <p:cNvPr id="39" name="TextBox 38"/>
          <p:cNvSpPr txBox="1"/>
          <p:nvPr/>
        </p:nvSpPr>
        <p:spPr>
          <a:xfrm>
            <a:off x="6172200" y="2951162"/>
            <a:ext cx="1120178" cy="338554"/>
          </a:xfrm>
          <a:prstGeom prst="rect">
            <a:avLst/>
          </a:prstGeom>
          <a:noFill/>
        </p:spPr>
        <p:txBody>
          <a:bodyPr wrap="none" rtlCol="0">
            <a:spAutoFit/>
          </a:bodyPr>
          <a:lstStyle/>
          <a:p>
            <a:r>
              <a:rPr lang="en-US" sz="1600" dirty="0"/>
              <a:t>5A111113</a:t>
            </a:r>
          </a:p>
        </p:txBody>
      </p:sp>
      <p:sp>
        <p:nvSpPr>
          <p:cNvPr id="40" name="TextBox 39"/>
          <p:cNvSpPr txBox="1"/>
          <p:nvPr/>
        </p:nvSpPr>
        <p:spPr>
          <a:xfrm>
            <a:off x="6172200" y="3255962"/>
            <a:ext cx="1115370" cy="338554"/>
          </a:xfrm>
          <a:prstGeom prst="rect">
            <a:avLst/>
          </a:prstGeom>
          <a:noFill/>
        </p:spPr>
        <p:txBody>
          <a:bodyPr wrap="none" rtlCol="0">
            <a:spAutoFit/>
          </a:bodyPr>
          <a:lstStyle/>
          <a:p>
            <a:r>
              <a:rPr lang="en-US" sz="1600" dirty="0"/>
              <a:t>5A111114</a:t>
            </a:r>
          </a:p>
        </p:txBody>
      </p:sp>
      <p:sp>
        <p:nvSpPr>
          <p:cNvPr id="42" name="TextBox 41"/>
          <p:cNvSpPr txBox="1"/>
          <p:nvPr/>
        </p:nvSpPr>
        <p:spPr>
          <a:xfrm>
            <a:off x="6172201" y="4094162"/>
            <a:ext cx="1114985" cy="338554"/>
          </a:xfrm>
          <a:prstGeom prst="rect">
            <a:avLst/>
          </a:prstGeom>
          <a:noFill/>
        </p:spPr>
        <p:txBody>
          <a:bodyPr wrap="none" rtlCol="0">
            <a:spAutoFit/>
          </a:bodyPr>
          <a:lstStyle/>
          <a:p>
            <a:r>
              <a:rPr lang="en-US" sz="1600" dirty="0"/>
              <a:t>5A111116</a:t>
            </a:r>
          </a:p>
        </p:txBody>
      </p:sp>
      <p:sp>
        <p:nvSpPr>
          <p:cNvPr id="44" name="TextBox 43"/>
          <p:cNvSpPr txBox="1"/>
          <p:nvPr/>
        </p:nvSpPr>
        <p:spPr>
          <a:xfrm>
            <a:off x="6172201" y="4475162"/>
            <a:ext cx="1107867" cy="338554"/>
          </a:xfrm>
          <a:prstGeom prst="rect">
            <a:avLst/>
          </a:prstGeom>
          <a:noFill/>
        </p:spPr>
        <p:txBody>
          <a:bodyPr wrap="none" rtlCol="0">
            <a:spAutoFit/>
          </a:bodyPr>
          <a:lstStyle/>
          <a:p>
            <a:r>
              <a:rPr lang="en-US" sz="1600" dirty="0"/>
              <a:t>5A111117</a:t>
            </a:r>
          </a:p>
        </p:txBody>
      </p:sp>
      <p:sp>
        <p:nvSpPr>
          <p:cNvPr id="62" name="TextBox 61"/>
          <p:cNvSpPr txBox="1"/>
          <p:nvPr/>
        </p:nvSpPr>
        <p:spPr>
          <a:xfrm>
            <a:off x="7467600" y="3255962"/>
            <a:ext cx="1105944" cy="338554"/>
          </a:xfrm>
          <a:prstGeom prst="rect">
            <a:avLst/>
          </a:prstGeom>
          <a:noFill/>
        </p:spPr>
        <p:txBody>
          <a:bodyPr wrap="none" rtlCol="0">
            <a:spAutoFit/>
          </a:bodyPr>
          <a:lstStyle/>
          <a:p>
            <a:r>
              <a:rPr lang="en-US" sz="1600" dirty="0"/>
              <a:t>5A11111F</a:t>
            </a:r>
          </a:p>
        </p:txBody>
      </p:sp>
      <p:sp>
        <p:nvSpPr>
          <p:cNvPr id="65" name="TextBox 64"/>
          <p:cNvSpPr txBox="1"/>
          <p:nvPr/>
        </p:nvSpPr>
        <p:spPr>
          <a:xfrm>
            <a:off x="7467600" y="2951162"/>
            <a:ext cx="1105944" cy="338554"/>
          </a:xfrm>
          <a:prstGeom prst="rect">
            <a:avLst/>
          </a:prstGeom>
          <a:noFill/>
        </p:spPr>
        <p:txBody>
          <a:bodyPr wrap="none" rtlCol="0">
            <a:spAutoFit/>
          </a:bodyPr>
          <a:lstStyle/>
          <a:p>
            <a:r>
              <a:rPr lang="en-US" sz="1600" dirty="0"/>
              <a:t>5A11111F</a:t>
            </a:r>
          </a:p>
        </p:txBody>
      </p:sp>
      <p:sp>
        <p:nvSpPr>
          <p:cNvPr id="66" name="TextBox 65"/>
          <p:cNvSpPr txBox="1"/>
          <p:nvPr/>
        </p:nvSpPr>
        <p:spPr>
          <a:xfrm>
            <a:off x="7467600" y="2189162"/>
            <a:ext cx="1134798" cy="338554"/>
          </a:xfrm>
          <a:prstGeom prst="rect">
            <a:avLst/>
          </a:prstGeom>
          <a:noFill/>
        </p:spPr>
        <p:txBody>
          <a:bodyPr wrap="none" rtlCol="0">
            <a:spAutoFit/>
          </a:bodyPr>
          <a:lstStyle/>
          <a:p>
            <a:r>
              <a:rPr lang="en-US" sz="1600" dirty="0"/>
              <a:t>5A11111D</a:t>
            </a:r>
          </a:p>
        </p:txBody>
      </p:sp>
      <p:sp>
        <p:nvSpPr>
          <p:cNvPr id="68" name="TextBox 67"/>
          <p:cNvSpPr txBox="1"/>
          <p:nvPr/>
        </p:nvSpPr>
        <p:spPr>
          <a:xfrm>
            <a:off x="7467601" y="1808162"/>
            <a:ext cx="1120371" cy="338554"/>
          </a:xfrm>
          <a:prstGeom prst="rect">
            <a:avLst/>
          </a:prstGeom>
          <a:noFill/>
        </p:spPr>
        <p:txBody>
          <a:bodyPr wrap="none" rtlCol="0">
            <a:spAutoFit/>
          </a:bodyPr>
          <a:lstStyle/>
          <a:p>
            <a:r>
              <a:rPr lang="en-US" sz="1600" dirty="0"/>
              <a:t>5A11111C</a:t>
            </a:r>
          </a:p>
        </p:txBody>
      </p:sp>
      <p:sp>
        <p:nvSpPr>
          <p:cNvPr id="69" name="TextBox 68"/>
          <p:cNvSpPr txBox="1"/>
          <p:nvPr/>
        </p:nvSpPr>
        <p:spPr>
          <a:xfrm>
            <a:off x="6172200" y="5846762"/>
            <a:ext cx="1125180" cy="338554"/>
          </a:xfrm>
          <a:prstGeom prst="rect">
            <a:avLst/>
          </a:prstGeom>
          <a:noFill/>
        </p:spPr>
        <p:txBody>
          <a:bodyPr wrap="none" rtlCol="0">
            <a:spAutoFit/>
          </a:bodyPr>
          <a:lstStyle/>
          <a:p>
            <a:r>
              <a:rPr lang="en-US" sz="1600" dirty="0"/>
              <a:t>5A11111B</a:t>
            </a:r>
          </a:p>
        </p:txBody>
      </p:sp>
      <p:sp>
        <p:nvSpPr>
          <p:cNvPr id="70" name="TextBox 69"/>
          <p:cNvSpPr txBox="1"/>
          <p:nvPr/>
        </p:nvSpPr>
        <p:spPr>
          <a:xfrm>
            <a:off x="6172200" y="5541962"/>
            <a:ext cx="1112356" cy="338554"/>
          </a:xfrm>
          <a:prstGeom prst="rect">
            <a:avLst/>
          </a:prstGeom>
          <a:noFill/>
        </p:spPr>
        <p:txBody>
          <a:bodyPr wrap="none" rtlCol="0">
            <a:spAutoFit/>
          </a:bodyPr>
          <a:lstStyle/>
          <a:p>
            <a:r>
              <a:rPr lang="en-US" sz="1600" dirty="0"/>
              <a:t>5A11111A</a:t>
            </a:r>
          </a:p>
        </p:txBody>
      </p:sp>
      <p:sp>
        <p:nvSpPr>
          <p:cNvPr id="71" name="TextBox 70"/>
          <p:cNvSpPr txBox="1"/>
          <p:nvPr/>
        </p:nvSpPr>
        <p:spPr>
          <a:xfrm>
            <a:off x="6172201" y="5160962"/>
            <a:ext cx="1119281" cy="338554"/>
          </a:xfrm>
          <a:prstGeom prst="rect">
            <a:avLst/>
          </a:prstGeom>
          <a:noFill/>
        </p:spPr>
        <p:txBody>
          <a:bodyPr wrap="none" rtlCol="0">
            <a:spAutoFit/>
          </a:bodyPr>
          <a:lstStyle/>
          <a:p>
            <a:r>
              <a:rPr lang="en-US" sz="1600" dirty="0"/>
              <a:t>5A111119</a:t>
            </a:r>
          </a:p>
        </p:txBody>
      </p:sp>
      <p:sp>
        <p:nvSpPr>
          <p:cNvPr id="72" name="TextBox 71"/>
          <p:cNvSpPr txBox="1"/>
          <p:nvPr/>
        </p:nvSpPr>
        <p:spPr>
          <a:xfrm>
            <a:off x="6172201" y="4779962"/>
            <a:ext cx="1120563" cy="338554"/>
          </a:xfrm>
          <a:prstGeom prst="rect">
            <a:avLst/>
          </a:prstGeom>
          <a:noFill/>
        </p:spPr>
        <p:txBody>
          <a:bodyPr wrap="none" rtlCol="0">
            <a:spAutoFit/>
          </a:bodyPr>
          <a:lstStyle/>
          <a:p>
            <a:r>
              <a:rPr lang="en-US" sz="1600" dirty="0"/>
              <a:t>5A111118</a:t>
            </a:r>
          </a:p>
        </p:txBody>
      </p:sp>
      <p:grpSp>
        <p:nvGrpSpPr>
          <p:cNvPr id="2" name="Group 72"/>
          <p:cNvGrpSpPr/>
          <p:nvPr/>
        </p:nvGrpSpPr>
        <p:grpSpPr>
          <a:xfrm>
            <a:off x="8839200" y="4017962"/>
            <a:ext cx="1449494" cy="457200"/>
            <a:chOff x="7315200" y="3810000"/>
            <a:chExt cx="1449494" cy="457200"/>
          </a:xfrm>
        </p:grpSpPr>
        <p:sp>
          <p:nvSpPr>
            <p:cNvPr id="74" name="Rectangle 73"/>
            <p:cNvSpPr/>
            <p:nvPr/>
          </p:nvSpPr>
          <p:spPr>
            <a:xfrm>
              <a:off x="7315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5A11111E</a:t>
              </a:r>
            </a:p>
          </p:txBody>
        </p:sp>
        <p:sp>
          <p:nvSpPr>
            <p:cNvPr id="75" name="TextBox 74"/>
            <p:cNvSpPr txBox="1"/>
            <p:nvPr/>
          </p:nvSpPr>
          <p:spPr>
            <a:xfrm>
              <a:off x="8458200" y="3886200"/>
              <a:ext cx="306494" cy="369332"/>
            </a:xfrm>
            <a:prstGeom prst="rect">
              <a:avLst/>
            </a:prstGeom>
            <a:noFill/>
          </p:spPr>
          <p:txBody>
            <a:bodyPr wrap="none" rtlCol="0">
              <a:spAutoFit/>
            </a:bodyPr>
            <a:lstStyle/>
            <a:p>
              <a:r>
                <a:rPr lang="en-US" dirty="0"/>
                <a:t>a</a:t>
              </a:r>
            </a:p>
          </p:txBody>
        </p:sp>
      </p:grpSp>
      <p:cxnSp>
        <p:nvCxnSpPr>
          <p:cNvPr id="78" name="Elbow Connector 77"/>
          <p:cNvCxnSpPr>
            <a:endCxn id="32" idx="2"/>
          </p:cNvCxnSpPr>
          <p:nvPr/>
        </p:nvCxnSpPr>
        <p:spPr>
          <a:xfrm rot="10800000">
            <a:off x="8191500" y="2951162"/>
            <a:ext cx="647700" cy="1295400"/>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67601" y="3636962"/>
            <a:ext cx="1125693" cy="338554"/>
          </a:xfrm>
          <a:prstGeom prst="rect">
            <a:avLst/>
          </a:prstGeom>
          <a:noFill/>
        </p:spPr>
        <p:txBody>
          <a:bodyPr wrap="none" rtlCol="0">
            <a:spAutoFit/>
          </a:bodyPr>
          <a:lstStyle/>
          <a:p>
            <a:r>
              <a:rPr lang="en-US" sz="1600" dirty="0"/>
              <a:t>5A111120</a:t>
            </a:r>
          </a:p>
        </p:txBody>
      </p:sp>
      <p:sp>
        <p:nvSpPr>
          <p:cNvPr id="85" name="TextBox 84"/>
          <p:cNvSpPr txBox="1"/>
          <p:nvPr/>
        </p:nvSpPr>
        <p:spPr>
          <a:xfrm>
            <a:off x="7467600" y="4017962"/>
            <a:ext cx="1118448" cy="338554"/>
          </a:xfrm>
          <a:prstGeom prst="rect">
            <a:avLst/>
          </a:prstGeom>
          <a:noFill/>
        </p:spPr>
        <p:txBody>
          <a:bodyPr wrap="none" rtlCol="0">
            <a:spAutoFit/>
          </a:bodyPr>
          <a:lstStyle/>
          <a:p>
            <a:r>
              <a:rPr lang="en-US" sz="1600" dirty="0"/>
              <a:t>5A111121</a:t>
            </a:r>
          </a:p>
        </p:txBody>
      </p:sp>
      <p:sp>
        <p:nvSpPr>
          <p:cNvPr id="86" name="TextBox 85"/>
          <p:cNvSpPr txBox="1"/>
          <p:nvPr/>
        </p:nvSpPr>
        <p:spPr>
          <a:xfrm>
            <a:off x="7467601" y="4398962"/>
            <a:ext cx="1125693" cy="338554"/>
          </a:xfrm>
          <a:prstGeom prst="rect">
            <a:avLst/>
          </a:prstGeom>
          <a:noFill/>
        </p:spPr>
        <p:txBody>
          <a:bodyPr wrap="none" rtlCol="0">
            <a:spAutoFit/>
          </a:bodyPr>
          <a:lstStyle/>
          <a:p>
            <a:r>
              <a:rPr lang="en-US" sz="1600" dirty="0"/>
              <a:t>5A111122</a:t>
            </a:r>
          </a:p>
        </p:txBody>
      </p:sp>
      <p:sp>
        <p:nvSpPr>
          <p:cNvPr id="87" name="TextBox 86"/>
          <p:cNvSpPr txBox="1"/>
          <p:nvPr/>
        </p:nvSpPr>
        <p:spPr>
          <a:xfrm>
            <a:off x="7467601" y="4779962"/>
            <a:ext cx="1125693" cy="338554"/>
          </a:xfrm>
          <a:prstGeom prst="rect">
            <a:avLst/>
          </a:prstGeom>
          <a:noFill/>
        </p:spPr>
        <p:txBody>
          <a:bodyPr wrap="none" rtlCol="0">
            <a:spAutoFit/>
          </a:bodyPr>
          <a:lstStyle/>
          <a:p>
            <a:r>
              <a:rPr lang="en-US" sz="1600" dirty="0"/>
              <a:t>5A111123</a:t>
            </a:r>
          </a:p>
        </p:txBody>
      </p:sp>
      <p:sp>
        <p:nvSpPr>
          <p:cNvPr id="88" name="TextBox 87"/>
          <p:cNvSpPr txBox="1"/>
          <p:nvPr/>
        </p:nvSpPr>
        <p:spPr>
          <a:xfrm>
            <a:off x="7467600" y="5160962"/>
            <a:ext cx="1116652" cy="338554"/>
          </a:xfrm>
          <a:prstGeom prst="rect">
            <a:avLst/>
          </a:prstGeom>
          <a:noFill/>
        </p:spPr>
        <p:txBody>
          <a:bodyPr wrap="none" rtlCol="0">
            <a:spAutoFit/>
          </a:bodyPr>
          <a:lstStyle/>
          <a:p>
            <a:r>
              <a:rPr lang="en-US" sz="1600" dirty="0"/>
              <a:t>5A111124</a:t>
            </a:r>
          </a:p>
        </p:txBody>
      </p:sp>
      <p:sp>
        <p:nvSpPr>
          <p:cNvPr id="89" name="TextBox 88"/>
          <p:cNvSpPr txBox="1"/>
          <p:nvPr/>
        </p:nvSpPr>
        <p:spPr>
          <a:xfrm>
            <a:off x="7467601" y="5541962"/>
            <a:ext cx="1125693" cy="338554"/>
          </a:xfrm>
          <a:prstGeom prst="rect">
            <a:avLst/>
          </a:prstGeom>
          <a:noFill/>
        </p:spPr>
        <p:txBody>
          <a:bodyPr wrap="none" rtlCol="0">
            <a:spAutoFit/>
          </a:bodyPr>
          <a:lstStyle/>
          <a:p>
            <a:r>
              <a:rPr lang="en-US" sz="1600" dirty="0"/>
              <a:t>5A111125</a:t>
            </a:r>
          </a:p>
        </p:txBody>
      </p:sp>
      <p:sp>
        <p:nvSpPr>
          <p:cNvPr id="90" name="TextBox 89"/>
          <p:cNvSpPr txBox="1"/>
          <p:nvPr/>
        </p:nvSpPr>
        <p:spPr>
          <a:xfrm>
            <a:off x="7467601" y="5846762"/>
            <a:ext cx="1125693" cy="338554"/>
          </a:xfrm>
          <a:prstGeom prst="rect">
            <a:avLst/>
          </a:prstGeom>
          <a:noFill/>
        </p:spPr>
        <p:txBody>
          <a:bodyPr wrap="none" rtlCol="0">
            <a:spAutoFit/>
          </a:bodyPr>
          <a:lstStyle/>
          <a:p>
            <a:r>
              <a:rPr lang="en-US" sz="1600" dirty="0"/>
              <a:t>5A111126</a:t>
            </a:r>
          </a:p>
        </p:txBody>
      </p:sp>
      <p:sp>
        <p:nvSpPr>
          <p:cNvPr id="91" name="TextBox 90"/>
          <p:cNvSpPr txBox="1"/>
          <p:nvPr/>
        </p:nvSpPr>
        <p:spPr>
          <a:xfrm>
            <a:off x="8839201" y="1808162"/>
            <a:ext cx="1116459" cy="338554"/>
          </a:xfrm>
          <a:prstGeom prst="rect">
            <a:avLst/>
          </a:prstGeom>
          <a:noFill/>
        </p:spPr>
        <p:txBody>
          <a:bodyPr wrap="none" rtlCol="0">
            <a:spAutoFit/>
          </a:bodyPr>
          <a:lstStyle/>
          <a:p>
            <a:r>
              <a:rPr lang="en-US" sz="1600" dirty="0"/>
              <a:t>5A111127</a:t>
            </a:r>
          </a:p>
        </p:txBody>
      </p:sp>
      <p:sp>
        <p:nvSpPr>
          <p:cNvPr id="92" name="TextBox 91"/>
          <p:cNvSpPr txBox="1"/>
          <p:nvPr/>
        </p:nvSpPr>
        <p:spPr>
          <a:xfrm>
            <a:off x="8839201" y="2189162"/>
            <a:ext cx="1125693" cy="338554"/>
          </a:xfrm>
          <a:prstGeom prst="rect">
            <a:avLst/>
          </a:prstGeom>
          <a:noFill/>
        </p:spPr>
        <p:txBody>
          <a:bodyPr wrap="none" rtlCol="0">
            <a:spAutoFit/>
          </a:bodyPr>
          <a:lstStyle/>
          <a:p>
            <a:r>
              <a:rPr lang="en-US" sz="1600" dirty="0"/>
              <a:t>5A111128</a:t>
            </a:r>
          </a:p>
        </p:txBody>
      </p:sp>
      <p:sp>
        <p:nvSpPr>
          <p:cNvPr id="93" name="TextBox 92"/>
          <p:cNvSpPr txBox="1"/>
          <p:nvPr/>
        </p:nvSpPr>
        <p:spPr>
          <a:xfrm>
            <a:off x="8839201" y="2570162"/>
            <a:ext cx="1125693" cy="338554"/>
          </a:xfrm>
          <a:prstGeom prst="rect">
            <a:avLst/>
          </a:prstGeom>
          <a:noFill/>
        </p:spPr>
        <p:txBody>
          <a:bodyPr wrap="none" rtlCol="0">
            <a:spAutoFit/>
          </a:bodyPr>
          <a:lstStyle/>
          <a:p>
            <a:r>
              <a:rPr lang="en-US" sz="1600" dirty="0"/>
              <a:t>5A111129</a:t>
            </a:r>
          </a:p>
        </p:txBody>
      </p:sp>
      <p:sp>
        <p:nvSpPr>
          <p:cNvPr id="94" name="TextBox 93"/>
          <p:cNvSpPr txBox="1"/>
          <p:nvPr/>
        </p:nvSpPr>
        <p:spPr>
          <a:xfrm>
            <a:off x="8839201" y="2874962"/>
            <a:ext cx="1116075" cy="338554"/>
          </a:xfrm>
          <a:prstGeom prst="rect">
            <a:avLst/>
          </a:prstGeom>
          <a:noFill/>
        </p:spPr>
        <p:txBody>
          <a:bodyPr wrap="none" rtlCol="0">
            <a:spAutoFit/>
          </a:bodyPr>
          <a:lstStyle/>
          <a:p>
            <a:r>
              <a:rPr lang="en-US" sz="1600" dirty="0"/>
              <a:t>5A11112A</a:t>
            </a:r>
          </a:p>
        </p:txBody>
      </p:sp>
      <p:sp>
        <p:nvSpPr>
          <p:cNvPr id="95" name="TextBox 94"/>
          <p:cNvSpPr txBox="1"/>
          <p:nvPr/>
        </p:nvSpPr>
        <p:spPr>
          <a:xfrm>
            <a:off x="8839200" y="3636962"/>
            <a:ext cx="1124090" cy="338554"/>
          </a:xfrm>
          <a:prstGeom prst="rect">
            <a:avLst/>
          </a:prstGeom>
          <a:noFill/>
        </p:spPr>
        <p:txBody>
          <a:bodyPr wrap="none" rtlCol="0">
            <a:spAutoFit/>
          </a:bodyPr>
          <a:lstStyle/>
          <a:p>
            <a:r>
              <a:rPr lang="en-US" sz="1600" dirty="0"/>
              <a:t>5A11112C</a:t>
            </a:r>
          </a:p>
        </p:txBody>
      </p:sp>
      <p:sp>
        <p:nvSpPr>
          <p:cNvPr id="96" name="TextBox 95"/>
          <p:cNvSpPr txBox="1"/>
          <p:nvPr/>
        </p:nvSpPr>
        <p:spPr>
          <a:xfrm>
            <a:off x="8839200" y="4398962"/>
            <a:ext cx="1117678" cy="338554"/>
          </a:xfrm>
          <a:prstGeom prst="rect">
            <a:avLst/>
          </a:prstGeom>
          <a:noFill/>
        </p:spPr>
        <p:txBody>
          <a:bodyPr wrap="none" rtlCol="0">
            <a:spAutoFit/>
          </a:bodyPr>
          <a:lstStyle/>
          <a:p>
            <a:r>
              <a:rPr lang="en-US" sz="1600" dirty="0"/>
              <a:t>5A11112E</a:t>
            </a:r>
          </a:p>
        </p:txBody>
      </p:sp>
      <p:sp>
        <p:nvSpPr>
          <p:cNvPr id="97" name="TextBox 96"/>
          <p:cNvSpPr txBox="1"/>
          <p:nvPr/>
        </p:nvSpPr>
        <p:spPr>
          <a:xfrm>
            <a:off x="8839201" y="4779962"/>
            <a:ext cx="1109663" cy="338554"/>
          </a:xfrm>
          <a:prstGeom prst="rect">
            <a:avLst/>
          </a:prstGeom>
          <a:noFill/>
        </p:spPr>
        <p:txBody>
          <a:bodyPr wrap="none" rtlCol="0">
            <a:spAutoFit/>
          </a:bodyPr>
          <a:lstStyle/>
          <a:p>
            <a:r>
              <a:rPr lang="en-US" sz="1600" dirty="0"/>
              <a:t>5A11112F</a:t>
            </a:r>
          </a:p>
        </p:txBody>
      </p:sp>
      <p:sp>
        <p:nvSpPr>
          <p:cNvPr id="98" name="TextBox 97"/>
          <p:cNvSpPr txBox="1"/>
          <p:nvPr/>
        </p:nvSpPr>
        <p:spPr>
          <a:xfrm>
            <a:off x="8839200" y="5541962"/>
            <a:ext cx="1114088" cy="338554"/>
          </a:xfrm>
          <a:prstGeom prst="rect">
            <a:avLst/>
          </a:prstGeom>
          <a:noFill/>
        </p:spPr>
        <p:txBody>
          <a:bodyPr wrap="none" rtlCol="0">
            <a:spAutoFit/>
          </a:bodyPr>
          <a:lstStyle/>
          <a:p>
            <a:r>
              <a:rPr lang="en-US" sz="1600" dirty="0"/>
              <a:t>5A111131</a:t>
            </a:r>
          </a:p>
        </p:txBody>
      </p:sp>
      <p:sp>
        <p:nvSpPr>
          <p:cNvPr id="99" name="TextBox 98"/>
          <p:cNvSpPr txBox="1"/>
          <p:nvPr/>
        </p:nvSpPr>
        <p:spPr>
          <a:xfrm>
            <a:off x="8839201" y="5846762"/>
            <a:ext cx="1123897" cy="338554"/>
          </a:xfrm>
          <a:prstGeom prst="rect">
            <a:avLst/>
          </a:prstGeom>
          <a:noFill/>
        </p:spPr>
        <p:txBody>
          <a:bodyPr wrap="none" rtlCol="0">
            <a:spAutoFit/>
          </a:bodyPr>
          <a:lstStyle/>
          <a:p>
            <a:r>
              <a:rPr lang="en-US" sz="1600" dirty="0"/>
              <a:t>5A111132</a:t>
            </a:r>
          </a:p>
        </p:txBody>
      </p:sp>
      <p:sp>
        <p:nvSpPr>
          <p:cNvPr id="100" name="TextBox 99"/>
          <p:cNvSpPr txBox="1"/>
          <p:nvPr/>
        </p:nvSpPr>
        <p:spPr>
          <a:xfrm>
            <a:off x="8839201" y="3255962"/>
            <a:ext cx="1128899" cy="338554"/>
          </a:xfrm>
          <a:prstGeom prst="rect">
            <a:avLst/>
          </a:prstGeom>
          <a:noFill/>
        </p:spPr>
        <p:txBody>
          <a:bodyPr wrap="none" rtlCol="0">
            <a:spAutoFit/>
          </a:bodyPr>
          <a:lstStyle/>
          <a:p>
            <a:r>
              <a:rPr lang="en-US" sz="1600" dirty="0"/>
              <a:t>5A11112B</a:t>
            </a:r>
          </a:p>
        </p:txBody>
      </p:sp>
      <p:sp>
        <p:nvSpPr>
          <p:cNvPr id="101" name="TextBox 100"/>
          <p:cNvSpPr txBox="1"/>
          <p:nvPr/>
        </p:nvSpPr>
        <p:spPr>
          <a:xfrm>
            <a:off x="8839201" y="5160962"/>
            <a:ext cx="1123897" cy="338554"/>
          </a:xfrm>
          <a:prstGeom prst="rect">
            <a:avLst/>
          </a:prstGeom>
          <a:noFill/>
        </p:spPr>
        <p:txBody>
          <a:bodyPr wrap="none" rtlCol="0">
            <a:spAutoFit/>
          </a:bodyPr>
          <a:lstStyle/>
          <a:p>
            <a:r>
              <a:rPr lang="en-US" sz="1600" dirty="0"/>
              <a:t>5A111130</a:t>
            </a:r>
          </a:p>
        </p:txBody>
      </p:sp>
      <p:sp>
        <p:nvSpPr>
          <p:cNvPr id="46" name="Rectangle 45"/>
          <p:cNvSpPr/>
          <p:nvPr/>
        </p:nvSpPr>
        <p:spPr>
          <a:xfrm>
            <a:off x="1905000" y="4648200"/>
            <a:ext cx="2514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369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Dereferencing Pointers</a:t>
            </a:r>
            <a:endParaRPr lang="en-US" dirty="0"/>
          </a:p>
        </p:txBody>
      </p:sp>
      <p:sp>
        <p:nvSpPr>
          <p:cNvPr id="6" name="Content Placeholder 5"/>
          <p:cNvSpPr>
            <a:spLocks noGrp="1"/>
          </p:cNvSpPr>
          <p:nvPr>
            <p:ph sz="half" idx="4294967295"/>
          </p:nvPr>
        </p:nvSpPr>
        <p:spPr>
          <a:xfrm>
            <a:off x="1981200" y="1600200"/>
            <a:ext cx="4038600" cy="4876800"/>
          </a:xfrm>
          <a:prstGeom prst="rect">
            <a:avLst/>
          </a:prstGeom>
        </p:spPr>
        <p:txBody>
          <a:bodyPr/>
          <a:lstStyle/>
          <a:p>
            <a:pPr>
              <a:buNone/>
            </a:pPr>
            <a:r>
              <a:rPr lang="en-US" dirty="0" err="1" smtClean="0">
                <a:solidFill>
                  <a:srgbClr val="0070C0"/>
                </a:solidFill>
              </a:rPr>
              <a:t>int</a:t>
            </a:r>
            <a:r>
              <a:rPr lang="en-US" dirty="0" smtClean="0"/>
              <a:t> x = 10;</a:t>
            </a:r>
          </a:p>
          <a:p>
            <a:pPr>
              <a:buNone/>
            </a:pPr>
            <a:r>
              <a:rPr lang="en-US" dirty="0" err="1" smtClean="0">
                <a:solidFill>
                  <a:srgbClr val="0070C0"/>
                </a:solidFill>
              </a:rPr>
              <a:t>int</a:t>
            </a:r>
            <a:r>
              <a:rPr lang="en-US" dirty="0" smtClean="0"/>
              <a:t> y = x;</a:t>
            </a:r>
            <a:br>
              <a:rPr lang="en-US" dirty="0" smtClean="0"/>
            </a:br>
            <a:endParaRPr lang="en-US" dirty="0" smtClean="0"/>
          </a:p>
          <a:p>
            <a:pPr>
              <a:buNone/>
            </a:pPr>
            <a:r>
              <a:rPr lang="en-US" dirty="0" err="1" smtClean="0">
                <a:solidFill>
                  <a:srgbClr val="0070C0"/>
                </a:solidFill>
              </a:rPr>
              <a:t>int</a:t>
            </a:r>
            <a:r>
              <a:rPr lang="en-US" dirty="0" smtClean="0"/>
              <a:t>* a = &amp;x;</a:t>
            </a:r>
          </a:p>
          <a:p>
            <a:pPr>
              <a:buNone/>
            </a:pPr>
            <a:r>
              <a:rPr lang="en-US" dirty="0" err="1" smtClean="0"/>
              <a:t>cout</a:t>
            </a:r>
            <a:r>
              <a:rPr lang="en-US" dirty="0" smtClean="0"/>
              <a:t> &lt;&lt; a &lt;&lt; </a:t>
            </a:r>
            <a:r>
              <a:rPr lang="en-US" dirty="0" err="1" smtClean="0"/>
              <a:t>endl</a:t>
            </a:r>
            <a:r>
              <a:rPr lang="en-US" dirty="0" smtClean="0"/>
              <a:t>;</a:t>
            </a:r>
          </a:p>
          <a:p>
            <a:pPr>
              <a:buNone/>
            </a:pPr>
            <a:r>
              <a:rPr lang="en-US" dirty="0" err="1" smtClean="0"/>
              <a:t>cout</a:t>
            </a:r>
            <a:r>
              <a:rPr lang="en-US" dirty="0" smtClean="0"/>
              <a:t> &lt;&lt; *a &lt;&lt; </a:t>
            </a:r>
            <a:r>
              <a:rPr lang="en-US" dirty="0" err="1" smtClean="0"/>
              <a:t>endl</a:t>
            </a:r>
            <a:r>
              <a:rPr lang="en-US" dirty="0" smtClean="0"/>
              <a:t>;</a:t>
            </a:r>
          </a:p>
          <a:p>
            <a:pPr>
              <a:buNone/>
            </a:pPr>
            <a:endParaRPr lang="en-US" dirty="0" smtClean="0"/>
          </a:p>
          <a:p>
            <a:pPr>
              <a:buNone/>
            </a:pPr>
            <a:r>
              <a:rPr lang="en-US" dirty="0" smtClean="0"/>
              <a:t>a = 5A111115;</a:t>
            </a:r>
          </a:p>
          <a:p>
            <a:pPr>
              <a:buNone/>
            </a:pPr>
            <a:r>
              <a:rPr lang="en-US" dirty="0" smtClean="0"/>
              <a:t>*a = 10;</a:t>
            </a:r>
          </a:p>
        </p:txBody>
      </p:sp>
      <p:graphicFrame>
        <p:nvGraphicFramePr>
          <p:cNvPr id="30" name="Content Placeholder 14"/>
          <p:cNvGraphicFramePr>
            <a:graphicFrameLocks noGrp="1"/>
          </p:cNvGraphicFramePr>
          <p:nvPr>
            <p:ph sz="half" idx="4294967295"/>
          </p:nvPr>
        </p:nvGraphicFramePr>
        <p:xfrm>
          <a:off x="6172200" y="1752600"/>
          <a:ext cx="4038600" cy="4450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r h="370840">
                <a:tc>
                  <a:txBody>
                    <a:bodyPr/>
                    <a:lstStyle/>
                    <a:p>
                      <a:endParaRPr lang="en-US"/>
                    </a:p>
                  </a:txBody>
                  <a:tcPr>
                    <a:solidFill>
                      <a:schemeClr val="tx2">
                        <a:lumMod val="40000"/>
                        <a:lumOff val="60000"/>
                      </a:schemeClr>
                    </a:solidFill>
                  </a:tcPr>
                </a:tc>
                <a:tc>
                  <a:txBody>
                    <a:bodyPr/>
                    <a:lstStyle/>
                    <a:p>
                      <a:endParaRPr lang="en-US"/>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tr>
            </a:tbl>
          </a:graphicData>
        </a:graphic>
      </p:graphicFrame>
      <p:sp>
        <p:nvSpPr>
          <p:cNvPr id="31" name="Rectangle 30"/>
          <p:cNvSpPr/>
          <p:nvPr/>
        </p:nvSpPr>
        <p:spPr>
          <a:xfrm>
            <a:off x="6172200" y="3636962"/>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32" name="Rectangle 31"/>
          <p:cNvSpPr/>
          <p:nvPr/>
        </p:nvSpPr>
        <p:spPr>
          <a:xfrm>
            <a:off x="7467600" y="2493962"/>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50</a:t>
            </a:r>
          </a:p>
        </p:txBody>
      </p:sp>
      <p:sp>
        <p:nvSpPr>
          <p:cNvPr id="33" name="TextBox 32"/>
          <p:cNvSpPr txBox="1"/>
          <p:nvPr/>
        </p:nvSpPr>
        <p:spPr>
          <a:xfrm>
            <a:off x="8686800" y="2646362"/>
            <a:ext cx="288862" cy="369332"/>
          </a:xfrm>
          <a:prstGeom prst="rect">
            <a:avLst/>
          </a:prstGeom>
          <a:noFill/>
        </p:spPr>
        <p:txBody>
          <a:bodyPr wrap="none" rtlCol="0">
            <a:spAutoFit/>
          </a:bodyPr>
          <a:lstStyle/>
          <a:p>
            <a:r>
              <a:rPr lang="en-US" dirty="0"/>
              <a:t>y</a:t>
            </a:r>
          </a:p>
        </p:txBody>
      </p:sp>
      <p:sp>
        <p:nvSpPr>
          <p:cNvPr id="34" name="TextBox 33"/>
          <p:cNvSpPr txBox="1"/>
          <p:nvPr/>
        </p:nvSpPr>
        <p:spPr>
          <a:xfrm>
            <a:off x="7315200" y="3789362"/>
            <a:ext cx="288862" cy="369332"/>
          </a:xfrm>
          <a:prstGeom prst="rect">
            <a:avLst/>
          </a:prstGeom>
          <a:noFill/>
        </p:spPr>
        <p:txBody>
          <a:bodyPr wrap="none" rtlCol="0">
            <a:spAutoFit/>
          </a:bodyPr>
          <a:lstStyle/>
          <a:p>
            <a:r>
              <a:rPr lang="en-US" dirty="0"/>
              <a:t>x</a:t>
            </a:r>
          </a:p>
        </p:txBody>
      </p:sp>
      <p:sp>
        <p:nvSpPr>
          <p:cNvPr id="35" name="TextBox 34"/>
          <p:cNvSpPr txBox="1"/>
          <p:nvPr/>
        </p:nvSpPr>
        <p:spPr>
          <a:xfrm>
            <a:off x="6172200" y="1808162"/>
            <a:ext cx="1115370" cy="338554"/>
          </a:xfrm>
          <a:prstGeom prst="rect">
            <a:avLst/>
          </a:prstGeom>
          <a:noFill/>
        </p:spPr>
        <p:txBody>
          <a:bodyPr wrap="none" rtlCol="0">
            <a:spAutoFit/>
          </a:bodyPr>
          <a:lstStyle/>
          <a:p>
            <a:r>
              <a:rPr lang="en-US" sz="1600" dirty="0"/>
              <a:t>5A111110</a:t>
            </a:r>
          </a:p>
        </p:txBody>
      </p:sp>
      <p:sp>
        <p:nvSpPr>
          <p:cNvPr id="36" name="TextBox 35"/>
          <p:cNvSpPr txBox="1"/>
          <p:nvPr/>
        </p:nvSpPr>
        <p:spPr>
          <a:xfrm>
            <a:off x="6172201" y="2189162"/>
            <a:ext cx="1118255" cy="338554"/>
          </a:xfrm>
          <a:prstGeom prst="rect">
            <a:avLst/>
          </a:prstGeom>
          <a:noFill/>
        </p:spPr>
        <p:txBody>
          <a:bodyPr wrap="none" rtlCol="0">
            <a:spAutoFit/>
          </a:bodyPr>
          <a:lstStyle/>
          <a:p>
            <a:r>
              <a:rPr lang="en-US" sz="1600" dirty="0"/>
              <a:t>5A111111</a:t>
            </a:r>
          </a:p>
        </p:txBody>
      </p:sp>
      <p:sp>
        <p:nvSpPr>
          <p:cNvPr id="37" name="TextBox 36"/>
          <p:cNvSpPr txBox="1"/>
          <p:nvPr/>
        </p:nvSpPr>
        <p:spPr>
          <a:xfrm>
            <a:off x="6172200" y="2570162"/>
            <a:ext cx="1121974" cy="338554"/>
          </a:xfrm>
          <a:prstGeom prst="rect">
            <a:avLst/>
          </a:prstGeom>
          <a:noFill/>
        </p:spPr>
        <p:txBody>
          <a:bodyPr wrap="none" rtlCol="0">
            <a:spAutoFit/>
          </a:bodyPr>
          <a:lstStyle/>
          <a:p>
            <a:r>
              <a:rPr lang="en-US" sz="1600" dirty="0"/>
              <a:t>5A111112</a:t>
            </a:r>
          </a:p>
        </p:txBody>
      </p:sp>
      <p:sp>
        <p:nvSpPr>
          <p:cNvPr id="39" name="TextBox 38"/>
          <p:cNvSpPr txBox="1"/>
          <p:nvPr/>
        </p:nvSpPr>
        <p:spPr>
          <a:xfrm>
            <a:off x="6172200" y="2951162"/>
            <a:ext cx="1120178" cy="338554"/>
          </a:xfrm>
          <a:prstGeom prst="rect">
            <a:avLst/>
          </a:prstGeom>
          <a:noFill/>
        </p:spPr>
        <p:txBody>
          <a:bodyPr wrap="none" rtlCol="0">
            <a:spAutoFit/>
          </a:bodyPr>
          <a:lstStyle/>
          <a:p>
            <a:r>
              <a:rPr lang="en-US" sz="1600" dirty="0"/>
              <a:t>5A111113</a:t>
            </a:r>
          </a:p>
        </p:txBody>
      </p:sp>
      <p:sp>
        <p:nvSpPr>
          <p:cNvPr id="40" name="TextBox 39"/>
          <p:cNvSpPr txBox="1"/>
          <p:nvPr/>
        </p:nvSpPr>
        <p:spPr>
          <a:xfrm>
            <a:off x="6172200" y="3255962"/>
            <a:ext cx="1115370" cy="338554"/>
          </a:xfrm>
          <a:prstGeom prst="rect">
            <a:avLst/>
          </a:prstGeom>
          <a:noFill/>
        </p:spPr>
        <p:txBody>
          <a:bodyPr wrap="none" rtlCol="0">
            <a:spAutoFit/>
          </a:bodyPr>
          <a:lstStyle/>
          <a:p>
            <a:r>
              <a:rPr lang="en-US" sz="1600" dirty="0"/>
              <a:t>5A111114</a:t>
            </a:r>
          </a:p>
        </p:txBody>
      </p:sp>
      <p:sp>
        <p:nvSpPr>
          <p:cNvPr id="42" name="TextBox 41"/>
          <p:cNvSpPr txBox="1"/>
          <p:nvPr/>
        </p:nvSpPr>
        <p:spPr>
          <a:xfrm>
            <a:off x="6172201" y="4094162"/>
            <a:ext cx="1114985" cy="338554"/>
          </a:xfrm>
          <a:prstGeom prst="rect">
            <a:avLst/>
          </a:prstGeom>
          <a:noFill/>
        </p:spPr>
        <p:txBody>
          <a:bodyPr wrap="none" rtlCol="0">
            <a:spAutoFit/>
          </a:bodyPr>
          <a:lstStyle/>
          <a:p>
            <a:r>
              <a:rPr lang="en-US" sz="1600" dirty="0"/>
              <a:t>5A111116</a:t>
            </a:r>
          </a:p>
        </p:txBody>
      </p:sp>
      <p:sp>
        <p:nvSpPr>
          <p:cNvPr id="44" name="TextBox 43"/>
          <p:cNvSpPr txBox="1"/>
          <p:nvPr/>
        </p:nvSpPr>
        <p:spPr>
          <a:xfrm>
            <a:off x="6172201" y="4475162"/>
            <a:ext cx="1107867" cy="338554"/>
          </a:xfrm>
          <a:prstGeom prst="rect">
            <a:avLst/>
          </a:prstGeom>
          <a:noFill/>
        </p:spPr>
        <p:txBody>
          <a:bodyPr wrap="none" rtlCol="0">
            <a:spAutoFit/>
          </a:bodyPr>
          <a:lstStyle/>
          <a:p>
            <a:r>
              <a:rPr lang="en-US" sz="1600" dirty="0"/>
              <a:t>5A111117</a:t>
            </a:r>
          </a:p>
        </p:txBody>
      </p:sp>
      <p:sp>
        <p:nvSpPr>
          <p:cNvPr id="62" name="TextBox 61"/>
          <p:cNvSpPr txBox="1"/>
          <p:nvPr/>
        </p:nvSpPr>
        <p:spPr>
          <a:xfrm>
            <a:off x="7467600" y="3255962"/>
            <a:ext cx="1105944" cy="338554"/>
          </a:xfrm>
          <a:prstGeom prst="rect">
            <a:avLst/>
          </a:prstGeom>
          <a:noFill/>
        </p:spPr>
        <p:txBody>
          <a:bodyPr wrap="none" rtlCol="0">
            <a:spAutoFit/>
          </a:bodyPr>
          <a:lstStyle/>
          <a:p>
            <a:r>
              <a:rPr lang="en-US" sz="1600" dirty="0"/>
              <a:t>5A11111F</a:t>
            </a:r>
          </a:p>
        </p:txBody>
      </p:sp>
      <p:sp>
        <p:nvSpPr>
          <p:cNvPr id="65" name="TextBox 64"/>
          <p:cNvSpPr txBox="1"/>
          <p:nvPr/>
        </p:nvSpPr>
        <p:spPr>
          <a:xfrm>
            <a:off x="7467600" y="2951162"/>
            <a:ext cx="1105944" cy="338554"/>
          </a:xfrm>
          <a:prstGeom prst="rect">
            <a:avLst/>
          </a:prstGeom>
          <a:noFill/>
        </p:spPr>
        <p:txBody>
          <a:bodyPr wrap="none" rtlCol="0">
            <a:spAutoFit/>
          </a:bodyPr>
          <a:lstStyle/>
          <a:p>
            <a:r>
              <a:rPr lang="en-US" sz="1600" dirty="0"/>
              <a:t>5A11111F</a:t>
            </a:r>
          </a:p>
        </p:txBody>
      </p:sp>
      <p:sp>
        <p:nvSpPr>
          <p:cNvPr id="66" name="TextBox 65"/>
          <p:cNvSpPr txBox="1"/>
          <p:nvPr/>
        </p:nvSpPr>
        <p:spPr>
          <a:xfrm>
            <a:off x="7467600" y="2189162"/>
            <a:ext cx="1134798" cy="338554"/>
          </a:xfrm>
          <a:prstGeom prst="rect">
            <a:avLst/>
          </a:prstGeom>
          <a:noFill/>
        </p:spPr>
        <p:txBody>
          <a:bodyPr wrap="none" rtlCol="0">
            <a:spAutoFit/>
          </a:bodyPr>
          <a:lstStyle/>
          <a:p>
            <a:r>
              <a:rPr lang="en-US" sz="1600" dirty="0"/>
              <a:t>5A11111D</a:t>
            </a:r>
          </a:p>
        </p:txBody>
      </p:sp>
      <p:sp>
        <p:nvSpPr>
          <p:cNvPr id="68" name="TextBox 67"/>
          <p:cNvSpPr txBox="1"/>
          <p:nvPr/>
        </p:nvSpPr>
        <p:spPr>
          <a:xfrm>
            <a:off x="7467601" y="1808162"/>
            <a:ext cx="1120371" cy="338554"/>
          </a:xfrm>
          <a:prstGeom prst="rect">
            <a:avLst/>
          </a:prstGeom>
          <a:noFill/>
        </p:spPr>
        <p:txBody>
          <a:bodyPr wrap="none" rtlCol="0">
            <a:spAutoFit/>
          </a:bodyPr>
          <a:lstStyle/>
          <a:p>
            <a:r>
              <a:rPr lang="en-US" sz="1600" dirty="0"/>
              <a:t>5A11111C</a:t>
            </a:r>
          </a:p>
        </p:txBody>
      </p:sp>
      <p:sp>
        <p:nvSpPr>
          <p:cNvPr id="69" name="TextBox 68"/>
          <p:cNvSpPr txBox="1"/>
          <p:nvPr/>
        </p:nvSpPr>
        <p:spPr>
          <a:xfrm>
            <a:off x="6172200" y="5846762"/>
            <a:ext cx="1125180" cy="338554"/>
          </a:xfrm>
          <a:prstGeom prst="rect">
            <a:avLst/>
          </a:prstGeom>
          <a:noFill/>
        </p:spPr>
        <p:txBody>
          <a:bodyPr wrap="none" rtlCol="0">
            <a:spAutoFit/>
          </a:bodyPr>
          <a:lstStyle/>
          <a:p>
            <a:r>
              <a:rPr lang="en-US" sz="1600" dirty="0"/>
              <a:t>5A11111B</a:t>
            </a:r>
          </a:p>
        </p:txBody>
      </p:sp>
      <p:sp>
        <p:nvSpPr>
          <p:cNvPr id="70" name="TextBox 69"/>
          <p:cNvSpPr txBox="1"/>
          <p:nvPr/>
        </p:nvSpPr>
        <p:spPr>
          <a:xfrm>
            <a:off x="6172200" y="5541962"/>
            <a:ext cx="1112356" cy="338554"/>
          </a:xfrm>
          <a:prstGeom prst="rect">
            <a:avLst/>
          </a:prstGeom>
          <a:noFill/>
        </p:spPr>
        <p:txBody>
          <a:bodyPr wrap="none" rtlCol="0">
            <a:spAutoFit/>
          </a:bodyPr>
          <a:lstStyle/>
          <a:p>
            <a:r>
              <a:rPr lang="en-US" sz="1600" dirty="0"/>
              <a:t>5A11111A</a:t>
            </a:r>
          </a:p>
        </p:txBody>
      </p:sp>
      <p:sp>
        <p:nvSpPr>
          <p:cNvPr id="71" name="TextBox 70"/>
          <p:cNvSpPr txBox="1"/>
          <p:nvPr/>
        </p:nvSpPr>
        <p:spPr>
          <a:xfrm>
            <a:off x="6172201" y="5160962"/>
            <a:ext cx="1119281" cy="338554"/>
          </a:xfrm>
          <a:prstGeom prst="rect">
            <a:avLst/>
          </a:prstGeom>
          <a:noFill/>
        </p:spPr>
        <p:txBody>
          <a:bodyPr wrap="none" rtlCol="0">
            <a:spAutoFit/>
          </a:bodyPr>
          <a:lstStyle/>
          <a:p>
            <a:r>
              <a:rPr lang="en-US" sz="1600" dirty="0"/>
              <a:t>5A111119</a:t>
            </a:r>
          </a:p>
        </p:txBody>
      </p:sp>
      <p:sp>
        <p:nvSpPr>
          <p:cNvPr id="72" name="TextBox 71"/>
          <p:cNvSpPr txBox="1"/>
          <p:nvPr/>
        </p:nvSpPr>
        <p:spPr>
          <a:xfrm>
            <a:off x="6172201" y="4779962"/>
            <a:ext cx="1120563" cy="338554"/>
          </a:xfrm>
          <a:prstGeom prst="rect">
            <a:avLst/>
          </a:prstGeom>
          <a:noFill/>
        </p:spPr>
        <p:txBody>
          <a:bodyPr wrap="none" rtlCol="0">
            <a:spAutoFit/>
          </a:bodyPr>
          <a:lstStyle/>
          <a:p>
            <a:r>
              <a:rPr lang="en-US" sz="1600" dirty="0"/>
              <a:t>5A111118</a:t>
            </a:r>
          </a:p>
        </p:txBody>
      </p:sp>
      <p:grpSp>
        <p:nvGrpSpPr>
          <p:cNvPr id="2" name="Group 72"/>
          <p:cNvGrpSpPr/>
          <p:nvPr/>
        </p:nvGrpSpPr>
        <p:grpSpPr>
          <a:xfrm>
            <a:off x="8839200" y="4017962"/>
            <a:ext cx="1449494" cy="457200"/>
            <a:chOff x="7315200" y="3810000"/>
            <a:chExt cx="1449494" cy="457200"/>
          </a:xfrm>
        </p:grpSpPr>
        <p:sp>
          <p:nvSpPr>
            <p:cNvPr id="74" name="Rectangle 73"/>
            <p:cNvSpPr/>
            <p:nvPr/>
          </p:nvSpPr>
          <p:spPr>
            <a:xfrm>
              <a:off x="7315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5A111115</a:t>
              </a:r>
            </a:p>
          </p:txBody>
        </p:sp>
        <p:sp>
          <p:nvSpPr>
            <p:cNvPr id="75" name="TextBox 74"/>
            <p:cNvSpPr txBox="1"/>
            <p:nvPr/>
          </p:nvSpPr>
          <p:spPr>
            <a:xfrm>
              <a:off x="8458200" y="3886200"/>
              <a:ext cx="306494" cy="369332"/>
            </a:xfrm>
            <a:prstGeom prst="rect">
              <a:avLst/>
            </a:prstGeom>
            <a:noFill/>
          </p:spPr>
          <p:txBody>
            <a:bodyPr wrap="none" rtlCol="0">
              <a:spAutoFit/>
            </a:bodyPr>
            <a:lstStyle/>
            <a:p>
              <a:r>
                <a:rPr lang="en-US" dirty="0"/>
                <a:t>a</a:t>
              </a:r>
            </a:p>
          </p:txBody>
        </p:sp>
      </p:grpSp>
      <p:cxnSp>
        <p:nvCxnSpPr>
          <p:cNvPr id="78" name="Elbow Connector 77"/>
          <p:cNvCxnSpPr>
            <a:endCxn id="32" idx="2"/>
          </p:cNvCxnSpPr>
          <p:nvPr/>
        </p:nvCxnSpPr>
        <p:spPr>
          <a:xfrm rot="10800000">
            <a:off x="8191500" y="2951162"/>
            <a:ext cx="647700" cy="1295400"/>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67601" y="3636962"/>
            <a:ext cx="1125693" cy="338554"/>
          </a:xfrm>
          <a:prstGeom prst="rect">
            <a:avLst/>
          </a:prstGeom>
          <a:noFill/>
        </p:spPr>
        <p:txBody>
          <a:bodyPr wrap="none" rtlCol="0">
            <a:spAutoFit/>
          </a:bodyPr>
          <a:lstStyle/>
          <a:p>
            <a:r>
              <a:rPr lang="en-US" sz="1600" dirty="0"/>
              <a:t>5A111120</a:t>
            </a:r>
          </a:p>
        </p:txBody>
      </p:sp>
      <p:sp>
        <p:nvSpPr>
          <p:cNvPr id="85" name="TextBox 84"/>
          <p:cNvSpPr txBox="1"/>
          <p:nvPr/>
        </p:nvSpPr>
        <p:spPr>
          <a:xfrm>
            <a:off x="7467600" y="4017962"/>
            <a:ext cx="1118448" cy="338554"/>
          </a:xfrm>
          <a:prstGeom prst="rect">
            <a:avLst/>
          </a:prstGeom>
          <a:noFill/>
        </p:spPr>
        <p:txBody>
          <a:bodyPr wrap="none" rtlCol="0">
            <a:spAutoFit/>
          </a:bodyPr>
          <a:lstStyle/>
          <a:p>
            <a:r>
              <a:rPr lang="en-US" sz="1600" dirty="0"/>
              <a:t>5A111121</a:t>
            </a:r>
          </a:p>
        </p:txBody>
      </p:sp>
      <p:sp>
        <p:nvSpPr>
          <p:cNvPr id="86" name="TextBox 85"/>
          <p:cNvSpPr txBox="1"/>
          <p:nvPr/>
        </p:nvSpPr>
        <p:spPr>
          <a:xfrm>
            <a:off x="7467601" y="4398962"/>
            <a:ext cx="1125693" cy="338554"/>
          </a:xfrm>
          <a:prstGeom prst="rect">
            <a:avLst/>
          </a:prstGeom>
          <a:noFill/>
        </p:spPr>
        <p:txBody>
          <a:bodyPr wrap="none" rtlCol="0">
            <a:spAutoFit/>
          </a:bodyPr>
          <a:lstStyle/>
          <a:p>
            <a:r>
              <a:rPr lang="en-US" sz="1600" dirty="0"/>
              <a:t>5A111122</a:t>
            </a:r>
          </a:p>
        </p:txBody>
      </p:sp>
      <p:sp>
        <p:nvSpPr>
          <p:cNvPr id="87" name="TextBox 86"/>
          <p:cNvSpPr txBox="1"/>
          <p:nvPr/>
        </p:nvSpPr>
        <p:spPr>
          <a:xfrm>
            <a:off x="7467601" y="4779962"/>
            <a:ext cx="1125693" cy="338554"/>
          </a:xfrm>
          <a:prstGeom prst="rect">
            <a:avLst/>
          </a:prstGeom>
          <a:noFill/>
        </p:spPr>
        <p:txBody>
          <a:bodyPr wrap="none" rtlCol="0">
            <a:spAutoFit/>
          </a:bodyPr>
          <a:lstStyle/>
          <a:p>
            <a:r>
              <a:rPr lang="en-US" sz="1600" dirty="0"/>
              <a:t>5A111123</a:t>
            </a:r>
          </a:p>
        </p:txBody>
      </p:sp>
      <p:sp>
        <p:nvSpPr>
          <p:cNvPr id="88" name="TextBox 87"/>
          <p:cNvSpPr txBox="1"/>
          <p:nvPr/>
        </p:nvSpPr>
        <p:spPr>
          <a:xfrm>
            <a:off x="7467600" y="5160962"/>
            <a:ext cx="1116652" cy="338554"/>
          </a:xfrm>
          <a:prstGeom prst="rect">
            <a:avLst/>
          </a:prstGeom>
          <a:noFill/>
        </p:spPr>
        <p:txBody>
          <a:bodyPr wrap="none" rtlCol="0">
            <a:spAutoFit/>
          </a:bodyPr>
          <a:lstStyle/>
          <a:p>
            <a:r>
              <a:rPr lang="en-US" sz="1600" dirty="0"/>
              <a:t>5A111124</a:t>
            </a:r>
          </a:p>
        </p:txBody>
      </p:sp>
      <p:sp>
        <p:nvSpPr>
          <p:cNvPr id="89" name="TextBox 88"/>
          <p:cNvSpPr txBox="1"/>
          <p:nvPr/>
        </p:nvSpPr>
        <p:spPr>
          <a:xfrm>
            <a:off x="7467601" y="5541962"/>
            <a:ext cx="1125693" cy="338554"/>
          </a:xfrm>
          <a:prstGeom prst="rect">
            <a:avLst/>
          </a:prstGeom>
          <a:noFill/>
        </p:spPr>
        <p:txBody>
          <a:bodyPr wrap="none" rtlCol="0">
            <a:spAutoFit/>
          </a:bodyPr>
          <a:lstStyle/>
          <a:p>
            <a:r>
              <a:rPr lang="en-US" sz="1600" dirty="0"/>
              <a:t>5A111125</a:t>
            </a:r>
          </a:p>
        </p:txBody>
      </p:sp>
      <p:sp>
        <p:nvSpPr>
          <p:cNvPr id="90" name="TextBox 89"/>
          <p:cNvSpPr txBox="1"/>
          <p:nvPr/>
        </p:nvSpPr>
        <p:spPr>
          <a:xfrm>
            <a:off x="7467601" y="5846762"/>
            <a:ext cx="1125693" cy="338554"/>
          </a:xfrm>
          <a:prstGeom prst="rect">
            <a:avLst/>
          </a:prstGeom>
          <a:noFill/>
        </p:spPr>
        <p:txBody>
          <a:bodyPr wrap="none" rtlCol="0">
            <a:spAutoFit/>
          </a:bodyPr>
          <a:lstStyle/>
          <a:p>
            <a:r>
              <a:rPr lang="en-US" sz="1600" dirty="0"/>
              <a:t>5A111126</a:t>
            </a:r>
          </a:p>
        </p:txBody>
      </p:sp>
      <p:sp>
        <p:nvSpPr>
          <p:cNvPr id="91" name="TextBox 90"/>
          <p:cNvSpPr txBox="1"/>
          <p:nvPr/>
        </p:nvSpPr>
        <p:spPr>
          <a:xfrm>
            <a:off x="8839201" y="1808162"/>
            <a:ext cx="1116459" cy="338554"/>
          </a:xfrm>
          <a:prstGeom prst="rect">
            <a:avLst/>
          </a:prstGeom>
          <a:noFill/>
        </p:spPr>
        <p:txBody>
          <a:bodyPr wrap="none" rtlCol="0">
            <a:spAutoFit/>
          </a:bodyPr>
          <a:lstStyle/>
          <a:p>
            <a:r>
              <a:rPr lang="en-US" sz="1600" dirty="0"/>
              <a:t>5A111127</a:t>
            </a:r>
          </a:p>
        </p:txBody>
      </p:sp>
      <p:sp>
        <p:nvSpPr>
          <p:cNvPr id="92" name="TextBox 91"/>
          <p:cNvSpPr txBox="1"/>
          <p:nvPr/>
        </p:nvSpPr>
        <p:spPr>
          <a:xfrm>
            <a:off x="8839201" y="2189162"/>
            <a:ext cx="1125693" cy="338554"/>
          </a:xfrm>
          <a:prstGeom prst="rect">
            <a:avLst/>
          </a:prstGeom>
          <a:noFill/>
        </p:spPr>
        <p:txBody>
          <a:bodyPr wrap="none" rtlCol="0">
            <a:spAutoFit/>
          </a:bodyPr>
          <a:lstStyle/>
          <a:p>
            <a:r>
              <a:rPr lang="en-US" sz="1600" dirty="0"/>
              <a:t>5A111128</a:t>
            </a:r>
          </a:p>
        </p:txBody>
      </p:sp>
      <p:sp>
        <p:nvSpPr>
          <p:cNvPr id="93" name="TextBox 92"/>
          <p:cNvSpPr txBox="1"/>
          <p:nvPr/>
        </p:nvSpPr>
        <p:spPr>
          <a:xfrm>
            <a:off x="8839201" y="2570162"/>
            <a:ext cx="1125693" cy="338554"/>
          </a:xfrm>
          <a:prstGeom prst="rect">
            <a:avLst/>
          </a:prstGeom>
          <a:noFill/>
        </p:spPr>
        <p:txBody>
          <a:bodyPr wrap="none" rtlCol="0">
            <a:spAutoFit/>
          </a:bodyPr>
          <a:lstStyle/>
          <a:p>
            <a:r>
              <a:rPr lang="en-US" sz="1600" dirty="0"/>
              <a:t>5A111129</a:t>
            </a:r>
          </a:p>
        </p:txBody>
      </p:sp>
      <p:sp>
        <p:nvSpPr>
          <p:cNvPr id="94" name="TextBox 93"/>
          <p:cNvSpPr txBox="1"/>
          <p:nvPr/>
        </p:nvSpPr>
        <p:spPr>
          <a:xfrm>
            <a:off x="8839201" y="2874962"/>
            <a:ext cx="1116075" cy="338554"/>
          </a:xfrm>
          <a:prstGeom prst="rect">
            <a:avLst/>
          </a:prstGeom>
          <a:noFill/>
        </p:spPr>
        <p:txBody>
          <a:bodyPr wrap="none" rtlCol="0">
            <a:spAutoFit/>
          </a:bodyPr>
          <a:lstStyle/>
          <a:p>
            <a:r>
              <a:rPr lang="en-US" sz="1600" dirty="0"/>
              <a:t>5A11112A</a:t>
            </a:r>
          </a:p>
        </p:txBody>
      </p:sp>
      <p:sp>
        <p:nvSpPr>
          <p:cNvPr id="95" name="TextBox 94"/>
          <p:cNvSpPr txBox="1"/>
          <p:nvPr/>
        </p:nvSpPr>
        <p:spPr>
          <a:xfrm>
            <a:off x="8839200" y="3636962"/>
            <a:ext cx="1124090" cy="338554"/>
          </a:xfrm>
          <a:prstGeom prst="rect">
            <a:avLst/>
          </a:prstGeom>
          <a:noFill/>
        </p:spPr>
        <p:txBody>
          <a:bodyPr wrap="none" rtlCol="0">
            <a:spAutoFit/>
          </a:bodyPr>
          <a:lstStyle/>
          <a:p>
            <a:r>
              <a:rPr lang="en-US" sz="1600" dirty="0"/>
              <a:t>5A11112C</a:t>
            </a:r>
          </a:p>
        </p:txBody>
      </p:sp>
      <p:sp>
        <p:nvSpPr>
          <p:cNvPr id="96" name="TextBox 95"/>
          <p:cNvSpPr txBox="1"/>
          <p:nvPr/>
        </p:nvSpPr>
        <p:spPr>
          <a:xfrm>
            <a:off x="8839200" y="4398962"/>
            <a:ext cx="1117678" cy="338554"/>
          </a:xfrm>
          <a:prstGeom prst="rect">
            <a:avLst/>
          </a:prstGeom>
          <a:noFill/>
        </p:spPr>
        <p:txBody>
          <a:bodyPr wrap="none" rtlCol="0">
            <a:spAutoFit/>
          </a:bodyPr>
          <a:lstStyle/>
          <a:p>
            <a:r>
              <a:rPr lang="en-US" sz="1600" dirty="0"/>
              <a:t>5A11112E</a:t>
            </a:r>
          </a:p>
        </p:txBody>
      </p:sp>
      <p:sp>
        <p:nvSpPr>
          <p:cNvPr id="97" name="TextBox 96"/>
          <p:cNvSpPr txBox="1"/>
          <p:nvPr/>
        </p:nvSpPr>
        <p:spPr>
          <a:xfrm>
            <a:off x="8839201" y="4779962"/>
            <a:ext cx="1109663" cy="338554"/>
          </a:xfrm>
          <a:prstGeom prst="rect">
            <a:avLst/>
          </a:prstGeom>
          <a:noFill/>
        </p:spPr>
        <p:txBody>
          <a:bodyPr wrap="none" rtlCol="0">
            <a:spAutoFit/>
          </a:bodyPr>
          <a:lstStyle/>
          <a:p>
            <a:r>
              <a:rPr lang="en-US" sz="1600" dirty="0"/>
              <a:t>5A11112F</a:t>
            </a:r>
          </a:p>
        </p:txBody>
      </p:sp>
      <p:sp>
        <p:nvSpPr>
          <p:cNvPr id="98" name="TextBox 97"/>
          <p:cNvSpPr txBox="1"/>
          <p:nvPr/>
        </p:nvSpPr>
        <p:spPr>
          <a:xfrm>
            <a:off x="8839200" y="5541962"/>
            <a:ext cx="1114088" cy="338554"/>
          </a:xfrm>
          <a:prstGeom prst="rect">
            <a:avLst/>
          </a:prstGeom>
          <a:noFill/>
        </p:spPr>
        <p:txBody>
          <a:bodyPr wrap="none" rtlCol="0">
            <a:spAutoFit/>
          </a:bodyPr>
          <a:lstStyle/>
          <a:p>
            <a:r>
              <a:rPr lang="en-US" sz="1600" dirty="0"/>
              <a:t>5A111131</a:t>
            </a:r>
          </a:p>
        </p:txBody>
      </p:sp>
      <p:sp>
        <p:nvSpPr>
          <p:cNvPr id="99" name="TextBox 98"/>
          <p:cNvSpPr txBox="1"/>
          <p:nvPr/>
        </p:nvSpPr>
        <p:spPr>
          <a:xfrm>
            <a:off x="8839201" y="5846762"/>
            <a:ext cx="1123897" cy="338554"/>
          </a:xfrm>
          <a:prstGeom prst="rect">
            <a:avLst/>
          </a:prstGeom>
          <a:noFill/>
        </p:spPr>
        <p:txBody>
          <a:bodyPr wrap="none" rtlCol="0">
            <a:spAutoFit/>
          </a:bodyPr>
          <a:lstStyle/>
          <a:p>
            <a:r>
              <a:rPr lang="en-US" sz="1600" dirty="0"/>
              <a:t>5A111132</a:t>
            </a:r>
          </a:p>
        </p:txBody>
      </p:sp>
      <p:sp>
        <p:nvSpPr>
          <p:cNvPr id="100" name="TextBox 99"/>
          <p:cNvSpPr txBox="1"/>
          <p:nvPr/>
        </p:nvSpPr>
        <p:spPr>
          <a:xfrm>
            <a:off x="8839201" y="3255962"/>
            <a:ext cx="1128899" cy="338554"/>
          </a:xfrm>
          <a:prstGeom prst="rect">
            <a:avLst/>
          </a:prstGeom>
          <a:noFill/>
        </p:spPr>
        <p:txBody>
          <a:bodyPr wrap="none" rtlCol="0">
            <a:spAutoFit/>
          </a:bodyPr>
          <a:lstStyle/>
          <a:p>
            <a:r>
              <a:rPr lang="en-US" sz="1600" dirty="0"/>
              <a:t>5A11112B</a:t>
            </a:r>
          </a:p>
        </p:txBody>
      </p:sp>
      <p:sp>
        <p:nvSpPr>
          <p:cNvPr id="101" name="TextBox 100"/>
          <p:cNvSpPr txBox="1"/>
          <p:nvPr/>
        </p:nvSpPr>
        <p:spPr>
          <a:xfrm>
            <a:off x="8839201" y="5160962"/>
            <a:ext cx="1123897" cy="338554"/>
          </a:xfrm>
          <a:prstGeom prst="rect">
            <a:avLst/>
          </a:prstGeom>
          <a:noFill/>
        </p:spPr>
        <p:txBody>
          <a:bodyPr wrap="none" rtlCol="0">
            <a:spAutoFit/>
          </a:bodyPr>
          <a:lstStyle/>
          <a:p>
            <a:r>
              <a:rPr lang="en-US" sz="1600" dirty="0"/>
              <a:t>5A111130</a:t>
            </a:r>
          </a:p>
        </p:txBody>
      </p:sp>
      <p:sp>
        <p:nvSpPr>
          <p:cNvPr id="46" name="Rectangle 45"/>
          <p:cNvSpPr/>
          <p:nvPr/>
        </p:nvSpPr>
        <p:spPr>
          <a:xfrm>
            <a:off x="1981200" y="5105400"/>
            <a:ext cx="1676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654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Pointers </a:t>
            </a:r>
            <a:r>
              <a:rPr lang="en-US" dirty="0" smtClean="0">
                <a:sym typeface="Wingdings" pitchFamily="2" charset="2"/>
              </a:rPr>
              <a:t> </a:t>
            </a:r>
            <a:r>
              <a:rPr lang="en-US" dirty="0" err="1" smtClean="0">
                <a:sym typeface="Wingdings" pitchFamily="2" charset="2"/>
              </a:rPr>
              <a:t>Vars</a:t>
            </a:r>
            <a:r>
              <a:rPr lang="en-US" dirty="0" smtClean="0">
                <a:sym typeface="Wingdings" pitchFamily="2" charset="2"/>
              </a:rPr>
              <a:t>  Pointers</a:t>
            </a:r>
            <a:endParaRPr lang="en-US" dirty="0"/>
          </a:p>
        </p:txBody>
      </p:sp>
      <p:sp>
        <p:nvSpPr>
          <p:cNvPr id="6" name="Content Placeholder 5"/>
          <p:cNvSpPr>
            <a:spLocks noGrp="1"/>
          </p:cNvSpPr>
          <p:nvPr>
            <p:ph idx="1"/>
          </p:nvPr>
        </p:nvSpPr>
        <p:spPr/>
        <p:txBody>
          <a:bodyPr/>
          <a:lstStyle/>
          <a:p>
            <a:r>
              <a:rPr lang="en-US" dirty="0" smtClean="0"/>
              <a:t>&amp;x:</a:t>
            </a:r>
          </a:p>
          <a:p>
            <a:pPr lvl="1"/>
            <a:r>
              <a:rPr lang="en-US" dirty="0" smtClean="0"/>
              <a:t>“address of x”</a:t>
            </a:r>
          </a:p>
          <a:p>
            <a:pPr lvl="1"/>
            <a:r>
              <a:rPr lang="en-US" dirty="0" smtClean="0"/>
              <a:t>x is a regular var.</a:t>
            </a:r>
          </a:p>
          <a:p>
            <a:pPr lvl="1"/>
            <a:r>
              <a:rPr lang="en-US" dirty="0" smtClean="0"/>
              <a:t>&amp;x is a pointer</a:t>
            </a:r>
          </a:p>
          <a:p>
            <a:r>
              <a:rPr lang="en-US" dirty="0" smtClean="0"/>
              <a:t>*p:</a:t>
            </a:r>
          </a:p>
          <a:p>
            <a:pPr lvl="1"/>
            <a:r>
              <a:rPr lang="en-US" dirty="0" smtClean="0"/>
              <a:t>“what p points at” or “contents of p”</a:t>
            </a:r>
          </a:p>
          <a:p>
            <a:pPr lvl="1"/>
            <a:r>
              <a:rPr lang="en-US" dirty="0" smtClean="0"/>
              <a:t>p is a pointer</a:t>
            </a:r>
          </a:p>
          <a:p>
            <a:pPr lvl="1"/>
            <a:r>
              <a:rPr lang="en-US" dirty="0" smtClean="0"/>
              <a:t>*p is a regular var.</a:t>
            </a:r>
          </a:p>
        </p:txBody>
      </p:sp>
    </p:spTree>
    <p:extLst>
      <p:ext uri="{BB962C8B-B14F-4D97-AF65-F5344CB8AC3E}">
        <p14:creationId xmlns:p14="http://schemas.microsoft.com/office/powerpoint/2010/main" val="1956910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dirty="0" smtClean="0"/>
              <a:t>More "Pointing to" Examples</a:t>
            </a:r>
          </a:p>
        </p:txBody>
      </p:sp>
      <p:sp>
        <p:nvSpPr>
          <p:cNvPr id="32770"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sz="2800"/>
              <a:t>Consider:</a:t>
            </a:r>
            <a:br>
              <a:rPr lang="en-US" sz="2800"/>
            </a:br>
            <a:r>
              <a:rPr lang="en-US"/>
              <a:t>v1 = 0;</a:t>
            </a:r>
            <a:br>
              <a:rPr lang="en-US"/>
            </a:br>
            <a:r>
              <a:rPr lang="en-US"/>
              <a:t>p1 = &amp;v1;</a:t>
            </a:r>
            <a:br>
              <a:rPr lang="en-US"/>
            </a:br>
            <a:r>
              <a:rPr lang="en-US"/>
              <a:t>*p1 = 42;</a:t>
            </a:r>
            <a:br>
              <a:rPr lang="en-US"/>
            </a:br>
            <a:r>
              <a:rPr lang="en-US"/>
              <a:t>cout &lt;&lt; v1 &lt;&lt; endl;</a:t>
            </a:r>
            <a:br>
              <a:rPr lang="en-US"/>
            </a:br>
            <a:r>
              <a:rPr lang="en-US"/>
              <a:t>cout &lt;&lt; *p1 &lt;&lt; endl;</a:t>
            </a:r>
          </a:p>
          <a:p>
            <a:pPr eaLnBrk="1" hangingPunct="1">
              <a:lnSpc>
                <a:spcPct val="90000"/>
              </a:lnSpc>
              <a:spcBef>
                <a:spcPct val="50000"/>
              </a:spcBef>
            </a:pPr>
            <a:r>
              <a:rPr lang="en-US" sz="2800"/>
              <a:t>Produces output:</a:t>
            </a:r>
            <a:br>
              <a:rPr lang="en-US" sz="2800"/>
            </a:br>
            <a:r>
              <a:rPr lang="en-US" sz="2800"/>
              <a:t>42</a:t>
            </a:r>
            <a:br>
              <a:rPr lang="en-US" sz="2800"/>
            </a:br>
            <a:r>
              <a:rPr lang="en-US" sz="2800"/>
              <a:t>42</a:t>
            </a:r>
          </a:p>
          <a:p>
            <a:pPr eaLnBrk="1" hangingPunct="1">
              <a:lnSpc>
                <a:spcPct val="90000"/>
              </a:lnSpc>
              <a:spcBef>
                <a:spcPct val="50000"/>
              </a:spcBef>
            </a:pPr>
            <a:r>
              <a:rPr lang="en-US" sz="2800"/>
              <a:t>p1 and v1 refer to same variable</a:t>
            </a:r>
          </a:p>
        </p:txBody>
      </p:sp>
      <p:sp>
        <p:nvSpPr>
          <p:cNvPr id="6" name="Slide Number Placeholder 5"/>
          <p:cNvSpPr>
            <a:spLocks noGrp="1"/>
          </p:cNvSpPr>
          <p:nvPr>
            <p:ph type="sldNum" sz="quarter" idx="11"/>
          </p:nvPr>
        </p:nvSpPr>
        <p:spPr/>
        <p:txBody>
          <a:bodyPr/>
          <a:lstStyle/>
          <a:p>
            <a:pPr>
              <a:defRPr/>
            </a:pPr>
            <a:r>
              <a:rPr lang="en-US"/>
              <a:t>10-</a:t>
            </a:r>
            <a:fld id="{3A8DD5CA-A7BD-4D9D-BD23-817C6AD16F48}" type="slidenum">
              <a:rPr lang="en-US"/>
              <a:pPr>
                <a:defRPr/>
              </a:pPr>
              <a:t>26</a:t>
            </a:fld>
            <a:endParaRPr lang="en-US"/>
          </a:p>
        </p:txBody>
      </p:sp>
    </p:spTree>
    <p:extLst>
      <p:ext uri="{BB962C8B-B14F-4D97-AF65-F5344CB8AC3E}">
        <p14:creationId xmlns:p14="http://schemas.microsoft.com/office/powerpoint/2010/main" val="246775484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mtClean="0"/>
              <a:t>&amp; Operator</a:t>
            </a:r>
          </a:p>
        </p:txBody>
      </p:sp>
      <p:sp>
        <p:nvSpPr>
          <p:cNvPr id="34818" name="Rectangle 3"/>
          <p:cNvSpPr>
            <a:spLocks noGrp="1" noChangeArrowheads="1"/>
          </p:cNvSpPr>
          <p:nvPr>
            <p:ph type="body" idx="1"/>
          </p:nvPr>
        </p:nvSpPr>
        <p:spPr/>
        <p:txBody>
          <a:bodyPr>
            <a:normAutofit/>
          </a:bodyPr>
          <a:lstStyle/>
          <a:p>
            <a:pPr eaLnBrk="1" hangingPunct="1"/>
            <a:r>
              <a:rPr lang="en-US" dirty="0" smtClean="0"/>
              <a:t>Remember call-by-reference parameters</a:t>
            </a:r>
          </a:p>
          <a:p>
            <a:pPr lvl="1"/>
            <a:r>
              <a:rPr lang="en-US" dirty="0" smtClean="0"/>
              <a:t>Void </a:t>
            </a:r>
            <a:r>
              <a:rPr lang="en-US" dirty="0" err="1" smtClean="0"/>
              <a:t>sumxy</a:t>
            </a:r>
            <a:r>
              <a:rPr lang="en-US" dirty="0" smtClean="0"/>
              <a:t>(</a:t>
            </a:r>
            <a:r>
              <a:rPr lang="en-US" dirty="0" err="1" smtClean="0"/>
              <a:t>int</a:t>
            </a:r>
            <a:r>
              <a:rPr lang="en-US" dirty="0" smtClean="0"/>
              <a:t> &amp;x, </a:t>
            </a:r>
            <a:r>
              <a:rPr lang="en-US" dirty="0" err="1" smtClean="0"/>
              <a:t>int</a:t>
            </a:r>
            <a:r>
              <a:rPr lang="en-US" dirty="0" smtClean="0"/>
              <a:t> y) { … }</a:t>
            </a:r>
          </a:p>
          <a:p>
            <a:pPr eaLnBrk="1" hangingPunct="1"/>
            <a:r>
              <a:rPr lang="en-US" dirty="0" smtClean="0"/>
              <a:t>Actually passes the "address of" actual argument</a:t>
            </a:r>
          </a:p>
          <a:p>
            <a:pPr eaLnBrk="1" hangingPunct="1">
              <a:spcBef>
                <a:spcPct val="50000"/>
              </a:spcBef>
            </a:pPr>
            <a:r>
              <a:rPr lang="en-US" dirty="0" smtClean="0"/>
              <a:t>Operator’s two uses are closely related</a:t>
            </a:r>
          </a:p>
        </p:txBody>
      </p:sp>
      <p:sp>
        <p:nvSpPr>
          <p:cNvPr id="6" name="Slide Number Placeholder 5"/>
          <p:cNvSpPr>
            <a:spLocks noGrp="1"/>
          </p:cNvSpPr>
          <p:nvPr>
            <p:ph type="sldNum" sz="quarter" idx="11"/>
          </p:nvPr>
        </p:nvSpPr>
        <p:spPr/>
        <p:txBody>
          <a:bodyPr/>
          <a:lstStyle/>
          <a:p>
            <a:pPr>
              <a:defRPr/>
            </a:pPr>
            <a:r>
              <a:rPr lang="en-US"/>
              <a:t>10-</a:t>
            </a:r>
            <a:fld id="{BB2DE746-A70F-4339-B3EA-2936D9AE3495}" type="slidenum">
              <a:rPr lang="en-US"/>
              <a:pPr>
                <a:defRPr/>
              </a:pPr>
              <a:t>27</a:t>
            </a:fld>
            <a:endParaRPr lang="en-US"/>
          </a:p>
        </p:txBody>
      </p:sp>
    </p:spTree>
    <p:extLst>
      <p:ext uri="{BB962C8B-B14F-4D97-AF65-F5344CB8AC3E}">
        <p14:creationId xmlns:p14="http://schemas.microsoft.com/office/powerpoint/2010/main" val="178993336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Grp="1" noChangeArrowheads="1"/>
          </p:cNvSpPr>
          <p:nvPr>
            <p:ph type="title"/>
          </p:nvPr>
        </p:nvSpPr>
        <p:spPr/>
        <p:txBody>
          <a:bodyPr>
            <a:normAutofit fontScale="90000"/>
          </a:bodyPr>
          <a:lstStyle/>
          <a:p>
            <a:pPr eaLnBrk="1" hangingPunct="1"/>
            <a:r>
              <a:rPr lang="en-US" sz="3000"/>
              <a:t>Pointer Assignments Graphic: </a:t>
            </a:r>
            <a:br>
              <a:rPr lang="en-US" sz="3000"/>
            </a:br>
            <a:r>
              <a:rPr lang="en-US" sz="3000" b="1"/>
              <a:t>Display 10.1</a:t>
            </a:r>
            <a:r>
              <a:rPr lang="en-US" sz="3000"/>
              <a:t>  Uses of the Assignment Operator with Pointer Variables</a:t>
            </a:r>
          </a:p>
        </p:txBody>
      </p:sp>
      <p:pic>
        <p:nvPicPr>
          <p:cNvPr id="38914" name="Picture 5" descr="C:\WINDOWS\Desktop\Oh_type\sacitch_C++_ppt\gif\savitchc10d01.gif"/>
          <p:cNvPicPr preferRelativeResize="0">
            <a:picLocks noChangeAspect="1" noChangeArrowheads="1"/>
          </p:cNvPicPr>
          <p:nvPr>
            <p:custDataLst>
              <p:tags r:id="rId1"/>
            </p:custDataLst>
          </p:nvPr>
        </p:nvPicPr>
        <p:blipFill>
          <a:blip r:embed="rId4"/>
          <a:srcRect/>
          <a:stretch>
            <a:fillRect/>
          </a:stretch>
        </p:blipFill>
        <p:spPr bwMode="auto">
          <a:xfrm>
            <a:off x="2724151" y="1690688"/>
            <a:ext cx="7504113" cy="46101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r>
              <a:rPr lang="en-US"/>
              <a:t>10-</a:t>
            </a:r>
            <a:fld id="{C2B739A7-37D7-4378-AD63-9D69DA366F55}" type="slidenum">
              <a:rPr lang="en-US"/>
              <a:pPr>
                <a:defRPr/>
              </a:pPr>
              <a:t>28</a:t>
            </a:fld>
            <a:endParaRPr lang="en-US"/>
          </a:p>
        </p:txBody>
      </p:sp>
      <p:sp>
        <p:nvSpPr>
          <p:cNvPr id="2" name="Rounded Rectangular Callout 1"/>
          <p:cNvSpPr/>
          <p:nvPr/>
        </p:nvSpPr>
        <p:spPr>
          <a:xfrm>
            <a:off x="383059" y="3892378"/>
            <a:ext cx="2026510" cy="976184"/>
          </a:xfrm>
          <a:prstGeom prst="wedgeRoundRectCallout">
            <a:avLst>
              <a:gd name="adj1" fmla="val 78557"/>
              <a:gd name="adj2" fmla="val -3243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*p represents the </a:t>
            </a:r>
            <a:r>
              <a:rPr lang="en-US" dirty="0" smtClean="0"/>
              <a:t>contents </a:t>
            </a:r>
            <a:r>
              <a:rPr lang="en-US" dirty="0" smtClean="0"/>
              <a:t>of the pointer</a:t>
            </a:r>
          </a:p>
        </p:txBody>
      </p:sp>
    </p:spTree>
    <p:extLst>
      <p:ext uri="{BB962C8B-B14F-4D97-AF65-F5344CB8AC3E}">
        <p14:creationId xmlns:p14="http://schemas.microsoft.com/office/powerpoint/2010/main" val="389336441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Practice</a:t>
            </a:r>
            <a:endParaRPr lang="en-US" dirty="0"/>
          </a:p>
        </p:txBody>
      </p:sp>
      <p:sp>
        <p:nvSpPr>
          <p:cNvPr id="3" name="Content Placeholder 2"/>
          <p:cNvSpPr>
            <a:spLocks noGrp="1"/>
          </p:cNvSpPr>
          <p:nvPr>
            <p:ph idx="1"/>
          </p:nvPr>
        </p:nvSpPr>
        <p:spPr/>
        <p:txBody>
          <a:bodyPr/>
          <a:lstStyle/>
          <a:p>
            <a:r>
              <a:rPr lang="en-US" dirty="0" smtClean="0"/>
              <a:t>Complete the worksheet / hand out of pointer examples.</a:t>
            </a:r>
            <a:endParaRPr lang="en-US" dirty="0"/>
          </a:p>
        </p:txBody>
      </p:sp>
    </p:spTree>
    <p:extLst>
      <p:ext uri="{BB962C8B-B14F-4D97-AF65-F5344CB8AC3E}">
        <p14:creationId xmlns:p14="http://schemas.microsoft.com/office/powerpoint/2010/main" val="171643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p:txBody>
          <a:bodyPr/>
          <a:lstStyle/>
          <a:p>
            <a:r>
              <a:rPr lang="en-US" dirty="0" smtClean="0"/>
              <a:t>Multiple source files</a:t>
            </a:r>
          </a:p>
          <a:p>
            <a:pPr lvl="1"/>
            <a:r>
              <a:rPr lang="en-US" dirty="0" smtClean="0"/>
              <a:t>Source code can quickly get out of hand</a:t>
            </a:r>
          </a:p>
          <a:p>
            <a:pPr lvl="1"/>
            <a:r>
              <a:rPr lang="en-US" dirty="0" smtClean="0"/>
              <a:t>Enable multiple people to work on projects at same time</a:t>
            </a:r>
          </a:p>
          <a:p>
            <a:r>
              <a:rPr lang="en-US" dirty="0" smtClean="0"/>
              <a:t>Pointers</a:t>
            </a:r>
          </a:p>
          <a:p>
            <a:pPr lvl="1"/>
            <a:r>
              <a:rPr lang="en-US" dirty="0" smtClean="0"/>
              <a:t>Need to reference large blocks of memory with simple variable</a:t>
            </a:r>
          </a:p>
          <a:p>
            <a:pPr lvl="1"/>
            <a:r>
              <a:rPr lang="en-US" dirty="0" smtClean="0"/>
              <a:t>Ease parameter passing</a:t>
            </a:r>
          </a:p>
          <a:p>
            <a:pPr lvl="1"/>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3</a:t>
            </a:fld>
            <a:endParaRPr lang="en-US"/>
          </a:p>
        </p:txBody>
      </p:sp>
    </p:spTree>
    <p:extLst>
      <p:ext uri="{BB962C8B-B14F-4D97-AF65-F5344CB8AC3E}">
        <p14:creationId xmlns:p14="http://schemas.microsoft.com/office/powerpoint/2010/main" val="1537854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normAutofit fontScale="90000"/>
          </a:bodyPr>
          <a:lstStyle/>
          <a:p>
            <a:pPr eaLnBrk="1" hangingPunct="1"/>
            <a:r>
              <a:rPr lang="en-US" dirty="0" smtClean="0"/>
              <a:t>Dynamic Memory Allocation</a:t>
            </a:r>
            <a:br>
              <a:rPr lang="en-US" dirty="0" smtClean="0"/>
            </a:br>
            <a:r>
              <a:rPr lang="en-US" sz="3100" i="1" dirty="0" smtClean="0"/>
              <a:t>The New keyword</a:t>
            </a:r>
            <a:endParaRPr lang="en-US" i="1" dirty="0" smtClean="0"/>
          </a:p>
        </p:txBody>
      </p:sp>
      <p:sp>
        <p:nvSpPr>
          <p:cNvPr id="40962" name="Rectangle 3"/>
          <p:cNvSpPr>
            <a:spLocks noGrp="1" noChangeArrowheads="1"/>
          </p:cNvSpPr>
          <p:nvPr>
            <p:ph type="body" idx="1"/>
          </p:nvPr>
        </p:nvSpPr>
        <p:spPr>
          <a:xfrm>
            <a:off x="2355891" y="2106827"/>
            <a:ext cx="7815262" cy="4232189"/>
          </a:xfrm>
        </p:spPr>
        <p:txBody>
          <a:bodyPr>
            <a:normAutofit lnSpcReduction="10000"/>
          </a:bodyPr>
          <a:lstStyle/>
          <a:p>
            <a:pPr eaLnBrk="1" hangingPunct="1">
              <a:lnSpc>
                <a:spcPct val="90000"/>
              </a:lnSpc>
            </a:pPr>
            <a:r>
              <a:rPr lang="en-US" sz="2800" dirty="0" smtClean="0"/>
              <a:t>Dynamically </a:t>
            </a:r>
            <a:r>
              <a:rPr lang="en-US" sz="2800" dirty="0"/>
              <a:t>allocate variables</a:t>
            </a:r>
          </a:p>
          <a:p>
            <a:pPr>
              <a:lnSpc>
                <a:spcPct val="90000"/>
              </a:lnSpc>
              <a:spcBef>
                <a:spcPct val="25000"/>
              </a:spcBef>
            </a:pPr>
            <a:r>
              <a:rPr lang="en-US" sz="2600" dirty="0"/>
              <a:t>Operator </a:t>
            </a:r>
            <a:r>
              <a:rPr lang="en-US" sz="2600" i="1" dirty="0"/>
              <a:t>new</a:t>
            </a:r>
            <a:r>
              <a:rPr lang="en-US" sz="2600" dirty="0"/>
              <a:t> creates variables</a:t>
            </a:r>
          </a:p>
          <a:p>
            <a:pPr lvl="1">
              <a:lnSpc>
                <a:spcPct val="90000"/>
              </a:lnSpc>
              <a:spcBef>
                <a:spcPct val="25000"/>
              </a:spcBef>
            </a:pPr>
            <a:r>
              <a:rPr lang="en-US" dirty="0"/>
              <a:t>No identifiers to refer to them</a:t>
            </a:r>
          </a:p>
          <a:p>
            <a:pPr lvl="1">
              <a:lnSpc>
                <a:spcPct val="90000"/>
              </a:lnSpc>
              <a:spcBef>
                <a:spcPct val="25000"/>
              </a:spcBef>
            </a:pPr>
            <a:r>
              <a:rPr lang="en-US" dirty="0"/>
              <a:t>Just a pointer!</a:t>
            </a:r>
          </a:p>
          <a:p>
            <a:pPr eaLnBrk="1" hangingPunct="1">
              <a:lnSpc>
                <a:spcPct val="90000"/>
              </a:lnSpc>
            </a:pPr>
            <a:r>
              <a:rPr lang="en-US" sz="2800" dirty="0"/>
              <a:t>p1 = new </a:t>
            </a:r>
            <a:r>
              <a:rPr lang="en-US" sz="2800" dirty="0" err="1"/>
              <a:t>int</a:t>
            </a:r>
            <a:r>
              <a:rPr lang="en-US" sz="2800" dirty="0"/>
              <a:t>;</a:t>
            </a:r>
          </a:p>
          <a:p>
            <a:pPr lvl="1" eaLnBrk="1" hangingPunct="1">
              <a:lnSpc>
                <a:spcPct val="90000"/>
              </a:lnSpc>
              <a:spcBef>
                <a:spcPct val="25000"/>
              </a:spcBef>
            </a:pPr>
            <a:r>
              <a:rPr lang="en-US" sz="2400" dirty="0"/>
              <a:t>Creates new "nameless" variable, and</a:t>
            </a:r>
            <a:br>
              <a:rPr lang="en-US" sz="2400" dirty="0"/>
            </a:br>
            <a:r>
              <a:rPr lang="en-US" sz="2400" dirty="0"/>
              <a:t>assigns p1 to "point to" it</a:t>
            </a:r>
          </a:p>
          <a:p>
            <a:pPr lvl="1" eaLnBrk="1" hangingPunct="1">
              <a:lnSpc>
                <a:spcPct val="90000"/>
              </a:lnSpc>
              <a:spcBef>
                <a:spcPct val="25000"/>
              </a:spcBef>
            </a:pPr>
            <a:r>
              <a:rPr lang="en-US" sz="2400" dirty="0"/>
              <a:t>Can access with *p1</a:t>
            </a:r>
          </a:p>
          <a:p>
            <a:pPr lvl="2" eaLnBrk="1" hangingPunct="1">
              <a:lnSpc>
                <a:spcPct val="90000"/>
              </a:lnSpc>
              <a:spcBef>
                <a:spcPct val="25000"/>
              </a:spcBef>
            </a:pPr>
            <a:r>
              <a:rPr lang="en-US" dirty="0"/>
              <a:t>Use just like ordinary </a:t>
            </a:r>
            <a:r>
              <a:rPr lang="en-US" dirty="0" smtClean="0"/>
              <a:t>variable</a:t>
            </a:r>
          </a:p>
          <a:p>
            <a:pPr>
              <a:lnSpc>
                <a:spcPct val="90000"/>
              </a:lnSpc>
              <a:spcBef>
                <a:spcPct val="25000"/>
              </a:spcBef>
            </a:pPr>
            <a:r>
              <a:rPr lang="en-US" dirty="0" smtClean="0"/>
              <a:t>See this in action</a:t>
            </a:r>
          </a:p>
          <a:p>
            <a:pPr lvl="1">
              <a:lnSpc>
                <a:spcPct val="90000"/>
              </a:lnSpc>
              <a:spcBef>
                <a:spcPct val="25000"/>
              </a:spcBef>
            </a:pPr>
            <a:r>
              <a:rPr lang="en-US" dirty="0">
                <a:hlinkClick r:id="rId3"/>
              </a:rPr>
              <a:t>http://</a:t>
            </a:r>
            <a:r>
              <a:rPr lang="en-US" dirty="0" smtClean="0">
                <a:hlinkClick r:id="rId3"/>
              </a:rPr>
              <a:t>www.youtube.com/watch?v=f-pJlnpkLp0</a:t>
            </a:r>
            <a:r>
              <a:rPr lang="en-US" dirty="0"/>
              <a:t> </a:t>
            </a:r>
          </a:p>
        </p:txBody>
      </p:sp>
      <p:sp>
        <p:nvSpPr>
          <p:cNvPr id="6" name="Slide Number Placeholder 5"/>
          <p:cNvSpPr>
            <a:spLocks noGrp="1"/>
          </p:cNvSpPr>
          <p:nvPr>
            <p:ph type="sldNum" sz="quarter" idx="11"/>
          </p:nvPr>
        </p:nvSpPr>
        <p:spPr/>
        <p:txBody>
          <a:bodyPr/>
          <a:lstStyle/>
          <a:p>
            <a:pPr>
              <a:defRPr/>
            </a:pPr>
            <a:r>
              <a:rPr lang="en-US"/>
              <a:t>10-</a:t>
            </a:r>
            <a:fld id="{DDBD20FC-2EE5-4BAF-AC99-C06DA9E9A7A8}" type="slidenum">
              <a:rPr lang="en-US"/>
              <a:pPr>
                <a:defRPr/>
              </a:pPr>
              <a:t>30</a:t>
            </a:fld>
            <a:endParaRPr lang="en-US"/>
          </a:p>
        </p:txBody>
      </p:sp>
      <p:pic>
        <p:nvPicPr>
          <p:cNvPr id="7" name="Picture 2"/>
          <p:cNvPicPr>
            <a:picLocks noChangeAspect="1" noChangeArrowheads="1"/>
          </p:cNvPicPr>
          <p:nvPr/>
        </p:nvPicPr>
        <p:blipFill>
          <a:blip r:embed="rId4"/>
          <a:srcRect/>
          <a:stretch>
            <a:fillRect/>
          </a:stretch>
        </p:blipFill>
        <p:spPr bwMode="auto">
          <a:xfrm>
            <a:off x="8606119" y="3039761"/>
            <a:ext cx="2670520" cy="2014151"/>
          </a:xfrm>
          <a:prstGeom prst="rect">
            <a:avLst/>
          </a:prstGeom>
          <a:noFill/>
          <a:ln w="9525">
            <a:noFill/>
            <a:miter lim="800000"/>
            <a:headEnd/>
            <a:tailEnd/>
          </a:ln>
          <a:effectLst/>
        </p:spPr>
      </p:pic>
    </p:spTree>
    <p:extLst>
      <p:ext uri="{BB962C8B-B14F-4D97-AF65-F5344CB8AC3E}">
        <p14:creationId xmlns:p14="http://schemas.microsoft.com/office/powerpoint/2010/main" val="392053989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Allocated Variables</a:t>
            </a:r>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solidFill>
                  <a:srgbClr val="0070C0"/>
                </a:solidFill>
              </a:rPr>
              <a:t> </a:t>
            </a:r>
            <a:r>
              <a:rPr lang="en-US" dirty="0" smtClean="0"/>
              <a:t>*p1,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17526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943600" y="2667000"/>
            <a:ext cx="12192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4038600"/>
            <a:ext cx="1219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86601" y="2819400"/>
            <a:ext cx="704039" cy="369332"/>
          </a:xfrm>
          <a:prstGeom prst="rect">
            <a:avLst/>
          </a:prstGeom>
          <a:noFill/>
        </p:spPr>
        <p:txBody>
          <a:bodyPr wrap="none" rtlCol="0">
            <a:spAutoFit/>
          </a:bodyPr>
          <a:lstStyle/>
          <a:p>
            <a:r>
              <a:rPr lang="en-US" dirty="0"/>
              <a:t>NULL</a:t>
            </a:r>
          </a:p>
        </p:txBody>
      </p:sp>
      <p:sp>
        <p:nvSpPr>
          <p:cNvPr id="22" name="TextBox 21"/>
          <p:cNvSpPr txBox="1"/>
          <p:nvPr/>
        </p:nvSpPr>
        <p:spPr>
          <a:xfrm>
            <a:off x="7162801" y="3810000"/>
            <a:ext cx="704039" cy="369332"/>
          </a:xfrm>
          <a:prstGeom prst="rect">
            <a:avLst/>
          </a:prstGeom>
          <a:noFill/>
        </p:spPr>
        <p:txBody>
          <a:bodyPr wrap="none" rtlCol="0">
            <a:spAutoFit/>
          </a:bodyPr>
          <a:lstStyle/>
          <a:p>
            <a:r>
              <a:rPr lang="en-US" dirty="0"/>
              <a:t>NULL</a:t>
            </a:r>
          </a:p>
        </p:txBody>
      </p:sp>
    </p:spTree>
    <p:extLst>
      <p:ext uri="{BB962C8B-B14F-4D97-AF65-F5344CB8AC3E}">
        <p14:creationId xmlns:p14="http://schemas.microsoft.com/office/powerpoint/2010/main" val="39206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23622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5" idx="1"/>
          </p:cNvCxnSpPr>
          <p:nvPr/>
        </p:nvCxnSpPr>
        <p:spPr>
          <a:xfrm>
            <a:off x="5943600" y="2667000"/>
            <a:ext cx="1752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4038600"/>
            <a:ext cx="1219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62801" y="3810000"/>
            <a:ext cx="704039" cy="369332"/>
          </a:xfrm>
          <a:prstGeom prst="rect">
            <a:avLst/>
          </a:prstGeom>
          <a:noFill/>
        </p:spPr>
        <p:txBody>
          <a:bodyPr wrap="none" rtlCol="0">
            <a:spAutoFit/>
          </a:bodyPr>
          <a:lstStyle/>
          <a:p>
            <a:r>
              <a:rPr lang="en-US" dirty="0"/>
              <a:t>NULL</a:t>
            </a:r>
          </a:p>
        </p:txBody>
      </p: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468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28956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5" idx="1"/>
          </p:cNvCxnSpPr>
          <p:nvPr/>
        </p:nvCxnSpPr>
        <p:spPr>
          <a:xfrm>
            <a:off x="5943600" y="2667000"/>
            <a:ext cx="1752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4038600"/>
            <a:ext cx="1219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62801" y="3810000"/>
            <a:ext cx="704039" cy="369332"/>
          </a:xfrm>
          <a:prstGeom prst="rect">
            <a:avLst/>
          </a:prstGeom>
          <a:noFill/>
        </p:spPr>
        <p:txBody>
          <a:bodyPr wrap="none" rtlCol="0">
            <a:spAutoFit/>
          </a:bodyPr>
          <a:lstStyle/>
          <a:p>
            <a:r>
              <a:rPr lang="en-US" dirty="0"/>
              <a:t>NULL</a:t>
            </a:r>
          </a:p>
        </p:txBody>
      </p: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spTree>
    <p:extLst>
      <p:ext uri="{BB962C8B-B14F-4D97-AF65-F5344CB8AC3E}">
        <p14:creationId xmlns:p14="http://schemas.microsoft.com/office/powerpoint/2010/main" val="3328459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35052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5" idx="1"/>
          </p:cNvCxnSpPr>
          <p:nvPr/>
        </p:nvCxnSpPr>
        <p:spPr>
          <a:xfrm>
            <a:off x="5943600" y="2667000"/>
            <a:ext cx="1752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3124200"/>
            <a:ext cx="1752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spTree>
    <p:extLst>
      <p:ext uri="{BB962C8B-B14F-4D97-AF65-F5344CB8AC3E}">
        <p14:creationId xmlns:p14="http://schemas.microsoft.com/office/powerpoint/2010/main" val="1575179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41148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5" idx="1"/>
          </p:cNvCxnSpPr>
          <p:nvPr/>
        </p:nvCxnSpPr>
        <p:spPr>
          <a:xfrm>
            <a:off x="5943600" y="2667000"/>
            <a:ext cx="1752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3124200"/>
            <a:ext cx="1752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8</a:t>
            </a:r>
          </a:p>
        </p:txBody>
      </p:sp>
    </p:spTree>
    <p:extLst>
      <p:ext uri="{BB962C8B-B14F-4D97-AF65-F5344CB8AC3E}">
        <p14:creationId xmlns:p14="http://schemas.microsoft.com/office/powerpoint/2010/main" val="3737924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47244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4" idx="1"/>
          </p:cNvCxnSpPr>
          <p:nvPr/>
        </p:nvCxnSpPr>
        <p:spPr>
          <a:xfrm>
            <a:off x="5943600" y="2667000"/>
            <a:ext cx="1828800" cy="1600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3124200"/>
            <a:ext cx="1752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8</a:t>
            </a:r>
          </a:p>
        </p:txBody>
      </p:sp>
      <p:sp>
        <p:nvSpPr>
          <p:cNvPr id="14" name="Rectangle 13"/>
          <p:cNvSpPr/>
          <p:nvPr/>
        </p:nvSpPr>
        <p:spPr>
          <a:xfrm>
            <a:off x="7772400" y="38100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Tree>
    <p:extLst>
      <p:ext uri="{BB962C8B-B14F-4D97-AF65-F5344CB8AC3E}">
        <p14:creationId xmlns:p14="http://schemas.microsoft.com/office/powerpoint/2010/main" val="1755329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52578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4" idx="1"/>
          </p:cNvCxnSpPr>
          <p:nvPr/>
        </p:nvCxnSpPr>
        <p:spPr>
          <a:xfrm>
            <a:off x="5943600" y="2667000"/>
            <a:ext cx="1828800" cy="1600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43600" y="3124200"/>
            <a:ext cx="1752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8</a:t>
            </a:r>
          </a:p>
        </p:txBody>
      </p:sp>
      <p:sp>
        <p:nvSpPr>
          <p:cNvPr id="14" name="Rectangle 13"/>
          <p:cNvSpPr/>
          <p:nvPr/>
        </p:nvSpPr>
        <p:spPr>
          <a:xfrm>
            <a:off x="7772400" y="38100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Tree>
    <p:extLst>
      <p:ext uri="{BB962C8B-B14F-4D97-AF65-F5344CB8AC3E}">
        <p14:creationId xmlns:p14="http://schemas.microsoft.com/office/powerpoint/2010/main" val="2829208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Allocated Variables</a:t>
            </a:r>
            <a:endParaRPr lang="en-US" dirty="0"/>
          </a:p>
        </p:txBody>
      </p:sp>
      <p:sp>
        <p:nvSpPr>
          <p:cNvPr id="3" name="Content Placeholder 2"/>
          <p:cNvSpPr>
            <a:spLocks noGrp="1"/>
          </p:cNvSpPr>
          <p:nvPr>
            <p:ph sz="half" idx="4294967295"/>
          </p:nvPr>
        </p:nvSpPr>
        <p:spPr>
          <a:xfrm>
            <a:off x="1981200" y="1773936"/>
            <a:ext cx="4038600" cy="4623816"/>
          </a:xfrm>
          <a:prstGeom prst="rect">
            <a:avLst/>
          </a:prstGeom>
        </p:spPr>
        <p:txBody>
          <a:bodyPr/>
          <a:lstStyle/>
          <a:p>
            <a:pPr>
              <a:spcAft>
                <a:spcPts val="1200"/>
              </a:spcAft>
              <a:buNone/>
            </a:pPr>
            <a:r>
              <a:rPr lang="en-US" dirty="0" err="1" smtClean="0">
                <a:solidFill>
                  <a:srgbClr val="0070C0"/>
                </a:solidFill>
              </a:rPr>
              <a:t>int</a:t>
            </a:r>
            <a:r>
              <a:rPr lang="en-US" dirty="0" smtClean="0"/>
              <a:t>* p1, *p2;</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5;</a:t>
            </a:r>
          </a:p>
          <a:p>
            <a:pPr>
              <a:spcAft>
                <a:spcPts val="1200"/>
              </a:spcAft>
              <a:buNone/>
            </a:pPr>
            <a:r>
              <a:rPr lang="en-US" dirty="0" smtClean="0"/>
              <a:t>p2 = p1;</a:t>
            </a:r>
          </a:p>
          <a:p>
            <a:pPr>
              <a:spcAft>
                <a:spcPts val="1200"/>
              </a:spcAft>
              <a:buNone/>
            </a:pPr>
            <a:r>
              <a:rPr lang="en-US" dirty="0" smtClean="0"/>
              <a:t>*p2 = 8;</a:t>
            </a:r>
          </a:p>
          <a:p>
            <a:pPr>
              <a:spcAft>
                <a:spcPts val="1200"/>
              </a:spcAft>
              <a:buNone/>
            </a:pPr>
            <a:r>
              <a:rPr lang="en-US" dirty="0" smtClean="0"/>
              <a:t>p1 = </a:t>
            </a:r>
            <a:r>
              <a:rPr lang="en-US" dirty="0" smtClean="0">
                <a:solidFill>
                  <a:srgbClr val="0070C0"/>
                </a:solidFill>
              </a:rPr>
              <a:t>new </a:t>
            </a:r>
            <a:r>
              <a:rPr lang="en-US" dirty="0" err="1" smtClean="0">
                <a:solidFill>
                  <a:srgbClr val="0070C0"/>
                </a:solidFill>
              </a:rPr>
              <a:t>int</a:t>
            </a:r>
            <a:r>
              <a:rPr lang="en-US" dirty="0" smtClean="0"/>
              <a:t>;</a:t>
            </a:r>
          </a:p>
          <a:p>
            <a:pPr>
              <a:spcAft>
                <a:spcPts val="1200"/>
              </a:spcAft>
              <a:buNone/>
            </a:pPr>
            <a:r>
              <a:rPr lang="en-US" dirty="0" smtClean="0"/>
              <a:t>*p1 = 3;</a:t>
            </a:r>
          </a:p>
          <a:p>
            <a:pPr>
              <a:spcAft>
                <a:spcPts val="1200"/>
              </a:spcAft>
              <a:buNone/>
            </a:pPr>
            <a:r>
              <a:rPr lang="en-US" dirty="0" smtClean="0"/>
              <a:t>p2 = p1;</a:t>
            </a:r>
          </a:p>
        </p:txBody>
      </p:sp>
      <p:sp>
        <p:nvSpPr>
          <p:cNvPr id="5" name="Rectangle 4"/>
          <p:cNvSpPr/>
          <p:nvPr/>
        </p:nvSpPr>
        <p:spPr>
          <a:xfrm>
            <a:off x="1905000" y="5867400"/>
            <a:ext cx="2286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22098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38862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43600" y="2743200"/>
            <a:ext cx="442750" cy="369332"/>
          </a:xfrm>
          <a:prstGeom prst="rect">
            <a:avLst/>
          </a:prstGeom>
          <a:noFill/>
        </p:spPr>
        <p:txBody>
          <a:bodyPr wrap="none" rtlCol="0">
            <a:spAutoFit/>
          </a:bodyPr>
          <a:lstStyle/>
          <a:p>
            <a:r>
              <a:rPr lang="en-US" dirty="0"/>
              <a:t>p1</a:t>
            </a:r>
          </a:p>
        </p:txBody>
      </p:sp>
      <p:sp>
        <p:nvSpPr>
          <p:cNvPr id="9" name="TextBox 8"/>
          <p:cNvSpPr txBox="1"/>
          <p:nvPr/>
        </p:nvSpPr>
        <p:spPr>
          <a:xfrm>
            <a:off x="6019800" y="4419600"/>
            <a:ext cx="442750" cy="369332"/>
          </a:xfrm>
          <a:prstGeom prst="rect">
            <a:avLst/>
          </a:prstGeom>
          <a:noFill/>
        </p:spPr>
        <p:txBody>
          <a:bodyPr wrap="none" rtlCol="0">
            <a:spAutoFit/>
          </a:bodyPr>
          <a:lstStyle/>
          <a:p>
            <a:r>
              <a:rPr lang="en-US" dirty="0"/>
              <a:t>p2</a:t>
            </a:r>
          </a:p>
        </p:txBody>
      </p:sp>
      <p:sp>
        <p:nvSpPr>
          <p:cNvPr id="10" name="Oval 9"/>
          <p:cNvSpPr/>
          <p:nvPr/>
        </p:nvSpPr>
        <p:spPr>
          <a:xfrm>
            <a:off x="5867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7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4" idx="1"/>
          </p:cNvCxnSpPr>
          <p:nvPr/>
        </p:nvCxnSpPr>
        <p:spPr>
          <a:xfrm>
            <a:off x="5943600" y="2667000"/>
            <a:ext cx="1828800" cy="1600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flipV="1">
            <a:off x="5943600" y="4267200"/>
            <a:ext cx="18288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96200" y="22098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8</a:t>
            </a:r>
          </a:p>
        </p:txBody>
      </p:sp>
      <p:sp>
        <p:nvSpPr>
          <p:cNvPr id="14" name="Rectangle 13"/>
          <p:cNvSpPr/>
          <p:nvPr/>
        </p:nvSpPr>
        <p:spPr>
          <a:xfrm>
            <a:off x="7772400" y="3810000"/>
            <a:ext cx="914400"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pic>
        <p:nvPicPr>
          <p:cNvPr id="17" name="Picture 2" descr="C:\Users\ebowring\AppData\Local\Microsoft\Windows\Temporary Internet Files\Content.IE5\17M1R7CT\MCj04347500000[1].png"/>
          <p:cNvPicPr>
            <a:picLocks noChangeAspect="1" noChangeArrowheads="1"/>
          </p:cNvPicPr>
          <p:nvPr/>
        </p:nvPicPr>
        <p:blipFill>
          <a:blip r:embed="rId2"/>
          <a:srcRect/>
          <a:stretch>
            <a:fillRect/>
          </a:stretch>
        </p:blipFill>
        <p:spPr bwMode="auto">
          <a:xfrm>
            <a:off x="8839200" y="1905000"/>
            <a:ext cx="1447800" cy="1447800"/>
          </a:xfrm>
          <a:prstGeom prst="rect">
            <a:avLst/>
          </a:prstGeom>
          <a:noFill/>
        </p:spPr>
      </p:pic>
      <p:sp>
        <p:nvSpPr>
          <p:cNvPr id="18" name="TextBox 17"/>
          <p:cNvSpPr txBox="1"/>
          <p:nvPr/>
        </p:nvSpPr>
        <p:spPr>
          <a:xfrm>
            <a:off x="9220201" y="3276600"/>
            <a:ext cx="752129" cy="369332"/>
          </a:xfrm>
          <a:prstGeom prst="rect">
            <a:avLst/>
          </a:prstGeom>
          <a:noFill/>
        </p:spPr>
        <p:txBody>
          <a:bodyPr wrap="none" rtlCol="0">
            <a:spAutoFit/>
          </a:bodyPr>
          <a:lstStyle/>
          <a:p>
            <a:r>
              <a:rPr lang="en-US" dirty="0"/>
              <a:t>Oops!</a:t>
            </a:r>
          </a:p>
        </p:txBody>
      </p:sp>
    </p:spTree>
    <p:extLst>
      <p:ext uri="{BB962C8B-B14F-4D97-AF65-F5344CB8AC3E}">
        <p14:creationId xmlns:p14="http://schemas.microsoft.com/office/powerpoint/2010/main" val="3542993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dirty="0" smtClean="0"/>
              <a:t>More on </a:t>
            </a:r>
            <a:r>
              <a:rPr lang="en-US" dirty="0" smtClean="0">
                <a:solidFill>
                  <a:srgbClr val="C00000"/>
                </a:solidFill>
                <a:latin typeface="Courier New" panose="02070309020205020404" pitchFamily="49" charset="0"/>
                <a:cs typeface="Courier New" panose="02070309020205020404" pitchFamily="49" charset="0"/>
              </a:rPr>
              <a:t>new</a:t>
            </a:r>
            <a:r>
              <a:rPr lang="en-US" dirty="0" smtClean="0">
                <a:solidFill>
                  <a:srgbClr val="C00000"/>
                </a:solidFill>
              </a:rPr>
              <a:t> </a:t>
            </a:r>
            <a:r>
              <a:rPr lang="en-US" dirty="0" smtClean="0"/>
              <a:t>Operator</a:t>
            </a:r>
          </a:p>
        </p:txBody>
      </p:sp>
      <p:sp>
        <p:nvSpPr>
          <p:cNvPr id="6" name="Slide Number Placeholder 5"/>
          <p:cNvSpPr>
            <a:spLocks noGrp="1"/>
          </p:cNvSpPr>
          <p:nvPr>
            <p:ph type="sldNum" sz="quarter" idx="12"/>
          </p:nvPr>
        </p:nvSpPr>
        <p:spPr/>
        <p:txBody>
          <a:bodyPr/>
          <a:lstStyle/>
          <a:p>
            <a:pPr>
              <a:defRPr/>
            </a:pPr>
            <a:r>
              <a:rPr lang="en-US"/>
              <a:t>10-</a:t>
            </a:r>
            <a:fld id="{D68AED6D-266D-48D4-B4AF-9B50DB12DC95}" type="slidenum">
              <a:rPr lang="en-US"/>
              <a:pPr>
                <a:defRPr/>
              </a:pPr>
              <a:t>39</a:t>
            </a:fld>
            <a:endParaRPr lang="en-US"/>
          </a:p>
        </p:txBody>
      </p:sp>
      <p:sp>
        <p:nvSpPr>
          <p:cNvPr id="49154" name="Rectangle 3"/>
          <p:cNvSpPr>
            <a:spLocks noGrp="1" noChangeArrowheads="1"/>
          </p:cNvSpPr>
          <p:nvPr>
            <p:ph sz="quarter" idx="13"/>
          </p:nvPr>
        </p:nvSpPr>
        <p:spPr/>
        <p:txBody>
          <a:bodyPr>
            <a:normAutofit fontScale="70000" lnSpcReduction="20000"/>
          </a:bodyPr>
          <a:lstStyle/>
          <a:p>
            <a:pPr eaLnBrk="1" hangingPunct="1">
              <a:lnSpc>
                <a:spcPct val="90000"/>
              </a:lnSpc>
            </a:pPr>
            <a:r>
              <a:rPr lang="en-US" sz="2800" dirty="0"/>
              <a:t>Creates new dynamic variable</a:t>
            </a:r>
          </a:p>
          <a:p>
            <a:pPr eaLnBrk="1" hangingPunct="1">
              <a:lnSpc>
                <a:spcPct val="90000"/>
              </a:lnSpc>
              <a:spcBef>
                <a:spcPct val="40000"/>
              </a:spcBef>
            </a:pPr>
            <a:r>
              <a:rPr lang="en-US" sz="2800" dirty="0"/>
              <a:t>Returns pointer to the new variable</a:t>
            </a:r>
          </a:p>
          <a:p>
            <a:pPr eaLnBrk="1" hangingPunct="1">
              <a:lnSpc>
                <a:spcPct val="90000"/>
              </a:lnSpc>
              <a:spcBef>
                <a:spcPct val="40000"/>
              </a:spcBef>
            </a:pPr>
            <a:r>
              <a:rPr lang="en-US" sz="2800" dirty="0"/>
              <a:t>If type is class </a:t>
            </a:r>
            <a:r>
              <a:rPr lang="en-US" sz="2800" dirty="0" smtClean="0"/>
              <a:t>(object) :</a:t>
            </a:r>
            <a:endParaRPr lang="en-US" sz="2800" dirty="0"/>
          </a:p>
          <a:p>
            <a:pPr lvl="1" eaLnBrk="1" hangingPunct="1">
              <a:lnSpc>
                <a:spcPct val="90000"/>
              </a:lnSpc>
              <a:spcBef>
                <a:spcPct val="25000"/>
              </a:spcBef>
            </a:pPr>
            <a:r>
              <a:rPr lang="en-US" sz="2400" dirty="0"/>
              <a:t>Constructor is called for new object</a:t>
            </a:r>
          </a:p>
          <a:p>
            <a:pPr lvl="1" eaLnBrk="1" hangingPunct="1">
              <a:lnSpc>
                <a:spcPct val="90000"/>
              </a:lnSpc>
              <a:spcBef>
                <a:spcPct val="25000"/>
              </a:spcBef>
            </a:pPr>
            <a:r>
              <a:rPr lang="en-US" sz="2400" dirty="0"/>
              <a:t>Can invoke different constructor with</a:t>
            </a:r>
            <a:br>
              <a:rPr lang="en-US" sz="2400" dirty="0"/>
            </a:br>
            <a:r>
              <a:rPr lang="en-US" sz="2400" dirty="0"/>
              <a:t>initializer arguments:</a:t>
            </a:r>
            <a:br>
              <a:rPr lang="en-US" sz="2400" dirty="0"/>
            </a:br>
            <a:r>
              <a:rPr lang="en-US" sz="2000" dirty="0" err="1"/>
              <a:t>MyClass</a:t>
            </a:r>
            <a:r>
              <a:rPr lang="en-US" sz="2000" dirty="0"/>
              <a:t> *</a:t>
            </a:r>
            <a:r>
              <a:rPr lang="en-US" sz="2000" dirty="0" err="1"/>
              <a:t>mcPtr</a:t>
            </a:r>
            <a:r>
              <a:rPr lang="en-US" sz="2000" dirty="0"/>
              <a:t>;</a:t>
            </a:r>
            <a:br>
              <a:rPr lang="en-US" sz="2000" dirty="0"/>
            </a:br>
            <a:r>
              <a:rPr lang="en-US" sz="2000" dirty="0" err="1"/>
              <a:t>mcPtr</a:t>
            </a:r>
            <a:r>
              <a:rPr lang="en-US" sz="2000" dirty="0"/>
              <a:t> = new </a:t>
            </a:r>
            <a:r>
              <a:rPr lang="en-US" sz="2000" dirty="0" err="1"/>
              <a:t>MyClass</a:t>
            </a:r>
            <a:r>
              <a:rPr lang="en-US" sz="2000" dirty="0"/>
              <a:t>(32.0, 17);</a:t>
            </a:r>
          </a:p>
          <a:p>
            <a:pPr eaLnBrk="1" hangingPunct="1">
              <a:lnSpc>
                <a:spcPct val="90000"/>
              </a:lnSpc>
              <a:spcBef>
                <a:spcPct val="40000"/>
              </a:spcBef>
            </a:pPr>
            <a:r>
              <a:rPr lang="en-US" sz="2800" dirty="0"/>
              <a:t>Can still initialize non-class types:</a:t>
            </a:r>
            <a:br>
              <a:rPr lang="en-US" sz="2800" dirty="0"/>
            </a:br>
            <a:r>
              <a:rPr lang="en-US" dirty="0" err="1"/>
              <a:t>int</a:t>
            </a:r>
            <a:r>
              <a:rPr lang="en-US" dirty="0"/>
              <a:t> *n;</a:t>
            </a:r>
            <a:br>
              <a:rPr lang="en-US" dirty="0"/>
            </a:br>
            <a:r>
              <a:rPr lang="en-US" dirty="0"/>
              <a:t>n = new </a:t>
            </a:r>
            <a:r>
              <a:rPr lang="en-US" dirty="0" err="1"/>
              <a:t>int</a:t>
            </a:r>
            <a:r>
              <a:rPr lang="en-US" dirty="0"/>
              <a:t>(17);	//Initializes *n to 17</a:t>
            </a:r>
          </a:p>
        </p:txBody>
      </p:sp>
      <p:sp>
        <p:nvSpPr>
          <p:cNvPr id="2" name="Content Placeholder 1"/>
          <p:cNvSpPr>
            <a:spLocks noGrp="1"/>
          </p:cNvSpPr>
          <p:nvPr>
            <p:ph sz="quarter" idx="14"/>
          </p:nvPr>
        </p:nvSpPr>
        <p:spPr/>
        <p:txBody>
          <a:bodyPr>
            <a:normAutofit lnSpcReduction="10000"/>
          </a:bodyPr>
          <a:lstStyle/>
          <a:p>
            <a:pPr>
              <a:buNone/>
            </a:pPr>
            <a:r>
              <a:rPr lang="en-US" dirty="0">
                <a:solidFill>
                  <a:srgbClr val="0070C0"/>
                </a:solidFill>
              </a:rPr>
              <a:t>double</a:t>
            </a:r>
            <a:r>
              <a:rPr lang="en-US" dirty="0"/>
              <a:t>* </a:t>
            </a:r>
            <a:r>
              <a:rPr lang="en-US" dirty="0" err="1"/>
              <a:t>dPtr</a:t>
            </a:r>
            <a:r>
              <a:rPr lang="en-US" dirty="0"/>
              <a:t> = </a:t>
            </a:r>
            <a:r>
              <a:rPr lang="en-US" dirty="0">
                <a:solidFill>
                  <a:srgbClr val="0070C0"/>
                </a:solidFill>
              </a:rPr>
              <a:t>new double</a:t>
            </a:r>
            <a:r>
              <a:rPr lang="en-US" dirty="0"/>
              <a:t>;</a:t>
            </a:r>
          </a:p>
          <a:p>
            <a:pPr>
              <a:buNone/>
            </a:pPr>
            <a:r>
              <a:rPr lang="en-US" dirty="0">
                <a:solidFill>
                  <a:srgbClr val="0070C0"/>
                </a:solidFill>
              </a:rPr>
              <a:t>double</a:t>
            </a:r>
            <a:r>
              <a:rPr lang="en-US" dirty="0"/>
              <a:t>* </a:t>
            </a:r>
            <a:r>
              <a:rPr lang="en-US" dirty="0" err="1"/>
              <a:t>ePtr</a:t>
            </a:r>
            <a:r>
              <a:rPr lang="en-US" dirty="0"/>
              <a:t> = </a:t>
            </a:r>
            <a:r>
              <a:rPr lang="en-US" dirty="0">
                <a:solidFill>
                  <a:srgbClr val="0070C0"/>
                </a:solidFill>
              </a:rPr>
              <a:t>new double</a:t>
            </a:r>
            <a:r>
              <a:rPr lang="en-US" dirty="0"/>
              <a:t>(13.2);</a:t>
            </a:r>
          </a:p>
          <a:p>
            <a:pPr>
              <a:buNone/>
            </a:pPr>
            <a:r>
              <a:rPr lang="en-US" dirty="0">
                <a:solidFill>
                  <a:srgbClr val="0070C0"/>
                </a:solidFill>
              </a:rPr>
              <a:t>char</a:t>
            </a:r>
            <a:r>
              <a:rPr lang="en-US" dirty="0"/>
              <a:t>* </a:t>
            </a:r>
            <a:r>
              <a:rPr lang="en-US" dirty="0" err="1"/>
              <a:t>cPtr</a:t>
            </a:r>
            <a:r>
              <a:rPr lang="en-US" dirty="0"/>
              <a:t> = </a:t>
            </a:r>
            <a:r>
              <a:rPr lang="en-US" dirty="0">
                <a:solidFill>
                  <a:srgbClr val="0070C0"/>
                </a:solidFill>
              </a:rPr>
              <a:t>new</a:t>
            </a:r>
            <a:r>
              <a:rPr lang="en-US" dirty="0"/>
              <a:t> </a:t>
            </a:r>
            <a:r>
              <a:rPr lang="en-US" dirty="0">
                <a:solidFill>
                  <a:srgbClr val="0070C0"/>
                </a:solidFill>
              </a:rPr>
              <a:t>char</a:t>
            </a:r>
            <a:r>
              <a:rPr lang="en-US" dirty="0"/>
              <a:t>;</a:t>
            </a:r>
          </a:p>
          <a:p>
            <a:pPr>
              <a:buNone/>
            </a:pPr>
            <a:r>
              <a:rPr lang="en-US" dirty="0"/>
              <a:t>Neuron* </a:t>
            </a:r>
            <a:r>
              <a:rPr lang="en-US" dirty="0" err="1"/>
              <a:t>nPtr</a:t>
            </a:r>
            <a:r>
              <a:rPr lang="en-US" dirty="0"/>
              <a:t> = </a:t>
            </a:r>
            <a:r>
              <a:rPr lang="en-US" dirty="0">
                <a:solidFill>
                  <a:srgbClr val="0070C0"/>
                </a:solidFill>
              </a:rPr>
              <a:t>new</a:t>
            </a:r>
            <a:r>
              <a:rPr lang="en-US" dirty="0"/>
              <a:t> Neuron</a:t>
            </a:r>
            <a:r>
              <a:rPr lang="en-US" dirty="0" smtClean="0"/>
              <a:t>;</a:t>
            </a:r>
          </a:p>
          <a:p>
            <a:pPr>
              <a:buNone/>
            </a:pPr>
            <a:r>
              <a:rPr lang="en-US" dirty="0" smtClean="0"/>
              <a:t>   </a:t>
            </a:r>
            <a:r>
              <a:rPr lang="en-US" dirty="0" err="1" smtClean="0"/>
              <a:t>nPtr</a:t>
            </a:r>
            <a:r>
              <a:rPr lang="en-US" dirty="0" smtClean="0"/>
              <a:t>-&gt;method();</a:t>
            </a:r>
            <a:endParaRPr lang="en-US" dirty="0"/>
          </a:p>
          <a:p>
            <a:pPr>
              <a:buNone/>
            </a:pPr>
            <a:r>
              <a:rPr lang="en-US" dirty="0"/>
              <a:t>Date* </a:t>
            </a:r>
            <a:r>
              <a:rPr lang="en-US" dirty="0" err="1"/>
              <a:t>fPtr</a:t>
            </a:r>
            <a:r>
              <a:rPr lang="en-US" dirty="0"/>
              <a:t> = </a:t>
            </a:r>
            <a:r>
              <a:rPr lang="en-US" dirty="0">
                <a:solidFill>
                  <a:srgbClr val="0070C0"/>
                </a:solidFill>
              </a:rPr>
              <a:t>new</a:t>
            </a:r>
            <a:r>
              <a:rPr lang="en-US" dirty="0"/>
              <a:t> Date(12, </a:t>
            </a:r>
            <a:r>
              <a:rPr lang="en-US" dirty="0">
                <a:solidFill>
                  <a:srgbClr val="C00000"/>
                </a:solidFill>
              </a:rPr>
              <a:t>“Mar”</a:t>
            </a:r>
            <a:r>
              <a:rPr lang="en-US" dirty="0"/>
              <a:t>, 2006</a:t>
            </a:r>
            <a:r>
              <a:rPr lang="en-US" dirty="0" smtClean="0"/>
              <a:t>);</a:t>
            </a:r>
          </a:p>
          <a:p>
            <a:pPr>
              <a:buNone/>
            </a:pPr>
            <a:r>
              <a:rPr lang="en-US" dirty="0"/>
              <a:t>	</a:t>
            </a:r>
            <a:r>
              <a:rPr lang="en-US" dirty="0" err="1" smtClean="0"/>
              <a:t>fPtr</a:t>
            </a:r>
            <a:r>
              <a:rPr lang="en-US" dirty="0" smtClean="0"/>
              <a:t>-</a:t>
            </a:r>
            <a:r>
              <a:rPr lang="en-US" smtClean="0"/>
              <a:t>&gt;month;</a:t>
            </a:r>
            <a:endParaRPr lang="en-US" dirty="0"/>
          </a:p>
        </p:txBody>
      </p:sp>
    </p:spTree>
    <p:extLst>
      <p:ext uri="{BB962C8B-B14F-4D97-AF65-F5344CB8AC3E}">
        <p14:creationId xmlns:p14="http://schemas.microsoft.com/office/powerpoint/2010/main" val="266194012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 Intro to OOP</a:t>
            </a:r>
            <a:endParaRPr lang="en-US" dirty="0"/>
          </a:p>
        </p:txBody>
      </p:sp>
      <p:sp>
        <p:nvSpPr>
          <p:cNvPr id="4" name="Slide Number Placeholder 3"/>
          <p:cNvSpPr>
            <a:spLocks noGrp="1"/>
          </p:cNvSpPr>
          <p:nvPr>
            <p:ph type="sldNum" sz="quarter" idx="12"/>
          </p:nvPr>
        </p:nvSpPr>
        <p:spPr/>
        <p:txBody>
          <a:bodyPr/>
          <a:lstStyle/>
          <a:p>
            <a:pPr>
              <a:defRPr/>
            </a:pPr>
            <a:r>
              <a:rPr lang="en-US" smtClean="0"/>
              <a:t>1-</a:t>
            </a:r>
            <a:fld id="{C4BBDE54-26C5-4569-B629-EB41EA12D64A}" type="slidenum">
              <a:rPr lang="en-US" smtClean="0"/>
              <a:pPr>
                <a:defRPr/>
              </a:pPr>
              <a:t>4</a:t>
            </a:fld>
            <a:endParaRPr lang="en-US"/>
          </a:p>
        </p:txBody>
      </p:sp>
      <p:pic>
        <p:nvPicPr>
          <p:cNvPr id="4098" name="Picture 2" descr="http://aventalearning.com/content168staging/2008Programming2/unit1/resources/images/1.1.6.a_pill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468" y="1844633"/>
            <a:ext cx="8147469"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081646" y="4206833"/>
            <a:ext cx="1447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6343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mtClean="0"/>
              <a:t>Pointers and Functions</a:t>
            </a:r>
          </a:p>
        </p:txBody>
      </p:sp>
      <p:sp>
        <p:nvSpPr>
          <p:cNvPr id="51202" name="Rectangle 3"/>
          <p:cNvSpPr>
            <a:spLocks noGrp="1" noChangeArrowheads="1"/>
          </p:cNvSpPr>
          <p:nvPr>
            <p:ph type="body" idx="1"/>
          </p:nvPr>
        </p:nvSpPr>
        <p:spPr/>
        <p:txBody>
          <a:bodyPr>
            <a:normAutofit/>
          </a:bodyPr>
          <a:lstStyle/>
          <a:p>
            <a:pPr eaLnBrk="1" hangingPunct="1">
              <a:lnSpc>
                <a:spcPct val="90000"/>
              </a:lnSpc>
              <a:spcBef>
                <a:spcPct val="50000"/>
              </a:spcBef>
            </a:pPr>
            <a:r>
              <a:rPr lang="en-US" sz="2800" dirty="0" smtClean="0"/>
              <a:t>Can </a:t>
            </a:r>
            <a:r>
              <a:rPr lang="en-US" sz="2800" dirty="0"/>
              <a:t>be function parameters</a:t>
            </a:r>
          </a:p>
          <a:p>
            <a:pPr eaLnBrk="1" hangingPunct="1">
              <a:lnSpc>
                <a:spcPct val="90000"/>
              </a:lnSpc>
              <a:spcBef>
                <a:spcPct val="50000"/>
              </a:spcBef>
            </a:pPr>
            <a:r>
              <a:rPr lang="en-US" sz="2800" dirty="0"/>
              <a:t>Can be returned from functions</a:t>
            </a:r>
          </a:p>
          <a:p>
            <a:pPr eaLnBrk="1" hangingPunct="1">
              <a:lnSpc>
                <a:spcPct val="90000"/>
              </a:lnSpc>
              <a:spcBef>
                <a:spcPct val="50000"/>
              </a:spcBef>
            </a:pPr>
            <a:r>
              <a:rPr lang="en-US" sz="2800" dirty="0"/>
              <a:t>Example:</a:t>
            </a:r>
            <a:br>
              <a:rPr lang="en-US" sz="2800" dirty="0"/>
            </a:br>
            <a:r>
              <a:rPr lang="en-US" sz="2800" dirty="0" err="1"/>
              <a:t>int</a:t>
            </a:r>
            <a:r>
              <a:rPr lang="en-US" sz="2800" dirty="0"/>
              <a:t>* </a:t>
            </a:r>
            <a:r>
              <a:rPr lang="en-US" sz="2800" dirty="0" err="1"/>
              <a:t>findOtherPointer</a:t>
            </a:r>
            <a:r>
              <a:rPr lang="en-US" sz="2800" dirty="0"/>
              <a:t>(</a:t>
            </a:r>
            <a:r>
              <a:rPr lang="en-US" sz="2800" dirty="0" err="1"/>
              <a:t>int</a:t>
            </a:r>
            <a:r>
              <a:rPr lang="en-US" sz="2800" dirty="0"/>
              <a:t>* p);</a:t>
            </a:r>
          </a:p>
          <a:p>
            <a:pPr lvl="1" eaLnBrk="1" hangingPunct="1">
              <a:lnSpc>
                <a:spcPct val="90000"/>
              </a:lnSpc>
            </a:pPr>
            <a:r>
              <a:rPr lang="en-US" sz="2400" dirty="0"/>
              <a:t>This function declaration:</a:t>
            </a:r>
          </a:p>
          <a:p>
            <a:pPr lvl="2" eaLnBrk="1" hangingPunct="1">
              <a:lnSpc>
                <a:spcPct val="90000"/>
              </a:lnSpc>
            </a:pPr>
            <a:r>
              <a:rPr lang="en-US" dirty="0"/>
              <a:t>Has "pointer to an </a:t>
            </a:r>
            <a:r>
              <a:rPr lang="en-US" dirty="0" err="1"/>
              <a:t>int</a:t>
            </a:r>
            <a:r>
              <a:rPr lang="en-US" dirty="0"/>
              <a:t>" parameter</a:t>
            </a:r>
          </a:p>
          <a:p>
            <a:pPr lvl="2" eaLnBrk="1" hangingPunct="1">
              <a:lnSpc>
                <a:spcPct val="90000"/>
              </a:lnSpc>
            </a:pPr>
            <a:r>
              <a:rPr lang="en-US" dirty="0"/>
              <a:t>Returns "pointer to an </a:t>
            </a:r>
            <a:r>
              <a:rPr lang="en-US" dirty="0" err="1"/>
              <a:t>int</a:t>
            </a:r>
            <a:r>
              <a:rPr lang="en-US" dirty="0"/>
              <a:t>" variable</a:t>
            </a:r>
          </a:p>
        </p:txBody>
      </p:sp>
      <p:sp>
        <p:nvSpPr>
          <p:cNvPr id="6" name="Slide Number Placeholder 5"/>
          <p:cNvSpPr>
            <a:spLocks noGrp="1"/>
          </p:cNvSpPr>
          <p:nvPr>
            <p:ph type="sldNum" sz="quarter" idx="11"/>
          </p:nvPr>
        </p:nvSpPr>
        <p:spPr/>
        <p:txBody>
          <a:bodyPr/>
          <a:lstStyle/>
          <a:p>
            <a:pPr>
              <a:defRPr/>
            </a:pPr>
            <a:r>
              <a:rPr lang="en-US"/>
              <a:t>10-</a:t>
            </a:r>
            <a:fld id="{6EB19A48-D419-4F87-B60F-55904F1DD97F}" type="slidenum">
              <a:rPr lang="en-US"/>
              <a:pPr>
                <a:defRPr/>
              </a:pPr>
              <a:t>40</a:t>
            </a:fld>
            <a:endParaRPr lang="en-US"/>
          </a:p>
        </p:txBody>
      </p:sp>
    </p:spTree>
    <p:extLst>
      <p:ext uri="{BB962C8B-B14F-4D97-AF65-F5344CB8AC3E}">
        <p14:creationId xmlns:p14="http://schemas.microsoft.com/office/powerpoint/2010/main" val="15905535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t>delete Operator</a:t>
            </a:r>
          </a:p>
        </p:txBody>
      </p:sp>
      <p:sp>
        <p:nvSpPr>
          <p:cNvPr id="61442"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sz="2800" dirty="0"/>
              <a:t>De-allocate dynamic </a:t>
            </a:r>
            <a:r>
              <a:rPr lang="en-US" sz="2800" dirty="0" smtClean="0"/>
              <a:t>memory (good housekeeping)</a:t>
            </a:r>
            <a:endParaRPr lang="en-US" sz="2800" dirty="0"/>
          </a:p>
          <a:p>
            <a:pPr lvl="1" eaLnBrk="1" hangingPunct="1">
              <a:lnSpc>
                <a:spcPct val="90000"/>
              </a:lnSpc>
              <a:spcBef>
                <a:spcPct val="50000"/>
              </a:spcBef>
            </a:pPr>
            <a:r>
              <a:rPr lang="en-US" sz="2400" dirty="0" smtClean="0"/>
              <a:t>Returns </a:t>
            </a:r>
            <a:r>
              <a:rPr lang="en-US" sz="2400" dirty="0"/>
              <a:t>memory to </a:t>
            </a:r>
            <a:r>
              <a:rPr lang="en-US" sz="2400" dirty="0" smtClean="0"/>
              <a:t>computer</a:t>
            </a:r>
            <a:endParaRPr lang="en-US" sz="2400" dirty="0"/>
          </a:p>
          <a:p>
            <a:pPr lvl="1" eaLnBrk="1" hangingPunct="1">
              <a:lnSpc>
                <a:spcPct val="90000"/>
              </a:lnSpc>
              <a:spcBef>
                <a:spcPct val="50000"/>
              </a:spcBef>
            </a:pPr>
            <a:r>
              <a:rPr lang="en-US" sz="2400" dirty="0"/>
              <a:t>Example:</a:t>
            </a:r>
            <a:br>
              <a:rPr lang="en-US" sz="2400" dirty="0"/>
            </a:br>
            <a:r>
              <a:rPr lang="en-US" sz="2000" dirty="0" err="1"/>
              <a:t>int</a:t>
            </a:r>
            <a:r>
              <a:rPr lang="en-US" sz="2000" dirty="0"/>
              <a:t> *p;</a:t>
            </a:r>
            <a:br>
              <a:rPr lang="en-US" sz="2000" dirty="0"/>
            </a:br>
            <a:r>
              <a:rPr lang="en-US" sz="2000" dirty="0"/>
              <a:t>p = new </a:t>
            </a:r>
            <a:r>
              <a:rPr lang="en-US" sz="2000" dirty="0" err="1"/>
              <a:t>int</a:t>
            </a:r>
            <a:r>
              <a:rPr lang="en-US" sz="2000" dirty="0"/>
              <a:t>(5);</a:t>
            </a:r>
            <a:br>
              <a:rPr lang="en-US" sz="2000" dirty="0"/>
            </a:br>
            <a:r>
              <a:rPr lang="en-US" sz="2000" dirty="0"/>
              <a:t>… //Some processing…</a:t>
            </a:r>
            <a:br>
              <a:rPr lang="en-US" sz="2000" dirty="0"/>
            </a:br>
            <a:r>
              <a:rPr lang="en-US" sz="2000" dirty="0"/>
              <a:t>delete p;</a:t>
            </a:r>
          </a:p>
          <a:p>
            <a:pPr>
              <a:lnSpc>
                <a:spcPct val="90000"/>
              </a:lnSpc>
              <a:spcBef>
                <a:spcPct val="50000"/>
              </a:spcBef>
            </a:pPr>
            <a:r>
              <a:rPr lang="en-US" sz="2600" dirty="0" smtClean="0"/>
              <a:t>Destroys </a:t>
            </a:r>
            <a:r>
              <a:rPr lang="en-US" sz="2600" dirty="0"/>
              <a:t>dynamic memory "pointed to </a:t>
            </a:r>
            <a:r>
              <a:rPr lang="en-US" sz="2600" dirty="0" smtClean="0"/>
              <a:t>by pointer p“</a:t>
            </a:r>
          </a:p>
          <a:p>
            <a:pPr>
              <a:lnSpc>
                <a:spcPct val="90000"/>
              </a:lnSpc>
              <a:spcBef>
                <a:spcPct val="50000"/>
              </a:spcBef>
            </a:pPr>
            <a:r>
              <a:rPr lang="en-US" sz="2800" dirty="0"/>
              <a:t>Avoid dangling pointers</a:t>
            </a:r>
          </a:p>
          <a:p>
            <a:pPr lvl="1">
              <a:lnSpc>
                <a:spcPct val="90000"/>
              </a:lnSpc>
            </a:pPr>
            <a:r>
              <a:rPr lang="en-US" sz="2400" dirty="0"/>
              <a:t>Assign pointer to NULL after delete:</a:t>
            </a:r>
            <a:br>
              <a:rPr lang="en-US" sz="2400" dirty="0"/>
            </a:br>
            <a:r>
              <a:rPr lang="en-US" sz="2000" dirty="0"/>
              <a:t>delete p;</a:t>
            </a:r>
            <a:br>
              <a:rPr lang="en-US" sz="2000" dirty="0"/>
            </a:br>
            <a:r>
              <a:rPr lang="en-US" sz="2000" dirty="0"/>
              <a:t>p = NULL</a:t>
            </a:r>
            <a:r>
              <a:rPr lang="en-US" sz="2000" dirty="0" smtClean="0"/>
              <a:t>;</a:t>
            </a:r>
            <a:endParaRPr lang="en-US" sz="2000" dirty="0"/>
          </a:p>
        </p:txBody>
      </p:sp>
      <p:sp>
        <p:nvSpPr>
          <p:cNvPr id="6" name="Slide Number Placeholder 5"/>
          <p:cNvSpPr>
            <a:spLocks noGrp="1"/>
          </p:cNvSpPr>
          <p:nvPr>
            <p:ph type="sldNum" sz="quarter" idx="11"/>
          </p:nvPr>
        </p:nvSpPr>
        <p:spPr/>
        <p:txBody>
          <a:bodyPr/>
          <a:lstStyle/>
          <a:p>
            <a:pPr>
              <a:defRPr/>
            </a:pPr>
            <a:r>
              <a:rPr lang="en-US"/>
              <a:t>10-</a:t>
            </a:r>
            <a:fld id="{4CD2A4AA-C63D-4EDB-8A7C-9C9231D4561C}" type="slidenum">
              <a:rPr lang="en-US"/>
              <a:pPr>
                <a:defRPr/>
              </a:pPr>
              <a:t>41</a:t>
            </a:fld>
            <a:endParaRPr lang="en-US"/>
          </a:p>
        </p:txBody>
      </p:sp>
    </p:spTree>
    <p:extLst>
      <p:ext uri="{BB962C8B-B14F-4D97-AF65-F5344CB8AC3E}">
        <p14:creationId xmlns:p14="http://schemas.microsoft.com/office/powerpoint/2010/main" val="2654638738"/>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Class Pointer Practice</a:t>
            </a:r>
            <a:endParaRPr lang="en-US" dirty="0"/>
          </a:p>
        </p:txBody>
      </p:sp>
      <p:sp>
        <p:nvSpPr>
          <p:cNvPr id="2" name="Content Placeholder 1"/>
          <p:cNvSpPr>
            <a:spLocks noGrp="1"/>
          </p:cNvSpPr>
          <p:nvPr>
            <p:ph idx="1"/>
          </p:nvPr>
        </p:nvSpPr>
        <p:spPr/>
        <p:txBody>
          <a:bodyPr/>
          <a:lstStyle/>
          <a:p>
            <a:r>
              <a:rPr lang="en-US" dirty="0" smtClean="0"/>
              <a:t>Create new project called </a:t>
            </a:r>
            <a:r>
              <a:rPr lang="en-US" dirty="0" err="1" smtClean="0"/>
              <a:t>pointerpractice</a:t>
            </a:r>
            <a:endParaRPr lang="en-US" dirty="0" smtClean="0"/>
          </a:p>
          <a:p>
            <a:r>
              <a:rPr lang="en-US" dirty="0" smtClean="0"/>
              <a:t>Define an array of doubles with size = 20 elements</a:t>
            </a:r>
          </a:p>
          <a:p>
            <a:r>
              <a:rPr lang="en-US" dirty="0" smtClean="0"/>
              <a:t>Define two pointers</a:t>
            </a:r>
          </a:p>
          <a:p>
            <a:pPr lvl="1"/>
            <a:r>
              <a:rPr lang="en-US" dirty="0" smtClean="0"/>
              <a:t>Assign the first one to the beginning of the array.</a:t>
            </a:r>
          </a:p>
          <a:p>
            <a:pPr lvl="1"/>
            <a:r>
              <a:rPr lang="en-US" dirty="0" smtClean="0"/>
              <a:t>Assign the second to the end (Hint – need to de-reference the last element)</a:t>
            </a:r>
          </a:p>
          <a:p>
            <a:r>
              <a:rPr lang="en-US" dirty="0" smtClean="0"/>
              <a:t>Calculate the size of the array</a:t>
            </a:r>
          </a:p>
          <a:p>
            <a:pPr lvl="1"/>
            <a:r>
              <a:rPr lang="en-US" dirty="0" smtClean="0"/>
              <a:t>Display the begin and end address and the size</a:t>
            </a:r>
            <a:endParaRPr lang="en-US" dirty="0"/>
          </a:p>
        </p:txBody>
      </p:sp>
    </p:spTree>
    <p:extLst>
      <p:ext uri="{BB962C8B-B14F-4D97-AF65-F5344CB8AC3E}">
        <p14:creationId xmlns:p14="http://schemas.microsoft.com/office/powerpoint/2010/main" val="2270426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Arrays</a:t>
            </a:r>
            <a:endParaRPr lang="en-US" dirty="0"/>
          </a:p>
        </p:txBody>
      </p:sp>
      <p:sp>
        <p:nvSpPr>
          <p:cNvPr id="3" name="Content Placeholder 2"/>
          <p:cNvSpPr>
            <a:spLocks noGrp="1"/>
          </p:cNvSpPr>
          <p:nvPr>
            <p:ph idx="1"/>
          </p:nvPr>
        </p:nvSpPr>
        <p:spPr/>
        <p:txBody>
          <a:bodyPr>
            <a:normAutofit/>
          </a:bodyPr>
          <a:lstStyle/>
          <a:p>
            <a:pPr>
              <a:buNone/>
            </a:pPr>
            <a:r>
              <a:rPr lang="en-US" dirty="0" err="1" smtClean="0">
                <a:solidFill>
                  <a:srgbClr val="0070C0"/>
                </a:solidFill>
              </a:rPr>
              <a:t>int</a:t>
            </a:r>
            <a:r>
              <a:rPr lang="en-US" dirty="0" smtClean="0">
                <a:solidFill>
                  <a:srgbClr val="0070C0"/>
                </a:solidFill>
              </a:rPr>
              <a:t> </a:t>
            </a:r>
            <a:r>
              <a:rPr lang="en-US" dirty="0" smtClean="0"/>
              <a:t>size = 0;</a:t>
            </a:r>
          </a:p>
          <a:p>
            <a:pPr>
              <a:buNone/>
            </a:pPr>
            <a:r>
              <a:rPr lang="en-US" dirty="0" err="1" smtClean="0"/>
              <a:t>cout</a:t>
            </a:r>
            <a:r>
              <a:rPr lang="en-US" dirty="0" smtClean="0"/>
              <a:t> &lt;&lt; </a:t>
            </a:r>
            <a:r>
              <a:rPr lang="en-US" dirty="0" smtClean="0">
                <a:solidFill>
                  <a:srgbClr val="C00000"/>
                </a:solidFill>
              </a:rPr>
              <a:t>“Enter length of word: “</a:t>
            </a:r>
            <a:r>
              <a:rPr lang="en-US" dirty="0" smtClean="0"/>
              <a:t>;</a:t>
            </a:r>
          </a:p>
          <a:p>
            <a:pPr>
              <a:buNone/>
            </a:pPr>
            <a:r>
              <a:rPr lang="en-US" dirty="0" err="1" smtClean="0"/>
              <a:t>cin</a:t>
            </a:r>
            <a:r>
              <a:rPr lang="en-US" dirty="0" smtClean="0"/>
              <a:t> &gt;&gt; size;</a:t>
            </a:r>
          </a:p>
          <a:p>
            <a:pPr>
              <a:buNone/>
            </a:pPr>
            <a:endParaRPr lang="en-US" dirty="0" smtClean="0"/>
          </a:p>
          <a:p>
            <a:pPr>
              <a:buNone/>
            </a:pPr>
            <a:r>
              <a:rPr lang="en-US" strike="sngStrike" dirty="0" smtClean="0">
                <a:solidFill>
                  <a:srgbClr val="0070C0"/>
                </a:solidFill>
              </a:rPr>
              <a:t>char </a:t>
            </a:r>
            <a:r>
              <a:rPr lang="en-US" strike="sngStrike" dirty="0" err="1" smtClean="0"/>
              <a:t>myarray</a:t>
            </a:r>
            <a:r>
              <a:rPr lang="en-US" strike="sngStrike" dirty="0" smtClean="0"/>
              <a:t>[size];</a:t>
            </a:r>
          </a:p>
          <a:p>
            <a:pPr>
              <a:buNone/>
            </a:pPr>
            <a:r>
              <a:rPr lang="en-US" dirty="0" smtClean="0">
                <a:solidFill>
                  <a:srgbClr val="0070C0"/>
                </a:solidFill>
              </a:rPr>
              <a:t>char</a:t>
            </a:r>
            <a:r>
              <a:rPr lang="en-US" dirty="0" smtClean="0"/>
              <a:t>* </a:t>
            </a:r>
            <a:r>
              <a:rPr lang="en-US" dirty="0" err="1" smtClean="0"/>
              <a:t>arrPtr</a:t>
            </a:r>
            <a:r>
              <a:rPr lang="en-US" dirty="0" smtClean="0"/>
              <a:t> = </a:t>
            </a:r>
            <a:r>
              <a:rPr lang="en-US" dirty="0" smtClean="0">
                <a:solidFill>
                  <a:srgbClr val="0070C0"/>
                </a:solidFill>
              </a:rPr>
              <a:t>new</a:t>
            </a:r>
            <a:r>
              <a:rPr lang="en-US" dirty="0" smtClean="0"/>
              <a:t> </a:t>
            </a:r>
            <a:r>
              <a:rPr lang="en-US" dirty="0" smtClean="0">
                <a:solidFill>
                  <a:srgbClr val="0070C0"/>
                </a:solidFill>
              </a:rPr>
              <a:t>char </a:t>
            </a:r>
            <a:r>
              <a:rPr lang="en-US" dirty="0" smtClean="0"/>
              <a:t>[size];</a:t>
            </a:r>
          </a:p>
          <a:p>
            <a:pPr>
              <a:buNone/>
            </a:pPr>
            <a:endParaRPr lang="en-US" dirty="0"/>
          </a:p>
        </p:txBody>
      </p:sp>
      <p:sp>
        <p:nvSpPr>
          <p:cNvPr id="4" name="Rounded Rectangular Callout 3"/>
          <p:cNvSpPr/>
          <p:nvPr/>
        </p:nvSpPr>
        <p:spPr>
          <a:xfrm>
            <a:off x="6462584" y="3212757"/>
            <a:ext cx="3274540" cy="617838"/>
          </a:xfrm>
          <a:prstGeom prst="wedgeRoundRectCallout">
            <a:avLst>
              <a:gd name="adj1" fmla="val -100078"/>
              <a:gd name="adj2" fmla="val 84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Remember from COMP 51 that this was a compiler error</a:t>
            </a:r>
          </a:p>
        </p:txBody>
      </p:sp>
    </p:spTree>
    <p:extLst>
      <p:ext uri="{BB962C8B-B14F-4D97-AF65-F5344CB8AC3E}">
        <p14:creationId xmlns:p14="http://schemas.microsoft.com/office/powerpoint/2010/main" val="2238120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Dynamic Arrays</a:t>
            </a:r>
            <a:endParaRPr lang="en-US" dirty="0"/>
          </a:p>
        </p:txBody>
      </p:sp>
      <p:sp>
        <p:nvSpPr>
          <p:cNvPr id="3" name="Content Placeholder 2"/>
          <p:cNvSpPr>
            <a:spLocks noGrp="1"/>
          </p:cNvSpPr>
          <p:nvPr>
            <p:ph idx="1"/>
          </p:nvPr>
        </p:nvSpPr>
        <p:spPr/>
        <p:txBody>
          <a:bodyPr/>
          <a:lstStyle/>
          <a:p>
            <a:r>
              <a:rPr lang="en-US" dirty="0" smtClean="0"/>
              <a:t>Using Array Notation</a:t>
            </a:r>
          </a:p>
          <a:p>
            <a:pPr lvl="1"/>
            <a:r>
              <a:rPr lang="en-US" dirty="0" err="1" smtClean="0"/>
              <a:t>arrPtr</a:t>
            </a:r>
            <a:r>
              <a:rPr lang="en-US" dirty="0" smtClean="0"/>
              <a:t>[2] = 5;</a:t>
            </a:r>
          </a:p>
          <a:p>
            <a:pPr lvl="1"/>
            <a:endParaRPr lang="en-US" dirty="0" smtClean="0"/>
          </a:p>
          <a:p>
            <a:r>
              <a:rPr lang="en-US" dirty="0" smtClean="0"/>
              <a:t>Using Pointer Notation</a:t>
            </a:r>
          </a:p>
          <a:p>
            <a:pPr lvl="1"/>
            <a:r>
              <a:rPr lang="en-US" dirty="0" smtClean="0"/>
              <a:t>*(</a:t>
            </a:r>
            <a:r>
              <a:rPr lang="en-US" dirty="0" err="1" smtClean="0"/>
              <a:t>arrPtr</a:t>
            </a:r>
            <a:r>
              <a:rPr lang="en-US" dirty="0" smtClean="0"/>
              <a:t> + 2) = 5;</a:t>
            </a:r>
          </a:p>
          <a:p>
            <a:pPr lvl="1"/>
            <a:endParaRPr lang="en-US" dirty="0" smtClean="0"/>
          </a:p>
          <a:p>
            <a:r>
              <a:rPr lang="en-US" dirty="0"/>
              <a:t>Walking Pointers Through</a:t>
            </a:r>
          </a:p>
          <a:p>
            <a:pPr lvl="1"/>
            <a:r>
              <a:rPr lang="en-US" dirty="0" smtClean="0"/>
              <a:t>while (ptr1 &lt; ptr2) ptr1++;</a:t>
            </a:r>
          </a:p>
        </p:txBody>
      </p:sp>
    </p:spTree>
    <p:extLst>
      <p:ext uri="{BB962C8B-B14F-4D97-AF65-F5344CB8AC3E}">
        <p14:creationId xmlns:p14="http://schemas.microsoft.com/office/powerpoint/2010/main" val="26122530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 Your Program</a:t>
            </a:r>
            <a:endParaRPr lang="en-US" dirty="0"/>
          </a:p>
        </p:txBody>
      </p:sp>
      <p:sp>
        <p:nvSpPr>
          <p:cNvPr id="5" name="Content Placeholder 4"/>
          <p:cNvSpPr>
            <a:spLocks noGrp="1"/>
          </p:cNvSpPr>
          <p:nvPr>
            <p:ph idx="1"/>
          </p:nvPr>
        </p:nvSpPr>
        <p:spPr>
          <a:xfrm>
            <a:off x="1981200" y="2332038"/>
            <a:ext cx="3581400" cy="452596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err="1" smtClean="0">
                <a:solidFill>
                  <a:srgbClr val="0070C0"/>
                </a:solidFill>
              </a:rPr>
              <a:t>int</a:t>
            </a:r>
            <a:r>
              <a:rPr lang="en-US" dirty="0" smtClean="0"/>
              <a:t>* p = </a:t>
            </a:r>
            <a:r>
              <a:rPr lang="en-US" dirty="0" smtClean="0">
                <a:solidFill>
                  <a:srgbClr val="0070C0"/>
                </a:solidFill>
              </a:rPr>
              <a:t>new </a:t>
            </a:r>
            <a:r>
              <a:rPr lang="en-US" dirty="0" err="1" smtClean="0">
                <a:solidFill>
                  <a:srgbClr val="0070C0"/>
                </a:solidFill>
              </a:rPr>
              <a:t>int</a:t>
            </a:r>
            <a:r>
              <a:rPr lang="en-US" dirty="0" smtClean="0">
                <a:solidFill>
                  <a:srgbClr val="0070C0"/>
                </a:solidFill>
              </a:rPr>
              <a:t> </a:t>
            </a:r>
            <a:r>
              <a:rPr lang="en-US" dirty="0" smtClean="0"/>
              <a:t>(5);</a:t>
            </a:r>
          </a:p>
          <a:p>
            <a:pPr>
              <a:buNone/>
            </a:pPr>
            <a:r>
              <a:rPr lang="en-US" dirty="0" smtClean="0">
                <a:solidFill>
                  <a:srgbClr val="0070C0"/>
                </a:solidFill>
              </a:rPr>
              <a:t>delete</a:t>
            </a:r>
            <a:r>
              <a:rPr lang="en-US" dirty="0" smtClean="0"/>
              <a:t> p;</a:t>
            </a:r>
            <a:endParaRPr lang="en-US" dirty="0"/>
          </a:p>
        </p:txBody>
      </p:sp>
      <p:pic>
        <p:nvPicPr>
          <p:cNvPr id="1026" name="Picture 2" descr="http://www.allsortedconsulting.com/media/images/messy_office_web.jpg"/>
          <p:cNvPicPr>
            <a:picLocks noChangeAspect="1" noChangeArrowheads="1"/>
          </p:cNvPicPr>
          <p:nvPr/>
        </p:nvPicPr>
        <p:blipFill>
          <a:blip r:embed="rId2"/>
          <a:srcRect/>
          <a:stretch>
            <a:fillRect/>
          </a:stretch>
        </p:blipFill>
        <p:spPr bwMode="auto">
          <a:xfrm>
            <a:off x="4422689" y="2020068"/>
            <a:ext cx="3845011" cy="2734599"/>
          </a:xfrm>
          <a:prstGeom prst="rect">
            <a:avLst/>
          </a:prstGeom>
          <a:noFill/>
        </p:spPr>
      </p:pic>
      <p:sp>
        <p:nvSpPr>
          <p:cNvPr id="6" name="Content Placeholder 4"/>
          <p:cNvSpPr txBox="1">
            <a:spLocks/>
          </p:cNvSpPr>
          <p:nvPr/>
        </p:nvSpPr>
        <p:spPr>
          <a:xfrm>
            <a:off x="6477000" y="2332039"/>
            <a:ext cx="4013886" cy="3969908"/>
          </a:xfrm>
          <a:prstGeom prst="rect">
            <a:avLst/>
          </a:prstGeom>
        </p:spPr>
        <p:txBody>
          <a:bodyPr vert="horz" lIns="54864" tIns="91440" rtlCol="0">
            <a:normAutofit lnSpcReduction="10000"/>
          </a:bodyPr>
          <a:lstStyle/>
          <a:p>
            <a:pPr marL="438912" indent="-320040">
              <a:buClr>
                <a:schemeClr val="accent1"/>
              </a:buClr>
              <a:buSzPct val="80000"/>
              <a:buFont typeface="Wingdings 2"/>
              <a:buChar char=""/>
              <a:defRPr/>
            </a:pPr>
            <a:endParaRPr lang="en-US" sz="3200" dirty="0"/>
          </a:p>
          <a:p>
            <a:pPr marL="438912" indent="-320040">
              <a:buClr>
                <a:schemeClr val="accent1"/>
              </a:buClr>
              <a:buSzPct val="80000"/>
              <a:buFont typeface="Wingdings 2"/>
              <a:buChar char=""/>
              <a:defRPr/>
            </a:pPr>
            <a:endParaRPr lang="en-US" sz="3200" dirty="0"/>
          </a:p>
          <a:p>
            <a:pPr marL="438912" indent="-320040">
              <a:buClr>
                <a:schemeClr val="accent1"/>
              </a:buClr>
              <a:buSzPct val="80000"/>
              <a:buFont typeface="Wingdings 2"/>
              <a:buChar char=""/>
              <a:defRPr/>
            </a:pPr>
            <a:endParaRPr lang="en-US" sz="3200" dirty="0"/>
          </a:p>
          <a:p>
            <a:pPr marL="438912" indent="-320040">
              <a:buClr>
                <a:schemeClr val="accent1"/>
              </a:buClr>
              <a:buSzPct val="80000"/>
              <a:buFont typeface="Wingdings 2"/>
              <a:buChar char=""/>
              <a:defRPr/>
            </a:pPr>
            <a:endParaRPr lang="en-US" sz="3200" dirty="0"/>
          </a:p>
          <a:p>
            <a:pPr marL="438912" indent="-320040">
              <a:buClr>
                <a:schemeClr val="accent1"/>
              </a:buClr>
              <a:buSzPct val="80000"/>
              <a:buFont typeface="Wingdings 2"/>
              <a:buChar char=""/>
              <a:defRPr/>
            </a:pPr>
            <a:endParaRPr lang="en-US" sz="3200" dirty="0"/>
          </a:p>
          <a:p>
            <a:pPr marL="438912" indent="-320040">
              <a:buClr>
                <a:schemeClr val="accent1"/>
              </a:buClr>
              <a:buSzPct val="80000"/>
              <a:buFont typeface="Wingdings 2"/>
              <a:buChar char=""/>
              <a:defRPr/>
            </a:pPr>
            <a:endParaRPr lang="en-US" sz="3200" dirty="0"/>
          </a:p>
          <a:p>
            <a:pPr marL="438912" indent="-320040">
              <a:buClr>
                <a:schemeClr val="accent1"/>
              </a:buClr>
              <a:buSzPct val="80000"/>
              <a:defRPr/>
            </a:pPr>
            <a:r>
              <a:rPr lang="en-US" sz="3200" dirty="0" err="1">
                <a:solidFill>
                  <a:srgbClr val="0070C0"/>
                </a:solidFill>
              </a:rPr>
              <a:t>int</a:t>
            </a:r>
            <a:r>
              <a:rPr lang="en-US" sz="3200" dirty="0"/>
              <a:t>* p = </a:t>
            </a:r>
            <a:r>
              <a:rPr lang="en-US" sz="3200" dirty="0">
                <a:solidFill>
                  <a:srgbClr val="0070C0"/>
                </a:solidFill>
              </a:rPr>
              <a:t>new </a:t>
            </a:r>
            <a:r>
              <a:rPr lang="en-US" sz="3200" dirty="0" err="1">
                <a:solidFill>
                  <a:srgbClr val="0070C0"/>
                </a:solidFill>
              </a:rPr>
              <a:t>int</a:t>
            </a:r>
            <a:r>
              <a:rPr lang="en-US" sz="3200" dirty="0">
                <a:solidFill>
                  <a:srgbClr val="0070C0"/>
                </a:solidFill>
              </a:rPr>
              <a:t> </a:t>
            </a:r>
            <a:r>
              <a:rPr lang="en-US" sz="3200" dirty="0"/>
              <a:t>[5];</a:t>
            </a:r>
          </a:p>
          <a:p>
            <a:pPr marL="438912" indent="-320040">
              <a:buClr>
                <a:schemeClr val="accent1"/>
              </a:buClr>
              <a:buSzPct val="80000"/>
              <a:defRPr/>
            </a:pPr>
            <a:r>
              <a:rPr lang="en-US" sz="3200" dirty="0">
                <a:solidFill>
                  <a:srgbClr val="0070C0"/>
                </a:solidFill>
              </a:rPr>
              <a:t>delete</a:t>
            </a:r>
            <a:r>
              <a:rPr lang="en-US" sz="3200" dirty="0"/>
              <a:t> [ ] p;</a:t>
            </a:r>
          </a:p>
        </p:txBody>
      </p:sp>
      <p:sp>
        <p:nvSpPr>
          <p:cNvPr id="3" name="Rounded Rectangular Callout 2"/>
          <p:cNvSpPr/>
          <p:nvPr/>
        </p:nvSpPr>
        <p:spPr>
          <a:xfrm>
            <a:off x="9366421" y="3793524"/>
            <a:ext cx="2508421" cy="617838"/>
          </a:xfrm>
          <a:prstGeom prst="wedgeRoundRectCallout">
            <a:avLst>
              <a:gd name="adj1" fmla="val -42508"/>
              <a:gd name="adj2" fmla="val 152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Allocates 5 total integers = 20 bytes</a:t>
            </a:r>
          </a:p>
        </p:txBody>
      </p:sp>
    </p:spTree>
    <p:extLst>
      <p:ext uri="{BB962C8B-B14F-4D97-AF65-F5344CB8AC3E}">
        <p14:creationId xmlns:p14="http://schemas.microsoft.com/office/powerpoint/2010/main" val="16534738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46</a:t>
            </a:fld>
            <a:endParaRPr lang="en-CA"/>
          </a:p>
        </p:txBody>
      </p:sp>
      <p:sp>
        <p:nvSpPr>
          <p:cNvPr id="95234" name="Rectangle 2"/>
          <p:cNvSpPr>
            <a:spLocks noGrp="1" noChangeArrowheads="1"/>
          </p:cNvSpPr>
          <p:nvPr>
            <p:ph type="title"/>
          </p:nvPr>
        </p:nvSpPr>
        <p:spPr/>
        <p:txBody>
          <a:bodyPr/>
          <a:lstStyle/>
          <a:p>
            <a:pPr eaLnBrk="1" hangingPunct="1"/>
            <a:r>
              <a:rPr lang="en-US" dirty="0" smtClean="0"/>
              <a:t>Key Takeaways</a:t>
            </a:r>
          </a:p>
        </p:txBody>
      </p:sp>
      <p:sp>
        <p:nvSpPr>
          <p:cNvPr id="95235" name="Rectangle 3"/>
          <p:cNvSpPr>
            <a:spLocks noGrp="1" noChangeArrowheads="1"/>
          </p:cNvSpPr>
          <p:nvPr>
            <p:ph type="body" idx="1"/>
          </p:nvPr>
        </p:nvSpPr>
        <p:spPr/>
        <p:txBody>
          <a:bodyPr>
            <a:normAutofit/>
          </a:bodyPr>
          <a:lstStyle/>
          <a:p>
            <a:pPr eaLnBrk="1" hangingPunct="1">
              <a:lnSpc>
                <a:spcPct val="90000"/>
              </a:lnSpc>
            </a:pPr>
            <a:r>
              <a:rPr lang="en-US" dirty="0" smtClean="0"/>
              <a:t>When a program gets too big…</a:t>
            </a:r>
          </a:p>
          <a:p>
            <a:pPr lvl="1">
              <a:lnSpc>
                <a:spcPct val="90000"/>
              </a:lnSpc>
            </a:pPr>
            <a:r>
              <a:rPr lang="en-US" dirty="0" smtClean="0"/>
              <a:t>You can break it down into smaller blocks of code</a:t>
            </a:r>
          </a:p>
          <a:p>
            <a:pPr lvl="1">
              <a:lnSpc>
                <a:spcPct val="90000"/>
              </a:lnSpc>
            </a:pPr>
            <a:r>
              <a:rPr lang="en-US" dirty="0" smtClean="0"/>
              <a:t>Assign code blocks to team members</a:t>
            </a:r>
          </a:p>
          <a:p>
            <a:pPr>
              <a:lnSpc>
                <a:spcPct val="90000"/>
              </a:lnSpc>
            </a:pPr>
            <a:r>
              <a:rPr lang="en-US" dirty="0" smtClean="0"/>
              <a:t>Pointers </a:t>
            </a:r>
          </a:p>
          <a:p>
            <a:pPr lvl="1">
              <a:lnSpc>
                <a:spcPct val="90000"/>
              </a:lnSpc>
            </a:pPr>
            <a:r>
              <a:rPr lang="en-US" dirty="0" smtClean="0"/>
              <a:t>Can be </a:t>
            </a:r>
            <a:r>
              <a:rPr lang="en-US" strike="sngStrike" dirty="0" smtClean="0"/>
              <a:t>painful</a:t>
            </a:r>
            <a:r>
              <a:rPr lang="en-US" dirty="0" smtClean="0"/>
              <a:t> fun!</a:t>
            </a:r>
            <a:endParaRPr lang="en-US" dirty="0"/>
          </a:p>
          <a:p>
            <a:pPr lvl="1">
              <a:lnSpc>
                <a:spcPct val="90000"/>
              </a:lnSpc>
            </a:pPr>
            <a:r>
              <a:rPr lang="en-US" dirty="0" smtClean="0"/>
              <a:t>Enable dynamic memory usage</a:t>
            </a:r>
          </a:p>
          <a:p>
            <a:pPr lvl="1">
              <a:lnSpc>
                <a:spcPct val="90000"/>
              </a:lnSpc>
            </a:pPr>
            <a:r>
              <a:rPr lang="en-US" dirty="0" smtClean="0"/>
              <a:t>Foundation of many data structures</a:t>
            </a:r>
          </a:p>
          <a:p>
            <a:pPr lvl="1">
              <a:lnSpc>
                <a:spcPct val="90000"/>
              </a:lnSpc>
            </a:pPr>
            <a:r>
              <a:rPr lang="en-US" dirty="0" smtClean="0"/>
              <a:t>Remember to “clean your program – young lady/man”</a:t>
            </a:r>
          </a:p>
          <a:p>
            <a:pPr lvl="2">
              <a:lnSpc>
                <a:spcPct val="90000"/>
              </a:lnSpc>
            </a:pPr>
            <a:r>
              <a:rPr lang="en-US" dirty="0" smtClean="0"/>
              <a:t>Use ________ command</a:t>
            </a:r>
          </a:p>
        </p:txBody>
      </p:sp>
    </p:spTree>
    <p:extLst>
      <p:ext uri="{BB962C8B-B14F-4D97-AF65-F5344CB8AC3E}">
        <p14:creationId xmlns:p14="http://schemas.microsoft.com/office/powerpoint/2010/main" val="118264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Separation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9736341"/>
              </p:ext>
            </p:extLst>
          </p:nvPr>
        </p:nvGraphicFramePr>
        <p:xfrm>
          <a:off x="1951038" y="2119313"/>
          <a:ext cx="8261350" cy="360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ular Callout 5"/>
          <p:cNvSpPr/>
          <p:nvPr/>
        </p:nvSpPr>
        <p:spPr>
          <a:xfrm>
            <a:off x="7955280" y="2407920"/>
            <a:ext cx="3160024" cy="976548"/>
          </a:xfrm>
          <a:prstGeom prst="wedgeRoundRectCallout">
            <a:avLst>
              <a:gd name="adj1" fmla="val -84162"/>
              <a:gd name="adj2" fmla="val 130733"/>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This is the specification of what the class does. Placed in a header file</a:t>
            </a:r>
            <a:endParaRPr lang="en-US" dirty="0"/>
          </a:p>
        </p:txBody>
      </p:sp>
      <p:sp>
        <p:nvSpPr>
          <p:cNvPr id="7" name="Rectangle 6"/>
          <p:cNvSpPr/>
          <p:nvPr/>
        </p:nvSpPr>
        <p:spPr>
          <a:xfrm>
            <a:off x="4797631" y="2020068"/>
            <a:ext cx="2695699" cy="1637532"/>
          </a:xfrm>
          <a:prstGeom prst="rect">
            <a:avLst/>
          </a:prstGeom>
          <a:solidFill>
            <a:schemeClr val="tx1">
              <a:lumMod val="65000"/>
              <a:lumOff val="3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8" name="Rounded Rectangular Callout 7"/>
          <p:cNvSpPr/>
          <p:nvPr/>
        </p:nvSpPr>
        <p:spPr>
          <a:xfrm>
            <a:off x="1291243" y="2120933"/>
            <a:ext cx="3160024" cy="976548"/>
          </a:xfrm>
          <a:prstGeom prst="wedgeRoundRectCallout">
            <a:avLst>
              <a:gd name="adj1" fmla="val 59017"/>
              <a:gd name="adj2" fmla="val 4264"/>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Black box approach </a:t>
            </a:r>
            <a:r>
              <a:rPr lang="en-US" dirty="0" smtClean="0">
                <a:sym typeface="Wingdings" panose="05000000000000000000" pitchFamily="2" charset="2"/>
              </a:rPr>
              <a:t> Change the implementation without program impact</a:t>
            </a:r>
            <a:endParaRPr lang="en-US" dirty="0"/>
          </a:p>
        </p:txBody>
      </p:sp>
    </p:spTree>
    <p:extLst>
      <p:ext uri="{BB962C8B-B14F-4D97-AF65-F5344CB8AC3E}">
        <p14:creationId xmlns:p14="http://schemas.microsoft.com/office/powerpoint/2010/main" val="2836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title"/>
          </p:nvPr>
        </p:nvSpPr>
        <p:spPr/>
        <p:txBody>
          <a:bodyPr/>
          <a:lstStyle/>
          <a:p>
            <a:pPr eaLnBrk="1" hangingPunct="1"/>
            <a:r>
              <a:rPr lang="en-US" smtClean="0"/>
              <a:t>Encapsulation Rules</a:t>
            </a:r>
          </a:p>
        </p:txBody>
      </p:sp>
      <p:sp>
        <p:nvSpPr>
          <p:cNvPr id="24578" name="Rectangle 7"/>
          <p:cNvSpPr>
            <a:spLocks noGrp="1" noChangeArrowheads="1"/>
          </p:cNvSpPr>
          <p:nvPr>
            <p:ph type="body" idx="1"/>
          </p:nvPr>
        </p:nvSpPr>
        <p:spPr/>
        <p:txBody>
          <a:bodyPr>
            <a:normAutofit/>
          </a:bodyPr>
          <a:lstStyle/>
          <a:p>
            <a:pPr marL="548640" indent="-457200">
              <a:lnSpc>
                <a:spcPct val="90000"/>
              </a:lnSpc>
              <a:spcBef>
                <a:spcPct val="50000"/>
              </a:spcBef>
              <a:buFont typeface="Times" pitchFamily="18" charset="0"/>
              <a:buAutoNum type="arabicPeriod"/>
            </a:pPr>
            <a:r>
              <a:rPr lang="en-US" sz="2600" dirty="0" smtClean="0">
                <a:sym typeface="Wingdings" pitchFamily="2" charset="2"/>
              </a:rPr>
              <a:t>All </a:t>
            </a:r>
            <a:r>
              <a:rPr lang="en-US" sz="2600" dirty="0">
                <a:sym typeface="Wingdings" pitchFamily="2" charset="2"/>
              </a:rPr>
              <a:t>member variables should be private</a:t>
            </a:r>
          </a:p>
          <a:p>
            <a:pPr marL="548640" indent="-457200">
              <a:lnSpc>
                <a:spcPct val="90000"/>
              </a:lnSpc>
              <a:spcBef>
                <a:spcPct val="50000"/>
              </a:spcBef>
              <a:buFont typeface="Times" pitchFamily="18" charset="0"/>
              <a:buAutoNum type="arabicPeriod"/>
            </a:pPr>
            <a:r>
              <a:rPr lang="en-US" sz="2600" dirty="0">
                <a:sym typeface="Wingdings" pitchFamily="2" charset="2"/>
              </a:rPr>
              <a:t>Basic class operations should be:</a:t>
            </a:r>
          </a:p>
          <a:p>
            <a:pPr marL="1021080" lvl="1" indent="-381000">
              <a:lnSpc>
                <a:spcPct val="90000"/>
              </a:lnSpc>
            </a:pPr>
            <a:r>
              <a:rPr lang="en-US" dirty="0">
                <a:sym typeface="Wingdings" pitchFamily="2" charset="2"/>
              </a:rPr>
              <a:t>Public member functions</a:t>
            </a:r>
          </a:p>
          <a:p>
            <a:pPr marL="1021080" lvl="1" indent="-381000">
              <a:lnSpc>
                <a:spcPct val="90000"/>
              </a:lnSpc>
            </a:pPr>
            <a:r>
              <a:rPr lang="en-US" dirty="0" smtClean="0">
                <a:sym typeface="Wingdings" pitchFamily="2" charset="2"/>
              </a:rPr>
              <a:t>Overloaded operators</a:t>
            </a:r>
          </a:p>
          <a:p>
            <a:pPr marL="1021080" lvl="1" indent="-381000">
              <a:lnSpc>
                <a:spcPct val="90000"/>
              </a:lnSpc>
            </a:pPr>
            <a:r>
              <a:rPr lang="en-US" sz="2600" dirty="0" smtClean="0">
                <a:sym typeface="Wingdings" pitchFamily="2" charset="2"/>
              </a:rPr>
              <a:t>Group </a:t>
            </a:r>
            <a:r>
              <a:rPr lang="en-US" sz="2600" dirty="0">
                <a:sym typeface="Wingdings" pitchFamily="2" charset="2"/>
              </a:rPr>
              <a:t>class definition and prototypes together</a:t>
            </a:r>
          </a:p>
          <a:p>
            <a:pPr marL="1021080" lvl="1" indent="-381000">
              <a:lnSpc>
                <a:spcPct val="90000"/>
              </a:lnSpc>
            </a:pPr>
            <a:r>
              <a:rPr lang="en-US" dirty="0">
                <a:sym typeface="Wingdings" pitchFamily="2" charset="2"/>
              </a:rPr>
              <a:t>Called "interface" for class</a:t>
            </a:r>
          </a:p>
          <a:p>
            <a:pPr marL="548640" indent="-457200">
              <a:lnSpc>
                <a:spcPct val="90000"/>
              </a:lnSpc>
              <a:spcBef>
                <a:spcPct val="50000"/>
              </a:spcBef>
              <a:buFont typeface="Times" pitchFamily="18" charset="0"/>
              <a:buAutoNum type="arabicPeriod" startAt="3"/>
            </a:pPr>
            <a:r>
              <a:rPr lang="en-US" sz="2600" dirty="0">
                <a:sym typeface="Wingdings" pitchFamily="2" charset="2"/>
              </a:rPr>
              <a:t>Make class implementation unavailable to</a:t>
            </a:r>
            <a:br>
              <a:rPr lang="en-US" sz="2600" dirty="0">
                <a:sym typeface="Wingdings" pitchFamily="2" charset="2"/>
              </a:rPr>
            </a:br>
            <a:r>
              <a:rPr lang="en-US" sz="2600" dirty="0">
                <a:sym typeface="Wingdings" pitchFamily="2" charset="2"/>
              </a:rPr>
              <a:t>users of class</a:t>
            </a:r>
          </a:p>
        </p:txBody>
      </p:sp>
      <p:sp>
        <p:nvSpPr>
          <p:cNvPr id="6" name="Slide Number Placeholder 5"/>
          <p:cNvSpPr>
            <a:spLocks noGrp="1"/>
          </p:cNvSpPr>
          <p:nvPr>
            <p:ph type="sldNum" sz="quarter" idx="11"/>
          </p:nvPr>
        </p:nvSpPr>
        <p:spPr/>
        <p:txBody>
          <a:bodyPr/>
          <a:lstStyle/>
          <a:p>
            <a:pPr>
              <a:defRPr/>
            </a:pPr>
            <a:r>
              <a:rPr lang="en-US"/>
              <a:t>11-</a:t>
            </a:r>
            <a:fld id="{D951FB35-25D6-422D-A10F-416DF2FB2F56}" type="slidenum">
              <a:rPr lang="en-US"/>
              <a:pPr>
                <a:defRPr/>
              </a:pPr>
              <a:t>6</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120" y="4327823"/>
            <a:ext cx="3355342" cy="2342160"/>
          </a:xfrm>
          <a:prstGeom prst="rect">
            <a:avLst/>
          </a:prstGeom>
        </p:spPr>
      </p:pic>
    </p:spTree>
    <p:extLst>
      <p:ext uri="{BB962C8B-B14F-4D97-AF65-F5344CB8AC3E}">
        <p14:creationId xmlns:p14="http://schemas.microsoft.com/office/powerpoint/2010/main" val="246139933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mtClean="0"/>
              <a:t>Class Header Files</a:t>
            </a:r>
          </a:p>
        </p:txBody>
      </p:sp>
      <p:sp>
        <p:nvSpPr>
          <p:cNvPr id="28674" name="Rectangle 3"/>
          <p:cNvSpPr>
            <a:spLocks noGrp="1" noChangeArrowheads="1"/>
          </p:cNvSpPr>
          <p:nvPr>
            <p:ph type="body" idx="1"/>
          </p:nvPr>
        </p:nvSpPr>
        <p:spPr/>
        <p:txBody>
          <a:bodyPr/>
          <a:lstStyle/>
          <a:p>
            <a:pPr eaLnBrk="1" hangingPunct="1">
              <a:lnSpc>
                <a:spcPct val="90000"/>
              </a:lnSpc>
            </a:pPr>
            <a:r>
              <a:rPr lang="en-US" dirty="0" smtClean="0"/>
              <a:t>Contains the Class interface</a:t>
            </a:r>
          </a:p>
          <a:p>
            <a:pPr lvl="1" eaLnBrk="1" hangingPunct="1">
              <a:lnSpc>
                <a:spcPct val="90000"/>
              </a:lnSpc>
            </a:pPr>
            <a:r>
              <a:rPr lang="en-US" dirty="0" smtClean="0"/>
              <a:t>Use .h naming convention</a:t>
            </a:r>
          </a:p>
          <a:p>
            <a:pPr eaLnBrk="1" hangingPunct="1">
              <a:lnSpc>
                <a:spcPct val="90000"/>
              </a:lnSpc>
            </a:pPr>
            <a:r>
              <a:rPr lang="en-US" dirty="0" smtClean="0"/>
              <a:t>Programs that use class will "include" it</a:t>
            </a:r>
          </a:p>
          <a:p>
            <a:pPr lvl="1" eaLnBrk="1" hangingPunct="1">
              <a:lnSpc>
                <a:spcPct val="90000"/>
              </a:lnSpc>
            </a:pPr>
            <a:r>
              <a:rPr lang="en-US" dirty="0" smtClean="0"/>
              <a:t>#include "</a:t>
            </a:r>
            <a:r>
              <a:rPr lang="en-US" dirty="0" err="1" smtClean="0"/>
              <a:t>myclass.h</a:t>
            </a:r>
            <a:r>
              <a:rPr lang="en-US" dirty="0" smtClean="0"/>
              <a:t>"</a:t>
            </a:r>
          </a:p>
          <a:p>
            <a:pPr lvl="1" eaLnBrk="1" hangingPunct="1">
              <a:lnSpc>
                <a:spcPct val="90000"/>
              </a:lnSpc>
            </a:pPr>
            <a:r>
              <a:rPr lang="en-US" dirty="0" smtClean="0"/>
              <a:t>Quotes indicate you wrote header</a:t>
            </a:r>
          </a:p>
          <a:p>
            <a:pPr lvl="2" eaLnBrk="1" hangingPunct="1">
              <a:lnSpc>
                <a:spcPct val="90000"/>
              </a:lnSpc>
            </a:pPr>
            <a:r>
              <a:rPr lang="en-US" dirty="0" smtClean="0"/>
              <a:t>Find it in "your" working directory</a:t>
            </a:r>
          </a:p>
          <a:p>
            <a:pPr lvl="1" eaLnBrk="1" hangingPunct="1">
              <a:lnSpc>
                <a:spcPct val="90000"/>
              </a:lnSpc>
            </a:pPr>
            <a:r>
              <a:rPr lang="en-US" dirty="0" smtClean="0"/>
              <a:t>Recall library includes, e.g., &lt;</a:t>
            </a:r>
            <a:r>
              <a:rPr lang="en-US" dirty="0" err="1" smtClean="0"/>
              <a:t>iostream</a:t>
            </a:r>
            <a:r>
              <a:rPr lang="en-US" dirty="0" smtClean="0"/>
              <a:t>&gt;</a:t>
            </a:r>
          </a:p>
          <a:p>
            <a:pPr lvl="2" eaLnBrk="1" hangingPunct="1">
              <a:lnSpc>
                <a:spcPct val="90000"/>
              </a:lnSpc>
            </a:pPr>
            <a:r>
              <a:rPr lang="en-US" dirty="0" smtClean="0"/>
              <a:t>&lt; &gt; indicate predefined library header file</a:t>
            </a:r>
          </a:p>
          <a:p>
            <a:pPr lvl="2" eaLnBrk="1" hangingPunct="1">
              <a:lnSpc>
                <a:spcPct val="90000"/>
              </a:lnSpc>
            </a:pPr>
            <a:r>
              <a:rPr lang="en-US" dirty="0" smtClean="0"/>
              <a:t>Find it in library directory</a:t>
            </a:r>
          </a:p>
        </p:txBody>
      </p:sp>
      <p:sp>
        <p:nvSpPr>
          <p:cNvPr id="6" name="Slide Number Placeholder 5"/>
          <p:cNvSpPr>
            <a:spLocks noGrp="1"/>
          </p:cNvSpPr>
          <p:nvPr>
            <p:ph type="sldNum" sz="quarter" idx="11"/>
          </p:nvPr>
        </p:nvSpPr>
        <p:spPr/>
        <p:txBody>
          <a:bodyPr/>
          <a:lstStyle/>
          <a:p>
            <a:pPr>
              <a:defRPr/>
            </a:pPr>
            <a:r>
              <a:rPr lang="en-US"/>
              <a:t>11-</a:t>
            </a:r>
            <a:fld id="{6C24E3AB-61AE-4F54-AB99-DD747F4E3936}" type="slidenum">
              <a:rPr lang="en-US"/>
              <a:pPr>
                <a:defRPr/>
              </a:pPr>
              <a:t>7</a:t>
            </a:fld>
            <a:endParaRPr lang="en-US"/>
          </a:p>
        </p:txBody>
      </p:sp>
    </p:spTree>
    <p:extLst>
      <p:ext uri="{BB962C8B-B14F-4D97-AF65-F5344CB8AC3E}">
        <p14:creationId xmlns:p14="http://schemas.microsoft.com/office/powerpoint/2010/main" val="2302279916"/>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mtClean="0"/>
              <a:t>Class Implementation Files</a:t>
            </a:r>
          </a:p>
        </p:txBody>
      </p:sp>
      <p:sp>
        <p:nvSpPr>
          <p:cNvPr id="30722" name="Rectangle 3"/>
          <p:cNvSpPr>
            <a:spLocks noGrp="1" noChangeArrowheads="1"/>
          </p:cNvSpPr>
          <p:nvPr>
            <p:ph type="body" idx="1"/>
          </p:nvPr>
        </p:nvSpPr>
        <p:spPr/>
        <p:txBody>
          <a:bodyPr>
            <a:normAutofit/>
          </a:bodyPr>
          <a:lstStyle/>
          <a:p>
            <a:pPr eaLnBrk="1" hangingPunct="1">
              <a:lnSpc>
                <a:spcPct val="90000"/>
              </a:lnSpc>
            </a:pPr>
            <a:r>
              <a:rPr lang="en-US" sz="2800" dirty="0"/>
              <a:t>Class implementation in .</a:t>
            </a:r>
            <a:r>
              <a:rPr lang="en-US" sz="2800" dirty="0" err="1"/>
              <a:t>cpp</a:t>
            </a:r>
            <a:r>
              <a:rPr lang="en-US" sz="2800" dirty="0"/>
              <a:t> file</a:t>
            </a:r>
          </a:p>
          <a:p>
            <a:pPr lvl="1" eaLnBrk="1" hangingPunct="1">
              <a:lnSpc>
                <a:spcPct val="90000"/>
              </a:lnSpc>
            </a:pPr>
            <a:r>
              <a:rPr lang="en-US" sz="2400" dirty="0" smtClean="0"/>
              <a:t>Name </a:t>
            </a:r>
            <a:r>
              <a:rPr lang="en-US" sz="2400" dirty="0"/>
              <a:t>interface file and implementation file </a:t>
            </a:r>
            <a:r>
              <a:rPr lang="en-US" sz="2400" dirty="0" smtClean="0"/>
              <a:t>the same</a:t>
            </a:r>
            <a:endParaRPr lang="en-US" sz="2400" dirty="0"/>
          </a:p>
          <a:p>
            <a:pPr lvl="2" eaLnBrk="1" hangingPunct="1">
              <a:lnSpc>
                <a:spcPct val="90000"/>
              </a:lnSpc>
            </a:pPr>
            <a:r>
              <a:rPr lang="en-US" dirty="0" err="1"/>
              <a:t>myclass.h</a:t>
            </a:r>
            <a:r>
              <a:rPr lang="en-US" dirty="0"/>
              <a:t> and myclass.cpp</a:t>
            </a:r>
          </a:p>
          <a:p>
            <a:pPr lvl="1" eaLnBrk="1" hangingPunct="1">
              <a:lnSpc>
                <a:spcPct val="90000"/>
              </a:lnSpc>
            </a:pPr>
            <a:r>
              <a:rPr lang="en-US" sz="2400" dirty="0"/>
              <a:t>All class’s member function defined here</a:t>
            </a:r>
          </a:p>
          <a:p>
            <a:pPr lvl="1" eaLnBrk="1" hangingPunct="1">
              <a:lnSpc>
                <a:spcPct val="90000"/>
              </a:lnSpc>
            </a:pPr>
            <a:r>
              <a:rPr lang="en-US" sz="2400" dirty="0"/>
              <a:t>Implementation file must #include class’s </a:t>
            </a:r>
            <a:br>
              <a:rPr lang="en-US" sz="2400" dirty="0"/>
            </a:br>
            <a:r>
              <a:rPr lang="en-US" sz="2400" dirty="0"/>
              <a:t>header </a:t>
            </a:r>
            <a:r>
              <a:rPr lang="en-US" sz="2400" dirty="0" smtClean="0"/>
              <a:t>file</a:t>
            </a:r>
            <a:endParaRPr lang="en-US" sz="2400" dirty="0"/>
          </a:p>
        </p:txBody>
      </p:sp>
      <p:sp>
        <p:nvSpPr>
          <p:cNvPr id="6" name="Slide Number Placeholder 5"/>
          <p:cNvSpPr>
            <a:spLocks noGrp="1"/>
          </p:cNvSpPr>
          <p:nvPr>
            <p:ph type="sldNum" sz="quarter" idx="11"/>
          </p:nvPr>
        </p:nvSpPr>
        <p:spPr/>
        <p:txBody>
          <a:bodyPr/>
          <a:lstStyle/>
          <a:p>
            <a:pPr>
              <a:defRPr/>
            </a:pPr>
            <a:r>
              <a:rPr lang="en-US"/>
              <a:t>11-</a:t>
            </a:r>
            <a:fld id="{7DB78083-38B6-440C-94B2-4FD2707C1833}" type="slidenum">
              <a:rPr lang="en-US"/>
              <a:pPr>
                <a:defRPr/>
              </a:pPr>
              <a:t>8</a:t>
            </a:fld>
            <a:endParaRPr lang="en-US"/>
          </a:p>
        </p:txBody>
      </p:sp>
    </p:spTree>
    <p:extLst>
      <p:ext uri="{BB962C8B-B14F-4D97-AF65-F5344CB8AC3E}">
        <p14:creationId xmlns:p14="http://schemas.microsoft.com/office/powerpoint/2010/main" val="11762211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dirty="0" smtClean="0"/>
              <a:t>Driver (main) Program </a:t>
            </a:r>
          </a:p>
        </p:txBody>
      </p:sp>
      <p:sp>
        <p:nvSpPr>
          <p:cNvPr id="32770" name="Rectangle 3"/>
          <p:cNvSpPr>
            <a:spLocks noGrp="1" noChangeArrowheads="1"/>
          </p:cNvSpPr>
          <p:nvPr>
            <p:ph type="body" idx="1"/>
          </p:nvPr>
        </p:nvSpPr>
        <p:spPr/>
        <p:txBody>
          <a:bodyPr>
            <a:normAutofit/>
          </a:bodyPr>
          <a:lstStyle/>
          <a:p>
            <a:pPr eaLnBrk="1" hangingPunct="1">
              <a:lnSpc>
                <a:spcPct val="90000"/>
              </a:lnSpc>
            </a:pPr>
            <a:r>
              <a:rPr lang="en-US" dirty="0" smtClean="0"/>
              <a:t>Also called the Application File</a:t>
            </a:r>
          </a:p>
          <a:p>
            <a:pPr eaLnBrk="1" hangingPunct="1">
              <a:lnSpc>
                <a:spcPct val="90000"/>
              </a:lnSpc>
            </a:pPr>
            <a:r>
              <a:rPr lang="en-US" dirty="0" smtClean="0"/>
              <a:t>Need to have #include “</a:t>
            </a:r>
            <a:r>
              <a:rPr lang="en-US" dirty="0" err="1" smtClean="0"/>
              <a:t>myclass.h</a:t>
            </a:r>
            <a:r>
              <a:rPr lang="en-US" dirty="0" smtClean="0"/>
              <a:t>” at top</a:t>
            </a:r>
          </a:p>
          <a:p>
            <a:pPr eaLnBrk="1" hangingPunct="1">
              <a:lnSpc>
                <a:spcPct val="90000"/>
              </a:lnSpc>
            </a:pPr>
            <a:r>
              <a:rPr lang="en-US" dirty="0" smtClean="0"/>
              <a:t>Allocate class objects and call methods as needed</a:t>
            </a:r>
          </a:p>
          <a:p>
            <a:pPr eaLnBrk="1" hangingPunct="1">
              <a:lnSpc>
                <a:spcPct val="90000"/>
              </a:lnSpc>
            </a:pPr>
            <a:r>
              <a:rPr lang="en-US" dirty="0" smtClean="0"/>
              <a:t>Organization of files is system dependent</a:t>
            </a:r>
          </a:p>
          <a:p>
            <a:pPr lvl="1" eaLnBrk="1" hangingPunct="1">
              <a:lnSpc>
                <a:spcPct val="90000"/>
              </a:lnSpc>
            </a:pPr>
            <a:r>
              <a:rPr lang="en-US" dirty="0" smtClean="0"/>
              <a:t>Typical IDE has "project" or "workspace"</a:t>
            </a:r>
          </a:p>
          <a:p>
            <a:pPr lvl="2" eaLnBrk="1" hangingPunct="1">
              <a:lnSpc>
                <a:spcPct val="90000"/>
              </a:lnSpc>
            </a:pPr>
            <a:r>
              <a:rPr lang="en-US" dirty="0" smtClean="0"/>
              <a:t>Implementation files "combined" here</a:t>
            </a:r>
          </a:p>
          <a:p>
            <a:pPr lvl="2" eaLnBrk="1" hangingPunct="1">
              <a:lnSpc>
                <a:spcPct val="90000"/>
              </a:lnSpc>
            </a:pPr>
            <a:r>
              <a:rPr lang="en-US" dirty="0" smtClean="0"/>
              <a:t>Header files still "#included"</a:t>
            </a:r>
          </a:p>
        </p:txBody>
      </p:sp>
      <p:sp>
        <p:nvSpPr>
          <p:cNvPr id="6" name="Slide Number Placeholder 5"/>
          <p:cNvSpPr>
            <a:spLocks noGrp="1"/>
          </p:cNvSpPr>
          <p:nvPr>
            <p:ph type="sldNum" sz="quarter" idx="11"/>
          </p:nvPr>
        </p:nvSpPr>
        <p:spPr/>
        <p:txBody>
          <a:bodyPr/>
          <a:lstStyle/>
          <a:p>
            <a:pPr>
              <a:defRPr/>
            </a:pPr>
            <a:r>
              <a:rPr lang="en-US"/>
              <a:t>11-</a:t>
            </a:r>
            <a:fld id="{EED931A4-CE46-47D2-8955-C2DD78A27700}" type="slidenum">
              <a:rPr lang="en-US"/>
              <a:pPr>
                <a:defRPr/>
              </a:pPr>
              <a:t>9</a:t>
            </a:fld>
            <a:endParaRPr lang="en-US"/>
          </a:p>
        </p:txBody>
      </p:sp>
    </p:spTree>
    <p:extLst>
      <p:ext uri="{BB962C8B-B14F-4D97-AF65-F5344CB8AC3E}">
        <p14:creationId xmlns:p14="http://schemas.microsoft.com/office/powerpoint/2010/main" val="1379747125"/>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spDef>
      <a:spPr>
        <a:solidFill>
          <a:schemeClr val="tx1">
            <a:lumMod val="65000"/>
            <a:lumOff val="35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3FB71EDE03B498FA25BD53B879DBF" ma:contentTypeVersion="0" ma:contentTypeDescription="Create a new document." ma:contentTypeScope="" ma:versionID="4d696d4970c5dd769665c758dc935ff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21FE5E-78FE-4580-AFA1-17F78ED44119}">
  <ds:schemaRefs>
    <ds:schemaRef ds:uri="http://schemas.microsoft.com/sharepoint/v3/contenttype/forms"/>
  </ds:schemaRefs>
</ds:datastoreItem>
</file>

<file path=customXml/itemProps2.xml><?xml version="1.0" encoding="utf-8"?>
<ds:datastoreItem xmlns:ds="http://schemas.openxmlformats.org/officeDocument/2006/customXml" ds:itemID="{87F9BCAC-964F-4B87-8241-4D5D0E1FC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03A428A-95E6-4D2C-81FC-05007CCE0B74}">
  <ds:schemaRefs>
    <ds:schemaRef ds:uri="http://purl.org/dc/elements/1.1/"/>
    <ds:schemaRef ds:uri="http://schemas.openxmlformats.org/package/2006/metadata/core-properties"/>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1431</TotalTime>
  <Words>2070</Words>
  <Application>Microsoft Office PowerPoint</Application>
  <PresentationFormat>Widescreen</PresentationFormat>
  <Paragraphs>644</Paragraphs>
  <Slides>46</Slides>
  <Notes>23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Brush Script MT</vt:lpstr>
      <vt:lpstr>Calibri</vt:lpstr>
      <vt:lpstr>Constantia</vt:lpstr>
      <vt:lpstr>Courier New</vt:lpstr>
      <vt:lpstr>Franklin Gothic Book</vt:lpstr>
      <vt:lpstr>Georgia</vt:lpstr>
      <vt:lpstr>Rage Italic</vt:lpstr>
      <vt:lpstr>Times</vt:lpstr>
      <vt:lpstr>Wingdings</vt:lpstr>
      <vt:lpstr>Wingdings 2</vt:lpstr>
      <vt:lpstr>Pushpin</vt:lpstr>
      <vt:lpstr>COMP 53 – Week Three </vt:lpstr>
      <vt:lpstr>Topics</vt:lpstr>
      <vt:lpstr>Why Do We Care</vt:lpstr>
      <vt:lpstr>Learning Objectives – Intro to OOP</vt:lpstr>
      <vt:lpstr>Class Separation</vt:lpstr>
      <vt:lpstr>Encapsulation Rules</vt:lpstr>
      <vt:lpstr>Class Header Files</vt:lpstr>
      <vt:lpstr>Class Implementation Files</vt:lpstr>
      <vt:lpstr>Driver (main) Program </vt:lpstr>
      <vt:lpstr>Separate Compilation in Practice</vt:lpstr>
      <vt:lpstr>Multiple Compiles of Header Files</vt:lpstr>
      <vt:lpstr>When You Need Help – Ask the Wizard</vt:lpstr>
      <vt:lpstr>Pre-processor Directives Using #ifndef</vt:lpstr>
      <vt:lpstr>Visual Studio – Header Files</vt:lpstr>
      <vt:lpstr>Visual Studio – Class Files</vt:lpstr>
      <vt:lpstr>In Class Practice</vt:lpstr>
      <vt:lpstr>Intro to Pointers</vt:lpstr>
      <vt:lpstr>What is a Pointer?</vt:lpstr>
      <vt:lpstr>Variables and Memory</vt:lpstr>
      <vt:lpstr>Pointer Variables</vt:lpstr>
      <vt:lpstr>Pointing</vt:lpstr>
      <vt:lpstr>Dereferencing Pointers</vt:lpstr>
      <vt:lpstr>Dereferencing Pointers</vt:lpstr>
      <vt:lpstr>Dereferencing Pointers</vt:lpstr>
      <vt:lpstr>Pointers  Vars  Pointers</vt:lpstr>
      <vt:lpstr>More "Pointing to" Examples</vt:lpstr>
      <vt:lpstr>&amp; Operator</vt:lpstr>
      <vt:lpstr>Pointer Assignments Graphic:  Display 10.1  Uses of the Assignment Operator with Pointer Variables</vt:lpstr>
      <vt:lpstr>In Class Practice</vt:lpstr>
      <vt:lpstr>Dynamic Memory Allocation The New keyword</vt:lpstr>
      <vt:lpstr>Dynamically Allocated Variables</vt:lpstr>
      <vt:lpstr>Dynamically Allocated Variables</vt:lpstr>
      <vt:lpstr>Dynamically Allocated Variables</vt:lpstr>
      <vt:lpstr>Dynamically Allocated Variables</vt:lpstr>
      <vt:lpstr>Dynamically Allocated Variables</vt:lpstr>
      <vt:lpstr>Dynamically Allocated Variables</vt:lpstr>
      <vt:lpstr>Dynamically Allocated Variables</vt:lpstr>
      <vt:lpstr>Dynamically Allocated Variables</vt:lpstr>
      <vt:lpstr>More on new Operator</vt:lpstr>
      <vt:lpstr>Pointers and Functions</vt:lpstr>
      <vt:lpstr>delete Operator</vt:lpstr>
      <vt:lpstr>In Class Pointer Practice</vt:lpstr>
      <vt:lpstr>Dynamic Arrays</vt:lpstr>
      <vt:lpstr>Accessing Dynamic Arrays</vt:lpstr>
      <vt:lpstr>Cleaning Up Your Program</vt:lpstr>
      <vt:lpstr>Key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Compilation and Pointer</dc:title>
  <dc:creator/>
  <cp:lastModifiedBy>Mike Canniff</cp:lastModifiedBy>
  <cp:revision>82</cp:revision>
  <dcterms:created xsi:type="dcterms:W3CDTF">2013-12-04T20:54:32Z</dcterms:created>
  <dcterms:modified xsi:type="dcterms:W3CDTF">2016-02-01T06:00:07Z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0x01010041D3FB71EDE03B498FA25BD53B879DBF</vt:lpwstr>
  </property>
</Properties>
</file>