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0"/>
  </p:notesMasterIdLst>
  <p:sldIdLst>
    <p:sldId id="256" r:id="rId5"/>
    <p:sldId id="385" r:id="rId6"/>
    <p:sldId id="257" r:id="rId7"/>
    <p:sldId id="268" r:id="rId8"/>
    <p:sldId id="322" r:id="rId9"/>
    <p:sldId id="376" r:id="rId10"/>
    <p:sldId id="323" r:id="rId11"/>
    <p:sldId id="326" r:id="rId12"/>
    <p:sldId id="327" r:id="rId13"/>
    <p:sldId id="328" r:id="rId14"/>
    <p:sldId id="329" r:id="rId15"/>
    <p:sldId id="358" r:id="rId16"/>
    <p:sldId id="378" r:id="rId17"/>
    <p:sldId id="334" r:id="rId18"/>
    <p:sldId id="335" r:id="rId19"/>
    <p:sldId id="377" r:id="rId20"/>
    <p:sldId id="338" r:id="rId21"/>
    <p:sldId id="341" r:id="rId22"/>
    <p:sldId id="379" r:id="rId23"/>
    <p:sldId id="380" r:id="rId24"/>
    <p:sldId id="381" r:id="rId25"/>
    <p:sldId id="364" r:id="rId26"/>
    <p:sldId id="347" r:id="rId27"/>
    <p:sldId id="343" r:id="rId28"/>
    <p:sldId id="345" r:id="rId29"/>
    <p:sldId id="382" r:id="rId30"/>
    <p:sldId id="350" r:id="rId31"/>
    <p:sldId id="351" r:id="rId32"/>
    <p:sldId id="384" r:id="rId33"/>
    <p:sldId id="383" r:id="rId34"/>
    <p:sldId id="349" r:id="rId35"/>
    <p:sldId id="352" r:id="rId36"/>
    <p:sldId id="374" r:id="rId37"/>
    <p:sldId id="354" r:id="rId38"/>
    <p:sldId id="31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8" autoAdjust="0"/>
    <p:restoredTop sz="83390" autoAdjust="0"/>
  </p:normalViewPr>
  <p:slideViewPr>
    <p:cSldViewPr snapToGrid="0">
      <p:cViewPr varScale="1">
        <p:scale>
          <a:sx n="71" d="100"/>
          <a:sy n="71" d="100"/>
        </p:scale>
        <p:origin x="10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84C40-E7E0-4436-92D3-D1F204603B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151BC-F1A9-4344-9BFF-FA78D6538D3B}">
      <dgm:prSet phldrT="[Text]"/>
      <dgm:spPr/>
      <dgm:t>
        <a:bodyPr/>
        <a:lstStyle/>
        <a:p>
          <a:r>
            <a:rPr lang="en-US" dirty="0" smtClean="0"/>
            <a:t>Ancestor</a:t>
          </a:r>
          <a:endParaRPr lang="en-US" dirty="0"/>
        </a:p>
      </dgm:t>
    </dgm:pt>
    <dgm:pt modelId="{03F57F9F-ABAA-436A-8C57-48B3DA2C398A}" type="parTrans" cxnId="{4D04F192-5922-430A-875E-5A594D1F65FF}">
      <dgm:prSet/>
      <dgm:spPr/>
      <dgm:t>
        <a:bodyPr/>
        <a:lstStyle/>
        <a:p>
          <a:endParaRPr lang="en-US"/>
        </a:p>
      </dgm:t>
    </dgm:pt>
    <dgm:pt modelId="{0921C9A4-C841-4940-AFAA-ADB18ADF8B67}" type="sibTrans" cxnId="{4D04F192-5922-430A-875E-5A594D1F65FF}">
      <dgm:prSet/>
      <dgm:spPr/>
      <dgm:t>
        <a:bodyPr/>
        <a:lstStyle/>
        <a:p>
          <a:endParaRPr lang="en-US"/>
        </a:p>
      </dgm:t>
    </dgm:pt>
    <dgm:pt modelId="{15BCA3C8-569F-4FA9-9D62-D312AA55E6F5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E2D7824B-3F6C-4C22-BDF3-B8BF83919FFD}" type="parTrans" cxnId="{5139DC84-EAB7-4448-BF62-B0C084A2D50B}">
      <dgm:prSet/>
      <dgm:spPr/>
      <dgm:t>
        <a:bodyPr/>
        <a:lstStyle/>
        <a:p>
          <a:endParaRPr lang="en-US"/>
        </a:p>
      </dgm:t>
    </dgm:pt>
    <dgm:pt modelId="{D70DE4FB-C989-4EC2-AF1B-8A2FFC25D6D6}" type="sibTrans" cxnId="{5139DC84-EAB7-4448-BF62-B0C084A2D50B}">
      <dgm:prSet/>
      <dgm:spPr/>
      <dgm:t>
        <a:bodyPr/>
        <a:lstStyle/>
        <a:p>
          <a:endParaRPr lang="en-US"/>
        </a:p>
      </dgm:t>
    </dgm:pt>
    <dgm:pt modelId="{8E6A6557-7D98-438B-8C3D-277418790367}">
      <dgm:prSet phldrT="[Text]"/>
      <dgm:spPr/>
      <dgm:t>
        <a:bodyPr/>
        <a:lstStyle/>
        <a:p>
          <a:r>
            <a:rPr lang="en-US" dirty="0" smtClean="0"/>
            <a:t>Child1</a:t>
          </a:r>
          <a:endParaRPr lang="en-US" dirty="0"/>
        </a:p>
      </dgm:t>
    </dgm:pt>
    <dgm:pt modelId="{168D46B5-AB7C-4064-815E-ACACE33D738A}" type="parTrans" cxnId="{BAFAFC3B-6304-43B7-BA6F-107BFB6C86E2}">
      <dgm:prSet/>
      <dgm:spPr/>
      <dgm:t>
        <a:bodyPr/>
        <a:lstStyle/>
        <a:p>
          <a:endParaRPr lang="en-US"/>
        </a:p>
      </dgm:t>
    </dgm:pt>
    <dgm:pt modelId="{D4305332-E633-439A-9E35-7FF8ABF8CC9E}" type="sibTrans" cxnId="{BAFAFC3B-6304-43B7-BA6F-107BFB6C86E2}">
      <dgm:prSet/>
      <dgm:spPr/>
      <dgm:t>
        <a:bodyPr/>
        <a:lstStyle/>
        <a:p>
          <a:endParaRPr lang="en-US"/>
        </a:p>
      </dgm:t>
    </dgm:pt>
    <dgm:pt modelId="{362974EE-D9AC-4911-98BF-BC5F80AEACC8}">
      <dgm:prSet phldrT="[Text]"/>
      <dgm:spPr/>
      <dgm:t>
        <a:bodyPr/>
        <a:lstStyle/>
        <a:p>
          <a:r>
            <a:rPr lang="en-US" dirty="0" smtClean="0"/>
            <a:t>Child2</a:t>
          </a:r>
          <a:endParaRPr lang="en-US" dirty="0"/>
        </a:p>
      </dgm:t>
    </dgm:pt>
    <dgm:pt modelId="{83BC4759-33F9-4EDB-A5AF-0B2F056F695B}" type="parTrans" cxnId="{B6656BD6-8828-4069-ACC2-7FDFE20825DB}">
      <dgm:prSet/>
      <dgm:spPr/>
      <dgm:t>
        <a:bodyPr/>
        <a:lstStyle/>
        <a:p>
          <a:endParaRPr lang="en-US"/>
        </a:p>
      </dgm:t>
    </dgm:pt>
    <dgm:pt modelId="{7E7DCF97-5D76-4268-A76F-01AFC9D15FD6}" type="sibTrans" cxnId="{B6656BD6-8828-4069-ACC2-7FDFE20825DB}">
      <dgm:prSet/>
      <dgm:spPr/>
      <dgm:t>
        <a:bodyPr/>
        <a:lstStyle/>
        <a:p>
          <a:endParaRPr lang="en-US"/>
        </a:p>
      </dgm:t>
    </dgm:pt>
    <dgm:pt modelId="{E69BECC9-00D7-44B1-A7E0-BC54D113539F}">
      <dgm:prSet phldrT="[Text]"/>
      <dgm:spPr/>
      <dgm:t>
        <a:bodyPr/>
        <a:lstStyle/>
        <a:p>
          <a:r>
            <a:rPr lang="en-US" dirty="0" smtClean="0"/>
            <a:t>Child3</a:t>
          </a:r>
          <a:endParaRPr lang="en-US" dirty="0"/>
        </a:p>
      </dgm:t>
    </dgm:pt>
    <dgm:pt modelId="{B2B026D9-E57B-424E-9D40-3B9AE6634CCD}" type="parTrans" cxnId="{723E7DFE-29D9-4D94-9DC9-D16674ACF8DD}">
      <dgm:prSet/>
      <dgm:spPr/>
      <dgm:t>
        <a:bodyPr/>
        <a:lstStyle/>
        <a:p>
          <a:endParaRPr lang="en-US"/>
        </a:p>
      </dgm:t>
    </dgm:pt>
    <dgm:pt modelId="{29D2FA0A-6EFB-4DC1-A9EC-D9B7431966F8}" type="sibTrans" cxnId="{723E7DFE-29D9-4D94-9DC9-D16674ACF8DD}">
      <dgm:prSet/>
      <dgm:spPr/>
      <dgm:t>
        <a:bodyPr/>
        <a:lstStyle/>
        <a:p>
          <a:endParaRPr lang="en-US"/>
        </a:p>
      </dgm:t>
    </dgm:pt>
    <dgm:pt modelId="{2D0DE51E-6C7D-4890-9B08-571A98FFC6CD}" type="pres">
      <dgm:prSet presAssocID="{59B84C40-E7E0-4436-92D3-D1F204603B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A6AD56-43E5-40B3-A2F9-BF4F7908DA5C}" type="pres">
      <dgm:prSet presAssocID="{584151BC-F1A9-4344-9BFF-FA78D6538D3B}" presName="hierRoot1" presStyleCnt="0"/>
      <dgm:spPr/>
    </dgm:pt>
    <dgm:pt modelId="{CA71A380-B8DB-4709-9788-7555024E125D}" type="pres">
      <dgm:prSet presAssocID="{584151BC-F1A9-4344-9BFF-FA78D6538D3B}" presName="composite" presStyleCnt="0"/>
      <dgm:spPr/>
    </dgm:pt>
    <dgm:pt modelId="{E4CA6B73-598F-48F9-9A5E-1EA5BF1F5A31}" type="pres">
      <dgm:prSet presAssocID="{584151BC-F1A9-4344-9BFF-FA78D6538D3B}" presName="background" presStyleLbl="node0" presStyleIdx="0" presStyleCnt="1"/>
      <dgm:spPr/>
    </dgm:pt>
    <dgm:pt modelId="{C1C47FF8-614E-4BE7-B0D0-6BBE97F62409}" type="pres">
      <dgm:prSet presAssocID="{584151BC-F1A9-4344-9BFF-FA78D6538D3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0D095-1FF8-483C-ADC2-28F49604CCCD}" type="pres">
      <dgm:prSet presAssocID="{584151BC-F1A9-4344-9BFF-FA78D6538D3B}" presName="hierChild2" presStyleCnt="0"/>
      <dgm:spPr/>
    </dgm:pt>
    <dgm:pt modelId="{142CF16E-731D-473C-8F39-7F0472BE458B}" type="pres">
      <dgm:prSet presAssocID="{E2D7824B-3F6C-4C22-BDF3-B8BF83919FF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0B4E888B-7B71-40BE-8A38-AC86FB55FDFF}" type="pres">
      <dgm:prSet presAssocID="{15BCA3C8-569F-4FA9-9D62-D312AA55E6F5}" presName="hierRoot2" presStyleCnt="0"/>
      <dgm:spPr/>
    </dgm:pt>
    <dgm:pt modelId="{8204D02B-95EA-4AB1-BE1B-984FA08FAED0}" type="pres">
      <dgm:prSet presAssocID="{15BCA3C8-569F-4FA9-9D62-D312AA55E6F5}" presName="composite2" presStyleCnt="0"/>
      <dgm:spPr/>
    </dgm:pt>
    <dgm:pt modelId="{A77A775F-AC0B-4356-B52B-3991EB9E0F11}" type="pres">
      <dgm:prSet presAssocID="{15BCA3C8-569F-4FA9-9D62-D312AA55E6F5}" presName="background2" presStyleLbl="node2" presStyleIdx="0" presStyleCnt="1"/>
      <dgm:spPr/>
    </dgm:pt>
    <dgm:pt modelId="{089738EA-6D82-4F59-9508-E09EA4E530E5}" type="pres">
      <dgm:prSet presAssocID="{15BCA3C8-569F-4FA9-9D62-D312AA55E6F5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ADC1C3-75E8-4E48-A835-59A0343DC9F7}" type="pres">
      <dgm:prSet presAssocID="{15BCA3C8-569F-4FA9-9D62-D312AA55E6F5}" presName="hierChild3" presStyleCnt="0"/>
      <dgm:spPr/>
    </dgm:pt>
    <dgm:pt modelId="{71C51416-6319-4AF5-B6E2-60B376F830E1}" type="pres">
      <dgm:prSet presAssocID="{168D46B5-AB7C-4064-815E-ACACE33D738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1CC113FC-AA55-44E8-8F02-4F253DACD17B}" type="pres">
      <dgm:prSet presAssocID="{8E6A6557-7D98-438B-8C3D-277418790367}" presName="hierRoot3" presStyleCnt="0"/>
      <dgm:spPr/>
    </dgm:pt>
    <dgm:pt modelId="{1DB8446A-9B24-4D26-823C-F0CB9B990DA3}" type="pres">
      <dgm:prSet presAssocID="{8E6A6557-7D98-438B-8C3D-277418790367}" presName="composite3" presStyleCnt="0"/>
      <dgm:spPr/>
    </dgm:pt>
    <dgm:pt modelId="{801FD393-1E26-4D6A-B7C1-0307644D8FB0}" type="pres">
      <dgm:prSet presAssocID="{8E6A6557-7D98-438B-8C3D-277418790367}" presName="background3" presStyleLbl="node3" presStyleIdx="0" presStyleCnt="3"/>
      <dgm:spPr/>
    </dgm:pt>
    <dgm:pt modelId="{6111E45E-09AF-461A-A481-0C75E9843196}" type="pres">
      <dgm:prSet presAssocID="{8E6A6557-7D98-438B-8C3D-27741879036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836DC-10A6-4AC5-B9BC-03BC103702B0}" type="pres">
      <dgm:prSet presAssocID="{8E6A6557-7D98-438B-8C3D-277418790367}" presName="hierChild4" presStyleCnt="0"/>
      <dgm:spPr/>
    </dgm:pt>
    <dgm:pt modelId="{3816C5B4-B08D-44EE-919A-DEC4187A02BA}" type="pres">
      <dgm:prSet presAssocID="{83BC4759-33F9-4EDB-A5AF-0B2F056F695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DB06AC2-4003-4507-BA2D-241EAC11FD48}" type="pres">
      <dgm:prSet presAssocID="{362974EE-D9AC-4911-98BF-BC5F80AEACC8}" presName="hierRoot3" presStyleCnt="0"/>
      <dgm:spPr/>
    </dgm:pt>
    <dgm:pt modelId="{71A0A9B9-FB93-451E-B54E-8A84674C418A}" type="pres">
      <dgm:prSet presAssocID="{362974EE-D9AC-4911-98BF-BC5F80AEACC8}" presName="composite3" presStyleCnt="0"/>
      <dgm:spPr/>
    </dgm:pt>
    <dgm:pt modelId="{275D9194-6A28-487F-A264-2CF66AC980CE}" type="pres">
      <dgm:prSet presAssocID="{362974EE-D9AC-4911-98BF-BC5F80AEACC8}" presName="background3" presStyleLbl="node3" presStyleIdx="1" presStyleCnt="3"/>
      <dgm:spPr/>
    </dgm:pt>
    <dgm:pt modelId="{31A0D9CF-7332-458D-BD9A-D89E2EC86C94}" type="pres">
      <dgm:prSet presAssocID="{362974EE-D9AC-4911-98BF-BC5F80AEACC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ED9AF-5E92-4CFE-91BB-F7FE0A3D583A}" type="pres">
      <dgm:prSet presAssocID="{362974EE-D9AC-4911-98BF-BC5F80AEACC8}" presName="hierChild4" presStyleCnt="0"/>
      <dgm:spPr/>
    </dgm:pt>
    <dgm:pt modelId="{7CA1E7DB-CF0C-48CC-96A9-F016D3DD85C5}" type="pres">
      <dgm:prSet presAssocID="{B2B026D9-E57B-424E-9D40-3B9AE6634CC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5DF495F-D2EA-45C3-959B-D3BB9B5F2C2E}" type="pres">
      <dgm:prSet presAssocID="{E69BECC9-00D7-44B1-A7E0-BC54D113539F}" presName="hierRoot3" presStyleCnt="0"/>
      <dgm:spPr/>
    </dgm:pt>
    <dgm:pt modelId="{36DA3389-3DAF-484C-9FF7-E74CC62BD99B}" type="pres">
      <dgm:prSet presAssocID="{E69BECC9-00D7-44B1-A7E0-BC54D113539F}" presName="composite3" presStyleCnt="0"/>
      <dgm:spPr/>
    </dgm:pt>
    <dgm:pt modelId="{41B3FFCF-4AFE-4BDA-9DE2-9968D5DB628A}" type="pres">
      <dgm:prSet presAssocID="{E69BECC9-00D7-44B1-A7E0-BC54D113539F}" presName="background3" presStyleLbl="node3" presStyleIdx="2" presStyleCnt="3"/>
      <dgm:spPr/>
    </dgm:pt>
    <dgm:pt modelId="{8EE2EF74-BA5B-4726-A2B9-B57D0AE7D6CB}" type="pres">
      <dgm:prSet presAssocID="{E69BECC9-00D7-44B1-A7E0-BC54D113539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12E30-3120-4EFA-A24A-8D2D8F237B51}" type="pres">
      <dgm:prSet presAssocID="{E69BECC9-00D7-44B1-A7E0-BC54D113539F}" presName="hierChild4" presStyleCnt="0"/>
      <dgm:spPr/>
    </dgm:pt>
  </dgm:ptLst>
  <dgm:cxnLst>
    <dgm:cxn modelId="{5139DC84-EAB7-4448-BF62-B0C084A2D50B}" srcId="{584151BC-F1A9-4344-9BFF-FA78D6538D3B}" destId="{15BCA3C8-569F-4FA9-9D62-D312AA55E6F5}" srcOrd="0" destOrd="0" parTransId="{E2D7824B-3F6C-4C22-BDF3-B8BF83919FFD}" sibTransId="{D70DE4FB-C989-4EC2-AF1B-8A2FFC25D6D6}"/>
    <dgm:cxn modelId="{4D04F192-5922-430A-875E-5A594D1F65FF}" srcId="{59B84C40-E7E0-4436-92D3-D1F204603BF6}" destId="{584151BC-F1A9-4344-9BFF-FA78D6538D3B}" srcOrd="0" destOrd="0" parTransId="{03F57F9F-ABAA-436A-8C57-48B3DA2C398A}" sibTransId="{0921C9A4-C841-4940-AFAA-ADB18ADF8B67}"/>
    <dgm:cxn modelId="{9E5BCD76-F096-496F-B16D-98BCAB7BFFE4}" type="presOf" srcId="{E69BECC9-00D7-44B1-A7E0-BC54D113539F}" destId="{8EE2EF74-BA5B-4726-A2B9-B57D0AE7D6CB}" srcOrd="0" destOrd="0" presId="urn:microsoft.com/office/officeart/2005/8/layout/hierarchy1"/>
    <dgm:cxn modelId="{BAFAFC3B-6304-43B7-BA6F-107BFB6C86E2}" srcId="{15BCA3C8-569F-4FA9-9D62-D312AA55E6F5}" destId="{8E6A6557-7D98-438B-8C3D-277418790367}" srcOrd="0" destOrd="0" parTransId="{168D46B5-AB7C-4064-815E-ACACE33D738A}" sibTransId="{D4305332-E633-439A-9E35-7FF8ABF8CC9E}"/>
    <dgm:cxn modelId="{6ADB291A-8A3B-4A39-AE63-937919ABF217}" type="presOf" srcId="{168D46B5-AB7C-4064-815E-ACACE33D738A}" destId="{71C51416-6319-4AF5-B6E2-60B376F830E1}" srcOrd="0" destOrd="0" presId="urn:microsoft.com/office/officeart/2005/8/layout/hierarchy1"/>
    <dgm:cxn modelId="{AB46D877-4908-4E2B-965F-C6F63C513B4A}" type="presOf" srcId="{E2D7824B-3F6C-4C22-BDF3-B8BF83919FFD}" destId="{142CF16E-731D-473C-8F39-7F0472BE458B}" srcOrd="0" destOrd="0" presId="urn:microsoft.com/office/officeart/2005/8/layout/hierarchy1"/>
    <dgm:cxn modelId="{3EE2F7C2-B47B-48CD-A704-2D286D29635F}" type="presOf" srcId="{15BCA3C8-569F-4FA9-9D62-D312AA55E6F5}" destId="{089738EA-6D82-4F59-9508-E09EA4E530E5}" srcOrd="0" destOrd="0" presId="urn:microsoft.com/office/officeart/2005/8/layout/hierarchy1"/>
    <dgm:cxn modelId="{83D0C06B-D4B8-49FD-85A3-A5D9C0BB655F}" type="presOf" srcId="{362974EE-D9AC-4911-98BF-BC5F80AEACC8}" destId="{31A0D9CF-7332-458D-BD9A-D89E2EC86C94}" srcOrd="0" destOrd="0" presId="urn:microsoft.com/office/officeart/2005/8/layout/hierarchy1"/>
    <dgm:cxn modelId="{B6656BD6-8828-4069-ACC2-7FDFE20825DB}" srcId="{15BCA3C8-569F-4FA9-9D62-D312AA55E6F5}" destId="{362974EE-D9AC-4911-98BF-BC5F80AEACC8}" srcOrd="1" destOrd="0" parTransId="{83BC4759-33F9-4EDB-A5AF-0B2F056F695B}" sibTransId="{7E7DCF97-5D76-4268-A76F-01AFC9D15FD6}"/>
    <dgm:cxn modelId="{C3827CED-FB95-429F-8B22-2961F9997338}" type="presOf" srcId="{8E6A6557-7D98-438B-8C3D-277418790367}" destId="{6111E45E-09AF-461A-A481-0C75E9843196}" srcOrd="0" destOrd="0" presId="urn:microsoft.com/office/officeart/2005/8/layout/hierarchy1"/>
    <dgm:cxn modelId="{723E7DFE-29D9-4D94-9DC9-D16674ACF8DD}" srcId="{15BCA3C8-569F-4FA9-9D62-D312AA55E6F5}" destId="{E69BECC9-00D7-44B1-A7E0-BC54D113539F}" srcOrd="2" destOrd="0" parTransId="{B2B026D9-E57B-424E-9D40-3B9AE6634CCD}" sibTransId="{29D2FA0A-6EFB-4DC1-A9EC-D9B7431966F8}"/>
    <dgm:cxn modelId="{50CEACE8-3B32-458A-ACB1-CE36D89947AB}" type="presOf" srcId="{B2B026D9-E57B-424E-9D40-3B9AE6634CCD}" destId="{7CA1E7DB-CF0C-48CC-96A9-F016D3DD85C5}" srcOrd="0" destOrd="0" presId="urn:microsoft.com/office/officeart/2005/8/layout/hierarchy1"/>
    <dgm:cxn modelId="{0FC83D22-52A7-4E6B-964A-53C83F462AD8}" type="presOf" srcId="{584151BC-F1A9-4344-9BFF-FA78D6538D3B}" destId="{C1C47FF8-614E-4BE7-B0D0-6BBE97F62409}" srcOrd="0" destOrd="0" presId="urn:microsoft.com/office/officeart/2005/8/layout/hierarchy1"/>
    <dgm:cxn modelId="{05C2790F-62ED-4C28-BF17-83C8F79B3314}" type="presOf" srcId="{83BC4759-33F9-4EDB-A5AF-0B2F056F695B}" destId="{3816C5B4-B08D-44EE-919A-DEC4187A02BA}" srcOrd="0" destOrd="0" presId="urn:microsoft.com/office/officeart/2005/8/layout/hierarchy1"/>
    <dgm:cxn modelId="{18AEC1DC-C45F-4506-AAE3-EB659584D8D4}" type="presOf" srcId="{59B84C40-E7E0-4436-92D3-D1F204603BF6}" destId="{2D0DE51E-6C7D-4890-9B08-571A98FFC6CD}" srcOrd="0" destOrd="0" presId="urn:microsoft.com/office/officeart/2005/8/layout/hierarchy1"/>
    <dgm:cxn modelId="{22942360-67C4-42D9-B1AA-C5C8F801548B}" type="presParOf" srcId="{2D0DE51E-6C7D-4890-9B08-571A98FFC6CD}" destId="{BBA6AD56-43E5-40B3-A2F9-BF4F7908DA5C}" srcOrd="0" destOrd="0" presId="urn:microsoft.com/office/officeart/2005/8/layout/hierarchy1"/>
    <dgm:cxn modelId="{152E7020-4847-4BD0-97AA-430EDE71C1FE}" type="presParOf" srcId="{BBA6AD56-43E5-40B3-A2F9-BF4F7908DA5C}" destId="{CA71A380-B8DB-4709-9788-7555024E125D}" srcOrd="0" destOrd="0" presId="urn:microsoft.com/office/officeart/2005/8/layout/hierarchy1"/>
    <dgm:cxn modelId="{6278CBF4-C487-4EA5-BBFA-81214B292DCE}" type="presParOf" srcId="{CA71A380-B8DB-4709-9788-7555024E125D}" destId="{E4CA6B73-598F-48F9-9A5E-1EA5BF1F5A31}" srcOrd="0" destOrd="0" presId="urn:microsoft.com/office/officeart/2005/8/layout/hierarchy1"/>
    <dgm:cxn modelId="{BC2C5237-5885-48AD-BF1A-A7038368F476}" type="presParOf" srcId="{CA71A380-B8DB-4709-9788-7555024E125D}" destId="{C1C47FF8-614E-4BE7-B0D0-6BBE97F62409}" srcOrd="1" destOrd="0" presId="urn:microsoft.com/office/officeart/2005/8/layout/hierarchy1"/>
    <dgm:cxn modelId="{7BB8414C-CD9F-4B8E-A31B-B4D2CCCA19D4}" type="presParOf" srcId="{BBA6AD56-43E5-40B3-A2F9-BF4F7908DA5C}" destId="{0300D095-1FF8-483C-ADC2-28F49604CCCD}" srcOrd="1" destOrd="0" presId="urn:microsoft.com/office/officeart/2005/8/layout/hierarchy1"/>
    <dgm:cxn modelId="{DD718F66-D9EC-4FBA-B06C-80C713C97190}" type="presParOf" srcId="{0300D095-1FF8-483C-ADC2-28F49604CCCD}" destId="{142CF16E-731D-473C-8F39-7F0472BE458B}" srcOrd="0" destOrd="0" presId="urn:microsoft.com/office/officeart/2005/8/layout/hierarchy1"/>
    <dgm:cxn modelId="{F868B688-31FF-4977-B22D-05D513F1C415}" type="presParOf" srcId="{0300D095-1FF8-483C-ADC2-28F49604CCCD}" destId="{0B4E888B-7B71-40BE-8A38-AC86FB55FDFF}" srcOrd="1" destOrd="0" presId="urn:microsoft.com/office/officeart/2005/8/layout/hierarchy1"/>
    <dgm:cxn modelId="{DED57DDD-C4C9-46BE-B1B8-DAAB2223A920}" type="presParOf" srcId="{0B4E888B-7B71-40BE-8A38-AC86FB55FDFF}" destId="{8204D02B-95EA-4AB1-BE1B-984FA08FAED0}" srcOrd="0" destOrd="0" presId="urn:microsoft.com/office/officeart/2005/8/layout/hierarchy1"/>
    <dgm:cxn modelId="{3EE82FBE-421F-407D-B7AB-B1D755B575FE}" type="presParOf" srcId="{8204D02B-95EA-4AB1-BE1B-984FA08FAED0}" destId="{A77A775F-AC0B-4356-B52B-3991EB9E0F11}" srcOrd="0" destOrd="0" presId="urn:microsoft.com/office/officeart/2005/8/layout/hierarchy1"/>
    <dgm:cxn modelId="{746ADC42-A146-4D33-B90D-5D75DE1E57D5}" type="presParOf" srcId="{8204D02B-95EA-4AB1-BE1B-984FA08FAED0}" destId="{089738EA-6D82-4F59-9508-E09EA4E530E5}" srcOrd="1" destOrd="0" presId="urn:microsoft.com/office/officeart/2005/8/layout/hierarchy1"/>
    <dgm:cxn modelId="{EB41794D-2F8B-42B8-8702-EF3B9B24BCA7}" type="presParOf" srcId="{0B4E888B-7B71-40BE-8A38-AC86FB55FDFF}" destId="{C7ADC1C3-75E8-4E48-A835-59A0343DC9F7}" srcOrd="1" destOrd="0" presId="urn:microsoft.com/office/officeart/2005/8/layout/hierarchy1"/>
    <dgm:cxn modelId="{BEC7BF4B-7105-4BBD-92E3-9A8108F7F003}" type="presParOf" srcId="{C7ADC1C3-75E8-4E48-A835-59A0343DC9F7}" destId="{71C51416-6319-4AF5-B6E2-60B376F830E1}" srcOrd="0" destOrd="0" presId="urn:microsoft.com/office/officeart/2005/8/layout/hierarchy1"/>
    <dgm:cxn modelId="{87688004-1492-46F6-8B86-B36EFFFF6213}" type="presParOf" srcId="{C7ADC1C3-75E8-4E48-A835-59A0343DC9F7}" destId="{1CC113FC-AA55-44E8-8F02-4F253DACD17B}" srcOrd="1" destOrd="0" presId="urn:microsoft.com/office/officeart/2005/8/layout/hierarchy1"/>
    <dgm:cxn modelId="{DDD05F7D-2FC5-4A60-A007-6EBAA20423D0}" type="presParOf" srcId="{1CC113FC-AA55-44E8-8F02-4F253DACD17B}" destId="{1DB8446A-9B24-4D26-823C-F0CB9B990DA3}" srcOrd="0" destOrd="0" presId="urn:microsoft.com/office/officeart/2005/8/layout/hierarchy1"/>
    <dgm:cxn modelId="{9E73B2CD-9083-41BC-B68B-0D12F583DE2D}" type="presParOf" srcId="{1DB8446A-9B24-4D26-823C-F0CB9B990DA3}" destId="{801FD393-1E26-4D6A-B7C1-0307644D8FB0}" srcOrd="0" destOrd="0" presId="urn:microsoft.com/office/officeart/2005/8/layout/hierarchy1"/>
    <dgm:cxn modelId="{5E0CD15D-9D0C-4453-B68F-96F05639444F}" type="presParOf" srcId="{1DB8446A-9B24-4D26-823C-F0CB9B990DA3}" destId="{6111E45E-09AF-461A-A481-0C75E9843196}" srcOrd="1" destOrd="0" presId="urn:microsoft.com/office/officeart/2005/8/layout/hierarchy1"/>
    <dgm:cxn modelId="{2B75BC79-7FE5-4C7F-AB97-23D63AF892DA}" type="presParOf" srcId="{1CC113FC-AA55-44E8-8F02-4F253DACD17B}" destId="{EF0836DC-10A6-4AC5-B9BC-03BC103702B0}" srcOrd="1" destOrd="0" presId="urn:microsoft.com/office/officeart/2005/8/layout/hierarchy1"/>
    <dgm:cxn modelId="{C6A2271A-257B-474E-A8FC-E6EEA630A04C}" type="presParOf" srcId="{C7ADC1C3-75E8-4E48-A835-59A0343DC9F7}" destId="{3816C5B4-B08D-44EE-919A-DEC4187A02BA}" srcOrd="2" destOrd="0" presId="urn:microsoft.com/office/officeart/2005/8/layout/hierarchy1"/>
    <dgm:cxn modelId="{209D6621-F711-411F-9489-D5F6BDC66BA2}" type="presParOf" srcId="{C7ADC1C3-75E8-4E48-A835-59A0343DC9F7}" destId="{6DB06AC2-4003-4507-BA2D-241EAC11FD48}" srcOrd="3" destOrd="0" presId="urn:microsoft.com/office/officeart/2005/8/layout/hierarchy1"/>
    <dgm:cxn modelId="{61211A4A-40B0-41E9-8CAB-B4ABC0B60986}" type="presParOf" srcId="{6DB06AC2-4003-4507-BA2D-241EAC11FD48}" destId="{71A0A9B9-FB93-451E-B54E-8A84674C418A}" srcOrd="0" destOrd="0" presId="urn:microsoft.com/office/officeart/2005/8/layout/hierarchy1"/>
    <dgm:cxn modelId="{40D6E552-B553-4E97-95FA-AF32F260399D}" type="presParOf" srcId="{71A0A9B9-FB93-451E-B54E-8A84674C418A}" destId="{275D9194-6A28-487F-A264-2CF66AC980CE}" srcOrd="0" destOrd="0" presId="urn:microsoft.com/office/officeart/2005/8/layout/hierarchy1"/>
    <dgm:cxn modelId="{CE8CDE01-F91D-4767-985B-81F81C3C0912}" type="presParOf" srcId="{71A0A9B9-FB93-451E-B54E-8A84674C418A}" destId="{31A0D9CF-7332-458D-BD9A-D89E2EC86C94}" srcOrd="1" destOrd="0" presId="urn:microsoft.com/office/officeart/2005/8/layout/hierarchy1"/>
    <dgm:cxn modelId="{373E5175-4098-4401-BAD2-A8CB29B26A5D}" type="presParOf" srcId="{6DB06AC2-4003-4507-BA2D-241EAC11FD48}" destId="{D1AED9AF-5E92-4CFE-91BB-F7FE0A3D583A}" srcOrd="1" destOrd="0" presId="urn:microsoft.com/office/officeart/2005/8/layout/hierarchy1"/>
    <dgm:cxn modelId="{6E4ED0BA-E3D9-4E65-9773-7AE968E232D1}" type="presParOf" srcId="{C7ADC1C3-75E8-4E48-A835-59A0343DC9F7}" destId="{7CA1E7DB-CF0C-48CC-96A9-F016D3DD85C5}" srcOrd="4" destOrd="0" presId="urn:microsoft.com/office/officeart/2005/8/layout/hierarchy1"/>
    <dgm:cxn modelId="{1145CCA3-7B93-43E8-A6A4-E8E7F35F2601}" type="presParOf" srcId="{C7ADC1C3-75E8-4E48-A835-59A0343DC9F7}" destId="{C5DF495F-D2EA-45C3-959B-D3BB9B5F2C2E}" srcOrd="5" destOrd="0" presId="urn:microsoft.com/office/officeart/2005/8/layout/hierarchy1"/>
    <dgm:cxn modelId="{E38D778F-E9B2-4DA3-8426-C2F09655BED1}" type="presParOf" srcId="{C5DF495F-D2EA-45C3-959B-D3BB9B5F2C2E}" destId="{36DA3389-3DAF-484C-9FF7-E74CC62BD99B}" srcOrd="0" destOrd="0" presId="urn:microsoft.com/office/officeart/2005/8/layout/hierarchy1"/>
    <dgm:cxn modelId="{D665A364-F2A6-4AA2-9C1C-1088C08D83A2}" type="presParOf" srcId="{36DA3389-3DAF-484C-9FF7-E74CC62BD99B}" destId="{41B3FFCF-4AFE-4BDA-9DE2-9968D5DB628A}" srcOrd="0" destOrd="0" presId="urn:microsoft.com/office/officeart/2005/8/layout/hierarchy1"/>
    <dgm:cxn modelId="{AC31921E-AD92-4600-A189-5300F30213F5}" type="presParOf" srcId="{36DA3389-3DAF-484C-9FF7-E74CC62BD99B}" destId="{8EE2EF74-BA5B-4726-A2B9-B57D0AE7D6CB}" srcOrd="1" destOrd="0" presId="urn:microsoft.com/office/officeart/2005/8/layout/hierarchy1"/>
    <dgm:cxn modelId="{EB1CACBE-0E5D-4556-9FEC-7597E0CD3473}" type="presParOf" srcId="{C5DF495F-D2EA-45C3-959B-D3BB9B5F2C2E}" destId="{90012E30-3120-4EFA-A24A-8D2D8F237B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1E7DB-CF0C-48CC-96A9-F016D3DD85C5}">
      <dsp:nvSpPr>
        <dsp:cNvPr id="0" name=""/>
        <dsp:cNvSpPr/>
      </dsp:nvSpPr>
      <dsp:spPr>
        <a:xfrm>
          <a:off x="4053527" y="2169420"/>
          <a:ext cx="1697247" cy="40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24"/>
              </a:lnTo>
              <a:lnTo>
                <a:pt x="1697247" y="275224"/>
              </a:lnTo>
              <a:lnTo>
                <a:pt x="1697247" y="4038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6C5B4-B08D-44EE-919A-DEC4187A02BA}">
      <dsp:nvSpPr>
        <dsp:cNvPr id="0" name=""/>
        <dsp:cNvSpPr/>
      </dsp:nvSpPr>
      <dsp:spPr>
        <a:xfrm>
          <a:off x="4007807" y="2169420"/>
          <a:ext cx="91440" cy="403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8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51416-6319-4AF5-B6E2-60B376F830E1}">
      <dsp:nvSpPr>
        <dsp:cNvPr id="0" name=""/>
        <dsp:cNvSpPr/>
      </dsp:nvSpPr>
      <dsp:spPr>
        <a:xfrm>
          <a:off x="2356279" y="2169420"/>
          <a:ext cx="1697247" cy="403867"/>
        </a:xfrm>
        <a:custGeom>
          <a:avLst/>
          <a:gdLst/>
          <a:ahLst/>
          <a:cxnLst/>
          <a:rect l="0" t="0" r="0" b="0"/>
          <a:pathLst>
            <a:path>
              <a:moveTo>
                <a:pt x="1697247" y="0"/>
              </a:moveTo>
              <a:lnTo>
                <a:pt x="1697247" y="275224"/>
              </a:lnTo>
              <a:lnTo>
                <a:pt x="0" y="275224"/>
              </a:lnTo>
              <a:lnTo>
                <a:pt x="0" y="4038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CF16E-731D-473C-8F39-7F0472BE458B}">
      <dsp:nvSpPr>
        <dsp:cNvPr id="0" name=""/>
        <dsp:cNvSpPr/>
      </dsp:nvSpPr>
      <dsp:spPr>
        <a:xfrm>
          <a:off x="4007807" y="883755"/>
          <a:ext cx="91440" cy="403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8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A6B73-598F-48F9-9A5E-1EA5BF1F5A31}">
      <dsp:nvSpPr>
        <dsp:cNvPr id="0" name=""/>
        <dsp:cNvSpPr/>
      </dsp:nvSpPr>
      <dsp:spPr>
        <a:xfrm>
          <a:off x="3359198" y="1958"/>
          <a:ext cx="1388657" cy="881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7FF8-614E-4BE7-B0D0-6BBE97F62409}">
      <dsp:nvSpPr>
        <dsp:cNvPr id="0" name=""/>
        <dsp:cNvSpPr/>
      </dsp:nvSpPr>
      <dsp:spPr>
        <a:xfrm>
          <a:off x="3513494" y="148539"/>
          <a:ext cx="1388657" cy="881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Ancestor</a:t>
          </a:r>
          <a:endParaRPr lang="en-US" sz="2400" kern="1200" dirty="0"/>
        </a:p>
      </dsp:txBody>
      <dsp:txXfrm>
        <a:off x="3539321" y="174366"/>
        <a:ext cx="1337003" cy="830143"/>
      </dsp:txXfrm>
    </dsp:sp>
    <dsp:sp modelId="{A77A775F-AC0B-4356-B52B-3991EB9E0F11}">
      <dsp:nvSpPr>
        <dsp:cNvPr id="0" name=""/>
        <dsp:cNvSpPr/>
      </dsp:nvSpPr>
      <dsp:spPr>
        <a:xfrm>
          <a:off x="3359198" y="1287623"/>
          <a:ext cx="1388657" cy="881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738EA-6D82-4F59-9508-E09EA4E530E5}">
      <dsp:nvSpPr>
        <dsp:cNvPr id="0" name=""/>
        <dsp:cNvSpPr/>
      </dsp:nvSpPr>
      <dsp:spPr>
        <a:xfrm>
          <a:off x="3513494" y="1434204"/>
          <a:ext cx="1388657" cy="881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Parent</a:t>
          </a:r>
          <a:endParaRPr lang="en-US" sz="2400" kern="1200" dirty="0"/>
        </a:p>
      </dsp:txBody>
      <dsp:txXfrm>
        <a:off x="3539321" y="1460031"/>
        <a:ext cx="1337003" cy="830143"/>
      </dsp:txXfrm>
    </dsp:sp>
    <dsp:sp modelId="{801FD393-1E26-4D6A-B7C1-0307644D8FB0}">
      <dsp:nvSpPr>
        <dsp:cNvPr id="0" name=""/>
        <dsp:cNvSpPr/>
      </dsp:nvSpPr>
      <dsp:spPr>
        <a:xfrm>
          <a:off x="1661951" y="2573288"/>
          <a:ext cx="1388657" cy="881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1E45E-09AF-461A-A481-0C75E9843196}">
      <dsp:nvSpPr>
        <dsp:cNvPr id="0" name=""/>
        <dsp:cNvSpPr/>
      </dsp:nvSpPr>
      <dsp:spPr>
        <a:xfrm>
          <a:off x="1816246" y="2719869"/>
          <a:ext cx="1388657" cy="881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Child1</a:t>
          </a:r>
          <a:endParaRPr lang="en-US" sz="2400" kern="1200" dirty="0"/>
        </a:p>
      </dsp:txBody>
      <dsp:txXfrm>
        <a:off x="1842073" y="2745696"/>
        <a:ext cx="1337003" cy="830143"/>
      </dsp:txXfrm>
    </dsp:sp>
    <dsp:sp modelId="{275D9194-6A28-487F-A264-2CF66AC980CE}">
      <dsp:nvSpPr>
        <dsp:cNvPr id="0" name=""/>
        <dsp:cNvSpPr/>
      </dsp:nvSpPr>
      <dsp:spPr>
        <a:xfrm>
          <a:off x="3359198" y="2573288"/>
          <a:ext cx="1388657" cy="881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0D9CF-7332-458D-BD9A-D89E2EC86C94}">
      <dsp:nvSpPr>
        <dsp:cNvPr id="0" name=""/>
        <dsp:cNvSpPr/>
      </dsp:nvSpPr>
      <dsp:spPr>
        <a:xfrm>
          <a:off x="3513494" y="2719869"/>
          <a:ext cx="1388657" cy="881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Child2</a:t>
          </a:r>
          <a:endParaRPr lang="en-US" sz="2400" kern="1200" dirty="0"/>
        </a:p>
      </dsp:txBody>
      <dsp:txXfrm>
        <a:off x="3539321" y="2745696"/>
        <a:ext cx="1337003" cy="830143"/>
      </dsp:txXfrm>
    </dsp:sp>
    <dsp:sp modelId="{41B3FFCF-4AFE-4BDA-9DE2-9968D5DB628A}">
      <dsp:nvSpPr>
        <dsp:cNvPr id="0" name=""/>
        <dsp:cNvSpPr/>
      </dsp:nvSpPr>
      <dsp:spPr>
        <a:xfrm>
          <a:off x="5056446" y="2573288"/>
          <a:ext cx="1388657" cy="881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2EF74-BA5B-4726-A2B9-B57D0AE7D6CB}">
      <dsp:nvSpPr>
        <dsp:cNvPr id="0" name=""/>
        <dsp:cNvSpPr/>
      </dsp:nvSpPr>
      <dsp:spPr>
        <a:xfrm>
          <a:off x="5210741" y="2719869"/>
          <a:ext cx="1388657" cy="881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Child3</a:t>
          </a:r>
          <a:endParaRPr lang="en-US" sz="2400" kern="1200" dirty="0"/>
        </a:p>
      </dsp:txBody>
      <dsp:txXfrm>
        <a:off x="5236568" y="2745696"/>
        <a:ext cx="1337003" cy="830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9675F6-E762-426D-AFAF-336B96F17B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49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r>
              <a:rPr lang="en-US" baseline="0" dirty="0" smtClean="0"/>
              <a:t> break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07DC-A796-4CF4-9235-3DF6F5A4E2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3410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D6F78-2A1F-4B5C-867D-E2E02FD8C1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390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A8E1C9-4FA7-427D-A8D4-41330DDD0D8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48244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E79C2-CF31-411B-B35A-5AB72D9612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51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99CAA9-9404-4309-BA3E-BA8E26C754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1748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60D789-64CD-4283-A874-9A7098423C7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05230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8911C-A761-46E5-A210-281672B4F8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4467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0D319-F2D0-446B-A8E1-02AD3E6086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2625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8ECDA6-79EC-42FC-89D2-C7AC59A17E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923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Consider example:</a:t>
            </a:r>
            <a:br>
              <a:rPr lang="en-US" sz="2800" dirty="0" smtClean="0"/>
            </a:br>
            <a:r>
              <a:rPr lang="en-US" sz="2800" dirty="0" smtClean="0"/>
              <a:t>Class of "Employees"</a:t>
            </a:r>
          </a:p>
          <a:p>
            <a:pPr eaLnBrk="1" hangingPunct="1"/>
            <a:r>
              <a:rPr lang="en-US" sz="2800" dirty="0" smtClean="0"/>
              <a:t>Composed of:</a:t>
            </a:r>
          </a:p>
          <a:p>
            <a:pPr lvl="1" eaLnBrk="1" hangingPunct="1"/>
            <a:r>
              <a:rPr lang="en-US" sz="2400" dirty="0" smtClean="0"/>
              <a:t>Salaried employees</a:t>
            </a:r>
          </a:p>
          <a:p>
            <a:pPr lvl="1" eaLnBrk="1" hangingPunct="1"/>
            <a:r>
              <a:rPr lang="en-US" sz="2400" dirty="0" smtClean="0"/>
              <a:t>Hourly employees</a:t>
            </a:r>
          </a:p>
          <a:p>
            <a:pPr eaLnBrk="1" hangingPunct="1"/>
            <a:r>
              <a:rPr lang="en-US" sz="2800" dirty="0" smtClean="0"/>
              <a:t>Each is "subset" of employees</a:t>
            </a:r>
          </a:p>
          <a:p>
            <a:pPr lvl="1" eaLnBrk="1" hangingPunct="1"/>
            <a:r>
              <a:rPr lang="en-US" sz="2400" dirty="0" smtClean="0"/>
              <a:t>Another might be those paid fixed wage each</a:t>
            </a:r>
            <a:br>
              <a:rPr lang="en-US" sz="2400" dirty="0" smtClean="0"/>
            </a:br>
            <a:r>
              <a:rPr lang="en-US" sz="2400" dirty="0" smtClean="0"/>
              <a:t>month or week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448AD2-BA91-41A3-AEC5-B61D7FC0FE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3601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5D9FF-F722-4881-B4D3-ED14A48B70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4104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A8C750-6616-405E-847A-0BF1FEE58B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3581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56CF46-CD31-4344-AD13-9FF4FE6B7C4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93195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BFBDB-48FC-48D5-BD5B-87B49585C3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6463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5CFB91-D83A-4509-A89E-C9C67C2BB7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9071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D9F55-9AC9-4F20-A7A4-53F3B11A9C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948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Derived class interface only lists new or</a:t>
            </a:r>
            <a:br>
              <a:rPr lang="en-US" sz="2800" dirty="0" smtClean="0"/>
            </a:br>
            <a:r>
              <a:rPr lang="en-US" sz="2800" dirty="0" smtClean="0"/>
              <a:t>"to be redefined" members</a:t>
            </a:r>
          </a:p>
          <a:p>
            <a:pPr lvl="1" eaLnBrk="1" hangingPunct="1"/>
            <a:r>
              <a:rPr lang="en-US" sz="2400" dirty="0" smtClean="0"/>
              <a:t>Since all others inherited are already defined</a:t>
            </a:r>
          </a:p>
          <a:p>
            <a:pPr lvl="1" eaLnBrk="1" hangingPunct="1"/>
            <a:r>
              <a:rPr lang="en-US" sz="2400" dirty="0" smtClean="0"/>
              <a:t>i.e.: "all" employees have </a:t>
            </a:r>
            <a:r>
              <a:rPr lang="en-US" sz="2400" dirty="0" err="1" smtClean="0"/>
              <a:t>ssn</a:t>
            </a:r>
            <a:r>
              <a:rPr lang="en-US" sz="2400" dirty="0" smtClean="0"/>
              <a:t>, name, etc.</a:t>
            </a:r>
          </a:p>
          <a:p>
            <a:pPr eaLnBrk="1" hangingPunct="1"/>
            <a:r>
              <a:rPr lang="en-US" sz="2800" dirty="0" err="1" smtClean="0"/>
              <a:t>HourlyEmployee</a:t>
            </a:r>
            <a:r>
              <a:rPr lang="en-US" sz="2800" dirty="0" smtClean="0"/>
              <a:t> adds:</a:t>
            </a:r>
          </a:p>
          <a:p>
            <a:pPr lvl="1" eaLnBrk="1" hangingPunct="1"/>
            <a:r>
              <a:rPr lang="en-US" sz="2400" dirty="0" smtClean="0"/>
              <a:t>Constructors</a:t>
            </a:r>
          </a:p>
          <a:p>
            <a:pPr lvl="1" eaLnBrk="1" hangingPunct="1"/>
            <a:r>
              <a:rPr lang="en-US" sz="2400" dirty="0" err="1" smtClean="0"/>
              <a:t>wageRate</a:t>
            </a:r>
            <a:r>
              <a:rPr lang="en-US" sz="2400" dirty="0" smtClean="0"/>
              <a:t>, hours member variables</a:t>
            </a:r>
          </a:p>
          <a:p>
            <a:pPr lvl="1" eaLnBrk="1" hangingPunct="1"/>
            <a:r>
              <a:rPr lang="en-US" sz="2400" dirty="0" err="1" smtClean="0"/>
              <a:t>setRate</a:t>
            </a:r>
            <a:r>
              <a:rPr lang="en-US" sz="2400" dirty="0" smtClean="0"/>
              <a:t>(), </a:t>
            </a:r>
            <a:r>
              <a:rPr lang="en-US" sz="2400" dirty="0" err="1" smtClean="0"/>
              <a:t>getRate</a:t>
            </a:r>
            <a:r>
              <a:rPr lang="en-US" sz="2400" dirty="0" smtClean="0"/>
              <a:t>(), </a:t>
            </a:r>
            <a:r>
              <a:rPr lang="en-US" sz="2400" dirty="0" err="1" smtClean="0"/>
              <a:t>setHours</a:t>
            </a:r>
            <a:r>
              <a:rPr lang="en-US" sz="2400" dirty="0" smtClean="0"/>
              <a:t>(), </a:t>
            </a:r>
            <a:r>
              <a:rPr lang="en-US" sz="2400" dirty="0" err="1" smtClean="0"/>
              <a:t>getHours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member functions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/>
            <a:r>
              <a:rPr lang="en-US" sz="2800" dirty="0" err="1" smtClean="0"/>
              <a:t>HourlyEmployee</a:t>
            </a:r>
            <a:r>
              <a:rPr lang="en-US" sz="2800" dirty="0" smtClean="0"/>
              <a:t> redefines:</a:t>
            </a:r>
          </a:p>
          <a:p>
            <a:pPr lvl="1" eaLnBrk="1" hangingPunct="1"/>
            <a:r>
              <a:rPr lang="en-US" sz="2400" dirty="0" err="1" smtClean="0"/>
              <a:t>printCheck</a:t>
            </a:r>
            <a:r>
              <a:rPr lang="en-US" sz="2400" dirty="0" smtClean="0"/>
              <a:t>() member function</a:t>
            </a:r>
          </a:p>
          <a:p>
            <a:pPr lvl="1" eaLnBrk="1" hangingPunct="1"/>
            <a:r>
              <a:rPr lang="en-US" sz="2400" dirty="0" smtClean="0"/>
              <a:t>This "overrides" the </a:t>
            </a:r>
            <a:r>
              <a:rPr lang="en-US" sz="2400" dirty="0" err="1" smtClean="0"/>
              <a:t>printCheck</a:t>
            </a:r>
            <a:r>
              <a:rPr lang="en-US" sz="2400" dirty="0" smtClean="0"/>
              <a:t>() function</a:t>
            </a:r>
            <a:br>
              <a:rPr lang="en-US" sz="2400" dirty="0" smtClean="0"/>
            </a:br>
            <a:r>
              <a:rPr lang="en-US" sz="2400" dirty="0" smtClean="0"/>
              <a:t>implementation from Employee class</a:t>
            </a:r>
          </a:p>
          <a:p>
            <a:pPr eaLnBrk="1" hangingPunct="1"/>
            <a:r>
              <a:rPr lang="en-US" sz="2800" dirty="0" smtClean="0"/>
              <a:t>It’s definition must be in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class’s implementation</a:t>
            </a:r>
          </a:p>
          <a:p>
            <a:pPr lvl="1" eaLnBrk="1" hangingPunct="1"/>
            <a:r>
              <a:rPr lang="en-US" sz="2400" dirty="0" smtClean="0"/>
              <a:t>As do other member functions declared in</a:t>
            </a:r>
            <a:br>
              <a:rPr lang="en-US" sz="2400" dirty="0" smtClean="0"/>
            </a:br>
            <a:r>
              <a:rPr lang="en-US" sz="2400" dirty="0" err="1" smtClean="0"/>
              <a:t>HourlyEmployee’s</a:t>
            </a:r>
            <a:r>
              <a:rPr lang="en-US" sz="2400" dirty="0" smtClean="0"/>
              <a:t> interface</a:t>
            </a:r>
          </a:p>
          <a:p>
            <a:pPr lvl="2" eaLnBrk="1" hangingPunct="1"/>
            <a:r>
              <a:rPr lang="en-US" dirty="0" smtClean="0"/>
              <a:t>New and "to be redefined"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0EC867-0D0C-4695-9692-E8D4F9500A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2248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GradStudent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advisor;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getAdvisor</a:t>
            </a:r>
            <a:r>
              <a:rPr lang="en-US" dirty="0" smtClean="0"/>
              <a:t> ( 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setAdvisor</a:t>
            </a:r>
            <a:r>
              <a:rPr lang="en-US" dirty="0" smtClean="0"/>
              <a:t> (string a);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C94254-E6F4-4E7F-9C88-10BE108684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2897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A second constructor:</a:t>
            </a:r>
            <a:br>
              <a:rPr lang="en-US" sz="1400" dirty="0" smtClean="0"/>
            </a:br>
            <a:r>
              <a:rPr lang="en-US" dirty="0" err="1" smtClean="0"/>
              <a:t>HourlyEmployee</a:t>
            </a:r>
            <a:r>
              <a:rPr lang="en-US" dirty="0" smtClean="0"/>
              <a:t>::</a:t>
            </a:r>
            <a:r>
              <a:rPr lang="en-US" dirty="0" err="1" smtClean="0"/>
              <a:t>HourlyEmployee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		: Employee(), 	</a:t>
            </a:r>
            <a:r>
              <a:rPr lang="en-US" dirty="0" err="1" smtClean="0"/>
              <a:t>wageRate</a:t>
            </a:r>
            <a:r>
              <a:rPr lang="en-US" dirty="0" smtClean="0"/>
              <a:t>(0), </a:t>
            </a:r>
            <a:br>
              <a:rPr lang="en-US" dirty="0" smtClean="0"/>
            </a:br>
            <a:r>
              <a:rPr lang="en-US" dirty="0" smtClean="0"/>
              <a:t>					hours(0)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//Deliberately empty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D5779D-9218-4171-8FC6-966EE4D55C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6238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Four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9" y="4097457"/>
            <a:ext cx="3704631" cy="25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Interface </a:t>
            </a:r>
            <a:r>
              <a:rPr lang="en-US" sz="3200" dirty="0"/>
              <a:t>for the Derived Class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i="1" dirty="0" err="1" smtClean="0"/>
              <a:t>HourlyEmployee</a:t>
            </a:r>
            <a:r>
              <a:rPr lang="en-US" sz="2000" i="1" dirty="0" smtClean="0"/>
              <a:t> </a:t>
            </a:r>
            <a:r>
              <a:rPr lang="en-US" sz="2000" i="1" dirty="0"/>
              <a:t>(1 of 2)</a:t>
            </a:r>
          </a:p>
        </p:txBody>
      </p:sp>
      <p:pic>
        <p:nvPicPr>
          <p:cNvPr id="32770" name="Picture 4" descr="C:\WINDOWS\Desktop\Oh_type\sacitch_C++_ppt\gif\savitchc14d0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55169" y="2020068"/>
            <a:ext cx="10096715" cy="428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27EED4C-B11C-4CD9-A9A8-DE9150EC1D3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356143" y="3589361"/>
            <a:ext cx="2634018" cy="955343"/>
          </a:xfrm>
          <a:prstGeom prst="wedgeRoundRectCallout">
            <a:avLst>
              <a:gd name="adj1" fmla="val -166067"/>
              <a:gd name="adj2" fmla="val 637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Need to include parent class header file</a:t>
            </a:r>
          </a:p>
        </p:txBody>
      </p:sp>
    </p:spTree>
    <p:extLst>
      <p:ext uri="{BB962C8B-B14F-4D97-AF65-F5344CB8AC3E}">
        <p14:creationId xmlns:p14="http://schemas.microsoft.com/office/powerpoint/2010/main" val="3259049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Interface </a:t>
            </a:r>
            <a:r>
              <a:rPr lang="en-US" sz="3200" dirty="0"/>
              <a:t>for the Derived Class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i="1" dirty="0" err="1" smtClean="0"/>
              <a:t>HourlyEmployee</a:t>
            </a:r>
            <a:r>
              <a:rPr lang="en-US" sz="2000" i="1" dirty="0" smtClean="0"/>
              <a:t> </a:t>
            </a:r>
            <a:r>
              <a:rPr lang="en-US" sz="2000" i="1" dirty="0"/>
              <a:t>(2 of 2)</a:t>
            </a:r>
          </a:p>
        </p:txBody>
      </p:sp>
      <p:pic>
        <p:nvPicPr>
          <p:cNvPr id="34818" name="Picture 4" descr="C:\WINDOWS\Desktop\Oh_type\sacitch_C++_ppt\gif\savitchc14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52450" y="1786883"/>
            <a:ext cx="9094574" cy="507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A830130-57EB-4468-882B-3AC1300DA68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820167" y="2266236"/>
            <a:ext cx="2926857" cy="723132"/>
          </a:xfrm>
          <a:prstGeom prst="wedgeRoundRectCallout">
            <a:avLst>
              <a:gd name="adj1" fmla="val -124351"/>
              <a:gd name="adj2" fmla="val -5640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Derived class syntax is </a:t>
            </a:r>
            <a:r>
              <a:rPr lang="en-US" dirty="0" err="1" smtClean="0"/>
              <a:t>newClass</a:t>
            </a:r>
            <a:r>
              <a:rPr lang="en-US" dirty="0" smtClean="0"/>
              <a:t> : </a:t>
            </a:r>
            <a:r>
              <a:rPr lang="en-US" dirty="0" err="1" smtClean="0"/>
              <a:t>parentClass</a:t>
            </a:r>
            <a:endParaRPr lang="en-US" dirty="0" smtClean="0"/>
          </a:p>
        </p:txBody>
      </p:sp>
      <p:sp>
        <p:nvSpPr>
          <p:cNvPr id="3" name="Rounded Rectangular Callout 2"/>
          <p:cNvSpPr/>
          <p:nvPr/>
        </p:nvSpPr>
        <p:spPr>
          <a:xfrm>
            <a:off x="0" y="3846286"/>
            <a:ext cx="1652450" cy="638628"/>
          </a:xfrm>
          <a:prstGeom prst="wedgeRoundRectCallout">
            <a:avLst>
              <a:gd name="adj1" fmla="val 132878"/>
              <a:gd name="adj2" fmla="val -170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New methods</a:t>
            </a:r>
          </a:p>
        </p:txBody>
      </p:sp>
    </p:spTree>
    <p:extLst>
      <p:ext uri="{BB962C8B-B14F-4D97-AF65-F5344CB8AC3E}">
        <p14:creationId xmlns:p14="http://schemas.microsoft.com/office/powerpoint/2010/main" val="868587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1752600"/>
            <a:ext cx="8153400" cy="45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905000"/>
            <a:ext cx="47244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2667000"/>
            <a:ext cx="213360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2667000"/>
            <a:ext cx="213360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3352800"/>
            <a:ext cx="33528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void   </a:t>
            </a:r>
            <a:r>
              <a:rPr lang="en-US" sz="2000" dirty="0" err="1"/>
              <a:t>setName</a:t>
            </a:r>
            <a:r>
              <a:rPr lang="en-US" sz="2000" dirty="0"/>
              <a:t>  (string 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0" y="4038600"/>
            <a:ext cx="27432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string   </a:t>
            </a:r>
            <a:r>
              <a:rPr lang="en-US" sz="2000" dirty="0" err="1"/>
              <a:t>getName</a:t>
            </a:r>
            <a:r>
              <a:rPr lang="en-US" sz="2000" dirty="0"/>
              <a:t>   (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800" y="4267200"/>
            <a:ext cx="213360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Advisor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5638800"/>
            <a:ext cx="35052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void   </a:t>
            </a:r>
            <a:r>
              <a:rPr lang="en-US" sz="2000" dirty="0" err="1"/>
              <a:t>setAdvisor</a:t>
            </a:r>
            <a:r>
              <a:rPr lang="en-US" sz="2000" dirty="0"/>
              <a:t>  (string 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1981200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4800" y="19050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 Student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2200" y="4724400"/>
            <a:ext cx="18288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void print   ( 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4953000"/>
            <a:ext cx="28956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string   </a:t>
            </a:r>
            <a:r>
              <a:rPr lang="en-US" sz="2000" dirty="0" err="1"/>
              <a:t>getAdvisor</a:t>
            </a:r>
            <a:r>
              <a:rPr lang="en-US" sz="2000" dirty="0"/>
              <a:t>  ( )</a:t>
            </a:r>
          </a:p>
        </p:txBody>
      </p:sp>
    </p:spTree>
    <p:extLst>
      <p:ext uri="{BB962C8B-B14F-4D97-AF65-F5344CB8AC3E}">
        <p14:creationId xmlns:p14="http://schemas.microsoft.com/office/powerpoint/2010/main" val="42346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Inheritance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class wizard to create the student class</a:t>
            </a:r>
          </a:p>
          <a:p>
            <a:pPr lvl="1"/>
            <a:r>
              <a:rPr lang="en-US" dirty="0" smtClean="0"/>
              <a:t>Properties – name and ID</a:t>
            </a:r>
          </a:p>
          <a:p>
            <a:pPr lvl="1"/>
            <a:r>
              <a:rPr lang="en-US" dirty="0" smtClean="0"/>
              <a:t>Methods from previous slide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gradStudent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Make sure to check the derived box.</a:t>
            </a:r>
          </a:p>
          <a:p>
            <a:pPr lvl="1"/>
            <a:r>
              <a:rPr lang="en-US" dirty="0" smtClean="0"/>
              <a:t>Modify gradStudent.cpp file (see slide notes)</a:t>
            </a:r>
          </a:p>
          <a:p>
            <a:r>
              <a:rPr lang="en-US" dirty="0" smtClean="0"/>
              <a:t>Create simple main() driver program</a:t>
            </a:r>
          </a:p>
          <a:p>
            <a:pPr lvl="1"/>
            <a:r>
              <a:rPr lang="en-US" dirty="0" smtClean="0"/>
              <a:t>Define a graduate student variable and print name and advisor.</a:t>
            </a:r>
          </a:p>
          <a:p>
            <a:r>
              <a:rPr lang="en-US" dirty="0" smtClean="0"/>
              <a:t>NOTE – Don’t worry about constructors – yet!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in Derived Classes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Bad News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Base </a:t>
            </a:r>
            <a:r>
              <a:rPr lang="en-US" sz="2600" dirty="0"/>
              <a:t>class constructors are NOT inherited in derived classes</a:t>
            </a:r>
            <a:r>
              <a:rPr lang="en-US" sz="2600" dirty="0" smtClean="0"/>
              <a:t>!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Good News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But they can be invoked within derived </a:t>
            </a:r>
            <a:r>
              <a:rPr lang="en-US" sz="2600" dirty="0" smtClean="0"/>
              <a:t>class constructor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Programming Convention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Base </a:t>
            </a:r>
            <a:r>
              <a:rPr lang="en-US" sz="2600" dirty="0"/>
              <a:t>class constructor </a:t>
            </a:r>
            <a:r>
              <a:rPr lang="en-US" sz="2600" dirty="0" smtClean="0"/>
              <a:t>is responsible for initializing ALL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base class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Derived class constructor calls the parent constructor</a:t>
            </a:r>
          </a:p>
          <a:p>
            <a:pPr lvl="1"/>
            <a:r>
              <a:rPr lang="en-US" sz="2600" dirty="0"/>
              <a:t>Derived class constructor should </a:t>
            </a:r>
            <a:r>
              <a:rPr lang="en-US" sz="2600" dirty="0" smtClean="0"/>
              <a:t>always invoke </a:t>
            </a:r>
            <a:r>
              <a:rPr lang="en-US" sz="2600" dirty="0"/>
              <a:t>one of the base class’s </a:t>
            </a:r>
            <a:r>
              <a:rPr lang="en-US" sz="2600" dirty="0" smtClean="0"/>
              <a:t>constructors. </a:t>
            </a:r>
          </a:p>
          <a:p>
            <a:pPr lvl="1"/>
            <a:r>
              <a:rPr lang="en-US" sz="2600" dirty="0" smtClean="0"/>
              <a:t>If you forget, d</a:t>
            </a:r>
            <a:r>
              <a:rPr lang="en-US" sz="2400" dirty="0" smtClean="0"/>
              <a:t>efault </a:t>
            </a:r>
            <a:r>
              <a:rPr lang="en-US" sz="2400" dirty="0"/>
              <a:t>base class constructor automatically called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14-</a:t>
            </a:r>
            <a:fld id="{61A3B1AD-C360-4B58-9040-35378A4A263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19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Derived Class Constructor Example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7065" y="2119257"/>
            <a:ext cx="8261873" cy="36038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theName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theWageRate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theHours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theName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wageRate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theWageRate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hours(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theHours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//Deliberately empty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04D578B-5725-402B-BE37-B8E6CDFE81A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602" y="2627087"/>
            <a:ext cx="2902857" cy="1071372"/>
          </a:xfrm>
          <a:prstGeom prst="wedgeRoundRectCallout">
            <a:avLst>
              <a:gd name="adj1" fmla="val 76167"/>
              <a:gd name="adj2" fmla="val 909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shortcut constructor call. Code after the : invokes the parent</a:t>
            </a:r>
          </a:p>
        </p:txBody>
      </p:sp>
    </p:spTree>
    <p:extLst>
      <p:ext uri="{BB962C8B-B14F-4D97-AF65-F5344CB8AC3E}">
        <p14:creationId xmlns:p14="http://schemas.microsoft.com/office/powerpoint/2010/main" val="1685475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Practice with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previous student example with default constructors</a:t>
            </a:r>
          </a:p>
          <a:p>
            <a:pPr lvl="1"/>
            <a:r>
              <a:rPr lang="en-US" dirty="0" smtClean="0"/>
              <a:t>Set the student name = your first name (or blank)</a:t>
            </a:r>
          </a:p>
          <a:p>
            <a:pPr lvl="1"/>
            <a:r>
              <a:rPr lang="en-US" dirty="0" smtClean="0"/>
              <a:t>Set the ID = 0</a:t>
            </a:r>
          </a:p>
          <a:p>
            <a:r>
              <a:rPr lang="en-US" dirty="0" smtClean="0"/>
              <a:t>Add a grad student constructor to set the advisor to “</a:t>
            </a:r>
            <a:r>
              <a:rPr lang="en-US" dirty="0" err="1" smtClean="0"/>
              <a:t>Powercat</a:t>
            </a:r>
            <a:r>
              <a:rPr lang="en-US" dirty="0" smtClean="0"/>
              <a:t>” (or blank)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“Don’t Touch Parent’s Stuff”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721" y="1858000"/>
            <a:ext cx="8261873" cy="360381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Derived class "inherits" parent’s private member variables</a:t>
            </a:r>
          </a:p>
          <a:p>
            <a:pPr lvl="1" eaLnBrk="1" hangingPunct="1"/>
            <a:r>
              <a:rPr lang="en-US" sz="2000" dirty="0" smtClean="0"/>
              <a:t>But still cannot directly access them</a:t>
            </a:r>
          </a:p>
          <a:p>
            <a:pPr lvl="1" eaLnBrk="1" hangingPunct="1"/>
            <a:r>
              <a:rPr lang="en-US" sz="2000" dirty="0" smtClean="0"/>
              <a:t>Not even through derived class member</a:t>
            </a:r>
            <a:br>
              <a:rPr lang="en-US" sz="2000" dirty="0" smtClean="0"/>
            </a:br>
            <a:r>
              <a:rPr lang="en-US" sz="2000" dirty="0" smtClean="0"/>
              <a:t>functions!</a:t>
            </a:r>
          </a:p>
          <a:p>
            <a:pPr eaLnBrk="1" hangingPunct="1"/>
            <a:r>
              <a:rPr lang="en-US" dirty="0" smtClean="0"/>
              <a:t>Properties can ONLY be accessed "by name" in member functions of the class they’re defined in</a:t>
            </a:r>
          </a:p>
          <a:p>
            <a:pPr lvl="1"/>
            <a:r>
              <a:rPr lang="en-US" sz="2000" dirty="0"/>
              <a:t>Member variables </a:t>
            </a:r>
            <a:r>
              <a:rPr lang="en-US" sz="2000" dirty="0" smtClean="0"/>
              <a:t>must use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 err="1"/>
              <a:t>mutator</a:t>
            </a:r>
            <a:r>
              <a:rPr lang="en-US" sz="2000" dirty="0"/>
              <a:t> </a:t>
            </a:r>
            <a:r>
              <a:rPr lang="en-US" sz="2000" dirty="0" smtClean="0"/>
              <a:t>methods</a:t>
            </a:r>
            <a:endParaRPr lang="en-US" sz="2000" dirty="0"/>
          </a:p>
          <a:p>
            <a:pPr lvl="1"/>
            <a:r>
              <a:rPr lang="en-US" sz="2000" dirty="0" smtClean="0"/>
              <a:t>Private member </a:t>
            </a:r>
            <a:r>
              <a:rPr lang="en-US" sz="2000" dirty="0"/>
              <a:t>functions </a:t>
            </a:r>
            <a:r>
              <a:rPr lang="en-US" sz="2000" dirty="0" smtClean="0"/>
              <a:t>can NOT be access</a:t>
            </a:r>
          </a:p>
          <a:p>
            <a:pPr lvl="2"/>
            <a:r>
              <a:rPr lang="en-US" sz="1800" dirty="0"/>
              <a:t>Private member functions </a:t>
            </a:r>
            <a:r>
              <a:rPr lang="en-US" sz="1800" dirty="0" smtClean="0"/>
              <a:t>are "helper</a:t>
            </a:r>
            <a:r>
              <a:rPr lang="en-US" sz="1800" dirty="0"/>
              <a:t>" </a:t>
            </a:r>
            <a:r>
              <a:rPr lang="en-US" sz="1800" dirty="0" smtClean="0"/>
              <a:t>functions used</a:t>
            </a:r>
            <a:r>
              <a:rPr lang="en-US" dirty="0" smtClean="0"/>
              <a:t> </a:t>
            </a:r>
            <a:r>
              <a:rPr lang="en-US" sz="1800" dirty="0"/>
              <a:t>only in class they’re </a:t>
            </a:r>
            <a:r>
              <a:rPr lang="en-US" sz="1800" dirty="0" smtClean="0"/>
              <a:t>defined</a:t>
            </a:r>
            <a:endParaRPr lang="en-US" sz="1800" dirty="0"/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DF17631-305B-4450-9CC8-45236496EF5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20" y="0"/>
            <a:ext cx="2552180" cy="16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6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“protected:”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Exception to accessing parent’s private stuff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Allows access "by name"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nowhere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Still no access "by name" in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class it’s defined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acts like private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Considered "protected"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allow future </a:t>
            </a:r>
            <a:r>
              <a:rPr lang="en-US" sz="2400" dirty="0" smtClean="0"/>
              <a:t>derivations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50A51D2-BEEB-4255-94DA-8EF8B66DDFA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4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Member Variables</a:t>
            </a:r>
            <a:br>
              <a:rPr lang="en-US" dirty="0" smtClean="0"/>
            </a:br>
            <a:r>
              <a:rPr lang="en-US" sz="3100" i="1" dirty="0" smtClean="0"/>
              <a:t>private option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981200" y="1937221"/>
            <a:ext cx="4038600" cy="37886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name;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72200" y="1937219"/>
            <a:ext cx="4038600" cy="49316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GradStudent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smtClean="0">
                <a:solidFill>
                  <a:srgbClr val="0070C0"/>
                </a:solidFill>
              </a:rPr>
              <a:t> private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advisor;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print (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trike="sngStrike" dirty="0" err="1" smtClean="0">
                <a:solidFill>
                  <a:srgbClr val="C00000"/>
                </a:solidFill>
              </a:rPr>
              <a:t>cout</a:t>
            </a:r>
            <a:r>
              <a:rPr lang="en-US" strike="sngStrike" dirty="0" smtClean="0">
                <a:solidFill>
                  <a:srgbClr val="C00000"/>
                </a:solidFill>
              </a:rPr>
              <a:t> &lt;&lt; name;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getName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advisor;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smtClean="0"/>
              <a:t>lab (if needed)</a:t>
            </a:r>
            <a:endParaRPr lang="en-US" dirty="0" smtClean="0"/>
          </a:p>
          <a:p>
            <a:r>
              <a:rPr lang="en-US" dirty="0" smtClean="0"/>
              <a:t>Review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8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Member Variables</a:t>
            </a:r>
            <a:br>
              <a:rPr lang="en-US" dirty="0" smtClean="0"/>
            </a:br>
            <a:r>
              <a:rPr lang="en-US" sz="3100" i="1" dirty="0" smtClean="0"/>
              <a:t>protected option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981200" y="1915454"/>
            <a:ext cx="4038600" cy="46238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name;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72200" y="1915454"/>
            <a:ext cx="4038600" cy="49316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GradStudent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smtClean="0">
                <a:solidFill>
                  <a:srgbClr val="0070C0"/>
                </a:solidFill>
              </a:rPr>
              <a:t> private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string advisor;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print (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rgbClr val="C00000"/>
                </a:solidFill>
              </a:rPr>
              <a:t> &lt;&lt; name;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getName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advisor;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1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Protection &amp; Method Override 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Change the student class to use protected instead of private</a:t>
            </a:r>
          </a:p>
          <a:p>
            <a:r>
              <a:rPr lang="en-US" dirty="0" smtClean="0"/>
              <a:t>Add a print method to </a:t>
            </a:r>
            <a:r>
              <a:rPr lang="en-US" dirty="0" err="1" smtClean="0"/>
              <a:t>gradStudent</a:t>
            </a:r>
            <a:endParaRPr lang="en-US" dirty="0" smtClean="0"/>
          </a:p>
          <a:p>
            <a:pPr lvl="1"/>
            <a:r>
              <a:rPr lang="en-US" dirty="0" smtClean="0"/>
              <a:t>This should over ride the student print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the name, advisor and ID.</a:t>
            </a:r>
          </a:p>
          <a:p>
            <a:r>
              <a:rPr lang="en-US" dirty="0" smtClean="0"/>
              <a:t>Experiment with the following data:</a:t>
            </a:r>
          </a:p>
          <a:p>
            <a:pPr lvl="1">
              <a:buNone/>
            </a:pPr>
            <a:r>
              <a:rPr lang="en-US" dirty="0"/>
              <a:t>	Student s (</a:t>
            </a:r>
            <a:r>
              <a:rPr lang="en-US" dirty="0">
                <a:solidFill>
                  <a:srgbClr val="C00000"/>
                </a:solidFill>
              </a:rPr>
              <a:t>“Bob”</a:t>
            </a:r>
            <a:r>
              <a:rPr lang="en-US" dirty="0"/>
              <a:t>, 12345);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GradStudent</a:t>
            </a:r>
            <a:r>
              <a:rPr lang="en-US" dirty="0"/>
              <a:t> g (</a:t>
            </a:r>
            <a:r>
              <a:rPr lang="en-US" dirty="0">
                <a:solidFill>
                  <a:srgbClr val="C00000"/>
                </a:solidFill>
              </a:rPr>
              <a:t>“Carol”</a:t>
            </a:r>
            <a:r>
              <a:rPr lang="en-US" dirty="0"/>
              <a:t>, 98765, </a:t>
            </a:r>
            <a:r>
              <a:rPr lang="en-US" dirty="0">
                <a:solidFill>
                  <a:srgbClr val="C00000"/>
                </a:solidFill>
              </a:rPr>
              <a:t>“Eve”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s.print</a:t>
            </a:r>
            <a:r>
              <a:rPr lang="en-US" dirty="0"/>
              <a:t>( 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g.print</a:t>
            </a:r>
            <a:r>
              <a:rPr lang="en-US" dirty="0"/>
              <a:t>( 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g.Student</a:t>
            </a:r>
            <a:r>
              <a:rPr lang="en-US" dirty="0"/>
              <a:t>::print( );</a:t>
            </a:r>
          </a:p>
        </p:txBody>
      </p:sp>
    </p:spTree>
    <p:extLst>
      <p:ext uri="{BB962C8B-B14F-4D97-AF65-F5344CB8AC3E}">
        <p14:creationId xmlns:p14="http://schemas.microsoft.com/office/powerpoint/2010/main" val="94033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of a Class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private: “all mine – don’t touch”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protected: “keep it in the family”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public: “open to anyone”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98" y="1919224"/>
            <a:ext cx="2192889" cy="1491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97" y="3457939"/>
            <a:ext cx="2192889" cy="1681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8"/>
          <a:stretch/>
        </p:blipFill>
        <p:spPr>
          <a:xfrm>
            <a:off x="7270197" y="5139154"/>
            <a:ext cx="2076450" cy="11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Assignment Operators </a:t>
            </a:r>
            <a:r>
              <a:rPr lang="en-US" sz="3600" dirty="0" smtClean="0"/>
              <a:t>NOT Inherited</a:t>
            </a:r>
            <a:endParaRPr lang="en-US" sz="3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</a:pPr>
            <a:r>
              <a:rPr lang="en-US" dirty="0" smtClean="0"/>
              <a:t>But are used in derived class definitions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Similar to how derived class constructor </a:t>
            </a:r>
            <a:r>
              <a:rPr lang="en-US" dirty="0"/>
              <a:t>invokes </a:t>
            </a:r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constructor</a:t>
            </a:r>
          </a:p>
          <a:p>
            <a:pPr marL="640080" lvl="2" indent="0">
              <a:buNone/>
            </a:pPr>
            <a:r>
              <a:rPr lang="en-US" sz="1900" dirty="0" smtClean="0">
                <a:solidFill>
                  <a:srgbClr val="C00000"/>
                </a:solidFill>
              </a:rPr>
              <a:t>Derived</a:t>
            </a:r>
            <a:r>
              <a:rPr lang="en-US" sz="1900" dirty="0">
                <a:solidFill>
                  <a:srgbClr val="C00000"/>
                </a:solidFill>
              </a:rPr>
              <a:t>&amp; Derived::operator =(</a:t>
            </a:r>
            <a:r>
              <a:rPr lang="en-US" sz="1900" dirty="0" err="1">
                <a:solidFill>
                  <a:srgbClr val="C00000"/>
                </a:solidFill>
              </a:rPr>
              <a:t>const</a:t>
            </a:r>
            <a:r>
              <a:rPr lang="en-US" sz="1900" dirty="0">
                <a:solidFill>
                  <a:srgbClr val="C00000"/>
                </a:solidFill>
              </a:rPr>
              <a:t> Derived &amp; </a:t>
            </a:r>
            <a:r>
              <a:rPr lang="en-US" sz="1900" dirty="0" err="1">
                <a:solidFill>
                  <a:srgbClr val="C00000"/>
                </a:solidFill>
              </a:rPr>
              <a:t>rightSide</a:t>
            </a:r>
            <a:r>
              <a:rPr lang="en-US" sz="1900" dirty="0">
                <a:solidFill>
                  <a:srgbClr val="C00000"/>
                </a:solidFill>
              </a:rPr>
              <a:t>)</a:t>
            </a: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{</a:t>
            </a: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	Base::operator =(</a:t>
            </a:r>
            <a:r>
              <a:rPr lang="en-US" sz="1900" dirty="0" err="1">
                <a:solidFill>
                  <a:srgbClr val="C00000"/>
                </a:solidFill>
              </a:rPr>
              <a:t>rightSide</a:t>
            </a:r>
            <a:r>
              <a:rPr lang="en-US" sz="1900" dirty="0">
                <a:solidFill>
                  <a:srgbClr val="C00000"/>
                </a:solidFill>
              </a:rPr>
              <a:t>);</a:t>
            </a: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	…</a:t>
            </a: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}</a:t>
            </a:r>
          </a:p>
          <a:p>
            <a:r>
              <a:rPr lang="en-US" sz="2800" dirty="0"/>
              <a:t>Notice code line</a:t>
            </a:r>
          </a:p>
          <a:p>
            <a:pPr lvl="1"/>
            <a:r>
              <a:rPr lang="en-US" sz="2400" dirty="0"/>
              <a:t>Calls assignment operator from base class</a:t>
            </a:r>
          </a:p>
          <a:p>
            <a:pPr lvl="2"/>
            <a:r>
              <a:rPr lang="en-US" dirty="0"/>
              <a:t>This takes care of all inherited member variables</a:t>
            </a:r>
          </a:p>
          <a:p>
            <a:pPr lvl="1"/>
            <a:r>
              <a:rPr lang="en-US" sz="2400" dirty="0"/>
              <a:t>Would then set new variables from derived</a:t>
            </a:r>
            <a:br>
              <a:rPr lang="en-US" sz="2400" dirty="0"/>
            </a:br>
            <a:r>
              <a:rPr lang="en-US" sz="2400" dirty="0"/>
              <a:t>class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282A973-33BF-4CDC-BC83-4CE42C373828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5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Redefining vs. Overloading</a:t>
            </a:r>
            <a:br>
              <a:rPr lang="en-US" dirty="0" smtClean="0"/>
            </a:br>
            <a:r>
              <a:rPr lang="en-US" sz="3100" i="1" dirty="0" smtClean="0"/>
              <a:t>Differences</a:t>
            </a:r>
            <a:endParaRPr lang="en-US" i="1" dirty="0" smtClean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Redefining </a:t>
            </a:r>
            <a:r>
              <a:rPr lang="en-US" sz="2800" dirty="0"/>
              <a:t>in derived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SAME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Essentially "re-writes" same </a:t>
            </a:r>
            <a:r>
              <a:rPr lang="en-US" sz="2400" dirty="0" smtClean="0"/>
              <a:t>function </a:t>
            </a:r>
            <a:r>
              <a:rPr lang="en-US" sz="2400" dirty="0" smtClean="0">
                <a:sym typeface="Wingdings" panose="05000000000000000000" pitchFamily="2" charset="2"/>
              </a:rPr>
              <a:t> But do new stuff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Overloading: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Defined "new" function that </a:t>
            </a:r>
            <a:r>
              <a:rPr lang="en-US" sz="2400" dirty="0" smtClean="0"/>
              <a:t>takes different </a:t>
            </a:r>
            <a:r>
              <a:rPr lang="en-US" sz="2400" dirty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Overloaded functions must have </a:t>
            </a:r>
            <a:r>
              <a:rPr lang="en-US" sz="2400" dirty="0" smtClean="0"/>
              <a:t>different signatures (number and type of parameters)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CC9CA80-BD9C-4B1F-AF65-99A395616FFC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4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Accessing Redefined Base Function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721" y="2119257"/>
            <a:ext cx="8662850" cy="36038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redefined in derived class, base</a:t>
            </a:r>
            <a:br>
              <a:rPr lang="en-US" sz="2800" dirty="0"/>
            </a:br>
            <a:r>
              <a:rPr lang="en-US" sz="2800" dirty="0"/>
              <a:t>class’s definition not "lost"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Employee </a:t>
            </a: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 err="1">
                <a:solidFill>
                  <a:srgbClr val="C00000"/>
                </a:solidFill>
              </a:rPr>
              <a:t>JaneE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HourlyEmployee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SallyH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JaneE.printCheck</a:t>
            </a:r>
            <a:r>
              <a:rPr lang="en-US" sz="2000" dirty="0">
                <a:solidFill>
                  <a:srgbClr val="C00000"/>
                </a:solidFill>
              </a:rPr>
              <a:t>();  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sym typeface="Wingdings" pitchFamily="2" charset="2"/>
              </a:rPr>
              <a:t>// </a:t>
            </a:r>
            <a:r>
              <a:rPr lang="en-US" sz="2000" dirty="0" smtClean="0">
                <a:solidFill>
                  <a:schemeClr val="accent4"/>
                </a:solidFill>
              </a:rPr>
              <a:t>calls Employee’s </a:t>
            </a:r>
            <a:r>
              <a:rPr lang="en-US" sz="2000" dirty="0" err="1" smtClean="0">
                <a:solidFill>
                  <a:schemeClr val="accent4"/>
                </a:solidFill>
              </a:rPr>
              <a:t>printCheck</a:t>
            </a:r>
            <a:r>
              <a:rPr lang="en-US" sz="2000" dirty="0" smtClean="0">
                <a:solidFill>
                  <a:schemeClr val="accent4"/>
                </a:solidFill>
              </a:rPr>
              <a:t> function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 smtClean="0">
                <a:solidFill>
                  <a:srgbClr val="C00000"/>
                </a:solidFill>
              </a:rPr>
              <a:t>SallyH.printCheck</a:t>
            </a:r>
            <a:r>
              <a:rPr lang="en-US" sz="2000" dirty="0">
                <a:solidFill>
                  <a:srgbClr val="C00000"/>
                </a:solidFill>
              </a:rPr>
              <a:t>(); </a:t>
            </a: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smtClean="0">
                <a:solidFill>
                  <a:schemeClr val="accent4"/>
                </a:solidFill>
              </a:rPr>
              <a:t>//calls </a:t>
            </a:r>
            <a:r>
              <a:rPr lang="en-US" sz="2000" dirty="0" err="1" smtClean="0">
                <a:solidFill>
                  <a:schemeClr val="accent4"/>
                </a:solidFill>
              </a:rPr>
              <a:t>HourlyEmployee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printCheck</a:t>
            </a:r>
            <a:r>
              <a:rPr lang="en-US" sz="2000" dirty="0" smtClean="0">
                <a:solidFill>
                  <a:schemeClr val="accent4"/>
                </a:solidFill>
              </a:rPr>
              <a:t> function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SallyH.Employee</a:t>
            </a:r>
            <a:r>
              <a:rPr lang="en-US" sz="2000" dirty="0">
                <a:solidFill>
                  <a:srgbClr val="C00000"/>
                </a:solidFill>
              </a:rPr>
              <a:t>::</a:t>
            </a:r>
            <a:r>
              <a:rPr lang="en-US" sz="2000" dirty="0" err="1">
                <a:solidFill>
                  <a:srgbClr val="C00000"/>
                </a:solidFill>
              </a:rPr>
              <a:t>printCheck</a:t>
            </a:r>
            <a:r>
              <a:rPr lang="en-US" sz="2000" dirty="0">
                <a:solidFill>
                  <a:srgbClr val="C00000"/>
                </a:solidFill>
              </a:rPr>
              <a:t>(); 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chemeClr val="accent4"/>
                </a:solidFill>
              </a:rPr>
              <a:t>//Calls Employee’s   </a:t>
            </a:r>
            <a:r>
              <a:rPr lang="en-US" sz="2000" dirty="0" err="1">
                <a:solidFill>
                  <a:schemeClr val="accent4"/>
                </a:solidFill>
              </a:rPr>
              <a:t>printCheck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function!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ACB4AB6-5DB3-46E1-ACE6-CCB468E123B2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Destructors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Opposite of constructor</a:t>
            </a:r>
          </a:p>
          <a:p>
            <a:pPr lvl="1" eaLnBrk="1" hangingPunct="1"/>
            <a:r>
              <a:rPr lang="en-US" sz="2400" dirty="0"/>
              <a:t>Automatically called when object is </a:t>
            </a:r>
            <a:r>
              <a:rPr lang="en-US" sz="2400" dirty="0" smtClean="0"/>
              <a:t>out-of-scope {…} </a:t>
            </a:r>
          </a:p>
          <a:p>
            <a:pPr lvl="1" eaLnBrk="1" hangingPunct="1"/>
            <a:r>
              <a:rPr lang="en-US" sz="2400" dirty="0"/>
              <a:t>D</a:t>
            </a:r>
            <a:r>
              <a:rPr lang="en-US" sz="2400" dirty="0" smtClean="0"/>
              <a:t>efault </a:t>
            </a:r>
            <a:r>
              <a:rPr lang="en-US" sz="2400" dirty="0"/>
              <a:t>version only removes </a:t>
            </a:r>
            <a:r>
              <a:rPr lang="en-US" sz="2400" dirty="0" smtClean="0"/>
              <a:t>ordinary variables</a:t>
            </a:r>
            <a:r>
              <a:rPr lang="en-US" sz="2400" dirty="0"/>
              <a:t>, not dynamic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Defined like constructor, just add ~</a:t>
            </a:r>
          </a:p>
          <a:p>
            <a:pPr lvl="1" eaLnBrk="1" hangingPunct="1"/>
            <a:r>
              <a:rPr lang="en-US" sz="2400" dirty="0" err="1"/>
              <a:t>MyClass</a:t>
            </a:r>
            <a:r>
              <a:rPr lang="en-US" sz="2400" dirty="0"/>
              <a:t>::~</a:t>
            </a:r>
            <a:r>
              <a:rPr lang="en-US" sz="2400" dirty="0" err="1"/>
              <a:t>MyClass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//Perform delete clean-up duties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E2BE56A3-2BAE-4BF3-9D7B-E1560470FE85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315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 in Derived Classes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</a:t>
            </a:r>
            <a:r>
              <a:rPr lang="en-US" sz="2800" dirty="0"/>
              <a:t>derived class destructor is invoked: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Make sure to de-allocate anything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Automatically </a:t>
            </a:r>
            <a:r>
              <a:rPr lang="en-US" sz="2400" dirty="0"/>
              <a:t>calls base class destructor!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Explicit call to Base class needed when:</a:t>
            </a:r>
            <a:endParaRPr 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Base has pointer data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35B4CBA-F4E3-4373-90E1-A1D82D2BD1D3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2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 Calling Order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Consider:</a:t>
            </a:r>
            <a:br>
              <a:rPr lang="en-US" sz="2800"/>
            </a:br>
            <a:r>
              <a:rPr lang="en-US" sz="2800"/>
              <a:t>class B derives from class A</a:t>
            </a:r>
            <a:br>
              <a:rPr lang="en-US" sz="2800"/>
            </a:br>
            <a:r>
              <a:rPr lang="en-US" sz="2800"/>
              <a:t>class C derives from class B</a:t>
            </a:r>
            <a:br>
              <a:rPr lang="en-US" sz="2800"/>
            </a:br>
            <a:r>
              <a:rPr lang="en-US" sz="2800"/>
              <a:t>	A </a:t>
            </a:r>
            <a:r>
              <a:rPr lang="en-US" sz="2800">
                <a:sym typeface="Wingdings" pitchFamily="2" charset="2"/>
              </a:rPr>
              <a:t></a:t>
            </a:r>
            <a:r>
              <a:rPr lang="en-US" sz="2800"/>
              <a:t> B </a:t>
            </a:r>
            <a:r>
              <a:rPr lang="en-US" sz="2800">
                <a:sym typeface="Wingdings" pitchFamily="2" charset="2"/>
              </a:rPr>
              <a:t></a:t>
            </a:r>
            <a:r>
              <a:rPr lang="en-US" sz="2800"/>
              <a:t> 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object of class C goes out of scope: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Class C destructor called 1</a:t>
            </a:r>
            <a:r>
              <a:rPr lang="en-US" sz="2400" baseline="30000"/>
              <a:t>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Then class B destructor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Finally class A destructor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Opposite of how constructors are called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586F792-0CE6-4E54-8A4B-2CF1187DAB1F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7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Student class</a:t>
            </a:r>
          </a:p>
          <a:p>
            <a:pPr lvl="1"/>
            <a:r>
              <a:rPr lang="en-US" dirty="0" smtClean="0"/>
              <a:t>Add an </a:t>
            </a:r>
            <a:r>
              <a:rPr lang="en-US" dirty="0" err="1" smtClean="0"/>
              <a:t>int</a:t>
            </a:r>
            <a:r>
              <a:rPr lang="en-US" dirty="0" smtClean="0"/>
              <a:t> property called </a:t>
            </a:r>
            <a:r>
              <a:rPr lang="en-US" dirty="0" err="1" smtClean="0"/>
              <a:t>numClasses</a:t>
            </a:r>
            <a:endParaRPr lang="en-US" dirty="0" smtClean="0"/>
          </a:p>
          <a:p>
            <a:pPr lvl="1"/>
            <a:r>
              <a:rPr lang="en-US" dirty="0" smtClean="0"/>
              <a:t>Add a dynamic char array called grades of size </a:t>
            </a:r>
            <a:r>
              <a:rPr lang="en-US" dirty="0" err="1" smtClean="0"/>
              <a:t>numClasses</a:t>
            </a:r>
            <a:endParaRPr lang="en-US" dirty="0" smtClean="0"/>
          </a:p>
          <a:p>
            <a:pPr lvl="1"/>
            <a:r>
              <a:rPr lang="en-US" dirty="0" smtClean="0"/>
              <a:t>Change student constructor to </a:t>
            </a:r>
          </a:p>
          <a:p>
            <a:pPr lvl="2"/>
            <a:r>
              <a:rPr lang="en-US" dirty="0" err="1" smtClean="0"/>
              <a:t>numClasses</a:t>
            </a:r>
            <a:r>
              <a:rPr lang="en-US" dirty="0" smtClean="0"/>
              <a:t> = 4</a:t>
            </a:r>
          </a:p>
          <a:p>
            <a:pPr lvl="2"/>
            <a:r>
              <a:rPr lang="en-US" dirty="0" smtClean="0"/>
              <a:t>Allocate space for dynamic array</a:t>
            </a:r>
          </a:p>
          <a:p>
            <a:r>
              <a:rPr lang="en-US" dirty="0" smtClean="0"/>
              <a:t>Create new Student destructor</a:t>
            </a:r>
          </a:p>
          <a:p>
            <a:pPr lvl="1"/>
            <a:r>
              <a:rPr lang="en-US" dirty="0" smtClean="0"/>
              <a:t>Use the delete command to free up the dynamic array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Simple Inheritance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Constructors and Destructors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Private Parts revisited</a:t>
            </a: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pic>
        <p:nvPicPr>
          <p:cNvPr id="4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2" y="3520148"/>
            <a:ext cx="4680369" cy="27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812156" y="4962687"/>
            <a:ext cx="798693" cy="5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/>
              <a:t>Automatically called when: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/>
              <a:t>Class object declared and initialized to other object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/>
              <a:t>When function returns class type object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/>
              <a:t>When argument of class type is "plugged in"</a:t>
            </a:r>
            <a:br>
              <a:rPr lang="en-US" sz="2000"/>
            </a:br>
            <a:r>
              <a:rPr lang="en-US" sz="2000"/>
              <a:t>as actual argument to call-by-value parameter</a:t>
            </a:r>
          </a:p>
          <a:p>
            <a:pPr marL="533400" indent="-533400">
              <a:spcBef>
                <a:spcPct val="50000"/>
              </a:spcBef>
            </a:pPr>
            <a:r>
              <a:rPr lang="en-US"/>
              <a:t>Requires "temporary copy" of object</a:t>
            </a:r>
          </a:p>
          <a:p>
            <a:pPr marL="914400" lvl="1" indent="-457200"/>
            <a:r>
              <a:rPr lang="en-US" sz="2000"/>
              <a:t>Copy constructor creates it</a:t>
            </a:r>
          </a:p>
          <a:p>
            <a:pPr marL="533400" indent="-533400">
              <a:spcBef>
                <a:spcPct val="50000"/>
              </a:spcBef>
            </a:pPr>
            <a:r>
              <a:rPr lang="en-US"/>
              <a:t>Default copy constructor</a:t>
            </a:r>
          </a:p>
          <a:p>
            <a:pPr marL="914400" lvl="1" indent="-457200"/>
            <a:r>
              <a:rPr lang="en-US" sz="2000"/>
              <a:t>Like default "=", performs member-wise copy</a:t>
            </a:r>
          </a:p>
          <a:p>
            <a:pPr marL="533400" indent="-533400">
              <a:spcBef>
                <a:spcPct val="50000"/>
              </a:spcBef>
            </a:pPr>
            <a:r>
              <a:rPr lang="en-US"/>
              <a:t>Pointers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write own copy constructor!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B263716E-7996-4AB6-AC0B-33A302E7550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510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Consider:</a:t>
            </a:r>
            <a:br>
              <a:rPr lang="en-US" sz="2800"/>
            </a:br>
            <a:r>
              <a:rPr lang="en-US" sz="2800"/>
              <a:t>Derived::Derived(const Derived&amp; Object)</a:t>
            </a:r>
            <a:br>
              <a:rPr lang="en-US" sz="2800"/>
            </a:br>
            <a:r>
              <a:rPr lang="en-US" sz="2800"/>
              <a:t>				: Base(Object), …</a:t>
            </a:r>
            <a:br>
              <a:rPr lang="en-US" sz="2800"/>
            </a:br>
            <a:r>
              <a:rPr lang="en-US" sz="2800"/>
              <a:t>{…}</a:t>
            </a:r>
          </a:p>
          <a:p>
            <a:pPr eaLnBrk="1" hangingPunct="1"/>
            <a:r>
              <a:rPr lang="en-US" sz="2800"/>
              <a:t>After : is invocation of base copy constructor</a:t>
            </a:r>
          </a:p>
          <a:p>
            <a:pPr lvl="1" eaLnBrk="1" hangingPunct="1"/>
            <a:r>
              <a:rPr lang="en-US" sz="2400"/>
              <a:t>Sets inherited member variables of derived</a:t>
            </a:r>
            <a:br>
              <a:rPr lang="en-US" sz="2400"/>
            </a:br>
            <a:r>
              <a:rPr lang="en-US" sz="2400"/>
              <a:t>class object being created</a:t>
            </a:r>
          </a:p>
          <a:p>
            <a:pPr lvl="1" eaLnBrk="1" hangingPunct="1"/>
            <a:r>
              <a:rPr lang="en-US" sz="2400"/>
              <a:t>Note Object is of type Derived; but it’s also of</a:t>
            </a:r>
            <a:br>
              <a:rPr lang="en-US" sz="2400"/>
            </a:br>
            <a:r>
              <a:rPr lang="en-US" sz="2400"/>
              <a:t>type Base, so argument is valid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0E1157B-0B19-4D3B-A410-FBAEDA36C38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45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"Is a" vs. "Has a" Relationships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Inheritance</a:t>
            </a:r>
          </a:p>
          <a:p>
            <a:pPr lvl="1" eaLnBrk="1" hangingPunct="1"/>
            <a:r>
              <a:rPr lang="en-US" sz="2400" dirty="0"/>
              <a:t>Considered an "Is a" class relationship</a:t>
            </a:r>
          </a:p>
          <a:p>
            <a:pPr lvl="1" eaLnBrk="1" hangingPunct="1"/>
            <a:r>
              <a:rPr lang="en-US" sz="2400" dirty="0"/>
              <a:t>e.g., An </a:t>
            </a:r>
            <a:r>
              <a:rPr lang="en-US" sz="2400" dirty="0" err="1"/>
              <a:t>HourlyEmployee</a:t>
            </a:r>
            <a:r>
              <a:rPr lang="en-US" sz="2400" dirty="0"/>
              <a:t> "is a" Employee</a:t>
            </a:r>
          </a:p>
          <a:p>
            <a:pPr lvl="1" eaLnBrk="1" hangingPunct="1"/>
            <a:r>
              <a:rPr lang="en-US" sz="2400" dirty="0"/>
              <a:t>A Convertible "is a" Automobile</a:t>
            </a:r>
          </a:p>
          <a:p>
            <a:pPr eaLnBrk="1" hangingPunct="1"/>
            <a:r>
              <a:rPr lang="en-US" sz="2800" dirty="0" smtClean="0"/>
              <a:t>Nested Classes</a:t>
            </a:r>
          </a:p>
          <a:p>
            <a:pPr lvl="1"/>
            <a:r>
              <a:rPr lang="en-US" sz="2600" dirty="0" smtClean="0"/>
              <a:t>Class definition contains member variable of </a:t>
            </a:r>
            <a:r>
              <a:rPr lang="en-US" sz="2600" dirty="0"/>
              <a:t>another </a:t>
            </a:r>
            <a:r>
              <a:rPr lang="en-US" sz="2600" dirty="0" smtClean="0"/>
              <a:t>class as </a:t>
            </a:r>
            <a:r>
              <a:rPr lang="en-US" sz="2600" dirty="0"/>
              <a:t>it’s member data</a:t>
            </a:r>
          </a:p>
          <a:p>
            <a:pPr lvl="1" eaLnBrk="1" hangingPunct="1"/>
            <a:r>
              <a:rPr lang="en-US" sz="2400" dirty="0"/>
              <a:t>Considered a "Has a" class </a:t>
            </a:r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3B6D09B-C9F3-4C48-A864-F28F2B9CE7F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777279"/>
            <a:ext cx="4116594" cy="19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9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981200"/>
            <a:ext cx="2209800" cy="1371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 rot="16200000" flipH="1">
            <a:off x="6248400" y="3086100"/>
            <a:ext cx="8382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 rot="5400000">
            <a:off x="4914900" y="3124200"/>
            <a:ext cx="8382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1" y="1981201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name, ID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</a:t>
            </a:r>
            <a:r>
              <a:rPr lang="en-US" sz="2400" b="1" dirty="0" err="1">
                <a:solidFill>
                  <a:schemeClr val="bg1"/>
                </a:solidFill>
              </a:rPr>
              <a:t>getName</a:t>
            </a:r>
            <a:r>
              <a:rPr lang="en-US" sz="2400" b="1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4191000"/>
            <a:ext cx="2209800" cy="213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400" y="4191000"/>
            <a:ext cx="22493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PhdStudent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- name, ID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</a:t>
            </a:r>
            <a:r>
              <a:rPr lang="en-US" sz="2400" b="1" dirty="0" err="1">
                <a:solidFill>
                  <a:schemeClr val="bg1"/>
                </a:solidFill>
              </a:rPr>
              <a:t>getName</a:t>
            </a:r>
            <a:r>
              <a:rPr lang="en-US" sz="2400" b="1" dirty="0">
                <a:solidFill>
                  <a:schemeClr val="bg1"/>
                </a:solidFill>
              </a:rPr>
              <a:t>( 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advisor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</a:t>
            </a:r>
            <a:r>
              <a:rPr lang="en-US" sz="2400" b="1" dirty="0" err="1">
                <a:solidFill>
                  <a:schemeClr val="bg1"/>
                </a:solidFill>
              </a:rPr>
              <a:t>getAdvisor</a:t>
            </a:r>
            <a:r>
              <a:rPr lang="en-US" sz="2400" b="1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191000"/>
            <a:ext cx="2209800" cy="2133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48401" y="4191000"/>
            <a:ext cx="2044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Undergrad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name, ID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</a:t>
            </a:r>
            <a:r>
              <a:rPr lang="en-US" sz="2400" b="1" dirty="0" err="1">
                <a:solidFill>
                  <a:schemeClr val="bg1"/>
                </a:solidFill>
              </a:rPr>
              <a:t>getName</a:t>
            </a:r>
            <a:r>
              <a:rPr lang="en-US" sz="2400" b="1" dirty="0">
                <a:solidFill>
                  <a:schemeClr val="bg1"/>
                </a:solidFill>
              </a:rPr>
              <a:t>( 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major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- </a:t>
            </a:r>
            <a:r>
              <a:rPr lang="en-US" sz="2400" b="1" dirty="0" err="1">
                <a:solidFill>
                  <a:schemeClr val="bg1"/>
                </a:solidFill>
              </a:rPr>
              <a:t>setMajor</a:t>
            </a:r>
            <a:r>
              <a:rPr lang="en-US" sz="2400" b="1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1000" y="1600200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“is a” vs. “has a”</a:t>
            </a:r>
          </a:p>
        </p:txBody>
      </p:sp>
    </p:spTree>
    <p:extLst>
      <p:ext uri="{BB962C8B-B14F-4D97-AF65-F5344CB8AC3E}">
        <p14:creationId xmlns:p14="http://schemas.microsoft.com/office/powerpoint/2010/main" val="29037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Multiple Inheritance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sz="half" idx="2"/>
          </p:nvPr>
        </p:nvSpPr>
        <p:spPr>
          <a:xfrm rot="-60000">
            <a:off x="1529680" y="2874806"/>
            <a:ext cx="4059936" cy="2849395"/>
          </a:xfrm>
        </p:spPr>
        <p:txBody>
          <a:bodyPr>
            <a:normAutofit fontScale="62500" lnSpcReduction="20000"/>
          </a:bodyPr>
          <a:lstStyle/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Derived class can have more </a:t>
            </a:r>
            <a:r>
              <a:rPr lang="en-US" sz="2800" dirty="0" smtClean="0"/>
              <a:t>than one base </a:t>
            </a:r>
            <a:r>
              <a:rPr lang="en-US" sz="2800" dirty="0"/>
              <a:t>class!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Base classes separated </a:t>
            </a:r>
            <a:r>
              <a:rPr lang="en-US" sz="2800" dirty="0"/>
              <a:t>by commas:</a:t>
            </a:r>
            <a:br>
              <a:rPr lang="en-US" sz="2800" dirty="0"/>
            </a:br>
            <a:r>
              <a:rPr lang="en-US" sz="2800" dirty="0"/>
              <a:t>class </a:t>
            </a:r>
            <a:r>
              <a:rPr lang="en-US" sz="2800" dirty="0" err="1"/>
              <a:t>derivedMulti</a:t>
            </a:r>
            <a:r>
              <a:rPr lang="en-US" sz="2800" dirty="0"/>
              <a:t> : public base1, base2</a:t>
            </a:r>
            <a:br>
              <a:rPr lang="en-US" sz="2800" dirty="0"/>
            </a:br>
            <a:r>
              <a:rPr lang="en-US" sz="2800" dirty="0"/>
              <a:t>{…}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Possibilities for ambiguity are endless!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Dangerous undertaking!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believe should never be used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Certainly should only be used be experienced</a:t>
            </a:r>
            <a:br>
              <a:rPr lang="en-US" sz="2400" dirty="0"/>
            </a:br>
            <a:r>
              <a:rPr lang="en-US" sz="2400" dirty="0"/>
              <a:t>programmers!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2AE9CC0-32F8-4358-A4E5-1A5982F8091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r="21793"/>
          <a:stretch/>
        </p:blipFill>
        <p:spPr>
          <a:xfrm>
            <a:off x="6296155" y="2425781"/>
            <a:ext cx="4528458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52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35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Inheritance is a good thing!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Re-use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errors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Model complex 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Private versus Protected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partial access to parent classes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Remember what cannot be inherited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another “dimension” to OOP. Data abstraction contains both polymorphism and inheritance.</a:t>
            </a:r>
          </a:p>
          <a:p>
            <a:r>
              <a:rPr lang="en-US" dirty="0" smtClean="0"/>
              <a:t>Better than copy </a:t>
            </a:r>
            <a:r>
              <a:rPr lang="en-US" dirty="0" smtClean="0">
                <a:sym typeface="Wingdings" panose="05000000000000000000" pitchFamily="2" charset="2"/>
              </a:rPr>
              <a:t> paste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version of primary class code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change what’s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Basics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New class inherited from another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"General" class from which others derive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Automatically has base class’s: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Member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Can then add additional member functions</a:t>
            </a:r>
            <a:br>
              <a:rPr lang="en-US" sz="2400"/>
            </a:br>
            <a:r>
              <a:rPr lang="en-US" sz="2400"/>
              <a:t>and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A7C1403-8FDF-4E4C-8463-081094BF901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 the Language!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42501"/>
              </p:ext>
            </p:extLst>
          </p:nvPr>
        </p:nvGraphicFramePr>
        <p:xfrm>
          <a:off x="1951038" y="2119313"/>
          <a:ext cx="8261350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8940802" y="5762173"/>
            <a:ext cx="1567542" cy="798286"/>
          </a:xfrm>
          <a:prstGeom prst="wedgeRoundRectCallout">
            <a:avLst>
              <a:gd name="adj1" fmla="val -65226"/>
              <a:gd name="adj2" fmla="val -9631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Also called descendants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34930" y="5566229"/>
            <a:ext cx="2650202" cy="1103087"/>
          </a:xfrm>
          <a:prstGeom prst="wedgeRoundRectCallout">
            <a:avLst>
              <a:gd name="adj1" fmla="val 76986"/>
              <a:gd name="adj2" fmla="val -7829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Derives properties and methods from parent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061029" y="3468913"/>
            <a:ext cx="2452914" cy="624115"/>
          </a:xfrm>
          <a:prstGeom prst="wedgeRoundRectCallout">
            <a:avLst>
              <a:gd name="adj1" fmla="val 80350"/>
              <a:gd name="adj2" fmla="val 3419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AKA Base Class</a:t>
            </a:r>
          </a:p>
        </p:txBody>
      </p:sp>
    </p:spTree>
    <p:extLst>
      <p:ext uri="{BB962C8B-B14F-4D97-AF65-F5344CB8AC3E}">
        <p14:creationId xmlns:p14="http://schemas.microsoft.com/office/powerpoint/2010/main" val="3646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1D1DF79-C3AC-4EC5-84ED-3D52EDFDFED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lowchart: Alternate Process 1"/>
          <p:cNvSpPr/>
          <p:nvPr/>
        </p:nvSpPr>
        <p:spPr>
          <a:xfrm>
            <a:off x="4971899" y="1725843"/>
            <a:ext cx="1856096" cy="2852382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</a:t>
            </a:r>
          </a:p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SSN</a:t>
            </a:r>
          </a:p>
          <a:p>
            <a:pPr algn="ctr"/>
            <a:r>
              <a:rPr lang="en-US" dirty="0" smtClean="0"/>
              <a:t>Pay</a:t>
            </a:r>
          </a:p>
          <a:p>
            <a:pPr algn="ctr"/>
            <a:r>
              <a:rPr lang="en-US" dirty="0" smtClean="0"/>
              <a:t>------------------------</a:t>
            </a:r>
            <a:endParaRPr lang="en-US" dirty="0"/>
          </a:p>
          <a:p>
            <a:pPr algn="ctr"/>
            <a:r>
              <a:rPr lang="en-US" dirty="0" err="1"/>
              <a:t>g</a:t>
            </a:r>
            <a:r>
              <a:rPr lang="en-US" dirty="0" err="1" smtClean="0"/>
              <a:t>etName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getPay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printCheck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7949505" y="4475962"/>
            <a:ext cx="2200519" cy="1614661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Hourly Employee</a:t>
            </a:r>
          </a:p>
          <a:p>
            <a:pPr algn="ctr"/>
            <a:r>
              <a:rPr lang="en-US" dirty="0" err="1" smtClean="0"/>
              <a:t>hourWage</a:t>
            </a:r>
            <a:endParaRPr lang="en-US" dirty="0" smtClean="0"/>
          </a:p>
          <a:p>
            <a:pPr algn="ctr"/>
            <a:r>
              <a:rPr lang="en-US" dirty="0" smtClean="0"/>
              <a:t>------------------------</a:t>
            </a:r>
            <a:endParaRPr lang="en-US" dirty="0"/>
          </a:p>
          <a:p>
            <a:pPr algn="ctr"/>
            <a:r>
              <a:rPr lang="en-US" dirty="0" err="1" smtClean="0"/>
              <a:t>setHourRate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748027" y="3665814"/>
            <a:ext cx="2164579" cy="2131259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Salary Employee</a:t>
            </a:r>
          </a:p>
          <a:p>
            <a:pPr algn="ctr"/>
            <a:r>
              <a:rPr lang="en-US" dirty="0" err="1" smtClean="0"/>
              <a:t>annualWage</a:t>
            </a:r>
            <a:endParaRPr lang="en-US" dirty="0" smtClean="0"/>
          </a:p>
          <a:p>
            <a:pPr algn="ctr"/>
            <a:r>
              <a:rPr lang="en-US" dirty="0" smtClean="0"/>
              <a:t>------------------------</a:t>
            </a:r>
            <a:endParaRPr lang="en-US" dirty="0"/>
          </a:p>
          <a:p>
            <a:pPr algn="ctr"/>
            <a:r>
              <a:rPr lang="en-US" dirty="0" err="1"/>
              <a:t>g</a:t>
            </a:r>
            <a:r>
              <a:rPr lang="en-US" dirty="0" err="1" smtClean="0"/>
              <a:t>etName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setSalary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81881" y="1803301"/>
            <a:ext cx="3830725" cy="1051720"/>
          </a:xfrm>
          <a:prstGeom prst="wedgeRoundRectCallout">
            <a:avLst>
              <a:gd name="adj1" fmla="val 73643"/>
              <a:gd name="adj2" fmla="val 3476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General employee class. No objects will be defined at this level. But all related data can be specified</a:t>
            </a:r>
          </a:p>
        </p:txBody>
      </p:sp>
      <p:cxnSp>
        <p:nvCxnSpPr>
          <p:cNvPr id="5" name="Elbow Connector 4"/>
          <p:cNvCxnSpPr>
            <a:stCxn id="2" idx="3"/>
            <a:endCxn id="7" idx="0"/>
          </p:cNvCxnSpPr>
          <p:nvPr/>
        </p:nvCxnSpPr>
        <p:spPr>
          <a:xfrm>
            <a:off x="6827995" y="3152034"/>
            <a:ext cx="2221770" cy="13239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1"/>
            <a:endCxn id="8" idx="0"/>
          </p:cNvCxnSpPr>
          <p:nvPr/>
        </p:nvCxnSpPr>
        <p:spPr>
          <a:xfrm rot="10800000" flipV="1">
            <a:off x="2830317" y="3152034"/>
            <a:ext cx="2141582" cy="5137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053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Employee Class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Consider </a:t>
            </a:r>
            <a:r>
              <a:rPr lang="en-US" sz="2800" dirty="0" err="1"/>
              <a:t>printCheck</a:t>
            </a:r>
            <a:r>
              <a:rPr lang="en-US" sz="2800" dirty="0"/>
              <a:t>() function:</a:t>
            </a:r>
          </a:p>
          <a:p>
            <a:pPr lvl="1" eaLnBrk="1" hangingPunct="1"/>
            <a:r>
              <a:rPr lang="en-US" sz="2400" dirty="0"/>
              <a:t>Will always be "redefined" in derived classes</a:t>
            </a:r>
          </a:p>
          <a:p>
            <a:pPr lvl="1" eaLnBrk="1" hangingPunct="1"/>
            <a:r>
              <a:rPr lang="en-US" sz="2400" dirty="0"/>
              <a:t>So different employee types can have</a:t>
            </a:r>
            <a:br>
              <a:rPr lang="en-US" sz="2400" dirty="0"/>
            </a:br>
            <a:r>
              <a:rPr lang="en-US" sz="2400" dirty="0"/>
              <a:t>different checks</a:t>
            </a:r>
          </a:p>
          <a:p>
            <a:r>
              <a:rPr lang="en-US" sz="2600" dirty="0"/>
              <a:t>Makes no sense really for "undifferentiated"</a:t>
            </a:r>
            <a:br>
              <a:rPr lang="en-US" sz="2600" dirty="0"/>
            </a:br>
            <a:r>
              <a:rPr lang="en-US" sz="2600" dirty="0"/>
              <a:t>employee</a:t>
            </a:r>
          </a:p>
          <a:p>
            <a:pPr lvl="1" eaLnBrk="1" hangingPunct="1"/>
            <a:r>
              <a:rPr lang="en-US" sz="2400" dirty="0"/>
              <a:t>So function </a:t>
            </a:r>
            <a:r>
              <a:rPr lang="en-US" sz="2400" dirty="0" err="1"/>
              <a:t>printCheck</a:t>
            </a:r>
            <a:r>
              <a:rPr lang="en-US" sz="2400" dirty="0"/>
              <a:t>() in Employee class</a:t>
            </a:r>
            <a:br>
              <a:rPr lang="en-US" sz="2400" dirty="0"/>
            </a:br>
            <a:r>
              <a:rPr lang="en-US" sz="2400" dirty="0"/>
              <a:t>says just that</a:t>
            </a:r>
          </a:p>
          <a:p>
            <a:pPr lvl="2" eaLnBrk="1" hangingPunct="1"/>
            <a:r>
              <a:rPr lang="en-US" dirty="0"/>
              <a:t>Error message stating "</a:t>
            </a:r>
            <a:r>
              <a:rPr lang="en-US" dirty="0" err="1"/>
              <a:t>printCheck</a:t>
            </a:r>
            <a:r>
              <a:rPr lang="en-US" dirty="0"/>
              <a:t> called for</a:t>
            </a:r>
            <a:br>
              <a:rPr lang="en-US" dirty="0"/>
            </a:br>
            <a:r>
              <a:rPr lang="en-US" dirty="0"/>
              <a:t>undifferentiated employee!! Aborting…"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D4996BB-0228-4D1F-95E5-B99470B0F61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0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Deriving from Employee Class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 from Employee class:</a:t>
            </a:r>
          </a:p>
          <a:p>
            <a:pPr lvl="1" eaLnBrk="1" hangingPunct="1"/>
            <a:r>
              <a:rPr lang="en-US" smtClean="0"/>
              <a:t>Automatically have all member variables</a:t>
            </a:r>
          </a:p>
          <a:p>
            <a:pPr lvl="1" eaLnBrk="1" hangingPunct="1"/>
            <a:r>
              <a:rPr lang="en-US" smtClean="0"/>
              <a:t>Automatically have all member functions</a:t>
            </a:r>
          </a:p>
          <a:p>
            <a:pPr eaLnBrk="1" hangingPunct="1"/>
            <a:r>
              <a:rPr lang="en-US" smtClean="0"/>
              <a:t>Derived class said to "inherit" members</a:t>
            </a:r>
            <a:br>
              <a:rPr lang="en-US" smtClean="0"/>
            </a:br>
            <a:r>
              <a:rPr lang="en-US" smtClean="0"/>
              <a:t>from base class</a:t>
            </a:r>
          </a:p>
          <a:p>
            <a:pPr eaLnBrk="1" hangingPunct="1"/>
            <a:r>
              <a:rPr lang="en-US" smtClean="0"/>
              <a:t>Can then redefine existing members</a:t>
            </a:r>
            <a:br>
              <a:rPr lang="en-US" smtClean="0"/>
            </a:br>
            <a:r>
              <a:rPr lang="en-US" smtClean="0"/>
              <a:t>and/or add new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08D1F8F-8EDE-4EF8-901C-95206297A2A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9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3A428A-95E6-4D2C-81FC-05007CCE0B74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1104</Words>
  <Application>Microsoft Office PowerPoint</Application>
  <PresentationFormat>Widescreen</PresentationFormat>
  <Paragraphs>367</Paragraphs>
  <Slides>35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Times</vt:lpstr>
      <vt:lpstr>Wingdings</vt:lpstr>
      <vt:lpstr>Pushpin</vt:lpstr>
      <vt:lpstr>COMP 53 – Week Four </vt:lpstr>
      <vt:lpstr>Lab 2 Review</vt:lpstr>
      <vt:lpstr>Topics</vt:lpstr>
      <vt:lpstr>Why Do We Care</vt:lpstr>
      <vt:lpstr>Inheritance Basics</vt:lpstr>
      <vt:lpstr>Speak the Language!</vt:lpstr>
      <vt:lpstr>Derived Classes</vt:lpstr>
      <vt:lpstr>Employee Class</vt:lpstr>
      <vt:lpstr>Deriving from Employee Class</vt:lpstr>
      <vt:lpstr>Interface for the Derived Class  HourlyEmployee (1 of 2)</vt:lpstr>
      <vt:lpstr>Interface for the Derived Class  HourlyEmployee (2 of 2)</vt:lpstr>
      <vt:lpstr>Student Example</vt:lpstr>
      <vt:lpstr>Basic Inheritance Practice</vt:lpstr>
      <vt:lpstr>Constructors in Derived Classes</vt:lpstr>
      <vt:lpstr>Derived Class Constructor Example</vt:lpstr>
      <vt:lpstr>Inheritance Practice with Constructors</vt:lpstr>
      <vt:lpstr>“Don’t Touch Parent’s Stuff”</vt:lpstr>
      <vt:lpstr>Get “protected:”</vt:lpstr>
      <vt:lpstr>Accessing Member Variables private option</vt:lpstr>
      <vt:lpstr>Accessing Member Variables protected option</vt:lpstr>
      <vt:lpstr>Protection &amp; Method Override Practice</vt:lpstr>
      <vt:lpstr>Sections of a Class Summary</vt:lpstr>
      <vt:lpstr>Assignment Operators NOT Inherited</vt:lpstr>
      <vt:lpstr>Redefining vs. Overloading Differences</vt:lpstr>
      <vt:lpstr>Accessing Redefined Base Function</vt:lpstr>
      <vt:lpstr>Destructors</vt:lpstr>
      <vt:lpstr>Destructors in Derived Classes</vt:lpstr>
      <vt:lpstr>Destructor Calling Order</vt:lpstr>
      <vt:lpstr>Destructor Practice</vt:lpstr>
      <vt:lpstr>Copy Constructors</vt:lpstr>
      <vt:lpstr>Copy Constructor Example</vt:lpstr>
      <vt:lpstr>"Is a" vs. "Has a" Relationships</vt:lpstr>
      <vt:lpstr>Parent-Child Relations</vt:lpstr>
      <vt:lpstr>Multiple Inheritance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/>
  <cp:lastModifiedBy>Mike Canniff</cp:lastModifiedBy>
  <cp:revision>84</cp:revision>
  <dcterms:created xsi:type="dcterms:W3CDTF">2013-12-04T20:54:32Z</dcterms:created>
  <dcterms:modified xsi:type="dcterms:W3CDTF">2015-02-02T06:42:15Z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