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tags/tag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53"/>
  </p:notesMasterIdLst>
  <p:sldIdLst>
    <p:sldId id="256" r:id="rId5"/>
    <p:sldId id="257" r:id="rId6"/>
    <p:sldId id="268" r:id="rId7"/>
    <p:sldId id="355" r:id="rId8"/>
    <p:sldId id="390" r:id="rId9"/>
    <p:sldId id="357" r:id="rId10"/>
    <p:sldId id="391" r:id="rId11"/>
    <p:sldId id="360" r:id="rId12"/>
    <p:sldId id="361" r:id="rId13"/>
    <p:sldId id="363" r:id="rId14"/>
    <p:sldId id="366" r:id="rId15"/>
    <p:sldId id="393" r:id="rId16"/>
    <p:sldId id="392" r:id="rId17"/>
    <p:sldId id="372" r:id="rId18"/>
    <p:sldId id="394" r:id="rId19"/>
    <p:sldId id="395" r:id="rId20"/>
    <p:sldId id="398" r:id="rId21"/>
    <p:sldId id="374" r:id="rId22"/>
    <p:sldId id="376" r:id="rId23"/>
    <p:sldId id="380" r:id="rId24"/>
    <p:sldId id="381" r:id="rId25"/>
    <p:sldId id="382" r:id="rId26"/>
    <p:sldId id="383" r:id="rId27"/>
    <p:sldId id="384" r:id="rId28"/>
    <p:sldId id="399" r:id="rId29"/>
    <p:sldId id="324" r:id="rId30"/>
    <p:sldId id="325" r:id="rId31"/>
    <p:sldId id="327" r:id="rId32"/>
    <p:sldId id="331" r:id="rId33"/>
    <p:sldId id="338" r:id="rId34"/>
    <p:sldId id="400" r:id="rId35"/>
    <p:sldId id="336" r:id="rId36"/>
    <p:sldId id="339" r:id="rId37"/>
    <p:sldId id="401" r:id="rId38"/>
    <p:sldId id="340" r:id="rId39"/>
    <p:sldId id="341" r:id="rId40"/>
    <p:sldId id="343" r:id="rId41"/>
    <p:sldId id="346" r:id="rId42"/>
    <p:sldId id="402" r:id="rId43"/>
    <p:sldId id="350" r:id="rId44"/>
    <p:sldId id="404" r:id="rId45"/>
    <p:sldId id="406" r:id="rId46"/>
    <p:sldId id="407" r:id="rId47"/>
    <p:sldId id="408" r:id="rId48"/>
    <p:sldId id="409" r:id="rId49"/>
    <p:sldId id="410" r:id="rId50"/>
    <p:sldId id="411" r:id="rId51"/>
    <p:sldId id="3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8235" autoAdjust="0"/>
  </p:normalViewPr>
  <p:slideViewPr>
    <p:cSldViewPr snapToGrid="0">
      <p:cViewPr varScale="1">
        <p:scale>
          <a:sx n="66" d="100"/>
          <a:sy n="66" d="100"/>
        </p:scale>
        <p:origin x="125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61D74-2D27-4D90-A7B5-16DB62F3D76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5703F6-248D-456D-90C2-DEFA5EFA0DB6}">
      <dgm:prSet phldrT="[Text]"/>
      <dgm:spPr/>
      <dgm:t>
        <a:bodyPr/>
        <a:lstStyle/>
        <a:p>
          <a:r>
            <a:rPr lang="en-US" dirty="0" smtClean="0"/>
            <a:t>Figure</a:t>
          </a:r>
          <a:endParaRPr lang="en-US" dirty="0"/>
        </a:p>
      </dgm:t>
    </dgm:pt>
    <dgm:pt modelId="{C933880A-B25A-44D4-96F1-05778933ACB9}" type="parTrans" cxnId="{8B3AE385-7470-465F-AE1F-134FFAA4086A}">
      <dgm:prSet/>
      <dgm:spPr/>
      <dgm:t>
        <a:bodyPr/>
        <a:lstStyle/>
        <a:p>
          <a:endParaRPr lang="en-US"/>
        </a:p>
      </dgm:t>
    </dgm:pt>
    <dgm:pt modelId="{27ABD708-2F39-4F98-A609-69723FFAC767}" type="sibTrans" cxnId="{8B3AE385-7470-465F-AE1F-134FFAA4086A}">
      <dgm:prSet/>
      <dgm:spPr/>
      <dgm:t>
        <a:bodyPr/>
        <a:lstStyle/>
        <a:p>
          <a:endParaRPr lang="en-US"/>
        </a:p>
      </dgm:t>
    </dgm:pt>
    <dgm:pt modelId="{1B75A5BE-BD5A-474F-BD4A-D74A9528AA1A}">
      <dgm:prSet phldrT="[Text]"/>
      <dgm:spPr/>
      <dgm:t>
        <a:bodyPr/>
        <a:lstStyle/>
        <a:p>
          <a:r>
            <a:rPr lang="en-US" dirty="0" smtClean="0"/>
            <a:t>Circle</a:t>
          </a:r>
          <a:endParaRPr lang="en-US" dirty="0"/>
        </a:p>
      </dgm:t>
    </dgm:pt>
    <dgm:pt modelId="{5E495FB7-CEF5-4FAA-9AA7-7F3C2C192199}" type="parTrans" cxnId="{498285BE-197A-424D-A601-4A278D31D3E4}">
      <dgm:prSet/>
      <dgm:spPr/>
      <dgm:t>
        <a:bodyPr/>
        <a:lstStyle/>
        <a:p>
          <a:endParaRPr lang="en-US"/>
        </a:p>
      </dgm:t>
    </dgm:pt>
    <dgm:pt modelId="{C0011455-F53C-4755-9FF8-F8188DADB3FD}" type="sibTrans" cxnId="{498285BE-197A-424D-A601-4A278D31D3E4}">
      <dgm:prSet/>
      <dgm:spPr/>
      <dgm:t>
        <a:bodyPr/>
        <a:lstStyle/>
        <a:p>
          <a:endParaRPr lang="en-US"/>
        </a:p>
      </dgm:t>
    </dgm:pt>
    <dgm:pt modelId="{89953FFC-0CD9-4F08-BA6A-A38736AFBE3A}">
      <dgm:prSet phldrT="[Text]"/>
      <dgm:spPr/>
      <dgm:t>
        <a:bodyPr/>
        <a:lstStyle/>
        <a:p>
          <a:r>
            <a:rPr lang="en-US" dirty="0" smtClean="0"/>
            <a:t>Triangle</a:t>
          </a:r>
          <a:endParaRPr lang="en-US" dirty="0"/>
        </a:p>
      </dgm:t>
    </dgm:pt>
    <dgm:pt modelId="{6AFC1665-9227-455E-9213-E8B98A64C1D5}" type="parTrans" cxnId="{0E3DD87A-12D6-4E27-9D87-30A77503381F}">
      <dgm:prSet/>
      <dgm:spPr/>
      <dgm:t>
        <a:bodyPr/>
        <a:lstStyle/>
        <a:p>
          <a:endParaRPr lang="en-US"/>
        </a:p>
      </dgm:t>
    </dgm:pt>
    <dgm:pt modelId="{11897DD4-2814-4491-8F77-74F07FEB5FFF}" type="sibTrans" cxnId="{0E3DD87A-12D6-4E27-9D87-30A77503381F}">
      <dgm:prSet/>
      <dgm:spPr/>
      <dgm:t>
        <a:bodyPr/>
        <a:lstStyle/>
        <a:p>
          <a:endParaRPr lang="en-US"/>
        </a:p>
      </dgm:t>
    </dgm:pt>
    <dgm:pt modelId="{DA22872F-E2FE-47D5-9E23-32B6D70CE4CF}">
      <dgm:prSet phldrT="[Text]"/>
      <dgm:spPr/>
      <dgm:t>
        <a:bodyPr/>
        <a:lstStyle/>
        <a:p>
          <a:r>
            <a:rPr lang="en-US" dirty="0" smtClean="0"/>
            <a:t>Rectangle</a:t>
          </a:r>
          <a:endParaRPr lang="en-US" dirty="0"/>
        </a:p>
      </dgm:t>
    </dgm:pt>
    <dgm:pt modelId="{44F7789C-DFC4-4251-9FE5-E729208DF38D}" type="parTrans" cxnId="{6C1416C7-4067-49ED-B608-5A71A06AEC4E}">
      <dgm:prSet/>
      <dgm:spPr/>
      <dgm:t>
        <a:bodyPr/>
        <a:lstStyle/>
        <a:p>
          <a:endParaRPr lang="en-US"/>
        </a:p>
      </dgm:t>
    </dgm:pt>
    <dgm:pt modelId="{86E73939-44A2-4453-86E8-EF97149019B3}" type="sibTrans" cxnId="{6C1416C7-4067-49ED-B608-5A71A06AEC4E}">
      <dgm:prSet/>
      <dgm:spPr/>
      <dgm:t>
        <a:bodyPr/>
        <a:lstStyle/>
        <a:p>
          <a:endParaRPr lang="en-US"/>
        </a:p>
      </dgm:t>
    </dgm:pt>
    <dgm:pt modelId="{3D5AB95E-034B-4C22-B5B1-A1BF82013CA3}" type="pres">
      <dgm:prSet presAssocID="{57261D74-2D27-4D90-A7B5-16DB62F3D768}" presName="hierChild1" presStyleCnt="0">
        <dgm:presLayoutVars>
          <dgm:chPref val="1"/>
          <dgm:dir/>
          <dgm:animOne val="branch"/>
          <dgm:animLvl val="lvl"/>
          <dgm:resizeHandles/>
        </dgm:presLayoutVars>
      </dgm:prSet>
      <dgm:spPr/>
      <dgm:t>
        <a:bodyPr/>
        <a:lstStyle/>
        <a:p>
          <a:endParaRPr lang="en-US"/>
        </a:p>
      </dgm:t>
    </dgm:pt>
    <dgm:pt modelId="{E28C33CE-7C76-4B01-B76F-78D813FCB6A2}" type="pres">
      <dgm:prSet presAssocID="{EA5703F6-248D-456D-90C2-DEFA5EFA0DB6}" presName="hierRoot1" presStyleCnt="0"/>
      <dgm:spPr/>
    </dgm:pt>
    <dgm:pt modelId="{96465E71-033D-425F-BE23-AB29E2205DB4}" type="pres">
      <dgm:prSet presAssocID="{EA5703F6-248D-456D-90C2-DEFA5EFA0DB6}" presName="composite" presStyleCnt="0"/>
      <dgm:spPr/>
    </dgm:pt>
    <dgm:pt modelId="{60512775-DB5B-4E62-BD42-C0874661669E}" type="pres">
      <dgm:prSet presAssocID="{EA5703F6-248D-456D-90C2-DEFA5EFA0DB6}" presName="background" presStyleLbl="node0" presStyleIdx="0" presStyleCnt="1"/>
      <dgm:spPr/>
    </dgm:pt>
    <dgm:pt modelId="{C19579AE-CF2E-4B4A-A58F-01C0184D6413}" type="pres">
      <dgm:prSet presAssocID="{EA5703F6-248D-456D-90C2-DEFA5EFA0DB6}" presName="text" presStyleLbl="fgAcc0" presStyleIdx="0" presStyleCnt="1">
        <dgm:presLayoutVars>
          <dgm:chPref val="3"/>
        </dgm:presLayoutVars>
      </dgm:prSet>
      <dgm:spPr/>
      <dgm:t>
        <a:bodyPr/>
        <a:lstStyle/>
        <a:p>
          <a:endParaRPr lang="en-US"/>
        </a:p>
      </dgm:t>
    </dgm:pt>
    <dgm:pt modelId="{44708238-DDB7-4D69-B063-676236C57F84}" type="pres">
      <dgm:prSet presAssocID="{EA5703F6-248D-456D-90C2-DEFA5EFA0DB6}" presName="hierChild2" presStyleCnt="0"/>
      <dgm:spPr/>
    </dgm:pt>
    <dgm:pt modelId="{8C28C89A-D7E1-4D6E-89BE-458F9AB1EA90}" type="pres">
      <dgm:prSet presAssocID="{5E495FB7-CEF5-4FAA-9AA7-7F3C2C192199}" presName="Name10" presStyleLbl="parChTrans1D2" presStyleIdx="0" presStyleCnt="3"/>
      <dgm:spPr/>
      <dgm:t>
        <a:bodyPr/>
        <a:lstStyle/>
        <a:p>
          <a:endParaRPr lang="en-US"/>
        </a:p>
      </dgm:t>
    </dgm:pt>
    <dgm:pt modelId="{7EEB1D78-409F-48D7-A0B3-480C58E7A2E1}" type="pres">
      <dgm:prSet presAssocID="{1B75A5BE-BD5A-474F-BD4A-D74A9528AA1A}" presName="hierRoot2" presStyleCnt="0"/>
      <dgm:spPr/>
    </dgm:pt>
    <dgm:pt modelId="{7A5D65EA-29B4-495E-ABB9-AE973469D6FE}" type="pres">
      <dgm:prSet presAssocID="{1B75A5BE-BD5A-474F-BD4A-D74A9528AA1A}" presName="composite2" presStyleCnt="0"/>
      <dgm:spPr/>
    </dgm:pt>
    <dgm:pt modelId="{65213B79-5F02-48A1-BB3A-E5D6393B4BC1}" type="pres">
      <dgm:prSet presAssocID="{1B75A5BE-BD5A-474F-BD4A-D74A9528AA1A}" presName="background2" presStyleLbl="node2" presStyleIdx="0" presStyleCnt="3"/>
      <dgm:spPr/>
    </dgm:pt>
    <dgm:pt modelId="{06102698-DFFF-4E2F-88F8-983397081B74}" type="pres">
      <dgm:prSet presAssocID="{1B75A5BE-BD5A-474F-BD4A-D74A9528AA1A}" presName="text2" presStyleLbl="fgAcc2" presStyleIdx="0" presStyleCnt="3">
        <dgm:presLayoutVars>
          <dgm:chPref val="3"/>
        </dgm:presLayoutVars>
      </dgm:prSet>
      <dgm:spPr/>
      <dgm:t>
        <a:bodyPr/>
        <a:lstStyle/>
        <a:p>
          <a:endParaRPr lang="en-US"/>
        </a:p>
      </dgm:t>
    </dgm:pt>
    <dgm:pt modelId="{855EC997-AECA-4F0B-80A2-1B7E85F61526}" type="pres">
      <dgm:prSet presAssocID="{1B75A5BE-BD5A-474F-BD4A-D74A9528AA1A}" presName="hierChild3" presStyleCnt="0"/>
      <dgm:spPr/>
    </dgm:pt>
    <dgm:pt modelId="{00433D44-49F2-4214-A290-275BBBC9D752}" type="pres">
      <dgm:prSet presAssocID="{6AFC1665-9227-455E-9213-E8B98A64C1D5}" presName="Name10" presStyleLbl="parChTrans1D2" presStyleIdx="1" presStyleCnt="3"/>
      <dgm:spPr/>
      <dgm:t>
        <a:bodyPr/>
        <a:lstStyle/>
        <a:p>
          <a:endParaRPr lang="en-US"/>
        </a:p>
      </dgm:t>
    </dgm:pt>
    <dgm:pt modelId="{83E73081-6184-4595-A7C6-CD5D45B75610}" type="pres">
      <dgm:prSet presAssocID="{89953FFC-0CD9-4F08-BA6A-A38736AFBE3A}" presName="hierRoot2" presStyleCnt="0"/>
      <dgm:spPr/>
    </dgm:pt>
    <dgm:pt modelId="{91E74448-BB39-425E-B2FF-4DCBDAC3D71A}" type="pres">
      <dgm:prSet presAssocID="{89953FFC-0CD9-4F08-BA6A-A38736AFBE3A}" presName="composite2" presStyleCnt="0"/>
      <dgm:spPr/>
    </dgm:pt>
    <dgm:pt modelId="{BF8AAB1D-225F-41F4-997A-5DDF94F9DA2B}" type="pres">
      <dgm:prSet presAssocID="{89953FFC-0CD9-4F08-BA6A-A38736AFBE3A}" presName="background2" presStyleLbl="node2" presStyleIdx="1" presStyleCnt="3"/>
      <dgm:spPr/>
    </dgm:pt>
    <dgm:pt modelId="{DBA24914-7AFB-4374-B6B9-02BA99790D60}" type="pres">
      <dgm:prSet presAssocID="{89953FFC-0CD9-4F08-BA6A-A38736AFBE3A}" presName="text2" presStyleLbl="fgAcc2" presStyleIdx="1" presStyleCnt="3">
        <dgm:presLayoutVars>
          <dgm:chPref val="3"/>
        </dgm:presLayoutVars>
      </dgm:prSet>
      <dgm:spPr/>
      <dgm:t>
        <a:bodyPr/>
        <a:lstStyle/>
        <a:p>
          <a:endParaRPr lang="en-US"/>
        </a:p>
      </dgm:t>
    </dgm:pt>
    <dgm:pt modelId="{9CE7C5DA-17A2-4C09-8E96-4449551AB347}" type="pres">
      <dgm:prSet presAssocID="{89953FFC-0CD9-4F08-BA6A-A38736AFBE3A}" presName="hierChild3" presStyleCnt="0"/>
      <dgm:spPr/>
    </dgm:pt>
    <dgm:pt modelId="{E80966D0-73BE-4003-96BA-79F3CDC3E44A}" type="pres">
      <dgm:prSet presAssocID="{44F7789C-DFC4-4251-9FE5-E729208DF38D}" presName="Name10" presStyleLbl="parChTrans1D2" presStyleIdx="2" presStyleCnt="3"/>
      <dgm:spPr/>
      <dgm:t>
        <a:bodyPr/>
        <a:lstStyle/>
        <a:p>
          <a:endParaRPr lang="en-US"/>
        </a:p>
      </dgm:t>
    </dgm:pt>
    <dgm:pt modelId="{7BED0FF0-BCFA-479B-80DF-B8C650012917}" type="pres">
      <dgm:prSet presAssocID="{DA22872F-E2FE-47D5-9E23-32B6D70CE4CF}" presName="hierRoot2" presStyleCnt="0"/>
      <dgm:spPr/>
    </dgm:pt>
    <dgm:pt modelId="{EB44BB79-6746-47BE-8BF2-33ECA6DF3DC0}" type="pres">
      <dgm:prSet presAssocID="{DA22872F-E2FE-47D5-9E23-32B6D70CE4CF}" presName="composite2" presStyleCnt="0"/>
      <dgm:spPr/>
    </dgm:pt>
    <dgm:pt modelId="{2AD3EF58-86C4-43BF-A20C-3BF9BC43BFE9}" type="pres">
      <dgm:prSet presAssocID="{DA22872F-E2FE-47D5-9E23-32B6D70CE4CF}" presName="background2" presStyleLbl="node2" presStyleIdx="2" presStyleCnt="3"/>
      <dgm:spPr/>
    </dgm:pt>
    <dgm:pt modelId="{2C77B08C-7130-4776-9B03-0D2D89F03EA8}" type="pres">
      <dgm:prSet presAssocID="{DA22872F-E2FE-47D5-9E23-32B6D70CE4CF}" presName="text2" presStyleLbl="fgAcc2" presStyleIdx="2" presStyleCnt="3">
        <dgm:presLayoutVars>
          <dgm:chPref val="3"/>
        </dgm:presLayoutVars>
      </dgm:prSet>
      <dgm:spPr/>
      <dgm:t>
        <a:bodyPr/>
        <a:lstStyle/>
        <a:p>
          <a:endParaRPr lang="en-US"/>
        </a:p>
      </dgm:t>
    </dgm:pt>
    <dgm:pt modelId="{008B202B-D383-46EE-BE6C-277BCEB79635}" type="pres">
      <dgm:prSet presAssocID="{DA22872F-E2FE-47D5-9E23-32B6D70CE4CF}" presName="hierChild3" presStyleCnt="0"/>
      <dgm:spPr/>
    </dgm:pt>
  </dgm:ptLst>
  <dgm:cxnLst>
    <dgm:cxn modelId="{CFB51997-9EE1-4751-8133-88FDA721BE5C}" type="presOf" srcId="{DA22872F-E2FE-47D5-9E23-32B6D70CE4CF}" destId="{2C77B08C-7130-4776-9B03-0D2D89F03EA8}" srcOrd="0" destOrd="0" presId="urn:microsoft.com/office/officeart/2005/8/layout/hierarchy1"/>
    <dgm:cxn modelId="{F1B5D972-0C50-4C20-8672-CA627150C097}" type="presOf" srcId="{44F7789C-DFC4-4251-9FE5-E729208DF38D}" destId="{E80966D0-73BE-4003-96BA-79F3CDC3E44A}" srcOrd="0" destOrd="0" presId="urn:microsoft.com/office/officeart/2005/8/layout/hierarchy1"/>
    <dgm:cxn modelId="{6C1416C7-4067-49ED-B608-5A71A06AEC4E}" srcId="{EA5703F6-248D-456D-90C2-DEFA5EFA0DB6}" destId="{DA22872F-E2FE-47D5-9E23-32B6D70CE4CF}" srcOrd="2" destOrd="0" parTransId="{44F7789C-DFC4-4251-9FE5-E729208DF38D}" sibTransId="{86E73939-44A2-4453-86E8-EF97149019B3}"/>
    <dgm:cxn modelId="{6CDD65A6-50A6-4D5C-B499-EFDCAADDC34E}" type="presOf" srcId="{57261D74-2D27-4D90-A7B5-16DB62F3D768}" destId="{3D5AB95E-034B-4C22-B5B1-A1BF82013CA3}" srcOrd="0" destOrd="0" presId="urn:microsoft.com/office/officeart/2005/8/layout/hierarchy1"/>
    <dgm:cxn modelId="{0E3DD87A-12D6-4E27-9D87-30A77503381F}" srcId="{EA5703F6-248D-456D-90C2-DEFA5EFA0DB6}" destId="{89953FFC-0CD9-4F08-BA6A-A38736AFBE3A}" srcOrd="1" destOrd="0" parTransId="{6AFC1665-9227-455E-9213-E8B98A64C1D5}" sibTransId="{11897DD4-2814-4491-8F77-74F07FEB5FFF}"/>
    <dgm:cxn modelId="{F47B2488-E42A-4888-9E39-292E8C60B1E7}" type="presOf" srcId="{6AFC1665-9227-455E-9213-E8B98A64C1D5}" destId="{00433D44-49F2-4214-A290-275BBBC9D752}" srcOrd="0" destOrd="0" presId="urn:microsoft.com/office/officeart/2005/8/layout/hierarchy1"/>
    <dgm:cxn modelId="{E387D0F6-A7CA-47CE-B02C-B166E9B30A75}" type="presOf" srcId="{89953FFC-0CD9-4F08-BA6A-A38736AFBE3A}" destId="{DBA24914-7AFB-4374-B6B9-02BA99790D60}" srcOrd="0" destOrd="0" presId="urn:microsoft.com/office/officeart/2005/8/layout/hierarchy1"/>
    <dgm:cxn modelId="{511076A3-2187-49D8-BBA4-90FF9B6CCE2F}" type="presOf" srcId="{5E495FB7-CEF5-4FAA-9AA7-7F3C2C192199}" destId="{8C28C89A-D7E1-4D6E-89BE-458F9AB1EA90}" srcOrd="0" destOrd="0" presId="urn:microsoft.com/office/officeart/2005/8/layout/hierarchy1"/>
    <dgm:cxn modelId="{C52D124F-1419-4B64-A687-F9EB51FED552}" type="presOf" srcId="{EA5703F6-248D-456D-90C2-DEFA5EFA0DB6}" destId="{C19579AE-CF2E-4B4A-A58F-01C0184D6413}" srcOrd="0" destOrd="0" presId="urn:microsoft.com/office/officeart/2005/8/layout/hierarchy1"/>
    <dgm:cxn modelId="{498285BE-197A-424D-A601-4A278D31D3E4}" srcId="{EA5703F6-248D-456D-90C2-DEFA5EFA0DB6}" destId="{1B75A5BE-BD5A-474F-BD4A-D74A9528AA1A}" srcOrd="0" destOrd="0" parTransId="{5E495FB7-CEF5-4FAA-9AA7-7F3C2C192199}" sibTransId="{C0011455-F53C-4755-9FF8-F8188DADB3FD}"/>
    <dgm:cxn modelId="{57D28EEC-B9A0-4FE4-8CC9-227471104AEC}" type="presOf" srcId="{1B75A5BE-BD5A-474F-BD4A-D74A9528AA1A}" destId="{06102698-DFFF-4E2F-88F8-983397081B74}" srcOrd="0" destOrd="0" presId="urn:microsoft.com/office/officeart/2005/8/layout/hierarchy1"/>
    <dgm:cxn modelId="{8B3AE385-7470-465F-AE1F-134FFAA4086A}" srcId="{57261D74-2D27-4D90-A7B5-16DB62F3D768}" destId="{EA5703F6-248D-456D-90C2-DEFA5EFA0DB6}" srcOrd="0" destOrd="0" parTransId="{C933880A-B25A-44D4-96F1-05778933ACB9}" sibTransId="{27ABD708-2F39-4F98-A609-69723FFAC767}"/>
    <dgm:cxn modelId="{18C81514-DC1A-4493-B5C8-49A4A23B9E4A}" type="presParOf" srcId="{3D5AB95E-034B-4C22-B5B1-A1BF82013CA3}" destId="{E28C33CE-7C76-4B01-B76F-78D813FCB6A2}" srcOrd="0" destOrd="0" presId="urn:microsoft.com/office/officeart/2005/8/layout/hierarchy1"/>
    <dgm:cxn modelId="{7E73C2BA-8670-4EC1-A25E-49264297592F}" type="presParOf" srcId="{E28C33CE-7C76-4B01-B76F-78D813FCB6A2}" destId="{96465E71-033D-425F-BE23-AB29E2205DB4}" srcOrd="0" destOrd="0" presId="urn:microsoft.com/office/officeart/2005/8/layout/hierarchy1"/>
    <dgm:cxn modelId="{D1625F51-633A-4B2A-B09E-1B1C26C5A63E}" type="presParOf" srcId="{96465E71-033D-425F-BE23-AB29E2205DB4}" destId="{60512775-DB5B-4E62-BD42-C0874661669E}" srcOrd="0" destOrd="0" presId="urn:microsoft.com/office/officeart/2005/8/layout/hierarchy1"/>
    <dgm:cxn modelId="{6AA66784-7D6F-4351-A51C-EB12FCC14D62}" type="presParOf" srcId="{96465E71-033D-425F-BE23-AB29E2205DB4}" destId="{C19579AE-CF2E-4B4A-A58F-01C0184D6413}" srcOrd="1" destOrd="0" presId="urn:microsoft.com/office/officeart/2005/8/layout/hierarchy1"/>
    <dgm:cxn modelId="{2F6F6DF2-BFE8-4785-9F90-03179A515C80}" type="presParOf" srcId="{E28C33CE-7C76-4B01-B76F-78D813FCB6A2}" destId="{44708238-DDB7-4D69-B063-676236C57F84}" srcOrd="1" destOrd="0" presId="urn:microsoft.com/office/officeart/2005/8/layout/hierarchy1"/>
    <dgm:cxn modelId="{3BA4B86C-BE2E-409C-AEE0-14F8FEA8F6CD}" type="presParOf" srcId="{44708238-DDB7-4D69-B063-676236C57F84}" destId="{8C28C89A-D7E1-4D6E-89BE-458F9AB1EA90}" srcOrd="0" destOrd="0" presId="urn:microsoft.com/office/officeart/2005/8/layout/hierarchy1"/>
    <dgm:cxn modelId="{67589C82-E732-4EE4-A72F-EE285CBEB490}" type="presParOf" srcId="{44708238-DDB7-4D69-B063-676236C57F84}" destId="{7EEB1D78-409F-48D7-A0B3-480C58E7A2E1}" srcOrd="1" destOrd="0" presId="urn:microsoft.com/office/officeart/2005/8/layout/hierarchy1"/>
    <dgm:cxn modelId="{75F645D6-5541-4B35-8ABF-591213FD6F66}" type="presParOf" srcId="{7EEB1D78-409F-48D7-A0B3-480C58E7A2E1}" destId="{7A5D65EA-29B4-495E-ABB9-AE973469D6FE}" srcOrd="0" destOrd="0" presId="urn:microsoft.com/office/officeart/2005/8/layout/hierarchy1"/>
    <dgm:cxn modelId="{BC16D1AC-8C44-43F8-B1B9-0644B5BE80E4}" type="presParOf" srcId="{7A5D65EA-29B4-495E-ABB9-AE973469D6FE}" destId="{65213B79-5F02-48A1-BB3A-E5D6393B4BC1}" srcOrd="0" destOrd="0" presId="urn:microsoft.com/office/officeart/2005/8/layout/hierarchy1"/>
    <dgm:cxn modelId="{9DB4BA60-F0D6-4E48-A0E1-05519ECCB654}" type="presParOf" srcId="{7A5D65EA-29B4-495E-ABB9-AE973469D6FE}" destId="{06102698-DFFF-4E2F-88F8-983397081B74}" srcOrd="1" destOrd="0" presId="urn:microsoft.com/office/officeart/2005/8/layout/hierarchy1"/>
    <dgm:cxn modelId="{1BDF51F5-977F-4677-B6E0-8CE4523C60DB}" type="presParOf" srcId="{7EEB1D78-409F-48D7-A0B3-480C58E7A2E1}" destId="{855EC997-AECA-4F0B-80A2-1B7E85F61526}" srcOrd="1" destOrd="0" presId="urn:microsoft.com/office/officeart/2005/8/layout/hierarchy1"/>
    <dgm:cxn modelId="{8C599174-21CD-4D9D-A7DE-5F12294AB1E8}" type="presParOf" srcId="{44708238-DDB7-4D69-B063-676236C57F84}" destId="{00433D44-49F2-4214-A290-275BBBC9D752}" srcOrd="2" destOrd="0" presId="urn:microsoft.com/office/officeart/2005/8/layout/hierarchy1"/>
    <dgm:cxn modelId="{CFE090C3-B079-4CF3-AFA9-8BB53FC65DEF}" type="presParOf" srcId="{44708238-DDB7-4D69-B063-676236C57F84}" destId="{83E73081-6184-4595-A7C6-CD5D45B75610}" srcOrd="3" destOrd="0" presId="urn:microsoft.com/office/officeart/2005/8/layout/hierarchy1"/>
    <dgm:cxn modelId="{3DE59421-9C5B-44A7-B0A9-CD0D30AAE9FB}" type="presParOf" srcId="{83E73081-6184-4595-A7C6-CD5D45B75610}" destId="{91E74448-BB39-425E-B2FF-4DCBDAC3D71A}" srcOrd="0" destOrd="0" presId="urn:microsoft.com/office/officeart/2005/8/layout/hierarchy1"/>
    <dgm:cxn modelId="{0F4F8D44-E921-4660-AF09-421DD4120410}" type="presParOf" srcId="{91E74448-BB39-425E-B2FF-4DCBDAC3D71A}" destId="{BF8AAB1D-225F-41F4-997A-5DDF94F9DA2B}" srcOrd="0" destOrd="0" presId="urn:microsoft.com/office/officeart/2005/8/layout/hierarchy1"/>
    <dgm:cxn modelId="{9CF4CE14-9E37-477C-B8D1-3BD6D4FB4D42}" type="presParOf" srcId="{91E74448-BB39-425E-B2FF-4DCBDAC3D71A}" destId="{DBA24914-7AFB-4374-B6B9-02BA99790D60}" srcOrd="1" destOrd="0" presId="urn:microsoft.com/office/officeart/2005/8/layout/hierarchy1"/>
    <dgm:cxn modelId="{6F1E69EF-3770-4B76-BF87-A6AF6B49BA26}" type="presParOf" srcId="{83E73081-6184-4595-A7C6-CD5D45B75610}" destId="{9CE7C5DA-17A2-4C09-8E96-4449551AB347}" srcOrd="1" destOrd="0" presId="urn:microsoft.com/office/officeart/2005/8/layout/hierarchy1"/>
    <dgm:cxn modelId="{DF47FC66-218F-4971-9A0D-3B1F3C2815F0}" type="presParOf" srcId="{44708238-DDB7-4D69-B063-676236C57F84}" destId="{E80966D0-73BE-4003-96BA-79F3CDC3E44A}" srcOrd="4" destOrd="0" presId="urn:microsoft.com/office/officeart/2005/8/layout/hierarchy1"/>
    <dgm:cxn modelId="{F89C4255-E4E8-4B9D-9D79-9A55475B3E37}" type="presParOf" srcId="{44708238-DDB7-4D69-B063-676236C57F84}" destId="{7BED0FF0-BCFA-479B-80DF-B8C650012917}" srcOrd="5" destOrd="0" presId="urn:microsoft.com/office/officeart/2005/8/layout/hierarchy1"/>
    <dgm:cxn modelId="{E5D5EC81-C503-4DDE-946B-9717CD6924BF}" type="presParOf" srcId="{7BED0FF0-BCFA-479B-80DF-B8C650012917}" destId="{EB44BB79-6746-47BE-8BF2-33ECA6DF3DC0}" srcOrd="0" destOrd="0" presId="urn:microsoft.com/office/officeart/2005/8/layout/hierarchy1"/>
    <dgm:cxn modelId="{3BA180D4-3684-4C9D-9771-5173DEFD0496}" type="presParOf" srcId="{EB44BB79-6746-47BE-8BF2-33ECA6DF3DC0}" destId="{2AD3EF58-86C4-43BF-A20C-3BF9BC43BFE9}" srcOrd="0" destOrd="0" presId="urn:microsoft.com/office/officeart/2005/8/layout/hierarchy1"/>
    <dgm:cxn modelId="{075424AE-1840-415B-A613-0C148C32929E}" type="presParOf" srcId="{EB44BB79-6746-47BE-8BF2-33ECA6DF3DC0}" destId="{2C77B08C-7130-4776-9B03-0D2D89F03EA8}" srcOrd="1" destOrd="0" presId="urn:microsoft.com/office/officeart/2005/8/layout/hierarchy1"/>
    <dgm:cxn modelId="{8ECC78A0-9B32-492F-862F-9402A71A6E84}" type="presParOf" srcId="{7BED0FF0-BCFA-479B-80DF-B8C650012917}" destId="{008B202B-D383-46EE-BE6C-277BCEB7963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515F4-8FF7-4E54-9337-EDFC39B7D783}" type="datetimeFigureOut">
              <a:rPr lang="en-US" smtClean="0"/>
              <a:t>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5616-F4A3-4B8D-B11D-0C4EAE6B37FD}" type="slidenum">
              <a:rPr lang="en-US" smtClean="0"/>
              <a:t>‹#›</a:t>
            </a:fld>
            <a:endParaRPr lang="en-US"/>
          </a:p>
        </p:txBody>
      </p:sp>
    </p:spTree>
    <p:extLst>
      <p:ext uri="{BB962C8B-B14F-4D97-AF65-F5344CB8AC3E}">
        <p14:creationId xmlns:p14="http://schemas.microsoft.com/office/powerpoint/2010/main" val="255810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419B33-5AAE-40B7-8ADE-4BB341D34C11}" type="slidenum">
              <a:rPr lang="en-CA" smtClean="0"/>
              <a:pPr fontAlgn="base">
                <a:spcBef>
                  <a:spcPct val="0"/>
                </a:spcBef>
                <a:spcAft>
                  <a:spcPct val="0"/>
                </a:spcAft>
                <a:defRPr/>
              </a:pPr>
              <a:t>4</a:t>
            </a:fld>
            <a:endParaRPr lang="en-CA" smtClean="0"/>
          </a:p>
        </p:txBody>
      </p:sp>
    </p:spTree>
    <p:extLst>
      <p:ext uri="{BB962C8B-B14F-4D97-AF65-F5344CB8AC3E}">
        <p14:creationId xmlns:p14="http://schemas.microsoft.com/office/powerpoint/2010/main" val="177569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1FD930-6F81-4DF9-871C-3D0F68106A5D}" type="slidenum">
              <a:rPr lang="en-CA" smtClean="0"/>
              <a:pPr fontAlgn="base">
                <a:spcBef>
                  <a:spcPct val="0"/>
                </a:spcBef>
                <a:spcAft>
                  <a:spcPct val="0"/>
                </a:spcAft>
                <a:defRPr/>
              </a:pPr>
              <a:t>14</a:t>
            </a:fld>
            <a:endParaRPr lang="en-CA" smtClean="0"/>
          </a:p>
        </p:txBody>
      </p:sp>
    </p:spTree>
    <p:extLst>
      <p:ext uri="{BB962C8B-B14F-4D97-AF65-F5344CB8AC3E}">
        <p14:creationId xmlns:p14="http://schemas.microsoft.com/office/powerpoint/2010/main" val="374722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sz="2800" dirty="0" smtClean="0"/>
              <a:t>Pure virtual functions require no definition</a:t>
            </a:r>
          </a:p>
          <a:p>
            <a:pPr lvl="1" eaLnBrk="1" hangingPunct="1">
              <a:lnSpc>
                <a:spcPct val="90000"/>
              </a:lnSpc>
            </a:pPr>
            <a:r>
              <a:rPr lang="en-US" sz="2400" dirty="0" smtClean="0"/>
              <a:t>Forces all derived classes to define "their</a:t>
            </a:r>
            <a:br>
              <a:rPr lang="en-US" sz="2400" dirty="0" smtClean="0"/>
            </a:br>
            <a:r>
              <a:rPr lang="en-US" sz="2400" dirty="0" smtClean="0"/>
              <a:t>own" version</a:t>
            </a:r>
          </a:p>
          <a:p>
            <a:pPr eaLnBrk="1" hangingPunct="1">
              <a:lnSpc>
                <a:spcPct val="90000"/>
              </a:lnSpc>
            </a:pPr>
            <a:r>
              <a:rPr lang="en-US" sz="2800" dirty="0" smtClean="0"/>
              <a:t>Class with one or more pure virtual</a:t>
            </a:r>
            <a:br>
              <a:rPr lang="en-US" sz="2800" dirty="0" smtClean="0"/>
            </a:br>
            <a:r>
              <a:rPr lang="en-US" sz="2800" dirty="0" smtClean="0"/>
              <a:t>functions is: abstract base class</a:t>
            </a:r>
          </a:p>
          <a:p>
            <a:pPr lvl="1" eaLnBrk="1" hangingPunct="1">
              <a:lnSpc>
                <a:spcPct val="90000"/>
              </a:lnSpc>
            </a:pPr>
            <a:r>
              <a:rPr lang="en-US" sz="2400" dirty="0" smtClean="0"/>
              <a:t>Can only be used as base class</a:t>
            </a:r>
          </a:p>
          <a:p>
            <a:pPr lvl="1" eaLnBrk="1" hangingPunct="1">
              <a:lnSpc>
                <a:spcPct val="90000"/>
              </a:lnSpc>
            </a:pPr>
            <a:r>
              <a:rPr lang="en-US" sz="2400" dirty="0" smtClean="0"/>
              <a:t>No objects can ever be created from it</a:t>
            </a:r>
          </a:p>
          <a:p>
            <a:pPr lvl="2" eaLnBrk="1" hangingPunct="1">
              <a:lnSpc>
                <a:spcPct val="90000"/>
              </a:lnSpc>
            </a:pPr>
            <a:r>
              <a:rPr lang="en-US" dirty="0" smtClean="0"/>
              <a:t>Since it doesn’t have complete "definitions" of all</a:t>
            </a:r>
            <a:br>
              <a:rPr lang="en-US" dirty="0" smtClean="0"/>
            </a:br>
            <a:r>
              <a:rPr lang="en-US" dirty="0" smtClean="0"/>
              <a:t>it’s members!</a:t>
            </a:r>
          </a:p>
          <a:p>
            <a:pPr eaLnBrk="1" hangingPunct="1">
              <a:lnSpc>
                <a:spcPct val="90000"/>
              </a:lnSpc>
            </a:pPr>
            <a:r>
              <a:rPr lang="en-US" sz="2800" dirty="0" smtClean="0"/>
              <a:t>If derived class fails to define all </a:t>
            </a:r>
            <a:r>
              <a:rPr lang="en-US" sz="2800" dirty="0" err="1" smtClean="0"/>
              <a:t>pure’s</a:t>
            </a:r>
            <a:r>
              <a:rPr lang="en-US" sz="2800" dirty="0" smtClean="0"/>
              <a:t>:</a:t>
            </a:r>
          </a:p>
          <a:p>
            <a:pPr lvl="1" eaLnBrk="1" hangingPunct="1">
              <a:lnSpc>
                <a:spcPct val="90000"/>
              </a:lnSpc>
            </a:pPr>
            <a:r>
              <a:rPr lang="en-US" sz="2400" dirty="0" smtClean="0"/>
              <a:t>It’s an abstract base class too</a:t>
            </a:r>
          </a:p>
          <a:p>
            <a:pPr eaLnBrk="1" hangingPunct="1">
              <a:spcBef>
                <a:spcPct val="0"/>
              </a:spcBef>
            </a:pPr>
            <a:endParaRPr lang="en-US"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40F400-0080-4D28-B482-77A35D628DE7}" type="slidenum">
              <a:rPr lang="en-CA" smtClean="0"/>
              <a:pPr fontAlgn="base">
                <a:spcBef>
                  <a:spcPct val="0"/>
                </a:spcBef>
                <a:spcAft>
                  <a:spcPct val="0"/>
                </a:spcAft>
                <a:defRPr/>
              </a:pPr>
              <a:t>18</a:t>
            </a:fld>
            <a:endParaRPr lang="en-CA" smtClean="0"/>
          </a:p>
        </p:txBody>
      </p:sp>
    </p:spTree>
    <p:extLst>
      <p:ext uri="{BB962C8B-B14F-4D97-AF65-F5344CB8AC3E}">
        <p14:creationId xmlns:p14="http://schemas.microsoft.com/office/powerpoint/2010/main" val="317435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DB1941-E3DA-4161-9069-A7685DF5AFC0}" type="slidenum">
              <a:rPr lang="en-CA" smtClean="0"/>
              <a:pPr fontAlgn="base">
                <a:spcBef>
                  <a:spcPct val="0"/>
                </a:spcBef>
                <a:spcAft>
                  <a:spcPct val="0"/>
                </a:spcAft>
                <a:defRPr/>
              </a:pPr>
              <a:t>19</a:t>
            </a:fld>
            <a:endParaRPr lang="en-CA" smtClean="0"/>
          </a:p>
        </p:txBody>
      </p:sp>
    </p:spTree>
    <p:extLst>
      <p:ext uri="{BB962C8B-B14F-4D97-AF65-F5344CB8AC3E}">
        <p14:creationId xmlns:p14="http://schemas.microsoft.com/office/powerpoint/2010/main" val="558816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525CBB-FCD2-4ADD-AC03-C228F59E7F94}" type="slidenum">
              <a:rPr lang="en-CA" smtClean="0"/>
              <a:pPr fontAlgn="base">
                <a:spcBef>
                  <a:spcPct val="0"/>
                </a:spcBef>
                <a:spcAft>
                  <a:spcPct val="0"/>
                </a:spcAft>
                <a:defRPr/>
              </a:pPr>
              <a:t>20</a:t>
            </a:fld>
            <a:endParaRPr lang="en-CA" smtClean="0"/>
          </a:p>
        </p:txBody>
      </p:sp>
    </p:spTree>
    <p:extLst>
      <p:ext uri="{BB962C8B-B14F-4D97-AF65-F5344CB8AC3E}">
        <p14:creationId xmlns:p14="http://schemas.microsoft.com/office/powerpoint/2010/main" val="2151214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7B853A-7CE3-44EE-AD36-3E1EA14CFAC4}" type="slidenum">
              <a:rPr lang="en-CA" smtClean="0"/>
              <a:pPr fontAlgn="base">
                <a:spcBef>
                  <a:spcPct val="0"/>
                </a:spcBef>
                <a:spcAft>
                  <a:spcPct val="0"/>
                </a:spcAft>
                <a:defRPr/>
              </a:pPr>
              <a:t>21</a:t>
            </a:fld>
            <a:endParaRPr lang="en-CA" smtClean="0"/>
          </a:p>
        </p:txBody>
      </p:sp>
    </p:spTree>
    <p:extLst>
      <p:ext uri="{BB962C8B-B14F-4D97-AF65-F5344CB8AC3E}">
        <p14:creationId xmlns:p14="http://schemas.microsoft.com/office/powerpoint/2010/main" val="12906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8A25EC-A5A3-4A55-97B5-B669DFA883A1}" type="slidenum">
              <a:rPr lang="en-CA" smtClean="0"/>
              <a:pPr fontAlgn="base">
                <a:spcBef>
                  <a:spcPct val="0"/>
                </a:spcBef>
                <a:spcAft>
                  <a:spcPct val="0"/>
                </a:spcAft>
                <a:defRPr/>
              </a:pPr>
              <a:t>22</a:t>
            </a:fld>
            <a:endParaRPr lang="en-CA" smtClean="0"/>
          </a:p>
        </p:txBody>
      </p:sp>
    </p:spTree>
    <p:extLst>
      <p:ext uri="{BB962C8B-B14F-4D97-AF65-F5344CB8AC3E}">
        <p14:creationId xmlns:p14="http://schemas.microsoft.com/office/powerpoint/2010/main" val="2001905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C4C2FF-2CD7-476B-B5D9-BCD56E33E4BF}" type="slidenum">
              <a:rPr lang="en-CA" smtClean="0"/>
              <a:pPr fontAlgn="base">
                <a:spcBef>
                  <a:spcPct val="0"/>
                </a:spcBef>
                <a:spcAft>
                  <a:spcPct val="0"/>
                </a:spcAft>
                <a:defRPr/>
              </a:pPr>
              <a:t>23</a:t>
            </a:fld>
            <a:endParaRPr lang="en-CA" smtClean="0"/>
          </a:p>
        </p:txBody>
      </p:sp>
    </p:spTree>
    <p:extLst>
      <p:ext uri="{BB962C8B-B14F-4D97-AF65-F5344CB8AC3E}">
        <p14:creationId xmlns:p14="http://schemas.microsoft.com/office/powerpoint/2010/main" val="3647511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1133CB-4FE9-454F-8B50-83E236DE996D}" type="slidenum">
              <a:rPr lang="en-CA" smtClean="0"/>
              <a:pPr fontAlgn="base">
                <a:spcBef>
                  <a:spcPct val="0"/>
                </a:spcBef>
                <a:spcAft>
                  <a:spcPct val="0"/>
                </a:spcAft>
                <a:defRPr/>
              </a:pPr>
              <a:t>24</a:t>
            </a:fld>
            <a:endParaRPr lang="en-CA" smtClean="0"/>
          </a:p>
        </p:txBody>
      </p:sp>
    </p:spTree>
    <p:extLst>
      <p:ext uri="{BB962C8B-B14F-4D97-AF65-F5344CB8AC3E}">
        <p14:creationId xmlns:p14="http://schemas.microsoft.com/office/powerpoint/2010/main" val="237690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DB78FB-0EA0-4652-8A04-A4260A03D471}" type="slidenum">
              <a:rPr lang="en-CA" smtClean="0"/>
              <a:pPr fontAlgn="base">
                <a:spcBef>
                  <a:spcPct val="0"/>
                </a:spcBef>
                <a:spcAft>
                  <a:spcPct val="0"/>
                </a:spcAft>
                <a:defRPr/>
              </a:pPr>
              <a:t>26</a:t>
            </a:fld>
            <a:endParaRPr lang="en-CA" smtClean="0"/>
          </a:p>
        </p:txBody>
      </p:sp>
    </p:spTree>
    <p:extLst>
      <p:ext uri="{BB962C8B-B14F-4D97-AF65-F5344CB8AC3E}">
        <p14:creationId xmlns:p14="http://schemas.microsoft.com/office/powerpoint/2010/main" val="256013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DFAB62-A2DD-4E8E-960D-86FE27388B60}" type="slidenum">
              <a:rPr lang="en-CA" smtClean="0"/>
              <a:pPr fontAlgn="base">
                <a:spcBef>
                  <a:spcPct val="0"/>
                </a:spcBef>
                <a:spcAft>
                  <a:spcPct val="0"/>
                </a:spcAft>
                <a:defRPr/>
              </a:pPr>
              <a:t>27</a:t>
            </a:fld>
            <a:endParaRPr lang="en-CA" smtClean="0"/>
          </a:p>
        </p:txBody>
      </p:sp>
    </p:spTree>
    <p:extLst>
      <p:ext uri="{BB962C8B-B14F-4D97-AF65-F5344CB8AC3E}">
        <p14:creationId xmlns:p14="http://schemas.microsoft.com/office/powerpoint/2010/main" val="407927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800" dirty="0" smtClean="0"/>
              <a:t>Classes for several kinds of figures</a:t>
            </a:r>
          </a:p>
          <a:p>
            <a:pPr lvl="1" eaLnBrk="1" hangingPunct="1">
              <a:lnSpc>
                <a:spcPct val="90000"/>
              </a:lnSpc>
            </a:pPr>
            <a:r>
              <a:rPr lang="en-US" sz="2400" dirty="0" smtClean="0"/>
              <a:t>Rectangles, circles, ovals, etc.</a:t>
            </a:r>
          </a:p>
          <a:p>
            <a:pPr lvl="1" eaLnBrk="1" hangingPunct="1">
              <a:lnSpc>
                <a:spcPct val="90000"/>
              </a:lnSpc>
            </a:pPr>
            <a:r>
              <a:rPr lang="en-US" sz="2400" dirty="0" smtClean="0"/>
              <a:t>Each figure an object of different class</a:t>
            </a:r>
          </a:p>
          <a:p>
            <a:pPr lvl="2" eaLnBrk="1" hangingPunct="1">
              <a:lnSpc>
                <a:spcPct val="90000"/>
              </a:lnSpc>
            </a:pPr>
            <a:r>
              <a:rPr lang="en-US" dirty="0" smtClean="0"/>
              <a:t>Rectangle data: height, width, center point</a:t>
            </a:r>
          </a:p>
          <a:p>
            <a:pPr lvl="2" eaLnBrk="1" hangingPunct="1">
              <a:lnSpc>
                <a:spcPct val="90000"/>
              </a:lnSpc>
            </a:pPr>
            <a:r>
              <a:rPr lang="en-US" dirty="0" smtClean="0"/>
              <a:t>Circle data: center point, radius</a:t>
            </a:r>
          </a:p>
          <a:p>
            <a:pPr eaLnBrk="1" hangingPunct="1">
              <a:lnSpc>
                <a:spcPct val="90000"/>
              </a:lnSpc>
            </a:pPr>
            <a:r>
              <a:rPr lang="en-US" sz="2800" dirty="0" smtClean="0"/>
              <a:t>All derive from one parent-class: Figure</a:t>
            </a:r>
          </a:p>
          <a:p>
            <a:pPr eaLnBrk="1" hangingPunct="1">
              <a:lnSpc>
                <a:spcPct val="90000"/>
              </a:lnSpc>
            </a:pPr>
            <a:r>
              <a:rPr lang="en-US" sz="2800" dirty="0" smtClean="0"/>
              <a:t>Require function: draw()</a:t>
            </a:r>
          </a:p>
          <a:p>
            <a:pPr lvl="1" eaLnBrk="1" hangingPunct="1">
              <a:lnSpc>
                <a:spcPct val="90000"/>
              </a:lnSpc>
            </a:pPr>
            <a:r>
              <a:rPr lang="en-US" sz="2400" dirty="0" smtClean="0"/>
              <a:t>Different instructions for each figure</a:t>
            </a:r>
          </a:p>
          <a:p>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5</a:t>
            </a:fld>
            <a:endParaRPr lang="en-US"/>
          </a:p>
        </p:txBody>
      </p:sp>
    </p:spTree>
    <p:extLst>
      <p:ext uri="{BB962C8B-B14F-4D97-AF65-F5344CB8AC3E}">
        <p14:creationId xmlns:p14="http://schemas.microsoft.com/office/powerpoint/2010/main" val="2243054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z="2800" dirty="0" smtClean="0"/>
              <a:t>Recall:</a:t>
            </a:r>
            <a:br>
              <a:rPr lang="en-US" sz="2800" dirty="0" smtClean="0"/>
            </a:br>
            <a:r>
              <a:rPr lang="en-US" sz="2800" dirty="0" smtClean="0"/>
              <a:t>template&lt;class T&gt;</a:t>
            </a:r>
          </a:p>
          <a:p>
            <a:pPr eaLnBrk="1" hangingPunct="1"/>
            <a:r>
              <a:rPr lang="en-US" sz="2800" dirty="0" smtClean="0"/>
              <a:t>In this usage, "class" means "type", or</a:t>
            </a:r>
            <a:br>
              <a:rPr lang="en-US" sz="2800" dirty="0" smtClean="0"/>
            </a:br>
            <a:r>
              <a:rPr lang="en-US" sz="2800" dirty="0" smtClean="0"/>
              <a:t>"classification"</a:t>
            </a:r>
          </a:p>
          <a:p>
            <a:pPr eaLnBrk="1" hangingPunct="1"/>
            <a:r>
              <a:rPr lang="en-US" sz="2800" dirty="0" smtClean="0"/>
              <a:t>Can be confused with other "known" use</a:t>
            </a:r>
            <a:br>
              <a:rPr lang="en-US" sz="2800" dirty="0" smtClean="0"/>
            </a:br>
            <a:r>
              <a:rPr lang="en-US" sz="2800" dirty="0" smtClean="0"/>
              <a:t>of word "class"!</a:t>
            </a:r>
          </a:p>
          <a:p>
            <a:pPr lvl="1" eaLnBrk="1" hangingPunct="1"/>
            <a:r>
              <a:rPr lang="en-US" sz="2400" dirty="0" smtClean="0"/>
              <a:t>C++ allows keyword "</a:t>
            </a:r>
            <a:r>
              <a:rPr lang="en-US" sz="2400" dirty="0" err="1" smtClean="0"/>
              <a:t>typename</a:t>
            </a:r>
            <a:r>
              <a:rPr lang="en-US" sz="2400" dirty="0" smtClean="0"/>
              <a:t>" in place of</a:t>
            </a:r>
            <a:br>
              <a:rPr lang="en-US" sz="2400" dirty="0" smtClean="0"/>
            </a:br>
            <a:r>
              <a:rPr lang="en-US" sz="2400" dirty="0" smtClean="0"/>
              <a:t>keyword "class" here</a:t>
            </a:r>
          </a:p>
          <a:p>
            <a:pPr lvl="1" eaLnBrk="1" hangingPunct="1"/>
            <a:r>
              <a:rPr lang="en-US" sz="2400" dirty="0" smtClean="0"/>
              <a:t>But most use "class" anyway</a:t>
            </a:r>
          </a:p>
          <a:p>
            <a:pPr lvl="1" eaLnBrk="1" hangingPunct="1"/>
            <a:endParaRPr lang="en-US" sz="2400" dirty="0" smtClean="0"/>
          </a:p>
          <a:p>
            <a:pPr eaLnBrk="1" hangingPunct="1"/>
            <a:r>
              <a:rPr lang="en-US" sz="2800" dirty="0" smtClean="0"/>
              <a:t>Again:</a:t>
            </a:r>
            <a:br>
              <a:rPr lang="en-US" sz="2800" dirty="0" smtClean="0"/>
            </a:br>
            <a:r>
              <a:rPr lang="en-US" sz="2800" dirty="0" smtClean="0"/>
              <a:t>template&lt;class T&gt;</a:t>
            </a:r>
          </a:p>
          <a:p>
            <a:pPr eaLnBrk="1" hangingPunct="1"/>
            <a:r>
              <a:rPr lang="en-US" sz="2800" dirty="0" smtClean="0"/>
              <a:t>T can be replaced by any type</a:t>
            </a:r>
          </a:p>
          <a:p>
            <a:pPr lvl="1" eaLnBrk="1" hangingPunct="1"/>
            <a:r>
              <a:rPr lang="en-US" sz="2400" dirty="0" smtClean="0"/>
              <a:t>Predefined or user-defined (like a C++ class type)</a:t>
            </a:r>
          </a:p>
          <a:p>
            <a:pPr eaLnBrk="1" hangingPunct="1"/>
            <a:r>
              <a:rPr lang="en-US" sz="2800" dirty="0" smtClean="0"/>
              <a:t>In function definition body:</a:t>
            </a:r>
          </a:p>
          <a:p>
            <a:pPr lvl="1" eaLnBrk="1" hangingPunct="1"/>
            <a:r>
              <a:rPr lang="en-US" sz="2400" dirty="0" smtClean="0"/>
              <a:t>T used like any other type</a:t>
            </a:r>
          </a:p>
          <a:p>
            <a:pPr eaLnBrk="1" hangingPunct="1"/>
            <a:r>
              <a:rPr lang="en-US" sz="2800" dirty="0" smtClean="0"/>
              <a:t>Note: can use other than "T", but T is</a:t>
            </a:r>
            <a:br>
              <a:rPr lang="en-US" sz="2800" dirty="0" smtClean="0"/>
            </a:br>
            <a:r>
              <a:rPr lang="en-US" sz="2800" dirty="0" smtClean="0"/>
              <a:t>"traditional" usage</a:t>
            </a:r>
          </a:p>
          <a:p>
            <a:pPr lvl="1" eaLnBrk="1" hangingPunct="1"/>
            <a:endParaRPr lang="en-US" sz="2400" dirty="0" smtClean="0"/>
          </a:p>
          <a:p>
            <a:pPr eaLnBrk="1" hangingPunct="1">
              <a:spcBef>
                <a:spcPct val="0"/>
              </a:spcBef>
            </a:pPr>
            <a:endParaRPr lang="en-US"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D464C8-F843-41D5-80C2-08C0376ABFA5}" type="slidenum">
              <a:rPr lang="en-CA" smtClean="0"/>
              <a:pPr fontAlgn="base">
                <a:spcBef>
                  <a:spcPct val="0"/>
                </a:spcBef>
                <a:spcAft>
                  <a:spcPct val="0"/>
                </a:spcAft>
                <a:defRPr/>
              </a:pPr>
              <a:t>28</a:t>
            </a:fld>
            <a:endParaRPr lang="en-CA" smtClean="0"/>
          </a:p>
        </p:txBody>
      </p:sp>
    </p:spTree>
    <p:extLst>
      <p:ext uri="{BB962C8B-B14F-4D97-AF65-F5344CB8AC3E}">
        <p14:creationId xmlns:p14="http://schemas.microsoft.com/office/powerpoint/2010/main" val="215228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4A8D93-E39E-43A6-984E-BDAEDA254FAC}" type="slidenum">
              <a:rPr lang="en-CA" smtClean="0"/>
              <a:pPr fontAlgn="base">
                <a:spcBef>
                  <a:spcPct val="0"/>
                </a:spcBef>
                <a:spcAft>
                  <a:spcPct val="0"/>
                </a:spcAft>
                <a:defRPr/>
              </a:pPr>
              <a:t>29</a:t>
            </a:fld>
            <a:endParaRPr lang="en-CA" smtClean="0"/>
          </a:p>
        </p:txBody>
      </p:sp>
    </p:spTree>
    <p:extLst>
      <p:ext uri="{BB962C8B-B14F-4D97-AF65-F5344CB8AC3E}">
        <p14:creationId xmlns:p14="http://schemas.microsoft.com/office/powerpoint/2010/main" val="81766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07F934-EE63-4528-AE66-243248BB56CE}" type="slidenum">
              <a:rPr lang="en-CA" smtClean="0"/>
              <a:pPr fontAlgn="base">
                <a:spcBef>
                  <a:spcPct val="0"/>
                </a:spcBef>
                <a:spcAft>
                  <a:spcPct val="0"/>
                </a:spcAft>
                <a:defRPr/>
              </a:pPr>
              <a:t>30</a:t>
            </a:fld>
            <a:endParaRPr lang="en-CA" smtClean="0"/>
          </a:p>
        </p:txBody>
      </p:sp>
    </p:spTree>
    <p:extLst>
      <p:ext uri="{BB962C8B-B14F-4D97-AF65-F5344CB8AC3E}">
        <p14:creationId xmlns:p14="http://schemas.microsoft.com/office/powerpoint/2010/main" val="342159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AB6756-B4D8-4FB5-B40F-21D96654D513}" type="slidenum">
              <a:rPr lang="en-CA" smtClean="0"/>
              <a:pPr fontAlgn="base">
                <a:spcBef>
                  <a:spcPct val="0"/>
                </a:spcBef>
                <a:spcAft>
                  <a:spcPct val="0"/>
                </a:spcAft>
                <a:defRPr/>
              </a:pPr>
              <a:t>32</a:t>
            </a:fld>
            <a:endParaRPr lang="en-CA" smtClean="0"/>
          </a:p>
        </p:txBody>
      </p:sp>
    </p:spTree>
    <p:extLst>
      <p:ext uri="{BB962C8B-B14F-4D97-AF65-F5344CB8AC3E}">
        <p14:creationId xmlns:p14="http://schemas.microsoft.com/office/powerpoint/2010/main" val="200072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457A0D-396D-46EB-89B4-97D9D6A48A1F}" type="slidenum">
              <a:rPr lang="en-CA" smtClean="0"/>
              <a:pPr fontAlgn="base">
                <a:spcBef>
                  <a:spcPct val="0"/>
                </a:spcBef>
                <a:spcAft>
                  <a:spcPct val="0"/>
                </a:spcAft>
                <a:defRPr/>
              </a:pPr>
              <a:t>33</a:t>
            </a:fld>
            <a:endParaRPr lang="en-CA" smtClean="0"/>
          </a:p>
        </p:txBody>
      </p:sp>
    </p:spTree>
    <p:extLst>
      <p:ext uri="{BB962C8B-B14F-4D97-AF65-F5344CB8AC3E}">
        <p14:creationId xmlns:p14="http://schemas.microsoft.com/office/powerpoint/2010/main" val="688709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50064D-9BC8-47AD-8259-6DBDF34FEED6}" type="slidenum">
              <a:rPr lang="en-CA" smtClean="0"/>
              <a:pPr fontAlgn="base">
                <a:spcBef>
                  <a:spcPct val="0"/>
                </a:spcBef>
                <a:spcAft>
                  <a:spcPct val="0"/>
                </a:spcAft>
                <a:defRPr/>
              </a:pPr>
              <a:t>35</a:t>
            </a:fld>
            <a:endParaRPr lang="en-CA" smtClean="0"/>
          </a:p>
        </p:txBody>
      </p:sp>
    </p:spTree>
    <p:extLst>
      <p:ext uri="{BB962C8B-B14F-4D97-AF65-F5344CB8AC3E}">
        <p14:creationId xmlns:p14="http://schemas.microsoft.com/office/powerpoint/2010/main" val="949966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dirty="0" smtClean="0"/>
              <a:t>Derived template classes</a:t>
            </a:r>
          </a:p>
          <a:p>
            <a:pPr lvl="1" eaLnBrk="1" hangingPunct="1">
              <a:lnSpc>
                <a:spcPct val="90000"/>
              </a:lnSpc>
            </a:pPr>
            <a:r>
              <a:rPr lang="en-US" dirty="0" smtClean="0"/>
              <a:t>Can derive from template or </a:t>
            </a:r>
            <a:br>
              <a:rPr lang="en-US" dirty="0" smtClean="0"/>
            </a:br>
            <a:r>
              <a:rPr lang="en-US" dirty="0" err="1" smtClean="0"/>
              <a:t>nontemplate</a:t>
            </a:r>
            <a:r>
              <a:rPr lang="en-US" dirty="0" smtClean="0"/>
              <a:t> class</a:t>
            </a:r>
          </a:p>
          <a:p>
            <a:pPr lvl="1" eaLnBrk="1" hangingPunct="1">
              <a:lnSpc>
                <a:spcPct val="90000"/>
              </a:lnSpc>
            </a:pPr>
            <a:r>
              <a:rPr lang="en-US" dirty="0" smtClean="0"/>
              <a:t>Derived class is then naturally a </a:t>
            </a:r>
            <a:br>
              <a:rPr lang="en-US" dirty="0" smtClean="0"/>
            </a:br>
            <a:r>
              <a:rPr lang="en-US" dirty="0" smtClean="0"/>
              <a:t>template class</a:t>
            </a:r>
          </a:p>
          <a:p>
            <a:pPr eaLnBrk="1" hangingPunct="1">
              <a:lnSpc>
                <a:spcPct val="90000"/>
              </a:lnSpc>
            </a:pPr>
            <a:r>
              <a:rPr lang="en-US" dirty="0" smtClean="0"/>
              <a:t>Syntax same as ordinary class derived</a:t>
            </a:r>
            <a:br>
              <a:rPr lang="en-US" dirty="0" smtClean="0"/>
            </a:br>
            <a:r>
              <a:rPr lang="en-US" dirty="0" smtClean="0"/>
              <a:t>from ordinary class</a:t>
            </a:r>
          </a:p>
          <a:p>
            <a:pPr eaLnBrk="1" hangingPunct="1">
              <a:spcBef>
                <a:spcPct val="0"/>
              </a:spcBef>
            </a:pPr>
            <a:endParaRPr lang="en-US" dirty="0"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B14650-3389-4AEC-A641-1019FB21086F}" type="slidenum">
              <a:rPr lang="en-CA" smtClean="0"/>
              <a:pPr fontAlgn="base">
                <a:spcBef>
                  <a:spcPct val="0"/>
                </a:spcBef>
                <a:spcAft>
                  <a:spcPct val="0"/>
                </a:spcAft>
                <a:defRPr/>
              </a:pPr>
              <a:t>36</a:t>
            </a:fld>
            <a:endParaRPr lang="en-CA" smtClean="0"/>
          </a:p>
        </p:txBody>
      </p:sp>
    </p:spTree>
    <p:extLst>
      <p:ext uri="{BB962C8B-B14F-4D97-AF65-F5344CB8AC3E}">
        <p14:creationId xmlns:p14="http://schemas.microsoft.com/office/powerpoint/2010/main" val="3801700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44693D-DECF-4DF2-88CD-08D5F8A550EB}" type="slidenum">
              <a:rPr lang="en-CA" smtClean="0"/>
              <a:pPr fontAlgn="base">
                <a:spcBef>
                  <a:spcPct val="0"/>
                </a:spcBef>
                <a:spcAft>
                  <a:spcPct val="0"/>
                </a:spcAft>
                <a:defRPr/>
              </a:pPr>
              <a:t>37</a:t>
            </a:fld>
            <a:endParaRPr lang="en-CA" smtClean="0"/>
          </a:p>
        </p:txBody>
      </p:sp>
    </p:spTree>
    <p:extLst>
      <p:ext uri="{BB962C8B-B14F-4D97-AF65-F5344CB8AC3E}">
        <p14:creationId xmlns:p14="http://schemas.microsoft.com/office/powerpoint/2010/main" val="1755955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Consider:</a:t>
            </a:r>
            <a:br>
              <a:rPr lang="en-US" dirty="0" smtClean="0"/>
            </a:br>
            <a:r>
              <a:rPr lang="en-US" dirty="0" err="1" smtClean="0"/>
              <a:t>int</a:t>
            </a:r>
            <a:r>
              <a:rPr lang="en-US" dirty="0" smtClean="0"/>
              <a:t> </a:t>
            </a:r>
            <a:r>
              <a:rPr lang="en-US" dirty="0" err="1" smtClean="0"/>
              <a:t>addUP</a:t>
            </a:r>
            <a:r>
              <a:rPr lang="en-US" dirty="0" smtClean="0"/>
              <a:t>(</a:t>
            </a:r>
            <a:r>
              <a:rPr lang="en-US" dirty="0" err="1" smtClean="0"/>
              <a:t>const</a:t>
            </a:r>
            <a:r>
              <a:rPr lang="en-US" dirty="0" smtClean="0"/>
              <a:t> Pair&lt;</a:t>
            </a:r>
            <a:r>
              <a:rPr lang="en-US" dirty="0" err="1" smtClean="0"/>
              <a:t>int</a:t>
            </a:r>
            <a:r>
              <a:rPr lang="en-US" dirty="0" smtClean="0"/>
              <a:t>&gt;&amp; the Pair);</a:t>
            </a:r>
          </a:p>
          <a:p>
            <a:pPr lvl="1" eaLnBrk="1" hangingPunct="1"/>
            <a:r>
              <a:rPr lang="en-US" dirty="0" smtClean="0"/>
              <a:t>The type (</a:t>
            </a:r>
            <a:r>
              <a:rPr lang="en-US" dirty="0" err="1" smtClean="0"/>
              <a:t>int</a:t>
            </a:r>
            <a:r>
              <a:rPr lang="en-US" dirty="0" smtClean="0"/>
              <a:t>) is supplied to be used for T</a:t>
            </a:r>
            <a:br>
              <a:rPr lang="en-US" dirty="0" smtClean="0"/>
            </a:br>
            <a:r>
              <a:rPr lang="en-US" dirty="0" smtClean="0"/>
              <a:t>in defining this class type parameter</a:t>
            </a:r>
          </a:p>
          <a:p>
            <a:pPr lvl="1" eaLnBrk="1" hangingPunct="1"/>
            <a:r>
              <a:rPr lang="en-US" dirty="0" smtClean="0"/>
              <a:t>It "happens" to be call-by-reference here</a:t>
            </a:r>
          </a:p>
          <a:p>
            <a:pPr eaLnBrk="1" hangingPunct="1"/>
            <a:r>
              <a:rPr lang="en-US" dirty="0" smtClean="0"/>
              <a:t>Again: template types can be used</a:t>
            </a:r>
            <a:br>
              <a:rPr lang="en-US" dirty="0" smtClean="0"/>
            </a:br>
            <a:r>
              <a:rPr lang="en-US" dirty="0" smtClean="0"/>
              <a:t>anywhere standard types can</a:t>
            </a:r>
          </a:p>
          <a:p>
            <a:pPr eaLnBrk="1" hangingPunct="1">
              <a:spcBef>
                <a:spcPct val="0"/>
              </a:spcBef>
            </a:pPr>
            <a:endParaRPr lang="en-US" dirty="0"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1FB0D2-5219-47F4-98A4-5D83B8A2DCDC}" type="slidenum">
              <a:rPr lang="en-CA" smtClean="0"/>
              <a:pPr fontAlgn="base">
                <a:spcBef>
                  <a:spcPct val="0"/>
                </a:spcBef>
                <a:spcAft>
                  <a:spcPct val="0"/>
                </a:spcAft>
                <a:defRPr/>
              </a:pPr>
              <a:t>38</a:t>
            </a:fld>
            <a:endParaRPr lang="en-CA" smtClean="0"/>
          </a:p>
        </p:txBody>
      </p:sp>
    </p:spTree>
    <p:extLst>
      <p:ext uri="{BB962C8B-B14F-4D97-AF65-F5344CB8AC3E}">
        <p14:creationId xmlns:p14="http://schemas.microsoft.com/office/powerpoint/2010/main" val="2675197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compiler encounters a declaration of a </a:t>
            </a:r>
            <a:r>
              <a:rPr lang="en-US" dirty="0" err="1" smtClean="0"/>
              <a:t>TestTemp</a:t>
            </a:r>
            <a:r>
              <a:rPr lang="en-US" dirty="0" smtClean="0"/>
              <a:t> object of some specific type, e.g., </a:t>
            </a:r>
            <a:r>
              <a:rPr lang="en-US" dirty="0" err="1" smtClean="0"/>
              <a:t>int</a:t>
            </a:r>
            <a:r>
              <a:rPr lang="en-US" dirty="0" smtClean="0"/>
              <a:t>, it must have access to the template implementation source. Otherwise, it will have no idea how to construct the </a:t>
            </a:r>
            <a:r>
              <a:rPr lang="en-US" dirty="0" err="1" smtClean="0"/>
              <a:t>TestTemp</a:t>
            </a:r>
            <a:r>
              <a:rPr lang="en-US" dirty="0" smtClean="0"/>
              <a:t> member functions. And, if you have put the implementation in a source (</a:t>
            </a:r>
            <a:r>
              <a:rPr lang="en-US" i="1" dirty="0" smtClean="0"/>
              <a:t>TestTemp.cpp</a:t>
            </a:r>
            <a:r>
              <a:rPr lang="en-US" dirty="0" smtClean="0"/>
              <a:t>) file and made it a separate part of the project, the compiler will not be able to find it when it is trying to compile the client source file. And, #</a:t>
            </a:r>
            <a:r>
              <a:rPr lang="en-US" dirty="0" err="1" smtClean="0"/>
              <a:t>includeing</a:t>
            </a:r>
            <a:r>
              <a:rPr lang="en-US" dirty="0" smtClean="0"/>
              <a:t> the header file (</a:t>
            </a:r>
            <a:r>
              <a:rPr lang="en-US" i="1" dirty="0" err="1" smtClean="0"/>
              <a:t>TestTemp.h</a:t>
            </a:r>
            <a:r>
              <a:rPr lang="en-US" dirty="0" smtClean="0"/>
              <a:t>) will not be sufficient at that time. That only tells the compiler how to allocate for the object data and how to build the calls to the member functions, not how to build the member functions. And again, the compiler won't complain. It will assume that these functions are provided elsewhere, and leave it to the linker to find them. So, when it's time to link, you will get "unresolved references" to any of the class member functions that are not defined "inline" in the class definition.</a:t>
            </a:r>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39</a:t>
            </a:fld>
            <a:endParaRPr lang="en-US"/>
          </a:p>
        </p:txBody>
      </p:sp>
    </p:spTree>
    <p:extLst>
      <p:ext uri="{BB962C8B-B14F-4D97-AF65-F5344CB8AC3E}">
        <p14:creationId xmlns:p14="http://schemas.microsoft.com/office/powerpoint/2010/main" val="164292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05B391-CD11-412C-854C-412C75CCF3FE}" type="slidenum">
              <a:rPr lang="en-CA" smtClean="0"/>
              <a:pPr fontAlgn="base">
                <a:spcBef>
                  <a:spcPct val="0"/>
                </a:spcBef>
                <a:spcAft>
                  <a:spcPct val="0"/>
                </a:spcAft>
                <a:defRPr/>
              </a:pPr>
              <a:t>6</a:t>
            </a:fld>
            <a:endParaRPr lang="en-CA" smtClean="0"/>
          </a:p>
        </p:txBody>
      </p:sp>
    </p:spTree>
    <p:extLst>
      <p:ext uri="{BB962C8B-B14F-4D97-AF65-F5344CB8AC3E}">
        <p14:creationId xmlns:p14="http://schemas.microsoft.com/office/powerpoint/2010/main" val="3252251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C3524D-CE41-49A7-B211-E6D1C6C1E2A5}" type="slidenum">
              <a:rPr lang="en-CA" smtClean="0"/>
              <a:pPr fontAlgn="base">
                <a:spcBef>
                  <a:spcPct val="0"/>
                </a:spcBef>
                <a:spcAft>
                  <a:spcPct val="0"/>
                </a:spcAft>
                <a:defRPr/>
              </a:pPr>
              <a:t>40</a:t>
            </a:fld>
            <a:endParaRPr lang="en-CA" smtClean="0"/>
          </a:p>
        </p:txBody>
      </p:sp>
    </p:spTree>
    <p:extLst>
      <p:ext uri="{BB962C8B-B14F-4D97-AF65-F5344CB8AC3E}">
        <p14:creationId xmlns:p14="http://schemas.microsoft.com/office/powerpoint/2010/main" val="3901634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962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A9DB2C-0069-43DC-B979-53C3F7CD6CA1}" type="slidenum">
              <a:rPr lang="en-CA">
                <a:latin typeface="Calibri" panose="020F0502020204030204" pitchFamily="34" charset="0"/>
              </a:rPr>
              <a:pPr eaLnBrk="1" hangingPunct="1"/>
              <a:t>41</a:t>
            </a:fld>
            <a:endParaRPr lang="en-CA">
              <a:latin typeface="Calibri" panose="020F0502020204030204" pitchFamily="34" charset="0"/>
            </a:endParaRPr>
          </a:p>
        </p:txBody>
      </p:sp>
    </p:spTree>
    <p:extLst>
      <p:ext uri="{BB962C8B-B14F-4D97-AF65-F5344CB8AC3E}">
        <p14:creationId xmlns:p14="http://schemas.microsoft.com/office/powerpoint/2010/main" val="390749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z="2800" dirty="0" smtClean="0"/>
              <a:t>Member function capacity()</a:t>
            </a:r>
          </a:p>
          <a:p>
            <a:pPr lvl="1" eaLnBrk="1" hangingPunct="1">
              <a:lnSpc>
                <a:spcPct val="90000"/>
              </a:lnSpc>
            </a:pPr>
            <a:r>
              <a:rPr lang="en-US" sz="2400" dirty="0" smtClean="0"/>
              <a:t>Returns memory currently allocated</a:t>
            </a:r>
          </a:p>
          <a:p>
            <a:pPr lvl="1" eaLnBrk="1" hangingPunct="1">
              <a:lnSpc>
                <a:spcPct val="90000"/>
              </a:lnSpc>
            </a:pPr>
            <a:r>
              <a:rPr lang="en-US" sz="2400" dirty="0" smtClean="0"/>
              <a:t>Not same as size()</a:t>
            </a:r>
          </a:p>
          <a:p>
            <a:pPr lvl="1" eaLnBrk="1" hangingPunct="1">
              <a:lnSpc>
                <a:spcPct val="90000"/>
              </a:lnSpc>
            </a:pPr>
            <a:r>
              <a:rPr lang="en-US" sz="2400" dirty="0" smtClean="0"/>
              <a:t>Capacity typically &gt; size</a:t>
            </a:r>
          </a:p>
          <a:p>
            <a:pPr lvl="2" eaLnBrk="1" hangingPunct="1">
              <a:lnSpc>
                <a:spcPct val="90000"/>
              </a:lnSpc>
            </a:pPr>
            <a:r>
              <a:rPr lang="en-US" dirty="0" smtClean="0"/>
              <a:t>Automatically increased as needed</a:t>
            </a:r>
          </a:p>
          <a:p>
            <a:pPr eaLnBrk="1" hangingPunct="1">
              <a:lnSpc>
                <a:spcPct val="90000"/>
              </a:lnSpc>
              <a:spcBef>
                <a:spcPct val="50000"/>
              </a:spcBef>
            </a:pPr>
            <a:r>
              <a:rPr lang="en-US" sz="2800" dirty="0" smtClean="0"/>
              <a:t>If efficiency critical: </a:t>
            </a:r>
          </a:p>
          <a:p>
            <a:pPr lvl="1" eaLnBrk="1" hangingPunct="1">
              <a:lnSpc>
                <a:spcPct val="90000"/>
              </a:lnSpc>
            </a:pPr>
            <a:r>
              <a:rPr lang="en-US" sz="2400" dirty="0" smtClean="0"/>
              <a:t>Can set behaviors manually</a:t>
            </a:r>
          </a:p>
          <a:p>
            <a:pPr lvl="2" eaLnBrk="1" hangingPunct="1">
              <a:lnSpc>
                <a:spcPct val="90000"/>
              </a:lnSpc>
            </a:pPr>
            <a:r>
              <a:rPr lang="en-US" dirty="0" err="1" smtClean="0"/>
              <a:t>v.reserve</a:t>
            </a:r>
            <a:r>
              <a:rPr lang="en-US" dirty="0" smtClean="0"/>
              <a:t>(32);  //sets capacity to 32</a:t>
            </a:r>
          </a:p>
          <a:p>
            <a:pPr lvl="2" eaLnBrk="1" hangingPunct="1">
              <a:lnSpc>
                <a:spcPct val="90000"/>
              </a:lnSpc>
            </a:pPr>
            <a:r>
              <a:rPr lang="en-US" dirty="0" err="1" smtClean="0"/>
              <a:t>v.reserve</a:t>
            </a:r>
            <a:r>
              <a:rPr lang="en-US" dirty="0" smtClean="0"/>
              <a:t>(</a:t>
            </a:r>
            <a:r>
              <a:rPr lang="en-US" dirty="0" err="1" smtClean="0"/>
              <a:t>v.size</a:t>
            </a:r>
            <a:r>
              <a:rPr lang="en-US" dirty="0" smtClean="0"/>
              <a:t>()+10);  //sets capacity to 10 more</a:t>
            </a:r>
            <a:br>
              <a:rPr lang="en-US" dirty="0" smtClean="0"/>
            </a:br>
            <a:r>
              <a:rPr lang="en-US" dirty="0" smtClean="0"/>
              <a:t>than size</a:t>
            </a:r>
          </a:p>
          <a:p>
            <a:pPr eaLnBrk="1" hangingPunct="1">
              <a:spcBef>
                <a:spcPct val="0"/>
              </a:spcBef>
            </a:pPr>
            <a:endParaRPr lang="en-US" dirty="0" smtClean="0"/>
          </a:p>
        </p:txBody>
      </p:sp>
      <p:sp>
        <p:nvSpPr>
          <p:cNvPr id="983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EA570B-5232-428E-A7E4-BAD41900A567}" type="slidenum">
              <a:rPr lang="en-CA">
                <a:latin typeface="Calibri" panose="020F0502020204030204" pitchFamily="34" charset="0"/>
              </a:rPr>
              <a:pPr eaLnBrk="1" hangingPunct="1"/>
              <a:t>42</a:t>
            </a:fld>
            <a:endParaRPr lang="en-CA">
              <a:latin typeface="Calibri" panose="020F0502020204030204" pitchFamily="34" charset="0"/>
            </a:endParaRPr>
          </a:p>
        </p:txBody>
      </p:sp>
    </p:spTree>
    <p:extLst>
      <p:ext uri="{BB962C8B-B14F-4D97-AF65-F5344CB8AC3E}">
        <p14:creationId xmlns:p14="http://schemas.microsoft.com/office/powerpoint/2010/main" val="2303143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6D2FFF-48FE-42DC-910F-808559936CB8}" type="slidenum">
              <a:rPr lang="en-CA">
                <a:latin typeface="Calibri" panose="020F0502020204030204" pitchFamily="34" charset="0"/>
              </a:rPr>
              <a:pPr eaLnBrk="1" hangingPunct="1"/>
              <a:t>43</a:t>
            </a:fld>
            <a:endParaRPr lang="en-CA">
              <a:latin typeface="Calibri" panose="020F0502020204030204" pitchFamily="34" charset="0"/>
            </a:endParaRPr>
          </a:p>
        </p:txBody>
      </p:sp>
    </p:spTree>
    <p:extLst>
      <p:ext uri="{BB962C8B-B14F-4D97-AF65-F5344CB8AC3E}">
        <p14:creationId xmlns:p14="http://schemas.microsoft.com/office/powerpoint/2010/main" val="177580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D34834-5C76-4FB2-B45B-E37D48B87319}" type="slidenum">
              <a:rPr lang="en-CA">
                <a:latin typeface="Calibri" panose="020F0502020204030204" pitchFamily="34" charset="0"/>
              </a:rPr>
              <a:pPr eaLnBrk="1" hangingPunct="1"/>
              <a:t>44</a:t>
            </a:fld>
            <a:endParaRPr lang="en-CA">
              <a:latin typeface="Calibri" panose="020F0502020204030204" pitchFamily="34" charset="0"/>
            </a:endParaRPr>
          </a:p>
        </p:txBody>
      </p:sp>
    </p:spTree>
    <p:extLst>
      <p:ext uri="{BB962C8B-B14F-4D97-AF65-F5344CB8AC3E}">
        <p14:creationId xmlns:p14="http://schemas.microsoft.com/office/powerpoint/2010/main" val="287032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566D26-8819-4C35-A0F6-46C68B454E84}" type="slidenum">
              <a:rPr lang="en-CA" smtClean="0"/>
              <a:pPr fontAlgn="base">
                <a:spcBef>
                  <a:spcPct val="0"/>
                </a:spcBef>
                <a:spcAft>
                  <a:spcPct val="0"/>
                </a:spcAft>
                <a:defRPr/>
              </a:pPr>
              <a:t>45</a:t>
            </a:fld>
            <a:endParaRPr lang="en-CA" smtClean="0"/>
          </a:p>
        </p:txBody>
      </p:sp>
    </p:spTree>
    <p:extLst>
      <p:ext uri="{BB962C8B-B14F-4D97-AF65-F5344CB8AC3E}">
        <p14:creationId xmlns:p14="http://schemas.microsoft.com/office/powerpoint/2010/main" val="2262364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22BEAD-7C85-4BDC-A5C8-4646B812DEAB}" type="slidenum">
              <a:rPr lang="en-CA" smtClean="0"/>
              <a:pPr fontAlgn="base">
                <a:spcBef>
                  <a:spcPct val="0"/>
                </a:spcBef>
                <a:spcAft>
                  <a:spcPct val="0"/>
                </a:spcAft>
                <a:defRPr/>
              </a:pPr>
              <a:t>46</a:t>
            </a:fld>
            <a:endParaRPr lang="en-CA" smtClean="0"/>
          </a:p>
        </p:txBody>
      </p:sp>
    </p:spTree>
    <p:extLst>
      <p:ext uri="{BB962C8B-B14F-4D97-AF65-F5344CB8AC3E}">
        <p14:creationId xmlns:p14="http://schemas.microsoft.com/office/powerpoint/2010/main" val="4150621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66C1C7-3009-4014-BCA3-B0D12E594C18}" type="slidenum">
              <a:rPr lang="en-CA" smtClean="0"/>
              <a:pPr fontAlgn="base">
                <a:spcBef>
                  <a:spcPct val="0"/>
                </a:spcBef>
                <a:spcAft>
                  <a:spcPct val="0"/>
                </a:spcAft>
                <a:defRPr/>
              </a:pPr>
              <a:t>47</a:t>
            </a:fld>
            <a:endParaRPr lang="en-CA" smtClean="0"/>
          </a:p>
        </p:txBody>
      </p:sp>
    </p:spTree>
    <p:extLst>
      <p:ext uri="{BB962C8B-B14F-4D97-AF65-F5344CB8AC3E}">
        <p14:creationId xmlns:p14="http://schemas.microsoft.com/office/powerpoint/2010/main" val="2560332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48</a:t>
            </a:fld>
            <a:endParaRPr lang="en-US" smtClean="0"/>
          </a:p>
        </p:txBody>
      </p:sp>
    </p:spTree>
    <p:extLst>
      <p:ext uri="{BB962C8B-B14F-4D97-AF65-F5344CB8AC3E}">
        <p14:creationId xmlns:p14="http://schemas.microsoft.com/office/powerpoint/2010/main" val="249979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40000"/>
              </a:spcBef>
            </a:pPr>
            <a:r>
              <a:rPr lang="en-US" sz="2800" dirty="0" smtClean="0"/>
              <a:t>Parent class Figure contains functions</a:t>
            </a:r>
            <a:br>
              <a:rPr lang="en-US" sz="2800" dirty="0" smtClean="0"/>
            </a:br>
            <a:r>
              <a:rPr lang="en-US" sz="2800" dirty="0" smtClean="0"/>
              <a:t>that apply to "all" figures; consider:</a:t>
            </a:r>
            <a:br>
              <a:rPr lang="en-US" sz="2800" dirty="0" smtClean="0"/>
            </a:br>
            <a:r>
              <a:rPr lang="en-US" sz="2800" dirty="0" smtClean="0"/>
              <a:t>center(): moves a figure to center of screen</a:t>
            </a:r>
          </a:p>
          <a:p>
            <a:pPr lvl="1" eaLnBrk="1" hangingPunct="1">
              <a:spcBef>
                <a:spcPct val="40000"/>
              </a:spcBef>
            </a:pPr>
            <a:r>
              <a:rPr lang="en-US" sz="2400" dirty="0" smtClean="0"/>
              <a:t>Erases 1</a:t>
            </a:r>
            <a:r>
              <a:rPr lang="en-US" sz="2400" baseline="30000" dirty="0" smtClean="0"/>
              <a:t>st</a:t>
            </a:r>
            <a:r>
              <a:rPr lang="en-US" sz="2400" dirty="0" smtClean="0"/>
              <a:t>, then re-draws</a:t>
            </a:r>
          </a:p>
          <a:p>
            <a:pPr lvl="1" eaLnBrk="1" hangingPunct="1">
              <a:spcBef>
                <a:spcPct val="40000"/>
              </a:spcBef>
            </a:pPr>
            <a:r>
              <a:rPr lang="en-US" sz="2400" dirty="0" smtClean="0"/>
              <a:t>So Figure::center() would use function draw()</a:t>
            </a:r>
            <a:br>
              <a:rPr lang="en-US" sz="2400" dirty="0" smtClean="0"/>
            </a:br>
            <a:r>
              <a:rPr lang="en-US" sz="2400" dirty="0" smtClean="0"/>
              <a:t>to re-draw</a:t>
            </a:r>
          </a:p>
          <a:p>
            <a:pPr lvl="1" eaLnBrk="1" hangingPunct="1">
              <a:spcBef>
                <a:spcPct val="40000"/>
              </a:spcBef>
            </a:pPr>
            <a:r>
              <a:rPr lang="en-US" sz="2400" dirty="0" smtClean="0"/>
              <a:t>Complications!</a:t>
            </a:r>
          </a:p>
          <a:p>
            <a:pPr lvl="2" eaLnBrk="1" hangingPunct="1">
              <a:spcBef>
                <a:spcPct val="40000"/>
              </a:spcBef>
            </a:pPr>
            <a:r>
              <a:rPr lang="en-US" dirty="0" smtClean="0"/>
              <a:t>Which draw() function?</a:t>
            </a:r>
          </a:p>
          <a:p>
            <a:pPr lvl="2" eaLnBrk="1" hangingPunct="1">
              <a:spcBef>
                <a:spcPct val="40000"/>
              </a:spcBef>
            </a:pPr>
            <a:r>
              <a:rPr lang="en-US" dirty="0" smtClean="0"/>
              <a:t>From which class?</a:t>
            </a:r>
          </a:p>
          <a:p>
            <a:endParaRPr lang="en-US" dirty="0" smtClean="0"/>
          </a:p>
          <a:p>
            <a:pPr eaLnBrk="1" hangingPunct="1"/>
            <a:r>
              <a:rPr lang="en-US" dirty="0" smtClean="0"/>
              <a:t>Consider new kind of figure comes along:</a:t>
            </a:r>
            <a:br>
              <a:rPr lang="en-US" dirty="0" smtClean="0"/>
            </a:br>
            <a:r>
              <a:rPr lang="en-US" sz="2000" dirty="0" smtClean="0"/>
              <a:t>Triangle class</a:t>
            </a:r>
            <a:br>
              <a:rPr lang="en-US" sz="2000" dirty="0" smtClean="0"/>
            </a:br>
            <a:r>
              <a:rPr lang="en-US" sz="2000" dirty="0" smtClean="0"/>
              <a:t>	derived from Figure class</a:t>
            </a:r>
          </a:p>
          <a:p>
            <a:pPr eaLnBrk="1" hangingPunct="1"/>
            <a:r>
              <a:rPr lang="en-US" dirty="0" smtClean="0"/>
              <a:t>Function center() inherited from Figure</a:t>
            </a:r>
          </a:p>
          <a:p>
            <a:pPr lvl="1" eaLnBrk="1" hangingPunct="1"/>
            <a:r>
              <a:rPr lang="en-US" sz="2000" dirty="0" smtClean="0"/>
              <a:t>Will it work for triangles?</a:t>
            </a:r>
          </a:p>
          <a:p>
            <a:pPr lvl="1" eaLnBrk="1" hangingPunct="1"/>
            <a:r>
              <a:rPr lang="en-US" sz="2000" dirty="0" smtClean="0"/>
              <a:t>It uses draw(), which is different for each figure!</a:t>
            </a:r>
          </a:p>
          <a:p>
            <a:pPr lvl="1" eaLnBrk="1" hangingPunct="1"/>
            <a:r>
              <a:rPr lang="en-US" sz="2000" dirty="0" smtClean="0"/>
              <a:t>It will use Figure::draw() </a:t>
            </a:r>
            <a:r>
              <a:rPr lang="en-US" sz="2000" dirty="0" smtClean="0">
                <a:sym typeface="Wingdings" pitchFamily="2" charset="2"/>
              </a:rPr>
              <a:t></a:t>
            </a:r>
            <a:r>
              <a:rPr lang="en-US" sz="2000" dirty="0" smtClean="0"/>
              <a:t> won’t work for triangles</a:t>
            </a:r>
          </a:p>
          <a:p>
            <a:pPr eaLnBrk="1" hangingPunct="1"/>
            <a:r>
              <a:rPr lang="en-US" dirty="0" smtClean="0"/>
              <a:t>Want inherited function center() to use function</a:t>
            </a:r>
            <a:br>
              <a:rPr lang="en-US" dirty="0" smtClean="0"/>
            </a:br>
            <a:r>
              <a:rPr lang="en-US" dirty="0" smtClean="0"/>
              <a:t>Triangle::draw() NOT function Figure::draw()</a:t>
            </a:r>
          </a:p>
          <a:p>
            <a:pPr lvl="1" eaLnBrk="1" hangingPunct="1"/>
            <a:r>
              <a:rPr lang="en-US" sz="2000" dirty="0" smtClean="0"/>
              <a:t>But class Triangle wasn’t even WRITTEN when</a:t>
            </a:r>
            <a:br>
              <a:rPr lang="en-US" sz="2000" dirty="0" smtClean="0"/>
            </a:br>
            <a:r>
              <a:rPr lang="en-US" sz="2000" dirty="0" smtClean="0"/>
              <a:t>Figure::center() was!  Doesn’t know "triangles"!</a:t>
            </a:r>
          </a:p>
          <a:p>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7</a:t>
            </a:fld>
            <a:endParaRPr lang="en-US"/>
          </a:p>
        </p:txBody>
      </p:sp>
    </p:spTree>
    <p:extLst>
      <p:ext uri="{BB962C8B-B14F-4D97-AF65-F5344CB8AC3E}">
        <p14:creationId xmlns:p14="http://schemas.microsoft.com/office/powerpoint/2010/main" val="183910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B30663-7942-4108-883C-F01D1952779E}" type="slidenum">
              <a:rPr lang="en-CA" smtClean="0"/>
              <a:pPr fontAlgn="base">
                <a:spcBef>
                  <a:spcPct val="0"/>
                </a:spcBef>
                <a:spcAft>
                  <a:spcPct val="0"/>
                </a:spcAft>
                <a:defRPr/>
              </a:pPr>
              <a:t>8</a:t>
            </a:fld>
            <a:endParaRPr lang="en-CA" smtClean="0"/>
          </a:p>
        </p:txBody>
      </p:sp>
    </p:spTree>
    <p:extLst>
      <p:ext uri="{BB962C8B-B14F-4D97-AF65-F5344CB8AC3E}">
        <p14:creationId xmlns:p14="http://schemas.microsoft.com/office/powerpoint/2010/main" val="138048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AA32C2-F53F-48E8-8F4A-F31FC2A36C31}" type="slidenum">
              <a:rPr lang="en-CA" smtClean="0"/>
              <a:pPr fontAlgn="base">
                <a:spcBef>
                  <a:spcPct val="0"/>
                </a:spcBef>
                <a:spcAft>
                  <a:spcPct val="0"/>
                </a:spcAft>
                <a:defRPr/>
              </a:pPr>
              <a:t>9</a:t>
            </a:fld>
            <a:endParaRPr lang="en-CA" smtClean="0"/>
          </a:p>
        </p:txBody>
      </p:sp>
    </p:spTree>
    <p:extLst>
      <p:ext uri="{BB962C8B-B14F-4D97-AF65-F5344CB8AC3E}">
        <p14:creationId xmlns:p14="http://schemas.microsoft.com/office/powerpoint/2010/main" val="273622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z="2800" dirty="0" smtClean="0"/>
              <a:t>Represents sales of single item with no</a:t>
            </a:r>
            <a:br>
              <a:rPr lang="en-US" sz="2800" dirty="0" smtClean="0"/>
            </a:br>
            <a:r>
              <a:rPr lang="en-US" sz="2800" dirty="0" smtClean="0"/>
              <a:t>added discounts or charges.</a:t>
            </a:r>
          </a:p>
          <a:p>
            <a:pPr eaLnBrk="1" hangingPunct="1"/>
            <a:r>
              <a:rPr lang="en-US" sz="2800" dirty="0" smtClean="0"/>
              <a:t>Notice reserved word "virtual" in</a:t>
            </a:r>
            <a:br>
              <a:rPr lang="en-US" sz="2800" dirty="0" smtClean="0"/>
            </a:br>
            <a:r>
              <a:rPr lang="en-US" sz="2800" dirty="0" smtClean="0"/>
              <a:t>declaration of member function </a:t>
            </a:r>
            <a:r>
              <a:rPr lang="en-US" sz="2800" i="1" dirty="0" smtClean="0"/>
              <a:t>bill</a:t>
            </a:r>
            <a:endParaRPr lang="en-US" sz="2800" dirty="0" smtClean="0"/>
          </a:p>
          <a:p>
            <a:pPr lvl="1" eaLnBrk="1" hangingPunct="1"/>
            <a:r>
              <a:rPr lang="en-US" sz="2400" dirty="0" smtClean="0"/>
              <a:t>Impact: Later, derived classes of Sale can</a:t>
            </a:r>
            <a:br>
              <a:rPr lang="en-US" sz="2400" dirty="0" smtClean="0"/>
            </a:br>
            <a:r>
              <a:rPr lang="en-US" sz="2400" dirty="0" smtClean="0"/>
              <a:t>define THEIR versions of function bill</a:t>
            </a:r>
          </a:p>
          <a:p>
            <a:pPr lvl="1" eaLnBrk="1" hangingPunct="1"/>
            <a:r>
              <a:rPr lang="en-US" sz="2400" dirty="0" smtClean="0"/>
              <a:t>Other member functions of Sale will use</a:t>
            </a:r>
            <a:br>
              <a:rPr lang="en-US" sz="2400" dirty="0" smtClean="0"/>
            </a:br>
            <a:r>
              <a:rPr lang="en-US" sz="2400" dirty="0" smtClean="0"/>
              <a:t>version based on object of derived class!</a:t>
            </a:r>
          </a:p>
          <a:p>
            <a:pPr lvl="1" eaLnBrk="1" hangingPunct="1"/>
            <a:r>
              <a:rPr lang="en-US" sz="2400" dirty="0" smtClean="0"/>
              <a:t>They won’t automatically use Sale’s version!</a:t>
            </a:r>
          </a:p>
          <a:p>
            <a:pPr lvl="1" eaLnBrk="1" hangingPunct="1"/>
            <a:endParaRPr lang="en-US" sz="2400" dirty="0" smtClean="0"/>
          </a:p>
          <a:p>
            <a:pPr eaLnBrk="1" hangingPunct="1">
              <a:lnSpc>
                <a:spcPct val="90000"/>
              </a:lnSpc>
            </a:pPr>
            <a:r>
              <a:rPr lang="en-US" sz="2800" dirty="0" smtClean="0"/>
              <a:t>Qualifier "virtual" does not go in actual</a:t>
            </a:r>
            <a:br>
              <a:rPr lang="en-US" sz="2800" dirty="0" smtClean="0"/>
            </a:br>
            <a:r>
              <a:rPr lang="en-US" sz="2800" dirty="0" smtClean="0"/>
              <a:t>function definition</a:t>
            </a:r>
          </a:p>
          <a:p>
            <a:pPr lvl="1" eaLnBrk="1" hangingPunct="1">
              <a:lnSpc>
                <a:spcPct val="90000"/>
              </a:lnSpc>
            </a:pPr>
            <a:r>
              <a:rPr lang="en-US" sz="2400" dirty="0" smtClean="0"/>
              <a:t>"Automatically" virtual in derived class</a:t>
            </a:r>
          </a:p>
          <a:p>
            <a:pPr lvl="1" eaLnBrk="1" hangingPunct="1">
              <a:lnSpc>
                <a:spcPct val="90000"/>
              </a:lnSpc>
            </a:pPr>
            <a:r>
              <a:rPr lang="en-US" sz="2400" dirty="0" smtClean="0"/>
              <a:t>Declaration (in interface) not required to have</a:t>
            </a:r>
            <a:br>
              <a:rPr lang="en-US" sz="2400" dirty="0" smtClean="0"/>
            </a:br>
            <a:r>
              <a:rPr lang="en-US" sz="2400" dirty="0" smtClean="0"/>
              <a:t>"virtual" keyword either (but usually does)</a:t>
            </a:r>
          </a:p>
          <a:p>
            <a:pPr lvl="1" eaLnBrk="1" hangingPunct="1"/>
            <a:endParaRPr lang="en-US" sz="2400" dirty="0" smtClean="0"/>
          </a:p>
          <a:p>
            <a:pPr eaLnBrk="1" hangingPunct="1">
              <a:spcBef>
                <a:spcPct val="0"/>
              </a:spcBef>
            </a:pPr>
            <a:endParaRPr lang="en-US" dirty="0"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A04641-AC9A-498F-A120-2748D1D3820E}" type="slidenum">
              <a:rPr lang="en-CA" smtClean="0"/>
              <a:pPr fontAlgn="base">
                <a:spcBef>
                  <a:spcPct val="0"/>
                </a:spcBef>
                <a:spcAft>
                  <a:spcPct val="0"/>
                </a:spcAft>
                <a:defRPr/>
              </a:pPr>
              <a:t>10</a:t>
            </a:fld>
            <a:endParaRPr lang="en-CA" smtClean="0"/>
          </a:p>
        </p:txBody>
      </p:sp>
    </p:spTree>
    <p:extLst>
      <p:ext uri="{BB962C8B-B14F-4D97-AF65-F5344CB8AC3E}">
        <p14:creationId xmlns:p14="http://schemas.microsoft.com/office/powerpoint/2010/main" val="413100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951264-BE87-4289-95ED-0AB1714C37FD}" type="slidenum">
              <a:rPr lang="en-CA" smtClean="0"/>
              <a:pPr fontAlgn="base">
                <a:spcBef>
                  <a:spcPct val="0"/>
                </a:spcBef>
                <a:spcAft>
                  <a:spcPct val="0"/>
                </a:spcAft>
                <a:defRPr/>
              </a:pPr>
              <a:t>11</a:t>
            </a:fld>
            <a:endParaRPr lang="en-CA" smtClean="0"/>
          </a:p>
        </p:txBody>
      </p:sp>
    </p:spTree>
    <p:extLst>
      <p:ext uri="{BB962C8B-B14F-4D97-AF65-F5344CB8AC3E}">
        <p14:creationId xmlns:p14="http://schemas.microsoft.com/office/powerpoint/2010/main" val="29110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err="1" smtClean="0"/>
              <a:t>DiscountSale’s</a:t>
            </a:r>
            <a:r>
              <a:rPr lang="en-US" dirty="0" smtClean="0"/>
              <a:t> member function bill()</a:t>
            </a:r>
            <a:br>
              <a:rPr lang="en-US" dirty="0" smtClean="0"/>
            </a:br>
            <a:r>
              <a:rPr lang="en-US" dirty="0" smtClean="0"/>
              <a:t>implemented differently than Sale’s</a:t>
            </a:r>
          </a:p>
          <a:p>
            <a:pPr lvl="1" eaLnBrk="1" hangingPunct="1"/>
            <a:r>
              <a:rPr lang="en-US" dirty="0" smtClean="0"/>
              <a:t>Particular to "discounts"</a:t>
            </a:r>
          </a:p>
          <a:p>
            <a:pPr eaLnBrk="1" hangingPunct="1"/>
            <a:r>
              <a:rPr lang="en-US" dirty="0" smtClean="0"/>
              <a:t>Member functions </a:t>
            </a:r>
            <a:r>
              <a:rPr lang="en-US" i="1" dirty="0" smtClean="0"/>
              <a:t>savings </a:t>
            </a:r>
            <a:r>
              <a:rPr lang="en-US" dirty="0" smtClean="0"/>
              <a:t>and "&lt;"</a:t>
            </a:r>
          </a:p>
          <a:p>
            <a:pPr lvl="1" eaLnBrk="1" hangingPunct="1"/>
            <a:r>
              <a:rPr lang="en-US" dirty="0" smtClean="0"/>
              <a:t>Will use this definition of bill() for all objects</a:t>
            </a:r>
            <a:br>
              <a:rPr lang="en-US" dirty="0" smtClean="0"/>
            </a:br>
            <a:r>
              <a:rPr lang="en-US" dirty="0" smtClean="0"/>
              <a:t>of </a:t>
            </a:r>
            <a:r>
              <a:rPr lang="en-US" dirty="0" err="1" smtClean="0"/>
              <a:t>DiscountSale</a:t>
            </a:r>
            <a:r>
              <a:rPr lang="en-US" dirty="0" smtClean="0"/>
              <a:t> class!</a:t>
            </a:r>
          </a:p>
          <a:p>
            <a:pPr lvl="1" eaLnBrk="1" hangingPunct="1"/>
            <a:r>
              <a:rPr lang="en-US" dirty="0" smtClean="0"/>
              <a:t>Instead of "defaulting" to version defined in</a:t>
            </a:r>
            <a:br>
              <a:rPr lang="en-US" dirty="0" smtClean="0"/>
            </a:br>
            <a:r>
              <a:rPr lang="en-US" dirty="0" smtClean="0"/>
              <a:t>Sales class!</a:t>
            </a:r>
          </a:p>
          <a:p>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13</a:t>
            </a:fld>
            <a:endParaRPr lang="en-US"/>
          </a:p>
        </p:txBody>
      </p:sp>
    </p:spTree>
    <p:extLst>
      <p:ext uri="{BB962C8B-B14F-4D97-AF65-F5344CB8AC3E}">
        <p14:creationId xmlns:p14="http://schemas.microsoft.com/office/powerpoint/2010/main" val="3826114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26DD75E3-9421-4529-B4B7-48A74E9ACFE9}" type="datetimeFigureOut">
              <a:rPr lang="en-US" smtClean="0"/>
              <a:t>2/17/2016</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6D03F266-44BA-46FE-9028-39B2F0FA73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D75E3-9421-4529-B4B7-48A74E9ACFE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6DD75E3-9421-4529-B4B7-48A74E9ACFE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3F266-44BA-46FE-9028-39B2F0FA7387}"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DD75E3-9421-4529-B4B7-48A74E9ACFE9}"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3F266-44BA-46FE-9028-39B2F0FA7387}"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D75E3-9421-4529-B4B7-48A74E9ACFE9}"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D75E3-9421-4529-B4B7-48A74E9ACFE9}"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26DD75E3-9421-4529-B4B7-48A74E9ACFE9}" type="datetimeFigureOut">
              <a:rPr lang="en-US" smtClean="0"/>
              <a:t>2/17/2016</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6D03F266-44BA-46FE-9028-39B2F0FA73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26DD75E3-9421-4529-B4B7-48A74E9ACFE9}" type="datetimeFigureOut">
              <a:rPr lang="en-US" smtClean="0"/>
              <a:t>2/17/2016</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6D03F266-44BA-46FE-9028-39B2F0FA73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26DD75E3-9421-4529-B4B7-48A74E9ACFE9}" type="datetimeFigureOut">
              <a:rPr lang="en-US" smtClean="0"/>
              <a:t>2/17/2016</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D03F266-44BA-46FE-9028-39B2F0FA73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atic2.wikia.nocookie.net/__cb20130217142215/powerrangers/images/a/a5/MMPR_Rangers.jp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www.youtube.com/watch?v=7T3_50ijESU"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1814" y="1360148"/>
            <a:ext cx="7373726" cy="1648228"/>
          </a:xfrm>
        </p:spPr>
        <p:txBody>
          <a:bodyPr>
            <a:noAutofit/>
          </a:bodyPr>
          <a:lstStyle/>
          <a:p>
            <a:r>
              <a:rPr lang="en-US" dirty="0" smtClean="0"/>
              <a:t>COMP 53 – Week Five</a:t>
            </a:r>
            <a:r>
              <a:rPr lang="en-US" b="1" dirty="0" smtClean="0"/>
              <a:t/>
            </a:r>
            <a:br>
              <a:rPr lang="en-US" b="1" dirty="0" smtClean="0"/>
            </a:br>
            <a:endParaRPr lang="en-US" b="1" dirty="0"/>
          </a:p>
        </p:txBody>
      </p:sp>
      <p:sp>
        <p:nvSpPr>
          <p:cNvPr id="3" name="Subtitle 2"/>
          <p:cNvSpPr>
            <a:spLocks noGrp="1"/>
          </p:cNvSpPr>
          <p:nvPr>
            <p:ph type="subTitle" idx="1"/>
          </p:nvPr>
        </p:nvSpPr>
        <p:spPr>
          <a:xfrm>
            <a:off x="2246050" y="2993372"/>
            <a:ext cx="7910004" cy="1634370"/>
          </a:xfrm>
        </p:spPr>
        <p:txBody>
          <a:bodyPr>
            <a:noAutofit/>
          </a:bodyPr>
          <a:lstStyle/>
          <a:p>
            <a:r>
              <a:rPr lang="en-US" sz="2800" dirty="0" smtClean="0">
                <a:solidFill>
                  <a:schemeClr val="tx1"/>
                </a:solidFill>
                <a:latin typeface="Georgia" panose="02040502050405020303" pitchFamily="18" charset="0"/>
              </a:rPr>
              <a:t>Polymorphism</a:t>
            </a:r>
          </a:p>
          <a:p>
            <a:r>
              <a:rPr lang="en-US" sz="2800" dirty="0" smtClean="0">
                <a:solidFill>
                  <a:schemeClr val="tx1"/>
                </a:solidFill>
                <a:latin typeface="Georgia" panose="02040502050405020303" pitchFamily="18" charset="0"/>
              </a:rPr>
              <a:t>Templates</a:t>
            </a:r>
            <a:endParaRPr lang="en-US" sz="2800" dirty="0">
              <a:solidFill>
                <a:schemeClr val="tx1"/>
              </a:solidFill>
              <a:latin typeface="Georgia" panose="02040502050405020303" pitchFamily="18" charset="0"/>
            </a:endParaRPr>
          </a:p>
        </p:txBody>
      </p:sp>
      <p:pic>
        <p:nvPicPr>
          <p:cNvPr id="1030" name="Picture 6" descr="MMPR Ranger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621" y="4147457"/>
            <a:ext cx="3917791" cy="267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2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normAutofit fontScale="90000"/>
          </a:bodyPr>
          <a:lstStyle/>
          <a:p>
            <a:r>
              <a:rPr lang="en-US" dirty="0" smtClean="0"/>
              <a:t>Class Sale Definition</a:t>
            </a:r>
            <a:br>
              <a:rPr lang="en-US" dirty="0" smtClean="0"/>
            </a:br>
            <a:r>
              <a:rPr lang="en-US" sz="3100" i="1" dirty="0"/>
              <a:t>Auto Part Sales Example </a:t>
            </a:r>
            <a:r>
              <a:rPr lang="en-US" sz="3100" i="1" dirty="0" smtClean="0"/>
              <a:t>(2 </a:t>
            </a:r>
            <a:r>
              <a:rPr lang="en-US" sz="3100" i="1" dirty="0"/>
              <a:t>of </a:t>
            </a:r>
            <a:r>
              <a:rPr lang="en-US" sz="3100" i="1" dirty="0" smtClean="0"/>
              <a:t>4)</a:t>
            </a:r>
          </a:p>
        </p:txBody>
      </p:sp>
      <p:sp>
        <p:nvSpPr>
          <p:cNvPr id="6" name="Slide Number Placeholder 5"/>
          <p:cNvSpPr>
            <a:spLocks noGrp="1"/>
          </p:cNvSpPr>
          <p:nvPr>
            <p:ph type="sldNum" sz="quarter" idx="12"/>
          </p:nvPr>
        </p:nvSpPr>
        <p:spPr/>
        <p:txBody>
          <a:bodyPr/>
          <a:lstStyle/>
          <a:p>
            <a:pPr>
              <a:defRPr/>
            </a:pPr>
            <a:r>
              <a:rPr lang="en-US"/>
              <a:t>15-</a:t>
            </a:r>
            <a:fld id="{B1BEA473-0DDE-4604-89D1-2300B1B7BDD0}" type="slidenum">
              <a:rPr lang="en-US"/>
              <a:pPr>
                <a:defRPr/>
              </a:pPr>
              <a:t>10</a:t>
            </a:fld>
            <a:endParaRPr lang="en-US"/>
          </a:p>
        </p:txBody>
      </p:sp>
      <p:sp>
        <p:nvSpPr>
          <p:cNvPr id="34818" name="Rectangle 3"/>
          <p:cNvSpPr>
            <a:spLocks noGrp="1" noChangeArrowheads="1"/>
          </p:cNvSpPr>
          <p:nvPr>
            <p:ph sz="quarter" idx="13"/>
          </p:nvPr>
        </p:nvSpPr>
        <p:spPr/>
        <p:txBody>
          <a:bodyPr>
            <a:normAutofit/>
          </a:bodyPr>
          <a:lstStyle/>
          <a:p>
            <a:pPr eaLnBrk="1" hangingPunct="1">
              <a:lnSpc>
                <a:spcPct val="90000"/>
              </a:lnSpc>
            </a:pPr>
            <a:r>
              <a:rPr lang="en-US" sz="2000" dirty="0">
                <a:solidFill>
                  <a:srgbClr val="C00000"/>
                </a:solidFill>
              </a:rPr>
              <a:t>class Sale</a:t>
            </a:r>
            <a:br>
              <a:rPr lang="en-US" sz="2000" dirty="0">
                <a:solidFill>
                  <a:srgbClr val="C00000"/>
                </a:solidFill>
              </a:rPr>
            </a:br>
            <a:r>
              <a:rPr lang="en-US" sz="2000" dirty="0">
                <a:solidFill>
                  <a:srgbClr val="C00000"/>
                </a:solidFill>
              </a:rPr>
              <a:t>{</a:t>
            </a:r>
            <a:br>
              <a:rPr lang="en-US" sz="2000" dirty="0">
                <a:solidFill>
                  <a:srgbClr val="C00000"/>
                </a:solidFill>
              </a:rPr>
            </a:br>
            <a:r>
              <a:rPr lang="en-US" sz="2000" dirty="0">
                <a:solidFill>
                  <a:srgbClr val="C00000"/>
                </a:solidFill>
              </a:rPr>
              <a:t>public:</a:t>
            </a:r>
            <a:br>
              <a:rPr lang="en-US" sz="2000" dirty="0">
                <a:solidFill>
                  <a:srgbClr val="C00000"/>
                </a:solidFill>
              </a:rPr>
            </a:br>
            <a:r>
              <a:rPr lang="en-US" sz="2000" dirty="0">
                <a:solidFill>
                  <a:srgbClr val="C00000"/>
                </a:solidFill>
              </a:rPr>
              <a:t>	Sale();</a:t>
            </a:r>
            <a:br>
              <a:rPr lang="en-US" sz="2000" dirty="0">
                <a:solidFill>
                  <a:srgbClr val="C00000"/>
                </a:solidFill>
              </a:rPr>
            </a:br>
            <a:r>
              <a:rPr lang="en-US" sz="2000" dirty="0">
                <a:solidFill>
                  <a:srgbClr val="C00000"/>
                </a:solidFill>
              </a:rPr>
              <a:t>	Sale(double </a:t>
            </a:r>
            <a:r>
              <a:rPr lang="en-US" sz="2000" dirty="0" err="1">
                <a:solidFill>
                  <a:srgbClr val="C00000"/>
                </a:solidFill>
              </a:rPr>
              <a:t>thePrice</a:t>
            </a:r>
            <a:r>
              <a:rPr lang="en-US" sz="2000" dirty="0">
                <a:solidFill>
                  <a:srgbClr val="C00000"/>
                </a:solidFill>
              </a:rPr>
              <a:t>);</a:t>
            </a:r>
            <a:br>
              <a:rPr lang="en-US" sz="2000" dirty="0">
                <a:solidFill>
                  <a:srgbClr val="C00000"/>
                </a:solidFill>
              </a:rPr>
            </a:br>
            <a:r>
              <a:rPr lang="en-US" sz="2000" dirty="0">
                <a:solidFill>
                  <a:srgbClr val="C00000"/>
                </a:solidFill>
              </a:rPr>
              <a:t>	double </a:t>
            </a:r>
            <a:r>
              <a:rPr lang="en-US" sz="2000" dirty="0" err="1">
                <a:solidFill>
                  <a:srgbClr val="C00000"/>
                </a:solidFill>
              </a:rPr>
              <a:t>getPrice</a:t>
            </a:r>
            <a:r>
              <a:rPr lang="en-US" sz="2000" dirty="0">
                <a:solidFill>
                  <a:srgbClr val="C00000"/>
                </a:solidFill>
              </a:rPr>
              <a:t>() </a:t>
            </a:r>
            <a:r>
              <a:rPr lang="en-US" sz="2000" dirty="0" err="1">
                <a:solidFill>
                  <a:srgbClr val="C00000"/>
                </a:solidFill>
              </a:rPr>
              <a:t>const</a:t>
            </a:r>
            <a:r>
              <a:rPr lang="en-US" sz="2000" dirty="0">
                <a:solidFill>
                  <a:srgbClr val="C00000"/>
                </a:solidFill>
              </a:rPr>
              <a:t>;</a:t>
            </a:r>
            <a:br>
              <a:rPr lang="en-US" sz="2000" dirty="0">
                <a:solidFill>
                  <a:srgbClr val="C00000"/>
                </a:solidFill>
              </a:rPr>
            </a:br>
            <a:r>
              <a:rPr lang="en-US" sz="2000" dirty="0">
                <a:solidFill>
                  <a:srgbClr val="C00000"/>
                </a:solidFill>
              </a:rPr>
              <a:t>	</a:t>
            </a:r>
            <a:r>
              <a:rPr lang="en-US" sz="2000" b="1" i="1" dirty="0">
                <a:solidFill>
                  <a:srgbClr val="C00000"/>
                </a:solidFill>
              </a:rPr>
              <a:t>virtual</a:t>
            </a:r>
            <a:r>
              <a:rPr lang="en-US" sz="2000" dirty="0">
                <a:solidFill>
                  <a:srgbClr val="C00000"/>
                </a:solidFill>
              </a:rPr>
              <a:t> double bill() </a:t>
            </a:r>
            <a:r>
              <a:rPr lang="en-US" sz="2000" dirty="0" err="1" smtClean="0">
                <a:solidFill>
                  <a:srgbClr val="C00000"/>
                </a:solidFill>
              </a:rPr>
              <a:t>const</a:t>
            </a:r>
            <a:r>
              <a:rPr lang="en-US" sz="2000" dirty="0">
                <a:solidFill>
                  <a:srgbClr val="C00000"/>
                </a:solidFill>
              </a:rPr>
              <a:t>;</a:t>
            </a:r>
            <a:br>
              <a:rPr lang="en-US" sz="2000" dirty="0">
                <a:solidFill>
                  <a:srgbClr val="C00000"/>
                </a:solidFill>
              </a:rPr>
            </a:br>
            <a:r>
              <a:rPr lang="en-US" sz="2000" dirty="0">
                <a:solidFill>
                  <a:srgbClr val="C00000"/>
                </a:solidFill>
              </a:rPr>
              <a:t>	double savings(</a:t>
            </a:r>
            <a:r>
              <a:rPr lang="en-US" sz="2000" dirty="0" err="1">
                <a:solidFill>
                  <a:srgbClr val="C00000"/>
                </a:solidFill>
              </a:rPr>
              <a:t>const</a:t>
            </a:r>
            <a:r>
              <a:rPr lang="en-US" sz="2000" dirty="0">
                <a:solidFill>
                  <a:srgbClr val="C00000"/>
                </a:solidFill>
              </a:rPr>
              <a:t> Sale&amp; other) </a:t>
            </a:r>
            <a:r>
              <a:rPr lang="en-US" sz="2000" dirty="0" err="1">
                <a:solidFill>
                  <a:srgbClr val="C00000"/>
                </a:solidFill>
              </a:rPr>
              <a:t>const</a:t>
            </a:r>
            <a:r>
              <a:rPr lang="en-US" sz="2000" dirty="0">
                <a:solidFill>
                  <a:srgbClr val="C00000"/>
                </a:solidFill>
              </a:rPr>
              <a:t>;</a:t>
            </a:r>
            <a:br>
              <a:rPr lang="en-US" sz="2000" dirty="0">
                <a:solidFill>
                  <a:srgbClr val="C00000"/>
                </a:solidFill>
              </a:rPr>
            </a:br>
            <a:r>
              <a:rPr lang="en-US" sz="2000" dirty="0">
                <a:solidFill>
                  <a:srgbClr val="C00000"/>
                </a:solidFill>
              </a:rPr>
              <a:t>private:</a:t>
            </a:r>
            <a:br>
              <a:rPr lang="en-US" sz="2000" dirty="0">
                <a:solidFill>
                  <a:srgbClr val="C00000"/>
                </a:solidFill>
              </a:rPr>
            </a:br>
            <a:r>
              <a:rPr lang="en-US" sz="2000" dirty="0">
                <a:solidFill>
                  <a:srgbClr val="C00000"/>
                </a:solidFill>
              </a:rPr>
              <a:t>	double price;</a:t>
            </a:r>
            <a:br>
              <a:rPr lang="en-US" sz="2000" dirty="0">
                <a:solidFill>
                  <a:srgbClr val="C00000"/>
                </a:solidFill>
              </a:rPr>
            </a:br>
            <a:r>
              <a:rPr lang="en-US" sz="2000" dirty="0">
                <a:solidFill>
                  <a:srgbClr val="C00000"/>
                </a:solidFill>
              </a:rPr>
              <a:t>};</a:t>
            </a:r>
          </a:p>
        </p:txBody>
      </p:sp>
      <p:sp>
        <p:nvSpPr>
          <p:cNvPr id="2" name="Content Placeholder 1"/>
          <p:cNvSpPr>
            <a:spLocks noGrp="1"/>
          </p:cNvSpPr>
          <p:nvPr>
            <p:ph sz="quarter" idx="14"/>
          </p:nvPr>
        </p:nvSpPr>
        <p:spPr/>
        <p:txBody>
          <a:bodyPr>
            <a:noAutofit/>
          </a:bodyPr>
          <a:lstStyle/>
          <a:p>
            <a:pPr>
              <a:lnSpc>
                <a:spcPct val="90000"/>
              </a:lnSpc>
              <a:spcBef>
                <a:spcPct val="60000"/>
              </a:spcBef>
            </a:pPr>
            <a:r>
              <a:rPr lang="en-US" sz="1800" dirty="0">
                <a:solidFill>
                  <a:srgbClr val="C00000"/>
                </a:solidFill>
              </a:rPr>
              <a:t>double Sale::savings(</a:t>
            </a:r>
            <a:r>
              <a:rPr lang="en-US" sz="1800" dirty="0" err="1">
                <a:solidFill>
                  <a:srgbClr val="C00000"/>
                </a:solidFill>
              </a:rPr>
              <a:t>const</a:t>
            </a:r>
            <a:r>
              <a:rPr lang="en-US" sz="1800" dirty="0">
                <a:solidFill>
                  <a:srgbClr val="C00000"/>
                </a:solidFill>
              </a:rPr>
              <a:t> Sale&amp; other) </a:t>
            </a:r>
            <a:r>
              <a:rPr lang="en-US" sz="1800" dirty="0" err="1">
                <a:solidFill>
                  <a:srgbClr val="C00000"/>
                </a:solidFill>
              </a:rPr>
              <a:t>const</a:t>
            </a:r>
            <a:r>
              <a:rPr lang="en-US" sz="1800" dirty="0">
                <a:solidFill>
                  <a:srgbClr val="C00000"/>
                </a:solidFill>
              </a:rPr>
              <a:t/>
            </a:r>
            <a:br>
              <a:rPr lang="en-US" sz="1800" dirty="0">
                <a:solidFill>
                  <a:srgbClr val="C00000"/>
                </a:solidFill>
              </a:rPr>
            </a:br>
            <a:r>
              <a:rPr lang="en-US" sz="1800" dirty="0">
                <a:solidFill>
                  <a:srgbClr val="C00000"/>
                </a:solidFill>
              </a:rPr>
              <a:t>{</a:t>
            </a:r>
            <a:br>
              <a:rPr lang="en-US" sz="1800" dirty="0">
                <a:solidFill>
                  <a:srgbClr val="C00000"/>
                </a:solidFill>
              </a:rPr>
            </a:br>
            <a:r>
              <a:rPr lang="en-US" sz="1800" dirty="0">
                <a:solidFill>
                  <a:srgbClr val="C00000"/>
                </a:solidFill>
              </a:rPr>
              <a:t>	return (bill() – </a:t>
            </a:r>
            <a:r>
              <a:rPr lang="en-US" sz="1800" dirty="0" err="1">
                <a:solidFill>
                  <a:srgbClr val="C00000"/>
                </a:solidFill>
              </a:rPr>
              <a:t>other.bill</a:t>
            </a:r>
            <a:r>
              <a:rPr lang="en-US" sz="1800" dirty="0">
                <a:solidFill>
                  <a:srgbClr val="C00000"/>
                </a:solidFill>
              </a:rPr>
              <a:t>());</a:t>
            </a:r>
            <a:br>
              <a:rPr lang="en-US" sz="1800" dirty="0">
                <a:solidFill>
                  <a:srgbClr val="C00000"/>
                </a:solidFill>
              </a:rPr>
            </a:br>
            <a:r>
              <a:rPr lang="en-US" sz="1800" dirty="0">
                <a:solidFill>
                  <a:srgbClr val="C00000"/>
                </a:solidFill>
              </a:rPr>
              <a:t>}</a:t>
            </a:r>
          </a:p>
          <a:p>
            <a:pPr>
              <a:lnSpc>
                <a:spcPct val="90000"/>
              </a:lnSpc>
              <a:spcBef>
                <a:spcPct val="60000"/>
              </a:spcBef>
            </a:pPr>
            <a:r>
              <a:rPr lang="en-US" sz="1800" dirty="0" err="1">
                <a:solidFill>
                  <a:srgbClr val="C00000"/>
                </a:solidFill>
              </a:rPr>
              <a:t>bool</a:t>
            </a:r>
            <a:r>
              <a:rPr lang="en-US" sz="1800" dirty="0">
                <a:solidFill>
                  <a:srgbClr val="C00000"/>
                </a:solidFill>
              </a:rPr>
              <a:t> operator &lt; </a:t>
            </a:r>
            <a:r>
              <a:rPr lang="en-US" sz="1800" dirty="0" smtClean="0">
                <a:solidFill>
                  <a:srgbClr val="C00000"/>
                </a:solidFill>
              </a:rPr>
              <a:t>(</a:t>
            </a:r>
            <a:r>
              <a:rPr lang="en-US" sz="1800" dirty="0" err="1" smtClean="0">
                <a:solidFill>
                  <a:srgbClr val="C00000"/>
                </a:solidFill>
              </a:rPr>
              <a:t>const</a:t>
            </a:r>
            <a:r>
              <a:rPr lang="en-US" sz="1800" dirty="0" smtClean="0">
                <a:solidFill>
                  <a:srgbClr val="C00000"/>
                </a:solidFill>
              </a:rPr>
              <a:t> </a:t>
            </a:r>
            <a:r>
              <a:rPr lang="en-US" sz="1800" dirty="0">
                <a:solidFill>
                  <a:srgbClr val="C00000"/>
                </a:solidFill>
              </a:rPr>
              <a:t>Sale&amp; first,</a:t>
            </a:r>
            <a:br>
              <a:rPr lang="en-US" sz="1800" dirty="0">
                <a:solidFill>
                  <a:srgbClr val="C00000"/>
                </a:solidFill>
              </a:rPr>
            </a:br>
            <a:r>
              <a:rPr lang="en-US" sz="1800" dirty="0">
                <a:solidFill>
                  <a:srgbClr val="C00000"/>
                </a:solidFill>
              </a:rPr>
              <a:t>		</a:t>
            </a:r>
            <a:r>
              <a:rPr lang="en-US" sz="1800" dirty="0" err="1" smtClean="0">
                <a:solidFill>
                  <a:srgbClr val="C00000"/>
                </a:solidFill>
              </a:rPr>
              <a:t>const</a:t>
            </a:r>
            <a:r>
              <a:rPr lang="en-US" sz="1800" dirty="0" smtClean="0">
                <a:solidFill>
                  <a:srgbClr val="C00000"/>
                </a:solidFill>
              </a:rPr>
              <a:t> </a:t>
            </a:r>
            <a:r>
              <a:rPr lang="en-US" sz="1800" dirty="0">
                <a:solidFill>
                  <a:srgbClr val="C00000"/>
                </a:solidFill>
              </a:rPr>
              <a:t>Sale&amp; second)</a:t>
            </a:r>
            <a:br>
              <a:rPr lang="en-US" sz="1800" dirty="0">
                <a:solidFill>
                  <a:srgbClr val="C00000"/>
                </a:solidFill>
              </a:rPr>
            </a:br>
            <a:r>
              <a:rPr lang="en-US" sz="1800" dirty="0">
                <a:solidFill>
                  <a:srgbClr val="C00000"/>
                </a:solidFill>
              </a:rPr>
              <a:t>{</a:t>
            </a:r>
            <a:br>
              <a:rPr lang="en-US" sz="1800" dirty="0">
                <a:solidFill>
                  <a:srgbClr val="C00000"/>
                </a:solidFill>
              </a:rPr>
            </a:br>
            <a:r>
              <a:rPr lang="en-US" sz="1800" dirty="0">
                <a:solidFill>
                  <a:srgbClr val="C00000"/>
                </a:solidFill>
              </a:rPr>
              <a:t>	return (</a:t>
            </a:r>
            <a:r>
              <a:rPr lang="en-US" sz="1800" dirty="0" err="1">
                <a:solidFill>
                  <a:srgbClr val="C00000"/>
                </a:solidFill>
              </a:rPr>
              <a:t>first.bill</a:t>
            </a:r>
            <a:r>
              <a:rPr lang="en-US" sz="1800" dirty="0">
                <a:solidFill>
                  <a:srgbClr val="C00000"/>
                </a:solidFill>
              </a:rPr>
              <a:t>() &lt; </a:t>
            </a:r>
            <a:r>
              <a:rPr lang="en-US" sz="1800" dirty="0" err="1">
                <a:solidFill>
                  <a:srgbClr val="C00000"/>
                </a:solidFill>
              </a:rPr>
              <a:t>second.bill</a:t>
            </a:r>
            <a:r>
              <a:rPr lang="en-US" sz="1800" dirty="0">
                <a:solidFill>
                  <a:srgbClr val="C00000"/>
                </a:solidFill>
              </a:rPr>
              <a:t>());</a:t>
            </a:r>
            <a:br>
              <a:rPr lang="en-US" sz="1800" dirty="0">
                <a:solidFill>
                  <a:srgbClr val="C00000"/>
                </a:solidFill>
              </a:rPr>
            </a:br>
            <a:r>
              <a:rPr lang="en-US" sz="1800" dirty="0" smtClean="0">
                <a:solidFill>
                  <a:srgbClr val="C00000"/>
                </a:solidFill>
              </a:rPr>
              <a:t>}</a:t>
            </a:r>
          </a:p>
          <a:p>
            <a:pPr>
              <a:lnSpc>
                <a:spcPct val="90000"/>
              </a:lnSpc>
              <a:spcBef>
                <a:spcPct val="60000"/>
              </a:spcBef>
            </a:pPr>
            <a:r>
              <a:rPr lang="en-US" sz="1800" dirty="0" smtClean="0">
                <a:solidFill>
                  <a:srgbClr val="C00000"/>
                </a:solidFill>
              </a:rPr>
              <a:t>Double bill() {</a:t>
            </a:r>
          </a:p>
          <a:p>
            <a:pPr marL="365760" lvl="1" indent="0">
              <a:lnSpc>
                <a:spcPct val="90000"/>
              </a:lnSpc>
              <a:spcBef>
                <a:spcPct val="60000"/>
              </a:spcBef>
              <a:buNone/>
            </a:pPr>
            <a:r>
              <a:rPr lang="en-US" sz="1600" dirty="0" smtClean="0">
                <a:solidFill>
                  <a:srgbClr val="C00000"/>
                </a:solidFill>
              </a:rPr>
              <a:t>Return price;</a:t>
            </a:r>
            <a:br>
              <a:rPr lang="en-US" sz="1600" dirty="0" smtClean="0">
                <a:solidFill>
                  <a:srgbClr val="C00000"/>
                </a:solidFill>
              </a:rPr>
            </a:br>
            <a:r>
              <a:rPr lang="en-US" sz="1600" dirty="0" smtClean="0">
                <a:solidFill>
                  <a:srgbClr val="C00000"/>
                </a:solidFill>
              </a:rPr>
              <a:t>}</a:t>
            </a:r>
            <a:endParaRPr lang="en-US" sz="1600" dirty="0">
              <a:solidFill>
                <a:srgbClr val="C00000"/>
              </a:solidFill>
            </a:endParaRPr>
          </a:p>
          <a:p>
            <a:endParaRPr lang="en-US" sz="1800" dirty="0"/>
          </a:p>
        </p:txBody>
      </p:sp>
      <p:sp>
        <p:nvSpPr>
          <p:cNvPr id="3" name="Rounded Rectangular Callout 2"/>
          <p:cNvSpPr/>
          <p:nvPr/>
        </p:nvSpPr>
        <p:spPr>
          <a:xfrm>
            <a:off x="0" y="1544595"/>
            <a:ext cx="1581665" cy="500469"/>
          </a:xfrm>
          <a:prstGeom prst="wedgeRoundRectCallout">
            <a:avLst>
              <a:gd name="adj1" fmla="val 57292"/>
              <a:gd name="adj2" fmla="val 8223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Header file</a:t>
            </a:r>
          </a:p>
        </p:txBody>
      </p:sp>
      <p:sp>
        <p:nvSpPr>
          <p:cNvPr id="4" name="Rounded Rectangular Callout 3"/>
          <p:cNvSpPr/>
          <p:nvPr/>
        </p:nvSpPr>
        <p:spPr>
          <a:xfrm>
            <a:off x="9860692" y="1359243"/>
            <a:ext cx="1470454" cy="444843"/>
          </a:xfrm>
          <a:prstGeom prst="wedgeRoundRectCallout">
            <a:avLst>
              <a:gd name="adj1" fmla="val -75455"/>
              <a:gd name="adj2" fmla="val 10972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t>.cpp file</a:t>
            </a:r>
            <a:endParaRPr lang="en-US" dirty="0" smtClean="0"/>
          </a:p>
        </p:txBody>
      </p:sp>
      <p:sp>
        <p:nvSpPr>
          <p:cNvPr id="5" name="Rounded Rectangular Callout 4"/>
          <p:cNvSpPr/>
          <p:nvPr/>
        </p:nvSpPr>
        <p:spPr>
          <a:xfrm>
            <a:off x="10334029" y="4728458"/>
            <a:ext cx="1857971" cy="1095312"/>
          </a:xfrm>
          <a:prstGeom prst="wedgeRoundRectCallout">
            <a:avLst>
              <a:gd name="adj1" fmla="val -76018"/>
              <a:gd name="adj2" fmla="val -6166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Note – both methods call the bill function</a:t>
            </a:r>
          </a:p>
        </p:txBody>
      </p:sp>
    </p:spTree>
    <p:extLst>
      <p:ext uri="{BB962C8B-B14F-4D97-AF65-F5344CB8AC3E}">
        <p14:creationId xmlns:p14="http://schemas.microsoft.com/office/powerpoint/2010/main" val="111120129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z="3600" dirty="0"/>
              <a:t>Derived Class </a:t>
            </a:r>
            <a:r>
              <a:rPr lang="en-US" sz="3600" dirty="0" err="1"/>
              <a:t>DiscountSale</a:t>
            </a:r>
            <a:r>
              <a:rPr lang="en-US" sz="3600" dirty="0"/>
              <a:t> </a:t>
            </a:r>
            <a:r>
              <a:rPr lang="en-US" sz="3600" dirty="0" smtClean="0"/>
              <a:t>Defined</a:t>
            </a:r>
            <a:br>
              <a:rPr lang="en-US" sz="3600" dirty="0" smtClean="0"/>
            </a:br>
            <a:r>
              <a:rPr lang="en-US" sz="2400" i="1" dirty="0"/>
              <a:t>Auto Part Sales Example </a:t>
            </a:r>
            <a:r>
              <a:rPr lang="en-US" sz="2400" i="1" dirty="0" smtClean="0"/>
              <a:t>(3 of 4)</a:t>
            </a:r>
            <a:endParaRPr lang="en-US" sz="2400" i="1" dirty="0"/>
          </a:p>
        </p:txBody>
      </p:sp>
      <p:sp>
        <p:nvSpPr>
          <p:cNvPr id="6" name="Slide Number Placeholder 5"/>
          <p:cNvSpPr>
            <a:spLocks noGrp="1"/>
          </p:cNvSpPr>
          <p:nvPr>
            <p:ph type="sldNum" sz="quarter" idx="12"/>
          </p:nvPr>
        </p:nvSpPr>
        <p:spPr/>
        <p:txBody>
          <a:bodyPr/>
          <a:lstStyle/>
          <a:p>
            <a:pPr>
              <a:defRPr/>
            </a:pPr>
            <a:r>
              <a:rPr lang="en-US"/>
              <a:t>15-</a:t>
            </a:r>
            <a:fld id="{2B7904B6-06C2-44D0-9D1D-2B41177ACFC6}" type="slidenum">
              <a:rPr lang="en-US"/>
              <a:pPr>
                <a:defRPr/>
              </a:pPr>
              <a:t>11</a:t>
            </a:fld>
            <a:endParaRPr lang="en-US"/>
          </a:p>
        </p:txBody>
      </p:sp>
      <p:sp>
        <p:nvSpPr>
          <p:cNvPr id="40962" name="Rectangle 3"/>
          <p:cNvSpPr>
            <a:spLocks noGrp="1" noChangeArrowheads="1"/>
          </p:cNvSpPr>
          <p:nvPr>
            <p:ph sz="quarter" idx="13"/>
          </p:nvPr>
        </p:nvSpPr>
        <p:spPr/>
        <p:txBody>
          <a:bodyPr>
            <a:noAutofit/>
          </a:bodyPr>
          <a:lstStyle/>
          <a:p>
            <a:pPr eaLnBrk="1" hangingPunct="1"/>
            <a:r>
              <a:rPr lang="en-US" sz="1600" dirty="0">
                <a:solidFill>
                  <a:srgbClr val="C00000"/>
                </a:solidFill>
              </a:rPr>
              <a:t>class </a:t>
            </a:r>
            <a:r>
              <a:rPr lang="en-US" sz="1600" dirty="0" err="1">
                <a:solidFill>
                  <a:srgbClr val="C00000"/>
                </a:solidFill>
              </a:rPr>
              <a:t>DiscountSale</a:t>
            </a:r>
            <a:r>
              <a:rPr lang="en-US" sz="1600" dirty="0">
                <a:solidFill>
                  <a:srgbClr val="C00000"/>
                </a:solidFill>
              </a:rPr>
              <a:t>   :  public Sale</a:t>
            </a:r>
            <a:br>
              <a:rPr lang="en-US" sz="1600" dirty="0">
                <a:solidFill>
                  <a:srgbClr val="C00000"/>
                </a:solidFill>
              </a:rPr>
            </a:br>
            <a:r>
              <a:rPr lang="en-US" sz="1600" dirty="0">
                <a:solidFill>
                  <a:srgbClr val="C00000"/>
                </a:solidFill>
              </a:rPr>
              <a:t>{</a:t>
            </a:r>
            <a:br>
              <a:rPr lang="en-US" sz="1600" dirty="0">
                <a:solidFill>
                  <a:srgbClr val="C00000"/>
                </a:solidFill>
              </a:rPr>
            </a:br>
            <a:r>
              <a:rPr lang="en-US" sz="1600" dirty="0">
                <a:solidFill>
                  <a:srgbClr val="C00000"/>
                </a:solidFill>
              </a:rPr>
              <a:t>public:</a:t>
            </a:r>
            <a:br>
              <a:rPr lang="en-US" sz="1600" dirty="0">
                <a:solidFill>
                  <a:srgbClr val="C00000"/>
                </a:solidFill>
              </a:rPr>
            </a:br>
            <a:r>
              <a:rPr lang="en-US" sz="1600" dirty="0">
                <a:solidFill>
                  <a:srgbClr val="C00000"/>
                </a:solidFill>
              </a:rPr>
              <a:t>	</a:t>
            </a:r>
            <a:r>
              <a:rPr lang="en-US" sz="1600" dirty="0" err="1">
                <a:solidFill>
                  <a:srgbClr val="C00000"/>
                </a:solidFill>
              </a:rPr>
              <a:t>DiscountSale</a:t>
            </a:r>
            <a:r>
              <a:rPr lang="en-US" sz="1600" dirty="0">
                <a:solidFill>
                  <a:srgbClr val="C00000"/>
                </a:solidFill>
              </a:rPr>
              <a:t>();</a:t>
            </a:r>
            <a:br>
              <a:rPr lang="en-US" sz="1600" dirty="0">
                <a:solidFill>
                  <a:srgbClr val="C00000"/>
                </a:solidFill>
              </a:rPr>
            </a:br>
            <a:r>
              <a:rPr lang="en-US" sz="1600" dirty="0">
                <a:solidFill>
                  <a:srgbClr val="C00000"/>
                </a:solidFill>
              </a:rPr>
              <a:t>	</a:t>
            </a:r>
            <a:r>
              <a:rPr lang="en-US" sz="1600" dirty="0" err="1" smtClean="0">
                <a:solidFill>
                  <a:srgbClr val="C00000"/>
                </a:solidFill>
              </a:rPr>
              <a:t>DiscountSale</a:t>
            </a:r>
            <a:r>
              <a:rPr lang="en-US" sz="1600" dirty="0" smtClean="0">
                <a:solidFill>
                  <a:srgbClr val="C00000"/>
                </a:solidFill>
              </a:rPr>
              <a:t>(double </a:t>
            </a:r>
            <a:r>
              <a:rPr lang="en-US" sz="1600" dirty="0" err="1">
                <a:solidFill>
                  <a:srgbClr val="C00000"/>
                </a:solidFill>
              </a:rPr>
              <a:t>thePrice</a:t>
            </a:r>
            <a:r>
              <a:rPr lang="en-US" sz="1600" dirty="0">
                <a:solidFill>
                  <a:srgbClr val="C00000"/>
                </a:solidFill>
              </a:rPr>
              <a:t>,</a:t>
            </a:r>
            <a:br>
              <a:rPr lang="en-US" sz="1600" dirty="0">
                <a:solidFill>
                  <a:srgbClr val="C00000"/>
                </a:solidFill>
              </a:rPr>
            </a:br>
            <a:r>
              <a:rPr lang="en-US" sz="1600" dirty="0">
                <a:solidFill>
                  <a:srgbClr val="C00000"/>
                </a:solidFill>
              </a:rPr>
              <a:t>		</a:t>
            </a:r>
            <a:r>
              <a:rPr lang="en-US" sz="1600" dirty="0" smtClean="0">
                <a:solidFill>
                  <a:srgbClr val="C00000"/>
                </a:solidFill>
              </a:rPr>
              <a:t>double </a:t>
            </a:r>
            <a:r>
              <a:rPr lang="en-US" sz="1600" dirty="0">
                <a:solidFill>
                  <a:srgbClr val="C00000"/>
                </a:solidFill>
              </a:rPr>
              <a:t>the Discount);</a:t>
            </a:r>
            <a:br>
              <a:rPr lang="en-US" sz="1600" dirty="0">
                <a:solidFill>
                  <a:srgbClr val="C00000"/>
                </a:solidFill>
              </a:rPr>
            </a:br>
            <a:r>
              <a:rPr lang="en-US" sz="1600" dirty="0">
                <a:solidFill>
                  <a:srgbClr val="C00000"/>
                </a:solidFill>
              </a:rPr>
              <a:t>	double </a:t>
            </a:r>
            <a:r>
              <a:rPr lang="en-US" sz="1600" dirty="0" err="1">
                <a:solidFill>
                  <a:srgbClr val="C00000"/>
                </a:solidFill>
              </a:rPr>
              <a:t>getDiscount</a:t>
            </a:r>
            <a:r>
              <a:rPr lang="en-US" sz="1600" dirty="0">
                <a:solidFill>
                  <a:srgbClr val="C00000"/>
                </a:solidFill>
              </a:rPr>
              <a:t>() </a:t>
            </a:r>
            <a:r>
              <a:rPr lang="en-US" sz="1600" dirty="0" err="1">
                <a:solidFill>
                  <a:srgbClr val="C00000"/>
                </a:solidFill>
              </a:rPr>
              <a:t>const</a:t>
            </a:r>
            <a:r>
              <a:rPr lang="en-US" sz="1600" dirty="0">
                <a:solidFill>
                  <a:srgbClr val="C00000"/>
                </a:solidFill>
              </a:rPr>
              <a:t>;</a:t>
            </a:r>
            <a:br>
              <a:rPr lang="en-US" sz="1600" dirty="0">
                <a:solidFill>
                  <a:srgbClr val="C00000"/>
                </a:solidFill>
              </a:rPr>
            </a:br>
            <a:r>
              <a:rPr lang="en-US" sz="1600" dirty="0">
                <a:solidFill>
                  <a:srgbClr val="C00000"/>
                </a:solidFill>
              </a:rPr>
              <a:t>	void </a:t>
            </a:r>
            <a:r>
              <a:rPr lang="en-US" sz="1600" dirty="0" err="1">
                <a:solidFill>
                  <a:srgbClr val="C00000"/>
                </a:solidFill>
              </a:rPr>
              <a:t>setDiscount</a:t>
            </a:r>
            <a:r>
              <a:rPr lang="en-US" sz="1600" dirty="0">
                <a:solidFill>
                  <a:srgbClr val="C00000"/>
                </a:solidFill>
              </a:rPr>
              <a:t>(double </a:t>
            </a:r>
            <a:r>
              <a:rPr lang="en-US" sz="1600" dirty="0" err="1">
                <a:solidFill>
                  <a:srgbClr val="C00000"/>
                </a:solidFill>
              </a:rPr>
              <a:t>newDiscount</a:t>
            </a:r>
            <a:r>
              <a:rPr lang="en-US" sz="1600" dirty="0">
                <a:solidFill>
                  <a:srgbClr val="C00000"/>
                </a:solidFill>
              </a:rPr>
              <a:t>);</a:t>
            </a:r>
            <a:br>
              <a:rPr lang="en-US" sz="1600" dirty="0">
                <a:solidFill>
                  <a:srgbClr val="C00000"/>
                </a:solidFill>
              </a:rPr>
            </a:br>
            <a:r>
              <a:rPr lang="en-US" sz="1600" dirty="0">
                <a:solidFill>
                  <a:srgbClr val="C00000"/>
                </a:solidFill>
              </a:rPr>
              <a:t>	double bill() </a:t>
            </a:r>
            <a:r>
              <a:rPr lang="en-US" sz="1600" dirty="0" err="1">
                <a:solidFill>
                  <a:srgbClr val="C00000"/>
                </a:solidFill>
              </a:rPr>
              <a:t>const</a:t>
            </a:r>
            <a:r>
              <a:rPr lang="en-US" sz="1600" dirty="0">
                <a:solidFill>
                  <a:srgbClr val="C00000"/>
                </a:solidFill>
              </a:rPr>
              <a:t>;</a:t>
            </a:r>
            <a:br>
              <a:rPr lang="en-US" sz="1600" dirty="0">
                <a:solidFill>
                  <a:srgbClr val="C00000"/>
                </a:solidFill>
              </a:rPr>
            </a:br>
            <a:r>
              <a:rPr lang="en-US" sz="1600" dirty="0">
                <a:solidFill>
                  <a:srgbClr val="C00000"/>
                </a:solidFill>
              </a:rPr>
              <a:t>private:</a:t>
            </a:r>
            <a:br>
              <a:rPr lang="en-US" sz="1600" dirty="0">
                <a:solidFill>
                  <a:srgbClr val="C00000"/>
                </a:solidFill>
              </a:rPr>
            </a:br>
            <a:r>
              <a:rPr lang="en-US" sz="1600" dirty="0">
                <a:solidFill>
                  <a:srgbClr val="C00000"/>
                </a:solidFill>
              </a:rPr>
              <a:t>	double discount;</a:t>
            </a:r>
            <a:br>
              <a:rPr lang="en-US" sz="1600" dirty="0">
                <a:solidFill>
                  <a:srgbClr val="C00000"/>
                </a:solidFill>
              </a:rPr>
            </a:br>
            <a:r>
              <a:rPr lang="en-US" sz="1600" dirty="0">
                <a:solidFill>
                  <a:srgbClr val="C00000"/>
                </a:solidFill>
              </a:rPr>
              <a:t>};</a:t>
            </a:r>
          </a:p>
        </p:txBody>
      </p:sp>
      <p:sp>
        <p:nvSpPr>
          <p:cNvPr id="2" name="Content Placeholder 1"/>
          <p:cNvSpPr>
            <a:spLocks noGrp="1"/>
          </p:cNvSpPr>
          <p:nvPr>
            <p:ph sz="quarter" idx="14"/>
          </p:nvPr>
        </p:nvSpPr>
        <p:spPr/>
        <p:txBody>
          <a:bodyPr>
            <a:normAutofit/>
          </a:bodyPr>
          <a:lstStyle/>
          <a:p>
            <a:r>
              <a:rPr lang="en-US" sz="1800" dirty="0">
                <a:solidFill>
                  <a:srgbClr val="C00000"/>
                </a:solidFill>
              </a:rPr>
              <a:t>double </a:t>
            </a:r>
            <a:r>
              <a:rPr lang="en-US" sz="1800" dirty="0" err="1">
                <a:solidFill>
                  <a:srgbClr val="C00000"/>
                </a:solidFill>
              </a:rPr>
              <a:t>DiscountSale</a:t>
            </a:r>
            <a:r>
              <a:rPr lang="en-US" sz="1800" dirty="0">
                <a:solidFill>
                  <a:srgbClr val="C00000"/>
                </a:solidFill>
              </a:rPr>
              <a:t>::bill() </a:t>
            </a:r>
            <a:r>
              <a:rPr lang="en-US" sz="1800" dirty="0" err="1">
                <a:solidFill>
                  <a:srgbClr val="C00000"/>
                </a:solidFill>
              </a:rPr>
              <a:t>const</a:t>
            </a:r>
            <a:r>
              <a:rPr lang="en-US" sz="1800" dirty="0">
                <a:solidFill>
                  <a:srgbClr val="C00000"/>
                </a:solidFill>
              </a:rPr>
              <a:t/>
            </a:r>
            <a:br>
              <a:rPr lang="en-US" sz="1800" dirty="0">
                <a:solidFill>
                  <a:srgbClr val="C00000"/>
                </a:solidFill>
              </a:rPr>
            </a:br>
            <a:r>
              <a:rPr lang="en-US" sz="1800" dirty="0">
                <a:solidFill>
                  <a:srgbClr val="C00000"/>
                </a:solidFill>
              </a:rPr>
              <a:t>{</a:t>
            </a:r>
            <a:br>
              <a:rPr lang="en-US" sz="1800" dirty="0">
                <a:solidFill>
                  <a:srgbClr val="C00000"/>
                </a:solidFill>
              </a:rPr>
            </a:br>
            <a:r>
              <a:rPr lang="en-US" sz="1800" dirty="0">
                <a:solidFill>
                  <a:srgbClr val="C00000"/>
                </a:solidFill>
              </a:rPr>
              <a:t>	double fraction = discount/100;</a:t>
            </a:r>
            <a:br>
              <a:rPr lang="en-US" sz="1800" dirty="0">
                <a:solidFill>
                  <a:srgbClr val="C00000"/>
                </a:solidFill>
              </a:rPr>
            </a:br>
            <a:r>
              <a:rPr lang="en-US" sz="1800" dirty="0">
                <a:solidFill>
                  <a:srgbClr val="C00000"/>
                </a:solidFill>
              </a:rPr>
              <a:t>	return (1 </a:t>
            </a:r>
            <a:r>
              <a:rPr lang="en-US" sz="1800" dirty="0" smtClean="0">
                <a:solidFill>
                  <a:srgbClr val="C00000"/>
                </a:solidFill>
              </a:rPr>
              <a:t>- fraction</a:t>
            </a:r>
            <a:r>
              <a:rPr lang="en-US" sz="1800" dirty="0">
                <a:solidFill>
                  <a:srgbClr val="C00000"/>
                </a:solidFill>
              </a:rPr>
              <a:t>)*</a:t>
            </a:r>
            <a:r>
              <a:rPr lang="en-US" sz="1800" dirty="0" err="1">
                <a:solidFill>
                  <a:srgbClr val="C00000"/>
                </a:solidFill>
              </a:rPr>
              <a:t>getPrice</a:t>
            </a:r>
            <a:r>
              <a:rPr lang="en-US" sz="1800" dirty="0">
                <a:solidFill>
                  <a:srgbClr val="C00000"/>
                </a:solidFill>
              </a:rPr>
              <a:t>();</a:t>
            </a:r>
            <a:br>
              <a:rPr lang="en-US" sz="1800" dirty="0">
                <a:solidFill>
                  <a:srgbClr val="C00000"/>
                </a:solidFill>
              </a:rPr>
            </a:br>
            <a:r>
              <a:rPr lang="en-US" sz="1800" dirty="0">
                <a:solidFill>
                  <a:srgbClr val="C00000"/>
                </a:solidFill>
              </a:rPr>
              <a:t>}</a:t>
            </a:r>
          </a:p>
          <a:p>
            <a:endParaRPr lang="en-US" sz="2000" dirty="0"/>
          </a:p>
        </p:txBody>
      </p:sp>
    </p:spTree>
    <p:extLst>
      <p:ext uri="{BB962C8B-B14F-4D97-AF65-F5344CB8AC3E}">
        <p14:creationId xmlns:p14="http://schemas.microsoft.com/office/powerpoint/2010/main" val="34539395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Sample Auto Parts Main</a:t>
            </a:r>
            <a:br>
              <a:rPr lang="en-US" dirty="0" smtClean="0"/>
            </a:br>
            <a:r>
              <a:rPr lang="en-US" sz="3100" i="1" dirty="0"/>
              <a:t>Auto Part Sales Example </a:t>
            </a:r>
            <a:r>
              <a:rPr lang="en-US" sz="3100" i="1" dirty="0" smtClean="0"/>
              <a:t>(4 of 4)</a:t>
            </a:r>
            <a:endParaRPr lang="en-US" i="1" dirty="0"/>
          </a:p>
        </p:txBody>
      </p:sp>
      <p:sp>
        <p:nvSpPr>
          <p:cNvPr id="7" name="Content Placeholder 6"/>
          <p:cNvSpPr>
            <a:spLocks noGrp="1"/>
          </p:cNvSpPr>
          <p:nvPr>
            <p:ph idx="1"/>
          </p:nvPr>
        </p:nvSpPr>
        <p:spPr/>
        <p:txBody>
          <a:bodyPr>
            <a:normAutofit fontScale="92500" lnSpcReduction="10000"/>
          </a:bodyPr>
          <a:lstStyle/>
          <a:p>
            <a:pPr marL="0" indent="0">
              <a:buNone/>
            </a:pPr>
            <a:r>
              <a:rPr lang="en-US" dirty="0">
                <a:solidFill>
                  <a:srgbClr val="C00000"/>
                </a:solidFill>
              </a:rPr>
              <a:t>Sale s1(100);</a:t>
            </a:r>
          </a:p>
          <a:p>
            <a:pPr marL="0" indent="0">
              <a:buNone/>
            </a:pPr>
            <a:r>
              <a:rPr lang="en-US" dirty="0" err="1">
                <a:solidFill>
                  <a:srgbClr val="C00000"/>
                </a:solidFill>
              </a:rPr>
              <a:t>DiscountSale</a:t>
            </a:r>
            <a:r>
              <a:rPr lang="en-US" dirty="0">
                <a:solidFill>
                  <a:srgbClr val="C00000"/>
                </a:solidFill>
              </a:rPr>
              <a:t> d1(110, 10);</a:t>
            </a:r>
          </a:p>
          <a:p>
            <a:pPr marL="0" indent="0">
              <a:buNone/>
            </a:pPr>
            <a:endParaRPr lang="en-US" dirty="0">
              <a:solidFill>
                <a:srgbClr val="C00000"/>
              </a:solidFill>
            </a:endParaRPr>
          </a:p>
          <a:p>
            <a:pPr marL="0" indent="0">
              <a:buNone/>
            </a:pPr>
            <a:r>
              <a:rPr lang="en-US" dirty="0" err="1">
                <a:solidFill>
                  <a:srgbClr val="C00000"/>
                </a:solidFill>
              </a:rPr>
              <a:t>cout</a:t>
            </a:r>
            <a:r>
              <a:rPr lang="en-US" dirty="0">
                <a:solidFill>
                  <a:srgbClr val="C00000"/>
                </a:solidFill>
              </a:rPr>
              <a:t> &lt;&lt; "sale price = " &lt;&lt; s1.getPrice() &lt;&lt; </a:t>
            </a:r>
            <a:r>
              <a:rPr lang="en-US" dirty="0" err="1">
                <a:solidFill>
                  <a:srgbClr val="C00000"/>
                </a:solidFill>
              </a:rPr>
              <a:t>endl</a:t>
            </a:r>
            <a:r>
              <a:rPr lang="en-US" dirty="0">
                <a:solidFill>
                  <a:srgbClr val="C00000"/>
                </a:solidFill>
              </a:rPr>
              <a:t>;</a:t>
            </a:r>
          </a:p>
          <a:p>
            <a:pPr marL="0" indent="0">
              <a:buNone/>
            </a:pPr>
            <a:r>
              <a:rPr lang="en-US" dirty="0" err="1">
                <a:solidFill>
                  <a:srgbClr val="C00000"/>
                </a:solidFill>
              </a:rPr>
              <a:t>cout</a:t>
            </a:r>
            <a:r>
              <a:rPr lang="en-US" dirty="0">
                <a:solidFill>
                  <a:srgbClr val="C00000"/>
                </a:solidFill>
              </a:rPr>
              <a:t> &lt;&lt; "discount price = " &lt;&lt; d1.getPrice() &lt;&lt; </a:t>
            </a:r>
            <a:r>
              <a:rPr lang="en-US" dirty="0" err="1">
                <a:solidFill>
                  <a:srgbClr val="C00000"/>
                </a:solidFill>
              </a:rPr>
              <a:t>endl</a:t>
            </a:r>
            <a:r>
              <a:rPr lang="en-US" dirty="0">
                <a:solidFill>
                  <a:srgbClr val="C00000"/>
                </a:solidFill>
              </a:rPr>
              <a:t>;</a:t>
            </a:r>
          </a:p>
          <a:p>
            <a:pPr marL="0" indent="0">
              <a:buNone/>
            </a:pPr>
            <a:r>
              <a:rPr lang="en-US" dirty="0">
                <a:solidFill>
                  <a:srgbClr val="C00000"/>
                </a:solidFill>
              </a:rPr>
              <a:t>if (d1 &lt; s1)</a:t>
            </a:r>
          </a:p>
          <a:p>
            <a:pPr marL="0" indent="0">
              <a:buNone/>
            </a:pPr>
            <a:r>
              <a:rPr lang="en-US" dirty="0" err="1">
                <a:solidFill>
                  <a:srgbClr val="C00000"/>
                </a:solidFill>
              </a:rPr>
              <a:t>cout</a:t>
            </a:r>
            <a:r>
              <a:rPr lang="en-US" dirty="0">
                <a:solidFill>
                  <a:srgbClr val="C00000"/>
                </a:solidFill>
              </a:rPr>
              <a:t> &lt;&lt; "d1 is cheaper by $" &lt;&lt; s1.savings(d1) &lt;&lt; </a:t>
            </a:r>
            <a:r>
              <a:rPr lang="en-US" dirty="0" err="1">
                <a:solidFill>
                  <a:srgbClr val="C00000"/>
                </a:solidFill>
              </a:rPr>
              <a:t>endl</a:t>
            </a:r>
            <a:r>
              <a:rPr lang="en-US" dirty="0">
                <a:solidFill>
                  <a:srgbClr val="C00000"/>
                </a:solidFill>
              </a:rPr>
              <a:t>;</a:t>
            </a:r>
          </a:p>
          <a:p>
            <a:pPr marL="0" indent="0">
              <a:buNone/>
            </a:pPr>
            <a:r>
              <a:rPr lang="en-US" dirty="0">
                <a:solidFill>
                  <a:srgbClr val="C00000"/>
                </a:solidFill>
              </a:rPr>
              <a:t>else </a:t>
            </a:r>
          </a:p>
          <a:p>
            <a:pPr marL="0" indent="0">
              <a:buNone/>
            </a:pPr>
            <a:r>
              <a:rPr lang="en-US" dirty="0" err="1">
                <a:solidFill>
                  <a:srgbClr val="C00000"/>
                </a:solidFill>
              </a:rPr>
              <a:t>cout</a:t>
            </a:r>
            <a:r>
              <a:rPr lang="en-US" dirty="0">
                <a:solidFill>
                  <a:srgbClr val="C00000"/>
                </a:solidFill>
              </a:rPr>
              <a:t> &lt;&lt; "s1 is cheaper by $" &lt;&lt; s1.savings(d1) &lt;&lt; </a:t>
            </a:r>
            <a:r>
              <a:rPr lang="en-US" dirty="0" err="1">
                <a:solidFill>
                  <a:srgbClr val="C00000"/>
                </a:solidFill>
              </a:rPr>
              <a:t>endl</a:t>
            </a:r>
            <a:r>
              <a:rPr lang="en-US" dirty="0">
                <a:solidFill>
                  <a:srgbClr val="C00000"/>
                </a:solidFill>
              </a:rPr>
              <a:t>;</a:t>
            </a:r>
          </a:p>
        </p:txBody>
      </p:sp>
      <p:sp>
        <p:nvSpPr>
          <p:cNvPr id="8" name="Rounded Rectangular Callout 7"/>
          <p:cNvSpPr/>
          <p:nvPr/>
        </p:nvSpPr>
        <p:spPr>
          <a:xfrm>
            <a:off x="9352345" y="3078866"/>
            <a:ext cx="2546430" cy="1064871"/>
          </a:xfrm>
          <a:prstGeom prst="wedgeRoundRectCallout">
            <a:avLst>
              <a:gd name="adj1" fmla="val -120833"/>
              <a:gd name="adj2" fmla="val 6793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Call to savings “understands” that d1 is a discount object</a:t>
            </a:r>
          </a:p>
        </p:txBody>
      </p:sp>
    </p:spTree>
    <p:extLst>
      <p:ext uri="{BB962C8B-B14F-4D97-AF65-F5344CB8AC3E}">
        <p14:creationId xmlns:p14="http://schemas.microsoft.com/office/powerpoint/2010/main" val="140370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Parent Level Access to Child Functions</a:t>
            </a:r>
            <a:endParaRPr lang="en-US" dirty="0"/>
          </a:p>
        </p:txBody>
      </p:sp>
      <p:sp>
        <p:nvSpPr>
          <p:cNvPr id="8" name="Content Placeholder 7"/>
          <p:cNvSpPr>
            <a:spLocks noGrp="1"/>
          </p:cNvSpPr>
          <p:nvPr>
            <p:ph idx="1"/>
          </p:nvPr>
        </p:nvSpPr>
        <p:spPr/>
        <p:txBody>
          <a:bodyPr>
            <a:normAutofit lnSpcReduction="10000"/>
          </a:bodyPr>
          <a:lstStyle/>
          <a:p>
            <a:r>
              <a:rPr lang="en-US" dirty="0" smtClean="0"/>
              <a:t>Key Point – Code written in the parent class will invoke the virtual function code in the child class. (Opposite of inheritance)</a:t>
            </a:r>
          </a:p>
          <a:p>
            <a:endParaRPr lang="en-US" dirty="0"/>
          </a:p>
          <a:p>
            <a:endParaRPr lang="en-US" dirty="0" smtClean="0"/>
          </a:p>
          <a:p>
            <a:endParaRPr lang="en-US" dirty="0"/>
          </a:p>
          <a:p>
            <a:endParaRPr lang="en-US" dirty="0" smtClean="0"/>
          </a:p>
          <a:p>
            <a:r>
              <a:rPr lang="en-US" dirty="0" smtClean="0"/>
              <a:t>The operator method in parent calls the bill method in the child even though the parent is the input parameter.</a:t>
            </a:r>
            <a:endParaRPr lang="en-US" dirty="0"/>
          </a:p>
        </p:txBody>
      </p:sp>
      <p:sp>
        <p:nvSpPr>
          <p:cNvPr id="6" name="Rounded Rectangle 5"/>
          <p:cNvSpPr/>
          <p:nvPr/>
        </p:nvSpPr>
        <p:spPr>
          <a:xfrm>
            <a:off x="4119175" y="3098576"/>
            <a:ext cx="1668163" cy="172994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u="sng" dirty="0" smtClean="0"/>
              <a:t>Sale</a:t>
            </a:r>
          </a:p>
          <a:p>
            <a:pPr algn="ctr"/>
            <a:r>
              <a:rPr lang="en-US" dirty="0" smtClean="0"/>
              <a:t>Savings()</a:t>
            </a:r>
          </a:p>
          <a:p>
            <a:pPr algn="ctr"/>
            <a:r>
              <a:rPr lang="en-US" dirty="0" smtClean="0"/>
              <a:t>Operator &lt;()</a:t>
            </a:r>
          </a:p>
        </p:txBody>
      </p:sp>
      <p:sp>
        <p:nvSpPr>
          <p:cNvPr id="7" name="Rounded Rectangle 6"/>
          <p:cNvSpPr/>
          <p:nvPr/>
        </p:nvSpPr>
        <p:spPr>
          <a:xfrm>
            <a:off x="7526418" y="3172718"/>
            <a:ext cx="2162433" cy="156930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u="sng" dirty="0" smtClean="0"/>
              <a:t>Discount Sale</a:t>
            </a:r>
          </a:p>
          <a:p>
            <a:pPr algn="ctr"/>
            <a:r>
              <a:rPr lang="en-US" dirty="0" smtClean="0"/>
              <a:t>Bill() {…}</a:t>
            </a:r>
          </a:p>
        </p:txBody>
      </p:sp>
      <p:cxnSp>
        <p:nvCxnSpPr>
          <p:cNvPr id="10" name="Elbow Connector 9"/>
          <p:cNvCxnSpPr>
            <a:stCxn id="6" idx="3"/>
            <a:endCxn id="7" idx="1"/>
          </p:cNvCxnSpPr>
          <p:nvPr/>
        </p:nvCxnSpPr>
        <p:spPr>
          <a:xfrm flipV="1">
            <a:off x="5787338" y="3957372"/>
            <a:ext cx="1739080" cy="617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60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dirty="0" smtClean="0"/>
              <a:t>Overriding versus Redefined</a:t>
            </a:r>
          </a:p>
        </p:txBody>
      </p:sp>
      <p:sp>
        <p:nvSpPr>
          <p:cNvPr id="53250" name="Rectangle 3"/>
          <p:cNvSpPr>
            <a:spLocks noGrp="1" noChangeArrowheads="1"/>
          </p:cNvSpPr>
          <p:nvPr>
            <p:ph type="body" idx="1"/>
          </p:nvPr>
        </p:nvSpPr>
        <p:spPr/>
        <p:txBody>
          <a:bodyPr>
            <a:normAutofit/>
          </a:bodyPr>
          <a:lstStyle/>
          <a:p>
            <a:pPr eaLnBrk="1" hangingPunct="1">
              <a:lnSpc>
                <a:spcPct val="90000"/>
              </a:lnSpc>
            </a:pPr>
            <a:r>
              <a:rPr lang="en-US" sz="2800" dirty="0" smtClean="0"/>
              <a:t>Looks the same – same signature!</a:t>
            </a:r>
          </a:p>
          <a:p>
            <a:pPr marL="274320" lvl="1">
              <a:lnSpc>
                <a:spcPct val="90000"/>
              </a:lnSpc>
            </a:pPr>
            <a:r>
              <a:rPr lang="en-US" sz="2800" dirty="0" smtClean="0"/>
              <a:t>Virtual function definition changed </a:t>
            </a:r>
            <a:r>
              <a:rPr lang="en-US" sz="2800" dirty="0" smtClean="0">
                <a:sym typeface="Wingdings" panose="05000000000000000000" pitchFamily="2" charset="2"/>
              </a:rPr>
              <a:t> </a:t>
            </a:r>
            <a:r>
              <a:rPr lang="en-US" sz="2800" b="1" i="1" dirty="0"/>
              <a:t>overridden</a:t>
            </a:r>
          </a:p>
          <a:p>
            <a:pPr marL="274320" lvl="1">
              <a:lnSpc>
                <a:spcPct val="90000"/>
              </a:lnSpc>
            </a:pPr>
            <a:r>
              <a:rPr lang="en-US" sz="2800" dirty="0" smtClean="0"/>
              <a:t>Regular (non-virtual) methods </a:t>
            </a:r>
            <a:r>
              <a:rPr lang="en-US" sz="2800" dirty="0" smtClean="0">
                <a:sym typeface="Wingdings" panose="05000000000000000000" pitchFamily="2" charset="2"/>
              </a:rPr>
              <a:t> </a:t>
            </a:r>
            <a:r>
              <a:rPr lang="en-US" sz="2800" b="1" i="1" dirty="0" smtClean="0"/>
              <a:t>redefined</a:t>
            </a:r>
          </a:p>
          <a:p>
            <a:r>
              <a:rPr lang="en-US" sz="2800" dirty="0" smtClean="0"/>
              <a:t>Virtual disadvantage</a:t>
            </a:r>
            <a:r>
              <a:rPr lang="en-US" sz="2800" dirty="0"/>
              <a:t>: overhead!</a:t>
            </a:r>
          </a:p>
          <a:p>
            <a:pPr lvl="1"/>
            <a:r>
              <a:rPr lang="en-US" sz="2400" dirty="0"/>
              <a:t>Uses more storage</a:t>
            </a:r>
          </a:p>
          <a:p>
            <a:pPr lvl="1"/>
            <a:r>
              <a:rPr lang="en-US" sz="2400" dirty="0"/>
              <a:t>Late binding is "on the fly", so programs run </a:t>
            </a:r>
            <a:r>
              <a:rPr lang="en-US" sz="2400" dirty="0" smtClean="0"/>
              <a:t>slower</a:t>
            </a:r>
            <a:endParaRPr lang="en-US" sz="2400" dirty="0"/>
          </a:p>
        </p:txBody>
      </p:sp>
      <p:sp>
        <p:nvSpPr>
          <p:cNvPr id="6" name="Slide Number Placeholder 5"/>
          <p:cNvSpPr>
            <a:spLocks noGrp="1"/>
          </p:cNvSpPr>
          <p:nvPr>
            <p:ph type="sldNum" sz="quarter" idx="11"/>
          </p:nvPr>
        </p:nvSpPr>
        <p:spPr/>
        <p:txBody>
          <a:bodyPr/>
          <a:lstStyle/>
          <a:p>
            <a:pPr>
              <a:defRPr/>
            </a:pPr>
            <a:r>
              <a:rPr lang="en-US"/>
              <a:t>15-</a:t>
            </a:r>
            <a:fld id="{181138D1-6273-4457-9D93-87514AFB5CA0}" type="slidenum">
              <a:rPr lang="en-US"/>
              <a:pPr>
                <a:defRPr/>
              </a:pPr>
              <a:t>14</a:t>
            </a:fld>
            <a:endParaRPr lang="en-US"/>
          </a:p>
        </p:txBody>
      </p:sp>
    </p:spTree>
    <p:extLst>
      <p:ext uri="{BB962C8B-B14F-4D97-AF65-F5344CB8AC3E}">
        <p14:creationId xmlns:p14="http://schemas.microsoft.com/office/powerpoint/2010/main" val="152995786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Function Practice</a:t>
            </a:r>
            <a:br>
              <a:rPr lang="en-US" dirty="0" smtClean="0"/>
            </a:br>
            <a:r>
              <a:rPr lang="en-US" sz="3100" i="1" dirty="0" smtClean="0"/>
              <a:t>class definitions</a:t>
            </a:r>
            <a:endParaRPr lang="en-US" i="1" dirty="0"/>
          </a:p>
        </p:txBody>
      </p:sp>
      <p:sp>
        <p:nvSpPr>
          <p:cNvPr id="3" name="Content Placeholder 2"/>
          <p:cNvSpPr>
            <a:spLocks noGrp="1"/>
          </p:cNvSpPr>
          <p:nvPr>
            <p:ph idx="1"/>
          </p:nvPr>
        </p:nvSpPr>
        <p:spPr>
          <a:xfrm>
            <a:off x="1950721" y="2119257"/>
            <a:ext cx="8261873" cy="4432014"/>
          </a:xfrm>
        </p:spPr>
        <p:txBody>
          <a:bodyPr>
            <a:normAutofit fontScale="92500" lnSpcReduction="10000"/>
          </a:bodyPr>
          <a:lstStyle/>
          <a:p>
            <a:r>
              <a:rPr lang="en-US" dirty="0" smtClean="0"/>
              <a:t>Define a Pet class</a:t>
            </a:r>
          </a:p>
          <a:p>
            <a:pPr lvl="1"/>
            <a:r>
              <a:rPr lang="en-US" dirty="0" smtClean="0"/>
              <a:t>Protected Property : string name</a:t>
            </a:r>
          </a:p>
          <a:p>
            <a:pPr lvl="1"/>
            <a:r>
              <a:rPr lang="en-US" dirty="0" smtClean="0"/>
              <a:t>Methods</a:t>
            </a:r>
          </a:p>
          <a:p>
            <a:pPr lvl="2"/>
            <a:r>
              <a:rPr lang="en-US" dirty="0" smtClean="0"/>
              <a:t>Default constructor – set name = “none”</a:t>
            </a:r>
          </a:p>
          <a:p>
            <a:pPr lvl="2"/>
            <a:r>
              <a:rPr lang="en-US" dirty="0" smtClean="0"/>
              <a:t>General constructor – set name to input parameter</a:t>
            </a:r>
          </a:p>
          <a:p>
            <a:pPr lvl="2"/>
            <a:r>
              <a:rPr lang="en-US" dirty="0" smtClean="0"/>
              <a:t>Getter method for name</a:t>
            </a:r>
          </a:p>
          <a:p>
            <a:pPr lvl="2"/>
            <a:r>
              <a:rPr lang="en-US" dirty="0" smtClean="0"/>
              <a:t>Virtual function string speak() – returns </a:t>
            </a:r>
            <a:r>
              <a:rPr lang="en-US" dirty="0" smtClean="0"/>
              <a:t>“???”</a:t>
            </a:r>
          </a:p>
          <a:p>
            <a:r>
              <a:rPr lang="en-US" smtClean="0"/>
              <a:t>Define </a:t>
            </a:r>
            <a:r>
              <a:rPr lang="en-US" dirty="0" smtClean="0"/>
              <a:t>a Cat class</a:t>
            </a:r>
          </a:p>
          <a:p>
            <a:pPr lvl="1"/>
            <a:r>
              <a:rPr lang="en-US" dirty="0" smtClean="0"/>
              <a:t>Methods – general constructor that calls parent general constructor. Function string speak() – returns “Meow”</a:t>
            </a:r>
          </a:p>
          <a:p>
            <a:r>
              <a:rPr lang="en-US" dirty="0" smtClean="0"/>
              <a:t>Define a Dog class</a:t>
            </a:r>
          </a:p>
          <a:p>
            <a:pPr lvl="1"/>
            <a:r>
              <a:rPr lang="en-US" dirty="0"/>
              <a:t>Methods – general constructor that calls parent general constructor. Function string speak() – returns </a:t>
            </a:r>
            <a:r>
              <a:rPr lang="en-US" dirty="0" smtClean="0"/>
              <a:t>“</a:t>
            </a:r>
            <a:r>
              <a:rPr lang="en-US" dirty="0" smtClean="0"/>
              <a:t>Bark</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7" y="41944"/>
            <a:ext cx="2036952" cy="19920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915" y="1664258"/>
            <a:ext cx="3302344" cy="2441963"/>
          </a:xfrm>
          <a:prstGeom prst="rect">
            <a:avLst/>
          </a:prstGeom>
        </p:spPr>
      </p:pic>
    </p:spTree>
    <p:extLst>
      <p:ext uri="{BB962C8B-B14F-4D97-AF65-F5344CB8AC3E}">
        <p14:creationId xmlns:p14="http://schemas.microsoft.com/office/powerpoint/2010/main" val="46168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Function Practice</a:t>
            </a:r>
            <a:br>
              <a:rPr lang="en-US" dirty="0" smtClean="0"/>
            </a:br>
            <a:r>
              <a:rPr lang="en-US" sz="3100" i="1" dirty="0" smtClean="0"/>
              <a:t>main program</a:t>
            </a:r>
            <a:endParaRPr lang="en-US" i="1" dirty="0"/>
          </a:p>
        </p:txBody>
      </p:sp>
      <p:sp>
        <p:nvSpPr>
          <p:cNvPr id="3" name="Content Placeholder 2"/>
          <p:cNvSpPr>
            <a:spLocks noGrp="1"/>
          </p:cNvSpPr>
          <p:nvPr>
            <p:ph idx="1"/>
          </p:nvPr>
        </p:nvSpPr>
        <p:spPr/>
        <p:txBody>
          <a:bodyPr/>
          <a:lstStyle/>
          <a:p>
            <a:r>
              <a:rPr lang="en-US" dirty="0" smtClean="0"/>
              <a:t>Define a main.cpp</a:t>
            </a:r>
          </a:p>
          <a:p>
            <a:pPr lvl="1"/>
            <a:r>
              <a:rPr lang="en-US" dirty="0" smtClean="0"/>
              <a:t>Include both </a:t>
            </a:r>
            <a:r>
              <a:rPr lang="en-US" dirty="0" err="1" smtClean="0"/>
              <a:t>cat.h</a:t>
            </a:r>
            <a:r>
              <a:rPr lang="en-US" dirty="0" smtClean="0"/>
              <a:t> and </a:t>
            </a:r>
            <a:r>
              <a:rPr lang="en-US" dirty="0" err="1" smtClean="0"/>
              <a:t>dog.h</a:t>
            </a:r>
            <a:endParaRPr lang="en-US" dirty="0" smtClean="0"/>
          </a:p>
          <a:p>
            <a:pPr lvl="1"/>
            <a:r>
              <a:rPr lang="en-US" dirty="0" smtClean="0"/>
              <a:t>Declare three variables – Pet p1, Cat c1(“name”), Dog d1(“name”)</a:t>
            </a:r>
          </a:p>
          <a:p>
            <a:pPr lvl="1"/>
            <a:r>
              <a:rPr lang="en-US" dirty="0" smtClean="0"/>
              <a:t>Call the report function for each variable</a:t>
            </a:r>
          </a:p>
          <a:p>
            <a:r>
              <a:rPr lang="en-US" dirty="0" smtClean="0"/>
              <a:t>Create a void function called report</a:t>
            </a:r>
          </a:p>
          <a:p>
            <a:pPr lvl="1"/>
            <a:r>
              <a:rPr lang="en-US" dirty="0" smtClean="0"/>
              <a:t>Input parameter is type Pet (by reference!)</a:t>
            </a:r>
          </a:p>
          <a:p>
            <a:pPr lvl="1"/>
            <a:r>
              <a:rPr lang="en-US" dirty="0" err="1"/>
              <a:t>Cout</a:t>
            </a:r>
            <a:r>
              <a:rPr lang="en-US" dirty="0"/>
              <a:t> the variable names and speak methods</a:t>
            </a:r>
          </a:p>
        </p:txBody>
      </p:sp>
    </p:spTree>
    <p:extLst>
      <p:ext uri="{BB962C8B-B14F-4D97-AF65-F5344CB8AC3E}">
        <p14:creationId xmlns:p14="http://schemas.microsoft.com/office/powerpoint/2010/main" val="230805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normAutofit/>
          </a:bodyPr>
          <a:lstStyle/>
          <a:p>
            <a:pPr>
              <a:lnSpc>
                <a:spcPct val="90000"/>
              </a:lnSpc>
            </a:pPr>
            <a:r>
              <a:rPr lang="en-US" sz="2800" dirty="0" smtClean="0">
                <a:solidFill>
                  <a:schemeClr val="bg1">
                    <a:lumMod val="85000"/>
                  </a:schemeClr>
                </a:solidFill>
              </a:rPr>
              <a:t>Virtual Functions</a:t>
            </a:r>
          </a:p>
          <a:p>
            <a:pPr>
              <a:lnSpc>
                <a:spcPct val="90000"/>
              </a:lnSpc>
            </a:pPr>
            <a:r>
              <a:rPr lang="en-US" sz="2800" dirty="0" smtClean="0"/>
              <a:t>Abstract Classes</a:t>
            </a:r>
          </a:p>
          <a:p>
            <a:r>
              <a:rPr lang="en-US" sz="2800" dirty="0"/>
              <a:t>Function Templates</a:t>
            </a:r>
          </a:p>
          <a:p>
            <a:r>
              <a:rPr lang="en-US" sz="2800" dirty="0" smtClean="0"/>
              <a:t>Class </a:t>
            </a:r>
            <a:r>
              <a:rPr lang="en-US" sz="2800" dirty="0"/>
              <a:t>Templates</a:t>
            </a:r>
          </a:p>
          <a:p>
            <a:pPr marL="0" indent="0">
              <a:lnSpc>
                <a:spcPct val="90000"/>
              </a:lnSpc>
              <a:buNone/>
            </a:pPr>
            <a:endParaRPr lang="en-US" dirty="0"/>
          </a:p>
        </p:txBody>
      </p:sp>
    </p:spTree>
    <p:extLst>
      <p:ext uri="{BB962C8B-B14F-4D97-AF65-F5344CB8AC3E}">
        <p14:creationId xmlns:p14="http://schemas.microsoft.com/office/powerpoint/2010/main" val="1306334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smtClean="0"/>
              <a:t>Pure Virtual Functions</a:t>
            </a:r>
          </a:p>
        </p:txBody>
      </p:sp>
      <p:sp>
        <p:nvSpPr>
          <p:cNvPr id="57346" name="Rectangle 3"/>
          <p:cNvSpPr>
            <a:spLocks noGrp="1" noChangeArrowheads="1"/>
          </p:cNvSpPr>
          <p:nvPr>
            <p:ph type="body" idx="1"/>
          </p:nvPr>
        </p:nvSpPr>
        <p:spPr>
          <a:xfrm>
            <a:off x="1950721" y="1795165"/>
            <a:ext cx="8261873" cy="3603812"/>
          </a:xfrm>
        </p:spPr>
        <p:txBody>
          <a:bodyPr>
            <a:noAutofit/>
          </a:bodyPr>
          <a:lstStyle/>
          <a:p>
            <a:pPr eaLnBrk="1" hangingPunct="1"/>
            <a:r>
              <a:rPr lang="en-US" dirty="0"/>
              <a:t>Base class </a:t>
            </a:r>
            <a:r>
              <a:rPr lang="en-US" dirty="0" smtClean="0"/>
              <a:t>methods might </a:t>
            </a:r>
            <a:r>
              <a:rPr lang="en-US" dirty="0"/>
              <a:t>not have </a:t>
            </a:r>
            <a:r>
              <a:rPr lang="en-US" dirty="0" smtClean="0"/>
              <a:t>a real purpose</a:t>
            </a:r>
            <a:endParaRPr lang="en-US" dirty="0"/>
          </a:p>
          <a:p>
            <a:pPr lvl="1" eaLnBrk="1" hangingPunct="1"/>
            <a:r>
              <a:rPr lang="en-US" sz="2000" dirty="0"/>
              <a:t>It’s </a:t>
            </a:r>
            <a:r>
              <a:rPr lang="en-US" sz="2000" dirty="0" smtClean="0"/>
              <a:t>meant solely </a:t>
            </a:r>
            <a:r>
              <a:rPr lang="en-US" sz="2000" dirty="0"/>
              <a:t>for others to derive from</a:t>
            </a:r>
          </a:p>
          <a:p>
            <a:pPr eaLnBrk="1" hangingPunct="1"/>
            <a:r>
              <a:rPr lang="en-US" dirty="0" smtClean="0"/>
              <a:t>Example – figure draw()</a:t>
            </a:r>
          </a:p>
          <a:p>
            <a:pPr lvl="1" eaLnBrk="1" hangingPunct="1"/>
            <a:r>
              <a:rPr lang="en-US" sz="2000" dirty="0" smtClean="0"/>
              <a:t>All figures are objects of derived classes</a:t>
            </a:r>
          </a:p>
          <a:p>
            <a:pPr lvl="2" eaLnBrk="1" hangingPunct="1"/>
            <a:r>
              <a:rPr lang="en-US" sz="1800" dirty="0" smtClean="0"/>
              <a:t>Rectangles, circles, triangles, etc.</a:t>
            </a:r>
          </a:p>
          <a:p>
            <a:pPr lvl="1" eaLnBrk="1" hangingPunct="1"/>
            <a:r>
              <a:rPr lang="en-US" sz="2000" dirty="0" smtClean="0"/>
              <a:t>Class Figure has no idea how to draw!</a:t>
            </a:r>
          </a:p>
          <a:p>
            <a:pPr eaLnBrk="1" hangingPunct="1"/>
            <a:r>
              <a:rPr lang="en-US" dirty="0" smtClean="0"/>
              <a:t>Make it a pure virtual function (does not need code!):</a:t>
            </a:r>
            <a:br>
              <a:rPr lang="en-US" dirty="0" smtClean="0"/>
            </a:br>
            <a:r>
              <a:rPr lang="en-US" dirty="0" smtClean="0"/>
              <a:t>	</a:t>
            </a:r>
            <a:r>
              <a:rPr lang="en-US" dirty="0" smtClean="0">
                <a:solidFill>
                  <a:srgbClr val="C00000"/>
                </a:solidFill>
              </a:rPr>
              <a:t>virtual void draw() = 0;</a:t>
            </a:r>
          </a:p>
          <a:p>
            <a:r>
              <a:rPr lang="en-US" dirty="0"/>
              <a:t>Classes with pure virtual functions</a:t>
            </a:r>
          </a:p>
          <a:p>
            <a:pPr lvl="1"/>
            <a:r>
              <a:rPr lang="en-US" sz="2400" dirty="0">
                <a:sym typeface="Wingdings" panose="05000000000000000000" pitchFamily="2" charset="2"/>
              </a:rPr>
              <a:t>AKA Abstract Base Class</a:t>
            </a:r>
          </a:p>
          <a:p>
            <a:pPr lvl="1"/>
            <a:r>
              <a:rPr lang="en-US" sz="2400" dirty="0">
                <a:sym typeface="Wingdings" panose="05000000000000000000" pitchFamily="2" charset="2"/>
              </a:rPr>
              <a:t>Can’t define any objects for a base class</a:t>
            </a:r>
            <a:endParaRPr lang="en-US" sz="2400" dirty="0"/>
          </a:p>
          <a:p>
            <a:pPr eaLnBrk="1" hangingPunct="1"/>
            <a:endParaRPr lang="en-US" dirty="0" smtClean="0">
              <a:solidFill>
                <a:srgbClr val="C00000"/>
              </a:solidFill>
            </a:endParaRPr>
          </a:p>
        </p:txBody>
      </p:sp>
      <p:sp>
        <p:nvSpPr>
          <p:cNvPr id="6" name="Slide Number Placeholder 5"/>
          <p:cNvSpPr>
            <a:spLocks noGrp="1"/>
          </p:cNvSpPr>
          <p:nvPr>
            <p:ph type="sldNum" sz="quarter" idx="11"/>
          </p:nvPr>
        </p:nvSpPr>
        <p:spPr/>
        <p:txBody>
          <a:bodyPr/>
          <a:lstStyle/>
          <a:p>
            <a:pPr>
              <a:defRPr/>
            </a:pPr>
            <a:r>
              <a:rPr lang="en-US" dirty="0"/>
              <a:t>15-</a:t>
            </a:r>
            <a:fld id="{08F43D80-AB83-4EAD-A658-C385C16507DD}" type="slidenum">
              <a:rPr lang="en-US"/>
              <a:pPr>
                <a:defRPr/>
              </a:pPr>
              <a:t>18</a:t>
            </a:fld>
            <a:endParaRPr lang="en-US" dirty="0"/>
          </a:p>
        </p:txBody>
      </p:sp>
    </p:spTree>
    <p:extLst>
      <p:ext uri="{BB962C8B-B14F-4D97-AF65-F5344CB8AC3E}">
        <p14:creationId xmlns:p14="http://schemas.microsoft.com/office/powerpoint/2010/main" val="2879384694"/>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normAutofit fontScale="90000"/>
          </a:bodyPr>
          <a:lstStyle/>
          <a:p>
            <a:pPr eaLnBrk="1" hangingPunct="1"/>
            <a:r>
              <a:rPr lang="en-US" dirty="0" smtClean="0"/>
              <a:t>Final Note on Inheritance and Polymorphism</a:t>
            </a:r>
          </a:p>
        </p:txBody>
      </p:sp>
      <p:sp>
        <p:nvSpPr>
          <p:cNvPr id="61442" name="Rectangle 3"/>
          <p:cNvSpPr>
            <a:spLocks noGrp="1" noChangeArrowheads="1"/>
          </p:cNvSpPr>
          <p:nvPr>
            <p:ph type="body" idx="1"/>
          </p:nvPr>
        </p:nvSpPr>
        <p:spPr/>
        <p:txBody>
          <a:bodyPr>
            <a:normAutofit/>
          </a:bodyPr>
          <a:lstStyle/>
          <a:p>
            <a:pPr eaLnBrk="1" hangingPunct="1"/>
            <a:r>
              <a:rPr lang="en-US" dirty="0" smtClean="0"/>
              <a:t>Inheritance goes only in one direction</a:t>
            </a:r>
          </a:p>
          <a:p>
            <a:pPr lvl="1"/>
            <a:r>
              <a:rPr lang="en-US" dirty="0" smtClean="0"/>
              <a:t>A “dog” is a “pet”, BUT</a:t>
            </a:r>
          </a:p>
          <a:p>
            <a:pPr lvl="1"/>
            <a:r>
              <a:rPr lang="en-US" dirty="0" smtClean="0"/>
              <a:t>A “pet” is not a “dog”</a:t>
            </a:r>
          </a:p>
          <a:p>
            <a:r>
              <a:rPr lang="en-US" dirty="0" smtClean="0"/>
              <a:t>Example</a:t>
            </a:r>
          </a:p>
          <a:p>
            <a:pPr marL="365760" lvl="1" indent="0">
              <a:buNone/>
            </a:pPr>
            <a:r>
              <a:rPr lang="en-US" dirty="0" smtClean="0">
                <a:solidFill>
                  <a:srgbClr val="C00000"/>
                </a:solidFill>
              </a:rPr>
              <a:t>Pet p1;</a:t>
            </a:r>
          </a:p>
          <a:p>
            <a:pPr marL="365760" lvl="1" indent="0">
              <a:buNone/>
            </a:pPr>
            <a:r>
              <a:rPr lang="en-US" dirty="0" smtClean="0">
                <a:solidFill>
                  <a:srgbClr val="C00000"/>
                </a:solidFill>
              </a:rPr>
              <a:t>Dog d1(“Sparky”);</a:t>
            </a:r>
          </a:p>
          <a:p>
            <a:pPr marL="365760" lvl="1" indent="0">
              <a:buNone/>
            </a:pPr>
            <a:r>
              <a:rPr lang="en-US" dirty="0">
                <a:solidFill>
                  <a:srgbClr val="C00000"/>
                </a:solidFill>
              </a:rPr>
              <a:t>p</a:t>
            </a:r>
            <a:r>
              <a:rPr lang="en-US" dirty="0" smtClean="0">
                <a:solidFill>
                  <a:srgbClr val="C00000"/>
                </a:solidFill>
              </a:rPr>
              <a:t>1 = d1;		</a:t>
            </a:r>
            <a:r>
              <a:rPr lang="en-US" dirty="0" smtClean="0">
                <a:solidFill>
                  <a:schemeClr val="accent4"/>
                </a:solidFill>
              </a:rPr>
              <a:t>// this is OK</a:t>
            </a:r>
          </a:p>
          <a:p>
            <a:pPr marL="365760" lvl="1" indent="0">
              <a:buNone/>
            </a:pPr>
            <a:r>
              <a:rPr lang="en-US" dirty="0">
                <a:solidFill>
                  <a:srgbClr val="C00000"/>
                </a:solidFill>
              </a:rPr>
              <a:t>d</a:t>
            </a:r>
            <a:r>
              <a:rPr lang="en-US" dirty="0" smtClean="0">
                <a:solidFill>
                  <a:srgbClr val="C00000"/>
                </a:solidFill>
              </a:rPr>
              <a:t>1 = p1;		</a:t>
            </a:r>
            <a:r>
              <a:rPr lang="en-US" dirty="0" smtClean="0">
                <a:solidFill>
                  <a:schemeClr val="accent4"/>
                </a:solidFill>
              </a:rPr>
              <a:t>// not OK!</a:t>
            </a:r>
          </a:p>
          <a:p>
            <a:pPr marL="365760" lvl="1" indent="0">
              <a:buNone/>
            </a:pPr>
            <a:endParaRPr lang="en-US" dirty="0" smtClean="0"/>
          </a:p>
        </p:txBody>
      </p:sp>
      <p:sp>
        <p:nvSpPr>
          <p:cNvPr id="6" name="Slide Number Placeholder 5"/>
          <p:cNvSpPr>
            <a:spLocks noGrp="1"/>
          </p:cNvSpPr>
          <p:nvPr>
            <p:ph type="sldNum" sz="quarter" idx="11"/>
          </p:nvPr>
        </p:nvSpPr>
        <p:spPr/>
        <p:txBody>
          <a:bodyPr/>
          <a:lstStyle/>
          <a:p>
            <a:pPr>
              <a:defRPr/>
            </a:pPr>
            <a:r>
              <a:rPr lang="en-US"/>
              <a:t>15-</a:t>
            </a:r>
            <a:fld id="{CBA99320-9A5C-49BB-859C-1681671676E2}" type="slidenum">
              <a:rPr lang="en-US"/>
              <a:pPr>
                <a:defRPr/>
              </a:pPr>
              <a:t>19</a:t>
            </a:fld>
            <a:endParaRPr lang="en-US"/>
          </a:p>
        </p:txBody>
      </p:sp>
    </p:spTree>
    <p:extLst>
      <p:ext uri="{BB962C8B-B14F-4D97-AF65-F5344CB8AC3E}">
        <p14:creationId xmlns:p14="http://schemas.microsoft.com/office/powerpoint/2010/main" val="110610426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normAutofit/>
          </a:bodyPr>
          <a:lstStyle/>
          <a:p>
            <a:pPr>
              <a:lnSpc>
                <a:spcPct val="90000"/>
              </a:lnSpc>
            </a:pPr>
            <a:r>
              <a:rPr lang="en-US" sz="2800" dirty="0" smtClean="0"/>
              <a:t>Virtual Functions</a:t>
            </a:r>
          </a:p>
          <a:p>
            <a:pPr>
              <a:lnSpc>
                <a:spcPct val="90000"/>
              </a:lnSpc>
            </a:pPr>
            <a:r>
              <a:rPr lang="en-US" sz="2800" dirty="0" smtClean="0"/>
              <a:t>Abstract Classes</a:t>
            </a:r>
          </a:p>
          <a:p>
            <a:r>
              <a:rPr lang="en-US" sz="2800" dirty="0"/>
              <a:t>Function Templates</a:t>
            </a:r>
          </a:p>
          <a:p>
            <a:r>
              <a:rPr lang="en-US" sz="2800" dirty="0" smtClean="0"/>
              <a:t>Class </a:t>
            </a:r>
            <a:r>
              <a:rPr lang="en-US" sz="2800" dirty="0"/>
              <a:t>Templates</a:t>
            </a:r>
          </a:p>
          <a:p>
            <a:pPr marL="0" indent="0">
              <a:lnSpc>
                <a:spcPct val="90000"/>
              </a:lnSpc>
              <a:buNone/>
            </a:pPr>
            <a:endParaRPr lang="en-US" dirty="0"/>
          </a:p>
        </p:txBody>
      </p:sp>
    </p:spTree>
    <p:extLst>
      <p:ext uri="{BB962C8B-B14F-4D97-AF65-F5344CB8AC3E}">
        <p14:creationId xmlns:p14="http://schemas.microsoft.com/office/powerpoint/2010/main" val="115862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mtClean="0"/>
              <a:t>Slicing Problem</a:t>
            </a:r>
          </a:p>
        </p:txBody>
      </p:sp>
      <p:sp>
        <p:nvSpPr>
          <p:cNvPr id="69634" name="Rectangle 3"/>
          <p:cNvSpPr>
            <a:spLocks noGrp="1" noChangeArrowheads="1"/>
          </p:cNvSpPr>
          <p:nvPr>
            <p:ph type="body" idx="1"/>
          </p:nvPr>
        </p:nvSpPr>
        <p:spPr/>
        <p:txBody>
          <a:bodyPr>
            <a:normAutofit lnSpcReduction="10000"/>
          </a:bodyPr>
          <a:lstStyle/>
          <a:p>
            <a:pPr eaLnBrk="1" hangingPunct="1">
              <a:lnSpc>
                <a:spcPct val="90000"/>
              </a:lnSpc>
            </a:pPr>
            <a:r>
              <a:rPr lang="en-US" sz="2800"/>
              <a:t>Notice value assigned to vpet "loses" it’s</a:t>
            </a:r>
            <a:br>
              <a:rPr lang="en-US" sz="2800"/>
            </a:br>
            <a:r>
              <a:rPr lang="en-US" sz="2800"/>
              <a:t>breed field!</a:t>
            </a:r>
          </a:p>
          <a:p>
            <a:pPr lvl="1" eaLnBrk="1" hangingPunct="1">
              <a:lnSpc>
                <a:spcPct val="90000"/>
              </a:lnSpc>
            </a:pPr>
            <a:r>
              <a:rPr lang="en-US" sz="2400"/>
              <a:t>cout &lt;&lt; vpet.breed;</a:t>
            </a:r>
          </a:p>
          <a:p>
            <a:pPr lvl="2" eaLnBrk="1" hangingPunct="1">
              <a:lnSpc>
                <a:spcPct val="90000"/>
              </a:lnSpc>
            </a:pPr>
            <a:r>
              <a:rPr lang="en-US"/>
              <a:t>Produces ERROR msg!</a:t>
            </a:r>
          </a:p>
          <a:p>
            <a:pPr lvl="1" eaLnBrk="1" hangingPunct="1">
              <a:lnSpc>
                <a:spcPct val="90000"/>
              </a:lnSpc>
            </a:pPr>
            <a:r>
              <a:rPr lang="en-US" sz="2400"/>
              <a:t>Called slicing problem</a:t>
            </a:r>
          </a:p>
          <a:p>
            <a:pPr eaLnBrk="1" hangingPunct="1">
              <a:lnSpc>
                <a:spcPct val="90000"/>
              </a:lnSpc>
            </a:pPr>
            <a:r>
              <a:rPr lang="en-US" sz="2800"/>
              <a:t>Might seem appropriate</a:t>
            </a:r>
          </a:p>
          <a:p>
            <a:pPr lvl="1" eaLnBrk="1" hangingPunct="1">
              <a:lnSpc>
                <a:spcPct val="90000"/>
              </a:lnSpc>
            </a:pPr>
            <a:r>
              <a:rPr lang="en-US" sz="2400"/>
              <a:t>Dog was moved to Pet variable, so it should</a:t>
            </a:r>
            <a:br>
              <a:rPr lang="en-US" sz="2400"/>
            </a:br>
            <a:r>
              <a:rPr lang="en-US" sz="2400"/>
              <a:t>be treated like a Pet</a:t>
            </a:r>
          </a:p>
          <a:p>
            <a:pPr lvl="2" eaLnBrk="1" hangingPunct="1">
              <a:lnSpc>
                <a:spcPct val="90000"/>
              </a:lnSpc>
            </a:pPr>
            <a:r>
              <a:rPr lang="en-US"/>
              <a:t>And therefore not have "dog" properties</a:t>
            </a:r>
          </a:p>
          <a:p>
            <a:pPr lvl="1" eaLnBrk="1" hangingPunct="1">
              <a:lnSpc>
                <a:spcPct val="90000"/>
              </a:lnSpc>
            </a:pPr>
            <a:r>
              <a:rPr lang="en-US" sz="2400"/>
              <a:t>Makes for interesting philosphical debate</a:t>
            </a:r>
          </a:p>
        </p:txBody>
      </p:sp>
      <p:sp>
        <p:nvSpPr>
          <p:cNvPr id="6" name="Slide Number Placeholder 5"/>
          <p:cNvSpPr>
            <a:spLocks noGrp="1"/>
          </p:cNvSpPr>
          <p:nvPr>
            <p:ph type="sldNum" sz="quarter" idx="11"/>
          </p:nvPr>
        </p:nvSpPr>
        <p:spPr/>
        <p:txBody>
          <a:bodyPr/>
          <a:lstStyle/>
          <a:p>
            <a:pPr>
              <a:defRPr/>
            </a:pPr>
            <a:r>
              <a:rPr lang="en-US"/>
              <a:t>15-</a:t>
            </a:r>
            <a:fld id="{6CD6B95A-1E65-49E3-A19D-93C3CDB6CE29}" type="slidenum">
              <a:rPr lang="en-US"/>
              <a:pPr>
                <a:defRPr/>
              </a:pPr>
              <a:t>20</a:t>
            </a:fld>
            <a:endParaRPr lang="en-US"/>
          </a:p>
        </p:txBody>
      </p:sp>
    </p:spTree>
    <p:extLst>
      <p:ext uri="{BB962C8B-B14F-4D97-AF65-F5344CB8AC3E}">
        <p14:creationId xmlns:p14="http://schemas.microsoft.com/office/powerpoint/2010/main" val="230144223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smtClean="0"/>
              <a:t>Slicing Problem Fix</a:t>
            </a:r>
          </a:p>
        </p:txBody>
      </p:sp>
      <p:sp>
        <p:nvSpPr>
          <p:cNvPr id="71682" name="Rectangle 3"/>
          <p:cNvSpPr>
            <a:spLocks noGrp="1" noChangeArrowheads="1"/>
          </p:cNvSpPr>
          <p:nvPr>
            <p:ph type="body" idx="1"/>
          </p:nvPr>
        </p:nvSpPr>
        <p:spPr/>
        <p:txBody>
          <a:bodyPr/>
          <a:lstStyle/>
          <a:p>
            <a:pPr eaLnBrk="1" hangingPunct="1"/>
            <a:r>
              <a:rPr lang="en-US" smtClean="0"/>
              <a:t>In C++, slicing problem is nuisance</a:t>
            </a:r>
          </a:p>
          <a:p>
            <a:pPr lvl="1" eaLnBrk="1" hangingPunct="1"/>
            <a:r>
              <a:rPr lang="en-US" smtClean="0"/>
              <a:t>It still "is a" Great Dane named Tiny</a:t>
            </a:r>
          </a:p>
          <a:p>
            <a:pPr lvl="1" eaLnBrk="1" hangingPunct="1"/>
            <a:r>
              <a:rPr lang="en-US" smtClean="0"/>
              <a:t>We’d like to refer to it’s breed even if it’s been treated as a Pet</a:t>
            </a:r>
          </a:p>
          <a:p>
            <a:pPr eaLnBrk="1" hangingPunct="1"/>
            <a:r>
              <a:rPr lang="en-US" smtClean="0"/>
              <a:t>Can do so with pointers to </a:t>
            </a:r>
            <a:br>
              <a:rPr lang="en-US" smtClean="0"/>
            </a:br>
            <a:r>
              <a:rPr lang="en-US" smtClean="0"/>
              <a:t>dynamic variables</a:t>
            </a:r>
          </a:p>
        </p:txBody>
      </p:sp>
      <p:sp>
        <p:nvSpPr>
          <p:cNvPr id="6" name="Slide Number Placeholder 5"/>
          <p:cNvSpPr>
            <a:spLocks noGrp="1"/>
          </p:cNvSpPr>
          <p:nvPr>
            <p:ph type="sldNum" sz="quarter" idx="11"/>
          </p:nvPr>
        </p:nvSpPr>
        <p:spPr/>
        <p:txBody>
          <a:bodyPr/>
          <a:lstStyle/>
          <a:p>
            <a:pPr>
              <a:defRPr/>
            </a:pPr>
            <a:r>
              <a:rPr lang="en-US"/>
              <a:t>15-</a:t>
            </a:r>
            <a:fld id="{DCFBA189-3EA1-4318-87E6-3CD66C663D82}" type="slidenum">
              <a:rPr lang="en-US"/>
              <a:pPr>
                <a:defRPr/>
              </a:pPr>
              <a:t>21</a:t>
            </a:fld>
            <a:endParaRPr lang="en-US"/>
          </a:p>
        </p:txBody>
      </p:sp>
    </p:spTree>
    <p:extLst>
      <p:ext uri="{BB962C8B-B14F-4D97-AF65-F5344CB8AC3E}">
        <p14:creationId xmlns:p14="http://schemas.microsoft.com/office/powerpoint/2010/main" val="139926550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smtClean="0"/>
              <a:t>Slicing Problem Example</a:t>
            </a:r>
          </a:p>
        </p:txBody>
      </p:sp>
      <p:sp>
        <p:nvSpPr>
          <p:cNvPr id="73730" name="Rectangle 3"/>
          <p:cNvSpPr>
            <a:spLocks noGrp="1" noChangeArrowheads="1"/>
          </p:cNvSpPr>
          <p:nvPr>
            <p:ph type="body" idx="1"/>
          </p:nvPr>
        </p:nvSpPr>
        <p:spPr/>
        <p:txBody>
          <a:bodyPr/>
          <a:lstStyle/>
          <a:p>
            <a:pPr eaLnBrk="1" hangingPunct="1">
              <a:lnSpc>
                <a:spcPct val="90000"/>
              </a:lnSpc>
            </a:pPr>
            <a:r>
              <a:rPr lang="en-US" smtClean="0"/>
              <a:t>Pet *ppet;</a:t>
            </a:r>
            <a:br>
              <a:rPr lang="en-US" smtClean="0"/>
            </a:br>
            <a:r>
              <a:rPr lang="en-US" smtClean="0"/>
              <a:t>Dog *pdog;</a:t>
            </a:r>
            <a:br>
              <a:rPr lang="en-US" smtClean="0"/>
            </a:br>
            <a:r>
              <a:rPr lang="en-US" smtClean="0"/>
              <a:t>pdog = new Dog;</a:t>
            </a:r>
            <a:br>
              <a:rPr lang="en-US" smtClean="0"/>
            </a:br>
            <a:r>
              <a:rPr lang="en-US" smtClean="0"/>
              <a:t>pdog-&gt;name = "Tiny";</a:t>
            </a:r>
            <a:br>
              <a:rPr lang="en-US" smtClean="0"/>
            </a:br>
            <a:r>
              <a:rPr lang="en-US" smtClean="0"/>
              <a:t>pdog-&gt;breed = "Great Dane";</a:t>
            </a:r>
            <a:br>
              <a:rPr lang="en-US" smtClean="0"/>
            </a:br>
            <a:r>
              <a:rPr lang="en-US" smtClean="0"/>
              <a:t>ppet = pdog;</a:t>
            </a:r>
          </a:p>
          <a:p>
            <a:pPr eaLnBrk="1" hangingPunct="1">
              <a:lnSpc>
                <a:spcPct val="90000"/>
              </a:lnSpc>
            </a:pPr>
            <a:r>
              <a:rPr lang="en-US" smtClean="0"/>
              <a:t>Cannot access breed field of object</a:t>
            </a:r>
            <a:br>
              <a:rPr lang="en-US" smtClean="0"/>
            </a:br>
            <a:r>
              <a:rPr lang="en-US" smtClean="0"/>
              <a:t>pointed to by ppet:</a:t>
            </a:r>
            <a:br>
              <a:rPr lang="en-US" smtClean="0"/>
            </a:br>
            <a:r>
              <a:rPr lang="en-US" smtClean="0"/>
              <a:t>cout &lt;&lt; ppet-&gt;breed;	//ILLEGAL!</a:t>
            </a:r>
          </a:p>
        </p:txBody>
      </p:sp>
      <p:sp>
        <p:nvSpPr>
          <p:cNvPr id="6" name="Slide Number Placeholder 5"/>
          <p:cNvSpPr>
            <a:spLocks noGrp="1"/>
          </p:cNvSpPr>
          <p:nvPr>
            <p:ph type="sldNum" sz="quarter" idx="11"/>
          </p:nvPr>
        </p:nvSpPr>
        <p:spPr/>
        <p:txBody>
          <a:bodyPr/>
          <a:lstStyle/>
          <a:p>
            <a:pPr>
              <a:defRPr/>
            </a:pPr>
            <a:r>
              <a:rPr lang="en-US"/>
              <a:t>15-</a:t>
            </a:r>
            <a:fld id="{D688977E-68E7-43DF-94C4-229E7010FDDA}" type="slidenum">
              <a:rPr lang="en-US"/>
              <a:pPr>
                <a:defRPr/>
              </a:pPr>
              <a:t>22</a:t>
            </a:fld>
            <a:endParaRPr lang="en-US"/>
          </a:p>
        </p:txBody>
      </p:sp>
    </p:spTree>
    <p:extLst>
      <p:ext uri="{BB962C8B-B14F-4D97-AF65-F5344CB8AC3E}">
        <p14:creationId xmlns:p14="http://schemas.microsoft.com/office/powerpoint/2010/main" val="25739741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smtClean="0"/>
              <a:t>Slicing Problem Example</a:t>
            </a:r>
          </a:p>
        </p:txBody>
      </p:sp>
      <p:sp>
        <p:nvSpPr>
          <p:cNvPr id="75778" name="Rectangle 3"/>
          <p:cNvSpPr>
            <a:spLocks noGrp="1" noChangeArrowheads="1"/>
          </p:cNvSpPr>
          <p:nvPr>
            <p:ph type="body" idx="1"/>
          </p:nvPr>
        </p:nvSpPr>
        <p:spPr/>
        <p:txBody>
          <a:bodyPr/>
          <a:lstStyle/>
          <a:p>
            <a:pPr eaLnBrk="1" hangingPunct="1"/>
            <a:r>
              <a:rPr lang="en-US" smtClean="0"/>
              <a:t>Must use virtual member function:</a:t>
            </a:r>
            <a:br>
              <a:rPr lang="en-US" smtClean="0"/>
            </a:br>
            <a:r>
              <a:rPr lang="en-US" smtClean="0"/>
              <a:t>ppet-&gt;print();</a:t>
            </a:r>
          </a:p>
          <a:p>
            <a:pPr lvl="1" eaLnBrk="1" hangingPunct="1">
              <a:spcBef>
                <a:spcPct val="50000"/>
              </a:spcBef>
            </a:pPr>
            <a:r>
              <a:rPr lang="en-US" smtClean="0"/>
              <a:t>Calls print member function in Dog class!</a:t>
            </a:r>
          </a:p>
          <a:p>
            <a:pPr lvl="2" eaLnBrk="1" hangingPunct="1">
              <a:spcBef>
                <a:spcPct val="40000"/>
              </a:spcBef>
            </a:pPr>
            <a:r>
              <a:rPr lang="en-US" smtClean="0"/>
              <a:t>Because it’s virtual</a:t>
            </a:r>
          </a:p>
          <a:p>
            <a:pPr lvl="1" eaLnBrk="1" hangingPunct="1">
              <a:spcBef>
                <a:spcPct val="50000"/>
              </a:spcBef>
            </a:pPr>
            <a:r>
              <a:rPr lang="en-US" smtClean="0"/>
              <a:t>C++ "waits" to see what object pointer ppet is actually pointing to before "binding" call</a:t>
            </a:r>
          </a:p>
        </p:txBody>
      </p:sp>
      <p:sp>
        <p:nvSpPr>
          <p:cNvPr id="6" name="Slide Number Placeholder 5"/>
          <p:cNvSpPr>
            <a:spLocks noGrp="1"/>
          </p:cNvSpPr>
          <p:nvPr>
            <p:ph type="sldNum" sz="quarter" idx="11"/>
          </p:nvPr>
        </p:nvSpPr>
        <p:spPr/>
        <p:txBody>
          <a:bodyPr/>
          <a:lstStyle/>
          <a:p>
            <a:pPr>
              <a:defRPr/>
            </a:pPr>
            <a:r>
              <a:rPr lang="en-US"/>
              <a:t>15-</a:t>
            </a:r>
            <a:fld id="{9C173801-DEF2-4DE1-B52A-538E8A4A5879}" type="slidenum">
              <a:rPr lang="en-US"/>
              <a:pPr>
                <a:defRPr/>
              </a:pPr>
              <a:t>23</a:t>
            </a:fld>
            <a:endParaRPr lang="en-US"/>
          </a:p>
        </p:txBody>
      </p:sp>
    </p:spTree>
    <p:extLst>
      <p:ext uri="{BB962C8B-B14F-4D97-AF65-F5344CB8AC3E}">
        <p14:creationId xmlns:p14="http://schemas.microsoft.com/office/powerpoint/2010/main" val="2747181526"/>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US" smtClean="0"/>
              <a:t>Virtual Destructors</a:t>
            </a:r>
          </a:p>
        </p:txBody>
      </p:sp>
      <p:sp>
        <p:nvSpPr>
          <p:cNvPr id="77826" name="Rectangle 3"/>
          <p:cNvSpPr>
            <a:spLocks noGrp="1" noChangeArrowheads="1"/>
          </p:cNvSpPr>
          <p:nvPr>
            <p:ph type="body" idx="1"/>
          </p:nvPr>
        </p:nvSpPr>
        <p:spPr/>
        <p:txBody>
          <a:bodyPr>
            <a:normAutofit lnSpcReduction="10000"/>
          </a:bodyPr>
          <a:lstStyle/>
          <a:p>
            <a:pPr eaLnBrk="1" hangingPunct="1">
              <a:lnSpc>
                <a:spcPct val="90000"/>
              </a:lnSpc>
            </a:pPr>
            <a:r>
              <a:rPr lang="en-US" sz="2800"/>
              <a:t>Recall: destructors needed to de-allocate</a:t>
            </a:r>
            <a:br>
              <a:rPr lang="en-US" sz="2800"/>
            </a:br>
            <a:r>
              <a:rPr lang="en-US" sz="2800"/>
              <a:t>dynamically allocated data</a:t>
            </a:r>
          </a:p>
          <a:p>
            <a:pPr eaLnBrk="1" hangingPunct="1">
              <a:lnSpc>
                <a:spcPct val="90000"/>
              </a:lnSpc>
            </a:pPr>
            <a:r>
              <a:rPr lang="en-US" sz="2800"/>
              <a:t>Consider:</a:t>
            </a:r>
            <a:br>
              <a:rPr lang="en-US" sz="2800"/>
            </a:br>
            <a:r>
              <a:rPr lang="en-US"/>
              <a:t>Base *pBase = new Derived;</a:t>
            </a:r>
            <a:br>
              <a:rPr lang="en-US"/>
            </a:br>
            <a:r>
              <a:rPr lang="en-US"/>
              <a:t>…</a:t>
            </a:r>
            <a:br>
              <a:rPr lang="en-US"/>
            </a:br>
            <a:r>
              <a:rPr lang="en-US"/>
              <a:t>delete pBase;</a:t>
            </a:r>
          </a:p>
          <a:p>
            <a:pPr lvl="1" eaLnBrk="1" hangingPunct="1">
              <a:lnSpc>
                <a:spcPct val="90000"/>
              </a:lnSpc>
            </a:pPr>
            <a:r>
              <a:rPr lang="en-US" sz="2400"/>
              <a:t>Would call base class destructor even though</a:t>
            </a:r>
            <a:br>
              <a:rPr lang="en-US" sz="2400"/>
            </a:br>
            <a:r>
              <a:rPr lang="en-US" sz="2400"/>
              <a:t>pointing to Derived class object!</a:t>
            </a:r>
          </a:p>
          <a:p>
            <a:pPr lvl="1" eaLnBrk="1" hangingPunct="1">
              <a:lnSpc>
                <a:spcPct val="90000"/>
              </a:lnSpc>
            </a:pPr>
            <a:r>
              <a:rPr lang="en-US" sz="2400"/>
              <a:t>Making destructor </a:t>
            </a:r>
            <a:r>
              <a:rPr lang="en-US" sz="2400" b="1" i="1"/>
              <a:t>virtual</a:t>
            </a:r>
            <a:r>
              <a:rPr lang="en-US" sz="2400"/>
              <a:t> fixes this!</a:t>
            </a:r>
          </a:p>
          <a:p>
            <a:pPr eaLnBrk="1" hangingPunct="1">
              <a:lnSpc>
                <a:spcPct val="90000"/>
              </a:lnSpc>
            </a:pPr>
            <a:r>
              <a:rPr lang="en-US" sz="2800"/>
              <a:t>Good policy for all destructors to be virtual</a:t>
            </a:r>
          </a:p>
        </p:txBody>
      </p:sp>
      <p:sp>
        <p:nvSpPr>
          <p:cNvPr id="6" name="Slide Number Placeholder 5"/>
          <p:cNvSpPr>
            <a:spLocks noGrp="1"/>
          </p:cNvSpPr>
          <p:nvPr>
            <p:ph type="sldNum" sz="quarter" idx="11"/>
          </p:nvPr>
        </p:nvSpPr>
        <p:spPr/>
        <p:txBody>
          <a:bodyPr/>
          <a:lstStyle/>
          <a:p>
            <a:pPr>
              <a:defRPr/>
            </a:pPr>
            <a:r>
              <a:rPr lang="en-US"/>
              <a:t>15-</a:t>
            </a:r>
            <a:fld id="{5C55EB5F-6607-4F39-AE05-8F2E4DCE9FE4}" type="slidenum">
              <a:rPr lang="en-US"/>
              <a:pPr>
                <a:defRPr/>
              </a:pPr>
              <a:t>24</a:t>
            </a:fld>
            <a:endParaRPr lang="en-US"/>
          </a:p>
        </p:txBody>
      </p:sp>
    </p:spTree>
    <p:extLst>
      <p:ext uri="{BB962C8B-B14F-4D97-AF65-F5344CB8AC3E}">
        <p14:creationId xmlns:p14="http://schemas.microsoft.com/office/powerpoint/2010/main" val="341042030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normAutofit/>
          </a:bodyPr>
          <a:lstStyle/>
          <a:p>
            <a:pPr>
              <a:lnSpc>
                <a:spcPct val="90000"/>
              </a:lnSpc>
            </a:pPr>
            <a:r>
              <a:rPr lang="en-US" sz="2800" dirty="0" smtClean="0">
                <a:solidFill>
                  <a:schemeClr val="bg1">
                    <a:lumMod val="85000"/>
                  </a:schemeClr>
                </a:solidFill>
              </a:rPr>
              <a:t>Virtual Functions</a:t>
            </a:r>
          </a:p>
          <a:p>
            <a:pPr>
              <a:lnSpc>
                <a:spcPct val="90000"/>
              </a:lnSpc>
            </a:pPr>
            <a:r>
              <a:rPr lang="en-US" sz="2800" dirty="0" smtClean="0">
                <a:solidFill>
                  <a:schemeClr val="bg1">
                    <a:lumMod val="85000"/>
                  </a:schemeClr>
                </a:solidFill>
              </a:rPr>
              <a:t>Abstract Classes</a:t>
            </a:r>
          </a:p>
          <a:p>
            <a:r>
              <a:rPr lang="en-US" sz="2800" dirty="0"/>
              <a:t>Function Templates</a:t>
            </a:r>
          </a:p>
          <a:p>
            <a:r>
              <a:rPr lang="en-US" sz="2800" dirty="0" smtClean="0"/>
              <a:t>Class </a:t>
            </a:r>
            <a:r>
              <a:rPr lang="en-US" sz="2800" dirty="0"/>
              <a:t>Templates</a:t>
            </a:r>
          </a:p>
          <a:p>
            <a:pPr marL="0" indent="0">
              <a:lnSpc>
                <a:spcPct val="90000"/>
              </a:lnSpc>
              <a:buNone/>
            </a:pPr>
            <a:endParaRPr lang="en-US" dirty="0"/>
          </a:p>
        </p:txBody>
      </p:sp>
    </p:spTree>
    <p:extLst>
      <p:ext uri="{BB962C8B-B14F-4D97-AF65-F5344CB8AC3E}">
        <p14:creationId xmlns:p14="http://schemas.microsoft.com/office/powerpoint/2010/main" val="3607082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smtClean="0"/>
              <a:t>Template Basics</a:t>
            </a:r>
          </a:p>
        </p:txBody>
      </p:sp>
      <p:sp>
        <p:nvSpPr>
          <p:cNvPr id="18434" name="Rectangle 3"/>
          <p:cNvSpPr>
            <a:spLocks noGrp="1" noChangeArrowheads="1"/>
          </p:cNvSpPr>
          <p:nvPr>
            <p:ph type="body" idx="1"/>
          </p:nvPr>
        </p:nvSpPr>
        <p:spPr/>
        <p:txBody>
          <a:bodyPr>
            <a:normAutofit fontScale="85000" lnSpcReduction="20000"/>
          </a:bodyPr>
          <a:lstStyle/>
          <a:p>
            <a:pPr>
              <a:spcBef>
                <a:spcPct val="50000"/>
              </a:spcBef>
            </a:pPr>
            <a:r>
              <a:rPr lang="en-US" sz="2800" dirty="0" smtClean="0"/>
              <a:t>Allow very "general" definitions for functions and classes</a:t>
            </a:r>
          </a:p>
          <a:p>
            <a:pPr lvl="1">
              <a:spcBef>
                <a:spcPct val="50000"/>
              </a:spcBef>
            </a:pPr>
            <a:r>
              <a:rPr lang="en-US" sz="2400" dirty="0" smtClean="0"/>
              <a:t>Ignore data types during coding</a:t>
            </a:r>
          </a:p>
          <a:p>
            <a:pPr>
              <a:spcBef>
                <a:spcPct val="50000"/>
              </a:spcBef>
            </a:pPr>
            <a:r>
              <a:rPr lang="en-US" sz="2800" dirty="0" smtClean="0"/>
              <a:t>Type names are "parameters" instead of actual types</a:t>
            </a:r>
          </a:p>
          <a:p>
            <a:r>
              <a:rPr lang="en-US" sz="2800" dirty="0" smtClean="0"/>
              <a:t>Compiler </a:t>
            </a:r>
            <a:r>
              <a:rPr lang="en-US" sz="2800" dirty="0"/>
              <a:t>only generates definitions when</a:t>
            </a:r>
            <a:br>
              <a:rPr lang="en-US" sz="2800" dirty="0"/>
            </a:br>
            <a:r>
              <a:rPr lang="en-US" sz="2800" dirty="0"/>
              <a:t>required</a:t>
            </a:r>
          </a:p>
          <a:p>
            <a:pPr lvl="1"/>
            <a:r>
              <a:rPr lang="en-US" sz="2600" dirty="0"/>
              <a:t>Scans through all calls and then generates new overloads</a:t>
            </a:r>
          </a:p>
          <a:p>
            <a:pPr lvl="1"/>
            <a:r>
              <a:rPr lang="en-US" sz="2400" dirty="0"/>
              <a:t>But it’s "as if" you’d defined for all </a:t>
            </a:r>
            <a:r>
              <a:rPr lang="en-US" sz="2400" dirty="0" smtClean="0"/>
              <a:t>types</a:t>
            </a:r>
          </a:p>
          <a:p>
            <a:pPr lvl="1"/>
            <a:r>
              <a:rPr lang="en-US" sz="2400" dirty="0" smtClean="0"/>
              <a:t>Precise </a:t>
            </a:r>
            <a:r>
              <a:rPr lang="en-US" sz="2400" dirty="0"/>
              <a:t>definition determined at </a:t>
            </a:r>
            <a:r>
              <a:rPr lang="en-US" sz="2400" dirty="0" smtClean="0"/>
              <a:t>run-time</a:t>
            </a:r>
            <a:endParaRPr lang="en-US" sz="3300" dirty="0"/>
          </a:p>
          <a:p>
            <a:r>
              <a:rPr lang="en-US" sz="2800" dirty="0"/>
              <a:t>Write one definition </a:t>
            </a:r>
            <a:r>
              <a:rPr lang="en-US" sz="2800" dirty="0">
                <a:sym typeface="Wingdings" pitchFamily="2" charset="2"/>
              </a:rPr>
              <a:t></a:t>
            </a:r>
            <a:r>
              <a:rPr lang="en-US" sz="2800" dirty="0"/>
              <a:t> works for all </a:t>
            </a:r>
            <a:r>
              <a:rPr lang="en-US" sz="2800" dirty="0" smtClean="0"/>
              <a:t>types that </a:t>
            </a:r>
            <a:r>
              <a:rPr lang="en-US" sz="2800" dirty="0"/>
              <a:t>might be needed</a:t>
            </a:r>
          </a:p>
          <a:p>
            <a:pPr>
              <a:spcBef>
                <a:spcPct val="50000"/>
              </a:spcBef>
            </a:pPr>
            <a:endParaRPr lang="en-US" dirty="0" smtClean="0"/>
          </a:p>
        </p:txBody>
      </p:sp>
      <p:sp>
        <p:nvSpPr>
          <p:cNvPr id="6" name="Slide Number Placeholder 5"/>
          <p:cNvSpPr>
            <a:spLocks noGrp="1"/>
          </p:cNvSpPr>
          <p:nvPr>
            <p:ph type="sldNum" sz="quarter" idx="11"/>
          </p:nvPr>
        </p:nvSpPr>
        <p:spPr/>
        <p:txBody>
          <a:bodyPr/>
          <a:lstStyle/>
          <a:p>
            <a:pPr>
              <a:defRPr/>
            </a:pPr>
            <a:r>
              <a:rPr lang="en-US"/>
              <a:t>16-</a:t>
            </a:r>
            <a:fld id="{D2B32B50-C644-4FE2-8C0C-6D7E87450408}" type="slidenum">
              <a:rPr lang="en-US"/>
              <a:pPr>
                <a:defRPr/>
              </a:pPr>
              <a:t>26</a:t>
            </a:fld>
            <a:endParaRPr lang="en-US"/>
          </a:p>
        </p:txBody>
      </p:sp>
    </p:spTree>
    <p:extLst>
      <p:ext uri="{BB962C8B-B14F-4D97-AF65-F5344CB8AC3E}">
        <p14:creationId xmlns:p14="http://schemas.microsoft.com/office/powerpoint/2010/main" val="146658373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Function Templates</a:t>
            </a:r>
          </a:p>
        </p:txBody>
      </p:sp>
      <p:sp>
        <p:nvSpPr>
          <p:cNvPr id="6" name="Slide Number Placeholder 5"/>
          <p:cNvSpPr>
            <a:spLocks noGrp="1"/>
          </p:cNvSpPr>
          <p:nvPr>
            <p:ph type="sldNum" sz="quarter" idx="12"/>
          </p:nvPr>
        </p:nvSpPr>
        <p:spPr/>
        <p:txBody>
          <a:bodyPr/>
          <a:lstStyle/>
          <a:p>
            <a:pPr>
              <a:defRPr/>
            </a:pPr>
            <a:r>
              <a:rPr lang="en-US"/>
              <a:t>16-</a:t>
            </a:r>
            <a:fld id="{FA805149-2091-4812-B2F8-13B3C10F437C}" type="slidenum">
              <a:rPr lang="en-US"/>
              <a:pPr>
                <a:defRPr/>
              </a:pPr>
              <a:t>27</a:t>
            </a:fld>
            <a:endParaRPr lang="en-US"/>
          </a:p>
        </p:txBody>
      </p:sp>
      <p:sp>
        <p:nvSpPr>
          <p:cNvPr id="20482" name="Rectangle 3"/>
          <p:cNvSpPr>
            <a:spLocks noGrp="1" noChangeArrowheads="1"/>
          </p:cNvSpPr>
          <p:nvPr>
            <p:ph sz="quarter" idx="13"/>
          </p:nvPr>
        </p:nvSpPr>
        <p:spPr/>
        <p:txBody>
          <a:bodyPr>
            <a:normAutofit fontScale="92500" lnSpcReduction="20000"/>
          </a:bodyPr>
          <a:lstStyle/>
          <a:p>
            <a:pPr eaLnBrk="1" hangingPunct="1">
              <a:lnSpc>
                <a:spcPct val="90000"/>
              </a:lnSpc>
              <a:spcBef>
                <a:spcPct val="60000"/>
              </a:spcBef>
            </a:pPr>
            <a:r>
              <a:rPr lang="en-US" sz="2800" dirty="0" smtClean="0"/>
              <a:t>Standard Definition</a:t>
            </a:r>
            <a:r>
              <a:rPr lang="en-US" sz="2800" dirty="0"/>
              <a:t/>
            </a:r>
            <a:br>
              <a:rPr lang="en-US" sz="2800" dirty="0"/>
            </a:br>
            <a:r>
              <a:rPr lang="en-US" dirty="0">
                <a:solidFill>
                  <a:srgbClr val="C00000"/>
                </a:solidFill>
              </a:rPr>
              <a:t>void </a:t>
            </a:r>
            <a:r>
              <a:rPr lang="en-US" dirty="0" err="1">
                <a:solidFill>
                  <a:srgbClr val="C00000"/>
                </a:solidFill>
              </a:rPr>
              <a:t>swapValues</a:t>
            </a:r>
            <a:r>
              <a:rPr lang="en-US" dirty="0">
                <a:solidFill>
                  <a:srgbClr val="C00000"/>
                </a:solidFill>
              </a:rPr>
              <a:t>(</a:t>
            </a:r>
            <a:r>
              <a:rPr lang="en-US" dirty="0" err="1">
                <a:solidFill>
                  <a:srgbClr val="C00000"/>
                </a:solidFill>
              </a:rPr>
              <a:t>int</a:t>
            </a:r>
            <a:r>
              <a:rPr lang="en-US" dirty="0">
                <a:solidFill>
                  <a:srgbClr val="C00000"/>
                </a:solidFill>
              </a:rPr>
              <a:t>&amp; var1, </a:t>
            </a:r>
            <a:r>
              <a:rPr lang="en-US" dirty="0" err="1">
                <a:solidFill>
                  <a:srgbClr val="C00000"/>
                </a:solidFill>
              </a:rPr>
              <a:t>int</a:t>
            </a:r>
            <a:r>
              <a:rPr lang="en-US" dirty="0">
                <a:solidFill>
                  <a:srgbClr val="C00000"/>
                </a:solidFill>
              </a:rPr>
              <a:t>&amp; var2)</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	</a:t>
            </a:r>
            <a:r>
              <a:rPr lang="en-US" dirty="0" err="1">
                <a:solidFill>
                  <a:srgbClr val="C00000"/>
                </a:solidFill>
              </a:rPr>
              <a:t>int</a:t>
            </a:r>
            <a:r>
              <a:rPr lang="en-US" dirty="0">
                <a:solidFill>
                  <a:srgbClr val="C00000"/>
                </a:solidFill>
              </a:rPr>
              <a:t> temp;</a:t>
            </a:r>
            <a:br>
              <a:rPr lang="en-US" dirty="0">
                <a:solidFill>
                  <a:srgbClr val="C00000"/>
                </a:solidFill>
              </a:rPr>
            </a:br>
            <a:r>
              <a:rPr lang="en-US" dirty="0">
                <a:solidFill>
                  <a:srgbClr val="C00000"/>
                </a:solidFill>
              </a:rPr>
              <a:t>	temp = var1;</a:t>
            </a:r>
            <a:br>
              <a:rPr lang="en-US" dirty="0">
                <a:solidFill>
                  <a:srgbClr val="C00000"/>
                </a:solidFill>
              </a:rPr>
            </a:br>
            <a:r>
              <a:rPr lang="en-US" dirty="0">
                <a:solidFill>
                  <a:srgbClr val="C00000"/>
                </a:solidFill>
              </a:rPr>
              <a:t>	var1 = var2;</a:t>
            </a:r>
            <a:br>
              <a:rPr lang="en-US" dirty="0">
                <a:solidFill>
                  <a:srgbClr val="C00000"/>
                </a:solidFill>
              </a:rPr>
            </a:br>
            <a:r>
              <a:rPr lang="en-US" dirty="0">
                <a:solidFill>
                  <a:srgbClr val="C00000"/>
                </a:solidFill>
              </a:rPr>
              <a:t>	var2 = temp;</a:t>
            </a:r>
            <a:br>
              <a:rPr lang="en-US" dirty="0">
                <a:solidFill>
                  <a:srgbClr val="C00000"/>
                </a:solidFill>
              </a:rPr>
            </a:br>
            <a:r>
              <a:rPr lang="en-US" dirty="0">
                <a:solidFill>
                  <a:srgbClr val="C00000"/>
                </a:solidFill>
              </a:rPr>
              <a:t>}</a:t>
            </a:r>
          </a:p>
          <a:p>
            <a:pPr eaLnBrk="1" hangingPunct="1">
              <a:lnSpc>
                <a:spcPct val="90000"/>
              </a:lnSpc>
              <a:spcBef>
                <a:spcPct val="60000"/>
              </a:spcBef>
            </a:pPr>
            <a:r>
              <a:rPr lang="en-US" sz="2800" dirty="0"/>
              <a:t>Applies only to </a:t>
            </a:r>
            <a:r>
              <a:rPr lang="en-US" sz="2800" dirty="0" err="1" smtClean="0"/>
              <a:t>int</a:t>
            </a:r>
            <a:r>
              <a:rPr lang="en-US" sz="2800" dirty="0" smtClean="0"/>
              <a:t> variables</a:t>
            </a:r>
            <a:endParaRPr lang="en-US" sz="2800" dirty="0"/>
          </a:p>
          <a:p>
            <a:pPr eaLnBrk="1" hangingPunct="1">
              <a:lnSpc>
                <a:spcPct val="90000"/>
              </a:lnSpc>
              <a:spcBef>
                <a:spcPct val="60000"/>
              </a:spcBef>
            </a:pPr>
            <a:r>
              <a:rPr lang="en-US" sz="2800" dirty="0"/>
              <a:t>But code </a:t>
            </a:r>
            <a:r>
              <a:rPr lang="en-US" sz="2800" dirty="0" smtClean="0"/>
              <a:t>should work </a:t>
            </a:r>
            <a:r>
              <a:rPr lang="en-US" sz="2800" dirty="0"/>
              <a:t>for any types!</a:t>
            </a:r>
          </a:p>
        </p:txBody>
      </p:sp>
      <p:sp>
        <p:nvSpPr>
          <p:cNvPr id="2" name="Content Placeholder 1"/>
          <p:cNvSpPr>
            <a:spLocks noGrp="1"/>
          </p:cNvSpPr>
          <p:nvPr>
            <p:ph sz="quarter" idx="14"/>
          </p:nvPr>
        </p:nvSpPr>
        <p:spPr/>
        <p:txBody>
          <a:bodyPr>
            <a:normAutofit lnSpcReduction="10000"/>
          </a:bodyPr>
          <a:lstStyle/>
          <a:p>
            <a:pPr>
              <a:lnSpc>
                <a:spcPct val="90000"/>
              </a:lnSpc>
            </a:pPr>
            <a:r>
              <a:rPr lang="en-US" sz="2600" dirty="0" smtClean="0"/>
              <a:t>Overload option for </a:t>
            </a:r>
            <a:r>
              <a:rPr lang="en-US" sz="2600" dirty="0"/>
              <a:t>chars:</a:t>
            </a:r>
            <a:r>
              <a:rPr lang="en-US" dirty="0"/>
              <a:t/>
            </a:r>
            <a:br>
              <a:rPr lang="en-US" dirty="0"/>
            </a:br>
            <a:r>
              <a:rPr lang="en-US" sz="2200" dirty="0">
                <a:solidFill>
                  <a:srgbClr val="C00000"/>
                </a:solidFill>
              </a:rPr>
              <a:t>void </a:t>
            </a:r>
            <a:r>
              <a:rPr lang="en-US" sz="2200" dirty="0" err="1">
                <a:solidFill>
                  <a:srgbClr val="C00000"/>
                </a:solidFill>
              </a:rPr>
              <a:t>swapValues</a:t>
            </a:r>
            <a:r>
              <a:rPr lang="en-US" sz="2200" dirty="0">
                <a:solidFill>
                  <a:srgbClr val="C00000"/>
                </a:solidFill>
              </a:rPr>
              <a:t>(char&amp; var1, </a:t>
            </a:r>
            <a:r>
              <a:rPr lang="en-US" sz="2200" dirty="0" smtClean="0">
                <a:solidFill>
                  <a:srgbClr val="C00000"/>
                </a:solidFill>
              </a:rPr>
              <a:t>	char</a:t>
            </a:r>
            <a:r>
              <a:rPr lang="en-US" sz="2200" dirty="0">
                <a:solidFill>
                  <a:srgbClr val="C00000"/>
                </a:solidFill>
              </a:rPr>
              <a:t>&amp; var2)</a:t>
            </a:r>
            <a:br>
              <a:rPr lang="en-US" sz="2200" dirty="0">
                <a:solidFill>
                  <a:srgbClr val="C00000"/>
                </a:solidFill>
              </a:rPr>
            </a:br>
            <a:r>
              <a:rPr lang="en-US" sz="2200" dirty="0">
                <a:solidFill>
                  <a:srgbClr val="C00000"/>
                </a:solidFill>
              </a:rPr>
              <a:t>{</a:t>
            </a:r>
            <a:br>
              <a:rPr lang="en-US" sz="2200" dirty="0">
                <a:solidFill>
                  <a:srgbClr val="C00000"/>
                </a:solidFill>
              </a:rPr>
            </a:br>
            <a:r>
              <a:rPr lang="en-US" sz="2200" dirty="0">
                <a:solidFill>
                  <a:srgbClr val="C00000"/>
                </a:solidFill>
              </a:rPr>
              <a:t>	char temp;</a:t>
            </a:r>
            <a:br>
              <a:rPr lang="en-US" sz="2200" dirty="0">
                <a:solidFill>
                  <a:srgbClr val="C00000"/>
                </a:solidFill>
              </a:rPr>
            </a:br>
            <a:r>
              <a:rPr lang="en-US" sz="2200" dirty="0">
                <a:solidFill>
                  <a:srgbClr val="C00000"/>
                </a:solidFill>
              </a:rPr>
              <a:t>	temp = var1;</a:t>
            </a:r>
            <a:br>
              <a:rPr lang="en-US" sz="2200" dirty="0">
                <a:solidFill>
                  <a:srgbClr val="C00000"/>
                </a:solidFill>
              </a:rPr>
            </a:br>
            <a:r>
              <a:rPr lang="en-US" sz="2200" dirty="0">
                <a:solidFill>
                  <a:srgbClr val="C00000"/>
                </a:solidFill>
              </a:rPr>
              <a:t>	var1 = var2;</a:t>
            </a:r>
            <a:br>
              <a:rPr lang="en-US" sz="2200" dirty="0">
                <a:solidFill>
                  <a:srgbClr val="C00000"/>
                </a:solidFill>
              </a:rPr>
            </a:br>
            <a:r>
              <a:rPr lang="en-US" sz="2200" dirty="0">
                <a:solidFill>
                  <a:srgbClr val="C00000"/>
                </a:solidFill>
              </a:rPr>
              <a:t>	var2 = temp;</a:t>
            </a:r>
            <a:br>
              <a:rPr lang="en-US" sz="2200" dirty="0">
                <a:solidFill>
                  <a:srgbClr val="C00000"/>
                </a:solidFill>
              </a:rPr>
            </a:br>
            <a:r>
              <a:rPr lang="en-US" sz="2200" dirty="0">
                <a:solidFill>
                  <a:srgbClr val="C00000"/>
                </a:solidFill>
              </a:rPr>
              <a:t>}</a:t>
            </a:r>
          </a:p>
          <a:p>
            <a:pPr>
              <a:lnSpc>
                <a:spcPct val="90000"/>
              </a:lnSpc>
            </a:pPr>
            <a:r>
              <a:rPr lang="en-US" sz="2600" dirty="0" smtClean="0"/>
              <a:t>Code </a:t>
            </a:r>
            <a:r>
              <a:rPr lang="en-US" sz="2600" dirty="0"/>
              <a:t>is nearly identical!</a:t>
            </a:r>
          </a:p>
          <a:p>
            <a:pPr>
              <a:lnSpc>
                <a:spcPct val="90000"/>
              </a:lnSpc>
            </a:pPr>
            <a:r>
              <a:rPr lang="en-US" sz="2600" dirty="0"/>
              <a:t>Only difference is </a:t>
            </a:r>
            <a:r>
              <a:rPr lang="en-US" sz="2600" dirty="0" smtClean="0"/>
              <a:t>data type</a:t>
            </a:r>
            <a:endParaRPr lang="en-US" sz="2600" dirty="0"/>
          </a:p>
        </p:txBody>
      </p:sp>
    </p:spTree>
    <p:extLst>
      <p:ext uri="{BB962C8B-B14F-4D97-AF65-F5344CB8AC3E}">
        <p14:creationId xmlns:p14="http://schemas.microsoft.com/office/powerpoint/2010/main" val="164552333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mtClean="0"/>
              <a:t>Function Template Syntax</a:t>
            </a:r>
          </a:p>
        </p:txBody>
      </p:sp>
      <p:sp>
        <p:nvSpPr>
          <p:cNvPr id="24578"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z="2800" dirty="0"/>
              <a:t>Allow "swap values" of any type variables:</a:t>
            </a:r>
            <a:br>
              <a:rPr lang="en-US" sz="2800" dirty="0"/>
            </a:br>
            <a:r>
              <a:rPr lang="en-US" dirty="0">
                <a:solidFill>
                  <a:srgbClr val="C00000"/>
                </a:solidFill>
              </a:rPr>
              <a:t>template&lt;class T&gt;</a:t>
            </a:r>
            <a:br>
              <a:rPr lang="en-US" dirty="0">
                <a:solidFill>
                  <a:srgbClr val="C00000"/>
                </a:solidFill>
              </a:rPr>
            </a:br>
            <a:r>
              <a:rPr lang="en-US" dirty="0">
                <a:solidFill>
                  <a:srgbClr val="C00000"/>
                </a:solidFill>
              </a:rPr>
              <a:t>void </a:t>
            </a:r>
            <a:r>
              <a:rPr lang="en-US" dirty="0" err="1">
                <a:solidFill>
                  <a:srgbClr val="C00000"/>
                </a:solidFill>
              </a:rPr>
              <a:t>swapValues</a:t>
            </a:r>
            <a:r>
              <a:rPr lang="en-US" dirty="0">
                <a:solidFill>
                  <a:srgbClr val="C00000"/>
                </a:solidFill>
              </a:rPr>
              <a:t>(T&amp; var1, T&amp; var2)</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	T temp;</a:t>
            </a:r>
            <a:br>
              <a:rPr lang="en-US" dirty="0">
                <a:solidFill>
                  <a:srgbClr val="C00000"/>
                </a:solidFill>
              </a:rPr>
            </a:br>
            <a:r>
              <a:rPr lang="en-US" dirty="0">
                <a:solidFill>
                  <a:srgbClr val="C00000"/>
                </a:solidFill>
              </a:rPr>
              <a:t>	temp = var1;</a:t>
            </a:r>
            <a:br>
              <a:rPr lang="en-US" dirty="0">
                <a:solidFill>
                  <a:srgbClr val="C00000"/>
                </a:solidFill>
              </a:rPr>
            </a:br>
            <a:r>
              <a:rPr lang="en-US" dirty="0">
                <a:solidFill>
                  <a:srgbClr val="C00000"/>
                </a:solidFill>
              </a:rPr>
              <a:t>	var1 = var2;</a:t>
            </a:r>
            <a:br>
              <a:rPr lang="en-US" dirty="0">
                <a:solidFill>
                  <a:srgbClr val="C00000"/>
                </a:solidFill>
              </a:rPr>
            </a:br>
            <a:r>
              <a:rPr lang="en-US" dirty="0">
                <a:solidFill>
                  <a:srgbClr val="C00000"/>
                </a:solidFill>
              </a:rPr>
              <a:t>	var2 = temp;</a:t>
            </a:r>
            <a:br>
              <a:rPr lang="en-US" dirty="0">
                <a:solidFill>
                  <a:srgbClr val="C00000"/>
                </a:solidFill>
              </a:rPr>
            </a:br>
            <a:r>
              <a:rPr lang="en-US" dirty="0">
                <a:solidFill>
                  <a:srgbClr val="C00000"/>
                </a:solidFill>
              </a:rPr>
              <a:t>}</a:t>
            </a:r>
          </a:p>
          <a:p>
            <a:pPr eaLnBrk="1" hangingPunct="1">
              <a:lnSpc>
                <a:spcPct val="90000"/>
              </a:lnSpc>
            </a:pPr>
            <a:r>
              <a:rPr lang="en-US" sz="2800" dirty="0"/>
              <a:t>First line called "template prefix"</a:t>
            </a:r>
          </a:p>
          <a:p>
            <a:pPr lvl="1" eaLnBrk="1" hangingPunct="1">
              <a:lnSpc>
                <a:spcPct val="90000"/>
              </a:lnSpc>
            </a:pPr>
            <a:r>
              <a:rPr lang="en-US" sz="2400" dirty="0"/>
              <a:t>Tells compiler what’s coming is "template"</a:t>
            </a:r>
          </a:p>
          <a:p>
            <a:pPr lvl="1" eaLnBrk="1" hangingPunct="1">
              <a:lnSpc>
                <a:spcPct val="90000"/>
              </a:lnSpc>
            </a:pPr>
            <a:r>
              <a:rPr lang="en-US" sz="2400" dirty="0"/>
              <a:t>And that T is a type parameter</a:t>
            </a:r>
          </a:p>
        </p:txBody>
      </p:sp>
      <p:sp>
        <p:nvSpPr>
          <p:cNvPr id="6" name="Slide Number Placeholder 5"/>
          <p:cNvSpPr>
            <a:spLocks noGrp="1"/>
          </p:cNvSpPr>
          <p:nvPr>
            <p:ph type="sldNum" sz="quarter" idx="11"/>
          </p:nvPr>
        </p:nvSpPr>
        <p:spPr/>
        <p:txBody>
          <a:bodyPr/>
          <a:lstStyle/>
          <a:p>
            <a:pPr>
              <a:defRPr/>
            </a:pPr>
            <a:r>
              <a:rPr lang="en-US"/>
              <a:t>16-</a:t>
            </a:r>
            <a:fld id="{809C412C-C112-453E-B02E-CF777F51CED7}" type="slidenum">
              <a:rPr lang="en-US"/>
              <a:pPr>
                <a:defRPr/>
              </a:pPr>
              <a:t>28</a:t>
            </a:fld>
            <a:endParaRPr lang="en-US"/>
          </a:p>
        </p:txBody>
      </p:sp>
      <p:sp>
        <p:nvSpPr>
          <p:cNvPr id="2" name="Rounded Rectangular Callout 1"/>
          <p:cNvSpPr/>
          <p:nvPr/>
        </p:nvSpPr>
        <p:spPr>
          <a:xfrm>
            <a:off x="8606119" y="2119257"/>
            <a:ext cx="2359515" cy="1167953"/>
          </a:xfrm>
          <a:prstGeom prst="wedgeRoundRectCallout">
            <a:avLst>
              <a:gd name="adj1" fmla="val -168490"/>
              <a:gd name="adj2" fmla="val -1182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Don’t get confused by the class keyword. Another keyword is </a:t>
            </a:r>
            <a:r>
              <a:rPr lang="en-US" dirty="0" err="1" smtClean="0"/>
              <a:t>typename</a:t>
            </a:r>
            <a:endParaRPr lang="en-US" dirty="0" smtClean="0"/>
          </a:p>
        </p:txBody>
      </p:sp>
      <p:sp>
        <p:nvSpPr>
          <p:cNvPr id="3" name="Rounded Rectangular Callout 2"/>
          <p:cNvSpPr/>
          <p:nvPr/>
        </p:nvSpPr>
        <p:spPr>
          <a:xfrm>
            <a:off x="8194877" y="4595149"/>
            <a:ext cx="2552148" cy="1127920"/>
          </a:xfrm>
          <a:prstGeom prst="wedgeRoundRectCallout">
            <a:avLst>
              <a:gd name="adj1" fmla="val -153701"/>
              <a:gd name="adj2" fmla="val -19047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The </a:t>
            </a:r>
            <a:r>
              <a:rPr lang="en-US" dirty="0" err="1" smtClean="0"/>
              <a:t>datatype</a:t>
            </a:r>
            <a:r>
              <a:rPr lang="en-US" dirty="0" smtClean="0"/>
              <a:t> T is replaced at runtime with the actual one</a:t>
            </a:r>
          </a:p>
        </p:txBody>
      </p:sp>
    </p:spTree>
    <p:extLst>
      <p:ext uri="{BB962C8B-B14F-4D97-AF65-F5344CB8AC3E}">
        <p14:creationId xmlns:p14="http://schemas.microsoft.com/office/powerpoint/2010/main" val="849729998"/>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Calling a Function Template</a:t>
            </a:r>
          </a:p>
        </p:txBody>
      </p:sp>
      <p:sp>
        <p:nvSpPr>
          <p:cNvPr id="32770" name="Rectangle 3"/>
          <p:cNvSpPr>
            <a:spLocks noGrp="1" noChangeArrowheads="1"/>
          </p:cNvSpPr>
          <p:nvPr>
            <p:ph type="body" idx="1"/>
          </p:nvPr>
        </p:nvSpPr>
        <p:spPr/>
        <p:txBody>
          <a:bodyPr/>
          <a:lstStyle/>
          <a:p>
            <a:pPr eaLnBrk="1" hangingPunct="1">
              <a:lnSpc>
                <a:spcPct val="90000"/>
              </a:lnSpc>
            </a:pPr>
            <a:r>
              <a:rPr lang="en-US" dirty="0" smtClean="0"/>
              <a:t>Call syntax:</a:t>
            </a:r>
          </a:p>
          <a:p>
            <a:pPr marL="365760" lvl="1" indent="0">
              <a:lnSpc>
                <a:spcPct val="90000"/>
              </a:lnSpc>
              <a:buNone/>
            </a:pPr>
            <a:r>
              <a:rPr lang="en-US" sz="2000" dirty="0" err="1">
                <a:solidFill>
                  <a:srgbClr val="C00000"/>
                </a:solidFill>
              </a:rPr>
              <a:t>i</a:t>
            </a:r>
            <a:r>
              <a:rPr lang="en-US" sz="2000" dirty="0" err="1" smtClean="0">
                <a:solidFill>
                  <a:srgbClr val="C00000"/>
                </a:solidFill>
              </a:rPr>
              <a:t>nt</a:t>
            </a:r>
            <a:r>
              <a:rPr lang="en-US" sz="2000" dirty="0" smtClean="0">
                <a:solidFill>
                  <a:srgbClr val="C00000"/>
                </a:solidFill>
              </a:rPr>
              <a:t> int1=100, int2=50;</a:t>
            </a:r>
            <a:br>
              <a:rPr lang="en-US" sz="2000" dirty="0" smtClean="0">
                <a:solidFill>
                  <a:srgbClr val="C00000"/>
                </a:solidFill>
              </a:rPr>
            </a:br>
            <a:r>
              <a:rPr lang="en-US" sz="2000" dirty="0" err="1" smtClean="0">
                <a:solidFill>
                  <a:srgbClr val="C00000"/>
                </a:solidFill>
              </a:rPr>
              <a:t>swapValues</a:t>
            </a:r>
            <a:r>
              <a:rPr lang="en-US" sz="2000" dirty="0" smtClean="0">
                <a:solidFill>
                  <a:srgbClr val="C00000"/>
                </a:solidFill>
              </a:rPr>
              <a:t>(int1, int2);</a:t>
            </a:r>
          </a:p>
          <a:p>
            <a:pPr>
              <a:lnSpc>
                <a:spcPct val="90000"/>
              </a:lnSpc>
            </a:pPr>
            <a:r>
              <a:rPr lang="en-US" dirty="0" smtClean="0"/>
              <a:t>C++ compiler "generates" function definition for two </a:t>
            </a:r>
            <a:r>
              <a:rPr lang="en-US" dirty="0" err="1" smtClean="0"/>
              <a:t>int</a:t>
            </a:r>
            <a:r>
              <a:rPr lang="en-US" dirty="0" smtClean="0"/>
              <a:t> parameters using template</a:t>
            </a:r>
          </a:p>
          <a:p>
            <a:pPr eaLnBrk="1" hangingPunct="1">
              <a:lnSpc>
                <a:spcPct val="90000"/>
              </a:lnSpc>
            </a:pPr>
            <a:r>
              <a:rPr lang="en-US" dirty="0" smtClean="0"/>
              <a:t>Needn’t do anything "special" in call</a:t>
            </a:r>
          </a:p>
          <a:p>
            <a:pPr lvl="1" eaLnBrk="1" hangingPunct="1">
              <a:lnSpc>
                <a:spcPct val="90000"/>
              </a:lnSpc>
            </a:pPr>
            <a:r>
              <a:rPr lang="en-US" dirty="0" smtClean="0"/>
              <a:t>Required definition automatically generated</a:t>
            </a:r>
          </a:p>
        </p:txBody>
      </p:sp>
      <p:sp>
        <p:nvSpPr>
          <p:cNvPr id="6" name="Slide Number Placeholder 5"/>
          <p:cNvSpPr>
            <a:spLocks noGrp="1"/>
          </p:cNvSpPr>
          <p:nvPr>
            <p:ph type="sldNum" sz="quarter" idx="11"/>
          </p:nvPr>
        </p:nvSpPr>
        <p:spPr/>
        <p:txBody>
          <a:bodyPr/>
          <a:lstStyle/>
          <a:p>
            <a:pPr>
              <a:defRPr/>
            </a:pPr>
            <a:r>
              <a:rPr lang="en-US"/>
              <a:t>16-</a:t>
            </a:r>
            <a:fld id="{4040DFC6-2643-4C96-9970-0164BC8327D0}" type="slidenum">
              <a:rPr lang="en-US"/>
              <a:pPr>
                <a:defRPr/>
              </a:pPr>
              <a:t>29</a:t>
            </a:fld>
            <a:endParaRPr lang="en-US"/>
          </a:p>
        </p:txBody>
      </p:sp>
    </p:spTree>
    <p:extLst>
      <p:ext uri="{BB962C8B-B14F-4D97-AF65-F5344CB8AC3E}">
        <p14:creationId xmlns:p14="http://schemas.microsoft.com/office/powerpoint/2010/main" val="262070353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p:txBody>
          <a:bodyPr/>
          <a:lstStyle/>
          <a:p>
            <a:r>
              <a:rPr lang="en-US" dirty="0" smtClean="0"/>
              <a:t>More Power!</a:t>
            </a:r>
          </a:p>
          <a:p>
            <a:r>
              <a:rPr lang="en-US" dirty="0" smtClean="0"/>
              <a:t>Dynamic programming provides more flexibility</a:t>
            </a:r>
          </a:p>
          <a:p>
            <a:r>
              <a:rPr lang="en-US" dirty="0" smtClean="0"/>
              <a:t>More Code Re-use and Standardization</a:t>
            </a:r>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3</a:t>
            </a:fld>
            <a:endParaRPr lang="en-US"/>
          </a:p>
        </p:txBody>
      </p:sp>
    </p:spTree>
    <p:extLst>
      <p:ext uri="{BB962C8B-B14F-4D97-AF65-F5344CB8AC3E}">
        <p14:creationId xmlns:p14="http://schemas.microsoft.com/office/powerpoint/2010/main" val="1537854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smtClean="0"/>
              <a:t>Defining Templates Strategies</a:t>
            </a:r>
          </a:p>
        </p:txBody>
      </p:sp>
      <p:sp>
        <p:nvSpPr>
          <p:cNvPr id="47106" name="Rectangle 3"/>
          <p:cNvSpPr>
            <a:spLocks noGrp="1" noChangeArrowheads="1"/>
          </p:cNvSpPr>
          <p:nvPr>
            <p:ph type="body" idx="1"/>
          </p:nvPr>
        </p:nvSpPr>
        <p:spPr/>
        <p:txBody>
          <a:bodyPr>
            <a:normAutofit lnSpcReduction="10000"/>
          </a:bodyPr>
          <a:lstStyle/>
          <a:p>
            <a:pPr eaLnBrk="1" hangingPunct="1">
              <a:lnSpc>
                <a:spcPct val="90000"/>
              </a:lnSpc>
            </a:pPr>
            <a:r>
              <a:rPr lang="en-US" sz="2800" dirty="0"/>
              <a:t>Develop function normally</a:t>
            </a:r>
          </a:p>
          <a:p>
            <a:pPr lvl="1" eaLnBrk="1" hangingPunct="1">
              <a:lnSpc>
                <a:spcPct val="90000"/>
              </a:lnSpc>
            </a:pPr>
            <a:r>
              <a:rPr lang="en-US" sz="2400" dirty="0"/>
              <a:t>Using actual data types</a:t>
            </a:r>
          </a:p>
          <a:p>
            <a:pPr lvl="1">
              <a:lnSpc>
                <a:spcPct val="90000"/>
              </a:lnSpc>
            </a:pPr>
            <a:r>
              <a:rPr lang="en-US" sz="2600" dirty="0"/>
              <a:t>Completely debug "ordinary" function</a:t>
            </a:r>
          </a:p>
          <a:p>
            <a:pPr eaLnBrk="1" hangingPunct="1">
              <a:lnSpc>
                <a:spcPct val="90000"/>
              </a:lnSpc>
            </a:pPr>
            <a:r>
              <a:rPr lang="en-US" sz="2800" dirty="0" smtClean="0"/>
              <a:t>Convert </a:t>
            </a:r>
            <a:r>
              <a:rPr lang="en-US" sz="2800" dirty="0"/>
              <a:t>to template</a:t>
            </a:r>
          </a:p>
          <a:p>
            <a:pPr lvl="1" eaLnBrk="1" hangingPunct="1">
              <a:lnSpc>
                <a:spcPct val="90000"/>
              </a:lnSpc>
            </a:pPr>
            <a:r>
              <a:rPr lang="en-US" sz="2400" dirty="0"/>
              <a:t>Replace type names with type parameter </a:t>
            </a:r>
            <a:br>
              <a:rPr lang="en-US" sz="2400" dirty="0"/>
            </a:br>
            <a:r>
              <a:rPr lang="en-US" sz="2400" dirty="0"/>
              <a:t>as needed</a:t>
            </a:r>
          </a:p>
          <a:p>
            <a:pPr eaLnBrk="1" hangingPunct="1">
              <a:lnSpc>
                <a:spcPct val="90000"/>
              </a:lnSpc>
            </a:pPr>
            <a:r>
              <a:rPr lang="en-US" sz="2800" dirty="0"/>
              <a:t>Advantages:</a:t>
            </a:r>
          </a:p>
          <a:p>
            <a:pPr lvl="1" eaLnBrk="1" hangingPunct="1">
              <a:lnSpc>
                <a:spcPct val="90000"/>
              </a:lnSpc>
            </a:pPr>
            <a:r>
              <a:rPr lang="en-US" sz="2400" dirty="0"/>
              <a:t>Easier to solve "concrete" case</a:t>
            </a:r>
          </a:p>
          <a:p>
            <a:pPr lvl="1" eaLnBrk="1" hangingPunct="1">
              <a:lnSpc>
                <a:spcPct val="90000"/>
              </a:lnSpc>
            </a:pPr>
            <a:r>
              <a:rPr lang="en-US" sz="2400" dirty="0"/>
              <a:t>Deal with algorithm, not template syntax</a:t>
            </a:r>
          </a:p>
        </p:txBody>
      </p:sp>
      <p:sp>
        <p:nvSpPr>
          <p:cNvPr id="6" name="Slide Number Placeholder 5"/>
          <p:cNvSpPr>
            <a:spLocks noGrp="1"/>
          </p:cNvSpPr>
          <p:nvPr>
            <p:ph type="sldNum" sz="quarter" idx="11"/>
          </p:nvPr>
        </p:nvSpPr>
        <p:spPr/>
        <p:txBody>
          <a:bodyPr/>
          <a:lstStyle/>
          <a:p>
            <a:pPr>
              <a:defRPr/>
            </a:pPr>
            <a:r>
              <a:rPr lang="en-US"/>
              <a:t>16-</a:t>
            </a:r>
            <a:fld id="{8481A5D6-0FC3-4326-9FDF-B34E38D8F250}" type="slidenum">
              <a:rPr lang="en-US"/>
              <a:pPr>
                <a:defRPr/>
              </a:pPr>
              <a:t>30</a:t>
            </a:fld>
            <a:endParaRPr lang="en-US"/>
          </a:p>
        </p:txBody>
      </p:sp>
    </p:spTree>
    <p:extLst>
      <p:ext uri="{BB962C8B-B14F-4D97-AF65-F5344CB8AC3E}">
        <p14:creationId xmlns:p14="http://schemas.microsoft.com/office/powerpoint/2010/main" val="200044407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 Practice</a:t>
            </a:r>
            <a:endParaRPr lang="en-US" dirty="0"/>
          </a:p>
        </p:txBody>
      </p:sp>
      <p:sp>
        <p:nvSpPr>
          <p:cNvPr id="3" name="Content Placeholder 2"/>
          <p:cNvSpPr>
            <a:spLocks noGrp="1"/>
          </p:cNvSpPr>
          <p:nvPr>
            <p:ph idx="1"/>
          </p:nvPr>
        </p:nvSpPr>
        <p:spPr/>
        <p:txBody>
          <a:bodyPr/>
          <a:lstStyle/>
          <a:p>
            <a:r>
              <a:rPr lang="en-US" dirty="0" smtClean="0"/>
              <a:t>Create a template function to sum up the total value of the array elements. Input parameters would be the array and the size. It should return the total</a:t>
            </a:r>
          </a:p>
          <a:p>
            <a:r>
              <a:rPr lang="en-US" dirty="0" smtClean="0"/>
              <a:t>The main() function should define two arrays of different data types and then call the </a:t>
            </a:r>
            <a:r>
              <a:rPr lang="en-US" dirty="0" err="1" smtClean="0"/>
              <a:t>sumArray</a:t>
            </a:r>
            <a:r>
              <a:rPr lang="en-US" dirty="0" smtClean="0"/>
              <a:t>() function. </a:t>
            </a:r>
            <a:endParaRPr lang="en-US" dirty="0"/>
          </a:p>
        </p:txBody>
      </p:sp>
    </p:spTree>
    <p:extLst>
      <p:ext uri="{BB962C8B-B14F-4D97-AF65-F5344CB8AC3E}">
        <p14:creationId xmlns:p14="http://schemas.microsoft.com/office/powerpoint/2010/main" val="170085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mtClean="0"/>
              <a:t>Multiple Type Parameters</a:t>
            </a:r>
          </a:p>
        </p:txBody>
      </p:sp>
      <p:sp>
        <p:nvSpPr>
          <p:cNvPr id="43010" name="Rectangle 3"/>
          <p:cNvSpPr>
            <a:spLocks noGrp="1" noChangeArrowheads="1"/>
          </p:cNvSpPr>
          <p:nvPr>
            <p:ph type="body" idx="1"/>
          </p:nvPr>
        </p:nvSpPr>
        <p:spPr/>
        <p:txBody>
          <a:bodyPr/>
          <a:lstStyle/>
          <a:p>
            <a:pPr eaLnBrk="1" hangingPunct="1"/>
            <a:r>
              <a:rPr lang="en-US" dirty="0" smtClean="0"/>
              <a:t>Multiple substitution</a:t>
            </a:r>
            <a:br>
              <a:rPr lang="en-US" dirty="0" smtClean="0"/>
            </a:br>
            <a:r>
              <a:rPr lang="en-US" dirty="0" smtClean="0">
                <a:solidFill>
                  <a:srgbClr val="C00000"/>
                </a:solidFill>
              </a:rPr>
              <a:t>template&lt;class T1, class T2&gt;</a:t>
            </a:r>
          </a:p>
          <a:p>
            <a:r>
              <a:rPr lang="en-US" dirty="0" smtClean="0"/>
              <a:t>Usually only need one "replaceable" type</a:t>
            </a:r>
          </a:p>
          <a:p>
            <a:r>
              <a:rPr lang="en-US" dirty="0" smtClean="0"/>
              <a:t>Cannot have "unused" template parameters</a:t>
            </a:r>
          </a:p>
          <a:p>
            <a:pPr lvl="1"/>
            <a:r>
              <a:rPr lang="en-US" dirty="0" smtClean="0"/>
              <a:t>Each must be "used" in definition</a:t>
            </a:r>
          </a:p>
          <a:p>
            <a:pPr lvl="1"/>
            <a:r>
              <a:rPr lang="en-US" dirty="0" smtClean="0"/>
              <a:t>Error otherwise!</a:t>
            </a:r>
          </a:p>
        </p:txBody>
      </p:sp>
      <p:sp>
        <p:nvSpPr>
          <p:cNvPr id="6" name="Slide Number Placeholder 5"/>
          <p:cNvSpPr>
            <a:spLocks noGrp="1"/>
          </p:cNvSpPr>
          <p:nvPr>
            <p:ph type="sldNum" sz="quarter" idx="11"/>
          </p:nvPr>
        </p:nvSpPr>
        <p:spPr/>
        <p:txBody>
          <a:bodyPr/>
          <a:lstStyle/>
          <a:p>
            <a:pPr>
              <a:defRPr/>
            </a:pPr>
            <a:r>
              <a:rPr lang="en-US"/>
              <a:t>16-</a:t>
            </a:r>
            <a:fld id="{A76EA1D0-8BB0-44B9-818B-A1F275A21CAE}" type="slidenum">
              <a:rPr lang="en-US"/>
              <a:pPr>
                <a:defRPr/>
              </a:pPr>
              <a:t>32</a:t>
            </a:fld>
            <a:endParaRPr lang="en-US"/>
          </a:p>
        </p:txBody>
      </p:sp>
    </p:spTree>
    <p:extLst>
      <p:ext uri="{BB962C8B-B14F-4D97-AF65-F5344CB8AC3E}">
        <p14:creationId xmlns:p14="http://schemas.microsoft.com/office/powerpoint/2010/main" val="2479214815"/>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smtClean="0"/>
              <a:t>Inappropriate Types in Templates</a:t>
            </a:r>
          </a:p>
        </p:txBody>
      </p:sp>
      <p:sp>
        <p:nvSpPr>
          <p:cNvPr id="49154" name="Rectangle 3"/>
          <p:cNvSpPr>
            <a:spLocks noGrp="1" noChangeArrowheads="1"/>
          </p:cNvSpPr>
          <p:nvPr>
            <p:ph type="body" idx="1"/>
          </p:nvPr>
        </p:nvSpPr>
        <p:spPr/>
        <p:txBody>
          <a:bodyPr>
            <a:normAutofit fontScale="92500"/>
          </a:bodyPr>
          <a:lstStyle/>
          <a:p>
            <a:pPr eaLnBrk="1" hangingPunct="1"/>
            <a:r>
              <a:rPr lang="en-US" sz="2800"/>
              <a:t>Can use any type in template for which</a:t>
            </a:r>
            <a:br>
              <a:rPr lang="en-US" sz="2800"/>
            </a:br>
            <a:r>
              <a:rPr lang="en-US" sz="2800"/>
              <a:t>code makes "sense"</a:t>
            </a:r>
          </a:p>
          <a:p>
            <a:pPr lvl="1" eaLnBrk="1" hangingPunct="1"/>
            <a:r>
              <a:rPr lang="en-US" sz="2400"/>
              <a:t>Code must behave in appropriate way</a:t>
            </a:r>
          </a:p>
          <a:p>
            <a:pPr eaLnBrk="1" hangingPunct="1"/>
            <a:r>
              <a:rPr lang="en-US" sz="2800"/>
              <a:t>e.g., swapValues() template function</a:t>
            </a:r>
          </a:p>
          <a:p>
            <a:pPr lvl="1" eaLnBrk="1" hangingPunct="1"/>
            <a:r>
              <a:rPr lang="en-US" sz="2400"/>
              <a:t>Cannot use type for which assignment operator isn’t defined</a:t>
            </a:r>
          </a:p>
          <a:p>
            <a:pPr lvl="1" eaLnBrk="1" hangingPunct="1"/>
            <a:r>
              <a:rPr lang="en-US" sz="2400"/>
              <a:t>Example: an array:</a:t>
            </a:r>
            <a:br>
              <a:rPr lang="en-US" sz="2400"/>
            </a:br>
            <a:r>
              <a:rPr lang="en-US" sz="2400"/>
              <a:t>int a[10], b[10];</a:t>
            </a:r>
            <a:br>
              <a:rPr lang="en-US" sz="2400"/>
            </a:br>
            <a:r>
              <a:rPr lang="en-US" sz="2400"/>
              <a:t>swapValues(a, b);</a:t>
            </a:r>
          </a:p>
          <a:p>
            <a:pPr lvl="2" eaLnBrk="1" hangingPunct="1"/>
            <a:r>
              <a:rPr lang="en-US"/>
              <a:t>Arrays cannot be "assigned"!</a:t>
            </a:r>
          </a:p>
        </p:txBody>
      </p:sp>
      <p:sp>
        <p:nvSpPr>
          <p:cNvPr id="6" name="Slide Number Placeholder 5"/>
          <p:cNvSpPr>
            <a:spLocks noGrp="1"/>
          </p:cNvSpPr>
          <p:nvPr>
            <p:ph type="sldNum" sz="quarter" idx="11"/>
          </p:nvPr>
        </p:nvSpPr>
        <p:spPr/>
        <p:txBody>
          <a:bodyPr/>
          <a:lstStyle/>
          <a:p>
            <a:pPr>
              <a:defRPr/>
            </a:pPr>
            <a:r>
              <a:rPr lang="en-US"/>
              <a:t>16-</a:t>
            </a:r>
            <a:fld id="{FE42DC36-F159-4D0E-9EBF-35282A95FD70}" type="slidenum">
              <a:rPr lang="en-US"/>
              <a:pPr>
                <a:defRPr/>
              </a:pPr>
              <a:t>33</a:t>
            </a:fld>
            <a:endParaRPr lang="en-US"/>
          </a:p>
        </p:txBody>
      </p:sp>
    </p:spTree>
    <p:extLst>
      <p:ext uri="{BB962C8B-B14F-4D97-AF65-F5344CB8AC3E}">
        <p14:creationId xmlns:p14="http://schemas.microsoft.com/office/powerpoint/2010/main" val="159166724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normAutofit/>
          </a:bodyPr>
          <a:lstStyle/>
          <a:p>
            <a:pPr>
              <a:lnSpc>
                <a:spcPct val="90000"/>
              </a:lnSpc>
            </a:pPr>
            <a:r>
              <a:rPr lang="en-US" sz="2800" dirty="0" smtClean="0">
                <a:solidFill>
                  <a:schemeClr val="bg1">
                    <a:lumMod val="85000"/>
                  </a:schemeClr>
                </a:solidFill>
              </a:rPr>
              <a:t>Virtual Functions</a:t>
            </a:r>
          </a:p>
          <a:p>
            <a:pPr>
              <a:lnSpc>
                <a:spcPct val="90000"/>
              </a:lnSpc>
            </a:pPr>
            <a:r>
              <a:rPr lang="en-US" sz="2800" dirty="0" smtClean="0">
                <a:solidFill>
                  <a:schemeClr val="bg1">
                    <a:lumMod val="85000"/>
                  </a:schemeClr>
                </a:solidFill>
              </a:rPr>
              <a:t>Abstract Classes</a:t>
            </a:r>
          </a:p>
          <a:p>
            <a:r>
              <a:rPr lang="en-US" sz="2800" dirty="0">
                <a:solidFill>
                  <a:schemeClr val="bg1">
                    <a:lumMod val="85000"/>
                  </a:schemeClr>
                </a:solidFill>
              </a:rPr>
              <a:t>Function Templates</a:t>
            </a:r>
          </a:p>
          <a:p>
            <a:r>
              <a:rPr lang="en-US" sz="2800" dirty="0" smtClean="0"/>
              <a:t>Class </a:t>
            </a:r>
            <a:r>
              <a:rPr lang="en-US" sz="2800" dirty="0"/>
              <a:t>Templates</a:t>
            </a:r>
          </a:p>
          <a:p>
            <a:pPr marL="0" indent="0">
              <a:lnSpc>
                <a:spcPct val="90000"/>
              </a:lnSpc>
              <a:buNone/>
            </a:pPr>
            <a:endParaRPr lang="en-US" dirty="0"/>
          </a:p>
        </p:txBody>
      </p:sp>
    </p:spTree>
    <p:extLst>
      <p:ext uri="{BB962C8B-B14F-4D97-AF65-F5344CB8AC3E}">
        <p14:creationId xmlns:p14="http://schemas.microsoft.com/office/powerpoint/2010/main" val="1333711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mtClean="0"/>
              <a:t>Class Templates</a:t>
            </a:r>
          </a:p>
        </p:txBody>
      </p:sp>
      <p:sp>
        <p:nvSpPr>
          <p:cNvPr id="51202" name="Rectangle 3"/>
          <p:cNvSpPr>
            <a:spLocks noGrp="1" noChangeArrowheads="1"/>
          </p:cNvSpPr>
          <p:nvPr>
            <p:ph type="body" idx="1"/>
          </p:nvPr>
        </p:nvSpPr>
        <p:spPr/>
        <p:txBody>
          <a:bodyPr/>
          <a:lstStyle/>
          <a:p>
            <a:pPr eaLnBrk="1" hangingPunct="1"/>
            <a:r>
              <a:rPr lang="en-US" dirty="0" smtClean="0"/>
              <a:t>Can also "generalize" classes template&lt;class T&gt;</a:t>
            </a:r>
          </a:p>
          <a:p>
            <a:pPr lvl="1" eaLnBrk="1" hangingPunct="1"/>
            <a:r>
              <a:rPr lang="en-US" dirty="0" smtClean="0"/>
              <a:t>Can also apply to class definition</a:t>
            </a:r>
          </a:p>
          <a:p>
            <a:pPr lvl="1" eaLnBrk="1" hangingPunct="1"/>
            <a:r>
              <a:rPr lang="en-US" dirty="0" smtClean="0"/>
              <a:t>All instances of "T" in class definition replaced by type parameter</a:t>
            </a:r>
          </a:p>
          <a:p>
            <a:pPr lvl="1" eaLnBrk="1" hangingPunct="1"/>
            <a:r>
              <a:rPr lang="en-US" dirty="0" smtClean="0"/>
              <a:t>Just like for function templates!</a:t>
            </a:r>
          </a:p>
          <a:p>
            <a:pPr eaLnBrk="1" hangingPunct="1"/>
            <a:r>
              <a:rPr lang="en-US" dirty="0" smtClean="0"/>
              <a:t>Once template defined, can declare objects of the class</a:t>
            </a:r>
          </a:p>
        </p:txBody>
      </p:sp>
      <p:sp>
        <p:nvSpPr>
          <p:cNvPr id="6" name="Slide Number Placeholder 5"/>
          <p:cNvSpPr>
            <a:spLocks noGrp="1"/>
          </p:cNvSpPr>
          <p:nvPr>
            <p:ph type="sldNum" sz="quarter" idx="11"/>
          </p:nvPr>
        </p:nvSpPr>
        <p:spPr/>
        <p:txBody>
          <a:bodyPr/>
          <a:lstStyle/>
          <a:p>
            <a:pPr>
              <a:defRPr/>
            </a:pPr>
            <a:r>
              <a:rPr lang="en-US"/>
              <a:t>16-</a:t>
            </a:r>
            <a:fld id="{7E5E48DB-242A-4A3C-AED9-25B2C9D413C6}" type="slidenum">
              <a:rPr lang="en-US"/>
              <a:pPr>
                <a:defRPr/>
              </a:pPr>
              <a:t>35</a:t>
            </a:fld>
            <a:endParaRPr lang="en-US"/>
          </a:p>
        </p:txBody>
      </p:sp>
    </p:spTree>
    <p:extLst>
      <p:ext uri="{BB962C8B-B14F-4D97-AF65-F5344CB8AC3E}">
        <p14:creationId xmlns:p14="http://schemas.microsoft.com/office/powerpoint/2010/main" val="81227753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smtClean="0"/>
              <a:t>Class Template Definition</a:t>
            </a:r>
          </a:p>
        </p:txBody>
      </p:sp>
      <p:sp>
        <p:nvSpPr>
          <p:cNvPr id="6" name="Slide Number Placeholder 5"/>
          <p:cNvSpPr>
            <a:spLocks noGrp="1"/>
          </p:cNvSpPr>
          <p:nvPr>
            <p:ph type="sldNum" sz="quarter" idx="12"/>
          </p:nvPr>
        </p:nvSpPr>
        <p:spPr/>
        <p:txBody>
          <a:bodyPr/>
          <a:lstStyle/>
          <a:p>
            <a:pPr>
              <a:defRPr/>
            </a:pPr>
            <a:r>
              <a:rPr lang="en-US"/>
              <a:t>16-</a:t>
            </a:r>
            <a:fld id="{0095E56D-2B1E-46A0-8BEA-6171D439FD63}" type="slidenum">
              <a:rPr lang="en-US"/>
              <a:pPr>
                <a:defRPr/>
              </a:pPr>
              <a:t>36</a:t>
            </a:fld>
            <a:endParaRPr lang="en-US"/>
          </a:p>
        </p:txBody>
      </p:sp>
      <p:sp>
        <p:nvSpPr>
          <p:cNvPr id="53250" name="Rectangle 3"/>
          <p:cNvSpPr>
            <a:spLocks noGrp="1" noChangeArrowheads="1"/>
          </p:cNvSpPr>
          <p:nvPr>
            <p:ph sz="quarter" idx="13"/>
          </p:nvPr>
        </p:nvSpPr>
        <p:spPr/>
        <p:txBody>
          <a:bodyPr>
            <a:normAutofit fontScale="85000" lnSpcReduction="10000"/>
          </a:bodyPr>
          <a:lstStyle/>
          <a:p>
            <a:pPr eaLnBrk="1" hangingPunct="1">
              <a:lnSpc>
                <a:spcPct val="95000"/>
              </a:lnSpc>
            </a:pPr>
            <a:r>
              <a:rPr lang="en-US" dirty="0">
                <a:solidFill>
                  <a:srgbClr val="C00000"/>
                </a:solidFill>
              </a:rPr>
              <a:t>template&lt;class T&gt;</a:t>
            </a:r>
            <a:br>
              <a:rPr lang="en-US" dirty="0">
                <a:solidFill>
                  <a:srgbClr val="C00000"/>
                </a:solidFill>
              </a:rPr>
            </a:br>
            <a:r>
              <a:rPr lang="en-US" dirty="0">
                <a:solidFill>
                  <a:srgbClr val="C00000"/>
                </a:solidFill>
              </a:rPr>
              <a:t>class Pair</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public:</a:t>
            </a:r>
            <a:br>
              <a:rPr lang="en-US" dirty="0">
                <a:solidFill>
                  <a:srgbClr val="C00000"/>
                </a:solidFill>
              </a:rPr>
            </a:br>
            <a:r>
              <a:rPr lang="en-US" dirty="0">
                <a:solidFill>
                  <a:srgbClr val="C00000"/>
                </a:solidFill>
              </a:rPr>
              <a:t>	Pair();</a:t>
            </a:r>
            <a:br>
              <a:rPr lang="en-US" dirty="0">
                <a:solidFill>
                  <a:srgbClr val="C00000"/>
                </a:solidFill>
              </a:rPr>
            </a:br>
            <a:r>
              <a:rPr lang="en-US" dirty="0">
                <a:solidFill>
                  <a:srgbClr val="C00000"/>
                </a:solidFill>
              </a:rPr>
              <a:t>	Pair(T </a:t>
            </a:r>
            <a:r>
              <a:rPr lang="en-US" dirty="0" err="1">
                <a:solidFill>
                  <a:srgbClr val="C00000"/>
                </a:solidFill>
              </a:rPr>
              <a:t>firstVal</a:t>
            </a:r>
            <a:r>
              <a:rPr lang="en-US" dirty="0">
                <a:solidFill>
                  <a:srgbClr val="C00000"/>
                </a:solidFill>
              </a:rPr>
              <a:t>, T </a:t>
            </a:r>
            <a:r>
              <a:rPr lang="en-US" dirty="0" err="1">
                <a:solidFill>
                  <a:srgbClr val="C00000"/>
                </a:solidFill>
              </a:rPr>
              <a:t>secondVal</a:t>
            </a:r>
            <a:r>
              <a:rPr lang="en-US" dirty="0">
                <a:solidFill>
                  <a:srgbClr val="C00000"/>
                </a:solidFill>
              </a:rPr>
              <a:t>);</a:t>
            </a:r>
            <a:br>
              <a:rPr lang="en-US" dirty="0">
                <a:solidFill>
                  <a:srgbClr val="C00000"/>
                </a:solidFill>
              </a:rPr>
            </a:br>
            <a:r>
              <a:rPr lang="en-US" dirty="0">
                <a:solidFill>
                  <a:srgbClr val="C00000"/>
                </a:solidFill>
              </a:rPr>
              <a:t>	void </a:t>
            </a:r>
            <a:r>
              <a:rPr lang="en-US" dirty="0" err="1">
                <a:solidFill>
                  <a:srgbClr val="C00000"/>
                </a:solidFill>
              </a:rPr>
              <a:t>setFirst</a:t>
            </a:r>
            <a:r>
              <a:rPr lang="en-US" dirty="0">
                <a:solidFill>
                  <a:srgbClr val="C00000"/>
                </a:solidFill>
              </a:rPr>
              <a:t>(T </a:t>
            </a:r>
            <a:r>
              <a:rPr lang="en-US" dirty="0" err="1">
                <a:solidFill>
                  <a:srgbClr val="C00000"/>
                </a:solidFill>
              </a:rPr>
              <a:t>newVal</a:t>
            </a:r>
            <a:r>
              <a:rPr lang="en-US" dirty="0">
                <a:solidFill>
                  <a:srgbClr val="C00000"/>
                </a:solidFill>
              </a:rPr>
              <a:t>);</a:t>
            </a:r>
            <a:br>
              <a:rPr lang="en-US" dirty="0">
                <a:solidFill>
                  <a:srgbClr val="C00000"/>
                </a:solidFill>
              </a:rPr>
            </a:br>
            <a:r>
              <a:rPr lang="en-US" dirty="0">
                <a:solidFill>
                  <a:srgbClr val="C00000"/>
                </a:solidFill>
              </a:rPr>
              <a:t>	void </a:t>
            </a:r>
            <a:r>
              <a:rPr lang="en-US" dirty="0" err="1">
                <a:solidFill>
                  <a:srgbClr val="C00000"/>
                </a:solidFill>
              </a:rPr>
              <a:t>setSecond</a:t>
            </a:r>
            <a:r>
              <a:rPr lang="en-US" dirty="0">
                <a:solidFill>
                  <a:srgbClr val="C00000"/>
                </a:solidFill>
              </a:rPr>
              <a:t>(T </a:t>
            </a:r>
            <a:r>
              <a:rPr lang="en-US" dirty="0" err="1">
                <a:solidFill>
                  <a:srgbClr val="C00000"/>
                </a:solidFill>
              </a:rPr>
              <a:t>newVal</a:t>
            </a:r>
            <a:r>
              <a:rPr lang="en-US" dirty="0">
                <a:solidFill>
                  <a:srgbClr val="C00000"/>
                </a:solidFill>
              </a:rPr>
              <a:t>);</a:t>
            </a:r>
            <a:br>
              <a:rPr lang="en-US" dirty="0">
                <a:solidFill>
                  <a:srgbClr val="C00000"/>
                </a:solidFill>
              </a:rPr>
            </a:br>
            <a:r>
              <a:rPr lang="en-US" dirty="0">
                <a:solidFill>
                  <a:srgbClr val="C00000"/>
                </a:solidFill>
              </a:rPr>
              <a:t>	T </a:t>
            </a:r>
            <a:r>
              <a:rPr lang="en-US" dirty="0" err="1">
                <a:solidFill>
                  <a:srgbClr val="C00000"/>
                </a:solidFill>
              </a:rPr>
              <a:t>getFirst</a:t>
            </a:r>
            <a:r>
              <a:rPr lang="en-US" dirty="0">
                <a:solidFill>
                  <a:srgbClr val="C00000"/>
                </a:solidFill>
              </a:rPr>
              <a:t>() </a:t>
            </a:r>
            <a:r>
              <a:rPr lang="en-US" dirty="0" err="1">
                <a:solidFill>
                  <a:srgbClr val="C00000"/>
                </a:solidFill>
              </a:rPr>
              <a:t>const</a:t>
            </a:r>
            <a:r>
              <a:rPr lang="en-US" dirty="0">
                <a:solidFill>
                  <a:srgbClr val="C00000"/>
                </a:solidFill>
              </a:rPr>
              <a:t>;</a:t>
            </a:r>
            <a:br>
              <a:rPr lang="en-US" dirty="0">
                <a:solidFill>
                  <a:srgbClr val="C00000"/>
                </a:solidFill>
              </a:rPr>
            </a:br>
            <a:r>
              <a:rPr lang="en-US" dirty="0">
                <a:solidFill>
                  <a:srgbClr val="C00000"/>
                </a:solidFill>
              </a:rPr>
              <a:t>	T </a:t>
            </a:r>
            <a:r>
              <a:rPr lang="en-US" dirty="0" err="1">
                <a:solidFill>
                  <a:srgbClr val="C00000"/>
                </a:solidFill>
              </a:rPr>
              <a:t>getSecond</a:t>
            </a:r>
            <a:r>
              <a:rPr lang="en-US" dirty="0">
                <a:solidFill>
                  <a:srgbClr val="C00000"/>
                </a:solidFill>
              </a:rPr>
              <a:t>() </a:t>
            </a:r>
            <a:r>
              <a:rPr lang="en-US" dirty="0" err="1">
                <a:solidFill>
                  <a:srgbClr val="C00000"/>
                </a:solidFill>
              </a:rPr>
              <a:t>const</a:t>
            </a:r>
            <a:r>
              <a:rPr lang="en-US" dirty="0">
                <a:solidFill>
                  <a:srgbClr val="C00000"/>
                </a:solidFill>
              </a:rPr>
              <a:t>;</a:t>
            </a:r>
            <a:br>
              <a:rPr lang="en-US" dirty="0">
                <a:solidFill>
                  <a:srgbClr val="C00000"/>
                </a:solidFill>
              </a:rPr>
            </a:br>
            <a:r>
              <a:rPr lang="en-US" dirty="0">
                <a:solidFill>
                  <a:srgbClr val="C00000"/>
                </a:solidFill>
              </a:rPr>
              <a:t>private:</a:t>
            </a:r>
            <a:br>
              <a:rPr lang="en-US" dirty="0">
                <a:solidFill>
                  <a:srgbClr val="C00000"/>
                </a:solidFill>
              </a:rPr>
            </a:br>
            <a:r>
              <a:rPr lang="en-US" dirty="0">
                <a:solidFill>
                  <a:srgbClr val="C00000"/>
                </a:solidFill>
              </a:rPr>
              <a:t>	T first; T second;</a:t>
            </a:r>
            <a:br>
              <a:rPr lang="en-US" dirty="0">
                <a:solidFill>
                  <a:srgbClr val="C00000"/>
                </a:solidFill>
              </a:rPr>
            </a:br>
            <a:r>
              <a:rPr lang="en-US" dirty="0">
                <a:solidFill>
                  <a:srgbClr val="C00000"/>
                </a:solidFill>
              </a:rPr>
              <a:t>};</a:t>
            </a:r>
          </a:p>
        </p:txBody>
      </p:sp>
      <p:sp>
        <p:nvSpPr>
          <p:cNvPr id="2" name="Content Placeholder 1"/>
          <p:cNvSpPr>
            <a:spLocks noGrp="1"/>
          </p:cNvSpPr>
          <p:nvPr>
            <p:ph sz="quarter" idx="14"/>
          </p:nvPr>
        </p:nvSpPr>
        <p:spPr/>
        <p:txBody>
          <a:bodyPr>
            <a:normAutofit fontScale="92500" lnSpcReduction="20000"/>
          </a:bodyPr>
          <a:lstStyle/>
          <a:p>
            <a:r>
              <a:rPr lang="en-US" dirty="0">
                <a:solidFill>
                  <a:srgbClr val="C00000"/>
                </a:solidFill>
              </a:rPr>
              <a:t>template&lt;class T&gt;</a:t>
            </a:r>
            <a:br>
              <a:rPr lang="en-US" dirty="0">
                <a:solidFill>
                  <a:srgbClr val="C00000"/>
                </a:solidFill>
              </a:rPr>
            </a:br>
            <a:r>
              <a:rPr lang="en-US" dirty="0">
                <a:solidFill>
                  <a:srgbClr val="C00000"/>
                </a:solidFill>
              </a:rPr>
              <a:t>Pair&lt;T&gt;::Pair(T </a:t>
            </a:r>
            <a:r>
              <a:rPr lang="en-US" dirty="0" err="1">
                <a:solidFill>
                  <a:srgbClr val="C00000"/>
                </a:solidFill>
              </a:rPr>
              <a:t>firstVal</a:t>
            </a:r>
            <a:r>
              <a:rPr lang="en-US" dirty="0">
                <a:solidFill>
                  <a:srgbClr val="C00000"/>
                </a:solidFill>
              </a:rPr>
              <a:t>, T </a:t>
            </a:r>
            <a:r>
              <a:rPr lang="en-US" dirty="0" err="1">
                <a:solidFill>
                  <a:srgbClr val="C00000"/>
                </a:solidFill>
              </a:rPr>
              <a:t>secondVal</a:t>
            </a:r>
            <a:r>
              <a:rPr lang="en-US" dirty="0">
                <a:solidFill>
                  <a:srgbClr val="C00000"/>
                </a:solidFill>
              </a:rPr>
              <a:t>)</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	first = </a:t>
            </a:r>
            <a:r>
              <a:rPr lang="en-US" dirty="0" err="1">
                <a:solidFill>
                  <a:srgbClr val="C00000"/>
                </a:solidFill>
              </a:rPr>
              <a:t>firstVal</a:t>
            </a:r>
            <a:r>
              <a:rPr lang="en-US" dirty="0">
                <a:solidFill>
                  <a:srgbClr val="C00000"/>
                </a:solidFill>
              </a:rPr>
              <a:t>;</a:t>
            </a:r>
            <a:br>
              <a:rPr lang="en-US" dirty="0">
                <a:solidFill>
                  <a:srgbClr val="C00000"/>
                </a:solidFill>
              </a:rPr>
            </a:br>
            <a:r>
              <a:rPr lang="en-US" dirty="0">
                <a:solidFill>
                  <a:srgbClr val="C00000"/>
                </a:solidFill>
              </a:rPr>
              <a:t>	second = </a:t>
            </a:r>
            <a:r>
              <a:rPr lang="en-US" dirty="0" err="1">
                <a:solidFill>
                  <a:srgbClr val="C00000"/>
                </a:solidFill>
              </a:rPr>
              <a:t>secondVal</a:t>
            </a:r>
            <a:r>
              <a:rPr lang="en-US" dirty="0">
                <a:solidFill>
                  <a:srgbClr val="C00000"/>
                </a:solidFill>
              </a:rPr>
              <a:t>;</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template&lt;class T&gt;</a:t>
            </a:r>
            <a:br>
              <a:rPr lang="en-US" dirty="0">
                <a:solidFill>
                  <a:srgbClr val="C00000"/>
                </a:solidFill>
              </a:rPr>
            </a:br>
            <a:r>
              <a:rPr lang="en-US" dirty="0">
                <a:solidFill>
                  <a:srgbClr val="C00000"/>
                </a:solidFill>
              </a:rPr>
              <a:t>void Pair&lt;T&gt;::</a:t>
            </a:r>
            <a:r>
              <a:rPr lang="en-US" dirty="0" err="1">
                <a:solidFill>
                  <a:srgbClr val="C00000"/>
                </a:solidFill>
              </a:rPr>
              <a:t>setFirst</a:t>
            </a:r>
            <a:r>
              <a:rPr lang="en-US" dirty="0">
                <a:solidFill>
                  <a:srgbClr val="C00000"/>
                </a:solidFill>
              </a:rPr>
              <a:t>(T </a:t>
            </a:r>
            <a:r>
              <a:rPr lang="en-US" dirty="0" err="1">
                <a:solidFill>
                  <a:srgbClr val="C00000"/>
                </a:solidFill>
              </a:rPr>
              <a:t>newVal</a:t>
            </a:r>
            <a:r>
              <a:rPr lang="en-US" dirty="0">
                <a:solidFill>
                  <a:srgbClr val="C00000"/>
                </a:solidFill>
              </a:rPr>
              <a:t>)</a:t>
            </a:r>
            <a:br>
              <a:rPr lang="en-US" dirty="0">
                <a:solidFill>
                  <a:srgbClr val="C00000"/>
                </a:solidFill>
              </a:rPr>
            </a:br>
            <a:r>
              <a:rPr lang="en-US" dirty="0">
                <a:solidFill>
                  <a:srgbClr val="C00000"/>
                </a:solidFill>
              </a:rPr>
              <a:t>{</a:t>
            </a:r>
            <a:br>
              <a:rPr lang="en-US" dirty="0">
                <a:solidFill>
                  <a:srgbClr val="C00000"/>
                </a:solidFill>
              </a:rPr>
            </a:br>
            <a:r>
              <a:rPr lang="en-US" dirty="0">
                <a:solidFill>
                  <a:srgbClr val="C00000"/>
                </a:solidFill>
              </a:rPr>
              <a:t>	first = </a:t>
            </a:r>
            <a:r>
              <a:rPr lang="en-US" dirty="0" err="1">
                <a:solidFill>
                  <a:srgbClr val="C00000"/>
                </a:solidFill>
              </a:rPr>
              <a:t>newVal</a:t>
            </a:r>
            <a:r>
              <a:rPr lang="en-US" dirty="0">
                <a:solidFill>
                  <a:srgbClr val="C00000"/>
                </a:solidFill>
              </a:rPr>
              <a:t>;</a:t>
            </a:r>
            <a:br>
              <a:rPr lang="en-US" dirty="0">
                <a:solidFill>
                  <a:srgbClr val="C00000"/>
                </a:solidFill>
              </a:rPr>
            </a:b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1785640660"/>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smtClean="0"/>
              <a:t>Template Class Pair</a:t>
            </a:r>
          </a:p>
        </p:txBody>
      </p:sp>
      <p:sp>
        <p:nvSpPr>
          <p:cNvPr id="57346" name="Rectangle 3"/>
          <p:cNvSpPr>
            <a:spLocks noGrp="1" noChangeArrowheads="1"/>
          </p:cNvSpPr>
          <p:nvPr>
            <p:ph type="body" idx="1"/>
          </p:nvPr>
        </p:nvSpPr>
        <p:spPr/>
        <p:txBody>
          <a:bodyPr>
            <a:normAutofit fontScale="85000" lnSpcReduction="20000"/>
          </a:bodyPr>
          <a:lstStyle/>
          <a:p>
            <a:pPr eaLnBrk="1" hangingPunct="1"/>
            <a:r>
              <a:rPr lang="en-US" sz="2800" dirty="0"/>
              <a:t>Objects of class have "pair" of values of </a:t>
            </a:r>
            <a:r>
              <a:rPr lang="en-US" sz="2800" dirty="0" smtClean="0"/>
              <a:t>type </a:t>
            </a:r>
            <a:r>
              <a:rPr lang="en-US" sz="2800" dirty="0"/>
              <a:t>T</a:t>
            </a:r>
          </a:p>
          <a:p>
            <a:pPr marL="274320" lvl="1"/>
            <a:r>
              <a:rPr lang="en-US" sz="2800" dirty="0"/>
              <a:t>Each </a:t>
            </a:r>
            <a:r>
              <a:rPr lang="en-US" sz="2800" dirty="0" smtClean="0"/>
              <a:t>member definition </a:t>
            </a:r>
            <a:r>
              <a:rPr lang="en-US" sz="2800" dirty="0"/>
              <a:t>is itself a "template"</a:t>
            </a:r>
          </a:p>
          <a:p>
            <a:pPr lvl="1"/>
            <a:r>
              <a:rPr lang="en-US" dirty="0"/>
              <a:t>Class name before :: is "Pair&lt;T&gt;"</a:t>
            </a:r>
          </a:p>
          <a:p>
            <a:pPr lvl="2"/>
            <a:r>
              <a:rPr lang="en-US" dirty="0"/>
              <a:t>Not just "Pair"</a:t>
            </a:r>
          </a:p>
          <a:p>
            <a:pPr lvl="1"/>
            <a:r>
              <a:rPr lang="en-US" dirty="0"/>
              <a:t>But constructor name is just "Pair"</a:t>
            </a:r>
          </a:p>
          <a:p>
            <a:pPr lvl="1"/>
            <a:r>
              <a:rPr lang="en-US" dirty="0"/>
              <a:t>Destructor name is also just "~Pair</a:t>
            </a:r>
            <a:r>
              <a:rPr lang="en-US" dirty="0" smtClean="0"/>
              <a:t>"</a:t>
            </a:r>
            <a:endParaRPr lang="en-US" sz="2800" dirty="0" smtClean="0"/>
          </a:p>
          <a:p>
            <a:pPr eaLnBrk="1" hangingPunct="1"/>
            <a:r>
              <a:rPr lang="en-US" sz="2800" dirty="0" smtClean="0"/>
              <a:t>Can </a:t>
            </a:r>
            <a:r>
              <a:rPr lang="en-US" sz="2800" dirty="0"/>
              <a:t>then declare objects:</a:t>
            </a:r>
            <a:br>
              <a:rPr lang="en-US" sz="2800" dirty="0"/>
            </a:br>
            <a:r>
              <a:rPr lang="en-US" dirty="0">
                <a:solidFill>
                  <a:srgbClr val="C00000"/>
                </a:solidFill>
              </a:rPr>
              <a:t>Pair&lt;</a:t>
            </a:r>
            <a:r>
              <a:rPr lang="en-US" dirty="0" err="1">
                <a:solidFill>
                  <a:srgbClr val="C00000"/>
                </a:solidFill>
              </a:rPr>
              <a:t>int</a:t>
            </a:r>
            <a:r>
              <a:rPr lang="en-US" dirty="0">
                <a:solidFill>
                  <a:srgbClr val="C00000"/>
                </a:solidFill>
              </a:rPr>
              <a:t>&gt; score;</a:t>
            </a:r>
            <a:br>
              <a:rPr lang="en-US" dirty="0">
                <a:solidFill>
                  <a:srgbClr val="C00000"/>
                </a:solidFill>
              </a:rPr>
            </a:br>
            <a:r>
              <a:rPr lang="en-US" dirty="0">
                <a:solidFill>
                  <a:srgbClr val="C00000"/>
                </a:solidFill>
              </a:rPr>
              <a:t>Pair&lt;char&gt; seats;</a:t>
            </a:r>
          </a:p>
          <a:p>
            <a:pPr eaLnBrk="1" hangingPunct="1"/>
            <a:r>
              <a:rPr lang="en-US" sz="2800" dirty="0" smtClean="0"/>
              <a:t>Example </a:t>
            </a:r>
            <a:r>
              <a:rPr lang="en-US" sz="2800" dirty="0"/>
              <a:t>uses:</a:t>
            </a:r>
            <a:br>
              <a:rPr lang="en-US" sz="2800" dirty="0"/>
            </a:br>
            <a:r>
              <a:rPr lang="en-US" dirty="0" err="1">
                <a:solidFill>
                  <a:srgbClr val="C00000"/>
                </a:solidFill>
              </a:rPr>
              <a:t>score.setFirst</a:t>
            </a:r>
            <a:r>
              <a:rPr lang="en-US" dirty="0">
                <a:solidFill>
                  <a:srgbClr val="C00000"/>
                </a:solidFill>
              </a:rPr>
              <a:t>(3);</a:t>
            </a:r>
            <a:br>
              <a:rPr lang="en-US" dirty="0">
                <a:solidFill>
                  <a:srgbClr val="C00000"/>
                </a:solidFill>
              </a:rPr>
            </a:br>
            <a:r>
              <a:rPr lang="en-US" dirty="0" err="1" smtClean="0">
                <a:solidFill>
                  <a:srgbClr val="C00000"/>
                </a:solidFill>
              </a:rPr>
              <a:t>seats.setFirst</a:t>
            </a:r>
            <a:r>
              <a:rPr lang="en-US" dirty="0" smtClean="0">
                <a:solidFill>
                  <a:srgbClr val="C00000"/>
                </a:solidFill>
              </a:rPr>
              <a:t>(‘A’);</a:t>
            </a:r>
            <a:endParaRPr lang="en-US" dirty="0">
              <a:solidFill>
                <a:srgbClr val="C00000"/>
              </a:solidFill>
            </a:endParaRPr>
          </a:p>
        </p:txBody>
      </p:sp>
      <p:sp>
        <p:nvSpPr>
          <p:cNvPr id="6" name="Slide Number Placeholder 5"/>
          <p:cNvSpPr>
            <a:spLocks noGrp="1"/>
          </p:cNvSpPr>
          <p:nvPr>
            <p:ph type="sldNum" sz="quarter" idx="11"/>
          </p:nvPr>
        </p:nvSpPr>
        <p:spPr/>
        <p:txBody>
          <a:bodyPr/>
          <a:lstStyle/>
          <a:p>
            <a:pPr>
              <a:defRPr/>
            </a:pPr>
            <a:r>
              <a:rPr lang="en-US" dirty="0"/>
              <a:t>16-</a:t>
            </a:r>
            <a:fld id="{7DDF4866-FA2E-4B73-9302-4C4DDBE02D05}" type="slidenum">
              <a:rPr lang="en-US"/>
              <a:pPr>
                <a:defRPr/>
              </a:pPr>
              <a:t>37</a:t>
            </a:fld>
            <a:endParaRPr lang="en-US" dirty="0"/>
          </a:p>
        </p:txBody>
      </p:sp>
    </p:spTree>
    <p:extLst>
      <p:ext uri="{BB962C8B-B14F-4D97-AF65-F5344CB8AC3E}">
        <p14:creationId xmlns:p14="http://schemas.microsoft.com/office/powerpoint/2010/main" val="2594859600"/>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sz="3600" dirty="0"/>
              <a:t>Function </a:t>
            </a:r>
            <a:r>
              <a:rPr lang="en-US" sz="3600" dirty="0" smtClean="0"/>
              <a:t>Templates &amp; Class </a:t>
            </a:r>
            <a:r>
              <a:rPr lang="en-US" sz="3600" dirty="0"/>
              <a:t>Templates </a:t>
            </a:r>
          </a:p>
        </p:txBody>
      </p:sp>
      <p:sp>
        <p:nvSpPr>
          <p:cNvPr id="63490" name="Rectangle 3"/>
          <p:cNvSpPr>
            <a:spLocks noGrp="1" noChangeArrowheads="1"/>
          </p:cNvSpPr>
          <p:nvPr>
            <p:ph type="body" idx="1"/>
          </p:nvPr>
        </p:nvSpPr>
        <p:spPr/>
        <p:txBody>
          <a:bodyPr>
            <a:normAutofit lnSpcReduction="10000"/>
          </a:bodyPr>
          <a:lstStyle/>
          <a:p>
            <a:pPr eaLnBrk="1" hangingPunct="1"/>
            <a:r>
              <a:rPr lang="en-US" sz="2800" dirty="0" smtClean="0"/>
              <a:t>Need a function to add up the two values in the class</a:t>
            </a:r>
          </a:p>
          <a:p>
            <a:pPr marL="365760" lvl="1" indent="0">
              <a:buNone/>
            </a:pPr>
            <a:r>
              <a:rPr lang="en-US" sz="2600" dirty="0" smtClean="0">
                <a:solidFill>
                  <a:srgbClr val="C00000"/>
                </a:solidFill>
              </a:rPr>
              <a:t>template&lt;class </a:t>
            </a:r>
            <a:r>
              <a:rPr lang="en-US" sz="2600" dirty="0">
                <a:solidFill>
                  <a:srgbClr val="C00000"/>
                </a:solidFill>
              </a:rPr>
              <a:t>T&gt;</a:t>
            </a:r>
            <a:br>
              <a:rPr lang="en-US" sz="2600" dirty="0">
                <a:solidFill>
                  <a:srgbClr val="C00000"/>
                </a:solidFill>
              </a:rPr>
            </a:br>
            <a:r>
              <a:rPr lang="en-US" sz="2600" dirty="0">
                <a:solidFill>
                  <a:srgbClr val="C00000"/>
                </a:solidFill>
              </a:rPr>
              <a:t>T </a:t>
            </a:r>
            <a:r>
              <a:rPr lang="en-US" sz="2600" dirty="0" err="1" smtClean="0">
                <a:solidFill>
                  <a:srgbClr val="C00000"/>
                </a:solidFill>
              </a:rPr>
              <a:t>addUp</a:t>
            </a:r>
            <a:r>
              <a:rPr lang="en-US" sz="2600" dirty="0" smtClean="0">
                <a:solidFill>
                  <a:srgbClr val="C00000"/>
                </a:solidFill>
              </a:rPr>
              <a:t>(Pair&lt;T</a:t>
            </a:r>
            <a:r>
              <a:rPr lang="en-US" sz="2600" dirty="0">
                <a:solidFill>
                  <a:srgbClr val="C00000"/>
                </a:solidFill>
              </a:rPr>
              <a:t>&gt;&amp; </a:t>
            </a:r>
            <a:r>
              <a:rPr lang="en-US" sz="2600" dirty="0" smtClean="0">
                <a:solidFill>
                  <a:srgbClr val="C00000"/>
                </a:solidFill>
              </a:rPr>
              <a:t> </a:t>
            </a:r>
            <a:r>
              <a:rPr lang="en-US" sz="2600" dirty="0" err="1" smtClean="0">
                <a:solidFill>
                  <a:srgbClr val="C00000"/>
                </a:solidFill>
              </a:rPr>
              <a:t>thePair</a:t>
            </a:r>
            <a:r>
              <a:rPr lang="en-US" sz="2600" dirty="0" smtClean="0">
                <a:solidFill>
                  <a:srgbClr val="C00000"/>
                </a:solidFill>
              </a:rPr>
              <a:t>) {</a:t>
            </a:r>
            <a:r>
              <a:rPr lang="en-US" sz="2600" dirty="0">
                <a:solidFill>
                  <a:srgbClr val="C00000"/>
                </a:solidFill>
              </a:rPr>
              <a:t/>
            </a:r>
            <a:br>
              <a:rPr lang="en-US" sz="2600" dirty="0">
                <a:solidFill>
                  <a:srgbClr val="C00000"/>
                </a:solidFill>
              </a:rPr>
            </a:br>
            <a:r>
              <a:rPr lang="en-US" sz="2600" dirty="0" smtClean="0">
                <a:solidFill>
                  <a:srgbClr val="C00000"/>
                </a:solidFill>
              </a:rPr>
              <a:t>	T sum = </a:t>
            </a:r>
            <a:r>
              <a:rPr lang="en-US" sz="2600" dirty="0" err="1" smtClean="0">
                <a:solidFill>
                  <a:srgbClr val="C00000"/>
                </a:solidFill>
              </a:rPr>
              <a:t>thePair.getFirst</a:t>
            </a:r>
            <a:r>
              <a:rPr lang="en-US" sz="2600" dirty="0" smtClean="0">
                <a:solidFill>
                  <a:srgbClr val="C00000"/>
                </a:solidFill>
              </a:rPr>
              <a:t>() + </a:t>
            </a:r>
            <a:r>
              <a:rPr lang="en-US" sz="2600" dirty="0" err="1" smtClean="0">
                <a:solidFill>
                  <a:srgbClr val="C00000"/>
                </a:solidFill>
              </a:rPr>
              <a:t>thePair.getSecond</a:t>
            </a:r>
            <a:r>
              <a:rPr lang="en-US" sz="2600" dirty="0" smtClean="0">
                <a:solidFill>
                  <a:srgbClr val="C00000"/>
                </a:solidFill>
              </a:rPr>
              <a:t>();</a:t>
            </a:r>
          </a:p>
          <a:p>
            <a:pPr marL="365760" lvl="1" indent="0">
              <a:buNone/>
            </a:pPr>
            <a:r>
              <a:rPr lang="en-US" sz="2600" dirty="0">
                <a:solidFill>
                  <a:srgbClr val="C00000"/>
                </a:solidFill>
              </a:rPr>
              <a:t>	</a:t>
            </a:r>
            <a:r>
              <a:rPr lang="en-US" sz="2600" dirty="0" smtClean="0">
                <a:solidFill>
                  <a:srgbClr val="C00000"/>
                </a:solidFill>
              </a:rPr>
              <a:t>return sum; }</a:t>
            </a:r>
          </a:p>
          <a:p>
            <a:pPr eaLnBrk="1" hangingPunct="1"/>
            <a:r>
              <a:rPr lang="en-US" sz="2800" dirty="0" smtClean="0"/>
              <a:t>Function now applies to all kinds </a:t>
            </a:r>
            <a:br>
              <a:rPr lang="en-US" sz="2800" dirty="0" smtClean="0"/>
            </a:br>
            <a:r>
              <a:rPr lang="en-US" sz="2800" dirty="0" smtClean="0"/>
              <a:t>of numbers</a:t>
            </a:r>
          </a:p>
        </p:txBody>
      </p:sp>
      <p:sp>
        <p:nvSpPr>
          <p:cNvPr id="6" name="Slide Number Placeholder 5"/>
          <p:cNvSpPr>
            <a:spLocks noGrp="1"/>
          </p:cNvSpPr>
          <p:nvPr>
            <p:ph type="sldNum" sz="quarter" idx="11"/>
          </p:nvPr>
        </p:nvSpPr>
        <p:spPr/>
        <p:txBody>
          <a:bodyPr/>
          <a:lstStyle/>
          <a:p>
            <a:pPr>
              <a:defRPr/>
            </a:pPr>
            <a:r>
              <a:rPr lang="en-US"/>
              <a:t>16-</a:t>
            </a:r>
            <a:fld id="{0831EF40-4C4F-477E-9DFE-507352BE8D53}" type="slidenum">
              <a:rPr lang="en-US"/>
              <a:pPr>
                <a:defRPr/>
              </a:pPr>
              <a:t>38</a:t>
            </a:fld>
            <a:endParaRPr lang="en-US"/>
          </a:p>
        </p:txBody>
      </p:sp>
      <p:sp>
        <p:nvSpPr>
          <p:cNvPr id="2" name="Rounded Rectangular Callout 1"/>
          <p:cNvSpPr/>
          <p:nvPr/>
        </p:nvSpPr>
        <p:spPr>
          <a:xfrm>
            <a:off x="10046825" y="2119257"/>
            <a:ext cx="1851950" cy="1110080"/>
          </a:xfrm>
          <a:prstGeom prst="wedgeRoundRectCallout">
            <a:avLst>
              <a:gd name="adj1" fmla="val -180208"/>
              <a:gd name="adj2" fmla="val 8231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Assumes that operator + makes sense for data type</a:t>
            </a:r>
          </a:p>
        </p:txBody>
      </p:sp>
    </p:spTree>
    <p:extLst>
      <p:ext uri="{BB962C8B-B14F-4D97-AF65-F5344CB8AC3E}">
        <p14:creationId xmlns:p14="http://schemas.microsoft.com/office/powerpoint/2010/main" val="232272546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Practice</a:t>
            </a:r>
            <a:endParaRPr lang="en-US" dirty="0"/>
          </a:p>
        </p:txBody>
      </p:sp>
      <p:sp>
        <p:nvSpPr>
          <p:cNvPr id="3" name="Content Placeholder 2"/>
          <p:cNvSpPr>
            <a:spLocks noGrp="1"/>
          </p:cNvSpPr>
          <p:nvPr>
            <p:ph idx="1"/>
          </p:nvPr>
        </p:nvSpPr>
        <p:spPr>
          <a:xfrm>
            <a:off x="1950721" y="1945081"/>
            <a:ext cx="8261873" cy="4455714"/>
          </a:xfrm>
        </p:spPr>
        <p:txBody>
          <a:bodyPr>
            <a:noAutofit/>
          </a:bodyPr>
          <a:lstStyle/>
          <a:p>
            <a:r>
              <a:rPr lang="en-US" sz="2000" dirty="0" smtClean="0"/>
              <a:t>Define the pair class on the previous slides</a:t>
            </a:r>
          </a:p>
          <a:p>
            <a:pPr lvl="1"/>
            <a:r>
              <a:rPr lang="en-US" sz="1800" dirty="0" smtClean="0"/>
              <a:t>Remember to specify Template &lt;class T&gt; at top of .h file</a:t>
            </a:r>
          </a:p>
          <a:p>
            <a:pPr lvl="1"/>
            <a:r>
              <a:rPr lang="en-US" sz="1800" dirty="0" smtClean="0"/>
              <a:t>Add </a:t>
            </a:r>
            <a:r>
              <a:rPr lang="en-US" sz="1800" dirty="0"/>
              <a:t>Template &lt;class T&gt; </a:t>
            </a:r>
            <a:r>
              <a:rPr lang="en-US" sz="1800" dirty="0" smtClean="0"/>
              <a:t> &amp; Pair&lt;T&gt;:: for every method in the .</a:t>
            </a:r>
            <a:r>
              <a:rPr lang="en-US" sz="1800" dirty="0" err="1" smtClean="0"/>
              <a:t>cpp</a:t>
            </a:r>
            <a:r>
              <a:rPr lang="en-US" sz="1800" dirty="0" smtClean="0"/>
              <a:t> file</a:t>
            </a:r>
          </a:p>
          <a:p>
            <a:pPr lvl="1"/>
            <a:r>
              <a:rPr lang="en-US" sz="1800" dirty="0" smtClean="0"/>
              <a:t>Provide code for general constructor, setter and getters</a:t>
            </a:r>
          </a:p>
          <a:p>
            <a:pPr lvl="1"/>
            <a:r>
              <a:rPr lang="en-US" sz="1800" dirty="0" smtClean="0"/>
              <a:t>Add a print() method to display both properties</a:t>
            </a:r>
          </a:p>
          <a:p>
            <a:r>
              <a:rPr lang="en-US" sz="2000" dirty="0" smtClean="0"/>
              <a:t>In main.cpp file</a:t>
            </a:r>
          </a:p>
          <a:p>
            <a:pPr lvl="1"/>
            <a:r>
              <a:rPr lang="en-US" sz="1800" dirty="0" smtClean="0"/>
              <a:t>Include both the .h and the .</a:t>
            </a:r>
            <a:r>
              <a:rPr lang="en-US" sz="1800" dirty="0" err="1" smtClean="0"/>
              <a:t>cpp</a:t>
            </a:r>
            <a:r>
              <a:rPr lang="en-US" sz="1800" dirty="0" smtClean="0"/>
              <a:t> file (see note below)</a:t>
            </a:r>
          </a:p>
          <a:p>
            <a:pPr lvl="1"/>
            <a:r>
              <a:rPr lang="en-US" sz="1800" dirty="0" smtClean="0"/>
              <a:t>Define two pair variables – one of </a:t>
            </a:r>
            <a:r>
              <a:rPr lang="en-US" sz="1800" dirty="0" err="1" smtClean="0"/>
              <a:t>int</a:t>
            </a:r>
            <a:r>
              <a:rPr lang="en-US" sz="1800" dirty="0" smtClean="0"/>
              <a:t> and one of string</a:t>
            </a:r>
          </a:p>
          <a:p>
            <a:pPr lvl="1"/>
            <a:r>
              <a:rPr lang="en-US" sz="1800" dirty="0" smtClean="0"/>
              <a:t>Implement the </a:t>
            </a:r>
            <a:r>
              <a:rPr lang="en-US" sz="1800" b="1" dirty="0" err="1" smtClean="0"/>
              <a:t>addUp</a:t>
            </a:r>
            <a:r>
              <a:rPr lang="en-US" sz="1800" dirty="0" smtClean="0"/>
              <a:t> function and display results</a:t>
            </a:r>
          </a:p>
          <a:p>
            <a:pPr lvl="1"/>
            <a:r>
              <a:rPr lang="en-US" sz="1800" dirty="0" smtClean="0"/>
              <a:t>Create a </a:t>
            </a:r>
            <a:r>
              <a:rPr lang="en-US" sz="1800" b="1" dirty="0" smtClean="0"/>
              <a:t>compare</a:t>
            </a:r>
            <a:r>
              <a:rPr lang="en-US" sz="1800" dirty="0" smtClean="0"/>
              <a:t> function – returns </a:t>
            </a:r>
          </a:p>
          <a:p>
            <a:pPr lvl="2"/>
            <a:r>
              <a:rPr lang="en-US" sz="1800" dirty="0" smtClean="0"/>
              <a:t>0 if values are the same</a:t>
            </a:r>
          </a:p>
          <a:p>
            <a:pPr lvl="2"/>
            <a:r>
              <a:rPr lang="en-US" sz="1800" dirty="0" smtClean="0"/>
              <a:t>1 if first &gt; second</a:t>
            </a:r>
          </a:p>
          <a:p>
            <a:pPr lvl="2"/>
            <a:r>
              <a:rPr lang="en-US" sz="1800" dirty="0" smtClean="0"/>
              <a:t>2 second &gt; first</a:t>
            </a:r>
          </a:p>
          <a:p>
            <a:pPr lvl="1"/>
            <a:endParaRPr lang="en-US" sz="1800" dirty="0"/>
          </a:p>
        </p:txBody>
      </p:sp>
    </p:spTree>
    <p:extLst>
      <p:ext uri="{BB962C8B-B14F-4D97-AF65-F5344CB8AC3E}">
        <p14:creationId xmlns:p14="http://schemas.microsoft.com/office/powerpoint/2010/main" val="8522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mtClean="0"/>
              <a:t>Virtual Function Basics</a:t>
            </a:r>
          </a:p>
        </p:txBody>
      </p:sp>
      <p:sp>
        <p:nvSpPr>
          <p:cNvPr id="18434" name="Rectangle 3"/>
          <p:cNvSpPr>
            <a:spLocks noGrp="1" noChangeArrowheads="1"/>
          </p:cNvSpPr>
          <p:nvPr>
            <p:ph type="body" idx="1"/>
          </p:nvPr>
        </p:nvSpPr>
        <p:spPr/>
        <p:txBody>
          <a:bodyPr>
            <a:normAutofit lnSpcReduction="10000"/>
          </a:bodyPr>
          <a:lstStyle/>
          <a:p>
            <a:pPr eaLnBrk="1" hangingPunct="1">
              <a:lnSpc>
                <a:spcPct val="90000"/>
              </a:lnSpc>
            </a:pPr>
            <a:r>
              <a:rPr lang="en-US" sz="2800"/>
              <a:t>Polymorphism</a:t>
            </a:r>
          </a:p>
          <a:p>
            <a:pPr lvl="1" eaLnBrk="1" hangingPunct="1">
              <a:lnSpc>
                <a:spcPct val="90000"/>
              </a:lnSpc>
            </a:pPr>
            <a:r>
              <a:rPr lang="en-US" sz="2400"/>
              <a:t>Associating many meanings to one function</a:t>
            </a:r>
          </a:p>
          <a:p>
            <a:pPr lvl="1" eaLnBrk="1" hangingPunct="1">
              <a:lnSpc>
                <a:spcPct val="90000"/>
              </a:lnSpc>
            </a:pPr>
            <a:r>
              <a:rPr lang="en-US" sz="2400"/>
              <a:t>Virtual functions provide this capability</a:t>
            </a:r>
          </a:p>
          <a:p>
            <a:pPr lvl="1" eaLnBrk="1" hangingPunct="1">
              <a:lnSpc>
                <a:spcPct val="90000"/>
              </a:lnSpc>
            </a:pPr>
            <a:r>
              <a:rPr lang="en-US" sz="2400"/>
              <a:t>Fundamental principle of object-oriented</a:t>
            </a:r>
            <a:br>
              <a:rPr lang="en-US" sz="2400"/>
            </a:br>
            <a:r>
              <a:rPr lang="en-US" sz="2400"/>
              <a:t>programming!</a:t>
            </a:r>
          </a:p>
          <a:p>
            <a:pPr eaLnBrk="1" hangingPunct="1">
              <a:lnSpc>
                <a:spcPct val="90000"/>
              </a:lnSpc>
            </a:pPr>
            <a:r>
              <a:rPr lang="en-US" sz="2800"/>
              <a:t>Virtual</a:t>
            </a:r>
          </a:p>
          <a:p>
            <a:pPr lvl="1" eaLnBrk="1" hangingPunct="1">
              <a:lnSpc>
                <a:spcPct val="90000"/>
              </a:lnSpc>
            </a:pPr>
            <a:r>
              <a:rPr lang="en-US" sz="2400"/>
              <a:t>Existing in "essence" though not in fact</a:t>
            </a:r>
          </a:p>
          <a:p>
            <a:pPr eaLnBrk="1" hangingPunct="1">
              <a:lnSpc>
                <a:spcPct val="90000"/>
              </a:lnSpc>
            </a:pPr>
            <a:r>
              <a:rPr lang="en-US" sz="2800"/>
              <a:t>Virtual Function</a:t>
            </a:r>
          </a:p>
          <a:p>
            <a:pPr lvl="1" eaLnBrk="1" hangingPunct="1">
              <a:lnSpc>
                <a:spcPct val="90000"/>
              </a:lnSpc>
            </a:pPr>
            <a:r>
              <a:rPr lang="en-US" sz="2400"/>
              <a:t>Can be "used" before it’s "defined"</a:t>
            </a:r>
          </a:p>
        </p:txBody>
      </p:sp>
      <p:sp>
        <p:nvSpPr>
          <p:cNvPr id="6" name="Slide Number Placeholder 5"/>
          <p:cNvSpPr>
            <a:spLocks noGrp="1"/>
          </p:cNvSpPr>
          <p:nvPr>
            <p:ph type="sldNum" sz="quarter" idx="11"/>
          </p:nvPr>
        </p:nvSpPr>
        <p:spPr/>
        <p:txBody>
          <a:bodyPr/>
          <a:lstStyle/>
          <a:p>
            <a:pPr>
              <a:defRPr/>
            </a:pPr>
            <a:r>
              <a:rPr lang="en-US"/>
              <a:t>15-</a:t>
            </a:r>
            <a:fld id="{3CE1320A-BF21-4DDD-8953-16B5DB67329D}" type="slidenum">
              <a:rPr lang="en-US"/>
              <a:pPr>
                <a:defRPr/>
              </a:pPr>
              <a:t>4</a:t>
            </a:fld>
            <a:endParaRPr lang="en-US"/>
          </a:p>
        </p:txBody>
      </p:sp>
    </p:spTree>
    <p:extLst>
      <p:ext uri="{BB962C8B-B14F-4D97-AF65-F5344CB8AC3E}">
        <p14:creationId xmlns:p14="http://schemas.microsoft.com/office/powerpoint/2010/main" val="749309050"/>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dirty="0" smtClean="0"/>
              <a:t>A Look Behind the Curtain</a:t>
            </a:r>
          </a:p>
        </p:txBody>
      </p:sp>
      <p:sp>
        <p:nvSpPr>
          <p:cNvPr id="71682"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sz="2800" dirty="0" smtClean="0"/>
              <a:t>You are already using template classes!</a:t>
            </a:r>
            <a:endParaRPr lang="en-US" sz="2800" dirty="0"/>
          </a:p>
          <a:p>
            <a:pPr eaLnBrk="1" hangingPunct="1">
              <a:lnSpc>
                <a:spcPct val="90000"/>
              </a:lnSpc>
            </a:pPr>
            <a:r>
              <a:rPr lang="en-US" sz="2800" dirty="0" err="1" smtClean="0"/>
              <a:t>basic_string</a:t>
            </a:r>
            <a:r>
              <a:rPr lang="en-US" sz="2800" dirty="0" smtClean="0"/>
              <a:t> </a:t>
            </a:r>
            <a:r>
              <a:rPr lang="en-US" sz="2800" dirty="0"/>
              <a:t>template class</a:t>
            </a:r>
          </a:p>
          <a:p>
            <a:pPr lvl="1" eaLnBrk="1" hangingPunct="1">
              <a:lnSpc>
                <a:spcPct val="90000"/>
              </a:lnSpc>
            </a:pPr>
            <a:r>
              <a:rPr lang="en-US" sz="2400" dirty="0"/>
              <a:t>Deals with strings of "any-type" elements</a:t>
            </a:r>
          </a:p>
          <a:p>
            <a:pPr eaLnBrk="1" hangingPunct="1">
              <a:lnSpc>
                <a:spcPct val="90000"/>
              </a:lnSpc>
              <a:buFont typeface="Symbol" pitchFamily="18" charset="2"/>
              <a:buNone/>
            </a:pPr>
            <a:r>
              <a:rPr lang="en-US" sz="2800" dirty="0"/>
              <a:t>	</a:t>
            </a:r>
            <a:r>
              <a:rPr lang="en-US" sz="2800" dirty="0" err="1"/>
              <a:t>basic_string</a:t>
            </a:r>
            <a:r>
              <a:rPr lang="en-US" sz="2800" dirty="0"/>
              <a:t>&lt;char&gt;		works for char’s</a:t>
            </a:r>
            <a:br>
              <a:rPr lang="en-US" sz="2800" dirty="0"/>
            </a:br>
            <a:r>
              <a:rPr lang="en-US" sz="2800" dirty="0" err="1"/>
              <a:t>basic_string</a:t>
            </a:r>
            <a:r>
              <a:rPr lang="en-US" sz="2800" dirty="0"/>
              <a:t>&lt;double&gt;		works for doubles</a:t>
            </a:r>
            <a:br>
              <a:rPr lang="en-US" sz="2800" dirty="0"/>
            </a:br>
            <a:r>
              <a:rPr lang="en-US" sz="2800" dirty="0" err="1"/>
              <a:t>basic_string</a:t>
            </a:r>
            <a:r>
              <a:rPr lang="en-US" sz="2800" dirty="0"/>
              <a:t>&lt;</a:t>
            </a:r>
            <a:r>
              <a:rPr lang="en-US" sz="2800" dirty="0" err="1"/>
              <a:t>YourClass</a:t>
            </a:r>
            <a:r>
              <a:rPr lang="en-US" sz="2800" dirty="0"/>
              <a:t>&gt;	works for</a:t>
            </a:r>
            <a:br>
              <a:rPr lang="en-US" sz="2800" dirty="0"/>
            </a:br>
            <a:r>
              <a:rPr lang="en-US" sz="2800" dirty="0"/>
              <a:t>					</a:t>
            </a:r>
            <a:r>
              <a:rPr lang="en-US" sz="2800" dirty="0" err="1"/>
              <a:t>YourClass</a:t>
            </a:r>
            <a:r>
              <a:rPr lang="en-US" sz="2800" dirty="0"/>
              <a:t> </a:t>
            </a:r>
            <a:r>
              <a:rPr lang="en-US" sz="2800" dirty="0" smtClean="0"/>
              <a:t>objects</a:t>
            </a:r>
          </a:p>
          <a:p>
            <a:pPr>
              <a:lnSpc>
                <a:spcPct val="90000"/>
              </a:lnSpc>
            </a:pPr>
            <a:r>
              <a:rPr lang="en-US" sz="2800" dirty="0" smtClean="0"/>
              <a:t>"</a:t>
            </a:r>
            <a:r>
              <a:rPr lang="en-US" sz="2800" dirty="0"/>
              <a:t>string"</a:t>
            </a:r>
          </a:p>
          <a:p>
            <a:pPr lvl="1">
              <a:lnSpc>
                <a:spcPct val="90000"/>
              </a:lnSpc>
            </a:pPr>
            <a:r>
              <a:rPr lang="en-US" sz="2400" dirty="0"/>
              <a:t>It’s an alternate name for </a:t>
            </a:r>
            <a:r>
              <a:rPr lang="en-US" sz="2400" dirty="0" err="1"/>
              <a:t>basic_string</a:t>
            </a:r>
            <a:r>
              <a:rPr lang="en-US" sz="2400" dirty="0"/>
              <a:t>&lt;char&gt;</a:t>
            </a:r>
          </a:p>
          <a:p>
            <a:pPr lvl="1">
              <a:lnSpc>
                <a:spcPct val="90000"/>
              </a:lnSpc>
            </a:pPr>
            <a:r>
              <a:rPr lang="en-US" sz="2400" dirty="0"/>
              <a:t>All member functions behave similarly </a:t>
            </a:r>
            <a:r>
              <a:rPr lang="en-US" sz="2400" dirty="0" smtClean="0"/>
              <a:t>for </a:t>
            </a:r>
            <a:r>
              <a:rPr lang="en-US" sz="2400" dirty="0" err="1" smtClean="0"/>
              <a:t>basic_string</a:t>
            </a:r>
            <a:r>
              <a:rPr lang="en-US" sz="2400" dirty="0" smtClean="0"/>
              <a:t>&lt;T</a:t>
            </a:r>
            <a:r>
              <a:rPr lang="en-US" sz="2400" dirty="0"/>
              <a:t>&gt;</a:t>
            </a:r>
          </a:p>
          <a:p>
            <a:pPr>
              <a:lnSpc>
                <a:spcPct val="90000"/>
              </a:lnSpc>
            </a:pPr>
            <a:r>
              <a:rPr lang="en-US" sz="2800" dirty="0" err="1"/>
              <a:t>basic_string</a:t>
            </a:r>
            <a:r>
              <a:rPr lang="en-US" sz="2800" dirty="0"/>
              <a:t> defined in library &lt;string&gt;</a:t>
            </a:r>
          </a:p>
          <a:p>
            <a:pPr lvl="1">
              <a:lnSpc>
                <a:spcPct val="90000"/>
              </a:lnSpc>
            </a:pPr>
            <a:r>
              <a:rPr lang="en-US" sz="2400" dirty="0"/>
              <a:t>Definition is in </a:t>
            </a:r>
            <a:r>
              <a:rPr lang="en-US" sz="2400" dirty="0" err="1"/>
              <a:t>std</a:t>
            </a:r>
            <a:r>
              <a:rPr lang="en-US" sz="2400" dirty="0"/>
              <a:t> namespace</a:t>
            </a:r>
          </a:p>
          <a:p>
            <a:pPr eaLnBrk="1" hangingPunct="1">
              <a:lnSpc>
                <a:spcPct val="90000"/>
              </a:lnSpc>
              <a:buFont typeface="Symbol" pitchFamily="18" charset="2"/>
              <a:buNone/>
            </a:pPr>
            <a:endParaRPr lang="en-US" sz="2800" dirty="0"/>
          </a:p>
        </p:txBody>
      </p:sp>
      <p:sp>
        <p:nvSpPr>
          <p:cNvPr id="6" name="Slide Number Placeholder 5"/>
          <p:cNvSpPr>
            <a:spLocks noGrp="1"/>
          </p:cNvSpPr>
          <p:nvPr>
            <p:ph type="sldNum" sz="quarter" idx="11"/>
          </p:nvPr>
        </p:nvSpPr>
        <p:spPr/>
        <p:txBody>
          <a:bodyPr/>
          <a:lstStyle/>
          <a:p>
            <a:pPr>
              <a:defRPr/>
            </a:pPr>
            <a:r>
              <a:rPr lang="en-US"/>
              <a:t>16-</a:t>
            </a:r>
            <a:fld id="{77A39C39-B76A-4516-9133-6F52F5E4FA41}" type="slidenum">
              <a:rPr lang="en-US"/>
              <a:pPr>
                <a:defRPr/>
              </a:pPr>
              <a:t>40</a:t>
            </a:fld>
            <a:endParaRPr lang="en-US"/>
          </a:p>
        </p:txBody>
      </p:sp>
    </p:spTree>
    <p:extLst>
      <p:ext uri="{BB962C8B-B14F-4D97-AF65-F5344CB8AC3E}">
        <p14:creationId xmlns:p14="http://schemas.microsoft.com/office/powerpoint/2010/main" val="65982909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t>Vectors</a:t>
            </a:r>
          </a:p>
        </p:txBody>
      </p:sp>
      <p:sp>
        <p:nvSpPr>
          <p:cNvPr id="50179" name="Rectangle 3"/>
          <p:cNvSpPr>
            <a:spLocks noGrp="1" noChangeArrowheads="1"/>
          </p:cNvSpPr>
          <p:nvPr>
            <p:ph type="body" idx="1"/>
          </p:nvPr>
        </p:nvSpPr>
        <p:spPr>
          <a:xfrm>
            <a:off x="1972590" y="1738258"/>
            <a:ext cx="8261873" cy="3603812"/>
          </a:xfrm>
        </p:spPr>
        <p:txBody>
          <a:bodyPr>
            <a:noAutofit/>
          </a:bodyPr>
          <a:lstStyle/>
          <a:p>
            <a:pPr>
              <a:spcBef>
                <a:spcPct val="50000"/>
              </a:spcBef>
            </a:pPr>
            <a:r>
              <a:rPr lang="en-US" dirty="0"/>
              <a:t>Vectors: "arrays that grow and shrink“ during program execution</a:t>
            </a:r>
          </a:p>
          <a:p>
            <a:pPr lvl="1">
              <a:lnSpc>
                <a:spcPct val="90000"/>
              </a:lnSpc>
            </a:pPr>
            <a:r>
              <a:rPr lang="en-US" sz="2400" dirty="0"/>
              <a:t>Similar to </a:t>
            </a:r>
            <a:r>
              <a:rPr lang="en-US" sz="2400" dirty="0" smtClean="0"/>
              <a:t>array with base </a:t>
            </a:r>
            <a:r>
              <a:rPr lang="en-US" sz="2400" dirty="0"/>
              <a:t>type</a:t>
            </a:r>
          </a:p>
          <a:p>
            <a:pPr lvl="1">
              <a:lnSpc>
                <a:spcPct val="90000"/>
              </a:lnSpc>
            </a:pPr>
            <a:r>
              <a:rPr lang="en-US" sz="2400" dirty="0"/>
              <a:t>Stores </a:t>
            </a:r>
            <a:r>
              <a:rPr lang="en-US" sz="2400" dirty="0" smtClean="0"/>
              <a:t>sequence of </a:t>
            </a:r>
            <a:r>
              <a:rPr lang="en-US" sz="2400" dirty="0"/>
              <a:t>base type </a:t>
            </a:r>
            <a:r>
              <a:rPr lang="en-US" sz="2400" dirty="0" smtClean="0"/>
              <a:t>values in memory</a:t>
            </a:r>
            <a:endParaRPr lang="en-US" sz="2400" dirty="0"/>
          </a:p>
          <a:p>
            <a:pPr>
              <a:lnSpc>
                <a:spcPct val="90000"/>
              </a:lnSpc>
            </a:pPr>
            <a:r>
              <a:rPr lang="en-US" dirty="0" smtClean="0"/>
              <a:t>Syntax</a:t>
            </a:r>
            <a:r>
              <a:rPr lang="en-US" dirty="0"/>
              <a:t>: vector&lt;</a:t>
            </a:r>
            <a:r>
              <a:rPr lang="en-US" dirty="0" err="1"/>
              <a:t>Base_Type</a:t>
            </a:r>
            <a:r>
              <a:rPr lang="en-US" dirty="0"/>
              <a:t>&gt;</a:t>
            </a:r>
          </a:p>
          <a:p>
            <a:pPr lvl="1">
              <a:lnSpc>
                <a:spcPct val="90000"/>
              </a:lnSpc>
            </a:pPr>
            <a:r>
              <a:rPr lang="en-US" sz="2000" dirty="0"/>
              <a:t>Indicates template class</a:t>
            </a:r>
          </a:p>
          <a:p>
            <a:pPr lvl="1">
              <a:lnSpc>
                <a:spcPct val="90000"/>
              </a:lnSpc>
            </a:pPr>
            <a:r>
              <a:rPr lang="en-US" sz="2000" dirty="0"/>
              <a:t>Any type can be "plugged in" to </a:t>
            </a:r>
            <a:r>
              <a:rPr lang="en-US" sz="2000" dirty="0" err="1"/>
              <a:t>Base_Type</a:t>
            </a:r>
            <a:endParaRPr lang="en-US" sz="2000" dirty="0"/>
          </a:p>
          <a:p>
            <a:pPr lvl="1">
              <a:lnSpc>
                <a:spcPct val="90000"/>
              </a:lnSpc>
            </a:pPr>
            <a:r>
              <a:rPr lang="en-US" sz="2000" dirty="0"/>
              <a:t>Produces "new" class for vectors with that type</a:t>
            </a:r>
          </a:p>
          <a:p>
            <a:pPr lvl="1">
              <a:lnSpc>
                <a:spcPct val="90000"/>
              </a:lnSpc>
            </a:pPr>
            <a:r>
              <a:rPr lang="en-US" sz="2400" dirty="0"/>
              <a:t>Example declaration:</a:t>
            </a:r>
            <a:br>
              <a:rPr lang="en-US" sz="2400" dirty="0"/>
            </a:br>
            <a:r>
              <a:rPr lang="en-US" sz="2400" dirty="0">
                <a:solidFill>
                  <a:srgbClr val="C00000"/>
                </a:solidFill>
              </a:rPr>
              <a:t>vector&lt;</a:t>
            </a:r>
            <a:r>
              <a:rPr lang="en-US" sz="2400" dirty="0" err="1">
                <a:solidFill>
                  <a:srgbClr val="C00000"/>
                </a:solidFill>
              </a:rPr>
              <a:t>int</a:t>
            </a:r>
            <a:r>
              <a:rPr lang="en-US" sz="2400" dirty="0">
                <a:solidFill>
                  <a:srgbClr val="C00000"/>
                </a:solidFill>
              </a:rPr>
              <a:t>&gt; v;</a:t>
            </a:r>
          </a:p>
          <a:p>
            <a:pPr>
              <a:spcBef>
                <a:spcPct val="50000"/>
              </a:spcBef>
            </a:pPr>
            <a:r>
              <a:rPr lang="en-US" dirty="0" smtClean="0"/>
              <a:t>Formed from Standard Template Library (STL) - </a:t>
            </a:r>
            <a:r>
              <a:rPr lang="en-US" sz="2000" dirty="0" smtClean="0"/>
              <a:t>template class</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solidFill>
                  <a:srgbClr val="898989"/>
                </a:solidFill>
                <a:latin typeface="Calibri" panose="020F0502020204030204" pitchFamily="34" charset="0"/>
              </a:rPr>
              <a:t>7-</a:t>
            </a:r>
            <a:fld id="{83CC2CEF-582A-42C2-8793-7F745177CD7A}" type="slidenum">
              <a:rPr lang="en-US">
                <a:solidFill>
                  <a:srgbClr val="898989"/>
                </a:solidFill>
                <a:latin typeface="Calibri" panose="020F0502020204030204" pitchFamily="34" charset="0"/>
              </a:rPr>
              <a:pPr eaLnBrk="1" hangingPunct="1"/>
              <a:t>41</a:t>
            </a:fld>
            <a:endParaRPr lang="en-US" dirty="0">
              <a:solidFill>
                <a:srgbClr val="898989"/>
              </a:solidFill>
              <a:latin typeface="Calibri" panose="020F0502020204030204" pitchFamily="34" charset="0"/>
            </a:endParaRPr>
          </a:p>
        </p:txBody>
      </p:sp>
    </p:spTree>
    <p:extLst>
      <p:ext uri="{BB962C8B-B14F-4D97-AF65-F5344CB8AC3E}">
        <p14:creationId xmlns:p14="http://schemas.microsoft.com/office/powerpoint/2010/main" val="145851374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t>Vector Methods</a:t>
            </a:r>
          </a:p>
        </p:txBody>
      </p:sp>
      <p:sp>
        <p:nvSpPr>
          <p:cNvPr id="52227"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sz="2800" dirty="0">
                <a:solidFill>
                  <a:srgbClr val="C00000"/>
                </a:solidFill>
              </a:rPr>
              <a:t>vector&lt;</a:t>
            </a:r>
            <a:r>
              <a:rPr lang="en-US" sz="2800" dirty="0" err="1">
                <a:solidFill>
                  <a:srgbClr val="C00000"/>
                </a:solidFill>
              </a:rPr>
              <a:t>int</a:t>
            </a:r>
            <a:r>
              <a:rPr lang="en-US" sz="2800" dirty="0">
                <a:solidFill>
                  <a:srgbClr val="C00000"/>
                </a:solidFill>
              </a:rPr>
              <a:t>&gt; v;</a:t>
            </a:r>
          </a:p>
          <a:p>
            <a:pPr lvl="1" eaLnBrk="1" hangingPunct="1">
              <a:lnSpc>
                <a:spcPct val="90000"/>
              </a:lnSpc>
            </a:pPr>
            <a:r>
              <a:rPr lang="en-US" sz="2400" dirty="0" smtClean="0"/>
              <a:t>Calls </a:t>
            </a:r>
            <a:r>
              <a:rPr lang="en-US" sz="2400" dirty="0"/>
              <a:t>class default </a:t>
            </a:r>
            <a:r>
              <a:rPr lang="en-US" sz="2400" dirty="0" smtClean="0"/>
              <a:t>constructor (</a:t>
            </a:r>
            <a:r>
              <a:rPr lang="en-US" dirty="0" smtClean="0"/>
              <a:t>Empty </a:t>
            </a:r>
            <a:r>
              <a:rPr lang="en-US" dirty="0"/>
              <a:t>vector object </a:t>
            </a:r>
            <a:r>
              <a:rPr lang="en-US" dirty="0" smtClean="0"/>
              <a:t>created)</a:t>
            </a:r>
            <a:endParaRPr lang="en-US" dirty="0"/>
          </a:p>
          <a:p>
            <a:pPr eaLnBrk="1" hangingPunct="1">
              <a:lnSpc>
                <a:spcPct val="90000"/>
              </a:lnSpc>
              <a:spcBef>
                <a:spcPct val="50000"/>
              </a:spcBef>
            </a:pPr>
            <a:r>
              <a:rPr lang="en-US" sz="2800" dirty="0"/>
              <a:t>Indexed like arrays for </a:t>
            </a:r>
            <a:r>
              <a:rPr lang="en-US" sz="2800" dirty="0" smtClean="0"/>
              <a:t>access</a:t>
            </a:r>
          </a:p>
          <a:p>
            <a:pPr lvl="1">
              <a:lnSpc>
                <a:spcPct val="90000"/>
              </a:lnSpc>
              <a:spcBef>
                <a:spcPct val="50000"/>
              </a:spcBef>
            </a:pPr>
            <a:r>
              <a:rPr lang="en-US" sz="2600" dirty="0" err="1">
                <a:solidFill>
                  <a:srgbClr val="C00000"/>
                </a:solidFill>
              </a:rPr>
              <a:t>c</a:t>
            </a:r>
            <a:r>
              <a:rPr lang="en-US" sz="2600" dirty="0" err="1" smtClean="0">
                <a:solidFill>
                  <a:srgbClr val="C00000"/>
                </a:solidFill>
              </a:rPr>
              <a:t>out</a:t>
            </a:r>
            <a:r>
              <a:rPr lang="en-US" sz="2600" dirty="0" smtClean="0">
                <a:solidFill>
                  <a:srgbClr val="C00000"/>
                </a:solidFill>
              </a:rPr>
              <a:t> &lt;&lt; v[0];</a:t>
            </a:r>
            <a:endParaRPr lang="en-US" sz="2600" dirty="0">
              <a:solidFill>
                <a:srgbClr val="C00000"/>
              </a:solidFill>
            </a:endParaRPr>
          </a:p>
          <a:p>
            <a:pPr eaLnBrk="1" hangingPunct="1">
              <a:lnSpc>
                <a:spcPct val="90000"/>
              </a:lnSpc>
              <a:spcBef>
                <a:spcPct val="50000"/>
              </a:spcBef>
            </a:pPr>
            <a:r>
              <a:rPr lang="en-US" sz="2800" dirty="0" smtClean="0"/>
              <a:t>Adding elements</a:t>
            </a:r>
            <a:endParaRPr lang="en-US" sz="2800" dirty="0"/>
          </a:p>
          <a:p>
            <a:pPr lvl="1" eaLnBrk="1" hangingPunct="1">
              <a:lnSpc>
                <a:spcPct val="90000"/>
              </a:lnSpc>
            </a:pPr>
            <a:r>
              <a:rPr lang="en-US" sz="2400" dirty="0" smtClean="0"/>
              <a:t>Use member </a:t>
            </a:r>
            <a:r>
              <a:rPr lang="en-US" sz="2400" dirty="0"/>
              <a:t>function </a:t>
            </a:r>
            <a:r>
              <a:rPr lang="en-US" sz="2400" dirty="0" err="1" smtClean="0">
                <a:solidFill>
                  <a:srgbClr val="C00000"/>
                </a:solidFill>
              </a:rPr>
              <a:t>push_back</a:t>
            </a:r>
            <a:r>
              <a:rPr lang="en-US" sz="2400" dirty="0" smtClean="0">
                <a:solidFill>
                  <a:srgbClr val="C00000"/>
                </a:solidFill>
              </a:rPr>
              <a:t>(value)</a:t>
            </a:r>
          </a:p>
          <a:p>
            <a:pPr lvl="1" eaLnBrk="1" hangingPunct="1">
              <a:lnSpc>
                <a:spcPct val="90000"/>
              </a:lnSpc>
            </a:pPr>
            <a:r>
              <a:rPr lang="en-US" sz="2400" dirty="0" smtClean="0"/>
              <a:t>Length of array – </a:t>
            </a:r>
            <a:r>
              <a:rPr lang="en-US" sz="2400" dirty="0" err="1" smtClean="0">
                <a:solidFill>
                  <a:srgbClr val="C00000"/>
                </a:solidFill>
              </a:rPr>
              <a:t>v.size</a:t>
            </a:r>
            <a:r>
              <a:rPr lang="en-US" sz="2400" dirty="0" smtClean="0">
                <a:solidFill>
                  <a:srgbClr val="C00000"/>
                </a:solidFill>
              </a:rPr>
              <a:t>()</a:t>
            </a:r>
          </a:p>
          <a:p>
            <a:pPr lvl="1">
              <a:lnSpc>
                <a:spcPct val="90000"/>
              </a:lnSpc>
            </a:pPr>
            <a:r>
              <a:rPr lang="en-US" sz="2400" dirty="0" smtClean="0"/>
              <a:t>Capacity of array – </a:t>
            </a:r>
            <a:r>
              <a:rPr lang="en-US" sz="2400" dirty="0" smtClean="0">
                <a:solidFill>
                  <a:srgbClr val="C00000"/>
                </a:solidFill>
              </a:rPr>
              <a:t>v.</a:t>
            </a:r>
            <a:r>
              <a:rPr lang="en-US" sz="2400" dirty="0">
                <a:solidFill>
                  <a:srgbClr val="C00000"/>
                </a:solidFill>
              </a:rPr>
              <a:t> capacity</a:t>
            </a:r>
            <a:r>
              <a:rPr lang="en-US" sz="2400" dirty="0" smtClean="0">
                <a:solidFill>
                  <a:srgbClr val="C00000"/>
                </a:solidFill>
              </a:rPr>
              <a:t>()</a:t>
            </a:r>
          </a:p>
          <a:p>
            <a:pPr lvl="1">
              <a:lnSpc>
                <a:spcPct val="90000"/>
              </a:lnSpc>
            </a:pPr>
            <a:r>
              <a:rPr lang="en-US" sz="2400" dirty="0" smtClean="0"/>
              <a:t>Reserve memory block – </a:t>
            </a:r>
            <a:r>
              <a:rPr lang="en-US" sz="2400" dirty="0" err="1" smtClean="0">
                <a:solidFill>
                  <a:srgbClr val="C00000"/>
                </a:solidFill>
              </a:rPr>
              <a:t>v.reserve</a:t>
            </a:r>
            <a:r>
              <a:rPr lang="en-US" sz="2400" dirty="0" smtClean="0">
                <a:solidFill>
                  <a:srgbClr val="C00000"/>
                </a:solidFill>
              </a:rPr>
              <a:t>(32)</a:t>
            </a:r>
            <a:endParaRPr lang="en-US" sz="2400" dirty="0">
              <a:solidFill>
                <a:srgbClr val="C00000"/>
              </a:solidFill>
            </a:endParaRPr>
          </a:p>
          <a:p>
            <a:pPr eaLnBrk="1" hangingPunct="1">
              <a:lnSpc>
                <a:spcPct val="90000"/>
              </a:lnSpc>
              <a:spcBef>
                <a:spcPct val="50000"/>
              </a:spcBef>
            </a:pPr>
            <a:r>
              <a:rPr lang="en-US" sz="2800" dirty="0"/>
              <a:t>Member function size()</a:t>
            </a:r>
          </a:p>
          <a:p>
            <a:pPr lvl="1" eaLnBrk="1" hangingPunct="1">
              <a:lnSpc>
                <a:spcPct val="90000"/>
              </a:lnSpc>
            </a:pPr>
            <a:r>
              <a:rPr lang="en-US" sz="2400" dirty="0"/>
              <a:t>Returns current number of elements </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rgbClr val="898989"/>
                </a:solidFill>
                <a:latin typeface="Calibri" panose="020F0502020204030204" pitchFamily="34" charset="0"/>
              </a:rPr>
              <a:t>7-</a:t>
            </a:r>
            <a:fld id="{A3AD5EB6-2E01-48BD-AF65-D30541FFD202}" type="slidenum">
              <a:rPr lang="en-US">
                <a:solidFill>
                  <a:srgbClr val="898989"/>
                </a:solidFill>
                <a:latin typeface="Calibri" panose="020F0502020204030204" pitchFamily="34" charset="0"/>
              </a:rPr>
              <a:pPr eaLnBrk="1" hangingPunct="1"/>
              <a:t>42</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338899423"/>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sz="3600" dirty="0"/>
              <a:t>Vector Example: </a:t>
            </a:r>
            <a:br>
              <a:rPr lang="en-US" sz="3600" dirty="0"/>
            </a:br>
            <a:r>
              <a:rPr lang="en-US" sz="2400" i="1" dirty="0" smtClean="0"/>
              <a:t>Using </a:t>
            </a:r>
            <a:r>
              <a:rPr lang="en-US" sz="2400" i="1" dirty="0"/>
              <a:t>a Vector (1 of 2)</a:t>
            </a:r>
            <a:endParaRPr lang="en-US" sz="3600" i="1" dirty="0"/>
          </a:p>
        </p:txBody>
      </p:sp>
      <p:pic>
        <p:nvPicPr>
          <p:cNvPr id="53251" name="Picture 5" descr="C:\WINDOWS\Desktop\Oh_type\sacitch_C++_ppt\gif\savitchc07d07_1of2.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046514" y="1918479"/>
            <a:ext cx="8193585" cy="481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rgbClr val="898989"/>
                </a:solidFill>
                <a:latin typeface="Calibri" panose="020F0502020204030204" pitchFamily="34" charset="0"/>
              </a:rPr>
              <a:t>7-</a:t>
            </a:r>
            <a:fld id="{1A54B0C2-AFC7-44AF-A6DC-4A9D777F3CD9}" type="slidenum">
              <a:rPr lang="en-US">
                <a:solidFill>
                  <a:srgbClr val="898989"/>
                </a:solidFill>
                <a:latin typeface="Calibri" panose="020F0502020204030204" pitchFamily="34" charset="0"/>
              </a:rPr>
              <a:pPr eaLnBrk="1" hangingPunct="1"/>
              <a:t>43</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398764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p:txBody>
          <a:bodyPr/>
          <a:lstStyle/>
          <a:p>
            <a:pPr eaLnBrk="1" hangingPunct="1"/>
            <a:r>
              <a:rPr lang="en-US" sz="3600" dirty="0"/>
              <a:t>Vector Example: </a:t>
            </a:r>
            <a:br>
              <a:rPr lang="en-US" sz="3600" dirty="0"/>
            </a:br>
            <a:r>
              <a:rPr lang="en-US" sz="2400" i="1" dirty="0" smtClean="0"/>
              <a:t>Using </a:t>
            </a:r>
            <a:r>
              <a:rPr lang="en-US" sz="2400" i="1" dirty="0"/>
              <a:t>a Vector (2 of 2)</a:t>
            </a:r>
            <a:endParaRPr lang="en-US" sz="3600" i="1" dirty="0"/>
          </a:p>
        </p:txBody>
      </p:sp>
      <p:pic>
        <p:nvPicPr>
          <p:cNvPr id="54275" name="Picture 4" descr="C:\WINDOWS\Desktop\Oh_type\sacitch_C++_ppt\gif\savitchc07d07_2of2.gif"/>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068286" y="2092049"/>
            <a:ext cx="8284482" cy="4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rgbClr val="898989"/>
                </a:solidFill>
                <a:latin typeface="Calibri" panose="020F0502020204030204" pitchFamily="34" charset="0"/>
              </a:rPr>
              <a:t>7-</a:t>
            </a:r>
            <a:fld id="{B4789ADB-2E01-4D7D-A10F-E4B008783E04}" type="slidenum">
              <a:rPr lang="en-US">
                <a:solidFill>
                  <a:srgbClr val="898989"/>
                </a:solidFill>
                <a:latin typeface="Calibri" panose="020F0502020204030204" pitchFamily="34" charset="0"/>
              </a:rPr>
              <a:pPr eaLnBrk="1" hangingPunct="1"/>
              <a:t>44</a:t>
            </a:fld>
            <a:endParaRPr 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87970205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Iterators</a:t>
            </a:r>
          </a:p>
        </p:txBody>
      </p:sp>
      <p:sp>
        <p:nvSpPr>
          <p:cNvPr id="20482" name="Rectangle 3"/>
          <p:cNvSpPr>
            <a:spLocks noGrp="1" noChangeArrowheads="1"/>
          </p:cNvSpPr>
          <p:nvPr>
            <p:ph type="body" idx="1"/>
          </p:nvPr>
        </p:nvSpPr>
        <p:spPr/>
        <p:txBody>
          <a:bodyPr>
            <a:normAutofit/>
          </a:bodyPr>
          <a:lstStyle/>
          <a:p>
            <a:pPr eaLnBrk="1" hangingPunct="1"/>
            <a:r>
              <a:rPr lang="en-US" sz="2800" dirty="0" smtClean="0"/>
              <a:t>Special operator that loops through a list of data</a:t>
            </a:r>
          </a:p>
          <a:p>
            <a:pPr eaLnBrk="1" hangingPunct="1"/>
            <a:r>
              <a:rPr lang="en-US" sz="2800" dirty="0" smtClean="0"/>
              <a:t>"</a:t>
            </a:r>
            <a:r>
              <a:rPr lang="en-US" sz="2800" dirty="0"/>
              <a:t>Abstraction" of iterators</a:t>
            </a:r>
          </a:p>
          <a:p>
            <a:pPr lvl="1" eaLnBrk="1" hangingPunct="1"/>
            <a:r>
              <a:rPr lang="en-US" sz="2400" dirty="0"/>
              <a:t>Designed to hide details of implementation</a:t>
            </a:r>
          </a:p>
          <a:p>
            <a:pPr lvl="1" eaLnBrk="1" hangingPunct="1"/>
            <a:r>
              <a:rPr lang="en-US" sz="2400" dirty="0"/>
              <a:t>Provide uniform interface across </a:t>
            </a:r>
            <a:r>
              <a:rPr lang="en-US" sz="2400" dirty="0" smtClean="0"/>
              <a:t>different container </a:t>
            </a:r>
            <a:r>
              <a:rPr lang="en-US" sz="2400" dirty="0"/>
              <a:t>classes</a:t>
            </a:r>
          </a:p>
          <a:p>
            <a:pPr eaLnBrk="1" hangingPunct="1"/>
            <a:r>
              <a:rPr lang="en-US" sz="2800" dirty="0"/>
              <a:t>Each container class has "own" iterator type</a:t>
            </a:r>
          </a:p>
          <a:p>
            <a:pPr lvl="1" eaLnBrk="1" hangingPunct="1"/>
            <a:r>
              <a:rPr lang="en-US" sz="2400" dirty="0"/>
              <a:t>Similar to how each data type has </a:t>
            </a:r>
            <a:r>
              <a:rPr lang="en-US" sz="2400" dirty="0" smtClean="0"/>
              <a:t>own pointer </a:t>
            </a:r>
            <a:r>
              <a:rPr lang="en-US" sz="2400" dirty="0"/>
              <a:t>type</a:t>
            </a:r>
          </a:p>
        </p:txBody>
      </p:sp>
      <p:sp>
        <p:nvSpPr>
          <p:cNvPr id="6" name="Slide Number Placeholder 5"/>
          <p:cNvSpPr>
            <a:spLocks noGrp="1"/>
          </p:cNvSpPr>
          <p:nvPr>
            <p:ph type="sldNum" sz="quarter" idx="11"/>
          </p:nvPr>
        </p:nvSpPr>
        <p:spPr/>
        <p:txBody>
          <a:bodyPr/>
          <a:lstStyle/>
          <a:p>
            <a:pPr>
              <a:defRPr/>
            </a:pPr>
            <a:r>
              <a:rPr lang="en-US"/>
              <a:t>19-</a:t>
            </a:r>
            <a:fld id="{EDDAA612-A954-43CC-9520-A0555686E0AA}" type="slidenum">
              <a:rPr lang="en-US"/>
              <a:pPr>
                <a:defRPr/>
              </a:pPr>
              <a:t>45</a:t>
            </a:fld>
            <a:endParaRPr lang="en-US"/>
          </a:p>
        </p:txBody>
      </p:sp>
    </p:spTree>
    <p:extLst>
      <p:ext uri="{BB962C8B-B14F-4D97-AF65-F5344CB8AC3E}">
        <p14:creationId xmlns:p14="http://schemas.microsoft.com/office/powerpoint/2010/main" val="180816676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xfrm>
            <a:off x="1460031" y="588982"/>
            <a:ext cx="9286993" cy="1202485"/>
          </a:xfrm>
        </p:spPr>
        <p:txBody>
          <a:bodyPr rtlCol="0">
            <a:normAutofit/>
          </a:bodyPr>
          <a:lstStyle/>
          <a:p>
            <a:pPr>
              <a:defRPr/>
            </a:pPr>
            <a:r>
              <a:rPr lang="en-US" sz="3600" b="1" dirty="0" smtClean="0"/>
              <a:t>Vector Iterator Example</a:t>
            </a:r>
            <a:endParaRPr lang="en-US" sz="3600" dirty="0"/>
          </a:p>
        </p:txBody>
      </p:sp>
      <p:sp>
        <p:nvSpPr>
          <p:cNvPr id="6" name="Slide Number Placeholder 5"/>
          <p:cNvSpPr>
            <a:spLocks noGrp="1"/>
          </p:cNvSpPr>
          <p:nvPr>
            <p:ph type="sldNum" sz="quarter" idx="12"/>
          </p:nvPr>
        </p:nvSpPr>
        <p:spPr/>
        <p:txBody>
          <a:bodyPr/>
          <a:lstStyle/>
          <a:p>
            <a:pPr>
              <a:defRPr/>
            </a:pPr>
            <a:r>
              <a:rPr lang="en-US"/>
              <a:t>19-</a:t>
            </a:r>
            <a:fld id="{F4679E0D-8B23-43E1-8FE8-EF87DFDC4F41}" type="slidenum">
              <a:rPr lang="en-US"/>
              <a:pPr>
                <a:defRPr/>
              </a:pPr>
              <a:t>46</a:t>
            </a:fld>
            <a:endParaRPr lang="en-US"/>
          </a:p>
        </p:txBody>
      </p:sp>
      <p:sp>
        <p:nvSpPr>
          <p:cNvPr id="26628" name="TextBox 7"/>
          <p:cNvSpPr txBox="1">
            <a:spLocks noChangeArrowheads="1"/>
          </p:cNvSpPr>
          <p:nvPr/>
        </p:nvSpPr>
        <p:spPr bwMode="auto">
          <a:xfrm>
            <a:off x="2133600" y="1541006"/>
            <a:ext cx="7551738" cy="5262562"/>
          </a:xfrm>
          <a:prstGeom prst="rect">
            <a:avLst/>
          </a:prstGeom>
          <a:solidFill>
            <a:schemeClr val="bg1"/>
          </a:solidFill>
          <a:ln w="9525">
            <a:noFill/>
            <a:miter lim="800000"/>
            <a:headEnd/>
            <a:tailEnd/>
          </a:ln>
        </p:spPr>
        <p:txBody>
          <a:bodyPr wrap="none">
            <a:spAutoFit/>
          </a:bodyPr>
          <a:lstStyle/>
          <a:p>
            <a:r>
              <a:rPr lang="en-US" sz="1400" b="1" dirty="0">
                <a:latin typeface="Courier New" pitchFamily="49" charset="0"/>
                <a:cs typeface="Courier New" pitchFamily="49" charset="0"/>
              </a:rPr>
              <a:t>1	//Program to demonstrate STL iterators.</a:t>
            </a:r>
          </a:p>
          <a:p>
            <a:r>
              <a:rPr lang="en-US" sz="1400" b="1" dirty="0">
                <a:latin typeface="Courier New" pitchFamily="49" charset="0"/>
                <a:cs typeface="Courier New" pitchFamily="49" charset="0"/>
              </a:rPr>
              <a:t>2	#include &lt;</a:t>
            </a:r>
            <a:r>
              <a:rPr lang="en-US" sz="1400" b="1" dirty="0" err="1">
                <a:latin typeface="Courier New" pitchFamily="49" charset="0"/>
                <a:cs typeface="Courier New" pitchFamily="49" charset="0"/>
              </a:rPr>
              <a:t>iostream</a:t>
            </a:r>
            <a:r>
              <a:rPr lang="en-US" sz="1400" b="1" dirty="0">
                <a:latin typeface="Courier New" pitchFamily="49" charset="0"/>
                <a:cs typeface="Courier New" pitchFamily="49" charset="0"/>
              </a:rPr>
              <a:t>&gt;</a:t>
            </a:r>
          </a:p>
          <a:p>
            <a:r>
              <a:rPr lang="en-US" sz="1400" b="1" dirty="0">
                <a:latin typeface="Courier New" pitchFamily="49" charset="0"/>
                <a:cs typeface="Courier New" pitchFamily="49" charset="0"/>
              </a:rPr>
              <a:t>3	#include &lt;vector&gt;</a:t>
            </a:r>
          </a:p>
          <a:p>
            <a:r>
              <a:rPr lang="en-US" sz="1400" b="1" dirty="0">
                <a:latin typeface="Courier New" pitchFamily="49" charset="0"/>
                <a:cs typeface="Courier New" pitchFamily="49" charset="0"/>
              </a:rPr>
              <a:t>4	using </a:t>
            </a:r>
            <a:r>
              <a:rPr lang="en-US" sz="1400" b="1" dirty="0" err="1">
                <a:latin typeface="Courier New" pitchFamily="49" charset="0"/>
                <a:cs typeface="Courier New" pitchFamily="49" charset="0"/>
              </a:rPr>
              <a:t>std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5	using </a:t>
            </a:r>
            <a:r>
              <a:rPr lang="en-US" sz="1400" b="1" dirty="0" err="1">
                <a:latin typeface="Courier New" pitchFamily="49" charset="0"/>
                <a:cs typeface="Courier New" pitchFamily="49" charset="0"/>
              </a:rPr>
              <a:t>std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endl</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6	using </a:t>
            </a:r>
            <a:r>
              <a:rPr lang="en-US" sz="1400" b="1" dirty="0" err="1">
                <a:latin typeface="Courier New" pitchFamily="49" charset="0"/>
                <a:cs typeface="Courier New" pitchFamily="49" charset="0"/>
              </a:rPr>
              <a:t>std</a:t>
            </a:r>
            <a:r>
              <a:rPr lang="en-US" sz="1400" b="1" dirty="0">
                <a:latin typeface="Courier New" pitchFamily="49" charset="0"/>
                <a:cs typeface="Courier New" pitchFamily="49" charset="0"/>
              </a:rPr>
              <a:t>::vector;</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7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main( )</a:t>
            </a:r>
          </a:p>
          <a:p>
            <a:r>
              <a:rPr lang="en-US" sz="1400" b="1" dirty="0">
                <a:latin typeface="Courier New" pitchFamily="49" charset="0"/>
                <a:cs typeface="Courier New" pitchFamily="49" charset="0"/>
              </a:rPr>
              <a:t>8	{</a:t>
            </a:r>
          </a:p>
          <a:p>
            <a:r>
              <a:rPr lang="en-US" sz="1400" b="1" dirty="0">
                <a:latin typeface="Courier New" pitchFamily="49" charset="0"/>
                <a:cs typeface="Courier New" pitchFamily="49" charset="0"/>
              </a:rPr>
              <a:t>9	    vector&lt;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 container;</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10	    for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 1;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&lt;= 4;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11	        </a:t>
            </a:r>
            <a:r>
              <a:rPr lang="en-US" sz="1400" b="1" dirty="0" err="1">
                <a:latin typeface="Courier New" pitchFamily="49" charset="0"/>
                <a:cs typeface="Courier New" pitchFamily="49" charset="0"/>
              </a:rPr>
              <a:t>container.push_back</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12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"Here is what is in the container:\n";</a:t>
            </a:r>
          </a:p>
          <a:p>
            <a:r>
              <a:rPr lang="en-US" sz="1400" b="1" dirty="0">
                <a:latin typeface="Courier New" pitchFamily="49" charset="0"/>
                <a:cs typeface="Courier New" pitchFamily="49" charset="0"/>
              </a:rPr>
              <a:t>13	    vector&lt;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&gt;::iterator p;</a:t>
            </a:r>
          </a:p>
          <a:p>
            <a:r>
              <a:rPr lang="en-US" sz="1400" b="1" dirty="0">
                <a:latin typeface="Courier New" pitchFamily="49" charset="0"/>
                <a:cs typeface="Courier New" pitchFamily="49" charset="0"/>
              </a:rPr>
              <a:t>14	    for (p = </a:t>
            </a:r>
            <a:r>
              <a:rPr lang="en-US" sz="1400" b="1" dirty="0" err="1">
                <a:latin typeface="Courier New" pitchFamily="49" charset="0"/>
                <a:cs typeface="Courier New" pitchFamily="49" charset="0"/>
              </a:rPr>
              <a:t>container.begin</a:t>
            </a:r>
            <a:r>
              <a:rPr lang="en-US" sz="1400" b="1" dirty="0">
                <a:latin typeface="Courier New" pitchFamily="49" charset="0"/>
                <a:cs typeface="Courier New" pitchFamily="49" charset="0"/>
              </a:rPr>
              <a:t>( ); p != </a:t>
            </a:r>
            <a:r>
              <a:rPr lang="en-US" sz="1400" b="1" dirty="0" err="1">
                <a:latin typeface="Courier New" pitchFamily="49" charset="0"/>
                <a:cs typeface="Courier New" pitchFamily="49" charset="0"/>
              </a:rPr>
              <a:t>container.end</a:t>
            </a:r>
            <a:r>
              <a:rPr lang="en-US" sz="1400" b="1" dirty="0">
                <a:latin typeface="Courier New" pitchFamily="49" charset="0"/>
                <a:cs typeface="Courier New" pitchFamily="49" charset="0"/>
              </a:rPr>
              <a:t>( ); p++)</a:t>
            </a:r>
          </a:p>
          <a:p>
            <a:r>
              <a:rPr lang="en-US" sz="1400" b="1" dirty="0">
                <a:latin typeface="Courier New" pitchFamily="49" charset="0"/>
                <a:cs typeface="Courier New" pitchFamily="49" charset="0"/>
              </a:rPr>
              <a:t>15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*p &lt;&lt; " ";</a:t>
            </a:r>
          </a:p>
          <a:p>
            <a:r>
              <a:rPr lang="en-US" sz="1400" b="1" dirty="0">
                <a:latin typeface="Courier New" pitchFamily="49" charset="0"/>
                <a:cs typeface="Courier New" pitchFamily="49" charset="0"/>
              </a:rPr>
              <a:t>16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a:t>
            </a:r>
            <a:r>
              <a:rPr lang="en-US" sz="1400" b="1" dirty="0" err="1">
                <a:latin typeface="Courier New" pitchFamily="49" charset="0"/>
                <a:cs typeface="Courier New" pitchFamily="49" charset="0"/>
              </a:rPr>
              <a:t>endl</a:t>
            </a:r>
            <a:r>
              <a:rPr lang="en-US" sz="1400" b="1" dirty="0">
                <a:latin typeface="Courier New" pitchFamily="49" charset="0"/>
                <a:cs typeface="Courier New" pitchFamily="49" charset="0"/>
              </a:rPr>
              <a:t>;</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17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"Setting entries to 0:\n";</a:t>
            </a:r>
          </a:p>
          <a:p>
            <a:r>
              <a:rPr lang="en-US" sz="1400" b="1" dirty="0">
                <a:latin typeface="Courier New" pitchFamily="49" charset="0"/>
                <a:cs typeface="Courier New" pitchFamily="49" charset="0"/>
              </a:rPr>
              <a:t>18	    for (p = </a:t>
            </a:r>
            <a:r>
              <a:rPr lang="en-US" sz="1400" b="1" dirty="0" err="1">
                <a:latin typeface="Courier New" pitchFamily="49" charset="0"/>
                <a:cs typeface="Courier New" pitchFamily="49" charset="0"/>
              </a:rPr>
              <a:t>container.begin</a:t>
            </a:r>
            <a:r>
              <a:rPr lang="en-US" sz="1400" b="1" dirty="0">
                <a:latin typeface="Courier New" pitchFamily="49" charset="0"/>
                <a:cs typeface="Courier New" pitchFamily="49" charset="0"/>
              </a:rPr>
              <a:t>( ); p != </a:t>
            </a:r>
            <a:r>
              <a:rPr lang="en-US" sz="1400" b="1" dirty="0" err="1">
                <a:latin typeface="Courier New" pitchFamily="49" charset="0"/>
                <a:cs typeface="Courier New" pitchFamily="49" charset="0"/>
              </a:rPr>
              <a:t>container.end</a:t>
            </a:r>
            <a:r>
              <a:rPr lang="en-US" sz="1400" b="1" dirty="0">
                <a:latin typeface="Courier New" pitchFamily="49" charset="0"/>
                <a:cs typeface="Courier New" pitchFamily="49" charset="0"/>
              </a:rPr>
              <a:t>( ); p++)</a:t>
            </a:r>
          </a:p>
          <a:p>
            <a:r>
              <a:rPr lang="en-US" sz="1400" b="1" dirty="0">
                <a:latin typeface="Courier New" pitchFamily="49" charset="0"/>
                <a:cs typeface="Courier New" pitchFamily="49" charset="0"/>
              </a:rPr>
              <a:t>19	         *p = 0;</a:t>
            </a:r>
          </a:p>
          <a:p>
            <a:endParaRPr lang="en-US" sz="1400" b="1" dirty="0">
              <a:latin typeface="Courier New" pitchFamily="49" charset="0"/>
              <a:cs typeface="Courier New" pitchFamily="49" charset="0"/>
            </a:endParaRPr>
          </a:p>
        </p:txBody>
      </p:sp>
      <p:sp>
        <p:nvSpPr>
          <p:cNvPr id="2" name="Rounded Rectangular Callout 1"/>
          <p:cNvSpPr/>
          <p:nvPr/>
        </p:nvSpPr>
        <p:spPr>
          <a:xfrm>
            <a:off x="65987" y="3514896"/>
            <a:ext cx="2067613" cy="657391"/>
          </a:xfrm>
          <a:prstGeom prst="wedgeRoundRectCallout">
            <a:avLst>
              <a:gd name="adj1" fmla="val 109210"/>
              <a:gd name="adj2" fmla="val 15854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Iterator definition as a pointer</a:t>
            </a:r>
          </a:p>
        </p:txBody>
      </p:sp>
    </p:spTree>
    <p:extLst>
      <p:ext uri="{BB962C8B-B14F-4D97-AF65-F5344CB8AC3E}">
        <p14:creationId xmlns:p14="http://schemas.microsoft.com/office/powerpoint/2010/main" val="743225986"/>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9" name="Rectangle 3"/>
          <p:cNvSpPr>
            <a:spLocks noGrp="1" noChangeArrowheads="1"/>
          </p:cNvSpPr>
          <p:nvPr>
            <p:ph type="title"/>
          </p:nvPr>
        </p:nvSpPr>
        <p:spPr/>
        <p:txBody>
          <a:bodyPr rtlCol="0">
            <a:normAutofit/>
          </a:bodyPr>
          <a:lstStyle/>
          <a:p>
            <a:pPr>
              <a:defRPr/>
            </a:pPr>
            <a:r>
              <a:rPr lang="en-US" sz="3600" b="1" dirty="0" smtClean="0"/>
              <a:t>Vector Iterator Example</a:t>
            </a:r>
            <a:endParaRPr lang="en-US" sz="3600" dirty="0"/>
          </a:p>
        </p:txBody>
      </p:sp>
      <p:sp>
        <p:nvSpPr>
          <p:cNvPr id="6" name="Slide Number Placeholder 5"/>
          <p:cNvSpPr>
            <a:spLocks noGrp="1"/>
          </p:cNvSpPr>
          <p:nvPr>
            <p:ph type="sldNum" sz="quarter" idx="12"/>
          </p:nvPr>
        </p:nvSpPr>
        <p:spPr/>
        <p:txBody>
          <a:bodyPr/>
          <a:lstStyle/>
          <a:p>
            <a:pPr>
              <a:defRPr/>
            </a:pPr>
            <a:r>
              <a:rPr lang="en-US"/>
              <a:t>19-</a:t>
            </a:r>
            <a:fld id="{97394594-6FC9-4280-A28B-BE70E8AC832F}" type="slidenum">
              <a:rPr lang="en-US"/>
              <a:pPr>
                <a:defRPr/>
              </a:pPr>
              <a:t>47</a:t>
            </a:fld>
            <a:endParaRPr lang="en-US"/>
          </a:p>
        </p:txBody>
      </p:sp>
      <p:sp>
        <p:nvSpPr>
          <p:cNvPr id="28676" name="Rectangle 7"/>
          <p:cNvSpPr>
            <a:spLocks noChangeArrowheads="1"/>
          </p:cNvSpPr>
          <p:nvPr/>
        </p:nvSpPr>
        <p:spPr bwMode="auto">
          <a:xfrm>
            <a:off x="2057400" y="1839685"/>
            <a:ext cx="8153400" cy="1815882"/>
          </a:xfrm>
          <a:prstGeom prst="rect">
            <a:avLst/>
          </a:prstGeom>
          <a:solidFill>
            <a:schemeClr val="bg1"/>
          </a:solidFill>
          <a:ln w="9525">
            <a:noFill/>
            <a:miter lim="800000"/>
            <a:headEnd/>
            <a:tailEnd/>
          </a:ln>
        </p:spPr>
        <p:txBody>
          <a:bodyPr>
            <a:spAutoFit/>
          </a:bodyPr>
          <a:lstStyle/>
          <a:p>
            <a:r>
              <a:rPr lang="en-US" sz="1400" b="1" dirty="0">
                <a:latin typeface="Courier New" pitchFamily="49" charset="0"/>
                <a:cs typeface="Courier New" pitchFamily="49" charset="0"/>
              </a:rPr>
              <a:t>20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"Container now contains:\n";</a:t>
            </a:r>
          </a:p>
          <a:p>
            <a:r>
              <a:rPr lang="en-US" sz="1400" b="1" dirty="0">
                <a:latin typeface="Courier New" pitchFamily="49" charset="0"/>
                <a:cs typeface="Courier New" pitchFamily="49" charset="0"/>
              </a:rPr>
              <a:t>21	    for (p = </a:t>
            </a:r>
            <a:r>
              <a:rPr lang="en-US" sz="1400" b="1" dirty="0" err="1">
                <a:latin typeface="Courier New" pitchFamily="49" charset="0"/>
                <a:cs typeface="Courier New" pitchFamily="49" charset="0"/>
              </a:rPr>
              <a:t>container.begin</a:t>
            </a:r>
            <a:r>
              <a:rPr lang="en-US" sz="1400" b="1" dirty="0">
                <a:latin typeface="Courier New" pitchFamily="49" charset="0"/>
                <a:cs typeface="Courier New" pitchFamily="49" charset="0"/>
              </a:rPr>
              <a:t>( ); p !=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container.end</a:t>
            </a:r>
            <a:r>
              <a:rPr lang="en-US" sz="1400" b="1" dirty="0">
                <a:latin typeface="Courier New" pitchFamily="49" charset="0"/>
                <a:cs typeface="Courier New" pitchFamily="49" charset="0"/>
              </a:rPr>
              <a:t>( ); p++)</a:t>
            </a:r>
          </a:p>
          <a:p>
            <a:r>
              <a:rPr lang="en-US" sz="1400" b="1" dirty="0">
                <a:latin typeface="Courier New" pitchFamily="49" charset="0"/>
                <a:cs typeface="Courier New" pitchFamily="49" charset="0"/>
              </a:rPr>
              <a:t>22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*p &lt;&lt; " ";</a:t>
            </a:r>
          </a:p>
          <a:p>
            <a:r>
              <a:rPr lang="en-US" sz="1400" b="1" dirty="0">
                <a:latin typeface="Courier New" pitchFamily="49" charset="0"/>
                <a:cs typeface="Courier New" pitchFamily="49" charset="0"/>
              </a:rPr>
              <a:t>23	    </a:t>
            </a:r>
            <a:r>
              <a:rPr lang="en-US" sz="1400" b="1" dirty="0" err="1">
                <a:latin typeface="Courier New" pitchFamily="49" charset="0"/>
                <a:cs typeface="Courier New" pitchFamily="49" charset="0"/>
              </a:rPr>
              <a:t>cout</a:t>
            </a:r>
            <a:r>
              <a:rPr lang="en-US" sz="1400" b="1" dirty="0">
                <a:latin typeface="Courier New" pitchFamily="49" charset="0"/>
                <a:cs typeface="Courier New" pitchFamily="49" charset="0"/>
              </a:rPr>
              <a:t> &lt;&lt; </a:t>
            </a:r>
            <a:r>
              <a:rPr lang="en-US" sz="1400" b="1" dirty="0" err="1">
                <a:latin typeface="Courier New" pitchFamily="49" charset="0"/>
                <a:cs typeface="Courier New" pitchFamily="49" charset="0"/>
              </a:rPr>
              <a:t>endl</a:t>
            </a:r>
            <a:r>
              <a:rPr lang="en-US" sz="1400" b="1" dirty="0">
                <a:latin typeface="Courier New" pitchFamily="49" charset="0"/>
                <a:cs typeface="Courier New" pitchFamily="49" charset="0"/>
              </a:rPr>
              <a:t>;</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24	    return 0;</a:t>
            </a:r>
          </a:p>
          <a:p>
            <a:r>
              <a:rPr lang="en-US" sz="1400" b="1" dirty="0">
                <a:latin typeface="Courier New" pitchFamily="49" charset="0"/>
                <a:cs typeface="Courier New" pitchFamily="49" charset="0"/>
              </a:rPr>
              <a:t>25	}</a:t>
            </a:r>
          </a:p>
          <a:p>
            <a:endParaRPr lang="en-US" sz="1400" b="1" dirty="0">
              <a:latin typeface="Courier New" pitchFamily="49" charset="0"/>
              <a:cs typeface="Courier New" pitchFamily="49" charset="0"/>
            </a:endParaRPr>
          </a:p>
        </p:txBody>
      </p:sp>
      <p:sp>
        <p:nvSpPr>
          <p:cNvPr id="9" name="Rectangle 8"/>
          <p:cNvSpPr/>
          <p:nvPr/>
        </p:nvSpPr>
        <p:spPr>
          <a:xfrm>
            <a:off x="2209800" y="3962400"/>
            <a:ext cx="4572000" cy="1754188"/>
          </a:xfrm>
          <a:prstGeom prst="rect">
            <a:avLst/>
          </a:prstGeom>
        </p:spPr>
        <p:txBody>
          <a:bodyPr>
            <a:spAutoFit/>
          </a:bodyPr>
          <a:lstStyle/>
          <a:p>
            <a:pPr>
              <a:defRPr/>
            </a:pPr>
            <a:r>
              <a:rPr lang="en-US" b="1" cap="all" dirty="0">
                <a:latin typeface="Arial" pitchFamily="34" charset="0"/>
              </a:rPr>
              <a:t>Sample Dialogue</a:t>
            </a:r>
          </a:p>
          <a:p>
            <a:pPr>
              <a:defRPr/>
            </a:pPr>
            <a:r>
              <a:rPr lang="en-US" dirty="0">
                <a:latin typeface="Arial" pitchFamily="34" charset="0"/>
              </a:rPr>
              <a:t>Here is what is in the container:</a:t>
            </a:r>
          </a:p>
          <a:p>
            <a:pPr>
              <a:defRPr/>
            </a:pPr>
            <a:r>
              <a:rPr lang="en-US" dirty="0">
                <a:latin typeface="Arial" pitchFamily="34" charset="0"/>
              </a:rPr>
              <a:t>1 2 3 4</a:t>
            </a:r>
          </a:p>
          <a:p>
            <a:pPr>
              <a:defRPr/>
            </a:pPr>
            <a:r>
              <a:rPr lang="en-US" dirty="0">
                <a:latin typeface="Arial" pitchFamily="34" charset="0"/>
              </a:rPr>
              <a:t>Setting entries to 0:</a:t>
            </a:r>
          </a:p>
          <a:p>
            <a:pPr>
              <a:defRPr/>
            </a:pPr>
            <a:r>
              <a:rPr lang="en-US" dirty="0">
                <a:latin typeface="Arial" pitchFamily="34" charset="0"/>
              </a:rPr>
              <a:t>Container now contains:</a:t>
            </a:r>
          </a:p>
          <a:p>
            <a:pPr>
              <a:defRPr/>
            </a:pPr>
            <a:r>
              <a:rPr lang="en-US" dirty="0">
                <a:latin typeface="Arial" pitchFamily="34" charset="0"/>
              </a:rPr>
              <a:t>0 </a:t>
            </a:r>
            <a:r>
              <a:rPr lang="en-US" dirty="0" err="1">
                <a:latin typeface="Arial" pitchFamily="34" charset="0"/>
              </a:rPr>
              <a:t>0</a:t>
            </a:r>
            <a:r>
              <a:rPr lang="en-US" dirty="0">
                <a:latin typeface="Arial" pitchFamily="34" charset="0"/>
              </a:rPr>
              <a:t> </a:t>
            </a:r>
            <a:r>
              <a:rPr lang="en-US" dirty="0" err="1">
                <a:latin typeface="Arial" pitchFamily="34" charset="0"/>
              </a:rPr>
              <a:t>0</a:t>
            </a:r>
            <a:r>
              <a:rPr lang="en-US" dirty="0">
                <a:latin typeface="Arial" pitchFamily="34" charset="0"/>
              </a:rPr>
              <a:t> </a:t>
            </a:r>
            <a:r>
              <a:rPr lang="en-US" dirty="0" err="1">
                <a:latin typeface="Arial" pitchFamily="34" charset="0"/>
              </a:rPr>
              <a:t>0</a:t>
            </a:r>
            <a:endParaRPr lang="en-US" dirty="0">
              <a:latin typeface="Arial" pitchFamily="34" charset="0"/>
            </a:endParaRPr>
          </a:p>
        </p:txBody>
      </p:sp>
    </p:spTree>
    <p:extLst>
      <p:ext uri="{BB962C8B-B14F-4D97-AF65-F5344CB8AC3E}">
        <p14:creationId xmlns:p14="http://schemas.microsoft.com/office/powerpoint/2010/main" val="300445877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48</a:t>
            </a:fld>
            <a:endParaRPr lang="en-CA"/>
          </a:p>
        </p:txBody>
      </p:sp>
      <p:sp>
        <p:nvSpPr>
          <p:cNvPr id="95234" name="Rectangle 2"/>
          <p:cNvSpPr>
            <a:spLocks noGrp="1" noChangeArrowheads="1"/>
          </p:cNvSpPr>
          <p:nvPr>
            <p:ph type="title"/>
          </p:nvPr>
        </p:nvSpPr>
        <p:spPr/>
        <p:txBody>
          <a:bodyPr/>
          <a:lstStyle/>
          <a:p>
            <a:pPr eaLnBrk="1" hangingPunct="1"/>
            <a:r>
              <a:rPr lang="en-US" dirty="0" smtClean="0"/>
              <a:t>Key Takeaways</a:t>
            </a:r>
          </a:p>
        </p:txBody>
      </p:sp>
      <p:sp>
        <p:nvSpPr>
          <p:cNvPr id="95235" name="Rectangle 3"/>
          <p:cNvSpPr>
            <a:spLocks noGrp="1" noChangeArrowheads="1"/>
          </p:cNvSpPr>
          <p:nvPr>
            <p:ph type="body" idx="1"/>
          </p:nvPr>
        </p:nvSpPr>
        <p:spPr>
          <a:xfrm>
            <a:off x="1950721" y="1977740"/>
            <a:ext cx="8261873" cy="3603812"/>
          </a:xfrm>
        </p:spPr>
        <p:txBody>
          <a:bodyPr>
            <a:noAutofit/>
          </a:bodyPr>
          <a:lstStyle/>
          <a:p>
            <a:pPr>
              <a:lnSpc>
                <a:spcPct val="90000"/>
              </a:lnSpc>
            </a:pPr>
            <a:r>
              <a:rPr lang="en-US" dirty="0" smtClean="0"/>
              <a:t>Virtual </a:t>
            </a:r>
            <a:r>
              <a:rPr lang="en-US" dirty="0"/>
              <a:t>functions implement ___________ </a:t>
            </a:r>
            <a:r>
              <a:rPr lang="en-US" dirty="0" smtClean="0"/>
              <a:t>delays </a:t>
            </a:r>
            <a:r>
              <a:rPr lang="en-US" dirty="0"/>
              <a:t>decision of </a:t>
            </a:r>
            <a:r>
              <a:rPr lang="en-US" dirty="0" smtClean="0"/>
              <a:t>which member </a:t>
            </a:r>
            <a:r>
              <a:rPr lang="en-US" dirty="0"/>
              <a:t>function is called until runtime</a:t>
            </a:r>
          </a:p>
          <a:p>
            <a:pPr eaLnBrk="1" hangingPunct="1">
              <a:lnSpc>
                <a:spcPct val="90000"/>
              </a:lnSpc>
            </a:pPr>
            <a:r>
              <a:rPr lang="en-US" dirty="0" smtClean="0"/>
              <a:t>Getting abstract also mean being pure – having a pure function definition (no definition) </a:t>
            </a:r>
            <a:r>
              <a:rPr lang="en-US" dirty="0" smtClean="0">
                <a:sym typeface="Wingdings" panose="05000000000000000000" pitchFamily="2" charset="2"/>
              </a:rPr>
              <a:t> no instances of class</a:t>
            </a:r>
          </a:p>
          <a:p>
            <a:r>
              <a:rPr lang="en-US" dirty="0"/>
              <a:t>Make all destructors virtual</a:t>
            </a:r>
          </a:p>
          <a:p>
            <a:pPr lvl="1"/>
            <a:r>
              <a:rPr lang="en-US" sz="2000" dirty="0"/>
              <a:t>Good programming practice</a:t>
            </a:r>
          </a:p>
          <a:p>
            <a:pPr lvl="1"/>
            <a:r>
              <a:rPr lang="en-US" sz="2000" dirty="0"/>
              <a:t>Ensures memory correctly </a:t>
            </a:r>
            <a:r>
              <a:rPr lang="en-US" sz="2000" dirty="0" smtClean="0"/>
              <a:t>de-allocated</a:t>
            </a:r>
          </a:p>
          <a:p>
            <a:r>
              <a:rPr lang="en-US" dirty="0" smtClean="0"/>
              <a:t>Templates are also _____________</a:t>
            </a:r>
          </a:p>
          <a:p>
            <a:pPr lvl="1"/>
            <a:r>
              <a:rPr lang="en-US" sz="2000" dirty="0" smtClean="0"/>
              <a:t>Function templates can be a generic type</a:t>
            </a:r>
          </a:p>
          <a:p>
            <a:pPr lvl="1"/>
            <a:r>
              <a:rPr lang="en-US" sz="2000" dirty="0" smtClean="0"/>
              <a:t>Class templates have parameters </a:t>
            </a:r>
            <a:r>
              <a:rPr lang="en-US" sz="2000" dirty="0"/>
              <a:t>for subparts of </a:t>
            </a:r>
            <a:r>
              <a:rPr lang="en-US" sz="2000" dirty="0" smtClean="0"/>
              <a:t>class</a:t>
            </a:r>
          </a:p>
          <a:p>
            <a:r>
              <a:rPr lang="en-US" dirty="0" smtClean="0"/>
              <a:t>For more info - </a:t>
            </a:r>
            <a:r>
              <a:rPr lang="en-US" sz="1800" dirty="0" smtClean="0">
                <a:hlinkClick r:id="rId3"/>
              </a:rPr>
              <a:t>http</a:t>
            </a:r>
            <a:r>
              <a:rPr lang="en-US" sz="1800" dirty="0">
                <a:hlinkClick r:id="rId3"/>
              </a:rPr>
              <a:t>://www.youtube.com/watch?v=7T3_50ijESU</a:t>
            </a:r>
            <a:r>
              <a:rPr lang="en-US" sz="1800" dirty="0"/>
              <a:t> </a:t>
            </a:r>
          </a:p>
          <a:p>
            <a:endParaRPr lang="en-US" dirty="0"/>
          </a:p>
          <a:p>
            <a:pPr lvl="1"/>
            <a:endParaRPr lang="en-US" sz="1800" dirty="0"/>
          </a:p>
          <a:p>
            <a:pPr eaLnBrk="1" hangingPunct="1">
              <a:lnSpc>
                <a:spcPct val="90000"/>
              </a:lnSpc>
            </a:pPr>
            <a:endParaRPr lang="en-US" sz="2000" dirty="0" smtClean="0"/>
          </a:p>
          <a:p>
            <a:pPr eaLnBrk="1" hangingPunct="1">
              <a:lnSpc>
                <a:spcPct val="90000"/>
              </a:lnSpc>
            </a:pPr>
            <a:endParaRPr lang="en-US" sz="2000" dirty="0" smtClean="0"/>
          </a:p>
        </p:txBody>
      </p:sp>
    </p:spTree>
    <p:extLst>
      <p:ext uri="{BB962C8B-B14F-4D97-AF65-F5344CB8AC3E}">
        <p14:creationId xmlns:p14="http://schemas.microsoft.com/office/powerpoint/2010/main" val="118264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Class Inheritance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8928640"/>
              </p:ext>
            </p:extLst>
          </p:nvPr>
        </p:nvGraphicFramePr>
        <p:xfrm>
          <a:off x="1951038" y="2119313"/>
          <a:ext cx="8261350" cy="360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ular Callout 5"/>
          <p:cNvSpPr/>
          <p:nvPr/>
        </p:nvSpPr>
        <p:spPr>
          <a:xfrm>
            <a:off x="1156789" y="2422433"/>
            <a:ext cx="2452914" cy="624115"/>
          </a:xfrm>
          <a:prstGeom prst="wedgeRoundRectCallout">
            <a:avLst>
              <a:gd name="adj1" fmla="val 80350"/>
              <a:gd name="adj2" fmla="val 3419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Base Class</a:t>
            </a:r>
          </a:p>
        </p:txBody>
      </p:sp>
      <p:sp>
        <p:nvSpPr>
          <p:cNvPr id="7" name="Rounded Rectangular Callout 6"/>
          <p:cNvSpPr/>
          <p:nvPr/>
        </p:nvSpPr>
        <p:spPr>
          <a:xfrm>
            <a:off x="248867" y="5842001"/>
            <a:ext cx="2422328" cy="892628"/>
          </a:xfrm>
          <a:prstGeom prst="wedgeRoundRectCallout">
            <a:avLst>
              <a:gd name="adj1" fmla="val 75317"/>
              <a:gd name="adj2" fmla="val -4889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Different properties such as height, length, radius</a:t>
            </a:r>
          </a:p>
        </p:txBody>
      </p:sp>
      <p:sp>
        <p:nvSpPr>
          <p:cNvPr id="8" name="Rounded Rectangular Callout 7"/>
          <p:cNvSpPr/>
          <p:nvPr/>
        </p:nvSpPr>
        <p:spPr>
          <a:xfrm>
            <a:off x="7537269" y="6110514"/>
            <a:ext cx="2452914" cy="624115"/>
          </a:xfrm>
          <a:prstGeom prst="wedgeRoundRectCallout">
            <a:avLst>
              <a:gd name="adj1" fmla="val -91958"/>
              <a:gd name="adj2" fmla="val -10905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Each implements a draw method</a:t>
            </a:r>
          </a:p>
        </p:txBody>
      </p:sp>
    </p:spTree>
    <p:extLst>
      <p:ext uri="{BB962C8B-B14F-4D97-AF65-F5344CB8AC3E}">
        <p14:creationId xmlns:p14="http://schemas.microsoft.com/office/powerpoint/2010/main" val="405708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dirty="0" smtClean="0"/>
              <a:t>Draw Method Usage</a:t>
            </a:r>
          </a:p>
        </p:txBody>
      </p:sp>
      <p:sp>
        <p:nvSpPr>
          <p:cNvPr id="22530" name="Rectangle 3"/>
          <p:cNvSpPr>
            <a:spLocks noGrp="1" noChangeArrowheads="1"/>
          </p:cNvSpPr>
          <p:nvPr>
            <p:ph type="body" idx="1"/>
          </p:nvPr>
        </p:nvSpPr>
        <p:spPr/>
        <p:txBody>
          <a:bodyPr/>
          <a:lstStyle/>
          <a:p>
            <a:pPr eaLnBrk="1" hangingPunct="1"/>
            <a:r>
              <a:rPr lang="en-US" dirty="0" smtClean="0"/>
              <a:t>Each class needs different </a:t>
            </a:r>
            <a:r>
              <a:rPr lang="en-US" i="1" dirty="0" smtClean="0"/>
              <a:t>draw</a:t>
            </a:r>
            <a:r>
              <a:rPr lang="en-US" dirty="0" smtClean="0"/>
              <a:t> function</a:t>
            </a:r>
          </a:p>
          <a:p>
            <a:pPr eaLnBrk="1" hangingPunct="1"/>
            <a:r>
              <a:rPr lang="en-US" dirty="0" smtClean="0"/>
              <a:t>Can be called "draw" in each class, so:</a:t>
            </a:r>
            <a:br>
              <a:rPr lang="en-US" dirty="0" smtClean="0"/>
            </a:br>
            <a:r>
              <a:rPr lang="en-US" sz="2800" dirty="0">
                <a:solidFill>
                  <a:srgbClr val="C00000"/>
                </a:solidFill>
              </a:rPr>
              <a:t>Rectangle r;</a:t>
            </a:r>
            <a:br>
              <a:rPr lang="en-US" sz="2800" dirty="0">
                <a:solidFill>
                  <a:srgbClr val="C00000"/>
                </a:solidFill>
              </a:rPr>
            </a:br>
            <a:r>
              <a:rPr lang="en-US" sz="2800" dirty="0">
                <a:solidFill>
                  <a:srgbClr val="C00000"/>
                </a:solidFill>
              </a:rPr>
              <a:t>Circle c;</a:t>
            </a:r>
            <a:br>
              <a:rPr lang="en-US" sz="2800" dirty="0">
                <a:solidFill>
                  <a:srgbClr val="C00000"/>
                </a:solidFill>
              </a:rPr>
            </a:br>
            <a:r>
              <a:rPr lang="en-US" sz="2800" dirty="0" err="1">
                <a:solidFill>
                  <a:srgbClr val="C00000"/>
                </a:solidFill>
              </a:rPr>
              <a:t>r.draw</a:t>
            </a:r>
            <a:r>
              <a:rPr lang="en-US" sz="2800" dirty="0">
                <a:solidFill>
                  <a:srgbClr val="C00000"/>
                </a:solidFill>
              </a:rPr>
              <a:t>();  </a:t>
            </a:r>
            <a:r>
              <a:rPr lang="en-US" sz="2800" dirty="0">
                <a:solidFill>
                  <a:schemeClr val="accent4"/>
                </a:solidFill>
              </a:rPr>
              <a:t>//Calls Rectangle class’s draw</a:t>
            </a:r>
            <a:r>
              <a:rPr lang="en-US" sz="2800" dirty="0">
                <a:solidFill>
                  <a:srgbClr val="C00000"/>
                </a:solidFill>
              </a:rPr>
              <a:t/>
            </a:r>
            <a:br>
              <a:rPr lang="en-US" sz="2800" dirty="0">
                <a:solidFill>
                  <a:srgbClr val="C00000"/>
                </a:solidFill>
              </a:rPr>
            </a:br>
            <a:r>
              <a:rPr lang="en-US" sz="2800" dirty="0" err="1">
                <a:solidFill>
                  <a:srgbClr val="C00000"/>
                </a:solidFill>
              </a:rPr>
              <a:t>c.draw</a:t>
            </a:r>
            <a:r>
              <a:rPr lang="en-US" sz="2800" dirty="0">
                <a:solidFill>
                  <a:srgbClr val="C00000"/>
                </a:solidFill>
              </a:rPr>
              <a:t>(); </a:t>
            </a:r>
            <a:r>
              <a:rPr lang="en-US" sz="2800" dirty="0">
                <a:solidFill>
                  <a:schemeClr val="accent4"/>
                </a:solidFill>
              </a:rPr>
              <a:t>//Calls Circle class’s </a:t>
            </a:r>
            <a:r>
              <a:rPr lang="en-US" sz="2800" dirty="0" smtClean="0">
                <a:solidFill>
                  <a:schemeClr val="accent4"/>
                </a:solidFill>
              </a:rPr>
              <a:t>draw</a:t>
            </a:r>
          </a:p>
        </p:txBody>
      </p:sp>
      <p:sp>
        <p:nvSpPr>
          <p:cNvPr id="6" name="Slide Number Placeholder 5"/>
          <p:cNvSpPr>
            <a:spLocks noGrp="1"/>
          </p:cNvSpPr>
          <p:nvPr>
            <p:ph type="sldNum" sz="quarter" idx="11"/>
          </p:nvPr>
        </p:nvSpPr>
        <p:spPr/>
        <p:txBody>
          <a:bodyPr/>
          <a:lstStyle/>
          <a:p>
            <a:pPr>
              <a:defRPr/>
            </a:pPr>
            <a:r>
              <a:rPr lang="en-US"/>
              <a:t>15-</a:t>
            </a:r>
            <a:fld id="{1DBB240D-6FF5-4916-BC1B-53EF7CE208EA}" type="slidenum">
              <a:rPr lang="en-US"/>
              <a:pPr>
                <a:defRPr/>
              </a:pPr>
              <a:t>6</a:t>
            </a:fld>
            <a:endParaRPr lang="en-US"/>
          </a:p>
        </p:txBody>
      </p:sp>
    </p:spTree>
    <p:extLst>
      <p:ext uri="{BB962C8B-B14F-4D97-AF65-F5344CB8AC3E}">
        <p14:creationId xmlns:p14="http://schemas.microsoft.com/office/powerpoint/2010/main" val="203636272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Issue – Need Multiple Center Methods</a:t>
            </a:r>
            <a:endParaRPr lang="en-US" dirty="0"/>
          </a:p>
        </p:txBody>
      </p:sp>
      <p:sp>
        <p:nvSpPr>
          <p:cNvPr id="5" name="Rectangle 4"/>
          <p:cNvSpPr/>
          <p:nvPr/>
        </p:nvSpPr>
        <p:spPr>
          <a:xfrm>
            <a:off x="2779559" y="2001271"/>
            <a:ext cx="6908138" cy="40288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6" name="Oval 5"/>
          <p:cNvSpPr/>
          <p:nvPr/>
        </p:nvSpPr>
        <p:spPr>
          <a:xfrm>
            <a:off x="4343400" y="3918770"/>
            <a:ext cx="1322173" cy="113682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7" name="Isosceles Triangle 6"/>
          <p:cNvSpPr/>
          <p:nvPr/>
        </p:nvSpPr>
        <p:spPr>
          <a:xfrm>
            <a:off x="6743700" y="3625563"/>
            <a:ext cx="1865870" cy="1430028"/>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8" name="Rounded Rectangular Callout 7"/>
          <p:cNvSpPr/>
          <p:nvPr/>
        </p:nvSpPr>
        <p:spPr>
          <a:xfrm>
            <a:off x="1063036" y="1808722"/>
            <a:ext cx="2878770" cy="1132185"/>
          </a:xfrm>
          <a:prstGeom prst="wedgeRoundRectCallout">
            <a:avLst>
              <a:gd name="adj1" fmla="val 114806"/>
              <a:gd name="adj2" fmla="val 8338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Figure::center() function is responsible to center objects on screens. It calls the draw() function</a:t>
            </a:r>
          </a:p>
        </p:txBody>
      </p:sp>
      <p:sp>
        <p:nvSpPr>
          <p:cNvPr id="9" name="Rounded Rectangular Callout 8"/>
          <p:cNvSpPr/>
          <p:nvPr/>
        </p:nvSpPr>
        <p:spPr>
          <a:xfrm>
            <a:off x="1322173" y="4942703"/>
            <a:ext cx="1943100" cy="1087394"/>
          </a:xfrm>
          <a:prstGeom prst="wedgeRoundRectCallout">
            <a:avLst>
              <a:gd name="adj1" fmla="val 113348"/>
              <a:gd name="adj2" fmla="val -53409"/>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But draw() method belongs to child classes</a:t>
            </a:r>
          </a:p>
        </p:txBody>
      </p:sp>
      <p:sp>
        <p:nvSpPr>
          <p:cNvPr id="10" name="Rounded Rectangular Callout 9"/>
          <p:cNvSpPr/>
          <p:nvPr/>
        </p:nvSpPr>
        <p:spPr>
          <a:xfrm>
            <a:off x="9452919" y="4374292"/>
            <a:ext cx="1692164" cy="1235676"/>
          </a:xfrm>
          <a:prstGeom prst="wedgeRoundRectCallout">
            <a:avLst>
              <a:gd name="adj1" fmla="val -119194"/>
              <a:gd name="adj2" fmla="val -4088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There are multiple draw() functions</a:t>
            </a:r>
          </a:p>
        </p:txBody>
      </p:sp>
    </p:spTree>
    <p:extLst>
      <p:ext uri="{BB962C8B-B14F-4D97-AF65-F5344CB8AC3E}">
        <p14:creationId xmlns:p14="http://schemas.microsoft.com/office/powerpoint/2010/main" val="297058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dirty="0" smtClean="0"/>
              <a:t>Virtualization is the Answer!</a:t>
            </a:r>
          </a:p>
        </p:txBody>
      </p:sp>
      <p:sp>
        <p:nvSpPr>
          <p:cNvPr id="28674"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Objective is to tell the compiler:</a:t>
            </a:r>
          </a:p>
          <a:p>
            <a:pPr lvl="1" eaLnBrk="1" hangingPunct="1">
              <a:lnSpc>
                <a:spcPct val="90000"/>
              </a:lnSpc>
            </a:pPr>
            <a:r>
              <a:rPr lang="en-US" dirty="0" smtClean="0"/>
              <a:t>"Don’t know how function is implemented"</a:t>
            </a:r>
          </a:p>
          <a:p>
            <a:pPr lvl="1" eaLnBrk="1" hangingPunct="1">
              <a:lnSpc>
                <a:spcPct val="90000"/>
              </a:lnSpc>
            </a:pPr>
            <a:r>
              <a:rPr lang="en-US" dirty="0" smtClean="0"/>
              <a:t>"Wait until used in program" </a:t>
            </a:r>
          </a:p>
          <a:p>
            <a:pPr lvl="1" eaLnBrk="1" hangingPunct="1">
              <a:lnSpc>
                <a:spcPct val="90000"/>
              </a:lnSpc>
            </a:pPr>
            <a:r>
              <a:rPr lang="en-US" dirty="0" smtClean="0"/>
              <a:t>"Then get implementation from object instance"</a:t>
            </a:r>
          </a:p>
          <a:p>
            <a:pPr eaLnBrk="1" hangingPunct="1">
              <a:lnSpc>
                <a:spcPct val="90000"/>
              </a:lnSpc>
            </a:pPr>
            <a:r>
              <a:rPr lang="en-US" dirty="0" smtClean="0"/>
              <a:t>AKA </a:t>
            </a:r>
            <a:r>
              <a:rPr lang="en-US" b="1" dirty="0" smtClean="0"/>
              <a:t>late binding </a:t>
            </a:r>
            <a:r>
              <a:rPr lang="en-US" dirty="0" smtClean="0"/>
              <a:t>or </a:t>
            </a:r>
            <a:r>
              <a:rPr lang="en-US" b="1" dirty="0" smtClean="0"/>
              <a:t>dynamic binding</a:t>
            </a:r>
          </a:p>
          <a:p>
            <a:r>
              <a:rPr lang="en-US" sz="2600" dirty="0" smtClean="0"/>
              <a:t>Virtual </a:t>
            </a:r>
            <a:r>
              <a:rPr lang="en-US" sz="2600" dirty="0"/>
              <a:t>functions implement late binding</a:t>
            </a:r>
          </a:p>
          <a:p>
            <a:pPr lvl="1"/>
            <a:r>
              <a:rPr lang="en-US" sz="2400" dirty="0"/>
              <a:t>Tells compiler to "wait" until function is used in</a:t>
            </a:r>
            <a:br>
              <a:rPr lang="en-US" sz="2400" dirty="0"/>
            </a:br>
            <a:r>
              <a:rPr lang="en-US" sz="2400" dirty="0"/>
              <a:t>program</a:t>
            </a:r>
          </a:p>
          <a:p>
            <a:pPr lvl="1"/>
            <a:r>
              <a:rPr lang="en-US" sz="2400" dirty="0"/>
              <a:t>Decide which definition to use based on</a:t>
            </a:r>
            <a:br>
              <a:rPr lang="en-US" sz="2400" dirty="0"/>
            </a:br>
            <a:r>
              <a:rPr lang="en-US" sz="2400" dirty="0"/>
              <a:t>calling object</a:t>
            </a:r>
          </a:p>
          <a:p>
            <a:pPr eaLnBrk="1" hangingPunct="1">
              <a:lnSpc>
                <a:spcPct val="90000"/>
              </a:lnSpc>
            </a:pPr>
            <a:endParaRPr lang="en-US" b="1" dirty="0" smtClean="0"/>
          </a:p>
        </p:txBody>
      </p:sp>
      <p:sp>
        <p:nvSpPr>
          <p:cNvPr id="6" name="Slide Number Placeholder 5"/>
          <p:cNvSpPr>
            <a:spLocks noGrp="1"/>
          </p:cNvSpPr>
          <p:nvPr>
            <p:ph type="sldNum" sz="quarter" idx="11"/>
          </p:nvPr>
        </p:nvSpPr>
        <p:spPr/>
        <p:txBody>
          <a:bodyPr/>
          <a:lstStyle/>
          <a:p>
            <a:pPr>
              <a:defRPr/>
            </a:pPr>
            <a:r>
              <a:rPr lang="en-US"/>
              <a:t>15-</a:t>
            </a:r>
            <a:fld id="{57BE902C-38AC-4C94-B234-4BF4F6472946}" type="slidenum">
              <a:rPr lang="en-US"/>
              <a:pPr>
                <a:defRPr/>
              </a:pPr>
              <a:t>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108" y="4852348"/>
            <a:ext cx="3526971" cy="1741442"/>
          </a:xfrm>
          <a:prstGeom prst="rect">
            <a:avLst/>
          </a:prstGeom>
        </p:spPr>
      </p:pic>
    </p:spTree>
    <p:extLst>
      <p:ext uri="{BB962C8B-B14F-4D97-AF65-F5344CB8AC3E}">
        <p14:creationId xmlns:p14="http://schemas.microsoft.com/office/powerpoint/2010/main" val="39799849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pPr eaLnBrk="1" hangingPunct="1"/>
            <a:r>
              <a:rPr lang="en-US" sz="4000" dirty="0"/>
              <a:t>Virtual </a:t>
            </a:r>
            <a:r>
              <a:rPr lang="en-US" sz="4000" dirty="0" smtClean="0"/>
              <a:t>Functions</a:t>
            </a:r>
            <a:r>
              <a:rPr lang="en-US" sz="4000" dirty="0"/>
              <a:t/>
            </a:r>
            <a:br>
              <a:rPr lang="en-US" sz="4000" dirty="0"/>
            </a:br>
            <a:r>
              <a:rPr lang="en-US" sz="2800" i="1" dirty="0" smtClean="0"/>
              <a:t>Auto Part Sales Example (1 of 4)</a:t>
            </a:r>
            <a:endParaRPr lang="en-US" sz="4000" i="1" dirty="0"/>
          </a:p>
        </p:txBody>
      </p:sp>
      <p:sp>
        <p:nvSpPr>
          <p:cNvPr id="30722" name="Rectangle 3"/>
          <p:cNvSpPr>
            <a:spLocks noGrp="1" noChangeArrowheads="1"/>
          </p:cNvSpPr>
          <p:nvPr>
            <p:ph type="body" idx="1"/>
          </p:nvPr>
        </p:nvSpPr>
        <p:spPr/>
        <p:txBody>
          <a:bodyPr>
            <a:normAutofit fontScale="62500" lnSpcReduction="20000"/>
          </a:bodyPr>
          <a:lstStyle/>
          <a:p>
            <a:pPr eaLnBrk="1" hangingPunct="1"/>
            <a:r>
              <a:rPr lang="en-US" sz="3800" dirty="0" smtClean="0"/>
              <a:t>Record-keeping program for automotive parts store</a:t>
            </a:r>
          </a:p>
          <a:p>
            <a:pPr lvl="1" eaLnBrk="1" hangingPunct="1"/>
            <a:r>
              <a:rPr lang="en-US" sz="2900" dirty="0" smtClean="0"/>
              <a:t>Track sales</a:t>
            </a:r>
          </a:p>
          <a:p>
            <a:pPr lvl="1" eaLnBrk="1" hangingPunct="1"/>
            <a:r>
              <a:rPr lang="en-US" sz="2900" dirty="0" smtClean="0"/>
              <a:t>Don’t know the different kinds of sales or bills</a:t>
            </a:r>
          </a:p>
          <a:p>
            <a:pPr lvl="2"/>
            <a:r>
              <a:rPr lang="en-US" sz="2900" dirty="0" smtClean="0"/>
              <a:t>Regular retail sales</a:t>
            </a:r>
          </a:p>
          <a:p>
            <a:pPr lvl="2"/>
            <a:r>
              <a:rPr lang="en-US" sz="2900" dirty="0" smtClean="0"/>
              <a:t>Discount sales</a:t>
            </a:r>
          </a:p>
          <a:p>
            <a:pPr lvl="2"/>
            <a:r>
              <a:rPr lang="en-US" sz="2900" dirty="0" smtClean="0"/>
              <a:t>Mail-order, etc.</a:t>
            </a:r>
          </a:p>
          <a:p>
            <a:pPr lvl="1"/>
            <a:r>
              <a:rPr lang="en-US" sz="2900" dirty="0" smtClean="0"/>
              <a:t>Depend on other factors besides just price, tax</a:t>
            </a:r>
            <a:endParaRPr lang="en-US" sz="2600" dirty="0" smtClean="0"/>
          </a:p>
          <a:p>
            <a:pPr>
              <a:lnSpc>
                <a:spcPct val="90000"/>
              </a:lnSpc>
            </a:pPr>
            <a:r>
              <a:rPr lang="en-US" sz="3800" dirty="0" smtClean="0"/>
              <a:t>Program requirements:</a:t>
            </a:r>
          </a:p>
          <a:p>
            <a:pPr lvl="1">
              <a:lnSpc>
                <a:spcPct val="90000"/>
              </a:lnSpc>
            </a:pPr>
            <a:r>
              <a:rPr lang="en-US" sz="2900" dirty="0" smtClean="0"/>
              <a:t>Compute </a:t>
            </a:r>
            <a:r>
              <a:rPr lang="en-US" sz="2900" dirty="0"/>
              <a:t>daily gross sales</a:t>
            </a:r>
          </a:p>
          <a:p>
            <a:pPr lvl="1">
              <a:lnSpc>
                <a:spcPct val="90000"/>
              </a:lnSpc>
            </a:pPr>
            <a:r>
              <a:rPr lang="en-US" sz="2900" dirty="0"/>
              <a:t>Calculate largest/smallest sales of day</a:t>
            </a:r>
          </a:p>
          <a:p>
            <a:pPr lvl="1">
              <a:lnSpc>
                <a:spcPct val="90000"/>
              </a:lnSpc>
            </a:pPr>
            <a:r>
              <a:rPr lang="en-US" sz="2900" dirty="0"/>
              <a:t>Perhaps average sale for day</a:t>
            </a:r>
          </a:p>
          <a:p>
            <a:pPr>
              <a:lnSpc>
                <a:spcPct val="90000"/>
              </a:lnSpc>
            </a:pPr>
            <a:r>
              <a:rPr lang="en-US" sz="3800" dirty="0" smtClean="0"/>
              <a:t>So </a:t>
            </a:r>
            <a:r>
              <a:rPr lang="en-US" sz="3800" dirty="0"/>
              <a:t>function for "computing a bill" will </a:t>
            </a:r>
            <a:r>
              <a:rPr lang="en-US" sz="3800" dirty="0" smtClean="0"/>
              <a:t>be </a:t>
            </a:r>
            <a:r>
              <a:rPr lang="en-US" sz="3800" dirty="0"/>
              <a:t>virtual!</a:t>
            </a:r>
          </a:p>
          <a:p>
            <a:pPr lvl="1"/>
            <a:endParaRPr lang="en-US" dirty="0" smtClean="0"/>
          </a:p>
        </p:txBody>
      </p:sp>
      <p:sp>
        <p:nvSpPr>
          <p:cNvPr id="6" name="Slide Number Placeholder 5"/>
          <p:cNvSpPr>
            <a:spLocks noGrp="1"/>
          </p:cNvSpPr>
          <p:nvPr>
            <p:ph type="sldNum" sz="quarter" idx="11"/>
          </p:nvPr>
        </p:nvSpPr>
        <p:spPr/>
        <p:txBody>
          <a:bodyPr/>
          <a:lstStyle/>
          <a:p>
            <a:pPr>
              <a:defRPr/>
            </a:pPr>
            <a:r>
              <a:rPr lang="en-US"/>
              <a:t>15-</a:t>
            </a:r>
            <a:fld id="{EF66C8A3-1F24-441A-B370-201AABB56896}" type="slidenum">
              <a:rPr lang="en-US"/>
              <a:pPr>
                <a:defRPr/>
              </a:pPr>
              <a:t>9</a:t>
            </a:fld>
            <a:endParaRPr lang="en-US"/>
          </a:p>
        </p:txBody>
      </p:sp>
    </p:spTree>
    <p:extLst>
      <p:ext uri="{BB962C8B-B14F-4D97-AF65-F5344CB8AC3E}">
        <p14:creationId xmlns:p14="http://schemas.microsoft.com/office/powerpoint/2010/main" val="4221000732"/>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spDef>
      <a:spPr>
        <a:solidFill>
          <a:schemeClr val="tx1">
            <a:lumMod val="65000"/>
            <a:lumOff val="35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3FB71EDE03B498FA25BD53B879DBF" ma:contentTypeVersion="0" ma:contentTypeDescription="Create a new document." ma:contentTypeScope="" ma:versionID="4d696d4970c5dd769665c758dc935ff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A428A-95E6-4D2C-81FC-05007CCE0B74}">
  <ds:schemaRefs>
    <ds:schemaRef ds:uri="http://www.w3.org/XML/1998/namespace"/>
    <ds:schemaRef ds:uri="http://purl.org/dc/dcmitype/"/>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5521FE5E-78FE-4580-AFA1-17F78ED44119}">
  <ds:schemaRefs>
    <ds:schemaRef ds:uri="http://schemas.microsoft.com/sharepoint/v3/contenttype/forms"/>
  </ds:schemaRefs>
</ds:datastoreItem>
</file>

<file path=customXml/itemProps3.xml><?xml version="1.0" encoding="utf-8"?>
<ds:datastoreItem xmlns:ds="http://schemas.openxmlformats.org/officeDocument/2006/customXml" ds:itemID="{87F9BCAC-964F-4B87-8241-4D5D0E1FC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3477</TotalTime>
  <Words>2011</Words>
  <Application>Microsoft Office PowerPoint</Application>
  <PresentationFormat>Widescreen</PresentationFormat>
  <Paragraphs>514</Paragraphs>
  <Slides>48</Slides>
  <Notes>38</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Brush Script MT</vt:lpstr>
      <vt:lpstr>Calibri</vt:lpstr>
      <vt:lpstr>Constantia</vt:lpstr>
      <vt:lpstr>Courier New</vt:lpstr>
      <vt:lpstr>Franklin Gothic Book</vt:lpstr>
      <vt:lpstr>Georgia</vt:lpstr>
      <vt:lpstr>Rage Italic</vt:lpstr>
      <vt:lpstr>Symbol</vt:lpstr>
      <vt:lpstr>Wingdings</vt:lpstr>
      <vt:lpstr>Pushpin</vt:lpstr>
      <vt:lpstr>COMP 53 – Week Five </vt:lpstr>
      <vt:lpstr>Topics</vt:lpstr>
      <vt:lpstr>Why Do We Care</vt:lpstr>
      <vt:lpstr>Virtual Function Basics</vt:lpstr>
      <vt:lpstr>Figure Class Inheritance</vt:lpstr>
      <vt:lpstr>Draw Method Usage</vt:lpstr>
      <vt:lpstr>Issue – Need Multiple Center Methods</vt:lpstr>
      <vt:lpstr>Virtualization is the Answer!</vt:lpstr>
      <vt:lpstr>Virtual Functions Auto Part Sales Example (1 of 4)</vt:lpstr>
      <vt:lpstr>Class Sale Definition Auto Part Sales Example (2 of 4)</vt:lpstr>
      <vt:lpstr>Derived Class DiscountSale Defined Auto Part Sales Example (3 of 4)</vt:lpstr>
      <vt:lpstr>Sample Auto Parts Main Auto Part Sales Example (4 of 4)</vt:lpstr>
      <vt:lpstr>Parent Level Access to Child Functions</vt:lpstr>
      <vt:lpstr>Overriding versus Redefined</vt:lpstr>
      <vt:lpstr>Virtual Function Practice class definitions</vt:lpstr>
      <vt:lpstr>Virtual Function Practice main program</vt:lpstr>
      <vt:lpstr>Topics</vt:lpstr>
      <vt:lpstr>Pure Virtual Functions</vt:lpstr>
      <vt:lpstr>Final Note on Inheritance and Polymorphism</vt:lpstr>
      <vt:lpstr>Slicing Problem</vt:lpstr>
      <vt:lpstr>Slicing Problem Fix</vt:lpstr>
      <vt:lpstr>Slicing Problem Example</vt:lpstr>
      <vt:lpstr>Slicing Problem Example</vt:lpstr>
      <vt:lpstr>Virtual Destructors</vt:lpstr>
      <vt:lpstr>Topics</vt:lpstr>
      <vt:lpstr>Template Basics</vt:lpstr>
      <vt:lpstr>Function Templates</vt:lpstr>
      <vt:lpstr>Function Template Syntax</vt:lpstr>
      <vt:lpstr>Calling a Function Template</vt:lpstr>
      <vt:lpstr>Defining Templates Strategies</vt:lpstr>
      <vt:lpstr>Function Template Practice</vt:lpstr>
      <vt:lpstr>Multiple Type Parameters</vt:lpstr>
      <vt:lpstr>Inappropriate Types in Templates</vt:lpstr>
      <vt:lpstr>Topics</vt:lpstr>
      <vt:lpstr>Class Templates</vt:lpstr>
      <vt:lpstr>Class Template Definition</vt:lpstr>
      <vt:lpstr>Template Class Pair</vt:lpstr>
      <vt:lpstr>Function Templates &amp; Class Templates </vt:lpstr>
      <vt:lpstr>Template Practice</vt:lpstr>
      <vt:lpstr>A Look Behind the Curtain</vt:lpstr>
      <vt:lpstr>Vectors</vt:lpstr>
      <vt:lpstr>Vector Methods</vt:lpstr>
      <vt:lpstr>Vector Example:  Using a Vector (1 of 2)</vt:lpstr>
      <vt:lpstr>Vector Example:  Using a Vector (2 of 2)</vt:lpstr>
      <vt:lpstr>Iterators</vt:lpstr>
      <vt:lpstr>Vector Iterator Example</vt:lpstr>
      <vt:lpstr>Vector Iterator Example</vt:lpstr>
      <vt:lpstr>Key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
  <cp:lastModifiedBy>Mike Canniff</cp:lastModifiedBy>
  <cp:revision>93</cp:revision>
  <dcterms:created xsi:type="dcterms:W3CDTF">2013-12-04T20:54:32Z</dcterms:created>
  <dcterms:modified xsi:type="dcterms:W3CDTF">2016-02-17T23:06:59Z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0x01010041D3FB71EDE03B498FA25BD53B879DBF</vt:lpwstr>
  </property>
</Properties>
</file>