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48"/>
  </p:notesMasterIdLst>
  <p:sldIdLst>
    <p:sldId id="256" r:id="rId5"/>
    <p:sldId id="378" r:id="rId6"/>
    <p:sldId id="257" r:id="rId7"/>
    <p:sldId id="268" r:id="rId8"/>
    <p:sldId id="350" r:id="rId9"/>
    <p:sldId id="355" r:id="rId10"/>
    <p:sldId id="367" r:id="rId11"/>
    <p:sldId id="368" r:id="rId12"/>
    <p:sldId id="362" r:id="rId13"/>
    <p:sldId id="356" r:id="rId14"/>
    <p:sldId id="358" r:id="rId15"/>
    <p:sldId id="360" r:id="rId16"/>
    <p:sldId id="361" r:id="rId17"/>
    <p:sldId id="376" r:id="rId18"/>
    <p:sldId id="379" r:id="rId19"/>
    <p:sldId id="322" r:id="rId20"/>
    <p:sldId id="323" r:id="rId21"/>
    <p:sldId id="324" r:id="rId22"/>
    <p:sldId id="325" r:id="rId23"/>
    <p:sldId id="369" r:id="rId24"/>
    <p:sldId id="370" r:id="rId25"/>
    <p:sldId id="377" r:id="rId26"/>
    <p:sldId id="326" r:id="rId27"/>
    <p:sldId id="327" r:id="rId28"/>
    <p:sldId id="328" r:id="rId29"/>
    <p:sldId id="329" r:id="rId30"/>
    <p:sldId id="330" r:id="rId31"/>
    <p:sldId id="371" r:id="rId32"/>
    <p:sldId id="372" r:id="rId33"/>
    <p:sldId id="374" r:id="rId34"/>
    <p:sldId id="375" r:id="rId35"/>
    <p:sldId id="380" r:id="rId36"/>
    <p:sldId id="373" r:id="rId37"/>
    <p:sldId id="334" r:id="rId38"/>
    <p:sldId id="35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1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9783" autoAdjust="0"/>
  </p:normalViewPr>
  <p:slideViewPr>
    <p:cSldViewPr snapToGrid="0">
      <p:cViewPr varScale="1">
        <p:scale>
          <a:sx n="41" d="100"/>
          <a:sy n="41" d="100"/>
        </p:scale>
        <p:origin x="66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printPartial1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15554</c:v>
                </c:pt>
                <c:pt idx="2">
                  <c:v>61104</c:v>
                </c:pt>
                <c:pt idx="3">
                  <c:v>136654</c:v>
                </c:pt>
                <c:pt idx="4">
                  <c:v>242204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printPartial2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656</c:v>
                </c:pt>
                <c:pt idx="2">
                  <c:v>1306</c:v>
                </c:pt>
                <c:pt idx="3">
                  <c:v>1956</c:v>
                </c:pt>
                <c:pt idx="4">
                  <c:v>2606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3976704"/>
        <c:axId val="-963981056"/>
      </c:lineChart>
      <c:catAx>
        <c:axId val="-96397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963981056"/>
        <c:crosses val="autoZero"/>
        <c:auto val="1"/>
        <c:lblAlgn val="ctr"/>
        <c:lblOffset val="100"/>
        <c:noMultiLvlLbl val="0"/>
      </c:catAx>
      <c:valAx>
        <c:axId val="-963981056"/>
        <c:scaling>
          <c:orientation val="minMax"/>
          <c:max val="25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963976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7B04CF-9D77-4301-A510-5032C7AECF9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4529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08EFC-4ED0-42A6-A19A-B51BCAFD0B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381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45D9-8EA8-457D-B723-8FB6A3FF00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15365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15C63-A65E-49CE-8086-3A39B0CF9D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2794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5AD419-4F21-4A2E-8AFA-7D8FBA5CC0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122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AA645-5604-4964-9CEF-883D2C13AFF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70504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B8A71F-64C8-4035-92A3-2CD4F72B39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2184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D7198-43AE-4D87-951B-528BC2DBE1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83488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591BA-4C1E-4C9F-8249-2B17642B64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7217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315EBF-93DF-47F8-9F77-A25E96361B8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22061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C77864-E3AE-4E79-962D-81A2F6F1E1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7097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CA966D-572A-4291-9947-2865DE243E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35201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1E9D0E-1A4E-485E-A9FE-57589A7302D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45767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060A7A-4F93-4D4F-B11D-09B0B2BD381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23836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6859A-46A8-4DB1-A442-D140A65790E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49790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498E07-77DD-4990-825D-EB97AA53D53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17807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0FEB8-5E72-4FBC-B8C8-3BFB522311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1723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8D944-97C7-4609-9A32-932102FE59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9335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486811-3097-4699-99E1-5ABAF61EDA0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5077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1C1CC3-191D-48EA-887D-6B63D5C2B97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6893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B1F4F3-8789-47D3-9420-F7508BB1891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684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658CD0-B5C0-4E57-B2C3-77467AA676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7415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DCCD4-9795-4892-8064-CA5585830E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2619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feature=player_embedded&amp;v=wbPp9Ho9_tQ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en.wikipedia.org/wiki/File:Merge-sort-example-300px.gif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en.wikipedia.org/wiki/File:Sorting_quicksort_anim.gif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www.youtube.com/watch?v=t8g-iYGHpE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Seven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Big O</a:t>
            </a:r>
          </a:p>
          <a:p>
            <a:r>
              <a:rPr lang="en-US" sz="2800" smtClean="0">
                <a:solidFill>
                  <a:schemeClr val="tx1"/>
                </a:solidFill>
                <a:latin typeface="Georgia" panose="02040502050405020303" pitchFamily="18" charset="0"/>
              </a:rPr>
              <a:t>Sorting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Operations Example 2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= false;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 I &lt; N) &amp;&amp; !found)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if (a[I] == target)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found = true;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  <a:b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5 operations per loop iteration:</a:t>
            </a:r>
            <a:br>
              <a:rPr lang="en-US" dirty="0"/>
            </a:br>
            <a:r>
              <a:rPr lang="en-US" dirty="0"/>
              <a:t>&lt;, &amp;&amp;, !, [ ], ==, ++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After N iterations, final three: &lt;, &amp;&amp;, 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So: 6N+5 operations when target not found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B94C1D5-6B94-4254-8530-3DEC696D995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8245681" y="2962275"/>
            <a:ext cx="3933825" cy="2105025"/>
          </a:xfrm>
          <a:prstGeom prst="wedgeRoundRectCallout">
            <a:avLst>
              <a:gd name="adj1" fmla="val -99768"/>
              <a:gd name="adj2" fmla="val -3297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35000"/>
              </a:spcBef>
            </a:pPr>
            <a:r>
              <a:rPr lang="en-US" sz="1600" dirty="0"/>
              <a:t>Some constant "c" factor where</a:t>
            </a:r>
            <a:br>
              <a:rPr lang="en-US" sz="1600" dirty="0"/>
            </a:br>
            <a:r>
              <a:rPr lang="en-US" sz="1600" dirty="0"/>
              <a:t>c(6N+5) is actual running time</a:t>
            </a:r>
          </a:p>
          <a:p>
            <a:pPr lvl="2"/>
            <a:r>
              <a:rPr lang="en-US" sz="1200" dirty="0"/>
              <a:t>c different on different systems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1600" dirty="0"/>
              <a:t>We say code runs in time O(6N+5)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1600" dirty="0" smtClean="0"/>
              <a:t>Only </a:t>
            </a:r>
            <a:r>
              <a:rPr lang="en-US" sz="1600" dirty="0"/>
              <a:t>consider "highest term"</a:t>
            </a:r>
          </a:p>
          <a:p>
            <a:pPr lvl="2"/>
            <a:r>
              <a:rPr lang="en-US" sz="1200" dirty="0"/>
              <a:t>Term with highest exponent</a:t>
            </a:r>
          </a:p>
          <a:p>
            <a:pPr lvl="1">
              <a:spcBef>
                <a:spcPct val="35000"/>
              </a:spcBef>
            </a:pPr>
            <a:r>
              <a:rPr lang="en-US" sz="1600" dirty="0" smtClean="0">
                <a:sym typeface="Wingdings" panose="05000000000000000000" pitchFamily="2" charset="2"/>
              </a:rPr>
              <a:t> </a:t>
            </a:r>
            <a:r>
              <a:rPr lang="en-US" sz="1600" dirty="0" smtClean="0"/>
              <a:t>O(N</a:t>
            </a:r>
            <a:r>
              <a:rPr lang="en-US" sz="1600" dirty="0"/>
              <a:t>) here</a:t>
            </a:r>
          </a:p>
        </p:txBody>
      </p:sp>
    </p:spTree>
    <p:extLst>
      <p:ext uri="{BB962C8B-B14F-4D97-AF65-F5344CB8AC3E}">
        <p14:creationId xmlns:p14="http://schemas.microsoft.com/office/powerpoint/2010/main" val="822149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Terminology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8568702B-A57A-4858-A9A9-21045C3BB85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6258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Linear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O(N)—directly proportional to input size 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Quadratic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Logarithmic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O(log N) - "log base 2"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Very fast sort algorithms!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Exponential running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Chess and gaming algorithms</a:t>
            </a: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86784" y="2119313"/>
            <a:ext cx="4130108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7697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 is Expensive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Faster on smaller input set?</a:t>
            </a:r>
          </a:p>
          <a:p>
            <a:pPr lvl="1" eaLnBrk="1" hangingPunct="1"/>
            <a:r>
              <a:rPr lang="en-US" smtClean="0"/>
              <a:t>Perhaps</a:t>
            </a:r>
          </a:p>
          <a:p>
            <a:pPr lvl="1" eaLnBrk="1" hangingPunct="1"/>
            <a:r>
              <a:rPr lang="en-US" smtClean="0"/>
              <a:t>Might depend on "state" of set</a:t>
            </a:r>
          </a:p>
          <a:p>
            <a:pPr lvl="2" eaLnBrk="1" hangingPunct="1"/>
            <a:r>
              <a:rPr lang="en-US" smtClean="0"/>
              <a:t>"Mostly" sorted already?</a:t>
            </a:r>
          </a:p>
          <a:p>
            <a:pPr eaLnBrk="1" hangingPunct="1"/>
            <a:r>
              <a:rPr lang="en-US" smtClean="0"/>
              <a:t>Consider worst-case running time</a:t>
            </a:r>
          </a:p>
          <a:p>
            <a:pPr lvl="1" eaLnBrk="1" hangingPunct="1"/>
            <a:r>
              <a:rPr lang="en-US" smtClean="0"/>
              <a:t>T(N) is time taken by "hardest" list</a:t>
            </a:r>
          </a:p>
          <a:p>
            <a:pPr lvl="2" eaLnBrk="1" hangingPunct="1"/>
            <a:r>
              <a:rPr lang="en-US" smtClean="0"/>
              <a:t>List that takes longest to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FBA87E7-63D7-4F20-87C5-C7D9C157B79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06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Template Running Times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O(1) - constant operation always: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Vector inserts to front or 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deque inserts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list inserts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Insert or delete of arbitrary element in vector</a:t>
            </a:r>
            <a:br>
              <a:rPr lang="en-US" sz="2400"/>
            </a:br>
            <a:r>
              <a:rPr lang="en-US" sz="2400"/>
              <a:t>or deque (N is number of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set or map finding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F021FE92-BB0D-4DC4-ABC5-7FDDD34374E5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3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Big O Definition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Searching Algorithms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Sorting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Midterms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key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0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 descr="C:\WINDOWS\Desktop\Oh_type\sacitch_C++_ppt\gif\savitchc05d06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22182" y="2020068"/>
            <a:ext cx="9693481" cy="470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Searching an Array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1 of 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227EC66-8275-4C6D-B91C-DD1F612248FD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41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Searching an Array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2 of 4)</a:t>
            </a:r>
          </a:p>
        </p:txBody>
      </p:sp>
      <p:pic>
        <p:nvPicPr>
          <p:cNvPr id="90114" name="Picture 6" descr="C:\WINDOWS\Desktop\Oh_type\sacitch_C++_ppt\gif\savitchc05d06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720976"/>
            <a:ext cx="7624485" cy="507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FB45F1C-5BFB-4985-A8FA-EF4C0CD8DD5B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40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Searching an Array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3 of 4)</a:t>
            </a:r>
          </a:p>
        </p:txBody>
      </p:sp>
      <p:pic>
        <p:nvPicPr>
          <p:cNvPr id="92162" name="Picture 4" descr="C:\WINDOWS\Desktop\Oh_type\sacitch_C++_ppt\gif\savitchc05d06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60031" y="1745795"/>
            <a:ext cx="9136254" cy="49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A1EF330-1187-453F-A896-24A2131575E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8528529" y="3119272"/>
            <a:ext cx="2143125" cy="919328"/>
          </a:xfrm>
          <a:prstGeom prst="wedgeRoundRectCallout">
            <a:avLst>
              <a:gd name="adj1" fmla="val -81277"/>
              <a:gd name="adj2" fmla="val 10187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 type could be changed to template &lt;class T&gt;</a:t>
            </a:r>
          </a:p>
        </p:txBody>
      </p:sp>
    </p:spTree>
    <p:extLst>
      <p:ext uri="{BB962C8B-B14F-4D97-AF65-F5344CB8AC3E}">
        <p14:creationId xmlns:p14="http://schemas.microsoft.com/office/powerpoint/2010/main" val="28200637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Searching an Array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i="1" dirty="0" smtClean="0"/>
              <a:t>(</a:t>
            </a:r>
            <a:r>
              <a:rPr lang="en-US" sz="2800" i="1" dirty="0"/>
              <a:t>4 of 4)</a:t>
            </a:r>
          </a:p>
        </p:txBody>
      </p:sp>
      <p:pic>
        <p:nvPicPr>
          <p:cNvPr id="94210" name="Picture 4" descr="C:\WINDOWS\Desktop\Oh_type\sacitch_C++_ppt\gif\savitchc05d06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781943"/>
            <a:ext cx="7410450" cy="49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63E1D28-E643-4233-9DFD-6AAF7A88CB8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620000" y="3733800"/>
            <a:ext cx="2184049" cy="923925"/>
          </a:xfrm>
          <a:prstGeom prst="wedgeRoundRectCallout">
            <a:avLst>
              <a:gd name="adj1" fmla="val -95845"/>
              <a:gd name="adj2" fmla="val 4291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Oh is this search?</a:t>
            </a:r>
          </a:p>
        </p:txBody>
      </p:sp>
    </p:spTree>
    <p:extLst>
      <p:ext uri="{BB962C8B-B14F-4D97-AF65-F5344CB8AC3E}">
        <p14:creationId xmlns:p14="http://schemas.microsoft.com/office/powerpoint/2010/main" val="5530824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Lab 5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6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Go Faster! You </a:t>
            </a:r>
            <a:r>
              <a:rPr lang="en-US" dirty="0" err="1" smtClean="0"/>
              <a:t>Betcha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pervious example, search started at beginning of array</a:t>
            </a:r>
          </a:p>
          <a:p>
            <a:pPr lvl="1"/>
            <a:r>
              <a:rPr lang="en-US" dirty="0" smtClean="0"/>
              <a:t>Is this required</a:t>
            </a:r>
          </a:p>
          <a:p>
            <a:pPr lvl="1"/>
            <a:r>
              <a:rPr lang="en-US" dirty="0" smtClean="0"/>
              <a:t>Think about divide and conquer</a:t>
            </a:r>
          </a:p>
          <a:p>
            <a:r>
              <a:rPr lang="en-US" dirty="0" smtClean="0"/>
              <a:t>What If… Array is already sorted?</a:t>
            </a:r>
          </a:p>
          <a:p>
            <a:pPr lvl="1"/>
            <a:r>
              <a:rPr lang="en-US" dirty="0" smtClean="0"/>
              <a:t>Think about a phone book search – where do you start?</a:t>
            </a:r>
          </a:p>
          <a:p>
            <a:pPr lvl="1"/>
            <a:r>
              <a:rPr lang="en-US" dirty="0" smtClean="0"/>
              <a:t>How is the data divided</a:t>
            </a:r>
          </a:p>
          <a:p>
            <a:r>
              <a:rPr lang="en-US" dirty="0" smtClean="0"/>
              <a:t>AKA – Binary Search</a:t>
            </a:r>
          </a:p>
          <a:p>
            <a:pPr lvl="1"/>
            <a:r>
              <a:rPr lang="en-US" dirty="0" smtClean="0"/>
              <a:t>Back to our old friend -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 = 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 ==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40080" lvl="2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mid;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40080" lvl="2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 found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 &lt;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40080" lvl="2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mid + 1,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mid - 1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82100" y="3467100"/>
            <a:ext cx="2609850" cy="806488"/>
          </a:xfrm>
          <a:prstGeom prst="wedgeRoundRectCallout">
            <a:avLst>
              <a:gd name="adj1" fmla="val -79752"/>
              <a:gd name="adj2" fmla="val 16114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Recursive call to split the problem in two</a:t>
            </a:r>
          </a:p>
        </p:txBody>
      </p:sp>
    </p:spTree>
    <p:extLst>
      <p:ext uri="{BB962C8B-B14F-4D97-AF65-F5344CB8AC3E}">
        <p14:creationId xmlns:p14="http://schemas.microsoft.com/office/powerpoint/2010/main" val="15239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Big O Definition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Searching Algorithms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Sorting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Sorting an Array</a:t>
            </a:r>
            <a:br>
              <a:rPr lang="en-US" sz="3600" dirty="0"/>
            </a:br>
            <a:r>
              <a:rPr lang="en-US" sz="2400" i="1"/>
              <a:t>Selection Sort </a:t>
            </a:r>
            <a:r>
              <a:rPr lang="en-US" sz="2400" i="1" dirty="0"/>
              <a:t>Algorithm</a:t>
            </a:r>
            <a:endParaRPr lang="en-US" sz="36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4651BF9-ED74-433E-B540-49B623267E8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96259" name="Picture 4" descr="C:\WINDOWS\Desktop\Oh_type\sacitch_C++_ppt\gif\savitchc05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27339" y="2286000"/>
            <a:ext cx="7191375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ular Callout 2"/>
          <p:cNvSpPr/>
          <p:nvPr/>
        </p:nvSpPr>
        <p:spPr>
          <a:xfrm>
            <a:off x="6423026" y="1701800"/>
            <a:ext cx="2263775" cy="609600"/>
          </a:xfrm>
          <a:prstGeom prst="wedgeRoundRectCallout">
            <a:avLst>
              <a:gd name="adj1" fmla="val -66275"/>
              <a:gd name="adj2" fmla="val 15625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Find the smallest value in the array.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828800" y="3581400"/>
            <a:ext cx="1752600" cy="533400"/>
          </a:xfrm>
          <a:prstGeom prst="wedgeRoundRectCallout">
            <a:avLst>
              <a:gd name="adj1" fmla="val 82066"/>
              <a:gd name="adj2" fmla="val 773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Swap with first element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676400" y="5816600"/>
            <a:ext cx="2438400" cy="965200"/>
          </a:xfrm>
          <a:prstGeom prst="wedgeRoundRectCallout">
            <a:avLst>
              <a:gd name="adj1" fmla="val 82500"/>
              <a:gd name="adj2" fmla="val -9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Move to next element, find smallest value in remainder</a:t>
            </a:r>
          </a:p>
        </p:txBody>
      </p:sp>
    </p:spTree>
    <p:extLst>
      <p:ext uri="{BB962C8B-B14F-4D97-AF65-F5344CB8AC3E}">
        <p14:creationId xmlns:p14="http://schemas.microsoft.com/office/powerpoint/2010/main" val="11071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Selection Sort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1 of 4)</a:t>
            </a:r>
          </a:p>
        </p:txBody>
      </p:sp>
      <p:pic>
        <p:nvPicPr>
          <p:cNvPr id="98306" name="Picture 6" descr="savitchc05d08_1of4.gif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776" y="2218227"/>
            <a:ext cx="9287726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CC0FE1E-7885-4AE1-ABAC-B8245C35047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9420225" y="4219575"/>
            <a:ext cx="2552700" cy="762000"/>
          </a:xfrm>
          <a:prstGeom prst="wedgeRoundRectCallout">
            <a:avLst>
              <a:gd name="adj1" fmla="val -171384"/>
              <a:gd name="adj2" fmla="val 7732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Again – </a:t>
            </a:r>
            <a:r>
              <a:rPr lang="en-US" dirty="0" err="1" smtClean="0"/>
              <a:t>int</a:t>
            </a:r>
            <a:r>
              <a:rPr lang="en-US" dirty="0" smtClean="0"/>
              <a:t> can be replaced with Template</a:t>
            </a:r>
          </a:p>
        </p:txBody>
      </p:sp>
    </p:spTree>
    <p:extLst>
      <p:ext uri="{BB962C8B-B14F-4D97-AF65-F5344CB8AC3E}">
        <p14:creationId xmlns:p14="http://schemas.microsoft.com/office/powerpoint/2010/main" val="1487629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Selection Sort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2 of 4)</a:t>
            </a:r>
          </a:p>
        </p:txBody>
      </p:sp>
      <p:pic>
        <p:nvPicPr>
          <p:cNvPr id="100354" name="Picture 6" descr="C:\WINDOWS\Desktop\Oh_type\sacitch_C++_ppt\gif\savitchc05d08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81276" y="1781943"/>
            <a:ext cx="7197726" cy="50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8AA485E-EA77-4FDD-9B75-AF3784BACED7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70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Selection Sort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3 of 4)</a:t>
            </a:r>
          </a:p>
        </p:txBody>
      </p:sp>
      <p:pic>
        <p:nvPicPr>
          <p:cNvPr id="102402" name="Picture 6" descr="C:\WINDOWS\Desktop\Oh_type\sacitch_C++_ppt\gif\savitchc05d08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24050" y="1765311"/>
            <a:ext cx="8491538" cy="487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10DF8F45-7B24-4310-A6E5-146F142A254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158515" y="5278437"/>
            <a:ext cx="1533525" cy="713278"/>
          </a:xfrm>
          <a:prstGeom prst="wedgeRoundRectCallout">
            <a:avLst>
              <a:gd name="adj1" fmla="val 94074"/>
              <a:gd name="adj2" fmla="val 5715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O(h) is Swap?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8515" y="2460273"/>
            <a:ext cx="1533525" cy="713278"/>
          </a:xfrm>
          <a:prstGeom prst="wedgeRoundRectCallout">
            <a:avLst>
              <a:gd name="adj1" fmla="val 94074"/>
              <a:gd name="adj2" fmla="val 5715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O(h) is sort()?</a:t>
            </a:r>
          </a:p>
        </p:txBody>
      </p:sp>
    </p:spTree>
    <p:extLst>
      <p:ext uri="{BB962C8B-B14F-4D97-AF65-F5344CB8AC3E}">
        <p14:creationId xmlns:p14="http://schemas.microsoft.com/office/powerpoint/2010/main" val="1907103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Selection Sort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4 of 4)</a:t>
            </a:r>
          </a:p>
        </p:txBody>
      </p:sp>
      <p:pic>
        <p:nvPicPr>
          <p:cNvPr id="104450" name="Picture 4" descr="C:\WINDOWS\Desktop\Oh_type\sacitch_C++_ppt\gif\savitchc05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28975" y="1702779"/>
            <a:ext cx="6186488" cy="514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EA1C1C3-51F6-4C18-9A62-8BC88BE380E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382353" y="3171825"/>
            <a:ext cx="1962150" cy="857250"/>
          </a:xfrm>
          <a:prstGeom prst="wedgeRoundRectCallout">
            <a:avLst>
              <a:gd name="adj1" fmla="val 119458"/>
              <a:gd name="adj2" fmla="val -6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O(h) is </a:t>
            </a:r>
            <a:r>
              <a:rPr lang="en-US" dirty="0" err="1" smtClean="0"/>
              <a:t>indexOfSmallest</a:t>
            </a:r>
            <a:r>
              <a:rPr lang="en-US" dirty="0" smtClean="0"/>
              <a:t>?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10070284" y="4095750"/>
            <a:ext cx="1790700" cy="1152525"/>
          </a:xfrm>
          <a:prstGeom prst="wedgeRoundRectCallout">
            <a:avLst>
              <a:gd name="adj1" fmla="val -84663"/>
              <a:gd name="adj2" fmla="val 7737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O(h) is total sort?</a:t>
            </a:r>
          </a:p>
          <a:p>
            <a:pPr algn="ctr"/>
            <a:r>
              <a:rPr lang="en-US" dirty="0" smtClean="0"/>
              <a:t>Need to trace</a:t>
            </a:r>
          </a:p>
        </p:txBody>
      </p:sp>
    </p:spTree>
    <p:extLst>
      <p:ext uri="{BB962C8B-B14F-4D97-AF65-F5344CB8AC3E}">
        <p14:creationId xmlns:p14="http://schemas.microsoft.com/office/powerpoint/2010/main" val="33598293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the shortest?</a:t>
            </a:r>
          </a:p>
          <a:p>
            <a:r>
              <a:rPr lang="en-US" dirty="0" smtClean="0"/>
              <a:t>Who’s the tallest?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031" y="569933"/>
            <a:ext cx="9286993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Bubble Sort Option</a:t>
            </a:r>
            <a:br>
              <a:rPr lang="en-US" dirty="0" smtClean="0"/>
            </a:br>
            <a:r>
              <a:rPr lang="en-US" sz="3100" i="1" dirty="0" smtClean="0">
                <a:hlinkClick r:id="rId2"/>
              </a:rPr>
              <a:t>Animation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1772418"/>
            <a:ext cx="4923657" cy="4923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27" y="2983611"/>
            <a:ext cx="5882640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Big O Definition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Searching Algorithms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Sorting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Sort Algorithms</a:t>
            </a:r>
            <a:br>
              <a:rPr lang="en-US" dirty="0" smtClean="0"/>
            </a:br>
            <a:r>
              <a:rPr lang="en-US" sz="3100" i="1" dirty="0" err="1" smtClean="0">
                <a:hlinkClick r:id="rId2"/>
              </a:rPr>
              <a:t>mergeSort</a:t>
            </a:r>
            <a:r>
              <a:rPr lang="en-US" sz="3100" i="1" dirty="0" smtClean="0">
                <a:hlinkClick r:id="rId2"/>
              </a:rPr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Break array into halves until size = 1</a:t>
            </a:r>
          </a:p>
          <a:p>
            <a:pPr lvl="1"/>
            <a:r>
              <a:rPr lang="en-US" dirty="0" smtClean="0"/>
              <a:t>Merge </a:t>
            </a:r>
            <a:r>
              <a:rPr lang="en-US" dirty="0" err="1" smtClean="0"/>
              <a:t>sublists</a:t>
            </a:r>
            <a:r>
              <a:rPr lang="en-US" dirty="0" smtClean="0"/>
              <a:t> together so that they are sorted</a:t>
            </a:r>
          </a:p>
          <a:p>
            <a:pPr lvl="1"/>
            <a:r>
              <a:rPr lang="en-US" dirty="0" smtClean="0"/>
              <a:t>Typically recursive solution</a:t>
            </a:r>
          </a:p>
          <a:p>
            <a:r>
              <a:rPr lang="en-US" dirty="0" smtClean="0"/>
              <a:t>O(n log n) performance</a:t>
            </a:r>
          </a:p>
          <a:p>
            <a:r>
              <a:rPr lang="en-US" dirty="0" smtClean="0"/>
              <a:t>Extra space needed due to recursion and temporary arrays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51" y="2119313"/>
            <a:ext cx="3744573" cy="3605212"/>
          </a:xfrm>
        </p:spPr>
      </p:pic>
    </p:spTree>
    <p:extLst>
      <p:ext uri="{BB962C8B-B14F-4D97-AF65-F5344CB8AC3E}">
        <p14:creationId xmlns:p14="http://schemas.microsoft.com/office/powerpoint/2010/main" val="1208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Sort Algorithms</a:t>
            </a:r>
            <a:br>
              <a:rPr lang="en-US" dirty="0" smtClean="0"/>
            </a:br>
            <a:r>
              <a:rPr lang="en-US" sz="3100" i="1" dirty="0" err="1" smtClean="0">
                <a:hlinkClick r:id="rId2"/>
              </a:rPr>
              <a:t>quickSort</a:t>
            </a:r>
            <a:r>
              <a:rPr lang="en-US" sz="3100" i="1" dirty="0" smtClean="0">
                <a:hlinkClick r:id="rId2"/>
              </a:rPr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Find the middle value in the set such that all values to left are smaller and to the right are bigger</a:t>
            </a:r>
          </a:p>
          <a:p>
            <a:pPr lvl="1"/>
            <a:r>
              <a:rPr lang="en-US" dirty="0" smtClean="0"/>
              <a:t>Recursively sort each side</a:t>
            </a:r>
          </a:p>
          <a:p>
            <a:r>
              <a:rPr lang="en-US" dirty="0" smtClean="0"/>
              <a:t>Also O(n log n) performance</a:t>
            </a:r>
          </a:p>
          <a:p>
            <a:r>
              <a:rPr lang="en-US" dirty="0" smtClean="0"/>
              <a:t>O(n) extra storage space required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9649"/>
            <a:ext cx="4679484" cy="3733476"/>
          </a:xfrm>
        </p:spPr>
      </p:pic>
      <p:sp>
        <p:nvSpPr>
          <p:cNvPr id="7" name="Rounded Rectangular Callout 6"/>
          <p:cNvSpPr/>
          <p:nvPr/>
        </p:nvSpPr>
        <p:spPr>
          <a:xfrm>
            <a:off x="10668000" y="2886075"/>
            <a:ext cx="1524000" cy="933450"/>
          </a:xfrm>
          <a:prstGeom prst="wedgeRoundRectCallout">
            <a:avLst>
              <a:gd name="adj1" fmla="val -177105"/>
              <a:gd name="adj2" fmla="val -1227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Middle is called the pivot point</a:t>
            </a:r>
          </a:p>
        </p:txBody>
      </p:sp>
    </p:spTree>
    <p:extLst>
      <p:ext uri="{BB962C8B-B14F-4D97-AF65-F5344CB8AC3E}">
        <p14:creationId xmlns:p14="http://schemas.microsoft.com/office/powerpoint/2010/main" val="4687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 Animations </a:t>
            </a:r>
            <a:br>
              <a:rPr lang="en-US" dirty="0" smtClean="0"/>
            </a:br>
            <a:r>
              <a:rPr lang="en-US" sz="3100" i="1" dirty="0" smtClean="0"/>
              <a:t>Let Your Inner Geek Out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</a:t>
            </a:r>
            <a:r>
              <a:rPr lang="en-US" sz="2800" dirty="0" smtClean="0"/>
              <a:t>out sorts in </a:t>
            </a:r>
            <a:r>
              <a:rPr lang="en-US" sz="2800" dirty="0"/>
              <a:t>action</a:t>
            </a:r>
          </a:p>
          <a:p>
            <a:pPr lvl="1"/>
            <a:r>
              <a:rPr lang="en-US" sz="2400" dirty="0">
                <a:hlinkClick r:id="rId2"/>
              </a:rPr>
              <a:t>https://www.youtube.com/watch?v=t8g-iYGHpEA</a:t>
            </a:r>
            <a:r>
              <a:rPr lang="en-US" sz="2400" dirty="0"/>
              <a:t> </a:t>
            </a:r>
          </a:p>
          <a:p>
            <a:r>
              <a:rPr lang="en-US" sz="2800" dirty="0" smtClean="0"/>
              <a:t>Interactive Sorting Tool</a:t>
            </a:r>
          </a:p>
          <a:p>
            <a:pPr lvl="1"/>
            <a:r>
              <a:rPr lang="en-US" sz="2400" dirty="0">
                <a:hlinkClick r:id="rId3"/>
              </a:rPr>
              <a:t>https://www.cs.usfca.edu/~</a:t>
            </a:r>
            <a:r>
              <a:rPr lang="en-US" sz="2400" dirty="0" smtClean="0">
                <a:hlinkClick r:id="rId3"/>
              </a:rPr>
              <a:t>galles/visualization/ComparisonSort.html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3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O(h) Summary</a:t>
            </a:r>
            <a:br>
              <a:rPr lang="en-US" dirty="0" smtClean="0"/>
            </a:br>
            <a:r>
              <a:rPr lang="en-US" sz="3100" i="1" dirty="0" smtClean="0"/>
              <a:t>for n = 1024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21458"/>
              </p:ext>
            </p:extLst>
          </p:nvPr>
        </p:nvGraphicFramePr>
        <p:xfrm>
          <a:off x="1951038" y="2119313"/>
          <a:ext cx="826134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783"/>
                <a:gridCol w="2753783"/>
                <a:gridCol w="27537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Performance 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N=100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Constant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O(log 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Logarithmic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0" dirty="0" smtClean="0"/>
                        <a:t> log 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Log-linear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quadratic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3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cubic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exponential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1270000000000000000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More than a lifetime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000"/>
              <a:t>Table for Running Time Function: </a:t>
            </a:r>
            <a:br>
              <a:rPr lang="en-US" sz="3000"/>
            </a:br>
            <a:r>
              <a:rPr lang="en-US" sz="3000" b="1"/>
              <a:t>Display 19.15  </a:t>
            </a:r>
            <a:r>
              <a:rPr lang="en-US" sz="3000"/>
              <a:t>Some Values </a:t>
            </a:r>
            <a:br>
              <a:rPr lang="en-US" sz="3000"/>
            </a:br>
            <a:r>
              <a:rPr lang="en-US" sz="3000"/>
              <a:t>of a Running Time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34BFD7C-504E-4A02-8348-7E368C4FB61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601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9" y="2124075"/>
            <a:ext cx="8161337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8812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STL designed with efficiency as </a:t>
            </a:r>
            <a:br>
              <a:rPr lang="en-US" sz="2800"/>
            </a:br>
            <a:r>
              <a:rPr lang="en-US" sz="2800"/>
              <a:t>important consideration</a:t>
            </a:r>
          </a:p>
          <a:p>
            <a:pPr lvl="1" eaLnBrk="1" hangingPunct="1"/>
            <a:r>
              <a:rPr lang="en-US" sz="2400"/>
              <a:t>Strives to be optimally efficient</a:t>
            </a:r>
          </a:p>
          <a:p>
            <a:pPr eaLnBrk="1" hangingPunct="1"/>
            <a:r>
              <a:rPr lang="en-US" sz="2800"/>
              <a:t>Example: set, map elements stored in</a:t>
            </a:r>
            <a:br>
              <a:rPr lang="en-US" sz="2800"/>
            </a:br>
            <a:r>
              <a:rPr lang="en-US" sz="2800"/>
              <a:t>sorted order for fast searches</a:t>
            </a:r>
          </a:p>
          <a:p>
            <a:pPr eaLnBrk="1" hangingPunct="1"/>
            <a:r>
              <a:rPr lang="en-US" sz="2800"/>
              <a:t>Template class member functions:</a:t>
            </a:r>
          </a:p>
          <a:p>
            <a:pPr lvl="1" eaLnBrk="1" hangingPunct="1"/>
            <a:r>
              <a:rPr lang="en-US" sz="2400"/>
              <a:t>Guaranteed maximum running time</a:t>
            </a:r>
          </a:p>
          <a:p>
            <a:pPr lvl="1" eaLnBrk="1" hangingPunct="1"/>
            <a:r>
              <a:rPr lang="en-US" sz="2400"/>
              <a:t>Called "Big-O" notation, an "efficiency"-rating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39E5627-519C-4827-A83E-A89DE45DFAD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169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Nonmodifying Sequence Algorithms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functions operating </a:t>
            </a:r>
            <a:br>
              <a:rPr lang="en-US" smtClean="0"/>
            </a:br>
            <a:r>
              <a:rPr lang="en-US" smtClean="0"/>
              <a:t>on containers</a:t>
            </a:r>
          </a:p>
          <a:p>
            <a:pPr lvl="1" eaLnBrk="1" hangingPunct="1"/>
            <a:r>
              <a:rPr lang="en-US" smtClean="0"/>
              <a:t>NO modification of container contents</a:t>
            </a:r>
          </a:p>
          <a:p>
            <a:pPr eaLnBrk="1" hangingPunct="1"/>
            <a:r>
              <a:rPr lang="en-US" smtClean="0"/>
              <a:t>Generic find function</a:t>
            </a:r>
          </a:p>
          <a:p>
            <a:pPr lvl="1" eaLnBrk="1" hangingPunct="1"/>
            <a:r>
              <a:rPr lang="en-US" smtClean="0"/>
              <a:t>Typical example</a:t>
            </a:r>
          </a:p>
          <a:p>
            <a:pPr lvl="1" eaLnBrk="1" hangingPunct="1"/>
            <a:r>
              <a:rPr lang="en-US" smtClean="0"/>
              <a:t>Can be used with any STL sequence</a:t>
            </a:r>
            <a:br>
              <a:rPr lang="en-US" smtClean="0"/>
            </a:br>
            <a:r>
              <a:rPr lang="en-US" smtClean="0"/>
              <a:t>container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1A103E7-0028-4392-A02F-351A58EDFDA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030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19.17  </a:t>
            </a:r>
            <a:br>
              <a:rPr lang="en-US" sz="3600" b="1"/>
            </a:br>
            <a:r>
              <a:rPr lang="en-US" sz="3600"/>
              <a:t>The Generic find Function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64A1887-06D7-4496-9270-72E52539C5C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0445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04452" name="Rectangle 7"/>
          <p:cNvSpPr>
            <a:spLocks noChangeArrowheads="1"/>
          </p:cNvSpPr>
          <p:nvPr/>
        </p:nvSpPr>
        <p:spPr bwMode="auto">
          <a:xfrm>
            <a:off x="2057400" y="1600200"/>
            <a:ext cx="8382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use of the generic find function. 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	#include &lt;vector&gt;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4	#include &lt;algorithm&gt;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5	using std::cin;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6	using std::cout;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7	using std::endl;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8	using std::vector;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9	using std::find;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10	int main( 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11	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12	    vector&lt;char&gt; line;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13	    cout &lt;&lt; "Enter a line of text:\n";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14	    char next;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15	    cin.get(next);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16	    while (next != ’\n’)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17	    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18	        line.push_back(next);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19	        cin.get(next);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28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19.17</a:t>
            </a:r>
            <a:br>
              <a:rPr lang="en-US" sz="3600" b="1"/>
            </a:br>
            <a:r>
              <a:rPr lang="en-US" sz="3600"/>
              <a:t>The Generic find Function (2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EA1845D-F5BA-4712-94F5-F7C6B5CE3CAF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0649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600200"/>
            <a:ext cx="838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	    vector&lt;char&gt;::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where;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	    where = find(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), ’e’);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	    //where is located at the first occurrence of ’e’ in v.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	    vector&lt;char&gt;::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"You entered the following before you entered your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 first e:\n";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	    for (p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p != where; p++)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*p;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"You entered the following after that:\n";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	    for (p = where; p !=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p++)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*p;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"End of demonstration.\n";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	    return 0;</a:t>
            </a:r>
          </a:p>
          <a:p>
            <a:pPr marL="342900" indent="-342900">
              <a:buFontTx/>
              <a:buAutoNum type="arabicPlain" startAt="35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 startAt="35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 find does not find what it is looking for, it returns its second argument.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79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19.17 </a:t>
            </a:r>
            <a:br>
              <a:rPr lang="en-US" sz="3600" b="1"/>
            </a:br>
            <a:r>
              <a:rPr lang="en-US" sz="3600"/>
              <a:t>The Generic find Function (3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79B8C79-D51A-4AD4-9B46-CF9CFBECFA2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0854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600201"/>
            <a:ext cx="838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cap="all" dirty="0">
                <a:latin typeface="Arial" pitchFamily="34" charset="0"/>
              </a:rPr>
              <a:t>Sample Dialogue	1</a:t>
            </a:r>
          </a:p>
          <a:p>
            <a:pPr>
              <a:defRPr/>
            </a:pPr>
            <a:endParaRPr lang="en-US" sz="1400" dirty="0">
              <a:latin typeface="Arial" pitchFamily="34" charset="0"/>
            </a:endParaRP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Enter a line of text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A line of text.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You entered the following before you entered your first e: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A </a:t>
            </a:r>
            <a:r>
              <a:rPr lang="en-US" sz="1400" dirty="0" err="1">
                <a:latin typeface="Arial" pitchFamily="34" charset="0"/>
              </a:rPr>
              <a:t>lin</a:t>
            </a:r>
            <a:endParaRPr lang="en-US" sz="1400" dirty="0">
              <a:latin typeface="Arial" pitchFamily="34" charset="0"/>
            </a:endParaRP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You entered the following after that: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e of text.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End of demonstration.</a:t>
            </a:r>
          </a:p>
          <a:p>
            <a:pPr>
              <a:defRPr/>
            </a:pPr>
            <a:endParaRPr lang="en-US" sz="1400" b="1" cap="all" dirty="0">
              <a:latin typeface="Arial" pitchFamily="34" charset="0"/>
            </a:endParaRPr>
          </a:p>
          <a:p>
            <a:pPr>
              <a:defRPr/>
            </a:pPr>
            <a:endParaRPr lang="en-US" sz="1400" b="1" cap="all" dirty="0">
              <a:latin typeface="Arial" pitchFamily="34" charset="0"/>
            </a:endParaRPr>
          </a:p>
          <a:p>
            <a:pPr>
              <a:defRPr/>
            </a:pPr>
            <a:r>
              <a:rPr lang="en-US" sz="1400" b="1" cap="all" dirty="0">
                <a:latin typeface="Arial" pitchFamily="34" charset="0"/>
              </a:rPr>
              <a:t>Sample Dialogue	2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Enter a line of text</a:t>
            </a:r>
          </a:p>
          <a:p>
            <a:pPr>
              <a:defRPr/>
            </a:pPr>
            <a:r>
              <a:rPr lang="en-US" sz="1400" b="1" dirty="0">
                <a:latin typeface="Arial" pitchFamily="34" charset="0"/>
              </a:rPr>
              <a:t>I will not!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You entered the following before you entered your first e: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I will not!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You entered the following after that: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 </a:t>
            </a:r>
          </a:p>
          <a:p>
            <a:pPr>
              <a:defRPr/>
            </a:pPr>
            <a:r>
              <a:rPr lang="en-US" sz="1400" dirty="0">
                <a:latin typeface="Arial" pitchFamily="34" charset="0"/>
              </a:rPr>
              <a:t>End of demonstration.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6436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go fast!</a:t>
            </a:r>
          </a:p>
          <a:p>
            <a:r>
              <a:rPr lang="en-US" dirty="0" smtClean="0"/>
              <a:t>Faster the better</a:t>
            </a:r>
          </a:p>
          <a:p>
            <a:r>
              <a:rPr lang="en-US" dirty="0" smtClean="0"/>
              <a:t>Fastest is </a:t>
            </a:r>
            <a:r>
              <a:rPr lang="en-US" dirty="0" err="1" smtClean="0"/>
              <a:t>bestest</a:t>
            </a:r>
            <a:r>
              <a:rPr lang="en-US" dirty="0" smtClean="0"/>
              <a:t>!?</a:t>
            </a:r>
          </a:p>
          <a:p>
            <a:r>
              <a:rPr lang="en-US" dirty="0" smtClean="0"/>
              <a:t>Space-Time Continuum</a:t>
            </a:r>
          </a:p>
          <a:p>
            <a:pPr lvl="1"/>
            <a:r>
              <a:rPr lang="en-US" dirty="0" smtClean="0"/>
              <a:t>Is Time More Important than Space?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8975" y="3134650"/>
            <a:ext cx="4200525" cy="31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Sequence Algorithms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STL functions that change </a:t>
            </a:r>
            <a:br>
              <a:rPr lang="en-US" smtClean="0"/>
            </a:br>
            <a:r>
              <a:rPr lang="en-US" smtClean="0"/>
              <a:t>container contents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Recall: adding/removing elements from</a:t>
            </a:r>
            <a:br>
              <a:rPr lang="en-US" smtClean="0"/>
            </a:br>
            <a:r>
              <a:rPr lang="en-US" smtClean="0"/>
              <a:t>containers can affect other iterators!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list, slist guarantee no iterator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vector, deque make NO such guarantee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Always watch which iterators are </a:t>
            </a:r>
            <a:br>
              <a:rPr lang="en-US" smtClean="0"/>
            </a:br>
            <a:r>
              <a:rPr lang="en-US" smtClean="0"/>
              <a:t>assured to be changed/unchanged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51BADEC-1158-4A79-BE54-E56A8979000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58704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Algorithms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STL generic set operation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assume containers stored in </a:t>
            </a:r>
            <a:br>
              <a:rPr lang="en-US" smtClean="0"/>
            </a:br>
            <a:r>
              <a:rPr lang="en-US" smtClean="0"/>
              <a:t>sorted order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Containers set, map, multiset, multimap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 store in sorted order, so all set functions apply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Others, like vector, are not 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not use set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A54D7E91-D6E5-491E-836B-21E28A4405F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74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Algorithms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/>
            <a:r>
              <a:rPr lang="en-US" smtClean="0"/>
              <a:t>STL contains two template functions:</a:t>
            </a:r>
          </a:p>
          <a:p>
            <a:pPr marL="1109663" lvl="1" indent="-533400">
              <a:buFont typeface="Times" pitchFamily="18" charset="0"/>
              <a:buAutoNum type="arabicPeriod"/>
            </a:pPr>
            <a:r>
              <a:rPr lang="en-US" smtClean="0"/>
              <a:t>sort range of elements</a:t>
            </a:r>
          </a:p>
          <a:p>
            <a:pPr marL="1109663" lvl="1" indent="-533400">
              <a:buFont typeface="Times" pitchFamily="18" charset="0"/>
              <a:buAutoNum type="arabicPeriod"/>
            </a:pPr>
            <a:r>
              <a:rPr lang="en-US" smtClean="0"/>
              <a:t>merge two sorted ranges of elements</a:t>
            </a:r>
          </a:p>
          <a:p>
            <a:pPr marL="461963" indent="-461963"/>
            <a:r>
              <a:rPr lang="en-US" smtClean="0"/>
              <a:t>Guaranteed running time O(N log N)</a:t>
            </a:r>
          </a:p>
          <a:p>
            <a:pPr marL="1109663" lvl="1" indent="-533400"/>
            <a:r>
              <a:rPr lang="en-US" smtClean="0"/>
              <a:t>No sort can be faster</a:t>
            </a:r>
          </a:p>
          <a:p>
            <a:pPr marL="1109663" lvl="1" indent="-533400"/>
            <a:r>
              <a:rPr lang="en-US" smtClean="0"/>
              <a:t>Function guarantees fastest possible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C09C531-2F70-4269-88DC-16143504CE7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94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43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Big ‘O’ notation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Indicates the relative performance of an algorithm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Based on the size of the problem trying to solve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Fastest search has _______________ speed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Fastest sort has _______________ speed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Speed vs 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Sometimes using more space becomes slower than wasting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Countin</a:t>
            </a:r>
            <a:r>
              <a:rPr lang="en-US" dirty="0" smtClean="0"/>
              <a:t>’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Recall algorithm definition: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of instructions for performing a task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represented in any language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Typically thought of in "</a:t>
            </a:r>
            <a:r>
              <a:rPr lang="en-US" sz="2400" dirty="0" err="1"/>
              <a:t>pseudocode</a:t>
            </a:r>
            <a:r>
              <a:rPr lang="en-US" sz="2400" dirty="0"/>
              <a:t>"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Considered "abstraction" of </a:t>
            </a:r>
            <a:r>
              <a:rPr lang="en-US" sz="2400" dirty="0" smtClean="0"/>
              <a:t>code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Abstract Data type - "table</a:t>
            </a:r>
            <a:r>
              <a:rPr lang="en-US" sz="2800" dirty="0"/>
              <a:t>"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Based on input size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Table called "function" in </a:t>
            </a:r>
            <a:r>
              <a:rPr lang="en-US" sz="2400" dirty="0" smtClean="0"/>
              <a:t>math (w</a:t>
            </a:r>
            <a:r>
              <a:rPr lang="en-US" dirty="0" smtClean="0"/>
              <a:t>ith </a:t>
            </a:r>
            <a:r>
              <a:rPr lang="en-US" dirty="0"/>
              <a:t>arguments and return </a:t>
            </a:r>
            <a:r>
              <a:rPr lang="en-US" dirty="0" smtClean="0"/>
              <a:t>values)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Argument is input </a:t>
            </a:r>
            <a:r>
              <a:rPr lang="en-US" sz="2400" dirty="0" smtClean="0"/>
              <a:t>size: T(10</a:t>
            </a:r>
            <a:r>
              <a:rPr lang="en-US" sz="2400" dirty="0"/>
              <a:t>), T(10,000),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Function T is called "running time</a:t>
            </a:r>
            <a:r>
              <a:rPr lang="en-US" sz="2800" dirty="0" smtClean="0"/>
              <a:t>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8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Operations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T(N) given by formula, such as: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T(N) = 5N + 5</a:t>
            </a:r>
          </a:p>
          <a:p>
            <a:pPr eaLnBrk="1" hangingPunct="1"/>
            <a:r>
              <a:rPr lang="en-US" dirty="0" smtClean="0"/>
              <a:t>Must be "computer-independent"</a:t>
            </a:r>
          </a:p>
          <a:p>
            <a:pPr lvl="1" eaLnBrk="1" hangingPunct="1"/>
            <a:r>
              <a:rPr lang="en-US" dirty="0" smtClean="0"/>
              <a:t>Doesn’t matter how "fast" computers are</a:t>
            </a:r>
          </a:p>
          <a:p>
            <a:pPr lvl="1" eaLnBrk="1" hangingPunct="1"/>
            <a:r>
              <a:rPr lang="en-US" dirty="0" smtClean="0"/>
              <a:t>Can’t count "time"</a:t>
            </a:r>
          </a:p>
          <a:p>
            <a:pPr lvl="1" eaLnBrk="1" hangingPunct="1"/>
            <a:r>
              <a:rPr lang="en-US" dirty="0" smtClean="0"/>
              <a:t>Instead count "operations"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50AA59B-3CD0-49D7-8EFF-84206F69AD2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159324" y="1779373"/>
            <a:ext cx="2587700" cy="997275"/>
          </a:xfrm>
          <a:prstGeom prst="wedgeRoundRectCallout">
            <a:avLst>
              <a:gd name="adj1" fmla="val -166897"/>
              <a:gd name="adj2" fmla="val 4576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On inputs of size N program runs for</a:t>
            </a:r>
            <a:br>
              <a:rPr lang="en-US" dirty="0"/>
            </a:br>
            <a:r>
              <a:rPr lang="en-US" dirty="0"/>
              <a:t>5N + 5 time units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9446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Goal – print out array values until a specific value is found</a:t>
            </a:r>
          </a:p>
          <a:p>
            <a:r>
              <a:rPr lang="en-US" dirty="0" smtClean="0"/>
              <a:t>Find() function determines where in the array the value is. Assume max = 100.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find(char 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char target) {</a:t>
            </a:r>
          </a:p>
          <a:p>
            <a:pPr marL="365760" lvl="1" indent="0">
              <a:buNone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640080" lvl="2" indent="0">
              <a:buNone/>
            </a:pP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target)</a:t>
            </a:r>
          </a:p>
          <a:p>
            <a:pPr marL="1005840" lvl="3" indent="0">
              <a:buNone/>
            </a:pP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Return(</a:t>
            </a:r>
            <a:r>
              <a:rPr lang="en-US" sz="19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sz="1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(-1);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347107" cy="3605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printPartial1(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char last) {</a:t>
            </a:r>
          </a:p>
          <a:p>
            <a:pPr marL="365760" lvl="1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find(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last);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640080" lvl="2" indent="0">
              <a:buNone/>
            </a:pP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printPartial2(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char last) {</a:t>
            </a:r>
          </a:p>
          <a:p>
            <a:pPr marL="365760" lvl="1" indent="0">
              <a:buNone/>
            </a:pP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= find(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last);</a:t>
            </a:r>
          </a:p>
          <a:p>
            <a:pPr marL="365760" lvl="1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end;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640080" lvl="2" indent="0">
              <a:buNone/>
            </a:pP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325101" y="3752850"/>
            <a:ext cx="1866900" cy="571499"/>
          </a:xfrm>
          <a:prstGeom prst="wedgeRoundRectCallout">
            <a:avLst>
              <a:gd name="adj1" fmla="val -59608"/>
              <a:gd name="adj2" fmla="val 9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 operations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058150" y="5876925"/>
            <a:ext cx="2000250" cy="657225"/>
          </a:xfrm>
          <a:prstGeom prst="wedgeRoundRectCallout">
            <a:avLst>
              <a:gd name="adj1" fmla="val -22738"/>
              <a:gd name="adj2" fmla="val -13460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5 operations per loop</a:t>
            </a:r>
          </a:p>
        </p:txBody>
      </p:sp>
    </p:spTree>
    <p:extLst>
      <p:ext uri="{BB962C8B-B14F-4D97-AF65-F5344CB8AC3E}">
        <p14:creationId xmlns:p14="http://schemas.microsoft.com/office/powerpoint/2010/main" val="23825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Do Some Math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223388"/>
              </p:ext>
            </p:extLst>
          </p:nvPr>
        </p:nvGraphicFramePr>
        <p:xfrm>
          <a:off x="1951038" y="2119313"/>
          <a:ext cx="82613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783"/>
                <a:gridCol w="2753783"/>
                <a:gridCol w="27537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printPartial1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printPartial2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242204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286897" y="5338119"/>
            <a:ext cx="2384854" cy="593124"/>
          </a:xfrm>
          <a:prstGeom prst="wedgeRoundRectCallout">
            <a:avLst>
              <a:gd name="adj1" fmla="val 64659"/>
              <a:gd name="adj2" fmla="val -1500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V1 = 6n</a:t>
            </a:r>
            <a:r>
              <a:rPr lang="en-US" baseline="30000" dirty="0" smtClean="0"/>
              <a:t>2</a:t>
            </a:r>
            <a:r>
              <a:rPr lang="en-US" dirty="0" smtClean="0"/>
              <a:t> + 5n + 1</a:t>
            </a:r>
            <a:r>
              <a:rPr lang="en-US" dirty="0" smtClean="0">
                <a:sym typeface="Wingdings" panose="05000000000000000000" pitchFamily="2" charset="2"/>
              </a:rPr>
              <a:t> O(n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7871255" y="5288692"/>
            <a:ext cx="2199502" cy="642551"/>
          </a:xfrm>
          <a:prstGeom prst="wedgeRoundRectCallout">
            <a:avLst>
              <a:gd name="adj1" fmla="val 2947"/>
              <a:gd name="adj2" fmla="val -13506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V2 = 5n+2 </a:t>
            </a:r>
            <a:r>
              <a:rPr lang="en-US" dirty="0" smtClean="0">
                <a:sym typeface="Wingdings" panose="05000000000000000000" pitchFamily="2" charset="2"/>
              </a:rPr>
              <a:t> O(n)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7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Better?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057400" y="1752601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6248400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Array Size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25146" y="3525992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 Executed</a:t>
            </a:r>
          </a:p>
        </p:txBody>
      </p:sp>
    </p:spTree>
    <p:extLst>
      <p:ext uri="{BB962C8B-B14F-4D97-AF65-F5344CB8AC3E}">
        <p14:creationId xmlns:p14="http://schemas.microsoft.com/office/powerpoint/2010/main" val="28249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3A428A-95E6-4D2C-81FC-05007CCE0B74}">
  <ds:schemaRefs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6242</TotalTime>
  <Words>1113</Words>
  <Application>Microsoft Office PowerPoint</Application>
  <PresentationFormat>Widescreen</PresentationFormat>
  <Paragraphs>391</Paragraphs>
  <Slides>43</Slides>
  <Notes>24</Notes>
  <HiddenSlides>9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Brush Script MT</vt:lpstr>
      <vt:lpstr>Calibri</vt:lpstr>
      <vt:lpstr>Consolas</vt:lpstr>
      <vt:lpstr>Constantia</vt:lpstr>
      <vt:lpstr>Courier New</vt:lpstr>
      <vt:lpstr>Franklin Gothic Book</vt:lpstr>
      <vt:lpstr>Georgia</vt:lpstr>
      <vt:lpstr>Rage Italic</vt:lpstr>
      <vt:lpstr>Times</vt:lpstr>
      <vt:lpstr>Wingdings</vt:lpstr>
      <vt:lpstr>Pushpin</vt:lpstr>
      <vt:lpstr>COMP 53 – Week Seven </vt:lpstr>
      <vt:lpstr>Complete Lab 5 (if needed)</vt:lpstr>
      <vt:lpstr>Topics</vt:lpstr>
      <vt:lpstr>Why Do We Care</vt:lpstr>
      <vt:lpstr>Countin’ is Important</vt:lpstr>
      <vt:lpstr>Counting Operations</vt:lpstr>
      <vt:lpstr>Counting Example</vt:lpstr>
      <vt:lpstr>Now Let’s Do Some Math</vt:lpstr>
      <vt:lpstr>Which One is Better?</vt:lpstr>
      <vt:lpstr>Counting Operations Example 2</vt:lpstr>
      <vt:lpstr>Big-O Terminology</vt:lpstr>
      <vt:lpstr>Sorting is Expensive</vt:lpstr>
      <vt:lpstr>Standard Template Running Times</vt:lpstr>
      <vt:lpstr>Topics</vt:lpstr>
      <vt:lpstr>Return Midterms</vt:lpstr>
      <vt:lpstr>Searching an Array  (1 of 4)</vt:lpstr>
      <vt:lpstr>Searching an Array  (2 of 4)</vt:lpstr>
      <vt:lpstr>Searching an Array  (3 of 4)</vt:lpstr>
      <vt:lpstr>Searching an Array  (4 of 4)</vt:lpstr>
      <vt:lpstr>Can We Go Faster! You Betcha!!!</vt:lpstr>
      <vt:lpstr>Binary Search Template</vt:lpstr>
      <vt:lpstr>Topics</vt:lpstr>
      <vt:lpstr>Sorting an Array Selection Sort Algorithm</vt:lpstr>
      <vt:lpstr>Selection Sort  (1 of 4)</vt:lpstr>
      <vt:lpstr>Selection Sort  (2 of 4)</vt:lpstr>
      <vt:lpstr>Selection Sort  (3 of 4)</vt:lpstr>
      <vt:lpstr>Selection Sort  (4 of 4)</vt:lpstr>
      <vt:lpstr>In Class Exercise</vt:lpstr>
      <vt:lpstr>Bubble Sort Option Animation</vt:lpstr>
      <vt:lpstr>Other Sort Algorithms mergeSort()</vt:lpstr>
      <vt:lpstr>Other Sort Algorithms quickSort()</vt:lpstr>
      <vt:lpstr>Sort Animations  Let Your Inner Geek Out</vt:lpstr>
      <vt:lpstr>O(h) Summary for n = 1024</vt:lpstr>
      <vt:lpstr>Table for Running Time Function:  Display 19.15  Some Values  of a Running Time Function</vt:lpstr>
      <vt:lpstr>Efficiency</vt:lpstr>
      <vt:lpstr>Nonmodifying Sequence Algorithms</vt:lpstr>
      <vt:lpstr>Display 19.17   The Generic find Function (1 of 3)</vt:lpstr>
      <vt:lpstr>Display 19.17 The Generic find Function (2 of 3)</vt:lpstr>
      <vt:lpstr>Display 19.17  The Generic find Function (3 of 3)</vt:lpstr>
      <vt:lpstr>Modifying Sequence Algorithms</vt:lpstr>
      <vt:lpstr>Set Algorithms</vt:lpstr>
      <vt:lpstr>Sorting Algorithms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and Sorting</dc:title>
  <dc:creator/>
  <cp:lastModifiedBy>Mike Canniff</cp:lastModifiedBy>
  <cp:revision>86</cp:revision>
  <dcterms:created xsi:type="dcterms:W3CDTF">2013-12-04T20:54:32Z</dcterms:created>
  <dcterms:modified xsi:type="dcterms:W3CDTF">2015-04-29T03:31:28Z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