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47"/>
  </p:notesMasterIdLst>
  <p:sldIdLst>
    <p:sldId id="256" r:id="rId5"/>
    <p:sldId id="257" r:id="rId6"/>
    <p:sldId id="268" r:id="rId7"/>
    <p:sldId id="368" r:id="rId8"/>
    <p:sldId id="369" r:id="rId9"/>
    <p:sldId id="370" r:id="rId10"/>
    <p:sldId id="363" r:id="rId11"/>
    <p:sldId id="366" r:id="rId12"/>
    <p:sldId id="367" r:id="rId13"/>
    <p:sldId id="365" r:id="rId14"/>
    <p:sldId id="404" r:id="rId15"/>
    <p:sldId id="371" r:id="rId16"/>
    <p:sldId id="376" r:id="rId17"/>
    <p:sldId id="378" r:id="rId18"/>
    <p:sldId id="402" r:id="rId19"/>
    <p:sldId id="403" r:id="rId20"/>
    <p:sldId id="377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405" r:id="rId36"/>
    <p:sldId id="393" r:id="rId37"/>
    <p:sldId id="394" r:id="rId38"/>
    <p:sldId id="395" r:id="rId39"/>
    <p:sldId id="373" r:id="rId40"/>
    <p:sldId id="397" r:id="rId41"/>
    <p:sldId id="398" r:id="rId42"/>
    <p:sldId id="399" r:id="rId43"/>
    <p:sldId id="400" r:id="rId44"/>
    <p:sldId id="401" r:id="rId45"/>
    <p:sldId id="31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77859" autoAdjust="0"/>
  </p:normalViewPr>
  <p:slideViewPr>
    <p:cSldViewPr snapToGrid="0">
      <p:cViewPr varScale="1">
        <p:scale>
          <a:sx n="66" d="100"/>
          <a:sy n="66" d="100"/>
        </p:scale>
        <p:origin x="92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15F4-8FF7-4E54-9337-EDFC39B7D78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5616-F4A3-4B8D-B11D-0C4EAE6B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Lesson Plan</a:t>
            </a:r>
          </a:p>
          <a:p>
            <a:r>
              <a:rPr lang="en-US" dirty="0" smtClean="0"/>
              <a:t>Monday</a:t>
            </a:r>
          </a:p>
          <a:p>
            <a:pPr lvl="1"/>
            <a:r>
              <a:rPr lang="en-US" dirty="0" smtClean="0"/>
              <a:t>Hand back midterms – 15 minutes to review</a:t>
            </a:r>
          </a:p>
          <a:p>
            <a:pPr lvl="1"/>
            <a:r>
              <a:rPr lang="en-US" dirty="0" smtClean="0"/>
              <a:t>Wrap up with Intro to c# and discuss declarative programming</a:t>
            </a:r>
          </a:p>
          <a:p>
            <a:r>
              <a:rPr lang="en-US" dirty="0" smtClean="0"/>
              <a:t>Wed </a:t>
            </a:r>
          </a:p>
          <a:p>
            <a:pPr lvl="1"/>
            <a:r>
              <a:rPr lang="en-US" dirty="0" smtClean="0"/>
              <a:t>Completed the MPG in class exercise (45 minutes)</a:t>
            </a:r>
          </a:p>
          <a:p>
            <a:pPr lvl="1"/>
            <a:r>
              <a:rPr lang="en-US" dirty="0" smtClean="0"/>
              <a:t>Start Lab 10.</a:t>
            </a:r>
          </a:p>
          <a:p>
            <a:r>
              <a:rPr lang="en-US" dirty="0" smtClean="0"/>
              <a:t>Fri </a:t>
            </a:r>
          </a:p>
          <a:p>
            <a:pPr lvl="1"/>
            <a:r>
              <a:rPr lang="en-US" dirty="0" smtClean="0"/>
              <a:t>Complete lab 10</a:t>
            </a:r>
          </a:p>
          <a:p>
            <a:r>
              <a:rPr lang="en-US" dirty="0" smtClean="0"/>
              <a:t>Monday</a:t>
            </a:r>
          </a:p>
          <a:p>
            <a:pPr lvl="1"/>
            <a:r>
              <a:rPr lang="en-US" dirty="0" smtClean="0"/>
              <a:t>Complete the Dilbert practice code (45 minutes )</a:t>
            </a:r>
          </a:p>
          <a:p>
            <a:pPr lvl="1"/>
            <a:r>
              <a:rPr lang="en-US" dirty="0" smtClean="0"/>
              <a:t>Start Lab 11. Most students were able to get the basic form structure created and copy code from instruction</a:t>
            </a:r>
          </a:p>
          <a:p>
            <a:r>
              <a:rPr lang="en-US" dirty="0" smtClean="0"/>
              <a:t>Wed – Complete Lab 11. (if needed)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Start video at 2:45-4:00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EB5527-62F1-4FA4-89C3-4AA8A76DC6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761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32CB49-315A-4312-BEEF-F4228D49B90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3466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only for Windows</a:t>
            </a:r>
            <a:r>
              <a:rPr lang="en-US" baseline="0" dirty="0" smtClean="0"/>
              <a:t> 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double miles;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double gallons;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double mpg;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miles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double.Parse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textMiles.Text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gallons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double.Parse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textGallons.Text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mpg = miles / gallons;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textMPG.Text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mpg.ToString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catch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errorMessage.Text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"Need to provide a value for Gallons";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("Need to provide a value for Gallons");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Anything a </a:t>
            </a:r>
            <a:r>
              <a:rPr lang="en-US" sz="2400" dirty="0" err="1" smtClean="0"/>
              <a:t>RadioButton</a:t>
            </a:r>
            <a:r>
              <a:rPr lang="en-US" sz="2400" dirty="0" smtClean="0"/>
              <a:t> or a </a:t>
            </a:r>
            <a:r>
              <a:rPr lang="en-US" sz="2400" dirty="0" err="1" smtClean="0"/>
              <a:t>CheckBox</a:t>
            </a:r>
            <a:r>
              <a:rPr lang="en-US" sz="2400" dirty="0" smtClean="0"/>
              <a:t> control’s Checked property changes, a </a:t>
            </a:r>
            <a:r>
              <a:rPr lang="en-US" sz="2400" dirty="0" err="1" smtClean="0"/>
              <a:t>CheckedChanged</a:t>
            </a:r>
            <a:r>
              <a:rPr lang="en-US" sz="2400" dirty="0" smtClean="0"/>
              <a:t> event is raised</a:t>
            </a:r>
          </a:p>
          <a:p>
            <a:pPr eaLnBrk="1" hangingPunct="1"/>
            <a:r>
              <a:rPr lang="en-US" sz="2400" dirty="0" smtClean="0"/>
              <a:t>You can create a </a:t>
            </a:r>
            <a:r>
              <a:rPr lang="en-US" sz="2400" dirty="0" err="1" smtClean="0"/>
              <a:t>CheckedChanged</a:t>
            </a:r>
            <a:r>
              <a:rPr lang="en-US" sz="2400" dirty="0" smtClean="0"/>
              <a:t> event handler and write codes to respond to the event</a:t>
            </a:r>
          </a:p>
          <a:p>
            <a:pPr eaLnBrk="1" hangingPunct="1"/>
            <a:r>
              <a:rPr lang="en-US" sz="2400" dirty="0" smtClean="0"/>
              <a:t>Double click the control in the Designer to create an empty </a:t>
            </a:r>
            <a:r>
              <a:rPr lang="en-US" sz="2400" dirty="0" err="1" smtClean="0"/>
              <a:t>CheckedChanged</a:t>
            </a:r>
            <a:r>
              <a:rPr lang="en-US" sz="2400" dirty="0" smtClean="0"/>
              <a:t> event handler similar to: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marL="400050" lvl="1" indent="0" eaLnBrk="1" hangingPunct="1">
              <a:buFontTx/>
              <a:buNone/>
            </a:pPr>
            <a:r>
              <a:rPr lang="en-US" sz="1400" dirty="0" smtClean="0"/>
              <a:t>private void </a:t>
            </a:r>
            <a:r>
              <a:rPr lang="en-US" sz="1400" dirty="0" err="1" smtClean="0"/>
              <a:t>yellowRadioButton_CheckedChanged</a:t>
            </a:r>
            <a:r>
              <a:rPr lang="en-US" sz="1400" dirty="0" smtClean="0"/>
              <a:t>(object sender, </a:t>
            </a:r>
            <a:r>
              <a:rPr lang="en-US" sz="1400" dirty="0" err="1" smtClean="0"/>
              <a:t>EventArgs</a:t>
            </a:r>
            <a:r>
              <a:rPr lang="en-US" sz="1400" dirty="0" smtClean="0"/>
              <a:t> e)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C9839A-5822-43D1-90D9-2CB6597E3CD5}" type="slidenum">
              <a:rPr lang="en-US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979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6DD75E3-9421-4529-B4B7-48A74E9ACFE9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collections(v=vs.110).asp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iBdzE_DJn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814" y="1360148"/>
            <a:ext cx="7373726" cy="1648228"/>
          </a:xfrm>
        </p:spPr>
        <p:txBody>
          <a:bodyPr>
            <a:noAutofit/>
          </a:bodyPr>
          <a:lstStyle/>
          <a:p>
            <a:r>
              <a:rPr lang="en-US" dirty="0" smtClean="0"/>
              <a:t>COMP 53 – Week Thirteen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050" y="3505002"/>
            <a:ext cx="7910004" cy="1634370"/>
          </a:xfr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Georgia" panose="02040502050405020303" pitchFamily="18" charset="0"/>
              </a:rPr>
              <a:t>GUI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 smtClean="0"/>
              <a:t>Model-View-Controller Object Pattern</a:t>
            </a:r>
            <a:endParaRPr lang="en-US" sz="3600" dirty="0"/>
          </a:p>
        </p:txBody>
      </p:sp>
      <p:pic>
        <p:nvPicPr>
          <p:cNvPr id="34818" name="Picture 4" descr="C:\WINDOWS\Desktop\Oh_type\sacitch_C++_ppt\gif\savitchc20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552700" y="1853514"/>
            <a:ext cx="7369072" cy="430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2644B686-C95D-4DF1-AA31-5290B7AE939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8450069" y="3751239"/>
            <a:ext cx="3553736" cy="919584"/>
          </a:xfrm>
          <a:prstGeom prst="wedgeRoundRectCallout">
            <a:avLst>
              <a:gd name="adj1" fmla="val -44945"/>
              <a:gd name="adj2" fmla="val 10540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Good News! The controller object is already provided in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277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What is Event Driven Programming?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Intro to C#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Custom Data Structures in C#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First C#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1744728"/>
            <a:ext cx="6608152" cy="4518728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00726" y="2502569"/>
            <a:ext cx="2518610" cy="898358"/>
          </a:xfrm>
          <a:prstGeom prst="wedgeRoundRectCallout">
            <a:avLst>
              <a:gd name="adj1" fmla="val 75982"/>
              <a:gd name="adj2" fmla="val 37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Choose Visual C# </a:t>
            </a:r>
            <a:r>
              <a:rPr lang="en-US" dirty="0" smtClean="0">
                <a:sym typeface="Wingdings" panose="05000000000000000000" pitchFamily="2" charset="2"/>
              </a:rPr>
              <a:t> Windows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010274" y="3721769"/>
            <a:ext cx="2005263" cy="866274"/>
          </a:xfrm>
          <a:prstGeom prst="wedgeRoundRectCallout">
            <a:avLst>
              <a:gd name="adj1" fmla="val -156033"/>
              <a:gd name="adj2" fmla="val -1800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Choose Windows Forms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Text Boxes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716505"/>
            <a:ext cx="70104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Provide </a:t>
            </a:r>
            <a:r>
              <a:rPr lang="en-US" sz="2800" dirty="0" smtClean="0"/>
              <a:t>Prompts – Add Labels</a:t>
            </a:r>
            <a:endParaRPr lang="en-US" sz="2800" dirty="0"/>
          </a:p>
          <a:p>
            <a:pPr lvl="1"/>
            <a:r>
              <a:rPr lang="en-US" sz="2400" dirty="0" smtClean="0"/>
              <a:t>In Text property - Type Name and Address</a:t>
            </a:r>
            <a:endParaRPr lang="en-US" sz="2400" dirty="0"/>
          </a:p>
          <a:p>
            <a:pPr lvl="1"/>
            <a:r>
              <a:rPr lang="en-US" sz="2400" dirty="0" smtClean="0"/>
              <a:t>In Name property – type </a:t>
            </a:r>
            <a:r>
              <a:rPr lang="en-US" sz="2400" dirty="0" err="1" smtClean="0"/>
              <a:t>labelName</a:t>
            </a:r>
            <a:r>
              <a:rPr lang="en-US" sz="2400" dirty="0" smtClean="0"/>
              <a:t> and </a:t>
            </a:r>
            <a:r>
              <a:rPr lang="en-US" sz="2400" dirty="0" err="1" smtClean="0"/>
              <a:t>labelAddress</a:t>
            </a:r>
            <a:endParaRPr lang="en-US" sz="2400" dirty="0"/>
          </a:p>
          <a:p>
            <a:r>
              <a:rPr lang="en-US" sz="2800" dirty="0" smtClean="0"/>
              <a:t>Add </a:t>
            </a:r>
            <a:r>
              <a:rPr lang="en-US" sz="2800" dirty="0"/>
              <a:t>the following text boxes</a:t>
            </a:r>
          </a:p>
          <a:p>
            <a:pPr lvl="1"/>
            <a:r>
              <a:rPr lang="en-US" sz="2400" dirty="0" smtClean="0"/>
              <a:t>Text Property – blank</a:t>
            </a:r>
          </a:p>
          <a:p>
            <a:pPr lvl="1"/>
            <a:r>
              <a:rPr lang="en-US" sz="2400" dirty="0" smtClean="0"/>
              <a:t>Name Property – </a:t>
            </a:r>
            <a:r>
              <a:rPr lang="en-US" sz="2400" dirty="0" err="1" smtClean="0"/>
              <a:t>textName</a:t>
            </a:r>
            <a:r>
              <a:rPr lang="en-US" sz="2400" dirty="0" smtClean="0"/>
              <a:t> and </a:t>
            </a:r>
            <a:r>
              <a:rPr lang="en-US" sz="2400" dirty="0" err="1" smtClean="0"/>
              <a:t>textAddress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912660" y="6078451"/>
            <a:ext cx="3200400" cy="685800"/>
          </a:xfrm>
          <a:prstGeom prst="wedgeRoundRectCallout">
            <a:avLst>
              <a:gd name="adj1" fmla="val 77248"/>
              <a:gd name="adj2" fmla="val -20217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Drag a text box onto the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510" y="1194722"/>
            <a:ext cx="3259490" cy="42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Fields and Labels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Make </a:t>
            </a:r>
            <a:r>
              <a:rPr lang="en-US" sz="2800" dirty="0" smtClean="0"/>
              <a:t>Name </a:t>
            </a:r>
            <a:r>
              <a:rPr lang="en-US" sz="2800" dirty="0"/>
              <a:t>bold. </a:t>
            </a:r>
          </a:p>
          <a:p>
            <a:pPr lvl="1"/>
            <a:r>
              <a:rPr lang="en-US" sz="2400" dirty="0"/>
              <a:t>Find the Font category and expand </a:t>
            </a:r>
            <a:r>
              <a:rPr lang="en-US" sz="2400" dirty="0" smtClean="0"/>
              <a:t>this</a:t>
            </a:r>
          </a:p>
          <a:p>
            <a:pPr lvl="1"/>
            <a:r>
              <a:rPr lang="en-US" sz="2400" dirty="0" smtClean="0"/>
              <a:t>Set Bold to True</a:t>
            </a:r>
            <a:endParaRPr lang="en-US" dirty="0" smtClean="0"/>
          </a:p>
          <a:p>
            <a:r>
              <a:rPr lang="en-US" sz="2800" dirty="0" smtClean="0"/>
              <a:t>Drag a Label to the bottom of the page</a:t>
            </a:r>
          </a:p>
          <a:p>
            <a:pPr lvl="1"/>
            <a:r>
              <a:rPr lang="en-US" sz="2400" dirty="0" smtClean="0"/>
              <a:t>Set Name = </a:t>
            </a:r>
            <a:r>
              <a:rPr lang="en-US" sz="2400" dirty="0" err="1" smtClean="0"/>
              <a:t>errorMessage</a:t>
            </a:r>
            <a:endParaRPr lang="en-US" sz="2400" dirty="0" smtClean="0"/>
          </a:p>
          <a:p>
            <a:pPr lvl="1"/>
            <a:r>
              <a:rPr lang="en-US" sz="2400" dirty="0" smtClean="0"/>
              <a:t>Blank out the text</a:t>
            </a:r>
          </a:p>
          <a:p>
            <a:pPr lvl="1"/>
            <a:r>
              <a:rPr lang="en-US" sz="2400" dirty="0" smtClean="0"/>
              <a:t>Set the foreground color to red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121" y="4678853"/>
            <a:ext cx="3905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Things Look Pretty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31" y="3831385"/>
            <a:ext cx="3248025" cy="142875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64644" y="2220093"/>
            <a:ext cx="2402356" cy="1314450"/>
          </a:xfrm>
          <a:prstGeom prst="wedgeRoundRectCallout">
            <a:avLst>
              <a:gd name="adj1" fmla="val 46188"/>
              <a:gd name="adj2" fmla="val 9873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Draw a rectangle around the text boxes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30" y="1971675"/>
            <a:ext cx="4352925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62" y="3831385"/>
            <a:ext cx="3228975" cy="138112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9315450" y="1781558"/>
            <a:ext cx="2325504" cy="1285491"/>
          </a:xfrm>
          <a:prstGeom prst="wedgeRoundRectCallout">
            <a:avLst>
              <a:gd name="adj1" fmla="val -83910"/>
              <a:gd name="adj2" fmla="val 1211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Play with alignment options to get controls </a:t>
            </a:r>
            <a:r>
              <a:rPr lang="en-US" dirty="0" smtClean="0"/>
              <a:t>lined </a:t>
            </a:r>
            <a:r>
              <a:rPr lang="en-US" dirty="0" smtClean="0"/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Computer/Compiler what the application should do, not how it should do it</a:t>
            </a:r>
          </a:p>
          <a:p>
            <a:pPr lvl="1"/>
            <a:r>
              <a:rPr lang="en-US" dirty="0" smtClean="0"/>
              <a:t>Leverage IDE to actually execute the instructions</a:t>
            </a:r>
          </a:p>
          <a:p>
            <a:pPr lvl="1"/>
            <a:r>
              <a:rPr lang="en-US" dirty="0" smtClean="0"/>
              <a:t>Use built in tools to design your program</a:t>
            </a:r>
          </a:p>
          <a:p>
            <a:r>
              <a:rPr lang="en-US" dirty="0" smtClean="0"/>
              <a:t>Assemble building blocks into functional programs</a:t>
            </a:r>
          </a:p>
          <a:p>
            <a:r>
              <a:rPr lang="en-US" dirty="0" smtClean="0"/>
              <a:t>Minimize coding!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Your Code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/>
              <a:t>GUI applications are event-driven which means they interact with users</a:t>
            </a:r>
          </a:p>
          <a:p>
            <a:pPr eaLnBrk="1" hangingPunct="1"/>
            <a:r>
              <a:rPr lang="en-US"/>
              <a:t>An event is a user’s action such as mouse clicking, key pressing, etc.</a:t>
            </a:r>
          </a:p>
          <a:p>
            <a:pPr eaLnBrk="1" hangingPunct="1"/>
            <a:r>
              <a:rPr lang="en-US"/>
              <a:t>Double clicking a control, such as Button, will link the control to a default Event Handler</a:t>
            </a:r>
          </a:p>
          <a:p>
            <a:pPr lvl="1" eaLnBrk="1" hangingPunct="1"/>
            <a:r>
              <a:rPr lang="en-US" sz="2000"/>
              <a:t>An event handler is a method that executes when a specific event takes place</a:t>
            </a:r>
          </a:p>
          <a:p>
            <a:pPr lvl="1" eaLnBrk="1" hangingPunct="1"/>
            <a:r>
              <a:rPr lang="en-US" sz="2000"/>
              <a:t>A code segment similar to the following will be created automatically:</a:t>
            </a:r>
          </a:p>
          <a:p>
            <a:pPr lvl="1" eaLnBrk="1" hangingPunct="1">
              <a:buFontTx/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private void myButton_Click(object sender, EventArgs e)</a:t>
            </a:r>
          </a:p>
          <a:p>
            <a:pPr lvl="1" eaLnBrk="1" hangingPunct="1">
              <a:buFontTx/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356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Action -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Drag a Button onto bottom of page</a:t>
            </a:r>
          </a:p>
          <a:p>
            <a:pPr lvl="1" eaLnBrk="1" hangingPunct="1"/>
            <a:r>
              <a:rPr lang="en-US" sz="2400" dirty="0"/>
              <a:t>Change Text = Click Me</a:t>
            </a:r>
          </a:p>
          <a:p>
            <a:pPr eaLnBrk="1" hangingPunct="1"/>
            <a:r>
              <a:rPr lang="en-US" dirty="0"/>
              <a:t>Double click on the button (or press enter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This should create a new tab/page called form1.cs</a:t>
            </a:r>
          </a:p>
          <a:p>
            <a:pPr lvl="1" eaLnBrk="1" hangingPunct="1"/>
            <a:r>
              <a:rPr lang="en-US" dirty="0" smtClean="0"/>
              <a:t>In the method Button1_Click, type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400" dirty="0" err="1"/>
              <a:t>errorMessage.Text</a:t>
            </a:r>
            <a:r>
              <a:rPr lang="en-US" sz="2400" dirty="0"/>
              <a:t> = "Thanks for clicking</a:t>
            </a:r>
            <a:r>
              <a:rPr lang="en-US" sz="2400" dirty="0" smtClean="0"/>
              <a:t>";</a:t>
            </a:r>
          </a:p>
          <a:p>
            <a:pPr marL="434340" indent="-342900"/>
            <a:r>
              <a:rPr lang="en-US" sz="2600" dirty="0" smtClean="0"/>
              <a:t>Try it out </a:t>
            </a:r>
            <a:r>
              <a:rPr lang="en-US" sz="2600" dirty="0" smtClean="0">
                <a:sym typeface="Wingdings" panose="05000000000000000000" pitchFamily="2" charset="2"/>
              </a:rPr>
              <a:t> Press play button!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179" y="3697705"/>
            <a:ext cx="19240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1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 Boxes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81200" y="1688431"/>
            <a:ext cx="8229600" cy="46783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 message box (aka dialog box) displays a message</a:t>
            </a:r>
          </a:p>
          <a:p>
            <a:pPr eaLnBrk="1" hangingPunct="1"/>
            <a:r>
              <a:rPr lang="en-US" sz="2800" dirty="0"/>
              <a:t>The .NET Framework provides a method named </a:t>
            </a:r>
            <a:r>
              <a:rPr lang="en-US" sz="2800" dirty="0" err="1"/>
              <a:t>MessageBox.Show</a:t>
            </a:r>
            <a:endParaRPr lang="en-US" sz="2800" dirty="0"/>
          </a:p>
          <a:p>
            <a:pPr lvl="1" eaLnBrk="1" hangingPunct="1"/>
            <a:r>
              <a:rPr lang="en-US" sz="2400" dirty="0"/>
              <a:t>C# can use it to pop up a window and display a message. A sample code is (bold line):</a:t>
            </a:r>
          </a:p>
          <a:p>
            <a:pPr lvl="1" eaLnBrk="1" hangingPunct="1">
              <a:buFontTx/>
              <a:buNone/>
            </a:pPr>
            <a:endParaRPr lang="en-US" sz="1800" dirty="0"/>
          </a:p>
          <a:p>
            <a:pPr lvl="1" eaLnBrk="1" hangingPunct="1">
              <a:buFontTx/>
              <a:buNone/>
            </a:pPr>
            <a:r>
              <a:rPr lang="en-US" sz="1800" dirty="0"/>
              <a:t>private void b</a:t>
            </a:r>
            <a:r>
              <a:rPr lang="en-US" sz="1800" dirty="0" smtClean="0"/>
              <a:t>utton1_Click(object </a:t>
            </a:r>
            <a:r>
              <a:rPr lang="en-US" sz="1800" dirty="0"/>
              <a:t>sender, </a:t>
            </a:r>
            <a:r>
              <a:rPr lang="en-US" sz="1800" dirty="0" err="1"/>
              <a:t>EventArgs</a:t>
            </a:r>
            <a:r>
              <a:rPr lang="en-US" sz="1800" dirty="0"/>
              <a:t> e)</a:t>
            </a:r>
          </a:p>
          <a:p>
            <a:pPr lvl="1" eaLnBrk="1" hangingPunct="1">
              <a:buFontTx/>
              <a:buNone/>
            </a:pPr>
            <a:r>
              <a:rPr lang="en-US" sz="1800" dirty="0"/>
              <a:t>{</a:t>
            </a:r>
          </a:p>
          <a:p>
            <a:pPr lvl="1"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b="1" dirty="0" err="1"/>
              <a:t>MessageBox.Show</a:t>
            </a:r>
            <a:r>
              <a:rPr lang="en-US" sz="1800" b="1" dirty="0"/>
              <a:t>(“Thanks for clicking the button!”);</a:t>
            </a:r>
          </a:p>
          <a:p>
            <a:pPr lvl="1" eaLnBrk="1" hangingPunct="1">
              <a:buFontTx/>
              <a:buNone/>
            </a:pPr>
            <a:r>
              <a:rPr lang="en-US" sz="1800" dirty="0"/>
              <a:t>}</a:t>
            </a:r>
          </a:p>
          <a:p>
            <a:pPr lvl="1"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269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Midterm Review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What is Event Driven Programming?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Intro to C#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Custom Data Structures in C#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 String to Numeric Values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50721" y="1910711"/>
            <a:ext cx="8261873" cy="3603812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/>
              <a:t>Input collected from the keyboard are considered combinations of characters (or string literals) even if they look like a number to you</a:t>
            </a:r>
          </a:p>
          <a:p>
            <a:pPr eaLnBrk="1" hangingPunct="1"/>
            <a:r>
              <a:rPr lang="en-US" sz="2000" dirty="0"/>
              <a:t>A </a:t>
            </a:r>
            <a:r>
              <a:rPr lang="en-US" sz="2000" dirty="0" err="1"/>
              <a:t>TextBox</a:t>
            </a:r>
            <a:r>
              <a:rPr lang="en-US" sz="2000" dirty="0"/>
              <a:t> control reads keyboard input, such as 25.65. However, the </a:t>
            </a:r>
            <a:r>
              <a:rPr lang="en-US" sz="2000" dirty="0" err="1"/>
              <a:t>TextBox</a:t>
            </a:r>
            <a:r>
              <a:rPr lang="en-US" sz="2000" dirty="0"/>
              <a:t> treats it as a string, not a number.</a:t>
            </a:r>
          </a:p>
          <a:p>
            <a:pPr eaLnBrk="1" hangingPunct="1"/>
            <a:r>
              <a:rPr lang="en-US" sz="2000" dirty="0"/>
              <a:t>In C#, use the following Parse methods to convert string to numeric data types</a:t>
            </a:r>
            <a:endParaRPr lang="en-US" sz="2800" dirty="0"/>
          </a:p>
          <a:p>
            <a:pPr lvl="1" eaLnBrk="1" hangingPunct="1"/>
            <a:r>
              <a:rPr lang="en-US" sz="1400" dirty="0" err="1"/>
              <a:t>int.Parse</a:t>
            </a:r>
            <a:endParaRPr lang="en-US" sz="1400" dirty="0"/>
          </a:p>
          <a:p>
            <a:pPr lvl="1" eaLnBrk="1" hangingPunct="1"/>
            <a:r>
              <a:rPr lang="en-US" sz="1400" dirty="0" err="1"/>
              <a:t>double.Parse</a:t>
            </a:r>
            <a:endParaRPr lang="en-US" sz="1400" dirty="0"/>
          </a:p>
          <a:p>
            <a:pPr lvl="1" eaLnBrk="1" hangingPunct="1"/>
            <a:r>
              <a:rPr lang="en-US" sz="1400" dirty="0" err="1"/>
              <a:t>decimal.Parse</a:t>
            </a:r>
            <a:endParaRPr lang="en-US" sz="14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Examples:</a:t>
            </a:r>
          </a:p>
          <a:p>
            <a:pPr eaLnBrk="1" hangingPunct="1"/>
            <a:endParaRPr lang="en-US" sz="1800" dirty="0"/>
          </a:p>
          <a:p>
            <a:pPr lvl="1" eaLnBrk="1" hangingPunct="1">
              <a:buFontTx/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hoursWorked</a:t>
            </a:r>
            <a:r>
              <a:rPr lang="en-US" sz="1400" dirty="0"/>
              <a:t> = </a:t>
            </a:r>
            <a:r>
              <a:rPr lang="en-US" sz="1400" dirty="0" err="1"/>
              <a:t>int.Parse</a:t>
            </a:r>
            <a:r>
              <a:rPr lang="en-US" sz="1400" dirty="0"/>
              <a:t>(hoursWorkedTextBox1.Text); </a:t>
            </a:r>
          </a:p>
          <a:p>
            <a:pPr lvl="1" eaLnBrk="1" hangingPunct="1">
              <a:buFontTx/>
              <a:buNone/>
            </a:pPr>
            <a:r>
              <a:rPr lang="en-US" sz="1400" dirty="0"/>
              <a:t>double temperature = </a:t>
            </a:r>
            <a:r>
              <a:rPr lang="en-US" sz="1400" dirty="0" err="1"/>
              <a:t>double.Parse</a:t>
            </a:r>
            <a:r>
              <a:rPr lang="en-US" sz="1400" dirty="0"/>
              <a:t>(</a:t>
            </a:r>
            <a:r>
              <a:rPr lang="en-US" sz="1400" dirty="0" err="1"/>
              <a:t>temperatureTextBox.Text</a:t>
            </a:r>
            <a:r>
              <a:rPr lang="en-US" sz="1400" dirty="0"/>
              <a:t>);</a:t>
            </a:r>
          </a:p>
          <a:p>
            <a:pPr eaLnBrk="1" hangingPunct="1"/>
            <a:endParaRPr lang="en-US" sz="18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8341895" y="3828921"/>
            <a:ext cx="2895600" cy="1066800"/>
          </a:xfrm>
          <a:prstGeom prst="wedgeRoundRectCallout">
            <a:avLst>
              <a:gd name="adj1" fmla="val -100016"/>
              <a:gd name="adj2" fmla="val 9064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Notice that </a:t>
            </a:r>
            <a:r>
              <a:rPr lang="en-US" dirty="0" err="1"/>
              <a:t>int</a:t>
            </a:r>
            <a:r>
              <a:rPr lang="en-US" dirty="0"/>
              <a:t> and double are now  class definitions</a:t>
            </a:r>
          </a:p>
        </p:txBody>
      </p:sp>
    </p:spTree>
    <p:extLst>
      <p:ext uri="{BB962C8B-B14F-4D97-AF65-F5344CB8AC3E}">
        <p14:creationId xmlns:p14="http://schemas.microsoft.com/office/powerpoint/2010/main" val="31519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60031" y="609037"/>
            <a:ext cx="9286993" cy="1202485"/>
          </a:xfrm>
        </p:spPr>
        <p:txBody>
          <a:bodyPr/>
          <a:lstStyle/>
          <a:p>
            <a:pPr eaLnBrk="1" hangingPunct="1"/>
            <a:r>
              <a:rPr lang="en-US" dirty="0" smtClean="0"/>
              <a:t>Convert Numeric to String Values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81200" y="1544052"/>
            <a:ext cx="82296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The Text property of a control only accepts string literals</a:t>
            </a:r>
          </a:p>
          <a:p>
            <a:pPr eaLnBrk="1" hangingPunct="1"/>
            <a:r>
              <a:rPr lang="en-US" sz="2000" dirty="0"/>
              <a:t>To display a number in a </a:t>
            </a:r>
            <a:r>
              <a:rPr lang="en-US" sz="2000" dirty="0" err="1"/>
              <a:t>TextBox</a:t>
            </a:r>
            <a:r>
              <a:rPr lang="en-US" sz="2000" dirty="0"/>
              <a:t> or Label control requires you to convert a numeric data to string type</a:t>
            </a:r>
          </a:p>
          <a:p>
            <a:pPr eaLnBrk="1" hangingPunct="1"/>
            <a:r>
              <a:rPr lang="en-US" sz="2000" dirty="0"/>
              <a:t>In C#, all variables work with </a:t>
            </a:r>
            <a:r>
              <a:rPr lang="en-US" sz="2000" dirty="0" err="1"/>
              <a:t>ToString</a:t>
            </a:r>
            <a:r>
              <a:rPr lang="en-US" sz="2000" dirty="0"/>
              <a:t> method that can convert variables’ values to string:</a:t>
            </a:r>
          </a:p>
          <a:p>
            <a:pPr eaLnBrk="1" hangingPunct="1"/>
            <a:endParaRPr lang="en-US" sz="1800" dirty="0"/>
          </a:p>
          <a:p>
            <a:pPr marL="400050" lvl="1" indent="0">
              <a:buNone/>
            </a:pPr>
            <a:r>
              <a:rPr lang="en-US" sz="1600" dirty="0"/>
              <a:t>Double </a:t>
            </a:r>
            <a:r>
              <a:rPr lang="en-US" sz="1600" dirty="0" err="1"/>
              <a:t>grossPay</a:t>
            </a:r>
            <a:r>
              <a:rPr lang="en-US" sz="1600" dirty="0"/>
              <a:t> = 1550.0;</a:t>
            </a:r>
          </a:p>
          <a:p>
            <a:pPr marL="400050" lvl="1" indent="0">
              <a:buNone/>
            </a:pPr>
            <a:r>
              <a:rPr lang="en-US" sz="1600" dirty="0" err="1"/>
              <a:t>grossPayLabel.Text</a:t>
            </a:r>
            <a:r>
              <a:rPr lang="en-US" sz="1600" dirty="0"/>
              <a:t> = </a:t>
            </a:r>
            <a:r>
              <a:rPr lang="en-US" sz="1600" dirty="0" err="1"/>
              <a:t>grossPay.ToString</a:t>
            </a:r>
            <a:r>
              <a:rPr lang="en-US" sz="1600" dirty="0"/>
              <a:t>();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myNumber</a:t>
            </a:r>
            <a:r>
              <a:rPr lang="en-US" sz="1600" dirty="0"/>
              <a:t> = 123;</a:t>
            </a:r>
          </a:p>
          <a:p>
            <a:pPr marL="400050" lvl="1" indent="0">
              <a:buNone/>
            </a:pPr>
            <a:r>
              <a:rPr lang="en-US" sz="1600" dirty="0" err="1"/>
              <a:t>MessageBox.Show</a:t>
            </a:r>
            <a:r>
              <a:rPr lang="en-US" sz="1600" dirty="0"/>
              <a:t>(</a:t>
            </a:r>
            <a:r>
              <a:rPr lang="en-US" sz="1600" dirty="0" err="1"/>
              <a:t>myNumber.ToString</a:t>
            </a:r>
            <a:r>
              <a:rPr lang="en-US" sz="1600" dirty="0"/>
              <a:t>());</a:t>
            </a:r>
          </a:p>
          <a:p>
            <a:pPr marL="400050" lvl="1" indent="0">
              <a:buNone/>
            </a:pPr>
            <a:endParaRPr lang="en-US" sz="1600" dirty="0"/>
          </a:p>
          <a:p>
            <a:pPr eaLnBrk="1" hangingPunct="1"/>
            <a:r>
              <a:rPr lang="en-US" sz="2000" dirty="0"/>
              <a:t>Another option is “implicit string conversion with the + operator”:</a:t>
            </a:r>
            <a:endParaRPr lang="en-US" sz="1800" dirty="0"/>
          </a:p>
          <a:p>
            <a:pPr marL="400050" lvl="1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idNumber</a:t>
            </a:r>
            <a:r>
              <a:rPr lang="en-US" sz="1600" dirty="0"/>
              <a:t> = 1044;</a:t>
            </a:r>
          </a:p>
          <a:p>
            <a:pPr marL="400050" lvl="1" indent="0">
              <a:buNone/>
            </a:pPr>
            <a:r>
              <a:rPr lang="en-US" sz="1600" dirty="0"/>
              <a:t>String output = “Your ID number is  “ + </a:t>
            </a:r>
            <a:r>
              <a:rPr lang="en-US" sz="1600" dirty="0" err="1"/>
              <a:t>idNumber</a:t>
            </a:r>
            <a:r>
              <a:rPr lang="en-US" sz="1600" dirty="0"/>
              <a:t>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8763000" y="6077952"/>
            <a:ext cx="2895600" cy="533400"/>
          </a:xfrm>
          <a:prstGeom prst="wedgeRoundRectCallout">
            <a:avLst>
              <a:gd name="adj1" fmla="val -116108"/>
              <a:gd name="adj2" fmla="val -2997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is an example of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7535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Formatting Numbers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/>
              <a:t>The ToString method can optionally format a number to appear in a specific way</a:t>
            </a:r>
          </a:p>
          <a:p>
            <a:pPr eaLnBrk="1" hangingPunct="1"/>
            <a:r>
              <a:rPr lang="en-US"/>
              <a:t>The following table lists the “format strings” and how they work with sample outputs</a:t>
            </a:r>
          </a:p>
          <a:p>
            <a:pPr eaLnBrk="1" hangingPunct="1"/>
            <a:endParaRPr lang="en-US"/>
          </a:p>
          <a:p>
            <a:pPr eaLnBrk="1" hangingPunct="1"/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3581400"/>
          <a:ext cx="8001000" cy="2344738"/>
        </p:xfrm>
        <a:graphic>
          <a:graphicData uri="http://schemas.openxmlformats.org/drawingml/2006/table">
            <a:tbl>
              <a:tblPr/>
              <a:tblGrid>
                <a:gridCol w="1143000"/>
                <a:gridCol w="2514600"/>
                <a:gridCol w="1143000"/>
                <a:gridCol w="1376363"/>
                <a:gridCol w="18240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Format String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“N” or “n”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format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ToString(“n3”)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12.300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“F” or “f”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Fixed-point scientific format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123456.0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ToString("f2")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123456.00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“E” or “e”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Exponential scientific format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123456.0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ToString("e3")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1.235e+005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“C” or “c”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Currency format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-1234567.8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ToString("C")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($1,234,567.80)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“P” or “p”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Percentage format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.234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ToString("P")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23.40%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6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Handling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776662"/>
            <a:ext cx="8229600" cy="4419600"/>
          </a:xfrm>
        </p:spPr>
        <p:txBody>
          <a:bodyPr/>
          <a:lstStyle/>
          <a:p>
            <a:pPr eaLnBrk="1" hangingPunct="1"/>
            <a:r>
              <a:rPr lang="en-US" sz="1800" dirty="0"/>
              <a:t>An exception is an unexpected error that happens while a program is running</a:t>
            </a:r>
          </a:p>
          <a:p>
            <a:pPr eaLnBrk="1" hangingPunct="1"/>
            <a:r>
              <a:rPr lang="en-US" sz="1800" dirty="0"/>
              <a:t>If an exception is not handled by the program, the program will abruptly halt</a:t>
            </a:r>
          </a:p>
          <a:p>
            <a:pPr eaLnBrk="1" hangingPunct="1"/>
            <a:r>
              <a:rPr lang="en-US" sz="1800" dirty="0"/>
              <a:t>C# allows you to write codes that responds to exceptions. Such codes are known as exception handlers.</a:t>
            </a:r>
          </a:p>
          <a:p>
            <a:pPr eaLnBrk="1" hangingPunct="1"/>
            <a:r>
              <a:rPr lang="en-US" sz="1800" dirty="0"/>
              <a:t>In C# the structure is called a try-catch statement</a:t>
            </a:r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sz="1600" dirty="0"/>
              <a:t>try { }</a:t>
            </a:r>
          </a:p>
          <a:p>
            <a:pPr marL="400050" lvl="1" indent="0">
              <a:buNone/>
            </a:pPr>
            <a:r>
              <a:rPr lang="en-US" sz="1600" dirty="0"/>
              <a:t>catch { }</a:t>
            </a:r>
          </a:p>
          <a:p>
            <a:pPr marL="400050" lvl="1" indent="0">
              <a:buNone/>
            </a:pPr>
            <a:endParaRPr lang="en-US" sz="1400" dirty="0"/>
          </a:p>
          <a:p>
            <a:pPr eaLnBrk="1" hangingPunct="1"/>
            <a:r>
              <a:rPr lang="en-US" sz="1800" dirty="0"/>
              <a:t>The try block is where you place the statements that could have exception</a:t>
            </a:r>
          </a:p>
          <a:p>
            <a:pPr eaLnBrk="1" hangingPunct="1"/>
            <a:r>
              <a:rPr lang="en-US" sz="1800" dirty="0"/>
              <a:t>The catch block is where you place statements as response to the exception when it happens</a:t>
            </a:r>
          </a:p>
        </p:txBody>
      </p:sp>
    </p:spTree>
    <p:extLst>
      <p:ext uri="{BB962C8B-B14F-4D97-AF65-F5344CB8AC3E}">
        <p14:creationId xmlns:p14="http://schemas.microsoft.com/office/powerpoint/2010/main" val="25738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MPG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three more text boxes to page</a:t>
            </a:r>
          </a:p>
          <a:p>
            <a:pPr lvl="1"/>
            <a:r>
              <a:rPr lang="en-US" dirty="0" smtClean="0"/>
              <a:t>Miles, gallons, mileage</a:t>
            </a:r>
          </a:p>
          <a:p>
            <a:pPr lvl="1"/>
            <a:r>
              <a:rPr lang="en-US" dirty="0"/>
              <a:t>Change the mileage to display only</a:t>
            </a:r>
          </a:p>
          <a:p>
            <a:pPr lvl="2"/>
            <a:r>
              <a:rPr lang="en-US" dirty="0"/>
              <a:t>Set Read Only = true</a:t>
            </a:r>
          </a:p>
          <a:p>
            <a:r>
              <a:rPr lang="en-US" dirty="0"/>
              <a:t>Change button text = “Calculate Mileage” </a:t>
            </a:r>
          </a:p>
          <a:p>
            <a:r>
              <a:rPr lang="en-US" dirty="0"/>
              <a:t>Update </a:t>
            </a:r>
            <a:r>
              <a:rPr lang="en-US" dirty="0" smtClean="0"/>
              <a:t>Code - Switch </a:t>
            </a:r>
            <a:r>
              <a:rPr lang="en-US" dirty="0"/>
              <a:t>back to your </a:t>
            </a:r>
            <a:r>
              <a:rPr lang="en-US" dirty="0" err="1"/>
              <a:t>form.cs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Copy/Paste code in the notes below</a:t>
            </a:r>
          </a:p>
          <a:p>
            <a:pPr lvl="1"/>
            <a:r>
              <a:rPr lang="en-US" dirty="0" smtClean="0"/>
              <a:t>Make sure to match IDs to match code in notes section.</a:t>
            </a:r>
          </a:p>
          <a:p>
            <a:pPr lvl="1"/>
            <a:r>
              <a:rPr lang="en-US" dirty="0" smtClean="0"/>
              <a:t>Remove the previous </a:t>
            </a:r>
            <a:r>
              <a:rPr lang="en-US" dirty="0" err="1" smtClean="0"/>
              <a:t>errorMessage</a:t>
            </a:r>
            <a:r>
              <a:rPr lang="en-US" dirty="0" smtClean="0"/>
              <a:t> code and Message box code</a:t>
            </a:r>
          </a:p>
          <a:p>
            <a:pPr lvl="1"/>
            <a:r>
              <a:rPr lang="en-US" dirty="0" smtClean="0"/>
              <a:t>Paste the code from the notes below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Throwing an Exception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sz="2000" dirty="0"/>
              <a:t>n the following example, the user may entered invalid data (e.g. null) to the </a:t>
            </a:r>
            <a:r>
              <a:rPr lang="en-US" sz="2000" dirty="0" err="1"/>
              <a:t>milesText</a:t>
            </a:r>
            <a:r>
              <a:rPr lang="en-US" sz="2000" dirty="0"/>
              <a:t> control. In this case, an exception happens (which is commonly said to “throw an exception”).</a:t>
            </a:r>
          </a:p>
          <a:p>
            <a:pPr eaLnBrk="1" hangingPunct="1"/>
            <a:r>
              <a:rPr lang="en-US" sz="2000" dirty="0"/>
              <a:t>The program then jumps to the catch block.</a:t>
            </a:r>
          </a:p>
          <a:p>
            <a:pPr eaLnBrk="1" hangingPunct="1"/>
            <a:r>
              <a:rPr lang="en-US" sz="2000" dirty="0"/>
              <a:t>You can use the following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 to display an exception’s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  default error message: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1400" dirty="0"/>
              <a:t>    catch (Exception ex)</a:t>
            </a:r>
          </a:p>
          <a:p>
            <a:pPr eaLnBrk="1" hangingPunct="1">
              <a:buFontTx/>
              <a:buNone/>
            </a:pPr>
            <a:r>
              <a:rPr lang="en-US" sz="1400" dirty="0"/>
              <a:t>    {</a:t>
            </a:r>
          </a:p>
          <a:p>
            <a:pPr eaLnBrk="1" hangingPunct="1">
              <a:buFontTx/>
              <a:buNone/>
            </a:pPr>
            <a:r>
              <a:rPr lang="en-US" sz="1400" dirty="0"/>
              <a:t>    </a:t>
            </a:r>
            <a:r>
              <a:rPr lang="en-US" sz="1400" dirty="0" err="1"/>
              <a:t>MessageBox.Show</a:t>
            </a:r>
            <a:r>
              <a:rPr lang="en-US" sz="1400" dirty="0"/>
              <a:t>(</a:t>
            </a:r>
            <a:r>
              <a:rPr lang="en-US" sz="1400" dirty="0" err="1"/>
              <a:t>ex.Message</a:t>
            </a:r>
            <a:r>
              <a:rPr lang="en-US" sz="1400" dirty="0"/>
              <a:t>);</a:t>
            </a:r>
          </a:p>
          <a:p>
            <a:pPr eaLnBrk="1" hangingPunct="1">
              <a:buFontTx/>
              <a:buNone/>
            </a:pPr>
            <a:r>
              <a:rPr lang="en-US" sz="1400" dirty="0"/>
              <a:t>    }</a:t>
            </a: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6172201" y="3117851"/>
            <a:ext cx="4054475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try</a:t>
            </a:r>
          </a:p>
          <a:p>
            <a:pPr eaLnBrk="1" hangingPunct="1"/>
            <a:r>
              <a:rPr lang="en-US" sz="1400" dirty="0"/>
              <a:t>{</a:t>
            </a:r>
          </a:p>
          <a:p>
            <a:pPr eaLnBrk="1" hangingPunct="1"/>
            <a:r>
              <a:rPr lang="en-US" sz="1400" dirty="0"/>
              <a:t> double miles;</a:t>
            </a:r>
          </a:p>
          <a:p>
            <a:pPr eaLnBrk="1" hangingPunct="1"/>
            <a:r>
              <a:rPr lang="en-US" sz="1400" dirty="0"/>
              <a:t> double gallons;</a:t>
            </a:r>
          </a:p>
          <a:p>
            <a:pPr eaLnBrk="1" hangingPunct="1"/>
            <a:r>
              <a:rPr lang="en-US" sz="1400" dirty="0"/>
              <a:t> double mpg;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 </a:t>
            </a:r>
            <a:r>
              <a:rPr lang="en-US" sz="1400" b="1" dirty="0"/>
              <a:t>miles = </a:t>
            </a:r>
            <a:r>
              <a:rPr lang="en-US" sz="1400" b="1" dirty="0" err="1"/>
              <a:t>double.Parse</a:t>
            </a:r>
            <a:r>
              <a:rPr lang="en-US" sz="1400" b="1" dirty="0"/>
              <a:t>(</a:t>
            </a:r>
            <a:r>
              <a:rPr lang="en-US" sz="1400" b="1" dirty="0" err="1"/>
              <a:t>milesTextBox.Text</a:t>
            </a:r>
            <a:r>
              <a:rPr lang="en-US" sz="1400" b="1" dirty="0"/>
              <a:t>);</a:t>
            </a:r>
          </a:p>
          <a:p>
            <a:pPr eaLnBrk="1" hangingPunct="1"/>
            <a:r>
              <a:rPr lang="en-US" sz="1400" dirty="0"/>
              <a:t> gallons = </a:t>
            </a:r>
            <a:r>
              <a:rPr lang="en-US" sz="1400" dirty="0" err="1"/>
              <a:t>double.Parse</a:t>
            </a:r>
            <a:r>
              <a:rPr lang="en-US" sz="1400" dirty="0"/>
              <a:t>(</a:t>
            </a:r>
            <a:r>
              <a:rPr lang="en-US" sz="1400" dirty="0" err="1"/>
              <a:t>gallonsTextBox.Text</a:t>
            </a:r>
            <a:r>
              <a:rPr lang="en-US" sz="1400" dirty="0"/>
              <a:t>);</a:t>
            </a:r>
          </a:p>
          <a:p>
            <a:pPr eaLnBrk="1" hangingPunct="1"/>
            <a:r>
              <a:rPr lang="en-US" sz="1400" dirty="0"/>
              <a:t> mpg = miles / gallons;</a:t>
            </a:r>
          </a:p>
          <a:p>
            <a:pPr eaLnBrk="1" hangingPunct="1"/>
            <a:r>
              <a:rPr lang="en-US" sz="1400" dirty="0"/>
              <a:t> </a:t>
            </a:r>
            <a:r>
              <a:rPr lang="en-US" sz="1400" dirty="0" err="1"/>
              <a:t>mpgLabel.Text</a:t>
            </a:r>
            <a:r>
              <a:rPr lang="en-US" sz="1400" dirty="0"/>
              <a:t> = </a:t>
            </a:r>
            <a:r>
              <a:rPr lang="en-US" sz="1400" dirty="0" err="1"/>
              <a:t>mpg.ToString</a:t>
            </a:r>
            <a:r>
              <a:rPr lang="en-US" sz="1400" dirty="0"/>
              <a:t>();</a:t>
            </a:r>
          </a:p>
          <a:p>
            <a:pPr eaLnBrk="1" hangingPunct="1"/>
            <a:r>
              <a:rPr lang="en-US" sz="1400" dirty="0"/>
              <a:t>}</a:t>
            </a:r>
          </a:p>
          <a:p>
            <a:pPr eaLnBrk="1" hangingPunct="1"/>
            <a:r>
              <a:rPr lang="en-US" sz="1400" dirty="0"/>
              <a:t>catch</a:t>
            </a:r>
          </a:p>
          <a:p>
            <a:pPr eaLnBrk="1" hangingPunct="1"/>
            <a:r>
              <a:rPr lang="en-US" sz="1400" dirty="0"/>
              <a:t>{</a:t>
            </a:r>
          </a:p>
          <a:p>
            <a:pPr eaLnBrk="1" hangingPunct="1"/>
            <a:r>
              <a:rPr lang="en-US" sz="1400" dirty="0"/>
              <a:t> </a:t>
            </a:r>
            <a:r>
              <a:rPr lang="en-US" sz="1400" dirty="0" err="1"/>
              <a:t>MessageBox.Show</a:t>
            </a:r>
            <a:r>
              <a:rPr lang="en-US" sz="1400" dirty="0"/>
              <a:t>("Invalid data was entered."):</a:t>
            </a:r>
          </a:p>
          <a:p>
            <a:pPr eaLnBrk="1" hangingPunct="1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55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Preventing Data Conversion Exception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Exception should be prevented when possible</a:t>
            </a:r>
          </a:p>
          <a:p>
            <a:pPr eaLnBrk="1" hangingPunct="1"/>
            <a:r>
              <a:rPr lang="en-US" sz="2000" dirty="0"/>
              <a:t>The </a:t>
            </a:r>
            <a:r>
              <a:rPr lang="en-US" sz="2000" b="1" dirty="0" err="1"/>
              <a:t>TryParse</a:t>
            </a:r>
            <a:r>
              <a:rPr lang="en-US" sz="2000" dirty="0"/>
              <a:t> methods can prevent exceptions caused by users entering invalid data</a:t>
            </a:r>
          </a:p>
          <a:p>
            <a:pPr lvl="1" eaLnBrk="1" hangingPunct="1"/>
            <a:r>
              <a:rPr lang="en-US" sz="1800" dirty="0" err="1"/>
              <a:t>int.TryParse</a:t>
            </a:r>
            <a:endParaRPr lang="en-US" sz="1800" dirty="0"/>
          </a:p>
          <a:p>
            <a:pPr lvl="1" eaLnBrk="1" hangingPunct="1"/>
            <a:r>
              <a:rPr lang="en-US" sz="1800" dirty="0" err="1" smtClean="0"/>
              <a:t>double.TryParse</a:t>
            </a:r>
            <a:endParaRPr lang="en-US" sz="1800" dirty="0"/>
          </a:p>
          <a:p>
            <a:pPr lvl="1" eaLnBrk="1" hangingPunct="1"/>
            <a:r>
              <a:rPr lang="en-US" sz="1800" dirty="0" err="1"/>
              <a:t>decimal.TryParse</a:t>
            </a:r>
            <a:endParaRPr lang="en-US" sz="1800" dirty="0"/>
          </a:p>
          <a:p>
            <a:pPr eaLnBrk="1" hangingPunct="1"/>
            <a:r>
              <a:rPr lang="en-US" sz="2000" dirty="0"/>
              <a:t>The generic syntax is:</a:t>
            </a:r>
          </a:p>
          <a:p>
            <a:pPr lvl="1" eaLnBrk="1" hangingPunct="1">
              <a:buFontTx/>
              <a:buNone/>
            </a:pPr>
            <a:endParaRPr lang="en-US" sz="1800" dirty="0"/>
          </a:p>
          <a:p>
            <a:pPr lvl="1" eaLnBrk="1" hangingPunct="1">
              <a:buFontTx/>
              <a:buNone/>
            </a:pPr>
            <a:r>
              <a:rPr lang="en-US" sz="1800" dirty="0" err="1"/>
              <a:t>int.TryParse</a:t>
            </a:r>
            <a:r>
              <a:rPr lang="en-US" sz="1800" dirty="0"/>
              <a:t>(string, out </a:t>
            </a:r>
            <a:r>
              <a:rPr lang="en-US" sz="1800" i="1" dirty="0" err="1"/>
              <a:t>targetVariable</a:t>
            </a:r>
            <a:r>
              <a:rPr lang="en-US" sz="1800" dirty="0"/>
              <a:t>)</a:t>
            </a:r>
          </a:p>
          <a:p>
            <a:pPr lvl="1" eaLnBrk="1" hangingPunct="1">
              <a:buFontTx/>
              <a:buNone/>
            </a:pPr>
            <a:endParaRPr lang="en-US" sz="18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6553200" y="3200400"/>
            <a:ext cx="3429000" cy="990600"/>
          </a:xfrm>
          <a:prstGeom prst="wedgeRoundRectCallout">
            <a:avLst>
              <a:gd name="adj1" fmla="val -107201"/>
              <a:gd name="adj2" fmla="val 6387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dirty="0"/>
              <a:t>The </a:t>
            </a:r>
            <a:r>
              <a:rPr lang="en-US" b="1" dirty="0"/>
              <a:t>out</a:t>
            </a:r>
            <a:r>
              <a:rPr lang="en-US" dirty="0"/>
              <a:t> keyword is required; it specifies that the </a:t>
            </a:r>
            <a:r>
              <a:rPr lang="en-US" i="1" dirty="0" err="1"/>
              <a:t>targetVariable</a:t>
            </a:r>
            <a:r>
              <a:rPr lang="en-US" dirty="0"/>
              <a:t> is an output variable</a:t>
            </a:r>
          </a:p>
        </p:txBody>
      </p:sp>
    </p:spTree>
    <p:extLst>
      <p:ext uri="{BB962C8B-B14F-4D97-AF65-F5344CB8AC3E}">
        <p14:creationId xmlns:p14="http://schemas.microsoft.com/office/powerpoint/2010/main" val="16579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Samples of TryParse Methods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/>
              <a:t>// int.TryParse</a:t>
            </a:r>
          </a:p>
          <a:p>
            <a:pPr marL="0" indent="0">
              <a:buNone/>
            </a:pPr>
            <a:r>
              <a:rPr lang="en-US" sz="2000"/>
              <a:t>int number;</a:t>
            </a:r>
          </a:p>
          <a:p>
            <a:pPr marL="0" indent="0">
              <a:buNone/>
            </a:pPr>
            <a:r>
              <a:rPr lang="en-US" sz="2000"/>
              <a:t>if (int.TryParse(inputTextBox.Text, out number)) { } else { }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//double.TryParse</a:t>
            </a:r>
          </a:p>
          <a:p>
            <a:pPr marL="0" indent="0">
              <a:buNone/>
            </a:pPr>
            <a:r>
              <a:rPr lang="en-US" sz="2000"/>
              <a:t>double number;</a:t>
            </a:r>
          </a:p>
          <a:p>
            <a:pPr marL="0" indent="0">
              <a:buNone/>
            </a:pPr>
            <a:r>
              <a:rPr lang="en-US" sz="2000"/>
              <a:t>if (double.TryParse(inputTextBox.Text, out number)) { } else { }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//decimal.TryParse</a:t>
            </a:r>
          </a:p>
          <a:p>
            <a:pPr marL="0" indent="0">
              <a:buNone/>
            </a:pPr>
            <a:r>
              <a:rPr lang="en-US" sz="2000"/>
              <a:t>decimal number;</a:t>
            </a:r>
          </a:p>
          <a:p>
            <a:pPr marL="0" indent="0">
              <a:buNone/>
            </a:pPr>
            <a:r>
              <a:rPr lang="en-US" sz="2000"/>
              <a:t>if (decimal.TryParse(inputTextBox.Text, out number)) { } else { }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97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RadioButton Control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/>
              <a:t>Ability to turn off/on selections</a:t>
            </a:r>
          </a:p>
          <a:p>
            <a:pPr eaLnBrk="1" hangingPunct="1"/>
            <a:r>
              <a:rPr lang="en-US" sz="2800" dirty="0"/>
              <a:t>Common properties are:</a:t>
            </a:r>
          </a:p>
          <a:p>
            <a:pPr lvl="1" eaLnBrk="1" hangingPunct="1"/>
            <a:r>
              <a:rPr lang="en-US" sz="2400" b="1" dirty="0"/>
              <a:t>Text</a:t>
            </a:r>
            <a:r>
              <a:rPr lang="en-US" sz="2400" dirty="0"/>
              <a:t>: holds the text that is displayed next to the radio button</a:t>
            </a:r>
          </a:p>
          <a:p>
            <a:pPr lvl="1" eaLnBrk="1" hangingPunct="1"/>
            <a:r>
              <a:rPr lang="en-US" sz="2400" b="1" dirty="0"/>
              <a:t>Checked</a:t>
            </a:r>
            <a:r>
              <a:rPr lang="en-US" sz="2400" dirty="0"/>
              <a:t>: a Boolean property that determines whether the control is selected or </a:t>
            </a:r>
            <a:r>
              <a:rPr lang="en-US" sz="2400" dirty="0" smtClean="0"/>
              <a:t>deselected</a:t>
            </a:r>
          </a:p>
          <a:p>
            <a:pPr lvl="1" eaLnBrk="1" hangingPunct="1"/>
            <a:r>
              <a:rPr lang="en-US" sz="2400" b="1" dirty="0" smtClean="0"/>
              <a:t>Tag</a:t>
            </a:r>
            <a:r>
              <a:rPr lang="en-US" sz="2400" dirty="0" smtClean="0"/>
              <a:t>: User defined data value</a:t>
            </a:r>
            <a:endParaRPr lang="en-US" sz="2400" b="1" dirty="0"/>
          </a:p>
          <a:p>
            <a:pPr eaLnBrk="1" hangingPunct="1"/>
            <a:r>
              <a:rPr lang="en-US" sz="2800" dirty="0"/>
              <a:t>In code, use a decision structure to determine whether a </a:t>
            </a:r>
            <a:r>
              <a:rPr lang="en-US" sz="2800" dirty="0" err="1"/>
              <a:t>RadioButton</a:t>
            </a:r>
            <a:r>
              <a:rPr lang="en-US" sz="2800" dirty="0"/>
              <a:t> is selected. For example,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If (</a:t>
            </a:r>
            <a:r>
              <a:rPr lang="en-US" dirty="0" err="1"/>
              <a:t>choiceRadioButton.Checked</a:t>
            </a:r>
            <a:r>
              <a:rPr lang="en-US" dirty="0"/>
              <a:t>) { } else { }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921" y="2020068"/>
            <a:ext cx="2133600" cy="64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5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Radio Buttons to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727" y="1811522"/>
            <a:ext cx="8229600" cy="452596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 smtClean="0"/>
              <a:t>After the Address field, insert a few blank lines</a:t>
            </a:r>
          </a:p>
          <a:p>
            <a:pPr lvl="1"/>
            <a:r>
              <a:rPr lang="en-US" sz="2800" dirty="0" smtClean="0"/>
              <a:t>Drag three </a:t>
            </a:r>
            <a:r>
              <a:rPr lang="en-US" sz="2800" dirty="0" err="1" smtClean="0"/>
              <a:t>RadioButton</a:t>
            </a:r>
            <a:r>
              <a:rPr lang="en-US" sz="2800" dirty="0" smtClean="0"/>
              <a:t> controls </a:t>
            </a:r>
            <a:r>
              <a:rPr lang="en-US" sz="2800" dirty="0"/>
              <a:t>to the blank </a:t>
            </a:r>
            <a:r>
              <a:rPr lang="en-US" sz="2800" dirty="0" smtClean="0"/>
              <a:t>space</a:t>
            </a:r>
          </a:p>
          <a:p>
            <a:pPr lvl="1"/>
            <a:r>
              <a:rPr lang="en-US" sz="2800" dirty="0" smtClean="0"/>
              <a:t>The tag value will represent the gas tank size for the vehicle you choose</a:t>
            </a:r>
            <a:endParaRPr lang="en-US" sz="2800" dirty="0"/>
          </a:p>
          <a:p>
            <a:pPr lvl="1"/>
            <a:r>
              <a:rPr lang="en-US" sz="2800" dirty="0" smtClean="0"/>
              <a:t>Set properties for each:</a:t>
            </a:r>
          </a:p>
          <a:p>
            <a:pPr lvl="2"/>
            <a:r>
              <a:rPr lang="en-US" sz="2400" dirty="0" smtClean="0"/>
              <a:t>Name = radioCar1, radioCar2, radioCar3 </a:t>
            </a:r>
            <a:endParaRPr lang="en-US" sz="2400" dirty="0"/>
          </a:p>
          <a:p>
            <a:pPr lvl="2"/>
            <a:r>
              <a:rPr lang="en-US" sz="2400" dirty="0" smtClean="0"/>
              <a:t>Text </a:t>
            </a:r>
            <a:r>
              <a:rPr lang="en-US" sz="2400" dirty="0"/>
              <a:t>= </a:t>
            </a:r>
            <a:r>
              <a:rPr lang="en-US" sz="2400" dirty="0" smtClean="0"/>
              <a:t>&lt;your favorite card&gt;</a:t>
            </a:r>
          </a:p>
          <a:p>
            <a:pPr lvl="2"/>
            <a:r>
              <a:rPr lang="en-US" sz="2400" dirty="0" smtClean="0"/>
              <a:t>Tag </a:t>
            </a:r>
            <a:r>
              <a:rPr lang="en-US" sz="2400" dirty="0"/>
              <a:t>= </a:t>
            </a:r>
            <a:r>
              <a:rPr lang="en-US" sz="2400" dirty="0" smtClean="0"/>
              <a:t>&lt;gas tank size&gt;</a:t>
            </a:r>
          </a:p>
          <a:p>
            <a:pPr lvl="1"/>
            <a:r>
              <a:rPr lang="en-US" sz="2600" dirty="0" smtClean="0"/>
              <a:t>Make gallons text box display only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GUI is more fun!</a:t>
            </a:r>
          </a:p>
          <a:p>
            <a:r>
              <a:rPr lang="en-US" dirty="0" smtClean="0"/>
              <a:t>Most applications for phones, web, </a:t>
            </a:r>
            <a:r>
              <a:rPr lang="en-US" dirty="0" err="1" smtClean="0"/>
              <a:t>MacOS</a:t>
            </a:r>
            <a:r>
              <a:rPr lang="en-US" dirty="0" smtClean="0"/>
              <a:t>, Windows all leverage GUI libraries</a:t>
            </a:r>
          </a:p>
          <a:p>
            <a:r>
              <a:rPr lang="en-US" dirty="0" smtClean="0"/>
              <a:t>Leverage other people’s stuff – huge value in built in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Selected Radio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if statements for each radio button</a:t>
            </a:r>
          </a:p>
          <a:p>
            <a:pPr lvl="1"/>
            <a:r>
              <a:rPr lang="en-US" dirty="0" smtClean="0"/>
              <a:t>If the checked flag is true</a:t>
            </a:r>
          </a:p>
          <a:p>
            <a:pPr lvl="1"/>
            <a:r>
              <a:rPr lang="en-US" dirty="0" smtClean="0"/>
              <a:t>Update the </a:t>
            </a:r>
            <a:r>
              <a:rPr lang="en-US" dirty="0" err="1" smtClean="0"/>
              <a:t>textGallons.text</a:t>
            </a:r>
            <a:r>
              <a:rPr lang="en-US" dirty="0" smtClean="0"/>
              <a:t> with the tag value.</a:t>
            </a:r>
          </a:p>
          <a:p>
            <a:pPr lvl="1"/>
            <a:r>
              <a:rPr lang="en-US" dirty="0" smtClean="0"/>
              <a:t>Make sure to do this prior to the gallons assignment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034" y="3342522"/>
            <a:ext cx="3238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CheckBox Control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The </a:t>
            </a:r>
            <a:r>
              <a:rPr lang="en-US" sz="2800" dirty="0" err="1"/>
              <a:t>CheckBox</a:t>
            </a:r>
            <a:r>
              <a:rPr lang="en-US" sz="2800" dirty="0"/>
              <a:t> Control gives the user an option, such as true/false or yes/no</a:t>
            </a:r>
          </a:p>
          <a:p>
            <a:pPr eaLnBrk="1" hangingPunct="1"/>
            <a:r>
              <a:rPr lang="en-US" sz="2800" dirty="0"/>
              <a:t>Common properties are:</a:t>
            </a:r>
          </a:p>
          <a:p>
            <a:pPr lvl="1" eaLnBrk="1" hangingPunct="1"/>
            <a:r>
              <a:rPr lang="en-US" sz="2000" b="1" dirty="0"/>
              <a:t>Text</a:t>
            </a:r>
            <a:r>
              <a:rPr lang="en-US" sz="2000" dirty="0"/>
              <a:t>: holds the text that is displayed next to the radio button</a:t>
            </a:r>
          </a:p>
          <a:p>
            <a:pPr lvl="1" eaLnBrk="1" hangingPunct="1"/>
            <a:r>
              <a:rPr lang="en-US" sz="2000" b="1" dirty="0"/>
              <a:t>Checked</a:t>
            </a:r>
            <a:r>
              <a:rPr lang="en-US" sz="2000" dirty="0"/>
              <a:t>: a Boolean property that determines whether the control is selected or deselected</a:t>
            </a:r>
          </a:p>
          <a:p>
            <a:pPr eaLnBrk="1" hangingPunct="1"/>
            <a:r>
              <a:rPr lang="en-US" sz="2800" dirty="0"/>
              <a:t>In code, use a decision structure to determine whether a </a:t>
            </a:r>
            <a:r>
              <a:rPr lang="en-US" sz="2800" dirty="0" err="1"/>
              <a:t>CheckBox</a:t>
            </a:r>
            <a:r>
              <a:rPr lang="en-US" sz="2800" dirty="0"/>
              <a:t> is selected. For example,</a:t>
            </a:r>
          </a:p>
          <a:p>
            <a:pPr marL="800100" lvl="2" indent="0">
              <a:buNone/>
            </a:pPr>
            <a:endParaRPr lang="en-US" sz="1800" dirty="0"/>
          </a:p>
          <a:p>
            <a:pPr marL="800100" lvl="2" indent="0">
              <a:buNone/>
            </a:pPr>
            <a:r>
              <a:rPr lang="en-US" sz="1800" dirty="0"/>
              <a:t>If (option1CheckBox.Checked) { } else { }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011710"/>
            <a:ext cx="1790700" cy="61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9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What is Event Driven Programming?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Intro to C#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Custom Data Structures in C#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Declaring Custom Method Inside a Class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160045" y="1788917"/>
            <a:ext cx="4615366" cy="397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/>
              <a:t>using System;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System.Collections.Generic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System.ComponentModel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System.Data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System.Drawing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System.Linq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System.Text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System.Windows.Forms</a:t>
            </a:r>
            <a:r>
              <a:rPr lang="en-US" sz="1200" dirty="0"/>
              <a:t>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namespace Example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    public partial class Form1 : Form</a:t>
            </a:r>
          </a:p>
          <a:p>
            <a:pPr eaLnBrk="1" hangingPunct="1"/>
            <a:r>
              <a:rPr lang="en-US" sz="1200" dirty="0"/>
              <a:t>    {</a:t>
            </a:r>
          </a:p>
          <a:p>
            <a:pPr eaLnBrk="1" hangingPunct="1"/>
            <a:r>
              <a:rPr lang="en-US" sz="1200" dirty="0"/>
              <a:t>        public Form1()</a:t>
            </a:r>
          </a:p>
          <a:p>
            <a:pPr eaLnBrk="1" hangingPunct="1"/>
            <a:r>
              <a:rPr lang="en-US" sz="1200" dirty="0"/>
              <a:t>        {</a:t>
            </a:r>
          </a:p>
          <a:p>
            <a:pPr eaLnBrk="1" hangingPunct="1"/>
            <a:r>
              <a:rPr lang="en-US" sz="1200" dirty="0"/>
              <a:t>            </a:t>
            </a:r>
            <a:r>
              <a:rPr lang="en-US" sz="1200" dirty="0" err="1"/>
              <a:t>InitializeComponent</a:t>
            </a:r>
            <a:r>
              <a:rPr lang="en-US" sz="1200" dirty="0"/>
              <a:t>();</a:t>
            </a:r>
          </a:p>
          <a:p>
            <a:pPr eaLnBrk="1" hangingPunct="1"/>
            <a:r>
              <a:rPr lang="en-US" sz="1200" dirty="0"/>
              <a:t>        }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    // your method definition will appear here inside Form1 class</a:t>
            </a:r>
          </a:p>
          <a:p>
            <a:pPr eaLnBrk="1" hangingPunct="1"/>
            <a:r>
              <a:rPr lang="en-US" sz="1200" dirty="0"/>
              <a:t>    }</a:t>
            </a:r>
          </a:p>
          <a:p>
            <a:pPr eaLnBrk="1" hangingPunct="1"/>
            <a:r>
              <a:rPr lang="en-US" sz="1200" dirty="0"/>
              <a:t>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698959" y="1747779"/>
            <a:ext cx="4383506" cy="1043547"/>
          </a:xfrm>
          <a:prstGeom prst="wedgeRoundRectCallout">
            <a:avLst>
              <a:gd name="adj1" fmla="val -102217"/>
              <a:gd name="adj2" fmla="val 12389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All Visual C# methods typically belong to applications’ </a:t>
            </a:r>
            <a:r>
              <a:rPr lang="en-US" dirty="0" smtClean="0"/>
              <a:t>default namespace </a:t>
            </a:r>
            <a:endParaRPr lang="en-US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48137" y="4227514"/>
            <a:ext cx="5681663" cy="2554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private void </a:t>
            </a:r>
            <a:r>
              <a:rPr lang="en-US" sz="1600" dirty="0" err="1"/>
              <a:t>goButton_Click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eaLnBrk="1" hangingPunct="1"/>
            <a:r>
              <a:rPr lang="en-US" sz="1600" dirty="0"/>
              <a:t>{</a:t>
            </a:r>
          </a:p>
          <a:p>
            <a:pPr eaLnBrk="1" hangingPunct="1"/>
            <a:r>
              <a:rPr lang="en-US" sz="1600" dirty="0"/>
              <a:t>  </a:t>
            </a:r>
            <a:r>
              <a:rPr lang="en-US" sz="1600" dirty="0" err="1"/>
              <a:t>MessageBox.Show</a:t>
            </a:r>
            <a:r>
              <a:rPr lang="en-US" sz="1600" dirty="0"/>
              <a:t>(“This is the </a:t>
            </a:r>
            <a:r>
              <a:rPr lang="en-US" sz="1600" dirty="0" err="1"/>
              <a:t>goButton_Click</a:t>
            </a:r>
            <a:r>
              <a:rPr lang="en-US" sz="1600" dirty="0"/>
              <a:t> method.”);</a:t>
            </a:r>
          </a:p>
          <a:p>
            <a:pPr eaLnBrk="1" hangingPunct="1"/>
            <a:r>
              <a:rPr lang="en-US" sz="1600" dirty="0"/>
              <a:t>  </a:t>
            </a:r>
            <a:r>
              <a:rPr lang="en-US" sz="1600" dirty="0" err="1"/>
              <a:t>DisplayMessage</a:t>
            </a:r>
            <a:r>
              <a:rPr lang="en-US" sz="1600" dirty="0"/>
              <a:t>();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private </a:t>
            </a:r>
            <a:r>
              <a:rPr lang="en-US" sz="1600" dirty="0" err="1"/>
              <a:t>DisplayMessage</a:t>
            </a:r>
            <a:r>
              <a:rPr lang="en-US" sz="1600" dirty="0"/>
              <a:t>()</a:t>
            </a:r>
          </a:p>
          <a:p>
            <a:pPr eaLnBrk="1" hangingPunct="1"/>
            <a:r>
              <a:rPr lang="en-US" sz="1600" dirty="0"/>
              <a:t>{</a:t>
            </a:r>
          </a:p>
          <a:p>
            <a:pPr eaLnBrk="1" hangingPunct="1"/>
            <a:r>
              <a:rPr lang="en-US" sz="1600" dirty="0"/>
              <a:t>  </a:t>
            </a:r>
            <a:r>
              <a:rPr lang="en-US" sz="1600" dirty="0" err="1"/>
              <a:t>MessageBox.Show</a:t>
            </a:r>
            <a:r>
              <a:rPr lang="en-US" sz="1600" dirty="0"/>
              <a:t>(“This is the </a:t>
            </a:r>
            <a:r>
              <a:rPr lang="en-US" sz="1600" dirty="0" err="1"/>
              <a:t>DisplayMessage</a:t>
            </a:r>
            <a:r>
              <a:rPr lang="en-US" sz="1600" dirty="0"/>
              <a:t> method.”);</a:t>
            </a:r>
          </a:p>
          <a:p>
            <a:pPr eaLnBrk="1" hangingPunct="1"/>
            <a:r>
              <a:rPr lang="en-US" sz="1600" dirty="0"/>
              <a:t>}</a:t>
            </a: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5666873" y="5118100"/>
            <a:ext cx="457200" cy="762000"/>
            <a:chOff x="3048000" y="4489450"/>
            <a:chExt cx="457200" cy="7683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48000" y="4489450"/>
              <a:ext cx="0" cy="76194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8000" y="4489450"/>
              <a:ext cx="457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48000" y="5257800"/>
              <a:ext cx="2286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ular Callout 3"/>
          <p:cNvSpPr/>
          <p:nvPr/>
        </p:nvSpPr>
        <p:spPr>
          <a:xfrm>
            <a:off x="3392091" y="6289739"/>
            <a:ext cx="1524000" cy="440830"/>
          </a:xfrm>
          <a:prstGeom prst="wedgeRoundRectCallout">
            <a:avLst>
              <a:gd name="adj1" fmla="val 130620"/>
              <a:gd name="adj2" fmla="val -23807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Method call</a:t>
            </a:r>
          </a:p>
        </p:txBody>
      </p:sp>
    </p:spTree>
    <p:extLst>
      <p:ext uri="{BB962C8B-B14F-4D97-AF65-F5344CB8AC3E}">
        <p14:creationId xmlns:p14="http://schemas.microsoft.com/office/powerpoint/2010/main" val="15639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Passing Arguments by Reference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000" dirty="0"/>
              <a:t>Concept same as C++</a:t>
            </a:r>
          </a:p>
          <a:p>
            <a:pPr lvl="1" eaLnBrk="1" hangingPunct="1"/>
            <a:r>
              <a:rPr lang="en-US" sz="1600" dirty="0"/>
              <a:t>A </a:t>
            </a:r>
            <a:r>
              <a:rPr lang="en-US" sz="1600" b="1" dirty="0"/>
              <a:t>reference parameter </a:t>
            </a:r>
            <a:r>
              <a:rPr lang="en-US" sz="1600" dirty="0"/>
              <a:t>is a special type of parameter </a:t>
            </a:r>
          </a:p>
          <a:p>
            <a:pPr lvl="1" eaLnBrk="1" hangingPunct="1"/>
            <a:r>
              <a:rPr lang="en-US" sz="1600" dirty="0"/>
              <a:t>It becomes a </a:t>
            </a:r>
            <a:r>
              <a:rPr lang="en-US" sz="1600" b="1" dirty="0"/>
              <a:t>reference</a:t>
            </a:r>
            <a:r>
              <a:rPr lang="en-US" sz="1600" dirty="0"/>
              <a:t> to the argument that was passed into it</a:t>
            </a:r>
          </a:p>
          <a:p>
            <a:pPr lvl="1" eaLnBrk="1" hangingPunct="1"/>
            <a:r>
              <a:rPr lang="en-US" sz="1600" dirty="0"/>
              <a:t>When an argument is passed by reference to a method, the method can change the value of the argument in the calling part of the program</a:t>
            </a:r>
          </a:p>
          <a:p>
            <a:pPr eaLnBrk="1" hangingPunct="1"/>
            <a:r>
              <a:rPr lang="en-US" sz="2000" dirty="0"/>
              <a:t>In C#, you use the </a:t>
            </a:r>
            <a:r>
              <a:rPr lang="en-US" sz="2000" b="1" dirty="0"/>
              <a:t>ref </a:t>
            </a:r>
            <a:r>
              <a:rPr lang="en-US" sz="2000" dirty="0"/>
              <a:t>keyword before the parameter variable’s data type</a:t>
            </a:r>
          </a:p>
          <a:p>
            <a:pPr marL="400050" lvl="1" indent="0">
              <a:buNone/>
            </a:pPr>
            <a:endParaRPr lang="en-US" sz="900" dirty="0"/>
          </a:p>
          <a:p>
            <a:pPr marL="400050" lvl="1" indent="0">
              <a:buNone/>
            </a:pPr>
            <a:r>
              <a:rPr lang="en-US" sz="1600" dirty="0"/>
              <a:t>private void </a:t>
            </a:r>
            <a:r>
              <a:rPr lang="en-US" sz="1600" dirty="0" err="1"/>
              <a:t>SetToZero</a:t>
            </a:r>
            <a:r>
              <a:rPr lang="en-US" sz="1600" dirty="0"/>
              <a:t>(ref </a:t>
            </a:r>
            <a:r>
              <a:rPr lang="en-US" sz="1600" dirty="0" err="1"/>
              <a:t>int</a:t>
            </a:r>
            <a:r>
              <a:rPr lang="en-US" sz="1600" dirty="0"/>
              <a:t> number)</a:t>
            </a:r>
          </a:p>
          <a:p>
            <a:pPr marL="400050" lvl="1" indent="0">
              <a:buNone/>
            </a:pPr>
            <a:r>
              <a:rPr lang="en-US" sz="1600" dirty="0"/>
              <a:t>{</a:t>
            </a:r>
          </a:p>
          <a:p>
            <a:pPr marL="400050" lvl="1" indent="0">
              <a:buNone/>
            </a:pPr>
            <a:r>
              <a:rPr lang="en-US" sz="1600" dirty="0"/>
              <a:t>  number =0;</a:t>
            </a:r>
          </a:p>
          <a:p>
            <a:pPr marL="400050" lvl="1" indent="0">
              <a:buNone/>
            </a:pPr>
            <a:r>
              <a:rPr lang="en-US" sz="1600" dirty="0"/>
              <a:t>}</a:t>
            </a:r>
          </a:p>
          <a:p>
            <a:pPr marL="400050" lvl="1" indent="0">
              <a:buNone/>
            </a:pPr>
            <a:endParaRPr lang="en-US" sz="900" dirty="0"/>
          </a:p>
          <a:p>
            <a:pPr eaLnBrk="1" hangingPunct="1"/>
            <a:r>
              <a:rPr lang="en-US" sz="2000" dirty="0"/>
              <a:t>To call a method with a reference parameter, you also use the keyword </a:t>
            </a:r>
            <a:r>
              <a:rPr lang="en-US" sz="2000" b="1" dirty="0"/>
              <a:t>ref</a:t>
            </a:r>
            <a:r>
              <a:rPr lang="en-US" sz="2000" dirty="0"/>
              <a:t> before the argument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myVar</a:t>
            </a:r>
            <a:r>
              <a:rPr lang="en-US" sz="1600" dirty="0"/>
              <a:t> = 99;</a:t>
            </a:r>
          </a:p>
          <a:p>
            <a:pPr marL="400050" lvl="1" indent="0">
              <a:buNone/>
            </a:pPr>
            <a:r>
              <a:rPr lang="en-US" sz="1600" dirty="0" err="1"/>
              <a:t>SetToZero</a:t>
            </a:r>
            <a:r>
              <a:rPr lang="en-US" sz="1600" dirty="0"/>
              <a:t>(ref </a:t>
            </a:r>
            <a:r>
              <a:rPr lang="en-US" sz="1600" dirty="0" err="1"/>
              <a:t>myVar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67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Output Parameters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An </a:t>
            </a:r>
            <a:r>
              <a:rPr lang="en-US" b="1" dirty="0"/>
              <a:t>output parameter </a:t>
            </a:r>
            <a:r>
              <a:rPr lang="en-US" dirty="0"/>
              <a:t>works like a reference parameter with the following differences:</a:t>
            </a:r>
          </a:p>
          <a:p>
            <a:pPr lvl="1" eaLnBrk="1" hangingPunct="1"/>
            <a:r>
              <a:rPr lang="en-US" sz="2000" dirty="0"/>
              <a:t>An argument does not have to be initialized before it is passed into an output parameter</a:t>
            </a:r>
          </a:p>
          <a:p>
            <a:pPr lvl="1" eaLnBrk="1" hangingPunct="1"/>
            <a:r>
              <a:rPr lang="en-US" sz="2000" dirty="0"/>
              <a:t>A method that has an output parameter must be the output parameter to some value before it finishes executing</a:t>
            </a:r>
          </a:p>
          <a:p>
            <a:pPr eaLnBrk="1" hangingPunct="1"/>
            <a:r>
              <a:rPr lang="en-US" dirty="0"/>
              <a:t>In C#, you use the </a:t>
            </a:r>
            <a:r>
              <a:rPr lang="en-US" b="1" dirty="0"/>
              <a:t>out</a:t>
            </a:r>
            <a:r>
              <a:rPr lang="en-US" dirty="0"/>
              <a:t> keyword before the parameter variable’s data type</a:t>
            </a:r>
          </a:p>
          <a:p>
            <a:pPr lvl="1" eaLnBrk="1" hangingPunct="1">
              <a:buFontTx/>
              <a:buNone/>
            </a:pPr>
            <a:r>
              <a:rPr lang="en-US" sz="1400" dirty="0"/>
              <a:t>private void </a:t>
            </a:r>
            <a:r>
              <a:rPr lang="en-US" sz="1400" dirty="0" err="1"/>
              <a:t>SetToZero</a:t>
            </a:r>
            <a:r>
              <a:rPr lang="en-US" sz="1400" dirty="0"/>
              <a:t>(out </a:t>
            </a:r>
            <a:r>
              <a:rPr lang="en-US" sz="1400"/>
              <a:t>int </a:t>
            </a:r>
            <a:r>
              <a:rPr lang="en-US" sz="1400" dirty="0"/>
              <a:t>number)</a:t>
            </a:r>
          </a:p>
          <a:p>
            <a:pPr lvl="1" eaLnBrk="1" hangingPunct="1">
              <a:buFontTx/>
              <a:buNone/>
            </a:pPr>
            <a:r>
              <a:rPr lang="en-US" sz="1400" dirty="0"/>
              <a:t>{</a:t>
            </a:r>
          </a:p>
          <a:p>
            <a:pPr lvl="1" eaLnBrk="1" hangingPunct="1">
              <a:buFontTx/>
              <a:buNone/>
            </a:pPr>
            <a:r>
              <a:rPr lang="en-US" sz="1400" dirty="0"/>
              <a:t> number = 0;</a:t>
            </a:r>
          </a:p>
          <a:p>
            <a:pPr lvl="1" eaLnBrk="1" hangingPunct="1">
              <a:buFontTx/>
              <a:buNone/>
            </a:pPr>
            <a:r>
              <a:rPr lang="en-US" sz="1400" dirty="0"/>
              <a:t>}</a:t>
            </a:r>
          </a:p>
          <a:p>
            <a:pPr eaLnBrk="1" hangingPunct="1"/>
            <a:r>
              <a:rPr lang="en-US" sz="1800" dirty="0"/>
              <a:t>To call a method that has a output parameter, you also use the keyword </a:t>
            </a:r>
            <a:r>
              <a:rPr lang="en-US" sz="1800" b="1" dirty="0"/>
              <a:t>out</a:t>
            </a:r>
            <a:r>
              <a:rPr lang="en-US" sz="1800" dirty="0"/>
              <a:t> before the argument</a:t>
            </a:r>
          </a:p>
          <a:p>
            <a:pPr lvl="1" eaLnBrk="1" hangingPunct="1">
              <a:buFontTx/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myVar</a:t>
            </a:r>
            <a:r>
              <a:rPr lang="en-US" sz="1400" dirty="0"/>
              <a:t>;</a:t>
            </a:r>
          </a:p>
          <a:p>
            <a:pPr lvl="1" eaLnBrk="1" hangingPunct="1">
              <a:buFontTx/>
              <a:buNone/>
            </a:pPr>
            <a:r>
              <a:rPr lang="en-US" sz="1400" dirty="0" err="1"/>
              <a:t>SetToZero</a:t>
            </a:r>
            <a:r>
              <a:rPr lang="en-US" sz="1400" dirty="0"/>
              <a:t>(out </a:t>
            </a:r>
            <a:r>
              <a:rPr lang="en-US" sz="1400" dirty="0" err="1"/>
              <a:t>myVar</a:t>
            </a:r>
            <a:r>
              <a:rPr lang="en-US" sz="1400" dirty="0"/>
              <a:t>);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638800" y="5943600"/>
            <a:ext cx="2209800" cy="533400"/>
          </a:xfrm>
          <a:prstGeom prst="wedgeRoundRectCallout">
            <a:avLst>
              <a:gd name="adj1" fmla="val -128296"/>
              <a:gd name="adj2" fmla="val 1132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Uninitialized variable</a:t>
            </a:r>
          </a:p>
        </p:txBody>
      </p:sp>
    </p:spTree>
    <p:extLst>
      <p:ext uri="{BB962C8B-B14F-4D97-AF65-F5344CB8AC3E}">
        <p14:creationId xmlns:p14="http://schemas.microsoft.com/office/powerpoint/2010/main" val="14650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Resources are pre-built objects that can be included with your delivered code. Examples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Data Files</a:t>
            </a:r>
          </a:p>
          <a:p>
            <a:pPr lvl="1"/>
            <a:r>
              <a:rPr lang="en-US" dirty="0" smtClean="0"/>
              <a:t>Strings – Used for language conversion</a:t>
            </a:r>
          </a:p>
          <a:p>
            <a:pPr lvl="1"/>
            <a:r>
              <a:rPr lang="en-US" dirty="0" smtClean="0"/>
              <a:t>Icons</a:t>
            </a:r>
          </a:p>
          <a:p>
            <a:pPr lvl="1"/>
            <a:r>
              <a:rPr lang="en-US" dirty="0" smtClean="0"/>
              <a:t>Audio Files</a:t>
            </a:r>
          </a:p>
          <a:p>
            <a:r>
              <a:rPr lang="en-US" dirty="0" smtClean="0"/>
              <a:t>Navigate : Project </a:t>
            </a:r>
            <a:r>
              <a:rPr lang="en-US" dirty="0" smtClean="0">
                <a:sym typeface="Wingdings" panose="05000000000000000000" pitchFamily="2" charset="2"/>
              </a:rPr>
              <a:t> &lt;current project&gt; Properties. Click on Resources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Drag and drop photos into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changes</a:t>
            </a:r>
          </a:p>
          <a:p>
            <a:pPr lvl="1"/>
            <a:r>
              <a:rPr lang="en-US" dirty="0" smtClean="0"/>
              <a:t>1-D : &lt;type&gt;[ ] name = new &lt;type&gt;[SIZE] {…}</a:t>
            </a:r>
          </a:p>
          <a:p>
            <a:pPr lvl="1"/>
            <a:r>
              <a:rPr lang="en-US" dirty="0" smtClean="0"/>
              <a:t>2-D : &lt;type&gt;[, ] matrix = new &lt;type&gt;[D1, D2] </a:t>
            </a:r>
          </a:p>
          <a:p>
            <a:pPr lvl="1"/>
            <a:r>
              <a:rPr lang="en-US" dirty="0" smtClean="0"/>
              <a:t>3-D : &lt;type&gt;[, , ] space = </a:t>
            </a:r>
          </a:p>
          <a:p>
            <a:r>
              <a:rPr lang="en-US" dirty="0" smtClean="0"/>
              <a:t>Examples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pixArray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string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</a:t>
            </a:r>
            <a:r>
              <a:rPr lang="en-US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	{"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dt000221", "dt000317", "dt000327</a:t>
            </a:r>
            <a:r>
              <a:rPr lang="en-US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dt000329", "dt000415", "dt140221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pPr marL="365760" lvl="1" indent="0"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 = new 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 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031" y="592995"/>
            <a:ext cx="9286993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Practice</a:t>
            </a:r>
            <a:br>
              <a:rPr lang="en-US" dirty="0" smtClean="0"/>
            </a:br>
            <a:r>
              <a:rPr lang="en-US" sz="3100" i="1" dirty="0" smtClean="0"/>
              <a:t>(1 of 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new C# windows project – Array Practice</a:t>
            </a:r>
          </a:p>
          <a:p>
            <a:r>
              <a:rPr lang="en-US" dirty="0" smtClean="0"/>
              <a:t>Download the image zip file from Sakai</a:t>
            </a:r>
          </a:p>
          <a:p>
            <a:r>
              <a:rPr lang="en-US" dirty="0" smtClean="0"/>
              <a:t>Drag these images into the project resources dialog</a:t>
            </a:r>
          </a:p>
          <a:p>
            <a:pPr lvl="1"/>
            <a:r>
              <a:rPr lang="en-US" dirty="0" smtClean="0"/>
              <a:t>Navigate : Project </a:t>
            </a:r>
            <a:r>
              <a:rPr lang="en-US" dirty="0" smtClean="0">
                <a:sym typeface="Wingdings" panose="05000000000000000000" pitchFamily="2" charset="2"/>
              </a:rPr>
              <a:t> Properties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Click on Resources tab (link)</a:t>
            </a:r>
            <a:endParaRPr lang="en-US" dirty="0" smtClean="0"/>
          </a:p>
          <a:p>
            <a:r>
              <a:rPr lang="en-US" dirty="0" smtClean="0"/>
              <a:t>Drag the following controls to the form</a:t>
            </a:r>
          </a:p>
          <a:p>
            <a:pPr lvl="1"/>
            <a:r>
              <a:rPr lang="en-US" dirty="0" smtClean="0"/>
              <a:t>Button 1 – Name this </a:t>
            </a:r>
            <a:r>
              <a:rPr lang="en-US" dirty="0" err="1" smtClean="0"/>
              <a:t>Prev</a:t>
            </a:r>
            <a:endParaRPr lang="en-US" dirty="0" smtClean="0"/>
          </a:p>
          <a:p>
            <a:pPr lvl="1"/>
            <a:r>
              <a:rPr lang="en-US" dirty="0" err="1" smtClean="0"/>
              <a:t>Buttion</a:t>
            </a:r>
            <a:r>
              <a:rPr lang="en-US" dirty="0" smtClean="0"/>
              <a:t> 2 – Name this next</a:t>
            </a:r>
          </a:p>
          <a:p>
            <a:pPr lvl="1"/>
            <a:r>
              <a:rPr lang="en-US" dirty="0" smtClean="0"/>
              <a:t>Picture 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69" y="4443126"/>
            <a:ext cx="4829676" cy="21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031" y="592995"/>
            <a:ext cx="9286993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Practice </a:t>
            </a:r>
            <a:br>
              <a:rPr lang="en-US" dirty="0" smtClean="0"/>
            </a:br>
            <a:r>
              <a:rPr lang="en-US" sz="3100" i="1" dirty="0" smtClean="0"/>
              <a:t>(2 of 2)</a:t>
            </a:r>
            <a:endParaRPr lang="en-US" sz="3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1" y="1654039"/>
            <a:ext cx="8261873" cy="3603812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the Form class define an array of strings (size 5)</a:t>
            </a:r>
          </a:p>
          <a:p>
            <a:pPr lvl="1"/>
            <a:r>
              <a:rPr lang="en-US" sz="1800" dirty="0" smtClean="0"/>
              <a:t>Initialize the strings to the names of the resources</a:t>
            </a:r>
          </a:p>
          <a:p>
            <a:r>
              <a:rPr lang="en-US" sz="2000" dirty="0" smtClean="0"/>
              <a:t>Declare an integer which represents the index into the array which will display the corresponding image</a:t>
            </a:r>
          </a:p>
          <a:p>
            <a:r>
              <a:rPr lang="en-US" sz="2000" dirty="0" smtClean="0"/>
              <a:t>Double click on the previous button to create a method</a:t>
            </a:r>
          </a:p>
          <a:p>
            <a:pPr lvl="1"/>
            <a:r>
              <a:rPr lang="en-US" sz="1800" dirty="0" smtClean="0"/>
              <a:t>Decrement the index, but make sure it does not go below 0</a:t>
            </a:r>
          </a:p>
          <a:p>
            <a:pPr lvl="1"/>
            <a:r>
              <a:rPr lang="en-US" sz="1800" dirty="0" smtClean="0"/>
              <a:t>Add code to update the picture box Image property with the image to be displayed. 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(Image)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TestGUICS.Properties.Resources.ResourceManager.GetObject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pixArray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pixCtr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000" dirty="0"/>
              <a:t>Double click on the </a:t>
            </a:r>
            <a:r>
              <a:rPr lang="en-US" sz="2000" dirty="0" smtClean="0"/>
              <a:t>next button </a:t>
            </a:r>
            <a:r>
              <a:rPr lang="en-US" sz="2000" dirty="0"/>
              <a:t>to create a </a:t>
            </a:r>
            <a:r>
              <a:rPr lang="en-US" sz="2000" dirty="0" smtClean="0"/>
              <a:t>method</a:t>
            </a:r>
          </a:p>
          <a:p>
            <a:pPr lvl="1"/>
            <a:r>
              <a:rPr lang="en-US" sz="1800" dirty="0" smtClean="0"/>
              <a:t>Repeat the steps from the previous button but increment index </a:t>
            </a:r>
          </a:p>
          <a:p>
            <a:r>
              <a:rPr lang="en-US" sz="2000" dirty="0" smtClean="0"/>
              <a:t>Bonus – Which method should be used to set the initial image</a:t>
            </a:r>
          </a:p>
          <a:p>
            <a:r>
              <a:rPr lang="en-US" sz="2000" dirty="0" smtClean="0"/>
              <a:t>Play with </a:t>
            </a:r>
            <a:r>
              <a:rPr lang="en-US" sz="2000" dirty="0" err="1" smtClean="0"/>
              <a:t>sizemode</a:t>
            </a:r>
            <a:r>
              <a:rPr lang="en-US" sz="2000" dirty="0" smtClean="0"/>
              <a:t> property to get images to fit the picture box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Based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just one event – program launch</a:t>
            </a:r>
          </a:p>
          <a:p>
            <a:r>
              <a:rPr lang="en-US" dirty="0" smtClean="0"/>
              <a:t>Everything else is procedural - from top to bottom</a:t>
            </a:r>
          </a:p>
          <a:p>
            <a:r>
              <a:rPr lang="en-US" dirty="0" smtClean="0"/>
              <a:t>Menu Systems provide some level of event processing</a:t>
            </a:r>
          </a:p>
          <a:p>
            <a:pPr lvl="1"/>
            <a:r>
              <a:rPr lang="en-US" dirty="0" smtClean="0"/>
              <a:t>User can choose any option on the menu</a:t>
            </a:r>
          </a:p>
          <a:p>
            <a:pPr lvl="1"/>
            <a:r>
              <a:rPr lang="en-US" dirty="0" smtClean="0"/>
              <a:t>Program responds to 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Life Gets Easy!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Data Structures</a:t>
            </a:r>
          </a:p>
          <a:p>
            <a:pPr lvl="1"/>
            <a:r>
              <a:rPr lang="en-US" dirty="0" err="1" smtClean="0"/>
              <a:t>Hashtables</a:t>
            </a:r>
            <a:endParaRPr lang="en-US" dirty="0" smtClean="0"/>
          </a:p>
          <a:p>
            <a:pPr lvl="1"/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Stacks</a:t>
            </a:r>
          </a:p>
          <a:p>
            <a:pPr lvl="1"/>
            <a:r>
              <a:rPr lang="en-US" dirty="0" smtClean="0"/>
              <a:t>Sorted Lists</a:t>
            </a:r>
          </a:p>
          <a:p>
            <a:r>
              <a:rPr lang="en-US" dirty="0" smtClean="0"/>
              <a:t>Check out the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system.collections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All of typical operations are already built for you</a:t>
            </a:r>
          </a:p>
        </p:txBody>
      </p:sp>
    </p:spTree>
    <p:extLst>
      <p:ext uri="{BB962C8B-B14F-4D97-AF65-F5344CB8AC3E}">
        <p14:creationId xmlns:p14="http://schemas.microsoft.com/office/powerpoint/2010/main" val="603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a text box to the form</a:t>
            </a:r>
          </a:p>
          <a:p>
            <a:r>
              <a:rPr lang="en-US" dirty="0" smtClean="0"/>
              <a:t>Add two buttons</a:t>
            </a:r>
          </a:p>
          <a:p>
            <a:pPr lvl="1"/>
            <a:r>
              <a:rPr lang="en-US" dirty="0" smtClean="0"/>
              <a:t>Name = </a:t>
            </a:r>
            <a:r>
              <a:rPr lang="en-US" dirty="0" err="1" smtClean="0"/>
              <a:t>buttonPush</a:t>
            </a:r>
            <a:r>
              <a:rPr lang="en-US" dirty="0" smtClean="0"/>
              <a:t> – Text = Push Image</a:t>
            </a:r>
          </a:p>
          <a:p>
            <a:pPr lvl="1"/>
            <a:r>
              <a:rPr lang="en-US" dirty="0" smtClean="0"/>
              <a:t>Name = </a:t>
            </a:r>
            <a:r>
              <a:rPr lang="en-US" dirty="0" err="1" smtClean="0"/>
              <a:t>buttonPop</a:t>
            </a:r>
            <a:r>
              <a:rPr lang="en-US" dirty="0" smtClean="0"/>
              <a:t> – Text = Pop Image</a:t>
            </a:r>
          </a:p>
          <a:p>
            <a:r>
              <a:rPr lang="en-US" dirty="0" smtClean="0"/>
              <a:t>Add a stack variable – place in the form class definition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pixStack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Stack();</a:t>
            </a:r>
          </a:p>
          <a:p>
            <a:r>
              <a:rPr lang="en-US" dirty="0" smtClean="0"/>
              <a:t>Double click on the Push button to create the method</a:t>
            </a:r>
          </a:p>
          <a:p>
            <a:pPr lvl="1"/>
            <a:r>
              <a:rPr lang="en-US" dirty="0" smtClean="0"/>
              <a:t>Add code to push the value that’s in the textbox to the stack</a:t>
            </a:r>
          </a:p>
          <a:p>
            <a:pPr lvl="1"/>
            <a:r>
              <a:rPr lang="en-US" dirty="0" smtClean="0"/>
              <a:t>Make sure to verify that the textbox is not empty</a:t>
            </a:r>
          </a:p>
          <a:p>
            <a:pPr lvl="1"/>
            <a:r>
              <a:rPr lang="en-US" dirty="0" smtClean="0"/>
              <a:t>Reset the textbox to empty after the push</a:t>
            </a:r>
          </a:p>
          <a:p>
            <a:r>
              <a:rPr lang="en-US" dirty="0" smtClean="0"/>
              <a:t>Double click on the Pop button to create the method</a:t>
            </a:r>
          </a:p>
          <a:p>
            <a:pPr lvl="1"/>
            <a:r>
              <a:rPr lang="en-US" dirty="0" smtClean="0"/>
              <a:t>Pop the top value from the stack</a:t>
            </a:r>
          </a:p>
          <a:p>
            <a:pPr lvl="1"/>
            <a:r>
              <a:rPr lang="en-US" dirty="0" smtClean="0"/>
              <a:t>Use this string to set the image name and display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0058400" y="2457450"/>
            <a:ext cx="1885950" cy="857250"/>
          </a:xfrm>
          <a:prstGeom prst="wedgeRoundRectCallout">
            <a:avLst>
              <a:gd name="adj1" fmla="val -174369"/>
              <a:gd name="adj2" fmla="val 8472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Notice the similarity to array definition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4432756"/>
            <a:ext cx="3267075" cy="18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6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42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Event driven programming can be both complex and simple!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Complex libraries to learn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paradigm of program flow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 field updates and powerful data management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C#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Variant of C++ with a focus on GUI development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main() function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Nested methods and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Everything is an object! Including </a:t>
            </a:r>
            <a:r>
              <a:rPr lang="en-US" dirty="0" err="1" smtClean="0"/>
              <a:t>int</a:t>
            </a:r>
            <a:r>
              <a:rPr lang="en-US" dirty="0" smtClean="0"/>
              <a:t>, double, etc.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6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Multi-Event Driven 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3" y="2143409"/>
            <a:ext cx="3829050" cy="3343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5" y="3982475"/>
            <a:ext cx="4457101" cy="2202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67" y="2666195"/>
            <a:ext cx="1556856" cy="1148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978" y="2714236"/>
            <a:ext cx="2234681" cy="1676011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8316098" y="6057511"/>
            <a:ext cx="2088292" cy="679622"/>
          </a:xfrm>
          <a:prstGeom prst="wedgeRoundRectCallout">
            <a:avLst>
              <a:gd name="adj1" fmla="val -49235"/>
              <a:gd name="adj2" fmla="val -31022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Dispatcher acts as gear shifter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Program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94" y="2497873"/>
            <a:ext cx="4755825" cy="2959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02" y="2279314"/>
            <a:ext cx="3125078" cy="33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Model-View-Controller Pattern</a:t>
            </a:r>
            <a:br>
              <a:rPr lang="en-US" dirty="0" smtClean="0"/>
            </a:br>
            <a:r>
              <a:rPr lang="en-US" sz="3100" i="1" dirty="0" smtClean="0">
                <a:hlinkClick r:id="rId3"/>
              </a:rPr>
              <a:t>Facebook Login Example</a:t>
            </a:r>
            <a:endParaRPr lang="en-US" i="1" dirty="0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Generic Design Pattern – any application and platform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Way of dividing I/O task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Model part: heart of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View part: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Displays picture of model’s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Controller part: 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Relays commands from user to model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divide and conquer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One big task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three smaller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Each with well-defined responsibilities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57D2E5A-9520-4D64-B1E3-09C359225EF3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558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View of Browser Page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008682" y="4493242"/>
            <a:ext cx="2210503" cy="1484145"/>
          </a:xfrm>
          <a:prstGeom prst="wedgeRoundRectCallout">
            <a:avLst>
              <a:gd name="adj1" fmla="val -18975"/>
              <a:gd name="adj2" fmla="val -10951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User initiates the event by clicking on button or link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2008682" y="2525884"/>
            <a:ext cx="1411417" cy="974361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Browser Page Request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550693" y="2525884"/>
            <a:ext cx="1854448" cy="974361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Web Server Script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9510088" y="2448643"/>
            <a:ext cx="1061960" cy="1154243"/>
          </a:xfrm>
          <a:prstGeom prst="flowChartMagneticDisk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 Base Storage</a:t>
            </a:r>
            <a:endParaRPr lang="en-US" dirty="0"/>
          </a:p>
        </p:txBody>
      </p:sp>
      <p:cxnSp>
        <p:nvCxnSpPr>
          <p:cNvPr id="14" name="Elbow Connector 13"/>
          <p:cNvCxnSpPr>
            <a:stCxn id="6" idx="3"/>
            <a:endCxn id="7" idx="1"/>
          </p:cNvCxnSpPr>
          <p:nvPr/>
        </p:nvCxnSpPr>
        <p:spPr>
          <a:xfrm>
            <a:off x="3420099" y="3013065"/>
            <a:ext cx="2130594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8" idx="2"/>
          </p:cNvCxnSpPr>
          <p:nvPr/>
        </p:nvCxnSpPr>
        <p:spPr>
          <a:xfrm>
            <a:off x="7405141" y="3013065"/>
            <a:ext cx="210494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72393" y="2703473"/>
            <a:ext cx="130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over HTTP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19738" y="2660794"/>
            <a:ext cx="8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&amp;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Diagram Details</a:t>
            </a:r>
            <a:endParaRPr lang="en-US" dirty="0"/>
          </a:p>
        </p:txBody>
      </p:sp>
      <p:sp>
        <p:nvSpPr>
          <p:cNvPr id="3" name="Flowchart: Document 2"/>
          <p:cNvSpPr/>
          <p:nvPr/>
        </p:nvSpPr>
        <p:spPr>
          <a:xfrm>
            <a:off x="1423180" y="2578242"/>
            <a:ext cx="1411417" cy="974361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Page Request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115729" y="2578242"/>
            <a:ext cx="1854448" cy="974361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012773" y="3515442"/>
            <a:ext cx="1061960" cy="1154243"/>
          </a:xfrm>
          <a:prstGeom prst="flowChartMagneticDisk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 Base Storage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2156" y="2315894"/>
            <a:ext cx="130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Request</a:t>
            </a:r>
            <a:endParaRPr lang="en-US" dirty="0"/>
          </a:p>
        </p:txBody>
      </p:sp>
      <p:cxnSp>
        <p:nvCxnSpPr>
          <p:cNvPr id="11" name="Elbow Connector 10"/>
          <p:cNvCxnSpPr>
            <a:stCxn id="3" idx="3"/>
            <a:endCxn id="4" idx="1"/>
          </p:cNvCxnSpPr>
          <p:nvPr/>
        </p:nvCxnSpPr>
        <p:spPr>
          <a:xfrm>
            <a:off x="2834597" y="3065423"/>
            <a:ext cx="12811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62850" y="2642220"/>
            <a:ext cx="1276350" cy="846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5" name="Elbow Connector 14"/>
          <p:cNvCxnSpPr>
            <a:stCxn id="4" idx="3"/>
            <a:endCxn id="13" idx="1"/>
          </p:cNvCxnSpPr>
          <p:nvPr/>
        </p:nvCxnSpPr>
        <p:spPr>
          <a:xfrm flipV="1">
            <a:off x="5970177" y="3065422"/>
            <a:ext cx="15926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3"/>
            <a:endCxn id="5" idx="2"/>
          </p:cNvCxnSpPr>
          <p:nvPr/>
        </p:nvCxnSpPr>
        <p:spPr>
          <a:xfrm>
            <a:off x="8839200" y="3065422"/>
            <a:ext cx="1173573" cy="102714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34400" y="4346519"/>
            <a:ext cx="16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or DBMS Specific Code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70177" y="3418464"/>
            <a:ext cx="20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for data</a:t>
            </a:r>
            <a:endParaRPr lang="en-US" dirty="0"/>
          </a:p>
        </p:txBody>
      </p:sp>
      <p:cxnSp>
        <p:nvCxnSpPr>
          <p:cNvPr id="30" name="Elbow Connector 29"/>
          <p:cNvCxnSpPr>
            <a:stCxn id="13" idx="0"/>
            <a:endCxn id="4" idx="0"/>
          </p:cNvCxnSpPr>
          <p:nvPr/>
        </p:nvCxnSpPr>
        <p:spPr>
          <a:xfrm rot="16200000" flipV="1">
            <a:off x="6590000" y="1031195"/>
            <a:ext cx="63978" cy="3158072"/>
          </a:xfrm>
          <a:prstGeom prst="bentConnector3">
            <a:avLst>
              <a:gd name="adj1" fmla="val 457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3027" y="1932564"/>
            <a:ext cx="243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functional logic</a:t>
            </a:r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>
            <a:off x="2666009" y="4252537"/>
            <a:ext cx="1449720" cy="740313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3177498" y="5465174"/>
            <a:ext cx="3135580" cy="1113145"/>
          </a:xfrm>
          <a:prstGeom prst="wedgeRoundRectCallout">
            <a:avLst>
              <a:gd name="adj1" fmla="val -40882"/>
              <a:gd name="adj2" fmla="val -8125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Determine which presentation format to use – HTML, </a:t>
            </a:r>
            <a:r>
              <a:rPr lang="en-US" dirty="0" err="1" smtClean="0"/>
              <a:t>iOs</a:t>
            </a:r>
            <a:r>
              <a:rPr lang="en-US" dirty="0" smtClean="0"/>
              <a:t> or Windows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06179" y="364442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Data Results</a:t>
            </a:r>
            <a:endParaRPr lang="en-US" dirty="0"/>
          </a:p>
        </p:txBody>
      </p:sp>
      <p:cxnSp>
        <p:nvCxnSpPr>
          <p:cNvPr id="49" name="Elbow Connector 48"/>
          <p:cNvCxnSpPr>
            <a:stCxn id="4" idx="2"/>
            <a:endCxn id="45" idx="3"/>
          </p:cNvCxnSpPr>
          <p:nvPr/>
        </p:nvCxnSpPr>
        <p:spPr>
          <a:xfrm rot="5400000">
            <a:off x="4044296" y="3624036"/>
            <a:ext cx="1070091" cy="927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1"/>
            <a:endCxn id="3" idx="2"/>
          </p:cNvCxnSpPr>
          <p:nvPr/>
        </p:nvCxnSpPr>
        <p:spPr>
          <a:xfrm rot="10800000">
            <a:off x="2128889" y="3488188"/>
            <a:ext cx="537120" cy="1134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80404" y="3746354"/>
            <a:ext cx="133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specific format</a:t>
            </a:r>
            <a:endParaRPr lang="en-US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9106929" y="1618736"/>
            <a:ext cx="1421027" cy="1023484"/>
          </a:xfrm>
          <a:prstGeom prst="wedgeRoundRectCallout">
            <a:avLst>
              <a:gd name="adj1" fmla="val -59964"/>
              <a:gd name="adj2" fmla="val 7663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Model takes care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3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3" grpId="0" animBg="1"/>
      <p:bldP spid="18" grpId="0"/>
      <p:bldP spid="28" grpId="0"/>
      <p:bldP spid="44" grpId="0"/>
      <p:bldP spid="45" grpId="0" animBg="1"/>
      <p:bldP spid="46" grpId="0" animBg="1"/>
      <p:bldP spid="47" grpId="0"/>
      <p:bldP spid="52" grpId="0"/>
      <p:bldP spid="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3FB71EDE03B498FA25BD53B879DBF" ma:contentTypeVersion="0" ma:contentTypeDescription="Create a new document." ma:contentTypeScope="" ma:versionID="4d696d4970c5dd769665c758dc935f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F9BCAC-964F-4B87-8241-4D5D0E1FC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3A428A-95E6-4D2C-81FC-05007CCE0B74}">
  <ds:schemaRefs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21FE5E-78FE-4580-AFA1-17F78ED441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7666</TotalTime>
  <Words>2704</Words>
  <Application>Microsoft Office PowerPoint</Application>
  <PresentationFormat>Widescreen</PresentationFormat>
  <Paragraphs>467</Paragraphs>
  <Slides>42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Brush Script MT</vt:lpstr>
      <vt:lpstr>Calibri</vt:lpstr>
      <vt:lpstr>Constantia</vt:lpstr>
      <vt:lpstr>Courier New</vt:lpstr>
      <vt:lpstr>Franklin Gothic Book</vt:lpstr>
      <vt:lpstr>Georgia</vt:lpstr>
      <vt:lpstr>Rage Italic</vt:lpstr>
      <vt:lpstr>Wingdings</vt:lpstr>
      <vt:lpstr>Pushpin</vt:lpstr>
      <vt:lpstr>COMP 53 – Week Thirteen</vt:lpstr>
      <vt:lpstr>Topics</vt:lpstr>
      <vt:lpstr>Why Do We Care</vt:lpstr>
      <vt:lpstr>Console Based Programming</vt:lpstr>
      <vt:lpstr>Multi-Event Driven Programming</vt:lpstr>
      <vt:lpstr>Event Program Flow</vt:lpstr>
      <vt:lpstr>Model-View-Controller Pattern Facebook Login Example</vt:lpstr>
      <vt:lpstr>Simplified View of Browser Page</vt:lpstr>
      <vt:lpstr>MVC Diagram Details</vt:lpstr>
      <vt:lpstr>Model-View-Controller Object Pattern</vt:lpstr>
      <vt:lpstr>Topics</vt:lpstr>
      <vt:lpstr>Create First C# Project</vt:lpstr>
      <vt:lpstr>Add Text Boxes</vt:lpstr>
      <vt:lpstr>Setting Fields and Labels Fonts</vt:lpstr>
      <vt:lpstr>Making Things Look Pretty</vt:lpstr>
      <vt:lpstr>Declarative Programming</vt:lpstr>
      <vt:lpstr>Adding Your Code</vt:lpstr>
      <vt:lpstr>Add an Action - Button</vt:lpstr>
      <vt:lpstr>Message Boxes</vt:lpstr>
      <vt:lpstr>Convert String to Numeric Values</vt:lpstr>
      <vt:lpstr>Convert Numeric to String Values</vt:lpstr>
      <vt:lpstr>Formatting Numbers</vt:lpstr>
      <vt:lpstr>Exception Handling</vt:lpstr>
      <vt:lpstr>Calculate MPG Practice</vt:lpstr>
      <vt:lpstr>Throwing an Exception</vt:lpstr>
      <vt:lpstr>Preventing Data Conversion Exception</vt:lpstr>
      <vt:lpstr>Samples of TryParse Methods </vt:lpstr>
      <vt:lpstr>RadioButton Control</vt:lpstr>
      <vt:lpstr>Add Radio Buttons to Form</vt:lpstr>
      <vt:lpstr>Accessing Selected Radio Logic </vt:lpstr>
      <vt:lpstr>CheckBox Control</vt:lpstr>
      <vt:lpstr>Topics</vt:lpstr>
      <vt:lpstr>Declaring Custom Method Inside a Class</vt:lpstr>
      <vt:lpstr>Passing Arguments by Reference</vt:lpstr>
      <vt:lpstr>Using Output Parameters</vt:lpstr>
      <vt:lpstr>Working with Resources</vt:lpstr>
      <vt:lpstr>Arrays in C#</vt:lpstr>
      <vt:lpstr>Array Practice (1 of 2)</vt:lpstr>
      <vt:lpstr>Array Practice  (2 of 2)</vt:lpstr>
      <vt:lpstr>And Life Gets Easy!</vt:lpstr>
      <vt:lpstr>Stack Practice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53 – Week Ten</dc:title>
  <dc:creator>Mike Canniff</dc:creator>
  <cp:lastModifiedBy>Mike Canniff</cp:lastModifiedBy>
  <cp:revision>111</cp:revision>
  <dcterms:created xsi:type="dcterms:W3CDTF">2013-12-04T20:54:32Z</dcterms:created>
  <dcterms:modified xsi:type="dcterms:W3CDTF">2016-04-11T06:03:21Z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0x01010041D3FB71EDE03B498FA25BD53B879DBF</vt:lpwstr>
  </property>
</Properties>
</file>