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5" r:id="rId5"/>
    <p:sldId id="264" r:id="rId6"/>
    <p:sldId id="274" r:id="rId7"/>
    <p:sldId id="275" r:id="rId8"/>
    <p:sldId id="266" r:id="rId9"/>
    <p:sldId id="260" r:id="rId10"/>
    <p:sldId id="261" r:id="rId11"/>
    <p:sldId id="262" r:id="rId12"/>
    <p:sldId id="268" r:id="rId13"/>
    <p:sldId id="269" r:id="rId14"/>
    <p:sldId id="270" r:id="rId15"/>
    <p:sldId id="273" r:id="rId16"/>
    <p:sldId id="271" r:id="rId17"/>
    <p:sldId id="272"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32" autoAdjust="0"/>
  </p:normalViewPr>
  <p:slideViewPr>
    <p:cSldViewPr>
      <p:cViewPr varScale="1">
        <p:scale>
          <a:sx n="79" d="100"/>
          <a:sy n="79" d="100"/>
        </p:scale>
        <p:origin x="-84"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4D5D29-FFA7-405F-B2A0-67E303A40435}" type="datetimeFigureOut">
              <a:rPr lang="en-US" smtClean="0"/>
              <a:pPr/>
              <a:t>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96002B-F9DE-4C64-B443-AFAD866E3C93}" type="slidenum">
              <a:rPr lang="en-US" smtClean="0"/>
              <a:pPr/>
              <a:t>‹#›</a:t>
            </a:fld>
            <a:endParaRPr lang="en-US"/>
          </a:p>
        </p:txBody>
      </p:sp>
    </p:spTree>
    <p:extLst>
      <p:ext uri="{BB962C8B-B14F-4D97-AF65-F5344CB8AC3E}">
        <p14:creationId xmlns:p14="http://schemas.microsoft.com/office/powerpoint/2010/main" xmlns="" val="30123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DJ’ed</a:t>
            </a:r>
            <a:r>
              <a:rPr lang="en-US" dirty="0" smtClean="0"/>
              <a:t> an</a:t>
            </a:r>
            <a:r>
              <a:rPr lang="en-US" baseline="0" dirty="0" smtClean="0"/>
              <a:t> alumni </a:t>
            </a:r>
            <a:r>
              <a:rPr lang="en-US" dirty="0" smtClean="0"/>
              <a:t>party</a:t>
            </a:r>
            <a:r>
              <a:rPr lang="en-US" baseline="0" dirty="0" smtClean="0"/>
              <a:t> this weekend, and it’s funny, because the majority of the people that go and dance at the party are like looking to find a relationship, rekindle stuff, but it’s funny because sometimes it falls flat on their face.  Time and time again, I see people miss some of the basics, so I’ve developed four tips for you</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296002B-F9DE-4C64-B443-AFAD866E3C93}" type="slidenum">
              <a:rPr lang="en-US" smtClean="0"/>
              <a:pPr/>
              <a:t>4</a:t>
            </a:fld>
            <a:endParaRPr lang="en-US"/>
          </a:p>
        </p:txBody>
      </p:sp>
    </p:spTree>
    <p:extLst>
      <p:ext uri="{BB962C8B-B14F-4D97-AF65-F5344CB8AC3E}">
        <p14:creationId xmlns:p14="http://schemas.microsoft.com/office/powerpoint/2010/main" xmlns="" val="80517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w="9525"/>
        </p:spPr>
        <p:txBody>
          <a:bodyPr/>
          <a:lstStyle/>
          <a:p>
            <a:r>
              <a:rPr lang="en-US" smtClean="0">
                <a:latin typeface="Gill Sans" pitchFamily="84" charset="0"/>
                <a:ea typeface="ＭＳ Ｐゴシック" pitchFamily="84" charset="-128"/>
              </a:rPr>
              <a:t>LCOM is a lack of cohesion metric. There are many definitions for LCOM and we’ll use a simple one that is easy to calculate. Let’s say that you have a class, such as NotSRP shown here. It has six methods and seven fields. The table on top of the slide shows, for each method, the fields that are used (read or modified) by the method.</a:t>
            </a:r>
          </a:p>
          <a:p>
            <a:endParaRPr lang="en-US" smtClean="0">
              <a:latin typeface="Gill Sans" pitchFamily="84" charset="0"/>
              <a:ea typeface="ＭＳ Ｐゴシック" pitchFamily="84" charset="-128"/>
            </a:endParaRPr>
          </a:p>
          <a:p>
            <a:r>
              <a:rPr lang="en-US" smtClean="0">
                <a:latin typeface="Gill Sans" pitchFamily="84" charset="0"/>
                <a:ea typeface="ＭＳ Ｐゴシック" pitchFamily="84" charset="-128"/>
              </a:rPr>
              <a:t>Our LCOM calculation takes the fields used by each methods and partitions them, and their methods into equivalent classes. The number of equivalence classes is the value of the LCOM metric. A value of one means that there is high cohesion that can’t be improved upon. Values greater than one mean that you may be violating the SRP. Let’s look at how we build the equivalence classes for this.</a:t>
            </a:r>
          </a:p>
        </p:txBody>
      </p:sp>
      <p:sp>
        <p:nvSpPr>
          <p:cNvPr id="61444" name="Slide Number Placeholder 3"/>
          <p:cNvSpPr>
            <a:spLocks noGrp="1"/>
          </p:cNvSpPr>
          <p:nvPr>
            <p:ph type="sldNum" sz="quarter" idx="5"/>
          </p:nvPr>
        </p:nvSpPr>
        <p:spPr>
          <a:noFill/>
        </p:spPr>
        <p:txBody>
          <a:bodyPr/>
          <a:lstStyle/>
          <a:p>
            <a:fld id="{5DED2C05-391F-4164-A9A8-D45AD41B9B6E}" type="slidenum">
              <a:rPr lang="en-US"/>
              <a:pPr/>
              <a:t>16</a:t>
            </a:fld>
            <a:endParaRPr lang="en-US"/>
          </a:p>
        </p:txBody>
      </p:sp>
    </p:spTree>
    <p:extLst>
      <p:ext uri="{BB962C8B-B14F-4D97-AF65-F5344CB8AC3E}">
        <p14:creationId xmlns:p14="http://schemas.microsoft.com/office/powerpoint/2010/main" xmlns="" val="3092893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mtClean="0">
                <a:latin typeface="Gill Sans" pitchFamily="84" charset="0"/>
                <a:ea typeface="ＭＳ Ｐゴシック" pitchFamily="84" charset="-128"/>
              </a:rPr>
              <a:t>Here, we look at each method in the original class and create our sets based upon the fields used in each method. The table above shows how we proceed. In the first step we look at method m1 and see that there are three fields that it uses. Step 2 looks at m2 and we find that it uses fields v2 and v4. These are not included in the set of fields that we got from step 1 so we add a new set to our field equivalences and method equivalences. Step 3 examines m3 and we find that we must add another set. Steps 4-6 do not create any new field equivalences but step 4 does add v7 to the first set of fields and m4 to the method set containing m1. The remaining steps add no new fields but add methods to our first set of methods. When we’re done we have three equivalence sets indicating that the original class can be decomposed into three classes. There are no dependencies or other associations between the classes (at least from their internal structure). The classes are shown in the class diagram. LCOM for each of these classes is one.</a:t>
            </a:r>
          </a:p>
          <a:p>
            <a:pPr>
              <a:lnSpc>
                <a:spcPct val="80000"/>
              </a:lnSpc>
            </a:pPr>
            <a:endParaRPr lang="en-US" smtClean="0">
              <a:latin typeface="Gill Sans" pitchFamily="84" charset="0"/>
              <a:ea typeface="ＭＳ Ｐゴシック" pitchFamily="84" charset="-128"/>
            </a:endParaRPr>
          </a:p>
          <a:p>
            <a:pPr>
              <a:lnSpc>
                <a:spcPct val="80000"/>
              </a:lnSpc>
            </a:pPr>
            <a:r>
              <a:rPr lang="en-US" smtClean="0">
                <a:latin typeface="Gill Sans" pitchFamily="84" charset="0"/>
                <a:ea typeface="ＭＳ Ｐゴシック" pitchFamily="84" charset="-128"/>
              </a:rPr>
              <a:t>There are many software tools that will calculate LCOM automatically. You need to make sure you understand the algorithm they use to calculate the metric and how to interpret it. Our calculation is simple and intuitive. LCOM was developed by Chidamber and Kemmerer in a paper from the ‘90s.</a:t>
            </a:r>
          </a:p>
          <a:p>
            <a:pPr>
              <a:lnSpc>
                <a:spcPct val="80000"/>
              </a:lnSpc>
            </a:pPr>
            <a:endParaRPr lang="en-US" smtClean="0">
              <a:latin typeface="Gill Sans" pitchFamily="84" charset="0"/>
              <a:ea typeface="ＭＳ Ｐゴシック" pitchFamily="84" charset="-128"/>
            </a:endParaRPr>
          </a:p>
          <a:p>
            <a:pPr>
              <a:lnSpc>
                <a:spcPct val="80000"/>
              </a:lnSpc>
            </a:pPr>
            <a:r>
              <a:rPr lang="en-US" smtClean="0">
                <a:latin typeface="Gill Sans" pitchFamily="84" charset="0"/>
                <a:ea typeface="ＭＳ Ｐゴシック" pitchFamily="84" charset="-128"/>
              </a:rPr>
              <a:t>If you’ve got some idle time, try constructing equivalence sets by using a graph. Each vertex in the graph corresponds to a field in the original class. When two fields are used by the same method, their vertices are connected. When you’re done, the number of disconnected subgraphs is the value of LCOM. </a:t>
            </a:r>
          </a:p>
        </p:txBody>
      </p:sp>
      <p:sp>
        <p:nvSpPr>
          <p:cNvPr id="63492" name="Slide Number Placeholder 3"/>
          <p:cNvSpPr>
            <a:spLocks noGrp="1"/>
          </p:cNvSpPr>
          <p:nvPr>
            <p:ph type="sldNum" sz="quarter" idx="5"/>
          </p:nvPr>
        </p:nvSpPr>
        <p:spPr>
          <a:noFill/>
        </p:spPr>
        <p:txBody>
          <a:bodyPr/>
          <a:lstStyle/>
          <a:p>
            <a:fld id="{D87FDD37-F7B0-4190-8517-371C8D033B7B}" type="slidenum">
              <a:rPr lang="en-US"/>
              <a:pPr/>
              <a:t>17</a:t>
            </a:fld>
            <a:endParaRPr lang="en-US"/>
          </a:p>
        </p:txBody>
      </p:sp>
    </p:spTree>
    <p:extLst>
      <p:ext uri="{BB962C8B-B14F-4D97-AF65-F5344CB8AC3E}">
        <p14:creationId xmlns:p14="http://schemas.microsoft.com/office/powerpoint/2010/main" xmlns="" val="43453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Ryan </a:t>
            </a:r>
            <a:r>
              <a:rPr lang="en-US" dirty="0" err="1" smtClean="0"/>
              <a:t>Scheiderer</a:t>
            </a:r>
            <a:r>
              <a:rPr lang="en-US" baseline="0" dirty="0" smtClean="0"/>
              <a:t> – </a:t>
            </a:r>
          </a:p>
          <a:p>
            <a:endParaRPr lang="en-US" baseline="0" dirty="0" smtClean="0"/>
          </a:p>
          <a:p>
            <a:r>
              <a:rPr lang="en-US" sz="1200" b="0" i="0" kern="1200" dirty="0" err="1" smtClean="0">
                <a:solidFill>
                  <a:schemeClr val="tx1"/>
                </a:solidFill>
                <a:latin typeface="+mn-lt"/>
                <a:ea typeface="+mn-ea"/>
                <a:cs typeface="+mn-cs"/>
              </a:rPr>
              <a:t>ryan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scheiderer</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ocp</a:t>
            </a:r>
            <a:r>
              <a:rPr lang="en-US" sz="1200" b="0" i="0" kern="1200" dirty="0" smtClean="0">
                <a:solidFill>
                  <a:schemeClr val="tx1"/>
                </a:solidFill>
                <a:latin typeface="+mn-lt"/>
                <a:ea typeface="+mn-ea"/>
                <a:cs typeface="+mn-cs"/>
              </a:rPr>
              <a:t>: open close principle. in terms of dating: you should be able to make your partner better, but not change who they are inside. </a:t>
            </a:r>
          </a:p>
          <a:p>
            <a:r>
              <a:rPr lang="en-US" sz="1200" b="0" i="0" kern="1200" dirty="0" smtClean="0">
                <a:solidFill>
                  <a:schemeClr val="tx1"/>
                </a:solidFill>
                <a:latin typeface="+mn-lt"/>
                <a:ea typeface="+mn-ea"/>
                <a:cs typeface="+mn-cs"/>
              </a:rPr>
              <a:t>dry: don't repeat yourself, terms of dating: if you have to constantly repeat yourself, then something's wrong and you need to find a better way. </a:t>
            </a:r>
          </a:p>
          <a:p>
            <a:r>
              <a:rPr lang="en-US" sz="1200" b="0" i="0" kern="1200" dirty="0" err="1" smtClean="0">
                <a:solidFill>
                  <a:schemeClr val="tx1"/>
                </a:solidFill>
                <a:latin typeface="+mn-lt"/>
                <a:ea typeface="+mn-ea"/>
                <a:cs typeface="+mn-cs"/>
              </a:rPr>
              <a:t>lsp</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liskov</a:t>
            </a:r>
            <a:r>
              <a:rPr lang="en-US" sz="1200" b="0" i="0" kern="1200" dirty="0" smtClean="0">
                <a:solidFill>
                  <a:schemeClr val="tx1"/>
                </a:solidFill>
                <a:latin typeface="+mn-lt"/>
                <a:ea typeface="+mn-ea"/>
                <a:cs typeface="+mn-cs"/>
              </a:rPr>
              <a:t> sub principal, a sub-class should be able to replace it's </a:t>
            </a:r>
            <a:r>
              <a:rPr lang="en-US" sz="1200" b="0" i="0" kern="1200" dirty="0" err="1" smtClean="0">
                <a:solidFill>
                  <a:schemeClr val="tx1"/>
                </a:solidFill>
                <a:latin typeface="+mn-lt"/>
                <a:ea typeface="+mn-ea"/>
                <a:cs typeface="+mn-cs"/>
              </a:rPr>
              <a:t>superclass</a:t>
            </a:r>
            <a:r>
              <a:rPr lang="en-US" sz="1200" b="0" i="0" kern="1200" dirty="0" smtClean="0">
                <a:solidFill>
                  <a:schemeClr val="tx1"/>
                </a:solidFill>
                <a:latin typeface="+mn-lt"/>
                <a:ea typeface="+mn-ea"/>
                <a:cs typeface="+mn-cs"/>
              </a:rPr>
              <a:t> without major issues. </a:t>
            </a:r>
          </a:p>
          <a:p>
            <a:r>
              <a:rPr lang="en-US" sz="1200" b="0" i="0" kern="1200" dirty="0" smtClean="0">
                <a:solidFill>
                  <a:schemeClr val="tx1"/>
                </a:solidFill>
                <a:latin typeface="+mn-lt"/>
                <a:ea typeface="+mn-ea"/>
                <a:cs typeface="+mn-cs"/>
              </a:rPr>
              <a:t>In terms of dating: you should make sure you look good in more than just one type of outfit/pair of clothes </a:t>
            </a:r>
          </a:p>
          <a:p>
            <a:r>
              <a:rPr lang="en-US" sz="1200" b="0" i="0" kern="1200" dirty="0" err="1" smtClean="0">
                <a:solidFill>
                  <a:schemeClr val="tx1"/>
                </a:solidFill>
                <a:latin typeface="+mn-lt"/>
                <a:ea typeface="+mn-ea"/>
                <a:cs typeface="+mn-cs"/>
              </a:rPr>
              <a:t>srp</a:t>
            </a:r>
            <a:r>
              <a:rPr lang="en-US" sz="1200" b="0" i="0" kern="1200" dirty="0" smtClean="0">
                <a:solidFill>
                  <a:schemeClr val="tx1"/>
                </a:solidFill>
                <a:latin typeface="+mn-lt"/>
                <a:ea typeface="+mn-ea"/>
                <a:cs typeface="+mn-cs"/>
              </a:rPr>
              <a:t>: I don't remember this one.</a:t>
            </a:r>
            <a:endParaRPr lang="en-US" dirty="0"/>
          </a:p>
        </p:txBody>
      </p:sp>
      <p:sp>
        <p:nvSpPr>
          <p:cNvPr id="4" name="Slide Number Placeholder 3"/>
          <p:cNvSpPr>
            <a:spLocks noGrp="1"/>
          </p:cNvSpPr>
          <p:nvPr>
            <p:ph type="sldNum" sz="quarter" idx="10"/>
          </p:nvPr>
        </p:nvSpPr>
        <p:spPr/>
        <p:txBody>
          <a:bodyPr/>
          <a:lstStyle/>
          <a:p>
            <a:fld id="{9296002B-F9DE-4C64-B443-AFAD866E3C9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They’re not listening</a:t>
            </a:r>
            <a:endParaRPr lang="en-US" dirty="0"/>
          </a:p>
        </p:txBody>
      </p:sp>
      <p:sp>
        <p:nvSpPr>
          <p:cNvPr id="4" name="Slide Number Placeholder 3"/>
          <p:cNvSpPr>
            <a:spLocks noGrp="1"/>
          </p:cNvSpPr>
          <p:nvPr>
            <p:ph type="sldNum" sz="quarter" idx="10"/>
          </p:nvPr>
        </p:nvSpPr>
        <p:spPr/>
        <p:txBody>
          <a:bodyPr/>
          <a:lstStyle/>
          <a:p>
            <a:fld id="{9296002B-F9DE-4C64-B443-AFAD866E3C9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6002B-F9DE-4C64-B443-AFAD866E3C9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dirty="0" smtClean="0"/>
              <a:t>If you had to explain the four principles and what they mean, how would you do it?  </a:t>
            </a:r>
          </a:p>
          <a:p>
            <a:pPr marL="514350" indent="-514350">
              <a:buAutoNum type="arabicPeriod"/>
            </a:pPr>
            <a:endParaRPr lang="en-US" dirty="0" smtClean="0"/>
          </a:p>
          <a:p>
            <a:pPr marL="514350" indent="-514350">
              <a:buNone/>
            </a:pPr>
            <a:r>
              <a:rPr lang="en-US" dirty="0" smtClean="0"/>
              <a:t>Make sure to say the principle first (on a newline) and then give an explanation for it afterwards, like these dating principles.</a:t>
            </a:r>
          </a:p>
          <a:p>
            <a:endParaRPr lang="en-US" dirty="0"/>
          </a:p>
        </p:txBody>
      </p:sp>
      <p:sp>
        <p:nvSpPr>
          <p:cNvPr id="4" name="Slide Number Placeholder 3"/>
          <p:cNvSpPr>
            <a:spLocks noGrp="1"/>
          </p:cNvSpPr>
          <p:nvPr>
            <p:ph type="sldNum" sz="quarter" idx="10"/>
          </p:nvPr>
        </p:nvSpPr>
        <p:spPr/>
        <p:txBody>
          <a:bodyPr/>
          <a:lstStyle/>
          <a:p>
            <a:fld id="{9296002B-F9DE-4C64-B443-AFAD866E3C93}" type="slidenum">
              <a:rPr lang="en-US" smtClean="0"/>
              <a:pPr/>
              <a:t>9</a:t>
            </a:fld>
            <a:endParaRPr lang="en-US"/>
          </a:p>
        </p:txBody>
      </p:sp>
    </p:spTree>
    <p:extLst>
      <p:ext uri="{BB962C8B-B14F-4D97-AF65-F5344CB8AC3E}">
        <p14:creationId xmlns:p14="http://schemas.microsoft.com/office/powerpoint/2010/main" xmlns="" val="41536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Jack (floater or take </a:t>
            </a:r>
            <a:r>
              <a:rPr lang="en-US" baseline="0" dirty="0" err="1" smtClean="0"/>
              <a:t>Bhakti</a:t>
            </a:r>
            <a:r>
              <a:rPr lang="en-US" baseline="0" dirty="0" smtClean="0"/>
              <a:t> &amp; Jamie)</a:t>
            </a:r>
          </a:p>
          <a:p>
            <a:r>
              <a:rPr lang="en-US" baseline="0" dirty="0" err="1" smtClean="0"/>
              <a:t>Malvika</a:t>
            </a:r>
            <a:r>
              <a:rPr lang="en-US" baseline="0" dirty="0" smtClean="0"/>
              <a:t>, Jesse T, </a:t>
            </a:r>
            <a:r>
              <a:rPr lang="en-US" baseline="0" dirty="0" err="1" smtClean="0"/>
              <a:t>Keely</a:t>
            </a:r>
            <a:r>
              <a:rPr lang="en-US" baseline="0" dirty="0" smtClean="0"/>
              <a:t>, </a:t>
            </a:r>
            <a:r>
              <a:rPr lang="en-US" baseline="0" dirty="0" err="1" smtClean="0"/>
              <a:t>Nico</a:t>
            </a:r>
            <a:endParaRPr lang="en-US" baseline="0" dirty="0" smtClean="0"/>
          </a:p>
          <a:p>
            <a:r>
              <a:rPr lang="en-US" baseline="0" dirty="0" smtClean="0"/>
              <a:t>Lisa, Daniel H, Max, Jamie</a:t>
            </a:r>
          </a:p>
          <a:p>
            <a:r>
              <a:rPr lang="en-US" baseline="0" dirty="0" smtClean="0"/>
              <a:t>Sahib,  Maxine, Kyle, </a:t>
            </a:r>
            <a:r>
              <a:rPr lang="en-US" baseline="0" dirty="0" err="1" smtClean="0"/>
              <a:t>Bhakti</a:t>
            </a:r>
            <a:endParaRPr lang="en-US" baseline="0" dirty="0" smtClean="0"/>
          </a:p>
          <a:p>
            <a:r>
              <a:rPr lang="en-US" baseline="0" dirty="0" smtClean="0"/>
              <a:t>Brendan, Alex, </a:t>
            </a:r>
            <a:r>
              <a:rPr lang="en-US" baseline="0" dirty="0" err="1" smtClean="0"/>
              <a:t>Kadri</a:t>
            </a:r>
            <a:r>
              <a:rPr lang="en-US" baseline="0" dirty="0" smtClean="0"/>
              <a:t>, Candace</a:t>
            </a:r>
          </a:p>
          <a:p>
            <a:r>
              <a:rPr lang="en-US" baseline="0" dirty="0" smtClean="0"/>
              <a:t>An, Ryan, Cynthia, </a:t>
            </a:r>
            <a:r>
              <a:rPr lang="en-US" baseline="0" dirty="0" err="1" smtClean="0"/>
              <a:t>Pranav</a:t>
            </a:r>
            <a:endParaRPr lang="en-US" baseline="0" dirty="0" smtClean="0"/>
          </a:p>
          <a:p>
            <a:r>
              <a:rPr lang="en-US" baseline="0" dirty="0" smtClean="0"/>
              <a:t>Kurt, </a:t>
            </a:r>
            <a:r>
              <a:rPr lang="en-US" baseline="0" dirty="0" err="1" smtClean="0"/>
              <a:t>Obaid</a:t>
            </a:r>
            <a:r>
              <a:rPr lang="en-US" baseline="0" dirty="0" smtClean="0"/>
              <a:t>, </a:t>
            </a:r>
            <a:r>
              <a:rPr lang="en-US" baseline="0" dirty="0" err="1" smtClean="0"/>
              <a:t>Jassae</a:t>
            </a:r>
            <a:r>
              <a:rPr lang="en-US" baseline="0" dirty="0" smtClean="0"/>
              <a:t>, Anthony</a:t>
            </a:r>
          </a:p>
          <a:p>
            <a:r>
              <a:rPr lang="en-US" baseline="0" dirty="0" err="1" smtClean="0"/>
              <a:t>Jiaxiang</a:t>
            </a:r>
            <a:r>
              <a:rPr lang="en-US" baseline="0" dirty="0" smtClean="0"/>
              <a:t>, Jessie H, Shawn, Ali</a:t>
            </a:r>
          </a:p>
        </p:txBody>
      </p:sp>
      <p:sp>
        <p:nvSpPr>
          <p:cNvPr id="4" name="Slide Number Placeholder 3"/>
          <p:cNvSpPr>
            <a:spLocks noGrp="1"/>
          </p:cNvSpPr>
          <p:nvPr>
            <p:ph type="sldNum" sz="quarter" idx="10"/>
          </p:nvPr>
        </p:nvSpPr>
        <p:spPr/>
        <p:txBody>
          <a:bodyPr/>
          <a:lstStyle/>
          <a:p>
            <a:fld id="{9296002B-F9DE-4C64-B443-AFAD866E3C93}" type="slidenum">
              <a:rPr lang="en-US" smtClean="0"/>
              <a:pPr/>
              <a:t>10</a:t>
            </a:fld>
            <a:endParaRPr lang="en-US"/>
          </a:p>
        </p:txBody>
      </p:sp>
    </p:spTree>
    <p:extLst>
      <p:ext uri="{BB962C8B-B14F-4D97-AF65-F5344CB8AC3E}">
        <p14:creationId xmlns:p14="http://schemas.microsoft.com/office/powerpoint/2010/main" xmlns="" val="3245445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the filled diamond vs not the filled diamond and</a:t>
            </a:r>
            <a:r>
              <a:rPr lang="en-US" baseline="0" dirty="0" smtClean="0"/>
              <a:t> it being part of the requirements is just like whatever, not a big deal.  I don’t care as much about which you use or anything, I care more that you just use it instead.</a:t>
            </a:r>
            <a:endParaRPr lang="en-US" dirty="0"/>
          </a:p>
        </p:txBody>
      </p:sp>
      <p:sp>
        <p:nvSpPr>
          <p:cNvPr id="4" name="Slide Number Placeholder 3"/>
          <p:cNvSpPr>
            <a:spLocks noGrp="1"/>
          </p:cNvSpPr>
          <p:nvPr>
            <p:ph type="sldNum" sz="quarter" idx="10"/>
          </p:nvPr>
        </p:nvSpPr>
        <p:spPr/>
        <p:txBody>
          <a:bodyPr/>
          <a:lstStyle/>
          <a:p>
            <a:fld id="{9296002B-F9DE-4C64-B443-AFAD866E3C93}" type="slidenum">
              <a:rPr lang="en-US" smtClean="0"/>
              <a:pPr/>
              <a:t>12</a:t>
            </a:fld>
            <a:endParaRPr lang="en-US"/>
          </a:p>
        </p:txBody>
      </p:sp>
    </p:spTree>
    <p:extLst>
      <p:ext uri="{BB962C8B-B14F-4D97-AF65-F5344CB8AC3E}">
        <p14:creationId xmlns:p14="http://schemas.microsoft.com/office/powerpoint/2010/main" xmlns="" val="280100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w="9525"/>
        </p:spPr>
        <p:txBody>
          <a:bodyPr/>
          <a:lstStyle/>
          <a:p>
            <a:r>
              <a:rPr lang="en-US" smtClean="0">
                <a:latin typeface="Gill Sans" pitchFamily="84" charset="0"/>
                <a:ea typeface="ＭＳ Ｐゴシック" pitchFamily="84" charset="-128"/>
              </a:rPr>
              <a:t>Here’s the example from the text. Discuss the possibilities as to whether the method follows the SRP or not and check the appropriate box. Then compare your answers to the next slide.</a:t>
            </a:r>
          </a:p>
        </p:txBody>
      </p:sp>
      <p:sp>
        <p:nvSpPr>
          <p:cNvPr id="55300" name="Slide Number Placeholder 3"/>
          <p:cNvSpPr>
            <a:spLocks noGrp="1"/>
          </p:cNvSpPr>
          <p:nvPr>
            <p:ph type="sldNum" sz="quarter" idx="5"/>
          </p:nvPr>
        </p:nvSpPr>
        <p:spPr>
          <a:noFill/>
        </p:spPr>
        <p:txBody>
          <a:bodyPr/>
          <a:lstStyle/>
          <a:p>
            <a:fld id="{4042B0AA-C939-4EFB-9D37-D3F29D0BA3AF}" type="slidenum">
              <a:rPr lang="en-US"/>
              <a:pPr/>
              <a:t>13</a:t>
            </a:fld>
            <a:endParaRPr lang="en-US"/>
          </a:p>
        </p:txBody>
      </p:sp>
    </p:spTree>
    <p:extLst>
      <p:ext uri="{BB962C8B-B14F-4D97-AF65-F5344CB8AC3E}">
        <p14:creationId xmlns:p14="http://schemas.microsoft.com/office/powerpoint/2010/main" xmlns="" val="322314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w="9525"/>
        </p:spPr>
        <p:txBody>
          <a:bodyPr/>
          <a:lstStyle/>
          <a:p>
            <a:r>
              <a:rPr lang="en-US" smtClean="0">
                <a:latin typeface="Gill Sans" pitchFamily="84" charset="0"/>
                <a:ea typeface="ＭＳ Ｐゴシック" pitchFamily="84" charset="-128"/>
              </a:rPr>
              <a:t>Here’s the answers we came up with. You might have different ones. For example, notice our interpretation of what get oil means? If you considered it to be refilling the oil, then your answer would be different. If you think of check oil as being what we considered get oil, then you would have made that a method that follows SRP. Now you might also have a better idea of why it’s important to document your understanding of the domain and system. If not, go back to Go, do not collect $200 and start over.</a:t>
            </a:r>
          </a:p>
        </p:txBody>
      </p:sp>
      <p:sp>
        <p:nvSpPr>
          <p:cNvPr id="57348" name="Slide Number Placeholder 3"/>
          <p:cNvSpPr>
            <a:spLocks noGrp="1"/>
          </p:cNvSpPr>
          <p:nvPr>
            <p:ph type="sldNum" sz="quarter" idx="5"/>
          </p:nvPr>
        </p:nvSpPr>
        <p:spPr>
          <a:noFill/>
        </p:spPr>
        <p:txBody>
          <a:bodyPr/>
          <a:lstStyle/>
          <a:p>
            <a:fld id="{D0B04BB0-F37A-44CA-947A-E9A1DDE4C640}" type="slidenum">
              <a:rPr lang="en-US"/>
              <a:pPr/>
              <a:t>14</a:t>
            </a:fld>
            <a:endParaRPr lang="en-US"/>
          </a:p>
        </p:txBody>
      </p:sp>
    </p:spTree>
    <p:extLst>
      <p:ext uri="{BB962C8B-B14F-4D97-AF65-F5344CB8AC3E}">
        <p14:creationId xmlns:p14="http://schemas.microsoft.com/office/powerpoint/2010/main" xmlns="" val="199006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949EED-39F4-4F79-B963-B7840B7F82A4}" type="datetimeFigureOut">
              <a:rPr lang="en-US" smtClean="0"/>
              <a:pPr/>
              <a:t>11/7/2016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7689974-1929-438F-AA8F-F8EC397CAA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689974-1929-438F-AA8F-F8EC397CAA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689974-1929-438F-AA8F-F8EC397CAA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689974-1929-438F-AA8F-F8EC397CAA3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689974-1929-438F-AA8F-F8EC397CAA3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689974-1929-438F-AA8F-F8EC397CAA3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689974-1929-438F-AA8F-F8EC397CAA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689974-1929-438F-AA8F-F8EC397CAA3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3949EED-39F4-4F79-B963-B7840B7F82A4}" type="datetimeFigureOut">
              <a:rPr lang="en-US" smtClean="0"/>
              <a:pPr/>
              <a:t>11/7/2016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689974-1929-438F-AA8F-F8EC397CAA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3949EED-39F4-4F79-B963-B7840B7F82A4}" type="datetimeFigureOut">
              <a:rPr lang="en-US" smtClean="0"/>
              <a:pPr/>
              <a:t>11/7/2016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689974-1929-438F-AA8F-F8EC397CAA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3949EED-39F4-4F79-B963-B7840B7F82A4}" type="datetimeFigureOut">
              <a:rPr lang="en-US" smtClean="0"/>
              <a:pPr/>
              <a:t>11/7/2016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7689974-1929-438F-AA8F-F8EC397CAA3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949EED-39F4-4F79-B963-B7840B7F82A4}" type="datetimeFigureOut">
              <a:rPr lang="en-US" smtClean="0"/>
              <a:pPr/>
              <a:t>11/7/2016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7689974-1929-438F-AA8F-F8EC397CAA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55</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Work on this together</a:t>
            </a:r>
            <a:endParaRPr lang="en-US" dirty="0"/>
          </a:p>
        </p:txBody>
      </p:sp>
      <p:sp>
        <p:nvSpPr>
          <p:cNvPr id="2" name="Title 1"/>
          <p:cNvSpPr>
            <a:spLocks noGrp="1"/>
          </p:cNvSpPr>
          <p:nvPr>
            <p:ph type="title"/>
          </p:nvPr>
        </p:nvSpPr>
        <p:spPr/>
        <p:txBody>
          <a:bodyPr/>
          <a:lstStyle/>
          <a:p>
            <a:r>
              <a:rPr lang="en-US" dirty="0" smtClean="0"/>
              <a:t>Different Teams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addition to principle and description:</a:t>
            </a:r>
          </a:p>
          <a:p>
            <a:r>
              <a:rPr lang="en-US" dirty="0" smtClean="0"/>
              <a:t>Come up with an example (in </a:t>
            </a:r>
            <a:r>
              <a:rPr lang="en-US" dirty="0" err="1" smtClean="0"/>
              <a:t>pseudocode</a:t>
            </a:r>
            <a:r>
              <a:rPr lang="en-US" dirty="0" smtClean="0"/>
              <a:t> at least) that VIOLATES the principle, and then show how you would fix it.</a:t>
            </a:r>
          </a:p>
          <a:p>
            <a:endParaRPr lang="en-US" dirty="0" smtClean="0"/>
          </a:p>
        </p:txBody>
      </p:sp>
      <p:sp>
        <p:nvSpPr>
          <p:cNvPr id="2" name="Title 1"/>
          <p:cNvSpPr>
            <a:spLocks noGrp="1"/>
          </p:cNvSpPr>
          <p:nvPr>
            <p:ph type="title"/>
          </p:nvPr>
        </p:nvSpPr>
        <p:spPr/>
        <p:txBody>
          <a:bodyPr>
            <a:normAutofit fontScale="90000"/>
          </a:bodyPr>
          <a:lstStyle/>
          <a:p>
            <a:r>
              <a:rPr lang="en-US" dirty="0" smtClean="0"/>
              <a:t>Come up with the four principles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Aggregation/Composition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1143000"/>
          </a:xfrm>
        </p:spPr>
        <p:txBody>
          <a:bodyPr lIns="64291" tIns="32146" rIns="64291" bIns="32146"/>
          <a:lstStyle/>
          <a:p>
            <a:r>
              <a:rPr lang="en-US" dirty="0" smtClean="0">
                <a:solidFill>
                  <a:schemeClr val="bg1"/>
                </a:solidFill>
              </a:rPr>
              <a:t>Applying SRP example</a:t>
            </a:r>
          </a:p>
        </p:txBody>
      </p:sp>
      <p:sp>
        <p:nvSpPr>
          <p:cNvPr id="3" name="Slide Number Placeholder 2"/>
          <p:cNvSpPr>
            <a:spLocks noGrp="1"/>
          </p:cNvSpPr>
          <p:nvPr>
            <p:ph type="sldNum" sz="quarter" idx="10"/>
          </p:nvPr>
        </p:nvSpPr>
        <p:spPr/>
        <p:txBody>
          <a:bodyPr lIns="64291" tIns="32146" rIns="64291" bIns="32146"/>
          <a:lstStyle/>
          <a:p>
            <a:fld id="{E0D00C14-055E-450B-B0FD-7C8BDF6B19BF}" type="slidenum">
              <a:rPr lang="en-US"/>
              <a:pPr/>
              <a:t>13</a:t>
            </a:fld>
            <a:endParaRPr lang="en-US"/>
          </a:p>
        </p:txBody>
      </p:sp>
      <p:pic>
        <p:nvPicPr>
          <p:cNvPr id="54276" name="Picture 3" descr="SRP1.psd"/>
          <p:cNvPicPr>
            <a:picLocks noChangeAspect="1"/>
          </p:cNvPicPr>
          <p:nvPr/>
        </p:nvPicPr>
        <p:blipFill>
          <a:blip r:embed="rId3" cstate="print"/>
          <a:srcRect/>
          <a:stretch>
            <a:fillRect/>
          </a:stretch>
        </p:blipFill>
        <p:spPr bwMode="auto">
          <a:xfrm>
            <a:off x="8344793" y="0"/>
            <a:ext cx="799207" cy="1150814"/>
          </a:xfrm>
          <a:prstGeom prst="rect">
            <a:avLst/>
          </a:prstGeom>
          <a:noFill/>
          <a:ln w="9525">
            <a:noFill/>
            <a:miter lim="800000"/>
            <a:headEnd/>
            <a:tailEnd/>
          </a:ln>
        </p:spPr>
      </p:pic>
      <p:pic>
        <p:nvPicPr>
          <p:cNvPr id="54277" name="Picture 4"/>
          <p:cNvPicPr>
            <a:picLocks noChangeAspect="1"/>
          </p:cNvPicPr>
          <p:nvPr/>
        </p:nvPicPr>
        <p:blipFill>
          <a:blip r:embed="rId4" cstate="print"/>
          <a:srcRect/>
          <a:stretch>
            <a:fillRect/>
          </a:stretch>
        </p:blipFill>
        <p:spPr bwMode="auto">
          <a:xfrm>
            <a:off x="304800" y="1059100"/>
            <a:ext cx="2417638" cy="2439850"/>
          </a:xfrm>
          <a:prstGeom prst="rect">
            <a:avLst/>
          </a:prstGeom>
          <a:noFill/>
          <a:ln w="9525">
            <a:noFill/>
            <a:miter lim="800000"/>
            <a:headEnd/>
            <a:tailEnd/>
          </a:ln>
        </p:spPr>
      </p:pic>
      <p:pic>
        <p:nvPicPr>
          <p:cNvPr id="54278" name="Picture 5"/>
          <p:cNvPicPr>
            <a:picLocks noChangeAspect="1"/>
          </p:cNvPicPr>
          <p:nvPr/>
        </p:nvPicPr>
        <p:blipFill>
          <a:blip r:embed="rId5" cstate="print"/>
          <a:srcRect/>
          <a:stretch>
            <a:fillRect/>
          </a:stretch>
        </p:blipFill>
        <p:spPr bwMode="auto">
          <a:xfrm>
            <a:off x="1916003" y="2590800"/>
            <a:ext cx="7227997" cy="38493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6322" name="Title 1"/>
          <p:cNvSpPr>
            <a:spLocks noGrp="1"/>
          </p:cNvSpPr>
          <p:nvPr>
            <p:ph type="title"/>
          </p:nvPr>
        </p:nvSpPr>
        <p:spPr>
          <a:xfrm>
            <a:off x="381000" y="0"/>
            <a:ext cx="8229600" cy="1143000"/>
          </a:xfrm>
        </p:spPr>
        <p:txBody>
          <a:bodyPr vert="horz" lIns="64291" tIns="32146" rIns="64291" bIns="32146" rtlCol="0" anchor="ctr">
            <a:normAutofit/>
            <a:scene3d>
              <a:camera prst="orthographicFront"/>
              <a:lightRig rig="soft" dir="t"/>
            </a:scene3d>
            <a:sp3d prstMaterial="softEdge">
              <a:bevelT w="25400" h="25400"/>
            </a:sp3d>
          </a:bodyPr>
          <a:lstStyle/>
          <a:p>
            <a:r>
              <a:rPr lang="en-US" dirty="0" smtClean="0">
                <a:solidFill>
                  <a:schemeClr val="bg1"/>
                </a:solidFill>
              </a:rPr>
              <a:t>Applying SRP, one answer</a:t>
            </a:r>
          </a:p>
        </p:txBody>
      </p:sp>
      <p:sp>
        <p:nvSpPr>
          <p:cNvPr id="3" name="Slide Number Placeholder 2"/>
          <p:cNvSpPr>
            <a:spLocks noGrp="1"/>
          </p:cNvSpPr>
          <p:nvPr>
            <p:ph type="sldNum" sz="quarter" idx="10"/>
          </p:nvPr>
        </p:nvSpPr>
        <p:spPr/>
        <p:txBody>
          <a:bodyPr lIns="64291" tIns="32146" rIns="64291" bIns="32146"/>
          <a:lstStyle/>
          <a:p>
            <a:fld id="{ABD919B6-F589-43CB-8457-EBE10BD68DCD}" type="slidenum">
              <a:rPr lang="en-US"/>
              <a:pPr/>
              <a:t>14</a:t>
            </a:fld>
            <a:endParaRPr lang="en-US"/>
          </a:p>
        </p:txBody>
      </p:sp>
      <p:pic>
        <p:nvPicPr>
          <p:cNvPr id="56324" name="Picture 3" descr="SRP1.psd"/>
          <p:cNvPicPr>
            <a:picLocks noChangeAspect="1"/>
          </p:cNvPicPr>
          <p:nvPr/>
        </p:nvPicPr>
        <p:blipFill>
          <a:blip r:embed="rId3" cstate="print"/>
          <a:srcRect/>
          <a:stretch>
            <a:fillRect/>
          </a:stretch>
        </p:blipFill>
        <p:spPr bwMode="auto">
          <a:xfrm>
            <a:off x="8344793" y="0"/>
            <a:ext cx="799207" cy="1150814"/>
          </a:xfrm>
          <a:prstGeom prst="rect">
            <a:avLst/>
          </a:prstGeom>
          <a:noFill/>
          <a:ln w="9525">
            <a:noFill/>
            <a:miter lim="800000"/>
            <a:headEnd/>
            <a:tailEnd/>
          </a:ln>
        </p:spPr>
      </p:pic>
      <p:pic>
        <p:nvPicPr>
          <p:cNvPr id="56325" name="Picture 5"/>
          <p:cNvPicPr>
            <a:picLocks noChangeAspect="1"/>
          </p:cNvPicPr>
          <p:nvPr/>
        </p:nvPicPr>
        <p:blipFill>
          <a:blip r:embed="rId4" cstate="print"/>
          <a:srcRect/>
          <a:stretch>
            <a:fillRect/>
          </a:stretch>
        </p:blipFill>
        <p:spPr bwMode="auto">
          <a:xfrm>
            <a:off x="228600" y="1219200"/>
            <a:ext cx="9157225" cy="4876800"/>
          </a:xfrm>
          <a:prstGeom prst="rect">
            <a:avLst/>
          </a:prstGeom>
          <a:noFill/>
          <a:ln w="9525">
            <a:noFill/>
            <a:miter lim="800000"/>
            <a:headEnd/>
            <a:tailEnd/>
          </a:ln>
        </p:spPr>
      </p:pic>
      <p:sp>
        <p:nvSpPr>
          <p:cNvPr id="56326" name="TextBox 5"/>
          <p:cNvSpPr txBox="1">
            <a:spLocks noChangeArrowheads="1"/>
          </p:cNvSpPr>
          <p:nvPr/>
        </p:nvSpPr>
        <p:spPr bwMode="auto">
          <a:xfrm>
            <a:off x="1524000" y="26670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27" name="TextBox 6"/>
          <p:cNvSpPr txBox="1">
            <a:spLocks noChangeArrowheads="1"/>
          </p:cNvSpPr>
          <p:nvPr/>
        </p:nvSpPr>
        <p:spPr bwMode="auto">
          <a:xfrm>
            <a:off x="1524000" y="29718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28" name="TextBox 7"/>
          <p:cNvSpPr txBox="1">
            <a:spLocks noChangeArrowheads="1"/>
          </p:cNvSpPr>
          <p:nvPr/>
        </p:nvSpPr>
        <p:spPr bwMode="auto">
          <a:xfrm>
            <a:off x="1524000" y="33528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29" name="TextBox 8"/>
          <p:cNvSpPr txBox="1">
            <a:spLocks noChangeArrowheads="1"/>
          </p:cNvSpPr>
          <p:nvPr/>
        </p:nvSpPr>
        <p:spPr bwMode="auto">
          <a:xfrm>
            <a:off x="1524000" y="37338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30" name="TextBox 9"/>
          <p:cNvSpPr txBox="1">
            <a:spLocks noChangeArrowheads="1"/>
          </p:cNvSpPr>
          <p:nvPr/>
        </p:nvSpPr>
        <p:spPr bwMode="auto">
          <a:xfrm>
            <a:off x="1524000" y="40386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31" name="TextBox 10"/>
          <p:cNvSpPr txBox="1">
            <a:spLocks noChangeArrowheads="1"/>
          </p:cNvSpPr>
          <p:nvPr/>
        </p:nvSpPr>
        <p:spPr bwMode="auto">
          <a:xfrm>
            <a:off x="1447800" y="43434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32" name="TextBox 11"/>
          <p:cNvSpPr txBox="1">
            <a:spLocks noChangeArrowheads="1"/>
          </p:cNvSpPr>
          <p:nvPr/>
        </p:nvSpPr>
        <p:spPr bwMode="auto">
          <a:xfrm>
            <a:off x="1524000" y="4724400"/>
            <a:ext cx="13716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Automobile</a:t>
            </a:r>
          </a:p>
        </p:txBody>
      </p:sp>
      <p:sp>
        <p:nvSpPr>
          <p:cNvPr id="56333" name="TextBox 12"/>
          <p:cNvSpPr txBox="1">
            <a:spLocks noChangeArrowheads="1"/>
          </p:cNvSpPr>
          <p:nvPr/>
        </p:nvSpPr>
        <p:spPr bwMode="auto">
          <a:xfrm>
            <a:off x="3048000" y="3010881"/>
            <a:ext cx="12954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stop[s]</a:t>
            </a:r>
          </a:p>
        </p:txBody>
      </p:sp>
      <p:sp>
        <p:nvSpPr>
          <p:cNvPr id="56334" name="TextBox 13"/>
          <p:cNvSpPr txBox="1">
            <a:spLocks noChangeArrowheads="1"/>
          </p:cNvSpPr>
          <p:nvPr/>
        </p:nvSpPr>
        <p:spPr bwMode="auto">
          <a:xfrm>
            <a:off x="3048000" y="2667000"/>
            <a:ext cx="12954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start[s]</a:t>
            </a:r>
          </a:p>
        </p:txBody>
      </p:sp>
      <p:sp>
        <p:nvSpPr>
          <p:cNvPr id="56335" name="TextBox 14"/>
          <p:cNvSpPr txBox="1">
            <a:spLocks noChangeArrowheads="1"/>
          </p:cNvSpPr>
          <p:nvPr/>
        </p:nvSpPr>
        <p:spPr bwMode="auto">
          <a:xfrm>
            <a:off x="3048000" y="3391881"/>
            <a:ext cx="12954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drive[s]</a:t>
            </a:r>
          </a:p>
        </p:txBody>
      </p:sp>
      <p:sp>
        <p:nvSpPr>
          <p:cNvPr id="56336" name="TextBox 15"/>
          <p:cNvSpPr txBox="1">
            <a:spLocks noChangeArrowheads="1"/>
          </p:cNvSpPr>
          <p:nvPr/>
        </p:nvSpPr>
        <p:spPr bwMode="auto">
          <a:xfrm>
            <a:off x="2971800" y="3733800"/>
            <a:ext cx="1905000" cy="341919"/>
          </a:xfrm>
          <a:prstGeom prst="rect">
            <a:avLst/>
          </a:prstGeom>
          <a:noFill/>
          <a:ln w="9525">
            <a:noFill/>
            <a:miter lim="800000"/>
            <a:headEnd/>
            <a:tailEnd/>
          </a:ln>
        </p:spPr>
        <p:txBody>
          <a:bodyPr wrap="square" lIns="64291" tIns="32146" rIns="64291" bIns="32146">
            <a:spAutoFit/>
          </a:bodyPr>
          <a:lstStyle/>
          <a:p>
            <a:r>
              <a:rPr lang="en-US" dirty="0" err="1">
                <a:solidFill>
                  <a:schemeClr val="bg1"/>
                </a:solidFill>
                <a:latin typeface="Apple Casual" pitchFamily="-65" charset="0"/>
              </a:rPr>
              <a:t>changesTires</a:t>
            </a:r>
            <a:endParaRPr lang="en-US" dirty="0">
              <a:solidFill>
                <a:schemeClr val="bg1"/>
              </a:solidFill>
              <a:latin typeface="Apple Casual" pitchFamily="-65" charset="0"/>
            </a:endParaRPr>
          </a:p>
        </p:txBody>
      </p:sp>
      <p:sp>
        <p:nvSpPr>
          <p:cNvPr id="56337" name="TextBox 16"/>
          <p:cNvSpPr txBox="1">
            <a:spLocks noChangeArrowheads="1"/>
          </p:cNvSpPr>
          <p:nvPr/>
        </p:nvSpPr>
        <p:spPr bwMode="auto">
          <a:xfrm>
            <a:off x="3048000" y="4419600"/>
            <a:ext cx="12954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check[s] oil</a:t>
            </a:r>
          </a:p>
        </p:txBody>
      </p:sp>
      <p:sp>
        <p:nvSpPr>
          <p:cNvPr id="56338" name="TextBox 17"/>
          <p:cNvSpPr txBox="1">
            <a:spLocks noChangeArrowheads="1"/>
          </p:cNvSpPr>
          <p:nvPr/>
        </p:nvSpPr>
        <p:spPr bwMode="auto">
          <a:xfrm>
            <a:off x="3048000" y="4038600"/>
            <a:ext cx="12954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wash[</a:t>
            </a:r>
            <a:r>
              <a:rPr lang="en-US" dirty="0" err="1">
                <a:solidFill>
                  <a:schemeClr val="bg1"/>
                </a:solidFill>
                <a:latin typeface="Apple Casual" pitchFamily="-65" charset="0"/>
              </a:rPr>
              <a:t>es</a:t>
            </a:r>
            <a:r>
              <a:rPr lang="en-US" dirty="0">
                <a:solidFill>
                  <a:schemeClr val="bg1"/>
                </a:solidFill>
                <a:latin typeface="Apple Casual" pitchFamily="-65" charset="0"/>
              </a:rPr>
              <a:t>]</a:t>
            </a:r>
          </a:p>
        </p:txBody>
      </p:sp>
      <p:sp>
        <p:nvSpPr>
          <p:cNvPr id="56339" name="TextBox 18"/>
          <p:cNvSpPr txBox="1">
            <a:spLocks noChangeArrowheads="1"/>
          </p:cNvSpPr>
          <p:nvPr/>
        </p:nvSpPr>
        <p:spPr bwMode="auto">
          <a:xfrm>
            <a:off x="3048000" y="4724400"/>
            <a:ext cx="1295400" cy="341919"/>
          </a:xfrm>
          <a:prstGeom prst="rect">
            <a:avLst/>
          </a:prstGeom>
          <a:noFill/>
          <a:ln w="9525">
            <a:noFill/>
            <a:miter lim="800000"/>
            <a:headEnd/>
            <a:tailEnd/>
          </a:ln>
        </p:spPr>
        <p:txBody>
          <a:bodyPr wrap="square" lIns="64291" tIns="32146" rIns="64291" bIns="32146">
            <a:spAutoFit/>
          </a:bodyPr>
          <a:lstStyle/>
          <a:p>
            <a:r>
              <a:rPr lang="en-US" dirty="0">
                <a:solidFill>
                  <a:schemeClr val="bg1"/>
                </a:solidFill>
                <a:latin typeface="Apple Casual" pitchFamily="-65" charset="0"/>
              </a:rPr>
              <a:t>get[s] oil</a:t>
            </a:r>
          </a:p>
        </p:txBody>
      </p:sp>
      <p:sp>
        <p:nvSpPr>
          <p:cNvPr id="56340" name="TextBox 19"/>
          <p:cNvSpPr txBox="1">
            <a:spLocks noChangeArrowheads="1"/>
          </p:cNvSpPr>
          <p:nvPr/>
        </p:nvSpPr>
        <p:spPr bwMode="auto">
          <a:xfrm>
            <a:off x="6866930" y="2562820"/>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
        <p:nvSpPr>
          <p:cNvPr id="56341" name="TextBox 20"/>
          <p:cNvSpPr txBox="1">
            <a:spLocks noChangeArrowheads="1"/>
          </p:cNvSpPr>
          <p:nvPr/>
        </p:nvSpPr>
        <p:spPr bwMode="auto">
          <a:xfrm>
            <a:off x="6866930" y="4009430"/>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
        <p:nvSpPr>
          <p:cNvPr id="56342" name="TextBox 21"/>
          <p:cNvSpPr txBox="1">
            <a:spLocks noChangeArrowheads="1"/>
          </p:cNvSpPr>
          <p:nvPr/>
        </p:nvSpPr>
        <p:spPr bwMode="auto">
          <a:xfrm>
            <a:off x="6866930" y="2812851"/>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
        <p:nvSpPr>
          <p:cNvPr id="56343" name="TextBox 22"/>
          <p:cNvSpPr txBox="1">
            <a:spLocks noChangeArrowheads="1"/>
          </p:cNvSpPr>
          <p:nvPr/>
        </p:nvSpPr>
        <p:spPr bwMode="auto">
          <a:xfrm>
            <a:off x="7768828" y="3045023"/>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
        <p:nvSpPr>
          <p:cNvPr id="56344" name="TextBox 23"/>
          <p:cNvSpPr txBox="1">
            <a:spLocks noChangeArrowheads="1"/>
          </p:cNvSpPr>
          <p:nvPr/>
        </p:nvSpPr>
        <p:spPr bwMode="auto">
          <a:xfrm>
            <a:off x="7768828" y="3295055"/>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
        <p:nvSpPr>
          <p:cNvPr id="56345" name="TextBox 24"/>
          <p:cNvSpPr txBox="1">
            <a:spLocks noChangeArrowheads="1"/>
          </p:cNvSpPr>
          <p:nvPr/>
        </p:nvSpPr>
        <p:spPr bwMode="auto">
          <a:xfrm>
            <a:off x="7768828" y="3518297"/>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
        <p:nvSpPr>
          <p:cNvPr id="56346" name="TextBox 25"/>
          <p:cNvSpPr txBox="1">
            <a:spLocks noChangeArrowheads="1"/>
          </p:cNvSpPr>
          <p:nvPr/>
        </p:nvSpPr>
        <p:spPr bwMode="auto">
          <a:xfrm>
            <a:off x="7768828" y="3768328"/>
            <a:ext cx="428625" cy="326530"/>
          </a:xfrm>
          <a:prstGeom prst="rect">
            <a:avLst/>
          </a:prstGeom>
          <a:noFill/>
          <a:ln w="9525">
            <a:noFill/>
            <a:miter lim="800000"/>
            <a:headEnd/>
            <a:tailEnd/>
          </a:ln>
        </p:spPr>
        <p:txBody>
          <a:bodyPr lIns="64291" tIns="32146" rIns="64291" bIns="32146">
            <a:spAutoFit/>
          </a:bodyPr>
          <a:lstStyle/>
          <a:p>
            <a:r>
              <a:rPr lang="en-US" sz="1700" dirty="0">
                <a:latin typeface="Zapf Dingbats" pitchFamily="84" charset="2"/>
              </a:rPr>
              <a:t>✓</a:t>
            </a:r>
            <a:endParaRPr lang="en-US" sz="17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Another way to figure out cohesion</a:t>
            </a:r>
            <a:endParaRPr lang="en-US" dirty="0">
              <a:solidFill>
                <a:schemeClr val="bg1"/>
              </a:solidFill>
            </a:endParaRPr>
          </a:p>
        </p:txBody>
      </p:sp>
    </p:spTree>
    <p:extLst>
      <p:ext uri="{BB962C8B-B14F-4D97-AF65-F5344CB8AC3E}">
        <p14:creationId xmlns:p14="http://schemas.microsoft.com/office/powerpoint/2010/main" xmlns="" val="4175501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lIns="64291" tIns="32146" rIns="64291" bIns="32146"/>
          <a:lstStyle/>
          <a:p>
            <a:r>
              <a:rPr lang="en-US" smtClean="0"/>
              <a:t>Measuring SRP with LCOM</a:t>
            </a:r>
          </a:p>
        </p:txBody>
      </p:sp>
      <p:graphicFrame>
        <p:nvGraphicFramePr>
          <p:cNvPr id="6" name="Content Placeholder 5"/>
          <p:cNvGraphicFramePr>
            <a:graphicFrameLocks noGrp="1"/>
          </p:cNvGraphicFramePr>
          <p:nvPr>
            <p:ph idx="1"/>
          </p:nvPr>
        </p:nvGraphicFramePr>
        <p:xfrm>
          <a:off x="381000" y="1295397"/>
          <a:ext cx="8530830" cy="838202"/>
        </p:xfrm>
        <a:graphic>
          <a:graphicData uri="http://schemas.openxmlformats.org/drawingml/2006/table">
            <a:tbl>
              <a:tblPr/>
              <a:tblGrid>
                <a:gridCol w="1600200"/>
                <a:gridCol w="1066800"/>
                <a:gridCol w="989245"/>
                <a:gridCol w="1218340"/>
                <a:gridCol w="1218340"/>
                <a:gridCol w="1219565"/>
                <a:gridCol w="1218340"/>
              </a:tblGrid>
              <a:tr h="41910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Method</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m1</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m2</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m3</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m4</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m5</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41910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Fields used</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v1,v3,v5</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v2,v4</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v1,v7</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v5,v7</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ヒラギノ角ゴ ProN W3" pitchFamily="-109" charset="-128"/>
                          <a:sym typeface="Gill Sans" pitchFamily="84" charset="0"/>
                        </a:rPr>
                        <a:t>v1,v3,v7</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r>
            </a:tbl>
          </a:graphicData>
        </a:graphic>
      </p:graphicFrame>
      <p:sp>
        <p:nvSpPr>
          <p:cNvPr id="3" name="Slide Number Placeholder 2"/>
          <p:cNvSpPr>
            <a:spLocks noGrp="1"/>
          </p:cNvSpPr>
          <p:nvPr>
            <p:ph type="sldNum" sz="quarter" idx="10"/>
          </p:nvPr>
        </p:nvSpPr>
        <p:spPr/>
        <p:txBody>
          <a:bodyPr lIns="64291" tIns="32146" rIns="64291" bIns="32146"/>
          <a:lstStyle/>
          <a:p>
            <a:fld id="{3D1E5F08-FDCC-4DEE-AFF0-E2E69D5BA9A7}" type="slidenum">
              <a:rPr lang="en-US"/>
              <a:pPr/>
              <a:t>16</a:t>
            </a:fld>
            <a:endParaRPr lang="en-US"/>
          </a:p>
        </p:txBody>
      </p:sp>
      <p:pic>
        <p:nvPicPr>
          <p:cNvPr id="60446" name="Picture 3" descr="SRP1.psd"/>
          <p:cNvPicPr>
            <a:picLocks noChangeAspect="1"/>
          </p:cNvPicPr>
          <p:nvPr/>
        </p:nvPicPr>
        <p:blipFill>
          <a:blip r:embed="rId3" cstate="print"/>
          <a:srcRect/>
          <a:stretch>
            <a:fillRect/>
          </a:stretch>
        </p:blipFill>
        <p:spPr bwMode="auto">
          <a:xfrm>
            <a:off x="8344793" y="0"/>
            <a:ext cx="799207" cy="1150814"/>
          </a:xfrm>
          <a:prstGeom prst="rect">
            <a:avLst/>
          </a:prstGeom>
          <a:noFill/>
          <a:ln w="9525">
            <a:noFill/>
            <a:miter lim="800000"/>
            <a:headEnd/>
            <a:tailEnd/>
          </a:ln>
        </p:spPr>
      </p:pic>
      <p:pic>
        <p:nvPicPr>
          <p:cNvPr id="60447" name="Picture 6"/>
          <p:cNvPicPr>
            <a:picLocks noChangeAspect="1"/>
          </p:cNvPicPr>
          <p:nvPr/>
        </p:nvPicPr>
        <p:blipFill>
          <a:blip r:embed="rId4" cstate="print"/>
          <a:srcRect/>
          <a:stretch>
            <a:fillRect/>
          </a:stretch>
        </p:blipFill>
        <p:spPr bwMode="auto">
          <a:xfrm>
            <a:off x="4143375" y="2419946"/>
            <a:ext cx="1952625" cy="459680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lIns="64291" tIns="32146" rIns="64291" bIns="32146"/>
          <a:lstStyle/>
          <a:p>
            <a:r>
              <a:rPr lang="en-US" smtClean="0"/>
              <a:t>Computing LCOM</a:t>
            </a:r>
          </a:p>
        </p:txBody>
      </p:sp>
      <p:graphicFrame>
        <p:nvGraphicFramePr>
          <p:cNvPr id="7" name="Content Placeholder 6"/>
          <p:cNvGraphicFramePr>
            <a:graphicFrameLocks noGrp="1"/>
          </p:cNvGraphicFramePr>
          <p:nvPr>
            <p:ph idx="1"/>
          </p:nvPr>
        </p:nvGraphicFramePr>
        <p:xfrm>
          <a:off x="381000" y="1371600"/>
          <a:ext cx="8566547" cy="2370298"/>
        </p:xfrm>
        <a:graphic>
          <a:graphicData uri="http://schemas.openxmlformats.org/drawingml/2006/table">
            <a:tbl>
              <a:tblPr/>
              <a:tblGrid>
                <a:gridCol w="1142207"/>
                <a:gridCol w="3485698"/>
                <a:gridCol w="3938642"/>
              </a:tblGrid>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ea typeface="ヒラギノ角ゴ ProN W3" pitchFamily="-109" charset="-128"/>
                          <a:sym typeface="Gill Sans" pitchFamily="84" charset="0"/>
                        </a:rPr>
                        <a:t>Step</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Field Equivalences</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Method Equivalences</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1</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{v1,v3,v5}</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{m1}</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r>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2</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ヒラギノ角ゴ ProN W3" pitchFamily="-109" charset="-128"/>
                          <a:sym typeface="Gill Sans" pitchFamily="84" charset="0"/>
                        </a:rPr>
                        <a:t>{v1,v3,v5}, {v2,v4}</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ヒラギノ角ゴ ProN W3" pitchFamily="-109" charset="-128"/>
                          <a:sym typeface="Gill Sans" pitchFamily="84" charset="0"/>
                        </a:rPr>
                        <a:t>{m1}, {m2}</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3</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{v1,v3,v5}, {v2,v4}, {v6}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{m1}, {m2}, {m3}</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r>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4</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{v1,v3,v5, v7}, {v2,v4}, {v6}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{m1, m4}, {m2}, {m3}</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5</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{v1,v3,v5, v7}, {v2,v4}, {v6}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{m1, m4, m5}, {m2}, {m3}</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r>
              <a:tr h="3367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ヒラギノ角ゴ ProN W3" pitchFamily="-109" charset="-128"/>
                          <a:sym typeface="Gill Sans" pitchFamily="84" charset="0"/>
                        </a:rPr>
                        <a:t>{v1,v3,v5, v7}, {v2,v4}, {v6}</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ヒラギノ角ゴ ProN W3" pitchFamily="-109" charset="-128"/>
                          <a:sym typeface="Gill Sans" pitchFamily="84" charset="0"/>
                        </a:rPr>
                        <a:t>{m1, m4, m5, m6}, {m2}, {m3}</a:t>
                      </a:r>
                    </a:p>
                  </a:txBody>
                  <a:tcPr marL="64294" marR="64294" marT="32147" marB="3214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bl>
          </a:graphicData>
        </a:graphic>
      </p:graphicFrame>
      <p:pic>
        <p:nvPicPr>
          <p:cNvPr id="62502" name="Picture 4" descr="SRP1.psd"/>
          <p:cNvPicPr>
            <a:picLocks noChangeAspect="1"/>
          </p:cNvPicPr>
          <p:nvPr/>
        </p:nvPicPr>
        <p:blipFill>
          <a:blip r:embed="rId3" cstate="print"/>
          <a:srcRect/>
          <a:stretch>
            <a:fillRect/>
          </a:stretch>
        </p:blipFill>
        <p:spPr bwMode="auto">
          <a:xfrm>
            <a:off x="8344793" y="0"/>
            <a:ext cx="799207" cy="1150814"/>
          </a:xfrm>
          <a:prstGeom prst="rect">
            <a:avLst/>
          </a:prstGeom>
          <a:noFill/>
          <a:ln w="9525">
            <a:noFill/>
            <a:miter lim="800000"/>
            <a:headEnd/>
            <a:tailEnd/>
          </a:ln>
        </p:spPr>
      </p:pic>
      <p:pic>
        <p:nvPicPr>
          <p:cNvPr id="62503" name="Picture 7"/>
          <p:cNvPicPr>
            <a:picLocks noChangeAspect="1"/>
          </p:cNvPicPr>
          <p:nvPr/>
        </p:nvPicPr>
        <p:blipFill>
          <a:blip r:embed="rId4" cstate="print"/>
          <a:srcRect/>
          <a:stretch>
            <a:fillRect/>
          </a:stretch>
        </p:blipFill>
        <p:spPr bwMode="auto">
          <a:xfrm>
            <a:off x="1981199" y="3886200"/>
            <a:ext cx="6084277"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 </a:t>
            </a:r>
            <a:r>
              <a:rPr lang="en-US" dirty="0" smtClean="0"/>
              <a:t>will be explaining the code I gave you</a:t>
            </a:r>
            <a:endParaRPr lang="en-US" dirty="0"/>
          </a:p>
        </p:txBody>
      </p:sp>
      <p:sp>
        <p:nvSpPr>
          <p:cNvPr id="3" name="Title 2"/>
          <p:cNvSpPr>
            <a:spLocks noGrp="1"/>
          </p:cNvSpPr>
          <p:nvPr>
            <p:ph type="title"/>
          </p:nvPr>
        </p:nvSpPr>
        <p:spPr/>
        <p:txBody>
          <a:bodyPr/>
          <a:lstStyle/>
          <a:p>
            <a:r>
              <a:rPr lang="en-US" dirty="0" smtClean="0"/>
              <a:t>Team Time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0"/>
            <a:ext cx="8077200" cy="684822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Weekly Status Reports</a:t>
            </a:r>
          </a:p>
          <a:p>
            <a:r>
              <a:rPr lang="en-US" dirty="0" smtClean="0"/>
              <a:t>Now you’re just coding</a:t>
            </a:r>
          </a:p>
          <a:p>
            <a:r>
              <a:rPr lang="en-US" dirty="0" smtClean="0"/>
              <a:t>You should be committing/coding 3 days out of the week</a:t>
            </a:r>
            <a:r>
              <a:rPr lang="en-US" dirty="0" smtClean="0"/>
              <a:t>.</a:t>
            </a:r>
          </a:p>
          <a:p>
            <a:r>
              <a:rPr lang="en-US" dirty="0" smtClean="0"/>
              <a:t>Next Tuesday you will need to show something (I will just pull from </a:t>
            </a:r>
            <a:r>
              <a:rPr lang="en-US" dirty="0" err="1" smtClean="0"/>
              <a:t>github</a:t>
            </a:r>
            <a:r>
              <a:rPr lang="en-US" dirty="0" smtClean="0"/>
              <a:t> </a:t>
            </a:r>
            <a:r>
              <a:rPr lang="en-US" dirty="0" smtClean="0"/>
              <a:t>and run)</a:t>
            </a:r>
            <a:endParaRPr lang="en-US" dirty="0" smtClean="0"/>
          </a:p>
          <a:p>
            <a:endParaRPr lang="en-US" dirty="0"/>
          </a:p>
        </p:txBody>
      </p:sp>
      <p:sp>
        <p:nvSpPr>
          <p:cNvPr id="2" name="Title 1"/>
          <p:cNvSpPr>
            <a:spLocks noGrp="1"/>
          </p:cNvSpPr>
          <p:nvPr>
            <p:ph type="title"/>
          </p:nvPr>
        </p:nvSpPr>
        <p:spPr/>
        <p:txBody>
          <a:bodyPr/>
          <a:lstStyle/>
          <a:p>
            <a:r>
              <a:rPr lang="en-US" dirty="0" smtClean="0"/>
              <a:t>Admin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25085"/>
            <a:ext cx="9317091" cy="673291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Talk about </a:t>
            </a:r>
            <a:r>
              <a:rPr lang="en-US" dirty="0" smtClean="0"/>
              <a:t>the code I gave you</a:t>
            </a:r>
            <a:endParaRPr lang="en-US" dirty="0" smtClean="0"/>
          </a:p>
          <a:p>
            <a:r>
              <a:rPr lang="en-US" dirty="0" smtClean="0"/>
              <a:t>Team Time</a:t>
            </a:r>
            <a:endParaRPr lang="en-US" dirty="0"/>
          </a:p>
        </p:txBody>
      </p:sp>
      <p:sp>
        <p:nvSpPr>
          <p:cNvPr id="2" name="Title 1"/>
          <p:cNvSpPr>
            <a:spLocks noGrp="1"/>
          </p:cNvSpPr>
          <p:nvPr>
            <p:ph type="title"/>
          </p:nvPr>
        </p:nvSpPr>
        <p:spPr/>
        <p:txBody>
          <a:bodyPr/>
          <a:lstStyle/>
          <a:p>
            <a:r>
              <a:rPr lang="en-US" dirty="0" smtClean="0"/>
              <a:t>Agenda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 questions</a:t>
            </a:r>
          </a:p>
          <a:p>
            <a:r>
              <a:rPr lang="en-US" dirty="0" smtClean="0"/>
              <a:t>Alumni party</a:t>
            </a:r>
          </a:p>
          <a:p>
            <a:endParaRPr lang="en-US" dirty="0"/>
          </a:p>
        </p:txBody>
      </p:sp>
      <p:sp>
        <p:nvSpPr>
          <p:cNvPr id="3" name="Title 2"/>
          <p:cNvSpPr>
            <a:spLocks noGrp="1"/>
          </p:cNvSpPr>
          <p:nvPr>
            <p:ph type="title"/>
          </p:nvPr>
        </p:nvSpPr>
        <p:spPr/>
        <p:txBody>
          <a:bodyPr/>
          <a:lstStyle/>
          <a:p>
            <a:r>
              <a:rPr lang="en-US" dirty="0" smtClean="0"/>
              <a:t>We’re </a:t>
            </a:r>
            <a:r>
              <a:rPr lang="en-US" dirty="0" err="1" smtClean="0"/>
              <a:t>gonna</a:t>
            </a:r>
            <a:r>
              <a:rPr lang="en-US" dirty="0" smtClean="0"/>
              <a:t> go off topic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5376672"/>
          </a:xfrm>
        </p:spPr>
        <p:txBody>
          <a:bodyPr/>
          <a:lstStyle/>
          <a:p>
            <a:pPr marL="624078" indent="-514350">
              <a:buFont typeface="+mj-lt"/>
              <a:buAutoNum type="arabicPeriod"/>
            </a:pPr>
            <a:r>
              <a:rPr lang="en-US" sz="4000" dirty="0" smtClean="0"/>
              <a:t>Your partner can become a better person when you are with them, but don’t change who they are on the inside</a:t>
            </a:r>
            <a:endParaRPr lang="en-US" sz="4000" dirty="0" smtClean="0"/>
          </a:p>
          <a:p>
            <a:pPr lvl="1"/>
            <a:endParaRPr lang="en-US" dirty="0" smtClean="0"/>
          </a:p>
        </p:txBody>
      </p:sp>
      <p:sp>
        <p:nvSpPr>
          <p:cNvPr id="3" name="Title 2"/>
          <p:cNvSpPr>
            <a:spLocks noGrp="1"/>
          </p:cNvSpPr>
          <p:nvPr>
            <p:ph type="title"/>
          </p:nvPr>
        </p:nvSpPr>
        <p:spPr/>
        <p:txBody>
          <a:bodyPr/>
          <a:lstStyle/>
          <a:p>
            <a:r>
              <a:rPr lang="en-US" dirty="0" smtClean="0"/>
              <a:t>Dating Tips (suggestions)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Pct val="6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4400" dirty="0" smtClean="0"/>
              <a:t>If you have to keep saying the same stuff over and over, they </a:t>
            </a:r>
            <a:r>
              <a:rPr lang="en-US" sz="4400" dirty="0" smtClean="0"/>
              <a:t>aren’t listening to you</a:t>
            </a:r>
            <a:endParaRPr lang="en-US" sz="4400" dirty="0" smtClean="0"/>
          </a:p>
          <a:p>
            <a:endParaRPr lang="en-US" sz="4400" dirty="0"/>
          </a:p>
        </p:txBody>
      </p:sp>
      <p:sp>
        <p:nvSpPr>
          <p:cNvPr id="3" name="Title 2"/>
          <p:cNvSpPr>
            <a:spLocks noGrp="1"/>
          </p:cNvSpPr>
          <p:nvPr>
            <p:ph type="title"/>
          </p:nvPr>
        </p:nvSpPr>
        <p:spPr/>
        <p:txBody>
          <a:bodyPr/>
          <a:lstStyle/>
          <a:p>
            <a:r>
              <a:rPr lang="en-US" dirty="0" smtClean="0"/>
              <a:t>Dating Tip #2</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4400" dirty="0" smtClean="0"/>
              <a:t>Wondering if they are the one? Ask…yourself, do you like their parents?</a:t>
            </a:r>
          </a:p>
          <a:p>
            <a:endParaRPr lang="en-US" sz="4400" dirty="0"/>
          </a:p>
        </p:txBody>
      </p:sp>
      <p:sp>
        <p:nvSpPr>
          <p:cNvPr id="3" name="Title 2"/>
          <p:cNvSpPr>
            <a:spLocks noGrp="1"/>
          </p:cNvSpPr>
          <p:nvPr>
            <p:ph type="title"/>
          </p:nvPr>
        </p:nvSpPr>
        <p:spPr/>
        <p:txBody>
          <a:bodyPr/>
          <a:lstStyle/>
          <a:p>
            <a:r>
              <a:rPr lang="en-US" dirty="0" smtClean="0"/>
              <a:t>Dating Tip #3</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SRP</a:t>
            </a:r>
          </a:p>
          <a:p>
            <a:pPr lvl="1"/>
            <a:r>
              <a:rPr lang="en-US" sz="3600" dirty="0" smtClean="0"/>
              <a:t>Single &amp; Roamer Principle</a:t>
            </a:r>
          </a:p>
          <a:p>
            <a:pPr lvl="1"/>
            <a:r>
              <a:rPr lang="en-US" sz="3600" dirty="0" smtClean="0"/>
              <a:t>If they have been single for a long time, and haven’t been in a committed relationship, just think twice</a:t>
            </a:r>
          </a:p>
          <a:p>
            <a:endParaRPr lang="en-US" sz="4000" dirty="0"/>
          </a:p>
        </p:txBody>
      </p:sp>
      <p:sp>
        <p:nvSpPr>
          <p:cNvPr id="3" name="Title 2"/>
          <p:cNvSpPr>
            <a:spLocks noGrp="1"/>
          </p:cNvSpPr>
          <p:nvPr>
            <p:ph type="title"/>
          </p:nvPr>
        </p:nvSpPr>
        <p:spPr/>
        <p:txBody>
          <a:bodyPr/>
          <a:lstStyle/>
          <a:p>
            <a:r>
              <a:rPr lang="en-US" dirty="0" smtClean="0"/>
              <a:t>Dating Tip #4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Pct val="5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iterate type="lt">
                                    <p:tmPct val="5000"/>
                                  </p:iterate>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iterate type="lt">
                                    <p:tmPct val="5000"/>
                                  </p:iterate>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p:txBody>
          <a:bodyPr/>
          <a:lstStyle/>
          <a:p>
            <a:r>
              <a:rPr lang="en-US" dirty="0" err="1" smtClean="0"/>
              <a:t>Socrative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4384</TotalTime>
  <Words>1266</Words>
  <Application>Microsoft Office PowerPoint</Application>
  <PresentationFormat>On-screen Show (4:3)</PresentationFormat>
  <Paragraphs>138</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COMP 55</vt:lpstr>
      <vt:lpstr>Admin</vt:lpstr>
      <vt:lpstr>Agenda</vt:lpstr>
      <vt:lpstr>We’re gonna go off topic</vt:lpstr>
      <vt:lpstr>Dating Tips (suggestions)</vt:lpstr>
      <vt:lpstr>Dating Tip #2</vt:lpstr>
      <vt:lpstr>Dating Tip #3</vt:lpstr>
      <vt:lpstr>Dating Tip #4</vt:lpstr>
      <vt:lpstr>Socrative</vt:lpstr>
      <vt:lpstr>Different Teams</vt:lpstr>
      <vt:lpstr>Come up with the four principles</vt:lpstr>
      <vt:lpstr>Aggregation/Composition</vt:lpstr>
      <vt:lpstr>Applying SRP example</vt:lpstr>
      <vt:lpstr>Applying SRP, one answer</vt:lpstr>
      <vt:lpstr>Another way to figure out cohesion</vt:lpstr>
      <vt:lpstr>Measuring SRP with LCOM</vt:lpstr>
      <vt:lpstr>Computing LCOM</vt:lpstr>
      <vt:lpstr>Team Time</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55</dc:title>
  <dc:creator>Osvaldo</dc:creator>
  <cp:lastModifiedBy>Osvaldo</cp:lastModifiedBy>
  <cp:revision>20</cp:revision>
  <dcterms:created xsi:type="dcterms:W3CDTF">2014-10-27T01:31:23Z</dcterms:created>
  <dcterms:modified xsi:type="dcterms:W3CDTF">2016-11-08T00:39:39Z</dcterms:modified>
</cp:coreProperties>
</file>