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31"/>
  </p:notesMasterIdLst>
  <p:sldIdLst>
    <p:sldId id="256" r:id="rId2"/>
    <p:sldId id="259" r:id="rId3"/>
    <p:sldId id="262" r:id="rId4"/>
    <p:sldId id="260" r:id="rId5"/>
    <p:sldId id="26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2" r:id="rId24"/>
    <p:sldId id="308" r:id="rId25"/>
    <p:sldId id="303" r:id="rId26"/>
    <p:sldId id="306" r:id="rId27"/>
    <p:sldId id="307" r:id="rId28"/>
    <p:sldId id="305"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CC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967" autoAdjust="0"/>
  </p:normalViewPr>
  <p:slideViewPr>
    <p:cSldViewPr snapToGrid="0">
      <p:cViewPr>
        <p:scale>
          <a:sx n="40" d="100"/>
          <a:sy n="40" d="100"/>
        </p:scale>
        <p:origin x="-2622" y="-15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ED611-CC96-48A3-AFF0-62730DF3A566}" type="datetimeFigureOut">
              <a:rPr lang="en-US" smtClean="0"/>
              <a:pPr/>
              <a:t>10/6/2016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AF91E-DB55-4151-A60D-ABE101F0AF45}" type="slidenum">
              <a:rPr lang="en-US" smtClean="0"/>
              <a:pPr/>
              <a:t>‹#›</a:t>
            </a:fld>
            <a:endParaRPr lang="en-US"/>
          </a:p>
        </p:txBody>
      </p:sp>
    </p:spTree>
    <p:extLst>
      <p:ext uri="{BB962C8B-B14F-4D97-AF65-F5344CB8AC3E}">
        <p14:creationId xmlns:p14="http://schemas.microsoft.com/office/powerpoint/2010/main" xmlns="" val="194060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word doc, tell</a:t>
            </a:r>
            <a:r>
              <a:rPr lang="en-US" baseline="0" dirty="0" smtClean="0"/>
              <a:t> them the requirements analysis document is now online and they can get to it.</a:t>
            </a:r>
            <a:endParaRPr lang="en-US" dirty="0"/>
          </a:p>
        </p:txBody>
      </p:sp>
      <p:sp>
        <p:nvSpPr>
          <p:cNvPr id="4" name="Slide Number Placeholder 3"/>
          <p:cNvSpPr>
            <a:spLocks noGrp="1"/>
          </p:cNvSpPr>
          <p:nvPr>
            <p:ph type="sldNum" sz="quarter" idx="10"/>
          </p:nvPr>
        </p:nvSpPr>
        <p:spPr/>
        <p:txBody>
          <a:bodyPr/>
          <a:lstStyle/>
          <a:p>
            <a:fld id="{F17AF91E-DB55-4151-A60D-ABE101F0AF45}" type="slidenum">
              <a:rPr lang="en-US" smtClean="0"/>
              <a:pPr/>
              <a:t>5</a:t>
            </a:fld>
            <a:endParaRPr lang="en-US"/>
          </a:p>
        </p:txBody>
      </p:sp>
    </p:spTree>
    <p:extLst>
      <p:ext uri="{BB962C8B-B14F-4D97-AF65-F5344CB8AC3E}">
        <p14:creationId xmlns:p14="http://schemas.microsoft.com/office/powerpoint/2010/main" xmlns="" val="1829752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xfrm>
            <a:off x="685800" y="1143000"/>
            <a:ext cx="5486400" cy="30861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Gill Sans" pitchFamily="84" charset="0"/>
                <a:ea typeface="ＭＳ Ｐゴシック" panose="020B0600070205080204" pitchFamily="34" charset="-128"/>
              </a:rPr>
              <a:t>There are a few things that we can think of that are wrong about Doug’s idea. Try to come up with your own list and see how it compares to our list.</a:t>
            </a:r>
          </a:p>
          <a:p>
            <a:r>
              <a:rPr lang="en-US" altLang="en-US" smtClean="0">
                <a:latin typeface="Gill Sans" pitchFamily="84" charset="0"/>
                <a:ea typeface="ＭＳ Ｐゴシック" panose="020B0600070205080204" pitchFamily="34" charset="-128"/>
              </a:rPr>
              <a:t>(Answers appear on click)</a:t>
            </a:r>
          </a:p>
          <a:p>
            <a:endParaRPr lang="en-US" altLang="en-US" smtClean="0">
              <a:latin typeface="Gill Sans" pitchFamily="84" charset="0"/>
              <a:ea typeface="ＭＳ Ｐゴシック" panose="020B0600070205080204"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EE58F0E3-622F-4048-959A-EFF3A6A0884A}" type="slidenum">
              <a:rPr lang="en-US" altLang="en-US" sz="1200">
                <a:latin typeface="Gill Sans" pitchFamily="84" charset="0"/>
                <a:sym typeface="Gill Sans" pitchFamily="84" charset="0"/>
              </a:rPr>
              <a:pPr/>
              <a:t>21</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1001750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smtClean="0"/>
              <a:t>You have a use cases for DJ App</a:t>
            </a:r>
            <a:endParaRPr lang="en-US" dirty="0"/>
          </a:p>
        </p:txBody>
      </p:sp>
      <p:sp>
        <p:nvSpPr>
          <p:cNvPr id="4" name="Slide Number Placeholder 3"/>
          <p:cNvSpPr>
            <a:spLocks noGrp="1"/>
          </p:cNvSpPr>
          <p:nvPr>
            <p:ph type="sldNum" sz="quarter" idx="10"/>
          </p:nvPr>
        </p:nvSpPr>
        <p:spPr/>
        <p:txBody>
          <a:bodyPr/>
          <a:lstStyle/>
          <a:p>
            <a:fld id="{F17AF91E-DB55-4151-A60D-ABE101F0AF45}" type="slidenum">
              <a:rPr lang="en-US" smtClean="0"/>
              <a:pPr/>
              <a:t>23</a:t>
            </a:fld>
            <a:endParaRPr lang="en-US"/>
          </a:p>
        </p:txBody>
      </p:sp>
    </p:spTree>
    <p:extLst>
      <p:ext uri="{BB962C8B-B14F-4D97-AF65-F5344CB8AC3E}">
        <p14:creationId xmlns:p14="http://schemas.microsoft.com/office/powerpoint/2010/main" xmlns="" val="280084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Concrete </a:t>
            </a:r>
            <a:r>
              <a:rPr lang="en-US" dirty="0" err="1" smtClean="0"/>
              <a:t>represetion</a:t>
            </a:r>
            <a:r>
              <a:rPr lang="en-US" baseline="0" dirty="0" smtClean="0"/>
              <a:t> of the requirements, the last thing wasn’t enough, </a:t>
            </a:r>
            <a:r>
              <a:rPr lang="en-US" baseline="0" dirty="0" err="1" smtClean="0"/>
              <a:t>gotta</a:t>
            </a:r>
            <a:r>
              <a:rPr lang="en-US" baseline="0" dirty="0" smtClean="0"/>
              <a:t> discuss with everyone how things are going to work.</a:t>
            </a:r>
            <a:endParaRPr lang="en-US" dirty="0"/>
          </a:p>
        </p:txBody>
      </p:sp>
      <p:sp>
        <p:nvSpPr>
          <p:cNvPr id="4" name="Slide Number Placeholder 3"/>
          <p:cNvSpPr>
            <a:spLocks noGrp="1"/>
          </p:cNvSpPr>
          <p:nvPr>
            <p:ph type="sldNum" sz="quarter" idx="10"/>
          </p:nvPr>
        </p:nvSpPr>
        <p:spPr/>
        <p:txBody>
          <a:bodyPr/>
          <a:lstStyle/>
          <a:p>
            <a:pPr>
              <a:defRPr/>
            </a:pPr>
            <a:fld id="{CB3A538B-B3FB-4782-9AA1-ACE8ABD290EA}"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xmlns="" val="356769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DAF9D-270E-40D1-9477-6788EDB15FE6}" type="slidenum">
              <a:rPr lang="en-US" smtClean="0"/>
              <a:pPr/>
              <a:t>29</a:t>
            </a:fld>
            <a:endParaRPr lang="en-US"/>
          </a:p>
        </p:txBody>
      </p:sp>
    </p:spTree>
    <p:extLst>
      <p:ext uri="{BB962C8B-B14F-4D97-AF65-F5344CB8AC3E}">
        <p14:creationId xmlns:p14="http://schemas.microsoft.com/office/powerpoint/2010/main" xmlns="" val="407028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Hardware, use case, code</a:t>
            </a:r>
            <a:endParaRPr lang="en-US" dirty="0"/>
          </a:p>
        </p:txBody>
      </p:sp>
      <p:sp>
        <p:nvSpPr>
          <p:cNvPr id="4" name="Slide Number Placeholder 3"/>
          <p:cNvSpPr>
            <a:spLocks noGrp="1"/>
          </p:cNvSpPr>
          <p:nvPr>
            <p:ph type="sldNum" sz="quarter" idx="10"/>
          </p:nvPr>
        </p:nvSpPr>
        <p:spPr/>
        <p:txBody>
          <a:bodyPr/>
          <a:lstStyle/>
          <a:p>
            <a:fld id="{E16DAF9D-270E-40D1-9477-6788EDB15FE6}" type="slidenum">
              <a:rPr lang="en-US" smtClean="0"/>
              <a:pPr/>
              <a:t>12</a:t>
            </a:fld>
            <a:endParaRPr lang="en-US"/>
          </a:p>
        </p:txBody>
      </p:sp>
    </p:spTree>
    <p:extLst>
      <p:ext uri="{BB962C8B-B14F-4D97-AF65-F5344CB8AC3E}">
        <p14:creationId xmlns:p14="http://schemas.microsoft.com/office/powerpoint/2010/main" xmlns="" val="3884391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xfrm>
            <a:off x="685800" y="1143000"/>
            <a:ext cx="5486400" cy="3086100"/>
          </a:xfrm>
          <a:ln/>
        </p:spPr>
      </p:sp>
      <p:sp>
        <p:nvSpPr>
          <p:cNvPr id="256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Gill Sans" pitchFamily="84" charset="0"/>
                <a:ea typeface="ＭＳ Ｐゴシック" panose="020B0600070205080204" pitchFamily="34" charset="-128"/>
              </a:rPr>
              <a:t>This scenario describes the way our product, as implemented at the end of the last chapter, is used. How do we need to change it for the new requirements.</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185D9CC5-830A-4336-9C42-8CC5303C767C}" type="slidenum">
              <a:rPr lang="en-US" altLang="en-US" sz="1200">
                <a:latin typeface="Gill Sans" pitchFamily="84" charset="0"/>
                <a:sym typeface="Gill Sans" pitchFamily="84" charset="0"/>
              </a:rPr>
              <a:pPr/>
              <a:t>13</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290218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xfrm>
            <a:off x="685800" y="1143000"/>
            <a:ext cx="5486400" cy="3086100"/>
          </a:xfrm>
          <a:ln/>
        </p:spPr>
      </p:sp>
      <p:sp>
        <p:nvSpPr>
          <p:cNvPr id="276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Gill Sans" pitchFamily="84" charset="0"/>
                <a:ea typeface="ＭＳ Ｐゴシック" panose="020B0600070205080204" pitchFamily="34" charset="-128"/>
              </a:rPr>
              <a:t>Here’s one way we might change the scenario. There are others that would work as well.</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54F0C376-8F47-452F-B0EC-5EDB7E155050}" type="slidenum">
              <a:rPr lang="en-US" altLang="en-US" sz="1200">
                <a:latin typeface="Gill Sans" pitchFamily="84" charset="0"/>
                <a:sym typeface="Gill Sans" pitchFamily="84" charset="0"/>
              </a:rPr>
              <a:pPr/>
              <a:t>14</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116745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Needs to be important to you!</a:t>
            </a:r>
            <a:endParaRPr lang="en-US" dirty="0"/>
          </a:p>
        </p:txBody>
      </p:sp>
      <p:sp>
        <p:nvSpPr>
          <p:cNvPr id="4" name="Slide Number Placeholder 3"/>
          <p:cNvSpPr>
            <a:spLocks noGrp="1"/>
          </p:cNvSpPr>
          <p:nvPr>
            <p:ph type="sldNum" sz="quarter" idx="10"/>
          </p:nvPr>
        </p:nvSpPr>
        <p:spPr/>
        <p:txBody>
          <a:bodyPr/>
          <a:lstStyle/>
          <a:p>
            <a:fld id="{E16DAF9D-270E-40D1-9477-6788EDB15FE6}" type="slidenum">
              <a:rPr lang="en-US" smtClean="0"/>
              <a:pPr/>
              <a:t>15</a:t>
            </a:fld>
            <a:endParaRPr lang="en-US"/>
          </a:p>
        </p:txBody>
      </p:sp>
    </p:spTree>
    <p:extLst>
      <p:ext uri="{BB962C8B-B14F-4D97-AF65-F5344CB8AC3E}">
        <p14:creationId xmlns:p14="http://schemas.microsoft.com/office/powerpoint/2010/main" xmlns="" val="412851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xfrm>
            <a:off x="685800" y="1143000"/>
            <a:ext cx="5486400" cy="3086100"/>
          </a:xfrm>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latin typeface="Gill Sans" pitchFamily="84" charset="0"/>
                <a:ea typeface="ＭＳ Ｐゴシック" panose="020B0600070205080204" pitchFamily="34" charset="-128"/>
              </a:rPr>
              <a:t>Here’s a new design that we want to use for our new version of the system. Make sure you understand the diagram. Is there a similarity between Remote and </a:t>
            </a:r>
            <a:r>
              <a:rPr lang="en-US" altLang="en-US" dirty="0" err="1" smtClean="0">
                <a:latin typeface="Gill Sans" pitchFamily="84" charset="0"/>
                <a:ea typeface="ＭＳ Ｐゴシック" panose="020B0600070205080204" pitchFamily="34" charset="-128"/>
              </a:rPr>
              <a:t>BarkRecognizer</a:t>
            </a:r>
            <a:r>
              <a:rPr lang="en-US" altLang="en-US" dirty="0" smtClean="0">
                <a:latin typeface="Gill Sans" pitchFamily="84" charset="0"/>
                <a:ea typeface="ＭＳ Ｐゴシック" panose="020B0600070205080204" pitchFamily="34" charset="-128"/>
              </a:rPr>
              <a:t>?</a:t>
            </a:r>
          </a:p>
          <a:p>
            <a:r>
              <a:rPr lang="en-US" altLang="en-US" dirty="0" smtClean="0">
                <a:latin typeface="Gill Sans" pitchFamily="84" charset="0"/>
                <a:ea typeface="ＭＳ Ｐゴシック" panose="020B0600070205080204" pitchFamily="34" charset="-128"/>
              </a:rPr>
              <a:t>Notice that the parameter to the recognize method is an instance of a Bark and we haven’t put a Bark class in the diagram. Is this a problem? Well it is if this represented the final system. But for now, it’s okay. You’ll see when we get to the code that we’ll use a String for now, until we get the real details. In fact the code we’ve got in the book and in the slides simulates the hardware since we really don’t have the hardware. One thing we want to do in our systems is make it easy to test for correctness even when we don’t have all of the parts we need to finish the system for delivery to the customer.</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CDB5A57B-76D6-4D35-877D-4C5E241968C1}" type="slidenum">
              <a:rPr lang="en-US" altLang="en-US" sz="1200">
                <a:latin typeface="Gill Sans" pitchFamily="84" charset="0"/>
                <a:sym typeface="Gill Sans" pitchFamily="84" charset="0"/>
              </a:rPr>
              <a:pPr/>
              <a:t>16</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1854359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xfrm>
            <a:off x="685800" y="1143000"/>
            <a:ext cx="5486400" cy="3086100"/>
          </a:xfrm>
          <a:ln/>
        </p:spPr>
      </p:sp>
      <p:sp>
        <p:nvSpPr>
          <p:cNvPr id="399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latin typeface="Gill Sans" pitchFamily="84" charset="0"/>
                <a:ea typeface="ＭＳ Ｐゴシック" panose="020B0600070205080204" pitchFamily="34" charset="-128"/>
              </a:rPr>
              <a:t>There’s not a lot complexity here. It’s not too hard to write the code from the previous diagram. Which is easier to understand, the diagram or the code? Actually, as with most answers—it depends. It depends on what you’re trying to understand. If you want to understand how the system is organized, the diagram is a great way of getting the higher-level view; while if you really want to see how everything is implemented, you need to look at the code. On single view suffices.</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9FD44AD5-8B85-4040-9C7C-084B45CB571B}" type="slidenum">
              <a:rPr lang="en-US" altLang="en-US" sz="1200">
                <a:latin typeface="Gill Sans" pitchFamily="84" charset="0"/>
                <a:sym typeface="Gill Sans" pitchFamily="84" charset="0"/>
              </a:rPr>
              <a:pPr/>
              <a:t>17</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374677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xfrm>
            <a:off x="685800" y="1143000"/>
            <a:ext cx="5486400" cy="3086100"/>
          </a:xfrm>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latin typeface="Gill Sans" pitchFamily="84" charset="0"/>
                <a:ea typeface="ＭＳ Ｐゴシック" panose="020B0600070205080204" pitchFamily="34" charset="-128"/>
              </a:rPr>
              <a:t>Remember that we’ve already moved the responsibility for closing the door to the </a:t>
            </a:r>
            <a:r>
              <a:rPr lang="en-US" altLang="en-US" dirty="0" err="1" smtClean="0">
                <a:latin typeface="Gill Sans" pitchFamily="84" charset="0"/>
                <a:ea typeface="ＭＳ Ｐゴシック" panose="020B0600070205080204" pitchFamily="34" charset="-128"/>
              </a:rPr>
              <a:t>DogDoor</a:t>
            </a:r>
            <a:r>
              <a:rPr lang="en-US" altLang="en-US" dirty="0" smtClean="0">
                <a:latin typeface="Gill Sans" pitchFamily="84" charset="0"/>
                <a:ea typeface="ＭＳ Ｐゴシック" panose="020B0600070205080204" pitchFamily="34" charset="-128"/>
              </a:rPr>
              <a:t> class so we don’t have to deal with the issue in the book on pp. 135-140. Remember, we applied the Information Expert pattern to our design and moved the responsibility for automatically closing the door to the </a:t>
            </a:r>
            <a:r>
              <a:rPr lang="en-US" altLang="en-US" dirty="0" err="1" smtClean="0">
                <a:latin typeface="Gill Sans" pitchFamily="84" charset="0"/>
                <a:ea typeface="ＭＳ Ｐゴシック" panose="020B0600070205080204" pitchFamily="34" charset="-128"/>
              </a:rPr>
              <a:t>DogDoor</a:t>
            </a:r>
            <a:r>
              <a:rPr lang="en-US" altLang="en-US" dirty="0" smtClean="0">
                <a:latin typeface="Gill Sans" pitchFamily="84" charset="0"/>
                <a:ea typeface="ＭＳ Ｐゴシック" panose="020B0600070205080204" pitchFamily="34" charset="-128"/>
              </a:rPr>
              <a:t> class. What would we have had to do with our new design if we hadn’t </a:t>
            </a:r>
            <a:r>
              <a:rPr lang="en-US" altLang="en-US" dirty="0" err="1" smtClean="0">
                <a:latin typeface="Gill Sans" pitchFamily="84" charset="0"/>
                <a:ea typeface="ＭＳ Ｐゴシック" panose="020B0600070205080204" pitchFamily="34" charset="-128"/>
              </a:rPr>
              <a:t>refactored</a:t>
            </a:r>
            <a:r>
              <a:rPr lang="en-US" altLang="en-US" dirty="0" smtClean="0">
                <a:latin typeface="Gill Sans" pitchFamily="84" charset="0"/>
                <a:ea typeface="ＭＳ Ｐゴシック" panose="020B0600070205080204" pitchFamily="34" charset="-128"/>
              </a:rPr>
              <a:t> the code?</a:t>
            </a:r>
          </a:p>
          <a:p>
            <a:endParaRPr lang="en-US" altLang="en-US" dirty="0" smtClean="0">
              <a:latin typeface="Gill Sans" pitchFamily="84" charset="0"/>
              <a:ea typeface="ＭＳ Ｐゴシック" panose="020B0600070205080204"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24A2A2EA-734A-486B-9925-910AB1C086F9}" type="slidenum">
              <a:rPr lang="en-US" altLang="en-US" sz="1200">
                <a:latin typeface="Gill Sans" pitchFamily="84" charset="0"/>
                <a:sym typeface="Gill Sans" pitchFamily="84" charset="0"/>
              </a:rPr>
              <a:pPr/>
              <a:t>18</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253675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xfrm>
            <a:off x="685800" y="1143000"/>
            <a:ext cx="5486400" cy="3086100"/>
          </a:xfrm>
          <a:ln/>
        </p:spPr>
      </p:sp>
      <p:sp>
        <p:nvSpPr>
          <p:cNvPr id="440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latin typeface="Gill Sans" pitchFamily="84" charset="0"/>
                <a:ea typeface="ＭＳ Ｐゴシック" panose="020B0600070205080204" pitchFamily="34" charset="-128"/>
              </a:rPr>
              <a:t>Maybe we happened to get lucky with our application of the Information Expert pattern on our code. If we hadn’t, the solution seems simple to Doug, who’s a manager, not a programmer. What do you think of his solution. It certainly seems simple enough. In fact that’s often the problem. People who aren’t programmers or involved with software development think that a change can just be implemented with the most obvious, simple solution (to them).</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9DF86569-FCEE-4A4F-AF4E-989830A8C521}" type="slidenum">
              <a:rPr lang="en-US" altLang="en-US" sz="1200">
                <a:latin typeface="Gill Sans" pitchFamily="84" charset="0"/>
                <a:sym typeface="Gill Sans" pitchFamily="84" charset="0"/>
              </a:rPr>
              <a:pPr/>
              <a:t>19</a:t>
            </a:fld>
            <a:endParaRPr lang="en-US" altLang="en-US" sz="1200">
              <a:latin typeface="Gill Sans" pitchFamily="84" charset="0"/>
              <a:sym typeface="Gill Sans" pitchFamily="84" charset="0"/>
            </a:endParaRPr>
          </a:p>
        </p:txBody>
      </p:sp>
    </p:spTree>
    <p:extLst>
      <p:ext uri="{BB962C8B-B14F-4D97-AF65-F5344CB8AC3E}">
        <p14:creationId xmlns:p14="http://schemas.microsoft.com/office/powerpoint/2010/main" xmlns="" val="205334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397899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E4149-60C2-4DB8-A292-A122E2E7DE3D}" type="datetimeFigureOut">
              <a:rPr lang="en-US" smtClean="0"/>
              <a:pPr/>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369274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1796227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288161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832494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417823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1258026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333410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167080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78720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317920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EE4149-60C2-4DB8-A292-A122E2E7DE3D}" type="datetimeFigureOut">
              <a:rPr lang="en-US" smtClean="0"/>
              <a:pPr/>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47395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EE4149-60C2-4DB8-A292-A122E2E7DE3D}" type="datetimeFigureOut">
              <a:rPr lang="en-US" smtClean="0"/>
              <a:pPr/>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40383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55529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7273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1EE4149-60C2-4DB8-A292-A122E2E7DE3D}" type="datetimeFigureOut">
              <a:rPr lang="en-US" smtClean="0"/>
              <a:pPr/>
              <a:t>10/6/2016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77381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E4149-60C2-4DB8-A292-A122E2E7DE3D}" type="datetimeFigureOut">
              <a:rPr lang="en-US" smtClean="0"/>
              <a:pPr/>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130999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EE4149-60C2-4DB8-A292-A122E2E7DE3D}" type="datetimeFigureOut">
              <a:rPr lang="en-US" smtClean="0"/>
              <a:pPr/>
              <a:t>10/6/2016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9A5019-4785-48EB-9D33-990EEBF236A6}" type="slidenum">
              <a:rPr lang="en-US" smtClean="0"/>
              <a:pPr/>
              <a:t>‹#›</a:t>
            </a:fld>
            <a:endParaRPr lang="en-US"/>
          </a:p>
        </p:txBody>
      </p:sp>
    </p:spTree>
    <p:extLst>
      <p:ext uri="{BB962C8B-B14F-4D97-AF65-F5344CB8AC3E}">
        <p14:creationId xmlns:p14="http://schemas.microsoft.com/office/powerpoint/2010/main" xmlns="" val="2694351719"/>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9.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0.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55</a:t>
            </a:r>
            <a:endParaRPr lang="en-US" dirty="0"/>
          </a:p>
        </p:txBody>
      </p:sp>
      <p:sp>
        <p:nvSpPr>
          <p:cNvPr id="3" name="Subtitle 2"/>
          <p:cNvSpPr>
            <a:spLocks noGrp="1"/>
          </p:cNvSpPr>
          <p:nvPr>
            <p:ph type="subTitle" idx="1"/>
          </p:nvPr>
        </p:nvSpPr>
        <p:spPr/>
        <p:txBody>
          <a:bodyPr>
            <a:normAutofit/>
          </a:bodyPr>
          <a:lstStyle/>
          <a:p>
            <a:r>
              <a:rPr lang="en-US" dirty="0" smtClean="0"/>
              <a:t>Use Cases, Scenarios</a:t>
            </a:r>
          </a:p>
          <a:p>
            <a:r>
              <a:rPr lang="en-US" dirty="0" smtClean="0"/>
              <a:t>Assignments</a:t>
            </a:r>
            <a:endParaRPr lang="en-US" dirty="0"/>
          </a:p>
        </p:txBody>
      </p:sp>
    </p:spTree>
    <p:extLst>
      <p:ext uri="{BB962C8B-B14F-4D97-AF65-F5344CB8AC3E}">
        <p14:creationId xmlns:p14="http://schemas.microsoft.com/office/powerpoint/2010/main" xmlns="" val="1335719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main ideas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566349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laughingsquid.com/wp-content/uploads/2013/06/20130614-10232097-Z9dCA7D.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3426959"/>
            <a:ext cx="9144000" cy="3700462"/>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images.frandroid.com/wp-content/uploads/2013/06/android-evolution-des-versions-0.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60899"/>
            <a:ext cx="9201150" cy="40279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1426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Bark Recognizer</a:t>
            </a:r>
            <a:endParaRPr lang="en-US" dirty="0"/>
          </a:p>
        </p:txBody>
      </p:sp>
      <p:sp>
        <p:nvSpPr>
          <p:cNvPr id="3" name="Content Placeholder 2"/>
          <p:cNvSpPr>
            <a:spLocks noGrp="1"/>
          </p:cNvSpPr>
          <p:nvPr>
            <p:ph idx="1"/>
          </p:nvPr>
        </p:nvSpPr>
        <p:spPr/>
        <p:txBody>
          <a:bodyPr>
            <a:normAutofit/>
          </a:bodyPr>
          <a:lstStyle/>
          <a:p>
            <a:r>
              <a:rPr lang="en-US" sz="4000" dirty="0" smtClean="0"/>
              <a:t>What will change?</a:t>
            </a:r>
            <a:endParaRPr lang="en-US" sz="4000" dirty="0"/>
          </a:p>
        </p:txBody>
      </p:sp>
    </p:spTree>
    <p:extLst>
      <p:ext uri="{BB962C8B-B14F-4D97-AF65-F5344CB8AC3E}">
        <p14:creationId xmlns:p14="http://schemas.microsoft.com/office/powerpoint/2010/main" xmlns="" val="2952194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77"/>
          <p:cNvSpPr>
            <a:spLocks noChangeArrowheads="1"/>
          </p:cNvSpPr>
          <p:nvPr/>
        </p:nvSpPr>
        <p:spPr bwMode="auto">
          <a:xfrm>
            <a:off x="1490439" y="1728863"/>
            <a:ext cx="5878737" cy="3176514"/>
          </a:xfrm>
          <a:custGeom>
            <a:avLst/>
            <a:gdLst>
              <a:gd name="T0" fmla="*/ 87426 w 6039555"/>
              <a:gd name="T1" fmla="*/ 0 h 4284133"/>
              <a:gd name="T2" fmla="*/ 760336 w 6039555"/>
              <a:gd name="T3" fmla="*/ 224891 h 4284133"/>
              <a:gd name="T4" fmla="*/ 943134 w 6039555"/>
              <a:gd name="T5" fmla="*/ 302581 h 4284133"/>
              <a:gd name="T6" fmla="*/ 770933 w 6039555"/>
              <a:gd name="T7" fmla="*/ 370049 h 4284133"/>
              <a:gd name="T8" fmla="*/ 0 w 6039555"/>
              <a:gd name="T9" fmla="*/ 517250 h 4284133"/>
              <a:gd name="T10" fmla="*/ 0 60000 65536"/>
              <a:gd name="T11" fmla="*/ 0 60000 65536"/>
              <a:gd name="T12" fmla="*/ 0 60000 65536"/>
              <a:gd name="T13" fmla="*/ 0 60000 65536"/>
              <a:gd name="T14" fmla="*/ 0 60000 65536"/>
              <a:gd name="T15" fmla="*/ 0 w 6039555"/>
              <a:gd name="T16" fmla="*/ 0 h 4284133"/>
              <a:gd name="T17" fmla="*/ 6039555 w 6039555"/>
              <a:gd name="T18" fmla="*/ 4284133 h 4284133"/>
            </a:gdLst>
            <a:ahLst/>
            <a:cxnLst>
              <a:cxn ang="T10">
                <a:pos x="T0" y="T1"/>
              </a:cxn>
              <a:cxn ang="T11">
                <a:pos x="T2" y="T3"/>
              </a:cxn>
              <a:cxn ang="T12">
                <a:pos x="T4" y="T5"/>
              </a:cxn>
              <a:cxn ang="T13">
                <a:pos x="T6" y="T7"/>
              </a:cxn>
              <a:cxn ang="T14">
                <a:pos x="T8" y="T9"/>
              </a:cxn>
            </a:cxnLst>
            <a:rect l="T15" t="T16" r="T17" b="T18"/>
            <a:pathLst>
              <a:path w="6039555" h="4284133">
                <a:moveTo>
                  <a:pt x="558800" y="0"/>
                </a:moveTo>
                <a:lnTo>
                  <a:pt x="4859866" y="1862667"/>
                </a:lnTo>
                <a:cubicBezTo>
                  <a:pt x="5771444" y="2280356"/>
                  <a:pt x="6016977" y="2305755"/>
                  <a:pt x="6028266" y="2506133"/>
                </a:cubicBezTo>
                <a:cubicBezTo>
                  <a:pt x="6039555" y="2706511"/>
                  <a:pt x="5932311" y="2768600"/>
                  <a:pt x="4927600" y="3064933"/>
                </a:cubicBezTo>
                <a:cubicBezTo>
                  <a:pt x="3922889" y="3361266"/>
                  <a:pt x="0" y="4284133"/>
                  <a:pt x="0" y="4284133"/>
                </a:cubicBezTo>
              </a:path>
            </a:pathLst>
          </a:custGeom>
          <a:noFill/>
          <a:ln w="38100">
            <a:solidFill>
              <a:srgbClr val="000000">
                <a:alpha val="32941"/>
              </a:srgbClr>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endParaRPr lang="en-US" altLang="en-US"/>
          </a:p>
        </p:txBody>
      </p:sp>
      <p:sp>
        <p:nvSpPr>
          <p:cNvPr id="24579" name="Title 1"/>
          <p:cNvSpPr>
            <a:spLocks noGrp="1"/>
          </p:cNvSpPr>
          <p:nvPr>
            <p:ph type="title"/>
          </p:nvPr>
        </p:nvSpPr>
        <p:spPr>
          <a:xfrm>
            <a:off x="2187564" y="-4446"/>
            <a:ext cx="7055380" cy="1400530"/>
          </a:xfrm>
        </p:spPr>
        <p:txBody>
          <a:bodyPr/>
          <a:lstStyle/>
          <a:p>
            <a:r>
              <a:rPr lang="en-US" altLang="en-US" dirty="0" smtClean="0"/>
              <a:t>The old scenario</a:t>
            </a:r>
          </a:p>
        </p:txBody>
      </p:sp>
      <p:sp>
        <p:nvSpPr>
          <p:cNvPr id="24580" name="Slide Number Placeholder 2"/>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03AE2A4F-E89B-4546-8262-DABD55ACDB7E}" type="slidenum">
              <a:rPr lang="en-US" altLang="en-US" sz="1000">
                <a:solidFill>
                  <a:schemeClr val="bg1"/>
                </a:solidFill>
              </a:rPr>
              <a:pPr/>
              <a:t>13</a:t>
            </a:fld>
            <a:endParaRPr lang="en-US" altLang="en-US" sz="1000">
              <a:solidFill>
                <a:schemeClr val="bg1"/>
              </a:solidFill>
            </a:endParaRPr>
          </a:p>
        </p:txBody>
      </p:sp>
      <p:sp>
        <p:nvSpPr>
          <p:cNvPr id="24581" name="TextBox 39"/>
          <p:cNvSpPr txBox="1">
            <a:spLocks noChangeArrowheads="1"/>
          </p:cNvSpPr>
          <p:nvPr/>
        </p:nvSpPr>
        <p:spPr bwMode="auto">
          <a:xfrm>
            <a:off x="6323012" y="6249048"/>
            <a:ext cx="1548779"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The dog door opens (again).</a:t>
            </a:r>
          </a:p>
        </p:txBody>
      </p:sp>
      <p:sp>
        <p:nvSpPr>
          <p:cNvPr id="24582" name="Oval 40"/>
          <p:cNvSpPr>
            <a:spLocks noChangeArrowheads="1"/>
          </p:cNvSpPr>
          <p:nvPr/>
        </p:nvSpPr>
        <p:spPr bwMode="auto">
          <a:xfrm>
            <a:off x="6194423" y="6253812"/>
            <a:ext cx="160338" cy="160337"/>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p>
            <a:r>
              <a:rPr lang="en-US" altLang="en-US" sz="900" b="1">
                <a:latin typeface="American Typewriter" pitchFamily="84" charset="0"/>
                <a:ea typeface="ヒラギノ角ゴ ProN W3" pitchFamily="-109" charset="-128"/>
              </a:rPr>
              <a:t>6.5</a:t>
            </a:r>
          </a:p>
        </p:txBody>
      </p:sp>
      <p:sp>
        <p:nvSpPr>
          <p:cNvPr id="24583" name="Freeform 57"/>
          <p:cNvSpPr>
            <a:spLocks noChangeArrowheads="1"/>
          </p:cNvSpPr>
          <p:nvPr/>
        </p:nvSpPr>
        <p:spPr bwMode="auto">
          <a:xfrm>
            <a:off x="5493380" y="2203045"/>
            <a:ext cx="5163087" cy="2987675"/>
          </a:xfrm>
          <a:custGeom>
            <a:avLst/>
            <a:gdLst>
              <a:gd name="T0" fmla="*/ 216982 w 5106811"/>
              <a:gd name="T1" fmla="*/ 203936 h 4251678"/>
              <a:gd name="T2" fmla="*/ 277368 w 5106811"/>
              <a:gd name="T3" fmla="*/ 48945 h 4251678"/>
              <a:gd name="T4" fmla="*/ 405306 w 5106811"/>
              <a:gd name="T5" fmla="*/ 2039 h 4251678"/>
              <a:gd name="T6" fmla="*/ 536314 w 5106811"/>
              <a:gd name="T7" fmla="*/ 36709 h 4251678"/>
              <a:gd name="T8" fmla="*/ 608982 w 5106811"/>
              <a:gd name="T9" fmla="*/ 164169 h 4251678"/>
              <a:gd name="T10" fmla="*/ 585442 w 5106811"/>
              <a:gd name="T11" fmla="*/ 358929 h 4251678"/>
              <a:gd name="T12" fmla="*/ 417588 w 5106811"/>
              <a:gd name="T13" fmla="*/ 490468 h 4251678"/>
              <a:gd name="T14" fmla="*/ 141242 w 5106811"/>
              <a:gd name="T15" fmla="*/ 488428 h 4251678"/>
              <a:gd name="T16" fmla="*/ 0 w 5106811"/>
              <a:gd name="T17" fmla="*/ 434385 h 4251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06811"/>
              <a:gd name="T28" fmla="*/ 0 h 4251678"/>
              <a:gd name="T29" fmla="*/ 5106811 w 5106811"/>
              <a:gd name="T30" fmla="*/ 4251678 h 4251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06811" h="4251678">
                <a:moveTo>
                  <a:pt x="1794933" y="1693333"/>
                </a:moveTo>
                <a:cubicBezTo>
                  <a:pt x="1914877" y="1189566"/>
                  <a:pt x="2034822" y="685800"/>
                  <a:pt x="2294466" y="406400"/>
                </a:cubicBezTo>
                <a:cubicBezTo>
                  <a:pt x="2554110" y="127000"/>
                  <a:pt x="2995789" y="33866"/>
                  <a:pt x="3352800" y="16933"/>
                </a:cubicBezTo>
                <a:cubicBezTo>
                  <a:pt x="3709811" y="0"/>
                  <a:pt x="4155722" y="80433"/>
                  <a:pt x="4436533" y="304800"/>
                </a:cubicBezTo>
                <a:cubicBezTo>
                  <a:pt x="4717344" y="529167"/>
                  <a:pt x="4969933" y="917222"/>
                  <a:pt x="5037666" y="1363133"/>
                </a:cubicBezTo>
                <a:cubicBezTo>
                  <a:pt x="5105399" y="1809044"/>
                  <a:pt x="5106811" y="2528711"/>
                  <a:pt x="4842933" y="2980267"/>
                </a:cubicBezTo>
                <a:cubicBezTo>
                  <a:pt x="4579055" y="3431823"/>
                  <a:pt x="4066822" y="3893256"/>
                  <a:pt x="3454400" y="4072467"/>
                </a:cubicBezTo>
                <a:cubicBezTo>
                  <a:pt x="2841978" y="4251678"/>
                  <a:pt x="1744133" y="4133144"/>
                  <a:pt x="1168400" y="4055533"/>
                </a:cubicBezTo>
                <a:cubicBezTo>
                  <a:pt x="592667" y="3977922"/>
                  <a:pt x="0" y="3606800"/>
                  <a:pt x="0" y="3606800"/>
                </a:cubicBezTo>
              </a:path>
            </a:pathLst>
          </a:custGeom>
          <a:noFill/>
          <a:ln w="38100">
            <a:solidFill>
              <a:srgbClr val="000000">
                <a:alpha val="32941"/>
              </a:srgbClr>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endParaRPr lang="en-US" altLang="en-US"/>
          </a:p>
        </p:txBody>
      </p:sp>
      <p:pic>
        <p:nvPicPr>
          <p:cNvPr id="24584" name="Picture 3" descr="door-doggieDoor_closed.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30737" y="902878"/>
            <a:ext cx="779014" cy="1889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5" name="Picture 5" descr="door-doggieDoor_closed.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37012" y="708616"/>
            <a:ext cx="778596" cy="1891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6" name="Picture 6" descr="door-doggieDoor_closed.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253" y="3686662"/>
            <a:ext cx="779014" cy="1889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7" name="Picture 9" descr="door-doggieDoor_open.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01138" y="1518466"/>
            <a:ext cx="775659" cy="1883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8" name="Picture 10" descr="door-doggieDoor_open.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84135" y="3628718"/>
            <a:ext cx="778128" cy="1889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9" name="Picture 11" descr="door-doggieDoor_open.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28026" y="4341182"/>
            <a:ext cx="778424" cy="1890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90" name="Picture 13" descr="terrier_headTilted1.png"/>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113589" y="2846237"/>
            <a:ext cx="560649" cy="1266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91" name="Picture 14" descr="terrier_headTilted1.png"/>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25377" y="2102156"/>
            <a:ext cx="419634" cy="949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92" name="Picture 15" descr="terrier_headTilted1.png"/>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786642" y="1935567"/>
            <a:ext cx="550299" cy="1248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93" name="Picture 16" descr="man-sunglasses1.png"/>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flipH="1">
            <a:off x="3141325" y="989451"/>
            <a:ext cx="559940" cy="19717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94" name="Picture 17" descr="terrier_couple-kissing1.png"/>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76027" y="4338639"/>
            <a:ext cx="847725" cy="160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95" name="TextBox 18"/>
          <p:cNvSpPr txBox="1">
            <a:spLocks noChangeArrowheads="1"/>
          </p:cNvSpPr>
          <p:nvPr/>
        </p:nvSpPr>
        <p:spPr bwMode="auto">
          <a:xfrm>
            <a:off x="936767" y="2864411"/>
            <a:ext cx="1441449"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rPr>
              <a:t>Fido barks to be let out.</a:t>
            </a:r>
          </a:p>
        </p:txBody>
      </p:sp>
      <p:sp>
        <p:nvSpPr>
          <p:cNvPr id="24596" name="Oval 20"/>
          <p:cNvSpPr>
            <a:spLocks noChangeArrowheads="1"/>
          </p:cNvSpPr>
          <p:nvPr/>
        </p:nvSpPr>
        <p:spPr bwMode="auto">
          <a:xfrm>
            <a:off x="851042" y="2905687"/>
            <a:ext cx="150447" cy="115887"/>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latin typeface="American Typewriter" pitchFamily="84" charset="0"/>
              </a:rPr>
              <a:t>1</a:t>
            </a:r>
          </a:p>
        </p:txBody>
      </p:sp>
      <p:sp>
        <p:nvSpPr>
          <p:cNvPr id="24597" name="TextBox 21"/>
          <p:cNvSpPr txBox="1">
            <a:spLocks noChangeArrowheads="1"/>
          </p:cNvSpPr>
          <p:nvPr/>
        </p:nvSpPr>
        <p:spPr bwMode="auto">
          <a:xfrm>
            <a:off x="2741613" y="2941638"/>
            <a:ext cx="1795463"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Todd or Gina hears Fido barking.</a:t>
            </a:r>
          </a:p>
        </p:txBody>
      </p:sp>
      <p:sp>
        <p:nvSpPr>
          <p:cNvPr id="24598" name="Oval 22"/>
          <p:cNvSpPr>
            <a:spLocks noChangeArrowheads="1"/>
          </p:cNvSpPr>
          <p:nvPr/>
        </p:nvSpPr>
        <p:spPr bwMode="auto">
          <a:xfrm>
            <a:off x="2583797" y="3010675"/>
            <a:ext cx="115887" cy="117475"/>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latin typeface="American Typewriter" pitchFamily="84" charset="0"/>
              </a:rPr>
              <a:t>2</a:t>
            </a:r>
          </a:p>
        </p:txBody>
      </p:sp>
      <p:sp>
        <p:nvSpPr>
          <p:cNvPr id="24599" name="TextBox 23"/>
          <p:cNvSpPr txBox="1">
            <a:spLocks noChangeArrowheads="1"/>
          </p:cNvSpPr>
          <p:nvPr/>
        </p:nvSpPr>
        <p:spPr bwMode="auto">
          <a:xfrm>
            <a:off x="2741612" y="3195639"/>
            <a:ext cx="1795464"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Todd or Gina presses the button on the remote control.</a:t>
            </a:r>
          </a:p>
        </p:txBody>
      </p:sp>
      <p:sp>
        <p:nvSpPr>
          <p:cNvPr id="24600" name="Oval 24"/>
          <p:cNvSpPr>
            <a:spLocks noChangeArrowheads="1"/>
          </p:cNvSpPr>
          <p:nvPr/>
        </p:nvSpPr>
        <p:spPr bwMode="auto">
          <a:xfrm>
            <a:off x="2583797" y="3251975"/>
            <a:ext cx="115887" cy="115887"/>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latin typeface="American Typewriter" pitchFamily="84" charset="0"/>
              </a:rPr>
              <a:t>3</a:t>
            </a:r>
          </a:p>
        </p:txBody>
      </p:sp>
      <p:sp>
        <p:nvSpPr>
          <p:cNvPr id="24601" name="TextBox 25"/>
          <p:cNvSpPr txBox="1">
            <a:spLocks noChangeArrowheads="1"/>
          </p:cNvSpPr>
          <p:nvPr/>
        </p:nvSpPr>
        <p:spPr bwMode="auto">
          <a:xfrm>
            <a:off x="5629792" y="3414270"/>
            <a:ext cx="1255786"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The dog door opens.</a:t>
            </a:r>
          </a:p>
        </p:txBody>
      </p:sp>
      <p:sp>
        <p:nvSpPr>
          <p:cNvPr id="24602" name="Oval 26"/>
          <p:cNvSpPr>
            <a:spLocks noChangeArrowheads="1"/>
          </p:cNvSpPr>
          <p:nvPr/>
        </p:nvSpPr>
        <p:spPr bwMode="auto">
          <a:xfrm>
            <a:off x="5513902" y="3469886"/>
            <a:ext cx="115888" cy="11588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latin typeface="American Typewriter" pitchFamily="84" charset="0"/>
              </a:rPr>
              <a:t>4</a:t>
            </a:r>
          </a:p>
        </p:txBody>
      </p:sp>
      <p:sp>
        <p:nvSpPr>
          <p:cNvPr id="24603" name="TextBox 27"/>
          <p:cNvSpPr txBox="1">
            <a:spLocks noChangeArrowheads="1"/>
          </p:cNvSpPr>
          <p:nvPr/>
        </p:nvSpPr>
        <p:spPr bwMode="auto">
          <a:xfrm>
            <a:off x="5629790" y="3623820"/>
            <a:ext cx="1149428"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Fido goes outside.</a:t>
            </a:r>
          </a:p>
        </p:txBody>
      </p:sp>
      <p:sp>
        <p:nvSpPr>
          <p:cNvPr id="24604" name="Oval 28"/>
          <p:cNvSpPr>
            <a:spLocks noChangeArrowheads="1"/>
          </p:cNvSpPr>
          <p:nvPr/>
        </p:nvSpPr>
        <p:spPr bwMode="auto">
          <a:xfrm>
            <a:off x="5513902" y="3684200"/>
            <a:ext cx="115888" cy="115887"/>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latin typeface="American Typewriter" pitchFamily="84" charset="0"/>
              </a:rPr>
              <a:t>5</a:t>
            </a:r>
          </a:p>
        </p:txBody>
      </p:sp>
      <p:sp>
        <p:nvSpPr>
          <p:cNvPr id="24605" name="TextBox 29"/>
          <p:cNvSpPr txBox="1">
            <a:spLocks noChangeArrowheads="1"/>
          </p:cNvSpPr>
          <p:nvPr/>
        </p:nvSpPr>
        <p:spPr bwMode="auto">
          <a:xfrm>
            <a:off x="6899275" y="4094163"/>
            <a:ext cx="1353510"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Fido does his business.</a:t>
            </a:r>
          </a:p>
        </p:txBody>
      </p:sp>
      <p:sp>
        <p:nvSpPr>
          <p:cNvPr id="24606" name="Oval 30"/>
          <p:cNvSpPr>
            <a:spLocks noChangeArrowheads="1"/>
          </p:cNvSpPr>
          <p:nvPr/>
        </p:nvSpPr>
        <p:spPr bwMode="auto">
          <a:xfrm>
            <a:off x="6815139" y="4133850"/>
            <a:ext cx="115887" cy="11588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p>
            <a:r>
              <a:rPr lang="en-US" altLang="en-US" sz="900" b="1" dirty="0">
                <a:latin typeface="American Typewriter" pitchFamily="84" charset="0"/>
                <a:ea typeface="ヒラギノ角ゴ ProN W3" pitchFamily="-109" charset="-128"/>
              </a:rPr>
              <a:t>6</a:t>
            </a:r>
          </a:p>
        </p:txBody>
      </p:sp>
      <p:sp>
        <p:nvSpPr>
          <p:cNvPr id="24607" name="TextBox 31"/>
          <p:cNvSpPr txBox="1">
            <a:spLocks noChangeArrowheads="1"/>
          </p:cNvSpPr>
          <p:nvPr/>
        </p:nvSpPr>
        <p:spPr bwMode="auto">
          <a:xfrm>
            <a:off x="8518513" y="2662966"/>
            <a:ext cx="1177925"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The door shuts automatically.</a:t>
            </a:r>
          </a:p>
        </p:txBody>
      </p:sp>
      <p:sp>
        <p:nvSpPr>
          <p:cNvPr id="24608" name="Oval 32"/>
          <p:cNvSpPr>
            <a:spLocks noChangeArrowheads="1"/>
          </p:cNvSpPr>
          <p:nvPr/>
        </p:nvSpPr>
        <p:spPr bwMode="auto">
          <a:xfrm>
            <a:off x="8388338" y="2667728"/>
            <a:ext cx="161925" cy="16033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p>
            <a:r>
              <a:rPr lang="en-US" altLang="en-US" sz="900" b="1">
                <a:latin typeface="American Typewriter" pitchFamily="84" charset="0"/>
                <a:ea typeface="ヒラギノ角ゴ ProN W3" pitchFamily="-109" charset="-128"/>
              </a:rPr>
              <a:t>6.1</a:t>
            </a:r>
          </a:p>
        </p:txBody>
      </p:sp>
      <p:sp>
        <p:nvSpPr>
          <p:cNvPr id="24609" name="TextBox 33"/>
          <p:cNvSpPr txBox="1">
            <a:spLocks noChangeArrowheads="1"/>
          </p:cNvSpPr>
          <p:nvPr/>
        </p:nvSpPr>
        <p:spPr bwMode="auto">
          <a:xfrm>
            <a:off x="10352540" y="3227336"/>
            <a:ext cx="1728100"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Fido barks to be let back inside.</a:t>
            </a:r>
          </a:p>
        </p:txBody>
      </p:sp>
      <p:sp>
        <p:nvSpPr>
          <p:cNvPr id="24610" name="Oval 34"/>
          <p:cNvSpPr>
            <a:spLocks noChangeArrowheads="1"/>
          </p:cNvSpPr>
          <p:nvPr/>
        </p:nvSpPr>
        <p:spPr bwMode="auto">
          <a:xfrm>
            <a:off x="10125930" y="3265017"/>
            <a:ext cx="160337" cy="161925"/>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p>
            <a:r>
              <a:rPr lang="en-US" altLang="en-US" sz="900" b="1" dirty="0">
                <a:latin typeface="American Typewriter" pitchFamily="84" charset="0"/>
                <a:ea typeface="ヒラギノ角ゴ ProN W3" pitchFamily="-109" charset="-128"/>
              </a:rPr>
              <a:t>6.2</a:t>
            </a:r>
          </a:p>
        </p:txBody>
      </p:sp>
      <p:sp>
        <p:nvSpPr>
          <p:cNvPr id="24611" name="TextBox 35"/>
          <p:cNvSpPr txBox="1">
            <a:spLocks noChangeArrowheads="1"/>
          </p:cNvSpPr>
          <p:nvPr/>
        </p:nvSpPr>
        <p:spPr bwMode="auto">
          <a:xfrm>
            <a:off x="9891117" y="4607834"/>
            <a:ext cx="1294184"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Todd or Gina hears Fido barking (again).</a:t>
            </a:r>
          </a:p>
        </p:txBody>
      </p:sp>
      <p:sp>
        <p:nvSpPr>
          <p:cNvPr id="24612" name="Oval 36"/>
          <p:cNvSpPr>
            <a:spLocks noChangeArrowheads="1"/>
          </p:cNvSpPr>
          <p:nvPr/>
        </p:nvSpPr>
        <p:spPr bwMode="auto">
          <a:xfrm>
            <a:off x="9763125" y="4671830"/>
            <a:ext cx="160338" cy="16033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latin typeface="American Typewriter" pitchFamily="84" charset="0"/>
              </a:rPr>
              <a:t>6.3</a:t>
            </a:r>
          </a:p>
        </p:txBody>
      </p:sp>
      <p:sp>
        <p:nvSpPr>
          <p:cNvPr id="24613" name="TextBox 37"/>
          <p:cNvSpPr txBox="1">
            <a:spLocks noChangeArrowheads="1"/>
          </p:cNvSpPr>
          <p:nvPr/>
        </p:nvSpPr>
        <p:spPr bwMode="auto">
          <a:xfrm>
            <a:off x="7407725" y="5181971"/>
            <a:ext cx="1697899"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Todd or Gina presses the button on the remote control.</a:t>
            </a:r>
          </a:p>
        </p:txBody>
      </p:sp>
      <p:sp>
        <p:nvSpPr>
          <p:cNvPr id="24614" name="TextBox 41"/>
          <p:cNvSpPr txBox="1">
            <a:spLocks noChangeArrowheads="1"/>
          </p:cNvSpPr>
          <p:nvPr/>
        </p:nvSpPr>
        <p:spPr bwMode="auto">
          <a:xfrm>
            <a:off x="4203412" y="5596347"/>
            <a:ext cx="1241427" cy="21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Fido goes back inside.</a:t>
            </a:r>
          </a:p>
        </p:txBody>
      </p:sp>
      <p:sp>
        <p:nvSpPr>
          <p:cNvPr id="24615" name="Oval 42"/>
          <p:cNvSpPr>
            <a:spLocks noChangeArrowheads="1"/>
          </p:cNvSpPr>
          <p:nvPr/>
        </p:nvSpPr>
        <p:spPr bwMode="auto">
          <a:xfrm>
            <a:off x="4117689" y="5637622"/>
            <a:ext cx="117475" cy="11588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p>
            <a:r>
              <a:rPr lang="en-US" altLang="en-US" sz="900" b="1">
                <a:latin typeface="American Typewriter" pitchFamily="84" charset="0"/>
                <a:ea typeface="ヒラギノ角ゴ ProN W3" pitchFamily="-109" charset="-128"/>
              </a:rPr>
              <a:t>7</a:t>
            </a:r>
          </a:p>
        </p:txBody>
      </p:sp>
      <p:sp>
        <p:nvSpPr>
          <p:cNvPr id="24616" name="TextBox 43"/>
          <p:cNvSpPr txBox="1">
            <a:spLocks noChangeArrowheads="1"/>
          </p:cNvSpPr>
          <p:nvPr/>
        </p:nvSpPr>
        <p:spPr bwMode="auto">
          <a:xfrm>
            <a:off x="2303451" y="5616449"/>
            <a:ext cx="1195387"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The door shuts automatically.</a:t>
            </a:r>
          </a:p>
        </p:txBody>
      </p:sp>
      <p:sp>
        <p:nvSpPr>
          <p:cNvPr id="24617" name="Oval 44"/>
          <p:cNvSpPr>
            <a:spLocks noChangeArrowheads="1"/>
          </p:cNvSpPr>
          <p:nvPr/>
        </p:nvSpPr>
        <p:spPr bwMode="auto">
          <a:xfrm>
            <a:off x="2187564" y="5686903"/>
            <a:ext cx="115887" cy="115887"/>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latin typeface="American Typewriter" pitchFamily="84" charset="0"/>
              </a:rPr>
              <a:t>8</a:t>
            </a:r>
          </a:p>
        </p:txBody>
      </p:sp>
      <p:sp>
        <p:nvSpPr>
          <p:cNvPr id="24618" name="Cloud Callout 3"/>
          <p:cNvSpPr>
            <a:spLocks noChangeArrowheads="1"/>
          </p:cNvSpPr>
          <p:nvPr/>
        </p:nvSpPr>
        <p:spPr bwMode="auto">
          <a:xfrm>
            <a:off x="1134889" y="1420813"/>
            <a:ext cx="766102" cy="501410"/>
          </a:xfrm>
          <a:prstGeom prst="cloudCallout">
            <a:avLst>
              <a:gd name="adj1" fmla="val -77245"/>
              <a:gd name="adj2" fmla="val 72329"/>
            </a:avLst>
          </a:prstGeom>
          <a:solidFill>
            <a:schemeClr val="bg1"/>
          </a:solidFill>
          <a:ln w="12700">
            <a:solidFill>
              <a:srgbClr val="000000"/>
            </a:solidFill>
            <a:round/>
            <a:headEnd/>
            <a:tailEnd/>
          </a:ln>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a:latin typeface="Comic Sans MS" panose="030F0702030302020204" pitchFamily="66" charset="0"/>
              </a:rPr>
              <a:t>Woof! Woof!</a:t>
            </a:r>
          </a:p>
        </p:txBody>
      </p:sp>
      <p:sp>
        <p:nvSpPr>
          <p:cNvPr id="24619" name="Cloud Callout 3"/>
          <p:cNvSpPr>
            <a:spLocks noChangeArrowheads="1"/>
          </p:cNvSpPr>
          <p:nvPr/>
        </p:nvSpPr>
        <p:spPr bwMode="auto">
          <a:xfrm>
            <a:off x="3903782" y="913611"/>
            <a:ext cx="1129057" cy="1079883"/>
          </a:xfrm>
          <a:prstGeom prst="cloudCallout">
            <a:avLst>
              <a:gd name="adj1" fmla="val -69741"/>
              <a:gd name="adj2" fmla="val 24231"/>
            </a:avLst>
          </a:prstGeom>
          <a:solidFill>
            <a:schemeClr val="bg1"/>
          </a:solidFill>
          <a:ln w="12700">
            <a:solidFill>
              <a:srgbClr val="000000"/>
            </a:solidFill>
            <a:round/>
            <a:headEnd/>
            <a:tailEnd/>
          </a:ln>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dirty="0">
                <a:latin typeface="Comic Sans MS" panose="030F0702030302020204" pitchFamily="66" charset="0"/>
              </a:rPr>
              <a:t>Gina, open the dog door…Fido won’t quit barking!</a:t>
            </a:r>
          </a:p>
        </p:txBody>
      </p:sp>
      <p:sp>
        <p:nvSpPr>
          <p:cNvPr id="24620" name="Cloud Callout 3"/>
          <p:cNvSpPr>
            <a:spLocks noChangeArrowheads="1"/>
          </p:cNvSpPr>
          <p:nvPr/>
        </p:nvSpPr>
        <p:spPr bwMode="auto">
          <a:xfrm flipH="1">
            <a:off x="7189962" y="1596546"/>
            <a:ext cx="920843" cy="948144"/>
          </a:xfrm>
          <a:prstGeom prst="cloudCallout">
            <a:avLst>
              <a:gd name="adj1" fmla="val 24236"/>
              <a:gd name="adj2" fmla="val 89042"/>
            </a:avLst>
          </a:prstGeom>
          <a:solidFill>
            <a:schemeClr val="bg1"/>
          </a:solidFill>
          <a:ln w="12700">
            <a:solidFill>
              <a:srgbClr val="000000"/>
            </a:solidFill>
            <a:round/>
            <a:headEnd/>
            <a:tailEnd/>
          </a:ln>
        </p:spPr>
        <p:txBody>
          <a:bodyPr lIns="64277" tIns="32139" rIns="64277" bIns="32139"/>
          <a:lstStyle/>
          <a:p>
            <a:r>
              <a:rPr lang="en-US" altLang="en-US" sz="1000" dirty="0">
                <a:latin typeface="Comic Sans MS" panose="030F0702030302020204" pitchFamily="66" charset="0"/>
                <a:ea typeface="ヒラギノ角ゴ ProN W3" pitchFamily="-109" charset="-128"/>
              </a:rPr>
              <a:t>I feel much better now!</a:t>
            </a:r>
          </a:p>
        </p:txBody>
      </p:sp>
      <p:sp>
        <p:nvSpPr>
          <p:cNvPr id="24621" name="Cloud Callout 3"/>
          <p:cNvSpPr>
            <a:spLocks noChangeArrowheads="1"/>
          </p:cNvSpPr>
          <p:nvPr/>
        </p:nvSpPr>
        <p:spPr bwMode="auto">
          <a:xfrm flipH="1">
            <a:off x="10656467" y="1396084"/>
            <a:ext cx="1397710" cy="292100"/>
          </a:xfrm>
          <a:prstGeom prst="cloudCallout">
            <a:avLst>
              <a:gd name="adj1" fmla="val 13648"/>
              <a:gd name="adj2" fmla="val 145875"/>
            </a:avLst>
          </a:prstGeom>
          <a:solidFill>
            <a:schemeClr val="bg1"/>
          </a:solidFill>
          <a:ln w="12700">
            <a:solidFill>
              <a:srgbClr val="000000"/>
            </a:solidFill>
            <a:round/>
            <a:headEnd/>
            <a:tailEnd/>
          </a:ln>
        </p:spPr>
        <p:txBody>
          <a:bodyPr lIns="64277" tIns="32139" rIns="64277" bIns="32139"/>
          <a:lstStyle/>
          <a:p>
            <a:r>
              <a:rPr lang="en-US" altLang="en-US" sz="1000" dirty="0">
                <a:latin typeface="Comic Sans MS" panose="030F0702030302020204" pitchFamily="66" charset="0"/>
                <a:ea typeface="ヒラギノ角ゴ ProN W3" pitchFamily="-109" charset="-128"/>
              </a:rPr>
              <a:t>Woof! Woof!</a:t>
            </a:r>
          </a:p>
        </p:txBody>
      </p:sp>
      <p:sp>
        <p:nvSpPr>
          <p:cNvPr id="24622" name="Cloud Callout 3"/>
          <p:cNvSpPr>
            <a:spLocks noChangeArrowheads="1"/>
          </p:cNvSpPr>
          <p:nvPr/>
        </p:nvSpPr>
        <p:spPr bwMode="auto">
          <a:xfrm flipH="1">
            <a:off x="9415608" y="3489393"/>
            <a:ext cx="2107807" cy="830600"/>
          </a:xfrm>
          <a:prstGeom prst="cloudCallout">
            <a:avLst>
              <a:gd name="adj1" fmla="val -73884"/>
              <a:gd name="adj2" fmla="val 50375"/>
            </a:avLst>
          </a:prstGeom>
          <a:solidFill>
            <a:schemeClr val="bg1"/>
          </a:solidFill>
          <a:ln w="12700">
            <a:solidFill>
              <a:srgbClr val="000000"/>
            </a:solidFill>
            <a:round/>
            <a:headEnd/>
            <a:tailEnd/>
          </a:ln>
        </p:spPr>
        <p:txBody>
          <a:bodyPr lIns="64277" tIns="32139" rIns="64277" bIns="32139"/>
          <a:lstStyle/>
          <a:p>
            <a:r>
              <a:rPr lang="en-US" altLang="en-US" sz="1000">
                <a:latin typeface="Comic Sans MS" panose="030F0702030302020204" pitchFamily="66" charset="0"/>
                <a:ea typeface="ヒラギノ角ゴ ProN W3" pitchFamily="-109" charset="-128"/>
              </a:rPr>
              <a:t>Again with the barking! Someone let Fido back inside</a:t>
            </a:r>
          </a:p>
        </p:txBody>
      </p:sp>
      <p:pic>
        <p:nvPicPr>
          <p:cNvPr id="24623" name="Picture 54" descr="remote-woman_pressButton1.png"/>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065419" y="5307790"/>
            <a:ext cx="777875"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4624" name="Straight Arrow Connector 56"/>
          <p:cNvCxnSpPr>
            <a:cxnSpLocks noChangeShapeType="1"/>
          </p:cNvCxnSpPr>
          <p:nvPr/>
        </p:nvCxnSpPr>
        <p:spPr bwMode="auto">
          <a:xfrm flipH="1">
            <a:off x="7464497" y="5596347"/>
            <a:ext cx="1450280" cy="324914"/>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4625" name="Oval 38"/>
          <p:cNvSpPr>
            <a:spLocks noChangeArrowheads="1"/>
          </p:cNvSpPr>
          <p:nvPr/>
        </p:nvSpPr>
        <p:spPr bwMode="auto">
          <a:xfrm>
            <a:off x="8296958" y="5001400"/>
            <a:ext cx="160338" cy="161925"/>
          </a:xfrm>
          <a:prstGeom prst="ellipse">
            <a:avLst/>
          </a:prstGeom>
          <a:solidFill>
            <a:schemeClr val="bg1"/>
          </a:solidFill>
          <a:ln w="12700">
            <a:solidFill>
              <a:srgbClr val="000000"/>
            </a:solidFill>
            <a:round/>
            <a:headEnd/>
            <a:tailEnd/>
          </a:ln>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latin typeface="American Typewriter" pitchFamily="84" charset="0"/>
              </a:rPr>
              <a:t>6.4</a:t>
            </a:r>
          </a:p>
        </p:txBody>
      </p:sp>
    </p:spTree>
    <p:extLst>
      <p:ext uri="{BB962C8B-B14F-4D97-AF65-F5344CB8AC3E}">
        <p14:creationId xmlns:p14="http://schemas.microsoft.com/office/powerpoint/2010/main" xmlns="" val="8574578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loud Callout 3"/>
          <p:cNvSpPr>
            <a:spLocks noChangeArrowheads="1"/>
          </p:cNvSpPr>
          <p:nvPr/>
        </p:nvSpPr>
        <p:spPr bwMode="auto">
          <a:xfrm>
            <a:off x="2978040" y="603014"/>
            <a:ext cx="1962858" cy="648487"/>
          </a:xfrm>
          <a:prstGeom prst="cloudCallout">
            <a:avLst>
              <a:gd name="adj1" fmla="val -69740"/>
              <a:gd name="adj2" fmla="val 24232"/>
            </a:avLst>
          </a:prstGeom>
          <a:solidFill>
            <a:schemeClr val="bg1"/>
          </a:solidFill>
          <a:ln w="12700">
            <a:solidFill>
              <a:srgbClr val="000000">
                <a:alpha val="40000"/>
              </a:srgbClr>
            </a:solidFill>
            <a:round/>
            <a:headEnd/>
            <a:tailEnd/>
          </a:ln>
        </p:spPr>
        <p:txBody>
          <a:bodyPr lIns="64277" tIns="32139" rIns="64277" bIns="32139"/>
          <a:lstStyle/>
          <a:p>
            <a:pPr>
              <a:defRPr/>
            </a:pPr>
            <a:r>
              <a:rPr lang="en-US" sz="1000" b="1" dirty="0">
                <a:solidFill>
                  <a:schemeClr val="tx1">
                    <a:alpha val="40000"/>
                  </a:schemeClr>
                </a:solidFill>
                <a:latin typeface="Comic Sans MS"/>
                <a:cs typeface="Comic Sans MS"/>
                <a:sym typeface="Gill Sans" charset="0"/>
              </a:rPr>
              <a:t>Gina, open the dog door…Fido won’t quit barking!</a:t>
            </a:r>
          </a:p>
        </p:txBody>
      </p:sp>
      <p:sp>
        <p:nvSpPr>
          <p:cNvPr id="26626" name="Title 1"/>
          <p:cNvSpPr>
            <a:spLocks noGrp="1"/>
          </p:cNvSpPr>
          <p:nvPr>
            <p:ph type="title"/>
          </p:nvPr>
        </p:nvSpPr>
        <p:spPr>
          <a:xfrm>
            <a:off x="1974321" y="-99572"/>
            <a:ext cx="7055380" cy="1400530"/>
          </a:xfrm>
        </p:spPr>
        <p:txBody>
          <a:bodyPr/>
          <a:lstStyle/>
          <a:p>
            <a:r>
              <a:rPr lang="en-US" altLang="en-US" dirty="0" smtClean="0"/>
              <a:t>The new scenario</a:t>
            </a:r>
          </a:p>
        </p:txBody>
      </p:sp>
      <p:sp>
        <p:nvSpPr>
          <p:cNvPr id="26627" name="Slide Number Placeholder 2"/>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5A7465F7-CDE9-49BB-9D5C-2E6F106A5B9D}" type="slidenum">
              <a:rPr lang="en-US" altLang="en-US" sz="1000">
                <a:solidFill>
                  <a:schemeClr val="bg1"/>
                </a:solidFill>
              </a:rPr>
              <a:pPr/>
              <a:t>14</a:t>
            </a:fld>
            <a:endParaRPr lang="en-US" altLang="en-US" sz="1000">
              <a:solidFill>
                <a:schemeClr val="bg1"/>
              </a:solidFill>
            </a:endParaRPr>
          </a:p>
        </p:txBody>
      </p:sp>
      <p:sp>
        <p:nvSpPr>
          <p:cNvPr id="37" name="TextBox 36"/>
          <p:cNvSpPr txBox="1"/>
          <p:nvPr/>
        </p:nvSpPr>
        <p:spPr>
          <a:xfrm>
            <a:off x="7472363" y="6408211"/>
            <a:ext cx="1152525" cy="372682"/>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The dog door opens (again).</a:t>
            </a:r>
          </a:p>
        </p:txBody>
      </p:sp>
      <p:sp>
        <p:nvSpPr>
          <p:cNvPr id="26629" name="Oval 37"/>
          <p:cNvSpPr>
            <a:spLocks noChangeArrowheads="1"/>
          </p:cNvSpPr>
          <p:nvPr/>
        </p:nvSpPr>
        <p:spPr bwMode="auto">
          <a:xfrm>
            <a:off x="7343774" y="6412975"/>
            <a:ext cx="160338" cy="160337"/>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6.5</a:t>
            </a:r>
          </a:p>
        </p:txBody>
      </p:sp>
      <p:sp>
        <p:nvSpPr>
          <p:cNvPr id="26630" name="Freeform 5"/>
          <p:cNvSpPr>
            <a:spLocks noChangeArrowheads="1"/>
          </p:cNvSpPr>
          <p:nvPr/>
        </p:nvSpPr>
        <p:spPr bwMode="auto">
          <a:xfrm>
            <a:off x="6119814" y="1138029"/>
            <a:ext cx="4842851" cy="4029286"/>
          </a:xfrm>
          <a:custGeom>
            <a:avLst/>
            <a:gdLst>
              <a:gd name="T0" fmla="*/ 216982 w 5106811"/>
              <a:gd name="T1" fmla="*/ 203936 h 4251678"/>
              <a:gd name="T2" fmla="*/ 277368 w 5106811"/>
              <a:gd name="T3" fmla="*/ 48945 h 4251678"/>
              <a:gd name="T4" fmla="*/ 405306 w 5106811"/>
              <a:gd name="T5" fmla="*/ 2039 h 4251678"/>
              <a:gd name="T6" fmla="*/ 536314 w 5106811"/>
              <a:gd name="T7" fmla="*/ 36709 h 4251678"/>
              <a:gd name="T8" fmla="*/ 608982 w 5106811"/>
              <a:gd name="T9" fmla="*/ 164169 h 4251678"/>
              <a:gd name="T10" fmla="*/ 585442 w 5106811"/>
              <a:gd name="T11" fmla="*/ 358929 h 4251678"/>
              <a:gd name="T12" fmla="*/ 417588 w 5106811"/>
              <a:gd name="T13" fmla="*/ 490468 h 4251678"/>
              <a:gd name="T14" fmla="*/ 141242 w 5106811"/>
              <a:gd name="T15" fmla="*/ 488428 h 4251678"/>
              <a:gd name="T16" fmla="*/ 0 w 5106811"/>
              <a:gd name="T17" fmla="*/ 434385 h 4251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06811"/>
              <a:gd name="T28" fmla="*/ 0 h 4251678"/>
              <a:gd name="T29" fmla="*/ 5106811 w 5106811"/>
              <a:gd name="T30" fmla="*/ 4251678 h 4251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06811" h="4251678">
                <a:moveTo>
                  <a:pt x="1794933" y="1693333"/>
                </a:moveTo>
                <a:cubicBezTo>
                  <a:pt x="1914877" y="1189566"/>
                  <a:pt x="2034822" y="685800"/>
                  <a:pt x="2294466" y="406400"/>
                </a:cubicBezTo>
                <a:cubicBezTo>
                  <a:pt x="2554110" y="127000"/>
                  <a:pt x="2995789" y="33866"/>
                  <a:pt x="3352800" y="16933"/>
                </a:cubicBezTo>
                <a:cubicBezTo>
                  <a:pt x="3709811" y="0"/>
                  <a:pt x="4155722" y="80433"/>
                  <a:pt x="4436533" y="304800"/>
                </a:cubicBezTo>
                <a:cubicBezTo>
                  <a:pt x="4717344" y="529167"/>
                  <a:pt x="4969933" y="917222"/>
                  <a:pt x="5037666" y="1363133"/>
                </a:cubicBezTo>
                <a:cubicBezTo>
                  <a:pt x="5105399" y="1809044"/>
                  <a:pt x="5106811" y="2528711"/>
                  <a:pt x="4842933" y="2980267"/>
                </a:cubicBezTo>
                <a:cubicBezTo>
                  <a:pt x="4579055" y="3431823"/>
                  <a:pt x="4066822" y="3893256"/>
                  <a:pt x="3454400" y="4072467"/>
                </a:cubicBezTo>
                <a:cubicBezTo>
                  <a:pt x="2841978" y="4251678"/>
                  <a:pt x="1744133" y="4133144"/>
                  <a:pt x="1168400" y="4055533"/>
                </a:cubicBezTo>
                <a:cubicBezTo>
                  <a:pt x="592667" y="3977922"/>
                  <a:pt x="0" y="3606800"/>
                  <a:pt x="0" y="3606800"/>
                </a:cubicBezTo>
              </a:path>
            </a:pathLst>
          </a:custGeom>
          <a:noFill/>
          <a:ln w="38100">
            <a:solidFill>
              <a:srgbClr val="000000">
                <a:alpha val="20000"/>
              </a:srgbClr>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endParaRPr lang="en-US" altLang="en-US"/>
          </a:p>
        </p:txBody>
      </p:sp>
      <p:pic>
        <p:nvPicPr>
          <p:cNvPr id="26631" name="Picture 6" descr="door-doggieDoor_closed.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33063" y="659837"/>
            <a:ext cx="790574" cy="1917470"/>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2" name="Picture 7" descr="door-doggieDoor_closed.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00786" y="460542"/>
            <a:ext cx="788389" cy="1915285"/>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3" name="Picture 8" descr="door-doggieDoor_closed.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22529" y="4348363"/>
            <a:ext cx="790574" cy="1917470"/>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4" name="Picture 9" descr="door-doggieDoor_open.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17923" y="1041858"/>
            <a:ext cx="790574" cy="1919653"/>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5" name="Picture 10" descr="door-doggieDoor_open.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67476" y="4084990"/>
            <a:ext cx="790574" cy="1919654"/>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6" name="Picture 11" descr="door-doggieDoor_open.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54915" y="4451962"/>
            <a:ext cx="790574" cy="1919654"/>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7" name="Picture 12" descr="terrier_headTilted1.png"/>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161225" y="2971840"/>
            <a:ext cx="511601" cy="1156138"/>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8" name="Picture 13" descr="terrier_headTilted1.png"/>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0414" y="1631746"/>
            <a:ext cx="425451" cy="959435"/>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9" name="Picture 14" descr="terrier_headTilted1.png"/>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571832" y="1218340"/>
            <a:ext cx="509586" cy="1156137"/>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40" name="Picture 15" descr="man-sunglasses1.png"/>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flipH="1">
            <a:off x="2179923" y="1013772"/>
            <a:ext cx="444500" cy="1565275"/>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41" name="Picture 16" descr="terrier_couple-kissing1.png"/>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65933" y="4037708"/>
            <a:ext cx="1073943" cy="2037275"/>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858046" y="2599722"/>
            <a:ext cx="1125537" cy="372682"/>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Fido barks to be let out.</a:t>
            </a:r>
          </a:p>
        </p:txBody>
      </p:sp>
      <p:sp>
        <p:nvSpPr>
          <p:cNvPr id="26643" name="Oval 18"/>
          <p:cNvSpPr>
            <a:spLocks noChangeArrowheads="1"/>
          </p:cNvSpPr>
          <p:nvPr/>
        </p:nvSpPr>
        <p:spPr bwMode="auto">
          <a:xfrm>
            <a:off x="772321" y="2640998"/>
            <a:ext cx="117475" cy="115887"/>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1</a:t>
            </a:r>
          </a:p>
        </p:txBody>
      </p:sp>
      <p:sp>
        <p:nvSpPr>
          <p:cNvPr id="20" name="TextBox 19"/>
          <p:cNvSpPr txBox="1"/>
          <p:nvPr/>
        </p:nvSpPr>
        <p:spPr>
          <a:xfrm>
            <a:off x="3082474" y="1342370"/>
            <a:ext cx="1168851" cy="372682"/>
          </a:xfrm>
          <a:prstGeom prst="rect">
            <a:avLst/>
          </a:prstGeom>
          <a:noFill/>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Todd or Gina hears Fido barking.</a:t>
            </a:r>
          </a:p>
        </p:txBody>
      </p:sp>
      <p:sp>
        <p:nvSpPr>
          <p:cNvPr id="26645" name="Oval 20"/>
          <p:cNvSpPr>
            <a:spLocks noChangeArrowheads="1"/>
          </p:cNvSpPr>
          <p:nvPr/>
        </p:nvSpPr>
        <p:spPr bwMode="auto">
          <a:xfrm>
            <a:off x="2998339" y="1377295"/>
            <a:ext cx="158011" cy="115887"/>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2</a:t>
            </a:r>
          </a:p>
        </p:txBody>
      </p:sp>
      <p:sp>
        <p:nvSpPr>
          <p:cNvPr id="22" name="TextBox 21"/>
          <p:cNvSpPr txBox="1"/>
          <p:nvPr/>
        </p:nvSpPr>
        <p:spPr>
          <a:xfrm>
            <a:off x="3074192" y="1720485"/>
            <a:ext cx="1593850" cy="372682"/>
          </a:xfrm>
          <a:prstGeom prst="rect">
            <a:avLst/>
          </a:prstGeom>
          <a:noFill/>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a:latin typeface="Arial Narrow" panose="020B0606020202030204" pitchFamily="34" charset="0"/>
                <a:sym typeface="Gill Sans" pitchFamily="84" charset="0"/>
              </a:rPr>
              <a:t>Todd or Gina presses the button on the remote control.</a:t>
            </a:r>
          </a:p>
        </p:txBody>
      </p:sp>
      <p:sp>
        <p:nvSpPr>
          <p:cNvPr id="26647" name="Oval 22"/>
          <p:cNvSpPr>
            <a:spLocks noChangeArrowheads="1"/>
          </p:cNvSpPr>
          <p:nvPr/>
        </p:nvSpPr>
        <p:spPr bwMode="auto">
          <a:xfrm>
            <a:off x="2990053" y="1744296"/>
            <a:ext cx="115888" cy="115888"/>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solidFill>
                  <a:srgbClr val="7F7F7F"/>
                </a:solidFill>
                <a:latin typeface="American Typewriter" pitchFamily="84" charset="0"/>
              </a:rPr>
              <a:t>3</a:t>
            </a:r>
          </a:p>
        </p:txBody>
      </p:sp>
      <p:sp>
        <p:nvSpPr>
          <p:cNvPr id="24" name="TextBox 23"/>
          <p:cNvSpPr txBox="1"/>
          <p:nvPr/>
        </p:nvSpPr>
        <p:spPr>
          <a:xfrm>
            <a:off x="5471836" y="2968362"/>
            <a:ext cx="1195397" cy="218794"/>
          </a:xfrm>
          <a:prstGeom prst="rect">
            <a:avLst/>
          </a:prstGeom>
          <a:noFill/>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The dog door opens.</a:t>
            </a:r>
          </a:p>
        </p:txBody>
      </p:sp>
      <p:sp>
        <p:nvSpPr>
          <p:cNvPr id="26649" name="Oval 24"/>
          <p:cNvSpPr>
            <a:spLocks noChangeArrowheads="1"/>
          </p:cNvSpPr>
          <p:nvPr/>
        </p:nvSpPr>
        <p:spPr bwMode="auto">
          <a:xfrm>
            <a:off x="5387697" y="3004874"/>
            <a:ext cx="115888" cy="115888"/>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4</a:t>
            </a:r>
          </a:p>
        </p:txBody>
      </p:sp>
      <p:sp>
        <p:nvSpPr>
          <p:cNvPr id="26" name="TextBox 25"/>
          <p:cNvSpPr txBox="1"/>
          <p:nvPr/>
        </p:nvSpPr>
        <p:spPr>
          <a:xfrm>
            <a:off x="5471834" y="3177912"/>
            <a:ext cx="1082663" cy="218794"/>
          </a:xfrm>
          <a:prstGeom prst="rect">
            <a:avLst/>
          </a:prstGeom>
          <a:noFill/>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a:latin typeface="Arial Narrow" panose="020B0606020202030204" pitchFamily="34" charset="0"/>
                <a:sym typeface="Gill Sans" pitchFamily="84" charset="0"/>
              </a:rPr>
              <a:t>Fido goes outside.</a:t>
            </a:r>
          </a:p>
        </p:txBody>
      </p:sp>
      <p:sp>
        <p:nvSpPr>
          <p:cNvPr id="26651" name="Oval 26"/>
          <p:cNvSpPr>
            <a:spLocks noChangeArrowheads="1"/>
          </p:cNvSpPr>
          <p:nvPr/>
        </p:nvSpPr>
        <p:spPr bwMode="auto">
          <a:xfrm>
            <a:off x="5387697" y="3219188"/>
            <a:ext cx="115888" cy="115887"/>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5</a:t>
            </a:r>
          </a:p>
        </p:txBody>
      </p:sp>
      <p:sp>
        <p:nvSpPr>
          <p:cNvPr id="28" name="TextBox 27"/>
          <p:cNvSpPr txBox="1"/>
          <p:nvPr/>
        </p:nvSpPr>
        <p:spPr>
          <a:xfrm>
            <a:off x="6782593" y="4086234"/>
            <a:ext cx="1036638" cy="372682"/>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Fido does his business.</a:t>
            </a:r>
          </a:p>
        </p:txBody>
      </p:sp>
      <p:sp>
        <p:nvSpPr>
          <p:cNvPr id="26653" name="Oval 28"/>
          <p:cNvSpPr>
            <a:spLocks noChangeArrowheads="1"/>
          </p:cNvSpPr>
          <p:nvPr/>
        </p:nvSpPr>
        <p:spPr bwMode="auto">
          <a:xfrm>
            <a:off x="6716714" y="4133850"/>
            <a:ext cx="115887" cy="115888"/>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6</a:t>
            </a:r>
          </a:p>
        </p:txBody>
      </p:sp>
      <p:sp>
        <p:nvSpPr>
          <p:cNvPr id="30" name="TextBox 29"/>
          <p:cNvSpPr txBox="1"/>
          <p:nvPr/>
        </p:nvSpPr>
        <p:spPr>
          <a:xfrm>
            <a:off x="7962721" y="2432829"/>
            <a:ext cx="1177925" cy="372682"/>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The door shuts automatically.</a:t>
            </a:r>
          </a:p>
        </p:txBody>
      </p:sp>
      <p:sp>
        <p:nvSpPr>
          <p:cNvPr id="26655" name="Oval 30"/>
          <p:cNvSpPr>
            <a:spLocks noChangeArrowheads="1"/>
          </p:cNvSpPr>
          <p:nvPr/>
        </p:nvSpPr>
        <p:spPr bwMode="auto">
          <a:xfrm>
            <a:off x="7808890" y="2539307"/>
            <a:ext cx="161925" cy="160338"/>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600" b="1">
                <a:solidFill>
                  <a:srgbClr val="7F7F7F"/>
                </a:solidFill>
                <a:latin typeface="American Typewriter" pitchFamily="84" charset="0"/>
              </a:rPr>
              <a:t>6.1</a:t>
            </a:r>
          </a:p>
        </p:txBody>
      </p:sp>
      <p:sp>
        <p:nvSpPr>
          <p:cNvPr id="32" name="TextBox 31"/>
          <p:cNvSpPr txBox="1"/>
          <p:nvPr/>
        </p:nvSpPr>
        <p:spPr>
          <a:xfrm>
            <a:off x="9211291" y="2483131"/>
            <a:ext cx="1411288" cy="372682"/>
          </a:xfrm>
          <a:prstGeom prst="rect">
            <a:avLst/>
          </a:prstGeom>
          <a:noFill/>
        </p:spPr>
        <p:txBody>
          <a:bodyPr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sym typeface="Gill Sans" pitchFamily="84" charset="0"/>
              </a:rPr>
              <a:t>Fido barks to be let back inside.</a:t>
            </a:r>
          </a:p>
        </p:txBody>
      </p:sp>
      <p:sp>
        <p:nvSpPr>
          <p:cNvPr id="26657" name="Oval 32"/>
          <p:cNvSpPr>
            <a:spLocks noChangeArrowheads="1"/>
          </p:cNvSpPr>
          <p:nvPr/>
        </p:nvSpPr>
        <p:spPr bwMode="auto">
          <a:xfrm>
            <a:off x="9018379" y="2574221"/>
            <a:ext cx="160337" cy="161925"/>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6.2</a:t>
            </a:r>
          </a:p>
        </p:txBody>
      </p:sp>
      <p:sp>
        <p:nvSpPr>
          <p:cNvPr id="34" name="TextBox 33"/>
          <p:cNvSpPr txBox="1"/>
          <p:nvPr/>
        </p:nvSpPr>
        <p:spPr>
          <a:xfrm>
            <a:off x="10455867" y="4148290"/>
            <a:ext cx="915987" cy="526571"/>
          </a:xfrm>
          <a:prstGeom prst="rect">
            <a:avLst/>
          </a:prstGeom>
          <a:noFill/>
        </p:spPr>
        <p:txBody>
          <a:bodyPr lIns="64277" tIns="32139" rIns="64277" bIns="32139">
            <a:spAutoFit/>
          </a:bodyPr>
          <a:lstStyle>
            <a:defPPr>
              <a:defRPr lang="en-US"/>
            </a:defPPr>
            <a:lvl1pPr>
              <a:defRPr sz="1000" b="1">
                <a:latin typeface="Arial Narrow" panose="020B0606020202030204" pitchFamily="34" charset="0"/>
                <a:ea typeface="ヒラギノ角ゴ ProN W3" pitchFamily="-109"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sym typeface="Gill Sans" pitchFamily="84" charset="0"/>
              </a:rPr>
              <a:t>Todd or Gina hears Fido barking (again).</a:t>
            </a:r>
          </a:p>
        </p:txBody>
      </p:sp>
      <p:sp>
        <p:nvSpPr>
          <p:cNvPr id="26659" name="Oval 34"/>
          <p:cNvSpPr>
            <a:spLocks noChangeArrowheads="1"/>
          </p:cNvSpPr>
          <p:nvPr/>
        </p:nvSpPr>
        <p:spPr bwMode="auto">
          <a:xfrm>
            <a:off x="10327278" y="4153051"/>
            <a:ext cx="160338" cy="160338"/>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6.3</a:t>
            </a:r>
          </a:p>
        </p:txBody>
      </p:sp>
      <p:sp>
        <p:nvSpPr>
          <p:cNvPr id="36" name="TextBox 35"/>
          <p:cNvSpPr txBox="1"/>
          <p:nvPr/>
        </p:nvSpPr>
        <p:spPr>
          <a:xfrm>
            <a:off x="9155114" y="5299076"/>
            <a:ext cx="915987" cy="680459"/>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Todd or Gina presses the button on the remote control.</a:t>
            </a:r>
          </a:p>
        </p:txBody>
      </p:sp>
      <p:sp>
        <p:nvSpPr>
          <p:cNvPr id="39" name="TextBox 38"/>
          <p:cNvSpPr txBox="1"/>
          <p:nvPr/>
        </p:nvSpPr>
        <p:spPr>
          <a:xfrm>
            <a:off x="5067476" y="6016379"/>
            <a:ext cx="1035050" cy="372682"/>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Fido goes back inside.</a:t>
            </a:r>
          </a:p>
        </p:txBody>
      </p:sp>
      <p:sp>
        <p:nvSpPr>
          <p:cNvPr id="26662" name="Oval 39"/>
          <p:cNvSpPr>
            <a:spLocks noChangeArrowheads="1"/>
          </p:cNvSpPr>
          <p:nvPr/>
        </p:nvSpPr>
        <p:spPr bwMode="auto">
          <a:xfrm>
            <a:off x="4983340" y="6056068"/>
            <a:ext cx="115887" cy="115887"/>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7</a:t>
            </a:r>
          </a:p>
        </p:txBody>
      </p:sp>
      <p:sp>
        <p:nvSpPr>
          <p:cNvPr id="41" name="TextBox 40"/>
          <p:cNvSpPr txBox="1"/>
          <p:nvPr/>
        </p:nvSpPr>
        <p:spPr>
          <a:xfrm>
            <a:off x="2954809" y="6294186"/>
            <a:ext cx="1195387" cy="372682"/>
          </a:xfrm>
          <a:prstGeom prst="rect">
            <a:avLst/>
          </a:prstGeom>
          <a:noFill/>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latin typeface="Arial Narrow" panose="020B0606020202030204" pitchFamily="34" charset="0"/>
                <a:sym typeface="Gill Sans" pitchFamily="84" charset="0"/>
              </a:rPr>
              <a:t>The door shuts automatically.</a:t>
            </a:r>
          </a:p>
        </p:txBody>
      </p:sp>
      <p:sp>
        <p:nvSpPr>
          <p:cNvPr id="26664" name="Oval 41"/>
          <p:cNvSpPr>
            <a:spLocks noChangeArrowheads="1"/>
          </p:cNvSpPr>
          <p:nvPr/>
        </p:nvSpPr>
        <p:spPr bwMode="auto">
          <a:xfrm>
            <a:off x="2869084" y="6335462"/>
            <a:ext cx="115887" cy="115887"/>
          </a:xfrm>
          <a:prstGeom prst="ellipse">
            <a:avLst/>
          </a:prstGeom>
          <a:noFill/>
          <a:ln w="12700">
            <a:solidFill>
              <a:srgbClr val="000000">
                <a:alpha val="39999"/>
              </a:srgbClr>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8</a:t>
            </a:r>
          </a:p>
        </p:txBody>
      </p:sp>
      <p:sp>
        <p:nvSpPr>
          <p:cNvPr id="43" name="Cloud Callout 3"/>
          <p:cNvSpPr>
            <a:spLocks noChangeArrowheads="1"/>
          </p:cNvSpPr>
          <p:nvPr/>
        </p:nvSpPr>
        <p:spPr bwMode="auto">
          <a:xfrm>
            <a:off x="957076" y="1224502"/>
            <a:ext cx="843759" cy="473012"/>
          </a:xfrm>
          <a:prstGeom prst="cloudCallout">
            <a:avLst>
              <a:gd name="adj1" fmla="val -77244"/>
              <a:gd name="adj2" fmla="val 72327"/>
            </a:avLst>
          </a:prstGeom>
          <a:solidFill>
            <a:schemeClr val="bg1"/>
          </a:solidFill>
          <a:ln w="12700">
            <a:solidFill>
              <a:srgbClr val="000000">
                <a:alpha val="40000"/>
              </a:srgbClr>
            </a:solidFill>
            <a:round/>
            <a:headEnd/>
            <a:tailEnd/>
          </a:ln>
        </p:spPr>
        <p:txBody>
          <a:bodyPr lIns="64277" tIns="32139" rIns="64277" bIns="32139"/>
          <a:lstStyle/>
          <a:p>
            <a:pPr>
              <a:defRPr/>
            </a:pPr>
            <a:r>
              <a:rPr lang="en-US" sz="1000" dirty="0">
                <a:solidFill>
                  <a:schemeClr val="tx1">
                    <a:alpha val="40000"/>
                  </a:schemeClr>
                </a:solidFill>
                <a:latin typeface="Comic Sans MS"/>
                <a:cs typeface="Comic Sans MS"/>
                <a:sym typeface="Gill Sans" charset="0"/>
              </a:rPr>
              <a:t>Woof! Woof!</a:t>
            </a:r>
          </a:p>
        </p:txBody>
      </p:sp>
      <p:sp>
        <p:nvSpPr>
          <p:cNvPr id="45" name="Cloud Callout 3"/>
          <p:cNvSpPr>
            <a:spLocks noChangeArrowheads="1"/>
          </p:cNvSpPr>
          <p:nvPr/>
        </p:nvSpPr>
        <p:spPr bwMode="auto">
          <a:xfrm flipH="1">
            <a:off x="6370256" y="2242578"/>
            <a:ext cx="1403311" cy="503530"/>
          </a:xfrm>
          <a:prstGeom prst="cloudCallout">
            <a:avLst>
              <a:gd name="adj1" fmla="val -17047"/>
              <a:gd name="adj2" fmla="val 107635"/>
            </a:avLst>
          </a:prstGeom>
          <a:solidFill>
            <a:schemeClr val="bg1"/>
          </a:solidFill>
          <a:ln w="12700">
            <a:solidFill>
              <a:srgbClr val="000000">
                <a:alpha val="40000"/>
              </a:srgbClr>
            </a:solidFill>
            <a:round/>
            <a:headEnd/>
            <a:tailEnd/>
          </a:ln>
        </p:spPr>
        <p:txBody>
          <a:bodyPr lIns="64277" tIns="32139" rIns="64277" bIns="32139"/>
          <a:lstStyle/>
          <a:p>
            <a:pPr>
              <a:defRPr/>
            </a:pPr>
            <a:r>
              <a:rPr lang="en-US" sz="1000" dirty="0">
                <a:solidFill>
                  <a:schemeClr val="tx1">
                    <a:alpha val="40000"/>
                  </a:schemeClr>
                </a:solidFill>
                <a:latin typeface="Comic Sans MS"/>
                <a:cs typeface="Comic Sans MS"/>
                <a:sym typeface="Gill Sans" charset="0"/>
              </a:rPr>
              <a:t>I feel much better now!</a:t>
            </a:r>
          </a:p>
        </p:txBody>
      </p:sp>
      <p:sp>
        <p:nvSpPr>
          <p:cNvPr id="46" name="Cloud Callout 3"/>
          <p:cNvSpPr>
            <a:spLocks noChangeArrowheads="1"/>
          </p:cNvSpPr>
          <p:nvPr/>
        </p:nvSpPr>
        <p:spPr bwMode="auto">
          <a:xfrm flipH="1">
            <a:off x="9420500" y="619917"/>
            <a:ext cx="1403311" cy="373830"/>
          </a:xfrm>
          <a:prstGeom prst="cloudCallout">
            <a:avLst>
              <a:gd name="adj1" fmla="val 13646"/>
              <a:gd name="adj2" fmla="val 145875"/>
            </a:avLst>
          </a:prstGeom>
          <a:solidFill>
            <a:schemeClr val="bg1"/>
          </a:solidFill>
          <a:ln w="12700">
            <a:solidFill>
              <a:srgbClr val="000000">
                <a:alpha val="40000"/>
              </a:srgbClr>
            </a:solidFill>
            <a:round/>
            <a:headEnd/>
            <a:tailEnd/>
          </a:ln>
        </p:spPr>
        <p:txBody>
          <a:bodyPr lIns="64277" tIns="32139" rIns="64277" bIns="32139"/>
          <a:lstStyle/>
          <a:p>
            <a:pPr>
              <a:defRPr/>
            </a:pPr>
            <a:r>
              <a:rPr lang="en-US" sz="1000" dirty="0">
                <a:solidFill>
                  <a:schemeClr val="tx1">
                    <a:alpha val="40000"/>
                  </a:schemeClr>
                </a:solidFill>
                <a:latin typeface="Comic Sans MS"/>
                <a:cs typeface="Comic Sans MS"/>
                <a:sym typeface="Gill Sans" charset="0"/>
              </a:rPr>
              <a:t>Woof! Woof!</a:t>
            </a:r>
          </a:p>
        </p:txBody>
      </p:sp>
      <p:sp>
        <p:nvSpPr>
          <p:cNvPr id="47" name="Cloud Callout 3"/>
          <p:cNvSpPr>
            <a:spLocks noChangeArrowheads="1"/>
          </p:cNvSpPr>
          <p:nvPr/>
        </p:nvSpPr>
        <p:spPr bwMode="auto">
          <a:xfrm flipH="1">
            <a:off x="9986662" y="2957077"/>
            <a:ext cx="2025028" cy="740036"/>
          </a:xfrm>
          <a:prstGeom prst="cloudCallout">
            <a:avLst>
              <a:gd name="adj1" fmla="val -73884"/>
              <a:gd name="adj2" fmla="val 50376"/>
            </a:avLst>
          </a:prstGeom>
          <a:solidFill>
            <a:schemeClr val="bg1"/>
          </a:solidFill>
          <a:ln w="12700">
            <a:solidFill>
              <a:srgbClr val="000000">
                <a:alpha val="40000"/>
              </a:srgbClr>
            </a:solidFill>
            <a:round/>
            <a:headEnd/>
            <a:tailEnd/>
          </a:ln>
        </p:spPr>
        <p:txBody>
          <a:bodyPr lIns="64277" tIns="32139" rIns="64277" bIns="32139"/>
          <a:lstStyle/>
          <a:p>
            <a:pPr>
              <a:defRPr/>
            </a:pPr>
            <a:r>
              <a:rPr lang="en-US" sz="1000" b="1" dirty="0">
                <a:solidFill>
                  <a:schemeClr val="tx1">
                    <a:alpha val="40000"/>
                  </a:schemeClr>
                </a:solidFill>
                <a:latin typeface="Comic Sans MS"/>
                <a:cs typeface="Comic Sans MS"/>
                <a:sym typeface="Gill Sans" charset="0"/>
              </a:rPr>
              <a:t>Again </a:t>
            </a:r>
            <a:r>
              <a:rPr lang="en-US" sz="1000" dirty="0">
                <a:solidFill>
                  <a:schemeClr val="tx1">
                    <a:alpha val="40000"/>
                  </a:schemeClr>
                </a:solidFill>
                <a:latin typeface="Comic Sans MS"/>
                <a:cs typeface="Comic Sans MS"/>
                <a:sym typeface="Gill Sans" charset="0"/>
              </a:rPr>
              <a:t>with the barking! Someone let Fido back inside</a:t>
            </a:r>
          </a:p>
        </p:txBody>
      </p:sp>
      <p:pic>
        <p:nvPicPr>
          <p:cNvPr id="26670" name="Picture 47" descr="remote-woman_pressButton1.png"/>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877426" y="4843464"/>
            <a:ext cx="777875" cy="636587"/>
          </a:xfrm>
          <a:prstGeom prst="rect">
            <a:avLst/>
          </a:prstGeom>
          <a:noFill/>
          <a:ln>
            <a:noFill/>
          </a:ln>
          <a:extLst>
            <a:ext uri="{909E8E84-426E-40DD-AFC4-6F175D3DCCD1}">
              <a14:hiddenFill xmlns:a14="http://schemas.microsoft.com/office/drawing/2010/main" xmlns="">
                <a:solidFill>
                  <a:srgbClr val="FFFFFF">
                    <a:alpha val="39999"/>
                  </a:srgbClr>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6671" name="Straight Arrow Connector 48"/>
          <p:cNvCxnSpPr>
            <a:cxnSpLocks noChangeShapeType="1"/>
          </p:cNvCxnSpPr>
          <p:nvPr/>
        </p:nvCxnSpPr>
        <p:spPr bwMode="auto">
          <a:xfrm rot="10800000" flipV="1">
            <a:off x="8674100" y="5149850"/>
            <a:ext cx="1131888" cy="261938"/>
          </a:xfrm>
          <a:prstGeom prst="straightConnector1">
            <a:avLst/>
          </a:prstGeom>
          <a:noFill/>
          <a:ln w="25400">
            <a:solidFill>
              <a:srgbClr val="000000">
                <a:alpha val="39999"/>
              </a:srgbClr>
            </a:solidFill>
            <a:round/>
            <a:headEnd/>
            <a:tailEnd type="triangle" w="med" len="med"/>
          </a:ln>
          <a:extLst>
            <a:ext uri="{909E8E84-426E-40DD-AFC4-6F175D3DCCD1}">
              <a14:hiddenFill xmlns:a14="http://schemas.microsoft.com/office/drawing/2010/main" xmlns="">
                <a:noFill/>
              </a14:hiddenFill>
            </a:ext>
          </a:extLst>
        </p:spPr>
      </p:cxnSp>
      <p:sp>
        <p:nvSpPr>
          <p:cNvPr id="26672" name="Oval 49"/>
          <p:cNvSpPr>
            <a:spLocks noChangeArrowheads="1"/>
          </p:cNvSpPr>
          <p:nvPr/>
        </p:nvSpPr>
        <p:spPr bwMode="auto">
          <a:xfrm>
            <a:off x="9020175" y="5224464"/>
            <a:ext cx="160338" cy="161925"/>
          </a:xfrm>
          <a:prstGeom prst="ellipse">
            <a:avLst/>
          </a:prstGeom>
          <a:solidFill>
            <a:schemeClr val="bg1"/>
          </a:solidFill>
          <a:ln w="12700">
            <a:solidFill>
              <a:srgbClr val="000000">
                <a:alpha val="39999"/>
              </a:srgbClr>
            </a:solidFill>
            <a:round/>
            <a:headEnd/>
            <a:tailEnd/>
          </a:ln>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solidFill>
                  <a:srgbClr val="7F7F7F"/>
                </a:solidFill>
                <a:latin typeface="American Typewriter" pitchFamily="84" charset="0"/>
              </a:rPr>
              <a:t>6.4</a:t>
            </a:r>
          </a:p>
        </p:txBody>
      </p:sp>
      <p:sp>
        <p:nvSpPr>
          <p:cNvPr id="26673" name="Freeform 54"/>
          <p:cNvSpPr>
            <a:spLocks noChangeArrowheads="1"/>
          </p:cNvSpPr>
          <p:nvPr/>
        </p:nvSpPr>
        <p:spPr bwMode="auto">
          <a:xfrm>
            <a:off x="1083471" y="1321554"/>
            <a:ext cx="6333330" cy="3977521"/>
          </a:xfrm>
          <a:custGeom>
            <a:avLst/>
            <a:gdLst>
              <a:gd name="T0" fmla="*/ 87426 w 6039555"/>
              <a:gd name="T1" fmla="*/ 0 h 4284133"/>
              <a:gd name="T2" fmla="*/ 760336 w 6039555"/>
              <a:gd name="T3" fmla="*/ 224891 h 4284133"/>
              <a:gd name="T4" fmla="*/ 943134 w 6039555"/>
              <a:gd name="T5" fmla="*/ 302581 h 4284133"/>
              <a:gd name="T6" fmla="*/ 770933 w 6039555"/>
              <a:gd name="T7" fmla="*/ 370049 h 4284133"/>
              <a:gd name="T8" fmla="*/ 0 w 6039555"/>
              <a:gd name="T9" fmla="*/ 517250 h 4284133"/>
              <a:gd name="T10" fmla="*/ 0 60000 65536"/>
              <a:gd name="T11" fmla="*/ 0 60000 65536"/>
              <a:gd name="T12" fmla="*/ 0 60000 65536"/>
              <a:gd name="T13" fmla="*/ 0 60000 65536"/>
              <a:gd name="T14" fmla="*/ 0 60000 65536"/>
              <a:gd name="T15" fmla="*/ 0 w 6039555"/>
              <a:gd name="T16" fmla="*/ 0 h 4284133"/>
              <a:gd name="T17" fmla="*/ 6039555 w 6039555"/>
              <a:gd name="T18" fmla="*/ 4284133 h 4284133"/>
            </a:gdLst>
            <a:ahLst/>
            <a:cxnLst>
              <a:cxn ang="T10">
                <a:pos x="T0" y="T1"/>
              </a:cxn>
              <a:cxn ang="T11">
                <a:pos x="T2" y="T3"/>
              </a:cxn>
              <a:cxn ang="T12">
                <a:pos x="T4" y="T5"/>
              </a:cxn>
              <a:cxn ang="T13">
                <a:pos x="T6" y="T7"/>
              </a:cxn>
              <a:cxn ang="T14">
                <a:pos x="T8" y="T9"/>
              </a:cxn>
            </a:cxnLst>
            <a:rect l="T15" t="T16" r="T17" b="T18"/>
            <a:pathLst>
              <a:path w="6039555" h="4284133">
                <a:moveTo>
                  <a:pt x="558800" y="0"/>
                </a:moveTo>
                <a:lnTo>
                  <a:pt x="4859866" y="1862667"/>
                </a:lnTo>
                <a:cubicBezTo>
                  <a:pt x="5771444" y="2280356"/>
                  <a:pt x="6016977" y="2305755"/>
                  <a:pt x="6028266" y="2506133"/>
                </a:cubicBezTo>
                <a:cubicBezTo>
                  <a:pt x="6039555" y="2706511"/>
                  <a:pt x="5932311" y="2768600"/>
                  <a:pt x="4927600" y="3064933"/>
                </a:cubicBezTo>
                <a:cubicBezTo>
                  <a:pt x="3922889" y="3361266"/>
                  <a:pt x="0" y="4284133"/>
                  <a:pt x="0" y="4284133"/>
                </a:cubicBezTo>
              </a:path>
            </a:pathLst>
          </a:custGeom>
          <a:noFill/>
          <a:ln w="38100">
            <a:solidFill>
              <a:srgbClr val="000000">
                <a:alpha val="20000"/>
              </a:srgbClr>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endParaRPr lang="en-US" altLang="en-US"/>
          </a:p>
        </p:txBody>
      </p:sp>
      <p:pic>
        <p:nvPicPr>
          <p:cNvPr id="26674" name="Picture 51" descr="speaker.png"/>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flipH="1">
            <a:off x="4009629" y="2192737"/>
            <a:ext cx="481013"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75" name="TextBox 35"/>
          <p:cNvSpPr txBox="1">
            <a:spLocks noChangeArrowheads="1"/>
          </p:cNvSpPr>
          <p:nvPr/>
        </p:nvSpPr>
        <p:spPr bwMode="auto">
          <a:xfrm>
            <a:off x="7875589" y="3379789"/>
            <a:ext cx="1443276"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solidFill>
                  <a:srgbClr val="CCFF99"/>
                </a:solidFill>
                <a:latin typeface="Arial Narrow" panose="020B0606020202030204" pitchFamily="34" charset="0"/>
              </a:rPr>
              <a:t>The bark recognizer “hears” a bark (again).</a:t>
            </a:r>
          </a:p>
        </p:txBody>
      </p:sp>
      <p:sp>
        <p:nvSpPr>
          <p:cNvPr id="26676" name="Oval 36"/>
          <p:cNvSpPr>
            <a:spLocks noChangeArrowheads="1"/>
          </p:cNvSpPr>
          <p:nvPr/>
        </p:nvSpPr>
        <p:spPr bwMode="auto">
          <a:xfrm>
            <a:off x="7680325" y="3355976"/>
            <a:ext cx="247650" cy="246063"/>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latin typeface="American Typewriter" pitchFamily="84" charset="0"/>
              </a:rPr>
              <a:t>6.3.1</a:t>
            </a:r>
          </a:p>
        </p:txBody>
      </p:sp>
      <p:pic>
        <p:nvPicPr>
          <p:cNvPr id="26677" name="Picture 51" descr="speaker.png"/>
          <p:cNvPicPr>
            <a:picLocks noChangeAspect="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flipH="1">
            <a:off x="8627638" y="3023723"/>
            <a:ext cx="479425"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78" name="TextBox 35"/>
          <p:cNvSpPr txBox="1">
            <a:spLocks noChangeArrowheads="1"/>
          </p:cNvSpPr>
          <p:nvPr/>
        </p:nvSpPr>
        <p:spPr bwMode="auto">
          <a:xfrm>
            <a:off x="7875589" y="3690939"/>
            <a:ext cx="1423685" cy="5265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solidFill>
                  <a:srgbClr val="CCFF99"/>
                </a:solidFill>
                <a:latin typeface="Arial Narrow" panose="020B0606020202030204" pitchFamily="34" charset="0"/>
              </a:rPr>
              <a:t>The bark recognizer sends a request to the door to open.</a:t>
            </a:r>
          </a:p>
        </p:txBody>
      </p:sp>
      <p:sp>
        <p:nvSpPr>
          <p:cNvPr id="26679" name="Oval 36"/>
          <p:cNvSpPr>
            <a:spLocks noChangeArrowheads="1"/>
          </p:cNvSpPr>
          <p:nvPr/>
        </p:nvSpPr>
        <p:spPr bwMode="auto">
          <a:xfrm>
            <a:off x="7680325" y="3665538"/>
            <a:ext cx="247650" cy="246062"/>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a:latin typeface="American Typewriter" pitchFamily="84" charset="0"/>
              </a:rPr>
              <a:t>6.4.1</a:t>
            </a:r>
          </a:p>
        </p:txBody>
      </p:sp>
      <p:cxnSp>
        <p:nvCxnSpPr>
          <p:cNvPr id="26680" name="Straight Arrow Connector 48"/>
          <p:cNvCxnSpPr>
            <a:cxnSpLocks noChangeShapeType="1"/>
          </p:cNvCxnSpPr>
          <p:nvPr/>
        </p:nvCxnSpPr>
        <p:spPr bwMode="auto">
          <a:xfrm rot="5400000">
            <a:off x="8219003" y="4289962"/>
            <a:ext cx="142875" cy="17463"/>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6682" name="TextBox 35"/>
          <p:cNvSpPr txBox="1">
            <a:spLocks noChangeArrowheads="1"/>
          </p:cNvSpPr>
          <p:nvPr/>
        </p:nvSpPr>
        <p:spPr bwMode="auto">
          <a:xfrm>
            <a:off x="3644927" y="2677880"/>
            <a:ext cx="1150721"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solidFill>
                  <a:srgbClr val="CCFF99"/>
                </a:solidFill>
                <a:latin typeface="Arial Narrow" panose="020B0606020202030204" pitchFamily="34" charset="0"/>
              </a:rPr>
              <a:t>The bark recognizer “hears” a bark.</a:t>
            </a:r>
          </a:p>
        </p:txBody>
      </p:sp>
      <p:sp>
        <p:nvSpPr>
          <p:cNvPr id="26683" name="Oval 36"/>
          <p:cNvSpPr>
            <a:spLocks noChangeArrowheads="1"/>
          </p:cNvSpPr>
          <p:nvPr/>
        </p:nvSpPr>
        <p:spPr bwMode="auto">
          <a:xfrm>
            <a:off x="3526181" y="2727463"/>
            <a:ext cx="160338" cy="16033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latin typeface="American Typewriter" pitchFamily="84" charset="0"/>
              </a:rPr>
              <a:t>2.1</a:t>
            </a:r>
          </a:p>
        </p:txBody>
      </p:sp>
      <p:sp>
        <p:nvSpPr>
          <p:cNvPr id="26684" name="TextBox 35"/>
          <p:cNvSpPr txBox="1">
            <a:spLocks noChangeArrowheads="1"/>
          </p:cNvSpPr>
          <p:nvPr/>
        </p:nvSpPr>
        <p:spPr bwMode="auto">
          <a:xfrm>
            <a:off x="3747555" y="3133970"/>
            <a:ext cx="1595333" cy="37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000" b="1" dirty="0">
                <a:solidFill>
                  <a:srgbClr val="CCFF99"/>
                </a:solidFill>
                <a:latin typeface="Arial Narrow" panose="020B0606020202030204" pitchFamily="34" charset="0"/>
              </a:rPr>
              <a:t>The bark recognizer sends a request to the door to open.</a:t>
            </a:r>
          </a:p>
        </p:txBody>
      </p:sp>
      <p:sp>
        <p:nvSpPr>
          <p:cNvPr id="26685" name="Oval 36"/>
          <p:cNvSpPr>
            <a:spLocks noChangeArrowheads="1"/>
          </p:cNvSpPr>
          <p:nvPr/>
        </p:nvSpPr>
        <p:spPr bwMode="auto">
          <a:xfrm>
            <a:off x="3574223" y="3203906"/>
            <a:ext cx="160338" cy="160338"/>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0" tIns="32139" rIns="0" bIns="32139" anchor="ctr" anchorCtr="1"/>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900" b="1" dirty="0">
                <a:latin typeface="American Typewriter" pitchFamily="84" charset="0"/>
              </a:rPr>
              <a:t>3.1</a:t>
            </a:r>
          </a:p>
        </p:txBody>
      </p:sp>
      <p:grpSp>
        <p:nvGrpSpPr>
          <p:cNvPr id="2" name="Group 101"/>
          <p:cNvGrpSpPr>
            <a:grpSpLocks/>
          </p:cNvGrpSpPr>
          <p:nvPr/>
        </p:nvGrpSpPr>
        <p:grpSpPr bwMode="auto">
          <a:xfrm flipH="1">
            <a:off x="4251324" y="3506172"/>
            <a:ext cx="188913" cy="244901"/>
            <a:chOff x="8836027" y="5692777"/>
            <a:chExt cx="184148" cy="400048"/>
          </a:xfrm>
        </p:grpSpPr>
        <p:cxnSp>
          <p:nvCxnSpPr>
            <p:cNvPr id="26723" name="Straight Connector 102"/>
            <p:cNvCxnSpPr>
              <a:cxnSpLocks noChangeShapeType="1"/>
            </p:cNvCxnSpPr>
            <p:nvPr/>
          </p:nvCxnSpPr>
          <p:spPr bwMode="auto">
            <a:xfrm rot="5400000">
              <a:off x="8718552" y="5826124"/>
              <a:ext cx="384176" cy="149226"/>
            </a:xfrm>
            <a:prstGeom prst="line">
              <a:avLst/>
            </a:prstGeom>
            <a:noFill/>
            <a:ln w="12700">
              <a:solidFill>
                <a:srgbClr val="000000"/>
              </a:solidFill>
              <a:round/>
              <a:headEnd type="none" w="med" len="sm"/>
              <a:tailEnd/>
            </a:ln>
            <a:extLst>
              <a:ext uri="{909E8E84-426E-40DD-AFC4-6F175D3DCCD1}">
                <a14:hiddenFill xmlns:a14="http://schemas.microsoft.com/office/drawing/2010/main" xmlns="">
                  <a:noFill/>
                </a14:hiddenFill>
              </a:ext>
            </a:extLst>
          </p:spPr>
        </p:cxnSp>
        <p:cxnSp>
          <p:nvCxnSpPr>
            <p:cNvPr id="26724" name="Straight Connector 103"/>
            <p:cNvCxnSpPr>
              <a:cxnSpLocks noChangeShapeType="1"/>
            </p:cNvCxnSpPr>
            <p:nvPr/>
          </p:nvCxnSpPr>
          <p:spPr bwMode="auto">
            <a:xfrm rot="10800000" flipV="1">
              <a:off x="8918575" y="5698066"/>
              <a:ext cx="70908" cy="5503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6725" name="Straight Connector 104"/>
            <p:cNvCxnSpPr>
              <a:cxnSpLocks noChangeShapeType="1"/>
            </p:cNvCxnSpPr>
            <p:nvPr/>
          </p:nvCxnSpPr>
          <p:spPr bwMode="auto">
            <a:xfrm rot="16200000" flipH="1">
              <a:off x="8956678" y="5718178"/>
              <a:ext cx="88898" cy="380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grpSp>
      <p:grpSp>
        <p:nvGrpSpPr>
          <p:cNvPr id="3" name="Group 108"/>
          <p:cNvGrpSpPr>
            <a:grpSpLocks/>
          </p:cNvGrpSpPr>
          <p:nvPr/>
        </p:nvGrpSpPr>
        <p:grpSpPr bwMode="auto">
          <a:xfrm rot="1768087">
            <a:off x="3380002" y="3303361"/>
            <a:ext cx="119649" cy="316319"/>
            <a:chOff x="8836027" y="5692777"/>
            <a:chExt cx="184148" cy="400048"/>
          </a:xfrm>
        </p:grpSpPr>
        <p:cxnSp>
          <p:nvCxnSpPr>
            <p:cNvPr id="26720" name="Straight Connector 109"/>
            <p:cNvCxnSpPr>
              <a:cxnSpLocks noChangeShapeType="1"/>
            </p:cNvCxnSpPr>
            <p:nvPr/>
          </p:nvCxnSpPr>
          <p:spPr bwMode="auto">
            <a:xfrm rot="5400000">
              <a:off x="8718552" y="5826124"/>
              <a:ext cx="384176" cy="149226"/>
            </a:xfrm>
            <a:prstGeom prst="line">
              <a:avLst/>
            </a:prstGeom>
            <a:noFill/>
            <a:ln w="12700">
              <a:solidFill>
                <a:srgbClr val="000000"/>
              </a:solidFill>
              <a:round/>
              <a:headEnd type="none" w="med" len="sm"/>
              <a:tailEnd/>
            </a:ln>
            <a:extLst>
              <a:ext uri="{909E8E84-426E-40DD-AFC4-6F175D3DCCD1}">
                <a14:hiddenFill xmlns:a14="http://schemas.microsoft.com/office/drawing/2010/main" xmlns="">
                  <a:noFill/>
                </a14:hiddenFill>
              </a:ext>
            </a:extLst>
          </p:spPr>
        </p:cxnSp>
        <p:cxnSp>
          <p:nvCxnSpPr>
            <p:cNvPr id="26721" name="Straight Connector 110"/>
            <p:cNvCxnSpPr>
              <a:cxnSpLocks noChangeShapeType="1"/>
            </p:cNvCxnSpPr>
            <p:nvPr/>
          </p:nvCxnSpPr>
          <p:spPr bwMode="auto">
            <a:xfrm rot="10800000" flipV="1">
              <a:off x="8918575" y="5698066"/>
              <a:ext cx="70908" cy="5503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6722" name="Straight Connector 111"/>
            <p:cNvCxnSpPr>
              <a:cxnSpLocks noChangeShapeType="1"/>
            </p:cNvCxnSpPr>
            <p:nvPr/>
          </p:nvCxnSpPr>
          <p:spPr bwMode="auto">
            <a:xfrm rot="16200000" flipH="1">
              <a:off x="8956678" y="5718178"/>
              <a:ext cx="88898" cy="380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grpSp>
      <p:grpSp>
        <p:nvGrpSpPr>
          <p:cNvPr id="4" name="Group 112"/>
          <p:cNvGrpSpPr>
            <a:grpSpLocks/>
          </p:cNvGrpSpPr>
          <p:nvPr/>
        </p:nvGrpSpPr>
        <p:grpSpPr bwMode="auto">
          <a:xfrm rot="3114842" flipH="1">
            <a:off x="3256989" y="2924863"/>
            <a:ext cx="257433" cy="660265"/>
            <a:chOff x="8836027" y="5692777"/>
            <a:chExt cx="184148" cy="400048"/>
          </a:xfrm>
        </p:grpSpPr>
        <p:cxnSp>
          <p:nvCxnSpPr>
            <p:cNvPr id="26717" name="Straight Connector 113"/>
            <p:cNvCxnSpPr>
              <a:cxnSpLocks noChangeShapeType="1"/>
            </p:cNvCxnSpPr>
            <p:nvPr/>
          </p:nvCxnSpPr>
          <p:spPr bwMode="auto">
            <a:xfrm rot="5400000">
              <a:off x="8718552" y="5826124"/>
              <a:ext cx="384176" cy="149226"/>
            </a:xfrm>
            <a:prstGeom prst="line">
              <a:avLst/>
            </a:prstGeom>
            <a:noFill/>
            <a:ln w="12700">
              <a:solidFill>
                <a:srgbClr val="000000"/>
              </a:solidFill>
              <a:round/>
              <a:headEnd type="none" w="med" len="sm"/>
              <a:tailEnd/>
            </a:ln>
            <a:extLst>
              <a:ext uri="{909E8E84-426E-40DD-AFC4-6F175D3DCCD1}">
                <a14:hiddenFill xmlns:a14="http://schemas.microsoft.com/office/drawing/2010/main" xmlns="">
                  <a:noFill/>
                </a14:hiddenFill>
              </a:ext>
            </a:extLst>
          </p:spPr>
        </p:cxnSp>
        <p:cxnSp>
          <p:nvCxnSpPr>
            <p:cNvPr id="26718" name="Straight Connector 114"/>
            <p:cNvCxnSpPr>
              <a:cxnSpLocks noChangeShapeType="1"/>
            </p:cNvCxnSpPr>
            <p:nvPr/>
          </p:nvCxnSpPr>
          <p:spPr bwMode="auto">
            <a:xfrm rot="10800000" flipV="1">
              <a:off x="8918575" y="5698066"/>
              <a:ext cx="70908" cy="5503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6719" name="Straight Connector 115"/>
            <p:cNvCxnSpPr>
              <a:cxnSpLocks noChangeShapeType="1"/>
            </p:cNvCxnSpPr>
            <p:nvPr/>
          </p:nvCxnSpPr>
          <p:spPr bwMode="auto">
            <a:xfrm rot="16200000" flipH="1">
              <a:off x="8956678" y="5718178"/>
              <a:ext cx="88898" cy="380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grpSp>
      <p:grpSp>
        <p:nvGrpSpPr>
          <p:cNvPr id="5" name="Group 116"/>
          <p:cNvGrpSpPr>
            <a:grpSpLocks/>
          </p:cNvGrpSpPr>
          <p:nvPr/>
        </p:nvGrpSpPr>
        <p:grpSpPr bwMode="auto">
          <a:xfrm rot="3998429">
            <a:off x="3463028" y="2227738"/>
            <a:ext cx="98547" cy="800729"/>
            <a:chOff x="8836027" y="5694753"/>
            <a:chExt cx="195565" cy="398072"/>
          </a:xfrm>
        </p:grpSpPr>
        <p:cxnSp>
          <p:nvCxnSpPr>
            <p:cNvPr id="26714" name="Straight Connector 117"/>
            <p:cNvCxnSpPr>
              <a:cxnSpLocks noChangeShapeType="1"/>
            </p:cNvCxnSpPr>
            <p:nvPr/>
          </p:nvCxnSpPr>
          <p:spPr bwMode="auto">
            <a:xfrm rot="5400000">
              <a:off x="8718552" y="5826124"/>
              <a:ext cx="384176" cy="149226"/>
            </a:xfrm>
            <a:prstGeom prst="line">
              <a:avLst/>
            </a:prstGeom>
            <a:noFill/>
            <a:ln w="12700">
              <a:solidFill>
                <a:srgbClr val="000000"/>
              </a:solidFill>
              <a:round/>
              <a:headEnd type="none" w="med" len="sm"/>
              <a:tailEnd/>
            </a:ln>
            <a:extLst>
              <a:ext uri="{909E8E84-426E-40DD-AFC4-6F175D3DCCD1}">
                <a14:hiddenFill xmlns:a14="http://schemas.microsoft.com/office/drawing/2010/main" xmlns="">
                  <a:noFill/>
                </a14:hiddenFill>
              </a:ext>
            </a:extLst>
          </p:spPr>
        </p:cxnSp>
        <p:cxnSp>
          <p:nvCxnSpPr>
            <p:cNvPr id="26715" name="Straight Connector 118"/>
            <p:cNvCxnSpPr>
              <a:cxnSpLocks noChangeShapeType="1"/>
            </p:cNvCxnSpPr>
            <p:nvPr/>
          </p:nvCxnSpPr>
          <p:spPr bwMode="auto">
            <a:xfrm rot="6801571">
              <a:off x="8944985" y="5706606"/>
              <a:ext cx="40639" cy="1693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6716" name="Straight Connector 119"/>
            <p:cNvCxnSpPr>
              <a:cxnSpLocks noChangeShapeType="1"/>
            </p:cNvCxnSpPr>
            <p:nvPr/>
          </p:nvCxnSpPr>
          <p:spPr bwMode="auto">
            <a:xfrm rot="6801571" flipV="1">
              <a:off x="8977366" y="5683578"/>
              <a:ext cx="39990" cy="684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grpSp>
      <p:grpSp>
        <p:nvGrpSpPr>
          <p:cNvPr id="6" name="Group 133"/>
          <p:cNvGrpSpPr>
            <a:grpSpLocks/>
          </p:cNvGrpSpPr>
          <p:nvPr/>
        </p:nvGrpSpPr>
        <p:grpSpPr bwMode="auto">
          <a:xfrm rot="-353551">
            <a:off x="4845769" y="2840109"/>
            <a:ext cx="636979" cy="210218"/>
            <a:chOff x="5045871" y="3873500"/>
            <a:chExt cx="1013189" cy="429245"/>
          </a:xfrm>
        </p:grpSpPr>
        <p:cxnSp>
          <p:nvCxnSpPr>
            <p:cNvPr id="26711" name="Straight Connector 121"/>
            <p:cNvCxnSpPr>
              <a:cxnSpLocks noChangeShapeType="1"/>
            </p:cNvCxnSpPr>
            <p:nvPr/>
          </p:nvCxnSpPr>
          <p:spPr bwMode="auto">
            <a:xfrm rot="10800000" flipV="1">
              <a:off x="5045871" y="3881966"/>
              <a:ext cx="1007796" cy="420779"/>
            </a:xfrm>
            <a:prstGeom prst="line">
              <a:avLst/>
            </a:prstGeom>
            <a:noFill/>
            <a:ln w="12700">
              <a:solidFill>
                <a:srgbClr val="000000"/>
              </a:solidFill>
              <a:round/>
              <a:headEnd type="none" w="med" len="sm"/>
              <a:tailEnd/>
            </a:ln>
            <a:extLst>
              <a:ext uri="{909E8E84-426E-40DD-AFC4-6F175D3DCCD1}">
                <a14:hiddenFill xmlns:a14="http://schemas.microsoft.com/office/drawing/2010/main" xmlns="">
                  <a:noFill/>
                </a14:hiddenFill>
              </a:ext>
            </a:extLst>
          </p:spPr>
        </p:cxnSp>
        <p:cxnSp>
          <p:nvCxnSpPr>
            <p:cNvPr id="26712" name="Straight Connector 122"/>
            <p:cNvCxnSpPr>
              <a:cxnSpLocks noChangeShapeType="1"/>
            </p:cNvCxnSpPr>
            <p:nvPr/>
          </p:nvCxnSpPr>
          <p:spPr bwMode="auto">
            <a:xfrm rot="10800000">
              <a:off x="5969000" y="3873500"/>
              <a:ext cx="90060" cy="868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6713" name="Straight Connector 123"/>
            <p:cNvCxnSpPr>
              <a:cxnSpLocks noChangeShapeType="1"/>
            </p:cNvCxnSpPr>
            <p:nvPr/>
          </p:nvCxnSpPr>
          <p:spPr bwMode="auto">
            <a:xfrm rot="5753551">
              <a:off x="5994910" y="3894527"/>
              <a:ext cx="66671" cy="315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grpSp>
      <p:grpSp>
        <p:nvGrpSpPr>
          <p:cNvPr id="11" name="Group 166"/>
          <p:cNvGrpSpPr>
            <a:grpSpLocks/>
          </p:cNvGrpSpPr>
          <p:nvPr/>
        </p:nvGrpSpPr>
        <p:grpSpPr bwMode="auto">
          <a:xfrm rot="16200000">
            <a:off x="8842135" y="3915524"/>
            <a:ext cx="136610" cy="486853"/>
            <a:chOff x="8918576" y="5607334"/>
            <a:chExt cx="126999" cy="485490"/>
          </a:xfrm>
        </p:grpSpPr>
        <p:cxnSp>
          <p:nvCxnSpPr>
            <p:cNvPr id="26700" name="Straight Connector 66"/>
            <p:cNvCxnSpPr>
              <a:cxnSpLocks noChangeShapeType="1"/>
            </p:cNvCxnSpPr>
            <p:nvPr/>
          </p:nvCxnSpPr>
          <p:spPr bwMode="auto">
            <a:xfrm rot="5400000">
              <a:off x="8730447" y="5799208"/>
              <a:ext cx="481745" cy="105488"/>
            </a:xfrm>
            <a:prstGeom prst="line">
              <a:avLst/>
            </a:prstGeom>
            <a:noFill/>
            <a:ln w="12700">
              <a:solidFill>
                <a:srgbClr val="000000"/>
              </a:solidFill>
              <a:round/>
              <a:headEnd type="none" w="med" len="sm"/>
              <a:tailEnd/>
            </a:ln>
            <a:extLst>
              <a:ext uri="{909E8E84-426E-40DD-AFC4-6F175D3DCCD1}">
                <a14:hiddenFill xmlns:a14="http://schemas.microsoft.com/office/drawing/2010/main" xmlns="">
                  <a:noFill/>
                </a14:hiddenFill>
              </a:ext>
            </a:extLst>
          </p:spPr>
        </p:cxnSp>
        <p:cxnSp>
          <p:nvCxnSpPr>
            <p:cNvPr id="26701" name="Straight Connector 72"/>
            <p:cNvCxnSpPr>
              <a:cxnSpLocks noChangeShapeType="1"/>
            </p:cNvCxnSpPr>
            <p:nvPr/>
          </p:nvCxnSpPr>
          <p:spPr bwMode="auto">
            <a:xfrm rot="10800000" flipV="1">
              <a:off x="8973754" y="5607334"/>
              <a:ext cx="50125" cy="6901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6702" name="Straight Connector 162"/>
            <p:cNvCxnSpPr>
              <a:cxnSpLocks noChangeShapeType="1"/>
            </p:cNvCxnSpPr>
            <p:nvPr/>
          </p:nvCxnSpPr>
          <p:spPr bwMode="auto">
            <a:xfrm rot="16200000" flipH="1">
              <a:off x="8983663" y="5643562"/>
              <a:ext cx="95249" cy="2857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grpSp>
      <p:pic>
        <p:nvPicPr>
          <p:cNvPr id="26695" name="Picture 170"/>
          <p:cNvPicPr>
            <a:picLocks noChangeAspect="1"/>
          </p:cNvPicPr>
          <p:nvPr/>
        </p:nvPicPr>
        <p:blipFill>
          <a:blip r:embed="rId12" cstate="print">
            <a:lum bright="70000" contrast="-70000"/>
            <a:extLst>
              <a:ext uri="{28A0092B-C50C-407E-A947-70E740481C1C}">
                <a14:useLocalDpi xmlns:a14="http://schemas.microsoft.com/office/drawing/2010/main" xmlns="" val="0"/>
              </a:ext>
            </a:extLst>
          </a:blip>
          <a:srcRect/>
          <a:stretch>
            <a:fillRect/>
          </a:stretch>
        </p:blipFill>
        <p:spPr bwMode="auto">
          <a:xfrm>
            <a:off x="2064811" y="3444441"/>
            <a:ext cx="1498555" cy="869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96" name="Picture 171"/>
          <p:cNvPicPr>
            <a:picLocks noChangeAspect="1"/>
          </p:cNvPicPr>
          <p:nvPr/>
        </p:nvPicPr>
        <p:blipFill>
          <a:blip r:embed="rId13" cstate="print">
            <a:lum bright="70000" contrast="-70000"/>
            <a:extLst>
              <a:ext uri="{28A0092B-C50C-407E-A947-70E740481C1C}">
                <a14:useLocalDpi xmlns:a14="http://schemas.microsoft.com/office/drawing/2010/main" xmlns="" val="0"/>
              </a:ext>
            </a:extLst>
          </a:blip>
          <a:srcRect/>
          <a:stretch>
            <a:fillRect/>
          </a:stretch>
        </p:blipFill>
        <p:spPr bwMode="auto">
          <a:xfrm>
            <a:off x="3669449" y="3581495"/>
            <a:ext cx="2363121" cy="735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97" name="Picture 172"/>
          <p:cNvPicPr>
            <a:picLocks noChangeAspect="1"/>
          </p:cNvPicPr>
          <p:nvPr/>
        </p:nvPicPr>
        <p:blipFill>
          <a:blip r:embed="rId14" cstate="print">
            <a:lum bright="70000" contrast="-70000"/>
            <a:extLst>
              <a:ext uri="{28A0092B-C50C-407E-A947-70E740481C1C}">
                <a14:useLocalDpi xmlns:a14="http://schemas.microsoft.com/office/drawing/2010/main" xmlns="" val="0"/>
              </a:ext>
            </a:extLst>
          </a:blip>
          <a:srcRect/>
          <a:stretch>
            <a:fillRect/>
          </a:stretch>
        </p:blipFill>
        <p:spPr bwMode="auto">
          <a:xfrm>
            <a:off x="2154911" y="2623135"/>
            <a:ext cx="1229036" cy="833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98" name="Picture 173"/>
          <p:cNvPicPr>
            <a:picLocks noChangeAspect="1"/>
          </p:cNvPicPr>
          <p:nvPr/>
        </p:nvPicPr>
        <p:blipFill>
          <a:blip r:embed="rId15" cstate="print">
            <a:lum bright="70000" contrast="-70000"/>
            <a:extLst>
              <a:ext uri="{28A0092B-C50C-407E-A947-70E740481C1C}">
                <a14:useLocalDpi xmlns:a14="http://schemas.microsoft.com/office/drawing/2010/main" xmlns="" val="0"/>
              </a:ext>
            </a:extLst>
          </a:blip>
          <a:srcRect/>
          <a:stretch>
            <a:fillRect/>
          </a:stretch>
        </p:blipFill>
        <p:spPr bwMode="auto">
          <a:xfrm>
            <a:off x="9047644" y="3861135"/>
            <a:ext cx="1031893" cy="876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36417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8546" y="0"/>
            <a:ext cx="9404723" cy="1400530"/>
          </a:xfrm>
        </p:spPr>
        <p:txBody>
          <a:bodyPr/>
          <a:lstStyle/>
          <a:p>
            <a:r>
              <a:rPr lang="en-US" dirty="0" smtClean="0"/>
              <a:t>Point about use cases?</a:t>
            </a:r>
            <a:endParaRPr lang="en-US" dirty="0"/>
          </a:p>
        </p:txBody>
      </p:sp>
      <p:pic>
        <p:nvPicPr>
          <p:cNvPr id="3"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64258" y="827917"/>
            <a:ext cx="4324948" cy="6030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89205" y="827917"/>
            <a:ext cx="6097265" cy="6030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532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186041"/>
            <a:ext cx="2206801" cy="3686244"/>
          </a:xfrm>
        </p:spPr>
        <p:txBody>
          <a:bodyPr/>
          <a:lstStyle/>
          <a:p>
            <a:r>
              <a:rPr lang="en-US" altLang="en-US" dirty="0" smtClean="0"/>
              <a:t>Our new design</a:t>
            </a:r>
          </a:p>
        </p:txBody>
      </p:sp>
      <p:pic>
        <p:nvPicPr>
          <p:cNvPr id="36868" name="Picture 3"/>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6801" y="628152"/>
            <a:ext cx="9985199" cy="62298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67580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42292" y="0"/>
            <a:ext cx="8061586" cy="1400530"/>
          </a:xfrm>
        </p:spPr>
        <p:txBody>
          <a:bodyPr/>
          <a:lstStyle/>
          <a:p>
            <a:r>
              <a:rPr lang="en-US" altLang="en-US" dirty="0" smtClean="0"/>
              <a:t>new </a:t>
            </a:r>
            <a:r>
              <a:rPr lang="en-US" altLang="en-US" dirty="0" err="1" smtClean="0"/>
              <a:t>BarkRecognizer</a:t>
            </a:r>
            <a:r>
              <a:rPr lang="en-US" altLang="en-US" dirty="0" smtClean="0"/>
              <a:t> class</a:t>
            </a:r>
          </a:p>
        </p:txBody>
      </p:sp>
      <p:sp>
        <p:nvSpPr>
          <p:cNvPr id="38915" name="Slide Number Placeholder 2"/>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06EC94B2-768B-4FC6-B683-ADE23FCD8E11}" type="slidenum">
              <a:rPr lang="en-US" altLang="en-US" sz="1000">
                <a:solidFill>
                  <a:schemeClr val="bg1"/>
                </a:solidFill>
              </a:rPr>
              <a:pPr/>
              <a:t>17</a:t>
            </a:fld>
            <a:endParaRPr lang="en-US" altLang="en-US" sz="1000">
              <a:solidFill>
                <a:schemeClr val="bg1"/>
              </a:solidFill>
            </a:endParaRPr>
          </a:p>
        </p:txBody>
      </p:sp>
      <p:sp>
        <p:nvSpPr>
          <p:cNvPr id="38916" name="TextBox 3"/>
          <p:cNvSpPr txBox="1">
            <a:spLocks noChangeArrowheads="1"/>
          </p:cNvSpPr>
          <p:nvPr/>
        </p:nvSpPr>
        <p:spPr bwMode="auto">
          <a:xfrm>
            <a:off x="0" y="700265"/>
            <a:ext cx="12411986" cy="6097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2800" b="1" dirty="0">
                <a:latin typeface="Courier New" panose="02070309020205020404" pitchFamily="49" charset="0"/>
                <a:cs typeface="Courier New" panose="02070309020205020404" pitchFamily="49" charset="0"/>
              </a:rPr>
              <a:t>public class </a:t>
            </a:r>
            <a:r>
              <a:rPr lang="en-US" altLang="en-US" sz="2800" b="1" dirty="0" err="1">
                <a:latin typeface="Courier New" panose="02070309020205020404" pitchFamily="49" charset="0"/>
                <a:cs typeface="Courier New" panose="02070309020205020404" pitchFamily="49" charset="0"/>
              </a:rPr>
              <a:t>BarkRecognizer</a:t>
            </a:r>
            <a:r>
              <a:rPr lang="en-US" altLang="en-US" sz="2800" b="1" dirty="0">
                <a:latin typeface="Courier New" panose="02070309020205020404" pitchFamily="49" charset="0"/>
                <a:cs typeface="Courier New" panose="02070309020205020404" pitchFamily="49" charset="0"/>
              </a:rPr>
              <a:t> {</a:t>
            </a:r>
          </a:p>
          <a:p>
            <a:endParaRPr lang="en-US" altLang="en-US" sz="2800" b="1" dirty="0">
              <a:latin typeface="Courier New" panose="02070309020205020404" pitchFamily="49" charset="0"/>
              <a:cs typeface="Courier New" panose="02070309020205020404" pitchFamily="49" charset="0"/>
            </a:endParaRPr>
          </a:p>
          <a:p>
            <a:r>
              <a:rPr lang="en-US" altLang="en-US" sz="2800" b="1" dirty="0">
                <a:latin typeface="Courier New" panose="02070309020205020404" pitchFamily="49" charset="0"/>
                <a:cs typeface="Courier New" panose="02070309020205020404" pitchFamily="49" charset="0"/>
              </a:rPr>
              <a:t>  private </a:t>
            </a:r>
            <a:r>
              <a:rPr lang="en-US" altLang="en-US" sz="2800" b="1" dirty="0" err="1">
                <a:latin typeface="Courier New" panose="02070309020205020404" pitchFamily="49" charset="0"/>
                <a:cs typeface="Courier New" panose="02070309020205020404" pitchFamily="49" charset="0"/>
              </a:rPr>
              <a:t>DogDoor</a:t>
            </a:r>
            <a:r>
              <a:rPr lang="en-US" altLang="en-US" sz="2800" b="1" dirty="0">
                <a:latin typeface="Courier New" panose="02070309020205020404" pitchFamily="49" charset="0"/>
                <a:cs typeface="Courier New" panose="02070309020205020404" pitchFamily="49" charset="0"/>
              </a:rPr>
              <a:t> door;</a:t>
            </a:r>
          </a:p>
          <a:p>
            <a:endParaRPr lang="en-US" altLang="en-US" sz="2800" b="1" dirty="0">
              <a:latin typeface="Courier New" panose="02070309020205020404" pitchFamily="49" charset="0"/>
              <a:cs typeface="Courier New" panose="02070309020205020404" pitchFamily="49" charset="0"/>
            </a:endParaRPr>
          </a:p>
          <a:p>
            <a:r>
              <a:rPr lang="en-US" altLang="en-US" sz="2800" b="1" dirty="0">
                <a:latin typeface="Courier New" panose="02070309020205020404" pitchFamily="49" charset="0"/>
                <a:cs typeface="Courier New" panose="02070309020205020404" pitchFamily="49" charset="0"/>
              </a:rPr>
              <a:t>  public </a:t>
            </a:r>
            <a:r>
              <a:rPr lang="en-US" altLang="en-US" sz="2800" b="1" dirty="0" err="1">
                <a:latin typeface="Courier New" panose="02070309020205020404" pitchFamily="49" charset="0"/>
                <a:cs typeface="Courier New" panose="02070309020205020404" pitchFamily="49" charset="0"/>
              </a:rPr>
              <a:t>BarkRecognizer</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DogDoor</a:t>
            </a:r>
            <a:r>
              <a:rPr lang="en-US" altLang="en-US" sz="2800" b="1" dirty="0">
                <a:latin typeface="Courier New" panose="02070309020205020404" pitchFamily="49" charset="0"/>
                <a:cs typeface="Courier New" panose="02070309020205020404" pitchFamily="49" charset="0"/>
              </a:rPr>
              <a:t> door) {</a:t>
            </a:r>
          </a:p>
          <a:p>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this.door</a:t>
            </a:r>
            <a:r>
              <a:rPr lang="en-US" altLang="en-US" sz="2800" b="1" dirty="0">
                <a:latin typeface="Courier New" panose="02070309020205020404" pitchFamily="49" charset="0"/>
                <a:cs typeface="Courier New" panose="02070309020205020404" pitchFamily="49" charset="0"/>
              </a:rPr>
              <a:t> = door;</a:t>
            </a:r>
          </a:p>
          <a:p>
            <a:r>
              <a:rPr lang="en-US" altLang="en-US" sz="2800" b="1" dirty="0">
                <a:latin typeface="Courier New" panose="02070309020205020404" pitchFamily="49" charset="0"/>
                <a:cs typeface="Courier New" panose="02070309020205020404" pitchFamily="49" charset="0"/>
              </a:rPr>
              <a:t>  }</a:t>
            </a:r>
          </a:p>
          <a:p>
            <a:endParaRPr lang="en-US" altLang="en-US" sz="2800" b="1" dirty="0">
              <a:latin typeface="Courier New" panose="02070309020205020404" pitchFamily="49" charset="0"/>
              <a:cs typeface="Courier New" panose="02070309020205020404" pitchFamily="49" charset="0"/>
            </a:endParaRPr>
          </a:p>
          <a:p>
            <a:r>
              <a:rPr lang="en-US" altLang="en-US" sz="2800" b="1" dirty="0">
                <a:latin typeface="Courier New" panose="02070309020205020404" pitchFamily="49" charset="0"/>
                <a:cs typeface="Courier New" panose="02070309020205020404" pitchFamily="49" charset="0"/>
              </a:rPr>
              <a:t>  public void recognize(String bark) {</a:t>
            </a:r>
          </a:p>
          <a:p>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System.out.println</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BarkRecognizer</a:t>
            </a:r>
            <a:r>
              <a:rPr lang="en-US" altLang="en-US" sz="2800" b="1" dirty="0">
                <a:latin typeface="Courier New" panose="02070309020205020404" pitchFamily="49" charset="0"/>
                <a:cs typeface="Courier New" panose="02070309020205020404" pitchFamily="49" charset="0"/>
              </a:rPr>
              <a:t>:   									Heard a '" + bark + "'");</a:t>
            </a:r>
          </a:p>
          <a:p>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door.open</a:t>
            </a:r>
            <a:r>
              <a:rPr lang="en-US" altLang="en-US" sz="2800" b="1" dirty="0">
                <a:latin typeface="Courier New" panose="02070309020205020404" pitchFamily="49" charset="0"/>
                <a:cs typeface="Courier New" panose="02070309020205020404" pitchFamily="49" charset="0"/>
              </a:rPr>
              <a:t>();</a:t>
            </a:r>
          </a:p>
          <a:p>
            <a:r>
              <a:rPr lang="en-US" altLang="en-US" sz="2800" b="1" dirty="0">
                <a:latin typeface="Courier New" panose="02070309020205020404" pitchFamily="49" charset="0"/>
                <a:cs typeface="Courier New" panose="02070309020205020404" pitchFamily="49" charset="0"/>
              </a:rPr>
              <a:t>  }</a:t>
            </a:r>
          </a:p>
          <a:p>
            <a:r>
              <a:rPr lang="en-US" alt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9047266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laptop-whiteMan_smiling.psd"/>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2170706" y="231456"/>
            <a:ext cx="2769595" cy="6327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4" name="Cloud Callout 3"/>
          <p:cNvSpPr>
            <a:spLocks noChangeArrowheads="1"/>
          </p:cNvSpPr>
          <p:nvPr/>
        </p:nvSpPr>
        <p:spPr bwMode="auto">
          <a:xfrm>
            <a:off x="4940301" y="506413"/>
            <a:ext cx="3776663" cy="1308100"/>
          </a:xfrm>
          <a:prstGeom prst="cloudCallout">
            <a:avLst>
              <a:gd name="adj1" fmla="val -61852"/>
              <a:gd name="adj2" fmla="val 58375"/>
            </a:avLst>
          </a:prstGeom>
          <a:noFill/>
          <a:ln w="254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1700">
                <a:latin typeface="Comic Sans MS" panose="030F0702030302020204" pitchFamily="66" charset="0"/>
              </a:rPr>
              <a:t>It’s really great that we applied the </a:t>
            </a:r>
            <a:br>
              <a:rPr lang="en-US" altLang="en-US" sz="1700">
                <a:latin typeface="Comic Sans MS" panose="030F0702030302020204" pitchFamily="66" charset="0"/>
              </a:rPr>
            </a:br>
            <a:r>
              <a:rPr lang="en-US" altLang="en-US" sz="1700">
                <a:latin typeface="Comic Sans MS" panose="030F0702030302020204" pitchFamily="66" charset="0"/>
              </a:rPr>
              <a:t>Information Expert.</a:t>
            </a:r>
          </a:p>
        </p:txBody>
      </p:sp>
      <p:sp>
        <p:nvSpPr>
          <p:cNvPr id="40965" name="TextBox 4"/>
          <p:cNvSpPr txBox="1">
            <a:spLocks noChangeArrowheads="1"/>
          </p:cNvSpPr>
          <p:nvPr/>
        </p:nvSpPr>
        <p:spPr bwMode="auto">
          <a:xfrm>
            <a:off x="6097588" y="2536825"/>
            <a:ext cx="3503612" cy="449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2500" dirty="0"/>
              <a:t>Why is it so great? </a:t>
            </a:r>
          </a:p>
        </p:txBody>
      </p:sp>
      <p:sp>
        <p:nvSpPr>
          <p:cNvPr id="40966" name="Rectangle 5"/>
          <p:cNvSpPr>
            <a:spLocks noChangeArrowheads="1"/>
          </p:cNvSpPr>
          <p:nvPr/>
        </p:nvSpPr>
        <p:spPr bwMode="auto">
          <a:xfrm>
            <a:off x="6097588" y="3046414"/>
            <a:ext cx="4830762" cy="834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2500" dirty="0"/>
              <a:t>Is there a principle here?</a:t>
            </a:r>
          </a:p>
          <a:p>
            <a:r>
              <a:rPr lang="en-US" altLang="en-US" sz="2500" dirty="0"/>
              <a:t>(</a:t>
            </a:r>
            <a:r>
              <a:rPr lang="en-US" altLang="en-US" sz="2500" dirty="0" err="1"/>
              <a:t>pg</a:t>
            </a:r>
            <a:r>
              <a:rPr lang="en-US" altLang="en-US" sz="2500" dirty="0"/>
              <a:t> 135-140)</a:t>
            </a:r>
          </a:p>
        </p:txBody>
      </p:sp>
    </p:spTree>
    <p:extLst>
      <p:ext uri="{BB962C8B-B14F-4D97-AF65-F5344CB8AC3E}">
        <p14:creationId xmlns:p14="http://schemas.microsoft.com/office/powerpoint/2010/main" xmlns="" val="41220006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912092" y="277790"/>
            <a:ext cx="9404723" cy="1400530"/>
          </a:xfrm>
        </p:spPr>
        <p:txBody>
          <a:bodyPr/>
          <a:lstStyle/>
          <a:p>
            <a:r>
              <a:rPr lang="en-US" altLang="en-US" dirty="0" smtClean="0"/>
              <a:t>Why not follow this thought?</a:t>
            </a:r>
          </a:p>
        </p:txBody>
      </p:sp>
      <p:pic>
        <p:nvPicPr>
          <p:cNvPr id="43012" name="Picture 3" descr="man-handsHips.psd"/>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11394" y="2170058"/>
            <a:ext cx="2423607" cy="4095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3" name="Cloud Callout 4"/>
          <p:cNvSpPr>
            <a:spLocks noChangeArrowheads="1"/>
          </p:cNvSpPr>
          <p:nvPr/>
        </p:nvSpPr>
        <p:spPr bwMode="auto">
          <a:xfrm>
            <a:off x="5845042" y="1495440"/>
            <a:ext cx="5151612" cy="2838021"/>
          </a:xfrm>
          <a:prstGeom prst="cloudCallout">
            <a:avLst>
              <a:gd name="adj1" fmla="val -76435"/>
              <a:gd name="adj2" fmla="val -1676"/>
            </a:avLst>
          </a:prstGeom>
          <a:noFill/>
          <a:ln w="254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64277" tIns="32139" rIns="64277" bIns="32139"/>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a:latin typeface="Comic Sans MS" panose="030F0702030302020204" pitchFamily="66" charset="0"/>
              </a:rPr>
              <a:t>Just copy the code for closing the door automatically from the Remote to the BarkRecognizer.</a:t>
            </a:r>
          </a:p>
        </p:txBody>
      </p:sp>
    </p:spTree>
    <p:extLst>
      <p:ext uri="{BB962C8B-B14F-4D97-AF65-F5344CB8AC3E}">
        <p14:creationId xmlns:p14="http://schemas.microsoft.com/office/powerpoint/2010/main" xmlns="" val="22195677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4000" dirty="0" smtClean="0"/>
              <a:t>Assignments Revisited</a:t>
            </a:r>
          </a:p>
          <a:p>
            <a:pPr lvl="1"/>
            <a:r>
              <a:rPr lang="en-US" sz="3600" dirty="0" smtClean="0"/>
              <a:t>Requirements</a:t>
            </a:r>
          </a:p>
          <a:p>
            <a:r>
              <a:rPr lang="en-US" sz="4000" dirty="0"/>
              <a:t>Use Cases</a:t>
            </a:r>
          </a:p>
          <a:p>
            <a:r>
              <a:rPr lang="en-US" sz="4000" dirty="0"/>
              <a:t>Scenarios</a:t>
            </a:r>
          </a:p>
          <a:p>
            <a:r>
              <a:rPr lang="en-US" sz="4000" dirty="0" smtClean="0"/>
              <a:t>Chapter 3</a:t>
            </a:r>
            <a:endParaRPr lang="en-US" sz="4000" dirty="0"/>
          </a:p>
        </p:txBody>
      </p:sp>
    </p:spTree>
    <p:extLst>
      <p:ext uri="{BB962C8B-B14F-4D97-AF65-F5344CB8AC3E}">
        <p14:creationId xmlns:p14="http://schemas.microsoft.com/office/powerpoint/2010/main" xmlns="" val="3590786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328" y="258756"/>
            <a:ext cx="7523217" cy="849609"/>
          </a:xfrm>
        </p:spPr>
        <p:txBody>
          <a:bodyPr/>
          <a:lstStyle/>
          <a:p>
            <a:r>
              <a:rPr lang="en-US" dirty="0" smtClean="0"/>
              <a:t>Copying and pasting code</a:t>
            </a:r>
            <a:endParaRPr lang="en-US" dirty="0"/>
          </a:p>
        </p:txBody>
      </p:sp>
      <p:pic>
        <p:nvPicPr>
          <p:cNvPr id="3" name="Picture 2"/>
          <p:cNvPicPr>
            <a:picLocks noChangeAspect="1"/>
          </p:cNvPicPr>
          <p:nvPr/>
        </p:nvPicPr>
        <p:blipFill>
          <a:blip r:embed="rId2" cstate="print"/>
          <a:stretch>
            <a:fillRect/>
          </a:stretch>
        </p:blipFill>
        <p:spPr>
          <a:xfrm>
            <a:off x="1478988" y="0"/>
            <a:ext cx="9144000" cy="6858000"/>
          </a:xfrm>
          <a:prstGeom prst="rect">
            <a:avLst/>
          </a:prstGeom>
        </p:spPr>
      </p:pic>
    </p:spTree>
    <p:extLst>
      <p:ext uri="{BB962C8B-B14F-4D97-AF65-F5344CB8AC3E}">
        <p14:creationId xmlns:p14="http://schemas.microsoft.com/office/powerpoint/2010/main" xmlns="" val="84030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02860" y="301447"/>
            <a:ext cx="9404723" cy="1400530"/>
          </a:xfrm>
        </p:spPr>
        <p:txBody>
          <a:bodyPr/>
          <a:lstStyle/>
          <a:p>
            <a:r>
              <a:rPr lang="en-US" altLang="en-US" smtClean="0"/>
              <a:t>What’s wrong with Doug’s idea?</a:t>
            </a:r>
          </a:p>
        </p:txBody>
      </p:sp>
      <p:sp>
        <p:nvSpPr>
          <p:cNvPr id="47109" name="TextBox 12"/>
          <p:cNvSpPr txBox="1">
            <a:spLocks noChangeArrowheads="1"/>
          </p:cNvSpPr>
          <p:nvPr/>
        </p:nvSpPr>
        <p:spPr bwMode="auto">
          <a:xfrm>
            <a:off x="1691198" y="1391818"/>
            <a:ext cx="8001442" cy="5573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3200" dirty="0">
                <a:latin typeface="Marker Felt" pitchFamily="84" charset="0"/>
              </a:rPr>
              <a:t>You might copy the code incorrectly</a:t>
            </a:r>
          </a:p>
        </p:txBody>
      </p:sp>
      <p:sp>
        <p:nvSpPr>
          <p:cNvPr id="47110" name="TextBox 13"/>
          <p:cNvSpPr txBox="1">
            <a:spLocks noChangeArrowheads="1"/>
          </p:cNvSpPr>
          <p:nvPr/>
        </p:nvSpPr>
        <p:spPr bwMode="auto">
          <a:xfrm>
            <a:off x="1767396" y="2303363"/>
            <a:ext cx="8421877" cy="5573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3200" dirty="0">
                <a:latin typeface="Marker Felt" pitchFamily="84" charset="0"/>
              </a:rPr>
              <a:t>You might copy it again</a:t>
            </a:r>
          </a:p>
        </p:txBody>
      </p:sp>
      <p:sp>
        <p:nvSpPr>
          <p:cNvPr id="47112" name="TextBox 15"/>
          <p:cNvSpPr txBox="1">
            <a:spLocks noChangeArrowheads="1"/>
          </p:cNvSpPr>
          <p:nvPr/>
        </p:nvSpPr>
        <p:spPr bwMode="auto">
          <a:xfrm>
            <a:off x="1691198" y="4928974"/>
            <a:ext cx="8001441" cy="5573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3200" dirty="0">
                <a:latin typeface="Marker Felt" pitchFamily="84" charset="0"/>
              </a:rPr>
              <a:t>It </a:t>
            </a:r>
            <a:r>
              <a:rPr lang="en-US" altLang="en-US" sz="3200" dirty="0" err="1">
                <a:latin typeface="Marker Felt" pitchFamily="84" charset="0"/>
              </a:rPr>
              <a:t>ain’t</a:t>
            </a:r>
            <a:r>
              <a:rPr lang="en-US" altLang="en-US" sz="3200" dirty="0">
                <a:latin typeface="Marker Felt" pitchFamily="84" charset="0"/>
              </a:rPr>
              <a:t> got not alibi!</a:t>
            </a:r>
          </a:p>
        </p:txBody>
      </p:sp>
      <p:sp>
        <p:nvSpPr>
          <p:cNvPr id="45063" name="Line 9"/>
          <p:cNvSpPr>
            <a:spLocks noChangeShapeType="1"/>
          </p:cNvSpPr>
          <p:nvPr/>
        </p:nvSpPr>
        <p:spPr bwMode="auto">
          <a:xfrm>
            <a:off x="1751703" y="1961223"/>
            <a:ext cx="737479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064" name="Line 9"/>
          <p:cNvSpPr>
            <a:spLocks noChangeShapeType="1"/>
          </p:cNvSpPr>
          <p:nvPr/>
        </p:nvSpPr>
        <p:spPr bwMode="auto">
          <a:xfrm>
            <a:off x="1751703" y="2845512"/>
            <a:ext cx="737479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065" name="Line 9"/>
          <p:cNvSpPr>
            <a:spLocks noChangeShapeType="1"/>
          </p:cNvSpPr>
          <p:nvPr/>
        </p:nvSpPr>
        <p:spPr bwMode="auto">
          <a:xfrm>
            <a:off x="1751703" y="4614090"/>
            <a:ext cx="737479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066" name="Line 9"/>
          <p:cNvSpPr>
            <a:spLocks noChangeShapeType="1"/>
          </p:cNvSpPr>
          <p:nvPr/>
        </p:nvSpPr>
        <p:spPr bwMode="auto">
          <a:xfrm>
            <a:off x="1751703" y="5498380"/>
            <a:ext cx="737479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067" name="TextBox 13"/>
          <p:cNvSpPr txBox="1">
            <a:spLocks noChangeArrowheads="1"/>
          </p:cNvSpPr>
          <p:nvPr/>
        </p:nvSpPr>
        <p:spPr bwMode="auto">
          <a:xfrm>
            <a:off x="1182977" y="1378811"/>
            <a:ext cx="41431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r>
              <a:rPr lang="en-US" altLang="en-US" sz="3600" dirty="0">
                <a:latin typeface="Marker Felt" pitchFamily="84" charset="0"/>
                <a:ea typeface="ＭＳ Ｐゴシック" panose="020B0600070205080204" pitchFamily="34" charset="-128"/>
              </a:rPr>
              <a:t>1</a:t>
            </a:r>
          </a:p>
        </p:txBody>
      </p:sp>
      <p:sp>
        <p:nvSpPr>
          <p:cNvPr id="45068" name="TextBox 14"/>
          <p:cNvSpPr txBox="1">
            <a:spLocks noChangeArrowheads="1"/>
          </p:cNvSpPr>
          <p:nvPr/>
        </p:nvSpPr>
        <p:spPr bwMode="auto">
          <a:xfrm>
            <a:off x="1182977" y="2243273"/>
            <a:ext cx="41431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a:defRPr sz="3600">
                <a:latin typeface="Marker Felt" pitchFamily="84" charset="0"/>
                <a:ea typeface="ＭＳ Ｐゴシック" panose="020B0600070205080204" pitchFamily="34"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2</a:t>
            </a:r>
          </a:p>
        </p:txBody>
      </p:sp>
      <p:sp>
        <p:nvSpPr>
          <p:cNvPr id="45069" name="TextBox 15"/>
          <p:cNvSpPr txBox="1">
            <a:spLocks noChangeArrowheads="1"/>
          </p:cNvSpPr>
          <p:nvPr/>
        </p:nvSpPr>
        <p:spPr bwMode="auto">
          <a:xfrm>
            <a:off x="1182977" y="3105511"/>
            <a:ext cx="41431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a:defRPr sz="3600">
                <a:latin typeface="Marker Felt" pitchFamily="84" charset="0"/>
                <a:ea typeface="ＭＳ Ｐゴシック" panose="020B0600070205080204" pitchFamily="34"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a:t>3</a:t>
            </a:r>
          </a:p>
        </p:txBody>
      </p:sp>
      <p:sp>
        <p:nvSpPr>
          <p:cNvPr id="45070" name="TextBox 16"/>
          <p:cNvSpPr txBox="1">
            <a:spLocks noChangeArrowheads="1"/>
          </p:cNvSpPr>
          <p:nvPr/>
        </p:nvSpPr>
        <p:spPr bwMode="auto">
          <a:xfrm>
            <a:off x="1182977" y="4960780"/>
            <a:ext cx="41431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a:defRPr sz="3600">
                <a:latin typeface="Marker Felt" pitchFamily="84" charset="0"/>
                <a:ea typeface="ＭＳ Ｐゴシック" panose="020B0600070205080204" pitchFamily="34" charset="-128"/>
              </a:defRPr>
            </a:lvl1pPr>
            <a:lvl2pPr marL="37931725" indent="-37474525">
              <a:defRPr sz="2400">
                <a:latin typeface="Arial" panose="020B0604020202020204" pitchFamily="34" charset="0"/>
                <a:ea typeface="ヒラギノ角ゴ ProN W3" pitchFamily="-109" charset="-128"/>
              </a:defRPr>
            </a:lvl2pPr>
            <a:lvl3pPr>
              <a:defRPr sz="2400">
                <a:latin typeface="Arial" panose="020B0604020202020204" pitchFamily="34" charset="0"/>
                <a:ea typeface="ヒラギノ角ゴ ProN W3" pitchFamily="-109" charset="-128"/>
              </a:defRPr>
            </a:lvl3pPr>
            <a:lvl4pPr>
              <a:defRPr sz="2400">
                <a:latin typeface="Arial" panose="020B0604020202020204" pitchFamily="34" charset="0"/>
                <a:ea typeface="ヒラギノ角ゴ ProN W3" pitchFamily="-109" charset="-128"/>
              </a:defRPr>
            </a:lvl4pPr>
            <a:lvl5pPr>
              <a:defRPr sz="2400">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latin typeface="Arial" panose="020B0604020202020204" pitchFamily="34" charset="0"/>
                <a:ea typeface="ヒラギノ角ゴ ProN W3" pitchFamily="-109" charset="-128"/>
              </a:defRPr>
            </a:lvl9pPr>
          </a:lstStyle>
          <a:p>
            <a:r>
              <a:rPr lang="en-US" altLang="en-US" dirty="0"/>
              <a:t>4</a:t>
            </a:r>
          </a:p>
        </p:txBody>
      </p:sp>
      <p:sp>
        <p:nvSpPr>
          <p:cNvPr id="45071" name="Line 9"/>
          <p:cNvSpPr>
            <a:spLocks noChangeShapeType="1"/>
          </p:cNvSpPr>
          <p:nvPr/>
        </p:nvSpPr>
        <p:spPr bwMode="auto">
          <a:xfrm>
            <a:off x="1751703" y="3729801"/>
            <a:ext cx="737479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073" name="TextBox 14"/>
          <p:cNvSpPr txBox="1">
            <a:spLocks noChangeArrowheads="1"/>
          </p:cNvSpPr>
          <p:nvPr/>
        </p:nvSpPr>
        <p:spPr bwMode="auto">
          <a:xfrm>
            <a:off x="1751703" y="3167058"/>
            <a:ext cx="7291929" cy="5573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pPr>
              <a:spcAft>
                <a:spcPts val="1200"/>
              </a:spcAft>
            </a:pPr>
            <a:r>
              <a:rPr lang="en-US" altLang="en-US" sz="3200" dirty="0">
                <a:latin typeface="Marker Felt" pitchFamily="84" charset="0"/>
              </a:rPr>
              <a:t>Mo copies Mo Problems</a:t>
            </a:r>
          </a:p>
        </p:txBody>
      </p:sp>
      <p:sp>
        <p:nvSpPr>
          <p:cNvPr id="18" name="TextBox 14"/>
          <p:cNvSpPr txBox="1">
            <a:spLocks noChangeArrowheads="1"/>
          </p:cNvSpPr>
          <p:nvPr/>
        </p:nvSpPr>
        <p:spPr bwMode="auto">
          <a:xfrm>
            <a:off x="1751702" y="4042518"/>
            <a:ext cx="7291929" cy="5573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4277" tIns="32139" rIns="64277" bIns="32139">
            <a:spAutoFit/>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pPr>
              <a:spcAft>
                <a:spcPts val="1200"/>
              </a:spcAft>
            </a:pPr>
            <a:r>
              <a:rPr lang="en-US" altLang="en-US" sz="3200" dirty="0" smtClean="0">
                <a:latin typeface="Marker Felt" pitchFamily="84" charset="0"/>
              </a:rPr>
              <a:t>(When Requirements Change)</a:t>
            </a:r>
            <a:endParaRPr lang="en-US" altLang="en-US" sz="3200" dirty="0">
              <a:latin typeface="Marker Felt" pitchFamily="84" charset="0"/>
            </a:endParaRPr>
          </a:p>
        </p:txBody>
      </p:sp>
    </p:spTree>
    <p:extLst>
      <p:ext uri="{BB962C8B-B14F-4D97-AF65-F5344CB8AC3E}">
        <p14:creationId xmlns:p14="http://schemas.microsoft.com/office/powerpoint/2010/main" xmlns="" val="32476909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accel="50000" decel="5000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additive="base">
                                        <p:cTn id="7" dur="1000" fill="hold"/>
                                        <p:tgtEl>
                                          <p:spTgt spid="47109"/>
                                        </p:tgtEl>
                                        <p:attrNameLst>
                                          <p:attrName>ppt_x</p:attrName>
                                        </p:attrNameLst>
                                      </p:cBhvr>
                                      <p:tavLst>
                                        <p:tav tm="0">
                                          <p:val>
                                            <p:strVal val="1+#ppt_w/2"/>
                                          </p:val>
                                        </p:tav>
                                        <p:tav tm="100000">
                                          <p:val>
                                            <p:strVal val="#ppt_x"/>
                                          </p:val>
                                        </p:tav>
                                      </p:tavLst>
                                    </p:anim>
                                    <p:anim calcmode="lin" valueType="num">
                                      <p:cBhvr additive="base">
                                        <p:cTn id="8" dur="10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accel="50000" decel="50000" fill="hold" grpId="0" nodeType="clickEffect">
                                  <p:stCondLst>
                                    <p:cond delay="0"/>
                                  </p:stCondLst>
                                  <p:childTnLst>
                                    <p:set>
                                      <p:cBhvr>
                                        <p:cTn id="12" dur="1" fill="hold">
                                          <p:stCondLst>
                                            <p:cond delay="0"/>
                                          </p:stCondLst>
                                        </p:cTn>
                                        <p:tgtEl>
                                          <p:spTgt spid="47110"/>
                                        </p:tgtEl>
                                        <p:attrNameLst>
                                          <p:attrName>style.visibility</p:attrName>
                                        </p:attrNameLst>
                                      </p:cBhvr>
                                      <p:to>
                                        <p:strVal val="visible"/>
                                      </p:to>
                                    </p:set>
                                    <p:anim calcmode="lin" valueType="num">
                                      <p:cBhvr additive="base">
                                        <p:cTn id="13" dur="1000" fill="hold"/>
                                        <p:tgtEl>
                                          <p:spTgt spid="47110"/>
                                        </p:tgtEl>
                                        <p:attrNameLst>
                                          <p:attrName>ppt_x</p:attrName>
                                        </p:attrNameLst>
                                      </p:cBhvr>
                                      <p:tavLst>
                                        <p:tav tm="0">
                                          <p:val>
                                            <p:strVal val="1+#ppt_w/2"/>
                                          </p:val>
                                        </p:tav>
                                        <p:tav tm="100000">
                                          <p:val>
                                            <p:strVal val="#ppt_x"/>
                                          </p:val>
                                        </p:tav>
                                      </p:tavLst>
                                    </p:anim>
                                    <p:anim calcmode="lin" valueType="num">
                                      <p:cBhvr additive="base">
                                        <p:cTn id="14" dur="10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73"/>
                                        </p:tgtEl>
                                        <p:attrNameLst>
                                          <p:attrName>style.visibility</p:attrName>
                                        </p:attrNameLst>
                                      </p:cBhvr>
                                      <p:to>
                                        <p:strVal val="visible"/>
                                      </p:to>
                                    </p:set>
                                    <p:anim calcmode="lin" valueType="num">
                                      <p:cBhvr additive="base">
                                        <p:cTn id="19" dur="500" fill="hold"/>
                                        <p:tgtEl>
                                          <p:spTgt spid="45073"/>
                                        </p:tgtEl>
                                        <p:attrNameLst>
                                          <p:attrName>ppt_x</p:attrName>
                                        </p:attrNameLst>
                                      </p:cBhvr>
                                      <p:tavLst>
                                        <p:tav tm="0">
                                          <p:val>
                                            <p:strVal val="#ppt_x"/>
                                          </p:val>
                                        </p:tav>
                                        <p:tav tm="100000">
                                          <p:val>
                                            <p:strVal val="#ppt_x"/>
                                          </p:val>
                                        </p:tav>
                                      </p:tavLst>
                                    </p:anim>
                                    <p:anim calcmode="lin" valueType="num">
                                      <p:cBhvr additive="base">
                                        <p:cTn id="20" dur="500" fill="hold"/>
                                        <p:tgtEl>
                                          <p:spTgt spid="4507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069"/>
                                        </p:tgtEl>
                                        <p:attrNameLst>
                                          <p:attrName>style.visibility</p:attrName>
                                        </p:attrNameLst>
                                      </p:cBhvr>
                                      <p:to>
                                        <p:strVal val="visible"/>
                                      </p:to>
                                    </p:set>
                                    <p:anim calcmode="lin" valueType="num">
                                      <p:cBhvr additive="base">
                                        <p:cTn id="27" dur="500" fill="hold"/>
                                        <p:tgtEl>
                                          <p:spTgt spid="45069"/>
                                        </p:tgtEl>
                                        <p:attrNameLst>
                                          <p:attrName>ppt_x</p:attrName>
                                        </p:attrNameLst>
                                      </p:cBhvr>
                                      <p:tavLst>
                                        <p:tav tm="0">
                                          <p:val>
                                            <p:strVal val="#ppt_x"/>
                                          </p:val>
                                        </p:tav>
                                        <p:tav tm="100000">
                                          <p:val>
                                            <p:strVal val="#ppt_x"/>
                                          </p:val>
                                        </p:tav>
                                      </p:tavLst>
                                    </p:anim>
                                    <p:anim calcmode="lin" valueType="num">
                                      <p:cBhvr additive="base">
                                        <p:cTn id="28" dur="500" fill="hold"/>
                                        <p:tgtEl>
                                          <p:spTgt spid="4506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accel="50000" decel="50000" fill="hold" grpId="0" nodeType="clickEffect">
                                  <p:stCondLst>
                                    <p:cond delay="0"/>
                                  </p:stCondLst>
                                  <p:childTnLst>
                                    <p:set>
                                      <p:cBhvr>
                                        <p:cTn id="32" dur="1" fill="hold">
                                          <p:stCondLst>
                                            <p:cond delay="0"/>
                                          </p:stCondLst>
                                        </p:cTn>
                                        <p:tgtEl>
                                          <p:spTgt spid="47112"/>
                                        </p:tgtEl>
                                        <p:attrNameLst>
                                          <p:attrName>style.visibility</p:attrName>
                                        </p:attrNameLst>
                                      </p:cBhvr>
                                      <p:to>
                                        <p:strVal val="visible"/>
                                      </p:to>
                                    </p:set>
                                    <p:anim calcmode="lin" valueType="num">
                                      <p:cBhvr additive="base">
                                        <p:cTn id="33" dur="1000" fill="hold"/>
                                        <p:tgtEl>
                                          <p:spTgt spid="47112"/>
                                        </p:tgtEl>
                                        <p:attrNameLst>
                                          <p:attrName>ppt_x</p:attrName>
                                        </p:attrNameLst>
                                      </p:cBhvr>
                                      <p:tavLst>
                                        <p:tav tm="0">
                                          <p:val>
                                            <p:strVal val="1+#ppt_w/2"/>
                                          </p:val>
                                        </p:tav>
                                        <p:tav tm="100000">
                                          <p:val>
                                            <p:strVal val="#ppt_x"/>
                                          </p:val>
                                        </p:tav>
                                      </p:tavLst>
                                    </p:anim>
                                    <p:anim calcmode="lin" valueType="num">
                                      <p:cBhvr additive="base">
                                        <p:cTn id="34" dur="1000" fill="hold"/>
                                        <p:tgtEl>
                                          <p:spTgt spid="47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47110" grpId="0"/>
      <p:bldP spid="47112" grpId="0"/>
      <p:bldP spid="45069" grpId="0"/>
      <p:bldP spid="45073"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Things to think about</a:t>
            </a:r>
          </a:p>
        </p:txBody>
      </p:sp>
      <p:sp>
        <p:nvSpPr>
          <p:cNvPr id="55299" name="Content Placeholder 2"/>
          <p:cNvSpPr>
            <a:spLocks noGrp="1"/>
          </p:cNvSpPr>
          <p:nvPr>
            <p:ph sz="half" idx="1"/>
          </p:nvPr>
        </p:nvSpPr>
        <p:spPr>
          <a:xfrm>
            <a:off x="240503" y="1540771"/>
            <a:ext cx="7153992" cy="4768850"/>
          </a:xfrm>
        </p:spPr>
        <p:txBody>
          <a:bodyPr>
            <a:noAutofit/>
          </a:bodyPr>
          <a:lstStyle/>
          <a:p>
            <a:r>
              <a:rPr lang="en-US" altLang="en-US" sz="3200" dirty="0"/>
              <a:t>Are the Remote and the </a:t>
            </a:r>
            <a:r>
              <a:rPr lang="en-US" altLang="en-US" sz="3200" dirty="0" err="1"/>
              <a:t>BarkRecognizer</a:t>
            </a:r>
            <a:r>
              <a:rPr lang="en-US" altLang="en-US" sz="3200" dirty="0"/>
              <a:t> similar?</a:t>
            </a:r>
          </a:p>
          <a:p>
            <a:pPr lvl="1"/>
            <a:r>
              <a:rPr lang="en-US" altLang="en-US" sz="2800" dirty="0"/>
              <a:t>Can you encapsulate the similarities?</a:t>
            </a:r>
          </a:p>
          <a:p>
            <a:pPr lvl="1"/>
            <a:r>
              <a:rPr lang="en-US" altLang="en-US" sz="2800" dirty="0"/>
              <a:t>How would this change the system?</a:t>
            </a:r>
          </a:p>
          <a:p>
            <a:r>
              <a:rPr lang="en-US" altLang="en-US" sz="3200" dirty="0"/>
              <a:t>We haven’t implemented a Bark class. How would you do that?</a:t>
            </a:r>
          </a:p>
          <a:p>
            <a:pPr lvl="1"/>
            <a:r>
              <a:rPr lang="en-US" altLang="en-US" sz="2800" dirty="0"/>
              <a:t>What do we gain from it?</a:t>
            </a:r>
          </a:p>
        </p:txBody>
      </p:sp>
      <p:pic>
        <p:nvPicPr>
          <p:cNvPr id="55300" name="Content Placeholder 5" descr="Brain.psd"/>
          <p:cNvPicPr>
            <a:picLocks noGrp="1" noChangeAspect="1"/>
          </p:cNvPicPr>
          <p:nvPr>
            <p:ph sz="half" idx="2"/>
          </p:nvPr>
        </p:nvPicPr>
        <p:blipFill>
          <a:blip r:embed="rId2" cstate="print">
            <a:extLst>
              <a:ext uri="{28A0092B-C50C-407E-A947-70E740481C1C}">
                <a14:useLocalDpi xmlns:a14="http://schemas.microsoft.com/office/drawing/2010/main" xmlns="" val="0"/>
              </a:ext>
            </a:extLst>
          </a:blip>
          <a:srcRect t="-2116" b="-2116"/>
          <a:stretch>
            <a:fillRect/>
          </a:stretch>
        </p:blipFill>
        <p:spPr>
          <a:xfrm>
            <a:off x="7696201" y="1600200"/>
            <a:ext cx="2398713" cy="2986088"/>
          </a:xfrm>
        </p:spPr>
      </p:pic>
      <p:sp>
        <p:nvSpPr>
          <p:cNvPr id="55301" name="Slide Number Placeholder 4"/>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N W3" pitchFamily="-109" charset="-128"/>
              </a:defRPr>
            </a:lvl1pPr>
            <a:lvl2pPr marL="37931725" indent="-37474525">
              <a:defRPr sz="2400">
                <a:solidFill>
                  <a:schemeClr val="tx1"/>
                </a:solidFill>
                <a:latin typeface="Arial" panose="020B0604020202020204" pitchFamily="34" charset="0"/>
                <a:ea typeface="ヒラギノ角ゴ ProN W3" pitchFamily="-109" charset="-128"/>
              </a:defRPr>
            </a:lvl2pPr>
            <a:lvl3pPr>
              <a:defRPr sz="2400">
                <a:solidFill>
                  <a:schemeClr val="tx1"/>
                </a:solidFill>
                <a:latin typeface="Arial" panose="020B0604020202020204" pitchFamily="34" charset="0"/>
                <a:ea typeface="ヒラギノ角ゴ ProN W3" pitchFamily="-109" charset="-128"/>
              </a:defRPr>
            </a:lvl3pPr>
            <a:lvl4pPr>
              <a:defRPr sz="2400">
                <a:solidFill>
                  <a:schemeClr val="tx1"/>
                </a:solidFill>
                <a:latin typeface="Arial" panose="020B0604020202020204" pitchFamily="34" charset="0"/>
                <a:ea typeface="ヒラギノ角ゴ ProN W3" pitchFamily="-109" charset="-128"/>
              </a:defRPr>
            </a:lvl4pPr>
            <a:lvl5pPr>
              <a:defRPr sz="2400">
                <a:solidFill>
                  <a:schemeClr val="tx1"/>
                </a:solidFill>
                <a:latin typeface="Arial" panose="020B0604020202020204" pitchFamily="34" charset="0"/>
                <a:ea typeface="ヒラギノ角ゴ ProN W3"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N W3" pitchFamily="-109" charset="-128"/>
              </a:defRPr>
            </a:lvl9pPr>
          </a:lstStyle>
          <a:p>
            <a:fld id="{89073984-8D47-4F05-A1A5-E3824C93348E}" type="slidenum">
              <a:rPr lang="en-US" altLang="en-US" sz="1000">
                <a:solidFill>
                  <a:schemeClr val="bg1"/>
                </a:solidFill>
              </a:rPr>
              <a:pPr/>
              <a:t>22</a:t>
            </a:fld>
            <a:endParaRPr lang="en-US" altLang="en-US" sz="1000">
              <a:solidFill>
                <a:schemeClr val="bg1"/>
              </a:solidFill>
            </a:endParaRPr>
          </a:p>
        </p:txBody>
      </p:sp>
    </p:spTree>
    <p:extLst>
      <p:ext uri="{BB962C8B-B14F-4D97-AF65-F5344CB8AC3E}">
        <p14:creationId xmlns:p14="http://schemas.microsoft.com/office/powerpoint/2010/main" xmlns="" val="31212447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use case app</a:t>
            </a:r>
            <a:endParaRPr lang="en-US" dirty="0"/>
          </a:p>
        </p:txBody>
      </p:sp>
      <p:sp>
        <p:nvSpPr>
          <p:cNvPr id="3" name="Content Placeholder 2"/>
          <p:cNvSpPr>
            <a:spLocks noGrp="1"/>
          </p:cNvSpPr>
          <p:nvPr>
            <p:ph sz="half" idx="1"/>
          </p:nvPr>
        </p:nvSpPr>
        <p:spPr>
          <a:xfrm>
            <a:off x="646111" y="1575545"/>
            <a:ext cx="4396339" cy="4195763"/>
          </a:xfrm>
        </p:spPr>
        <p:txBody>
          <a:bodyPr>
            <a:normAutofit/>
          </a:bodyPr>
          <a:lstStyle/>
          <a:p>
            <a:r>
              <a:rPr lang="en-US" sz="3200" dirty="0" smtClean="0"/>
              <a:t>DJ for party</a:t>
            </a:r>
          </a:p>
          <a:p>
            <a:pPr>
              <a:buNone/>
            </a:pPr>
            <a:r>
              <a:rPr lang="en-US" sz="3200" dirty="0" smtClean="0"/>
              <a:t>Get ready to show to me by the end</a:t>
            </a:r>
          </a:p>
          <a:p>
            <a:pPr>
              <a:buNone/>
            </a:pPr>
            <a:r>
              <a:rPr lang="en-US" sz="3200" dirty="0" smtClean="0"/>
              <a:t>Let’s focus on user first.</a:t>
            </a:r>
          </a:p>
        </p:txBody>
      </p:sp>
      <p:sp>
        <p:nvSpPr>
          <p:cNvPr id="4" name="Content Placeholder 3"/>
          <p:cNvSpPr>
            <a:spLocks noGrp="1"/>
          </p:cNvSpPr>
          <p:nvPr>
            <p:ph sz="half" idx="2"/>
          </p:nvPr>
        </p:nvSpPr>
        <p:spPr>
          <a:xfrm>
            <a:off x="5551126" y="1575545"/>
            <a:ext cx="4396341" cy="4200245"/>
          </a:xfrm>
        </p:spPr>
        <p:txBody>
          <a:bodyPr/>
          <a:lstStyle/>
          <a:p>
            <a:r>
              <a:rPr lang="en-US" sz="3200" dirty="0" smtClean="0"/>
              <a:t>Traffic Jam Analysis, Requirements Spec, </a:t>
            </a:r>
          </a:p>
          <a:p>
            <a:r>
              <a:rPr lang="en-US" sz="3200" dirty="0" smtClean="0"/>
              <a:t>Should always be working on this class</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94" y="435212"/>
            <a:ext cx="8229600" cy="1143000"/>
          </a:xfrm>
        </p:spPr>
        <p:txBody>
          <a:bodyPr/>
          <a:lstStyle/>
          <a:p>
            <a:r>
              <a:rPr lang="en-US" dirty="0" smtClean="0"/>
              <a:t>Team Activity</a:t>
            </a:r>
            <a:endParaRPr lang="en-US" dirty="0"/>
          </a:p>
        </p:txBody>
      </p:sp>
      <p:sp>
        <p:nvSpPr>
          <p:cNvPr id="3" name="TextBox 2"/>
          <p:cNvSpPr txBox="1"/>
          <p:nvPr/>
        </p:nvSpPr>
        <p:spPr>
          <a:xfrm>
            <a:off x="29304" y="3821426"/>
            <a:ext cx="12192000" cy="2062103"/>
          </a:xfrm>
          <a:prstGeom prst="rect">
            <a:avLst/>
          </a:prstGeom>
          <a:noFill/>
        </p:spPr>
        <p:txBody>
          <a:bodyPr wrap="square" rtlCol="0">
            <a:spAutoFit/>
          </a:bodyPr>
          <a:lstStyle/>
          <a:p>
            <a:r>
              <a:rPr lang="en-US" sz="3200" dirty="0"/>
              <a:t>Your task:</a:t>
            </a:r>
          </a:p>
          <a:p>
            <a:r>
              <a:rPr lang="en-US" sz="3200" dirty="0"/>
              <a:t>1. Write a Use Case for this app, (assume speakers </a:t>
            </a:r>
            <a:r>
              <a:rPr lang="en-US" sz="3200" dirty="0" smtClean="0"/>
              <a:t>are setup</a:t>
            </a:r>
            <a:r>
              <a:rPr lang="en-US" sz="3200" dirty="0"/>
              <a:t>)</a:t>
            </a:r>
          </a:p>
          <a:p>
            <a:r>
              <a:rPr lang="en-US" sz="3200" dirty="0"/>
              <a:t>2. Write a Scenario for that use case instead</a:t>
            </a:r>
          </a:p>
          <a:p>
            <a:r>
              <a:rPr lang="en-US" sz="3200" i="1" dirty="0"/>
              <a:t>Not sure what these are?  Ask team &amp; others</a:t>
            </a:r>
          </a:p>
        </p:txBody>
      </p:sp>
      <p:sp>
        <p:nvSpPr>
          <p:cNvPr id="5" name="TextBox 4"/>
          <p:cNvSpPr txBox="1"/>
          <p:nvPr/>
        </p:nvSpPr>
        <p:spPr>
          <a:xfrm>
            <a:off x="1250512" y="1277962"/>
            <a:ext cx="9749584" cy="2308324"/>
          </a:xfrm>
          <a:prstGeom prst="rect">
            <a:avLst/>
          </a:prstGeom>
          <a:noFill/>
        </p:spPr>
        <p:txBody>
          <a:bodyPr wrap="square" rtlCol="0">
            <a:spAutoFit/>
          </a:bodyPr>
          <a:lstStyle/>
          <a:p>
            <a:r>
              <a:rPr lang="en-US" sz="3600" dirty="0"/>
              <a:t>Requirements:</a:t>
            </a:r>
          </a:p>
          <a:p>
            <a:pPr marL="457200" indent="-457200">
              <a:buFont typeface="Arial" panose="020B0604020202020204" pitchFamily="34" charset="0"/>
              <a:buChar char="•"/>
            </a:pPr>
            <a:r>
              <a:rPr lang="en-US" sz="3600" dirty="0"/>
              <a:t>A </a:t>
            </a:r>
            <a:r>
              <a:rPr lang="en-US" sz="3600" dirty="0" err="1"/>
              <a:t>DJ’ing</a:t>
            </a:r>
            <a:r>
              <a:rPr lang="en-US" sz="3600" dirty="0"/>
              <a:t> app to support college parties</a:t>
            </a:r>
          </a:p>
          <a:p>
            <a:pPr marL="457200" indent="-457200">
              <a:buFont typeface="Arial" panose="020B0604020202020204" pitchFamily="34" charset="0"/>
              <a:buChar char="•"/>
            </a:pPr>
            <a:r>
              <a:rPr lang="en-US" sz="3600" dirty="0"/>
              <a:t>Collaborative Playlist</a:t>
            </a:r>
          </a:p>
          <a:p>
            <a:pPr marL="457200" indent="-457200">
              <a:buFont typeface="Arial" panose="020B0604020202020204" pitchFamily="34" charset="0"/>
              <a:buChar char="•"/>
            </a:pPr>
            <a:r>
              <a:rPr lang="en-US" sz="3600" dirty="0"/>
              <a:t>One DJ Admin to </a:t>
            </a:r>
            <a:r>
              <a:rPr lang="en-US" sz="3600" dirty="0" smtClean="0"/>
              <a:t>start/stop music</a:t>
            </a:r>
            <a:endParaRPr lang="en-US" sz="3600" dirty="0"/>
          </a:p>
        </p:txBody>
      </p:sp>
    </p:spTree>
    <p:extLst>
      <p:ext uri="{BB962C8B-B14F-4D97-AF65-F5344CB8AC3E}">
        <p14:creationId xmlns:p14="http://schemas.microsoft.com/office/powerpoint/2010/main" xmlns="" val="265417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My version of the use case</a:t>
            </a:r>
            <a:endParaRPr lang="en-US" dirty="0"/>
          </a:p>
        </p:txBody>
      </p:sp>
      <p:sp>
        <p:nvSpPr>
          <p:cNvPr id="6" name="Content Placeholder 5"/>
          <p:cNvSpPr>
            <a:spLocks noGrp="1"/>
          </p:cNvSpPr>
          <p:nvPr>
            <p:ph idx="1"/>
          </p:nvPr>
        </p:nvSpPr>
        <p:spPr/>
        <p:txBody>
          <a:bodyPr>
            <a:normAutofit/>
          </a:bodyPr>
          <a:lstStyle/>
          <a:p>
            <a:r>
              <a:rPr lang="en-US" sz="4800" dirty="0" smtClean="0"/>
              <a:t>Partygoer</a:t>
            </a:r>
            <a:endParaRPr lang="en-US" sz="4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4914"/>
            <a:ext cx="12192000" cy="6054437"/>
          </a:xfrm>
        </p:spPr>
        <p:txBody>
          <a:bodyPr>
            <a:noAutofit/>
          </a:bodyPr>
          <a:lstStyle/>
          <a:p>
            <a:pPr marL="457200" indent="-457200">
              <a:buFont typeface="+mj-lt"/>
              <a:buAutoNum type="arabicPeriod"/>
            </a:pPr>
            <a:r>
              <a:rPr lang="en-US" sz="2800" dirty="0"/>
              <a:t>Partygoer arrives at the party</a:t>
            </a:r>
          </a:p>
          <a:p>
            <a:pPr marL="457200" indent="-457200">
              <a:buFont typeface="+mj-lt"/>
              <a:buAutoNum type="arabicPeriod"/>
            </a:pPr>
            <a:r>
              <a:rPr lang="en-US" sz="2800" dirty="0"/>
              <a:t>Partygoer opens app and goes to attendee mode</a:t>
            </a:r>
          </a:p>
          <a:p>
            <a:pPr marL="457200" indent="-457200">
              <a:buFont typeface="+mj-lt"/>
              <a:buAutoNum type="arabicPeriod"/>
            </a:pPr>
            <a:r>
              <a:rPr lang="en-US" sz="2800" dirty="0"/>
              <a:t>Enters party name</a:t>
            </a:r>
          </a:p>
          <a:p>
            <a:pPr marL="457200" indent="-457200">
              <a:buFont typeface="+mj-lt"/>
              <a:buAutoNum type="arabicPeriod"/>
            </a:pPr>
            <a:r>
              <a:rPr lang="en-US" sz="2800" dirty="0"/>
              <a:t>Looks at other songs selected and votes up songs they like, votes down songs they hate</a:t>
            </a:r>
          </a:p>
          <a:p>
            <a:pPr marL="800100" lvl="1" indent="-342900">
              <a:buFont typeface="+mj-lt"/>
              <a:buAutoNum type="alphaLcParenR"/>
            </a:pPr>
            <a:r>
              <a:rPr lang="en-US" sz="2400" dirty="0"/>
              <a:t>Does not like any of the songs so suggests a new song</a:t>
            </a:r>
          </a:p>
          <a:p>
            <a:pPr marL="457200" indent="-457200">
              <a:buFont typeface="+mj-lt"/>
              <a:buAutoNum type="arabicPeriod"/>
            </a:pPr>
            <a:r>
              <a:rPr lang="en-US" sz="2800" dirty="0"/>
              <a:t>Closes the app</a:t>
            </a:r>
          </a:p>
          <a:p>
            <a:pPr marL="800100" lvl="1" indent="-342900">
              <a:buFont typeface="+mj-lt"/>
              <a:buAutoNum type="alphaLcParenR"/>
            </a:pPr>
            <a:r>
              <a:rPr lang="en-US" sz="2400" dirty="0"/>
              <a:t>Partygoer logs back in because they haven’t heard the song, so wants to check where it is on the queue</a:t>
            </a:r>
          </a:p>
          <a:p>
            <a:pPr marL="800100" lvl="1" indent="-342900">
              <a:buFont typeface="+mj-lt"/>
              <a:buAutoNum type="alphaLcParenR"/>
            </a:pPr>
            <a:r>
              <a:rPr lang="en-US" sz="2400" dirty="0"/>
              <a:t>Votes additional songs up and down.</a:t>
            </a:r>
          </a:p>
          <a:p>
            <a:pPr marL="1314450" lvl="2" indent="-400050">
              <a:buFont typeface="+mj-lt"/>
              <a:buAutoNum type="romanLcPeriod"/>
            </a:pPr>
            <a:r>
              <a:rPr lang="en-US" sz="2000" dirty="0"/>
              <a:t>Tries to game the system by voting all the songs down</a:t>
            </a:r>
          </a:p>
          <a:p>
            <a:pPr marL="1257300" lvl="2" indent="-342900">
              <a:buFont typeface="+mj-lt"/>
              <a:buAutoNum type="romanLcPeriod"/>
            </a:pPr>
            <a:r>
              <a:rPr lang="en-US" sz="2000" dirty="0"/>
              <a:t>Message pops up for a limit on number of songs voted down for the party</a:t>
            </a:r>
          </a:p>
          <a:p>
            <a:pPr marL="457200" indent="-457200">
              <a:buFont typeface="+mj-lt"/>
              <a:buAutoNum type="arabicPeriod"/>
            </a:pPr>
            <a:r>
              <a:rPr lang="en-US" sz="2800" dirty="0"/>
              <a:t>Song plays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try to do the Admin side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0"/>
            <a:ext cx="12192000" cy="6137563"/>
          </a:xfrm>
        </p:spPr>
        <p:txBody>
          <a:bodyPr>
            <a:noAutofit/>
          </a:bodyPr>
          <a:lstStyle/>
          <a:p>
            <a:pPr marL="457200" indent="-457200">
              <a:buFont typeface="+mj-lt"/>
              <a:buAutoNum type="arabicPeriod"/>
            </a:pPr>
            <a:r>
              <a:rPr lang="en-US" dirty="0" smtClean="0"/>
              <a:t>DJ/Admin gets ready for the party</a:t>
            </a:r>
          </a:p>
          <a:p>
            <a:pPr marL="457200" indent="-457200">
              <a:buFont typeface="+mj-lt"/>
              <a:buAutoNum type="arabicPeriod"/>
            </a:pPr>
            <a:r>
              <a:rPr lang="en-US" dirty="0" smtClean="0"/>
              <a:t>Sets up the speakers &amp; Connects tablet to the speakers</a:t>
            </a:r>
          </a:p>
          <a:p>
            <a:pPr marL="457200" indent="-457200">
              <a:buFont typeface="+mj-lt"/>
              <a:buAutoNum type="arabicPeriod"/>
            </a:pPr>
            <a:r>
              <a:rPr lang="en-US" dirty="0" smtClean="0"/>
              <a:t>Opens up the App and goes into Admin mode</a:t>
            </a:r>
          </a:p>
          <a:p>
            <a:pPr marL="457200" indent="-457200">
              <a:buFont typeface="+mj-lt"/>
              <a:buAutoNum type="arabicPeriod"/>
            </a:pPr>
            <a:r>
              <a:rPr lang="en-US" dirty="0" smtClean="0"/>
              <a:t>Puts in settings for maximum number of songs in playlist, genres to exclude, and name of party</a:t>
            </a:r>
          </a:p>
          <a:p>
            <a:pPr marL="457200" indent="-457200">
              <a:buFont typeface="+mj-lt"/>
              <a:buAutoNum type="arabicPeriod"/>
            </a:pPr>
            <a:r>
              <a:rPr lang="en-US" dirty="0" smtClean="0"/>
              <a:t>DJ/Admin decides to test the sound by playing “Never </a:t>
            </a:r>
            <a:r>
              <a:rPr lang="en-US" dirty="0" err="1" smtClean="0"/>
              <a:t>gonna</a:t>
            </a:r>
            <a:r>
              <a:rPr lang="en-US" dirty="0" smtClean="0"/>
              <a:t> give you up” by Rick </a:t>
            </a:r>
            <a:r>
              <a:rPr lang="en-US" dirty="0" err="1" smtClean="0"/>
              <a:t>Astley</a:t>
            </a:r>
            <a:endParaRPr lang="en-US" dirty="0" smtClean="0"/>
          </a:p>
          <a:p>
            <a:pPr marL="457200" indent="-457200">
              <a:buFont typeface="+mj-lt"/>
              <a:buAutoNum type="arabicPeriod"/>
            </a:pPr>
            <a:r>
              <a:rPr lang="en-US" dirty="0" smtClean="0"/>
              <a:t>DJ/Admin adjusts speaker levels to match what is wanted</a:t>
            </a:r>
          </a:p>
          <a:p>
            <a:pPr marL="457200" indent="-457200">
              <a:buFont typeface="+mj-lt"/>
              <a:buAutoNum type="arabicPeriod"/>
            </a:pPr>
            <a:r>
              <a:rPr lang="en-US" dirty="0" smtClean="0"/>
              <a:t>DJ/Admin presses the button again and stops the music.</a:t>
            </a:r>
          </a:p>
          <a:p>
            <a:pPr marL="457200" indent="-457200">
              <a:buFont typeface="+mj-lt"/>
              <a:buAutoNum type="arabicPeriod"/>
            </a:pPr>
            <a:r>
              <a:rPr lang="en-US" dirty="0" smtClean="0"/>
              <a:t>Waits until the party starts, and then presses the start party button, and a predefined music list starts to play</a:t>
            </a:r>
          </a:p>
          <a:p>
            <a:pPr marL="800100" lvl="1" indent="-342900">
              <a:buFont typeface="+mj-lt"/>
              <a:buAutoNum type="alphaLcParenR"/>
            </a:pPr>
            <a:r>
              <a:rPr lang="en-US" dirty="0" smtClean="0"/>
              <a:t>As songs are suggested they get added to the playlist, so order of songs and what is coming up changes</a:t>
            </a:r>
          </a:p>
          <a:p>
            <a:pPr marL="457200" indent="-457200">
              <a:buFont typeface="+mj-lt"/>
              <a:buAutoNum type="arabicPeriod"/>
            </a:pPr>
            <a:r>
              <a:rPr lang="en-US" dirty="0" smtClean="0"/>
              <a:t>The party becomes a </a:t>
            </a:r>
            <a:r>
              <a:rPr lang="en-US" dirty="0" err="1" smtClean="0"/>
              <a:t>rager</a:t>
            </a:r>
            <a:endParaRPr lang="en-US" dirty="0" smtClean="0"/>
          </a:p>
          <a:p>
            <a:pPr marL="800100" lvl="1" indent="-342900">
              <a:buFont typeface="+mj-lt"/>
              <a:buAutoNum type="alphaLcParenR"/>
            </a:pPr>
            <a:r>
              <a:rPr lang="en-US" dirty="0" smtClean="0"/>
              <a:t>Someone sets off the fire alarm</a:t>
            </a:r>
          </a:p>
          <a:p>
            <a:pPr marL="800100" lvl="1" indent="-342900">
              <a:buFont typeface="+mj-lt"/>
              <a:buAutoNum type="alphaLcParenR"/>
            </a:pPr>
            <a:r>
              <a:rPr lang="en-US" dirty="0" smtClean="0"/>
              <a:t>DJ/Admin must pause the music</a:t>
            </a:r>
          </a:p>
          <a:p>
            <a:pPr marL="800100" lvl="1" indent="-342900">
              <a:buFont typeface="+mj-lt"/>
              <a:buAutoNum type="alphaLcParenR"/>
            </a:pPr>
            <a:r>
              <a:rPr lang="en-US" dirty="0" smtClean="0"/>
              <a:t>Fire Chief says it’s ok</a:t>
            </a:r>
          </a:p>
          <a:p>
            <a:pPr marL="800100" lvl="1" indent="-342900">
              <a:buFont typeface="+mj-lt"/>
              <a:buAutoNum type="alphaLcParenR"/>
            </a:pPr>
            <a:r>
              <a:rPr lang="en-US" dirty="0" smtClean="0"/>
              <a:t>DJ/Admin hits play and music resumes from where it left off</a:t>
            </a:r>
          </a:p>
          <a:p>
            <a:pPr marL="457200" indent="-457200">
              <a:buFont typeface="+mj-lt"/>
              <a:buAutoNum type="arabicPeriod"/>
            </a:pPr>
            <a:r>
              <a:rPr lang="en-US" dirty="0" smtClean="0"/>
              <a:t>DJ/Admin ends the party by stopping the music.</a:t>
            </a:r>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time</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xmlns="" val="1244977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basecamp</a:t>
            </a:r>
            <a:endParaRPr lang="en-US" dirty="0"/>
          </a:p>
        </p:txBody>
      </p:sp>
      <p:sp>
        <p:nvSpPr>
          <p:cNvPr id="3" name="Content Placeholder 2"/>
          <p:cNvSpPr>
            <a:spLocks noGrp="1"/>
          </p:cNvSpPr>
          <p:nvPr>
            <p:ph idx="1"/>
          </p:nvPr>
        </p:nvSpPr>
        <p:spPr/>
        <p:txBody>
          <a:bodyPr>
            <a:normAutofit/>
          </a:bodyPr>
          <a:lstStyle/>
          <a:p>
            <a:r>
              <a:rPr lang="en-US" sz="3600" dirty="0" smtClean="0"/>
              <a:t>Everything should go there</a:t>
            </a:r>
          </a:p>
          <a:p>
            <a:r>
              <a:rPr lang="en-US" sz="3600" dirty="0" smtClean="0"/>
              <a:t>Quick run-through</a:t>
            </a:r>
          </a:p>
          <a:p>
            <a:r>
              <a:rPr lang="en-US" sz="3600" dirty="0" smtClean="0"/>
              <a:t>Will have something for coding too.</a:t>
            </a:r>
          </a:p>
          <a:p>
            <a:r>
              <a:rPr lang="en-US" sz="3600" dirty="0" smtClean="0"/>
              <a:t>USE IT</a:t>
            </a:r>
            <a:endParaRPr lang="en-US" sz="3600" dirty="0"/>
          </a:p>
        </p:txBody>
      </p:sp>
    </p:spTree>
    <p:extLst>
      <p:ext uri="{BB962C8B-B14F-4D97-AF65-F5344CB8AC3E}">
        <p14:creationId xmlns:p14="http://schemas.microsoft.com/office/powerpoint/2010/main" xmlns="" val="2992297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75442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sz="3200" dirty="0" smtClean="0"/>
              <a:t>Word doc</a:t>
            </a:r>
          </a:p>
          <a:p>
            <a:pPr lvl="1"/>
            <a:r>
              <a:rPr lang="en-US" sz="2800" dirty="0" smtClean="0"/>
              <a:t>Can start working on use cases and scenarios now</a:t>
            </a:r>
          </a:p>
        </p:txBody>
      </p:sp>
    </p:spTree>
    <p:extLst>
      <p:ext uri="{BB962C8B-B14F-4D97-AF65-F5344CB8AC3E}">
        <p14:creationId xmlns:p14="http://schemas.microsoft.com/office/powerpoint/2010/main" xmlns="" val="115593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Chapter 3</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into groups</a:t>
            </a:r>
            <a:endParaRPr lang="en-US" dirty="0"/>
          </a:p>
        </p:txBody>
      </p:sp>
      <p:sp>
        <p:nvSpPr>
          <p:cNvPr id="3" name="Content Placeholder 2"/>
          <p:cNvSpPr>
            <a:spLocks noGrp="1"/>
          </p:cNvSpPr>
          <p:nvPr>
            <p:ph idx="1"/>
          </p:nvPr>
        </p:nvSpPr>
        <p:spPr/>
        <p:txBody>
          <a:bodyPr>
            <a:normAutofit/>
          </a:bodyPr>
          <a:lstStyle/>
          <a:p>
            <a:r>
              <a:rPr lang="en-US" sz="3600" dirty="0" smtClean="0"/>
              <a:t>Have one person open up </a:t>
            </a:r>
            <a:r>
              <a:rPr lang="en-US" sz="3600" dirty="0" err="1" smtClean="0"/>
              <a:t>socrative</a:t>
            </a:r>
            <a:endParaRPr lang="en-US" sz="3600" dirty="0"/>
          </a:p>
        </p:txBody>
      </p:sp>
    </p:spTree>
    <p:extLst>
      <p:ext uri="{BB962C8B-B14F-4D97-AF65-F5344CB8AC3E}">
        <p14:creationId xmlns:p14="http://schemas.microsoft.com/office/powerpoint/2010/main" xmlns="" val="4190117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same questions</a:t>
            </a:r>
            <a:endParaRPr lang="en-US" dirty="0"/>
          </a:p>
        </p:txBody>
      </p:sp>
      <p:sp>
        <p:nvSpPr>
          <p:cNvPr id="3" name="Content Placeholder 2"/>
          <p:cNvSpPr>
            <a:spLocks noGrp="1"/>
          </p:cNvSpPr>
          <p:nvPr>
            <p:ph idx="1"/>
          </p:nvPr>
        </p:nvSpPr>
        <p:spPr>
          <a:xfrm>
            <a:off x="218661" y="2052918"/>
            <a:ext cx="11628781" cy="4195481"/>
          </a:xfrm>
        </p:spPr>
        <p:txBody>
          <a:bodyPr>
            <a:normAutofit/>
          </a:bodyPr>
          <a:lstStyle/>
          <a:p>
            <a:r>
              <a:rPr lang="en-US" sz="3600" dirty="0"/>
              <a:t>Provide a summary of the chapter</a:t>
            </a:r>
          </a:p>
          <a:p>
            <a:r>
              <a:rPr lang="en-US" sz="3600" dirty="0"/>
              <a:t>What are the main points that were made in the chapter?</a:t>
            </a:r>
          </a:p>
          <a:p>
            <a:r>
              <a:rPr lang="en-US" sz="3600" dirty="0" smtClean="0"/>
              <a:t>How can you apply this chapter to your upcoming project?</a:t>
            </a:r>
            <a:endParaRPr lang="en-US" sz="3600" dirty="0"/>
          </a:p>
          <a:p>
            <a:r>
              <a:rPr lang="en-US" sz="3600" dirty="0" smtClean="0"/>
              <a:t>May use notes or book</a:t>
            </a:r>
          </a:p>
        </p:txBody>
      </p:sp>
    </p:spTree>
    <p:extLst>
      <p:ext uri="{BB962C8B-B14F-4D97-AF65-F5344CB8AC3E}">
        <p14:creationId xmlns:p14="http://schemas.microsoft.com/office/powerpoint/2010/main" xmlns="" val="263581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question</a:t>
            </a:r>
            <a:endParaRPr lang="en-US" dirty="0"/>
          </a:p>
        </p:txBody>
      </p:sp>
      <p:sp>
        <p:nvSpPr>
          <p:cNvPr id="3" name="Content Placeholder 2"/>
          <p:cNvSpPr>
            <a:spLocks noGrp="1"/>
          </p:cNvSpPr>
          <p:nvPr>
            <p:ph idx="1"/>
          </p:nvPr>
        </p:nvSpPr>
        <p:spPr/>
        <p:txBody>
          <a:bodyPr>
            <a:normAutofit/>
          </a:bodyPr>
          <a:lstStyle/>
          <a:p>
            <a:r>
              <a:rPr lang="en-US" sz="3600" dirty="0" smtClean="0"/>
              <a:t>How are the points in this chapter different than what was discussed in chapter 2?</a:t>
            </a:r>
            <a:endParaRPr lang="en-US" sz="3600" dirty="0"/>
          </a:p>
        </p:txBody>
      </p:sp>
    </p:spTree>
    <p:extLst>
      <p:ext uri="{BB962C8B-B14F-4D97-AF65-F5344CB8AC3E}">
        <p14:creationId xmlns:p14="http://schemas.microsoft.com/office/powerpoint/2010/main" xmlns="" val="3675327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7369</TotalTime>
  <Words>1600</Words>
  <Application>Microsoft Office PowerPoint</Application>
  <PresentationFormat>Custom</PresentationFormat>
  <Paragraphs>218</Paragraphs>
  <Slides>29</Slides>
  <Notes>13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Ion</vt:lpstr>
      <vt:lpstr>Comp 55</vt:lpstr>
      <vt:lpstr>Agenda</vt:lpstr>
      <vt:lpstr>About basecamp</vt:lpstr>
      <vt:lpstr>Use Case Discussion</vt:lpstr>
      <vt:lpstr>Requirements</vt:lpstr>
      <vt:lpstr>Now Chapter 3</vt:lpstr>
      <vt:lpstr>Get into groups</vt:lpstr>
      <vt:lpstr>Answer same questions</vt:lpstr>
      <vt:lpstr>Last question</vt:lpstr>
      <vt:lpstr>My main ideas</vt:lpstr>
      <vt:lpstr>Slide 11</vt:lpstr>
      <vt:lpstr>Bark Recognizer</vt:lpstr>
      <vt:lpstr>The old scenario</vt:lpstr>
      <vt:lpstr>The new scenario</vt:lpstr>
      <vt:lpstr>Point about use cases?</vt:lpstr>
      <vt:lpstr>Our new design</vt:lpstr>
      <vt:lpstr>new BarkRecognizer class</vt:lpstr>
      <vt:lpstr>Slide 18</vt:lpstr>
      <vt:lpstr>Why not follow this thought?</vt:lpstr>
      <vt:lpstr>Copying and pasting code</vt:lpstr>
      <vt:lpstr>What’s wrong with Doug’s idea?</vt:lpstr>
      <vt:lpstr>Things to think about</vt:lpstr>
      <vt:lpstr>Back to use case app</vt:lpstr>
      <vt:lpstr>Team Activity</vt:lpstr>
      <vt:lpstr>My version of the use case</vt:lpstr>
      <vt:lpstr>Slide 26</vt:lpstr>
      <vt:lpstr>Now try to do the Admin side</vt:lpstr>
      <vt:lpstr>Slide 28</vt:lpstr>
      <vt:lpstr>Group time</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55</dc:title>
  <dc:creator>Osvaldo Jimenez</dc:creator>
  <cp:lastModifiedBy>Osvaldo</cp:lastModifiedBy>
  <cp:revision>20</cp:revision>
  <dcterms:created xsi:type="dcterms:W3CDTF">2014-09-25T23:41:59Z</dcterms:created>
  <dcterms:modified xsi:type="dcterms:W3CDTF">2016-10-11T16:37:40Z</dcterms:modified>
</cp:coreProperties>
</file>