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16"/>
  </p:notesMasterIdLst>
  <p:handoutMasterIdLst>
    <p:handoutMasterId r:id="rId17"/>
  </p:handoutMasterIdLst>
  <p:sldIdLst>
    <p:sldId id="338" r:id="rId2"/>
    <p:sldId id="364" r:id="rId3"/>
    <p:sldId id="372" r:id="rId4"/>
    <p:sldId id="367" r:id="rId5"/>
    <p:sldId id="374" r:id="rId6"/>
    <p:sldId id="373" r:id="rId7"/>
    <p:sldId id="376" r:id="rId8"/>
    <p:sldId id="339" r:id="rId9"/>
    <p:sldId id="375" r:id="rId10"/>
    <p:sldId id="342" r:id="rId11"/>
    <p:sldId id="377" r:id="rId12"/>
    <p:sldId id="365" r:id="rId13"/>
    <p:sldId id="378" r:id="rId14"/>
    <p:sldId id="379" r:id="rId15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0F0F0"/>
    <a:srgbClr val="FF9933"/>
    <a:srgbClr val="FFFFCC"/>
    <a:srgbClr val="00CC66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559" autoAdjust="0"/>
  </p:normalViewPr>
  <p:slideViewPr>
    <p:cSldViewPr>
      <p:cViewPr>
        <p:scale>
          <a:sx n="60" d="100"/>
          <a:sy n="60" d="100"/>
        </p:scale>
        <p:origin x="-2208" y="-174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76" y="-72"/>
      </p:cViewPr>
      <p:guideLst>
        <p:guide orient="horz" pos="2913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115485564304461E-2"/>
          <c:y val="0.13300492610837439"/>
          <c:w val="0.91535433070866146"/>
          <c:h val="0.69950738916255628"/>
        </c:manualLayout>
      </c:layout>
      <c:lineChart>
        <c:grouping val="standard"/>
        <c:varyColors val="0"/>
        <c:ser>
          <c:idx val="0"/>
          <c:order val="0"/>
          <c:spPr>
            <a:ln w="28844">
              <a:solidFill>
                <a:srgbClr val="3366FF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Sheet5!$C$2:$C$36</c:f>
              <c:numCache>
                <c:formatCode>General</c:formatCode>
                <c:ptCount val="35"/>
                <c:pt idx="0">
                  <c:v>16</c:v>
                </c:pt>
                <c:pt idx="1">
                  <c:v>13</c:v>
                </c:pt>
                <c:pt idx="2">
                  <c:v>22</c:v>
                </c:pt>
                <c:pt idx="3">
                  <c:v>12</c:v>
                </c:pt>
                <c:pt idx="4">
                  <c:v>13</c:v>
                </c:pt>
                <c:pt idx="5">
                  <c:v>22</c:v>
                </c:pt>
                <c:pt idx="6">
                  <c:v>13</c:v>
                </c:pt>
                <c:pt idx="7">
                  <c:v>19</c:v>
                </c:pt>
                <c:pt idx="8">
                  <c:v>21</c:v>
                </c:pt>
                <c:pt idx="9">
                  <c:v>12</c:v>
                </c:pt>
                <c:pt idx="10">
                  <c:v>31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14</c:v>
                </c:pt>
                <c:pt idx="15">
                  <c:v>25</c:v>
                </c:pt>
                <c:pt idx="16">
                  <c:v>16</c:v>
                </c:pt>
                <c:pt idx="17">
                  <c:v>15</c:v>
                </c:pt>
                <c:pt idx="18">
                  <c:v>34</c:v>
                </c:pt>
                <c:pt idx="19">
                  <c:v>12</c:v>
                </c:pt>
                <c:pt idx="20">
                  <c:v>25</c:v>
                </c:pt>
                <c:pt idx="21">
                  <c:v>15</c:v>
                </c:pt>
                <c:pt idx="22">
                  <c:v>18</c:v>
                </c:pt>
                <c:pt idx="23">
                  <c:v>33</c:v>
                </c:pt>
                <c:pt idx="24">
                  <c:v>22</c:v>
                </c:pt>
                <c:pt idx="25">
                  <c:v>19</c:v>
                </c:pt>
                <c:pt idx="26">
                  <c:v>14</c:v>
                </c:pt>
                <c:pt idx="27">
                  <c:v>15</c:v>
                </c:pt>
                <c:pt idx="28">
                  <c:v>14</c:v>
                </c:pt>
                <c:pt idx="29">
                  <c:v>19</c:v>
                </c:pt>
                <c:pt idx="30">
                  <c:v>31</c:v>
                </c:pt>
                <c:pt idx="31">
                  <c:v>18</c:v>
                </c:pt>
                <c:pt idx="32">
                  <c:v>19</c:v>
                </c:pt>
                <c:pt idx="33">
                  <c:v>17</c:v>
                </c:pt>
                <c:pt idx="34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43520"/>
        <c:axId val="33245824"/>
      </c:lineChart>
      <c:catAx>
        <c:axId val="3324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55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 sz="975" b="1" i="0" u="none" strike="noStrike" baseline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>
                  <a:defRPr sz="55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57" b="1" i="0" u="none" strike="noStrike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Time</a:t>
                </a:r>
                <a:endParaRPr lang="en-US" sz="1457" b="1" i="0" u="none" strike="noStrike" baseline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c:rich>
          </c:tx>
          <c:layout>
            <c:manualLayout>
              <c:xMode val="edge"/>
              <c:yMode val="edge"/>
              <c:x val="0.50065616797900259"/>
              <c:y val="0.88669950738916792"/>
            </c:manualLayout>
          </c:layout>
          <c:overlay val="0"/>
          <c:spPr>
            <a:noFill/>
            <a:ln w="1922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0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245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245824"/>
        <c:scaling>
          <c:orientation val="minMax"/>
          <c:max val="35"/>
          <c:min val="10"/>
        </c:scaling>
        <c:delete val="0"/>
        <c:axPos val="l"/>
        <c:title>
          <c:tx>
            <c:rich>
              <a:bodyPr/>
              <a:lstStyle/>
              <a:p>
                <a:pPr>
                  <a:defRPr sz="1457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 smtClean="0"/>
                  <a:t>Output Variables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9924972383376486E-3"/>
              <c:y val="0.27238432274617352"/>
            </c:manualLayout>
          </c:layout>
          <c:overlay val="0"/>
          <c:spPr>
            <a:noFill/>
            <a:ln w="1922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0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243520"/>
        <c:crosses val="autoZero"/>
        <c:crossBetween val="between"/>
      </c:valAx>
      <c:spPr>
        <a:noFill/>
        <a:ln w="1922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3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Pareto Chart of Errors by </a:t>
            </a:r>
            <a:r>
              <a:rPr lang="en-US" dirty="0" err="1"/>
              <a:t>Dept</a:t>
            </a:r>
            <a:endParaRPr lang="en-US" dirty="0"/>
          </a:p>
        </c:rich>
      </c:tx>
      <c:layout>
        <c:manualLayout>
          <c:xMode val="edge"/>
          <c:yMode val="edge"/>
          <c:x val="0.30118890356671313"/>
          <c:y val="1.973684210526316E-2"/>
        </c:manualLayout>
      </c:layout>
      <c:overlay val="0"/>
      <c:spPr>
        <a:noFill/>
        <a:ln w="129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096433289299795"/>
          <c:y val="0.16228070175438597"/>
          <c:w val="0.83751651254953763"/>
          <c:h val="0.685307017543864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33399"/>
            </a:solidFill>
            <a:ln w="6456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12912">
                <a:noFill/>
              </a:ln>
            </c:spPr>
            <c:txPr>
              <a:bodyPr/>
              <a:lstStyle/>
              <a:p>
                <a:pPr>
                  <a:defRPr sz="71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Sheet4!$B$2:$B$10</c:f>
              <c:strCache>
                <c:ptCount val="9"/>
                <c:pt idx="0">
                  <c:v>d</c:v>
                </c:pt>
                <c:pt idx="1">
                  <c:v>m</c:v>
                </c:pt>
                <c:pt idx="2">
                  <c:v>f</c:v>
                </c:pt>
                <c:pt idx="3">
                  <c:v>l</c:v>
                </c:pt>
                <c:pt idx="4">
                  <c:v>b</c:v>
                </c:pt>
                <c:pt idx="5">
                  <c:v>g</c:v>
                </c:pt>
                <c:pt idx="6">
                  <c:v>n</c:v>
                </c:pt>
                <c:pt idx="7">
                  <c:v>i</c:v>
                </c:pt>
                <c:pt idx="8">
                  <c:v>Other</c:v>
                </c:pt>
              </c:strCache>
            </c:strRef>
          </c:cat>
          <c:val>
            <c:numRef>
              <c:f>Sheet4!$C$2:$C$10</c:f>
              <c:numCache>
                <c:formatCode>General</c:formatCode>
                <c:ptCount val="9"/>
                <c:pt idx="0">
                  <c:v>6789</c:v>
                </c:pt>
                <c:pt idx="1">
                  <c:v>2365</c:v>
                </c:pt>
                <c:pt idx="2">
                  <c:v>987</c:v>
                </c:pt>
                <c:pt idx="3">
                  <c:v>797</c:v>
                </c:pt>
                <c:pt idx="4">
                  <c:v>657</c:v>
                </c:pt>
                <c:pt idx="5">
                  <c:v>476</c:v>
                </c:pt>
                <c:pt idx="6">
                  <c:v>476</c:v>
                </c:pt>
                <c:pt idx="7">
                  <c:v>465</c:v>
                </c:pt>
                <c:pt idx="8">
                  <c:v>1220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33190272"/>
        <c:axId val="33192192"/>
      </c:barChart>
      <c:lineChart>
        <c:grouping val="standard"/>
        <c:varyColors val="0"/>
        <c:ser>
          <c:idx val="1"/>
          <c:order val="1"/>
          <c:spPr>
            <a:ln w="12912">
              <a:solidFill>
                <a:srgbClr val="800000"/>
              </a:solidFill>
              <a:prstDash val="solid"/>
            </a:ln>
          </c:spPr>
          <c:marker>
            <c:symbol val="none"/>
          </c:marker>
          <c:val>
            <c:numRef>
              <c:f>Sheet4!$D$2:$D$10</c:f>
              <c:numCache>
                <c:formatCode>General</c:formatCode>
                <c:ptCount val="9"/>
                <c:pt idx="0">
                  <c:v>0.47702360876897132</c:v>
                </c:pt>
                <c:pt idx="1">
                  <c:v>0.64319842608207589</c:v>
                </c:pt>
                <c:pt idx="2">
                  <c:v>0.71254918493535657</c:v>
                </c:pt>
                <c:pt idx="3">
                  <c:v>0.76854974704890777</c:v>
                </c:pt>
                <c:pt idx="4">
                  <c:v>0.8147133220910624</c:v>
                </c:pt>
                <c:pt idx="5">
                  <c:v>0.84815907813379077</c:v>
                </c:pt>
                <c:pt idx="6">
                  <c:v>0.8816048341765087</c:v>
                </c:pt>
                <c:pt idx="7">
                  <c:v>0.91427768409218668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8464"/>
        <c:axId val="33200000"/>
      </c:lineChart>
      <c:catAx>
        <c:axId val="3319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Dept</a:t>
                </a:r>
              </a:p>
            </c:rich>
          </c:tx>
          <c:layout>
            <c:manualLayout>
              <c:xMode val="edge"/>
              <c:yMode val="edge"/>
              <c:x val="0.50066050198150558"/>
              <c:y val="0.9177631578947365"/>
            </c:manualLayout>
          </c:layout>
          <c:overlay val="0"/>
          <c:spPr>
            <a:noFill/>
            <a:ln w="129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61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1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192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192192"/>
        <c:scaling>
          <c:orientation val="minMax"/>
          <c:max val="1423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71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# Observations</a:t>
                </a:r>
              </a:p>
            </c:rich>
          </c:tx>
          <c:layout>
            <c:manualLayout>
              <c:xMode val="edge"/>
              <c:yMode val="edge"/>
              <c:x val="9.2470277410832188E-3"/>
              <c:y val="0.39692982456140602"/>
            </c:manualLayout>
          </c:layout>
          <c:overlay val="0"/>
          <c:spPr>
            <a:noFill/>
            <a:ln w="129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61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1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190272"/>
        <c:crosses val="autoZero"/>
        <c:crossBetween val="between"/>
      </c:valAx>
      <c:catAx>
        <c:axId val="33198464"/>
        <c:scaling>
          <c:orientation val="minMax"/>
        </c:scaling>
        <c:delete val="1"/>
        <c:axPos val="b"/>
        <c:majorTickMark val="out"/>
        <c:minorTickMark val="none"/>
        <c:tickLblPos val="none"/>
        <c:crossAx val="33200000"/>
        <c:crosses val="autoZero"/>
        <c:auto val="1"/>
        <c:lblAlgn val="ctr"/>
        <c:lblOffset val="100"/>
        <c:noMultiLvlLbl val="0"/>
      </c:catAx>
      <c:valAx>
        <c:axId val="33200000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cross"/>
        <c:minorTickMark val="none"/>
        <c:tickLblPos val="nextTo"/>
        <c:spPr>
          <a:ln w="161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1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198464"/>
        <c:crosses val="max"/>
        <c:crossBetween val="between"/>
      </c:valAx>
      <c:spPr>
        <a:noFill/>
        <a:ln w="12912">
          <a:noFill/>
        </a:ln>
      </c:spPr>
    </c:plotArea>
    <c:plotVisOnly val="1"/>
    <c:dispBlanksAs val="gap"/>
    <c:showDLblsOverMax val="0"/>
  </c:chart>
  <c:spPr>
    <a:noFill/>
    <a:ln w="6350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71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244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60807"/>
            <a:ext cx="4710606" cy="46244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3023"/>
            <a:ext cx="6950075" cy="46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ctr" defTabSz="924954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287" y="4387613"/>
            <a:ext cx="5093504" cy="415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8172"/>
            <a:ext cx="6950075" cy="4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ctr" defTabSz="924954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1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7543800" cy="2593975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tools for process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nalysis and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mprovement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Pareto charts, histograms, run charts, scatter diagrams, etc.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– Operations Management</a:t>
            </a:r>
          </a:p>
          <a:p>
            <a:r>
              <a:rPr lang="en-US" dirty="0">
                <a:solidFill>
                  <a:schemeClr val="tx2"/>
                </a:solidFill>
              </a:rPr>
              <a:t>Professor Ed Arnheiter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97" y="81530"/>
            <a:ext cx="7620000" cy="98527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Pareto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3143" y="2436454"/>
            <a:ext cx="5638798" cy="4179101"/>
            <a:chOff x="1066800" y="1704136"/>
            <a:chExt cx="6753443" cy="4727491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276600" y="1704136"/>
              <a:ext cx="2432538" cy="8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 anchorCtr="1">
              <a:spAutoFit/>
            </a:bodyPr>
            <a:lstStyle/>
            <a:p>
              <a:pPr algn="ctr" eaLnBrk="0" hangingPunct="0"/>
              <a:r>
                <a:rPr lang="en-US" sz="1400" b="1" dirty="0"/>
                <a:t>Bar height shows relative </a:t>
              </a:r>
              <a:r>
                <a:rPr lang="en-US" sz="1400" b="1" dirty="0" smtClean="0"/>
                <a:t>importance, </a:t>
              </a:r>
              <a:r>
                <a:rPr lang="en-US" sz="1400" b="1" dirty="0"/>
                <a:t>in</a:t>
              </a:r>
            </a:p>
            <a:p>
              <a:pPr algn="ctr" eaLnBrk="0" hangingPunct="0"/>
              <a:r>
                <a:rPr lang="en-US" sz="1400" b="1" dirty="0"/>
                <a:t>descending order</a:t>
              </a:r>
              <a:r>
                <a:rPr lang="en-US" sz="1300" b="1" dirty="0"/>
                <a:t> </a:t>
              </a:r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 flipV="1">
              <a:off x="7285166" y="2514597"/>
              <a:ext cx="273787" cy="5715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066800" y="5839749"/>
              <a:ext cx="2209800" cy="591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 anchorCtr="1">
              <a:spAutoFit/>
            </a:bodyPr>
            <a:lstStyle/>
            <a:p>
              <a:pPr algn="ctr" eaLnBrk="0" hangingPunct="0"/>
              <a:r>
                <a:rPr lang="en-US" sz="1400" b="1" dirty="0"/>
                <a:t>Bars represent each stratified category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693125"/>
                </p:ext>
              </p:extLst>
            </p:nvPr>
          </p:nvGraphicFramePr>
          <p:xfrm>
            <a:off x="1422400" y="2641600"/>
            <a:ext cx="5994400" cy="290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149974" y="1704136"/>
              <a:ext cx="1670269" cy="8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>
              <a:spAutoFit/>
            </a:bodyPr>
            <a:lstStyle/>
            <a:p>
              <a:pPr algn="ctr" eaLnBrk="0" hangingPunct="0"/>
              <a:r>
                <a:rPr lang="en-US" sz="1400" b="1" dirty="0"/>
                <a:t>Vertical axis shows </a:t>
              </a:r>
              <a:r>
                <a:rPr lang="en-US" sz="1400" b="1" dirty="0" smtClean="0"/>
                <a:t>percentages</a:t>
              </a:r>
              <a:endParaRPr lang="en-US" sz="1400" b="1" dirty="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406900" y="5823873"/>
              <a:ext cx="2604480" cy="591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>
              <a:spAutoFit/>
            </a:bodyPr>
            <a:lstStyle/>
            <a:p>
              <a:pPr algn="ctr" eaLnBrk="0" hangingPunct="0"/>
              <a:r>
                <a:rPr lang="en-US" sz="1400" b="1" dirty="0"/>
                <a:t>“Other” category </a:t>
              </a:r>
              <a:r>
                <a:rPr lang="en-US" sz="1400" b="1" dirty="0" smtClean="0"/>
                <a:t>combines stragglers </a:t>
              </a:r>
              <a:endParaRPr lang="en-US" sz="1400" b="1" dirty="0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5518150" y="5257800"/>
              <a:ext cx="126365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2286000" y="5257800"/>
              <a:ext cx="152400" cy="685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1066800" y="1704136"/>
              <a:ext cx="1676400" cy="8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>
              <a:spAutoFit/>
            </a:bodyPr>
            <a:lstStyle/>
            <a:p>
              <a:pPr algn="ctr" eaLnBrk="0" hangingPunct="0"/>
              <a:r>
                <a:rPr lang="en-US" sz="1400" b="1" dirty="0"/>
                <a:t>Vertical axis shows count of data points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 flipV="1">
              <a:off x="1905000" y="2514597"/>
              <a:ext cx="0" cy="4572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V="1">
              <a:off x="2438400" y="2286000"/>
              <a:ext cx="1066800" cy="1600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492868" y="3837736"/>
              <a:ext cx="2111132" cy="8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 lIns="45720" rIns="45720" anchor="ctr">
              <a:spAutoFit/>
            </a:bodyPr>
            <a:lstStyle/>
            <a:p>
              <a:pPr algn="ctr" eaLnBrk="0" hangingPunct="0"/>
              <a:r>
                <a:rPr lang="en-US" sz="1400" b="1" dirty="0"/>
                <a:t>Red line shows cumulative percentages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5715000" y="3352800"/>
              <a:ext cx="228600" cy="533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8610600" cy="89933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itchFamily="34" charset="0"/>
                <a:cs typeface="Arial" panose="020B0604020202020204" pitchFamily="34" charset="0"/>
              </a:rPr>
              <a:t>isual depiction </a:t>
            </a:r>
            <a:r>
              <a:rPr lang="en-US" dirty="0">
                <a:latin typeface="Arial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anose="020B0604020202020204" pitchFamily="34" charset="0"/>
              </a:rPr>
              <a:t>Pareto principle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seful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drilling down into root causes. </a:t>
            </a:r>
            <a:endParaRPr lang="en-US" dirty="0">
              <a:latin typeface="Arial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547"/>
            <a:ext cx="7620000" cy="10207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Diagrams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idx="1"/>
          </p:nvPr>
        </p:nvSpPr>
        <p:spPr>
          <a:xfrm>
            <a:off x="152400" y="1364845"/>
            <a:ext cx="4724400" cy="495300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Positive correlation </a:t>
            </a:r>
          </a:p>
          <a:p>
            <a:pPr lvl="1"/>
            <a:r>
              <a:rPr lang="en-US" altLang="en-US" dirty="0" smtClean="0"/>
              <a:t>An increase in X is likely to be associated with an increase in Y</a:t>
            </a:r>
          </a:p>
          <a:p>
            <a:endParaRPr lang="en-US" altLang="en-US" sz="1800" dirty="0" smtClean="0"/>
          </a:p>
          <a:p>
            <a:r>
              <a:rPr lang="en-US" altLang="en-US" sz="2400" b="1" dirty="0" smtClean="0"/>
              <a:t>No correlation </a:t>
            </a:r>
          </a:p>
          <a:p>
            <a:pPr lvl="1"/>
            <a:r>
              <a:rPr lang="en-US" altLang="en-US" dirty="0" smtClean="0"/>
              <a:t>The Y response is likely to be dep</a:t>
            </a:r>
            <a:r>
              <a:rPr lang="en-US" altLang="en-US" sz="1600" dirty="0" smtClean="0"/>
              <a:t>endent on some other variable  </a:t>
            </a:r>
          </a:p>
          <a:p>
            <a:endParaRPr lang="en-US" altLang="en-US" sz="1800" dirty="0" smtClean="0"/>
          </a:p>
          <a:p>
            <a:r>
              <a:rPr lang="en-US" altLang="en-US" sz="2400" b="1" dirty="0" smtClean="0"/>
              <a:t>Negative correlation</a:t>
            </a:r>
          </a:p>
          <a:p>
            <a:pPr lvl="1"/>
            <a:r>
              <a:rPr lang="en-US" altLang="en-US" dirty="0" smtClean="0"/>
              <a:t>An increase in X is likely to be associated with a decrease in 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91200" y="457201"/>
            <a:ext cx="2286000" cy="5653596"/>
            <a:chOff x="4549775" y="902209"/>
            <a:chExt cx="1774825" cy="5208587"/>
          </a:xfrm>
        </p:grpSpPr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4572000" y="4551871"/>
              <a:ext cx="1752600" cy="1558925"/>
              <a:chOff x="2976" y="864"/>
              <a:chExt cx="1248" cy="1143"/>
            </a:xfrm>
          </p:grpSpPr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Text Box 17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Y</a:t>
                </a:r>
              </a:p>
            </p:txBody>
          </p:sp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X</a:t>
                </a:r>
              </a:p>
            </p:txBody>
          </p:sp>
        </p:grp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4549775" y="1486409"/>
              <a:ext cx="1762125" cy="1480059"/>
              <a:chOff x="2970" y="864"/>
              <a:chExt cx="1254" cy="1148"/>
            </a:xfrm>
          </p:grpSpPr>
          <p:sp>
            <p:nvSpPr>
              <p:cNvPr id="55" name="Line 5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2970" y="1147"/>
                <a:ext cx="22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Y</a:t>
                </a:r>
              </a:p>
            </p:txBody>
          </p:sp>
          <p:sp>
            <p:nvSpPr>
              <p:cNvPr id="58" name="Text Box 8"/>
              <p:cNvSpPr txBox="1">
                <a:spLocks noChangeArrowheads="1"/>
              </p:cNvSpPr>
              <p:nvPr/>
            </p:nvSpPr>
            <p:spPr bwMode="auto">
              <a:xfrm>
                <a:off x="3546" y="1771"/>
                <a:ext cx="22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X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562475" y="2912706"/>
              <a:ext cx="1595438" cy="1413739"/>
              <a:chOff x="2970" y="864"/>
              <a:chExt cx="1254" cy="1148"/>
            </a:xfrm>
          </p:grpSpPr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Text Box 12"/>
              <p:cNvSpPr txBox="1">
                <a:spLocks noChangeArrowheads="1"/>
              </p:cNvSpPr>
              <p:nvPr/>
            </p:nvSpPr>
            <p:spPr bwMode="auto">
              <a:xfrm>
                <a:off x="2970" y="1147"/>
                <a:ext cx="22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Y</a:t>
                </a:r>
              </a:p>
            </p:txBody>
          </p:sp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3546" y="1771"/>
                <a:ext cx="22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1pPr>
                <a:lvl2pPr marL="742950" indent="-28575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2pPr>
                <a:lvl3pPr marL="11430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3pPr>
                <a:lvl4pPr marL="16002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4pPr>
                <a:lvl5pPr marL="2057400" indent="-228600"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rgbClr val="FAFD00"/>
                    </a:solidFill>
                    <a:latin typeface="Helvetica" pitchFamily="34" charset="0"/>
                  </a:defRPr>
                </a:lvl9pPr>
              </a:lstStyle>
              <a:p>
                <a:pPr algn="ctr"/>
                <a:r>
                  <a:rPr lang="en-US" altLang="en-US" sz="1800" b="0" i="0" dirty="0">
                    <a:solidFill>
                      <a:schemeClr val="tx2"/>
                    </a:solidFill>
                    <a:latin typeface="Arial" pitchFamily="34" charset="0"/>
                  </a:rPr>
                  <a:t>X</a:t>
                </a: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991100" y="161975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5275263" y="148640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5346700" y="1559434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5561013" y="1121284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632450" y="1267334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5346700" y="119430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5775325" y="1121284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346700" y="134035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5132388" y="1630871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5703888" y="104825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5846763" y="1048259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5489575" y="1413384"/>
              <a:ext cx="311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5846763" y="902209"/>
              <a:ext cx="311150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6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5068888" y="3181859"/>
              <a:ext cx="296862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5211763" y="3327909"/>
              <a:ext cx="296862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5776913" y="30183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5132388" y="2873884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5491163" y="2946909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5705475" y="3456496"/>
              <a:ext cx="2984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5419725" y="316439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5705475" y="30183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5491163" y="2946909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5776913" y="316439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5348288" y="3237421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5348288" y="30183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5705475" y="2873884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5848350" y="33104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4991100" y="4334384"/>
              <a:ext cx="29686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5132388" y="4480434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5278438" y="4624896"/>
              <a:ext cx="2968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5419725" y="4697921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5562600" y="491699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5705475" y="4843971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5278438" y="4551871"/>
              <a:ext cx="2968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5207000" y="4407409"/>
              <a:ext cx="29686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5348288" y="4480434"/>
              <a:ext cx="2984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5491163" y="491699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5776913" y="50630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705475" y="4843971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5562600" y="4770946"/>
              <a:ext cx="298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1pPr>
              <a:lvl2pPr marL="742950" indent="-28575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2pPr>
              <a:lvl3pPr marL="11430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3pPr>
              <a:lvl4pPr marL="16002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4pPr>
              <a:lvl5pPr marL="2057400" indent="-228600"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FAFD00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3200" b="0" i="0" dirty="0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lang="en-US" altLang="en-US" sz="1800" b="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4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Diagram for Customer Satisfaction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33399" y="1836217"/>
            <a:ext cx="7391400" cy="4572000"/>
            <a:chOff x="533399" y="1836217"/>
            <a:chExt cx="7391400" cy="45720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523999" y="1836217"/>
              <a:ext cx="0" cy="3733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523999" y="5417617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rot="16200000">
              <a:off x="-821533" y="3343549"/>
              <a:ext cx="31670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</a:rPr>
                <a:t>Customer Satisfaction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8399" y="5951017"/>
              <a:ext cx="4421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</a:rPr>
                <a:t>Time Spent in Queue (minutes)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467599" y="541761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495799" y="541761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71599" y="5570017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67199" y="5570017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5.0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162799" y="5570017"/>
              <a:ext cx="677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10.0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057399" y="1836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38399" y="1912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133599" y="2064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743199" y="2293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047999" y="2369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276599" y="2141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05199" y="2369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657599" y="20489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743199" y="1988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038599" y="2141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886199" y="2522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495799" y="2598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419599" y="2141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90999" y="2674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800599" y="2750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257799" y="2217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562599" y="2598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638799" y="2979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714999" y="3360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791199" y="2903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5943599" y="2826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105399" y="2750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876799" y="2141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4267199" y="2445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5867399" y="2445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4876799" y="2522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6705599" y="3360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6781799" y="3741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781799" y="4046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400799" y="3969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6705599" y="4198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6934199" y="42746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6934199" y="4503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6629399" y="4579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7391399" y="47318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6934199" y="4884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6476999" y="36650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6248399" y="3055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6172199" y="3360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6476999" y="30554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1676399" y="1836217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660033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rgbClr val="660033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rgbClr val="660033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60033"/>
                  </a:solidFill>
                  <a:latin typeface="Arial" pitchFamily="34" charset="0"/>
                </a:defRPr>
              </a:lvl9pPr>
            </a:lstStyle>
            <a:p>
              <a:r>
                <a:rPr lang="en-US" sz="1800" b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OM Explorer to Create Bar, Pareto and Run Charts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" y="1600200"/>
            <a:ext cx="71151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283779" y="6254372"/>
            <a:ext cx="883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 Explorer&gt;Solvers&gt;Process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Analysis&gt;Bar. Pareto and Line Charts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37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88" y="457200"/>
            <a:ext cx="3048000" cy="2667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 Explorer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85" y="152400"/>
            <a:ext cx="4678490" cy="633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0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Tools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Analysis and Improvement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80060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Process Flow </a:t>
            </a:r>
            <a:r>
              <a:rPr lang="en-US" sz="2800" b="1" dirty="0" smtClean="0"/>
              <a:t>Diagrams (broadly defined, this can be tabular as well)</a:t>
            </a:r>
            <a:endParaRPr lang="en-US" sz="2800" b="1" dirty="0"/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Cause &amp; Effect diagrams (fishbone diagrams)</a:t>
            </a:r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Run Charts</a:t>
            </a:r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Histograms</a:t>
            </a:r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 smtClean="0"/>
              <a:t>Checklists (a </a:t>
            </a:r>
            <a:r>
              <a:rPr lang="en-US" sz="2800" b="1" dirty="0"/>
              <a:t>d</a:t>
            </a:r>
            <a:r>
              <a:rPr lang="en-US" sz="2800" b="1" dirty="0" smtClean="0"/>
              <a:t>ata </a:t>
            </a:r>
            <a:r>
              <a:rPr lang="en-US" sz="2800" b="1" dirty="0"/>
              <a:t>c</a:t>
            </a:r>
            <a:r>
              <a:rPr lang="en-US" sz="2800" b="1" dirty="0" smtClean="0"/>
              <a:t>ollection technique)</a:t>
            </a:r>
            <a:endParaRPr lang="en-US" sz="2800" b="1" dirty="0"/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Pareto </a:t>
            </a:r>
            <a:r>
              <a:rPr lang="en-US" sz="2800" b="1" dirty="0" smtClean="0"/>
              <a:t>Charts</a:t>
            </a:r>
            <a:endParaRPr lang="en-US" sz="2800" b="1" dirty="0"/>
          </a:p>
          <a:p>
            <a:pPr marL="533400" indent="-533400">
              <a:spcBef>
                <a:spcPct val="25000"/>
              </a:spcBef>
              <a:buSzTx/>
              <a:buFontTx/>
              <a:buAutoNum type="arabicPeriod"/>
            </a:pPr>
            <a:r>
              <a:rPr lang="en-US" sz="2800" b="1" dirty="0"/>
              <a:t>Scatter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2971800" cy="25146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 Explorer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Charts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912"/>
            <a:ext cx="4965341" cy="5496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674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 Explorer&gt;Solvers&gt;Process Analysis&gt;Process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514600" cy="228600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Chart in Tabular Form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"/>
            <a:ext cx="5198941" cy="659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79" y="152400"/>
            <a:ext cx="7620000" cy="8683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Cause-and-effect Diagrams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8994" y="1166997"/>
            <a:ext cx="799573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V</a:t>
            </a:r>
            <a:r>
              <a:rPr lang="en-US" sz="1800" dirty="0" smtClean="0"/>
              <a:t>isual brainstorming tool used to isolate ONE specific defect, problem, or undesirable condition and determine potential causes.</a:t>
            </a:r>
          </a:p>
          <a:p>
            <a:r>
              <a:rPr lang="en-US" sz="1800" dirty="0" smtClean="0"/>
              <a:t>Categorization helps identify causes and link common causes that can be addressed by similar solutions.</a:t>
            </a:r>
          </a:p>
          <a:p>
            <a:r>
              <a:rPr lang="en-US" sz="1800" dirty="0" smtClean="0"/>
              <a:t>After developing diagram, classify variables as Constant, Noise, or Experimental.</a:t>
            </a:r>
          </a:p>
          <a:p>
            <a:pPr lvl="1"/>
            <a:endParaRPr lang="en-US" sz="1600" dirty="0" smtClean="0"/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752194" y="3391084"/>
            <a:ext cx="5791200" cy="2847975"/>
            <a:chOff x="411" y="817"/>
            <a:chExt cx="4338" cy="189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11" y="1027"/>
              <a:ext cx="11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2250" indent="-222250" algn="ctr" defTabSz="887413">
                <a:spcBef>
                  <a:spcPct val="20000"/>
                </a:spcBef>
                <a:buSzPct val="100000"/>
                <a:buFontTx/>
                <a:buChar char="•"/>
              </a:pPr>
              <a:endParaRPr lang="en-US" sz="1400" b="1"/>
            </a:p>
          </p:txBody>
        </p:sp>
        <p:sp>
          <p:nvSpPr>
            <p:cNvPr id="9" name="AutoShape 6"/>
            <p:cNvSpPr>
              <a:spLocks noChangeAspect="1" noChangeArrowheads="1" noTextEdit="1"/>
            </p:cNvSpPr>
            <p:nvPr/>
          </p:nvSpPr>
          <p:spPr bwMode="auto">
            <a:xfrm>
              <a:off x="1083" y="817"/>
              <a:ext cx="3511" cy="1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94" y="1040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88" y="2226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42" y="1623"/>
              <a:ext cx="807" cy="388"/>
              <a:chOff x="3942" y="1623"/>
              <a:chExt cx="643" cy="315"/>
            </a:xfrm>
          </p:grpSpPr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3942" y="1623"/>
                <a:ext cx="643" cy="3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3942" y="1623"/>
                <a:ext cx="643" cy="31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995" y="1718"/>
              <a:ext cx="71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 dirty="0">
                  <a:solidFill>
                    <a:srgbClr val="000000"/>
                  </a:solidFill>
                </a:rPr>
                <a:t>Problem or </a:t>
              </a:r>
            </a:p>
            <a:p>
              <a:pPr algn="ctr" eaLnBrk="0" hangingPunct="0">
                <a:defRPr/>
              </a:pPr>
              <a:r>
                <a:rPr lang="en-US" sz="1300" b="1" dirty="0" smtClean="0">
                  <a:solidFill>
                    <a:srgbClr val="000000"/>
                  </a:solidFill>
                </a:rPr>
                <a:t>Defect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1279" y="1749"/>
              <a:ext cx="2655" cy="34"/>
            </a:xfrm>
            <a:custGeom>
              <a:avLst/>
              <a:gdLst>
                <a:gd name="T0" fmla="*/ 0 w 2655"/>
                <a:gd name="T1" fmla="*/ 14 h 34"/>
                <a:gd name="T2" fmla="*/ 2626 w 2655"/>
                <a:gd name="T3" fmla="*/ 14 h 34"/>
                <a:gd name="T4" fmla="*/ 2626 w 2655"/>
                <a:gd name="T5" fmla="*/ 20 h 34"/>
                <a:gd name="T6" fmla="*/ 0 w 2655"/>
                <a:gd name="T7" fmla="*/ 20 h 34"/>
                <a:gd name="T8" fmla="*/ 0 w 2655"/>
                <a:gd name="T9" fmla="*/ 14 h 34"/>
                <a:gd name="T10" fmla="*/ 2620 w 2655"/>
                <a:gd name="T11" fmla="*/ 0 h 34"/>
                <a:gd name="T12" fmla="*/ 2655 w 2655"/>
                <a:gd name="T13" fmla="*/ 17 h 34"/>
                <a:gd name="T14" fmla="*/ 2620 w 2655"/>
                <a:gd name="T15" fmla="*/ 34 h 34"/>
                <a:gd name="T16" fmla="*/ 2620 w 2655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55"/>
                <a:gd name="T28" fmla="*/ 0 h 34"/>
                <a:gd name="T29" fmla="*/ 2655 w 2655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55" h="34">
                  <a:moveTo>
                    <a:pt x="0" y="14"/>
                  </a:moveTo>
                  <a:lnTo>
                    <a:pt x="2626" y="14"/>
                  </a:lnTo>
                  <a:lnTo>
                    <a:pt x="2626" y="20"/>
                  </a:lnTo>
                  <a:lnTo>
                    <a:pt x="0" y="20"/>
                  </a:lnTo>
                  <a:lnTo>
                    <a:pt x="0" y="14"/>
                  </a:lnTo>
                  <a:close/>
                  <a:moveTo>
                    <a:pt x="2620" y="0"/>
                  </a:moveTo>
                  <a:lnTo>
                    <a:pt x="2655" y="17"/>
                  </a:lnTo>
                  <a:lnTo>
                    <a:pt x="2620" y="34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478" y="1797"/>
              <a:ext cx="598" cy="775"/>
            </a:xfrm>
            <a:custGeom>
              <a:avLst/>
              <a:gdLst>
                <a:gd name="T0" fmla="*/ 583 w 598"/>
                <a:gd name="T1" fmla="*/ 24 h 775"/>
                <a:gd name="T2" fmla="*/ 5 w 598"/>
                <a:gd name="T3" fmla="*/ 775 h 775"/>
                <a:gd name="T4" fmla="*/ 0 w 598"/>
                <a:gd name="T5" fmla="*/ 771 h 775"/>
                <a:gd name="T6" fmla="*/ 579 w 598"/>
                <a:gd name="T7" fmla="*/ 21 h 775"/>
                <a:gd name="T8" fmla="*/ 583 w 598"/>
                <a:gd name="T9" fmla="*/ 24 h 775"/>
                <a:gd name="T10" fmla="*/ 564 w 598"/>
                <a:gd name="T11" fmla="*/ 17 h 775"/>
                <a:gd name="T12" fmla="*/ 598 w 598"/>
                <a:gd name="T13" fmla="*/ 0 h 775"/>
                <a:gd name="T14" fmla="*/ 591 w 598"/>
                <a:gd name="T15" fmla="*/ 38 h 775"/>
                <a:gd name="T16" fmla="*/ 564 w 598"/>
                <a:gd name="T17" fmla="*/ 17 h 7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8"/>
                <a:gd name="T28" fmla="*/ 0 h 775"/>
                <a:gd name="T29" fmla="*/ 598 w 598"/>
                <a:gd name="T30" fmla="*/ 775 h 7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8" h="775">
                  <a:moveTo>
                    <a:pt x="583" y="24"/>
                  </a:moveTo>
                  <a:lnTo>
                    <a:pt x="5" y="775"/>
                  </a:lnTo>
                  <a:lnTo>
                    <a:pt x="0" y="771"/>
                  </a:lnTo>
                  <a:lnTo>
                    <a:pt x="579" y="21"/>
                  </a:lnTo>
                  <a:lnTo>
                    <a:pt x="583" y="24"/>
                  </a:lnTo>
                  <a:close/>
                  <a:moveTo>
                    <a:pt x="564" y="17"/>
                  </a:moveTo>
                  <a:lnTo>
                    <a:pt x="598" y="0"/>
                  </a:lnTo>
                  <a:lnTo>
                    <a:pt x="591" y="38"/>
                  </a:lnTo>
                  <a:lnTo>
                    <a:pt x="564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403" y="982"/>
              <a:ext cx="599" cy="797"/>
            </a:xfrm>
            <a:custGeom>
              <a:avLst/>
              <a:gdLst>
                <a:gd name="T0" fmla="*/ 580 w 599"/>
                <a:gd name="T1" fmla="*/ 776 h 797"/>
                <a:gd name="T2" fmla="*/ 0 w 599"/>
                <a:gd name="T3" fmla="*/ 4 h 797"/>
                <a:gd name="T4" fmla="*/ 5 w 599"/>
                <a:gd name="T5" fmla="*/ 0 h 797"/>
                <a:gd name="T6" fmla="*/ 585 w 599"/>
                <a:gd name="T7" fmla="*/ 772 h 797"/>
                <a:gd name="T8" fmla="*/ 580 w 599"/>
                <a:gd name="T9" fmla="*/ 776 h 797"/>
                <a:gd name="T10" fmla="*/ 593 w 599"/>
                <a:gd name="T11" fmla="*/ 759 h 797"/>
                <a:gd name="T12" fmla="*/ 599 w 599"/>
                <a:gd name="T13" fmla="*/ 797 h 797"/>
                <a:gd name="T14" fmla="*/ 565 w 599"/>
                <a:gd name="T15" fmla="*/ 780 h 797"/>
                <a:gd name="T16" fmla="*/ 593 w 599"/>
                <a:gd name="T17" fmla="*/ 759 h 7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797"/>
                <a:gd name="T29" fmla="*/ 599 w 599"/>
                <a:gd name="T30" fmla="*/ 797 h 7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797">
                  <a:moveTo>
                    <a:pt x="580" y="776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585" y="772"/>
                  </a:lnTo>
                  <a:lnTo>
                    <a:pt x="580" y="776"/>
                  </a:lnTo>
                  <a:close/>
                  <a:moveTo>
                    <a:pt x="593" y="759"/>
                  </a:moveTo>
                  <a:lnTo>
                    <a:pt x="599" y="797"/>
                  </a:lnTo>
                  <a:lnTo>
                    <a:pt x="565" y="780"/>
                  </a:lnTo>
                  <a:lnTo>
                    <a:pt x="593" y="7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1089" y="838"/>
              <a:ext cx="710" cy="140"/>
              <a:chOff x="1177" y="838"/>
              <a:chExt cx="710" cy="140"/>
            </a:xfrm>
          </p:grpSpPr>
          <p:sp>
            <p:nvSpPr>
              <p:cNvPr id="59" name="Rectangle 17"/>
              <p:cNvSpPr>
                <a:spLocks noChangeArrowheads="1"/>
              </p:cNvSpPr>
              <p:nvPr/>
            </p:nvSpPr>
            <p:spPr bwMode="auto">
              <a:xfrm>
                <a:off x="1177" y="838"/>
                <a:ext cx="710" cy="140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60" name="Rectangle 18"/>
              <p:cNvSpPr>
                <a:spLocks noChangeArrowheads="1"/>
              </p:cNvSpPr>
              <p:nvPr/>
            </p:nvSpPr>
            <p:spPr bwMode="auto">
              <a:xfrm>
                <a:off x="1177" y="838"/>
                <a:ext cx="710" cy="14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1984" y="2540"/>
              <a:ext cx="897" cy="143"/>
              <a:chOff x="1984" y="2540"/>
              <a:chExt cx="897" cy="143"/>
            </a:xfrm>
          </p:grpSpPr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1984" y="2540"/>
                <a:ext cx="897" cy="143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1984" y="2540"/>
                <a:ext cx="897" cy="14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049" y="2555"/>
              <a:ext cx="78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 dirty="0">
                  <a:solidFill>
                    <a:srgbClr val="000000"/>
                  </a:solidFill>
                </a:rPr>
                <a:t>Methodology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183" y="842"/>
              <a:ext cx="54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 dirty="0">
                  <a:solidFill>
                    <a:srgbClr val="000000"/>
                  </a:solidFill>
                </a:rPr>
                <a:t>Materials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543" y="1773"/>
              <a:ext cx="599" cy="775"/>
            </a:xfrm>
            <a:custGeom>
              <a:avLst/>
              <a:gdLst>
                <a:gd name="T0" fmla="*/ 583 w 599"/>
                <a:gd name="T1" fmla="*/ 24 h 775"/>
                <a:gd name="T2" fmla="*/ 5 w 599"/>
                <a:gd name="T3" fmla="*/ 775 h 775"/>
                <a:gd name="T4" fmla="*/ 0 w 599"/>
                <a:gd name="T5" fmla="*/ 771 h 775"/>
                <a:gd name="T6" fmla="*/ 579 w 599"/>
                <a:gd name="T7" fmla="*/ 21 h 775"/>
                <a:gd name="T8" fmla="*/ 583 w 599"/>
                <a:gd name="T9" fmla="*/ 24 h 775"/>
                <a:gd name="T10" fmla="*/ 564 w 599"/>
                <a:gd name="T11" fmla="*/ 17 h 775"/>
                <a:gd name="T12" fmla="*/ 599 w 599"/>
                <a:gd name="T13" fmla="*/ 0 h 775"/>
                <a:gd name="T14" fmla="*/ 591 w 599"/>
                <a:gd name="T15" fmla="*/ 38 h 775"/>
                <a:gd name="T16" fmla="*/ 564 w 599"/>
                <a:gd name="T17" fmla="*/ 17 h 7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775"/>
                <a:gd name="T29" fmla="*/ 599 w 599"/>
                <a:gd name="T30" fmla="*/ 775 h 7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775">
                  <a:moveTo>
                    <a:pt x="583" y="24"/>
                  </a:moveTo>
                  <a:lnTo>
                    <a:pt x="5" y="775"/>
                  </a:lnTo>
                  <a:lnTo>
                    <a:pt x="0" y="771"/>
                  </a:lnTo>
                  <a:lnTo>
                    <a:pt x="579" y="21"/>
                  </a:lnTo>
                  <a:lnTo>
                    <a:pt x="583" y="24"/>
                  </a:lnTo>
                  <a:close/>
                  <a:moveTo>
                    <a:pt x="564" y="17"/>
                  </a:moveTo>
                  <a:lnTo>
                    <a:pt x="599" y="0"/>
                  </a:lnTo>
                  <a:lnTo>
                    <a:pt x="591" y="38"/>
                  </a:lnTo>
                  <a:lnTo>
                    <a:pt x="564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1195" y="2540"/>
              <a:ext cx="703" cy="158"/>
              <a:chOff x="1195" y="2540"/>
              <a:chExt cx="703" cy="158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1195" y="2540"/>
                <a:ext cx="703" cy="15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1195" y="2540"/>
                <a:ext cx="703" cy="15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1218" y="2561"/>
              <a:ext cx="62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>
                  <a:solidFill>
                    <a:srgbClr val="000000"/>
                  </a:solidFill>
                </a:rPr>
                <a:t>Machinery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2352" y="968"/>
              <a:ext cx="599" cy="797"/>
            </a:xfrm>
            <a:custGeom>
              <a:avLst/>
              <a:gdLst>
                <a:gd name="T0" fmla="*/ 580 w 599"/>
                <a:gd name="T1" fmla="*/ 775 h 797"/>
                <a:gd name="T2" fmla="*/ 0 w 599"/>
                <a:gd name="T3" fmla="*/ 3 h 797"/>
                <a:gd name="T4" fmla="*/ 5 w 599"/>
                <a:gd name="T5" fmla="*/ 0 h 797"/>
                <a:gd name="T6" fmla="*/ 584 w 599"/>
                <a:gd name="T7" fmla="*/ 772 h 797"/>
                <a:gd name="T8" fmla="*/ 580 w 599"/>
                <a:gd name="T9" fmla="*/ 775 h 797"/>
                <a:gd name="T10" fmla="*/ 592 w 599"/>
                <a:gd name="T11" fmla="*/ 759 h 797"/>
                <a:gd name="T12" fmla="*/ 599 w 599"/>
                <a:gd name="T13" fmla="*/ 797 h 797"/>
                <a:gd name="T14" fmla="*/ 565 w 599"/>
                <a:gd name="T15" fmla="*/ 780 h 797"/>
                <a:gd name="T16" fmla="*/ 592 w 599"/>
                <a:gd name="T17" fmla="*/ 759 h 7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797"/>
                <a:gd name="T29" fmla="*/ 599 w 599"/>
                <a:gd name="T30" fmla="*/ 797 h 7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797">
                  <a:moveTo>
                    <a:pt x="580" y="77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84" y="772"/>
                  </a:lnTo>
                  <a:lnTo>
                    <a:pt x="580" y="775"/>
                  </a:lnTo>
                  <a:close/>
                  <a:moveTo>
                    <a:pt x="592" y="759"/>
                  </a:moveTo>
                  <a:lnTo>
                    <a:pt x="599" y="797"/>
                  </a:lnTo>
                  <a:lnTo>
                    <a:pt x="565" y="780"/>
                  </a:lnTo>
                  <a:lnTo>
                    <a:pt x="592" y="7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1927" y="838"/>
              <a:ext cx="890" cy="166"/>
              <a:chOff x="1959" y="838"/>
              <a:chExt cx="890" cy="166"/>
            </a:xfrm>
          </p:grpSpPr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1959" y="838"/>
                <a:ext cx="890" cy="166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1959" y="838"/>
                <a:ext cx="890" cy="16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168" y="974"/>
              <a:ext cx="598" cy="797"/>
            </a:xfrm>
            <a:custGeom>
              <a:avLst/>
              <a:gdLst>
                <a:gd name="T0" fmla="*/ 579 w 598"/>
                <a:gd name="T1" fmla="*/ 776 h 797"/>
                <a:gd name="T2" fmla="*/ 0 w 598"/>
                <a:gd name="T3" fmla="*/ 4 h 797"/>
                <a:gd name="T4" fmla="*/ 5 w 598"/>
                <a:gd name="T5" fmla="*/ 0 h 797"/>
                <a:gd name="T6" fmla="*/ 583 w 598"/>
                <a:gd name="T7" fmla="*/ 773 h 797"/>
                <a:gd name="T8" fmla="*/ 579 w 598"/>
                <a:gd name="T9" fmla="*/ 776 h 797"/>
                <a:gd name="T10" fmla="*/ 591 w 598"/>
                <a:gd name="T11" fmla="*/ 759 h 797"/>
                <a:gd name="T12" fmla="*/ 598 w 598"/>
                <a:gd name="T13" fmla="*/ 797 h 797"/>
                <a:gd name="T14" fmla="*/ 564 w 598"/>
                <a:gd name="T15" fmla="*/ 780 h 797"/>
                <a:gd name="T16" fmla="*/ 591 w 598"/>
                <a:gd name="T17" fmla="*/ 759 h 7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8"/>
                <a:gd name="T28" fmla="*/ 0 h 797"/>
                <a:gd name="T29" fmla="*/ 598 w 598"/>
                <a:gd name="T30" fmla="*/ 797 h 7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8" h="797">
                  <a:moveTo>
                    <a:pt x="579" y="776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583" y="773"/>
                  </a:lnTo>
                  <a:lnTo>
                    <a:pt x="579" y="776"/>
                  </a:lnTo>
                  <a:close/>
                  <a:moveTo>
                    <a:pt x="591" y="759"/>
                  </a:moveTo>
                  <a:lnTo>
                    <a:pt x="598" y="797"/>
                  </a:lnTo>
                  <a:lnTo>
                    <a:pt x="564" y="780"/>
                  </a:lnTo>
                  <a:lnTo>
                    <a:pt x="591" y="7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2924" y="838"/>
              <a:ext cx="710" cy="140"/>
              <a:chOff x="2948" y="838"/>
              <a:chExt cx="710" cy="140"/>
            </a:xfrm>
          </p:grpSpPr>
          <p:sp>
            <p:nvSpPr>
              <p:cNvPr id="51" name="Rectangle 35"/>
              <p:cNvSpPr>
                <a:spLocks noChangeArrowheads="1"/>
              </p:cNvSpPr>
              <p:nvPr/>
            </p:nvSpPr>
            <p:spPr bwMode="auto">
              <a:xfrm>
                <a:off x="2948" y="838"/>
                <a:ext cx="710" cy="140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2948" y="838"/>
                <a:ext cx="710" cy="14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949" y="834"/>
              <a:ext cx="62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>
                  <a:solidFill>
                    <a:srgbClr val="000000"/>
                  </a:solidFill>
                </a:rPr>
                <a:t>Manpower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Freeform 39"/>
            <p:cNvSpPr>
              <a:spLocks noEditPoints="1"/>
            </p:cNvSpPr>
            <p:nvPr/>
          </p:nvSpPr>
          <p:spPr bwMode="auto">
            <a:xfrm>
              <a:off x="3275" y="1789"/>
              <a:ext cx="599" cy="775"/>
            </a:xfrm>
            <a:custGeom>
              <a:avLst/>
              <a:gdLst>
                <a:gd name="T0" fmla="*/ 584 w 599"/>
                <a:gd name="T1" fmla="*/ 24 h 775"/>
                <a:gd name="T2" fmla="*/ 5 w 599"/>
                <a:gd name="T3" fmla="*/ 775 h 775"/>
                <a:gd name="T4" fmla="*/ 0 w 599"/>
                <a:gd name="T5" fmla="*/ 771 h 775"/>
                <a:gd name="T6" fmla="*/ 579 w 599"/>
                <a:gd name="T7" fmla="*/ 21 h 775"/>
                <a:gd name="T8" fmla="*/ 584 w 599"/>
                <a:gd name="T9" fmla="*/ 24 h 775"/>
                <a:gd name="T10" fmla="*/ 564 w 599"/>
                <a:gd name="T11" fmla="*/ 17 h 775"/>
                <a:gd name="T12" fmla="*/ 599 w 599"/>
                <a:gd name="T13" fmla="*/ 0 h 775"/>
                <a:gd name="T14" fmla="*/ 591 w 599"/>
                <a:gd name="T15" fmla="*/ 38 h 775"/>
                <a:gd name="T16" fmla="*/ 564 w 599"/>
                <a:gd name="T17" fmla="*/ 17 h 7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775"/>
                <a:gd name="T29" fmla="*/ 599 w 599"/>
                <a:gd name="T30" fmla="*/ 775 h 7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775">
                  <a:moveTo>
                    <a:pt x="584" y="24"/>
                  </a:moveTo>
                  <a:lnTo>
                    <a:pt x="5" y="775"/>
                  </a:lnTo>
                  <a:lnTo>
                    <a:pt x="0" y="771"/>
                  </a:lnTo>
                  <a:lnTo>
                    <a:pt x="579" y="21"/>
                  </a:lnTo>
                  <a:lnTo>
                    <a:pt x="584" y="24"/>
                  </a:lnTo>
                  <a:close/>
                  <a:moveTo>
                    <a:pt x="564" y="17"/>
                  </a:moveTo>
                  <a:lnTo>
                    <a:pt x="599" y="0"/>
                  </a:lnTo>
                  <a:lnTo>
                    <a:pt x="591" y="38"/>
                  </a:lnTo>
                  <a:lnTo>
                    <a:pt x="564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30" name="Group 42"/>
            <p:cNvGrpSpPr>
              <a:grpSpLocks/>
            </p:cNvGrpSpPr>
            <p:nvPr/>
          </p:nvGrpSpPr>
          <p:grpSpPr bwMode="auto">
            <a:xfrm>
              <a:off x="2963" y="2547"/>
              <a:ext cx="850" cy="143"/>
              <a:chOff x="2963" y="2547"/>
              <a:chExt cx="850" cy="143"/>
            </a:xfrm>
          </p:grpSpPr>
          <p:sp>
            <p:nvSpPr>
              <p:cNvPr id="49" name="Rectangle 40"/>
              <p:cNvSpPr>
                <a:spLocks noChangeArrowheads="1"/>
              </p:cNvSpPr>
              <p:nvPr/>
            </p:nvSpPr>
            <p:spPr bwMode="auto">
              <a:xfrm>
                <a:off x="2963" y="2547"/>
                <a:ext cx="850" cy="143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2963" y="2547"/>
                <a:ext cx="850" cy="14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b="1"/>
              </a:p>
            </p:txBody>
          </p:sp>
        </p:grp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978" y="861"/>
              <a:ext cx="807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 dirty="0">
                  <a:solidFill>
                    <a:srgbClr val="000000"/>
                  </a:solidFill>
                </a:rPr>
                <a:t>Measurement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942" y="2552"/>
              <a:ext cx="84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300" b="1" dirty="0" smtClean="0">
                  <a:solidFill>
                    <a:srgbClr val="000000"/>
                  </a:solidFill>
                </a:rPr>
                <a:t>Mother Nature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1055" y="1223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1236" y="1454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1863" y="1010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2020" y="1212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2172" y="1435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2674" y="1020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2820" y="1227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3000" y="1459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1331" y="1800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1168" y="2009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2310" y="1782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159" y="1994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1955" y="2249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114" y="1791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2930" y="2000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 dirty="0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2760" y="2249"/>
              <a:ext cx="6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________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63" name="Content Placeholder 4"/>
          <p:cNvSpPr txBox="1">
            <a:spLocks/>
          </p:cNvSpPr>
          <p:nvPr/>
        </p:nvSpPr>
        <p:spPr>
          <a:xfrm>
            <a:off x="272796" y="3516907"/>
            <a:ext cx="3124200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 = Constant: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task is currently controlled with an SOP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Noise: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task currently is not controlled. Control it with an SOP if possible. Leave it as an N if necessary.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= Experimental: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am experimenting with this task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8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Cause-and-effect Diagram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83"/>
          <a:stretch>
            <a:fillRect/>
          </a:stretch>
        </p:blipFill>
        <p:spPr bwMode="auto">
          <a:xfrm>
            <a:off x="299544" y="1752600"/>
            <a:ext cx="7995557" cy="396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4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Chart Features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9062" y="1371601"/>
            <a:ext cx="2209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45720" rIns="45720" anchor="ctr">
            <a:spAutoFit/>
          </a:bodyPr>
          <a:lstStyle/>
          <a:p>
            <a:pPr algn="ctr" eaLnBrk="0" hangingPunct="0"/>
            <a:r>
              <a:rPr lang="en-US" sz="1600" b="1" dirty="0"/>
              <a:t>Vertical axis shows </a:t>
            </a:r>
            <a:r>
              <a:rPr lang="en-US" sz="1600" b="1" dirty="0" smtClean="0"/>
              <a:t>numerical </a:t>
            </a:r>
            <a:r>
              <a:rPr lang="en-US" sz="1600" b="1" dirty="0"/>
              <a:t>value </a:t>
            </a:r>
            <a:r>
              <a:rPr lang="en-US" sz="1600" b="1" dirty="0" smtClean="0"/>
              <a:t>of output</a:t>
            </a:r>
            <a:r>
              <a:rPr lang="en-US" sz="1600" b="1" dirty="0" smtClean="0">
                <a:solidFill>
                  <a:srgbClr val="2D5794"/>
                </a:solidFill>
              </a:rPr>
              <a:t>  </a:t>
            </a:r>
            <a:endParaRPr lang="en-US" sz="1600" b="1" dirty="0">
              <a:solidFill>
                <a:srgbClr val="2D5794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76647" y="1371600"/>
            <a:ext cx="1857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45720" rIns="45720" anchor="ctr">
            <a:spAutoFit/>
          </a:bodyPr>
          <a:lstStyle/>
          <a:p>
            <a:pPr algn="ctr" eaLnBrk="0" hangingPunct="0"/>
            <a:r>
              <a:rPr lang="en-US" sz="1600" b="1" dirty="0"/>
              <a:t>Data points plotted </a:t>
            </a:r>
            <a:r>
              <a:rPr lang="en-US" sz="1600" b="1" dirty="0" smtClean="0"/>
              <a:t>in sequential order </a:t>
            </a:r>
            <a:endParaRPr lang="en-US" sz="16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6248" y="5325637"/>
            <a:ext cx="24649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45720" rIns="45720" anchor="ctr">
            <a:spAutoFit/>
          </a:bodyPr>
          <a:lstStyle/>
          <a:p>
            <a:pPr algn="ctr" eaLnBrk="0" hangingPunct="0"/>
            <a:r>
              <a:rPr lang="en-US" sz="1600" b="1" dirty="0"/>
              <a:t>Points are connected by a </a:t>
            </a:r>
            <a:r>
              <a:rPr lang="en-US" sz="1600" b="1" dirty="0" smtClean="0"/>
              <a:t>line </a:t>
            </a:r>
            <a:r>
              <a:rPr lang="en-US" sz="1600" b="1" dirty="0"/>
              <a:t>to aid in visual interpretation</a:t>
            </a:r>
          </a:p>
        </p:txBody>
      </p:sp>
      <p:graphicFrame>
        <p:nvGraphicFramePr>
          <p:cNvPr id="9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3785"/>
              </p:ext>
            </p:extLst>
          </p:nvPr>
        </p:nvGraphicFramePr>
        <p:xfrm>
          <a:off x="676248" y="2209800"/>
          <a:ext cx="6785768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009623" y="4191000"/>
            <a:ext cx="685800" cy="1112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057248" y="2202598"/>
            <a:ext cx="0" cy="2317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793333" y="2202597"/>
            <a:ext cx="531115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45" y="228600"/>
            <a:ext cx="7620000" cy="83820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7" name="Picture 21" descr="HistogramFull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7759856" cy="5199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" name="Slide Number Placeholder 3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Pareto Principle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7924800" cy="30480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  <a:defRPr/>
            </a:pPr>
            <a:r>
              <a:rPr lang="en-US" sz="2800" dirty="0" smtClean="0"/>
              <a:t>80</a:t>
            </a:r>
            <a:r>
              <a:rPr lang="en-US" sz="2800" dirty="0"/>
              <a:t>% of the </a:t>
            </a:r>
            <a:r>
              <a:rPr lang="en-US" sz="2800" dirty="0" smtClean="0"/>
              <a:t>effects </a:t>
            </a:r>
            <a:r>
              <a:rPr lang="en-US" sz="2800" dirty="0"/>
              <a:t>can be traced to 20% of </a:t>
            </a:r>
            <a:r>
              <a:rPr lang="en-US" sz="2800" dirty="0" smtClean="0"/>
              <a:t>the causes (the “vital few”)</a:t>
            </a:r>
            <a:endParaRPr lang="en-US" sz="2800" dirty="0"/>
          </a:p>
          <a:p>
            <a:pPr lvl="0">
              <a:defRPr/>
            </a:pPr>
            <a:r>
              <a:rPr lang="en-US" sz="2800" dirty="0"/>
              <a:t>Named after </a:t>
            </a:r>
            <a:r>
              <a:rPr lang="en-US" sz="2800" dirty="0" err="1"/>
              <a:t>Vilfredo</a:t>
            </a:r>
            <a:r>
              <a:rPr lang="en-US" sz="2800" dirty="0"/>
              <a:t> Pareto, an Italian economist, who observed that </a:t>
            </a:r>
            <a:r>
              <a:rPr lang="en-US" sz="2800" dirty="0" smtClean="0"/>
              <a:t>vast majority of </a:t>
            </a:r>
            <a:r>
              <a:rPr lang="en-US" sz="2800" dirty="0"/>
              <a:t>wealth was in the </a:t>
            </a:r>
            <a:r>
              <a:rPr lang="en-US" sz="2800" dirty="0" smtClean="0"/>
              <a:t>possession </a:t>
            </a:r>
            <a:r>
              <a:rPr lang="en-US" sz="2800" dirty="0"/>
              <a:t>of only a few </a:t>
            </a:r>
            <a:r>
              <a:rPr lang="en-US" sz="2800" dirty="0" smtClean="0"/>
              <a:t>people  </a:t>
            </a:r>
            <a:endParaRPr lang="en-US" sz="2800" dirty="0"/>
          </a:p>
          <a:p>
            <a:pPr lvl="0"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587</Words>
  <Application>Microsoft Office PowerPoint</Application>
  <PresentationFormat>On-screen Show (4:3)</PresentationFormat>
  <Paragraphs>204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Visual tools for process analysis and improvement Pareto charts, histograms, run charts, scatter diagrams, etc.</vt:lpstr>
      <vt:lpstr>Common Tools of Process Analysis and Improvement</vt:lpstr>
      <vt:lpstr>Using OM Explorer to Create Process Charts </vt:lpstr>
      <vt:lpstr>Process Chart in Tabular Form</vt:lpstr>
      <vt:lpstr>Cause-and-effect Diagrams</vt:lpstr>
      <vt:lpstr>Cause-and-effect Diagram Example</vt:lpstr>
      <vt:lpstr>Run Chart Features</vt:lpstr>
      <vt:lpstr>Histograms</vt:lpstr>
      <vt:lpstr>Pareto Principle</vt:lpstr>
      <vt:lpstr>Pareto Charts</vt:lpstr>
      <vt:lpstr>Scatter Diagrams</vt:lpstr>
      <vt:lpstr>Scatter Diagram for Customer Satisfaction</vt:lpstr>
      <vt:lpstr>Using OM Explorer to Create Bar, Pareto and Run Charts</vt:lpstr>
      <vt:lpstr>OM Explorer Results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452</cp:revision>
  <cp:lastPrinted>2002-07-15T20:13:21Z</cp:lastPrinted>
  <dcterms:created xsi:type="dcterms:W3CDTF">2000-08-25T18:42:19Z</dcterms:created>
  <dcterms:modified xsi:type="dcterms:W3CDTF">2016-01-19T05:00:32Z</dcterms:modified>
</cp:coreProperties>
</file>