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</p:sldMasterIdLst>
  <p:notesMasterIdLst>
    <p:notesMasterId r:id="rId24"/>
  </p:notesMasterIdLst>
  <p:handoutMasterIdLst>
    <p:handoutMasterId r:id="rId25"/>
  </p:handoutMasterIdLst>
  <p:sldIdLst>
    <p:sldId id="282" r:id="rId2"/>
    <p:sldId id="342" r:id="rId3"/>
    <p:sldId id="367" r:id="rId4"/>
    <p:sldId id="368" r:id="rId5"/>
    <p:sldId id="369" r:id="rId6"/>
    <p:sldId id="346" r:id="rId7"/>
    <p:sldId id="356" r:id="rId8"/>
    <p:sldId id="348" r:id="rId9"/>
    <p:sldId id="347" r:id="rId10"/>
    <p:sldId id="349" r:id="rId11"/>
    <p:sldId id="350" r:id="rId12"/>
    <p:sldId id="360" r:id="rId13"/>
    <p:sldId id="352" r:id="rId14"/>
    <p:sldId id="353" r:id="rId15"/>
    <p:sldId id="354" r:id="rId16"/>
    <p:sldId id="358" r:id="rId17"/>
    <p:sldId id="361" r:id="rId18"/>
    <p:sldId id="362" r:id="rId19"/>
    <p:sldId id="363" r:id="rId20"/>
    <p:sldId id="370" r:id="rId21"/>
    <p:sldId id="371" r:id="rId22"/>
    <p:sldId id="372" r:id="rId23"/>
  </p:sldIdLst>
  <p:sldSz cx="9144000" cy="6858000" type="screen4x3"/>
  <p:notesSz cx="6858000" cy="92265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0F0"/>
    <a:srgbClr val="FF9933"/>
    <a:srgbClr val="FFFFCC"/>
    <a:srgbClr val="00CC66"/>
    <a:srgbClr val="00CC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5613" autoAdjust="0"/>
  </p:normalViewPr>
  <p:slideViewPr>
    <p:cSldViewPr>
      <p:cViewPr>
        <p:scale>
          <a:sx n="60" d="100"/>
          <a:sy n="60" d="100"/>
        </p:scale>
        <p:origin x="-1572" y="-42"/>
      </p:cViewPr>
      <p:guideLst>
        <p:guide orient="horz" pos="1536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06" y="2640"/>
      </p:cViewPr>
      <p:guideLst>
        <p:guide orient="horz" pos="29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651875"/>
            <a:ext cx="46482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7721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42875"/>
            <a:ext cx="68580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t" anchorCtr="0" compatLnSpc="1">
            <a:prstTxWarp prst="textNoShape">
              <a:avLst/>
            </a:prstTxWarp>
          </a:bodyPr>
          <a:lstStyle>
            <a:lvl1pPr algn="ctr" defTabSz="919163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1546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3275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383088"/>
            <a:ext cx="5026025" cy="415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69325"/>
            <a:ext cx="6858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b" anchorCtr="0" compatLnSpc="1">
            <a:prstTxWarp prst="textNoShape">
              <a:avLst/>
            </a:prstTxWarp>
          </a:bodyPr>
          <a:lstStyle>
            <a:lvl1pPr algn="ctr" defTabSz="919163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1261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950" indent="-28575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30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2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4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950" indent="-28575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30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2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4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Operations Management</a:t>
            </a:r>
            <a:endParaRPr lang="en-US" sz="11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65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0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6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46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  <a:latin typeface="Franklin Gothic Medium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50676" y="3412525"/>
            <a:ext cx="3586481" cy="419029"/>
          </a:xfrm>
        </p:spPr>
        <p:txBody>
          <a:bodyPr/>
          <a:lstStyle/>
          <a:p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148795" y="3572474"/>
            <a:ext cx="3281681" cy="403931"/>
          </a:xfrm>
        </p:spPr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F55E0-29A5-41BD-8E5F-333A676EBA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110696" y="3610574"/>
            <a:ext cx="3281681" cy="327731"/>
          </a:xfrm>
        </p:spPr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F7208-D09C-4A97-95BA-12C10215D4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091610" y="3553460"/>
            <a:ext cx="3357881" cy="36576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064975" y="3526825"/>
            <a:ext cx="3434081" cy="342829"/>
          </a:xfrm>
        </p:spPr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55A9-E632-4622-BC9F-2F6707E07C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20195" y="3343874"/>
            <a:ext cx="3738881" cy="403929"/>
          </a:xfrm>
        </p:spPr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6996395" y="3420074"/>
            <a:ext cx="3586481" cy="403931"/>
          </a:xfrm>
        </p:spPr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F18D9-6B06-448A-8167-113A4EE97F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034495" y="3458174"/>
            <a:ext cx="3510281" cy="403931"/>
          </a:xfrm>
        </p:spPr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D9F0E-C1AC-49DF-AC75-D32FA15F11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263095" y="3534374"/>
            <a:ext cx="3205481" cy="556331"/>
          </a:xfrm>
        </p:spPr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07C71876-BDDB-4B89-B48D-FF8C9B4F55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6395" y="3420074"/>
            <a:ext cx="3586481" cy="403931"/>
          </a:xfrm>
        </p:spPr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298D2-09C1-47DE-83A0-FA4FE32BD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6EB4C0-A034-43BA-88DA-3FF3C00C83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6996395" y="3420074"/>
            <a:ext cx="3586481" cy="403931"/>
          </a:xfrm>
        </p:spPr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Franklin Gothic Book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H-</a:t>
            </a:r>
            <a:fld id="{12D955A9-E632-4622-BC9F-2F6707E07C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Franklin Gothic Medium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jpeg"/><Relationship Id="rId5" Type="http://schemas.openxmlformats.org/officeDocument/2006/relationships/hyperlink" Target="http://www.cpumart.com/assets/images/Inven3.jpg" TargetMode="External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753" y="609600"/>
            <a:ext cx="7378047" cy="3505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Management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/>
              <a:t>T</a:t>
            </a:r>
            <a:r>
              <a:rPr lang="en-US" sz="3200" dirty="0" smtClean="0"/>
              <a:t>ypes of inventory, inventory carrying costs, economic </a:t>
            </a:r>
            <a:r>
              <a:rPr lang="en-US" sz="3200" dirty="0"/>
              <a:t>order quantity model (EOQ)</a:t>
            </a:r>
            <a:r>
              <a:rPr lang="en-US" sz="3200" dirty="0" smtClean="0"/>
              <a:t>.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599" y="4465707"/>
            <a:ext cx="43861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BUSI</a:t>
            </a:r>
            <a:r>
              <a:rPr lang="en-US" dirty="0" smtClean="0">
                <a:solidFill>
                  <a:schemeClr val="tx2"/>
                </a:solidFill>
              </a:rPr>
              <a:t> 104 – Operations Management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Professor Ed Arnheiter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153400" cy="609600"/>
          </a:xfrm>
        </p:spPr>
        <p:txBody>
          <a:bodyPr/>
          <a:lstStyle/>
          <a:p>
            <a:r>
              <a:rPr lang="en-US" sz="4000" b="1" dirty="0" smtClean="0"/>
              <a:t>Economic Order Quantity (EOQ)</a:t>
            </a:r>
            <a:r>
              <a:rPr lang="en-US" sz="4000" b="1" dirty="0" smtClean="0">
                <a:latin typeface="Arial" charset="0"/>
              </a:rPr>
              <a:t>	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447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sz="2400" dirty="0"/>
              <a:t>D</a:t>
            </a:r>
            <a:r>
              <a:rPr lang="en-US" sz="2400" dirty="0" smtClean="0"/>
              <a:t>escribes tradeoff between fixed order costs and holding costs.</a:t>
            </a:r>
          </a:p>
          <a:p>
            <a:pPr marL="0" indent="0">
              <a:buFont typeface="Monotype Sorts" pitchFamily="2" charset="2"/>
              <a:buNone/>
            </a:pPr>
            <a:endParaRPr lang="en-US" sz="2400" dirty="0" smtClean="0"/>
          </a:p>
          <a:p>
            <a:pPr marL="0" indent="0">
              <a:buFont typeface="Monotype Sorts" pitchFamily="2" charset="2"/>
              <a:buNone/>
            </a:pPr>
            <a:r>
              <a:rPr lang="en-US" sz="2400" b="1" u="sng" dirty="0" smtClean="0"/>
              <a:t>Initial Assumptions:</a:t>
            </a:r>
          </a:p>
          <a:p>
            <a:pPr marL="0" indent="0">
              <a:buFont typeface="Monotype Sorts" pitchFamily="2" charset="2"/>
              <a:buNone/>
            </a:pPr>
            <a:endParaRPr lang="en-US" sz="2400" b="1" u="sng" dirty="0" smtClean="0"/>
          </a:p>
          <a:p>
            <a:pPr marL="1227138" lvl="1" indent="-533400">
              <a:buClrTx/>
              <a:buFont typeface="Monotype Sorts" pitchFamily="2" charset="2"/>
              <a:buAutoNum type="arabicPeriod"/>
            </a:pPr>
            <a:r>
              <a:rPr lang="en-US" sz="2400" dirty="0" smtClean="0"/>
              <a:t>Parts ordered from outside supplier </a:t>
            </a:r>
          </a:p>
          <a:p>
            <a:pPr marL="1227138" lvl="1" indent="-533400">
              <a:buClrTx/>
              <a:buFont typeface="Monotype Sorts" pitchFamily="2" charset="2"/>
              <a:buAutoNum type="arabicPeriod"/>
            </a:pPr>
            <a:r>
              <a:rPr lang="en-US" sz="2400" dirty="0" smtClean="0"/>
              <a:t>Demand known and constant</a:t>
            </a:r>
          </a:p>
          <a:p>
            <a:pPr marL="1227138" lvl="1" indent="-533400">
              <a:buClrTx/>
              <a:buFont typeface="Monotype Sorts" pitchFamily="2" charset="2"/>
              <a:buAutoNum type="arabicPeriod"/>
            </a:pPr>
            <a:r>
              <a:rPr lang="en-US" sz="2400" dirty="0" smtClean="0"/>
              <a:t>Shortages not permitted</a:t>
            </a:r>
          </a:p>
          <a:p>
            <a:pPr marL="1227138" lvl="1" indent="-533400">
              <a:buClrTx/>
              <a:buFont typeface="Monotype Sorts" pitchFamily="2" charset="2"/>
              <a:buAutoNum type="arabicPeriod"/>
            </a:pPr>
            <a:r>
              <a:rPr lang="en-US" sz="2400" dirty="0" smtClean="0"/>
              <a:t>No order lead time (instantaneous replenishment)</a:t>
            </a:r>
          </a:p>
          <a:p>
            <a:pPr marL="1227138" lvl="1" indent="-533400">
              <a:buClrTx/>
              <a:buFont typeface="Monotype Sorts" pitchFamily="2" charset="2"/>
              <a:buAutoNum type="arabicPeriod"/>
            </a:pPr>
            <a:r>
              <a:rPr lang="en-US" sz="2400" dirty="0" smtClean="0"/>
              <a:t>Costs include setup cost (S), proportional order cost (c) and holding cost (H).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086600" cy="457200"/>
          </a:xfrm>
        </p:spPr>
        <p:txBody>
          <a:bodyPr/>
          <a:lstStyle/>
          <a:p>
            <a:r>
              <a:rPr lang="en-US" b="1" dirty="0" smtClean="0"/>
              <a:t>Basic EOQ Model</a:t>
            </a: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457200" y="914400"/>
            <a:ext cx="7181173" cy="5537731"/>
            <a:chOff x="576" y="921"/>
            <a:chExt cx="4270" cy="3297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1726" y="1536"/>
              <a:ext cx="2" cy="168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Franklin Gothic Book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rot="5400000" flipV="1">
              <a:off x="3286" y="1656"/>
              <a:ext cx="0" cy="312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Franklin Gothic Book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6" y="921"/>
              <a:ext cx="1003" cy="4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Franklin Gothic Book" pitchFamily="34" charset="0"/>
                </a:rPr>
                <a:t>Units on-hand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Franklin Gothic Book" pitchFamily="34" charset="0"/>
                </a:rPr>
                <a:t>(Inventory)</a:t>
              </a:r>
            </a:p>
          </p:txBody>
        </p: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1342" y="2256"/>
              <a:ext cx="288" cy="960"/>
              <a:chOff x="960" y="2784"/>
              <a:chExt cx="288" cy="960"/>
            </a:xfrm>
          </p:grpSpPr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960" y="278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Franklin Gothic Book" pitchFamily="34" charset="0"/>
                </a:endParaRPr>
              </a:p>
            </p:txBody>
          </p:sp>
          <p:sp>
            <p:nvSpPr>
              <p:cNvPr id="28" name="Line 11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Franklin Gothic Book" pitchFamily="34" charset="0"/>
                </a:endParaRPr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 flipV="1">
                <a:off x="1104" y="2784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Franklin Gothic Book" pitchFamily="34" charset="0"/>
                </a:endParaRPr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 rot="10800000" flipV="1">
                <a:off x="1104" y="3360"/>
                <a:ext cx="1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Franklin Gothic Book" pitchFamily="34" charset="0"/>
                </a:endParaRPr>
              </a:p>
            </p:txBody>
          </p:sp>
          <p:sp>
            <p:nvSpPr>
              <p:cNvPr id="31" name="Text Box 14"/>
              <p:cNvSpPr txBox="1">
                <a:spLocks noChangeArrowheads="1"/>
              </p:cNvSpPr>
              <p:nvPr/>
            </p:nvSpPr>
            <p:spPr bwMode="auto">
              <a:xfrm>
                <a:off x="960" y="3102"/>
                <a:ext cx="235" cy="29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600" b="1" dirty="0">
                    <a:solidFill>
                      <a:schemeClr val="tx1"/>
                    </a:solidFill>
                    <a:latin typeface="Franklin Gothic Book" pitchFamily="34" charset="0"/>
                  </a:rPr>
                  <a:t>Q</a:t>
                </a:r>
              </a:p>
            </p:txBody>
          </p:sp>
        </p:grp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3022" y="1103"/>
              <a:ext cx="1749" cy="2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Franklin Gothic Book" pitchFamily="34" charset="0"/>
                </a:rPr>
                <a:t>Slope = Demand Rate (D)</a:t>
              </a:r>
            </a:p>
          </p:txBody>
        </p:sp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1726" y="3213"/>
              <a:ext cx="960" cy="458"/>
              <a:chOff x="1631" y="3043"/>
              <a:chExt cx="960" cy="458"/>
            </a:xfrm>
          </p:grpSpPr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 rot="5390733">
                <a:off x="2447" y="326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Franklin Gothic Book" pitchFamily="34" charset="0"/>
                </a:endParaRPr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 rot="5390733">
                <a:off x="1488" y="3265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Franklin Gothic Book" pitchFamily="34" charset="0"/>
                </a:endParaRPr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 rot="16190733" flipV="1">
                <a:off x="1775" y="312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Franklin Gothic Book" pitchFamily="34" charset="0"/>
                </a:endParaRP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 rot="48393">
                <a:off x="1852" y="3043"/>
                <a:ext cx="552" cy="45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dirty="0">
                    <a:solidFill>
                      <a:schemeClr val="tx1"/>
                    </a:solidFill>
                    <a:latin typeface="Franklin Gothic Book" pitchFamily="34" charset="0"/>
                  </a:rPr>
                  <a:t>Cycle</a:t>
                </a:r>
              </a:p>
              <a:p>
                <a:r>
                  <a:rPr lang="en-US" sz="2200" b="1" dirty="0">
                    <a:solidFill>
                      <a:schemeClr val="tx1"/>
                    </a:solidFill>
                    <a:latin typeface="Franklin Gothic Book" pitchFamily="34" charset="0"/>
                  </a:rPr>
                  <a:t>length</a:t>
                </a:r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rot="5222703" flipV="1">
                <a:off x="2399" y="3121"/>
                <a:ext cx="1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Franklin Gothic Book" pitchFamily="34" charset="0"/>
                </a:endParaRPr>
              </a:p>
            </p:txBody>
          </p:sp>
        </p:grp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flipH="1" flipV="1">
              <a:off x="1728" y="2256"/>
              <a:ext cx="960" cy="9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Franklin Gothic Book" pitchFamily="34" charset="0"/>
              </a:endParaRPr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 flipV="1">
              <a:off x="2688" y="2256"/>
              <a:ext cx="0" cy="9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Franklin Gothic Book" pitchFamily="34" charset="0"/>
              </a:endParaRPr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flipH="1" flipV="1">
              <a:off x="2688" y="2256"/>
              <a:ext cx="960" cy="9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Franklin Gothic Book" pitchFamily="34" charset="0"/>
              </a:endParaRPr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 flipV="1">
              <a:off x="3648" y="2256"/>
              <a:ext cx="0" cy="9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Franklin Gothic Book" pitchFamily="34" charset="0"/>
              </a:endParaRP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 flipV="1">
              <a:off x="3648" y="2256"/>
              <a:ext cx="960" cy="9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Franklin Gothic Book" pitchFamily="34" charset="0"/>
              </a:endParaRPr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 flipV="1">
              <a:off x="4608" y="2256"/>
              <a:ext cx="0" cy="9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Franklin Gothic Book" pitchFamily="34" charset="0"/>
              </a:endParaRP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173" y="3943"/>
              <a:ext cx="3435" cy="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Franklin Gothic Book" pitchFamily="34" charset="0"/>
                </a:rPr>
                <a:t>S</a:t>
              </a:r>
              <a:r>
                <a:rPr lang="en-US" sz="2400" dirty="0" smtClean="0">
                  <a:solidFill>
                    <a:schemeClr val="tx1"/>
                  </a:solidFill>
                  <a:latin typeface="Franklin Gothic Book" pitchFamily="34" charset="0"/>
                </a:rPr>
                <a:t>ymbol </a:t>
              </a:r>
              <a:r>
                <a:rPr lang="en-US" sz="2400" dirty="0">
                  <a:solidFill>
                    <a:schemeClr val="tx1"/>
                  </a:solidFill>
                  <a:latin typeface="Franklin Gothic Book" pitchFamily="34" charset="0"/>
                </a:rPr>
                <a:t>Q* will be </a:t>
              </a:r>
              <a:r>
                <a:rPr lang="en-US" sz="2400" dirty="0" smtClean="0">
                  <a:solidFill>
                    <a:schemeClr val="tx1"/>
                  </a:solidFill>
                  <a:latin typeface="Franklin Gothic Book" pitchFamily="34" charset="0"/>
                </a:rPr>
                <a:t>used to </a:t>
              </a:r>
              <a:r>
                <a:rPr lang="en-US" sz="2400" dirty="0">
                  <a:solidFill>
                    <a:schemeClr val="tx1"/>
                  </a:solidFill>
                  <a:latin typeface="Franklin Gothic Book" pitchFamily="34" charset="0"/>
                </a:rPr>
                <a:t>represent EOQ.</a:t>
              </a: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2811" y="3675"/>
              <a:ext cx="422" cy="2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  <a:latin typeface="Franklin Gothic Book" pitchFamily="34" charset="0"/>
                </a:rPr>
                <a:t>Time</a:t>
              </a:r>
              <a:endParaRPr lang="en-US" b="1" dirty="0">
                <a:solidFill>
                  <a:schemeClr val="tx1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 Expression for EOQ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263650"/>
            <a:ext cx="8458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800" dirty="0" smtClean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Arial" pitchFamily="34" charset="0"/>
              </a:rPr>
              <a:t>Total Cost (TC) =    Dc	+	 [(D/Q)S]	+       [(Q/2)H]	 </a:t>
            </a:r>
            <a:r>
              <a:rPr lang="en-US" sz="2800" dirty="0" smtClean="0">
                <a:latin typeface="Arial" pitchFamily="34" charset="0"/>
              </a:rPr>
              <a:t>	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latin typeface="Arial" pitchFamily="34" charset="0"/>
              </a:rPr>
              <a:t>			</a:t>
            </a:r>
            <a:endParaRPr lang="en-US" sz="2800" b="1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 rot="16200000">
            <a:off x="2781300" y="1906203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 rot="16200000">
            <a:off x="5143500" y="1677603"/>
            <a:ext cx="381000" cy="1447800"/>
          </a:xfrm>
          <a:prstGeom prst="leftBrace">
            <a:avLst>
              <a:gd name="adj1" fmla="val 31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 rot="16200000">
            <a:off x="7620000" y="1715703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476500" y="2668203"/>
            <a:ext cx="1557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Purchase </a:t>
            </a:r>
          </a:p>
          <a:p>
            <a:r>
              <a:rPr lang="en-US" dirty="0"/>
              <a:t>Cost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673162" y="2592002"/>
            <a:ext cx="14859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Annual ordering or  Setup </a:t>
            </a:r>
            <a:r>
              <a:rPr lang="en-US" dirty="0"/>
              <a:t>Cost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124700" y="2571533"/>
            <a:ext cx="1600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/>
              <a:t>Annual Holding Cost</a:t>
            </a:r>
            <a:endParaRPr lang="en-US" dirty="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543300" y="4192203"/>
            <a:ext cx="152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Ordering Costs</a:t>
            </a:r>
          </a:p>
        </p:txBody>
      </p:sp>
      <p:sp>
        <p:nvSpPr>
          <p:cNvPr id="14" name="AutoShape 12"/>
          <p:cNvSpPr>
            <a:spLocks/>
          </p:cNvSpPr>
          <p:nvPr/>
        </p:nvSpPr>
        <p:spPr bwMode="auto">
          <a:xfrm rot="16200000">
            <a:off x="3962400" y="2096703"/>
            <a:ext cx="533400" cy="3505200"/>
          </a:xfrm>
          <a:prstGeom prst="leftBrace">
            <a:avLst>
              <a:gd name="adj1" fmla="val 5476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0500" y="5181600"/>
            <a:ext cx="803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Franklin Gothic Book" pitchFamily="34" charset="0"/>
              </a:rPr>
              <a:t>Average inventory level during one order cycle is Q/2 and since all cycles </a:t>
            </a:r>
            <a:r>
              <a:rPr lang="en-US" dirty="0" smtClean="0">
                <a:solidFill>
                  <a:schemeClr val="tx1"/>
                </a:solidFill>
                <a:latin typeface="Franklin Gothic Book" pitchFamily="34" charset="0"/>
              </a:rPr>
              <a:t>are identical</a:t>
            </a:r>
            <a:r>
              <a:rPr lang="en-US" dirty="0">
                <a:solidFill>
                  <a:schemeClr val="tx1"/>
                </a:solidFill>
                <a:latin typeface="Franklin Gothic Book" pitchFamily="34" charset="0"/>
              </a:rPr>
              <a:t>, average inventory level over many cycles is Q/2.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77200" cy="8382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Derivation of the EOQ Model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143000"/>
            <a:ext cx="8610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800" b="1" dirty="0" smtClean="0"/>
              <a:t>First derivative of total cost (TC) expression:</a:t>
            </a:r>
          </a:p>
          <a:p>
            <a:pPr>
              <a:buFont typeface="Monotype Sorts" pitchFamily="2" charset="2"/>
              <a:buNone/>
            </a:pPr>
            <a:endParaRPr lang="en-US" sz="2800" b="1" dirty="0" smtClean="0"/>
          </a:p>
          <a:p>
            <a:pPr>
              <a:buFont typeface="Monotype Sorts" pitchFamily="2" charset="2"/>
              <a:buNone/>
            </a:pPr>
            <a:endParaRPr lang="en-US" sz="2800" b="1" dirty="0" smtClean="0"/>
          </a:p>
          <a:p>
            <a:pPr>
              <a:buFont typeface="Monotype Sorts" pitchFamily="2" charset="2"/>
              <a:buNone/>
            </a:pPr>
            <a:endParaRPr lang="en-US" sz="2800" b="1" dirty="0" smtClean="0"/>
          </a:p>
          <a:p>
            <a:pPr>
              <a:buFont typeface="Monotype Sorts" pitchFamily="2" charset="2"/>
              <a:buNone/>
            </a:pPr>
            <a:endParaRPr lang="en-US" sz="2800" b="1" dirty="0" smtClean="0"/>
          </a:p>
          <a:p>
            <a:pPr>
              <a:buFont typeface="Monotype Sorts" pitchFamily="2" charset="2"/>
              <a:buNone/>
            </a:pPr>
            <a:r>
              <a:rPr lang="en-US" sz="2800" b="1" dirty="0" smtClean="0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 smtClean="0"/>
              <a:t>Solving for Q:		</a:t>
            </a:r>
            <a:r>
              <a:rPr lang="en-US" sz="2800" dirty="0" smtClean="0"/>
              <a:t>  	</a:t>
            </a:r>
          </a:p>
          <a:p>
            <a:pPr>
              <a:buFont typeface="Monotype Sorts" pitchFamily="2" charset="2"/>
              <a:buNone/>
            </a:pPr>
            <a:r>
              <a:rPr lang="en-US" sz="2800" dirty="0" smtClean="0"/>
              <a:t>				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04863"/>
              </p:ext>
            </p:extLst>
          </p:nvPr>
        </p:nvGraphicFramePr>
        <p:xfrm>
          <a:off x="1828800" y="1981200"/>
          <a:ext cx="5715000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1701720" imgH="457200" progId="Equation.3">
                  <p:embed/>
                </p:oleObj>
              </mc:Choice>
              <mc:Fallback>
                <p:oleObj name="Equation" r:id="rId3" imgW="1701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5715000" cy="153511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722246"/>
              </p:ext>
            </p:extLst>
          </p:nvPr>
        </p:nvGraphicFramePr>
        <p:xfrm>
          <a:off x="3429000" y="4343400"/>
          <a:ext cx="327660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5" imgW="799920" imgH="444240" progId="Equation.3">
                  <p:embed/>
                </p:oleObj>
              </mc:Choice>
              <mc:Fallback>
                <p:oleObj name="Equation" r:id="rId5" imgW="799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43400"/>
                        <a:ext cx="3276600" cy="133191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 w="158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086600" cy="6096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Lead Time In EOQ Model</a:t>
            </a:r>
          </a:p>
        </p:txBody>
      </p: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33400" y="1066800"/>
            <a:ext cx="7772400" cy="5181600"/>
            <a:chOff x="338" y="1055"/>
            <a:chExt cx="4750" cy="2689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051" y="1055"/>
              <a:ext cx="265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  <a:latin typeface="Franklin Gothic Book" pitchFamily="34" charset="0"/>
                </a:rPr>
                <a:t>Demand = {Reorder Point}/{Lead time}</a:t>
              </a:r>
            </a:p>
          </p:txBody>
        </p: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338" y="1662"/>
              <a:ext cx="4750" cy="2082"/>
              <a:chOff x="242" y="1566"/>
              <a:chExt cx="4750" cy="2082"/>
            </a:xfrm>
          </p:grpSpPr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V="1">
                <a:off x="1872" y="1605"/>
                <a:ext cx="2" cy="168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Franklin Gothic Book" pitchFamily="34" charset="0"/>
                </a:endParaRPr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 rot="5400000" flipV="1">
                <a:off x="3432" y="1725"/>
                <a:ext cx="0" cy="312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Franklin Gothic Book" pitchFamily="34" charset="0"/>
                </a:endParaRPr>
              </a:p>
            </p:txBody>
          </p:sp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1298" y="2141"/>
                <a:ext cx="361" cy="25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600" b="1">
                    <a:solidFill>
                      <a:schemeClr val="tx1"/>
                    </a:solidFill>
                    <a:latin typeface="Franklin Gothic Book" pitchFamily="34" charset="0"/>
                  </a:rPr>
                  <a:t>Q*</a:t>
                </a:r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2786" y="1710"/>
                <a:ext cx="1564" cy="2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tx1"/>
                    </a:solidFill>
                    <a:latin typeface="Franklin Gothic Book" pitchFamily="34" charset="0"/>
                  </a:rPr>
                  <a:t>Slope = Demand Rate</a:t>
                </a:r>
              </a:p>
            </p:txBody>
          </p:sp>
          <p:grpSp>
            <p:nvGrpSpPr>
              <p:cNvPr id="15" name="Group 34"/>
              <p:cNvGrpSpPr>
                <a:grpSpLocks/>
              </p:cNvGrpSpPr>
              <p:nvPr/>
            </p:nvGrpSpPr>
            <p:grpSpPr bwMode="auto">
              <a:xfrm>
                <a:off x="2546" y="3357"/>
                <a:ext cx="289" cy="291"/>
                <a:chOff x="2400" y="3182"/>
                <a:chExt cx="289" cy="291"/>
              </a:xfrm>
            </p:grpSpPr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 rot="5390733">
                  <a:off x="2545" y="332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Franklin Gothic Book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 rot="5390733">
                  <a:off x="2256" y="3329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  <a:latin typeface="Franklin Gothic Book" pitchFamily="34" charset="0"/>
                  </a:endParaRPr>
                </a:p>
              </p:txBody>
            </p:sp>
            <p:sp>
              <p:nvSpPr>
                <p:cNvPr id="30" name="Text Box 19"/>
                <p:cNvSpPr txBox="1">
                  <a:spLocks noChangeArrowheads="1"/>
                </p:cNvSpPr>
                <p:nvPr/>
              </p:nvSpPr>
              <p:spPr bwMode="auto">
                <a:xfrm rot="48393">
                  <a:off x="2464" y="3182"/>
                  <a:ext cx="189" cy="2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tx1"/>
                      </a:solidFill>
                      <a:latin typeface="Franklin Gothic Book" pitchFamily="34" charset="0"/>
                    </a:rPr>
                    <a:t>L</a:t>
                  </a:r>
                </a:p>
              </p:txBody>
            </p:sp>
          </p:grp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 flipH="1" flipV="1">
                <a:off x="1874" y="2325"/>
                <a:ext cx="960" cy="96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Franklin Gothic Book" pitchFamily="34" charset="0"/>
                </a:endParaRPr>
              </a:p>
            </p:txBody>
          </p:sp>
          <p:sp>
            <p:nvSpPr>
              <p:cNvPr id="17" name="Line 22"/>
              <p:cNvSpPr>
                <a:spLocks noChangeShapeType="1"/>
              </p:cNvSpPr>
              <p:nvPr/>
            </p:nvSpPr>
            <p:spPr bwMode="auto">
              <a:xfrm flipV="1">
                <a:off x="2834" y="2325"/>
                <a:ext cx="0" cy="96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Franklin Gothic Book" pitchFamily="34" charset="0"/>
                </a:endParaRPr>
              </a:p>
            </p:txBody>
          </p: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 flipH="1" flipV="1">
                <a:off x="2834" y="2325"/>
                <a:ext cx="960" cy="96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Franklin Gothic Book" pitchFamily="34" charset="0"/>
                </a:endParaRPr>
              </a:p>
            </p:txBody>
          </p:sp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 flipV="1">
                <a:off x="3794" y="2325"/>
                <a:ext cx="0" cy="96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Franklin Gothic Book" pitchFamily="34" charset="0"/>
                </a:endParaRPr>
              </a:p>
            </p:txBody>
          </p:sp>
          <p:sp>
            <p:nvSpPr>
              <p:cNvPr id="20" name="Line 25"/>
              <p:cNvSpPr>
                <a:spLocks noChangeShapeType="1"/>
              </p:cNvSpPr>
              <p:nvPr/>
            </p:nvSpPr>
            <p:spPr bwMode="auto">
              <a:xfrm flipH="1" flipV="1">
                <a:off x="3794" y="2325"/>
                <a:ext cx="960" cy="96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Franklin Gothic Book" pitchFamily="34" charset="0"/>
                </a:endParaRPr>
              </a:p>
            </p:txBody>
          </p:sp>
          <p:sp>
            <p:nvSpPr>
              <p:cNvPr id="21" name="Line 26"/>
              <p:cNvSpPr>
                <a:spLocks noChangeShapeType="1"/>
              </p:cNvSpPr>
              <p:nvPr/>
            </p:nvSpPr>
            <p:spPr bwMode="auto">
              <a:xfrm flipV="1">
                <a:off x="4754" y="2325"/>
                <a:ext cx="0" cy="96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Franklin Gothic Book" pitchFamily="34" charset="0"/>
                </a:endParaRPr>
              </a:p>
            </p:txBody>
          </p:sp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 rot="13738894" flipV="1">
                <a:off x="2473" y="1783"/>
                <a:ext cx="1" cy="9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Franklin Gothic Book" pitchFamily="34" charset="0"/>
                </a:endParaRPr>
              </a:p>
            </p:txBody>
          </p:sp>
          <p:sp>
            <p:nvSpPr>
              <p:cNvPr id="23" name="Line 29"/>
              <p:cNvSpPr>
                <a:spLocks noChangeShapeType="1"/>
              </p:cNvSpPr>
              <p:nvPr/>
            </p:nvSpPr>
            <p:spPr bwMode="auto">
              <a:xfrm rot="5222703" flipV="1">
                <a:off x="1729" y="2192"/>
                <a:ext cx="1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Franklin Gothic Book" pitchFamily="34" charset="0"/>
                </a:endParaRPr>
              </a:p>
            </p:txBody>
          </p:sp>
          <p:sp>
            <p:nvSpPr>
              <p:cNvPr id="24" name="Line 32"/>
              <p:cNvSpPr>
                <a:spLocks noChangeShapeType="1"/>
              </p:cNvSpPr>
              <p:nvPr/>
            </p:nvSpPr>
            <p:spPr bwMode="auto">
              <a:xfrm>
                <a:off x="1682" y="3007"/>
                <a:ext cx="3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Franklin Gothic Book" pitchFamily="34" charset="0"/>
                </a:endParaRPr>
              </a:p>
            </p:txBody>
          </p:sp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 rot="5390733">
                <a:off x="2402" y="3151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  <a:latin typeface="Franklin Gothic Book" pitchFamily="34" charset="0"/>
                </a:endParaRPr>
              </a:p>
            </p:txBody>
          </p:sp>
          <p:sp>
            <p:nvSpPr>
              <p:cNvPr id="26" name="Text Box 36"/>
              <p:cNvSpPr txBox="1">
                <a:spLocks noChangeArrowheads="1"/>
              </p:cNvSpPr>
              <p:nvPr/>
            </p:nvSpPr>
            <p:spPr bwMode="auto">
              <a:xfrm>
                <a:off x="242" y="2862"/>
                <a:ext cx="1145" cy="2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tx1"/>
                    </a:solidFill>
                    <a:latin typeface="Franklin Gothic Book" pitchFamily="34" charset="0"/>
                  </a:rPr>
                  <a:t>Reorder point R</a:t>
                </a:r>
              </a:p>
            </p:txBody>
          </p:sp>
          <p:sp>
            <p:nvSpPr>
              <p:cNvPr id="27" name="Text Box 37"/>
              <p:cNvSpPr txBox="1">
                <a:spLocks noChangeArrowheads="1"/>
              </p:cNvSpPr>
              <p:nvPr/>
            </p:nvSpPr>
            <p:spPr bwMode="auto">
              <a:xfrm>
                <a:off x="866" y="1566"/>
                <a:ext cx="717" cy="2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tx1"/>
                    </a:solidFill>
                    <a:latin typeface="Franklin Gothic Book" pitchFamily="34" charset="0"/>
                  </a:rPr>
                  <a:t>Inventory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8382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Lead Time in EOQ Model</a:t>
            </a:r>
            <a:r>
              <a:rPr lang="en-US" b="1" dirty="0" smtClean="0"/>
              <a:t>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667000" y="1219200"/>
            <a:ext cx="5562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  <a:r>
              <a:rPr lang="en-US" sz="2400" b="1" u="sng" dirty="0" smtClean="0"/>
              <a:t>Reorder point (R)</a:t>
            </a:r>
            <a:r>
              <a:rPr lang="en-US" sz="2400" dirty="0" smtClean="0"/>
              <a:t> - On-hand inventory at instant order should be placed.  For constant demand and lead time, no safety stock is needed.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31465"/>
              </p:ext>
            </p:extLst>
          </p:nvPr>
        </p:nvGraphicFramePr>
        <p:xfrm>
          <a:off x="5410200" y="3429000"/>
          <a:ext cx="2324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3" imgW="533160" imgH="215640" progId="Equation.3">
                  <p:embed/>
                </p:oleObj>
              </mc:Choice>
              <mc:Fallback>
                <p:oleObj name="Equation" r:id="rId3" imgW="533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29000"/>
                        <a:ext cx="2324100" cy="9366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609600" y="3733800"/>
            <a:ext cx="2954338" cy="400050"/>
            <a:chOff x="662" y="3193"/>
            <a:chExt cx="1861" cy="252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662" y="3193"/>
              <a:ext cx="1861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tx1"/>
                  </a:solidFill>
                  <a:latin typeface="Franklin Gothic Book" pitchFamily="34" charset="0"/>
                </a:rPr>
                <a:t>d</a:t>
              </a:r>
              <a:r>
                <a:rPr lang="en-US" b="1">
                  <a:solidFill>
                    <a:schemeClr val="tx1"/>
                  </a:solidFill>
                  <a:latin typeface="Franklin Gothic Book" pitchFamily="34" charset="0"/>
                </a:rPr>
                <a:t>    average daily demand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672" y="3216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62000" y="4267200"/>
            <a:ext cx="2428037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chemeClr val="tx1"/>
                </a:solidFill>
                <a:latin typeface="Franklin Gothic Book" pitchFamily="34" charset="0"/>
              </a:rPr>
              <a:t>L</a:t>
            </a:r>
            <a:r>
              <a:rPr lang="en-US" b="1" i="1" baseline="-25000" dirty="0" err="1">
                <a:solidFill>
                  <a:schemeClr val="tx1"/>
                </a:solidFill>
                <a:latin typeface="Franklin Gothic Book" pitchFamily="34" charset="0"/>
              </a:rPr>
              <a:t>d</a:t>
            </a:r>
            <a:r>
              <a:rPr lang="en-US" b="1" dirty="0">
                <a:solidFill>
                  <a:schemeClr val="tx1"/>
                </a:solidFill>
                <a:latin typeface="Franklin Gothic Book" pitchFamily="34" charset="0"/>
              </a:rPr>
              <a:t>   lead time in days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04800" y="5105400"/>
            <a:ext cx="815816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Franklin Gothic Book" pitchFamily="34" charset="0"/>
              </a:rPr>
              <a:t>Could </a:t>
            </a:r>
            <a:r>
              <a:rPr lang="en-US" sz="2800" dirty="0" smtClean="0">
                <a:solidFill>
                  <a:schemeClr val="tx1"/>
                </a:solidFill>
                <a:latin typeface="Franklin Gothic Book" pitchFamily="34" charset="0"/>
              </a:rPr>
              <a:t>also use </a:t>
            </a:r>
            <a:r>
              <a:rPr lang="en-US" sz="2800" dirty="0">
                <a:solidFill>
                  <a:schemeClr val="tx1"/>
                </a:solidFill>
                <a:latin typeface="Franklin Gothic Book" pitchFamily="34" charset="0"/>
              </a:rPr>
              <a:t>R = </a:t>
            </a:r>
            <a:r>
              <a:rPr lang="en-US" sz="2800" dirty="0" err="1">
                <a:solidFill>
                  <a:schemeClr val="tx1"/>
                </a:solidFill>
                <a:latin typeface="Franklin Gothic Book" pitchFamily="34" charset="0"/>
              </a:rPr>
              <a:t>DL</a:t>
            </a:r>
            <a:r>
              <a:rPr lang="en-US" sz="2800" baseline="-25000" dirty="0" err="1">
                <a:solidFill>
                  <a:schemeClr val="tx1"/>
                </a:solidFill>
                <a:latin typeface="Franklin Gothic Book" pitchFamily="34" charset="0"/>
              </a:rPr>
              <a:t>y</a:t>
            </a:r>
            <a:r>
              <a:rPr lang="en-US" sz="2800" dirty="0">
                <a:solidFill>
                  <a:schemeClr val="tx1"/>
                </a:solidFill>
                <a:latin typeface="Franklin Gothic Book" pitchFamily="34" charset="0"/>
              </a:rPr>
              <a:t>, where D is </a:t>
            </a:r>
            <a:r>
              <a:rPr lang="en-US" sz="2800" dirty="0" smtClean="0">
                <a:solidFill>
                  <a:schemeClr val="tx1"/>
                </a:solidFill>
                <a:latin typeface="Franklin Gothic Book" pitchFamily="34" charset="0"/>
              </a:rPr>
              <a:t>annual </a:t>
            </a:r>
            <a:r>
              <a:rPr lang="en-US" sz="2800" dirty="0">
                <a:solidFill>
                  <a:schemeClr val="tx1"/>
                </a:solidFill>
                <a:latin typeface="Franklin Gothic Book" pitchFamily="34" charset="0"/>
              </a:rPr>
              <a:t>demand and L</a:t>
            </a:r>
            <a:r>
              <a:rPr lang="en-US" sz="2800" baseline="-25000" dirty="0">
                <a:solidFill>
                  <a:schemeClr val="tx1"/>
                </a:solidFill>
                <a:latin typeface="Franklin Gothic Book" pitchFamily="34" charset="0"/>
              </a:rPr>
              <a:t>y</a:t>
            </a:r>
            <a:r>
              <a:rPr lang="en-US" sz="2800" dirty="0">
                <a:solidFill>
                  <a:schemeClr val="tx1"/>
                </a:solidFill>
                <a:latin typeface="Franklin Gothic Book" pitchFamily="34" charset="0"/>
              </a:rPr>
              <a:t> is lead time in years.</a:t>
            </a:r>
          </a:p>
        </p:txBody>
      </p:sp>
      <p:pic>
        <p:nvPicPr>
          <p:cNvPr id="15" name="Picture 20" descr="Some of CPU's massive inventory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1458913"/>
            <a:ext cx="2667000" cy="205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EOQ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620000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2400" dirty="0"/>
              <a:t>A manufacturer of </a:t>
            </a:r>
            <a:r>
              <a:rPr lang="en-US" sz="2400" dirty="0" smtClean="0"/>
              <a:t>furniture </a:t>
            </a:r>
            <a:r>
              <a:rPr lang="en-US" sz="2400" dirty="0"/>
              <a:t>produces metal desks at a rate of </a:t>
            </a:r>
            <a:r>
              <a:rPr lang="en-US" sz="2400" dirty="0" smtClean="0"/>
              <a:t>400 </a:t>
            </a:r>
            <a:r>
              <a:rPr lang="en-US" sz="2400" dirty="0"/>
              <a:t>per month.  Each desk requires </a:t>
            </a:r>
            <a:r>
              <a:rPr lang="en-US" sz="2400" dirty="0" smtClean="0"/>
              <a:t>60 fasteners </a:t>
            </a:r>
            <a:r>
              <a:rPr lang="en-US" sz="2400" dirty="0"/>
              <a:t>purchased from a </a:t>
            </a:r>
            <a:r>
              <a:rPr lang="en-US" sz="2400" dirty="0" smtClean="0"/>
              <a:t>supplier.  </a:t>
            </a:r>
            <a:r>
              <a:rPr lang="en-US" sz="2400" dirty="0"/>
              <a:t>The </a:t>
            </a:r>
            <a:r>
              <a:rPr lang="en-US" sz="2400" dirty="0" smtClean="0"/>
              <a:t>supplier charges the furniture company $0.02 for each fastener.  </a:t>
            </a:r>
            <a:r>
              <a:rPr lang="en-US" sz="2400" dirty="0"/>
              <a:t>Fixed delivery charges and costs of receiving and storing shipments of </a:t>
            </a:r>
            <a:r>
              <a:rPr lang="en-US" sz="2400" dirty="0" smtClean="0"/>
              <a:t>fasteners amounts </a:t>
            </a:r>
            <a:r>
              <a:rPr lang="en-US" sz="2400" dirty="0"/>
              <a:t>to about $</a:t>
            </a:r>
            <a:r>
              <a:rPr lang="en-US" sz="2400" dirty="0" smtClean="0"/>
              <a:t>120 </a:t>
            </a:r>
            <a:r>
              <a:rPr lang="en-US" sz="2400" dirty="0"/>
              <a:t>per shipment, independent of the size of the shipment.  The </a:t>
            </a:r>
            <a:r>
              <a:rPr lang="en-US" sz="2400" dirty="0" smtClean="0"/>
              <a:t>company </a:t>
            </a:r>
            <a:r>
              <a:rPr lang="en-US" sz="2400" dirty="0"/>
              <a:t>uses </a:t>
            </a:r>
            <a:r>
              <a:rPr lang="en-US" sz="2400" dirty="0" smtClean="0"/>
              <a:t>an annual holding cost equal to 8% of the fasteners value.  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dirty="0" smtClean="0"/>
              <a:t>EOQ Example –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620000" cy="4800600"/>
          </a:xfrm>
        </p:spPr>
        <p:txBody>
          <a:bodyPr/>
          <a:lstStyle/>
          <a:p>
            <a:pPr marL="114300" lvl="0" indent="0">
              <a:buNone/>
            </a:pPr>
            <a:r>
              <a:rPr lang="en-US" sz="2400" dirty="0"/>
              <a:t>What is </a:t>
            </a:r>
            <a:r>
              <a:rPr lang="en-US" sz="2400" dirty="0" smtClean="0"/>
              <a:t>economic </a:t>
            </a:r>
            <a:r>
              <a:rPr lang="en-US" sz="2400" dirty="0"/>
              <a:t>order quantity (EOQ</a:t>
            </a:r>
            <a:r>
              <a:rPr lang="en-US" sz="2400" dirty="0" smtClean="0"/>
              <a:t>)?</a:t>
            </a:r>
          </a:p>
          <a:p>
            <a:pPr lvl="0"/>
            <a:endParaRPr lang="en-US" sz="2400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32004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Franklin Gothic Book" pitchFamily="34" charset="0"/>
              </a:rPr>
              <a:t>Approximately how many times per year would </a:t>
            </a:r>
            <a:r>
              <a:rPr lang="en-US" sz="2400" dirty="0" err="1" smtClean="0">
                <a:solidFill>
                  <a:schemeClr val="tx1"/>
                </a:solidFill>
                <a:latin typeface="Franklin Gothic Book" pitchFamily="34" charset="0"/>
              </a:rPr>
              <a:t>EOQ</a:t>
            </a:r>
            <a:r>
              <a:rPr lang="en-US" sz="2400" dirty="0" smtClean="0">
                <a:solidFill>
                  <a:schemeClr val="tx1"/>
                </a:solidFill>
                <a:latin typeface="Franklin Gothic Book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Franklin Gothic Book" pitchFamily="34" charset="0"/>
              </a:rPr>
              <a:t>policy call for replenishment of </a:t>
            </a:r>
            <a:r>
              <a:rPr lang="en-US" sz="2400" dirty="0" smtClean="0">
                <a:solidFill>
                  <a:schemeClr val="tx1"/>
                </a:solidFill>
                <a:latin typeface="Franklin Gothic Book" pitchFamily="34" charset="0"/>
              </a:rPr>
              <a:t>fasteners?  </a:t>
            </a:r>
            <a:endParaRPr lang="en-US" sz="2400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3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1143000"/>
          </a:xfrm>
        </p:spPr>
        <p:txBody>
          <a:bodyPr/>
          <a:lstStyle/>
          <a:p>
            <a:r>
              <a:rPr lang="en-US" dirty="0"/>
              <a:t>EOQ Example – Continued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7" y="1524000"/>
            <a:ext cx="31242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 smtClean="0"/>
              <a:t>Find the annual </a:t>
            </a:r>
            <a:r>
              <a:rPr lang="en-US" sz="2000" dirty="0"/>
              <a:t>cost of setup and inventory </a:t>
            </a:r>
            <a:r>
              <a:rPr lang="en-US" sz="2000" dirty="0" smtClean="0"/>
              <a:t>holding for a typical year.  Assume zero inventory carrying over from previous year (i.e., we must receive 1 shipment of size Q* at beginning of month 1). </a:t>
            </a:r>
            <a:endParaRPr lang="en-US" sz="2000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28219"/>
              </p:ext>
            </p:extLst>
          </p:nvPr>
        </p:nvGraphicFramePr>
        <p:xfrm>
          <a:off x="3673146" y="914400"/>
          <a:ext cx="4632654" cy="581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12"/>
                <a:gridCol w="1249314"/>
                <a:gridCol w="1249314"/>
                <a:gridCol w="1249314"/>
              </a:tblGrid>
              <a:tr h="99060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Month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Ending Inventory Level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Purchase</a:t>
                      </a:r>
                      <a:r>
                        <a:rPr lang="en-US" baseline="0" dirty="0" smtClean="0"/>
                        <a:t> Cost (@ $.02/item)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Holding</a:t>
                      </a:r>
                      <a:r>
                        <a:rPr lang="en-US" baseline="0" dirty="0" smtClean="0"/>
                        <a:t> Cost Charge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Using the Total Cost Expression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917" y="1524000"/>
            <a:ext cx="82033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chemeClr val="tx1"/>
                </a:solidFill>
                <a:latin typeface="Franklin Gothic Book" pitchFamily="34" charset="0"/>
              </a:rPr>
              <a:t>If we use the expression for total cost (TC) shown earlier, we could find the average cost estimates over the long run.  </a:t>
            </a:r>
          </a:p>
          <a:p>
            <a:pPr lvl="0"/>
            <a:endParaRPr lang="en-US" sz="2400" dirty="0">
              <a:solidFill>
                <a:schemeClr val="tx1"/>
              </a:solidFill>
              <a:latin typeface="Franklin Gothic Book" pitchFamily="34" charset="0"/>
            </a:endParaRPr>
          </a:p>
          <a:p>
            <a:pPr lvl="0"/>
            <a:r>
              <a:rPr lang="en-US" sz="2400" b="1" u="sng" dirty="0" smtClean="0">
                <a:solidFill>
                  <a:schemeClr val="tx1"/>
                </a:solidFill>
                <a:latin typeface="Franklin Gothic Book" pitchFamily="34" charset="0"/>
              </a:rPr>
              <a:t>For example:</a:t>
            </a:r>
          </a:p>
          <a:p>
            <a:pPr lvl="0"/>
            <a:endParaRPr lang="en-US" sz="2400" dirty="0" smtClean="0">
              <a:solidFill>
                <a:schemeClr val="tx1"/>
              </a:solidFill>
              <a:latin typeface="Franklin Gothic Book" pitchFamily="34" charset="0"/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  <a:latin typeface="Franklin Gothic Book" pitchFamily="34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Franklin Gothic Book" pitchFamily="34" charset="0"/>
              </a:rPr>
              <a:t>he </a:t>
            </a:r>
            <a:r>
              <a:rPr lang="en-US" sz="2400" dirty="0">
                <a:solidFill>
                  <a:schemeClr val="tx1"/>
                </a:solidFill>
                <a:latin typeface="Franklin Gothic Book" pitchFamily="34" charset="0"/>
              </a:rPr>
              <a:t>AVERAGE annual holding cost of the EOQ policy </a:t>
            </a:r>
            <a:r>
              <a:rPr lang="en-US" sz="2400" dirty="0" smtClean="0">
                <a:solidFill>
                  <a:schemeClr val="tx1"/>
                </a:solidFill>
                <a:latin typeface="Franklin Gothic Book" pitchFamily="34" charset="0"/>
              </a:rPr>
              <a:t>is     [Q/2]H =.  </a:t>
            </a:r>
          </a:p>
          <a:p>
            <a:pPr lvl="0"/>
            <a:endParaRPr lang="en-US" sz="2400" dirty="0">
              <a:solidFill>
                <a:schemeClr val="tx1"/>
              </a:solidFill>
              <a:latin typeface="Franklin Gothic Book" pitchFamily="34" charset="0"/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  <a:latin typeface="Franklin Gothic Book" pitchFamily="34" charset="0"/>
              </a:rPr>
              <a:t>The AVERAGE ordering or setup cost for the year would be                  (D/Q)S = </a:t>
            </a:r>
          </a:p>
          <a:p>
            <a:endParaRPr lang="en-US" sz="2400" dirty="0">
              <a:solidFill>
                <a:schemeClr val="tx1"/>
              </a:solidFill>
              <a:latin typeface="Franklin Gothic Book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04800" y="0"/>
            <a:ext cx="8019746" cy="121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Franklin Gothic Medium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Types of Inventories:</a:t>
            </a:r>
          </a:p>
          <a:p>
            <a:r>
              <a:rPr lang="en-US" sz="4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Raw Materials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Unprocessed or Semi-Processed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pic>
        <p:nvPicPr>
          <p:cNvPr id="21" name="Picture 5" descr="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1800929"/>
            <a:ext cx="2836863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71876-BDDB-4B89-B48D-FF8C9B4F55E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124" name="Picture 4" descr="http://europa.eu/newsroom/images/calendar/wood_calend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015" y="4324951"/>
            <a:ext cx="3200400" cy="21352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tatasteelindia.com/products-and-processes/images/mines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52" y="1908988"/>
            <a:ext cx="2381250" cy="17335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foodallergens.info/images/DTU/colourbox60045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7" y="4222141"/>
            <a:ext cx="2971800" cy="19683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39906" y="367772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Iron Ore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6351" y="3822031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Bar Stock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416" y="6294455"/>
            <a:ext cx="1346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Corn 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45126" y="6439874"/>
            <a:ext cx="103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Timber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 Manufacturer Example</a:t>
            </a:r>
            <a:br>
              <a:rPr lang="en-US" dirty="0" smtClean="0"/>
            </a:br>
            <a:r>
              <a:rPr lang="en-US" sz="2400" dirty="0" smtClean="0"/>
              <a:t>Annual Holding, Ordering, and Total Costs Versus Lot Size (Q)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347398" cy="498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4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dirty="0" smtClean="0"/>
              <a:t>Annual Cost vs. Lot Size Excel Model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12992"/>
            <a:ext cx="8115300" cy="417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420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none" spc="-100" baseline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 dirty="0" smtClean="0"/>
              <a:t>ABC Analysis </a:t>
            </a:r>
            <a:br>
              <a:rPr lang="en-US" sz="4400" dirty="0" smtClean="0"/>
            </a:br>
            <a:r>
              <a:rPr lang="en-US" i="1" dirty="0" smtClean="0"/>
              <a:t>Similar to Pareto Analysis</a:t>
            </a:r>
            <a:endParaRPr lang="en-US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5240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dirty="0" smtClean="0"/>
              <a:t>Calculate Annual Dollar Usage = Annual Usage Quantity  x Value per unit</a:t>
            </a:r>
          </a:p>
          <a:p>
            <a:pPr fontAlgn="auto">
              <a:spcAft>
                <a:spcPts val="0"/>
              </a:spcAft>
            </a:pPr>
            <a:r>
              <a:rPr lang="en-US" sz="2800" dirty="0" smtClean="0"/>
              <a:t>Sort SKUs by annual dollar usage, in declining order</a:t>
            </a:r>
          </a:p>
          <a:p>
            <a:pPr fontAlgn="auto">
              <a:spcAft>
                <a:spcPts val="0"/>
              </a:spcAft>
            </a:pPr>
            <a:r>
              <a:rPr lang="en-US" sz="2800" dirty="0" smtClean="0"/>
              <a:t>Draw rough A-B and B-C class lines:</a:t>
            </a:r>
          </a:p>
          <a:p>
            <a:pPr lvl="1" fontAlgn="auto">
              <a:spcAft>
                <a:spcPts val="0"/>
              </a:spcAft>
            </a:pPr>
            <a:r>
              <a:rPr lang="en-US" sz="2600" dirty="0" smtClean="0"/>
              <a:t>Class A: 20% of SKUs that represent 80% of dollar value</a:t>
            </a:r>
          </a:p>
          <a:p>
            <a:pPr lvl="1" fontAlgn="auto">
              <a:spcAft>
                <a:spcPts val="0"/>
              </a:spcAft>
            </a:pPr>
            <a:r>
              <a:rPr lang="en-US" sz="2600" dirty="0" smtClean="0"/>
              <a:t>Class B: 30% of SKUs that represent 15% of dollar value</a:t>
            </a:r>
          </a:p>
          <a:p>
            <a:pPr lvl="1" fontAlgn="auto">
              <a:spcAft>
                <a:spcPts val="0"/>
              </a:spcAft>
            </a:pPr>
            <a:r>
              <a:rPr lang="en-US" sz="2600" dirty="0" smtClean="0"/>
              <a:t>Class C: 50% of SKUs that represent 5% of dollar value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</a:pPr>
            <a:endParaRPr lang="en-US" dirty="0" smtClean="0"/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04800" y="0"/>
            <a:ext cx="8229600" cy="121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Franklin Gothic Medium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Types of Inventories:</a:t>
            </a:r>
          </a:p>
          <a:p>
            <a:r>
              <a:rPr lang="en-US" sz="4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Components </a:t>
            </a:r>
          </a:p>
          <a:p>
            <a:r>
              <a:rPr lang="en-US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(of course, YOUR components might be MY finished goods)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71876-BDDB-4B89-B48D-FF8C9B4F55E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146" name="Picture 2" descr="http://www.diselec-electronica.com/images/com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97" y="1911486"/>
            <a:ext cx="3718582" cy="226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meyle.com/fileadmin/_processed_/csm_PG_Antriebsteile_800x600px_2f697862d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90" y="1776846"/>
            <a:ext cx="3810000" cy="25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71641" y="4380676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Car Components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8139" y="4180621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Computer components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6150" name="Picture 6" descr="http://antiquebicycle.tk/wp-content/uploads/2016/01/shimano-mountain-bike-components-shimano-mountain-bike-component-shimano-bicycle-parts-shimano-bicycle-par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25" y="4885127"/>
            <a:ext cx="2443111" cy="18323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687446" y="6056672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Bicycle Components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04800" y="0"/>
            <a:ext cx="8019746" cy="121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Franklin Gothic Medium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Types of Inventories:</a:t>
            </a:r>
          </a:p>
          <a:p>
            <a:r>
              <a:rPr lang="en-US" sz="4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Work-in-Process (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WIP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</a:p>
          <a:p>
            <a:r>
              <a:rPr lang="en-US" sz="28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 the process of being transformed and therefore partly complete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71876-BDDB-4B89-B48D-FF8C9B4F55E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42" name="Picture 2" descr="http://www.gsmindustrial.com/wp-content/uploads/2015/01/Machining-Turning-Spacers-710x3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8" y="2329009"/>
            <a:ext cx="3638550" cy="198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golfwrx.com/wp-content/uploads/2014/10/10-e142125763049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83" y="1828800"/>
            <a:ext cx="3539861" cy="235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www.naughtone.com/wp-content/uploads/2015/02/hush-bases-in-production.jpg?fa447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17517"/>
            <a:ext cx="5044004" cy="223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0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04800" y="0"/>
            <a:ext cx="8019746" cy="121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Franklin Gothic Medium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Types of Inventories:</a:t>
            </a:r>
          </a:p>
          <a:p>
            <a:r>
              <a:rPr lang="en-US" sz="4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Finished Goods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71876-BDDB-4B89-B48D-FF8C9B4F55E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1270" name="Picture 6" descr="http://buzzbuzzy.xyz/wp-content/uploads/2015/09/ret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988" y="1371600"/>
            <a:ext cx="3132714" cy="2238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www.newcarinv.com/wp-content/uploads/2012/03/About-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9" y="1686910"/>
            <a:ext cx="4286250" cy="32194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://www.tuttleprinting.com/images/product/613E6739sm3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49" y="4055980"/>
            <a:ext cx="3704593" cy="24697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7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</a:t>
            </a:r>
            <a:r>
              <a:rPr lang="en-US" dirty="0" smtClean="0"/>
              <a:t>Holding Cost (H)</a:t>
            </a:r>
            <a:br>
              <a:rPr lang="en-US" dirty="0" smtClean="0"/>
            </a:br>
            <a:r>
              <a:rPr lang="en-US" sz="2800" dirty="0" smtClean="0"/>
              <a:t>Also known as Carrying Cost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sz="2400" dirty="0"/>
              <a:t>Inventory carrying cost is </a:t>
            </a:r>
            <a:r>
              <a:rPr lang="en-US" sz="2400" dirty="0" smtClean="0"/>
              <a:t>an aggregated </a:t>
            </a:r>
            <a:r>
              <a:rPr lang="en-US" sz="2400" dirty="0"/>
              <a:t>interest rate comprised of many </a:t>
            </a:r>
            <a:r>
              <a:rPr lang="en-US" sz="2400" dirty="0" smtClean="0"/>
              <a:t>components, including:</a:t>
            </a:r>
            <a:endParaRPr lang="en-US" sz="2400" dirty="0"/>
          </a:p>
          <a:p>
            <a:pPr marL="803275" lvl="1" indent="-231775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en-US" sz="2400" dirty="0"/>
              <a:t>Cost of </a:t>
            </a:r>
            <a:r>
              <a:rPr lang="en-US" sz="2400" dirty="0" smtClean="0"/>
              <a:t>storage space (rent, depreciation, power, heat, cooling, taxes, insurance, etc.)</a:t>
            </a:r>
            <a:endParaRPr lang="en-US" sz="2400" dirty="0"/>
          </a:p>
          <a:p>
            <a:pPr marL="803275" lvl="1" indent="-231775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en-US" sz="2400" dirty="0" smtClean="0"/>
              <a:t>Breakage</a:t>
            </a:r>
            <a:r>
              <a:rPr lang="en-US" sz="2400" dirty="0"/>
              <a:t>, spoilage, </a:t>
            </a:r>
            <a:r>
              <a:rPr lang="en-US" sz="2400" dirty="0" smtClean="0"/>
              <a:t>pilferage, deterioration </a:t>
            </a:r>
            <a:r>
              <a:rPr lang="en-US" sz="2400" dirty="0"/>
              <a:t>and                       obsolescence</a:t>
            </a:r>
            <a:r>
              <a:rPr lang="en-US" sz="2400" dirty="0" smtClean="0"/>
              <a:t>.</a:t>
            </a:r>
          </a:p>
          <a:p>
            <a:pPr marL="803275" lvl="1" indent="-231775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en-US" sz="2400" dirty="0" smtClean="0"/>
              <a:t>Record keeping</a:t>
            </a:r>
          </a:p>
          <a:p>
            <a:pPr marL="803275" lvl="1" indent="-231775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en-US" sz="2400" dirty="0" smtClean="0"/>
              <a:t>Material handling equipment</a:t>
            </a:r>
            <a:endParaRPr lang="en-US" sz="2400" dirty="0"/>
          </a:p>
          <a:p>
            <a:pPr marL="803275" lvl="1" indent="-231775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en-US" sz="2400" dirty="0" smtClean="0"/>
              <a:t>Cost of capital.  Opportunity </a:t>
            </a:r>
            <a:r>
              <a:rPr lang="en-US" sz="2400" dirty="0"/>
              <a:t>cost of alternative </a:t>
            </a:r>
            <a:r>
              <a:rPr lang="en-US" sz="2400" dirty="0" smtClean="0"/>
              <a:t>investments.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56" y="152400"/>
            <a:ext cx="7620000" cy="1143000"/>
          </a:xfrm>
        </p:spPr>
        <p:txBody>
          <a:bodyPr/>
          <a:lstStyle/>
          <a:p>
            <a:r>
              <a:rPr lang="en-US" sz="3600" dirty="0" smtClean="0"/>
              <a:t>Example:  Inventory Holding </a:t>
            </a:r>
            <a:r>
              <a:rPr lang="en-US" sz="3600" dirty="0"/>
              <a:t>Cost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1219200"/>
            <a:ext cx="57150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en-US" sz="2000" dirty="0" smtClean="0"/>
              <a:t>Cost of Capital =  		5.0%</a:t>
            </a:r>
          </a:p>
          <a:p>
            <a:pPr>
              <a:buFont typeface="Symbol" pitchFamily="18" charset="2"/>
              <a:buNone/>
            </a:pPr>
            <a:r>
              <a:rPr lang="en-US" sz="2000" dirty="0" smtClean="0"/>
              <a:t>Taxes	=</a:t>
            </a:r>
            <a:r>
              <a:rPr lang="en-US" sz="2000" dirty="0"/>
              <a:t> </a:t>
            </a:r>
            <a:r>
              <a:rPr lang="en-US" sz="2000" dirty="0" smtClean="0"/>
              <a:t> 			1.5%</a:t>
            </a:r>
          </a:p>
          <a:p>
            <a:pPr>
              <a:buFont typeface="Symbol" pitchFamily="18" charset="2"/>
              <a:buNone/>
            </a:pPr>
            <a:r>
              <a:rPr lang="en-US" sz="2000" dirty="0" smtClean="0"/>
              <a:t>Insurance = 			1.0%</a:t>
            </a:r>
          </a:p>
          <a:p>
            <a:pPr>
              <a:buFont typeface="Symbol" pitchFamily="18" charset="2"/>
              <a:buNone/>
            </a:pPr>
            <a:r>
              <a:rPr lang="en-US" sz="2000" dirty="0" smtClean="0"/>
              <a:t>Obsolescence, breakage, etc. =	1.0%</a:t>
            </a:r>
          </a:p>
          <a:p>
            <a:pPr>
              <a:buNone/>
            </a:pPr>
            <a:r>
              <a:rPr lang="en-US" sz="2000" dirty="0"/>
              <a:t>Storage </a:t>
            </a:r>
            <a:r>
              <a:rPr lang="en-US" sz="2000" dirty="0" smtClean="0"/>
              <a:t>= 			2.5%</a:t>
            </a:r>
            <a:endParaRPr lang="en-US" sz="2000" dirty="0"/>
          </a:p>
          <a:p>
            <a:pPr>
              <a:buFont typeface="Symbol" pitchFamily="18" charset="2"/>
              <a:buNone/>
            </a:pPr>
            <a:r>
              <a:rPr lang="en-US" sz="2000" dirty="0" smtClean="0"/>
              <a:t>Total Interest Charge =   		</a:t>
            </a:r>
            <a:r>
              <a:rPr lang="en-US" sz="2000" b="1" dirty="0" smtClean="0"/>
              <a:t>11%</a:t>
            </a:r>
            <a:endParaRPr lang="en-US" sz="2000" b="1" dirty="0"/>
          </a:p>
        </p:txBody>
      </p:sp>
      <p:pic>
        <p:nvPicPr>
          <p:cNvPr id="8" name="Picture 10" descr="wood%20fork%20truck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435600" y="1295400"/>
            <a:ext cx="2743200" cy="2057400"/>
          </a:xfrm>
          <a:prstGeom prst="rect">
            <a:avLst/>
          </a:prstGeom>
          <a:noFill/>
        </p:spPr>
      </p:pic>
      <p:pic>
        <p:nvPicPr>
          <p:cNvPr id="9" name="Picture 8" descr="181_SHIP.jpg (128665 bytes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006850"/>
            <a:ext cx="18365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 descr="taxes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3505200" y="4213225"/>
            <a:ext cx="2703513" cy="2384425"/>
          </a:xfrm>
          <a:prstGeom prst="rect">
            <a:avLst/>
          </a:prstGeom>
          <a:noFill/>
        </p:spPr>
      </p:pic>
      <p:pic>
        <p:nvPicPr>
          <p:cNvPr id="11" name="Picture 16" descr="Cambridge%20-%20Warehouse%20Fire%20C%20-%20200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0916" y="4343400"/>
            <a:ext cx="2819400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458200" cy="990600"/>
          </a:xfrm>
        </p:spPr>
        <p:txBody>
          <a:bodyPr/>
          <a:lstStyle/>
          <a:p>
            <a:r>
              <a:rPr lang="en-US" sz="3600" b="1" dirty="0" smtClean="0"/>
              <a:t>Inventory </a:t>
            </a:r>
            <a:r>
              <a:rPr lang="en-US" sz="3600" dirty="0" smtClean="0"/>
              <a:t>Holding </a:t>
            </a:r>
            <a:r>
              <a:rPr lang="en-US" sz="3600" b="1" dirty="0" smtClean="0"/>
              <a:t>Cost Example - Continued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1447800"/>
            <a:ext cx="8153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400" dirty="0" smtClean="0"/>
              <a:t>Let: 	</a:t>
            </a:r>
            <a:r>
              <a:rPr lang="en-US" sz="2400" dirty="0" err="1" smtClean="0"/>
              <a:t>i</a:t>
            </a:r>
            <a:r>
              <a:rPr lang="en-US" sz="2400" dirty="0" smtClean="0"/>
              <a:t> = 	interest rate per time period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		c = 	cost to buy or produce one unit of the inventory 		item (not the projected sales price)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		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	If  c = $1000, and </a:t>
            </a:r>
            <a:r>
              <a:rPr lang="en-US" sz="2400" dirty="0" err="1" smtClean="0"/>
              <a:t>i</a:t>
            </a:r>
            <a:r>
              <a:rPr lang="en-US" sz="2400" dirty="0" smtClean="0"/>
              <a:t> = 11% annually, then every unit held in inventory costs the company: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		 </a:t>
            </a:r>
          </a:p>
          <a:p>
            <a:pPr algn="ctr">
              <a:buFont typeface="Monotype Sorts" pitchFamily="2" charset="2"/>
              <a:buNone/>
            </a:pPr>
            <a:r>
              <a:rPr lang="en-US" sz="2400" dirty="0" smtClean="0"/>
              <a:t>H = </a:t>
            </a:r>
            <a:r>
              <a:rPr lang="en-US" sz="2400" dirty="0" err="1" smtClean="0"/>
              <a:t>ic</a:t>
            </a:r>
            <a:r>
              <a:rPr lang="en-US" sz="2400" dirty="0" smtClean="0"/>
              <a:t> = ($1000)(0.11) = $110/year</a:t>
            </a:r>
          </a:p>
          <a:p>
            <a:pPr algn="ctr">
              <a:buFont typeface="Monotype Sorts" pitchFamily="2" charset="2"/>
              <a:buNone/>
            </a:pPr>
            <a:r>
              <a:rPr lang="en-US" sz="2400" dirty="0" smtClean="0"/>
              <a:t>Or</a:t>
            </a:r>
          </a:p>
          <a:p>
            <a:pPr algn="ctr">
              <a:buFont typeface="Monotype Sorts" pitchFamily="2" charset="2"/>
              <a:buNone/>
            </a:pPr>
            <a:r>
              <a:rPr lang="en-US" sz="2400" dirty="0" smtClean="0"/>
              <a:t>H = </a:t>
            </a:r>
            <a:r>
              <a:rPr lang="en-US" sz="2400" dirty="0" err="1" smtClean="0"/>
              <a:t>ic</a:t>
            </a:r>
            <a:r>
              <a:rPr lang="en-US" sz="2400" dirty="0" smtClean="0"/>
              <a:t> = ($1000)(0.11/12) = $9.17/month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086600" cy="1447800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Typical Values for Inventory Carrying Cost Components</a:t>
            </a:r>
          </a:p>
        </p:txBody>
      </p:sp>
      <p:graphicFrame>
        <p:nvGraphicFramePr>
          <p:cNvPr id="8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955058"/>
              </p:ext>
            </p:extLst>
          </p:nvPr>
        </p:nvGraphicFramePr>
        <p:xfrm>
          <a:off x="1447800" y="1828800"/>
          <a:ext cx="5715000" cy="41148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81400"/>
                <a:gridCol w="2133600"/>
              </a:tblGrid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Arial" pitchFamily="34" charset="0"/>
                        </a:rPr>
                        <a:t>Element</a:t>
                      </a:r>
                      <a:endParaRPr kumimoji="1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Arial" pitchFamily="34" charset="0"/>
                        </a:rPr>
                        <a:t>Ranges</a:t>
                      </a:r>
                      <a:endParaRPr kumimoji="1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Arial" pitchFamily="34" charset="0"/>
                        </a:rPr>
                        <a:t>Cost of Capital</a:t>
                      </a: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Arial" pitchFamily="34" charset="0"/>
                        </a:rPr>
                        <a:t>5 – 40%</a:t>
                      </a: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Arial" pitchFamily="34" charset="0"/>
                        </a:rPr>
                        <a:t>Taxes</a:t>
                      </a: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Arial" pitchFamily="34" charset="0"/>
                        </a:rPr>
                        <a:t>0.5 – 2%</a:t>
                      </a: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Arial" pitchFamily="34" charset="0"/>
                        </a:rPr>
                        <a:t>Insurance</a:t>
                      </a: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Arial" pitchFamily="34" charset="0"/>
                        </a:rPr>
                        <a:t>0 – 2%</a:t>
                      </a: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Arial" pitchFamily="34" charset="0"/>
                        </a:rPr>
                        <a:t>Obsolescence</a:t>
                      </a: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Arial" pitchFamily="34" charset="0"/>
                        </a:rPr>
                        <a:t>0.5 – 2%</a:t>
                      </a: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Arial" pitchFamily="34" charset="0"/>
                        </a:rPr>
                        <a:t>Storage</a:t>
                      </a: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Arial" pitchFamily="34" charset="0"/>
                        </a:rPr>
                        <a:t>0 – 4%</a:t>
                      </a: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Arial" pitchFamily="34" charset="0"/>
                        </a:rPr>
                        <a:t>Total</a:t>
                      </a: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Arial" pitchFamily="34" charset="0"/>
                        </a:rPr>
                        <a:t> 6 – 50%</a:t>
                      </a: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7137</TotalTime>
  <Words>859</Words>
  <Application>Microsoft Office PowerPoint</Application>
  <PresentationFormat>On-screen Show (4:3)</PresentationFormat>
  <Paragraphs>199</Paragraphs>
  <Slides>22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Adjacency</vt:lpstr>
      <vt:lpstr>Equation</vt:lpstr>
      <vt:lpstr>Inventory Management Types of inventory, inventory carrying costs, economic order quantity model (EOQ). </vt:lpstr>
      <vt:lpstr>PowerPoint Presentation</vt:lpstr>
      <vt:lpstr>PowerPoint Presentation</vt:lpstr>
      <vt:lpstr>PowerPoint Presentation</vt:lpstr>
      <vt:lpstr>PowerPoint Presentation</vt:lpstr>
      <vt:lpstr>Inventory Holding Cost (H) Also known as Carrying Cost</vt:lpstr>
      <vt:lpstr>Example:  Inventory Holding Cost </vt:lpstr>
      <vt:lpstr>Inventory Holding Cost Example - Continued</vt:lpstr>
      <vt:lpstr>Typical Values for Inventory Carrying Cost Components</vt:lpstr>
      <vt:lpstr>Economic Order Quantity (EOQ) </vt:lpstr>
      <vt:lpstr>Basic EOQ Model</vt:lpstr>
      <vt:lpstr>Total Cost Expression for EOQ</vt:lpstr>
      <vt:lpstr>Derivation of the EOQ Model</vt:lpstr>
      <vt:lpstr>Lead Time In EOQ Model</vt:lpstr>
      <vt:lpstr>Lead Time in EOQ Model </vt:lpstr>
      <vt:lpstr>EOQ Example</vt:lpstr>
      <vt:lpstr>EOQ Example – Continued </vt:lpstr>
      <vt:lpstr>EOQ Example – Continued </vt:lpstr>
      <vt:lpstr>Using the Total Cost Expression</vt:lpstr>
      <vt:lpstr>Desk Manufacturer Example Annual Holding, Ordering, and Total Costs Versus Lot Size (Q)</vt:lpstr>
      <vt:lpstr>Annual Cost vs. Lot Size Excel Model</vt:lpstr>
      <vt:lpstr>PowerPoint Presentation</vt:lpstr>
    </vt:vector>
  </TitlesOfParts>
  <Company>Rensselaer Hartford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Ed Arnheiter</dc:creator>
  <cp:lastModifiedBy>Windows User</cp:lastModifiedBy>
  <cp:revision>503</cp:revision>
  <cp:lastPrinted>2002-07-15T20:13:21Z</cp:lastPrinted>
  <dcterms:created xsi:type="dcterms:W3CDTF">2000-08-25T18:42:19Z</dcterms:created>
  <dcterms:modified xsi:type="dcterms:W3CDTF">2016-04-28T16:40:50Z</dcterms:modified>
</cp:coreProperties>
</file>