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5" r:id="rId2"/>
    <p:sldId id="286" r:id="rId3"/>
    <p:sldId id="270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7" r:id="rId12"/>
    <p:sldId id="268" r:id="rId13"/>
    <p:sldId id="261" r:id="rId14"/>
    <p:sldId id="262" r:id="rId15"/>
    <p:sldId id="260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A0F85-F122-48A6-A48F-D266771E7DC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EDF9C-0073-4EDE-874E-F5CA769F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0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POM 601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7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7484-8696-49DF-819D-415AA86884F2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0501-E7D7-4A5D-83C7-A33729ADAC5C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B988-DC9D-4726-8BC1-1698950B8EBC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DED5-B65C-4B06-ADEA-823533E80029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4640-B176-4A41-A0B7-31884EF4DE5B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CA42-B08E-4D34-80D2-FAE6F0628DFF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2F66-0D43-4E71-B2A6-44027F68FF96}" type="datetime1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FE18-AD86-47EF-9DCD-9CD3EAF77D08}" type="datetime1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5D2-EF09-43FB-AC35-A26D6FC47D94}" type="datetime1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5747-6E5B-4F93-94F4-D15169BBD238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A0A1-EDD8-4DBF-AC63-D366483A8516}" type="datetime1">
              <a:rPr lang="en-US" smtClean="0"/>
              <a:t>4/4/2016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A7B326-3890-45A5-AE4F-B09C29C77A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D14161-0C34-4445-9CC8-145FA04741E5}" type="datetime1">
              <a:rPr lang="en-US" smtClean="0"/>
              <a:t>4/4/2016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 Sigma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/>
              <a:t>The </a:t>
            </a:r>
            <a:r>
              <a:rPr lang="en-US" sz="3200" dirty="0" err="1" smtClean="0"/>
              <a:t>DMAIC</a:t>
            </a:r>
            <a:r>
              <a:rPr lang="en-US" sz="3200" dirty="0" smtClean="0"/>
              <a:t> Process</a:t>
            </a:r>
            <a:br>
              <a:rPr lang="en-US" sz="3200" dirty="0" smtClean="0"/>
            </a:br>
            <a:r>
              <a:rPr lang="en-US" sz="3200" dirty="0" smtClean="0"/>
              <a:t>Reducing Process Variation</a:t>
            </a:r>
            <a:br>
              <a:rPr lang="en-US" sz="3200" dirty="0" smtClean="0"/>
            </a:br>
            <a:r>
              <a:rPr lang="en-US" sz="3200" dirty="0" smtClean="0"/>
              <a:t>Catapult Exercise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BUSI</a:t>
            </a:r>
            <a:r>
              <a:rPr lang="en-US" dirty="0" smtClean="0"/>
              <a:t> 104 – Operations Management</a:t>
            </a:r>
          </a:p>
          <a:p>
            <a:r>
              <a:rPr lang="en-US" dirty="0" smtClean="0"/>
              <a:t>Professor Arnheiter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7299" y="31955"/>
            <a:ext cx="7620000" cy="779868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DMAIC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Summary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45459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8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200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Statapult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Exercise: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Reducing Variation using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DMAIC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Process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 descr="http://www.lean6-sigma.co.uk/images/13-02-13_15-16statapultS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248400" cy="378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Statapult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061077"/>
            <a:ext cx="3206750" cy="684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7350" indent="-38735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87350" indent="-38735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K</a:t>
            </a:r>
            <a:r>
              <a:rPr lang="en-US" sz="2800" dirty="0" smtClean="0">
                <a:solidFill>
                  <a:schemeClr val="tx2"/>
                </a:solidFill>
              </a:rPr>
              <a:t>eep </a:t>
            </a:r>
            <a:r>
              <a:rPr lang="en-US" sz="2800" dirty="0">
                <a:solidFill>
                  <a:schemeClr val="tx2"/>
                </a:solidFill>
              </a:rPr>
              <a:t>your hand from being pinched by the stop pin and arm.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2"/>
              </a:solidFill>
            </a:endParaRPr>
          </a:p>
          <a:p>
            <a:pPr marL="387350" indent="-38735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Do not </a:t>
            </a:r>
            <a:r>
              <a:rPr lang="en-US" sz="2800" dirty="0" smtClean="0">
                <a:solidFill>
                  <a:schemeClr val="tx2"/>
                </a:solidFill>
              </a:rPr>
              <a:t>get </a:t>
            </a:r>
            <a:r>
              <a:rPr lang="en-US" sz="2800" dirty="0">
                <a:solidFill>
                  <a:schemeClr val="tx2"/>
                </a:solidFill>
              </a:rPr>
              <a:t>too close to the </a:t>
            </a:r>
            <a:r>
              <a:rPr lang="en-US" sz="2800" dirty="0" smtClean="0">
                <a:solidFill>
                  <a:schemeClr val="tx2"/>
                </a:solidFill>
              </a:rPr>
              <a:t>catapult </a:t>
            </a:r>
            <a:r>
              <a:rPr lang="en-US" sz="2800" dirty="0">
                <a:solidFill>
                  <a:schemeClr val="tx2"/>
                </a:solidFill>
              </a:rPr>
              <a:t>while </a:t>
            </a:r>
            <a:r>
              <a:rPr lang="en-US" sz="2800" dirty="0" smtClean="0">
                <a:solidFill>
                  <a:schemeClr val="tx2"/>
                </a:solidFill>
              </a:rPr>
              <a:t>launching</a:t>
            </a:r>
            <a:r>
              <a:rPr lang="en-US" sz="2800" dirty="0" smtClean="0">
                <a:solidFill>
                  <a:schemeClr val="tx2"/>
                </a:solidFill>
              </a:rPr>
              <a:t>. </a:t>
            </a:r>
            <a:endParaRPr lang="en-US" sz="2800" dirty="0">
              <a:solidFill>
                <a:schemeClr val="tx2"/>
              </a:solidFill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2"/>
              </a:solidFill>
            </a:endParaRPr>
          </a:p>
          <a:p>
            <a:pPr marL="387350" indent="-38735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Do not allow the measuring tape to cut you while </a:t>
            </a:r>
            <a:r>
              <a:rPr lang="en-US" sz="2800" dirty="0" smtClean="0">
                <a:solidFill>
                  <a:schemeClr val="tx2"/>
                </a:solidFill>
              </a:rPr>
              <a:t>being </a:t>
            </a:r>
            <a:r>
              <a:rPr lang="en-US" sz="2800" dirty="0">
                <a:solidFill>
                  <a:schemeClr val="tx2"/>
                </a:solidFill>
              </a:rPr>
              <a:t>rewound.</a:t>
            </a:r>
          </a:p>
          <a:p>
            <a:pPr marL="387350" indent="-38735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2"/>
              </a:solidFill>
            </a:endParaRPr>
          </a:p>
          <a:p>
            <a:pPr marL="387350" indent="-38735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</a:endParaRPr>
          </a:p>
          <a:p>
            <a:pPr marL="387350" indent="-38735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87350" indent="-38735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87350" indent="-38735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296853"/>
            <a:ext cx="4318791" cy="3238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657600" y="2668453"/>
            <a:ext cx="1295400" cy="9905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48085" tIns="19233" rIns="19233" bIns="19233" anchor="ctr">
            <a:spAutoFit/>
          </a:bodyPr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240577" y="4438920"/>
            <a:ext cx="1756771" cy="31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085" tIns="19233" rIns="19233" bIns="19233">
            <a:spAutoFit/>
          </a:bodyPr>
          <a:lstStyle/>
          <a:p>
            <a:pPr marL="381000" indent="-381000">
              <a:lnSpc>
                <a:spcPct val="100000"/>
              </a:lnSpc>
              <a:spcAft>
                <a:spcPct val="60000"/>
              </a:spcAft>
            </a:pPr>
            <a:r>
              <a:rPr lang="en-US" dirty="0"/>
              <a:t>Safe Holding Zone</a:t>
            </a:r>
          </a:p>
        </p:txBody>
      </p:sp>
      <p:sp>
        <p:nvSpPr>
          <p:cNvPr id="9" name="Right Brace 8"/>
          <p:cNvSpPr/>
          <p:nvPr/>
        </p:nvSpPr>
        <p:spPr>
          <a:xfrm rot="5723410">
            <a:off x="5725758" y="3550831"/>
            <a:ext cx="786411" cy="885717"/>
          </a:xfrm>
          <a:prstGeom prst="rightBrace">
            <a:avLst>
              <a:gd name="adj1" fmla="val 8333"/>
              <a:gd name="adj2" fmla="val 52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161337" cy="831850"/>
          </a:xfrm>
        </p:spPr>
        <p:txBody>
          <a:bodyPr>
            <a:normAutofit/>
          </a:bodyPr>
          <a:lstStyle/>
          <a:p>
            <a:pPr defTabSz="1019175" eaLnBrk="1" hangingPunct="1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Quick-Fire Launching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838200"/>
            <a:ext cx="8077200" cy="709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Use only </a:t>
            </a:r>
            <a:r>
              <a:rPr lang="en-US" sz="2400" dirty="0" smtClean="0"/>
              <a:t>the “</a:t>
            </a:r>
            <a:r>
              <a:rPr lang="en-US" sz="2400" dirty="0" err="1" smtClean="0"/>
              <a:t>Statapult</a:t>
            </a:r>
            <a:r>
              <a:rPr lang="en-US" sz="2400" dirty="0" smtClean="0"/>
              <a:t>”, </a:t>
            </a:r>
            <a:r>
              <a:rPr lang="en-US" sz="2400" dirty="0" smtClean="0"/>
              <a:t>measuring </a:t>
            </a:r>
            <a:r>
              <a:rPr lang="en-US" sz="2400" dirty="0" smtClean="0"/>
              <a:t>tape,</a:t>
            </a:r>
            <a:r>
              <a:rPr lang="en-US" sz="2400" dirty="0" smtClean="0"/>
              <a:t> </a:t>
            </a:r>
            <a:r>
              <a:rPr lang="en-US" sz="2400" dirty="0" smtClean="0"/>
              <a:t>and ball.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Agree on</a:t>
            </a:r>
            <a:r>
              <a:rPr lang="en-US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 smtClean="0"/>
              <a:t>launching</a:t>
            </a:r>
            <a:r>
              <a:rPr lang="en-US" sz="2400" dirty="0" smtClean="0"/>
              <a:t> </a:t>
            </a:r>
            <a:r>
              <a:rPr lang="en-US" sz="2400" dirty="0" smtClean="0"/>
              <a:t>sequence </a:t>
            </a:r>
            <a:r>
              <a:rPr lang="en-US" sz="2400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smtClean="0"/>
              <a:t>team members</a:t>
            </a:r>
            <a:r>
              <a:rPr lang="en-US" sz="2400" dirty="0" smtClean="0"/>
              <a:t>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/>
              <a:t>NO practice shots</a:t>
            </a:r>
            <a:r>
              <a:rPr lang="en-US" sz="2400" dirty="0" smtClean="0"/>
              <a:t>!</a:t>
            </a:r>
            <a:endParaRPr lang="en-US" sz="2400" dirty="0" smtClean="0"/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Each </a:t>
            </a:r>
            <a:r>
              <a:rPr lang="en-US" sz="2400" dirty="0" smtClean="0"/>
              <a:t>launcher</a:t>
            </a:r>
            <a:r>
              <a:rPr lang="en-US" sz="2400" dirty="0" smtClean="0"/>
              <a:t> </a:t>
            </a:r>
            <a:r>
              <a:rPr lang="en-US" sz="2400" dirty="0" smtClean="0"/>
              <a:t>will shoot an </a:t>
            </a:r>
            <a:r>
              <a:rPr lang="en-US" sz="2400" dirty="0" smtClean="0"/>
              <a:t>equal </a:t>
            </a:r>
            <a:r>
              <a:rPr lang="en-US" sz="2400" dirty="0" smtClean="0"/>
              <a:t>number of </a:t>
            </a:r>
            <a:r>
              <a:rPr lang="en-US" sz="2400" dirty="0" smtClean="0"/>
              <a:t>shots.  Instructor will specify how many total data points to collect (depends on team size).</a:t>
            </a:r>
            <a:endParaRPr lang="en-US" sz="2400" dirty="0" smtClean="0"/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Pull arm back to </a:t>
            </a:r>
            <a:r>
              <a:rPr lang="en-US" sz="2400" b="1" dirty="0" smtClean="0"/>
              <a:t>172</a:t>
            </a:r>
            <a:r>
              <a:rPr lang="en-US" sz="2400" dirty="0" smtClean="0"/>
              <a:t> degrees.  Do not change pin settings.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All shots MUST be launched within 15 seconds, including switching </a:t>
            </a:r>
            <a:r>
              <a:rPr lang="en-US" sz="2400" dirty="0" smtClean="0"/>
              <a:t>launchers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Measure </a:t>
            </a:r>
            <a:r>
              <a:rPr lang="en-US" sz="2400" dirty="0" smtClean="0"/>
              <a:t>distance from </a:t>
            </a:r>
            <a:r>
              <a:rPr lang="en-US" sz="2400" dirty="0" smtClean="0"/>
              <a:t>back of </a:t>
            </a:r>
            <a:r>
              <a:rPr lang="en-US" sz="2400" dirty="0" err="1" smtClean="0"/>
              <a:t>statapult</a:t>
            </a:r>
            <a:r>
              <a:rPr lang="en-US" sz="2400" dirty="0" smtClean="0"/>
              <a:t> base</a:t>
            </a:r>
            <a:r>
              <a:rPr lang="en-US" sz="2400" dirty="0" smtClean="0"/>
              <a:t> </a:t>
            </a:r>
            <a:r>
              <a:rPr lang="en-US" sz="2400" dirty="0" smtClean="0"/>
              <a:t>to where ball first hits.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/>
              <a:t>U</a:t>
            </a:r>
            <a:r>
              <a:rPr lang="en-US" sz="2400" dirty="0" smtClean="0"/>
              <a:t>nobstructed launch area (cannot </a:t>
            </a:r>
            <a:r>
              <a:rPr lang="en-US" sz="2400" dirty="0" smtClean="0"/>
              <a:t>launch into walls, etc.).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Measure in inches or </a:t>
            </a:r>
            <a:r>
              <a:rPr lang="en-US" sz="2400" dirty="0" smtClean="0"/>
              <a:t>centimeters (instructor will specify).</a:t>
            </a:r>
            <a:endParaRPr lang="en-US" sz="2400" dirty="0" smtClean="0"/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Record your results, including the range (max – min).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Enter team results </a:t>
            </a:r>
            <a:r>
              <a:rPr lang="en-US" sz="2400" dirty="0" smtClean="0"/>
              <a:t>on Instructor’s template.</a:t>
            </a:r>
          </a:p>
          <a:p>
            <a:pPr marL="381000" indent="-38100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BUSI</a:t>
            </a:r>
            <a:r>
              <a:rPr lang="en-US" dirty="0" smtClean="0"/>
              <a:t> 104 - Operations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6976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solidFill>
                  <a:schemeClr val="tx2"/>
                </a:solidFill>
                <a:latin typeface="Arial Black" pitchFamily="34" charset="0"/>
              </a:rPr>
              <a:t>Statapult</a:t>
            </a:r>
            <a:r>
              <a:rPr lang="en-US" sz="3200" dirty="0" smtClean="0">
                <a:solidFill>
                  <a:schemeClr val="tx2"/>
                </a:solidFill>
                <a:latin typeface="Arial Black" pitchFamily="34" charset="0"/>
              </a:rPr>
              <a:t> Round #</a:t>
            </a:r>
            <a:r>
              <a:rPr lang="en-US" sz="3200" dirty="0" smtClean="0">
                <a:solidFill>
                  <a:schemeClr val="tx2"/>
                </a:solidFill>
                <a:latin typeface="Arial Black" pitchFamily="34" charset="0"/>
              </a:rPr>
              <a:t>1 - </a:t>
            </a:r>
            <a:r>
              <a:rPr lang="en-US" sz="3200" dirty="0" smtClean="0">
                <a:solidFill>
                  <a:schemeClr val="tx2"/>
                </a:solidFill>
                <a:latin typeface="Arial Black" pitchFamily="34" charset="0"/>
              </a:rPr>
              <a:t>Data Sheet</a:t>
            </a:r>
            <a:endParaRPr lang="en-US" sz="32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26648"/>
              </p:ext>
            </p:extLst>
          </p:nvPr>
        </p:nvGraphicFramePr>
        <p:xfrm>
          <a:off x="407476" y="737175"/>
          <a:ext cx="7517325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553"/>
                <a:gridCol w="1535818"/>
                <a:gridCol w="1252887"/>
                <a:gridCol w="736993"/>
                <a:gridCol w="1741873"/>
                <a:gridCol w="1600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Launcher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Distance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Launcher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Distance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 2 Preparation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Key to Variance </a:t>
            </a:r>
            <a:r>
              <a:rPr lang="en-US" sz="2400" b="1" dirty="0" smtClean="0"/>
              <a:t>Reduction - </a:t>
            </a:r>
            <a:r>
              <a:rPr lang="en-US" sz="2400" dirty="0" smtClean="0"/>
              <a:t>PF/CE/</a:t>
            </a:r>
            <a:r>
              <a:rPr lang="en-US" sz="2400" dirty="0" err="1" smtClean="0"/>
              <a:t>CNX</a:t>
            </a:r>
            <a:r>
              <a:rPr lang="en-US" sz="2400" dirty="0" smtClean="0"/>
              <a:t>/SOP</a:t>
            </a:r>
            <a:endParaRPr lang="en-US" sz="2400" dirty="0" smtClean="0"/>
          </a:p>
          <a:p>
            <a:r>
              <a:rPr lang="en-US" sz="2400" dirty="0" smtClean="0"/>
              <a:t>Create</a:t>
            </a:r>
            <a:r>
              <a:rPr lang="en-US" sz="2400" dirty="0" smtClean="0"/>
              <a:t> </a:t>
            </a:r>
            <a:r>
              <a:rPr lang="en-US" sz="2400" dirty="0" smtClean="0"/>
              <a:t>process flow (PF) </a:t>
            </a:r>
            <a:r>
              <a:rPr lang="en-US" sz="2400" dirty="0" smtClean="0"/>
              <a:t>diagram</a:t>
            </a:r>
            <a:endParaRPr lang="en-US" sz="2400" dirty="0" smtClean="0"/>
          </a:p>
          <a:p>
            <a:r>
              <a:rPr lang="en-US" sz="2400" dirty="0" smtClean="0"/>
              <a:t>Create Cause-and-effect </a:t>
            </a:r>
            <a:r>
              <a:rPr lang="en-US" sz="2400" dirty="0" smtClean="0"/>
              <a:t>diagram (CE) w/6 M’s</a:t>
            </a:r>
          </a:p>
          <a:p>
            <a:pPr lvl="1"/>
            <a:r>
              <a:rPr lang="en-US" sz="2400" dirty="0" smtClean="0"/>
              <a:t>For Example, </a:t>
            </a:r>
            <a:r>
              <a:rPr lang="en-US" sz="2400" i="1" dirty="0" smtClean="0"/>
              <a:t>Measurement</a:t>
            </a:r>
            <a:r>
              <a:rPr lang="en-US" sz="2400" dirty="0" smtClean="0"/>
              <a:t> as a source of variation:</a:t>
            </a:r>
            <a:endParaRPr lang="en-US" sz="2400" dirty="0" smtClean="0"/>
          </a:p>
          <a:p>
            <a:pPr lvl="2"/>
            <a:r>
              <a:rPr lang="en-US" dirty="0" smtClean="0"/>
              <a:t>Accuracy of metal tape measure</a:t>
            </a:r>
            <a:endParaRPr lang="en-US" dirty="0" smtClean="0"/>
          </a:p>
          <a:p>
            <a:pPr lvl="2"/>
            <a:r>
              <a:rPr lang="en-US" dirty="0" smtClean="0"/>
              <a:t>Movement of tape measure</a:t>
            </a:r>
            <a:endParaRPr lang="en-US" dirty="0" smtClean="0"/>
          </a:p>
          <a:p>
            <a:pPr lvl="2"/>
            <a:r>
              <a:rPr lang="en-US" dirty="0" smtClean="0"/>
              <a:t>Estimating landing point</a:t>
            </a:r>
            <a:endParaRPr lang="en-US" dirty="0" smtClean="0"/>
          </a:p>
          <a:p>
            <a:pPr lvl="2"/>
            <a:r>
              <a:rPr lang="en-US" dirty="0" smtClean="0"/>
              <a:t>etc</a:t>
            </a:r>
            <a:r>
              <a:rPr lang="en-US" dirty="0" smtClean="0"/>
              <a:t>.</a:t>
            </a:r>
          </a:p>
          <a:p>
            <a:r>
              <a:rPr lang="en-US" sz="2400" dirty="0" err="1" smtClean="0"/>
              <a:t>CNX</a:t>
            </a:r>
            <a:r>
              <a:rPr lang="en-US" sz="2400" dirty="0" smtClean="0"/>
              <a:t> – Constant, Noise, Experimental</a:t>
            </a:r>
            <a:endParaRPr lang="en-US" sz="2400" dirty="0" smtClean="0"/>
          </a:p>
          <a:p>
            <a:pPr lvl="1"/>
            <a:r>
              <a:rPr lang="en-US" sz="2400" dirty="0" smtClean="0"/>
              <a:t>C = Constant – things that don’t vary </a:t>
            </a:r>
            <a:r>
              <a:rPr lang="en-US" sz="2400" dirty="0" smtClean="0"/>
              <a:t> – e.g., pin location</a:t>
            </a:r>
            <a:endParaRPr lang="en-US" sz="2400" dirty="0" smtClean="0"/>
          </a:p>
          <a:p>
            <a:pPr lvl="1"/>
            <a:r>
              <a:rPr lang="en-US" sz="2400" dirty="0" smtClean="0"/>
              <a:t>N = noise – something that fluctuates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ttempt to convert</a:t>
            </a:r>
            <a:r>
              <a:rPr lang="en-US" dirty="0" smtClean="0"/>
              <a:t> </a:t>
            </a:r>
            <a:r>
              <a:rPr lang="en-US" dirty="0" smtClean="0"/>
              <a:t>noise variables to </a:t>
            </a:r>
            <a:r>
              <a:rPr lang="en-US" dirty="0" smtClean="0"/>
              <a:t>constants whenever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economically</a:t>
            </a:r>
            <a:r>
              <a:rPr lang="en-US" dirty="0" smtClean="0"/>
              <a:t> </a:t>
            </a:r>
            <a:r>
              <a:rPr lang="en-US" dirty="0" smtClean="0"/>
              <a:t>possible</a:t>
            </a:r>
            <a:endParaRPr lang="en-US" dirty="0" smtClean="0"/>
          </a:p>
          <a:p>
            <a:r>
              <a:rPr lang="en-US" sz="2400" dirty="0" smtClean="0"/>
              <a:t>SOP – </a:t>
            </a:r>
            <a:r>
              <a:rPr lang="en-US" sz="2400" dirty="0" smtClean="0"/>
              <a:t>Standard </a:t>
            </a:r>
            <a:r>
              <a:rPr lang="en-US" sz="2400" dirty="0" smtClean="0"/>
              <a:t>Operating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"/>
            <a:ext cx="5896077" cy="655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1866" y="1143000"/>
            <a:ext cx="7999117" cy="44958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757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Cause and Effect (CE) Diagram Example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0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7160" y="30480"/>
            <a:ext cx="8237537" cy="8318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19175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Improved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</a:p>
          <a:p>
            <a:pPr defTabSz="1019175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a “mini-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DMAIC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Approach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399" y="1341120"/>
            <a:ext cx="8237537" cy="70913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Develop Input-Process-Output diagram (optional).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Create </a:t>
            </a:r>
            <a:r>
              <a:rPr lang="en-US" sz="2400" b="1" dirty="0" smtClean="0"/>
              <a:t>current State Process Flow </a:t>
            </a:r>
            <a:r>
              <a:rPr lang="en-US" sz="2400" dirty="0" smtClean="0"/>
              <a:t>(PF) diagram</a:t>
            </a:r>
            <a:r>
              <a:rPr lang="en-US" sz="2400" dirty="0" smtClean="0"/>
              <a:t>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Draw</a:t>
            </a:r>
            <a:r>
              <a:rPr lang="en-US" sz="2400" dirty="0" smtClean="0"/>
              <a:t> </a:t>
            </a:r>
            <a:r>
              <a:rPr lang="en-US" sz="2400" dirty="0" smtClean="0"/>
              <a:t>Cause and Effect </a:t>
            </a:r>
            <a:r>
              <a:rPr lang="en-US" sz="2400" dirty="0" smtClean="0"/>
              <a:t>(CE) diagram</a:t>
            </a:r>
            <a:r>
              <a:rPr lang="en-US" sz="2400" dirty="0" smtClean="0"/>
              <a:t>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Label input variables on </a:t>
            </a:r>
            <a:r>
              <a:rPr lang="en-US" sz="2400" dirty="0" smtClean="0"/>
              <a:t>CE </a:t>
            </a:r>
            <a:r>
              <a:rPr lang="en-US" sz="2400" dirty="0" smtClean="0"/>
              <a:t>diagram as (C) </a:t>
            </a:r>
            <a:r>
              <a:rPr lang="en-US" sz="2400" dirty="0" smtClean="0"/>
              <a:t>Constant </a:t>
            </a:r>
            <a:r>
              <a:rPr lang="en-US" sz="2400" dirty="0" smtClean="0"/>
              <a:t>or (N) Noise.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Instructor will review and provide items to </a:t>
            </a:r>
            <a:r>
              <a:rPr lang="en-US" sz="2400" dirty="0" smtClean="0"/>
              <a:t>help with your </a:t>
            </a:r>
            <a:r>
              <a:rPr lang="en-US" sz="2400" dirty="0" smtClean="0"/>
              <a:t>improved </a:t>
            </a:r>
            <a:r>
              <a:rPr lang="en-US" sz="2400" dirty="0" smtClean="0"/>
              <a:t>SOP.</a:t>
            </a:r>
            <a:endParaRPr lang="en-US" sz="2400" dirty="0" smtClean="0"/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Write SOP </a:t>
            </a:r>
            <a:r>
              <a:rPr lang="en-US" sz="2400" dirty="0" smtClean="0"/>
              <a:t>to convert some (N</a:t>
            </a:r>
            <a:r>
              <a:rPr lang="en-US" sz="2400" dirty="0" smtClean="0"/>
              <a:t>) noise </a:t>
            </a:r>
            <a:r>
              <a:rPr lang="en-US" sz="2400" dirty="0" smtClean="0"/>
              <a:t>variables to constants (C).</a:t>
            </a:r>
            <a:endParaRPr lang="en-US" sz="2400" dirty="0" smtClean="0"/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Pull arm back to 172 degrees, fire shots within 15 seconds each.  Do not change pin settings.</a:t>
            </a:r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Each </a:t>
            </a:r>
            <a:r>
              <a:rPr lang="en-US" sz="2400" dirty="0" smtClean="0"/>
              <a:t>launcher</a:t>
            </a:r>
            <a:r>
              <a:rPr lang="en-US" sz="2400" dirty="0" smtClean="0"/>
              <a:t> </a:t>
            </a:r>
            <a:r>
              <a:rPr lang="en-US" sz="2400" dirty="0" smtClean="0"/>
              <a:t>will shoot an </a:t>
            </a:r>
            <a:r>
              <a:rPr lang="en-US" sz="2400" dirty="0" smtClean="0"/>
              <a:t>equal </a:t>
            </a:r>
            <a:r>
              <a:rPr lang="en-US" sz="2400" dirty="0" smtClean="0"/>
              <a:t>number of shots </a:t>
            </a:r>
            <a:r>
              <a:rPr lang="en-US" sz="2400" dirty="0" smtClean="0"/>
              <a:t>(same total as round 1)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81000" indent="-3810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/>
              <a:t>You </a:t>
            </a:r>
            <a:r>
              <a:rPr lang="en-US" sz="2400" dirty="0" smtClean="0"/>
              <a:t>are allowed </a:t>
            </a:r>
            <a:r>
              <a:rPr lang="en-US" sz="2400" dirty="0" smtClean="0"/>
              <a:t>one </a:t>
            </a:r>
            <a:r>
              <a:rPr lang="en-US" sz="2400" dirty="0" smtClean="0"/>
              <a:t>practice shot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19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6976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solidFill>
                  <a:schemeClr val="tx2"/>
                </a:solidFill>
                <a:latin typeface="Arial Black" pitchFamily="34" charset="0"/>
              </a:rPr>
              <a:t>Statapult</a:t>
            </a:r>
            <a:r>
              <a:rPr lang="en-US" sz="3200" dirty="0" smtClean="0">
                <a:solidFill>
                  <a:schemeClr val="tx2"/>
                </a:solidFill>
                <a:latin typeface="Arial Black" pitchFamily="34" charset="0"/>
              </a:rPr>
              <a:t> Round #</a:t>
            </a:r>
            <a:r>
              <a:rPr lang="en-US" sz="3200" dirty="0">
                <a:solidFill>
                  <a:schemeClr val="tx2"/>
                </a:solidFill>
                <a:latin typeface="Arial Black" pitchFamily="34" charset="0"/>
              </a:rPr>
              <a:t>2</a:t>
            </a:r>
            <a:r>
              <a:rPr lang="en-US" sz="3200" dirty="0" smtClean="0">
                <a:solidFill>
                  <a:schemeClr val="tx2"/>
                </a:solidFill>
                <a:latin typeface="Arial Black" pitchFamily="34" charset="0"/>
              </a:rPr>
              <a:t> - </a:t>
            </a:r>
            <a:r>
              <a:rPr lang="en-US" sz="3200" dirty="0" smtClean="0">
                <a:solidFill>
                  <a:schemeClr val="tx2"/>
                </a:solidFill>
                <a:latin typeface="Arial Black" pitchFamily="34" charset="0"/>
              </a:rPr>
              <a:t>Data Sheet</a:t>
            </a:r>
            <a:endParaRPr lang="en-US" sz="3200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06576"/>
              </p:ext>
            </p:extLst>
          </p:nvPr>
        </p:nvGraphicFramePr>
        <p:xfrm>
          <a:off x="407476" y="737175"/>
          <a:ext cx="7517325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553"/>
                <a:gridCol w="1535818"/>
                <a:gridCol w="1252887"/>
                <a:gridCol w="736993"/>
                <a:gridCol w="1741873"/>
                <a:gridCol w="1600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Launcher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Distance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Launcher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Distance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3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20000" cy="1143000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Sigma Improvement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Process; Project-Oriented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620000" cy="4800600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efine</a:t>
            </a:r>
          </a:p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easure 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nalyze </a:t>
            </a:r>
          </a:p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mprove </a:t>
            </a:r>
          </a:p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 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 algn="ctr">
              <a:buNone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Often referred to as the “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DMAIC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Process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2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819400" y="1905000"/>
            <a:ext cx="609600" cy="2209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819400" y="4267200"/>
            <a:ext cx="609600" cy="609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2409735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phases typically require a total of 4-6 months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41148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phase is typically 12 months in duration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8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549" y="76200"/>
            <a:ext cx="9329737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Franklin Gothic Medium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Six-Sigma Elements 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49371" y="1144287"/>
            <a:ext cx="4816475" cy="48958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6661" tIns="48331" rIns="96661" bIns="48331" anchor="ctr"/>
          <a:lstStyle/>
          <a:p>
            <a:pPr algn="ctr" defTabSz="966788"/>
            <a:endParaRPr lang="en-US" sz="2500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29666" y="4495800"/>
            <a:ext cx="2422525" cy="66516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6661" tIns="48331" rIns="96661" bIns="48331" anchor="ctr"/>
          <a:lstStyle/>
          <a:p>
            <a:pPr algn="ctr" defTabSz="966788"/>
            <a:r>
              <a:rPr lang="en-US" sz="2500">
                <a:solidFill>
                  <a:schemeClr val="tx1"/>
                </a:solidFill>
                <a:latin typeface="Franklin Gothic Book" pitchFamily="34" charset="0"/>
              </a:rPr>
              <a:t>Statistical Tools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08175" y="3280807"/>
            <a:ext cx="2254250" cy="8223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6661" tIns="48331" rIns="96661" bIns="48331" anchor="ctr"/>
          <a:lstStyle/>
          <a:p>
            <a:pPr algn="ctr" defTabSz="966788"/>
            <a:r>
              <a:rPr lang="en-US" sz="2500">
                <a:solidFill>
                  <a:schemeClr val="tx1"/>
                </a:solidFill>
                <a:latin typeface="Franklin Gothic Book" pitchFamily="34" charset="0"/>
              </a:rPr>
              <a:t>Six-Sigma </a:t>
            </a:r>
          </a:p>
          <a:p>
            <a:pPr algn="ctr" defTabSz="966788"/>
            <a:r>
              <a:rPr lang="en-US" sz="2500">
                <a:solidFill>
                  <a:schemeClr val="tx1"/>
                </a:solidFill>
                <a:latin typeface="Franklin Gothic Book" pitchFamily="34" charset="0"/>
              </a:rPr>
              <a:t>Metric</a:t>
            </a: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 rot="1873586">
            <a:off x="4728991" y="1151170"/>
            <a:ext cx="1351834" cy="410847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954804"/>
              </a:avLst>
            </a:prstTxWarp>
          </a:bodyPr>
          <a:lstStyle/>
          <a:p>
            <a:pPr algn="ctr"/>
            <a:r>
              <a:rPr lang="en-US" sz="2800" b="1" kern="10" dirty="0">
                <a:ln w="9525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Franklin Gothic Book" pitchFamily="34" charset="0"/>
                <a:cs typeface="Arial"/>
              </a:rPr>
              <a:t>Projects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667000" y="2118519"/>
            <a:ext cx="2528887" cy="6492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6661" tIns="48331" rIns="96661" bIns="48331" anchor="ctr"/>
          <a:lstStyle/>
          <a:p>
            <a:pPr algn="ctr" defTabSz="966788"/>
            <a:r>
              <a:rPr lang="en-US" sz="2500" dirty="0">
                <a:solidFill>
                  <a:schemeClr val="tx1"/>
                </a:solidFill>
                <a:latin typeface="Franklin Gothic Book" pitchFamily="34" charset="0"/>
              </a:rPr>
              <a:t>Human Aspects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076950" y="6183012"/>
            <a:ext cx="1770449" cy="48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6661" tIns="48331" rIns="96661" bIns="48331">
            <a:spAutoFit/>
          </a:bodyPr>
          <a:lstStyle>
            <a:lvl1pPr defTabSz="966788" eaLnBrk="0" hangingPunct="0"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500" b="1" dirty="0">
                <a:solidFill>
                  <a:schemeClr val="tx1"/>
                </a:solidFill>
                <a:latin typeface="Franklin Gothic Medium" pitchFamily="34" charset="0"/>
              </a:rPr>
              <a:t>Profitability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-76200" y="6070300"/>
            <a:ext cx="84105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 rot="1006447">
            <a:off x="5918917" y="1858388"/>
            <a:ext cx="995779" cy="1302227"/>
          </a:xfrm>
          <a:custGeom>
            <a:avLst/>
            <a:gdLst>
              <a:gd name="T0" fmla="*/ 0 w 709"/>
              <a:gd name="T1" fmla="*/ 0 h 1055"/>
              <a:gd name="T2" fmla="*/ 182 w 709"/>
              <a:gd name="T3" fmla="*/ 118 h 1055"/>
              <a:gd name="T4" fmla="*/ 382 w 709"/>
              <a:gd name="T5" fmla="*/ 309 h 1055"/>
              <a:gd name="T6" fmla="*/ 527 w 709"/>
              <a:gd name="T7" fmla="*/ 528 h 1055"/>
              <a:gd name="T8" fmla="*/ 645 w 709"/>
              <a:gd name="T9" fmla="*/ 773 h 1055"/>
              <a:gd name="T10" fmla="*/ 709 w 709"/>
              <a:gd name="T11" fmla="*/ 1055 h 10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9"/>
              <a:gd name="T19" fmla="*/ 0 h 1055"/>
              <a:gd name="T20" fmla="*/ 709 w 709"/>
              <a:gd name="T21" fmla="*/ 1055 h 10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9" h="1055">
                <a:moveTo>
                  <a:pt x="0" y="0"/>
                </a:moveTo>
                <a:lnTo>
                  <a:pt x="182" y="118"/>
                </a:lnTo>
                <a:lnTo>
                  <a:pt x="382" y="309"/>
                </a:lnTo>
                <a:lnTo>
                  <a:pt x="527" y="528"/>
                </a:lnTo>
                <a:lnTo>
                  <a:pt x="645" y="773"/>
                </a:lnTo>
                <a:lnTo>
                  <a:pt x="709" y="1055"/>
                </a:lnTo>
              </a:path>
            </a:pathLst>
          </a:custGeom>
          <a:noFill/>
          <a:ln w="8255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71463" y="263525"/>
            <a:ext cx="9329737" cy="1239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Franklin Gothic Medium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 are Lean and Six Sigma Related?</a:t>
            </a:r>
            <a:b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Main Methodologies Overlap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7" y="1832513"/>
            <a:ext cx="8077200" cy="383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6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I: Define</a:t>
            </a:r>
            <a:br>
              <a:rPr lang="en-US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Questions and Steps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47800"/>
            <a:ext cx="7620000" cy="259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Identify customer requirements and stakeholders</a:t>
            </a:r>
          </a:p>
          <a:p>
            <a:r>
              <a:rPr lang="en-US" sz="2400" dirty="0" smtClean="0"/>
              <a:t>Form </a:t>
            </a:r>
            <a:r>
              <a:rPr lang="en-US" sz="2400" dirty="0" smtClean="0"/>
              <a:t>team </a:t>
            </a:r>
            <a:r>
              <a:rPr lang="en-US" sz="2400" dirty="0" smtClean="0"/>
              <a:t>and “frame” </a:t>
            </a:r>
            <a:r>
              <a:rPr lang="en-US" sz="2400" dirty="0" smtClean="0"/>
              <a:t>project</a:t>
            </a:r>
            <a:endParaRPr lang="en-US" sz="2400" dirty="0" smtClean="0"/>
          </a:p>
          <a:p>
            <a:r>
              <a:rPr lang="en-US" sz="2400" dirty="0" smtClean="0"/>
              <a:t>Write the Problem Statement</a:t>
            </a:r>
          </a:p>
          <a:p>
            <a:r>
              <a:rPr lang="en-US" sz="2400" dirty="0" smtClean="0"/>
              <a:t>Create </a:t>
            </a:r>
            <a:r>
              <a:rPr lang="en-US" sz="2400" i="1" dirty="0" smtClean="0"/>
              <a:t>Input-Process-Output</a:t>
            </a:r>
            <a:r>
              <a:rPr lang="en-US" sz="2400" dirty="0" smtClean="0"/>
              <a:t> (IPO) Diagram and select which metrics you plan to capture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5847"/>
            <a:ext cx="6629400" cy="2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8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II: Measure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Map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state of the process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How is the process measured?  Are the measurements accurate and precise?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Collect baseline data for key performance metrics (e.g., summary statistics – mean, variance, standard deviation, range, distribution shape, etc.)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III: Analyze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620000" cy="480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types of waste are apparent?  Assess using DOWNTIME principle.</a:t>
            </a:r>
          </a:p>
          <a:p>
            <a:r>
              <a:rPr lang="en-US" sz="3200" dirty="0" smtClean="0"/>
              <a:t>Are the metrics centered or off target?</a:t>
            </a:r>
            <a:endParaRPr lang="en-US" sz="3200" dirty="0"/>
          </a:p>
          <a:p>
            <a:r>
              <a:rPr lang="en-US" sz="3200" dirty="0" smtClean="0"/>
              <a:t>Does the process exhibit large variation?  What are the sources of variation?</a:t>
            </a:r>
          </a:p>
          <a:p>
            <a:r>
              <a:rPr lang="en-US" sz="3200" dirty="0" smtClean="0"/>
              <a:t>Identify potential root causes of the problem</a:t>
            </a:r>
          </a:p>
          <a:p>
            <a:r>
              <a:rPr lang="en-US" sz="3200" dirty="0" smtClean="0"/>
              <a:t>What would a world class process look like?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IV: Improve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620000" cy="480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can we remove causes of waste?</a:t>
            </a:r>
          </a:p>
          <a:p>
            <a:r>
              <a:rPr lang="en-US" sz="3200" dirty="0" smtClean="0"/>
              <a:t>What is list of improvements to be made?</a:t>
            </a:r>
          </a:p>
          <a:p>
            <a:r>
              <a:rPr lang="en-US" sz="3200" dirty="0" smtClean="0"/>
              <a:t>Is pilot study feasible to test improvement ideas?</a:t>
            </a:r>
          </a:p>
          <a:p>
            <a:r>
              <a:rPr lang="en-US" sz="3200" dirty="0" smtClean="0"/>
              <a:t>What is projected performance of </a:t>
            </a:r>
            <a:r>
              <a:rPr lang="en-US" sz="3200" dirty="0" smtClean="0"/>
              <a:t>improved </a:t>
            </a:r>
            <a:r>
              <a:rPr lang="en-US" sz="3200" dirty="0" smtClean="0"/>
              <a:t>process?  Ideally, this is based on pilot study.</a:t>
            </a:r>
          </a:p>
          <a:p>
            <a:r>
              <a:rPr lang="en-US" sz="3200" dirty="0" smtClean="0"/>
              <a:t>What is projected cost savings?   Monthly, annual, etc.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V: Control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you propose to sustain the process improvements?</a:t>
            </a:r>
          </a:p>
          <a:p>
            <a:r>
              <a:rPr lang="en-US" sz="2800" dirty="0" smtClean="0"/>
              <a:t>Validate </a:t>
            </a:r>
            <a:r>
              <a:rPr lang="en-US" sz="2800" dirty="0"/>
              <a:t> </a:t>
            </a:r>
            <a:r>
              <a:rPr lang="en-US" sz="2800" dirty="0" smtClean="0"/>
              <a:t>benefits going forward (typically </a:t>
            </a:r>
            <a:r>
              <a:rPr lang="en-US" sz="2800" dirty="0" smtClean="0"/>
              <a:t>monitored </a:t>
            </a:r>
            <a:r>
              <a:rPr lang="en-US" sz="2800" dirty="0" smtClean="0"/>
              <a:t>for </a:t>
            </a:r>
            <a:r>
              <a:rPr lang="en-US" sz="2800" dirty="0" smtClean="0"/>
              <a:t>1 year </a:t>
            </a:r>
            <a:r>
              <a:rPr lang="en-US" sz="2800" dirty="0" smtClean="0"/>
              <a:t>after end of </a:t>
            </a:r>
            <a:r>
              <a:rPr lang="en-US" sz="2800" i="1" dirty="0" smtClean="0"/>
              <a:t>Improve</a:t>
            </a:r>
            <a:r>
              <a:rPr lang="en-US" sz="2800" dirty="0" smtClean="0"/>
              <a:t> </a:t>
            </a:r>
            <a:r>
              <a:rPr lang="en-US" sz="2800" dirty="0" smtClean="0"/>
              <a:t>phase).  </a:t>
            </a:r>
            <a:endParaRPr lang="en-US" sz="2800" dirty="0" smtClean="0"/>
          </a:p>
          <a:p>
            <a:r>
              <a:rPr lang="en-US" sz="2800" dirty="0" smtClean="0"/>
              <a:t>Monthly </a:t>
            </a:r>
            <a:r>
              <a:rPr lang="en-US" sz="2800" dirty="0" smtClean="0"/>
              <a:t>or quarterly </a:t>
            </a:r>
            <a:r>
              <a:rPr lang="en-US" sz="2800" b="1" u="sng" dirty="0" smtClean="0"/>
              <a:t>actual</a:t>
            </a:r>
            <a:r>
              <a:rPr lang="en-US" sz="2800" dirty="0" smtClean="0"/>
              <a:t> cost savings are often tracked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B326-3890-45A5-AE4F-B09C29C77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397</TotalTime>
  <Words>917</Words>
  <Application>Microsoft Office PowerPoint</Application>
  <PresentationFormat>On-screen Show (4:3)</PresentationFormat>
  <Paragraphs>210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Six Sigma The DMAIC Process Reducing Process Variation Catapult Exercise</vt:lpstr>
      <vt:lpstr>Six Sigma Improvement Process; Project-Oriented</vt:lpstr>
      <vt:lpstr>PowerPoint Presentation</vt:lpstr>
      <vt:lpstr>PowerPoint Presentation</vt:lpstr>
      <vt:lpstr>Phase I: Define Key Questions and Steps</vt:lpstr>
      <vt:lpstr>Phase II: Measure</vt:lpstr>
      <vt:lpstr>Phase III: Analyze</vt:lpstr>
      <vt:lpstr>Phase IV: Improve</vt:lpstr>
      <vt:lpstr>Phase V: Control</vt:lpstr>
      <vt:lpstr>DMAIC Summary</vt:lpstr>
      <vt:lpstr>“Statapult” Exercise: Reducing Variation using DMAIC Process </vt:lpstr>
      <vt:lpstr>“Statapult” Safety</vt:lpstr>
      <vt:lpstr>Round 1: Quick-Fire Launching</vt:lpstr>
      <vt:lpstr>PowerPoint Presentation</vt:lpstr>
      <vt:lpstr>Round 2 Preparation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2013-02-28T18:45:14Z</dcterms:created>
  <dcterms:modified xsi:type="dcterms:W3CDTF">2016-04-04T17:05:06Z</dcterms:modified>
</cp:coreProperties>
</file>