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1"/>
  </p:notesMasterIdLst>
  <p:sldIdLst>
    <p:sldId id="256" r:id="rId2"/>
    <p:sldId id="653" r:id="rId3"/>
    <p:sldId id="656" r:id="rId4"/>
    <p:sldId id="657" r:id="rId5"/>
    <p:sldId id="658" r:id="rId6"/>
    <p:sldId id="659" r:id="rId7"/>
    <p:sldId id="660" r:id="rId8"/>
    <p:sldId id="649" r:id="rId9"/>
    <p:sldId id="65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387" autoAdjust="0"/>
  </p:normalViewPr>
  <p:slideViewPr>
    <p:cSldViewPr>
      <p:cViewPr varScale="1">
        <p:scale>
          <a:sx n="55" d="100"/>
          <a:sy n="55" d="100"/>
        </p:scale>
        <p:origin x="-7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41013-4321-4B33-8778-C4EF4F0D569C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4FE09-601D-4C33-BF96-209AB7552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71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WJUhKF7xik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colalife.org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4FE09-601D-4C33-BF96-209AB7552D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06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4FE09-601D-4C33-BF96-209AB7552D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13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38079-B627-479C-A16C-7AF016D437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53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31E8666-46FD-4E8B-9DED-A019F08B46B5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TEDxBerlin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Simon Berry - 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Colalife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https://www.youtube.com/watch?v=PWJUhKF7xik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http://www.colalife.org/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r>
              <a:rPr lang="en-US" dirty="0" smtClean="0"/>
              <a:t>https://www.youtube.com/watch?v=dzE16c1fIns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38079-B627-479C-A16C-7AF016D437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28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http://www.theguardian.com/sustainable-business/sustainable-fashion-blog/2014/nov/03/feminist-t-shirt-scandal-exposes-entire-system-exploitation-elle-whistles-fawcett-society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81D4F-A8C6-48F3-80CE-B9225962A2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49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B5AD8-4384-4B5E-9649-6B3C8EF1B2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0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4FE09-601D-4C33-BF96-209AB7552D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95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8C843F1-FE9A-47C6-93D9-82C24CC4442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678308"/>
            <a:ext cx="8534400" cy="1826892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Welcome to </a:t>
            </a:r>
            <a:br>
              <a:rPr lang="en-US" sz="5400" dirty="0" smtClean="0"/>
            </a:br>
            <a:r>
              <a:rPr lang="en-US" sz="5400" dirty="0" smtClean="0"/>
              <a:t>Marketing Management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1544" y="5125538"/>
            <a:ext cx="5672931" cy="1718174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 Black" pitchFamily="34" charset="0"/>
              </a:rPr>
              <a:t>Dr. Cecilia Ruvalcaba</a:t>
            </a:r>
          </a:p>
          <a:p>
            <a:endParaRPr lang="en-US" sz="2000" dirty="0" smtClean="0">
              <a:latin typeface="Arial Black" pitchFamily="34" charset="0"/>
            </a:endParaRPr>
          </a:p>
          <a:p>
            <a:r>
              <a:rPr lang="en-US" sz="2000" dirty="0" smtClean="0">
                <a:latin typeface="Arial Black" pitchFamily="34" charset="0"/>
              </a:rPr>
              <a:t>BUSI </a:t>
            </a:r>
            <a:r>
              <a:rPr lang="en-US" sz="2000" dirty="0">
                <a:latin typeface="Arial Black" pitchFamily="34" charset="0"/>
              </a:rPr>
              <a:t>107 </a:t>
            </a:r>
            <a:br>
              <a:rPr lang="en-US" sz="2000" dirty="0">
                <a:latin typeface="Arial Black" pitchFamily="34" charset="0"/>
              </a:rPr>
            </a:br>
            <a:r>
              <a:rPr lang="en-US" sz="2000" dirty="0" smtClean="0">
                <a:latin typeface="Arial Black" pitchFamily="34" charset="0"/>
              </a:rPr>
              <a:t>Week 10, Day 2</a:t>
            </a:r>
            <a:endParaRPr lang="en-US" sz="2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2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057400"/>
            <a:ext cx="8751277" cy="2667000"/>
          </a:xfrm>
        </p:spPr>
        <p:txBody>
          <a:bodyPr anchor="ctr">
            <a:noAutofit/>
          </a:bodyPr>
          <a:lstStyle/>
          <a:p>
            <a:pPr marL="457200" indent="-457200" algn="ctr"/>
            <a:r>
              <a:rPr lang="en-US" sz="4000" b="1" dirty="0" smtClean="0"/>
              <a:t>Delivering Value Through Marketing Channels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96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57200" y="682038"/>
            <a:ext cx="7940675" cy="5029200"/>
            <a:chOff x="336" y="768"/>
            <a:chExt cx="5139" cy="2928"/>
          </a:xfrm>
        </p:grpSpPr>
        <p:cxnSp>
          <p:nvCxnSpPr>
            <p:cNvPr id="3" name="AutoShape 9"/>
            <p:cNvCxnSpPr>
              <a:cxnSpLocks noChangeShapeType="1"/>
            </p:cNvCxnSpPr>
            <p:nvPr/>
          </p:nvCxnSpPr>
          <p:spPr bwMode="auto">
            <a:xfrm>
              <a:off x="4850" y="1256"/>
              <a:ext cx="0" cy="2129"/>
            </a:xfrm>
            <a:prstGeom prst="straightConnector1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" name="AutoShape 10"/>
            <p:cNvCxnSpPr>
              <a:cxnSpLocks noChangeShapeType="1"/>
              <a:stCxn id="7" idx="2"/>
              <a:endCxn id="31" idx="4"/>
            </p:cNvCxnSpPr>
            <p:nvPr/>
          </p:nvCxnSpPr>
          <p:spPr bwMode="auto">
            <a:xfrm>
              <a:off x="2196" y="1567"/>
              <a:ext cx="0" cy="1813"/>
            </a:xfrm>
            <a:prstGeom prst="straightConnector1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" name="AutoShape 11"/>
            <p:cNvCxnSpPr>
              <a:cxnSpLocks noChangeShapeType="1"/>
            </p:cNvCxnSpPr>
            <p:nvPr/>
          </p:nvCxnSpPr>
          <p:spPr bwMode="auto">
            <a:xfrm>
              <a:off x="3562" y="2631"/>
              <a:ext cx="0" cy="995"/>
            </a:xfrm>
            <a:prstGeom prst="straightConnector1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" name="Rectangle 12"/>
            <p:cNvSpPr>
              <a:spLocks noChangeArrowheads="1"/>
            </p:cNvSpPr>
            <p:nvPr/>
          </p:nvSpPr>
          <p:spPr bwMode="auto">
            <a:xfrm>
              <a:off x="336" y="1167"/>
              <a:ext cx="1120" cy="400"/>
            </a:xfrm>
            <a:prstGeom prst="rect">
              <a:avLst/>
            </a:prstGeom>
            <a:solidFill>
              <a:srgbClr val="F5D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/>
            <a:p>
              <a:pPr algn="ctr">
                <a:lnSpc>
                  <a:spcPct val="90000"/>
                </a:lnSpc>
              </a:pPr>
              <a:r>
                <a:rPr lang="en-US" sz="2100" b="1"/>
                <a:t>Producer</a:t>
              </a:r>
            </a:p>
          </p:txBody>
        </p:sp>
        <p:sp>
          <p:nvSpPr>
            <p:cNvPr id="7" name="Rectangle 13"/>
            <p:cNvSpPr>
              <a:spLocks noChangeArrowheads="1"/>
            </p:cNvSpPr>
            <p:nvPr/>
          </p:nvSpPr>
          <p:spPr bwMode="auto">
            <a:xfrm>
              <a:off x="1635" y="1167"/>
              <a:ext cx="1121" cy="400"/>
            </a:xfrm>
            <a:prstGeom prst="rect">
              <a:avLst/>
            </a:prstGeom>
            <a:solidFill>
              <a:srgbClr val="F5D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/>
            <a:p>
              <a:pPr algn="ctr">
                <a:lnSpc>
                  <a:spcPct val="90000"/>
                </a:lnSpc>
              </a:pPr>
              <a:r>
                <a:rPr lang="en-US" sz="2100" b="1"/>
                <a:t>Producer</a:t>
              </a:r>
            </a:p>
          </p:txBody>
        </p:sp>
        <p:sp>
          <p:nvSpPr>
            <p:cNvPr id="8" name="Rectangle 14"/>
            <p:cNvSpPr>
              <a:spLocks noChangeArrowheads="1"/>
            </p:cNvSpPr>
            <p:nvPr/>
          </p:nvSpPr>
          <p:spPr bwMode="auto">
            <a:xfrm>
              <a:off x="2980" y="1167"/>
              <a:ext cx="1120" cy="400"/>
            </a:xfrm>
            <a:prstGeom prst="rect">
              <a:avLst/>
            </a:prstGeom>
            <a:solidFill>
              <a:srgbClr val="A0C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/>
            <a:p>
              <a:pPr algn="ctr">
                <a:lnSpc>
                  <a:spcPct val="90000"/>
                </a:lnSpc>
              </a:pPr>
              <a:r>
                <a:rPr lang="en-US" sz="2100" b="1"/>
                <a:t>Producer</a:t>
              </a:r>
            </a:p>
          </p:txBody>
        </p:sp>
        <p:sp>
          <p:nvSpPr>
            <p:cNvPr id="9" name="Rectangle 15"/>
            <p:cNvSpPr>
              <a:spLocks noChangeArrowheads="1"/>
            </p:cNvSpPr>
            <p:nvPr/>
          </p:nvSpPr>
          <p:spPr bwMode="auto">
            <a:xfrm>
              <a:off x="4279" y="1167"/>
              <a:ext cx="1120" cy="400"/>
            </a:xfrm>
            <a:prstGeom prst="rect">
              <a:avLst/>
            </a:prstGeom>
            <a:solidFill>
              <a:srgbClr val="A0C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/>
            <a:p>
              <a:pPr algn="ctr">
                <a:lnSpc>
                  <a:spcPct val="90000"/>
                </a:lnSpc>
              </a:pPr>
              <a:r>
                <a:rPr lang="en-US" sz="2100" b="1"/>
                <a:t>Producer</a:t>
              </a:r>
            </a:p>
          </p:txBody>
        </p:sp>
        <p:sp>
          <p:nvSpPr>
            <p:cNvPr id="10" name="Rectangle 16"/>
            <p:cNvSpPr>
              <a:spLocks noChangeArrowheads="1"/>
            </p:cNvSpPr>
            <p:nvPr/>
          </p:nvSpPr>
          <p:spPr bwMode="auto">
            <a:xfrm>
              <a:off x="336" y="3297"/>
              <a:ext cx="1120" cy="399"/>
            </a:xfrm>
            <a:prstGeom prst="rect">
              <a:avLst/>
            </a:prstGeom>
            <a:solidFill>
              <a:srgbClr val="48A0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/>
            <a:p>
              <a:pPr algn="ctr">
                <a:lnSpc>
                  <a:spcPct val="90000"/>
                </a:lnSpc>
              </a:pPr>
              <a:r>
                <a:rPr lang="en-US" sz="2100" b="1"/>
                <a:t>Consumers</a:t>
              </a:r>
            </a:p>
          </p:txBody>
        </p:sp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1635" y="3297"/>
              <a:ext cx="1121" cy="399"/>
            </a:xfrm>
            <a:prstGeom prst="rect">
              <a:avLst/>
            </a:prstGeom>
            <a:solidFill>
              <a:srgbClr val="48A0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/>
            <a:p>
              <a:pPr algn="ctr">
                <a:lnSpc>
                  <a:spcPct val="90000"/>
                </a:lnSpc>
              </a:pPr>
              <a:r>
                <a:rPr lang="en-US" sz="2100" b="1"/>
                <a:t>Consumers</a:t>
              </a:r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2980" y="3297"/>
              <a:ext cx="1120" cy="399"/>
            </a:xfrm>
            <a:prstGeom prst="rect">
              <a:avLst/>
            </a:prstGeom>
            <a:solidFill>
              <a:srgbClr val="48A0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/>
            <a:p>
              <a:pPr algn="ctr">
                <a:lnSpc>
                  <a:spcPct val="90000"/>
                </a:lnSpc>
              </a:pPr>
              <a:r>
                <a:rPr lang="en-US" sz="2100" b="1"/>
                <a:t>Consumers</a:t>
              </a:r>
            </a:p>
          </p:txBody>
        </p:sp>
        <p:sp>
          <p:nvSpPr>
            <p:cNvPr id="13" name="Rectangle 19"/>
            <p:cNvSpPr>
              <a:spLocks noChangeArrowheads="1"/>
            </p:cNvSpPr>
            <p:nvPr/>
          </p:nvSpPr>
          <p:spPr bwMode="auto">
            <a:xfrm>
              <a:off x="4279" y="3296"/>
              <a:ext cx="1120" cy="399"/>
            </a:xfrm>
            <a:prstGeom prst="rect">
              <a:avLst/>
            </a:prstGeom>
            <a:solidFill>
              <a:srgbClr val="48A0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/>
            <a:p>
              <a:pPr algn="ctr">
                <a:lnSpc>
                  <a:spcPct val="90000"/>
                </a:lnSpc>
              </a:pPr>
              <a:r>
                <a:rPr lang="en-US" sz="2100" b="1"/>
                <a:t>Consumers</a:t>
              </a:r>
            </a:p>
          </p:txBody>
        </p:sp>
        <p:sp>
          <p:nvSpPr>
            <p:cNvPr id="14" name="Rectangle 20"/>
            <p:cNvSpPr>
              <a:spLocks noChangeArrowheads="1"/>
            </p:cNvSpPr>
            <p:nvPr/>
          </p:nvSpPr>
          <p:spPr bwMode="auto">
            <a:xfrm>
              <a:off x="1635" y="2775"/>
              <a:ext cx="1121" cy="399"/>
            </a:xfrm>
            <a:prstGeom prst="rect">
              <a:avLst/>
            </a:prstGeom>
            <a:solidFill>
              <a:srgbClr val="93A0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/>
            <a:p>
              <a:pPr algn="ctr">
                <a:lnSpc>
                  <a:spcPct val="90000"/>
                </a:lnSpc>
              </a:pPr>
              <a:r>
                <a:rPr lang="en-US" sz="2100" b="1"/>
                <a:t>Retailers</a:t>
              </a:r>
            </a:p>
          </p:txBody>
        </p:sp>
        <p:sp>
          <p:nvSpPr>
            <p:cNvPr id="15" name="Rectangle 21"/>
            <p:cNvSpPr>
              <a:spLocks noChangeArrowheads="1"/>
            </p:cNvSpPr>
            <p:nvPr/>
          </p:nvSpPr>
          <p:spPr bwMode="auto">
            <a:xfrm>
              <a:off x="2980" y="2774"/>
              <a:ext cx="1120" cy="399"/>
            </a:xfrm>
            <a:prstGeom prst="rect">
              <a:avLst/>
            </a:prstGeom>
            <a:solidFill>
              <a:srgbClr val="93A0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/>
            <a:p>
              <a:pPr algn="ctr">
                <a:lnSpc>
                  <a:spcPct val="90000"/>
                </a:lnSpc>
              </a:pPr>
              <a:r>
                <a:rPr lang="en-US" sz="2100" b="1" dirty="0"/>
                <a:t>Retailers</a:t>
              </a:r>
            </a:p>
          </p:txBody>
        </p:sp>
        <p:sp>
          <p:nvSpPr>
            <p:cNvPr id="16" name="Rectangle 22"/>
            <p:cNvSpPr>
              <a:spLocks noChangeArrowheads="1"/>
            </p:cNvSpPr>
            <p:nvPr/>
          </p:nvSpPr>
          <p:spPr bwMode="auto">
            <a:xfrm>
              <a:off x="4279" y="2774"/>
              <a:ext cx="1120" cy="399"/>
            </a:xfrm>
            <a:prstGeom prst="rect">
              <a:avLst/>
            </a:prstGeom>
            <a:solidFill>
              <a:srgbClr val="93A0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/>
            <a:p>
              <a:pPr algn="ctr">
                <a:lnSpc>
                  <a:spcPct val="90000"/>
                </a:lnSpc>
              </a:pPr>
              <a:r>
                <a:rPr lang="en-US" sz="2100" b="1"/>
                <a:t>Retailers</a:t>
              </a:r>
            </a:p>
          </p:txBody>
        </p:sp>
        <p:sp>
          <p:nvSpPr>
            <p:cNvPr id="17" name="Rectangle 23"/>
            <p:cNvSpPr>
              <a:spLocks noChangeArrowheads="1"/>
            </p:cNvSpPr>
            <p:nvPr/>
          </p:nvSpPr>
          <p:spPr bwMode="auto">
            <a:xfrm>
              <a:off x="2980" y="2250"/>
              <a:ext cx="1120" cy="400"/>
            </a:xfrm>
            <a:prstGeom prst="rect">
              <a:avLst/>
            </a:prstGeom>
            <a:solidFill>
              <a:srgbClr val="DE8F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/>
            <a:p>
              <a:pPr algn="ctr">
                <a:lnSpc>
                  <a:spcPct val="90000"/>
                </a:lnSpc>
              </a:pPr>
              <a:r>
                <a:rPr lang="en-US" sz="2100" b="1"/>
                <a:t>Wholesalers</a:t>
              </a:r>
            </a:p>
          </p:txBody>
        </p:sp>
        <p:sp>
          <p:nvSpPr>
            <p:cNvPr id="18" name="Rectangle 24"/>
            <p:cNvSpPr>
              <a:spLocks noChangeArrowheads="1"/>
            </p:cNvSpPr>
            <p:nvPr/>
          </p:nvSpPr>
          <p:spPr bwMode="auto">
            <a:xfrm>
              <a:off x="4279" y="2250"/>
              <a:ext cx="1120" cy="400"/>
            </a:xfrm>
            <a:prstGeom prst="rect">
              <a:avLst/>
            </a:prstGeom>
            <a:solidFill>
              <a:srgbClr val="DE8F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/>
            <a:p>
              <a:pPr algn="ctr">
                <a:lnSpc>
                  <a:spcPct val="90000"/>
                </a:lnSpc>
              </a:pPr>
              <a:r>
                <a:rPr lang="en-US" sz="2100" b="1"/>
                <a:t>Wholesalers</a:t>
              </a:r>
            </a:p>
          </p:txBody>
        </p:sp>
        <p:sp>
          <p:nvSpPr>
            <p:cNvPr id="19" name="Rectangle 25"/>
            <p:cNvSpPr>
              <a:spLocks noChangeArrowheads="1"/>
            </p:cNvSpPr>
            <p:nvPr/>
          </p:nvSpPr>
          <p:spPr bwMode="auto">
            <a:xfrm>
              <a:off x="4279" y="1727"/>
              <a:ext cx="1120" cy="40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/>
            <a:p>
              <a:pPr algn="ctr">
                <a:lnSpc>
                  <a:spcPct val="90000"/>
                </a:lnSpc>
              </a:pPr>
              <a:r>
                <a:rPr lang="en-US" sz="2100" b="1">
                  <a:solidFill>
                    <a:srgbClr val="FF0000"/>
                  </a:solidFill>
                </a:rPr>
                <a:t>Agents or</a:t>
              </a:r>
              <a:br>
                <a:rPr lang="en-US" sz="2100" b="1">
                  <a:solidFill>
                    <a:srgbClr val="FF0000"/>
                  </a:solidFill>
                </a:rPr>
              </a:br>
              <a:r>
                <a:rPr lang="en-US" sz="2100" b="1">
                  <a:solidFill>
                    <a:srgbClr val="FF0000"/>
                  </a:solidFill>
                </a:rPr>
                <a:t>Brokers</a:t>
              </a:r>
            </a:p>
          </p:txBody>
        </p:sp>
        <p:cxnSp>
          <p:nvCxnSpPr>
            <p:cNvPr id="20" name="AutoShape 26"/>
            <p:cNvCxnSpPr>
              <a:cxnSpLocks noChangeShapeType="1"/>
              <a:stCxn id="6" idx="2"/>
              <a:endCxn id="10" idx="0"/>
            </p:cNvCxnSpPr>
            <p:nvPr/>
          </p:nvCxnSpPr>
          <p:spPr bwMode="auto">
            <a:xfrm>
              <a:off x="896" y="1567"/>
              <a:ext cx="0" cy="1730"/>
            </a:xfrm>
            <a:prstGeom prst="straightConnector1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27"/>
            <p:cNvCxnSpPr>
              <a:cxnSpLocks noChangeShapeType="1"/>
              <a:stCxn id="8" idx="2"/>
              <a:endCxn id="17" idx="0"/>
            </p:cNvCxnSpPr>
            <p:nvPr/>
          </p:nvCxnSpPr>
          <p:spPr bwMode="auto">
            <a:xfrm>
              <a:off x="3540" y="1567"/>
              <a:ext cx="0" cy="683"/>
            </a:xfrm>
            <a:prstGeom prst="straightConnector1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Oval 28"/>
            <p:cNvSpPr>
              <a:spLocks noChangeArrowheads="1"/>
            </p:cNvSpPr>
            <p:nvPr/>
          </p:nvSpPr>
          <p:spPr bwMode="auto">
            <a:xfrm>
              <a:off x="829" y="3247"/>
              <a:ext cx="134" cy="133"/>
            </a:xfrm>
            <a:prstGeom prst="ellipse">
              <a:avLst/>
            </a:prstGeom>
            <a:solidFill>
              <a:srgbClr val="000000"/>
            </a:solidFill>
            <a:ln w="1588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29"/>
            <p:cNvSpPr>
              <a:spLocks noChangeArrowheads="1"/>
            </p:cNvSpPr>
            <p:nvPr/>
          </p:nvSpPr>
          <p:spPr bwMode="auto">
            <a:xfrm>
              <a:off x="2128" y="2720"/>
              <a:ext cx="135" cy="133"/>
            </a:xfrm>
            <a:prstGeom prst="ellipse">
              <a:avLst/>
            </a:prstGeom>
            <a:solidFill>
              <a:srgbClr val="000000"/>
            </a:solidFill>
            <a:ln w="1588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30"/>
            <p:cNvSpPr>
              <a:spLocks noChangeArrowheads="1"/>
            </p:cNvSpPr>
            <p:nvPr/>
          </p:nvSpPr>
          <p:spPr bwMode="auto">
            <a:xfrm>
              <a:off x="3473" y="2188"/>
              <a:ext cx="134" cy="133"/>
            </a:xfrm>
            <a:prstGeom prst="ellipse">
              <a:avLst/>
            </a:prstGeom>
            <a:solidFill>
              <a:srgbClr val="000000"/>
            </a:solidFill>
            <a:ln w="1588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31"/>
            <p:cNvSpPr>
              <a:spLocks noChangeArrowheads="1"/>
            </p:cNvSpPr>
            <p:nvPr/>
          </p:nvSpPr>
          <p:spPr bwMode="auto">
            <a:xfrm>
              <a:off x="4772" y="1655"/>
              <a:ext cx="134" cy="133"/>
            </a:xfrm>
            <a:prstGeom prst="ellipse">
              <a:avLst/>
            </a:prstGeom>
            <a:solidFill>
              <a:srgbClr val="000000"/>
            </a:solidFill>
            <a:ln w="1588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32"/>
            <p:cNvSpPr>
              <a:spLocks noChangeArrowheads="1"/>
            </p:cNvSpPr>
            <p:nvPr/>
          </p:nvSpPr>
          <p:spPr bwMode="auto">
            <a:xfrm>
              <a:off x="3045" y="768"/>
              <a:ext cx="1038" cy="3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Wholesaler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sz="21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Channel</a:t>
              </a:r>
            </a:p>
          </p:txBody>
        </p:sp>
        <p:sp>
          <p:nvSpPr>
            <p:cNvPr id="27" name="Rectangle 33"/>
            <p:cNvSpPr>
              <a:spLocks noChangeArrowheads="1"/>
            </p:cNvSpPr>
            <p:nvPr/>
          </p:nvSpPr>
          <p:spPr bwMode="auto">
            <a:xfrm>
              <a:off x="1794" y="768"/>
              <a:ext cx="798" cy="3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Retailer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sz="21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Channel</a:t>
              </a:r>
            </a:p>
          </p:txBody>
        </p:sp>
        <p:sp>
          <p:nvSpPr>
            <p:cNvPr id="28" name="Rectangle 34"/>
            <p:cNvSpPr>
              <a:spLocks noChangeArrowheads="1"/>
            </p:cNvSpPr>
            <p:nvPr/>
          </p:nvSpPr>
          <p:spPr bwMode="auto">
            <a:xfrm>
              <a:off x="515" y="774"/>
              <a:ext cx="798" cy="3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Direct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sz="21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Channel</a:t>
              </a:r>
            </a:p>
          </p:txBody>
        </p:sp>
        <p:sp>
          <p:nvSpPr>
            <p:cNvPr id="29" name="Oval 35"/>
            <p:cNvSpPr>
              <a:spLocks noChangeArrowheads="1"/>
            </p:cNvSpPr>
            <p:nvPr/>
          </p:nvSpPr>
          <p:spPr bwMode="auto">
            <a:xfrm>
              <a:off x="3484" y="2720"/>
              <a:ext cx="134" cy="133"/>
            </a:xfrm>
            <a:prstGeom prst="ellipse">
              <a:avLst/>
            </a:prstGeom>
            <a:solidFill>
              <a:srgbClr val="000000"/>
            </a:solidFill>
            <a:ln w="1588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36"/>
            <p:cNvSpPr>
              <a:spLocks noChangeArrowheads="1"/>
            </p:cNvSpPr>
            <p:nvPr/>
          </p:nvSpPr>
          <p:spPr bwMode="auto">
            <a:xfrm>
              <a:off x="3484" y="3247"/>
              <a:ext cx="134" cy="133"/>
            </a:xfrm>
            <a:prstGeom prst="ellipse">
              <a:avLst/>
            </a:prstGeom>
            <a:solidFill>
              <a:srgbClr val="000000"/>
            </a:solidFill>
            <a:ln w="1588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37"/>
            <p:cNvSpPr>
              <a:spLocks noChangeArrowheads="1"/>
            </p:cNvSpPr>
            <p:nvPr/>
          </p:nvSpPr>
          <p:spPr bwMode="auto">
            <a:xfrm>
              <a:off x="2128" y="3247"/>
              <a:ext cx="135" cy="133"/>
            </a:xfrm>
            <a:prstGeom prst="ellipse">
              <a:avLst/>
            </a:prstGeom>
            <a:solidFill>
              <a:srgbClr val="000000"/>
            </a:solidFill>
            <a:ln w="1588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38"/>
            <p:cNvSpPr>
              <a:spLocks noChangeArrowheads="1"/>
            </p:cNvSpPr>
            <p:nvPr/>
          </p:nvSpPr>
          <p:spPr bwMode="auto">
            <a:xfrm>
              <a:off x="4266" y="774"/>
              <a:ext cx="1209" cy="3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00" b="1" i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Agent/Broker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sz="2100" b="1" i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Channel</a:t>
              </a:r>
            </a:p>
          </p:txBody>
        </p:sp>
        <p:sp>
          <p:nvSpPr>
            <p:cNvPr id="33" name="Oval 39"/>
            <p:cNvSpPr>
              <a:spLocks noChangeArrowheads="1"/>
            </p:cNvSpPr>
            <p:nvPr/>
          </p:nvSpPr>
          <p:spPr bwMode="auto">
            <a:xfrm>
              <a:off x="4783" y="2210"/>
              <a:ext cx="135" cy="133"/>
            </a:xfrm>
            <a:prstGeom prst="ellipse">
              <a:avLst/>
            </a:prstGeom>
            <a:solidFill>
              <a:srgbClr val="000000"/>
            </a:solidFill>
            <a:ln w="1588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40"/>
            <p:cNvSpPr>
              <a:spLocks noChangeArrowheads="1"/>
            </p:cNvSpPr>
            <p:nvPr/>
          </p:nvSpPr>
          <p:spPr bwMode="auto">
            <a:xfrm>
              <a:off x="4783" y="2720"/>
              <a:ext cx="135" cy="133"/>
            </a:xfrm>
            <a:prstGeom prst="ellipse">
              <a:avLst/>
            </a:prstGeom>
            <a:solidFill>
              <a:srgbClr val="000000"/>
            </a:solidFill>
            <a:ln w="1588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41"/>
            <p:cNvSpPr>
              <a:spLocks noChangeArrowheads="1"/>
            </p:cNvSpPr>
            <p:nvPr/>
          </p:nvSpPr>
          <p:spPr bwMode="auto">
            <a:xfrm>
              <a:off x="4772" y="3247"/>
              <a:ext cx="134" cy="133"/>
            </a:xfrm>
            <a:prstGeom prst="ellipse">
              <a:avLst/>
            </a:prstGeom>
            <a:solidFill>
              <a:srgbClr val="000000"/>
            </a:solidFill>
            <a:ln w="1588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" name="Title 35"/>
          <p:cNvSpPr>
            <a:spLocks noGrp="1"/>
          </p:cNvSpPr>
          <p:nvPr>
            <p:ph type="title"/>
          </p:nvPr>
        </p:nvSpPr>
        <p:spPr>
          <a:xfrm>
            <a:off x="53125" y="76200"/>
            <a:ext cx="8991600" cy="548640"/>
          </a:xfrm>
          <a:solidFill>
            <a:schemeClr val="bg2"/>
          </a:solidFill>
        </p:spPr>
        <p:txBody>
          <a:bodyPr/>
          <a:lstStyle/>
          <a:p>
            <a:r>
              <a:rPr lang="en-US" sz="2700" dirty="0" smtClean="0"/>
              <a:t>Channel structure for consumer products</a:t>
            </a:r>
            <a:endParaRPr lang="en-US" sz="2700" dirty="0"/>
          </a:p>
        </p:txBody>
      </p:sp>
      <p:sp>
        <p:nvSpPr>
          <p:cNvPr id="38" name="TextBox 37"/>
          <p:cNvSpPr txBox="1"/>
          <p:nvPr/>
        </p:nvSpPr>
        <p:spPr>
          <a:xfrm>
            <a:off x="0" y="5859509"/>
            <a:ext cx="8280442" cy="1015663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b">
            <a:spAutoFit/>
          </a:bodyPr>
          <a:lstStyle/>
          <a:p>
            <a:r>
              <a:rPr lang="en-US" sz="2000" b="1" dirty="0" smtClean="0"/>
              <a:t>A set of interdependent organizations that ease the transfer of ownership as products move from producer to business user or consumer.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40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5257800" cy="762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Marketing Channels</a:t>
            </a:r>
            <a:endParaRPr lang="en-US" dirty="0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0" y="1143000"/>
            <a:ext cx="6934200" cy="403860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  <a:ea typeface="ＭＳ Ｐゴシック" charset="0"/>
                <a:cs typeface="ＭＳ Ｐゴシック" charset="0"/>
              </a:rPr>
              <a:t>Functions: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  <a:ea typeface="ＭＳ Ｐゴシック" charset="0"/>
                <a:cs typeface="ＭＳ Ｐゴシック" charset="0"/>
              </a:rPr>
              <a:t>Transactional: Buying, Selling, Risk Taking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  <a:ea typeface="ＭＳ Ｐゴシック" charset="0"/>
                <a:cs typeface="ＭＳ Ｐゴシック" charset="0"/>
              </a:rPr>
              <a:t>Logistical: Assorting, Storing, Sorting, Transporting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  <a:ea typeface="ＭＳ Ｐゴシック" charset="0"/>
                <a:cs typeface="ＭＳ Ｐゴシック" charset="0"/>
              </a:rPr>
              <a:t>Facilitating: Financing, Grading, Information &amp; Research</a:t>
            </a:r>
            <a:endParaRPr lang="en-US" sz="2000" dirty="0">
              <a:latin typeface="+mj-lt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sz="2000" dirty="0" smtClean="0">
              <a:latin typeface="+mj-lt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  <a:ea typeface="ＭＳ Ｐゴシック" charset="0"/>
                <a:cs typeface="ＭＳ Ｐゴシック" charset="0"/>
              </a:rPr>
              <a:t>Objectives:</a:t>
            </a:r>
            <a:endParaRPr lang="en-US" sz="2000" dirty="0">
              <a:latin typeface="+mj-lt"/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defRPr/>
            </a:pPr>
            <a:r>
              <a:rPr lang="en-US" sz="2000" dirty="0" smtClean="0">
                <a:latin typeface="+mj-lt"/>
                <a:ea typeface="ＭＳ Ｐゴシック" charset="0"/>
                <a:cs typeface="ＭＳ Ｐゴシック" charset="0"/>
              </a:rPr>
              <a:t>Marketing </a:t>
            </a: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channels exist to create utility for customers</a:t>
            </a:r>
          </a:p>
          <a:p>
            <a:pPr lvl="1">
              <a:lnSpc>
                <a:spcPct val="90000"/>
              </a:lnSpc>
              <a:buFont typeface="Arial"/>
              <a:buChar char="–"/>
              <a:defRPr/>
            </a:pPr>
            <a:r>
              <a:rPr lang="en-US" sz="2000" b="1" dirty="0">
                <a:latin typeface="+mj-lt"/>
                <a:ea typeface="ＭＳ Ｐゴシック" charset="0"/>
              </a:rPr>
              <a:t>Place utility </a:t>
            </a:r>
            <a:endParaRPr lang="en-US" sz="2000" dirty="0">
              <a:latin typeface="+mj-lt"/>
              <a:ea typeface="ＭＳ Ｐゴシック" charset="0"/>
            </a:endParaRPr>
          </a:p>
          <a:p>
            <a:pPr lvl="1">
              <a:lnSpc>
                <a:spcPct val="90000"/>
              </a:lnSpc>
              <a:buFont typeface="Arial"/>
              <a:buChar char="–"/>
              <a:defRPr/>
            </a:pPr>
            <a:r>
              <a:rPr lang="en-US" sz="2000" b="1" dirty="0">
                <a:latin typeface="+mj-lt"/>
                <a:ea typeface="ＭＳ Ｐゴシック" charset="0"/>
              </a:rPr>
              <a:t>Time utility </a:t>
            </a:r>
            <a:endParaRPr lang="en-US" sz="2000" b="1" dirty="0">
              <a:latin typeface="+mj-lt"/>
              <a:ea typeface="ＭＳ Ｐゴシック" charset="0"/>
              <a:cs typeface="Times New Roman"/>
            </a:endParaRPr>
          </a:p>
          <a:p>
            <a:pPr lvl="1">
              <a:lnSpc>
                <a:spcPct val="90000"/>
              </a:lnSpc>
              <a:buFont typeface="Arial"/>
              <a:buChar char="–"/>
              <a:defRPr/>
            </a:pPr>
            <a:r>
              <a:rPr lang="en-US" sz="2000" b="1" dirty="0" smtClean="0">
                <a:latin typeface="+mj-lt"/>
                <a:ea typeface="ＭＳ Ｐゴシック" charset="0"/>
              </a:rPr>
              <a:t>Form </a:t>
            </a:r>
            <a:r>
              <a:rPr lang="en-US" sz="2000" b="1" dirty="0">
                <a:latin typeface="+mj-lt"/>
                <a:ea typeface="ＭＳ Ｐゴシック" charset="0"/>
              </a:rPr>
              <a:t>utility </a:t>
            </a:r>
            <a:endParaRPr lang="en-US" sz="2000" b="1" dirty="0" smtClean="0">
              <a:latin typeface="+mj-lt"/>
              <a:ea typeface="ＭＳ Ｐゴシック" charset="0"/>
              <a:cs typeface="Times New Roman"/>
            </a:endParaRPr>
          </a:p>
          <a:p>
            <a:pPr lvl="1">
              <a:lnSpc>
                <a:spcPct val="90000"/>
              </a:lnSpc>
              <a:buFont typeface="Arial"/>
              <a:buChar char="–"/>
              <a:defRPr/>
            </a:pPr>
            <a:r>
              <a:rPr lang="en-US" sz="2000" b="1" dirty="0" smtClean="0">
                <a:latin typeface="+mj-lt"/>
                <a:ea typeface="ＭＳ Ｐゴシック" charset="0"/>
              </a:rPr>
              <a:t>Information </a:t>
            </a:r>
            <a:r>
              <a:rPr lang="en-US" sz="2000" b="1" dirty="0">
                <a:latin typeface="+mj-lt"/>
                <a:ea typeface="ＭＳ Ｐゴシック" charset="0"/>
              </a:rPr>
              <a:t>utility </a:t>
            </a:r>
            <a:endParaRPr lang="en-US" sz="2000" b="1" dirty="0" smtClean="0">
              <a:latin typeface="+mj-lt"/>
              <a:ea typeface="ＭＳ Ｐゴシック" charset="0"/>
            </a:endParaRPr>
          </a:p>
          <a:p>
            <a:pPr lvl="2">
              <a:lnSpc>
                <a:spcPct val="90000"/>
              </a:lnSpc>
              <a:buFont typeface="Arial"/>
              <a:buChar char="–"/>
              <a:defRPr/>
            </a:pPr>
            <a:endParaRPr lang="en-US" sz="2000" b="1" dirty="0" smtClean="0">
              <a:latin typeface="+mj-lt"/>
              <a:ea typeface="ＭＳ Ｐゴシック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80115" y="2895600"/>
            <a:ext cx="1946494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“Within an arm’s reach of desire” 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57200"/>
            <a:ext cx="214312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3"/>
          <p:cNvSpPr>
            <a:spLocks noGrp="1"/>
          </p:cNvSpPr>
          <p:nvPr>
            <p:ph sz="half" idx="4294967295"/>
          </p:nvPr>
        </p:nvSpPr>
        <p:spPr>
          <a:xfrm>
            <a:off x="1147762" y="5257800"/>
            <a:ext cx="6705600" cy="1600200"/>
          </a:xfrm>
          <a:prstGeom prst="rect">
            <a:avLst/>
          </a:prstGeom>
          <a:solidFill>
            <a:srgbClr val="00B0F0"/>
          </a:solidFill>
        </p:spPr>
        <p:txBody>
          <a:bodyPr rtlCol="0">
            <a:noAutofit/>
          </a:bodyPr>
          <a:lstStyle/>
          <a:p>
            <a:pPr lvl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2"/>
                </a:solidFill>
              </a:rPr>
              <a:t>Who </a:t>
            </a:r>
            <a:r>
              <a:rPr lang="en-US" sz="2000" b="1" dirty="0">
                <a:solidFill>
                  <a:schemeClr val="tx2"/>
                </a:solidFill>
              </a:rPr>
              <a:t>are the target customers, and where are they located? </a:t>
            </a:r>
            <a:endParaRPr lang="en-US" sz="2000" b="1" dirty="0" smtClean="0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2"/>
                </a:solidFill>
              </a:rPr>
              <a:t>What </a:t>
            </a:r>
            <a:r>
              <a:rPr lang="en-US" sz="2000" b="1" dirty="0">
                <a:solidFill>
                  <a:schemeClr val="tx2"/>
                </a:solidFill>
              </a:rPr>
              <a:t>are their information requirements? </a:t>
            </a:r>
            <a:endParaRPr lang="en-US" sz="2000" b="1" dirty="0" smtClean="0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2"/>
                </a:solidFill>
              </a:rPr>
              <a:t>What </a:t>
            </a:r>
            <a:r>
              <a:rPr lang="en-US" sz="2000" b="1" dirty="0">
                <a:solidFill>
                  <a:schemeClr val="tx2"/>
                </a:solidFill>
              </a:rPr>
              <a:t>are their preferences for service? </a:t>
            </a:r>
            <a:endParaRPr lang="en-US" sz="2000" b="1" dirty="0" smtClean="0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2"/>
                </a:solidFill>
              </a:rPr>
              <a:t>How </a:t>
            </a:r>
            <a:r>
              <a:rPr lang="en-US" sz="2000" b="1" dirty="0">
                <a:solidFill>
                  <a:schemeClr val="tx2"/>
                </a:solidFill>
              </a:rPr>
              <a:t>sensitive are they to price?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8BAE-C07B-43FA-A13A-9164231C42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2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5760"/>
            <a:ext cx="8610600" cy="548640"/>
          </a:xfrm>
        </p:spPr>
        <p:txBody>
          <a:bodyPr/>
          <a:lstStyle/>
          <a:p>
            <a:pPr algn="ctr"/>
            <a:r>
              <a:rPr lang="en-US" dirty="0" smtClean="0"/>
              <a:t>Coordination of Marketing Activities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49275" y="2130864"/>
            <a:ext cx="8045450" cy="673920"/>
            <a:chOff x="0" y="28439"/>
            <a:chExt cx="8045450" cy="673920"/>
          </a:xfrm>
          <a:scene3d>
            <a:camera prst="orthographicFront"/>
            <a:lightRig rig="flat" dir="t"/>
          </a:scene3d>
        </p:grpSpPr>
        <p:sp>
          <p:nvSpPr>
            <p:cNvPr id="6" name="Rounded Rectangle 5"/>
            <p:cNvSpPr/>
            <p:nvPr/>
          </p:nvSpPr>
          <p:spPr>
            <a:xfrm>
              <a:off x="0" y="28439"/>
              <a:ext cx="8045450" cy="67392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32898" y="61337"/>
              <a:ext cx="7979654" cy="6081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>
                  <a:latin typeface="+mj-lt"/>
                </a:rPr>
                <a:t>Fulfill delivery promises </a:t>
              </a:r>
              <a:endParaRPr lang="en-US" sz="2000" kern="1200" dirty="0">
                <a:latin typeface="+mj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6377" y="2804784"/>
            <a:ext cx="8045450" cy="718158"/>
            <a:chOff x="0" y="806040"/>
            <a:chExt cx="8045450" cy="718158"/>
          </a:xfrm>
          <a:scene3d>
            <a:camera prst="orthographicFront"/>
            <a:lightRig rig="flat" dir="t"/>
          </a:scene3d>
        </p:grpSpPr>
        <p:sp>
          <p:nvSpPr>
            <p:cNvPr id="9" name="Rounded Rectangle 8"/>
            <p:cNvSpPr/>
            <p:nvPr/>
          </p:nvSpPr>
          <p:spPr>
            <a:xfrm>
              <a:off x="0" y="806040"/>
              <a:ext cx="8045450" cy="67392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3932940"/>
                <a:satOff val="15475"/>
                <a:lumOff val="-7548"/>
                <a:alphaOff val="0"/>
              </a:schemeClr>
            </a:fillRef>
            <a:effectRef idx="1">
              <a:schemeClr val="accent2">
                <a:hueOff val="3932940"/>
                <a:satOff val="15475"/>
                <a:lumOff val="-7548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32898" y="916074"/>
              <a:ext cx="7979654" cy="6081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>
                  <a:latin typeface="+mj-lt"/>
                </a:rPr>
                <a:t>Meet customer expectations </a:t>
              </a:r>
              <a:endParaRPr lang="en-US" sz="2000" kern="1200" dirty="0">
                <a:latin typeface="+mj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3509" y="1447800"/>
            <a:ext cx="8045450" cy="673920"/>
            <a:chOff x="0" y="1583640"/>
            <a:chExt cx="8045450" cy="673920"/>
          </a:xfrm>
          <a:scene3d>
            <a:camera prst="orthographicFront"/>
            <a:lightRig rig="flat" dir="t"/>
          </a:scene3d>
        </p:grpSpPr>
        <p:sp>
          <p:nvSpPr>
            <p:cNvPr id="12" name="Rounded Rectangle 11"/>
            <p:cNvSpPr/>
            <p:nvPr/>
          </p:nvSpPr>
          <p:spPr>
            <a:xfrm>
              <a:off x="0" y="1583640"/>
              <a:ext cx="8045450" cy="67392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7865880"/>
                <a:satOff val="30950"/>
                <a:lumOff val="-15097"/>
                <a:alphaOff val="0"/>
              </a:schemeClr>
            </a:fillRef>
            <a:effectRef idx="1">
              <a:schemeClr val="accent2">
                <a:hueOff val="7865880"/>
                <a:satOff val="30950"/>
                <a:lumOff val="-15097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32898" y="1616538"/>
              <a:ext cx="7979654" cy="6081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>
                  <a:latin typeface="+mj-lt"/>
                </a:rPr>
                <a:t>Reliant on an efficient supply chain</a:t>
              </a:r>
              <a:endParaRPr lang="en-US" sz="2000" kern="1200" dirty="0">
                <a:latin typeface="+mj-lt"/>
              </a:endParaRPr>
            </a:p>
          </p:txBody>
        </p:sp>
      </p:grpSp>
      <p:sp>
        <p:nvSpPr>
          <p:cNvPr id="14" name="AutoShape 2" descr="Image result for amaz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572000"/>
            <a:ext cx="272415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2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696" y="120226"/>
            <a:ext cx="3606800" cy="1585807"/>
          </a:xfrm>
        </p:spPr>
        <p:txBody>
          <a:bodyPr>
            <a:normAutofit/>
          </a:bodyPr>
          <a:lstStyle/>
          <a:p>
            <a:r>
              <a:rPr lang="en-US" dirty="0" smtClean="0"/>
              <a:t>Socially Responsible Distribution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817" y="0"/>
            <a:ext cx="4021716" cy="3412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3197925"/>
            <a:ext cx="2602442" cy="367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8BAE-C07B-43FA-A13A-9164231C4228}" type="slidenum">
              <a:rPr lang="en-US" smtClean="0"/>
              <a:t>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1" r="16585"/>
          <a:stretch/>
        </p:blipFill>
        <p:spPr bwMode="auto">
          <a:xfrm>
            <a:off x="0" y="2535571"/>
            <a:ext cx="1792224" cy="175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 descr="https://pbs.twimg.com/profile_images/469041275719516160/8pgL_2j4_400x40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366" y="2320506"/>
            <a:ext cx="2078901" cy="207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encrypted-tbn0.gstatic.com/images?q=tbn:ANd9GcQkUKgpwCqo7Vc32kSqwBDEd2vgo9ZuvskoMGs20Wtc3PE7vb_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724400"/>
            <a:ext cx="3243771" cy="215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upload.wikimedia.org/wikipedia/commons/c/c3/Podlaskie_-_Czarna_Bia%C5%82ostocka_-_Puszcza_Knyszy%C5%84ska_-_G%C3%B3ry_Czuma%C5%BCowskie_-_E_-_v-NW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724400"/>
            <a:ext cx="2819849" cy="211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529" y="2325256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292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8229600" cy="1066800"/>
          </a:xfrm>
        </p:spPr>
        <p:txBody>
          <a:bodyPr/>
          <a:lstStyle/>
          <a:p>
            <a:r>
              <a:rPr lang="en-US" dirty="0" smtClean="0"/>
              <a:t>Or not…</a:t>
            </a:r>
            <a:endParaRPr lang="en-US" dirty="0"/>
          </a:p>
        </p:txBody>
      </p:sp>
      <p:pic>
        <p:nvPicPr>
          <p:cNvPr id="3074" name="Picture 2" descr="Ed Miliband and Nick Clegg feminist T-shi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1752600"/>
            <a:ext cx="6985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53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7857"/>
            <a:ext cx="6324600" cy="1066800"/>
          </a:xfrm>
        </p:spPr>
        <p:txBody>
          <a:bodyPr/>
          <a:lstStyle/>
          <a:p>
            <a:pPr algn="ctr"/>
            <a:r>
              <a:rPr lang="en-US" dirty="0" smtClean="0"/>
              <a:t>Take Away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229600" cy="35814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Planning for Collaboration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best channel is a well-planned collaboration</a:t>
            </a:r>
          </a:p>
          <a:p>
            <a:pPr lvl="3"/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What is the value?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Matching your utility with your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customers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Social Responsibility at every angle</a:t>
            </a:r>
          </a:p>
          <a:p>
            <a:pPr marL="466344" lvl="3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lvl="1" indent="0">
              <a:buNone/>
            </a:pPr>
            <a:endParaRPr lang="en-US" sz="2800" dirty="0" smtClean="0"/>
          </a:p>
          <a:p>
            <a:pPr marL="0" lvl="1" indent="0">
              <a:buNone/>
            </a:pPr>
            <a:endParaRPr lang="en-US" sz="28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BBAE-B7AA-45E2-B0C3-AD1049164C11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15667"/>
            <a:ext cx="1219200" cy="101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http://www.vizylabs.com/wp-content/uploads/2014/09/MarketingPuzzle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93" b="15947"/>
          <a:stretch/>
        </p:blipFill>
        <p:spPr bwMode="auto">
          <a:xfrm>
            <a:off x="1193132" y="4800600"/>
            <a:ext cx="67437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60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Next Class</a:t>
            </a:r>
            <a:endParaRPr lang="en-US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537335" y="1371600"/>
            <a:ext cx="7520940" cy="3579849"/>
          </a:xfrm>
        </p:spPr>
        <p:txBody>
          <a:bodyPr>
            <a:normAutofit/>
          </a:bodyPr>
          <a:lstStyle/>
          <a:p>
            <a:pPr marL="802386" lvl="4" indent="-285750">
              <a:lnSpc>
                <a:spcPct val="150000"/>
              </a:lnSpc>
              <a:buFont typeface="Arial" charset="0"/>
              <a:buChar char="•"/>
            </a:pPr>
            <a:endParaRPr lang="en-US" sz="9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0" dirty="0">
                <a:latin typeface="Arial" pitchFamily="34" charset="0"/>
                <a:cs typeface="Arial" pitchFamily="34" charset="0"/>
              </a:rPr>
              <a:t>Chapter 16: Supply Chain and Channel Management</a:t>
            </a:r>
          </a:p>
          <a:p>
            <a:pPr marL="0" indent="0"/>
            <a:endParaRPr lang="en-US" sz="2800" b="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0" dirty="0">
                <a:latin typeface="Arial" pitchFamily="34" charset="0"/>
                <a:cs typeface="Arial" pitchFamily="34" charset="0"/>
              </a:rPr>
              <a:t>Chapter 17: Retailing and </a:t>
            </a:r>
            <a:r>
              <a:rPr lang="en-US" sz="2800" b="0" dirty="0" err="1">
                <a:latin typeface="Arial" pitchFamily="34" charset="0"/>
                <a:cs typeface="Arial" pitchFamily="34" charset="0"/>
              </a:rPr>
              <a:t>Omnichannel</a:t>
            </a:r>
            <a:r>
              <a:rPr lang="en-US" sz="2800" b="0" dirty="0">
                <a:latin typeface="Arial" pitchFamily="34" charset="0"/>
                <a:cs typeface="Arial" pitchFamily="34" charset="0"/>
              </a:rPr>
              <a:t> Marketing</a:t>
            </a:r>
          </a:p>
          <a:p>
            <a:pPr marL="0" lvl="1" indent="0">
              <a:lnSpc>
                <a:spcPct val="150000"/>
              </a:lnSpc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116586" lvl="1" indent="-285750">
              <a:lnSpc>
                <a:spcPct val="150000"/>
              </a:lnSpc>
              <a:buFont typeface="Arial" charset="0"/>
              <a:buChar char="•"/>
            </a:pPr>
            <a:endParaRPr lang="en-US" sz="90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</a:pPr>
            <a:endParaRPr lang="en-US" sz="2400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49FF3-FF5B-45BB-997D-86407D1E7652}" type="slidenum">
              <a:rPr lang="en-US"/>
              <a:pPr>
                <a:defRPr/>
              </a:pPr>
              <a:t>9</a:t>
            </a:fld>
            <a:endParaRPr lang="en-US"/>
          </a:p>
        </p:txBody>
      </p:sp>
      <p:pic>
        <p:nvPicPr>
          <p:cNvPr id="5" name="Picture 2" descr="http://tntadventure.com/wp-content/uploads/2013/10/remind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456" y="1"/>
            <a:ext cx="2031806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52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6534</TotalTime>
  <Words>254</Words>
  <Application>Microsoft Office PowerPoint</Application>
  <PresentationFormat>On-screen Show (4:3)</PresentationFormat>
  <Paragraphs>85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Angles</vt:lpstr>
      <vt:lpstr>Welcome to  Marketing Management</vt:lpstr>
      <vt:lpstr>Delivering Value Through Marketing Channels</vt:lpstr>
      <vt:lpstr>Channel structure for consumer products</vt:lpstr>
      <vt:lpstr>Marketing Channels</vt:lpstr>
      <vt:lpstr>Coordination of Marketing Activities</vt:lpstr>
      <vt:lpstr>Socially Responsible Distribution</vt:lpstr>
      <vt:lpstr>Or not…</vt:lpstr>
      <vt:lpstr>Take Away for Today</vt:lpstr>
      <vt:lpstr>Next Class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BUSI 107 Section 1</dc:title>
  <dc:creator>Cecy</dc:creator>
  <cp:lastModifiedBy>Cecy</cp:lastModifiedBy>
  <cp:revision>312</cp:revision>
  <dcterms:created xsi:type="dcterms:W3CDTF">2015-08-23T22:48:46Z</dcterms:created>
  <dcterms:modified xsi:type="dcterms:W3CDTF">2016-04-11T17:37:44Z</dcterms:modified>
</cp:coreProperties>
</file>