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677" r:id="rId3"/>
    <p:sldId id="661" r:id="rId4"/>
    <p:sldId id="664" r:id="rId5"/>
    <p:sldId id="665" r:id="rId6"/>
    <p:sldId id="666" r:id="rId7"/>
    <p:sldId id="673" r:id="rId8"/>
    <p:sldId id="667" r:id="rId9"/>
    <p:sldId id="669" r:id="rId10"/>
    <p:sldId id="670" r:id="rId11"/>
    <p:sldId id="671" r:id="rId12"/>
    <p:sldId id="6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5" d="100"/>
          <a:sy n="55" d="100"/>
        </p:scale>
        <p:origin x="-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B3A98-0E87-4992-AADA-6739847A7A38}" type="doc">
      <dgm:prSet loTypeId="urn:microsoft.com/office/officeart/2005/8/layout/radial4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536D556-08E5-4A6D-B291-1718AC9E6129}">
      <dgm:prSet phldrT="[Text]"/>
      <dgm:spPr/>
      <dgm:t>
        <a:bodyPr/>
        <a:lstStyle/>
        <a:p>
          <a:r>
            <a:rPr lang="en-US" dirty="0" smtClean="0"/>
            <a:t>Strategic Relationships</a:t>
          </a:r>
          <a:endParaRPr lang="en-US" dirty="0"/>
        </a:p>
      </dgm:t>
    </dgm:pt>
    <dgm:pt modelId="{4A96AF08-CDAF-44A7-A14C-7FF23BAFFC2D}" type="parTrans" cxnId="{18C3B406-7947-41A7-8192-AD22FC7C1207}">
      <dgm:prSet/>
      <dgm:spPr/>
      <dgm:t>
        <a:bodyPr/>
        <a:lstStyle/>
        <a:p>
          <a:endParaRPr lang="en-US"/>
        </a:p>
      </dgm:t>
    </dgm:pt>
    <dgm:pt modelId="{2EBBC78F-1412-48E0-9A1F-D30874DEC832}" type="sibTrans" cxnId="{18C3B406-7947-41A7-8192-AD22FC7C1207}">
      <dgm:prSet/>
      <dgm:spPr/>
      <dgm:t>
        <a:bodyPr/>
        <a:lstStyle/>
        <a:p>
          <a:endParaRPr lang="en-US"/>
        </a:p>
      </dgm:t>
    </dgm:pt>
    <dgm:pt modelId="{6ACE7FE3-B767-40E3-9DAC-24077FA31C91}">
      <dgm:prSet phldrT="[Text]"/>
      <dgm:spPr/>
      <dgm:t>
        <a:bodyPr/>
        <a:lstStyle/>
        <a:p>
          <a:r>
            <a:rPr lang="en-US" dirty="0" smtClean="0"/>
            <a:t>Mutual Trust</a:t>
          </a:r>
          <a:endParaRPr lang="en-US" dirty="0"/>
        </a:p>
      </dgm:t>
    </dgm:pt>
    <dgm:pt modelId="{161E3A05-AEF3-43CB-8CDB-6F9A3969981A}" type="parTrans" cxnId="{4CA67676-4B35-4806-A2F9-C266833D8420}">
      <dgm:prSet/>
      <dgm:spPr/>
      <dgm:t>
        <a:bodyPr/>
        <a:lstStyle/>
        <a:p>
          <a:endParaRPr lang="en-US" dirty="0"/>
        </a:p>
      </dgm:t>
    </dgm:pt>
    <dgm:pt modelId="{DA59F7E6-0C86-4B4F-83D2-6A5A48FAE5CA}" type="sibTrans" cxnId="{4CA67676-4B35-4806-A2F9-C266833D8420}">
      <dgm:prSet/>
      <dgm:spPr/>
      <dgm:t>
        <a:bodyPr/>
        <a:lstStyle/>
        <a:p>
          <a:endParaRPr lang="en-US"/>
        </a:p>
      </dgm:t>
    </dgm:pt>
    <dgm:pt modelId="{547322EC-9C1C-4C3A-ABC6-5163EF997A92}">
      <dgm:prSet phldrT="[Text]"/>
      <dgm:spPr/>
      <dgm:t>
        <a:bodyPr/>
        <a:lstStyle/>
        <a:p>
          <a:r>
            <a:rPr lang="en-US" dirty="0" smtClean="0"/>
            <a:t>Open Communications</a:t>
          </a:r>
          <a:endParaRPr lang="en-US" dirty="0"/>
        </a:p>
      </dgm:t>
    </dgm:pt>
    <dgm:pt modelId="{3A2330E4-C573-440C-A4AB-31CF34A08E09}" type="parTrans" cxnId="{B4532EC7-3A4A-4467-9854-E5523E8410CB}">
      <dgm:prSet/>
      <dgm:spPr/>
      <dgm:t>
        <a:bodyPr/>
        <a:lstStyle/>
        <a:p>
          <a:endParaRPr lang="en-US" dirty="0"/>
        </a:p>
      </dgm:t>
    </dgm:pt>
    <dgm:pt modelId="{35B704DF-8B52-4DE7-8D7C-480548A8A3EC}" type="sibTrans" cxnId="{B4532EC7-3A4A-4467-9854-E5523E8410CB}">
      <dgm:prSet/>
      <dgm:spPr/>
      <dgm:t>
        <a:bodyPr/>
        <a:lstStyle/>
        <a:p>
          <a:endParaRPr lang="en-US"/>
        </a:p>
      </dgm:t>
    </dgm:pt>
    <dgm:pt modelId="{7BB1441F-1EEF-4CF2-A946-79EBB15319F7}">
      <dgm:prSet phldrT="[Text]"/>
      <dgm:spPr/>
      <dgm:t>
        <a:bodyPr/>
        <a:lstStyle/>
        <a:p>
          <a:r>
            <a:rPr lang="en-US" dirty="0" smtClean="0"/>
            <a:t>Common Goals</a:t>
          </a:r>
          <a:endParaRPr lang="en-US" dirty="0"/>
        </a:p>
      </dgm:t>
    </dgm:pt>
    <dgm:pt modelId="{3171183E-B52D-4EB3-9700-DE9D45C33147}" type="parTrans" cxnId="{52B4EC9C-783C-46B9-BEC2-8FDE95BCDD4B}">
      <dgm:prSet/>
      <dgm:spPr/>
      <dgm:t>
        <a:bodyPr/>
        <a:lstStyle/>
        <a:p>
          <a:endParaRPr lang="en-US" dirty="0"/>
        </a:p>
      </dgm:t>
    </dgm:pt>
    <dgm:pt modelId="{2EA34A1F-861F-45BC-A81E-246BAA3DE376}" type="sibTrans" cxnId="{52B4EC9C-783C-46B9-BEC2-8FDE95BCDD4B}">
      <dgm:prSet/>
      <dgm:spPr/>
      <dgm:t>
        <a:bodyPr/>
        <a:lstStyle/>
        <a:p>
          <a:endParaRPr lang="en-US"/>
        </a:p>
      </dgm:t>
    </dgm:pt>
    <dgm:pt modelId="{61DF0E5D-3FD9-4233-A007-B9949C762E9F}">
      <dgm:prSet phldrT="[Text]"/>
      <dgm:spPr/>
      <dgm:t>
        <a:bodyPr/>
        <a:lstStyle/>
        <a:p>
          <a:r>
            <a:rPr lang="en-US" dirty="0" smtClean="0"/>
            <a:t>Interdependence</a:t>
          </a:r>
          <a:endParaRPr lang="en-US" dirty="0"/>
        </a:p>
      </dgm:t>
    </dgm:pt>
    <dgm:pt modelId="{78761E31-FCE6-4553-ADDC-2D6E4063F5B8}" type="parTrans" cxnId="{43C34B5C-1A05-4AE6-8CBA-E330989BBB49}">
      <dgm:prSet/>
      <dgm:spPr/>
      <dgm:t>
        <a:bodyPr/>
        <a:lstStyle/>
        <a:p>
          <a:endParaRPr lang="en-US"/>
        </a:p>
      </dgm:t>
    </dgm:pt>
    <dgm:pt modelId="{5EC2F9E0-2B53-47F5-8C11-B86B2370194A}" type="sibTrans" cxnId="{43C34B5C-1A05-4AE6-8CBA-E330989BBB49}">
      <dgm:prSet/>
      <dgm:spPr/>
      <dgm:t>
        <a:bodyPr/>
        <a:lstStyle/>
        <a:p>
          <a:endParaRPr lang="en-US"/>
        </a:p>
      </dgm:t>
    </dgm:pt>
    <dgm:pt modelId="{F43B8649-7768-4BBD-98F8-02FAF57A8777}">
      <dgm:prSet phldrT="[Text]"/>
      <dgm:spPr/>
      <dgm:t>
        <a:bodyPr/>
        <a:lstStyle/>
        <a:p>
          <a:r>
            <a:rPr lang="en-US" smtClean="0"/>
            <a:t>Credible Commitments</a:t>
          </a:r>
          <a:endParaRPr lang="en-US" dirty="0"/>
        </a:p>
      </dgm:t>
    </dgm:pt>
    <dgm:pt modelId="{1D8D6DA2-27B5-475F-AE52-9B8758E74241}" type="parTrans" cxnId="{7CD05CFD-6183-46CE-8EF6-D356CA171FFD}">
      <dgm:prSet/>
      <dgm:spPr/>
      <dgm:t>
        <a:bodyPr/>
        <a:lstStyle/>
        <a:p>
          <a:endParaRPr lang="en-US"/>
        </a:p>
      </dgm:t>
    </dgm:pt>
    <dgm:pt modelId="{E4640769-6742-485A-9BA9-4421278280B5}" type="sibTrans" cxnId="{7CD05CFD-6183-46CE-8EF6-D356CA171FFD}">
      <dgm:prSet/>
      <dgm:spPr/>
      <dgm:t>
        <a:bodyPr/>
        <a:lstStyle/>
        <a:p>
          <a:endParaRPr lang="en-US"/>
        </a:p>
      </dgm:t>
    </dgm:pt>
    <dgm:pt modelId="{23347D55-AE4C-4ABE-A542-01F19BCFA91F}" type="pres">
      <dgm:prSet presAssocID="{7BBB3A98-0E87-4992-AADA-6739847A7A3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44367-FF55-4D5C-BD27-7008695B1BEF}" type="pres">
      <dgm:prSet presAssocID="{2536D556-08E5-4A6D-B291-1718AC9E6129}" presName="centerShape" presStyleLbl="node0" presStyleIdx="0" presStyleCnt="1"/>
      <dgm:spPr/>
      <dgm:t>
        <a:bodyPr/>
        <a:lstStyle/>
        <a:p>
          <a:endParaRPr lang="en-US"/>
        </a:p>
      </dgm:t>
    </dgm:pt>
    <dgm:pt modelId="{428A9592-AF73-4416-8F6E-E5E8E1738E28}" type="pres">
      <dgm:prSet presAssocID="{161E3A05-AEF3-43CB-8CDB-6F9A3969981A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4F2F10D4-4F2A-418B-BA62-8A5441E1985E}" type="pres">
      <dgm:prSet presAssocID="{6ACE7FE3-B767-40E3-9DAC-24077FA31C9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357C7-D10D-40AB-95B8-B1FC8081B20C}" type="pres">
      <dgm:prSet presAssocID="{3A2330E4-C573-440C-A4AB-31CF34A08E09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36101FD8-127F-4970-A5B0-5188C2D82722}" type="pres">
      <dgm:prSet presAssocID="{547322EC-9C1C-4C3A-ABC6-5163EF997A9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44A3D-EA70-4C07-AFCE-607CCBED1BA2}" type="pres">
      <dgm:prSet presAssocID="{3171183E-B52D-4EB3-9700-DE9D45C33147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31996185-6074-4332-BD6E-39AE4AD45D3D}" type="pres">
      <dgm:prSet presAssocID="{7BB1441F-1EEF-4CF2-A946-79EBB15319F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3D22F-A34B-4996-8191-080AACFB7BF7}" type="pres">
      <dgm:prSet presAssocID="{78761E31-FCE6-4553-ADDC-2D6E4063F5B8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5A6297B8-0D77-445A-8953-1728F795B4C7}" type="pres">
      <dgm:prSet presAssocID="{61DF0E5D-3FD9-4233-A007-B9949C762E9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88865-5489-45CE-96CB-4B125EC3DAB8}" type="pres">
      <dgm:prSet presAssocID="{1D8D6DA2-27B5-475F-AE52-9B8758E74241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BC861696-4E8A-42D1-8473-F685F7008463}" type="pres">
      <dgm:prSet presAssocID="{F43B8649-7768-4BBD-98F8-02FAF57A877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8B8311-C6A2-4367-AD55-72E31C0BD247}" type="presOf" srcId="{7BB1441F-1EEF-4CF2-A946-79EBB15319F7}" destId="{31996185-6074-4332-BD6E-39AE4AD45D3D}" srcOrd="0" destOrd="0" presId="urn:microsoft.com/office/officeart/2005/8/layout/radial4"/>
    <dgm:cxn modelId="{C42FC7E8-1AA6-40F8-BE8E-0EB98ED7E188}" type="presOf" srcId="{1D8D6DA2-27B5-475F-AE52-9B8758E74241}" destId="{3D888865-5489-45CE-96CB-4B125EC3DAB8}" srcOrd="0" destOrd="0" presId="urn:microsoft.com/office/officeart/2005/8/layout/radial4"/>
    <dgm:cxn modelId="{52B4EC9C-783C-46B9-BEC2-8FDE95BCDD4B}" srcId="{2536D556-08E5-4A6D-B291-1718AC9E6129}" destId="{7BB1441F-1EEF-4CF2-A946-79EBB15319F7}" srcOrd="2" destOrd="0" parTransId="{3171183E-B52D-4EB3-9700-DE9D45C33147}" sibTransId="{2EA34A1F-861F-45BC-A81E-246BAA3DE376}"/>
    <dgm:cxn modelId="{892DA70E-E9F9-44F8-B01D-4D2B74BEA296}" type="presOf" srcId="{547322EC-9C1C-4C3A-ABC6-5163EF997A92}" destId="{36101FD8-127F-4970-A5B0-5188C2D82722}" srcOrd="0" destOrd="0" presId="urn:microsoft.com/office/officeart/2005/8/layout/radial4"/>
    <dgm:cxn modelId="{43C34B5C-1A05-4AE6-8CBA-E330989BBB49}" srcId="{2536D556-08E5-4A6D-B291-1718AC9E6129}" destId="{61DF0E5D-3FD9-4233-A007-B9949C762E9F}" srcOrd="3" destOrd="0" parTransId="{78761E31-FCE6-4553-ADDC-2D6E4063F5B8}" sibTransId="{5EC2F9E0-2B53-47F5-8C11-B86B2370194A}"/>
    <dgm:cxn modelId="{8A7FAC36-FF3B-43CB-81CD-43D7C1C2CC67}" type="presOf" srcId="{6ACE7FE3-B767-40E3-9DAC-24077FA31C91}" destId="{4F2F10D4-4F2A-418B-BA62-8A5441E1985E}" srcOrd="0" destOrd="0" presId="urn:microsoft.com/office/officeart/2005/8/layout/radial4"/>
    <dgm:cxn modelId="{F2A63035-071B-44FC-9A24-4D5118C70EF1}" type="presOf" srcId="{3171183E-B52D-4EB3-9700-DE9D45C33147}" destId="{A8D44A3D-EA70-4C07-AFCE-607CCBED1BA2}" srcOrd="0" destOrd="0" presId="urn:microsoft.com/office/officeart/2005/8/layout/radial4"/>
    <dgm:cxn modelId="{0B09F65A-47A5-432B-AD19-0DA510C18753}" type="presOf" srcId="{F43B8649-7768-4BBD-98F8-02FAF57A8777}" destId="{BC861696-4E8A-42D1-8473-F685F7008463}" srcOrd="0" destOrd="0" presId="urn:microsoft.com/office/officeart/2005/8/layout/radial4"/>
    <dgm:cxn modelId="{18C3B406-7947-41A7-8192-AD22FC7C1207}" srcId="{7BBB3A98-0E87-4992-AADA-6739847A7A38}" destId="{2536D556-08E5-4A6D-B291-1718AC9E6129}" srcOrd="0" destOrd="0" parTransId="{4A96AF08-CDAF-44A7-A14C-7FF23BAFFC2D}" sibTransId="{2EBBC78F-1412-48E0-9A1F-D30874DEC832}"/>
    <dgm:cxn modelId="{7E37D41D-8C75-4C51-96E8-FF0BA1506B30}" type="presOf" srcId="{61DF0E5D-3FD9-4233-A007-B9949C762E9F}" destId="{5A6297B8-0D77-445A-8953-1728F795B4C7}" srcOrd="0" destOrd="0" presId="urn:microsoft.com/office/officeart/2005/8/layout/radial4"/>
    <dgm:cxn modelId="{4CA67676-4B35-4806-A2F9-C266833D8420}" srcId="{2536D556-08E5-4A6D-B291-1718AC9E6129}" destId="{6ACE7FE3-B767-40E3-9DAC-24077FA31C91}" srcOrd="0" destOrd="0" parTransId="{161E3A05-AEF3-43CB-8CDB-6F9A3969981A}" sibTransId="{DA59F7E6-0C86-4B4F-83D2-6A5A48FAE5CA}"/>
    <dgm:cxn modelId="{29831AE0-2083-4E38-8BC6-ED0A81EF4FD3}" type="presOf" srcId="{7BBB3A98-0E87-4992-AADA-6739847A7A38}" destId="{23347D55-AE4C-4ABE-A542-01F19BCFA91F}" srcOrd="0" destOrd="0" presId="urn:microsoft.com/office/officeart/2005/8/layout/radial4"/>
    <dgm:cxn modelId="{2C41BB3F-3CEB-4CD3-BE3C-A2DC9669A520}" type="presOf" srcId="{3A2330E4-C573-440C-A4AB-31CF34A08E09}" destId="{E16357C7-D10D-40AB-95B8-B1FC8081B20C}" srcOrd="0" destOrd="0" presId="urn:microsoft.com/office/officeart/2005/8/layout/radial4"/>
    <dgm:cxn modelId="{B4532EC7-3A4A-4467-9854-E5523E8410CB}" srcId="{2536D556-08E5-4A6D-B291-1718AC9E6129}" destId="{547322EC-9C1C-4C3A-ABC6-5163EF997A92}" srcOrd="1" destOrd="0" parTransId="{3A2330E4-C573-440C-A4AB-31CF34A08E09}" sibTransId="{35B704DF-8B52-4DE7-8D7C-480548A8A3EC}"/>
    <dgm:cxn modelId="{EE0F38B7-1739-4616-99A2-175DE9C96964}" type="presOf" srcId="{78761E31-FCE6-4553-ADDC-2D6E4063F5B8}" destId="{C003D22F-A34B-4996-8191-080AACFB7BF7}" srcOrd="0" destOrd="0" presId="urn:microsoft.com/office/officeart/2005/8/layout/radial4"/>
    <dgm:cxn modelId="{4AC6499A-783A-4921-BFCE-2A4A03FE5202}" type="presOf" srcId="{2536D556-08E5-4A6D-B291-1718AC9E6129}" destId="{8D244367-FF55-4D5C-BD27-7008695B1BEF}" srcOrd="0" destOrd="0" presId="urn:microsoft.com/office/officeart/2005/8/layout/radial4"/>
    <dgm:cxn modelId="{35EAF918-F525-4642-9621-70DADDC1E6ED}" type="presOf" srcId="{161E3A05-AEF3-43CB-8CDB-6F9A3969981A}" destId="{428A9592-AF73-4416-8F6E-E5E8E1738E28}" srcOrd="0" destOrd="0" presId="urn:microsoft.com/office/officeart/2005/8/layout/radial4"/>
    <dgm:cxn modelId="{7CD05CFD-6183-46CE-8EF6-D356CA171FFD}" srcId="{2536D556-08E5-4A6D-B291-1718AC9E6129}" destId="{F43B8649-7768-4BBD-98F8-02FAF57A8777}" srcOrd="4" destOrd="0" parTransId="{1D8D6DA2-27B5-475F-AE52-9B8758E74241}" sibTransId="{E4640769-6742-485A-9BA9-4421278280B5}"/>
    <dgm:cxn modelId="{CFCD36B7-0A8F-4F31-82F2-C265261F595D}" type="presParOf" srcId="{23347D55-AE4C-4ABE-A542-01F19BCFA91F}" destId="{8D244367-FF55-4D5C-BD27-7008695B1BEF}" srcOrd="0" destOrd="0" presId="urn:microsoft.com/office/officeart/2005/8/layout/radial4"/>
    <dgm:cxn modelId="{14D14E7C-00DC-4DD1-B4E7-CCDAE6826E27}" type="presParOf" srcId="{23347D55-AE4C-4ABE-A542-01F19BCFA91F}" destId="{428A9592-AF73-4416-8F6E-E5E8E1738E28}" srcOrd="1" destOrd="0" presId="urn:microsoft.com/office/officeart/2005/8/layout/radial4"/>
    <dgm:cxn modelId="{B7F63B37-6833-44A1-BAA4-0909BEE68724}" type="presParOf" srcId="{23347D55-AE4C-4ABE-A542-01F19BCFA91F}" destId="{4F2F10D4-4F2A-418B-BA62-8A5441E1985E}" srcOrd="2" destOrd="0" presId="urn:microsoft.com/office/officeart/2005/8/layout/radial4"/>
    <dgm:cxn modelId="{6530DEC3-966C-4431-BB5C-49BE24189169}" type="presParOf" srcId="{23347D55-AE4C-4ABE-A542-01F19BCFA91F}" destId="{E16357C7-D10D-40AB-95B8-B1FC8081B20C}" srcOrd="3" destOrd="0" presId="urn:microsoft.com/office/officeart/2005/8/layout/radial4"/>
    <dgm:cxn modelId="{0FED43B9-9A05-40FE-8D8B-28F8295AFAF1}" type="presParOf" srcId="{23347D55-AE4C-4ABE-A542-01F19BCFA91F}" destId="{36101FD8-127F-4970-A5B0-5188C2D82722}" srcOrd="4" destOrd="0" presId="urn:microsoft.com/office/officeart/2005/8/layout/radial4"/>
    <dgm:cxn modelId="{D120475B-5C1D-4DAD-A8A7-A15854D8D5B9}" type="presParOf" srcId="{23347D55-AE4C-4ABE-A542-01F19BCFA91F}" destId="{A8D44A3D-EA70-4C07-AFCE-607CCBED1BA2}" srcOrd="5" destOrd="0" presId="urn:microsoft.com/office/officeart/2005/8/layout/radial4"/>
    <dgm:cxn modelId="{CF13176D-5359-4090-B6EF-736C12E4461C}" type="presParOf" srcId="{23347D55-AE4C-4ABE-A542-01F19BCFA91F}" destId="{31996185-6074-4332-BD6E-39AE4AD45D3D}" srcOrd="6" destOrd="0" presId="urn:microsoft.com/office/officeart/2005/8/layout/radial4"/>
    <dgm:cxn modelId="{4E70AD58-97EF-4D91-904B-AE8F4CAEA223}" type="presParOf" srcId="{23347D55-AE4C-4ABE-A542-01F19BCFA91F}" destId="{C003D22F-A34B-4996-8191-080AACFB7BF7}" srcOrd="7" destOrd="0" presId="urn:microsoft.com/office/officeart/2005/8/layout/radial4"/>
    <dgm:cxn modelId="{C65793E3-3D17-408B-A9F4-1EA1EB01E10F}" type="presParOf" srcId="{23347D55-AE4C-4ABE-A542-01F19BCFA91F}" destId="{5A6297B8-0D77-445A-8953-1728F795B4C7}" srcOrd="8" destOrd="0" presId="urn:microsoft.com/office/officeart/2005/8/layout/radial4"/>
    <dgm:cxn modelId="{1C943DE6-4056-4063-9A54-DC0E14F09B5F}" type="presParOf" srcId="{23347D55-AE4C-4ABE-A542-01F19BCFA91F}" destId="{3D888865-5489-45CE-96CB-4B125EC3DAB8}" srcOrd="9" destOrd="0" presId="urn:microsoft.com/office/officeart/2005/8/layout/radial4"/>
    <dgm:cxn modelId="{EE29D98B-3477-4F85-872A-7554034A4ADA}" type="presParOf" srcId="{23347D55-AE4C-4ABE-A542-01F19BCFA91F}" destId="{BC861696-4E8A-42D1-8473-F685F7008463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4367-FF55-4D5C-BD27-7008695B1BEF}">
      <dsp:nvSpPr>
        <dsp:cNvPr id="0" name=""/>
        <dsp:cNvSpPr/>
      </dsp:nvSpPr>
      <dsp:spPr>
        <a:xfrm>
          <a:off x="3194722" y="2478664"/>
          <a:ext cx="1837274" cy="183727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Strategic Relationships</a:t>
          </a:r>
          <a:endParaRPr lang="en-US" sz="1700" kern="1200" dirty="0"/>
        </a:p>
      </dsp:txBody>
      <dsp:txXfrm>
        <a:off x="3463785" y="2747727"/>
        <a:ext cx="1299148" cy="1299148"/>
      </dsp:txXfrm>
    </dsp:sp>
    <dsp:sp modelId="{428A9592-AF73-4416-8F6E-E5E8E1738E28}">
      <dsp:nvSpPr>
        <dsp:cNvPr id="0" name=""/>
        <dsp:cNvSpPr/>
      </dsp:nvSpPr>
      <dsp:spPr>
        <a:xfrm rot="10800000">
          <a:off x="1415856" y="3135490"/>
          <a:ext cx="1681028" cy="52362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2F10D4-4F2A-418B-BA62-8A5441E1985E}">
      <dsp:nvSpPr>
        <dsp:cNvPr id="0" name=""/>
        <dsp:cNvSpPr/>
      </dsp:nvSpPr>
      <dsp:spPr>
        <a:xfrm>
          <a:off x="543151" y="2699137"/>
          <a:ext cx="1745410" cy="1396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Mutual Trust</a:t>
          </a:r>
          <a:endParaRPr lang="en-US" sz="1700" kern="1200" dirty="0"/>
        </a:p>
      </dsp:txBody>
      <dsp:txXfrm>
        <a:off x="584048" y="2740034"/>
        <a:ext cx="1663616" cy="1314534"/>
      </dsp:txXfrm>
    </dsp:sp>
    <dsp:sp modelId="{E16357C7-D10D-40AB-95B8-B1FC8081B20C}">
      <dsp:nvSpPr>
        <dsp:cNvPr id="0" name=""/>
        <dsp:cNvSpPr/>
      </dsp:nvSpPr>
      <dsp:spPr>
        <a:xfrm rot="13500000">
          <a:off x="1959756" y="1822400"/>
          <a:ext cx="1681028" cy="52362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718084"/>
                <a:satOff val="-14593"/>
                <a:lumOff val="49"/>
                <a:alphaOff val="0"/>
                <a:tint val="50000"/>
                <a:satMod val="300000"/>
              </a:schemeClr>
            </a:gs>
            <a:gs pos="35000">
              <a:schemeClr val="accent3">
                <a:hueOff val="-1718084"/>
                <a:satOff val="-14593"/>
                <a:lumOff val="49"/>
                <a:alphaOff val="0"/>
                <a:tint val="37000"/>
                <a:satMod val="300000"/>
              </a:schemeClr>
            </a:gs>
            <a:gs pos="100000">
              <a:schemeClr val="accent3">
                <a:hueOff val="-1718084"/>
                <a:satOff val="-14593"/>
                <a:lumOff val="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101FD8-127F-4970-A5B0-5188C2D82722}">
      <dsp:nvSpPr>
        <dsp:cNvPr id="0" name=""/>
        <dsp:cNvSpPr/>
      </dsp:nvSpPr>
      <dsp:spPr>
        <a:xfrm>
          <a:off x="1333231" y="791714"/>
          <a:ext cx="1745410" cy="1396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718084"/>
                <a:satOff val="-14593"/>
                <a:lumOff val="49"/>
                <a:alphaOff val="0"/>
                <a:tint val="50000"/>
                <a:satMod val="300000"/>
              </a:schemeClr>
            </a:gs>
            <a:gs pos="35000">
              <a:schemeClr val="accent3">
                <a:hueOff val="-1718084"/>
                <a:satOff val="-14593"/>
                <a:lumOff val="49"/>
                <a:alphaOff val="0"/>
                <a:tint val="37000"/>
                <a:satMod val="300000"/>
              </a:schemeClr>
            </a:gs>
            <a:gs pos="100000">
              <a:schemeClr val="accent3">
                <a:hueOff val="-1718084"/>
                <a:satOff val="-14593"/>
                <a:lumOff val="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Open Communications</a:t>
          </a:r>
          <a:endParaRPr lang="en-US" sz="1700" kern="1200" dirty="0"/>
        </a:p>
      </dsp:txBody>
      <dsp:txXfrm>
        <a:off x="1374128" y="832611"/>
        <a:ext cx="1663616" cy="1314534"/>
      </dsp:txXfrm>
    </dsp:sp>
    <dsp:sp modelId="{A8D44A3D-EA70-4C07-AFCE-607CCBED1BA2}">
      <dsp:nvSpPr>
        <dsp:cNvPr id="0" name=""/>
        <dsp:cNvSpPr/>
      </dsp:nvSpPr>
      <dsp:spPr>
        <a:xfrm rot="16200000">
          <a:off x="3272845" y="1278501"/>
          <a:ext cx="1681028" cy="52362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3436168"/>
                <a:satOff val="-29185"/>
                <a:lumOff val="97"/>
                <a:alphaOff val="0"/>
                <a:tint val="50000"/>
                <a:satMod val="300000"/>
              </a:schemeClr>
            </a:gs>
            <a:gs pos="35000">
              <a:schemeClr val="accent3">
                <a:hueOff val="-3436168"/>
                <a:satOff val="-29185"/>
                <a:lumOff val="97"/>
                <a:alphaOff val="0"/>
                <a:tint val="37000"/>
                <a:satMod val="300000"/>
              </a:schemeClr>
            </a:gs>
            <a:gs pos="100000">
              <a:schemeClr val="accent3">
                <a:hueOff val="-3436168"/>
                <a:satOff val="-29185"/>
                <a:lumOff val="9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996185-6074-4332-BD6E-39AE4AD45D3D}">
      <dsp:nvSpPr>
        <dsp:cNvPr id="0" name=""/>
        <dsp:cNvSpPr/>
      </dsp:nvSpPr>
      <dsp:spPr>
        <a:xfrm>
          <a:off x="3240654" y="1634"/>
          <a:ext cx="1745410" cy="1396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3436168"/>
                <a:satOff val="-29185"/>
                <a:lumOff val="97"/>
                <a:alphaOff val="0"/>
                <a:tint val="50000"/>
                <a:satMod val="300000"/>
              </a:schemeClr>
            </a:gs>
            <a:gs pos="35000">
              <a:schemeClr val="accent3">
                <a:hueOff val="-3436168"/>
                <a:satOff val="-29185"/>
                <a:lumOff val="97"/>
                <a:alphaOff val="0"/>
                <a:tint val="37000"/>
                <a:satMod val="300000"/>
              </a:schemeClr>
            </a:gs>
            <a:gs pos="100000">
              <a:schemeClr val="accent3">
                <a:hueOff val="-3436168"/>
                <a:satOff val="-29185"/>
                <a:lumOff val="9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Common Goals</a:t>
          </a:r>
          <a:endParaRPr lang="en-US" sz="1700" kern="1200" dirty="0"/>
        </a:p>
      </dsp:txBody>
      <dsp:txXfrm>
        <a:off x="3281551" y="42531"/>
        <a:ext cx="1663616" cy="1314534"/>
      </dsp:txXfrm>
    </dsp:sp>
    <dsp:sp modelId="{C003D22F-A34B-4996-8191-080AACFB7BF7}">
      <dsp:nvSpPr>
        <dsp:cNvPr id="0" name=""/>
        <dsp:cNvSpPr/>
      </dsp:nvSpPr>
      <dsp:spPr>
        <a:xfrm rot="18900000">
          <a:off x="4585935" y="1822400"/>
          <a:ext cx="1681028" cy="52362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5154251"/>
                <a:satOff val="-43778"/>
                <a:lumOff val="146"/>
                <a:alphaOff val="0"/>
                <a:tint val="50000"/>
                <a:satMod val="300000"/>
              </a:schemeClr>
            </a:gs>
            <a:gs pos="35000">
              <a:schemeClr val="accent3">
                <a:hueOff val="-5154251"/>
                <a:satOff val="-43778"/>
                <a:lumOff val="146"/>
                <a:alphaOff val="0"/>
                <a:tint val="37000"/>
                <a:satMod val="300000"/>
              </a:schemeClr>
            </a:gs>
            <a:gs pos="100000">
              <a:schemeClr val="accent3">
                <a:hueOff val="-5154251"/>
                <a:satOff val="-43778"/>
                <a:lumOff val="14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6297B8-0D77-445A-8953-1728F795B4C7}">
      <dsp:nvSpPr>
        <dsp:cNvPr id="0" name=""/>
        <dsp:cNvSpPr/>
      </dsp:nvSpPr>
      <dsp:spPr>
        <a:xfrm>
          <a:off x="5148077" y="791714"/>
          <a:ext cx="1745410" cy="1396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5154251"/>
                <a:satOff val="-43778"/>
                <a:lumOff val="146"/>
                <a:alphaOff val="0"/>
                <a:tint val="50000"/>
                <a:satMod val="300000"/>
              </a:schemeClr>
            </a:gs>
            <a:gs pos="35000">
              <a:schemeClr val="accent3">
                <a:hueOff val="-5154251"/>
                <a:satOff val="-43778"/>
                <a:lumOff val="146"/>
                <a:alphaOff val="0"/>
                <a:tint val="37000"/>
                <a:satMod val="300000"/>
              </a:schemeClr>
            </a:gs>
            <a:gs pos="100000">
              <a:schemeClr val="accent3">
                <a:hueOff val="-5154251"/>
                <a:satOff val="-43778"/>
                <a:lumOff val="14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Interdependence</a:t>
          </a:r>
          <a:endParaRPr lang="en-US" sz="1700" kern="1200" dirty="0"/>
        </a:p>
      </dsp:txBody>
      <dsp:txXfrm>
        <a:off x="5188974" y="832611"/>
        <a:ext cx="1663616" cy="1314534"/>
      </dsp:txXfrm>
    </dsp:sp>
    <dsp:sp modelId="{3D888865-5489-45CE-96CB-4B125EC3DAB8}">
      <dsp:nvSpPr>
        <dsp:cNvPr id="0" name=""/>
        <dsp:cNvSpPr/>
      </dsp:nvSpPr>
      <dsp:spPr>
        <a:xfrm>
          <a:off x="5129834" y="3135490"/>
          <a:ext cx="1681028" cy="52362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6872335"/>
                <a:satOff val="-58371"/>
                <a:lumOff val="195"/>
                <a:alphaOff val="0"/>
                <a:tint val="50000"/>
                <a:satMod val="300000"/>
              </a:schemeClr>
            </a:gs>
            <a:gs pos="35000">
              <a:schemeClr val="accent3">
                <a:hueOff val="-6872335"/>
                <a:satOff val="-58371"/>
                <a:lumOff val="195"/>
                <a:alphaOff val="0"/>
                <a:tint val="37000"/>
                <a:satMod val="300000"/>
              </a:schemeClr>
            </a:gs>
            <a:gs pos="100000">
              <a:schemeClr val="accent3">
                <a:hueOff val="-6872335"/>
                <a:satOff val="-58371"/>
                <a:lumOff val="1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861696-4E8A-42D1-8473-F685F7008463}">
      <dsp:nvSpPr>
        <dsp:cNvPr id="0" name=""/>
        <dsp:cNvSpPr/>
      </dsp:nvSpPr>
      <dsp:spPr>
        <a:xfrm>
          <a:off x="5938158" y="2699137"/>
          <a:ext cx="1745410" cy="1396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6872335"/>
                <a:satOff val="-58371"/>
                <a:lumOff val="195"/>
                <a:alphaOff val="0"/>
                <a:tint val="50000"/>
                <a:satMod val="300000"/>
              </a:schemeClr>
            </a:gs>
            <a:gs pos="35000">
              <a:schemeClr val="accent3">
                <a:hueOff val="-6872335"/>
                <a:satOff val="-58371"/>
                <a:lumOff val="195"/>
                <a:alphaOff val="0"/>
                <a:tint val="37000"/>
                <a:satMod val="300000"/>
              </a:schemeClr>
            </a:gs>
            <a:gs pos="100000">
              <a:schemeClr val="accent3">
                <a:hueOff val="-6872335"/>
                <a:satOff val="-58371"/>
                <a:lumOff val="1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Credible Commitments</a:t>
          </a:r>
          <a:endParaRPr lang="en-US" sz="1700" kern="1200" dirty="0"/>
        </a:p>
      </dsp:txBody>
      <dsp:txXfrm>
        <a:off x="5979055" y="2740034"/>
        <a:ext cx="1663616" cy="1314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81D4F-A8C6-48F3-80CE-B9225962A2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  <a:cs typeface="Times New Roman" pitchFamily="18" charset="0"/>
              </a:rPr>
              <a:t>•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778225-D933-458F-A61B-CEB9D166C58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10, Day 3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CONFLICT</a:t>
            </a:r>
            <a:endParaRPr lang="en-US" dirty="0"/>
          </a:p>
        </p:txBody>
      </p:sp>
      <p:pic>
        <p:nvPicPr>
          <p:cNvPr id="2050" name="Picture 2" descr="http://www.bevreview.com/wp-content/ontheshelf_mexican_coke_6pack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762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3581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Channel Selection is Key to Product Success!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Manage Relationships to create value!</a:t>
            </a:r>
          </a:p>
          <a:p>
            <a:pPr lvl="3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Value Conflict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Customer Demand vs. Channel Conflict</a:t>
            </a:r>
          </a:p>
          <a:p>
            <a:pPr lvl="1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66344" lvl="3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endParaRPr lang="en-US" sz="2800" dirty="0" smtClean="0"/>
          </a:p>
          <a:p>
            <a:pPr marL="0" lvl="1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193132" y="48006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7335" y="1371600"/>
            <a:ext cx="7520940" cy="3579849"/>
          </a:xfrm>
        </p:spPr>
        <p:txBody>
          <a:bodyPr>
            <a:normAutofit/>
          </a:bodyPr>
          <a:lstStyle/>
          <a:p>
            <a:pPr marL="802386" lvl="4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Marketing Channels &amp; Retail Strategy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6586" lvl="1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29327" t="14538" r="19391" b="40356"/>
          <a:stretch/>
        </p:blipFill>
        <p:spPr bwMode="auto">
          <a:xfrm>
            <a:off x="838200" y="228601"/>
            <a:ext cx="7162800" cy="4101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8839200" cy="2362200"/>
          </a:xfrm>
        </p:spPr>
        <p:txBody>
          <a:bodyPr>
            <a:normAutofit/>
          </a:bodyPr>
          <a:lstStyle/>
          <a:p>
            <a:r>
              <a:rPr lang="en-US" sz="1600" b="1" dirty="0"/>
              <a:t>Join </a:t>
            </a:r>
            <a:r>
              <a:rPr lang="en-US" sz="1600" b="1" dirty="0" err="1"/>
              <a:t>M.E.Ch.A</a:t>
            </a:r>
            <a:r>
              <a:rPr lang="en-US" sz="1600" b="1" dirty="0"/>
              <a:t>. for their biggest event of </a:t>
            </a:r>
            <a:r>
              <a:rPr lang="en-US" sz="1600" b="1" dirty="0" err="1"/>
              <a:t>Chicanx</a:t>
            </a:r>
            <a:r>
              <a:rPr lang="en-US" sz="1600" b="1" dirty="0"/>
              <a:t> Week 2016! This is a free event in which all cultures, clubs, and community members are welcome. </a:t>
            </a:r>
            <a:r>
              <a:rPr lang="en-US" sz="1600" b="1" dirty="0" err="1"/>
              <a:t>M.E.Ch.A</a:t>
            </a:r>
            <a:r>
              <a:rPr lang="en-US" sz="1600" b="1" dirty="0"/>
              <a:t>. invites you to know a little bit more about our organization and have fun!</a:t>
            </a:r>
            <a:br>
              <a:rPr lang="en-US" sz="1600" b="1" dirty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Location: </a:t>
            </a:r>
            <a:br>
              <a:rPr lang="en-US" sz="1600" b="1" dirty="0"/>
            </a:br>
            <a:r>
              <a:rPr lang="en-US" sz="1600" b="1" dirty="0"/>
              <a:t>Car Show - Stagg Way</a:t>
            </a:r>
            <a:br>
              <a:rPr lang="en-US" sz="1600" b="1" dirty="0"/>
            </a:br>
            <a:r>
              <a:rPr lang="en-US" sz="1600" b="1" dirty="0"/>
              <a:t>Carnival de la </a:t>
            </a:r>
            <a:r>
              <a:rPr lang="en-US" sz="1600" b="1" dirty="0" err="1"/>
              <a:t>Gente</a:t>
            </a:r>
            <a:r>
              <a:rPr lang="en-US" sz="1600" b="1" dirty="0"/>
              <a:t> - WPC Lawn</a:t>
            </a:r>
          </a:p>
        </p:txBody>
      </p:sp>
    </p:spTree>
    <p:extLst>
      <p:ext uri="{BB962C8B-B14F-4D97-AF65-F5344CB8AC3E}">
        <p14:creationId xmlns:p14="http://schemas.microsoft.com/office/powerpoint/2010/main" val="242534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057400"/>
            <a:ext cx="8751277" cy="26670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000" b="1" dirty="0" smtClean="0"/>
              <a:t>Delivering Value Through Marketing Channels </a:t>
            </a:r>
            <a:r>
              <a:rPr lang="en-US" sz="4000" b="1" dirty="0" err="1" smtClean="0"/>
              <a:t>Cont</a:t>
            </a:r>
            <a:r>
              <a:rPr lang="en-US" sz="4000" b="1" dirty="0" smtClean="0"/>
              <a:t>…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/>
              <a:t>Channel Strategy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88" y="609600"/>
            <a:ext cx="7520940" cy="5776574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Distribution </a:t>
            </a:r>
            <a:r>
              <a:rPr lang="en-US" sz="2400" dirty="0" smtClean="0"/>
              <a:t>coverage: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Intense- Achieve mass market selling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Selective- Work with selective intermediaries.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Exclusive- Work with one or few intermediaries.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6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Degree of </a:t>
            </a:r>
            <a:r>
              <a:rPr lang="en-US" sz="2400" dirty="0" smtClean="0"/>
              <a:t>control: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Channel Power (producers or intermediaries)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Brand Equity 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6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Total </a:t>
            </a:r>
            <a:r>
              <a:rPr lang="en-US" sz="2400" dirty="0"/>
              <a:t>distribution </a:t>
            </a:r>
            <a:r>
              <a:rPr lang="en-US" sz="2400" dirty="0" smtClean="0"/>
              <a:t>cost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Transportation, Order processing, Cost </a:t>
            </a:r>
            <a:r>
              <a:rPr lang="en-US" sz="2400" dirty="0"/>
              <a:t>of lost </a:t>
            </a:r>
            <a:r>
              <a:rPr lang="en-US" sz="2400" dirty="0" smtClean="0"/>
              <a:t>business, Inventory carrying costs, Packaging, Materials handling.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8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Channel flexibility- ability to adapt to changing conditions. 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19461" name="Picture 5" descr="http://channelmarketerreport.com/wp-content/uploads/2014/03/collaborate-with-B2B-channel-partne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1" y="609600"/>
            <a:ext cx="2495549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AE-C07B-43FA-A13A-9164231C4228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35" y="3414375"/>
            <a:ext cx="2517787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7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xfrm>
            <a:off x="1066800" y="457200"/>
            <a:ext cx="7024744" cy="8382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ea typeface="ＭＳ Ｐゴシック" pitchFamily="34" charset="-128"/>
              </a:rPr>
              <a:t>Export Price Escalation</a:t>
            </a:r>
            <a:endParaRPr lang="en-US" dirty="0" smtClean="0"/>
          </a:p>
        </p:txBody>
      </p:sp>
      <p:pic>
        <p:nvPicPr>
          <p:cNvPr id="33794" name="Content Placeholder 4" descr="Table 11-2.tiff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l="-4395" r="-4395"/>
          <a:stretch>
            <a:fillRect/>
          </a:stretch>
        </p:blipFill>
        <p:spPr>
          <a:xfrm>
            <a:off x="381000" y="1676400"/>
            <a:ext cx="8229600" cy="45259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AE-C07B-43FA-A13A-9164231C4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24744" cy="80113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Channel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648200" cy="4495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Assume Full Distribution Activity </a:t>
            </a:r>
          </a:p>
          <a:p>
            <a:pPr algn="ctr"/>
            <a:r>
              <a:rPr lang="en-US" sz="2400" dirty="0" smtClean="0"/>
              <a:t>vs. </a:t>
            </a:r>
          </a:p>
          <a:p>
            <a:r>
              <a:rPr lang="en-US" sz="2400" dirty="0" smtClean="0"/>
              <a:t>Depending on Intermediaries</a:t>
            </a:r>
          </a:p>
          <a:p>
            <a:endParaRPr lang="en-US" sz="2400" dirty="0"/>
          </a:p>
          <a:p>
            <a:r>
              <a:rPr lang="en-US" sz="2400" dirty="0" smtClean="0"/>
              <a:t>Switching Costs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Brand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90600"/>
            <a:ext cx="2200275" cy="199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data:image/png;base64,iVBORw0KGgoAAAANSUhEUgAAAOEAAADhCAMAAAAJbSJIAAAAk1BMVEX///8pOJURJ48aLZEjM5O4vNgOJY8nNpQpOJQVKZAcLpKQl8KYncYgMZPo6fNYYafx8fgAHo3Dxt6Ei7wAGoz7+/0HIo49SZzP0uX09flRXKeordC0t9XX2unAw9xKVqN+hLrc3usAEYttdbGEi70zQZlfaKvLzeKNk8FxebOgpcxDT592fbWmq89lbq84RZsACoqdE3g2AAAK90lEQVR4nO2cC3eiPBCGC4SEoEFQiKKI90sV7ff/f92XGxdXq7Vrq3vOPOdsF1OIeZPJZCZA394AAAAAAAAAAAAAAAAAAAAAAAAAAAAAAAAAAAAAAAAAAAAAAAAAAAAAAAAAAAAAAAAA4HEkaTgbb3I3y0aKLHO7g1mQJs9u2PdJ0mC2cUft7fQ43Pc/VhZiPj3F8ZG1+uhP1sV2l3Vn4b+hNgkG7qG3WE88HHFsU8fxGSISi1ieJdE/BbJMgBBzHIp5RCbH5agbPFvCJ4Sz7mj7vudxxG0qRCFi3Q2Rw4yjaLLMxi80nmmQj5adPcGYOgzdL+sCyLfxan2YPV1lMs637xMaYeoLO3yIthKPEEa5V+TPEpnO8vYCxRyLUXustBMIw/Gi++vixtmy42Gh7QelNWC8v0t/TZ0QN2Tc9n9y3M7wCPVbv2CsQd6acCnuF7XV0Gj0k+KScfbep9h5jjgN4Z2fWibHu4UXUTnnftMyz/AsRgcPF5eODx3M6S95lJuQ+LFeNcgWFqbPNMwzCB4/Sl3SXe6jlxm7GmI9RN7s0Imx/3LqFLT1t+qSwbZPX8s0TyDkr9bFpFt4kfPg+PLB8M235YXuMXpV22zgF9+Tl+ZHZLNnt/4roMV39G0KxqXf9G5/wdNh9ysc9yh/vWXhU5ztffLCwx77z270XfC7IrfuwqYPSIMIQt/ak/lONcS6Y7XIO9bcacw9xy6hVSGtitRHVp1SrZiERh+d9XpIosoWkDrDEfPaU9dT2Wyvvlh6NI9Vh6Ya3hfVdBC/7s6d9n1GGrQoKdWgkVuyKxvLsrLoICWyafkx7xiJtD8KVK8ms57ZhGKLXJ7S8ss684lsNHvPzbWF0MWW8lP+biQ6/VH4Zqq5Fm+Q6O5kPyhTIvJRF4amH4lfmUQiB8J2q1MK3TTea9bVV21zdGC1wWLx0s2W3eHVvT/gomcyddjSfYmXJ9V8umx5eHevQBGEcjOEnUbh3shGtdFPRCuj2R8K/WbLRM9ESqH2dl0seiioFDbtSyrUGXvLUdWcruLp6jNDZZ232wSmF9KBaf2RNQ08a5aZaa3MUBQRLE1EN3qqJlNpM+Vm/JJ9SaHoHnqoFRIWnrYxo5/YKLud5QfTudYwwxHRI7LT1RkLPOoyR9foqZa7oW4L2cuPuvOn0rzYWtc6iR3tw3P8JYUutuiuVlgu4q3+UKd/YXxZ4fzmShEUkc91JYVTJiIjrTDSjZmUrVMKV0phLivObN2SpFUrNI12I+LrnhncVJjKDg4ZMZcqhUZtFiOGdUMvLhqE127gMuGS+p7F9chtcWWXWqF2KgFTdhfwpsKuHLYxtxzpVtKiUugZU+vG5TCM+c0xVDN3iIw7UgptbVY9UWWs7XV/SSHPbghsU2V6ZgyTCUbDqWStHKBxNLP/VAck2sOSD61QKYu1IY+1wqUaQ5OOLiK030qmt+fhXv7YUXOSVuiaKj3LTOwLCsn8xgiOfDN7Tb+Lb/Gp7zPfbH/6U1WY/afTLy2b9JXCjTJdn6iAKdMKt1Ihmpi6Mst2JMpBXVc4kZtJs8jvnSmUY2jxSILOcgDGru/QjIe86ot+WRj2GvmSWZ/a8cj0Z+PcDUuU6Fh28HJaN61ePpKW75RVXVfYUWbad5YXFBLfcDaEzv66F13yRpjgTKvy2TEu6zIBbWHWXuFX5BjttcK5rL7nKDcw0Ze3lSDUr0KMcBqjryhcq8hiiotzhU6/p9l+nEok0fWUKWfOyQV4Ua/jXZ9pg4h12cosAGPu1Va4UaabcTlVE0srNOsJ69d9O+77KsW8rnAxl+bWjd/PFdqVjs5J4MboVR+TLPCfY+7063Ul3CtLJUx/FH5f/Z+qFQkNtcK5dOeDuWz5LNYKD2Zao8a3J2vn9hi+c/l/8t/igsJjWdOwoZDYk6sWOlg51hkomlZRRKg2noy3D6JyMD1ZahxsNy7U70bVcbWKSvse1v21RzcVFo4yjM7xgsJqDBsKWXw9FG3FZ5NWPTHgx9vSVF27/nqxYpv1UgX9SJtslxPxM/GlkjbXCvVEJboNx7KTx/ZNhVNmy8JR51yhsxoaox8aZ+oRvv4jojslOeKz8SNMgahntuUSaZBY3xAQI4NzdaRiOXY0bVUDq4xlYRdVv3hEY/m0jMj65KZC35a2MBueK/QJik8V0lV+TZ9IQ5yz3SURvErCtoNiM4NEiESwrlksEmWcIvuGvZtjFSYspd/0fW1KKgKlbhqGYSrypMhkUXIdvRHT+Noy1hcUel7UVNgwtMvM8PnCKXJpfZEYIzLX5wnXbMKztwUrl/5A+l9WmLaquEr+S2MzY2X2Z9m6h0WsRuZ6QV58QaGe6o2ojZYxTRUdy3nIouKqgYrvpRfDVyctFVpzLUvMJuM0E2FkxrskMkczanNc5YEDfqJQN20s0sJIuxs5hiZc2UTiy3QbJw2FIhhSEyFtKNRmsxNRyVwXrwjCxzoZvcys3p84geteGv9HuZb1FlueaZRM5MuYR/Z7pdC4HBmmo2Ot0KSxb4zzlT6S89D0QbKP59O6tyqFTlltpdD0X9qZm+A6mUfD24lS9EmeXK5fQdscyHzARPcq3+e632WUaL46x6RM9gvfeB+5E1EO/Vviuvr3gQz2qu2wsRkFvY1Q50uNuys6Azbd81YWjzq3twyT/mfbOSYSq5H7EZGeRbl09ma5kM7SDK3wKmbkxciaoEcq9MrrKlpqlbT/eKZAbzcZhTLcq/c8dXhbuWLDV26DFp/sA8jqeidnulzeWtW9p5bxxuTyt6VCs4YkDkG1Qtn7J85gEHl6rp9MoYNaOpsKneomoFZoRbdSvzNy/ok8CV7XUVCy5URaWyhJVWc7bbkEhIHyGak4Tl1qClNh0eiYmBVCWYRfty1slTODxPUTPkER6UI23XS73Y1MIcmHPJSfzJadxTub++4LXn9qgjnHbDALZmN3apktYc88G6naJz/oI0s9HilKLCRjIUubfuNc0V+r6WgzGHQPC9SwG0qObTfPs+3QqTaKGZboMBgbqvQNYWu4WH75cZLsPJQ5gTD5KCfnNiNldKSlWZUwy5SThlBLPR6qS+pzkC8q47hx09+TFzLHxvYnjxd553e5EI2LO+5ITF73LvVFiB8NR/dYaRA9u8l3gfCqd2t1/wPXfnajvwxBdrzu3v3wwfQfuSNIEOWd7DvPVRb/hEJC6WT0zWfx2hfS+tdCjF683905+RqMX9jTEPVgs73+7uhpko+rC/4z8YiPvYV7I/G7ze41nakINOLV9s7w7BNWr7fkI4eTxd/ZZpPL+f3TIA5mw/bgIYNX0j3fRXwOBPk4Wm3zv555Zwwoe/pDXAQ5mA573cerUwSdGwnGD6sT6Yu1bnd/9E2QUfyclV+Ki0gxmv38ey7plv6ix/FkZswcjFfv7c0PGeY5YXuFf+mpUZkIs/1x1/3t10CTfB3/7KOxBKlXIve90fhZr36m2YLxx7/QQwhijs25t54eNk9/rTUZtIcEP+z9CSWNepNjOxu80LvJ6fhQrOLIpuxbb3vqt5HlDlbsD4t2Ng5+75XAe0hmbrvofGD5LrLjI0RQc2fwVJF5x9p3qC104dVk/b4duYPgdQbtc5I0GLi71nQ96X+shIen1G6+Iy8/OIx4q756T759cLv/8t8FSMPZoP4zB42/dRD+u5oAAAAAAAAAAAAAAAAAAAAAAAAAAAAAAAAAAAAAAAAAAAAAAAAAAAAAAAAAAAAAAACAF+R/nVfPu4khJnwAAAAASUVORK5CYII="/>
          <p:cNvSpPr>
            <a:spLocks noChangeAspect="1" noChangeArrowheads="1"/>
          </p:cNvSpPr>
          <p:nvPr/>
        </p:nvSpPr>
        <p:spPr bwMode="auto">
          <a:xfrm>
            <a:off x="155575" y="-2430463"/>
            <a:ext cx="50673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7" b="21066"/>
          <a:stretch/>
        </p:blipFill>
        <p:spPr bwMode="auto">
          <a:xfrm>
            <a:off x="6270675" y="3352800"/>
            <a:ext cx="2765324" cy="146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smooteyecare.com/communities/2/000/001/503/222/images/898784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56632"/>
            <a:ext cx="1749551" cy="174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864" y="4520376"/>
            <a:ext cx="2938555" cy="165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4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Time (JIT) System</a:t>
            </a:r>
            <a:endParaRPr lang="en-US" dirty="0"/>
          </a:p>
        </p:txBody>
      </p:sp>
      <p:pic>
        <p:nvPicPr>
          <p:cNvPr id="5" name="Picture 6" descr="gre49026_p15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439252"/>
            <a:ext cx="3657600" cy="243422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accent4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5638800" y="1466329"/>
            <a:ext cx="3243078" cy="1962671"/>
            <a:chOff x="3089279" y="-989368"/>
            <a:chExt cx="3243078" cy="1962671"/>
          </a:xfrm>
          <a:scene3d>
            <a:camera prst="orthographicFront"/>
            <a:lightRig rig="flat" dir="t"/>
          </a:scene3d>
        </p:grpSpPr>
        <p:sp>
          <p:nvSpPr>
            <p:cNvPr id="7" name="Rectangle 6"/>
            <p:cNvSpPr/>
            <p:nvPr/>
          </p:nvSpPr>
          <p:spPr>
            <a:xfrm>
              <a:off x="3089279" y="-989368"/>
              <a:ext cx="3243078" cy="1945846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089279" y="-972543"/>
              <a:ext cx="3243078" cy="19458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Reduced lead time</a:t>
              </a:r>
              <a:endParaRPr lang="en-US" sz="24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64034" y="4038600"/>
            <a:ext cx="3612863" cy="1838278"/>
            <a:chOff x="3089279" y="3715008"/>
            <a:chExt cx="3338440" cy="1945848"/>
          </a:xfrm>
          <a:scene3d>
            <a:camera prst="orthographicFront"/>
            <a:lightRig rig="flat" dir="t"/>
          </a:scene3d>
        </p:grpSpPr>
        <p:sp>
          <p:nvSpPr>
            <p:cNvPr id="10" name="Rectangle 9"/>
            <p:cNvSpPr/>
            <p:nvPr/>
          </p:nvSpPr>
          <p:spPr>
            <a:xfrm>
              <a:off x="3089279" y="3715010"/>
              <a:ext cx="3243078" cy="1945846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6697157"/>
                <a:satOff val="-16757"/>
                <a:lumOff val="51960"/>
                <a:alphaOff val="0"/>
              </a:schemeClr>
            </a:fillRef>
            <a:effectRef idx="1">
              <a:schemeClr val="accent3">
                <a:hueOff val="-16697157"/>
                <a:satOff val="-16757"/>
                <a:lumOff val="5196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184641" y="3715008"/>
              <a:ext cx="3243078" cy="19458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Increased product availability and lower inventory investment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2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Relationship Management </a:t>
            </a:r>
            <a:endParaRPr lang="en-US" dirty="0"/>
          </a:p>
        </p:txBody>
      </p:sp>
      <p:graphicFrame>
        <p:nvGraphicFramePr>
          <p:cNvPr id="3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196415"/>
              </p:ext>
            </p:extLst>
          </p:nvPr>
        </p:nvGraphicFramePr>
        <p:xfrm>
          <a:off x="456481" y="1807391"/>
          <a:ext cx="8226720" cy="431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5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 bwMode="auto">
          <a:xfrm>
            <a:off x="1000125" y="228600"/>
            <a:ext cx="7024744" cy="842962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>
                <a:ea typeface="ＭＳ Ｐゴシック" pitchFamily="34" charset="-128"/>
              </a:rPr>
              <a:t>Gray Market Issues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829050" y="1600200"/>
            <a:ext cx="4857750" cy="4525963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Dilution of exclusivity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Free riding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Damage to channel relationships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Undermining segmented pricing schemes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Reputation and legal liability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pic>
        <p:nvPicPr>
          <p:cNvPr id="65539" name="Picture 4" descr="C:\Documents and Settings\Jill Solomon\My Documents\My Pictures\K &amp; G 6e\expired date on pill bott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7263" y="1824038"/>
            <a:ext cx="2405062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1000125" y="4911725"/>
            <a:ext cx="2362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 Black" pitchFamily="34" charset="0"/>
                <a:ea typeface="ＭＳ Ｐゴシック" pitchFamily="34" charset="-128"/>
              </a:rPr>
              <a:t>Selling drugs out of date leads to lawsuits.</a:t>
            </a:r>
          </a:p>
        </p:txBody>
      </p:sp>
    </p:spTree>
    <p:extLst>
      <p:ext uri="{BB962C8B-B14F-4D97-AF65-F5344CB8AC3E}">
        <p14:creationId xmlns:p14="http://schemas.microsoft.com/office/powerpoint/2010/main" val="34162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6582</TotalTime>
  <Words>257</Words>
  <Application>Microsoft Office PowerPoint</Application>
  <PresentationFormat>On-screen Show (4:3)</PresentationFormat>
  <Paragraphs>71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Welcome to  Marketing Management</vt:lpstr>
      <vt:lpstr>PowerPoint Presentation</vt:lpstr>
      <vt:lpstr>Delivering Value Through Marketing Channels Cont…</vt:lpstr>
      <vt:lpstr>Channel Strategy Considerations</vt:lpstr>
      <vt:lpstr>Export Price Escalation</vt:lpstr>
      <vt:lpstr>Channel Selection</vt:lpstr>
      <vt:lpstr>Just In Time (JIT) System</vt:lpstr>
      <vt:lpstr>Relationship Management </vt:lpstr>
      <vt:lpstr>Gray Market Issues</vt:lpstr>
      <vt:lpstr>CHANNEL CONFLICT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315</cp:revision>
  <dcterms:created xsi:type="dcterms:W3CDTF">2015-08-23T22:48:46Z</dcterms:created>
  <dcterms:modified xsi:type="dcterms:W3CDTF">2016-04-11T17:39:40Z</dcterms:modified>
</cp:coreProperties>
</file>