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8"/>
  </p:notesMasterIdLst>
  <p:sldIdLst>
    <p:sldId id="256" r:id="rId2"/>
    <p:sldId id="688" r:id="rId3"/>
    <p:sldId id="691" r:id="rId4"/>
    <p:sldId id="714" r:id="rId5"/>
    <p:sldId id="715" r:id="rId6"/>
    <p:sldId id="718" r:id="rId7"/>
    <p:sldId id="729" r:id="rId8"/>
    <p:sldId id="731" r:id="rId9"/>
    <p:sldId id="732" r:id="rId10"/>
    <p:sldId id="736" r:id="rId11"/>
    <p:sldId id="737" r:id="rId12"/>
    <p:sldId id="738" r:id="rId13"/>
    <p:sldId id="739" r:id="rId14"/>
    <p:sldId id="740" r:id="rId15"/>
    <p:sldId id="719" r:id="rId16"/>
    <p:sldId id="72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2" autoAdjust="0"/>
    <p:restoredTop sz="81387" autoAdjust="0"/>
  </p:normalViewPr>
  <p:slideViewPr>
    <p:cSldViewPr>
      <p:cViewPr varScale="1">
        <p:scale>
          <a:sx n="57" d="100"/>
          <a:sy n="57" d="100"/>
        </p:scale>
        <p:origin x="-96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D2AEA6-9458-4308-A6C0-70EB7D8531CD}" type="doc">
      <dgm:prSet loTypeId="urn:microsoft.com/office/officeart/2005/8/layout/hProcess9" loCatId="process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8082C20-7654-4DB6-BA22-FB535EC20E66}">
      <dgm:prSet custT="1"/>
      <dgm:spPr/>
      <dgm:t>
        <a:bodyPr/>
        <a:lstStyle/>
        <a:p>
          <a:pPr rtl="0"/>
          <a:r>
            <a:rPr lang="en-US" sz="2000" dirty="0" smtClean="0"/>
            <a:t>I like it</a:t>
          </a:r>
          <a:endParaRPr lang="en-US" sz="2000" dirty="0"/>
        </a:p>
      </dgm:t>
    </dgm:pt>
    <dgm:pt modelId="{325824AA-2561-4FBF-997F-1C2C683BB9A7}" type="parTrans" cxnId="{A603B020-5E16-4268-8F36-80FA27BE5F76}">
      <dgm:prSet/>
      <dgm:spPr/>
      <dgm:t>
        <a:bodyPr/>
        <a:lstStyle/>
        <a:p>
          <a:endParaRPr lang="en-US" sz="1000"/>
        </a:p>
      </dgm:t>
    </dgm:pt>
    <dgm:pt modelId="{C17712F6-9B3B-4A86-AC64-735F734DC420}" type="sibTrans" cxnId="{A603B020-5E16-4268-8F36-80FA27BE5F76}">
      <dgm:prSet/>
      <dgm:spPr/>
      <dgm:t>
        <a:bodyPr/>
        <a:lstStyle/>
        <a:p>
          <a:endParaRPr lang="en-US" sz="1000"/>
        </a:p>
      </dgm:t>
    </dgm:pt>
    <dgm:pt modelId="{15672E45-3440-468F-8823-3041B1E125BD}">
      <dgm:prSet custT="1"/>
      <dgm:spPr/>
      <dgm:t>
        <a:bodyPr/>
        <a:lstStyle/>
        <a:p>
          <a:pPr rtl="0"/>
          <a:r>
            <a:rPr lang="en-US" sz="2000" dirty="0" smtClean="0"/>
            <a:t>I want it</a:t>
          </a:r>
          <a:endParaRPr lang="en-US" sz="2000" dirty="0"/>
        </a:p>
      </dgm:t>
    </dgm:pt>
    <dgm:pt modelId="{1F1B9F67-DE5D-4573-84DB-7A4466D350D7}" type="parTrans" cxnId="{3FBE5015-1352-4BFB-B8A0-CA54C9899601}">
      <dgm:prSet/>
      <dgm:spPr/>
      <dgm:t>
        <a:bodyPr/>
        <a:lstStyle/>
        <a:p>
          <a:endParaRPr lang="en-US" sz="1000"/>
        </a:p>
      </dgm:t>
    </dgm:pt>
    <dgm:pt modelId="{80CDB258-75DD-45EC-B7F7-10F1228E430C}" type="sibTrans" cxnId="{3FBE5015-1352-4BFB-B8A0-CA54C9899601}">
      <dgm:prSet/>
      <dgm:spPr/>
      <dgm:t>
        <a:bodyPr/>
        <a:lstStyle/>
        <a:p>
          <a:endParaRPr lang="en-US" sz="1000"/>
        </a:p>
      </dgm:t>
    </dgm:pt>
    <dgm:pt modelId="{80345F6D-6FF9-4C13-BA8A-03B36CA72D95}" type="pres">
      <dgm:prSet presAssocID="{16D2AEA6-9458-4308-A6C0-70EB7D8531CD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36970A-774E-4730-B235-DCA8BD75F6E4}" type="pres">
      <dgm:prSet presAssocID="{16D2AEA6-9458-4308-A6C0-70EB7D8531CD}" presName="arrow" presStyleLbl="bgShp" presStyleIdx="0" presStyleCnt="1"/>
      <dgm:spPr/>
      <dgm:t>
        <a:bodyPr/>
        <a:lstStyle/>
        <a:p>
          <a:endParaRPr lang="en-US"/>
        </a:p>
      </dgm:t>
    </dgm:pt>
    <dgm:pt modelId="{15CD2273-94F9-4EC4-8DF0-0BED22770BD5}" type="pres">
      <dgm:prSet presAssocID="{16D2AEA6-9458-4308-A6C0-70EB7D8531CD}" presName="linearProcess" presStyleCnt="0"/>
      <dgm:spPr/>
      <dgm:t>
        <a:bodyPr/>
        <a:lstStyle/>
        <a:p>
          <a:endParaRPr lang="en-US"/>
        </a:p>
      </dgm:t>
    </dgm:pt>
    <dgm:pt modelId="{EF5ABAB0-89BB-41D7-A027-009FDEA7D07A}" type="pres">
      <dgm:prSet presAssocID="{88082C20-7654-4DB6-BA22-FB535EC20E66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F675D3-7139-489C-872E-FE2B6A0D7014}" type="pres">
      <dgm:prSet presAssocID="{C17712F6-9B3B-4A86-AC64-735F734DC420}" presName="sibTrans" presStyleCnt="0"/>
      <dgm:spPr/>
      <dgm:t>
        <a:bodyPr/>
        <a:lstStyle/>
        <a:p>
          <a:endParaRPr lang="en-US"/>
        </a:p>
      </dgm:t>
    </dgm:pt>
    <dgm:pt modelId="{B8DE7907-8E2D-4D96-9A16-CC64813AEE43}" type="pres">
      <dgm:prSet presAssocID="{15672E45-3440-468F-8823-3041B1E125BD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BE5015-1352-4BFB-B8A0-CA54C9899601}" srcId="{16D2AEA6-9458-4308-A6C0-70EB7D8531CD}" destId="{15672E45-3440-468F-8823-3041B1E125BD}" srcOrd="1" destOrd="0" parTransId="{1F1B9F67-DE5D-4573-84DB-7A4466D350D7}" sibTransId="{80CDB258-75DD-45EC-B7F7-10F1228E430C}"/>
    <dgm:cxn modelId="{5366FA4B-8A0C-4941-96CA-A244A20318A5}" type="presOf" srcId="{16D2AEA6-9458-4308-A6C0-70EB7D8531CD}" destId="{80345F6D-6FF9-4C13-BA8A-03B36CA72D95}" srcOrd="0" destOrd="0" presId="urn:microsoft.com/office/officeart/2005/8/layout/hProcess9"/>
    <dgm:cxn modelId="{A603B020-5E16-4268-8F36-80FA27BE5F76}" srcId="{16D2AEA6-9458-4308-A6C0-70EB7D8531CD}" destId="{88082C20-7654-4DB6-BA22-FB535EC20E66}" srcOrd="0" destOrd="0" parTransId="{325824AA-2561-4FBF-997F-1C2C683BB9A7}" sibTransId="{C17712F6-9B3B-4A86-AC64-735F734DC420}"/>
    <dgm:cxn modelId="{E84EC250-0A3E-497D-B1BE-141604FC52A2}" type="presOf" srcId="{88082C20-7654-4DB6-BA22-FB535EC20E66}" destId="{EF5ABAB0-89BB-41D7-A027-009FDEA7D07A}" srcOrd="0" destOrd="0" presId="urn:microsoft.com/office/officeart/2005/8/layout/hProcess9"/>
    <dgm:cxn modelId="{A1FC7F8E-CD42-44E0-805D-2DAA56FD60A0}" type="presOf" srcId="{15672E45-3440-468F-8823-3041B1E125BD}" destId="{B8DE7907-8E2D-4D96-9A16-CC64813AEE43}" srcOrd="0" destOrd="0" presId="urn:microsoft.com/office/officeart/2005/8/layout/hProcess9"/>
    <dgm:cxn modelId="{AA01400E-D9CA-4274-9BB8-CC02CD5AAA24}" type="presParOf" srcId="{80345F6D-6FF9-4C13-BA8A-03B36CA72D95}" destId="{2A36970A-774E-4730-B235-DCA8BD75F6E4}" srcOrd="0" destOrd="0" presId="urn:microsoft.com/office/officeart/2005/8/layout/hProcess9"/>
    <dgm:cxn modelId="{22ADD03F-8037-4D9F-B6CC-4CE8F2EAF33F}" type="presParOf" srcId="{80345F6D-6FF9-4C13-BA8A-03B36CA72D95}" destId="{15CD2273-94F9-4EC4-8DF0-0BED22770BD5}" srcOrd="1" destOrd="0" presId="urn:microsoft.com/office/officeart/2005/8/layout/hProcess9"/>
    <dgm:cxn modelId="{C48BBB43-E26C-41C9-862B-1C8EFABA4531}" type="presParOf" srcId="{15CD2273-94F9-4EC4-8DF0-0BED22770BD5}" destId="{EF5ABAB0-89BB-41D7-A027-009FDEA7D07A}" srcOrd="0" destOrd="0" presId="urn:microsoft.com/office/officeart/2005/8/layout/hProcess9"/>
    <dgm:cxn modelId="{A7BDE493-1E86-4D11-8B9D-2BB9DC9150B3}" type="presParOf" srcId="{15CD2273-94F9-4EC4-8DF0-0BED22770BD5}" destId="{DBF675D3-7139-489C-872E-FE2B6A0D7014}" srcOrd="1" destOrd="0" presId="urn:microsoft.com/office/officeart/2005/8/layout/hProcess9"/>
    <dgm:cxn modelId="{AA7ED255-3E58-4B57-8D6C-078653B49C09}" type="presParOf" srcId="{15CD2273-94F9-4EC4-8DF0-0BED22770BD5}" destId="{B8DE7907-8E2D-4D96-9A16-CC64813AEE43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36970A-774E-4730-B235-DCA8BD75F6E4}">
      <dsp:nvSpPr>
        <dsp:cNvPr id="0" name=""/>
        <dsp:cNvSpPr/>
      </dsp:nvSpPr>
      <dsp:spPr>
        <a:xfrm>
          <a:off x="371474" y="0"/>
          <a:ext cx="4210050" cy="2750326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F5ABAB0-89BB-41D7-A027-009FDEA7D07A}">
      <dsp:nvSpPr>
        <dsp:cNvPr id="0" name=""/>
        <dsp:cNvSpPr/>
      </dsp:nvSpPr>
      <dsp:spPr>
        <a:xfrm>
          <a:off x="866775" y="825097"/>
          <a:ext cx="1485900" cy="110013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 like it</a:t>
          </a:r>
          <a:endParaRPr lang="en-US" sz="2000" kern="1200" dirty="0"/>
        </a:p>
      </dsp:txBody>
      <dsp:txXfrm>
        <a:off x="920479" y="878801"/>
        <a:ext cx="1378492" cy="992722"/>
      </dsp:txXfrm>
    </dsp:sp>
    <dsp:sp modelId="{B8DE7907-8E2D-4D96-9A16-CC64813AEE43}">
      <dsp:nvSpPr>
        <dsp:cNvPr id="0" name=""/>
        <dsp:cNvSpPr/>
      </dsp:nvSpPr>
      <dsp:spPr>
        <a:xfrm>
          <a:off x="2600325" y="825097"/>
          <a:ext cx="1485900" cy="1100130"/>
        </a:xfrm>
        <a:prstGeom prst="roundRect">
          <a:avLst/>
        </a:prstGeom>
        <a:gradFill rotWithShape="0">
          <a:gsLst>
            <a:gs pos="0">
              <a:schemeClr val="accent2">
                <a:hueOff val="10483529"/>
                <a:satOff val="-1988"/>
                <a:lumOff val="-9999"/>
                <a:alphaOff val="0"/>
                <a:tint val="50000"/>
                <a:satMod val="300000"/>
              </a:schemeClr>
            </a:gs>
            <a:gs pos="35000">
              <a:schemeClr val="accent2">
                <a:hueOff val="10483529"/>
                <a:satOff val="-1988"/>
                <a:lumOff val="-9999"/>
                <a:alphaOff val="0"/>
                <a:tint val="37000"/>
                <a:satMod val="300000"/>
              </a:schemeClr>
            </a:gs>
            <a:gs pos="100000">
              <a:schemeClr val="accent2">
                <a:hueOff val="10483529"/>
                <a:satOff val="-1988"/>
                <a:lumOff val="-999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 want it</a:t>
          </a:r>
          <a:endParaRPr lang="en-US" sz="2000" kern="1200" dirty="0"/>
        </a:p>
      </dsp:txBody>
      <dsp:txXfrm>
        <a:off x="2654029" y="878801"/>
        <a:ext cx="1378492" cy="992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41013-4321-4B33-8778-C4EF4F0D569C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4FE09-601D-4C33-BF96-209AB7552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71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06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469E4EA4-B218-4FD9-8434-3E15D4764AC3}" type="slidenum">
              <a:rPr lang="en-US" smtClean="0">
                <a:ea typeface="DejaVu Sans"/>
                <a:cs typeface="DejaVu Sans"/>
              </a:rPr>
              <a:pPr>
                <a:buFont typeface="Wingdings" pitchFamily="2" charset="2"/>
                <a:buNone/>
              </a:pPr>
              <a:t>14</a:t>
            </a:fld>
            <a:endParaRPr lang="en-US" dirty="0" smtClean="0">
              <a:ea typeface="DejaVu Sans"/>
              <a:cs typeface="DejaVu Sans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6741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B5AD8-4384-4B5E-9649-6B3C8EF1B25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0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95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42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238DC-9390-4E3D-8B17-D32B754FA2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238DC-9390-4E3D-8B17-D32B754FA2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53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Bing | Decode Jay-Z Case Study (3:02)</a:t>
            </a:r>
          </a:p>
          <a:p>
            <a:r>
              <a:rPr lang="en-US" dirty="0" smtClean="0"/>
              <a:t>https://www.youtube.com/watch?v=XNic4wf8AYg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27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27702-2755-456D-8A5B-E09DB7FF5F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88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2805135C-E01C-4460-88F8-DD6B63034DFE}" type="slidenum">
              <a:rPr lang="en-US" smtClean="0">
                <a:ea typeface="DejaVu Sans"/>
                <a:cs typeface="DejaVu Sans"/>
              </a:rPr>
              <a:pPr>
                <a:buFont typeface="Wingdings" pitchFamily="2" charset="2"/>
                <a:buNone/>
              </a:pPr>
              <a:t>11</a:t>
            </a:fld>
            <a:endParaRPr lang="en-US" dirty="0" smtClean="0">
              <a:ea typeface="DejaVu Sans"/>
              <a:cs typeface="DejaVu Sans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9480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84F26F3C-9D86-44C9-BF9D-C5FA986F3CAD}" type="slidenum">
              <a:rPr lang="en-US" smtClean="0">
                <a:ea typeface="DejaVu Sans"/>
                <a:cs typeface="DejaVu Sans"/>
              </a:rPr>
              <a:pPr>
                <a:buFont typeface="Wingdings" pitchFamily="2" charset="2"/>
                <a:buNone/>
              </a:pPr>
              <a:t>12</a:t>
            </a:fld>
            <a:endParaRPr lang="en-US" dirty="0" smtClean="0">
              <a:ea typeface="DejaVu Sans"/>
              <a:cs typeface="DejaVu Sans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0079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ED6CB62F-622C-47EE-9695-9C2A2ED7DAC3}" type="slidenum">
              <a:rPr lang="en-US" smtClean="0">
                <a:ea typeface="DejaVu Sans"/>
                <a:cs typeface="DejaVu Sans"/>
              </a:rPr>
              <a:pPr>
                <a:buFont typeface="Wingdings" pitchFamily="2" charset="2"/>
                <a:buNone/>
              </a:pPr>
              <a:t>13</a:t>
            </a:fld>
            <a:endParaRPr lang="en-US" dirty="0" smtClean="0">
              <a:ea typeface="DejaVu Sans"/>
              <a:cs typeface="DejaVu Sans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7250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8C843F1-FE9A-47C6-93D9-82C24CC44424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2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nVZTBuzxP4" TargetMode="Externa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678308"/>
            <a:ext cx="8534400" cy="1826892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Welcome to </a:t>
            </a:r>
            <a:br>
              <a:rPr lang="en-US" sz="5400" dirty="0" smtClean="0"/>
            </a:br>
            <a:r>
              <a:rPr lang="en-US" sz="5400" dirty="0" smtClean="0"/>
              <a:t>Marketing Management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1544" y="5125538"/>
            <a:ext cx="5672931" cy="1718174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 Black" pitchFamily="34" charset="0"/>
              </a:rPr>
              <a:t>Dr. Cecilia Ruvalcaba</a:t>
            </a:r>
          </a:p>
          <a:p>
            <a:endParaRPr lang="en-US" sz="2000" dirty="0" smtClean="0">
              <a:latin typeface="Arial Black" pitchFamily="34" charset="0"/>
            </a:endParaRPr>
          </a:p>
          <a:p>
            <a:r>
              <a:rPr lang="en-US" sz="2000" dirty="0" smtClean="0">
                <a:latin typeface="Arial Black" pitchFamily="34" charset="0"/>
              </a:rPr>
              <a:t>BUSI </a:t>
            </a:r>
            <a:r>
              <a:rPr lang="en-US" sz="2000" dirty="0">
                <a:latin typeface="Arial Black" pitchFamily="34" charset="0"/>
              </a:rPr>
              <a:t>107 </a:t>
            </a:r>
            <a:br>
              <a:rPr lang="en-US" sz="2000" dirty="0">
                <a:latin typeface="Arial Black" pitchFamily="34" charset="0"/>
              </a:rPr>
            </a:br>
            <a:r>
              <a:rPr lang="en-US" sz="2000" dirty="0" smtClean="0">
                <a:latin typeface="Arial Black" pitchFamily="34" charset="0"/>
              </a:rPr>
              <a:t>Week </a:t>
            </a:r>
            <a:r>
              <a:rPr lang="en-US" sz="2000" dirty="0" smtClean="0">
                <a:latin typeface="Arial Black" pitchFamily="34" charset="0"/>
              </a:rPr>
              <a:t>12</a:t>
            </a:r>
            <a:endParaRPr lang="en-US" sz="2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2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914400" y="841980"/>
            <a:ext cx="3359888" cy="26328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285750" indent="-13716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/>
              <a:t>Personal </a:t>
            </a:r>
            <a:r>
              <a:rPr lang="en-US" sz="2400" dirty="0"/>
              <a:t>selling</a:t>
            </a:r>
          </a:p>
          <a:p>
            <a:pPr marL="285750" indent="-13716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/>
              <a:t>Sales promotions </a:t>
            </a:r>
            <a:br>
              <a:rPr lang="en-US" sz="2400" dirty="0" smtClean="0"/>
            </a:br>
            <a:r>
              <a:rPr lang="en-US" sz="2400" dirty="0" smtClean="0"/>
              <a:t>(e.g</a:t>
            </a:r>
            <a:r>
              <a:rPr lang="en-US" sz="2400" dirty="0"/>
              <a:t>., contests)</a:t>
            </a:r>
          </a:p>
          <a:p>
            <a:pPr marL="285750" indent="-13716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/>
              <a:t>Direct marketing </a:t>
            </a:r>
            <a:br>
              <a:rPr lang="en-US" sz="2400" dirty="0" smtClean="0"/>
            </a:br>
            <a:r>
              <a:rPr lang="en-US" sz="2400" dirty="0" smtClean="0"/>
              <a:t>(e.g</a:t>
            </a:r>
            <a:r>
              <a:rPr lang="en-US" sz="2400" dirty="0"/>
              <a:t>., telemarketing)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3683587"/>
            <a:ext cx="3571096" cy="256481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285750" indent="-13716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/>
              <a:t>Advertising</a:t>
            </a:r>
            <a:endParaRPr lang="en-US" sz="2400" dirty="0"/>
          </a:p>
          <a:p>
            <a:pPr marL="285750" indent="-13716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/>
              <a:t>Sales promotions </a:t>
            </a:r>
            <a:br>
              <a:rPr lang="en-US" sz="2400" dirty="0" smtClean="0"/>
            </a:br>
            <a:r>
              <a:rPr lang="en-US" sz="2400" dirty="0" smtClean="0"/>
              <a:t>(e.g</a:t>
            </a:r>
            <a:r>
              <a:rPr lang="en-US" sz="2400" dirty="0"/>
              <a:t>., coupons)</a:t>
            </a:r>
          </a:p>
          <a:p>
            <a:pPr marL="285750" indent="-13716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/>
              <a:t>Public </a:t>
            </a:r>
            <a:r>
              <a:rPr lang="en-US" sz="2400" dirty="0"/>
              <a:t>relations</a:t>
            </a:r>
          </a:p>
          <a:p>
            <a:pPr marL="285750" indent="-13716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/>
              <a:t>Direct marketing </a:t>
            </a:r>
            <a:br>
              <a:rPr lang="en-US" sz="2400" dirty="0" smtClean="0"/>
            </a:br>
            <a:r>
              <a:rPr lang="en-US" sz="2400" dirty="0" smtClean="0"/>
              <a:t>(e.g</a:t>
            </a:r>
            <a:r>
              <a:rPr lang="en-US" sz="2400" dirty="0"/>
              <a:t>., catalogs)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731488" y="869901"/>
            <a:ext cx="3421912" cy="26328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285750" indent="-13716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/>
              <a:t>Direct marketing </a:t>
            </a:r>
            <a:br>
              <a:rPr lang="en-US" sz="2400" dirty="0" smtClean="0"/>
            </a:br>
            <a:r>
              <a:rPr lang="en-US" sz="2400" dirty="0" smtClean="0"/>
              <a:t>(e.g</a:t>
            </a:r>
            <a:r>
              <a:rPr lang="en-US" sz="2400" dirty="0"/>
              <a:t>., mobile marketing)</a:t>
            </a:r>
          </a:p>
          <a:p>
            <a:pPr marL="285750" indent="-13716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/>
              <a:t>Online marketing </a:t>
            </a:r>
            <a:br>
              <a:rPr lang="en-US" sz="2400" dirty="0" smtClean="0"/>
            </a:br>
            <a:r>
              <a:rPr lang="en-US" sz="2400" dirty="0" smtClean="0"/>
              <a:t>(e.g</a:t>
            </a:r>
            <a:r>
              <a:rPr lang="en-US" sz="2400" dirty="0"/>
              <a:t>., blogs, social media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731488" y="3683587"/>
            <a:ext cx="3574312" cy="25648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285750" indent="-13716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/>
              <a:t>Direct </a:t>
            </a:r>
            <a:r>
              <a:rPr lang="en-US" sz="2400" dirty="0" smtClean="0"/>
              <a:t>marketing </a:t>
            </a:r>
            <a:br>
              <a:rPr lang="en-US" sz="2400" dirty="0" smtClean="0"/>
            </a:br>
            <a:r>
              <a:rPr lang="en-US" sz="2400" dirty="0" smtClean="0"/>
              <a:t>(e.g</a:t>
            </a:r>
            <a:r>
              <a:rPr lang="en-US" sz="2400" dirty="0"/>
              <a:t>., e-mail marketing)</a:t>
            </a:r>
          </a:p>
        </p:txBody>
      </p:sp>
      <p:sp>
        <p:nvSpPr>
          <p:cNvPr id="7" name="Rectangle 6"/>
          <p:cNvSpPr/>
          <p:nvPr/>
        </p:nvSpPr>
        <p:spPr>
          <a:xfrm>
            <a:off x="3505200" y="271790"/>
            <a:ext cx="2057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Interactive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3963558" y="6465114"/>
            <a:ext cx="13704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Passive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 rot="5400000">
            <a:off x="7943645" y="3719638"/>
            <a:ext cx="14863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Online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 rot="16200000">
            <a:off x="-124836" y="3421978"/>
            <a:ext cx="12711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Offline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916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4"/>
          <p:cNvSpPr>
            <a:spLocks noGrp="1" noChangeArrowheads="1"/>
          </p:cNvSpPr>
          <p:nvPr>
            <p:ph type="title"/>
          </p:nvPr>
        </p:nvSpPr>
        <p:spPr>
          <a:xfrm>
            <a:off x="811530" y="228600"/>
            <a:ext cx="7520940" cy="54864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The AIDA Model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548639" y="691392"/>
            <a:ext cx="8046720" cy="1919561"/>
          </a:xfrm>
          <a:custGeom>
            <a:avLst/>
            <a:gdLst>
              <a:gd name="connsiteX0" fmla="*/ 0 w 8046720"/>
              <a:gd name="connsiteY0" fmla="*/ 292880 h 1171518"/>
              <a:gd name="connsiteX1" fmla="*/ 7460961 w 8046720"/>
              <a:gd name="connsiteY1" fmla="*/ 292880 h 1171518"/>
              <a:gd name="connsiteX2" fmla="*/ 7460961 w 8046720"/>
              <a:gd name="connsiteY2" fmla="*/ 0 h 1171518"/>
              <a:gd name="connsiteX3" fmla="*/ 8046720 w 8046720"/>
              <a:gd name="connsiteY3" fmla="*/ 585759 h 1171518"/>
              <a:gd name="connsiteX4" fmla="*/ 7460961 w 8046720"/>
              <a:gd name="connsiteY4" fmla="*/ 1171518 h 1171518"/>
              <a:gd name="connsiteX5" fmla="*/ 7460961 w 8046720"/>
              <a:gd name="connsiteY5" fmla="*/ 878639 h 1171518"/>
              <a:gd name="connsiteX6" fmla="*/ 0 w 8046720"/>
              <a:gd name="connsiteY6" fmla="*/ 878639 h 1171518"/>
              <a:gd name="connsiteX7" fmla="*/ 0 w 8046720"/>
              <a:gd name="connsiteY7" fmla="*/ 292880 h 1171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46720" h="1171518">
                <a:moveTo>
                  <a:pt x="0" y="292880"/>
                </a:moveTo>
                <a:lnTo>
                  <a:pt x="7460961" y="292880"/>
                </a:lnTo>
                <a:lnTo>
                  <a:pt x="7460961" y="0"/>
                </a:lnTo>
                <a:lnTo>
                  <a:pt x="8046720" y="585759"/>
                </a:lnTo>
                <a:lnTo>
                  <a:pt x="7460961" y="1171518"/>
                </a:lnTo>
                <a:lnTo>
                  <a:pt x="7460961" y="878639"/>
                </a:lnTo>
                <a:lnTo>
                  <a:pt x="0" y="878639"/>
                </a:lnTo>
                <a:lnTo>
                  <a:pt x="0" y="29288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87630" tIns="380510" rIns="546879" bIns="478857" numCol="1" spcCol="1270" anchor="ctr" anchorCtr="0">
            <a:noAutofit/>
          </a:bodyPr>
          <a:lstStyle/>
          <a:p>
            <a:pPr lvl="0" algn="l" defTabSz="10223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 smtClean="0"/>
              <a:t>Awareness</a:t>
            </a:r>
            <a:endParaRPr lang="en-US" sz="2300" kern="1200" dirty="0"/>
          </a:p>
        </p:txBody>
      </p:sp>
      <p:sp>
        <p:nvSpPr>
          <p:cNvPr id="13" name="Freeform 12"/>
          <p:cNvSpPr/>
          <p:nvPr/>
        </p:nvSpPr>
        <p:spPr>
          <a:xfrm>
            <a:off x="2372032" y="1517060"/>
            <a:ext cx="6191951" cy="1919561"/>
          </a:xfrm>
          <a:custGeom>
            <a:avLst/>
            <a:gdLst>
              <a:gd name="connsiteX0" fmla="*/ 0 w 6191951"/>
              <a:gd name="connsiteY0" fmla="*/ 292880 h 1171518"/>
              <a:gd name="connsiteX1" fmla="*/ 5606192 w 6191951"/>
              <a:gd name="connsiteY1" fmla="*/ 292880 h 1171518"/>
              <a:gd name="connsiteX2" fmla="*/ 5606192 w 6191951"/>
              <a:gd name="connsiteY2" fmla="*/ 0 h 1171518"/>
              <a:gd name="connsiteX3" fmla="*/ 6191951 w 6191951"/>
              <a:gd name="connsiteY3" fmla="*/ 585759 h 1171518"/>
              <a:gd name="connsiteX4" fmla="*/ 5606192 w 6191951"/>
              <a:gd name="connsiteY4" fmla="*/ 1171518 h 1171518"/>
              <a:gd name="connsiteX5" fmla="*/ 5606192 w 6191951"/>
              <a:gd name="connsiteY5" fmla="*/ 878639 h 1171518"/>
              <a:gd name="connsiteX6" fmla="*/ 0 w 6191951"/>
              <a:gd name="connsiteY6" fmla="*/ 878639 h 1171518"/>
              <a:gd name="connsiteX7" fmla="*/ 0 w 6191951"/>
              <a:gd name="connsiteY7" fmla="*/ 292880 h 1171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91951" h="1171518">
                <a:moveTo>
                  <a:pt x="0" y="292880"/>
                </a:moveTo>
                <a:lnTo>
                  <a:pt x="5606192" y="292880"/>
                </a:lnTo>
                <a:lnTo>
                  <a:pt x="5606192" y="0"/>
                </a:lnTo>
                <a:lnTo>
                  <a:pt x="6191951" y="585759"/>
                </a:lnTo>
                <a:lnTo>
                  <a:pt x="5606192" y="1171518"/>
                </a:lnTo>
                <a:lnTo>
                  <a:pt x="5606192" y="878639"/>
                </a:lnTo>
                <a:lnTo>
                  <a:pt x="0" y="878639"/>
                </a:lnTo>
                <a:lnTo>
                  <a:pt x="0" y="29288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3">
              <a:hueOff val="0"/>
              <a:satOff val="0"/>
              <a:lumOff val="0"/>
              <a:alphaOff val="0"/>
            </a:schemeClr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87630" tIns="380510" rIns="546879" bIns="478857" numCol="1" spcCol="1270" anchor="ctr" anchorCtr="0">
            <a:noAutofit/>
          </a:bodyPr>
          <a:lstStyle/>
          <a:p>
            <a:pPr lvl="0" algn="l" defTabSz="10223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smtClean="0"/>
              <a:t>Interest </a:t>
            </a:r>
            <a:endParaRPr lang="en-US" sz="2300" kern="1200"/>
          </a:p>
        </p:txBody>
      </p:sp>
      <p:sp>
        <p:nvSpPr>
          <p:cNvPr id="14" name="Freeform 13"/>
          <p:cNvSpPr/>
          <p:nvPr/>
        </p:nvSpPr>
        <p:spPr>
          <a:xfrm>
            <a:off x="4104391" y="2485955"/>
            <a:ext cx="4337182" cy="1919561"/>
          </a:xfrm>
          <a:custGeom>
            <a:avLst/>
            <a:gdLst>
              <a:gd name="connsiteX0" fmla="*/ 0 w 4337182"/>
              <a:gd name="connsiteY0" fmla="*/ 292880 h 1171518"/>
              <a:gd name="connsiteX1" fmla="*/ 3751423 w 4337182"/>
              <a:gd name="connsiteY1" fmla="*/ 292880 h 1171518"/>
              <a:gd name="connsiteX2" fmla="*/ 3751423 w 4337182"/>
              <a:gd name="connsiteY2" fmla="*/ 0 h 1171518"/>
              <a:gd name="connsiteX3" fmla="*/ 4337182 w 4337182"/>
              <a:gd name="connsiteY3" fmla="*/ 585759 h 1171518"/>
              <a:gd name="connsiteX4" fmla="*/ 3751423 w 4337182"/>
              <a:gd name="connsiteY4" fmla="*/ 1171518 h 1171518"/>
              <a:gd name="connsiteX5" fmla="*/ 3751423 w 4337182"/>
              <a:gd name="connsiteY5" fmla="*/ 878639 h 1171518"/>
              <a:gd name="connsiteX6" fmla="*/ 0 w 4337182"/>
              <a:gd name="connsiteY6" fmla="*/ 878639 h 1171518"/>
              <a:gd name="connsiteX7" fmla="*/ 0 w 4337182"/>
              <a:gd name="connsiteY7" fmla="*/ 292880 h 1171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37182" h="1171518">
                <a:moveTo>
                  <a:pt x="0" y="292880"/>
                </a:moveTo>
                <a:lnTo>
                  <a:pt x="3751423" y="292880"/>
                </a:lnTo>
                <a:lnTo>
                  <a:pt x="3751423" y="0"/>
                </a:lnTo>
                <a:lnTo>
                  <a:pt x="4337182" y="585759"/>
                </a:lnTo>
                <a:lnTo>
                  <a:pt x="3751423" y="1171518"/>
                </a:lnTo>
                <a:lnTo>
                  <a:pt x="3751423" y="878639"/>
                </a:lnTo>
                <a:lnTo>
                  <a:pt x="0" y="878639"/>
                </a:lnTo>
                <a:lnTo>
                  <a:pt x="0" y="29288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87630" tIns="380510" rIns="546879" bIns="478857" numCol="1" spcCol="1270" anchor="ctr" anchorCtr="0">
            <a:noAutofit/>
          </a:bodyPr>
          <a:lstStyle/>
          <a:p>
            <a:pPr lvl="0" algn="l" defTabSz="10223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smtClean="0"/>
              <a:t>Desire</a:t>
            </a:r>
            <a:endParaRPr lang="en-US" sz="2300" kern="1200"/>
          </a:p>
        </p:txBody>
      </p:sp>
      <p:sp>
        <p:nvSpPr>
          <p:cNvPr id="15" name="Freeform 14"/>
          <p:cNvSpPr/>
          <p:nvPr/>
        </p:nvSpPr>
        <p:spPr>
          <a:xfrm>
            <a:off x="6053692" y="3397610"/>
            <a:ext cx="2482413" cy="1919561"/>
          </a:xfrm>
          <a:custGeom>
            <a:avLst/>
            <a:gdLst>
              <a:gd name="connsiteX0" fmla="*/ 0 w 2482413"/>
              <a:gd name="connsiteY0" fmla="*/ 292880 h 1171518"/>
              <a:gd name="connsiteX1" fmla="*/ 1896654 w 2482413"/>
              <a:gd name="connsiteY1" fmla="*/ 292880 h 1171518"/>
              <a:gd name="connsiteX2" fmla="*/ 1896654 w 2482413"/>
              <a:gd name="connsiteY2" fmla="*/ 0 h 1171518"/>
              <a:gd name="connsiteX3" fmla="*/ 2482413 w 2482413"/>
              <a:gd name="connsiteY3" fmla="*/ 585759 h 1171518"/>
              <a:gd name="connsiteX4" fmla="*/ 1896654 w 2482413"/>
              <a:gd name="connsiteY4" fmla="*/ 1171518 h 1171518"/>
              <a:gd name="connsiteX5" fmla="*/ 1896654 w 2482413"/>
              <a:gd name="connsiteY5" fmla="*/ 878639 h 1171518"/>
              <a:gd name="connsiteX6" fmla="*/ 0 w 2482413"/>
              <a:gd name="connsiteY6" fmla="*/ 878639 h 1171518"/>
              <a:gd name="connsiteX7" fmla="*/ 0 w 2482413"/>
              <a:gd name="connsiteY7" fmla="*/ 292880 h 1171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2413" h="1171518">
                <a:moveTo>
                  <a:pt x="0" y="292880"/>
                </a:moveTo>
                <a:lnTo>
                  <a:pt x="1896654" y="292880"/>
                </a:lnTo>
                <a:lnTo>
                  <a:pt x="1896654" y="0"/>
                </a:lnTo>
                <a:lnTo>
                  <a:pt x="2482413" y="585759"/>
                </a:lnTo>
                <a:lnTo>
                  <a:pt x="1896654" y="1171518"/>
                </a:lnTo>
                <a:lnTo>
                  <a:pt x="1896654" y="878639"/>
                </a:lnTo>
                <a:lnTo>
                  <a:pt x="0" y="878639"/>
                </a:lnTo>
                <a:lnTo>
                  <a:pt x="0" y="29288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5">
              <a:hueOff val="0"/>
              <a:satOff val="0"/>
              <a:lumOff val="0"/>
              <a:alphaOff val="0"/>
            </a:schemeClr>
          </a:fillRef>
          <a:effectRef idx="1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87630" tIns="380510" rIns="546879" bIns="478857" numCol="1" spcCol="1270" anchor="ctr" anchorCtr="0">
            <a:noAutofit/>
          </a:bodyPr>
          <a:lstStyle/>
          <a:p>
            <a:pPr lvl="0" algn="l" defTabSz="10223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smtClean="0"/>
              <a:t>Action</a:t>
            </a:r>
            <a:endParaRPr lang="en-US" sz="2300" kern="1200"/>
          </a:p>
        </p:txBody>
      </p:sp>
      <p:sp>
        <p:nvSpPr>
          <p:cNvPr id="3" name="Rectangle 2"/>
          <p:cNvSpPr/>
          <p:nvPr/>
        </p:nvSpPr>
        <p:spPr>
          <a:xfrm>
            <a:off x="304800" y="2410898"/>
            <a:ext cx="91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Think</a:t>
            </a:r>
            <a:endParaRPr lang="en-US" sz="2000" b="1" dirty="0"/>
          </a:p>
        </p:txBody>
      </p:sp>
      <p:sp>
        <p:nvSpPr>
          <p:cNvPr id="18" name="Rectangle 17"/>
          <p:cNvSpPr/>
          <p:nvPr/>
        </p:nvSpPr>
        <p:spPr>
          <a:xfrm>
            <a:off x="1219201" y="3457876"/>
            <a:ext cx="236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Feel</a:t>
            </a:r>
            <a:endParaRPr lang="en-US" sz="2000" b="1" dirty="0"/>
          </a:p>
        </p:txBody>
      </p:sp>
      <p:sp>
        <p:nvSpPr>
          <p:cNvPr id="19" name="Rectangle 18"/>
          <p:cNvSpPr/>
          <p:nvPr/>
        </p:nvSpPr>
        <p:spPr>
          <a:xfrm>
            <a:off x="4724400" y="4637897"/>
            <a:ext cx="91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Do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289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AutoShape 3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520940" cy="54864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Awareness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652" name="Content Placeholder 9"/>
          <p:cNvSpPr>
            <a:spLocks noGrp="1"/>
          </p:cNvSpPr>
          <p:nvPr>
            <p:ph sz="half" idx="1"/>
          </p:nvPr>
        </p:nvSpPr>
        <p:spPr>
          <a:xfrm>
            <a:off x="304800" y="1097280"/>
            <a:ext cx="3718560" cy="371246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Senders first must gain the attention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 multichannel approach increases the likelihood the message will be received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9697" name="Picture 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60922" y="685800"/>
            <a:ext cx="4044960" cy="22948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0" name="Picture 2" descr="http://gigabiting.com/wp-content/uploads/joe-came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657600"/>
            <a:ext cx="2152650" cy="288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9"/>
          <p:cNvSpPr txBox="1">
            <a:spLocks/>
          </p:cNvSpPr>
          <p:nvPr/>
        </p:nvSpPr>
        <p:spPr>
          <a:xfrm>
            <a:off x="457200" y="5469358"/>
            <a:ext cx="4328160" cy="680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dirty="0" smtClean="0">
                <a:latin typeface="Arial" pitchFamily="34" charset="0"/>
                <a:cs typeface="Arial" pitchFamily="34" charset="0"/>
              </a:rPr>
              <a:t>Awareness -&gt; Action?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42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AutoShape 3"/>
          <p:cNvSpPr>
            <a:spLocks noGrp="1" noChangeArrowheads="1"/>
          </p:cNvSpPr>
          <p:nvPr>
            <p:ph type="title"/>
          </p:nvPr>
        </p:nvSpPr>
        <p:spPr>
          <a:xfrm>
            <a:off x="1238250" y="76199"/>
            <a:ext cx="2895600" cy="54864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Interest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676" name="Content Placeholder 5"/>
          <p:cNvSpPr>
            <a:spLocks noGrp="1"/>
          </p:cNvSpPr>
          <p:nvPr>
            <p:ph sz="half" idx="1"/>
          </p:nvPr>
        </p:nvSpPr>
        <p:spPr>
          <a:xfrm>
            <a:off x="-1" y="685800"/>
            <a:ext cx="5905501" cy="3219450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100" dirty="0" smtClean="0">
                <a:latin typeface="Arial" pitchFamily="34" charset="0"/>
                <a:cs typeface="Arial" pitchFamily="34" charset="0"/>
              </a:rPr>
              <a:t>After awareness comes persuasion</a:t>
            </a:r>
          </a:p>
          <a:p>
            <a:pPr>
              <a:buFont typeface="Arial" pitchFamily="34" charset="0"/>
              <a:buChar char="•"/>
            </a:pP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100" dirty="0" smtClean="0">
                <a:latin typeface="Arial" pitchFamily="34" charset="0"/>
                <a:cs typeface="Arial" pitchFamily="34" charset="0"/>
              </a:rPr>
              <a:t>The customer must want to further investigate the product or service</a:t>
            </a:r>
          </a:p>
          <a:p>
            <a:pPr marL="0" indent="0"/>
            <a:endParaRPr lang="en-US" sz="11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Behavioral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Attitude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Physical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4010025"/>
            <a:ext cx="1814268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4" name="Picture 2" descr="https://pbs.twimg.com/media/B_lifeBWYAAxCC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573" y="76199"/>
            <a:ext cx="3014214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2686050" y="3905250"/>
            <a:ext cx="238125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2553017"/>
            <a:ext cx="3238500" cy="4247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847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AutoShape 3"/>
          <p:cNvSpPr>
            <a:spLocks noGrp="1" noChangeArrowheads="1"/>
          </p:cNvSpPr>
          <p:nvPr>
            <p:ph type="title"/>
          </p:nvPr>
        </p:nvSpPr>
        <p:spPr>
          <a:xfrm>
            <a:off x="735330" y="152400"/>
            <a:ext cx="7520940" cy="54864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Desire &amp; Action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35477414"/>
              </p:ext>
            </p:extLst>
          </p:nvPr>
        </p:nvGraphicFramePr>
        <p:xfrm>
          <a:off x="0" y="1066800"/>
          <a:ext cx="4953000" cy="2750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6800" y="1295400"/>
            <a:ext cx="3566160" cy="23774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86200"/>
            <a:ext cx="44958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559683"/>
            <a:ext cx="3505200" cy="2317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184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7857"/>
            <a:ext cx="6324600" cy="1066800"/>
          </a:xfrm>
        </p:spPr>
        <p:txBody>
          <a:bodyPr/>
          <a:lstStyle/>
          <a:p>
            <a:pPr algn="ctr"/>
            <a:r>
              <a:rPr lang="en-US" dirty="0" smtClean="0"/>
              <a:t>Take Away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3724055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Improving Lives through Socially Responsible Marketing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>
                <a:cs typeface="Arial" pitchFamily="34" charset="0"/>
              </a:rPr>
              <a:t>Opportunities in the BOP</a:t>
            </a:r>
          </a:p>
          <a:p>
            <a:pPr lvl="2">
              <a:buFont typeface="Arial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b="1" dirty="0" smtClean="0"/>
              <a:t>The </a:t>
            </a:r>
            <a:r>
              <a:rPr lang="en-US" sz="2400" b="1" dirty="0"/>
              <a:t>Complicated Process of Communication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>
                <a:cs typeface="Arial" pitchFamily="34" charset="0"/>
              </a:rPr>
              <a:t>Make sure messages are </a:t>
            </a:r>
            <a:r>
              <a:rPr lang="en-US" sz="2400" u="sng" dirty="0">
                <a:cs typeface="Arial" pitchFamily="34" charset="0"/>
              </a:rPr>
              <a:t>Understandable</a:t>
            </a:r>
            <a:r>
              <a:rPr lang="en-US" sz="2400" dirty="0">
                <a:cs typeface="Arial" pitchFamily="34" charset="0"/>
              </a:rPr>
              <a:t> and </a:t>
            </a:r>
            <a:r>
              <a:rPr lang="en-US" sz="2400" u="sng" dirty="0">
                <a:cs typeface="Arial" pitchFamily="34" charset="0"/>
              </a:rPr>
              <a:t>Meaningful</a:t>
            </a:r>
            <a:r>
              <a:rPr lang="en-US" sz="2400" dirty="0">
                <a:cs typeface="Arial" pitchFamily="34" charset="0"/>
              </a:rPr>
              <a:t> so they resonate with the targeted audience. </a:t>
            </a:r>
            <a:endParaRPr lang="en-US" sz="2400" dirty="0" smtClean="0">
              <a:cs typeface="Arial" pitchFamily="34" charset="0"/>
            </a:endParaRPr>
          </a:p>
          <a:p>
            <a:pPr marL="237744" lvl="2" indent="0">
              <a:buNone/>
            </a:pPr>
            <a:endParaRPr lang="en-US" sz="2400" dirty="0" smtClean="0">
              <a:cs typeface="Arial" pitchFamily="34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n-US" sz="2400" dirty="0">
                <a:cs typeface="Arial" pitchFamily="34" charset="0"/>
              </a:rPr>
              <a:t>Integration of communication channel messages is key to making sure our messages are “decoded” appropriately. </a:t>
            </a:r>
          </a:p>
          <a:p>
            <a:pPr lvl="2">
              <a:buFont typeface="Arial" pitchFamily="34" charset="0"/>
              <a:buChar char="•"/>
            </a:pPr>
            <a:endParaRPr lang="en-US" sz="2400" dirty="0">
              <a:cs typeface="Arial" pitchFamily="34" charset="0"/>
            </a:endParaRPr>
          </a:p>
          <a:p>
            <a:pPr lvl="2">
              <a:buFont typeface="Arial" pitchFamily="34" charset="0"/>
              <a:buChar char="•"/>
            </a:pPr>
            <a:endParaRPr lang="en-US" sz="2400" dirty="0"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66344" lvl="3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lvl="1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lvl="1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BBAE-B7AA-45E2-B0C3-AD1049164C11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15667"/>
            <a:ext cx="1219200" cy="101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783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37335" y="1371600"/>
            <a:ext cx="7520940" cy="3579849"/>
          </a:xfrm>
        </p:spPr>
        <p:txBody>
          <a:bodyPr>
            <a:normAutofit/>
          </a:bodyPr>
          <a:lstStyle/>
          <a:p>
            <a:pPr marL="802386" lvl="4" indent="-285750">
              <a:lnSpc>
                <a:spcPct val="150000"/>
              </a:lnSpc>
              <a:buFont typeface="Arial" charset="0"/>
              <a:buChar char="•"/>
            </a:pPr>
            <a:endParaRPr lang="en-US" sz="9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Integrated 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Marketing </a:t>
            </a:r>
            <a:r>
              <a:rPr lang="en-US" sz="2800" b="0" dirty="0">
                <a:latin typeface="Arial" pitchFamily="34" charset="0"/>
                <a:cs typeface="Arial" pitchFamily="34" charset="0"/>
              </a:rPr>
              <a:t>Communications </a:t>
            </a:r>
            <a:r>
              <a:rPr lang="en-US" sz="2800" b="0" dirty="0" err="1">
                <a:latin typeface="Arial" pitchFamily="34" charset="0"/>
                <a:cs typeface="Arial" pitchFamily="34" charset="0"/>
              </a:rPr>
              <a:t>Cont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…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Advertising, PR &amp; Promotions </a:t>
            </a:r>
            <a:endParaRPr lang="en-US" sz="2800" b="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b="0" dirty="0">
              <a:latin typeface="Arial" pitchFamily="34" charset="0"/>
              <a:cs typeface="Arial" pitchFamily="34" charset="0"/>
            </a:endParaRPr>
          </a:p>
          <a:p>
            <a:pPr marL="0" indent="0"/>
            <a:endParaRPr lang="en-US" sz="2800" b="0" dirty="0">
              <a:latin typeface="Arial" pitchFamily="34" charset="0"/>
              <a:cs typeface="Arial" pitchFamily="34" charset="0"/>
            </a:endParaRPr>
          </a:p>
          <a:p>
            <a:pPr marL="0" lvl="1" indent="0">
              <a:lnSpc>
                <a:spcPct val="150000"/>
              </a:lnSpc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116586" lvl="1" indent="-285750">
              <a:lnSpc>
                <a:spcPct val="150000"/>
              </a:lnSpc>
              <a:buFont typeface="Arial" charset="0"/>
              <a:buChar char="•"/>
            </a:pPr>
            <a:endParaRPr lang="en-US" sz="90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</a:pPr>
            <a:endParaRPr lang="en-US" sz="24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49FF3-FF5B-45BB-997D-86407D1E7652}" type="slidenum">
              <a:rPr lang="en-US"/>
              <a:pPr>
                <a:defRPr/>
              </a:pPr>
              <a:t>16</a:t>
            </a:fld>
            <a:endParaRPr lang="en-US"/>
          </a:p>
        </p:txBody>
      </p:sp>
      <p:pic>
        <p:nvPicPr>
          <p:cNvPr id="5" name="Picture 2" descr="http://tntadventure.com/wp-content/uploads/2013/10/remind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456" y="1"/>
            <a:ext cx="2031806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1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3962400"/>
            <a:ext cx="3675888" cy="1588509"/>
          </a:xfrm>
        </p:spPr>
        <p:txBody>
          <a:bodyPr/>
          <a:lstStyle/>
          <a:p>
            <a:r>
              <a:rPr lang="en-US" sz="4800" b="1" dirty="0" smtClean="0"/>
              <a:t>Global Markets</a:t>
            </a:r>
            <a:endParaRPr lang="en-US" sz="48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66800"/>
            <a:ext cx="21336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842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077200" cy="648736"/>
          </a:xfrm>
        </p:spPr>
        <p:txBody>
          <a:bodyPr>
            <a:normAutofit/>
          </a:bodyPr>
          <a:lstStyle/>
          <a:p>
            <a:r>
              <a:rPr lang="en-US" b="1" dirty="0" smtClean="0"/>
              <a:t>The International Marketing Task</a:t>
            </a:r>
            <a:endParaRPr lang="en-US" b="1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/>
          <a:srcRect t="9576"/>
          <a:stretch/>
        </p:blipFill>
        <p:spPr bwMode="auto">
          <a:xfrm>
            <a:off x="-117792" y="1066800"/>
            <a:ext cx="9261792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05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050" y="0"/>
            <a:ext cx="91440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500" b="1" dirty="0" smtClean="0">
                <a:latin typeface="Arial" pitchFamily="34" charset="0"/>
                <a:cs typeface="Arial" pitchFamily="34" charset="0"/>
              </a:rPr>
              <a:t>Bottom </a:t>
            </a:r>
            <a:r>
              <a:rPr lang="en-US" sz="3500" b="1" dirty="0">
                <a:latin typeface="Arial" pitchFamily="34" charset="0"/>
                <a:cs typeface="Arial" pitchFamily="34" charset="0"/>
              </a:rPr>
              <a:t>of the Pyramid Markets (</a:t>
            </a:r>
            <a:r>
              <a:rPr lang="en-US" sz="3500" b="1" dirty="0" smtClean="0">
                <a:latin typeface="Arial" pitchFamily="34" charset="0"/>
                <a:cs typeface="Arial" pitchFamily="34" charset="0"/>
              </a:rPr>
              <a:t>BOP)</a:t>
            </a:r>
            <a:endParaRPr lang="en-US" sz="3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953" y="762000"/>
            <a:ext cx="7391400" cy="6061364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4 billion people</a:t>
            </a:r>
          </a:p>
          <a:p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$1,200 annual income</a:t>
            </a:r>
          </a:p>
          <a:p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Dispersed across countries</a:t>
            </a:r>
          </a:p>
          <a:p>
            <a:endParaRPr lang="en-US" sz="8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Relatively ignored by marketers</a:t>
            </a:r>
          </a:p>
          <a:p>
            <a:pPr lvl="1"/>
            <a:r>
              <a:rPr lang="en-US" sz="2400" i="1" dirty="0" smtClean="0">
                <a:latin typeface="Arial" pitchFamily="34" charset="0"/>
                <a:cs typeface="Arial" pitchFamily="34" charset="0"/>
              </a:rPr>
              <a:t>The poor have no money</a:t>
            </a:r>
          </a:p>
          <a:p>
            <a:pPr lvl="1"/>
            <a:r>
              <a:rPr lang="en-US" sz="2400" i="1" dirty="0" smtClean="0">
                <a:latin typeface="Arial" pitchFamily="34" charset="0"/>
                <a:cs typeface="Arial" pitchFamily="34" charset="0"/>
              </a:rPr>
              <a:t>The poor do not want to “waste” money on nonessential goods. </a:t>
            </a:r>
          </a:p>
          <a:p>
            <a:pPr lvl="1"/>
            <a:r>
              <a:rPr lang="en-US" sz="2400" i="1" dirty="0" smtClean="0">
                <a:latin typeface="Arial" pitchFamily="34" charset="0"/>
                <a:cs typeface="Arial" pitchFamily="34" charset="0"/>
              </a:rPr>
              <a:t>The good sold in developing markets are already inexpensive.</a:t>
            </a:r>
          </a:p>
          <a:p>
            <a:pPr lvl="1"/>
            <a:r>
              <a:rPr lang="en-US" sz="2400" i="1" dirty="0" smtClean="0">
                <a:latin typeface="Arial" pitchFamily="34" charset="0"/>
                <a:cs typeface="Arial" pitchFamily="34" charset="0"/>
              </a:rPr>
              <a:t>They do not know how to use technology</a:t>
            </a:r>
          </a:p>
          <a:p>
            <a:pPr lvl="1"/>
            <a:r>
              <a:rPr lang="en-US" sz="2400" i="1" dirty="0" smtClean="0">
                <a:latin typeface="Arial" pitchFamily="34" charset="0"/>
                <a:cs typeface="Arial" pitchFamily="34" charset="0"/>
              </a:rPr>
              <a:t>Global companies are exploiting the poor</a:t>
            </a:r>
          </a:p>
          <a:p>
            <a:pPr lvl="1"/>
            <a:endParaRPr lang="en-US" sz="2400" i="1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751" y="1066800"/>
            <a:ext cx="208935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561" y="5222731"/>
            <a:ext cx="2608439" cy="1600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928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3447"/>
            <a:ext cx="7620000" cy="1510553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latin typeface="Arial" pitchFamily="34" charset="0"/>
                <a:cs typeface="Arial" pitchFamily="34" charset="0"/>
              </a:rPr>
              <a:t>Marketing to the Bottom of the Pyramid 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458200" cy="46482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What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are general considerations needed to develop a product for the BOP market segment? </a:t>
            </a:r>
          </a:p>
          <a:p>
            <a:pPr lvl="2"/>
            <a:r>
              <a:rPr lang="en-US" sz="2400" dirty="0"/>
              <a:t>Providing infrastructure for products to function properly,</a:t>
            </a:r>
          </a:p>
          <a:p>
            <a:pPr lvl="2"/>
            <a:r>
              <a:rPr lang="en-US" sz="2400" dirty="0"/>
              <a:t>Design products to function in local areas with inadequate product support.</a:t>
            </a:r>
          </a:p>
          <a:p>
            <a:pPr lvl="2"/>
            <a:r>
              <a:rPr lang="en-US" sz="2400" dirty="0"/>
              <a:t>Package products in salable sizes.</a:t>
            </a:r>
          </a:p>
          <a:p>
            <a:pPr lvl="2"/>
            <a:r>
              <a:rPr lang="en-US" sz="2400" dirty="0"/>
              <a:t>Examine manufacturing costs to be able to lower prices.</a:t>
            </a:r>
          </a:p>
          <a:p>
            <a:pPr lvl="2"/>
            <a:r>
              <a:rPr lang="en-US" sz="2400" dirty="0"/>
              <a:t> Provide credit in a market where credit purchases are not traditional.</a:t>
            </a:r>
          </a:p>
          <a:p>
            <a:pPr lvl="2"/>
            <a:r>
              <a:rPr lang="en-US" sz="2400" dirty="0"/>
              <a:t>Devise distribution strategies to gain market penetration to small and geographically scattered villages.</a:t>
            </a:r>
          </a:p>
          <a:p>
            <a:pPr lvl="2"/>
            <a:r>
              <a:rPr lang="en-US" sz="2400" dirty="0"/>
              <a:t>Work with local self-help groups to bring products to the BOP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47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717" y="228600"/>
            <a:ext cx="8229600" cy="838200"/>
          </a:xfrm>
        </p:spPr>
        <p:txBody>
          <a:bodyPr>
            <a:noAutofit/>
          </a:bodyPr>
          <a:lstStyle/>
          <a:p>
            <a:pPr algn="ctr"/>
            <a:r>
              <a:rPr lang="en-US" sz="3500" dirty="0" smtClean="0">
                <a:latin typeface="Arial" pitchFamily="34" charset="0"/>
                <a:cs typeface="Arial" pitchFamily="34" charset="0"/>
              </a:rPr>
              <a:t>Economic Development &amp; Marketing</a:t>
            </a:r>
            <a:endParaRPr lang="en-US" sz="3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As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countries prosper and their people are exposed to new ideas through global communications new patterns of consumer behavior emerge. 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" y="2392932"/>
            <a:ext cx="39624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804" y="4876800"/>
            <a:ext cx="19812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517" y="2555756"/>
            <a:ext cx="463867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4" r="8231"/>
          <a:stretch/>
        </p:blipFill>
        <p:spPr bwMode="auto">
          <a:xfrm>
            <a:off x="1438" y="5306860"/>
            <a:ext cx="2384485" cy="1551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Luxury Car Market Chin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923" y="3886199"/>
            <a:ext cx="47625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31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922231" y="2086597"/>
            <a:ext cx="5650992" cy="1207509"/>
          </a:xfrm>
        </p:spPr>
        <p:txBody>
          <a:bodyPr/>
          <a:lstStyle/>
          <a:p>
            <a:r>
              <a:rPr lang="en-US" dirty="0" smtClean="0"/>
              <a:t>Integrated Marketing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3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65760"/>
            <a:ext cx="8534400" cy="548640"/>
          </a:xfrm>
        </p:spPr>
        <p:txBody>
          <a:bodyPr/>
          <a:lstStyle/>
          <a:p>
            <a:pPr algn="ctr"/>
            <a:r>
              <a:rPr lang="en-US" dirty="0" smtClean="0"/>
              <a:t>Integrated Marketing Communications</a:t>
            </a:r>
            <a:endParaRPr lang="en-US" dirty="0"/>
          </a:p>
        </p:txBody>
      </p:sp>
      <p:pic>
        <p:nvPicPr>
          <p:cNvPr id="7" name="fnVZTBuzxP4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294961" y="3124200"/>
            <a:ext cx="4572000" cy="2571750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 rot="19200000">
            <a:off x="560032" y="2120721"/>
            <a:ext cx="2463133" cy="1181359"/>
          </a:xfrm>
          <a:custGeom>
            <a:avLst/>
            <a:gdLst>
              <a:gd name="connsiteX0" fmla="*/ 266845 w 2463133"/>
              <a:gd name="connsiteY0" fmla="*/ 0 h 1601036"/>
              <a:gd name="connsiteX1" fmla="*/ 2196288 w 2463133"/>
              <a:gd name="connsiteY1" fmla="*/ 0 h 1601036"/>
              <a:gd name="connsiteX2" fmla="*/ 2463133 w 2463133"/>
              <a:gd name="connsiteY2" fmla="*/ 266845 h 1601036"/>
              <a:gd name="connsiteX3" fmla="*/ 2463133 w 2463133"/>
              <a:gd name="connsiteY3" fmla="*/ 1601036 h 1601036"/>
              <a:gd name="connsiteX4" fmla="*/ 2463133 w 2463133"/>
              <a:gd name="connsiteY4" fmla="*/ 1601036 h 1601036"/>
              <a:gd name="connsiteX5" fmla="*/ 0 w 2463133"/>
              <a:gd name="connsiteY5" fmla="*/ 1601036 h 1601036"/>
              <a:gd name="connsiteX6" fmla="*/ 0 w 2463133"/>
              <a:gd name="connsiteY6" fmla="*/ 1601036 h 1601036"/>
              <a:gd name="connsiteX7" fmla="*/ 0 w 2463133"/>
              <a:gd name="connsiteY7" fmla="*/ 266845 h 1601036"/>
              <a:gd name="connsiteX8" fmla="*/ 266845 w 2463133"/>
              <a:gd name="connsiteY8" fmla="*/ 0 h 1601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63133" h="1601036">
                <a:moveTo>
                  <a:pt x="266845" y="0"/>
                </a:moveTo>
                <a:lnTo>
                  <a:pt x="2196288" y="0"/>
                </a:lnTo>
                <a:cubicBezTo>
                  <a:pt x="2343662" y="0"/>
                  <a:pt x="2463133" y="119471"/>
                  <a:pt x="2463133" y="266845"/>
                </a:cubicBezTo>
                <a:lnTo>
                  <a:pt x="2463133" y="1601036"/>
                </a:lnTo>
                <a:lnTo>
                  <a:pt x="2463133" y="1601036"/>
                </a:lnTo>
                <a:lnTo>
                  <a:pt x="0" y="1601036"/>
                </a:lnTo>
                <a:lnTo>
                  <a:pt x="0" y="1601036"/>
                </a:lnTo>
                <a:lnTo>
                  <a:pt x="0" y="266845"/>
                </a:lnTo>
                <a:cubicBezTo>
                  <a:pt x="0" y="119471"/>
                  <a:pt x="119471" y="0"/>
                  <a:pt x="266845" y="0"/>
                </a:cubicBez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8156" tIns="78156" rIns="78155" bIns="-1" numCol="1" spcCol="1270" anchor="ctr" anchorCtr="0">
            <a:noAutofit/>
          </a:bodyPr>
          <a:lstStyle/>
          <a:p>
            <a:pPr lvl="0" algn="ctr" defTabSz="5334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kern="1200" dirty="0" smtClean="0"/>
              <a:t>Customers</a:t>
            </a:r>
            <a:endParaRPr lang="en-US" b="1" kern="1200" dirty="0"/>
          </a:p>
        </p:txBody>
      </p:sp>
      <p:sp>
        <p:nvSpPr>
          <p:cNvPr id="9" name="Freeform 8"/>
          <p:cNvSpPr/>
          <p:nvPr/>
        </p:nvSpPr>
        <p:spPr>
          <a:xfrm>
            <a:off x="3349395" y="1371600"/>
            <a:ext cx="2463133" cy="1181359"/>
          </a:xfrm>
          <a:custGeom>
            <a:avLst/>
            <a:gdLst>
              <a:gd name="connsiteX0" fmla="*/ 266845 w 2463133"/>
              <a:gd name="connsiteY0" fmla="*/ 0 h 1601036"/>
              <a:gd name="connsiteX1" fmla="*/ 2196288 w 2463133"/>
              <a:gd name="connsiteY1" fmla="*/ 0 h 1601036"/>
              <a:gd name="connsiteX2" fmla="*/ 2463133 w 2463133"/>
              <a:gd name="connsiteY2" fmla="*/ 266845 h 1601036"/>
              <a:gd name="connsiteX3" fmla="*/ 2463133 w 2463133"/>
              <a:gd name="connsiteY3" fmla="*/ 1601036 h 1601036"/>
              <a:gd name="connsiteX4" fmla="*/ 2463133 w 2463133"/>
              <a:gd name="connsiteY4" fmla="*/ 1601036 h 1601036"/>
              <a:gd name="connsiteX5" fmla="*/ 0 w 2463133"/>
              <a:gd name="connsiteY5" fmla="*/ 1601036 h 1601036"/>
              <a:gd name="connsiteX6" fmla="*/ 0 w 2463133"/>
              <a:gd name="connsiteY6" fmla="*/ 1601036 h 1601036"/>
              <a:gd name="connsiteX7" fmla="*/ 0 w 2463133"/>
              <a:gd name="connsiteY7" fmla="*/ 266845 h 1601036"/>
              <a:gd name="connsiteX8" fmla="*/ 266845 w 2463133"/>
              <a:gd name="connsiteY8" fmla="*/ 0 h 1601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63133" h="1601036">
                <a:moveTo>
                  <a:pt x="266845" y="0"/>
                </a:moveTo>
                <a:lnTo>
                  <a:pt x="2196288" y="0"/>
                </a:lnTo>
                <a:cubicBezTo>
                  <a:pt x="2343662" y="0"/>
                  <a:pt x="2463133" y="119471"/>
                  <a:pt x="2463133" y="266845"/>
                </a:cubicBezTo>
                <a:lnTo>
                  <a:pt x="2463133" y="1601036"/>
                </a:lnTo>
                <a:lnTo>
                  <a:pt x="2463133" y="1601036"/>
                </a:lnTo>
                <a:lnTo>
                  <a:pt x="0" y="1601036"/>
                </a:lnTo>
                <a:lnTo>
                  <a:pt x="0" y="1601036"/>
                </a:lnTo>
                <a:lnTo>
                  <a:pt x="0" y="266845"/>
                </a:lnTo>
                <a:cubicBezTo>
                  <a:pt x="0" y="119471"/>
                  <a:pt x="119471" y="0"/>
                  <a:pt x="266845" y="0"/>
                </a:cubicBez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3">
              <a:hueOff val="0"/>
              <a:satOff val="0"/>
              <a:lumOff val="0"/>
              <a:alphaOff val="0"/>
            </a:schemeClr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8156" tIns="78156" rIns="78156" bIns="0" numCol="1" spcCol="1270" anchor="ctr" anchorCtr="0">
            <a:noAutofit/>
          </a:bodyPr>
          <a:lstStyle/>
          <a:p>
            <a:pPr lvl="0" algn="ctr" defTabSz="5334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kern="1200" dirty="0" smtClean="0"/>
              <a:t>Results</a:t>
            </a:r>
            <a:endParaRPr lang="en-US" b="1" kern="1200" dirty="0"/>
          </a:p>
        </p:txBody>
      </p:sp>
      <p:sp>
        <p:nvSpPr>
          <p:cNvPr id="10" name="Freeform 9"/>
          <p:cNvSpPr/>
          <p:nvPr/>
        </p:nvSpPr>
        <p:spPr>
          <a:xfrm rot="2400000">
            <a:off x="6138758" y="2120721"/>
            <a:ext cx="2463133" cy="1181359"/>
          </a:xfrm>
          <a:custGeom>
            <a:avLst/>
            <a:gdLst>
              <a:gd name="connsiteX0" fmla="*/ 266845 w 2463133"/>
              <a:gd name="connsiteY0" fmla="*/ 0 h 1601036"/>
              <a:gd name="connsiteX1" fmla="*/ 2196288 w 2463133"/>
              <a:gd name="connsiteY1" fmla="*/ 0 h 1601036"/>
              <a:gd name="connsiteX2" fmla="*/ 2463133 w 2463133"/>
              <a:gd name="connsiteY2" fmla="*/ 266845 h 1601036"/>
              <a:gd name="connsiteX3" fmla="*/ 2463133 w 2463133"/>
              <a:gd name="connsiteY3" fmla="*/ 1601036 h 1601036"/>
              <a:gd name="connsiteX4" fmla="*/ 2463133 w 2463133"/>
              <a:gd name="connsiteY4" fmla="*/ 1601036 h 1601036"/>
              <a:gd name="connsiteX5" fmla="*/ 0 w 2463133"/>
              <a:gd name="connsiteY5" fmla="*/ 1601036 h 1601036"/>
              <a:gd name="connsiteX6" fmla="*/ 0 w 2463133"/>
              <a:gd name="connsiteY6" fmla="*/ 1601036 h 1601036"/>
              <a:gd name="connsiteX7" fmla="*/ 0 w 2463133"/>
              <a:gd name="connsiteY7" fmla="*/ 266845 h 1601036"/>
              <a:gd name="connsiteX8" fmla="*/ 266845 w 2463133"/>
              <a:gd name="connsiteY8" fmla="*/ 0 h 1601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63133" h="1601036">
                <a:moveTo>
                  <a:pt x="266845" y="0"/>
                </a:moveTo>
                <a:lnTo>
                  <a:pt x="2196288" y="0"/>
                </a:lnTo>
                <a:cubicBezTo>
                  <a:pt x="2343662" y="0"/>
                  <a:pt x="2463133" y="119471"/>
                  <a:pt x="2463133" y="266845"/>
                </a:cubicBezTo>
                <a:lnTo>
                  <a:pt x="2463133" y="1601036"/>
                </a:lnTo>
                <a:lnTo>
                  <a:pt x="2463133" y="1601036"/>
                </a:lnTo>
                <a:lnTo>
                  <a:pt x="0" y="1601036"/>
                </a:lnTo>
                <a:lnTo>
                  <a:pt x="0" y="1601036"/>
                </a:lnTo>
                <a:lnTo>
                  <a:pt x="0" y="266845"/>
                </a:lnTo>
                <a:cubicBezTo>
                  <a:pt x="0" y="119471"/>
                  <a:pt x="119471" y="0"/>
                  <a:pt x="266845" y="0"/>
                </a:cubicBez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8155" tIns="78155" rIns="78156" bIns="0" numCol="1" spcCol="1270" anchor="ctr" anchorCtr="0">
            <a:noAutofit/>
          </a:bodyPr>
          <a:lstStyle/>
          <a:p>
            <a:pPr lvl="0" algn="ctr" defTabSz="5334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kern="1200" dirty="0" smtClean="0"/>
              <a:t>Communication Channel</a:t>
            </a:r>
            <a:endParaRPr lang="en-US" b="1" kern="1200" dirty="0"/>
          </a:p>
        </p:txBody>
      </p:sp>
    </p:spTree>
    <p:extLst>
      <p:ext uri="{BB962C8B-B14F-4D97-AF65-F5344CB8AC3E}">
        <p14:creationId xmlns:p14="http://schemas.microsoft.com/office/powerpoint/2010/main" val="424572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15108"/>
            <a:ext cx="7979280" cy="5731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62919" y="22000"/>
            <a:ext cx="550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The Communication Process Model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27984" y="5652949"/>
            <a:ext cx="2110154" cy="1200329"/>
          </a:xfrm>
          <a:prstGeom prst="rect">
            <a:avLst/>
          </a:prstGeom>
          <a:solidFill>
            <a:srgbClr val="ACC8B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Advertising Messages must be sent in an </a:t>
            </a:r>
            <a:r>
              <a:rPr lang="en-US" sz="1400" b="1" dirty="0">
                <a:solidFill>
                  <a:srgbClr val="FF0000"/>
                </a:solidFill>
              </a:rPr>
              <a:t>Understandable</a:t>
            </a:r>
            <a:r>
              <a:rPr lang="en-US" sz="1400" b="1" dirty="0"/>
              <a:t> and </a:t>
            </a:r>
            <a:r>
              <a:rPr lang="en-US" sz="1400" b="1" dirty="0">
                <a:solidFill>
                  <a:srgbClr val="FF0000"/>
                </a:solidFill>
              </a:rPr>
              <a:t>Meaningful</a:t>
            </a:r>
            <a:r>
              <a:rPr lang="en-US" sz="1400" b="1" dirty="0"/>
              <a:t> way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7285892" y="498231"/>
            <a:ext cx="1594338" cy="1169551"/>
          </a:xfrm>
          <a:prstGeom prst="rect">
            <a:avLst/>
          </a:prstGeom>
          <a:solidFill>
            <a:srgbClr val="ACC8B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Noise:</a:t>
            </a:r>
          </a:p>
          <a:p>
            <a:r>
              <a:rPr lang="en-US" sz="1400" b="1" dirty="0" smtClean="0"/>
              <a:t>-Psychological</a:t>
            </a:r>
          </a:p>
          <a:p>
            <a:r>
              <a:rPr lang="en-US" sz="1400" b="1" dirty="0" smtClean="0"/>
              <a:t>-Physical</a:t>
            </a:r>
          </a:p>
          <a:p>
            <a:r>
              <a:rPr lang="en-US" sz="1400" b="1" dirty="0" smtClean="0"/>
              <a:t>-Physiological</a:t>
            </a:r>
          </a:p>
          <a:p>
            <a:r>
              <a:rPr lang="en-US" sz="1400" b="1" dirty="0" smtClean="0"/>
              <a:t>-Semantic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9345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6928</TotalTime>
  <Words>400</Words>
  <Application>Microsoft Office PowerPoint</Application>
  <PresentationFormat>On-screen Show (4:3)</PresentationFormat>
  <Paragraphs>115</Paragraphs>
  <Slides>16</Slides>
  <Notes>12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Angles</vt:lpstr>
      <vt:lpstr>Welcome to  Marketing Management</vt:lpstr>
      <vt:lpstr>Global Markets</vt:lpstr>
      <vt:lpstr>The International Marketing Task</vt:lpstr>
      <vt:lpstr>Bottom of the Pyramid Markets (BOP)</vt:lpstr>
      <vt:lpstr>Marketing to the Bottom of the Pyramid </vt:lpstr>
      <vt:lpstr>Economic Development &amp; Marketing</vt:lpstr>
      <vt:lpstr>Integrated Marketing Communications</vt:lpstr>
      <vt:lpstr>Integrated Marketing Communications</vt:lpstr>
      <vt:lpstr>PowerPoint Presentation</vt:lpstr>
      <vt:lpstr>PowerPoint Presentation</vt:lpstr>
      <vt:lpstr>The AIDA Model</vt:lpstr>
      <vt:lpstr>Awareness</vt:lpstr>
      <vt:lpstr>Interest</vt:lpstr>
      <vt:lpstr>Desire &amp; Action</vt:lpstr>
      <vt:lpstr>Take Away for Today</vt:lpstr>
      <vt:lpstr>Next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BUSI 107 Section 1</dc:title>
  <dc:creator>Cecy</dc:creator>
  <cp:lastModifiedBy>Cecy</cp:lastModifiedBy>
  <cp:revision>360</cp:revision>
  <dcterms:created xsi:type="dcterms:W3CDTF">2015-08-23T22:48:46Z</dcterms:created>
  <dcterms:modified xsi:type="dcterms:W3CDTF">2016-04-23T02:26:42Z</dcterms:modified>
</cp:coreProperties>
</file>