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2"/>
  </p:notesMasterIdLst>
  <p:sldIdLst>
    <p:sldId id="256" r:id="rId2"/>
    <p:sldId id="796" r:id="rId3"/>
    <p:sldId id="802" r:id="rId4"/>
    <p:sldId id="803" r:id="rId5"/>
    <p:sldId id="806" r:id="rId6"/>
    <p:sldId id="807" r:id="rId7"/>
    <p:sldId id="808" r:id="rId8"/>
    <p:sldId id="809" r:id="rId9"/>
    <p:sldId id="812" r:id="rId10"/>
    <p:sldId id="79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CCFFCC"/>
    <a:srgbClr val="66FFFF"/>
    <a:srgbClr val="CCCCFF"/>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2" autoAdjust="0"/>
    <p:restoredTop sz="76607" autoAdjust="0"/>
  </p:normalViewPr>
  <p:slideViewPr>
    <p:cSldViewPr>
      <p:cViewPr varScale="1">
        <p:scale>
          <a:sx n="53" d="100"/>
          <a:sy n="53" d="100"/>
        </p:scale>
        <p:origin x="-12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641013-4321-4B33-8778-C4EF4F0D569C}" type="datetimeFigureOut">
              <a:rPr lang="en-US" smtClean="0"/>
              <a:t>4/27/2016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14FE09-601D-4C33-BF96-209AB7552D0A}" type="slidenum">
              <a:rPr lang="en-US" smtClean="0"/>
              <a:t>‹#›</a:t>
            </a:fld>
            <a:endParaRPr lang="en-US"/>
          </a:p>
        </p:txBody>
      </p:sp>
    </p:spTree>
    <p:extLst>
      <p:ext uri="{BB962C8B-B14F-4D97-AF65-F5344CB8AC3E}">
        <p14:creationId xmlns:p14="http://schemas.microsoft.com/office/powerpoint/2010/main" val="2182671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ted.com/talks/nicholas_christakis_the_hidden_influence_of_social_network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14FE09-601D-4C33-BF96-209AB7552D0A}" type="slidenum">
              <a:rPr lang="en-US" smtClean="0"/>
              <a:t>1</a:t>
            </a:fld>
            <a:endParaRPr lang="en-US"/>
          </a:p>
        </p:txBody>
      </p:sp>
    </p:spTree>
    <p:extLst>
      <p:ext uri="{BB962C8B-B14F-4D97-AF65-F5344CB8AC3E}">
        <p14:creationId xmlns:p14="http://schemas.microsoft.com/office/powerpoint/2010/main" val="3871306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16601B-3448-41D8-82EB-1F1109DA7BA1}" type="slidenum">
              <a:rPr lang="en-US" smtClean="0"/>
              <a:t>2</a:t>
            </a:fld>
            <a:endParaRPr lang="en-US"/>
          </a:p>
        </p:txBody>
      </p:sp>
    </p:spTree>
    <p:extLst>
      <p:ext uri="{BB962C8B-B14F-4D97-AF65-F5344CB8AC3E}">
        <p14:creationId xmlns:p14="http://schemas.microsoft.com/office/powerpoint/2010/main" val="331965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http://www.ted.com/talks/nicholas_christakis_the_hidden_influence_of_social_networks</a:t>
            </a:r>
            <a:r>
              <a:rPr lang="en-US" dirty="0" smtClean="0"/>
              <a:t> </a:t>
            </a:r>
          </a:p>
          <a:p>
            <a:endParaRPr lang="en-US" dirty="0"/>
          </a:p>
        </p:txBody>
      </p:sp>
      <p:sp>
        <p:nvSpPr>
          <p:cNvPr id="4" name="Slide Number Placeholder 3"/>
          <p:cNvSpPr>
            <a:spLocks noGrp="1"/>
          </p:cNvSpPr>
          <p:nvPr>
            <p:ph type="sldNum" sz="quarter" idx="10"/>
          </p:nvPr>
        </p:nvSpPr>
        <p:spPr/>
        <p:txBody>
          <a:bodyPr/>
          <a:lstStyle/>
          <a:p>
            <a:fld id="{F516601B-3448-41D8-82EB-1F1109DA7BA1}" type="slidenum">
              <a:rPr lang="en-US" smtClean="0"/>
              <a:t>5</a:t>
            </a:fld>
            <a:endParaRPr lang="en-US"/>
          </a:p>
        </p:txBody>
      </p:sp>
    </p:spTree>
    <p:extLst>
      <p:ext uri="{BB962C8B-B14F-4D97-AF65-F5344CB8AC3E}">
        <p14:creationId xmlns:p14="http://schemas.microsoft.com/office/powerpoint/2010/main" val="2030577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16601B-3448-41D8-82EB-1F1109DA7BA1}" type="slidenum">
              <a:rPr lang="en-US" smtClean="0"/>
              <a:t>6</a:t>
            </a:fld>
            <a:endParaRPr lang="en-US"/>
          </a:p>
        </p:txBody>
      </p:sp>
    </p:spTree>
    <p:extLst>
      <p:ext uri="{BB962C8B-B14F-4D97-AF65-F5344CB8AC3E}">
        <p14:creationId xmlns:p14="http://schemas.microsoft.com/office/powerpoint/2010/main" val="3503228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081D4F-A8C6-48F3-80CE-B9225962A262}" type="slidenum">
              <a:rPr lang="en-US" smtClean="0"/>
              <a:t>7</a:t>
            </a:fld>
            <a:endParaRPr lang="en-US"/>
          </a:p>
        </p:txBody>
      </p:sp>
    </p:spTree>
    <p:extLst>
      <p:ext uri="{BB962C8B-B14F-4D97-AF65-F5344CB8AC3E}">
        <p14:creationId xmlns:p14="http://schemas.microsoft.com/office/powerpoint/2010/main" val="936024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16601B-3448-41D8-82EB-1F1109DA7BA1}" type="slidenum">
              <a:rPr lang="en-US" smtClean="0"/>
              <a:t>8</a:t>
            </a:fld>
            <a:endParaRPr lang="en-US"/>
          </a:p>
        </p:txBody>
      </p:sp>
    </p:spTree>
    <p:extLst>
      <p:ext uri="{BB962C8B-B14F-4D97-AF65-F5344CB8AC3E}">
        <p14:creationId xmlns:p14="http://schemas.microsoft.com/office/powerpoint/2010/main" val="3556448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16601B-3448-41D8-82EB-1F1109DA7BA1}" type="slidenum">
              <a:rPr lang="en-US" smtClean="0"/>
              <a:t>9</a:t>
            </a:fld>
            <a:endParaRPr lang="en-US"/>
          </a:p>
        </p:txBody>
      </p:sp>
    </p:spTree>
    <p:extLst>
      <p:ext uri="{BB962C8B-B14F-4D97-AF65-F5344CB8AC3E}">
        <p14:creationId xmlns:p14="http://schemas.microsoft.com/office/powerpoint/2010/main" val="2311576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14FE09-601D-4C33-BF96-209AB7552D0A}" type="slidenum">
              <a:rPr lang="en-US" smtClean="0"/>
              <a:t>10</a:t>
            </a:fld>
            <a:endParaRPr lang="en-US"/>
          </a:p>
        </p:txBody>
      </p:sp>
    </p:spTree>
    <p:extLst>
      <p:ext uri="{BB962C8B-B14F-4D97-AF65-F5344CB8AC3E}">
        <p14:creationId xmlns:p14="http://schemas.microsoft.com/office/powerpoint/2010/main" val="2511595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C843F1-FE9A-47C6-93D9-82C24CC44424}" type="datetimeFigureOut">
              <a:rPr lang="en-US" smtClean="0"/>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2445FD-92E2-4D4B-93AD-876B0D9C0EF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C843F1-FE9A-47C6-93D9-82C24CC44424}" type="datetimeFigureOut">
              <a:rPr lang="en-US" smtClean="0"/>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2445FD-92E2-4D4B-93AD-876B0D9C0EF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C843F1-FE9A-47C6-93D9-82C24CC44424}" type="datetimeFigureOut">
              <a:rPr lang="en-US" smtClean="0"/>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2445FD-92E2-4D4B-93AD-876B0D9C0EF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C843F1-FE9A-47C6-93D9-82C24CC44424}" type="datetimeFigureOut">
              <a:rPr lang="en-US" smtClean="0"/>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2445FD-92E2-4D4B-93AD-876B0D9C0EF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08C843F1-FE9A-47C6-93D9-82C24CC44424}" type="datetimeFigureOut">
              <a:rPr lang="en-US" smtClean="0"/>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2445FD-92E2-4D4B-93AD-876B0D9C0EF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8C843F1-FE9A-47C6-93D9-82C24CC44424}" type="datetimeFigureOut">
              <a:rPr lang="en-US" smtClean="0"/>
              <a:t>4/27/2016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2445FD-92E2-4D4B-93AD-876B0D9C0EFD}"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C843F1-FE9A-47C6-93D9-82C24CC44424}" type="datetimeFigureOut">
              <a:rPr lang="en-US" smtClean="0"/>
              <a:t>4/27/2016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2445FD-92E2-4D4B-93AD-876B0D9C0EF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C843F1-FE9A-47C6-93D9-82C24CC44424}" type="datetimeFigureOut">
              <a:rPr lang="en-US" smtClean="0"/>
              <a:t>4/27/2016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2445FD-92E2-4D4B-93AD-876B0D9C0EF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C843F1-FE9A-47C6-93D9-82C24CC44424}" type="datetimeFigureOut">
              <a:rPr lang="en-US" smtClean="0"/>
              <a:t>4/27/2016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2445FD-92E2-4D4B-93AD-876B0D9C0EF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08C843F1-FE9A-47C6-93D9-82C24CC44424}" type="datetimeFigureOut">
              <a:rPr lang="en-US" smtClean="0"/>
              <a:t>4/27/2016</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C62445FD-92E2-4D4B-93AD-876B0D9C0EF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C843F1-FE9A-47C6-93D9-82C24CC44424}" type="datetimeFigureOut">
              <a:rPr lang="en-US" smtClean="0"/>
              <a:t>4/27/2016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2445FD-92E2-4D4B-93AD-876B0D9C0EF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08C843F1-FE9A-47C6-93D9-82C24CC44424}" type="datetimeFigureOut">
              <a:rPr lang="en-US" smtClean="0"/>
              <a:t>4/27/2016</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C62445FD-92E2-4D4B-93AD-876B0D9C0EF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gif"/><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tiff"/><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hyperlink" Target="http://www.hsn.com/"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hyperlink" Target="http://www.ted.com/talks/nicholas_christakis_the_hidden_influence_of_social_network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678308"/>
            <a:ext cx="8534400" cy="1826892"/>
          </a:xfrm>
        </p:spPr>
        <p:txBody>
          <a:bodyPr>
            <a:noAutofit/>
          </a:bodyPr>
          <a:lstStyle/>
          <a:p>
            <a:pPr algn="ctr"/>
            <a:r>
              <a:rPr lang="en-US" sz="5400" dirty="0" smtClean="0"/>
              <a:t>Welcome to </a:t>
            </a:r>
            <a:br>
              <a:rPr lang="en-US" sz="5400" dirty="0" smtClean="0"/>
            </a:br>
            <a:r>
              <a:rPr lang="en-US" sz="5400" dirty="0" smtClean="0"/>
              <a:t>Marketing Management</a:t>
            </a:r>
            <a:endParaRPr lang="en-US" sz="5400" dirty="0"/>
          </a:p>
        </p:txBody>
      </p:sp>
      <p:sp>
        <p:nvSpPr>
          <p:cNvPr id="3" name="Subtitle 2"/>
          <p:cNvSpPr>
            <a:spLocks noGrp="1"/>
          </p:cNvSpPr>
          <p:nvPr>
            <p:ph type="subTitle" idx="1"/>
          </p:nvPr>
        </p:nvSpPr>
        <p:spPr>
          <a:xfrm>
            <a:off x="3461544" y="5125538"/>
            <a:ext cx="5672931" cy="1718174"/>
          </a:xfrm>
        </p:spPr>
        <p:txBody>
          <a:bodyPr>
            <a:normAutofit/>
          </a:bodyPr>
          <a:lstStyle/>
          <a:p>
            <a:r>
              <a:rPr lang="en-US" sz="2000" dirty="0" smtClean="0">
                <a:latin typeface="Arial Black" pitchFamily="34" charset="0"/>
              </a:rPr>
              <a:t>Dr. Cecilia Ruvalcaba</a:t>
            </a:r>
          </a:p>
          <a:p>
            <a:endParaRPr lang="en-US" sz="2000" dirty="0" smtClean="0">
              <a:latin typeface="Arial Black" pitchFamily="34" charset="0"/>
            </a:endParaRPr>
          </a:p>
          <a:p>
            <a:r>
              <a:rPr lang="en-US" sz="2000" dirty="0" smtClean="0">
                <a:latin typeface="Arial Black" pitchFamily="34" charset="0"/>
              </a:rPr>
              <a:t>BUSI </a:t>
            </a:r>
            <a:r>
              <a:rPr lang="en-US" sz="2000" dirty="0">
                <a:latin typeface="Arial Black" pitchFamily="34" charset="0"/>
              </a:rPr>
              <a:t>107 </a:t>
            </a:r>
            <a:br>
              <a:rPr lang="en-US" sz="2000" dirty="0">
                <a:latin typeface="Arial Black" pitchFamily="34" charset="0"/>
              </a:rPr>
            </a:br>
            <a:r>
              <a:rPr lang="en-US" sz="2000" dirty="0" smtClean="0">
                <a:latin typeface="Arial Black" pitchFamily="34" charset="0"/>
              </a:rPr>
              <a:t>Week 14, Day 2</a:t>
            </a:r>
            <a:endParaRPr lang="en-US" sz="2000" dirty="0">
              <a:latin typeface="Arial Black" pitchFamily="34" charset="0"/>
            </a:endParaRPr>
          </a:p>
        </p:txBody>
      </p:sp>
    </p:spTree>
    <p:extLst>
      <p:ext uri="{BB962C8B-B14F-4D97-AF65-F5344CB8AC3E}">
        <p14:creationId xmlns:p14="http://schemas.microsoft.com/office/powerpoint/2010/main" val="3553221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dirty="0" smtClean="0"/>
              <a:t>Next Class</a:t>
            </a:r>
            <a:endParaRPr lang="en-US" dirty="0"/>
          </a:p>
        </p:txBody>
      </p:sp>
      <p:sp>
        <p:nvSpPr>
          <p:cNvPr id="30723" name="Content Placeholder 2"/>
          <p:cNvSpPr>
            <a:spLocks noGrp="1"/>
          </p:cNvSpPr>
          <p:nvPr>
            <p:ph idx="1"/>
          </p:nvPr>
        </p:nvSpPr>
        <p:spPr>
          <a:xfrm>
            <a:off x="537335" y="1371600"/>
            <a:ext cx="7520940" cy="3579849"/>
          </a:xfrm>
        </p:spPr>
        <p:txBody>
          <a:bodyPr>
            <a:normAutofit/>
          </a:bodyPr>
          <a:lstStyle/>
          <a:p>
            <a:pPr marL="802386" lvl="4" indent="-285750">
              <a:lnSpc>
                <a:spcPct val="150000"/>
              </a:lnSpc>
              <a:buFont typeface="Arial" charset="0"/>
              <a:buChar char="•"/>
            </a:pPr>
            <a:endParaRPr lang="en-US" sz="900" dirty="0" smtClean="0">
              <a:latin typeface="Arial" pitchFamily="34" charset="0"/>
              <a:cs typeface="Arial" pitchFamily="34" charset="0"/>
            </a:endParaRPr>
          </a:p>
          <a:p>
            <a:pPr marL="288036" lvl="1" indent="-457200">
              <a:buFont typeface="Arial" pitchFamily="34" charset="0"/>
              <a:buChar char="•"/>
            </a:pPr>
            <a:r>
              <a:rPr lang="en-US" sz="2800" dirty="0" smtClean="0">
                <a:latin typeface="Arial" pitchFamily="34" charset="0"/>
                <a:cs typeface="Arial" pitchFamily="34" charset="0"/>
              </a:rPr>
              <a:t>Exam 3 </a:t>
            </a:r>
            <a:endParaRPr lang="en-US" sz="2800" dirty="0">
              <a:latin typeface="Arial" pitchFamily="34" charset="0"/>
              <a:cs typeface="Arial" pitchFamily="34" charset="0"/>
            </a:endParaRPr>
          </a:p>
          <a:p>
            <a:pPr marL="288036" lvl="1" indent="-457200">
              <a:buFont typeface="Arial" pitchFamily="34" charset="0"/>
              <a:buChar char="•"/>
            </a:pPr>
            <a:endParaRPr lang="en-US" sz="2800" dirty="0">
              <a:latin typeface="Arial" pitchFamily="34" charset="0"/>
              <a:cs typeface="Arial" pitchFamily="34" charset="0"/>
            </a:endParaRPr>
          </a:p>
          <a:p>
            <a:pPr marL="288036" lvl="1" indent="-457200">
              <a:buFont typeface="Arial" pitchFamily="34" charset="0"/>
              <a:buChar char="•"/>
            </a:pPr>
            <a:r>
              <a:rPr lang="en-US" sz="2800" dirty="0">
                <a:latin typeface="Arial" pitchFamily="34" charset="0"/>
                <a:cs typeface="Arial" pitchFamily="34" charset="0"/>
              </a:rPr>
              <a:t>Marketing Analysis Paper Due </a:t>
            </a:r>
            <a:r>
              <a:rPr lang="en-US" sz="2800" dirty="0" smtClean="0">
                <a:latin typeface="Arial" pitchFamily="34" charset="0"/>
                <a:cs typeface="Arial" pitchFamily="34" charset="0"/>
              </a:rPr>
              <a:t>5/4</a:t>
            </a:r>
            <a:endParaRPr lang="en-US" sz="2800" dirty="0">
              <a:latin typeface="Arial" pitchFamily="34" charset="0"/>
              <a:cs typeface="Arial" pitchFamily="34" charset="0"/>
            </a:endParaRPr>
          </a:p>
          <a:p>
            <a:pPr marL="288036" lvl="1" indent="-457200">
              <a:buFont typeface="Arial" pitchFamily="34" charset="0"/>
              <a:buChar char="•"/>
            </a:pPr>
            <a:endParaRPr lang="en-US" sz="3200" dirty="0">
              <a:latin typeface="Arial" pitchFamily="34" charset="0"/>
              <a:cs typeface="Arial" pitchFamily="34" charset="0"/>
            </a:endParaRPr>
          </a:p>
          <a:p>
            <a:pPr marL="288036" lvl="1" indent="-457200">
              <a:buFont typeface="Arial" pitchFamily="34" charset="0"/>
              <a:buChar char="•"/>
            </a:pPr>
            <a:r>
              <a:rPr lang="en-US" sz="3200" dirty="0" smtClean="0">
                <a:latin typeface="Arial" pitchFamily="34" charset="0"/>
                <a:cs typeface="Arial" pitchFamily="34" charset="0"/>
              </a:rPr>
              <a:t>Presentations</a:t>
            </a:r>
            <a:r>
              <a:rPr lang="en-US" sz="3200" dirty="0">
                <a:latin typeface="Arial" pitchFamily="34" charset="0"/>
                <a:cs typeface="Arial" pitchFamily="34" charset="0"/>
              </a:rPr>
              <a:t>: Monday 5/2 &amp; Wednesday 5/4 </a:t>
            </a:r>
          </a:p>
          <a:p>
            <a:pPr marL="0" lvl="1" indent="0">
              <a:lnSpc>
                <a:spcPct val="150000"/>
              </a:lnSpc>
              <a:buNone/>
            </a:pPr>
            <a:endParaRPr lang="en-US" sz="2400" dirty="0" smtClean="0">
              <a:latin typeface="Arial" pitchFamily="34" charset="0"/>
              <a:cs typeface="Arial" pitchFamily="34" charset="0"/>
            </a:endParaRPr>
          </a:p>
          <a:p>
            <a:pPr marL="116586" lvl="1" indent="-285750">
              <a:lnSpc>
                <a:spcPct val="150000"/>
              </a:lnSpc>
              <a:buFont typeface="Arial" charset="0"/>
              <a:buChar char="•"/>
            </a:pPr>
            <a:endParaRPr lang="en-US" sz="900" dirty="0">
              <a:latin typeface="Arial" pitchFamily="34" charset="0"/>
              <a:cs typeface="Arial" pitchFamily="34" charset="0"/>
            </a:endParaRPr>
          </a:p>
          <a:p>
            <a:pPr marL="0" indent="0">
              <a:lnSpc>
                <a:spcPct val="150000"/>
              </a:lnSpc>
            </a:pPr>
            <a:endParaRPr lang="en-US" sz="2400" b="0" dirty="0" smtClean="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pPr>
              <a:defRPr/>
            </a:pPr>
            <a:fld id="{F8C49FF3-FF5B-45BB-997D-86407D1E7652}" type="slidenum">
              <a:rPr lang="en-US"/>
              <a:pPr>
                <a:defRPr/>
              </a:pPr>
              <a:t>10</a:t>
            </a:fld>
            <a:endParaRPr lang="en-US"/>
          </a:p>
        </p:txBody>
      </p:sp>
      <p:pic>
        <p:nvPicPr>
          <p:cNvPr id="5" name="Picture 2" descr="http://tntadventure.com/wp-content/uploads/2013/10/remind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3456" y="1"/>
            <a:ext cx="2031806"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914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90600"/>
            <a:ext cx="8458200" cy="1470025"/>
          </a:xfrm>
        </p:spPr>
        <p:txBody>
          <a:bodyPr anchor="ctr"/>
          <a:lstStyle/>
          <a:p>
            <a:pPr algn="ctr"/>
            <a:r>
              <a:rPr lang="en-US" b="1" dirty="0" smtClean="0">
                <a:latin typeface="Arial" pitchFamily="34" charset="0"/>
                <a:cs typeface="Arial" pitchFamily="34" charset="0"/>
              </a:rPr>
              <a:t>Marketing &amp; Social Media</a:t>
            </a:r>
            <a:endParaRPr lang="en-US" b="1" dirty="0">
              <a:latin typeface="Arial" pitchFamily="34" charset="0"/>
              <a:cs typeface="Arial" pitchFamily="34" charset="0"/>
            </a:endParaRPr>
          </a:p>
        </p:txBody>
      </p:sp>
      <p:sp>
        <p:nvSpPr>
          <p:cNvPr id="3" name="Slide Number Placeholder 2"/>
          <p:cNvSpPr>
            <a:spLocks noGrp="1"/>
          </p:cNvSpPr>
          <p:nvPr>
            <p:ph type="sldNum" sz="quarter" idx="12"/>
          </p:nvPr>
        </p:nvSpPr>
        <p:spPr/>
        <p:txBody>
          <a:bodyPr/>
          <a:lstStyle/>
          <a:p>
            <a:fld id="{71E5AC85-8429-42EB-9C52-A3F3E04254A2}" type="slidenum">
              <a:rPr lang="en-US" smtClean="0"/>
              <a:t>2</a:t>
            </a:fld>
            <a:endParaRPr lang="en-US"/>
          </a:p>
        </p:txBody>
      </p:sp>
      <p:pic>
        <p:nvPicPr>
          <p:cNvPr id="2050" name="Picture 2" descr="http://bcgconnect.com/wp-content/uploads/2013/10/social-media.jpg"/>
          <p:cNvPicPr>
            <a:picLocks noChangeAspect="1" noChangeArrowheads="1"/>
          </p:cNvPicPr>
          <p:nvPr/>
        </p:nvPicPr>
        <p:blipFill rotWithShape="1">
          <a:blip r:embed="rId3">
            <a:extLst>
              <a:ext uri="{28A0092B-C50C-407E-A947-70E740481C1C}">
                <a14:useLocalDpi xmlns:a14="http://schemas.microsoft.com/office/drawing/2010/main" val="0"/>
              </a:ext>
            </a:extLst>
          </a:blip>
          <a:srcRect l="8821" t="7464" r="7944" b="6135"/>
          <a:stretch/>
        </p:blipFill>
        <p:spPr bwMode="auto">
          <a:xfrm>
            <a:off x="2895600" y="2971800"/>
            <a:ext cx="2667000" cy="2768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159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430" y="0"/>
            <a:ext cx="7520940" cy="548640"/>
          </a:xfrm>
        </p:spPr>
        <p:txBody>
          <a:bodyPr/>
          <a:lstStyle/>
          <a:p>
            <a:pPr algn="ctr"/>
            <a:r>
              <a:rPr lang="en-US" dirty="0" smtClean="0"/>
              <a:t>4E Framework for Social Media</a:t>
            </a:r>
            <a:endParaRPr lang="en-US" dirty="0"/>
          </a:p>
        </p:txBody>
      </p:sp>
      <p:pic>
        <p:nvPicPr>
          <p:cNvPr id="3" name="Content Placeholder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81200" y="609600"/>
            <a:ext cx="4466833" cy="4572000"/>
          </a:xfrm>
          <a:prstGeom prst="rect">
            <a:avLst/>
          </a:prstGeom>
        </p:spPr>
      </p:pic>
      <p:pic>
        <p:nvPicPr>
          <p:cNvPr id="4"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2036278"/>
            <a:ext cx="2300484" cy="108088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4200" y="5370098"/>
            <a:ext cx="2470346" cy="1582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Content Placeholder 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553200" y="3429000"/>
            <a:ext cx="2590800" cy="989064"/>
          </a:xfrm>
          <a:prstGeom prst="rect">
            <a:avLst/>
          </a:prstGeom>
          <a:ln>
            <a:noFill/>
          </a:ln>
          <a:effectLst>
            <a:outerShdw blurRad="292100" dist="139700" dir="2700000" algn="tl" rotWithShape="0">
              <a:srgbClr val="333333">
                <a:alpha val="65000"/>
              </a:srgbClr>
            </a:outerShdw>
          </a:effectLst>
        </p:spPr>
      </p:pic>
      <p:pic>
        <p:nvPicPr>
          <p:cNvPr id="307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24700" y="788334"/>
            <a:ext cx="1447800" cy="178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400" y="3117159"/>
            <a:ext cx="2273684" cy="1682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61241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Arial" pitchFamily="34" charset="0"/>
                <a:cs typeface="Arial" pitchFamily="34" charset="0"/>
              </a:rPr>
              <a:t>Social Network Sites</a:t>
            </a:r>
          </a:p>
        </p:txBody>
      </p:sp>
      <p:sp>
        <p:nvSpPr>
          <p:cNvPr id="3" name="Content Placeholder 2"/>
          <p:cNvSpPr>
            <a:spLocks noGrp="1"/>
          </p:cNvSpPr>
          <p:nvPr>
            <p:ph idx="1"/>
          </p:nvPr>
        </p:nvSpPr>
        <p:spPr>
          <a:xfrm>
            <a:off x="0" y="1066800"/>
            <a:ext cx="5867400" cy="4132489"/>
          </a:xfrm>
        </p:spPr>
        <p:txBody>
          <a:bodyPr>
            <a:noAutofit/>
          </a:bodyPr>
          <a:lstStyle/>
          <a:p>
            <a:pPr>
              <a:buFont typeface="Arial" pitchFamily="34" charset="0"/>
              <a:buChar char="•"/>
            </a:pPr>
            <a:r>
              <a:rPr lang="en-US" sz="2800" dirty="0" smtClean="0">
                <a:latin typeface="Arial" pitchFamily="34" charset="0"/>
                <a:cs typeface="Arial" pitchFamily="34" charset="0"/>
              </a:rPr>
              <a:t>Social Network Sites:</a:t>
            </a:r>
          </a:p>
          <a:p>
            <a:pPr lvl="1">
              <a:buFont typeface="Arial" pitchFamily="34" charset="0"/>
              <a:buChar char="•"/>
            </a:pPr>
            <a:r>
              <a:rPr lang="en-US" sz="2800" dirty="0" smtClean="0">
                <a:latin typeface="Arial" pitchFamily="34" charset="0"/>
                <a:cs typeface="Arial" pitchFamily="34" charset="0"/>
              </a:rPr>
              <a:t>Excellent </a:t>
            </a:r>
            <a:r>
              <a:rPr lang="en-US" sz="2800" dirty="0">
                <a:latin typeface="Arial" pitchFamily="34" charset="0"/>
                <a:cs typeface="Arial" pitchFamily="34" charset="0"/>
              </a:rPr>
              <a:t>way for marketers to create excitement</a:t>
            </a:r>
          </a:p>
          <a:p>
            <a:pPr>
              <a:buFont typeface="Arial" pitchFamily="34" charset="0"/>
              <a:buChar char="•"/>
            </a:pPr>
            <a:endParaRPr lang="en-US" sz="800" dirty="0" smtClean="0">
              <a:latin typeface="Arial" pitchFamily="34" charset="0"/>
              <a:cs typeface="Arial" pitchFamily="34" charset="0"/>
            </a:endParaRPr>
          </a:p>
          <a:p>
            <a:pPr>
              <a:buFont typeface="Arial" pitchFamily="34" charset="0"/>
              <a:buChar char="•"/>
            </a:pPr>
            <a:r>
              <a:rPr lang="en-US" sz="2800" dirty="0" smtClean="0">
                <a:latin typeface="Arial" pitchFamily="34" charset="0"/>
                <a:cs typeface="Arial" pitchFamily="34" charset="0"/>
              </a:rPr>
              <a:t>Media Sharing Sites</a:t>
            </a:r>
            <a:r>
              <a:rPr lang="en-US" sz="2800" dirty="0">
                <a:latin typeface="Arial" pitchFamily="34" charset="0"/>
                <a:cs typeface="Arial" pitchFamily="34" charset="0"/>
              </a:rPr>
              <a:t>:</a:t>
            </a:r>
          </a:p>
          <a:p>
            <a:pPr lvl="1">
              <a:buFont typeface="Arial" pitchFamily="34" charset="0"/>
              <a:buChar char="•"/>
            </a:pPr>
            <a:r>
              <a:rPr lang="en-US" sz="2800" dirty="0">
                <a:latin typeface="Arial" pitchFamily="34" charset="0"/>
                <a:cs typeface="Arial" pitchFamily="34" charset="0"/>
              </a:rPr>
              <a:t>Highlight how consumers can </a:t>
            </a:r>
            <a:r>
              <a:rPr lang="en-US" sz="2800" dirty="0" smtClean="0">
                <a:latin typeface="Arial" pitchFamily="34" charset="0"/>
                <a:cs typeface="Arial" pitchFamily="34" charset="0"/>
              </a:rPr>
              <a:t>experience</a:t>
            </a:r>
          </a:p>
          <a:p>
            <a:pPr lvl="1">
              <a:buFont typeface="Arial" pitchFamily="34" charset="0"/>
              <a:buChar char="•"/>
            </a:pPr>
            <a:r>
              <a:rPr lang="en-US" sz="2800" dirty="0">
                <a:latin typeface="Arial" pitchFamily="34" charset="0"/>
                <a:cs typeface="Arial" pitchFamily="34" charset="0"/>
              </a:rPr>
              <a:t>Encourage consumers to engage</a:t>
            </a:r>
          </a:p>
          <a:p>
            <a:pPr lvl="1">
              <a:buFont typeface="Arial" pitchFamily="34" charset="0"/>
              <a:buChar char="•"/>
            </a:pPr>
            <a:endParaRPr lang="en-US" sz="800" dirty="0">
              <a:latin typeface="Arial" pitchFamily="34" charset="0"/>
              <a:cs typeface="Arial" pitchFamily="34" charset="0"/>
            </a:endParaRPr>
          </a:p>
          <a:p>
            <a:pPr>
              <a:buFont typeface="Arial" pitchFamily="34" charset="0"/>
              <a:buChar char="•"/>
            </a:pPr>
            <a:r>
              <a:rPr lang="en-US" sz="2800" dirty="0" smtClean="0">
                <a:latin typeface="Arial" pitchFamily="34" charset="0"/>
                <a:cs typeface="Arial" pitchFamily="34" charset="0"/>
              </a:rPr>
              <a:t>Thought Sharing Sites</a:t>
            </a:r>
            <a:r>
              <a:rPr lang="en-US" sz="2800" dirty="0">
                <a:latin typeface="Arial" pitchFamily="34" charset="0"/>
                <a:cs typeface="Arial" pitchFamily="34" charset="0"/>
              </a:rPr>
              <a:t>:</a:t>
            </a:r>
          </a:p>
          <a:p>
            <a:pPr lvl="1">
              <a:buFont typeface="Arial" pitchFamily="34" charset="0"/>
              <a:buChar char="•"/>
            </a:pPr>
            <a:r>
              <a:rPr lang="en-US" sz="2800" dirty="0" smtClean="0">
                <a:latin typeface="Arial" pitchFamily="34" charset="0"/>
                <a:cs typeface="Arial" pitchFamily="34" charset="0"/>
              </a:rPr>
              <a:t>Blogs &amp; </a:t>
            </a:r>
            <a:r>
              <a:rPr lang="en-US" sz="2800" dirty="0" err="1" smtClean="0">
                <a:latin typeface="Arial" pitchFamily="34" charset="0"/>
                <a:cs typeface="Arial" pitchFamily="34" charset="0"/>
              </a:rPr>
              <a:t>Microblogs</a:t>
            </a:r>
            <a:endParaRPr lang="en-US" sz="2800" dirty="0" smtClean="0">
              <a:latin typeface="Arial" pitchFamily="34" charset="0"/>
              <a:cs typeface="Arial" pitchFamily="34" charset="0"/>
            </a:endParaRPr>
          </a:p>
          <a:p>
            <a:pPr lvl="1">
              <a:buFont typeface="Arial" pitchFamily="34" charset="0"/>
              <a:buChar char="•"/>
            </a:pPr>
            <a:r>
              <a:rPr lang="en-US" sz="2800" dirty="0" smtClean="0">
                <a:latin typeface="Arial" pitchFamily="34" charset="0"/>
                <a:cs typeface="Arial" pitchFamily="34" charset="0"/>
              </a:rPr>
              <a:t>Educate &amp; Engage by providing two-way communication</a:t>
            </a:r>
            <a:endParaRPr lang="en-US" sz="2800" b="0" dirty="0">
              <a:latin typeface="Arial" pitchFamily="34" charset="0"/>
              <a:cs typeface="Arial"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567267"/>
            <a:ext cx="24669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Content Placeholder 12">
            <a:hlinkClick r:id="rId3"/>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655734" y="2971800"/>
            <a:ext cx="3551238" cy="23149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10999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035" y="152400"/>
            <a:ext cx="7520940" cy="548640"/>
          </a:xfrm>
        </p:spPr>
        <p:txBody>
          <a:bodyPr>
            <a:normAutofit/>
          </a:bodyPr>
          <a:lstStyle/>
          <a:p>
            <a:r>
              <a:rPr lang="en-US" dirty="0"/>
              <a:t>Social </a:t>
            </a:r>
            <a:r>
              <a:rPr lang="en-US" dirty="0" smtClean="0"/>
              <a:t>Networks</a:t>
            </a:r>
            <a:endParaRPr lang="en-US" dirty="0"/>
          </a:p>
        </p:txBody>
      </p:sp>
      <p:sp>
        <p:nvSpPr>
          <p:cNvPr id="3" name="Content Placeholder 2"/>
          <p:cNvSpPr>
            <a:spLocks noGrp="1"/>
          </p:cNvSpPr>
          <p:nvPr>
            <p:ph idx="1"/>
          </p:nvPr>
        </p:nvSpPr>
        <p:spPr>
          <a:xfrm>
            <a:off x="1" y="685800"/>
            <a:ext cx="8915399" cy="4724400"/>
          </a:xfrm>
        </p:spPr>
        <p:txBody>
          <a:bodyPr>
            <a:normAutofit fontScale="85000" lnSpcReduction="20000"/>
          </a:bodyPr>
          <a:lstStyle/>
          <a:p>
            <a:pPr>
              <a:buFont typeface="Arial" pitchFamily="34" charset="0"/>
              <a:buChar char="•"/>
            </a:pPr>
            <a:r>
              <a:rPr lang="en-US" sz="2600" dirty="0" smtClean="0">
                <a:latin typeface="Arial" pitchFamily="34" charset="0"/>
                <a:cs typeface="Arial" pitchFamily="34" charset="0"/>
                <a:hlinkClick r:id="rId3"/>
              </a:rPr>
              <a:t>The Hidden Influence of Social Networks</a:t>
            </a:r>
            <a:r>
              <a:rPr lang="en-US" sz="2600" dirty="0" smtClean="0">
                <a:latin typeface="Arial" pitchFamily="34" charset="0"/>
                <a:cs typeface="Arial" pitchFamily="34" charset="0"/>
              </a:rPr>
              <a:t> (Nicholas Christakis)</a:t>
            </a:r>
          </a:p>
          <a:p>
            <a:pPr lvl="1">
              <a:buFont typeface="Arial" pitchFamily="34" charset="0"/>
              <a:buChar char="•"/>
            </a:pPr>
            <a:r>
              <a:rPr lang="en-US" sz="2600" dirty="0" smtClean="0">
                <a:latin typeface="Arial" pitchFamily="34" charset="0"/>
                <a:cs typeface="Arial" pitchFamily="34" charset="0"/>
              </a:rPr>
              <a:t>“</a:t>
            </a:r>
            <a:r>
              <a:rPr lang="en-US" sz="2600" i="1" dirty="0" smtClean="0">
                <a:latin typeface="Arial" pitchFamily="34" charset="0"/>
                <a:cs typeface="Arial" pitchFamily="34" charset="0"/>
              </a:rPr>
              <a:t>The spread of good and </a:t>
            </a:r>
            <a:r>
              <a:rPr lang="en-US" sz="2600" i="1" u="sng" dirty="0" smtClean="0">
                <a:latin typeface="Arial" pitchFamily="34" charset="0"/>
                <a:cs typeface="Arial" pitchFamily="34" charset="0"/>
              </a:rPr>
              <a:t>valuable</a:t>
            </a:r>
            <a:r>
              <a:rPr lang="en-US" sz="2600" i="1" dirty="0" smtClean="0">
                <a:latin typeface="Arial" pitchFamily="34" charset="0"/>
                <a:cs typeface="Arial" pitchFamily="34" charset="0"/>
              </a:rPr>
              <a:t> things is required to sustain and nourish social networks</a:t>
            </a:r>
            <a:r>
              <a:rPr lang="en-US" sz="2600" dirty="0" smtClean="0">
                <a:latin typeface="Arial" pitchFamily="34" charset="0"/>
                <a:cs typeface="Arial" pitchFamily="34" charset="0"/>
              </a:rPr>
              <a:t>.”</a:t>
            </a:r>
          </a:p>
          <a:p>
            <a:pPr>
              <a:buFont typeface="Arial" pitchFamily="34" charset="0"/>
              <a:buChar char="•"/>
            </a:pPr>
            <a:endParaRPr lang="en-US" sz="900" dirty="0" smtClean="0">
              <a:latin typeface="Arial" pitchFamily="34" charset="0"/>
              <a:cs typeface="Arial" pitchFamily="34" charset="0"/>
            </a:endParaRPr>
          </a:p>
          <a:p>
            <a:pPr>
              <a:buFont typeface="Arial" pitchFamily="34" charset="0"/>
              <a:buChar char="•"/>
            </a:pPr>
            <a:r>
              <a:rPr lang="en-US" sz="2800" dirty="0" smtClean="0">
                <a:latin typeface="Arial" pitchFamily="34" charset="0"/>
                <a:cs typeface="Arial" pitchFamily="34" charset="0"/>
              </a:rPr>
              <a:t>Social networks are created whenever people interact, directly or indirectly, with other people, institutions, and artifacts. </a:t>
            </a:r>
          </a:p>
          <a:p>
            <a:pPr>
              <a:buFont typeface="Arial" pitchFamily="34" charset="0"/>
              <a:buChar char="•"/>
            </a:pPr>
            <a:endParaRPr lang="en-US" sz="900" dirty="0">
              <a:latin typeface="Arial" pitchFamily="34" charset="0"/>
              <a:cs typeface="Arial" pitchFamily="34" charset="0"/>
            </a:endParaRPr>
          </a:p>
          <a:p>
            <a:pPr>
              <a:buFont typeface="Arial" pitchFamily="34" charset="0"/>
              <a:buChar char="•"/>
            </a:pPr>
            <a:r>
              <a:rPr lang="en-US" sz="2600" dirty="0" smtClean="0">
                <a:latin typeface="Arial" pitchFamily="34" charset="0"/>
                <a:cs typeface="Arial" pitchFamily="34" charset="0"/>
              </a:rPr>
              <a:t>Social network analysis helps you explore and visualize </a:t>
            </a:r>
            <a:r>
              <a:rPr lang="en-US" sz="2600" u="sng" dirty="0" smtClean="0">
                <a:latin typeface="Arial" pitchFamily="34" charset="0"/>
                <a:cs typeface="Arial" pitchFamily="34" charset="0"/>
              </a:rPr>
              <a:t>patterns</a:t>
            </a:r>
            <a:r>
              <a:rPr lang="en-US" sz="2600" dirty="0" smtClean="0">
                <a:latin typeface="Arial" pitchFamily="34" charset="0"/>
                <a:cs typeface="Arial" pitchFamily="34" charset="0"/>
              </a:rPr>
              <a:t> found within collections of linked entities that include people. </a:t>
            </a:r>
          </a:p>
          <a:p>
            <a:pPr>
              <a:buFont typeface="Arial" pitchFamily="34" charset="0"/>
              <a:buChar char="•"/>
            </a:pPr>
            <a:endParaRPr lang="en-US" sz="900" dirty="0">
              <a:latin typeface="Arial" pitchFamily="34" charset="0"/>
              <a:cs typeface="Arial" pitchFamily="34" charset="0"/>
            </a:endParaRPr>
          </a:p>
          <a:p>
            <a:pPr>
              <a:buFont typeface="Arial" pitchFamily="34" charset="0"/>
              <a:buChar char="•"/>
            </a:pPr>
            <a:r>
              <a:rPr lang="en-US" sz="2000" dirty="0">
                <a:latin typeface="Arial" pitchFamily="34" charset="0"/>
                <a:cs typeface="Arial" pitchFamily="34" charset="0"/>
              </a:rPr>
              <a:t>NodeXL</a:t>
            </a:r>
          </a:p>
          <a:p>
            <a:pPr lvl="1">
              <a:buFont typeface="Arial" pitchFamily="34" charset="0"/>
              <a:buChar char="•"/>
            </a:pPr>
            <a:r>
              <a:rPr lang="en-US" sz="2000" dirty="0">
                <a:latin typeface="Arial" pitchFamily="34" charset="0"/>
                <a:cs typeface="Arial" pitchFamily="34" charset="0"/>
              </a:rPr>
              <a:t>Free Social Network Analysis Application (Twitter, Facebook, YouTube, </a:t>
            </a:r>
            <a:r>
              <a:rPr lang="en-US" sz="2000" dirty="0" err="1">
                <a:latin typeface="Arial" pitchFamily="34" charset="0"/>
                <a:cs typeface="Arial" pitchFamily="34" charset="0"/>
              </a:rPr>
              <a:t>flickr</a:t>
            </a:r>
            <a:r>
              <a:rPr lang="en-US" sz="2000" dirty="0">
                <a:latin typeface="Arial" pitchFamily="34" charset="0"/>
                <a:cs typeface="Arial" pitchFamily="34" charset="0"/>
              </a:rPr>
              <a:t>, email, blogs, wikis…)</a:t>
            </a:r>
          </a:p>
          <a:p>
            <a:pPr lvl="1">
              <a:buFont typeface="Arial" pitchFamily="34" charset="0"/>
              <a:buChar char="•"/>
            </a:pPr>
            <a:r>
              <a:rPr lang="en-US" sz="2000" dirty="0">
                <a:latin typeface="Arial" pitchFamily="34" charset="0"/>
                <a:cs typeface="Arial" pitchFamily="34" charset="0"/>
              </a:rPr>
              <a:t>Collect, Store, Analyze, Visualize </a:t>
            </a:r>
            <a:r>
              <a:rPr lang="en-US" sz="2000" dirty="0" smtClean="0">
                <a:latin typeface="Arial" pitchFamily="34" charset="0"/>
                <a:cs typeface="Arial" pitchFamily="34" charset="0"/>
              </a:rPr>
              <a:t>&amp; </a:t>
            </a:r>
            <a:r>
              <a:rPr lang="en-US" sz="2000" dirty="0">
                <a:latin typeface="Arial" pitchFamily="34" charset="0"/>
                <a:cs typeface="Arial" pitchFamily="34" charset="0"/>
              </a:rPr>
              <a:t>Publish Data</a:t>
            </a:r>
          </a:p>
          <a:p>
            <a:pPr lvl="1">
              <a:buFont typeface="Arial" pitchFamily="34" charset="0"/>
              <a:buChar char="•"/>
            </a:pPr>
            <a:endParaRPr lang="en-US" sz="1800" dirty="0"/>
          </a:p>
        </p:txBody>
      </p:sp>
      <p:pic>
        <p:nvPicPr>
          <p:cNvPr id="5" name="Picture 2" descr="http://trendingdig.com/beta-wordpress/wp-content/uploads/2013/01/social-network-people-Monitiz.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53200" y="4767430"/>
            <a:ext cx="2613212" cy="20905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smrfoundation.org/wp-content/uploads/2009/03/nodexl-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5621177"/>
            <a:ext cx="2798594" cy="50006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71E5AC85-8429-42EB-9C52-A3F3E04254A2}" type="slidenum">
              <a:rPr lang="en-US" smtClean="0"/>
              <a:t>5</a:t>
            </a:fld>
            <a:endParaRPr lang="en-US"/>
          </a:p>
        </p:txBody>
      </p:sp>
      <p:pic>
        <p:nvPicPr>
          <p:cNvPr id="7"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5072381"/>
            <a:ext cx="1447799" cy="1785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09348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782" t="22691" r="27527" b="15054"/>
          <a:stretch/>
        </p:blipFill>
        <p:spPr bwMode="auto">
          <a:xfrm>
            <a:off x="0" y="0"/>
            <a:ext cx="5386647" cy="3557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133600"/>
            <a:ext cx="5181599" cy="4724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3657600" y="0"/>
            <a:ext cx="5167743" cy="1143000"/>
          </a:xfrm>
          <a:solidFill>
            <a:schemeClr val="bg1"/>
          </a:solidFill>
        </p:spPr>
        <p:txBody>
          <a:bodyPr>
            <a:normAutofit/>
          </a:bodyPr>
          <a:lstStyle/>
          <a:p>
            <a:pPr algn="ctr"/>
            <a:r>
              <a:rPr lang="en-US" dirty="0" smtClean="0"/>
              <a:t>Visualizing Social networks</a:t>
            </a:r>
            <a:endParaRPr lang="en-US" dirty="0"/>
          </a:p>
        </p:txBody>
      </p:sp>
      <p:sp>
        <p:nvSpPr>
          <p:cNvPr id="6" name="Slide Number Placeholder 5"/>
          <p:cNvSpPr>
            <a:spLocks noGrp="1"/>
          </p:cNvSpPr>
          <p:nvPr>
            <p:ph type="sldNum" sz="quarter" idx="12"/>
          </p:nvPr>
        </p:nvSpPr>
        <p:spPr/>
        <p:txBody>
          <a:bodyPr/>
          <a:lstStyle/>
          <a:p>
            <a:fld id="{71E5AC85-8429-42EB-9C52-A3F3E04254A2}" type="slidenum">
              <a:rPr lang="en-US" smtClean="0"/>
              <a:t>6</a:t>
            </a:fld>
            <a:endParaRPr lang="en-US"/>
          </a:p>
        </p:txBody>
      </p:sp>
      <p:sp>
        <p:nvSpPr>
          <p:cNvPr id="3" name="TextBox 2"/>
          <p:cNvSpPr txBox="1"/>
          <p:nvPr/>
        </p:nvSpPr>
        <p:spPr>
          <a:xfrm>
            <a:off x="0" y="3886200"/>
            <a:ext cx="3962400" cy="2308324"/>
          </a:xfrm>
          <a:prstGeom prst="rect">
            <a:avLst/>
          </a:prstGeom>
          <a:solidFill>
            <a:schemeClr val="accent3">
              <a:lumMod val="60000"/>
              <a:lumOff val="40000"/>
            </a:schemeClr>
          </a:solidFill>
        </p:spPr>
        <p:txBody>
          <a:bodyPr wrap="square" rtlCol="0">
            <a:spAutoFit/>
          </a:bodyPr>
          <a:lstStyle/>
          <a:p>
            <a:pPr marL="285750" indent="-285750">
              <a:buFont typeface="Arial" pitchFamily="34" charset="0"/>
              <a:buChar char="•"/>
            </a:pPr>
            <a:r>
              <a:rPr lang="en-US" dirty="0" smtClean="0"/>
              <a:t>Actors = Nodes</a:t>
            </a:r>
          </a:p>
          <a:p>
            <a:pPr marL="285750" indent="-285750">
              <a:buFont typeface="Arial" pitchFamily="34" charset="0"/>
              <a:buChar char="•"/>
            </a:pPr>
            <a:r>
              <a:rPr lang="en-US" dirty="0" smtClean="0"/>
              <a:t>Relationship = Edge</a:t>
            </a:r>
          </a:p>
          <a:p>
            <a:pPr marL="285750" indent="-285750">
              <a:buFont typeface="Arial" pitchFamily="34" charset="0"/>
              <a:buChar char="•"/>
            </a:pPr>
            <a:r>
              <a:rPr lang="en-US" dirty="0" smtClean="0"/>
              <a:t>Centrality = # of Connections</a:t>
            </a:r>
          </a:p>
          <a:p>
            <a:pPr marL="285750" indent="-285750">
              <a:buFont typeface="Arial" pitchFamily="34" charset="0"/>
              <a:buChar char="•"/>
            </a:pPr>
            <a:r>
              <a:rPr lang="en-US" dirty="0" smtClean="0"/>
              <a:t>Density = % of Connections</a:t>
            </a:r>
          </a:p>
          <a:p>
            <a:pPr marL="285750" indent="-285750">
              <a:buFont typeface="Arial" pitchFamily="34" charset="0"/>
              <a:buChar char="•"/>
            </a:pPr>
            <a:r>
              <a:rPr lang="en-US" dirty="0" err="1" smtClean="0"/>
              <a:t>Betweenness</a:t>
            </a:r>
            <a:r>
              <a:rPr lang="en-US" dirty="0" smtClean="0"/>
              <a:t> = Distance, Location (Bridge)</a:t>
            </a:r>
          </a:p>
          <a:p>
            <a:pPr marL="285750" indent="-285750">
              <a:buFont typeface="Arial" pitchFamily="34" charset="0"/>
              <a:buChar char="•"/>
            </a:pPr>
            <a:r>
              <a:rPr lang="en-US" dirty="0" smtClean="0"/>
              <a:t>Eigenvector Centrality = 2 </a:t>
            </a:r>
            <a:r>
              <a:rPr lang="en-US" dirty="0" err="1" smtClean="0"/>
              <a:t>deg</a:t>
            </a:r>
            <a:r>
              <a:rPr lang="en-US" dirty="0" smtClean="0"/>
              <a:t> of Centrality</a:t>
            </a:r>
            <a:endParaRPr lang="en-US" dirty="0"/>
          </a:p>
        </p:txBody>
      </p:sp>
    </p:spTree>
    <p:extLst>
      <p:ext uri="{BB962C8B-B14F-4D97-AF65-F5344CB8AC3E}">
        <p14:creationId xmlns:p14="http://schemas.microsoft.com/office/powerpoint/2010/main" val="34246623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78177"/>
            <a:ext cx="9144000" cy="6261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71E5AC85-8429-42EB-9C52-A3F3E04254A2}" type="slidenum">
              <a:rPr lang="en-US" smtClean="0"/>
              <a:t>7</a:t>
            </a:fld>
            <a:endParaRPr lang="en-US"/>
          </a:p>
        </p:txBody>
      </p:sp>
    </p:spTree>
    <p:extLst>
      <p:ext uri="{BB962C8B-B14F-4D97-AF65-F5344CB8AC3E}">
        <p14:creationId xmlns:p14="http://schemas.microsoft.com/office/powerpoint/2010/main" val="41747204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
            <a:ext cx="8229600" cy="647700"/>
          </a:xfrm>
        </p:spPr>
        <p:txBody>
          <a:bodyPr/>
          <a:lstStyle/>
          <a:p>
            <a:r>
              <a:rPr lang="en-US" dirty="0"/>
              <a:t>Influence, Diffusion, Contagion </a:t>
            </a:r>
          </a:p>
        </p:txBody>
      </p:sp>
      <p:sp>
        <p:nvSpPr>
          <p:cNvPr id="3" name="Content Placeholder 2"/>
          <p:cNvSpPr>
            <a:spLocks noGrp="1"/>
          </p:cNvSpPr>
          <p:nvPr>
            <p:ph idx="1"/>
          </p:nvPr>
        </p:nvSpPr>
        <p:spPr>
          <a:xfrm>
            <a:off x="228600" y="685801"/>
            <a:ext cx="8610600" cy="2590799"/>
          </a:xfrm>
        </p:spPr>
        <p:txBody>
          <a:bodyPr>
            <a:noAutofit/>
          </a:bodyPr>
          <a:lstStyle/>
          <a:p>
            <a:pPr>
              <a:buFont typeface="Arial" pitchFamily="34" charset="0"/>
              <a:buChar char="•"/>
            </a:pPr>
            <a:r>
              <a:rPr lang="en-US" sz="2400" dirty="0" smtClean="0"/>
              <a:t>Value in Influential Customers</a:t>
            </a:r>
          </a:p>
          <a:p>
            <a:pPr lvl="1">
              <a:buFont typeface="Arial" pitchFamily="34" charset="0"/>
              <a:buChar char="•"/>
            </a:pPr>
            <a:r>
              <a:rPr lang="en-US" sz="2400" dirty="0" smtClean="0"/>
              <a:t>Diffusing information beyond 1</a:t>
            </a:r>
            <a:r>
              <a:rPr lang="en-US" sz="2400" baseline="30000" dirty="0" smtClean="0"/>
              <a:t>st</a:t>
            </a:r>
            <a:r>
              <a:rPr lang="en-US" sz="2400" dirty="0" smtClean="0"/>
              <a:t> connection.  Find </a:t>
            </a:r>
            <a:r>
              <a:rPr lang="en-US" sz="2400" dirty="0" err="1" smtClean="0"/>
              <a:t>influentials</a:t>
            </a:r>
            <a:r>
              <a:rPr lang="en-US" sz="2400" dirty="0" smtClean="0"/>
              <a:t> in communities, not just friends. </a:t>
            </a:r>
          </a:p>
          <a:p>
            <a:pPr lvl="1">
              <a:buFont typeface="Arial" pitchFamily="34" charset="0"/>
              <a:buChar char="•"/>
            </a:pPr>
            <a:endParaRPr lang="en-US" sz="800" dirty="0" smtClean="0"/>
          </a:p>
          <a:p>
            <a:pPr>
              <a:buFont typeface="Arial" pitchFamily="34" charset="0"/>
              <a:buChar char="•"/>
            </a:pPr>
            <a:r>
              <a:rPr lang="en-US" sz="2400" dirty="0" smtClean="0"/>
              <a:t>The Negative Effects of Sharing</a:t>
            </a:r>
          </a:p>
          <a:p>
            <a:pPr lvl="1">
              <a:buFont typeface="Arial" pitchFamily="34" charset="0"/>
              <a:buChar char="•"/>
            </a:pPr>
            <a:r>
              <a:rPr lang="en-US" sz="2400" dirty="0"/>
              <a:t>F</a:t>
            </a:r>
            <a:r>
              <a:rPr lang="en-US" sz="2400" dirty="0" smtClean="0"/>
              <a:t>eedback dampens </a:t>
            </a:r>
            <a:r>
              <a:rPr lang="en-US" sz="2400" dirty="0"/>
              <a:t>creativity, reduces originality, and diminishes customer satisfaction</a:t>
            </a:r>
            <a:r>
              <a:rPr lang="en-US" sz="2400" dirty="0" smtClean="0"/>
              <a:t>.</a:t>
            </a:r>
          </a:p>
          <a:p>
            <a:pPr lvl="1">
              <a:buFont typeface="Arial" pitchFamily="34" charset="0"/>
              <a:buChar char="•"/>
            </a:pPr>
            <a:endParaRPr lang="en-US" sz="2400" dirty="0" smtClean="0"/>
          </a:p>
          <a:p>
            <a:pPr lvl="1">
              <a:buFont typeface="Arial" pitchFamily="34" charset="0"/>
              <a:buChar char="•"/>
            </a:pPr>
            <a:endParaRPr lang="en-US" sz="2400" dirty="0" smtClean="0"/>
          </a:p>
        </p:txBody>
      </p:sp>
      <p:sp>
        <p:nvSpPr>
          <p:cNvPr id="4" name="Slide Number Placeholder 3"/>
          <p:cNvSpPr>
            <a:spLocks noGrp="1"/>
          </p:cNvSpPr>
          <p:nvPr>
            <p:ph type="sldNum" sz="quarter" idx="12"/>
          </p:nvPr>
        </p:nvSpPr>
        <p:spPr/>
        <p:txBody>
          <a:bodyPr/>
          <a:lstStyle/>
          <a:p>
            <a:fld id="{71E5AC85-8429-42EB-9C52-A3F3E04254A2}" type="slidenum">
              <a:rPr lang="en-US" smtClean="0"/>
              <a:t>8</a:t>
            </a:fld>
            <a:endParaRPr lang="en-US"/>
          </a:p>
        </p:txBody>
      </p:sp>
      <p:pic>
        <p:nvPicPr>
          <p:cNvPr id="6" name="Picture 2" descr="http://media.tumblr.com/tumblr_loozxgQzQC1qzx4q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338133"/>
            <a:ext cx="4953000" cy="3519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0168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0266" y="6191366"/>
            <a:ext cx="8153400" cy="646331"/>
          </a:xfrm>
          <a:prstGeom prst="rect">
            <a:avLst/>
          </a:prstGeom>
          <a:solidFill>
            <a:srgbClr val="00B0F0"/>
          </a:solidFill>
        </p:spPr>
        <p:txBody>
          <a:bodyPr wrap="square" rtlCol="0">
            <a:spAutoFit/>
          </a:bodyPr>
          <a:lstStyle/>
          <a:p>
            <a:r>
              <a:rPr lang="en-US" b="1" dirty="0" smtClean="0">
                <a:latin typeface="Arial" pitchFamily="34" charset="0"/>
                <a:cs typeface="Arial" pitchFamily="34" charset="0"/>
              </a:rPr>
              <a:t>Marketing is not a science or an art, but a craft, and when the tools of the craft change, strategy needs to change too. </a:t>
            </a:r>
            <a:endParaRPr lang="en-US" b="1" dirty="0">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71E5AC85-8429-42EB-9C52-A3F3E04254A2}" type="slidenum">
              <a:rPr lang="en-US" smtClean="0"/>
              <a:t>9</a:t>
            </a:fld>
            <a:endParaRPr lang="en-US"/>
          </a:p>
        </p:txBody>
      </p:sp>
      <p:pic>
        <p:nvPicPr>
          <p:cNvPr id="10242" name="Picture 2" descr="http://www.culpwrit.com/wp-content/uploads/2010/07/2cents.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938" t="7187" r="5114" b="9086"/>
          <a:stretch/>
        </p:blipFill>
        <p:spPr bwMode="auto">
          <a:xfrm>
            <a:off x="3718432" y="0"/>
            <a:ext cx="1597068" cy="9144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143933" y="838200"/>
            <a:ext cx="8763000" cy="5116099"/>
          </a:xfrm>
          <a:solidFill>
            <a:srgbClr val="CC99FF"/>
          </a:solidFill>
        </p:spPr>
        <p:txBody>
          <a:bodyPr>
            <a:noAutofit/>
          </a:bodyPr>
          <a:lstStyle/>
          <a:p>
            <a:pPr lvl="1">
              <a:buFont typeface="Arial" pitchFamily="34" charset="0"/>
              <a:buChar char="•"/>
            </a:pPr>
            <a:r>
              <a:rPr lang="en-US" sz="1800" dirty="0" smtClean="0"/>
              <a:t>Basically there are tons of tips to do things one way or another (what platform to use, etc…) and this will continuously change. </a:t>
            </a:r>
          </a:p>
          <a:p>
            <a:pPr lvl="1">
              <a:buFont typeface="Arial" pitchFamily="34" charset="0"/>
              <a:buChar char="•"/>
            </a:pPr>
            <a:r>
              <a:rPr lang="en-US" sz="1800" dirty="0" smtClean="0"/>
              <a:t>The main point is to:</a:t>
            </a:r>
          </a:p>
          <a:p>
            <a:pPr lvl="1">
              <a:buFont typeface="Arial" pitchFamily="34" charset="0"/>
              <a:buChar char="•"/>
            </a:pPr>
            <a:r>
              <a:rPr lang="en-US" sz="1800" dirty="0" smtClean="0"/>
              <a:t>1) Understand YOUR Consumer</a:t>
            </a:r>
          </a:p>
          <a:p>
            <a:pPr lvl="2">
              <a:buFont typeface="Arial" pitchFamily="34" charset="0"/>
              <a:buChar char="•"/>
            </a:pPr>
            <a:r>
              <a:rPr lang="en-US" sz="1800" dirty="0" smtClean="0"/>
              <a:t>Who are they? How do they behave? Etc…</a:t>
            </a:r>
          </a:p>
          <a:p>
            <a:pPr lvl="1">
              <a:buFont typeface="Arial" pitchFamily="34" charset="0"/>
              <a:buChar char="•"/>
            </a:pPr>
            <a:r>
              <a:rPr lang="en-US" sz="1800" dirty="0" smtClean="0"/>
              <a:t>2) Know the SM Platforms</a:t>
            </a:r>
          </a:p>
          <a:p>
            <a:pPr lvl="2">
              <a:buFont typeface="Arial" pitchFamily="34" charset="0"/>
              <a:buChar char="•"/>
            </a:pPr>
            <a:r>
              <a:rPr lang="en-US" sz="1800" dirty="0" smtClean="0"/>
              <a:t>What tools do they offer?  How can I manage it?  How can I integrate it with my business &amp; with current promotional efforts?</a:t>
            </a:r>
          </a:p>
          <a:p>
            <a:pPr lvl="1">
              <a:buFont typeface="Arial" pitchFamily="34" charset="0"/>
              <a:buChar char="•"/>
            </a:pPr>
            <a:r>
              <a:rPr lang="en-US" sz="1800" dirty="0" smtClean="0"/>
              <a:t>3) Connect with the Platform that works for you and your customers!</a:t>
            </a:r>
          </a:p>
          <a:p>
            <a:pPr lvl="2">
              <a:buFont typeface="Arial" pitchFamily="34" charset="0"/>
              <a:buChar char="•"/>
            </a:pPr>
            <a:r>
              <a:rPr lang="en-US" sz="1800" dirty="0" smtClean="0"/>
              <a:t>Make it easy to connect and share.   </a:t>
            </a:r>
          </a:p>
          <a:p>
            <a:pPr lvl="2">
              <a:buFont typeface="Arial" pitchFamily="34" charset="0"/>
              <a:buChar char="•"/>
            </a:pPr>
            <a:r>
              <a:rPr lang="en-US" sz="1800" dirty="0" smtClean="0"/>
              <a:t>Encourage customers to invite people. </a:t>
            </a:r>
          </a:p>
          <a:p>
            <a:pPr lvl="1">
              <a:buFont typeface="Arial" pitchFamily="34" charset="0"/>
              <a:buChar char="•"/>
            </a:pPr>
            <a:r>
              <a:rPr lang="en-US" sz="1800" dirty="0" smtClean="0"/>
              <a:t>4) Follow-through!  If you are going online then you MUST commit!  This is your opportunity to connect with your customers and receive feedback.  Don’t let the twitter feed end.  Keep it fresh so you are on the top of your consumers minds. Give them content to share.</a:t>
            </a:r>
          </a:p>
          <a:p>
            <a:pPr lvl="1">
              <a:buFont typeface="Arial" pitchFamily="34" charset="0"/>
              <a:buChar char="•"/>
            </a:pPr>
            <a:r>
              <a:rPr lang="en-US" sz="1800" dirty="0" smtClean="0"/>
              <a:t>6) Monitor the changes!  Customers are dynamic!  Their preferences change and tastes change.  </a:t>
            </a:r>
            <a:endParaRPr lang="en-US" sz="1800" dirty="0"/>
          </a:p>
        </p:txBody>
      </p:sp>
    </p:spTree>
    <p:extLst>
      <p:ext uri="{BB962C8B-B14F-4D97-AF65-F5344CB8AC3E}">
        <p14:creationId xmlns:p14="http://schemas.microsoft.com/office/powerpoint/2010/main" val="32793064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8650</TotalTime>
  <Words>475</Words>
  <Application>Microsoft Office PowerPoint</Application>
  <PresentationFormat>On-screen Show (4:3)</PresentationFormat>
  <Paragraphs>77</Paragraphs>
  <Slides>10</Slides>
  <Notes>8</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Angles</vt:lpstr>
      <vt:lpstr>Welcome to  Marketing Management</vt:lpstr>
      <vt:lpstr>Marketing &amp; Social Media</vt:lpstr>
      <vt:lpstr>4E Framework for Social Media</vt:lpstr>
      <vt:lpstr>Social Network Sites</vt:lpstr>
      <vt:lpstr>Social Networks</vt:lpstr>
      <vt:lpstr>Visualizing Social networks</vt:lpstr>
      <vt:lpstr>PowerPoint Presentation</vt:lpstr>
      <vt:lpstr>Influence, Diffusion, Contagion </vt:lpstr>
      <vt:lpstr>PowerPoint Presentation</vt:lpstr>
      <vt:lpstr>Next Class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BUSI 107 Section 1</dc:title>
  <dc:creator>Cecy</dc:creator>
  <cp:lastModifiedBy>Cecy</cp:lastModifiedBy>
  <cp:revision>476</cp:revision>
  <dcterms:created xsi:type="dcterms:W3CDTF">2015-08-23T22:48:46Z</dcterms:created>
  <dcterms:modified xsi:type="dcterms:W3CDTF">2016-04-27T19:32:46Z</dcterms:modified>
</cp:coreProperties>
</file>