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321" r:id="rId3"/>
    <p:sldId id="272" r:id="rId4"/>
    <p:sldId id="283" r:id="rId5"/>
    <p:sldId id="316" r:id="rId6"/>
    <p:sldId id="322" r:id="rId7"/>
    <p:sldId id="323" r:id="rId8"/>
    <p:sldId id="325" r:id="rId9"/>
    <p:sldId id="315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b="1" dirty="0" err="1" smtClean="0"/>
              <a:t>Zika</a:t>
            </a:r>
            <a:r>
              <a:rPr lang="en-US" b="1" dirty="0" smtClean="0"/>
              <a:t> virus likely to spread throughout the Americas, says WHO </a:t>
            </a:r>
          </a:p>
          <a:p>
            <a:r>
              <a:rPr lang="en-US" dirty="0" smtClean="0"/>
              <a:t>http://www.theguardian.com/world/2016/jan/25/zika-virus-likely-spread-throughout-americas-says-who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59C47-EC73-4F42-9D3D-C275AD3F2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2,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8419" y="1371600"/>
            <a:ext cx="7520940" cy="35813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10: Marketing Research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Submit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7772400" cy="1752600"/>
          </a:xfrm>
        </p:spPr>
        <p:txBody>
          <a:bodyPr/>
          <a:lstStyle/>
          <a:p>
            <a:pPr algn="ctr"/>
            <a:r>
              <a:rPr lang="en-US" sz="3600" dirty="0" err="1"/>
              <a:t>Zika</a:t>
            </a:r>
            <a:r>
              <a:rPr lang="en-US" sz="3600" dirty="0"/>
              <a:t> virus likely to spread throughout the Americas, says </a:t>
            </a:r>
            <a:r>
              <a:rPr lang="en-US" sz="3600" dirty="0" smtClean="0"/>
              <a:t>WHO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43815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2: developing Marketing Strategies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5448" y="228600"/>
            <a:ext cx="82677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Strategic Planning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5FF59-CB10-4546-865A-C6D5C3DEC69E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1507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3965"/>
            <a:ext cx="8305800" cy="48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386435"/>
            <a:ext cx="126291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253734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3351" y="3201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39404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39100" cy="838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The marketing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0628"/>
            <a:ext cx="3581400" cy="2890347"/>
          </a:xfrm>
        </p:spPr>
        <p:txBody>
          <a:bodyPr>
            <a:noAutofit/>
          </a:bodyPr>
          <a:lstStyle/>
          <a:p>
            <a:r>
              <a:rPr lang="en-US" sz="2000" b="0" dirty="0"/>
              <a:t>Process of planning and executing the conception, pricing, promotion, </a:t>
            </a:r>
            <a:r>
              <a:rPr lang="en-US" sz="2000" b="0" dirty="0" smtClean="0"/>
              <a:t>and distribution </a:t>
            </a:r>
            <a:r>
              <a:rPr lang="en-US" sz="2000" b="0" dirty="0"/>
              <a:t>of goods, services, and ideas to create exchanges with target groups that satisfy customer and organizational objectives </a:t>
            </a:r>
          </a:p>
          <a:p>
            <a:endParaRPr lang="en-US" sz="20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14775" y="814387"/>
            <a:ext cx="4572000" cy="5813425"/>
            <a:chOff x="144" y="240"/>
            <a:chExt cx="2880" cy="3662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44" y="240"/>
              <a:ext cx="2880" cy="3647"/>
              <a:chOff x="144" y="240"/>
              <a:chExt cx="2880" cy="3647"/>
            </a:xfrm>
          </p:grpSpPr>
          <p:sp>
            <p:nvSpPr>
              <p:cNvPr id="9" name="Line 35"/>
              <p:cNvSpPr>
                <a:spLocks noChangeShapeType="1"/>
              </p:cNvSpPr>
              <p:nvPr/>
            </p:nvSpPr>
            <p:spPr bwMode="auto">
              <a:xfrm>
                <a:off x="161" y="2460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6"/>
              <p:cNvSpPr>
                <a:spLocks noChangeShapeType="1"/>
              </p:cNvSpPr>
              <p:nvPr/>
            </p:nvSpPr>
            <p:spPr bwMode="auto">
              <a:xfrm>
                <a:off x="162" y="1358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144" y="856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1591" y="510"/>
                <a:ext cx="0" cy="30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39"/>
              <p:cNvSpPr>
                <a:spLocks noChangeArrowheads="1"/>
              </p:cNvSpPr>
              <p:nvPr/>
            </p:nvSpPr>
            <p:spPr bwMode="auto">
              <a:xfrm>
                <a:off x="151" y="404"/>
                <a:ext cx="2873" cy="33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4" name="Rectangle 40"/>
              <p:cNvSpPr>
                <a:spLocks noChangeArrowheads="1"/>
              </p:cNvSpPr>
              <p:nvPr/>
            </p:nvSpPr>
            <p:spPr bwMode="auto">
              <a:xfrm>
                <a:off x="391" y="1621"/>
                <a:ext cx="2400" cy="165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5" name="Rectangle 41"/>
              <p:cNvSpPr>
                <a:spLocks noChangeArrowheads="1"/>
              </p:cNvSpPr>
              <p:nvPr/>
            </p:nvSpPr>
            <p:spPr bwMode="auto">
              <a:xfrm>
                <a:off x="821" y="1641"/>
                <a:ext cx="141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Marketing Strategy</a:t>
                </a:r>
              </a:p>
            </p:txBody>
          </p:sp>
          <p:sp>
            <p:nvSpPr>
              <p:cNvPr id="16" name="Rectangle 42"/>
              <p:cNvSpPr>
                <a:spLocks noChangeArrowheads="1"/>
              </p:cNvSpPr>
              <p:nvPr/>
            </p:nvSpPr>
            <p:spPr bwMode="auto">
              <a:xfrm>
                <a:off x="646" y="2316"/>
                <a:ext cx="1893" cy="825"/>
              </a:xfrm>
              <a:prstGeom prst="rect">
                <a:avLst/>
              </a:prstGeom>
              <a:solidFill>
                <a:srgbClr val="C6BFB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rgbClr val="BBA69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779" y="2555"/>
                <a:ext cx="723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868" y="2584"/>
                <a:ext cx="536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Product</a:t>
                </a:r>
              </a:p>
            </p:txBody>
          </p:sp>
          <p:sp>
            <p:nvSpPr>
              <p:cNvPr id="19" name="Rectangle 45"/>
              <p:cNvSpPr>
                <a:spLocks noChangeArrowheads="1"/>
              </p:cNvSpPr>
              <p:nvPr/>
            </p:nvSpPr>
            <p:spPr bwMode="auto">
              <a:xfrm>
                <a:off x="786" y="2852"/>
                <a:ext cx="723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1678" y="2555"/>
                <a:ext cx="724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1665" y="2584"/>
                <a:ext cx="740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Distribution</a:t>
                </a: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674" y="2852"/>
                <a:ext cx="722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3" name="Rectangle 49"/>
              <p:cNvSpPr>
                <a:spLocks noChangeArrowheads="1"/>
              </p:cNvSpPr>
              <p:nvPr/>
            </p:nvSpPr>
            <p:spPr bwMode="auto">
              <a:xfrm>
                <a:off x="1833" y="2880"/>
                <a:ext cx="388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Price</a:t>
                </a:r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980" y="2295"/>
                <a:ext cx="118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/>
                  <a:t>Marketing Mix</a:t>
                </a:r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979" y="1882"/>
                <a:ext cx="1168" cy="359"/>
              </a:xfrm>
              <a:prstGeom prst="rect">
                <a:avLst/>
              </a:prstGeom>
              <a:solidFill>
                <a:srgbClr val="C6BFB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b="1">
                  <a:latin typeface="Times New Roman" pitchFamily="18" charset="0"/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979" y="240"/>
                <a:ext cx="1168" cy="359"/>
              </a:xfrm>
              <a:prstGeom prst="rect">
                <a:avLst/>
              </a:prstGeom>
              <a:solidFill>
                <a:srgbClr val="A0CA42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979" y="240"/>
                <a:ext cx="1224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Business Mission Statement</a:t>
                </a:r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979" y="702"/>
                <a:ext cx="1168" cy="359"/>
              </a:xfrm>
              <a:prstGeom prst="rect">
                <a:avLst/>
              </a:prstGeom>
              <a:solidFill>
                <a:srgbClr val="859CC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1035" y="753"/>
                <a:ext cx="1112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Objectives</a:t>
                </a:r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979" y="1164"/>
                <a:ext cx="1168" cy="359"/>
              </a:xfrm>
              <a:prstGeom prst="rect">
                <a:avLst/>
              </a:prstGeom>
              <a:solidFill>
                <a:srgbClr val="DC9F72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1007" y="1164"/>
                <a:ext cx="1168" cy="3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 dirty="0"/>
                  <a:t>Situation </a:t>
                </a:r>
                <a:r>
                  <a:rPr lang="en-US" sz="1400" b="1" dirty="0"/>
                  <a:t>Analysis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400" b="1" dirty="0" smtClean="0"/>
                  <a:t>&amp; </a:t>
                </a:r>
                <a:r>
                  <a:rPr lang="en-US" sz="1400" b="1" dirty="0" smtClean="0"/>
                  <a:t>SWOT</a:t>
                </a:r>
                <a:endParaRPr lang="en-US" sz="1400" b="1" dirty="0"/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979" y="3425"/>
                <a:ext cx="1168" cy="462"/>
              </a:xfrm>
              <a:prstGeom prst="rect">
                <a:avLst/>
              </a:prstGeom>
              <a:solidFill>
                <a:srgbClr val="B11738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b="1">
                  <a:latin typeface="Times New Roman" pitchFamily="18" charset="0"/>
                </a:endParaRPr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1035" y="3491"/>
                <a:ext cx="1112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979" y="1916"/>
                <a:ext cx="1168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Target Market Strategy</a:t>
                </a:r>
              </a:p>
            </p:txBody>
          </p:sp>
        </p:grpSp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1056" y="3412"/>
              <a:ext cx="100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Implementation</a:t>
              </a:r>
              <a:br>
                <a:rPr lang="en-US" sz="1500" b="1">
                  <a:solidFill>
                    <a:schemeClr val="bg1"/>
                  </a:solidFill>
                </a:rPr>
              </a:br>
              <a:r>
                <a:rPr lang="en-US" sz="1500" b="1">
                  <a:solidFill>
                    <a:schemeClr val="bg1"/>
                  </a:solidFill>
                </a:rPr>
                <a:t>Evaluation</a:t>
              </a:r>
              <a:br>
                <a:rPr lang="en-US" sz="1500" b="1">
                  <a:solidFill>
                    <a:schemeClr val="bg1"/>
                  </a:solidFill>
                </a:rPr>
              </a:br>
              <a:r>
                <a:rPr lang="en-US" sz="1500" b="1">
                  <a:solidFill>
                    <a:schemeClr val="bg1"/>
                  </a:solidFill>
                </a:rPr>
                <a:t>Control</a:t>
              </a:r>
            </a:p>
          </p:txBody>
        </p: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816" y="2880"/>
              <a:ext cx="672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/>
                <a:t>Promotion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20940" cy="5486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Situation Analysis  &amp; 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" y="838200"/>
            <a:ext cx="7863840" cy="6019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Analysis of past, present and future factors relevant to the marketing opportunity.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Strengths &amp; Weaknesses (Internal)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Opportunities &amp; Threats (External)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Industry Analysis (an overview)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Trends, Key Issues, Challenges Facing the </a:t>
            </a:r>
          </a:p>
          <a:p>
            <a:pPr marL="0" lvl="1" indent="-27432">
              <a:buNone/>
            </a:pPr>
            <a:r>
              <a:rPr lang="en-US" sz="2000" dirty="0" smtClean="0"/>
              <a:t>	Whole Industry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Cooperative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Competitive Environment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Economic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Social/Cultural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Political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Legal Environment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Technological Environment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95" y="1828800"/>
            <a:ext cx="3512005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7" y="534193"/>
            <a:ext cx="8229600" cy="1066800"/>
          </a:xfrm>
        </p:spPr>
        <p:txBody>
          <a:bodyPr/>
          <a:lstStyle/>
          <a:p>
            <a:r>
              <a:rPr lang="en-US" dirty="0" smtClean="0"/>
              <a:t>SWOT Analysis </a:t>
            </a:r>
            <a:r>
              <a:rPr lang="en-US" sz="2000" dirty="0" smtClean="0"/>
              <a:t>(situated)</a:t>
            </a:r>
            <a:endParaRPr 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20780" y="1722194"/>
            <a:ext cx="7848600" cy="4526816"/>
            <a:chOff x="288" y="1344"/>
            <a:chExt cx="4944" cy="2781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473" y="3839"/>
              <a:ext cx="1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©South-Western College Publishing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006" y="1650"/>
              <a:ext cx="19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324" y="1344"/>
              <a:ext cx="598" cy="579"/>
            </a:xfrm>
            <a:prstGeom prst="rect">
              <a:avLst/>
            </a:prstGeom>
            <a:solidFill>
              <a:srgbClr val="CC99FF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66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324" y="2034"/>
              <a:ext cx="598" cy="578"/>
            </a:xfrm>
            <a:prstGeom prst="rect">
              <a:avLst/>
            </a:prstGeom>
            <a:solidFill>
              <a:srgbClr val="F2B24A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6600" b="1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324" y="2724"/>
              <a:ext cx="598" cy="577"/>
            </a:xfrm>
            <a:prstGeom prst="rect">
              <a:avLst/>
            </a:prstGeom>
            <a:solidFill>
              <a:srgbClr val="B2D466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6600" b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324" y="3413"/>
              <a:ext cx="598" cy="579"/>
            </a:xfrm>
            <a:prstGeom prst="rect">
              <a:avLst/>
            </a:prstGeom>
            <a:solidFill>
              <a:srgbClr val="EA8284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66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123" y="1344"/>
              <a:ext cx="3109" cy="579"/>
            </a:xfrm>
            <a:prstGeom prst="rect">
              <a:avLst/>
            </a:prstGeom>
            <a:solidFill>
              <a:srgbClr val="CC99FF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90488" tIns="44450" rIns="90488" bIns="4445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Things the company does well.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123" y="2034"/>
              <a:ext cx="3109" cy="578"/>
            </a:xfrm>
            <a:prstGeom prst="rect">
              <a:avLst/>
            </a:prstGeom>
            <a:solidFill>
              <a:srgbClr val="F2B24A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Things the company does not do well.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123" y="2724"/>
              <a:ext cx="3109" cy="577"/>
            </a:xfrm>
            <a:prstGeom prst="rect">
              <a:avLst/>
            </a:prstGeom>
            <a:solidFill>
              <a:srgbClr val="B2D466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90488" tIns="44450" rIns="90488" bIns="4445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</a:rPr>
                <a:t>Conditions in the external environment that favor strengths.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123" y="3413"/>
              <a:ext cx="3109" cy="712"/>
            </a:xfrm>
            <a:prstGeom prst="rect">
              <a:avLst/>
            </a:prstGeom>
            <a:solidFill>
              <a:srgbClr val="EA8284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lIns="90488" tIns="44450" rIns="90488" bIns="4445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000000"/>
                  </a:solidFill>
                </a:rPr>
                <a:t>Conditions in the external environment that do not relate to existing strengths or favor areas of current weakness.</a:t>
              </a:r>
            </a:p>
          </p:txBody>
        </p:sp>
        <p:sp>
          <p:nvSpPr>
            <p:cNvPr id="15" name="AutoShape 20"/>
            <p:cNvSpPr>
              <a:spLocks/>
            </p:cNvSpPr>
            <p:nvPr/>
          </p:nvSpPr>
          <p:spPr bwMode="auto">
            <a:xfrm>
              <a:off x="1149" y="1536"/>
              <a:ext cx="117" cy="996"/>
            </a:xfrm>
            <a:prstGeom prst="leftBrace">
              <a:avLst>
                <a:gd name="adj1" fmla="val 70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21"/>
            <p:cNvSpPr>
              <a:spLocks/>
            </p:cNvSpPr>
            <p:nvPr/>
          </p:nvSpPr>
          <p:spPr bwMode="auto">
            <a:xfrm>
              <a:off x="1149" y="2877"/>
              <a:ext cx="117" cy="997"/>
            </a:xfrm>
            <a:prstGeom prst="leftBrace">
              <a:avLst>
                <a:gd name="adj1" fmla="val 710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43" y="1872"/>
              <a:ext cx="8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rgbClr val="B1173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Internal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88" y="3216"/>
              <a:ext cx="8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B1173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External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6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176"/>
            <a:ext cx="8229600" cy="1066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S</a:t>
            </a:r>
            <a:r>
              <a:rPr lang="en-US" dirty="0" smtClean="0"/>
              <a:t>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52600"/>
            <a:ext cx="3200400" cy="3962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Selecting the Target Market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Developing the Marketing Mix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Implementation, Evaluation &amp; Control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9"/>
          <a:stretch/>
        </p:blipFill>
        <p:spPr bwMode="auto">
          <a:xfrm>
            <a:off x="2995907" y="1447800"/>
            <a:ext cx="610842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94" y="3581400"/>
            <a:ext cx="4646871" cy="279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2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need a plan!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Pre-Planning for Success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(Focus, Goals, Direction)</a:t>
            </a:r>
          </a:p>
          <a:p>
            <a:pPr lvl="2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SWOT for any strategy!</a:t>
            </a:r>
          </a:p>
          <a:p>
            <a:pPr marL="411480" lvl="1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F997B-7B9D-4C99-AE64-46BFBF986E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5103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66800" y="44958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9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3131</TotalTime>
  <Words>266</Words>
  <Application>Microsoft Office PowerPoint</Application>
  <PresentationFormat>On-screen Show (4:3)</PresentationFormat>
  <Paragraphs>86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Welcome to  Marketing Management</vt:lpstr>
      <vt:lpstr>Zika virus likely to spread throughout the Americas, says WHO</vt:lpstr>
      <vt:lpstr>Chapter 2: developing Marketing Strategies</vt:lpstr>
      <vt:lpstr>The Strategic Planning Process</vt:lpstr>
      <vt:lpstr>The marketing management process</vt:lpstr>
      <vt:lpstr>Situation Analysis  &amp; SWOT</vt:lpstr>
      <vt:lpstr>SWOT Analysis (situated)</vt:lpstr>
      <vt:lpstr>Marketing Strategy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90</cp:revision>
  <dcterms:created xsi:type="dcterms:W3CDTF">2015-08-23T22:48:46Z</dcterms:created>
  <dcterms:modified xsi:type="dcterms:W3CDTF">2016-01-27T21:26:20Z</dcterms:modified>
</cp:coreProperties>
</file>