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8"/>
  </p:notesMasterIdLst>
  <p:sldIdLst>
    <p:sldId id="256" r:id="rId2"/>
    <p:sldId id="321" r:id="rId3"/>
    <p:sldId id="272" r:id="rId4"/>
    <p:sldId id="328" r:id="rId5"/>
    <p:sldId id="384" r:id="rId6"/>
    <p:sldId id="330" r:id="rId7"/>
    <p:sldId id="331" r:id="rId8"/>
    <p:sldId id="332" r:id="rId9"/>
    <p:sldId id="333" r:id="rId10"/>
    <p:sldId id="335" r:id="rId11"/>
    <p:sldId id="337" r:id="rId12"/>
    <p:sldId id="338" r:id="rId13"/>
    <p:sldId id="339" r:id="rId14"/>
    <p:sldId id="340" r:id="rId15"/>
    <p:sldId id="341" r:id="rId16"/>
    <p:sldId id="38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87" autoAdjust="0"/>
  </p:normalViewPr>
  <p:slideViewPr>
    <p:cSldViewPr>
      <p:cViewPr varScale="1">
        <p:scale>
          <a:sx n="58" d="100"/>
          <a:sy n="58" d="100"/>
        </p:scale>
        <p:origin x="-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A985ED-6AD0-4F7B-9D84-830E32AEB263}" type="doc">
      <dgm:prSet loTypeId="urn:microsoft.com/office/officeart/2005/8/layout/bProcess3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A417058-FA42-478E-A10C-73B7A049918D}">
      <dgm:prSet/>
      <dgm:spPr/>
      <dgm:t>
        <a:bodyPr/>
        <a:lstStyle/>
        <a:p>
          <a:pPr rtl="0"/>
          <a:r>
            <a:rPr lang="en-US" dirty="0" smtClean="0"/>
            <a:t>Defining the objectives and research needs</a:t>
          </a:r>
          <a:endParaRPr lang="en-US" dirty="0"/>
        </a:p>
      </dgm:t>
    </dgm:pt>
    <dgm:pt modelId="{CB363319-412D-465E-B6D8-6876765D01E2}" type="parTrans" cxnId="{A2DB1740-5C45-421C-8A7B-EE375EB13F25}">
      <dgm:prSet/>
      <dgm:spPr/>
      <dgm:t>
        <a:bodyPr/>
        <a:lstStyle/>
        <a:p>
          <a:endParaRPr lang="en-US"/>
        </a:p>
      </dgm:t>
    </dgm:pt>
    <dgm:pt modelId="{21A1C845-6036-4CC0-BB7F-E7B533E13DB8}" type="sibTrans" cxnId="{A2DB1740-5C45-421C-8A7B-EE375EB13F25}">
      <dgm:prSet/>
      <dgm:spPr/>
      <dgm:t>
        <a:bodyPr/>
        <a:lstStyle/>
        <a:p>
          <a:endParaRPr lang="en-US"/>
        </a:p>
      </dgm:t>
    </dgm:pt>
    <dgm:pt modelId="{3F45F28D-B711-48D2-8653-1724C36FD6E2}">
      <dgm:prSet/>
      <dgm:spPr/>
      <dgm:t>
        <a:bodyPr/>
        <a:lstStyle/>
        <a:p>
          <a:pPr rtl="0"/>
          <a:r>
            <a:rPr lang="en-US" smtClean="0"/>
            <a:t>Designing the research</a:t>
          </a:r>
          <a:endParaRPr lang="en-US"/>
        </a:p>
      </dgm:t>
    </dgm:pt>
    <dgm:pt modelId="{E8D0A46C-D8BA-4250-8C84-46DEBDD85859}" type="parTrans" cxnId="{80DEEA8B-6ADF-46F1-AF4E-66DE50F813F3}">
      <dgm:prSet/>
      <dgm:spPr/>
      <dgm:t>
        <a:bodyPr/>
        <a:lstStyle/>
        <a:p>
          <a:endParaRPr lang="en-US"/>
        </a:p>
      </dgm:t>
    </dgm:pt>
    <dgm:pt modelId="{B32A9726-8ACF-4104-8BEC-C93139987680}" type="sibTrans" cxnId="{80DEEA8B-6ADF-46F1-AF4E-66DE50F813F3}">
      <dgm:prSet/>
      <dgm:spPr/>
      <dgm:t>
        <a:bodyPr/>
        <a:lstStyle/>
        <a:p>
          <a:endParaRPr lang="en-US"/>
        </a:p>
      </dgm:t>
    </dgm:pt>
    <dgm:pt modelId="{3467136A-9C46-44A1-9B2C-6A677414E01C}">
      <dgm:prSet/>
      <dgm:spPr/>
      <dgm:t>
        <a:bodyPr/>
        <a:lstStyle/>
        <a:p>
          <a:pPr rtl="0"/>
          <a:r>
            <a:rPr lang="en-US" dirty="0" smtClean="0"/>
            <a:t>Collecting the data</a:t>
          </a:r>
          <a:endParaRPr lang="en-US" dirty="0"/>
        </a:p>
      </dgm:t>
    </dgm:pt>
    <dgm:pt modelId="{DB8E4D22-662E-4026-8809-0F67E4B398A4}" type="parTrans" cxnId="{4645B1C0-D774-46C4-90CC-6C3BD9BD42C7}">
      <dgm:prSet/>
      <dgm:spPr/>
      <dgm:t>
        <a:bodyPr/>
        <a:lstStyle/>
        <a:p>
          <a:endParaRPr lang="en-US"/>
        </a:p>
      </dgm:t>
    </dgm:pt>
    <dgm:pt modelId="{99510700-3B3B-4C78-B066-0E05CABCC651}" type="sibTrans" cxnId="{4645B1C0-D774-46C4-90CC-6C3BD9BD42C7}">
      <dgm:prSet/>
      <dgm:spPr/>
      <dgm:t>
        <a:bodyPr/>
        <a:lstStyle/>
        <a:p>
          <a:endParaRPr lang="en-US"/>
        </a:p>
      </dgm:t>
    </dgm:pt>
    <dgm:pt modelId="{53654A3C-0407-405F-AEBD-803F9632E1EF}">
      <dgm:prSet/>
      <dgm:spPr/>
      <dgm:t>
        <a:bodyPr/>
        <a:lstStyle/>
        <a:p>
          <a:pPr rtl="0"/>
          <a:r>
            <a:rPr lang="en-US" dirty="0" smtClean="0"/>
            <a:t>Analyzing data and </a:t>
          </a:r>
          <a:br>
            <a:rPr lang="en-US" dirty="0" smtClean="0"/>
          </a:br>
          <a:r>
            <a:rPr lang="en-US" dirty="0" smtClean="0"/>
            <a:t>developing insights</a:t>
          </a:r>
          <a:endParaRPr lang="en-US" dirty="0"/>
        </a:p>
      </dgm:t>
    </dgm:pt>
    <dgm:pt modelId="{8FA5CD4E-2AAA-48C5-8454-F57355F309E5}" type="parTrans" cxnId="{A7EF4DBF-EA7A-4B50-A26E-29F737B11193}">
      <dgm:prSet/>
      <dgm:spPr/>
      <dgm:t>
        <a:bodyPr/>
        <a:lstStyle/>
        <a:p>
          <a:endParaRPr lang="en-US"/>
        </a:p>
      </dgm:t>
    </dgm:pt>
    <dgm:pt modelId="{5B6B49CD-6F42-4A78-ADDA-37992107BC65}" type="sibTrans" cxnId="{A7EF4DBF-EA7A-4B50-A26E-29F737B11193}">
      <dgm:prSet/>
      <dgm:spPr/>
      <dgm:t>
        <a:bodyPr/>
        <a:lstStyle/>
        <a:p>
          <a:endParaRPr lang="en-US"/>
        </a:p>
      </dgm:t>
    </dgm:pt>
    <dgm:pt modelId="{1F988C11-CE0B-4F82-A65B-922F6D233933}">
      <dgm:prSet/>
      <dgm:spPr/>
      <dgm:t>
        <a:bodyPr/>
        <a:lstStyle/>
        <a:p>
          <a:pPr rtl="0"/>
          <a:r>
            <a:rPr lang="en-US" dirty="0" smtClean="0"/>
            <a:t>Developing and implementing an action plan</a:t>
          </a:r>
          <a:endParaRPr lang="en-US" dirty="0"/>
        </a:p>
      </dgm:t>
    </dgm:pt>
    <dgm:pt modelId="{9239E3BF-DB0A-4B44-A2E9-BBA209BC5CE2}" type="parTrans" cxnId="{7422BC92-BD74-42B9-AA3A-41A1309339FE}">
      <dgm:prSet/>
      <dgm:spPr/>
      <dgm:t>
        <a:bodyPr/>
        <a:lstStyle/>
        <a:p>
          <a:endParaRPr lang="en-US"/>
        </a:p>
      </dgm:t>
    </dgm:pt>
    <dgm:pt modelId="{86951DF1-0B70-46F9-AD36-925A2BF36BAA}" type="sibTrans" cxnId="{7422BC92-BD74-42B9-AA3A-41A1309339FE}">
      <dgm:prSet/>
      <dgm:spPr/>
      <dgm:t>
        <a:bodyPr/>
        <a:lstStyle/>
        <a:p>
          <a:endParaRPr lang="en-US"/>
        </a:p>
      </dgm:t>
    </dgm:pt>
    <dgm:pt modelId="{AF94AEC4-32AD-4F4A-BFA2-19D41AE9FEE9}" type="pres">
      <dgm:prSet presAssocID="{25A985ED-6AD0-4F7B-9D84-830E32AEB26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7CB9BD-E603-4F20-8451-C15C69354958}" type="pres">
      <dgm:prSet presAssocID="{6A417058-FA42-478E-A10C-73B7A049918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0E5087-C1A4-4622-830F-A06BA36E7116}" type="pres">
      <dgm:prSet presAssocID="{21A1C845-6036-4CC0-BB7F-E7B533E13DB8}" presName="sibTrans" presStyleLbl="sibTrans1D1" presStyleIdx="0" presStyleCnt="4"/>
      <dgm:spPr/>
      <dgm:t>
        <a:bodyPr/>
        <a:lstStyle/>
        <a:p>
          <a:endParaRPr lang="en-US"/>
        </a:p>
      </dgm:t>
    </dgm:pt>
    <dgm:pt modelId="{81375E43-89D9-4760-8A5D-02C50F815418}" type="pres">
      <dgm:prSet presAssocID="{21A1C845-6036-4CC0-BB7F-E7B533E13DB8}" presName="connectorText" presStyleLbl="sibTrans1D1" presStyleIdx="0" presStyleCnt="4"/>
      <dgm:spPr/>
      <dgm:t>
        <a:bodyPr/>
        <a:lstStyle/>
        <a:p>
          <a:endParaRPr lang="en-US"/>
        </a:p>
      </dgm:t>
    </dgm:pt>
    <dgm:pt modelId="{EDE206EE-657C-457A-A001-064D004AA158}" type="pres">
      <dgm:prSet presAssocID="{3F45F28D-B711-48D2-8653-1724C36FD6E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740576-2FF6-45E3-BC3A-1EA2F7C7B478}" type="pres">
      <dgm:prSet presAssocID="{B32A9726-8ACF-4104-8BEC-C93139987680}" presName="sibTrans" presStyleLbl="sibTrans1D1" presStyleIdx="1" presStyleCnt="4"/>
      <dgm:spPr/>
      <dgm:t>
        <a:bodyPr/>
        <a:lstStyle/>
        <a:p>
          <a:endParaRPr lang="en-US"/>
        </a:p>
      </dgm:t>
    </dgm:pt>
    <dgm:pt modelId="{8B1B654B-7B66-4EA0-BFA1-4D33EF888E6B}" type="pres">
      <dgm:prSet presAssocID="{B32A9726-8ACF-4104-8BEC-C93139987680}" presName="connectorText" presStyleLbl="sibTrans1D1" presStyleIdx="1" presStyleCnt="4"/>
      <dgm:spPr/>
      <dgm:t>
        <a:bodyPr/>
        <a:lstStyle/>
        <a:p>
          <a:endParaRPr lang="en-US"/>
        </a:p>
      </dgm:t>
    </dgm:pt>
    <dgm:pt modelId="{886B5682-60D3-449F-AA57-4D31F9FF0F01}" type="pres">
      <dgm:prSet presAssocID="{3467136A-9C46-44A1-9B2C-6A677414E01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6170B4-CD1D-46A9-9389-18383ADA20B0}" type="pres">
      <dgm:prSet presAssocID="{99510700-3B3B-4C78-B066-0E05CABCC651}" presName="sibTrans" presStyleLbl="sibTrans1D1" presStyleIdx="2" presStyleCnt="4"/>
      <dgm:spPr/>
      <dgm:t>
        <a:bodyPr/>
        <a:lstStyle/>
        <a:p>
          <a:endParaRPr lang="en-US"/>
        </a:p>
      </dgm:t>
    </dgm:pt>
    <dgm:pt modelId="{48E1A51D-1C6C-4BD4-8F9C-DF1B7C05911F}" type="pres">
      <dgm:prSet presAssocID="{99510700-3B3B-4C78-B066-0E05CABCC651}" presName="connectorText" presStyleLbl="sibTrans1D1" presStyleIdx="2" presStyleCnt="4"/>
      <dgm:spPr/>
      <dgm:t>
        <a:bodyPr/>
        <a:lstStyle/>
        <a:p>
          <a:endParaRPr lang="en-US"/>
        </a:p>
      </dgm:t>
    </dgm:pt>
    <dgm:pt modelId="{49606B53-ECE6-4A6A-B532-9D6080FC0450}" type="pres">
      <dgm:prSet presAssocID="{53654A3C-0407-405F-AEBD-803F9632E1E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EC5DC8-5379-4F4A-8147-809DB6AC525C}" type="pres">
      <dgm:prSet presAssocID="{5B6B49CD-6F42-4A78-ADDA-37992107BC65}" presName="sibTrans" presStyleLbl="sibTrans1D1" presStyleIdx="3" presStyleCnt="4"/>
      <dgm:spPr/>
      <dgm:t>
        <a:bodyPr/>
        <a:lstStyle/>
        <a:p>
          <a:endParaRPr lang="en-US"/>
        </a:p>
      </dgm:t>
    </dgm:pt>
    <dgm:pt modelId="{0574EB19-1277-4B06-A88D-096D93433BB6}" type="pres">
      <dgm:prSet presAssocID="{5B6B49CD-6F42-4A78-ADDA-37992107BC65}" presName="connectorText" presStyleLbl="sibTrans1D1" presStyleIdx="3" presStyleCnt="4"/>
      <dgm:spPr/>
      <dgm:t>
        <a:bodyPr/>
        <a:lstStyle/>
        <a:p>
          <a:endParaRPr lang="en-US"/>
        </a:p>
      </dgm:t>
    </dgm:pt>
    <dgm:pt modelId="{E71B1E46-5940-47A4-818A-62465B47C5F1}" type="pres">
      <dgm:prSet presAssocID="{1F988C11-CE0B-4F82-A65B-922F6D23393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EF4DBF-EA7A-4B50-A26E-29F737B11193}" srcId="{25A985ED-6AD0-4F7B-9D84-830E32AEB263}" destId="{53654A3C-0407-405F-AEBD-803F9632E1EF}" srcOrd="3" destOrd="0" parTransId="{8FA5CD4E-2AAA-48C5-8454-F57355F309E5}" sibTransId="{5B6B49CD-6F42-4A78-ADDA-37992107BC65}"/>
    <dgm:cxn modelId="{EA46EF09-400D-46F5-94D2-79AEF1F3245E}" type="presOf" srcId="{53654A3C-0407-405F-AEBD-803F9632E1EF}" destId="{49606B53-ECE6-4A6A-B532-9D6080FC0450}" srcOrd="0" destOrd="0" presId="urn:microsoft.com/office/officeart/2005/8/layout/bProcess3"/>
    <dgm:cxn modelId="{B659F5D9-F153-456D-B0CB-A4449C0EEE9A}" type="presOf" srcId="{3F45F28D-B711-48D2-8653-1724C36FD6E2}" destId="{EDE206EE-657C-457A-A001-064D004AA158}" srcOrd="0" destOrd="0" presId="urn:microsoft.com/office/officeart/2005/8/layout/bProcess3"/>
    <dgm:cxn modelId="{80DEEA8B-6ADF-46F1-AF4E-66DE50F813F3}" srcId="{25A985ED-6AD0-4F7B-9D84-830E32AEB263}" destId="{3F45F28D-B711-48D2-8653-1724C36FD6E2}" srcOrd="1" destOrd="0" parTransId="{E8D0A46C-D8BA-4250-8C84-46DEBDD85859}" sibTransId="{B32A9726-8ACF-4104-8BEC-C93139987680}"/>
    <dgm:cxn modelId="{7422BC92-BD74-42B9-AA3A-41A1309339FE}" srcId="{25A985ED-6AD0-4F7B-9D84-830E32AEB263}" destId="{1F988C11-CE0B-4F82-A65B-922F6D233933}" srcOrd="4" destOrd="0" parTransId="{9239E3BF-DB0A-4B44-A2E9-BBA209BC5CE2}" sibTransId="{86951DF1-0B70-46F9-AD36-925A2BF36BAA}"/>
    <dgm:cxn modelId="{FDB6573E-CB7E-4F7D-87D4-B2929A063122}" type="presOf" srcId="{B32A9726-8ACF-4104-8BEC-C93139987680}" destId="{8B1B654B-7B66-4EA0-BFA1-4D33EF888E6B}" srcOrd="1" destOrd="0" presId="urn:microsoft.com/office/officeart/2005/8/layout/bProcess3"/>
    <dgm:cxn modelId="{0FBCC4F5-818E-467B-903C-CF3FC8D7F48E}" type="presOf" srcId="{5B6B49CD-6F42-4A78-ADDA-37992107BC65}" destId="{0574EB19-1277-4B06-A88D-096D93433BB6}" srcOrd="1" destOrd="0" presId="urn:microsoft.com/office/officeart/2005/8/layout/bProcess3"/>
    <dgm:cxn modelId="{B4F329AF-5C52-4D13-ABBA-42ACFE69C9FC}" type="presOf" srcId="{21A1C845-6036-4CC0-BB7F-E7B533E13DB8}" destId="{7D0E5087-C1A4-4622-830F-A06BA36E7116}" srcOrd="0" destOrd="0" presId="urn:microsoft.com/office/officeart/2005/8/layout/bProcess3"/>
    <dgm:cxn modelId="{971FA0AB-EBAA-4044-8A43-784D35523EEC}" type="presOf" srcId="{1F988C11-CE0B-4F82-A65B-922F6D233933}" destId="{E71B1E46-5940-47A4-818A-62465B47C5F1}" srcOrd="0" destOrd="0" presId="urn:microsoft.com/office/officeart/2005/8/layout/bProcess3"/>
    <dgm:cxn modelId="{8DDDD803-CDB4-440D-A72B-8098C612BDD4}" type="presOf" srcId="{B32A9726-8ACF-4104-8BEC-C93139987680}" destId="{35740576-2FF6-45E3-BC3A-1EA2F7C7B478}" srcOrd="0" destOrd="0" presId="urn:microsoft.com/office/officeart/2005/8/layout/bProcess3"/>
    <dgm:cxn modelId="{1CA78810-F661-434E-9C4E-EADCED4E04C3}" type="presOf" srcId="{99510700-3B3B-4C78-B066-0E05CABCC651}" destId="{D86170B4-CD1D-46A9-9389-18383ADA20B0}" srcOrd="0" destOrd="0" presId="urn:microsoft.com/office/officeart/2005/8/layout/bProcess3"/>
    <dgm:cxn modelId="{A46B5658-8C38-466F-9D1E-8468992E5147}" type="presOf" srcId="{21A1C845-6036-4CC0-BB7F-E7B533E13DB8}" destId="{81375E43-89D9-4760-8A5D-02C50F815418}" srcOrd="1" destOrd="0" presId="urn:microsoft.com/office/officeart/2005/8/layout/bProcess3"/>
    <dgm:cxn modelId="{87FE7FD3-1582-4B2C-A953-10F24661EC60}" type="presOf" srcId="{6A417058-FA42-478E-A10C-73B7A049918D}" destId="{177CB9BD-E603-4F20-8451-C15C69354958}" srcOrd="0" destOrd="0" presId="urn:microsoft.com/office/officeart/2005/8/layout/bProcess3"/>
    <dgm:cxn modelId="{AAD8822F-55EE-42E7-82B2-576589DFA132}" type="presOf" srcId="{3467136A-9C46-44A1-9B2C-6A677414E01C}" destId="{886B5682-60D3-449F-AA57-4D31F9FF0F01}" srcOrd="0" destOrd="0" presId="urn:microsoft.com/office/officeart/2005/8/layout/bProcess3"/>
    <dgm:cxn modelId="{C6AF4F50-089C-43FA-8B44-3DD6A37FAC7B}" type="presOf" srcId="{5B6B49CD-6F42-4A78-ADDA-37992107BC65}" destId="{47EC5DC8-5379-4F4A-8147-809DB6AC525C}" srcOrd="0" destOrd="0" presId="urn:microsoft.com/office/officeart/2005/8/layout/bProcess3"/>
    <dgm:cxn modelId="{4645B1C0-D774-46C4-90CC-6C3BD9BD42C7}" srcId="{25A985ED-6AD0-4F7B-9D84-830E32AEB263}" destId="{3467136A-9C46-44A1-9B2C-6A677414E01C}" srcOrd="2" destOrd="0" parTransId="{DB8E4D22-662E-4026-8809-0F67E4B398A4}" sibTransId="{99510700-3B3B-4C78-B066-0E05CABCC651}"/>
    <dgm:cxn modelId="{A2DB1740-5C45-421C-8A7B-EE375EB13F25}" srcId="{25A985ED-6AD0-4F7B-9D84-830E32AEB263}" destId="{6A417058-FA42-478E-A10C-73B7A049918D}" srcOrd="0" destOrd="0" parTransId="{CB363319-412D-465E-B6D8-6876765D01E2}" sibTransId="{21A1C845-6036-4CC0-BB7F-E7B533E13DB8}"/>
    <dgm:cxn modelId="{355B3748-869E-4C94-8DA0-A14E749032FD}" type="presOf" srcId="{25A985ED-6AD0-4F7B-9D84-830E32AEB263}" destId="{AF94AEC4-32AD-4F4A-BFA2-19D41AE9FEE9}" srcOrd="0" destOrd="0" presId="urn:microsoft.com/office/officeart/2005/8/layout/bProcess3"/>
    <dgm:cxn modelId="{2A671E9A-536A-4D39-98FC-A5ED0BCF4AF2}" type="presOf" srcId="{99510700-3B3B-4C78-B066-0E05CABCC651}" destId="{48E1A51D-1C6C-4BD4-8F9C-DF1B7C05911F}" srcOrd="1" destOrd="0" presId="urn:microsoft.com/office/officeart/2005/8/layout/bProcess3"/>
    <dgm:cxn modelId="{9E4491F4-3DE5-41E0-B467-66B966A65518}" type="presParOf" srcId="{AF94AEC4-32AD-4F4A-BFA2-19D41AE9FEE9}" destId="{177CB9BD-E603-4F20-8451-C15C69354958}" srcOrd="0" destOrd="0" presId="urn:microsoft.com/office/officeart/2005/8/layout/bProcess3"/>
    <dgm:cxn modelId="{010EFA16-9044-4FC9-9ECD-E13BD90D92C9}" type="presParOf" srcId="{AF94AEC4-32AD-4F4A-BFA2-19D41AE9FEE9}" destId="{7D0E5087-C1A4-4622-830F-A06BA36E7116}" srcOrd="1" destOrd="0" presId="urn:microsoft.com/office/officeart/2005/8/layout/bProcess3"/>
    <dgm:cxn modelId="{623C9D57-BC0F-46DA-B81A-025ECBEA9CEE}" type="presParOf" srcId="{7D0E5087-C1A4-4622-830F-A06BA36E7116}" destId="{81375E43-89D9-4760-8A5D-02C50F815418}" srcOrd="0" destOrd="0" presId="urn:microsoft.com/office/officeart/2005/8/layout/bProcess3"/>
    <dgm:cxn modelId="{FC07D7EE-E913-44E4-81E9-6C937ADDE12D}" type="presParOf" srcId="{AF94AEC4-32AD-4F4A-BFA2-19D41AE9FEE9}" destId="{EDE206EE-657C-457A-A001-064D004AA158}" srcOrd="2" destOrd="0" presId="urn:microsoft.com/office/officeart/2005/8/layout/bProcess3"/>
    <dgm:cxn modelId="{5A53A56D-E084-4D7F-B968-18F8C711CFAF}" type="presParOf" srcId="{AF94AEC4-32AD-4F4A-BFA2-19D41AE9FEE9}" destId="{35740576-2FF6-45E3-BC3A-1EA2F7C7B478}" srcOrd="3" destOrd="0" presId="urn:microsoft.com/office/officeart/2005/8/layout/bProcess3"/>
    <dgm:cxn modelId="{672A9B0F-4105-424E-8204-56B34BA51E89}" type="presParOf" srcId="{35740576-2FF6-45E3-BC3A-1EA2F7C7B478}" destId="{8B1B654B-7B66-4EA0-BFA1-4D33EF888E6B}" srcOrd="0" destOrd="0" presId="urn:microsoft.com/office/officeart/2005/8/layout/bProcess3"/>
    <dgm:cxn modelId="{E37E3825-B73A-4D80-A17C-A3F1844AAB61}" type="presParOf" srcId="{AF94AEC4-32AD-4F4A-BFA2-19D41AE9FEE9}" destId="{886B5682-60D3-449F-AA57-4D31F9FF0F01}" srcOrd="4" destOrd="0" presId="urn:microsoft.com/office/officeart/2005/8/layout/bProcess3"/>
    <dgm:cxn modelId="{AB18EEA4-EDE5-4498-B276-5360B0CF026C}" type="presParOf" srcId="{AF94AEC4-32AD-4F4A-BFA2-19D41AE9FEE9}" destId="{D86170B4-CD1D-46A9-9389-18383ADA20B0}" srcOrd="5" destOrd="0" presId="urn:microsoft.com/office/officeart/2005/8/layout/bProcess3"/>
    <dgm:cxn modelId="{9750AD9E-0EEF-4ECC-A94D-1F80C9E6F1B4}" type="presParOf" srcId="{D86170B4-CD1D-46A9-9389-18383ADA20B0}" destId="{48E1A51D-1C6C-4BD4-8F9C-DF1B7C05911F}" srcOrd="0" destOrd="0" presId="urn:microsoft.com/office/officeart/2005/8/layout/bProcess3"/>
    <dgm:cxn modelId="{33418320-E570-42D9-ACC9-D7E9164D82DD}" type="presParOf" srcId="{AF94AEC4-32AD-4F4A-BFA2-19D41AE9FEE9}" destId="{49606B53-ECE6-4A6A-B532-9D6080FC0450}" srcOrd="6" destOrd="0" presId="urn:microsoft.com/office/officeart/2005/8/layout/bProcess3"/>
    <dgm:cxn modelId="{60C87739-67A0-4DB9-8702-133CDFFA08DE}" type="presParOf" srcId="{AF94AEC4-32AD-4F4A-BFA2-19D41AE9FEE9}" destId="{47EC5DC8-5379-4F4A-8147-809DB6AC525C}" srcOrd="7" destOrd="0" presId="urn:microsoft.com/office/officeart/2005/8/layout/bProcess3"/>
    <dgm:cxn modelId="{9301AD97-2866-4A02-BDEA-B381707FC0EE}" type="presParOf" srcId="{47EC5DC8-5379-4F4A-8147-809DB6AC525C}" destId="{0574EB19-1277-4B06-A88D-096D93433BB6}" srcOrd="0" destOrd="0" presId="urn:microsoft.com/office/officeart/2005/8/layout/bProcess3"/>
    <dgm:cxn modelId="{C0226837-756F-4430-935F-EC3EB379B21C}" type="presParOf" srcId="{AF94AEC4-32AD-4F4A-BFA2-19D41AE9FEE9}" destId="{E71B1E46-5940-47A4-818A-62465B47C5F1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E5087-C1A4-4622-830F-A06BA36E7116}">
      <dsp:nvSpPr>
        <dsp:cNvPr id="0" name=""/>
        <dsp:cNvSpPr/>
      </dsp:nvSpPr>
      <dsp:spPr>
        <a:xfrm>
          <a:off x="2326077" y="1352970"/>
          <a:ext cx="5033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39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64423" y="1396020"/>
        <a:ext cx="26699" cy="5339"/>
      </dsp:txXfrm>
    </dsp:sp>
    <dsp:sp modelId="{177CB9BD-E603-4F20-8451-C15C69354958}">
      <dsp:nvSpPr>
        <dsp:cNvPr id="0" name=""/>
        <dsp:cNvSpPr/>
      </dsp:nvSpPr>
      <dsp:spPr>
        <a:xfrm>
          <a:off x="6167" y="702177"/>
          <a:ext cx="2321709" cy="139302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Defining the objectives and research needs</a:t>
          </a:r>
          <a:endParaRPr lang="en-US" sz="2100" kern="1200" dirty="0"/>
        </a:p>
      </dsp:txBody>
      <dsp:txXfrm>
        <a:off x="6167" y="702177"/>
        <a:ext cx="2321709" cy="1393025"/>
      </dsp:txXfrm>
    </dsp:sp>
    <dsp:sp modelId="{35740576-2FF6-45E3-BC3A-1EA2F7C7B478}">
      <dsp:nvSpPr>
        <dsp:cNvPr id="0" name=""/>
        <dsp:cNvSpPr/>
      </dsp:nvSpPr>
      <dsp:spPr>
        <a:xfrm>
          <a:off x="5181779" y="1352970"/>
          <a:ext cx="5033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393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20126" y="1396020"/>
        <a:ext cx="26699" cy="5339"/>
      </dsp:txXfrm>
    </dsp:sp>
    <dsp:sp modelId="{EDE206EE-657C-457A-A001-064D004AA158}">
      <dsp:nvSpPr>
        <dsp:cNvPr id="0" name=""/>
        <dsp:cNvSpPr/>
      </dsp:nvSpPr>
      <dsp:spPr>
        <a:xfrm>
          <a:off x="2861870" y="702177"/>
          <a:ext cx="2321709" cy="139302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Designing the research</a:t>
          </a:r>
          <a:endParaRPr lang="en-US" sz="2100" kern="1200"/>
        </a:p>
      </dsp:txBody>
      <dsp:txXfrm>
        <a:off x="2861870" y="702177"/>
        <a:ext cx="2321709" cy="1393025"/>
      </dsp:txXfrm>
    </dsp:sp>
    <dsp:sp modelId="{D86170B4-CD1D-46A9-9389-18383ADA20B0}">
      <dsp:nvSpPr>
        <dsp:cNvPr id="0" name=""/>
        <dsp:cNvSpPr/>
      </dsp:nvSpPr>
      <dsp:spPr>
        <a:xfrm>
          <a:off x="1167022" y="2093403"/>
          <a:ext cx="5711405" cy="503393"/>
        </a:xfrm>
        <a:custGeom>
          <a:avLst/>
          <a:gdLst/>
          <a:ahLst/>
          <a:cxnLst/>
          <a:rect l="0" t="0" r="0" b="0"/>
          <a:pathLst>
            <a:path>
              <a:moveTo>
                <a:pt x="5711405" y="0"/>
              </a:moveTo>
              <a:lnTo>
                <a:pt x="5711405" y="268796"/>
              </a:lnTo>
              <a:lnTo>
                <a:pt x="0" y="268796"/>
              </a:lnTo>
              <a:lnTo>
                <a:pt x="0" y="50339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79317" y="2342430"/>
        <a:ext cx="286815" cy="5339"/>
      </dsp:txXfrm>
    </dsp:sp>
    <dsp:sp modelId="{886B5682-60D3-449F-AA57-4D31F9FF0F01}">
      <dsp:nvSpPr>
        <dsp:cNvPr id="0" name=""/>
        <dsp:cNvSpPr/>
      </dsp:nvSpPr>
      <dsp:spPr>
        <a:xfrm>
          <a:off x="5717572" y="702177"/>
          <a:ext cx="2321709" cy="139302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Collecting the data</a:t>
          </a:r>
          <a:endParaRPr lang="en-US" sz="2100" kern="1200" dirty="0"/>
        </a:p>
      </dsp:txBody>
      <dsp:txXfrm>
        <a:off x="5717572" y="702177"/>
        <a:ext cx="2321709" cy="1393025"/>
      </dsp:txXfrm>
    </dsp:sp>
    <dsp:sp modelId="{47EC5DC8-5379-4F4A-8147-809DB6AC525C}">
      <dsp:nvSpPr>
        <dsp:cNvPr id="0" name=""/>
        <dsp:cNvSpPr/>
      </dsp:nvSpPr>
      <dsp:spPr>
        <a:xfrm>
          <a:off x="2326077" y="3279989"/>
          <a:ext cx="5033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393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64423" y="3323039"/>
        <a:ext cx="26699" cy="5339"/>
      </dsp:txXfrm>
    </dsp:sp>
    <dsp:sp modelId="{49606B53-ECE6-4A6A-B532-9D6080FC0450}">
      <dsp:nvSpPr>
        <dsp:cNvPr id="0" name=""/>
        <dsp:cNvSpPr/>
      </dsp:nvSpPr>
      <dsp:spPr>
        <a:xfrm>
          <a:off x="6167" y="2629196"/>
          <a:ext cx="2321709" cy="139302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Analyzing data and </a:t>
          </a:r>
          <a:br>
            <a:rPr lang="en-US" sz="2100" kern="1200" dirty="0" smtClean="0"/>
          </a:br>
          <a:r>
            <a:rPr lang="en-US" sz="2100" kern="1200" dirty="0" smtClean="0"/>
            <a:t>developing insights</a:t>
          </a:r>
          <a:endParaRPr lang="en-US" sz="2100" kern="1200" dirty="0"/>
        </a:p>
      </dsp:txBody>
      <dsp:txXfrm>
        <a:off x="6167" y="2629196"/>
        <a:ext cx="2321709" cy="1393025"/>
      </dsp:txXfrm>
    </dsp:sp>
    <dsp:sp modelId="{E71B1E46-5940-47A4-818A-62465B47C5F1}">
      <dsp:nvSpPr>
        <dsp:cNvPr id="0" name=""/>
        <dsp:cNvSpPr/>
      </dsp:nvSpPr>
      <dsp:spPr>
        <a:xfrm>
          <a:off x="2861870" y="2629196"/>
          <a:ext cx="2321709" cy="139302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Developing and implementing an action plan</a:t>
          </a:r>
          <a:endParaRPr lang="en-US" sz="2100" kern="1200" dirty="0"/>
        </a:p>
      </dsp:txBody>
      <dsp:txXfrm>
        <a:off x="2861870" y="2629196"/>
        <a:ext cx="2321709" cy="1393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41013-4321-4B33-8778-C4EF4F0D569C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4FE09-601D-4C33-BF96-209AB7552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7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bii.com/en/eye-tracking-research/global/library/videos/all/package-testin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0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dirty="0" smtClean="0"/>
              <a:t>Barbie’s Got</a:t>
            </a:r>
            <a:r>
              <a:rPr lang="en-US" baseline="0" dirty="0" smtClean="0"/>
              <a:t> a New Body: </a:t>
            </a:r>
            <a:r>
              <a:rPr lang="en-US" sz="1200" b="0" dirty="0" smtClean="0">
                <a:latin typeface="Arial" pitchFamily="34" charset="0"/>
                <a:cs typeface="Arial" pitchFamily="34" charset="0"/>
              </a:rPr>
              <a:t>http://time.com/barbie-new-body-cover-story/ (Video 5:05min)</a:t>
            </a:r>
            <a:r>
              <a:rPr lang="en-US" dirty="0" smtClean="0"/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CNN: http://www.cnn.com/2016/01/28/living/barbie-new-body-feat/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A548A-977A-4CCE-9C62-00F219D2DD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6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6047C-2EB5-4AFA-BA51-E4EDBA6FCF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09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6047C-2EB5-4AFA-BA51-E4EDBA6FCF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72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6047C-2EB5-4AFA-BA51-E4EDBA6FCF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31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6047C-2EB5-4AFA-BA51-E4EDBA6FCF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49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6047C-2EB5-4AFA-BA51-E4EDBA6FCF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11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03238" y="539750"/>
            <a:ext cx="3162300" cy="2373313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3076575"/>
            <a:ext cx="6367462" cy="55657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sz="1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4294188" y="395288"/>
            <a:ext cx="2387600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9" tIns="48389" rIns="96779" bIns="48389">
            <a:spAutoFit/>
          </a:bodyPr>
          <a:lstStyle>
            <a:lvl1pPr defTabSz="9652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652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652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652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652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500" b="1" dirty="0">
                <a:solidFill>
                  <a:srgbClr val="000000"/>
                </a:solidFill>
              </a:rPr>
              <a:t>This slide refers to material on pp. </a:t>
            </a:r>
            <a:r>
              <a:rPr lang="en-US" sz="1500" b="1" dirty="0" smtClean="0">
                <a:solidFill>
                  <a:srgbClr val="000000"/>
                </a:solidFill>
              </a:rPr>
              <a:t>186-187.</a:t>
            </a:r>
            <a:endParaRPr lang="en-US" sz="15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400" b="1" dirty="0">
                <a:sym typeface="Wingdings" pitchFamily="2" charset="2"/>
              </a:rPr>
              <a:t> </a:t>
            </a:r>
            <a:r>
              <a:rPr lang="en-US" sz="1400" b="1" dirty="0"/>
              <a:t>Indicates place where slide “builds” to include the corresponding point (upon mouse click).</a:t>
            </a:r>
          </a:p>
          <a:p>
            <a:pPr eaLnBrk="1" hangingPunct="1">
              <a:spcBef>
                <a:spcPct val="50000"/>
              </a:spcBef>
            </a:pPr>
            <a:endParaRPr lang="en-US" sz="1500" b="1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6324600" y="8685213"/>
            <a:ext cx="531813" cy="457200"/>
          </a:xfrm>
        </p:spPr>
        <p:txBody>
          <a:bodyPr/>
          <a:lstStyle/>
          <a:p>
            <a:pPr>
              <a:defRPr/>
            </a:pPr>
            <a:fld id="{DB259C1E-131B-43EA-914D-5AF7B3F83F1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http://www.tobii.com/en/eye-tracking-research/global/library/videos/all/package-testing/</a:t>
            </a:r>
            <a:endParaRPr lang="en-US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59C47-EC73-4F42-9D3D-C275AD3F2D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51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8C843F1-FE9A-47C6-93D9-82C24CC44424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78308"/>
            <a:ext cx="8534400" cy="1826892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Welcome to </a:t>
            </a:r>
            <a:br>
              <a:rPr lang="en-US" sz="5400" dirty="0" smtClean="0"/>
            </a:br>
            <a:r>
              <a:rPr lang="en-US" sz="5400" dirty="0" smtClean="0"/>
              <a:t>Marketing Management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1544" y="5125538"/>
            <a:ext cx="5672931" cy="171817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 pitchFamily="34" charset="0"/>
              </a:rPr>
              <a:t>Dr. Cecilia Ruvalcaba</a:t>
            </a:r>
          </a:p>
          <a:p>
            <a:endParaRPr lang="en-US" sz="2000" dirty="0" smtClean="0">
              <a:latin typeface="Arial Black" pitchFamily="34" charset="0"/>
            </a:endParaRPr>
          </a:p>
          <a:p>
            <a:r>
              <a:rPr lang="en-US" sz="2000" dirty="0" smtClean="0">
                <a:latin typeface="Arial Black" pitchFamily="34" charset="0"/>
              </a:rPr>
              <a:t>BUSI </a:t>
            </a:r>
            <a:r>
              <a:rPr lang="en-US" sz="2000" dirty="0">
                <a:latin typeface="Arial Black" pitchFamily="34" charset="0"/>
              </a:rPr>
              <a:t>107 </a:t>
            </a:r>
            <a:br>
              <a:rPr lang="en-US" sz="2000" dirty="0">
                <a:latin typeface="Arial Black" pitchFamily="34" charset="0"/>
              </a:rPr>
            </a:br>
            <a:r>
              <a:rPr lang="en-US" sz="2000" dirty="0" smtClean="0">
                <a:latin typeface="Arial Black" pitchFamily="34" charset="0"/>
              </a:rPr>
              <a:t>Week 2, Day 3</a:t>
            </a:r>
            <a:endParaRPr lang="en-US" sz="2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024744" cy="648736"/>
          </a:xfrm>
        </p:spPr>
        <p:txBody>
          <a:bodyPr>
            <a:normAutofit/>
          </a:bodyPr>
          <a:lstStyle/>
          <a:p>
            <a:r>
              <a:rPr lang="en-US" dirty="0" smtClean="0"/>
              <a:t>Different Types of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001000" cy="3733800"/>
          </a:xfrm>
        </p:spPr>
        <p:txBody>
          <a:bodyPr numCol="2">
            <a:normAutofit/>
          </a:bodyPr>
          <a:lstStyle/>
          <a:p>
            <a:r>
              <a:rPr lang="en-US" sz="2200" dirty="0" smtClean="0"/>
              <a:t>Quantitative</a:t>
            </a:r>
          </a:p>
          <a:p>
            <a:pPr lvl="1"/>
            <a:r>
              <a:rPr lang="en-US" sz="2200" dirty="0" smtClean="0"/>
              <a:t>Experimental </a:t>
            </a:r>
          </a:p>
          <a:p>
            <a:pPr lvl="1"/>
            <a:r>
              <a:rPr lang="en-US" sz="2200" dirty="0" smtClean="0"/>
              <a:t>Mathematical Modeling</a:t>
            </a:r>
          </a:p>
          <a:p>
            <a:pPr lvl="1"/>
            <a:r>
              <a:rPr lang="en-US" sz="2200" dirty="0"/>
              <a:t>S</a:t>
            </a:r>
            <a:r>
              <a:rPr lang="en-US" sz="2200" dirty="0" smtClean="0"/>
              <a:t>canner Data</a:t>
            </a:r>
          </a:p>
          <a:p>
            <a:pPr lvl="1"/>
            <a:r>
              <a:rPr lang="en-US" sz="2200" dirty="0" smtClean="0"/>
              <a:t>FMRI</a:t>
            </a:r>
          </a:p>
          <a:p>
            <a:pPr lvl="1"/>
            <a:r>
              <a:rPr lang="en-US" sz="2200" dirty="0" smtClean="0"/>
              <a:t>Eye Tracking</a:t>
            </a:r>
          </a:p>
          <a:p>
            <a:pPr lvl="1"/>
            <a:r>
              <a:rPr lang="en-US" sz="2200" dirty="0" smtClean="0"/>
              <a:t>Surveys…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r>
              <a:rPr lang="en-US" sz="2200" dirty="0" smtClean="0"/>
              <a:t>Qualitative</a:t>
            </a:r>
          </a:p>
          <a:p>
            <a:pPr lvl="1"/>
            <a:r>
              <a:rPr lang="en-US" sz="2200" dirty="0" smtClean="0"/>
              <a:t>Interviews</a:t>
            </a:r>
          </a:p>
          <a:p>
            <a:pPr lvl="1"/>
            <a:r>
              <a:rPr lang="en-US" sz="2200" dirty="0" smtClean="0"/>
              <a:t>Observation/ Participant Observation</a:t>
            </a:r>
          </a:p>
          <a:p>
            <a:pPr lvl="1"/>
            <a:r>
              <a:rPr lang="en-US" sz="2200" dirty="0"/>
              <a:t>F</a:t>
            </a:r>
            <a:r>
              <a:rPr lang="en-US" sz="2200" dirty="0" smtClean="0"/>
              <a:t>ocus Groups </a:t>
            </a:r>
            <a:endParaRPr lang="en-US" sz="2200" dirty="0"/>
          </a:p>
          <a:p>
            <a:pPr lvl="1"/>
            <a:r>
              <a:rPr lang="en-US" sz="2200" dirty="0" err="1" smtClean="0"/>
              <a:t>Netnography</a:t>
            </a:r>
            <a:endParaRPr lang="en-US" sz="2200" dirty="0"/>
          </a:p>
          <a:p>
            <a:pPr lvl="1"/>
            <a:r>
              <a:rPr lang="en-US" sz="2200" dirty="0" smtClean="0"/>
              <a:t>Videography </a:t>
            </a:r>
          </a:p>
          <a:p>
            <a:pPr lvl="1"/>
            <a:r>
              <a:rPr lang="en-US" sz="2200" dirty="0"/>
              <a:t>H</a:t>
            </a:r>
            <a:r>
              <a:rPr lang="en-US" sz="2200" dirty="0" smtClean="0"/>
              <a:t>istorical research…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23FD-CF98-46BE-B596-E780FC2A411B}" type="slidenum">
              <a:rPr lang="en-US" smtClean="0"/>
              <a:t>10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97" y="5181600"/>
            <a:ext cx="291465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18"/>
          <a:stretch/>
        </p:blipFill>
        <p:spPr bwMode="auto">
          <a:xfrm>
            <a:off x="5029200" y="4932251"/>
            <a:ext cx="1882515" cy="189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35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Arrow 34"/>
          <p:cNvSpPr/>
          <p:nvPr/>
        </p:nvSpPr>
        <p:spPr bwMode="auto">
          <a:xfrm>
            <a:off x="3886200" y="4572000"/>
            <a:ext cx="914400" cy="304800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kern="0" dirty="0">
              <a:solidFill>
                <a:sysClr val="windowText" lastClr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3886200" y="2971800"/>
            <a:ext cx="914400" cy="304800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kern="0" dirty="0">
              <a:solidFill>
                <a:sysClr val="windowText" lastClr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1676400" y="4495800"/>
            <a:ext cx="914400" cy="304800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kern="0" dirty="0">
              <a:solidFill>
                <a:sysClr val="windowText" lastClr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1676400" y="3048000"/>
            <a:ext cx="914400" cy="304800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kern="0" dirty="0">
              <a:solidFill>
                <a:sysClr val="windowText" lastClr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78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686800" cy="1398587"/>
          </a:xfrm>
        </p:spPr>
        <p:txBody>
          <a:bodyPr>
            <a:noAutofit/>
          </a:bodyPr>
          <a:lstStyle/>
          <a:p>
            <a:r>
              <a:rPr lang="en-US" sz="2800" dirty="0" smtClean="0"/>
              <a:t>Illustration of Experimental Method in Comparing Effectiveness of Two Ads </a:t>
            </a:r>
          </a:p>
        </p:txBody>
      </p:sp>
      <p:sp>
        <p:nvSpPr>
          <p:cNvPr id="15" name="AutoShape 22"/>
          <p:cNvSpPr>
            <a:spLocks noChangeArrowheads="1"/>
          </p:cNvSpPr>
          <p:nvPr/>
        </p:nvSpPr>
        <p:spPr bwMode="auto">
          <a:xfrm>
            <a:off x="2663825" y="2438400"/>
            <a:ext cx="1524000" cy="1371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Arial" charset="0"/>
                <a:cs typeface="Arial" charset="0"/>
              </a:rPr>
              <a:t>Half of the people see Ad #1</a:t>
            </a:r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2663825" y="3962400"/>
            <a:ext cx="1527175" cy="1371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Arial" charset="0"/>
                <a:cs typeface="Arial" charset="0"/>
              </a:rPr>
              <a:t>Half of the people see Ad #2</a:t>
            </a:r>
          </a:p>
        </p:txBody>
      </p:sp>
      <p:sp>
        <p:nvSpPr>
          <p:cNvPr id="63498" name="Rectangle 38"/>
          <p:cNvSpPr>
            <a:spLocks noChangeArrowheads="1"/>
          </p:cNvSpPr>
          <p:nvPr/>
        </p:nvSpPr>
        <p:spPr bwMode="auto">
          <a:xfrm>
            <a:off x="4876800" y="2438400"/>
            <a:ext cx="2590800" cy="1066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b="1" dirty="0"/>
              <a:t>Average for group who saw Ad #1 = 3.2</a:t>
            </a:r>
          </a:p>
        </p:txBody>
      </p:sp>
      <p:sp>
        <p:nvSpPr>
          <p:cNvPr id="63499" name="Rectangle 39"/>
          <p:cNvSpPr>
            <a:spLocks noChangeArrowheads="1"/>
          </p:cNvSpPr>
          <p:nvPr/>
        </p:nvSpPr>
        <p:spPr bwMode="auto">
          <a:xfrm>
            <a:off x="4876800" y="4267200"/>
            <a:ext cx="3429000" cy="1066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b="1" dirty="0"/>
              <a:t>Average for group </a:t>
            </a:r>
          </a:p>
          <a:p>
            <a:pPr algn="ctr"/>
            <a:r>
              <a:rPr lang="en-US" sz="2000" b="1" dirty="0"/>
              <a:t>who saw Ad #2 = 4.6</a:t>
            </a:r>
          </a:p>
        </p:txBody>
      </p:sp>
      <p:sp>
        <p:nvSpPr>
          <p:cNvPr id="48" name="AutoShape 20"/>
          <p:cNvSpPr>
            <a:spLocks noChangeArrowheads="1"/>
          </p:cNvSpPr>
          <p:nvPr/>
        </p:nvSpPr>
        <p:spPr bwMode="auto">
          <a:xfrm>
            <a:off x="76200" y="2667000"/>
            <a:ext cx="2133600" cy="24384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 dirty="0">
                <a:latin typeface="Arial" charset="0"/>
                <a:cs typeface="Arial" charset="0"/>
              </a:rPr>
              <a:t>Representative group of customers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6477000" y="1143000"/>
            <a:ext cx="2590800" cy="5029200"/>
            <a:chOff x="6477000" y="914400"/>
            <a:chExt cx="2590800" cy="5029200"/>
          </a:xfrm>
        </p:grpSpPr>
        <p:sp>
          <p:nvSpPr>
            <p:cNvPr id="37917" name="Line 46"/>
            <p:cNvSpPr>
              <a:spLocks noChangeShapeType="1"/>
            </p:cNvSpPr>
            <p:nvPr/>
          </p:nvSpPr>
          <p:spPr bwMode="auto">
            <a:xfrm>
              <a:off x="7467600" y="1828800"/>
              <a:ext cx="0" cy="2209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37918" name="Line 47"/>
            <p:cNvSpPr>
              <a:spLocks noChangeShapeType="1"/>
            </p:cNvSpPr>
            <p:nvPr/>
          </p:nvSpPr>
          <p:spPr bwMode="auto">
            <a:xfrm>
              <a:off x="8305800" y="1828800"/>
              <a:ext cx="0" cy="411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37919" name="Line 48"/>
            <p:cNvSpPr>
              <a:spLocks noChangeShapeType="1"/>
            </p:cNvSpPr>
            <p:nvPr/>
          </p:nvSpPr>
          <p:spPr bwMode="auto">
            <a:xfrm flipH="1">
              <a:off x="7467600" y="1981200"/>
              <a:ext cx="8382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37920" name="Text Box 49"/>
            <p:cNvSpPr txBox="1">
              <a:spLocks noChangeArrowheads="1"/>
            </p:cNvSpPr>
            <p:nvPr/>
          </p:nvSpPr>
          <p:spPr bwMode="auto">
            <a:xfrm>
              <a:off x="6477000" y="914400"/>
              <a:ext cx="2590800" cy="92333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1800" b="1" dirty="0"/>
                <a:t>Difference in response between two groups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4343400" y="2438400"/>
            <a:ext cx="4572000" cy="4331732"/>
            <a:chOff x="4343400" y="1981200"/>
            <a:chExt cx="4572000" cy="4560332"/>
          </a:xfrm>
        </p:grpSpPr>
        <p:sp>
          <p:nvSpPr>
            <p:cNvPr id="37904" name="Line 28"/>
            <p:cNvSpPr>
              <a:spLocks noChangeShapeType="1"/>
            </p:cNvSpPr>
            <p:nvPr/>
          </p:nvSpPr>
          <p:spPr bwMode="auto">
            <a:xfrm>
              <a:off x="4876800" y="1981200"/>
              <a:ext cx="0" cy="3657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37905" name="Line 29"/>
            <p:cNvSpPr>
              <a:spLocks noChangeShapeType="1"/>
            </p:cNvSpPr>
            <p:nvPr/>
          </p:nvSpPr>
          <p:spPr bwMode="auto">
            <a:xfrm flipH="1">
              <a:off x="4876800" y="5638800"/>
              <a:ext cx="3810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37906" name="Line 32"/>
            <p:cNvSpPr>
              <a:spLocks noChangeShapeType="1"/>
            </p:cNvSpPr>
            <p:nvPr/>
          </p:nvSpPr>
          <p:spPr bwMode="auto">
            <a:xfrm>
              <a:off x="5486400" y="5410200"/>
              <a:ext cx="0" cy="457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37907" name="Line 33"/>
            <p:cNvSpPr>
              <a:spLocks noChangeShapeType="1"/>
            </p:cNvSpPr>
            <p:nvPr/>
          </p:nvSpPr>
          <p:spPr bwMode="auto">
            <a:xfrm>
              <a:off x="6345238" y="5410200"/>
              <a:ext cx="0" cy="457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37908" name="Line 34"/>
            <p:cNvSpPr>
              <a:spLocks noChangeShapeType="1"/>
            </p:cNvSpPr>
            <p:nvPr/>
          </p:nvSpPr>
          <p:spPr bwMode="auto">
            <a:xfrm>
              <a:off x="7162800" y="5410200"/>
              <a:ext cx="0" cy="457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37909" name="Line 36"/>
            <p:cNvSpPr>
              <a:spLocks noChangeShapeType="1"/>
            </p:cNvSpPr>
            <p:nvPr/>
          </p:nvSpPr>
          <p:spPr bwMode="auto">
            <a:xfrm>
              <a:off x="7945438" y="5410200"/>
              <a:ext cx="0" cy="457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37910" name="Line 37"/>
            <p:cNvSpPr>
              <a:spLocks noChangeShapeType="1"/>
            </p:cNvSpPr>
            <p:nvPr/>
          </p:nvSpPr>
          <p:spPr bwMode="auto">
            <a:xfrm>
              <a:off x="8686800" y="5410200"/>
              <a:ext cx="0" cy="457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37911" name="Text Box 41"/>
            <p:cNvSpPr txBox="1">
              <a:spLocks noChangeArrowheads="1"/>
            </p:cNvSpPr>
            <p:nvPr/>
          </p:nvSpPr>
          <p:spPr bwMode="auto">
            <a:xfrm>
              <a:off x="5334000" y="58356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2000" b="1"/>
                <a:t>1</a:t>
              </a:r>
            </a:p>
          </p:txBody>
        </p:sp>
        <p:sp>
          <p:nvSpPr>
            <p:cNvPr id="37912" name="Text Box 42"/>
            <p:cNvSpPr txBox="1">
              <a:spLocks noChangeArrowheads="1"/>
            </p:cNvSpPr>
            <p:nvPr/>
          </p:nvSpPr>
          <p:spPr bwMode="auto">
            <a:xfrm>
              <a:off x="6172200" y="58515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2000" b="1"/>
                <a:t>2</a:t>
              </a:r>
            </a:p>
          </p:txBody>
        </p:sp>
        <p:sp>
          <p:nvSpPr>
            <p:cNvPr id="37913" name="Text Box 43"/>
            <p:cNvSpPr txBox="1">
              <a:spLocks noChangeArrowheads="1"/>
            </p:cNvSpPr>
            <p:nvPr/>
          </p:nvSpPr>
          <p:spPr bwMode="auto">
            <a:xfrm>
              <a:off x="7010400" y="58515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2000" b="1"/>
                <a:t>3</a:t>
              </a:r>
            </a:p>
          </p:txBody>
        </p:sp>
        <p:sp>
          <p:nvSpPr>
            <p:cNvPr id="37914" name="Text Box 44"/>
            <p:cNvSpPr txBox="1">
              <a:spLocks noChangeArrowheads="1"/>
            </p:cNvSpPr>
            <p:nvPr/>
          </p:nvSpPr>
          <p:spPr bwMode="auto">
            <a:xfrm>
              <a:off x="7772400" y="58515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2000" b="1"/>
                <a:t>4</a:t>
              </a:r>
            </a:p>
          </p:txBody>
        </p:sp>
        <p:sp>
          <p:nvSpPr>
            <p:cNvPr id="37915" name="Text Box 45"/>
            <p:cNvSpPr txBox="1">
              <a:spLocks noChangeArrowheads="1"/>
            </p:cNvSpPr>
            <p:nvPr/>
          </p:nvSpPr>
          <p:spPr bwMode="auto">
            <a:xfrm>
              <a:off x="8513763" y="58515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2000" b="1"/>
                <a:t>5</a:t>
              </a:r>
            </a:p>
          </p:txBody>
        </p:sp>
        <p:sp>
          <p:nvSpPr>
            <p:cNvPr id="37916" name="TextBox 35"/>
            <p:cNvSpPr txBox="1">
              <a:spLocks noChangeArrowheads="1"/>
            </p:cNvSpPr>
            <p:nvPr/>
          </p:nvSpPr>
          <p:spPr bwMode="auto">
            <a:xfrm>
              <a:off x="4343400" y="6172200"/>
              <a:ext cx="4572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1800" b="1" dirty="0"/>
                <a:t>Average product interest rating </a:t>
              </a:r>
              <a:r>
                <a:rPr lang="en-US" sz="1800" b="1" dirty="0" smtClean="0"/>
                <a:t>by group</a:t>
              </a:r>
              <a:endParaRPr lang="en-US" sz="1800" b="1" dirty="0"/>
            </a:p>
          </p:txBody>
        </p:sp>
      </p:grpSp>
      <p:sp>
        <p:nvSpPr>
          <p:cNvPr id="63507" name="TextBox 36"/>
          <p:cNvSpPr txBox="1">
            <a:spLocks noChangeArrowheads="1"/>
          </p:cNvSpPr>
          <p:nvPr/>
        </p:nvSpPr>
        <p:spPr bwMode="auto">
          <a:xfrm>
            <a:off x="2133600" y="1447800"/>
            <a:ext cx="2362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800" b="1"/>
              <a:t>Groups of people are similar except for the ad they see</a:t>
            </a:r>
          </a:p>
        </p:txBody>
      </p:sp>
    </p:spTree>
    <p:extLst>
      <p:ext uri="{BB962C8B-B14F-4D97-AF65-F5344CB8AC3E}">
        <p14:creationId xmlns:p14="http://schemas.microsoft.com/office/powerpoint/2010/main" val="411510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eineken usabilit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23FD-CF98-46BE-B596-E780FC2A41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7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457200"/>
            <a:ext cx="4397375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http://www.uxmatters.com/mt/archives/2005/12/images/2eyetracking_function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2057400"/>
            <a:ext cx="211455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4114800"/>
            <a:ext cx="9144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28600" y="533400"/>
            <a:ext cx="3429000" cy="146050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600" dirty="0" smtClean="0"/>
              <a:t>Eye tracking</a:t>
            </a:r>
            <a:br>
              <a:rPr lang="en-US" sz="3600" dirty="0" smtClean="0"/>
            </a:br>
            <a:r>
              <a:rPr lang="en-US" sz="3600" dirty="0" smtClean="0"/>
              <a:t>Hot Spot Map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23FD-CF98-46BE-B596-E780FC2A41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7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8001000" cy="6858000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23FD-CF98-46BE-B596-E780FC2A41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9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76559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Take Away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488" y="1371601"/>
            <a:ext cx="7353300" cy="31242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Marketing Research… Make sure to ask the right questions.</a:t>
            </a:r>
          </a:p>
          <a:p>
            <a:pPr lvl="1"/>
            <a:r>
              <a:rPr lang="en-US" sz="2800" dirty="0">
                <a:latin typeface="+mj-lt"/>
              </a:rPr>
              <a:t>Correlation ≠ Causation</a:t>
            </a:r>
          </a:p>
          <a:p>
            <a:pPr lvl="2"/>
            <a:endParaRPr lang="en-US" sz="2800" dirty="0" smtClean="0">
              <a:latin typeface="+mj-lt"/>
              <a:cs typeface="Arial" pitchFamily="34" charset="0"/>
            </a:endParaRPr>
          </a:p>
          <a:p>
            <a:r>
              <a:rPr lang="en-US" sz="2800" dirty="0">
                <a:latin typeface="+mj-lt"/>
              </a:rPr>
              <a:t>Marketing Data- Don’t ignore the opportunities</a:t>
            </a:r>
          </a:p>
          <a:p>
            <a:pPr lvl="1"/>
            <a:endParaRPr lang="en-US" sz="2800" dirty="0" smtClean="0">
              <a:latin typeface="+mj-lt"/>
              <a:cs typeface="Arial" pitchFamily="34" charset="0"/>
            </a:endParaRPr>
          </a:p>
          <a:p>
            <a:pPr marL="0" lvl="1" indent="0">
              <a:buNone/>
            </a:pPr>
            <a:endParaRPr lang="en-US" sz="2800" dirty="0" smtClean="0">
              <a:latin typeface="+mj-lt"/>
              <a:cs typeface="Arial" pitchFamily="34" charset="0"/>
            </a:endParaRPr>
          </a:p>
          <a:p>
            <a:pPr lvl="1"/>
            <a:endParaRPr lang="en-US" sz="2800" dirty="0" smtClean="0">
              <a:latin typeface="+mj-lt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F997B-7B9D-4C99-AE64-46BFBF986EB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05103"/>
            <a:ext cx="1219200" cy="101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http://www.vizylabs.com/wp-content/uploads/2014/09/MarketingPuzzl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3" b="15947"/>
          <a:stretch/>
        </p:blipFill>
        <p:spPr bwMode="auto">
          <a:xfrm>
            <a:off x="1066800" y="4495800"/>
            <a:ext cx="67437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7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48419" y="1371600"/>
            <a:ext cx="7520940" cy="358139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Chapter 10: Marketing Research </a:t>
            </a:r>
            <a:r>
              <a:rPr lang="en-US" sz="2400" b="0" dirty="0" err="1" smtClean="0">
                <a:latin typeface="Arial" pitchFamily="34" charset="0"/>
                <a:cs typeface="Arial" pitchFamily="34" charset="0"/>
              </a:rPr>
              <a:t>cont</a:t>
            </a: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sz="2400" b="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Wednesday February 22.  </a:t>
            </a:r>
          </a:p>
          <a:p>
            <a:pPr marL="0" indent="0"/>
            <a:r>
              <a:rPr lang="en-US" sz="2400" b="0" dirty="0">
                <a:latin typeface="Arial" pitchFamily="34" charset="0"/>
                <a:cs typeface="Arial" pitchFamily="34" charset="0"/>
              </a:rPr>
              <a:t>Library Database Session w/ Jack Schroeder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49FF3-FF5B-45BB-997D-86407D1E7652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Picture 2" descr="http://tntadventure.com/wp-content/uploads/2013/10/remind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456" y="1"/>
            <a:ext cx="203180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68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533400"/>
          </a:xfrm>
        </p:spPr>
        <p:txBody>
          <a:bodyPr/>
          <a:lstStyle/>
          <a:p>
            <a:pPr algn="ctr"/>
            <a:r>
              <a:rPr lang="en-US" sz="3600" dirty="0" smtClean="0"/>
              <a:t>Barbie’s Got a New Body</a:t>
            </a:r>
            <a:endParaRPr lang="en-US" sz="3600" dirty="0"/>
          </a:p>
        </p:txBody>
      </p:sp>
      <p:pic>
        <p:nvPicPr>
          <p:cNvPr id="1026" name="Picture 2" descr="https://archive.ama.org/PublishingImages/MarketingNewsMasthead6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619750"/>
            <a:ext cx="5715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imedotcom.files.wordpress.com/2016/01/barbiesilos_tealbackgroundlabel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3"/>
          <a:stretch/>
        </p:blipFill>
        <p:spPr bwMode="auto">
          <a:xfrm>
            <a:off x="800100" y="0"/>
            <a:ext cx="74676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80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" y="1143000"/>
            <a:ext cx="8991600" cy="4722492"/>
          </a:xfrm>
        </p:spPr>
        <p:txBody>
          <a:bodyPr anchor="ctr">
            <a:noAutofit/>
          </a:bodyPr>
          <a:lstStyle/>
          <a:p>
            <a:pPr algn="ctr"/>
            <a:r>
              <a:rPr lang="en-US" sz="5400" dirty="0" smtClean="0"/>
              <a:t>Chapter 10: </a:t>
            </a:r>
            <a:br>
              <a:rPr lang="en-US" sz="5400" dirty="0" smtClean="0"/>
            </a:br>
            <a:r>
              <a:rPr lang="en-US" sz="5400" dirty="0" smtClean="0"/>
              <a:t>Marketing Research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3789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305" y="106973"/>
            <a:ext cx="5867400" cy="731227"/>
          </a:xfrm>
        </p:spPr>
        <p:txBody>
          <a:bodyPr/>
          <a:lstStyle/>
          <a:p>
            <a:pPr algn="ctr"/>
            <a:r>
              <a:rPr lang="en-US" dirty="0" smtClean="0"/>
              <a:t>Marketing Research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838200"/>
            <a:ext cx="7391400" cy="546735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0" dirty="0">
                <a:latin typeface="+mj-lt"/>
              </a:rPr>
              <a:t>Marketing research is traditionally defined as </a:t>
            </a:r>
            <a:r>
              <a:rPr lang="en-US" sz="2000" b="0" dirty="0" smtClean="0">
                <a:latin typeface="+mj-lt"/>
              </a:rPr>
              <a:t>the</a:t>
            </a:r>
          </a:p>
          <a:p>
            <a:pPr marL="0" indent="-292608">
              <a:buNone/>
            </a:pPr>
            <a:r>
              <a:rPr lang="en-US" sz="2000" b="0" dirty="0" smtClean="0">
                <a:latin typeface="+mj-lt"/>
              </a:rPr>
              <a:t> </a:t>
            </a:r>
            <a:r>
              <a:rPr lang="en-US" sz="2000" b="0" dirty="0">
                <a:latin typeface="+mj-lt"/>
              </a:rPr>
              <a:t>systematic gathering, recording, and analyzing of </a:t>
            </a:r>
            <a:endParaRPr lang="en-US" sz="2000" b="0" dirty="0" smtClean="0">
              <a:latin typeface="+mj-lt"/>
            </a:endParaRPr>
          </a:p>
          <a:p>
            <a:pPr marL="0" indent="-292608">
              <a:buNone/>
            </a:pPr>
            <a:r>
              <a:rPr lang="en-US" sz="2000" b="0" dirty="0" smtClean="0">
                <a:latin typeface="+mj-lt"/>
              </a:rPr>
              <a:t>data </a:t>
            </a:r>
            <a:r>
              <a:rPr lang="en-US" sz="2000" b="0" dirty="0">
                <a:latin typeface="+mj-lt"/>
              </a:rPr>
              <a:t>to provide information useful to marketing decision making.</a:t>
            </a:r>
          </a:p>
          <a:p>
            <a:pPr>
              <a:buFont typeface="Arial" pitchFamily="34" charset="0"/>
              <a:buChar char="•"/>
            </a:pPr>
            <a:endParaRPr lang="en-US" sz="800" b="0" dirty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0" u="sng" dirty="0">
                <a:solidFill>
                  <a:srgbClr val="FF0000"/>
                </a:solidFill>
                <a:latin typeface="+mj-lt"/>
              </a:rPr>
              <a:t>Aids</a:t>
            </a:r>
            <a:r>
              <a:rPr lang="en-US" sz="2000" b="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000" b="0" dirty="0">
                <a:latin typeface="+mj-lt"/>
              </a:rPr>
              <a:t>decision making and is not a substitute for it</a:t>
            </a:r>
          </a:p>
          <a:p>
            <a:pPr>
              <a:buFont typeface="Arial" pitchFamily="34" charset="0"/>
              <a:buChar char="•"/>
            </a:pPr>
            <a:endParaRPr lang="en-US" sz="2000" b="0" dirty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0" dirty="0">
                <a:latin typeface="+mj-lt"/>
              </a:rPr>
              <a:t>Can reduce risks associated with managing marketing strategies</a:t>
            </a:r>
          </a:p>
          <a:p>
            <a:pPr>
              <a:buFont typeface="Arial" pitchFamily="34" charset="0"/>
              <a:buChar char="•"/>
            </a:pPr>
            <a:endParaRPr lang="en-US" sz="2000" b="0" dirty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0" dirty="0">
                <a:latin typeface="+mj-lt"/>
              </a:rPr>
              <a:t>Vital for investigating the effects of various marketing strategies after implementation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 lvl="1">
              <a:buFont typeface="Arial" pitchFamily="34" charset="0"/>
              <a:buChar char="•"/>
            </a:pPr>
            <a:endParaRPr lang="en-US" sz="20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23FD-CF98-46BE-B596-E780FC2A411B}" type="slidenum">
              <a:rPr lang="en-US" smtClean="0"/>
              <a:t>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0"/>
            <a:ext cx="2578937" cy="138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d1lwft0f0qzya1.cloudfront.net/dims4/COKE/652e5b1/2147483647/resize/584x%3E/quality/75/?url=http%3A%2F%2Fassets.coca-colacompany.com%2Fc1%2Fb2%2F4d27147b486bac3c445ac446fffd%2Fnew-coke-ad-better-than-eve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79"/>
          <a:stretch/>
        </p:blipFill>
        <p:spPr bwMode="auto">
          <a:xfrm>
            <a:off x="7238998" y="3124200"/>
            <a:ext cx="1801355" cy="179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27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7520940" cy="548640"/>
          </a:xfrm>
        </p:spPr>
        <p:txBody>
          <a:bodyPr/>
          <a:lstStyle/>
          <a:p>
            <a:r>
              <a:rPr lang="en-US" dirty="0"/>
              <a:t>The Research Process</a:t>
            </a:r>
          </a:p>
        </p:txBody>
      </p:sp>
      <p:graphicFrame>
        <p:nvGraphicFramePr>
          <p:cNvPr id="3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4691303"/>
              </p:ext>
            </p:extLst>
          </p:nvPr>
        </p:nvGraphicFramePr>
        <p:xfrm>
          <a:off x="533400" y="1219200"/>
          <a:ext cx="804545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536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001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Defining the Problem and Establishing Research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572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Type of Research (Country, Market, Consumer)</a:t>
            </a:r>
          </a:p>
          <a:p>
            <a:endParaRPr lang="en-US" sz="800" dirty="0" smtClean="0"/>
          </a:p>
          <a:p>
            <a:r>
              <a:rPr lang="en-US" sz="2000" dirty="0" smtClean="0"/>
              <a:t>What is your purpose and goals?</a:t>
            </a:r>
          </a:p>
          <a:p>
            <a:pPr lvl="1"/>
            <a:r>
              <a:rPr lang="en-US" sz="2000" dirty="0" smtClean="0"/>
              <a:t>(</a:t>
            </a:r>
            <a:r>
              <a:rPr lang="en-US" sz="2000" dirty="0"/>
              <a:t>1) the area of inquiry, </a:t>
            </a:r>
          </a:p>
          <a:p>
            <a:pPr lvl="1"/>
            <a:r>
              <a:rPr lang="en-US" sz="2000" dirty="0" smtClean="0"/>
              <a:t>(2</a:t>
            </a:r>
            <a:r>
              <a:rPr lang="en-US" sz="2000" dirty="0"/>
              <a:t>) how an understanding of it is to be developed</a:t>
            </a:r>
            <a:r>
              <a:rPr lang="en-US" sz="2000" dirty="0" smtClean="0"/>
              <a:t>,</a:t>
            </a:r>
            <a:endParaRPr lang="en-US" sz="2000" dirty="0"/>
          </a:p>
          <a:p>
            <a:pPr lvl="1"/>
            <a:r>
              <a:rPr lang="en-US" sz="2000" dirty="0"/>
              <a:t>(3) what the client hopes to accomplish by understanding the research topic. </a:t>
            </a:r>
          </a:p>
          <a:p>
            <a:endParaRPr lang="en-US" sz="800" dirty="0" smtClean="0"/>
          </a:p>
          <a:p>
            <a:r>
              <a:rPr lang="en-US" sz="2000" dirty="0" smtClean="0"/>
              <a:t>What is your research topic/question?</a:t>
            </a:r>
          </a:p>
          <a:p>
            <a:pPr lvl="1"/>
            <a:r>
              <a:rPr lang="en-US" sz="2000" dirty="0"/>
              <a:t>Most Critical Step!</a:t>
            </a:r>
          </a:p>
          <a:p>
            <a:pPr lvl="1"/>
            <a:r>
              <a:rPr lang="en-US" sz="2000" dirty="0"/>
              <a:t>Specify a topic but allow room for discovery.</a:t>
            </a:r>
          </a:p>
          <a:p>
            <a:pPr lvl="1"/>
            <a:r>
              <a:rPr lang="en-US" sz="2000" dirty="0"/>
              <a:t>Topic must be well-defined and suitably delimited to execute within the time and budget available.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23FD-CF98-46BE-B596-E780FC2A411B}" type="slidenum">
              <a:rPr lang="en-US" smtClean="0"/>
              <a:t>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996" y="9144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117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6096000" cy="6858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Sources of Information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9113"/>
            <a:ext cx="6248400" cy="3197087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+mj-lt"/>
              </a:rPr>
              <a:t>Secondary</a:t>
            </a:r>
          </a:p>
          <a:p>
            <a:pPr lvl="1"/>
            <a:r>
              <a:rPr lang="en-US" sz="2000" dirty="0">
                <a:latin typeface="+mj-lt"/>
              </a:rPr>
              <a:t>Data collected for some other purpose </a:t>
            </a:r>
            <a:endParaRPr lang="en-US" sz="2000" dirty="0" smtClean="0">
              <a:latin typeface="+mj-lt"/>
            </a:endParaRPr>
          </a:p>
          <a:p>
            <a:pPr marL="0" lvl="1" indent="0">
              <a:buNone/>
            </a:pPr>
            <a:r>
              <a:rPr lang="en-US" sz="2000" dirty="0" smtClean="0">
                <a:latin typeface="+mj-lt"/>
              </a:rPr>
              <a:t>that </a:t>
            </a:r>
            <a:r>
              <a:rPr lang="en-US" sz="2000" dirty="0">
                <a:latin typeface="+mj-lt"/>
              </a:rPr>
              <a:t>is subsequently used in a </a:t>
            </a:r>
            <a:endParaRPr lang="en-US" sz="2000" dirty="0" smtClean="0">
              <a:latin typeface="+mj-lt"/>
            </a:endParaRPr>
          </a:p>
          <a:p>
            <a:pPr marL="0" lvl="1" indent="0">
              <a:buNone/>
            </a:pPr>
            <a:r>
              <a:rPr lang="en-US" sz="2000" dirty="0" smtClean="0">
                <a:latin typeface="+mj-lt"/>
              </a:rPr>
              <a:t>research </a:t>
            </a:r>
            <a:r>
              <a:rPr lang="en-US" sz="2000" dirty="0">
                <a:latin typeface="+mj-lt"/>
              </a:rPr>
              <a:t>project. </a:t>
            </a:r>
            <a:endParaRPr lang="en-US" sz="2000" dirty="0" smtClean="0">
              <a:latin typeface="+mj-lt"/>
            </a:endParaRPr>
          </a:p>
          <a:p>
            <a:pPr lvl="1"/>
            <a:endParaRPr lang="en-US" sz="2000" dirty="0">
              <a:latin typeface="+mj-lt"/>
            </a:endParaRPr>
          </a:p>
          <a:p>
            <a:pPr lvl="1"/>
            <a:endParaRPr lang="en-US" sz="8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Primary</a:t>
            </a:r>
          </a:p>
          <a:p>
            <a:pPr lvl="1"/>
            <a:r>
              <a:rPr lang="en-US" sz="2000" dirty="0" smtClean="0">
                <a:latin typeface="+mj-lt"/>
              </a:rPr>
              <a:t>Data </a:t>
            </a:r>
            <a:r>
              <a:rPr lang="en-US" sz="2000" dirty="0">
                <a:latin typeface="+mj-lt"/>
              </a:rPr>
              <a:t>originating from a researcher and collected to provide information relevant to a specific research project.</a:t>
            </a:r>
            <a:endParaRPr lang="th-TH" sz="2000" dirty="0">
              <a:latin typeface="+mj-lt"/>
            </a:endParaRPr>
          </a:p>
          <a:p>
            <a:pPr lvl="1"/>
            <a:endParaRPr lang="en-US" sz="800" dirty="0" smtClean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23FD-CF98-46BE-B596-E780FC2A411B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4400" y="685800"/>
            <a:ext cx="4602705" cy="2591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-23446" y="3886200"/>
            <a:ext cx="9167446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8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Quantitative Research:                                              </a:t>
            </a:r>
            <a:r>
              <a:rPr lang="en-US" sz="2000" dirty="0" smtClean="0"/>
              <a:t>Qualitative  </a:t>
            </a:r>
            <a:r>
              <a:rPr lang="en-US" sz="2000" dirty="0"/>
              <a:t>Research: </a:t>
            </a:r>
            <a:endParaRPr lang="en-US" sz="2000" dirty="0" smtClean="0">
              <a:latin typeface="+mj-lt"/>
            </a:endParaRPr>
          </a:p>
          <a:p>
            <a:r>
              <a:rPr lang="en-US" sz="2000" b="0" dirty="0" smtClean="0">
                <a:latin typeface="+mj-lt"/>
              </a:rPr>
              <a:t>Ex. Consumer Product Testing                                   </a:t>
            </a:r>
            <a:r>
              <a:rPr lang="en-US" sz="2000" b="0" dirty="0" smtClean="0"/>
              <a:t>Ex</a:t>
            </a:r>
            <a:r>
              <a:rPr lang="en-US" sz="2000" b="0" dirty="0"/>
              <a:t>. Consumer </a:t>
            </a:r>
            <a:r>
              <a:rPr lang="en-US" sz="2000" dirty="0"/>
              <a:t> </a:t>
            </a:r>
            <a:r>
              <a:rPr lang="en-US" sz="2000" b="0" dirty="0"/>
              <a:t>Product Use</a:t>
            </a:r>
          </a:p>
          <a:p>
            <a:endParaRPr lang="en-US" sz="2000" b="0" dirty="0" smtClean="0">
              <a:latin typeface="+mj-lt"/>
            </a:endParaRPr>
          </a:p>
          <a:p>
            <a:endParaRPr lang="en-US" sz="800" dirty="0" smtClean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  <p:pic>
        <p:nvPicPr>
          <p:cNvPr id="1028" name="Picture 4" descr="http://bazaarvoiceblog.com/wp-content/uploads/pizza0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45" y="5004977"/>
            <a:ext cx="2690446" cy="185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polaris-research.com/13/prs/edit_file/image/2013-3-19/201303192107057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029200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47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Interpret and Communicate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696200" cy="4114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Interpretation-&gt; Cultural Understanding</a:t>
            </a:r>
          </a:p>
          <a:p>
            <a:endParaRPr lang="en-US" sz="2400" dirty="0"/>
          </a:p>
          <a:p>
            <a:r>
              <a:rPr lang="en-US" sz="2400" dirty="0" smtClean="0"/>
              <a:t>Skepticism</a:t>
            </a:r>
          </a:p>
          <a:p>
            <a:pPr lvl="1"/>
            <a:r>
              <a:rPr lang="en-US" sz="2400" dirty="0"/>
              <a:t>The meanings of words, the consumer’s attitude toward a product, the interviewer’s attitude, or the interview situation can distort research findings.</a:t>
            </a:r>
          </a:p>
          <a:p>
            <a:endParaRPr lang="en-US" sz="2400" dirty="0" smtClean="0"/>
          </a:p>
          <a:p>
            <a:r>
              <a:rPr lang="en-US" sz="2400" dirty="0"/>
              <a:t>What does it all mean?</a:t>
            </a:r>
          </a:p>
          <a:p>
            <a:pPr lvl="1"/>
            <a:r>
              <a:rPr lang="en-US" sz="2400" dirty="0" smtClean="0"/>
              <a:t>Correlation vs. Causation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23FD-CF98-46BE-B596-E780FC2A41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1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080" y="457200"/>
            <a:ext cx="7024744" cy="724936"/>
          </a:xfrm>
        </p:spPr>
        <p:txBody>
          <a:bodyPr/>
          <a:lstStyle/>
          <a:p>
            <a:r>
              <a:rPr lang="en-US" dirty="0" smtClean="0"/>
              <a:t>Correlation and Causation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848600" cy="2209800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Correlation = relationship between two variables</a:t>
            </a:r>
          </a:p>
          <a:p>
            <a:r>
              <a:rPr lang="en-US" sz="2200" dirty="0"/>
              <a:t>Causation = one variable producing an effect in another variable</a:t>
            </a:r>
          </a:p>
          <a:p>
            <a:r>
              <a:rPr lang="en-US" sz="2200" dirty="0"/>
              <a:t>Correlation </a:t>
            </a:r>
            <a:r>
              <a:rPr lang="en-US" sz="2200" dirty="0" smtClean="0"/>
              <a:t>≠ Causation</a:t>
            </a:r>
          </a:p>
          <a:p>
            <a:pPr lvl="1"/>
            <a:r>
              <a:rPr lang="en-US" sz="2000" dirty="0" smtClean="0"/>
              <a:t>Correlation</a:t>
            </a:r>
          </a:p>
          <a:p>
            <a:pPr lvl="1"/>
            <a:r>
              <a:rPr lang="en-US" sz="2000" dirty="0" smtClean="0"/>
              <a:t>Temporal Antecedence</a:t>
            </a:r>
          </a:p>
          <a:p>
            <a:pPr lvl="1"/>
            <a:r>
              <a:rPr lang="en-US" sz="2000" dirty="0" smtClean="0"/>
              <a:t>No third factor driving both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23FD-CF98-46BE-B596-E780FC2A411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http://www.centralcoastlending.com/wp-content/uploads/2013/02/solvang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8"/>
          <a:stretch/>
        </p:blipFill>
        <p:spPr bwMode="auto">
          <a:xfrm>
            <a:off x="304800" y="3429000"/>
            <a:ext cx="4222652" cy="3200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DSC0024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655" y="3429000"/>
            <a:ext cx="3733800" cy="3224134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70723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3354</TotalTime>
  <Words>544</Words>
  <Application>Microsoft Office PowerPoint</Application>
  <PresentationFormat>On-screen Show (4:3)</PresentationFormat>
  <Paragraphs>133</Paragraphs>
  <Slides>16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Angles</vt:lpstr>
      <vt:lpstr>Welcome to  Marketing Management</vt:lpstr>
      <vt:lpstr>Barbie’s Got a New Body</vt:lpstr>
      <vt:lpstr>Chapter 10:  Marketing Research</vt:lpstr>
      <vt:lpstr>Marketing Research </vt:lpstr>
      <vt:lpstr>The Research Process</vt:lpstr>
      <vt:lpstr>Defining the Problem and Establishing Research Objectives</vt:lpstr>
      <vt:lpstr>Sources of Information:</vt:lpstr>
      <vt:lpstr>Interpret and Communicate Findings</vt:lpstr>
      <vt:lpstr>Correlation and Causation</vt:lpstr>
      <vt:lpstr>Different Types of Research</vt:lpstr>
      <vt:lpstr>Illustration of Experimental Method in Comparing Effectiveness of Two Ads </vt:lpstr>
      <vt:lpstr>PowerPoint Presentation</vt:lpstr>
      <vt:lpstr>PowerPoint Presentation</vt:lpstr>
      <vt:lpstr>PowerPoint Presentation</vt:lpstr>
      <vt:lpstr>Take Away for Today</vt:lpstr>
      <vt:lpstr>Next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BUSI 107 Section 1</dc:title>
  <dc:creator>Cecy</dc:creator>
  <cp:lastModifiedBy>Cecy</cp:lastModifiedBy>
  <cp:revision>108</cp:revision>
  <dcterms:created xsi:type="dcterms:W3CDTF">2015-08-23T22:48:46Z</dcterms:created>
  <dcterms:modified xsi:type="dcterms:W3CDTF">2016-01-29T22:25:22Z</dcterms:modified>
</cp:coreProperties>
</file>