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321" r:id="rId3"/>
    <p:sldId id="272" r:id="rId4"/>
    <p:sldId id="335" r:id="rId5"/>
    <p:sldId id="347" r:id="rId6"/>
    <p:sldId id="348" r:id="rId7"/>
    <p:sldId id="349" r:id="rId8"/>
    <p:sldId id="350" r:id="rId9"/>
    <p:sldId id="355" r:id="rId10"/>
    <p:sldId id="358" r:id="rId11"/>
    <p:sldId id="357" r:id="rId12"/>
    <p:sldId id="362" r:id="rId13"/>
    <p:sldId id="3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8" d="100"/>
          <a:sy n="58" d="100"/>
        </p:scale>
        <p:origin x="-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morning-mix/wp/2016/01/30/genuine-tears-of-joy-lego-to-release-its-first-ever-figurine-in-a-wheelchai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32" indent="-171432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Lego’s first-ever figurine in a wheelchair is prompting ‘genuine tears of joy’</a:t>
            </a: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https://www.washingtonpost.com/news/morning-mix/wp/2016/01/30/genuine-tears-of-joy-lego-to-release-its-first-ever-figurine-in-a-wheelchair/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047C-2EB5-4AFA-BA51-E4EDBA6FC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B1B99-D946-4409-9FE2-B923CD535E7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42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B1B99-D946-4409-9FE2-B923CD535E7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92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itchFamily="34" charset="0"/>
              <a:buChar char="•"/>
            </a:pPr>
            <a:endParaRPr lang="en-US" baseline="0" dirty="0" smtClean="0"/>
          </a:p>
          <a:p>
            <a:pPr marL="171432" indent="-171432">
              <a:buFont typeface="Arial" pitchFamily="34" charset="0"/>
              <a:buChar char="•"/>
            </a:pPr>
            <a:endParaRPr lang="en-US" baseline="0" dirty="0" smtClean="0"/>
          </a:p>
          <a:p>
            <a:pPr marL="171432" indent="-171432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B1B99-D946-4409-9FE2-B923CD535E7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9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B1B99-D946-4409-9FE2-B923CD535E7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7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7376A-12D8-4408-992F-DB8F6BED53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B1B99-D946-4409-9FE2-B923CD535E7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20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3,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Coding Sample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1" t="24052" r="16656" b="24675"/>
          <a:stretch/>
        </p:blipFill>
        <p:spPr bwMode="auto">
          <a:xfrm>
            <a:off x="152400" y="1676400"/>
            <a:ext cx="8961121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1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4350"/>
            <a:ext cx="77724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QUESTIONING OR OPENING THE DATA FOR QUESTIONING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334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Who?  What?  When?  How much?  Why?  Where?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Who is the consumer?  Respondent?  Informant?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Who else is there?  What are their positions?  Roles?  Influences?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What might he/she be thinking when they say something?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What meanings do they attach to things?  Where do the meanings come from?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Where is the consumer now?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Where is he/she going to be?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What are his/her plans?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How much does it cost?  Weigh?  etc.?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What are the experiences?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Why is he/she doing it?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What is the motivation?</a:t>
            </a:r>
          </a:p>
          <a:p>
            <a:pPr>
              <a:spcBef>
                <a:spcPct val="10000"/>
              </a:spcBef>
              <a:buFont typeface="Monotype Sorts" charset="2"/>
              <a:buNone/>
            </a:pPr>
            <a:r>
              <a:rPr lang="en-US" sz="2000" dirty="0" smtClean="0"/>
              <a:t>What is he/she not doing?</a:t>
            </a:r>
          </a:p>
          <a:p>
            <a:pPr>
              <a:lnSpc>
                <a:spcPct val="65000"/>
              </a:lnSpc>
              <a:spcBef>
                <a:spcPct val="0"/>
              </a:spcBef>
              <a:buFont typeface="Monotype Sorts" charset="2"/>
              <a:buNone/>
            </a:pPr>
            <a:endParaRPr lang="en-US" sz="1800" dirty="0" smtClean="0"/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sz="2400" dirty="0" smtClean="0"/>
              <a:t>For all of the above, what words in the text trigger this questioning?  Context?  Words, lines, sentences?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81000" y="57150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237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0169"/>
            <a:ext cx="8229600" cy="505543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Marketing Research: What is the view?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Marketing </a:t>
            </a:r>
            <a:r>
              <a:rPr lang="en-US" sz="2400" dirty="0">
                <a:latin typeface="+mj-lt"/>
              </a:rPr>
              <a:t>Data- </a:t>
            </a:r>
            <a:r>
              <a:rPr lang="en-US" sz="2400" dirty="0" smtClean="0">
                <a:latin typeface="+mj-lt"/>
              </a:rPr>
              <a:t>A Rich Source of Information!</a:t>
            </a:r>
          </a:p>
          <a:p>
            <a:r>
              <a:rPr lang="en-US" sz="2400" dirty="0" smtClean="0">
                <a:latin typeface="+mj-lt"/>
              </a:rPr>
              <a:t>	Don’t </a:t>
            </a:r>
            <a:r>
              <a:rPr lang="en-US" sz="2400" dirty="0">
                <a:latin typeface="+mj-lt"/>
              </a:rPr>
              <a:t>ignore the </a:t>
            </a:r>
            <a:r>
              <a:rPr lang="en-US" sz="2400" dirty="0" smtClean="0">
                <a:latin typeface="+mj-lt"/>
              </a:rPr>
              <a:t>opportunities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19213" r="15611" b="16916"/>
          <a:stretch/>
        </p:blipFill>
        <p:spPr bwMode="auto">
          <a:xfrm>
            <a:off x="6553200" y="1168424"/>
            <a:ext cx="2438400" cy="147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66800" y="44958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2976" y="1219200"/>
            <a:ext cx="7520940" cy="39624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10: Marketing Research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Groups</a:t>
            </a: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Friday 2/12/16: </a:t>
            </a: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Submit Topic &amp; Group Name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8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214"/>
            <a:ext cx="6934200" cy="1207509"/>
          </a:xfrm>
        </p:spPr>
        <p:txBody>
          <a:bodyPr/>
          <a:lstStyle/>
          <a:p>
            <a:pPr algn="ctr"/>
            <a:r>
              <a:rPr lang="en-US" dirty="0"/>
              <a:t>Lego’s first-ever figurine in a wheelchair</a:t>
            </a:r>
          </a:p>
        </p:txBody>
      </p:sp>
      <p:pic>
        <p:nvPicPr>
          <p:cNvPr id="3" name="Picture 2" descr="https://img.washingtonpost.com/wp-apps/imrs.php?src=https://img.washingtonpost.com/news/morning-mix/wp-content/uploads/sites/21/2016/01/AFP_7G8V7_image_982w.jpg&amp;w=14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3" y="1365335"/>
            <a:ext cx="6383773" cy="42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10: </a:t>
            </a:r>
            <a:br>
              <a:rPr lang="en-US" sz="5400" dirty="0" smtClean="0"/>
            </a:br>
            <a:r>
              <a:rPr lang="en-US" sz="5400" dirty="0" smtClean="0"/>
              <a:t>Marketing Research </a:t>
            </a:r>
            <a:r>
              <a:rPr lang="en-US" sz="5400" dirty="0" err="1" smtClean="0"/>
              <a:t>cont</a:t>
            </a:r>
            <a:r>
              <a:rPr lang="en-U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648736"/>
          </a:xfrm>
        </p:spPr>
        <p:txBody>
          <a:bodyPr>
            <a:normAutofit/>
          </a:bodyPr>
          <a:lstStyle/>
          <a:p>
            <a:r>
              <a:rPr lang="en-US" dirty="0" smtClean="0"/>
              <a:t>Different Types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3733800"/>
          </a:xfrm>
        </p:spPr>
        <p:txBody>
          <a:bodyPr numCol="2">
            <a:normAutofit/>
          </a:bodyPr>
          <a:lstStyle/>
          <a:p>
            <a:r>
              <a:rPr lang="en-US" sz="2200" dirty="0" smtClean="0"/>
              <a:t>Quantitative</a:t>
            </a:r>
          </a:p>
          <a:p>
            <a:pPr lvl="1"/>
            <a:r>
              <a:rPr lang="en-US" sz="2200" dirty="0" smtClean="0"/>
              <a:t>Experimental </a:t>
            </a:r>
          </a:p>
          <a:p>
            <a:pPr lvl="1"/>
            <a:r>
              <a:rPr lang="en-US" sz="2200" dirty="0" smtClean="0"/>
              <a:t>Mathematical Modeling</a:t>
            </a:r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canner Data</a:t>
            </a:r>
          </a:p>
          <a:p>
            <a:pPr lvl="1"/>
            <a:r>
              <a:rPr lang="en-US" sz="2200" dirty="0" smtClean="0"/>
              <a:t>FMRI</a:t>
            </a:r>
          </a:p>
          <a:p>
            <a:pPr lvl="1"/>
            <a:r>
              <a:rPr lang="en-US" sz="2200" dirty="0" smtClean="0"/>
              <a:t>Eye Tracking</a:t>
            </a:r>
          </a:p>
          <a:p>
            <a:pPr lvl="1"/>
            <a:r>
              <a:rPr lang="en-US" sz="2200" dirty="0" smtClean="0"/>
              <a:t>Surveys…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Qualitative</a:t>
            </a:r>
          </a:p>
          <a:p>
            <a:pPr lvl="1"/>
            <a:r>
              <a:rPr lang="en-US" sz="2200" dirty="0" smtClean="0"/>
              <a:t>Interviews</a:t>
            </a:r>
          </a:p>
          <a:p>
            <a:pPr lvl="1"/>
            <a:r>
              <a:rPr lang="en-US" sz="2200" dirty="0" smtClean="0"/>
              <a:t>Observation/ Participant Observation</a:t>
            </a:r>
          </a:p>
          <a:p>
            <a:pPr lvl="1"/>
            <a:r>
              <a:rPr lang="en-US" sz="2200" dirty="0"/>
              <a:t>F</a:t>
            </a:r>
            <a:r>
              <a:rPr lang="en-US" sz="2200" dirty="0" smtClean="0"/>
              <a:t>ocus Groups </a:t>
            </a:r>
            <a:endParaRPr lang="en-US" sz="2200" dirty="0"/>
          </a:p>
          <a:p>
            <a:pPr lvl="1"/>
            <a:r>
              <a:rPr lang="en-US" sz="2200" dirty="0" err="1" smtClean="0"/>
              <a:t>Netnography</a:t>
            </a:r>
            <a:endParaRPr lang="en-US" sz="2200" dirty="0"/>
          </a:p>
          <a:p>
            <a:pPr lvl="1"/>
            <a:r>
              <a:rPr lang="en-US" sz="2200" dirty="0" smtClean="0"/>
              <a:t>Videography </a:t>
            </a:r>
          </a:p>
          <a:p>
            <a:pPr lvl="1"/>
            <a:r>
              <a:rPr lang="en-US" sz="2200" dirty="0"/>
              <a:t>H</a:t>
            </a:r>
            <a:r>
              <a:rPr lang="en-US" sz="2200" dirty="0" smtClean="0"/>
              <a:t>istorical research…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7" y="5181600"/>
            <a:ext cx="2914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8"/>
          <a:stretch/>
        </p:blipFill>
        <p:spPr bwMode="auto">
          <a:xfrm>
            <a:off x="5029200" y="4932251"/>
            <a:ext cx="1882515" cy="189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3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Qualitative </a:t>
            </a:r>
            <a:r>
              <a:rPr lang="en-US" dirty="0" smtClean="0"/>
              <a:t>Research: Ethnography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171"/>
            <a:ext cx="8503920" cy="403860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sz="2200" b="1" dirty="0"/>
              <a:t>A research approach which studies people in their natural settings in order to achieve a cultural interpretation. </a:t>
            </a:r>
            <a:endParaRPr lang="en-US" sz="2200" b="1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endParaRPr lang="en-US" sz="800" b="1" dirty="0"/>
          </a:p>
          <a:p>
            <a:r>
              <a:rPr lang="en-US" sz="2200" dirty="0" smtClean="0"/>
              <a:t>Qualitative </a:t>
            </a:r>
            <a:r>
              <a:rPr lang="en-US" sz="2200" dirty="0"/>
              <a:t>data analysis helps us make sense of subjectivity by capturing: </a:t>
            </a:r>
            <a:endParaRPr lang="en-US" sz="2200" dirty="0" smtClean="0"/>
          </a:p>
          <a:p>
            <a:pPr lvl="1"/>
            <a:r>
              <a:rPr lang="en-US" sz="2200" dirty="0" smtClean="0"/>
              <a:t>(</a:t>
            </a:r>
            <a:r>
              <a:rPr lang="en-US" sz="2200" dirty="0"/>
              <a:t>1) meaning, </a:t>
            </a:r>
            <a:endParaRPr lang="en-US" sz="2200" dirty="0" smtClean="0"/>
          </a:p>
          <a:p>
            <a:pPr lvl="1"/>
            <a:r>
              <a:rPr lang="en-US" sz="2200" dirty="0" smtClean="0"/>
              <a:t>(</a:t>
            </a:r>
            <a:r>
              <a:rPr lang="en-US" sz="2200" dirty="0"/>
              <a:t>2) experience, in the form of specific actions and/or processes, and </a:t>
            </a:r>
            <a:endParaRPr lang="en-US" sz="2200" dirty="0" smtClean="0"/>
          </a:p>
          <a:p>
            <a:pPr lvl="1"/>
            <a:r>
              <a:rPr lang="en-US" sz="2200" dirty="0" smtClean="0"/>
              <a:t>(</a:t>
            </a:r>
            <a:r>
              <a:rPr lang="en-US" sz="2200" dirty="0"/>
              <a:t>3) relationships, especially those that involve material and/or symbolic inequality. 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s-MX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09" y="4006396"/>
            <a:ext cx="37306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4191000"/>
            <a:ext cx="5405880" cy="2667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Study: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Observe customers in real settings.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Talk to customers about their needs and experiences.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Understand what meanings customers attach to or derive from products and services.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0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968"/>
            <a:ext cx="8077200" cy="7634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Collection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" y="990600"/>
            <a:ext cx="6062664" cy="5867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 the researcher are the instrument!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Understanding the context</a:t>
            </a: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A Wink or a Twitch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How?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Observe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Participate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Listen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Talk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Interpret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Take Notes!!!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" b="9112"/>
          <a:stretch/>
        </p:blipFill>
        <p:spPr bwMode="auto">
          <a:xfrm>
            <a:off x="6291263" y="1223211"/>
            <a:ext cx="2852737" cy="566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3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Interviews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059" y="1066800"/>
            <a:ext cx="850392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Sampling Plan</a:t>
            </a:r>
          </a:p>
          <a:p>
            <a:pPr lvl="1"/>
            <a:r>
              <a:rPr lang="en-US" sz="2400" dirty="0" smtClean="0"/>
              <a:t>Range (i.e., its dimensions/categories of variation)</a:t>
            </a:r>
          </a:p>
          <a:p>
            <a:pPr lvl="2"/>
            <a:r>
              <a:rPr lang="en-US" sz="2400" dirty="0"/>
              <a:t>Categories of individuals to interview (managers, families, students</a:t>
            </a:r>
            <a:r>
              <a:rPr lang="en-US" sz="2400" dirty="0" smtClean="0"/>
              <a:t>…)</a:t>
            </a:r>
          </a:p>
          <a:p>
            <a:pPr lvl="1"/>
            <a:r>
              <a:rPr lang="en-US" sz="2400" dirty="0" smtClean="0"/>
              <a:t>Redundancy (i.e., recurrences in behavior and speech)</a:t>
            </a:r>
          </a:p>
          <a:p>
            <a:r>
              <a:rPr lang="en-US" sz="2400" dirty="0" smtClean="0"/>
              <a:t>Construct Questionnaire</a:t>
            </a:r>
          </a:p>
          <a:p>
            <a:pPr lvl="1"/>
            <a:r>
              <a:rPr lang="en-US" sz="2400" dirty="0" smtClean="0"/>
              <a:t>Open, Non-Directive Questions</a:t>
            </a:r>
          </a:p>
          <a:p>
            <a:pPr lvl="1"/>
            <a:r>
              <a:rPr lang="en-US" sz="2400" dirty="0" smtClean="0"/>
              <a:t>Prompts</a:t>
            </a:r>
          </a:p>
          <a:p>
            <a:pPr lvl="2"/>
            <a:r>
              <a:rPr lang="en-US" sz="2400" dirty="0" smtClean="0"/>
              <a:t>Intrusive but not obtrusive</a:t>
            </a:r>
          </a:p>
          <a:p>
            <a:r>
              <a:rPr lang="en-US" sz="2400" dirty="0" smtClean="0"/>
              <a:t>Interview Protocol</a:t>
            </a:r>
          </a:p>
          <a:p>
            <a:pPr lvl="1"/>
            <a:r>
              <a:rPr lang="en-US" sz="2400" dirty="0" smtClean="0"/>
              <a:t>Before</a:t>
            </a:r>
          </a:p>
          <a:p>
            <a:pPr lvl="1"/>
            <a:r>
              <a:rPr lang="en-US" sz="2400" dirty="0" smtClean="0"/>
              <a:t>During</a:t>
            </a:r>
          </a:p>
          <a:p>
            <a:pPr lvl="1"/>
            <a:r>
              <a:rPr lang="en-US" sz="2400" dirty="0" smtClean="0"/>
              <a:t>After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19135"/>
            <a:ext cx="2209800" cy="285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9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Observation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14" y="990600"/>
            <a:ext cx="3588327" cy="5867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Sampling</a:t>
            </a:r>
          </a:p>
          <a:p>
            <a:pPr lvl="1"/>
            <a:r>
              <a:rPr lang="en-US" sz="2400" dirty="0" smtClean="0"/>
              <a:t>Site</a:t>
            </a:r>
          </a:p>
          <a:p>
            <a:r>
              <a:rPr lang="en-US" sz="2400" dirty="0" smtClean="0"/>
              <a:t>Observation</a:t>
            </a:r>
            <a:endParaRPr lang="en-US" sz="2400" dirty="0"/>
          </a:p>
          <a:p>
            <a:pPr lvl="1"/>
            <a:r>
              <a:rPr lang="en-US" sz="2400" dirty="0"/>
              <a:t>Behaviors and Non-Behaviors</a:t>
            </a:r>
          </a:p>
          <a:p>
            <a:pPr lvl="1"/>
            <a:r>
              <a:rPr lang="en-US" sz="2400" dirty="0"/>
              <a:t>Facial Gestures</a:t>
            </a:r>
          </a:p>
          <a:p>
            <a:pPr lvl="1"/>
            <a:r>
              <a:rPr lang="en-US" sz="2400" dirty="0"/>
              <a:t>Setting/Environment</a:t>
            </a:r>
          </a:p>
          <a:p>
            <a:pPr lvl="1"/>
            <a:r>
              <a:rPr lang="en-US" sz="2400" dirty="0"/>
              <a:t>People (including staff)</a:t>
            </a:r>
          </a:p>
          <a:p>
            <a:pPr lvl="1"/>
            <a:r>
              <a:rPr lang="en-US" sz="2400" dirty="0"/>
              <a:t>Encounters</a:t>
            </a:r>
          </a:p>
          <a:p>
            <a:pPr lvl="1"/>
            <a:r>
              <a:rPr lang="en-US" sz="2400" dirty="0" smtClean="0"/>
              <a:t>Processes/Rituals</a:t>
            </a:r>
          </a:p>
          <a:p>
            <a:r>
              <a:rPr lang="en-US" sz="2400" dirty="0" smtClean="0"/>
              <a:t>Observation Protocol</a:t>
            </a:r>
            <a:endParaRPr lang="es-MX" sz="2400" dirty="0"/>
          </a:p>
          <a:p>
            <a:pPr lvl="1"/>
            <a:r>
              <a:rPr lang="en-US" sz="2400" dirty="0" smtClean="0"/>
              <a:t>Before</a:t>
            </a:r>
          </a:p>
          <a:p>
            <a:pPr lvl="1"/>
            <a:r>
              <a:rPr lang="en-US" sz="2400" dirty="0" smtClean="0"/>
              <a:t>During</a:t>
            </a:r>
          </a:p>
          <a:p>
            <a:pPr lvl="1"/>
            <a:r>
              <a:rPr lang="en-US" sz="2400" dirty="0" smtClean="0"/>
              <a:t>After</a:t>
            </a:r>
            <a:endParaRPr lang="es-MX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r="2323"/>
          <a:stretch/>
        </p:blipFill>
        <p:spPr bwMode="auto">
          <a:xfrm>
            <a:off x="3740727" y="2024149"/>
            <a:ext cx="5403273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4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extremeparanormal.org/wp-content/uploads/2015/03/Threat-Detection-and-Analy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"/>
            <a:ext cx="295575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1"/>
            <a:ext cx="5715000" cy="914399"/>
          </a:xfrm>
        </p:spPr>
        <p:txBody>
          <a:bodyPr>
            <a:normAutofit/>
          </a:bodyPr>
          <a:lstStyle/>
          <a:p>
            <a:r>
              <a:rPr lang="en-US" dirty="0" smtClean="0"/>
              <a:t>Analyzing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Content Coding  </a:t>
            </a:r>
          </a:p>
          <a:p>
            <a:pPr lvl="1"/>
            <a:r>
              <a:rPr lang="en-US" sz="2400" dirty="0" smtClean="0"/>
              <a:t>What concepts are discussed by each individual.  </a:t>
            </a:r>
          </a:p>
          <a:p>
            <a:pPr lvl="1"/>
            <a:r>
              <a:rPr lang="en-US" sz="2400" dirty="0" smtClean="0"/>
              <a:t>What are key themes/categories.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ompare across respondents </a:t>
            </a:r>
          </a:p>
          <a:p>
            <a:pPr lvl="1"/>
            <a:r>
              <a:rPr lang="en-US" sz="2400" dirty="0" smtClean="0"/>
              <a:t>Look for any shared concepts (1/4, 1/3)</a:t>
            </a:r>
          </a:p>
          <a:p>
            <a:r>
              <a:rPr lang="en-US" sz="2400" dirty="0" smtClean="0"/>
              <a:t>Look for central constructs (main themes/categories)</a:t>
            </a:r>
          </a:p>
          <a:p>
            <a:pPr lvl="1"/>
            <a:r>
              <a:rPr lang="en-US" sz="2400" dirty="0" smtClean="0"/>
              <a:t>These are frames of reference</a:t>
            </a:r>
          </a:p>
          <a:p>
            <a:r>
              <a:rPr lang="en-US" sz="2400" dirty="0" smtClean="0"/>
              <a:t>Questions to ask of the data:</a:t>
            </a:r>
          </a:p>
          <a:p>
            <a:pPr lvl="1"/>
            <a:r>
              <a:rPr lang="en-US" sz="2400" dirty="0" smtClean="0"/>
              <a:t>What is the overall goal/end state of consuming the product/service</a:t>
            </a:r>
          </a:p>
          <a:p>
            <a:pPr lvl="1"/>
            <a:r>
              <a:rPr lang="en-US" sz="2400" dirty="0" smtClean="0"/>
              <a:t>What is not there?  Look for any constructs missing that you would expect. </a:t>
            </a:r>
          </a:p>
          <a:p>
            <a:r>
              <a:rPr lang="en-US" sz="2400" dirty="0" smtClean="0"/>
              <a:t>Craft your 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8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3480</TotalTime>
  <Words>548</Words>
  <Application>Microsoft Office PowerPoint</Application>
  <PresentationFormat>On-screen Show (4:3)</PresentationFormat>
  <Paragraphs>136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Welcome to  Marketing Management</vt:lpstr>
      <vt:lpstr>Lego’s first-ever figurine in a wheelchair</vt:lpstr>
      <vt:lpstr>Chapter 10:  Marketing Research cont…</vt:lpstr>
      <vt:lpstr>Different Types of Research</vt:lpstr>
      <vt:lpstr>Qualitative Research: Ethnography</vt:lpstr>
      <vt:lpstr>Data Collection</vt:lpstr>
      <vt:lpstr>Interviews</vt:lpstr>
      <vt:lpstr>Observation</vt:lpstr>
      <vt:lpstr>Analyzing the Data</vt:lpstr>
      <vt:lpstr>Coding Sample</vt:lpstr>
      <vt:lpstr>DATA QUESTIONING OR OPENING THE DATA FOR QUESTIONING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130</cp:revision>
  <dcterms:created xsi:type="dcterms:W3CDTF">2015-08-23T22:48:46Z</dcterms:created>
  <dcterms:modified xsi:type="dcterms:W3CDTF">2016-02-01T21:30:52Z</dcterms:modified>
</cp:coreProperties>
</file>